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4C1B-6572-4B63-8064-BA5E8A295DD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3F338-00C1-41F9-B658-F19AED98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0CD6-7E25-4C20-868E-503EB5E19930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01EB-3CEE-4F10-AAA0-98CE18EDF6C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4266-EB5B-4E9B-9925-67D95A3371FE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BA03-9314-4635-B413-C320CDD5E619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2AA3-F9DC-43A4-BAF6-10D3EA99D290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19EB-5A1D-4C8F-AFD6-FBA7320FDE82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4A31-FB74-47DB-A6CB-69D1810037E8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3E15-9D7E-433E-8F12-3F34AA8A0DA6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BABA-3595-405C-886E-75CDBFB21278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681A-8986-4382-8080-867ADEDB7BF1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B843-267D-42B8-948F-89315BE59FBF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ADFB-CA87-4776-B9F6-0600B1DA91CE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361D-7581-45ED-8B8C-BDC3360C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Lexical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of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Keyword:</a:t>
            </a:r>
          </a:p>
          <a:p>
            <a:pPr lvl="1"/>
            <a:r>
              <a:rPr lang="en-US" sz="2400" dirty="0" smtClean="0"/>
              <a:t>"if" 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err="1" smtClean="0"/>
              <a:t>printf</a:t>
            </a:r>
            <a:r>
              <a:rPr lang="en-US" sz="2400" dirty="0" smtClean="0"/>
              <a:t>("&lt;IF&gt;\n");</a:t>
            </a:r>
            <a:br>
              <a:rPr lang="en-US" sz="2400" dirty="0" smtClean="0"/>
            </a:br>
            <a:r>
              <a:rPr lang="en-US" sz="2400" dirty="0" err="1" smtClean="0"/>
              <a:t>fprintf</a:t>
            </a:r>
            <a:r>
              <a:rPr lang="en-US" sz="2400" dirty="0" smtClean="0"/>
              <a:t>(token,"&lt;IF&gt;");</a:t>
            </a:r>
            <a:br>
              <a:rPr lang="en-US" sz="2400" dirty="0" smtClean="0"/>
            </a:b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logout,"Line</a:t>
            </a:r>
            <a:r>
              <a:rPr lang="en-US" sz="2400" dirty="0" smtClean="0"/>
              <a:t> no %</a:t>
            </a:r>
            <a:r>
              <a:rPr lang="en-US" sz="2400" dirty="0" err="1" smtClean="0"/>
              <a:t>d:Token</a:t>
            </a:r>
            <a:r>
              <a:rPr lang="en-US" sz="2400" dirty="0" smtClean="0"/>
              <a:t> &lt;IF&gt; lexeme %s is found\n",</a:t>
            </a:r>
            <a:r>
              <a:rPr lang="en-US" sz="2400" dirty="0" err="1" smtClean="0"/>
              <a:t>line,yytext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lvl="1"/>
            <a:r>
              <a:rPr lang="en-US" sz="2400" dirty="0" err="1"/>
              <a:t>p</a:t>
            </a:r>
            <a:r>
              <a:rPr lang="en-US" sz="2400" dirty="0" err="1" smtClean="0"/>
              <a:t>rintf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print in the console</a:t>
            </a:r>
          </a:p>
          <a:p>
            <a:pPr lvl="1"/>
            <a:r>
              <a:rPr lang="en-US" sz="2400" dirty="0" err="1">
                <a:sym typeface="Wingdings" pitchFamily="2" charset="2"/>
              </a:rPr>
              <a:t>f</a:t>
            </a:r>
            <a:r>
              <a:rPr lang="en-US" sz="2400" dirty="0" err="1" smtClean="0">
                <a:sym typeface="Wingdings" pitchFamily="2" charset="2"/>
              </a:rPr>
              <a:t>printf</a:t>
            </a:r>
            <a:r>
              <a:rPr lang="en-US" sz="2400" dirty="0" smtClean="0">
                <a:sym typeface="Wingdings" pitchFamily="2" charset="2"/>
              </a:rPr>
              <a:t>  in 2</a:t>
            </a:r>
            <a:r>
              <a:rPr lang="en-US" sz="2400" baseline="30000" dirty="0" smtClean="0">
                <a:sym typeface="Wingdings" pitchFamily="2" charset="2"/>
              </a:rPr>
              <a:t>nd</a:t>
            </a:r>
            <a:r>
              <a:rPr lang="en-US" sz="2400" dirty="0" smtClean="0">
                <a:sym typeface="Wingdings" pitchFamily="2" charset="2"/>
              </a:rPr>
              <a:t> line print in the token file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fprintf</a:t>
            </a:r>
            <a:r>
              <a:rPr lang="en-US" sz="2400" dirty="0" smtClean="0">
                <a:sym typeface="Wingdings" pitchFamily="2" charset="2"/>
              </a:rPr>
              <a:t> in 3</a:t>
            </a:r>
            <a:r>
              <a:rPr lang="en-US" sz="2400" baseline="30000" dirty="0" smtClean="0">
                <a:sym typeface="Wingdings" pitchFamily="2" charset="2"/>
              </a:rPr>
              <a:t>rd</a:t>
            </a:r>
            <a:r>
              <a:rPr lang="en-US" sz="2400" dirty="0" smtClean="0">
                <a:sym typeface="Wingdings" pitchFamily="2" charset="2"/>
              </a:rPr>
              <a:t> line print in the logout file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%%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 **</a:t>
            </a:r>
            <a:r>
              <a:rPr lang="en-US" sz="2400" dirty="0" err="1" smtClean="0"/>
              <a:t>argv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yyin</a:t>
            </a:r>
            <a:r>
              <a:rPr lang="en-US" sz="2400" dirty="0" smtClean="0"/>
              <a:t>= </a:t>
            </a:r>
            <a:r>
              <a:rPr lang="en-US" sz="2400" dirty="0" err="1" smtClean="0"/>
              <a:t>fopen</a:t>
            </a:r>
            <a:r>
              <a:rPr lang="en-US" sz="2400" dirty="0" smtClean="0"/>
              <a:t>(</a:t>
            </a:r>
            <a:r>
              <a:rPr lang="en-US" sz="2400" dirty="0" err="1" smtClean="0"/>
              <a:t>argv</a:t>
            </a:r>
            <a:r>
              <a:rPr lang="en-US" sz="2400" dirty="0" smtClean="0"/>
              <a:t>[1], "r"); 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yylex</a:t>
            </a:r>
            <a:r>
              <a:rPr lang="en-US" sz="2400" dirty="0" smtClean="0"/>
              <a:t>(); // this function matches the pattern with the input file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</a:t>
            </a:r>
            <a:r>
              <a:rPr lang="en-US" sz="2400" dirty="0" err="1" smtClean="0"/>
              <a:t>yyin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return 0;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Subroutine section usually includes C  code to be copied in </a:t>
            </a:r>
            <a:r>
              <a:rPr lang="en-US" sz="2400" dirty="0" err="1" smtClean="0"/>
              <a:t>lex.yy.c</a:t>
            </a:r>
            <a:r>
              <a:rPr lang="en-US" sz="2400" dirty="0" smtClean="0"/>
              <a:t> file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 simple C Code: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x,y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char c;</a:t>
            </a:r>
          </a:p>
          <a:p>
            <a:r>
              <a:rPr lang="en-US" sz="2400" dirty="0" smtClean="0"/>
              <a:t>	x=10;</a:t>
            </a:r>
          </a:p>
          <a:p>
            <a:r>
              <a:rPr lang="en-US" sz="2400" dirty="0" smtClean="0"/>
              <a:t>	y= 5;</a:t>
            </a:r>
          </a:p>
          <a:p>
            <a:r>
              <a:rPr lang="en-US" sz="2400" dirty="0" smtClean="0"/>
              <a:t>	return 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8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Token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&lt;INT&gt;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ID,main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&lt;LPAREN,(&gt;</a:t>
            </a:r>
            <a:br>
              <a:rPr lang="en-US" sz="2400" dirty="0" smtClean="0"/>
            </a:br>
            <a:r>
              <a:rPr lang="en-US" sz="2400" dirty="0" smtClean="0"/>
              <a:t>&lt;RPAREN,)&gt;</a:t>
            </a:r>
            <a:br>
              <a:rPr lang="en-US" sz="2400" dirty="0" smtClean="0"/>
            </a:br>
            <a:r>
              <a:rPr lang="en-US" sz="2400" dirty="0" smtClean="0"/>
              <a:t>&lt;LCURL,{&gt;</a:t>
            </a:r>
            <a:br>
              <a:rPr lang="en-US" sz="2400" dirty="0" smtClean="0"/>
            </a:br>
            <a:r>
              <a:rPr lang="en-US" sz="2400" dirty="0" smtClean="0"/>
              <a:t>&lt;INT&gt;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ID,x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&lt;COMMA,,&gt;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ID,y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&lt;SEMICOLON,;&gt;</a:t>
            </a:r>
            <a:br>
              <a:rPr lang="en-US" sz="2400" dirty="0" smtClean="0"/>
            </a:br>
            <a:r>
              <a:rPr lang="en-US" sz="2400" dirty="0" smtClean="0"/>
              <a:t>&lt;CHAR&gt;&lt;</a:t>
            </a:r>
            <a:r>
              <a:rPr lang="en-US" sz="2400" dirty="0" err="1" smtClean="0"/>
              <a:t>ID,c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&lt;SEMICOLON,;&gt;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ID,x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&lt;ASSIGNOP,=&gt;</a:t>
            </a:r>
            <a:br>
              <a:rPr lang="en-US" sz="2400" dirty="0" smtClean="0"/>
            </a:br>
            <a:r>
              <a:rPr lang="en-US" sz="2400" dirty="0" smtClean="0"/>
              <a:t>&lt;CONST_INT,10&gt;</a:t>
            </a:r>
            <a:br>
              <a:rPr lang="en-US" sz="2400" dirty="0" smtClean="0"/>
            </a:br>
            <a:r>
              <a:rPr lang="en-US" sz="2400" dirty="0" smtClean="0"/>
              <a:t>&lt;SEMICOLON,;&gt;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ID,y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&lt;ASSIGNOP,=&gt;</a:t>
            </a:r>
            <a:br>
              <a:rPr lang="en-US" sz="2400" dirty="0" smtClean="0"/>
            </a:br>
            <a:r>
              <a:rPr lang="en-US" sz="2400" dirty="0" smtClean="0"/>
              <a:t>&lt;CONST_INT,5&gt;</a:t>
            </a:r>
            <a:br>
              <a:rPr lang="en-US" sz="2400" dirty="0" smtClean="0"/>
            </a:br>
            <a:r>
              <a:rPr lang="en-US" sz="2400" dirty="0" smtClean="0"/>
              <a:t>&lt;SEMICOLON,;&gt;</a:t>
            </a:r>
            <a:br>
              <a:rPr lang="en-US" sz="2400" dirty="0" smtClean="0"/>
            </a:br>
            <a:r>
              <a:rPr lang="en-US" sz="2400" dirty="0" smtClean="0"/>
              <a:t>&lt;RETURN&gt;</a:t>
            </a:r>
            <a:br>
              <a:rPr lang="en-US" sz="2400" dirty="0" smtClean="0"/>
            </a:br>
            <a:r>
              <a:rPr lang="en-US" sz="2400" dirty="0" smtClean="0"/>
              <a:t>&lt;CONST_INT,0&gt;</a:t>
            </a:r>
            <a:br>
              <a:rPr lang="en-US" sz="2400" dirty="0" smtClean="0"/>
            </a:br>
            <a:r>
              <a:rPr lang="en-US" sz="2400" dirty="0" smtClean="0"/>
              <a:t>&lt;SEMICOLON,;&gt;</a:t>
            </a:r>
            <a:br>
              <a:rPr lang="en-US" sz="2400" dirty="0" smtClean="0"/>
            </a:br>
            <a:r>
              <a:rPr lang="en-US" sz="2400" dirty="0" smtClean="0"/>
              <a:t>&lt;RCURL,}&gt;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in Token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&lt;INT&gt;&lt;</a:t>
            </a:r>
            <a:r>
              <a:rPr lang="en-US" sz="2400" dirty="0" err="1" smtClean="0"/>
              <a:t>ID,main</a:t>
            </a:r>
            <a:r>
              <a:rPr lang="en-US" sz="2400" dirty="0" smtClean="0"/>
              <a:t>&gt;&lt;LPAREN,(&gt;&lt;RPAREN,)&gt;&lt;LCURL,{&gt;&lt;INT&gt;&lt;</a:t>
            </a:r>
            <a:r>
              <a:rPr lang="en-US" sz="2400" dirty="0" err="1" smtClean="0"/>
              <a:t>ID,x</a:t>
            </a:r>
            <a:r>
              <a:rPr lang="en-US" sz="2400" dirty="0" smtClean="0"/>
              <a:t>&gt;&lt;COMMA,,&gt;&lt;</a:t>
            </a:r>
            <a:r>
              <a:rPr lang="en-US" sz="2400" dirty="0" err="1" smtClean="0"/>
              <a:t>ID,y</a:t>
            </a:r>
            <a:r>
              <a:rPr lang="en-US" sz="2400" dirty="0" smtClean="0"/>
              <a:t>&gt;&lt;SEMICOLON,;&gt;&lt;CHAR&gt;&lt;</a:t>
            </a:r>
            <a:r>
              <a:rPr lang="en-US" sz="2400" dirty="0" err="1" smtClean="0"/>
              <a:t>ID,c</a:t>
            </a:r>
            <a:r>
              <a:rPr lang="en-US" sz="2400" dirty="0" smtClean="0"/>
              <a:t>&gt;&lt;SEMICOLON,;&gt;&lt;</a:t>
            </a:r>
            <a:r>
              <a:rPr lang="en-US" sz="2400" dirty="0" err="1" smtClean="0"/>
              <a:t>ID,x</a:t>
            </a:r>
            <a:r>
              <a:rPr lang="en-US" sz="2400" dirty="0" smtClean="0"/>
              <a:t>&gt;&lt;ASSIGNOP,=&gt;&lt;CONST_INT,10&gt;&lt;SEMICOLON,;&gt;&lt;</a:t>
            </a:r>
            <a:r>
              <a:rPr lang="en-US" sz="2400" dirty="0" err="1" smtClean="0"/>
              <a:t>ID,y</a:t>
            </a:r>
            <a:r>
              <a:rPr lang="en-US" sz="2400" dirty="0" smtClean="0"/>
              <a:t>&gt;&lt;ASSIGNOP,=&gt;&lt;CONST_INT,5&gt;&lt;SEMICOLON,;&gt;&lt;RETURN&gt;&lt;CONST_INT,0&gt;&lt;SEMICOLON,;&gt;&lt;RCURL,}&gt;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generate a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Step1: Install flex for windows (I will give you a link to download and install, you can also run it in </a:t>
            </a:r>
            <a:r>
              <a:rPr lang="en-US" sz="2400" dirty="0" err="1" smtClean="0"/>
              <a:t>ubuntu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Step 2: Open or create a </a:t>
            </a:r>
            <a:r>
              <a:rPr lang="en-US" sz="2400" dirty="0" err="1" smtClean="0"/>
              <a:t>lex</a:t>
            </a:r>
            <a:r>
              <a:rPr lang="en-US" sz="2400" dirty="0" smtClean="0"/>
              <a:t> file (</a:t>
            </a:r>
            <a:r>
              <a:rPr lang="en-US" sz="2400" dirty="0" err="1" smtClean="0"/>
              <a:t>name.l</a:t>
            </a:r>
            <a:r>
              <a:rPr lang="en-US" sz="2400" dirty="0" smtClean="0"/>
              <a:t> file)</a:t>
            </a:r>
          </a:p>
          <a:p>
            <a:r>
              <a:rPr lang="en-US" sz="2400" dirty="0" smtClean="0"/>
              <a:t>Step 3: Add definitions, patterns and subroutine as per requirement</a:t>
            </a:r>
          </a:p>
          <a:p>
            <a:r>
              <a:rPr lang="en-US" sz="2400" dirty="0" smtClean="0"/>
              <a:t>Step 4: Include the </a:t>
            </a:r>
            <a:r>
              <a:rPr lang="en-US" sz="2400" dirty="0" err="1" smtClean="0"/>
              <a:t>SymbolTable</a:t>
            </a:r>
            <a:r>
              <a:rPr lang="en-US" sz="2400" dirty="0" smtClean="0"/>
              <a:t> in your </a:t>
            </a:r>
            <a:r>
              <a:rPr lang="en-US" sz="2400" dirty="0" err="1" smtClean="0"/>
              <a:t>lex</a:t>
            </a:r>
            <a:r>
              <a:rPr lang="en-US" sz="2400" dirty="0" smtClean="0"/>
              <a:t> file so that you can add lexemes in your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Keywords</a:t>
            </a:r>
          </a:p>
          <a:p>
            <a:r>
              <a:rPr lang="en-US" sz="2400" dirty="0" smtClean="0"/>
              <a:t>You have to identify lexeme of the keywords given in Table 1 and print token &lt;</a:t>
            </a:r>
            <a:r>
              <a:rPr lang="en-US" sz="2400" dirty="0" err="1" smtClean="0"/>
              <a:t>Keyword_name</a:t>
            </a:r>
            <a:r>
              <a:rPr lang="en-US" sz="2400" dirty="0" smtClean="0"/>
              <a:t>&gt; in the output file. For example, you will print &lt;IF&gt; in case you find the keyword “if” in source program. Keywords will not be inserted in the symbol table.</a:t>
            </a:r>
          </a:p>
          <a:p>
            <a:endParaRPr lang="en-US" sz="2400" dirty="0"/>
          </a:p>
          <a:p>
            <a:r>
              <a:rPr lang="en-US" sz="2400" dirty="0" smtClean="0"/>
              <a:t>You have to implement all the keywords given in the </a:t>
            </a:r>
            <a:r>
              <a:rPr lang="en-US" sz="2400" dirty="0"/>
              <a:t>T</a:t>
            </a:r>
            <a:r>
              <a:rPr lang="en-US" sz="2400" dirty="0" smtClean="0"/>
              <a:t>able 01 (Slide 17).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010399" cy="4267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Constants</a:t>
            </a:r>
          </a:p>
          <a:p>
            <a:r>
              <a:rPr lang="en-US" sz="2400" dirty="0" smtClean="0"/>
              <a:t>For each constant you have to print a token in &lt;</a:t>
            </a:r>
            <a:r>
              <a:rPr lang="en-US" sz="2400" dirty="0" err="1" smtClean="0"/>
              <a:t>CONST_type</a:t>
            </a:r>
            <a:r>
              <a:rPr lang="en-US" sz="2400" dirty="0" smtClean="0"/>
              <a:t>, Symbol&gt; in the output file and insert the symbol in symbol table.</a:t>
            </a:r>
          </a:p>
          <a:p>
            <a:pPr lvl="1"/>
            <a:r>
              <a:rPr lang="en-US" sz="2000" b="1" dirty="0" smtClean="0"/>
              <a:t>Integer Literals: </a:t>
            </a:r>
            <a:r>
              <a:rPr lang="en-US" sz="2000" dirty="0" smtClean="0"/>
              <a:t>One or more consecutive digits form an integer literal. Token name will be CONST_INT.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b="1" dirty="0" smtClean="0"/>
              <a:t>Floating Point Literals: </a:t>
            </a:r>
            <a:r>
              <a:rPr lang="en-US" sz="2000" dirty="0" smtClean="0"/>
              <a:t>Numbers like 3.14159, 3.14159E-10 and 314159E10 will be considered as floating point constants. In this case, token name will be CONST_FLOAT.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b="1" dirty="0" smtClean="0"/>
              <a:t>Character Literals: </a:t>
            </a:r>
            <a:r>
              <a:rPr lang="en-US" sz="2000" dirty="0" smtClean="0"/>
              <a:t>Character literals are enclosed in single quotes. There will be a single character within the single quotes with the exception of ‘\n’, ‘\t’, ‘\\’, ‘\“’, ‘\a’, ‘\f’, ‘\r’, ‘\b’, ‘\v’ and ‘\0’. For character literals token name will be CONST_CHAR.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Operators and Punctuators</a:t>
            </a:r>
          </a:p>
          <a:p>
            <a:r>
              <a:rPr lang="en-US" sz="2400" dirty="0" smtClean="0"/>
              <a:t>The operator list for the subset of C program we are dealing with is given in Table 2. A token in the form of &lt;</a:t>
            </a:r>
            <a:r>
              <a:rPr lang="en-US" sz="2400" dirty="0" err="1" smtClean="0"/>
              <a:t>TOKEN_NAME,Symbol</a:t>
            </a:r>
            <a:r>
              <a:rPr lang="en-US" sz="2400" dirty="0" smtClean="0"/>
              <a:t>&gt; should be printed in the output file and the operator should be inserted in the symbol table.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Purpose of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phase of a compiler.</a:t>
            </a:r>
          </a:p>
          <a:p>
            <a:r>
              <a:rPr lang="en-US" sz="2400" dirty="0" smtClean="0"/>
              <a:t>It will read the source code and will generate tokens for the parser(2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phase of compiler).</a:t>
            </a:r>
          </a:p>
          <a:p>
            <a:r>
              <a:rPr lang="en-US" sz="2400" dirty="0" smtClean="0"/>
              <a:t>So, it will process a sequence of characters  to tokens.</a:t>
            </a:r>
          </a:p>
          <a:p>
            <a:r>
              <a:rPr lang="en-US" sz="2400" dirty="0" smtClean="0"/>
              <a:t>Example: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a=2+3;</a:t>
            </a:r>
          </a:p>
          <a:p>
            <a:r>
              <a:rPr lang="en-US" sz="2400" b="1" dirty="0" smtClean="0"/>
              <a:t>Tokens:</a:t>
            </a:r>
          </a:p>
          <a:p>
            <a:r>
              <a:rPr lang="en-US" sz="2400" dirty="0" smtClean="0"/>
              <a:t>&lt;INT&gt;&lt; ID, a&gt; &lt;ASSIGNOP&gt; &lt;NUMBER,2&gt; &lt;ADDOP&gt;&lt; NUMBER,3&gt; &lt;SEMICOLON&gt;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10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Operator and Punctuators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76" y="1619730"/>
            <a:ext cx="3743848" cy="44869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8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Identifiers</a:t>
            </a:r>
          </a:p>
          <a:p>
            <a:r>
              <a:rPr lang="en-US" sz="2400" dirty="0" smtClean="0"/>
              <a:t>Identifiers are names given to C entities, such as variables, functions, structures etc. An identifier can only have alphanumeric characters( a-z , A-Z , 0-9 ) and underscore( _ ). The first character of an identifier can only contain alphabet( a-z , A-Z ) or underscore ( _ ). For any identifier encountered in the input file you have to print token &lt;</a:t>
            </a:r>
            <a:r>
              <a:rPr lang="en-US" sz="2400" dirty="0" err="1" smtClean="0"/>
              <a:t>ID,Symbol</a:t>
            </a:r>
            <a:r>
              <a:rPr lang="en-US" sz="2400" dirty="0" smtClean="0"/>
              <a:t>&gt; and also insert it in the symbol table.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4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Adding definitions in the definition section:</a:t>
            </a:r>
          </a:p>
          <a:p>
            <a:pPr lvl="1"/>
            <a:r>
              <a:rPr lang="en-US" sz="2400" dirty="0" smtClean="0"/>
              <a:t>whitespace</a:t>
            </a:r>
          </a:p>
          <a:p>
            <a:pPr lvl="1"/>
            <a:r>
              <a:rPr lang="en-US" sz="2400" dirty="0" smtClean="0"/>
              <a:t>newline</a:t>
            </a:r>
          </a:p>
          <a:p>
            <a:pPr lvl="1"/>
            <a:r>
              <a:rPr lang="en-US" sz="2400" dirty="0" smtClean="0"/>
              <a:t>digit</a:t>
            </a:r>
          </a:p>
          <a:p>
            <a:pPr lvl="1"/>
            <a:r>
              <a:rPr lang="en-US" sz="2400" dirty="0" smtClean="0"/>
              <a:t>digits</a:t>
            </a:r>
          </a:p>
          <a:p>
            <a:pPr lvl="1"/>
            <a:r>
              <a:rPr lang="en-US" sz="2400" dirty="0" smtClean="0"/>
              <a:t>letter</a:t>
            </a:r>
          </a:p>
          <a:p>
            <a:pPr lvl="1"/>
            <a:r>
              <a:rPr lang="en-US" sz="2400" dirty="0" smtClean="0"/>
              <a:t>letters</a:t>
            </a:r>
          </a:p>
          <a:p>
            <a:pPr lvl="1"/>
            <a:r>
              <a:rPr lang="en-US" sz="2400" dirty="0" err="1" smtClean="0"/>
              <a:t>alphanum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Keywords:</a:t>
            </a:r>
          </a:p>
          <a:p>
            <a:r>
              <a:rPr lang="en-US" sz="2400" dirty="0" smtClean="0"/>
              <a:t>I have already shown you the code structure for “if”. Similarly, you can add all the keywords in the rules section.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CONST_INT:</a:t>
            </a:r>
          </a:p>
          <a:p>
            <a:pPr lvl="1"/>
            <a:r>
              <a:rPr lang="en-US" sz="2000" dirty="0" smtClean="0"/>
              <a:t>One or more consecutive digits. </a:t>
            </a:r>
          </a:p>
          <a:p>
            <a:pPr lvl="1"/>
            <a:r>
              <a:rPr lang="en-US" sz="2000" dirty="0" smtClean="0"/>
              <a:t>Can you guess the regular expression?</a:t>
            </a:r>
          </a:p>
          <a:p>
            <a:endParaRPr lang="en-US" sz="2400" dirty="0" smtClean="0"/>
          </a:p>
          <a:p>
            <a:r>
              <a:rPr lang="en-US" sz="2400" dirty="0" smtClean="0"/>
              <a:t>CONST_FLOAT:</a:t>
            </a:r>
          </a:p>
          <a:p>
            <a:pPr lvl="1"/>
            <a:r>
              <a:rPr lang="en-US" sz="2000" dirty="0" smtClean="0"/>
              <a:t>Can you guess the regular expression? Already taught in class.</a:t>
            </a:r>
          </a:p>
          <a:p>
            <a:endParaRPr lang="en-US" sz="2400" dirty="0" smtClean="0"/>
          </a:p>
          <a:p>
            <a:r>
              <a:rPr lang="en-US" sz="2400" dirty="0" smtClean="0"/>
              <a:t>CONST_CHAR:</a:t>
            </a:r>
          </a:p>
          <a:p>
            <a:pPr lvl="1"/>
            <a:r>
              <a:rPr lang="en-US" sz="2000" dirty="0" smtClean="0"/>
              <a:t>2 types</a:t>
            </a:r>
          </a:p>
          <a:p>
            <a:pPr lvl="1"/>
            <a:r>
              <a:rPr lang="en-US" sz="2000" dirty="0" smtClean="0"/>
              <a:t>Single character enclosed by single quote</a:t>
            </a:r>
          </a:p>
          <a:p>
            <a:pPr lvl="1"/>
            <a:r>
              <a:rPr lang="en-US" sz="2000" dirty="0" smtClean="0"/>
              <a:t>some given exceptions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of Assignment-01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658283"/>
              </p:ext>
            </p:extLst>
          </p:nvPr>
        </p:nvGraphicFramePr>
        <p:xfrm>
          <a:off x="457200" y="1600200"/>
          <a:ext cx="8077200" cy="441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44">
                <a:tc>
                  <a:txBody>
                    <a:bodyPr/>
                    <a:lstStyle/>
                    <a:p>
                      <a:r>
                        <a:rPr lang="en-US" dirty="0" smtClean="0"/>
                        <a:t>Tasks </a:t>
                      </a:r>
                      <a:r>
                        <a:rPr lang="en-US" smtClean="0"/>
                        <a:t>(Tentative)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</a:t>
                      </a:r>
                      <a:r>
                        <a:rPr lang="en-US" baseline="0" dirty="0" smtClean="0"/>
                        <a:t> of flex (Windows or Ubuntu)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</a:t>
                      </a:r>
                      <a:r>
                        <a:rPr lang="en-US" dirty="0" err="1" smtClean="0"/>
                        <a:t>lex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US" dirty="0" smtClean="0"/>
                        <a:t>Add the </a:t>
                      </a:r>
                      <a:r>
                        <a:rPr lang="en-US" dirty="0" err="1" smtClean="0"/>
                        <a:t>SymbolTable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a structure (Definition, rule, subsection)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US" dirty="0" smtClean="0"/>
                        <a:t>Add pattern</a:t>
                      </a:r>
                      <a:r>
                        <a:rPr lang="en-US" baseline="0" dirty="0" smtClean="0"/>
                        <a:t> for 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US" dirty="0" smtClean="0"/>
                        <a:t>Add pattern for 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US" dirty="0" smtClean="0"/>
                        <a:t>Add pattern for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US" dirty="0" smtClean="0"/>
                        <a:t>Add pattern for identifiers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</a:t>
                      </a:r>
                      <a:r>
                        <a:rPr lang="en-US" baseline="0" dirty="0" smtClean="0"/>
                        <a:t> of a Token file properly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Identify tokens</a:t>
            </a:r>
          </a:p>
          <a:p>
            <a:r>
              <a:rPr lang="en-US" sz="2400" dirty="0" smtClean="0"/>
              <a:t>Insert lexemes into Symbol Table </a:t>
            </a:r>
          </a:p>
          <a:p>
            <a:r>
              <a:rPr lang="en-US" sz="2400" dirty="0" smtClean="0"/>
              <a:t>Remove all white spaces </a:t>
            </a:r>
          </a:p>
          <a:p>
            <a:r>
              <a:rPr lang="en-US" sz="2400" dirty="0" smtClean="0"/>
              <a:t>Return Tokens to Parser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build Lexical Analyzer?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From Scratch? </a:t>
            </a:r>
          </a:p>
          <a:p>
            <a:r>
              <a:rPr lang="en-US" sz="2400" b="1" dirty="0" smtClean="0"/>
              <a:t>No! </a:t>
            </a:r>
            <a:r>
              <a:rPr lang="en-US" sz="2400" dirty="0" smtClean="0"/>
              <a:t>There are tools that generate </a:t>
            </a:r>
            <a:r>
              <a:rPr lang="en-US" sz="2400" dirty="0" err="1" smtClean="0"/>
              <a:t>lexer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Savers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lex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–  Lexical Analyzer Generator</a:t>
            </a:r>
          </a:p>
          <a:p>
            <a:pPr lvl="1"/>
            <a:r>
              <a:rPr lang="en-US" sz="2000" dirty="0" smtClean="0"/>
              <a:t>Not used anymore </a:t>
            </a:r>
          </a:p>
          <a:p>
            <a:r>
              <a:rPr lang="en-US" sz="2400" dirty="0" smtClean="0"/>
              <a:t>flex </a:t>
            </a:r>
          </a:p>
          <a:p>
            <a:pPr marL="457200" lvl="1" indent="0">
              <a:buNone/>
            </a:pPr>
            <a:r>
              <a:rPr lang="en-US" sz="2000" dirty="0" smtClean="0"/>
              <a:t>– Free, open source alternative </a:t>
            </a:r>
          </a:p>
          <a:p>
            <a:pPr marL="457200" lvl="1" indent="0">
              <a:buNone/>
            </a:pPr>
            <a:r>
              <a:rPr lang="en-US" sz="2000" dirty="0" smtClean="0"/>
              <a:t>– We will use this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Flex/</a:t>
            </a:r>
            <a:r>
              <a:rPr lang="en-US" dirty="0" err="1" smtClean="0"/>
              <a:t>lex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90" y="2272284"/>
            <a:ext cx="6049220" cy="31817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lex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/**** Definition Section ******/ </a:t>
            </a:r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/**** Rules Section ********/ </a:t>
            </a:r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/**** User </a:t>
            </a:r>
            <a:r>
              <a:rPr lang="en-US" dirty="0" err="1" smtClean="0"/>
              <a:t>SubRoutines</a:t>
            </a:r>
            <a:r>
              <a:rPr lang="en-US" dirty="0" smtClean="0"/>
              <a:t> *******/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%option </a:t>
            </a:r>
            <a:r>
              <a:rPr lang="en-US" sz="2400" dirty="0" err="1" smtClean="0"/>
              <a:t>noyywrap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%{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stdlib.h</a:t>
            </a:r>
            <a:r>
              <a:rPr lang="en-US" sz="2400" dirty="0" smtClean="0"/>
              <a:t>&gt; 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line_count</a:t>
            </a:r>
            <a:r>
              <a:rPr lang="en-US" sz="2400" dirty="0" smtClean="0"/>
              <a:t>=0;</a:t>
            </a:r>
          </a:p>
          <a:p>
            <a:r>
              <a:rPr lang="en-US" sz="2400" dirty="0" smtClean="0"/>
              <a:t>%}</a:t>
            </a:r>
          </a:p>
          <a:p>
            <a:r>
              <a:rPr lang="en-US" sz="2400" dirty="0" smtClean="0"/>
              <a:t>whitespace [ \t\v\f\r]+ </a:t>
            </a:r>
          </a:p>
          <a:p>
            <a:r>
              <a:rPr lang="en-US" sz="2400" dirty="0" smtClean="0"/>
              <a:t>newline [\n]</a:t>
            </a:r>
          </a:p>
          <a:p>
            <a:r>
              <a:rPr lang="en-US" sz="2400" dirty="0" smtClean="0"/>
              <a:t>%%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800600" y="16764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35236" y="30480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35236" y="43434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6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Rules Section may includes </a:t>
            </a:r>
          </a:p>
          <a:p>
            <a:pPr lvl="1"/>
            <a:r>
              <a:rPr lang="en-US" sz="2400" dirty="0" smtClean="0"/>
              <a:t>Pattern Lines </a:t>
            </a:r>
          </a:p>
          <a:p>
            <a:pPr lvl="1"/>
            <a:r>
              <a:rPr lang="en-US" sz="2400" dirty="0" smtClean="0"/>
              <a:t>C code to be copied in </a:t>
            </a:r>
            <a:r>
              <a:rPr lang="en-US" sz="2400" dirty="0" err="1" smtClean="0"/>
              <a:t>lex.yy.c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Usually it only contains some pattern </a:t>
            </a:r>
          </a:p>
          <a:p>
            <a:r>
              <a:rPr lang="en-US" sz="2400" dirty="0" smtClean="0"/>
              <a:t>lines with corresponding actions</a:t>
            </a:r>
          </a:p>
          <a:p>
            <a:endParaRPr lang="en-US" sz="2400" dirty="0"/>
          </a:p>
          <a:p>
            <a:r>
              <a:rPr lang="en-US" sz="2400" b="1" dirty="0" smtClean="0"/>
              <a:t>Example:</a:t>
            </a:r>
          </a:p>
          <a:p>
            <a:r>
              <a:rPr lang="en-US" sz="2400" dirty="0" smtClean="0"/>
              <a:t>{newline} {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("newline is found\n");line++;}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ewline is already defined in the definition section.</a:t>
            </a:r>
          </a:p>
          <a:p>
            <a:r>
              <a:rPr lang="en-US" sz="2400" dirty="0" smtClean="0"/>
              <a:t>line is  a variable name, which also should be defined in the definition section.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361D-7581-45ED-8B8C-BDC3360C8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978</Words>
  <Application>Microsoft Office PowerPoint</Application>
  <PresentationFormat>On-screen Show (4:3)</PresentationFormat>
  <Paragraphs>168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Implementation of Lexical Analyzer</vt:lpstr>
      <vt:lpstr>Main Purpose of Lexical Analyzer</vt:lpstr>
      <vt:lpstr>Role of lexical Analyzer</vt:lpstr>
      <vt:lpstr>How will we build Lexical Analyzer?</vt:lpstr>
      <vt:lpstr>Life Savers</vt:lpstr>
      <vt:lpstr>Flex/lex</vt:lpstr>
      <vt:lpstr>flex program Structure</vt:lpstr>
      <vt:lpstr>Definition Section</vt:lpstr>
      <vt:lpstr>Rules Section</vt:lpstr>
      <vt:lpstr>More examples of rules</vt:lpstr>
      <vt:lpstr>Subroutine Section</vt:lpstr>
      <vt:lpstr>Input File</vt:lpstr>
      <vt:lpstr>Output Token file</vt:lpstr>
      <vt:lpstr>Output in Token File</vt:lpstr>
      <vt:lpstr>Steps to generate a Lexical Analyzer</vt:lpstr>
      <vt:lpstr>Identifying Tokens</vt:lpstr>
      <vt:lpstr>Keyword List</vt:lpstr>
      <vt:lpstr>Tokens</vt:lpstr>
      <vt:lpstr>Tokens</vt:lpstr>
      <vt:lpstr> Operator and Punctuators List</vt:lpstr>
      <vt:lpstr>Tokens</vt:lpstr>
      <vt:lpstr>More Details</vt:lpstr>
      <vt:lpstr>More details</vt:lpstr>
      <vt:lpstr>More details</vt:lpstr>
      <vt:lpstr>Tasks of Assignment-01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Lexical Analyzer</dc:title>
  <dc:creator>Laboni</dc:creator>
  <cp:lastModifiedBy>User</cp:lastModifiedBy>
  <cp:revision>31</cp:revision>
  <dcterms:created xsi:type="dcterms:W3CDTF">2020-07-18T18:27:01Z</dcterms:created>
  <dcterms:modified xsi:type="dcterms:W3CDTF">2022-06-30T08:31:13Z</dcterms:modified>
</cp:coreProperties>
</file>