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FB1E7-42BA-4EB3-806D-40BF2666C64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AC17-B725-4B44-B08C-6233A301E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syntax refers to grammatical structure whereas the term semantics refers to the meaning of the vocabulary symbols arranged with that structure.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Systhesis</a:t>
            </a:r>
            <a:r>
              <a:rPr lang="en-US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combination of components or elements to form a connected whole.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CAC17-B725-4B44-B08C-6233A301EA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7B1B-0B55-4B55-9B01-2BDFDB207B96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0F3-580C-44E3-8B5A-3B47C47BD83D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DF32-BD6C-4B83-B1D0-D1E5F50FAD7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FDA7-753A-4179-9A1A-73F30A6281B5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31-D4F1-44AC-9974-5233F5C078C2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751B-EBD5-431C-B84E-3414D36DA3D9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D4-A5B6-4EC8-ACC3-3AE582504667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787D-50C5-4A8A-90C7-36DDAFDE6F87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8CD8-2010-4FBA-839D-3EB9A23235B8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B652-757F-46D6-83F9-A609DC12F32B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B92D-FCCD-407C-BF7D-2F5CD90019AB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8AE6-53B8-4953-BFF6-6B228976CB8C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A84E-3897-407A-AF5C-026114C1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Design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language processors combine compilation and interpretation.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5468114" cy="26578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Java source program may first be compiled into an intermediate form called </a:t>
            </a:r>
            <a:r>
              <a:rPr lang="en-US" sz="2400" dirty="0" err="1"/>
              <a:t>bytecodes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bytecodes</a:t>
            </a:r>
            <a:r>
              <a:rPr lang="en-US" sz="2400" dirty="0"/>
              <a:t> are then interpreted by a virtual machine.</a:t>
            </a:r>
          </a:p>
          <a:p>
            <a:r>
              <a:rPr lang="en-US" sz="2400" dirty="0"/>
              <a:t>A benefit of this arrangement is that </a:t>
            </a:r>
            <a:r>
              <a:rPr lang="en-US" sz="2400" dirty="0" err="1"/>
              <a:t>bytecodes</a:t>
            </a:r>
            <a:r>
              <a:rPr lang="en-US" sz="2400" dirty="0"/>
              <a:t> compiled on one machine can be interpreted on another machine, perhaps across a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5896798" cy="17433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71151"/>
            <a:ext cx="4648849" cy="42868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translate text from one language to another, the tool must understand both the form, or syntax, and content, or meaning, of the input language.</a:t>
            </a:r>
          </a:p>
          <a:p>
            <a:r>
              <a:rPr lang="en-US" sz="2400" dirty="0"/>
              <a:t>It needs to understand the rules that govern syntax and meaning in the output language.</a:t>
            </a:r>
          </a:p>
          <a:p>
            <a:r>
              <a:rPr lang="en-US" sz="2400" dirty="0"/>
              <a:t>Finally, it needs a scheme for mapping content from the source language to the target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2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structure of a typical compiler derives from these simple observations.</a:t>
            </a:r>
          </a:p>
          <a:p>
            <a:r>
              <a:rPr lang="en-US" sz="2400" dirty="0"/>
              <a:t>The compiler has a front end to deal with the source language.</a:t>
            </a:r>
          </a:p>
          <a:p>
            <a:r>
              <a:rPr lang="en-US" sz="2400" dirty="0"/>
              <a:t>It has a back end to deal with the target language. Connecting the front end and the back end, it has a formal structure for representing the program in an intermediate representation(IR) whose meaning is largely independent of either language.</a:t>
            </a:r>
          </a:p>
          <a:p>
            <a:r>
              <a:rPr lang="en-US" sz="2400" dirty="0"/>
              <a:t>To improve the translation, a compiler often includes an optimizer that analyzes and rewrites that intermediate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optimizer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optimizer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5306166" cy="158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5525272" cy="1705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 to this point we have treated a compiler as a single box that maps a source program into a semantically equivalent target program.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we open up this box a little, we see that there are two parts to this mapping:</a:t>
            </a:r>
          </a:p>
          <a:p>
            <a:pPr lvl="1"/>
            <a:r>
              <a:rPr lang="en-US" sz="2000" dirty="0"/>
              <a:t>analysis and </a:t>
            </a:r>
          </a:p>
          <a:p>
            <a:pPr lvl="1"/>
            <a:r>
              <a:rPr lang="en-US" sz="2000" dirty="0"/>
              <a:t>synthesis.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666999"/>
            <a:ext cx="2057400" cy="18288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It is often called the front end of the compiler </a:t>
            </a:r>
          </a:p>
          <a:p>
            <a:r>
              <a:rPr lang="en-US" sz="2400" dirty="0"/>
              <a:t>It breaks up the source program into constituent pieces and imposes a grammatical structure on them.</a:t>
            </a:r>
          </a:p>
          <a:p>
            <a:r>
              <a:rPr lang="en-US" sz="2400" dirty="0"/>
              <a:t>It then uses this structure to create an intermediate representation of the source program.</a:t>
            </a:r>
          </a:p>
          <a:p>
            <a:r>
              <a:rPr lang="en-US" sz="2400" dirty="0"/>
              <a:t>If the analysis part detects that the source program is either syntactically ill formed or semantically unsound, then it must provide informative messages, so the user can take corrective action.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analysis part also collects information about the source program and stores it in a data structure called a </a:t>
            </a:r>
            <a:r>
              <a:rPr lang="en-US" sz="2400" b="1" dirty="0">
                <a:solidFill>
                  <a:srgbClr val="FF0000"/>
                </a:solidFill>
              </a:rPr>
              <a:t>symbol table</a:t>
            </a:r>
            <a:r>
              <a:rPr lang="en-US" sz="2400" dirty="0">
                <a:solidFill>
                  <a:srgbClr val="FF0000"/>
                </a:solidFill>
              </a:rPr>
              <a:t>, which is passed along with the </a:t>
            </a:r>
            <a:r>
              <a:rPr lang="en-US" sz="2400" b="1" dirty="0">
                <a:solidFill>
                  <a:srgbClr val="FF0000"/>
                </a:solidFill>
              </a:rPr>
              <a:t>intermediate representation </a:t>
            </a:r>
            <a:r>
              <a:rPr lang="en-US" sz="2400" dirty="0">
                <a:solidFill>
                  <a:srgbClr val="FF0000"/>
                </a:solidFill>
              </a:rPr>
              <a:t>to the </a:t>
            </a:r>
            <a:r>
              <a:rPr lang="en-US" sz="2400" b="1" dirty="0">
                <a:solidFill>
                  <a:srgbClr val="FF0000"/>
                </a:solidFill>
              </a:rPr>
              <a:t>synthesis part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6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Part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often called the back end of the compiler.</a:t>
            </a:r>
          </a:p>
          <a:p>
            <a:r>
              <a:rPr lang="en-US" sz="2400" dirty="0"/>
              <a:t>The synthesis part constructs the desired target program from the intermediate representation and the information in the symbol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process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examine the compilation process in more detail, we see that it operates as a sequence of phases, each of which transforms one representation of the source program to another.</a:t>
            </a:r>
          </a:p>
          <a:p>
            <a:r>
              <a:rPr lang="en-US" sz="2400" dirty="0"/>
              <a:t>In practice, several phases may be grouped together, and the intermediate representations between the grouped phases need not be constructed explicitly.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&amp;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3 credit course</a:t>
            </a:r>
          </a:p>
          <a:p>
            <a:r>
              <a:rPr lang="en-US" dirty="0"/>
              <a:t>Online classes will be taken</a:t>
            </a:r>
          </a:p>
          <a:p>
            <a:r>
              <a:rPr lang="en-US" dirty="0"/>
              <a:t>You have to mute your microphone but when any question is asked you have to unmute it and then answer the question</a:t>
            </a:r>
          </a:p>
          <a:p>
            <a:r>
              <a:rPr lang="en-US" dirty="0"/>
              <a:t>Sometimes short exams will be taken at the end of the class, so you should be careful about the class lectures</a:t>
            </a:r>
          </a:p>
          <a:p>
            <a:r>
              <a:rPr lang="en-US" dirty="0"/>
              <a:t>An automated attendance will keep track of your joining and leaving the sessions and I will also sometimes/always take attendance, so you have to be physically present during the class</a:t>
            </a:r>
          </a:p>
          <a:p>
            <a:r>
              <a:rPr lang="en-US" dirty="0"/>
              <a:t>Try to take classes in a noise free environment where you can concentrate on your lecture</a:t>
            </a:r>
          </a:p>
          <a:p>
            <a:r>
              <a:rPr lang="en-US" dirty="0"/>
              <a:t>If you have to ask anything, I will give time at the end of the each class to ask me questions</a:t>
            </a:r>
          </a:p>
          <a:p>
            <a:r>
              <a:rPr lang="en-US" dirty="0"/>
              <a:t>You can also raise hands(Automated in zoom platform) or can message in the chat bar that you have question (In </a:t>
            </a:r>
            <a:r>
              <a:rPr lang="en-US" dirty="0" err="1"/>
              <a:t>google</a:t>
            </a:r>
            <a:r>
              <a:rPr lang="en-US" dirty="0"/>
              <a:t> meet platform) if you face any question during the lecture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symbol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stores the information about the entire source program.</a:t>
            </a:r>
          </a:p>
          <a:p>
            <a:r>
              <a:rPr lang="en-US" sz="2400" dirty="0"/>
              <a:t>It is used by all the phases of the compiler.</a:t>
            </a:r>
          </a:p>
          <a:p>
            <a:r>
              <a:rPr lang="en-US" sz="2400" dirty="0"/>
              <a:t>It is a data structure.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It will be discussed in detail in Lab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purpose of this optimization phase is to perform transformations on the intermediate representation, so that the back end can produce a better target program than it would have otherwise produced from an non-optimized intermediate representation.</a:t>
            </a:r>
          </a:p>
          <a:p>
            <a:r>
              <a:rPr lang="en-US" sz="2400" dirty="0"/>
              <a:t>Optimization is optional.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Lexical Analyzer or scanner</a:t>
            </a:r>
          </a:p>
          <a:p>
            <a:r>
              <a:rPr lang="en-US" sz="2400" dirty="0"/>
              <a:t>Syntax Analyzer or parser</a:t>
            </a:r>
          </a:p>
          <a:p>
            <a:r>
              <a:rPr lang="en-US" sz="2400" dirty="0"/>
              <a:t>Semantic Analyzer</a:t>
            </a:r>
          </a:p>
          <a:p>
            <a:r>
              <a:rPr lang="en-US" sz="2400" dirty="0"/>
              <a:t>Intermediate Code generator</a:t>
            </a:r>
          </a:p>
          <a:p>
            <a:r>
              <a:rPr lang="en-US" sz="2400" dirty="0"/>
              <a:t>Code Optimizer</a:t>
            </a:r>
          </a:p>
          <a:p>
            <a:r>
              <a:rPr lang="en-US" sz="2400" dirty="0"/>
              <a:t>Code Generator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you guess among them which are front end, back end and intermediate representation?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4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of phases into passes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phases deals with the logical organization of a compiler.</a:t>
            </a:r>
          </a:p>
          <a:p>
            <a:r>
              <a:rPr lang="en-US" sz="2400" dirty="0"/>
              <a:t>In an implementation, activities from several phases may be grouped together into a pass that reads an input file and writes an output file.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For example, the front-end phases of (lexical analysis, syntax analysis, semantic analysis), and intermediate code generation might be grouped together into one pass.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Code optimization might be an optional pass.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Then there could be a back-end pass consisting of code generation for a particular target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Construction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commonly used compiler-construction tools include</a:t>
            </a:r>
          </a:p>
          <a:p>
            <a:pPr lvl="1"/>
            <a:r>
              <a:rPr lang="en-US"/>
              <a:t>Parser </a:t>
            </a:r>
            <a:r>
              <a:rPr lang="en-US" dirty="0"/>
              <a:t>generators that automatically produce syntax analyzers from a grammatical description of a programming language.</a:t>
            </a:r>
          </a:p>
          <a:p>
            <a:pPr lvl="1"/>
            <a:r>
              <a:rPr lang="en-US" dirty="0"/>
              <a:t>Scanner generators that produce lexical analyzers from a regular-expression description of the tokens of a language.</a:t>
            </a:r>
          </a:p>
          <a:p>
            <a:pPr lvl="1"/>
            <a:r>
              <a:rPr lang="en-US" dirty="0"/>
              <a:t>Syntax-directed translation engines that produce collections of routines for walking a parse tree and generating intermediate code.</a:t>
            </a:r>
          </a:p>
          <a:p>
            <a:pPr lvl="1"/>
            <a:r>
              <a:rPr lang="en-US" dirty="0"/>
              <a:t>Code-generator generators that produce a code generator from a collection of rules for translating each operation of the intermediate language into the machine language for a target machine.</a:t>
            </a:r>
          </a:p>
          <a:p>
            <a:pPr lvl="1"/>
            <a:r>
              <a:rPr lang="en-US" dirty="0"/>
              <a:t>Data-flow analysis engines that facilitate the gathering of information about how values are transmitted from one part of a program to each other part. Data-flow analysis is a key part of code optimization.</a:t>
            </a:r>
          </a:p>
          <a:p>
            <a:pPr lvl="1"/>
            <a:r>
              <a:rPr lang="en-US" dirty="0"/>
              <a:t>Compiler-construction toolkits that provide an integrated set of routines for constructing various phases of a compiler.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3063081"/>
            <a:ext cx="2847975" cy="1600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will try to provide slides for the classes</a:t>
            </a:r>
          </a:p>
          <a:p>
            <a:r>
              <a:rPr lang="en-US" sz="2400" dirty="0"/>
              <a:t>Also a recorded version for the class will be available</a:t>
            </a:r>
          </a:p>
          <a:p>
            <a:r>
              <a:rPr lang="en-US" sz="2400" dirty="0"/>
              <a:t>I will tell you the reference books or links (If required) </a:t>
            </a:r>
          </a:p>
          <a:p>
            <a:r>
              <a:rPr lang="en-US" sz="2400" dirty="0"/>
              <a:t>For the examination, try to follow the class lectures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1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compilers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languages are notations for describing computations to people and to machines.</a:t>
            </a:r>
          </a:p>
          <a:p>
            <a:r>
              <a:rPr lang="en-US" sz="2400" dirty="0"/>
              <a:t>The world as we know it depends on programming languages, because all the software running on all the computers was written in some programming language.</a:t>
            </a:r>
          </a:p>
          <a:p>
            <a:r>
              <a:rPr lang="en-US" sz="2400" dirty="0"/>
              <a:t>But, before a program can be run, it first must be translated into a form in which it can be executed by a computer.</a:t>
            </a:r>
          </a:p>
          <a:p>
            <a:r>
              <a:rPr lang="en-US" sz="2400" dirty="0"/>
              <a:t>The software systems that do this translation are called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compiler works?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38400"/>
            <a:ext cx="2572109" cy="2867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compiler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Simply stated, a compiler is a program that can read a program in one language — the source language — and translate it into an equivalent program in another language - the target language.</a:t>
            </a:r>
          </a:p>
          <a:p>
            <a:r>
              <a:rPr lang="en-US" sz="2400" dirty="0"/>
              <a:t>An important role of the compiler is to report any errors in the source program that it detects during the translation process.</a:t>
            </a:r>
          </a:p>
          <a:p>
            <a:r>
              <a:rPr lang="en-US" sz="2400" dirty="0"/>
              <a:t>Target program: If the target program is an executable machine-language program, it can then be called by the user to process inputs and produce outputs. (exe files)</a:t>
            </a:r>
          </a:p>
          <a:p>
            <a:r>
              <a:rPr lang="en-US" sz="2400" dirty="0"/>
              <a:t>A compiler can be called as language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interpreter is another common kind of language processor.</a:t>
            </a:r>
          </a:p>
          <a:p>
            <a:r>
              <a:rPr lang="en-US" sz="2400" dirty="0"/>
              <a:t>Instead of producing a target program as a translation, an interpreter appears to directly execute the operations specified in the source program on inputs supplied by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guess??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compiler and which one is interpreter?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5160026" cy="1100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44" y="4495800"/>
            <a:ext cx="4343400" cy="1295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Compiler and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machine-language target program produced by a compiler is usually much faster than an interpreter at mapping inputs to outputs.</a:t>
            </a:r>
          </a:p>
          <a:p>
            <a:r>
              <a:rPr lang="en-US" sz="2400" dirty="0"/>
              <a:t>An interpreter, however, can usually give better error diagnostics than a compiler, because it executes the source program statement by statement.</a:t>
            </a:r>
          </a:p>
          <a:p>
            <a:r>
              <a:rPr lang="en-US" sz="2400" dirty="0"/>
              <a:t>Can you tell why????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A84E-3897-407A-AF5C-026114C110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1411</Words>
  <Application>Microsoft Office PowerPoint</Application>
  <PresentationFormat>On-screen Show (4:3)</PresentationFormat>
  <Paragraphs>142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Compiler Design Introduction</vt:lpstr>
      <vt:lpstr>Some rules &amp; regulations</vt:lpstr>
      <vt:lpstr>References</vt:lpstr>
      <vt:lpstr>Why compilers are required?</vt:lpstr>
      <vt:lpstr>How a compiler works?</vt:lpstr>
      <vt:lpstr>How a compiler works?</vt:lpstr>
      <vt:lpstr>Interpreter </vt:lpstr>
      <vt:lpstr>Can you guess??</vt:lpstr>
      <vt:lpstr>Advantages of Compiler and Interpreter</vt:lpstr>
      <vt:lpstr>A hybrid Compiler</vt:lpstr>
      <vt:lpstr>How it works?</vt:lpstr>
      <vt:lpstr>PowerPoint Presentation</vt:lpstr>
      <vt:lpstr>Structure of a Compiler</vt:lpstr>
      <vt:lpstr>Structure of Compiler</vt:lpstr>
      <vt:lpstr>Structure of compiler</vt:lpstr>
      <vt:lpstr>Structure of compiler</vt:lpstr>
      <vt:lpstr>Analysis part</vt:lpstr>
      <vt:lpstr>Synthesis Part </vt:lpstr>
      <vt:lpstr>Compilation process in more details</vt:lpstr>
      <vt:lpstr>What is symbol table?</vt:lpstr>
      <vt:lpstr>Optimization</vt:lpstr>
      <vt:lpstr>Phases of a compiler</vt:lpstr>
      <vt:lpstr>Grouping of phases into passes</vt:lpstr>
      <vt:lpstr>Compiler Construction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Introduction</dc:title>
  <dc:creator>Laboni</dc:creator>
  <cp:lastModifiedBy>User</cp:lastModifiedBy>
  <cp:revision>22</cp:revision>
  <dcterms:created xsi:type="dcterms:W3CDTF">2020-06-05T08:16:01Z</dcterms:created>
  <dcterms:modified xsi:type="dcterms:W3CDTF">2022-06-30T08:31:24Z</dcterms:modified>
</cp:coreProperties>
</file>