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64" r:id="rId14"/>
    <p:sldId id="265"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 id="288" r:id="rId35"/>
    <p:sldId id="290" r:id="rId36"/>
    <p:sldId id="291" r:id="rId37"/>
    <p:sldId id="292" r:id="rId38"/>
    <p:sldId id="293" r:id="rId39"/>
    <p:sldId id="294" r:id="rId40"/>
    <p:sldId id="295" r:id="rId41"/>
    <p:sldId id="296" r:id="rId42"/>
    <p:sldId id="297" r:id="rId43"/>
    <p:sldId id="302" r:id="rId44"/>
    <p:sldId id="303" r:id="rId45"/>
    <p:sldId id="304" r:id="rId46"/>
    <p:sldId id="298" r:id="rId47"/>
    <p:sldId id="299" r:id="rId48"/>
    <p:sldId id="300" r:id="rId49"/>
    <p:sldId id="301"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35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6D2A57-B0A7-4BDB-B75F-14AA732E7812}" type="datetimeFigureOut">
              <a:rPr lang="en-US" smtClean="0"/>
              <a:t>6/30/2022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2B70F6-1E6F-4811-B814-7AD530BD6149}" type="slidenum">
              <a:rPr lang="en-US" smtClean="0"/>
              <a:t>‹#›</a:t>
            </a:fld>
            <a:endParaRPr lang="en-US"/>
          </a:p>
        </p:txBody>
      </p:sp>
    </p:spTree>
    <p:extLst>
      <p:ext uri="{BB962C8B-B14F-4D97-AF65-F5344CB8AC3E}">
        <p14:creationId xmlns:p14="http://schemas.microsoft.com/office/powerpoint/2010/main" val="3112305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2B70F6-1E6F-4811-B814-7AD530BD6149}" type="slidenum">
              <a:rPr lang="en-US" smtClean="0"/>
              <a:t>39</a:t>
            </a:fld>
            <a:endParaRPr lang="en-US"/>
          </a:p>
        </p:txBody>
      </p:sp>
    </p:spTree>
    <p:extLst>
      <p:ext uri="{BB962C8B-B14F-4D97-AF65-F5344CB8AC3E}">
        <p14:creationId xmlns:p14="http://schemas.microsoft.com/office/powerpoint/2010/main" val="2494065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401038-6F25-4EC3-AFD0-80DC0F77397E}" type="datetime1">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28E96-063F-4E2C-A83E-53A6F0E2911D}" type="slidenum">
              <a:rPr lang="en-US" smtClean="0"/>
              <a:t>‹#›</a:t>
            </a:fld>
            <a:endParaRPr lang="en-US"/>
          </a:p>
        </p:txBody>
      </p:sp>
    </p:spTree>
    <p:extLst>
      <p:ext uri="{BB962C8B-B14F-4D97-AF65-F5344CB8AC3E}">
        <p14:creationId xmlns:p14="http://schemas.microsoft.com/office/powerpoint/2010/main" val="155937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F966D3-5E6E-4EFE-8308-69FC1F3463E0}" type="datetime1">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28E96-063F-4E2C-A83E-53A6F0E2911D}" type="slidenum">
              <a:rPr lang="en-US" smtClean="0"/>
              <a:t>‹#›</a:t>
            </a:fld>
            <a:endParaRPr lang="en-US"/>
          </a:p>
        </p:txBody>
      </p:sp>
    </p:spTree>
    <p:extLst>
      <p:ext uri="{BB962C8B-B14F-4D97-AF65-F5344CB8AC3E}">
        <p14:creationId xmlns:p14="http://schemas.microsoft.com/office/powerpoint/2010/main" val="2216017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865C41-1CF3-4B19-9B64-37C18A26A5F7}" type="datetime1">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28E96-063F-4E2C-A83E-53A6F0E2911D}" type="slidenum">
              <a:rPr lang="en-US" smtClean="0"/>
              <a:t>‹#›</a:t>
            </a:fld>
            <a:endParaRPr lang="en-US"/>
          </a:p>
        </p:txBody>
      </p:sp>
    </p:spTree>
    <p:extLst>
      <p:ext uri="{BB962C8B-B14F-4D97-AF65-F5344CB8AC3E}">
        <p14:creationId xmlns:p14="http://schemas.microsoft.com/office/powerpoint/2010/main" val="2755521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430BB9-8189-425D-B2BA-9B920B9328C8}" type="datetime1">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28E96-063F-4E2C-A83E-53A6F0E2911D}" type="slidenum">
              <a:rPr lang="en-US" smtClean="0"/>
              <a:t>‹#›</a:t>
            </a:fld>
            <a:endParaRPr lang="en-US"/>
          </a:p>
        </p:txBody>
      </p:sp>
    </p:spTree>
    <p:extLst>
      <p:ext uri="{BB962C8B-B14F-4D97-AF65-F5344CB8AC3E}">
        <p14:creationId xmlns:p14="http://schemas.microsoft.com/office/powerpoint/2010/main" val="1768840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D4122-4F61-4CEF-9F73-17F9AB8D3AAB}" type="datetime1">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28E96-063F-4E2C-A83E-53A6F0E2911D}" type="slidenum">
              <a:rPr lang="en-US" smtClean="0"/>
              <a:t>‹#›</a:t>
            </a:fld>
            <a:endParaRPr lang="en-US"/>
          </a:p>
        </p:txBody>
      </p:sp>
    </p:spTree>
    <p:extLst>
      <p:ext uri="{BB962C8B-B14F-4D97-AF65-F5344CB8AC3E}">
        <p14:creationId xmlns:p14="http://schemas.microsoft.com/office/powerpoint/2010/main" val="3302504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1E83983-E62B-471B-A374-D0B99AD18DC0}" type="datetime1">
              <a:rPr lang="en-US" smtClean="0"/>
              <a:t>6/30/2022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28E96-063F-4E2C-A83E-53A6F0E2911D}" type="slidenum">
              <a:rPr lang="en-US" smtClean="0"/>
              <a:t>‹#›</a:t>
            </a:fld>
            <a:endParaRPr lang="en-US"/>
          </a:p>
        </p:txBody>
      </p:sp>
    </p:spTree>
    <p:extLst>
      <p:ext uri="{BB962C8B-B14F-4D97-AF65-F5344CB8AC3E}">
        <p14:creationId xmlns:p14="http://schemas.microsoft.com/office/powerpoint/2010/main" val="2801529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340713-020C-4393-A531-85AFE6AC5DF1}" type="datetime1">
              <a:rPr lang="en-US" smtClean="0"/>
              <a:t>6/30/2022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828E96-063F-4E2C-A83E-53A6F0E2911D}" type="slidenum">
              <a:rPr lang="en-US" smtClean="0"/>
              <a:t>‹#›</a:t>
            </a:fld>
            <a:endParaRPr lang="en-US"/>
          </a:p>
        </p:txBody>
      </p:sp>
    </p:spTree>
    <p:extLst>
      <p:ext uri="{BB962C8B-B14F-4D97-AF65-F5344CB8AC3E}">
        <p14:creationId xmlns:p14="http://schemas.microsoft.com/office/powerpoint/2010/main" val="113539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D572A5-9348-43CF-8B2F-3EBAC4E83E06}" type="datetime1">
              <a:rPr lang="en-US" smtClean="0"/>
              <a:t>6/30/2022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828E96-063F-4E2C-A83E-53A6F0E2911D}" type="slidenum">
              <a:rPr lang="en-US" smtClean="0"/>
              <a:t>‹#›</a:t>
            </a:fld>
            <a:endParaRPr lang="en-US"/>
          </a:p>
        </p:txBody>
      </p:sp>
    </p:spTree>
    <p:extLst>
      <p:ext uri="{BB962C8B-B14F-4D97-AF65-F5344CB8AC3E}">
        <p14:creationId xmlns:p14="http://schemas.microsoft.com/office/powerpoint/2010/main" val="153534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1077E0-7DD1-4BAC-804F-636876A46058}" type="datetime1">
              <a:rPr lang="en-US" smtClean="0"/>
              <a:t>6/30/2022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828E96-063F-4E2C-A83E-53A6F0E2911D}" type="slidenum">
              <a:rPr lang="en-US" smtClean="0"/>
              <a:t>‹#›</a:t>
            </a:fld>
            <a:endParaRPr lang="en-US"/>
          </a:p>
        </p:txBody>
      </p:sp>
    </p:spTree>
    <p:extLst>
      <p:ext uri="{BB962C8B-B14F-4D97-AF65-F5344CB8AC3E}">
        <p14:creationId xmlns:p14="http://schemas.microsoft.com/office/powerpoint/2010/main" val="2748086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7FD35C-DB48-4294-8B19-560A1FB2A3EC}" type="datetime1">
              <a:rPr lang="en-US" smtClean="0"/>
              <a:t>6/30/2022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28E96-063F-4E2C-A83E-53A6F0E2911D}" type="slidenum">
              <a:rPr lang="en-US" smtClean="0"/>
              <a:t>‹#›</a:t>
            </a:fld>
            <a:endParaRPr lang="en-US"/>
          </a:p>
        </p:txBody>
      </p:sp>
    </p:spTree>
    <p:extLst>
      <p:ext uri="{BB962C8B-B14F-4D97-AF65-F5344CB8AC3E}">
        <p14:creationId xmlns:p14="http://schemas.microsoft.com/office/powerpoint/2010/main" val="4096987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D0A9B9-AAB3-4E36-AF60-28277F2D185F}" type="datetime1">
              <a:rPr lang="en-US" smtClean="0"/>
              <a:t>6/30/2022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28E96-063F-4E2C-A83E-53A6F0E2911D}" type="slidenum">
              <a:rPr lang="en-US" smtClean="0"/>
              <a:t>‹#›</a:t>
            </a:fld>
            <a:endParaRPr lang="en-US"/>
          </a:p>
        </p:txBody>
      </p:sp>
    </p:spTree>
    <p:extLst>
      <p:ext uri="{BB962C8B-B14F-4D97-AF65-F5344CB8AC3E}">
        <p14:creationId xmlns:p14="http://schemas.microsoft.com/office/powerpoint/2010/main" val="77683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ADADF9-CC63-4D51-97C8-2D4641541E24}" type="datetime1">
              <a:rPr lang="en-US" smtClean="0"/>
              <a:t>6/30/2022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828E96-063F-4E2C-A83E-53A6F0E2911D}" type="slidenum">
              <a:rPr lang="en-US" smtClean="0"/>
              <a:t>‹#›</a:t>
            </a:fld>
            <a:endParaRPr lang="en-US"/>
          </a:p>
        </p:txBody>
      </p:sp>
    </p:spTree>
    <p:extLst>
      <p:ext uri="{BB962C8B-B14F-4D97-AF65-F5344CB8AC3E}">
        <p14:creationId xmlns:p14="http://schemas.microsoft.com/office/powerpoint/2010/main" val="754119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Lexical Analyzer</a:t>
            </a:r>
          </a:p>
        </p:txBody>
      </p:sp>
      <p:sp>
        <p:nvSpPr>
          <p:cNvPr id="3" name="Subtitle 2"/>
          <p:cNvSpPr>
            <a:spLocks noGrp="1"/>
          </p:cNvSpPr>
          <p:nvPr>
            <p:ph type="subTitle" idx="1"/>
          </p:nvPr>
        </p:nvSpPr>
        <p:spPr/>
        <p:txBody>
          <a:bodyPr>
            <a:normAutofit/>
          </a:bodyPr>
          <a:lstStyle/>
          <a:p>
            <a:endParaRPr lang="en-US" sz="2400" dirty="0"/>
          </a:p>
        </p:txBody>
      </p:sp>
      <p:sp>
        <p:nvSpPr>
          <p:cNvPr id="4" name="Slide Number Placeholder 3"/>
          <p:cNvSpPr>
            <a:spLocks noGrp="1"/>
          </p:cNvSpPr>
          <p:nvPr>
            <p:ph type="sldNum" sz="quarter" idx="12"/>
          </p:nvPr>
        </p:nvSpPr>
        <p:spPr/>
        <p:txBody>
          <a:bodyPr/>
          <a:lstStyle/>
          <a:p>
            <a:fld id="{DB828E96-063F-4E2C-A83E-53A6F0E2911D}" type="slidenum">
              <a:rPr lang="en-US" smtClean="0"/>
              <a:t>1</a:t>
            </a:fld>
            <a:endParaRPr lang="en-US"/>
          </a:p>
        </p:txBody>
      </p:sp>
    </p:spTree>
    <p:extLst>
      <p:ext uri="{BB962C8B-B14F-4D97-AF65-F5344CB8AC3E}">
        <p14:creationId xmlns:p14="http://schemas.microsoft.com/office/powerpoint/2010/main" val="1562269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Token</a:t>
            </a:r>
          </a:p>
        </p:txBody>
      </p:sp>
      <p:sp>
        <p:nvSpPr>
          <p:cNvPr id="3" name="Content Placeholder 2"/>
          <p:cNvSpPr>
            <a:spLocks noGrp="1"/>
          </p:cNvSpPr>
          <p:nvPr>
            <p:ph idx="1"/>
          </p:nvPr>
        </p:nvSpPr>
        <p:spPr/>
        <p:txBody>
          <a:bodyPr>
            <a:normAutofit/>
          </a:bodyPr>
          <a:lstStyle/>
          <a:p>
            <a:r>
              <a:rPr lang="en-US" sz="2400" dirty="0"/>
              <a:t>A token is a pair consisting of a token name and an optional attribute value.</a:t>
            </a:r>
          </a:p>
          <a:p>
            <a:r>
              <a:rPr lang="en-US" sz="2400" dirty="0">
                <a:solidFill>
                  <a:srgbClr val="FF0000"/>
                </a:solidFill>
              </a:rPr>
              <a:t>The token name is an abstract symbol representing a kind of lexical unit, e.g., a particular keyword, or a sequence of input characters denoting an identifier.</a:t>
            </a:r>
          </a:p>
          <a:p>
            <a:r>
              <a:rPr lang="en-US" sz="2400" dirty="0"/>
              <a:t>The token names are the input symbols that the parser processes.</a:t>
            </a:r>
          </a:p>
          <a:p>
            <a:r>
              <a:rPr lang="en-US" sz="2400" dirty="0"/>
              <a:t>We shall generally write the name of a token in boldface.</a:t>
            </a:r>
          </a:p>
          <a:p>
            <a:r>
              <a:rPr lang="en-US" sz="2400" dirty="0"/>
              <a:t>We will often refer to a token by its token name.</a:t>
            </a:r>
          </a:p>
        </p:txBody>
      </p:sp>
      <p:sp>
        <p:nvSpPr>
          <p:cNvPr id="4" name="Slide Number Placeholder 3"/>
          <p:cNvSpPr>
            <a:spLocks noGrp="1"/>
          </p:cNvSpPr>
          <p:nvPr>
            <p:ph type="sldNum" sz="quarter" idx="12"/>
          </p:nvPr>
        </p:nvSpPr>
        <p:spPr/>
        <p:txBody>
          <a:bodyPr/>
          <a:lstStyle/>
          <a:p>
            <a:fld id="{DB828E96-063F-4E2C-A83E-53A6F0E2911D}" type="slidenum">
              <a:rPr lang="en-US" smtClean="0"/>
              <a:t>10</a:t>
            </a:fld>
            <a:endParaRPr lang="en-US"/>
          </a:p>
        </p:txBody>
      </p:sp>
    </p:spTree>
    <p:extLst>
      <p:ext uri="{BB962C8B-B14F-4D97-AF65-F5344CB8AC3E}">
        <p14:creationId xmlns:p14="http://schemas.microsoft.com/office/powerpoint/2010/main" val="3665850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a:t>
            </a:r>
          </a:p>
        </p:txBody>
      </p:sp>
      <p:sp>
        <p:nvSpPr>
          <p:cNvPr id="3" name="Content Placeholder 2"/>
          <p:cNvSpPr>
            <a:spLocks noGrp="1"/>
          </p:cNvSpPr>
          <p:nvPr>
            <p:ph idx="1"/>
          </p:nvPr>
        </p:nvSpPr>
        <p:spPr/>
        <p:txBody>
          <a:bodyPr>
            <a:normAutofit/>
          </a:bodyPr>
          <a:lstStyle/>
          <a:p>
            <a:r>
              <a:rPr lang="en-US" sz="2400" dirty="0">
                <a:solidFill>
                  <a:srgbClr val="FF0000"/>
                </a:solidFill>
              </a:rPr>
              <a:t>A pattern is a description of the form that the lexemes of a token may take.</a:t>
            </a:r>
          </a:p>
          <a:p>
            <a:r>
              <a:rPr lang="en-US" sz="2400" dirty="0"/>
              <a:t>In the case of a keyword as a token, the pattern is just the sequence of characters that form the keyword.</a:t>
            </a:r>
          </a:p>
          <a:p>
            <a:r>
              <a:rPr lang="en-US" sz="2400" dirty="0"/>
              <a:t>For identifiers and some other tokens, the pattern is a more complex structure that is matched by many strings.</a:t>
            </a:r>
          </a:p>
        </p:txBody>
      </p:sp>
      <p:sp>
        <p:nvSpPr>
          <p:cNvPr id="4" name="Slide Number Placeholder 3"/>
          <p:cNvSpPr>
            <a:spLocks noGrp="1"/>
          </p:cNvSpPr>
          <p:nvPr>
            <p:ph type="sldNum" sz="quarter" idx="12"/>
          </p:nvPr>
        </p:nvSpPr>
        <p:spPr/>
        <p:txBody>
          <a:bodyPr/>
          <a:lstStyle/>
          <a:p>
            <a:fld id="{DB828E96-063F-4E2C-A83E-53A6F0E2911D}" type="slidenum">
              <a:rPr lang="en-US" smtClean="0"/>
              <a:t>11</a:t>
            </a:fld>
            <a:endParaRPr lang="en-US"/>
          </a:p>
        </p:txBody>
      </p:sp>
    </p:spTree>
    <p:extLst>
      <p:ext uri="{BB962C8B-B14F-4D97-AF65-F5344CB8AC3E}">
        <p14:creationId xmlns:p14="http://schemas.microsoft.com/office/powerpoint/2010/main" val="4054353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Lexeme</a:t>
            </a:r>
          </a:p>
        </p:txBody>
      </p:sp>
      <p:sp>
        <p:nvSpPr>
          <p:cNvPr id="3" name="Content Placeholder 2"/>
          <p:cNvSpPr>
            <a:spLocks noGrp="1"/>
          </p:cNvSpPr>
          <p:nvPr>
            <p:ph idx="1"/>
          </p:nvPr>
        </p:nvSpPr>
        <p:spPr/>
        <p:txBody>
          <a:bodyPr>
            <a:normAutofit/>
          </a:bodyPr>
          <a:lstStyle/>
          <a:p>
            <a:r>
              <a:rPr lang="en-US" sz="2400" dirty="0"/>
              <a:t>A lexeme is a sequence of characters in the source program that matches the pattern for a token and is identified by the lexical analyzer as an instance of that token.</a:t>
            </a:r>
          </a:p>
        </p:txBody>
      </p:sp>
      <p:sp>
        <p:nvSpPr>
          <p:cNvPr id="4" name="Slide Number Placeholder 3"/>
          <p:cNvSpPr>
            <a:spLocks noGrp="1"/>
          </p:cNvSpPr>
          <p:nvPr>
            <p:ph type="sldNum" sz="quarter" idx="12"/>
          </p:nvPr>
        </p:nvSpPr>
        <p:spPr/>
        <p:txBody>
          <a:bodyPr/>
          <a:lstStyle/>
          <a:p>
            <a:fld id="{DB828E96-063F-4E2C-A83E-53A6F0E2911D}" type="slidenum">
              <a:rPr lang="en-US" smtClean="0"/>
              <a:t>12</a:t>
            </a:fld>
            <a:endParaRPr lang="en-US"/>
          </a:p>
        </p:txBody>
      </p:sp>
    </p:spTree>
    <p:extLst>
      <p:ext uri="{BB962C8B-B14F-4D97-AF65-F5344CB8AC3E}">
        <p14:creationId xmlns:p14="http://schemas.microsoft.com/office/powerpoint/2010/main" val="2267037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Token Vs. Lexeme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2133600"/>
            <a:ext cx="6553200" cy="2895600"/>
          </a:xfrm>
        </p:spPr>
      </p:pic>
      <p:sp>
        <p:nvSpPr>
          <p:cNvPr id="3" name="Slide Number Placeholder 2"/>
          <p:cNvSpPr>
            <a:spLocks noGrp="1"/>
          </p:cNvSpPr>
          <p:nvPr>
            <p:ph type="sldNum" sz="quarter" idx="12"/>
          </p:nvPr>
        </p:nvSpPr>
        <p:spPr/>
        <p:txBody>
          <a:bodyPr/>
          <a:lstStyle/>
          <a:p>
            <a:fld id="{DB828E96-063F-4E2C-A83E-53A6F0E2911D}" type="slidenum">
              <a:rPr lang="en-US" smtClean="0"/>
              <a:t>13</a:t>
            </a:fld>
            <a:endParaRPr lang="en-US"/>
          </a:p>
        </p:txBody>
      </p:sp>
    </p:spTree>
    <p:extLst>
      <p:ext uri="{BB962C8B-B14F-4D97-AF65-F5344CB8AC3E}">
        <p14:creationId xmlns:p14="http://schemas.microsoft.com/office/powerpoint/2010/main" val="1760828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Token, Lexeme and Pattern</a:t>
            </a:r>
          </a:p>
        </p:txBody>
      </p:sp>
      <p:sp>
        <p:nvSpPr>
          <p:cNvPr id="3" name="Content Placeholder 2"/>
          <p:cNvSpPr>
            <a:spLocks noGrp="1"/>
          </p:cNvSpPr>
          <p:nvPr>
            <p:ph idx="1"/>
          </p:nvPr>
        </p:nvSpPr>
        <p:spPr/>
        <p:txBody>
          <a:bodyPr>
            <a:normAutofit/>
          </a:bodyPr>
          <a:lstStyle/>
          <a:p>
            <a:r>
              <a:rPr lang="en-US" sz="2400" dirty="0"/>
              <a:t>Figure gives some typical tokens, their informally described patterns, and some sample lexemes.</a:t>
            </a:r>
          </a:p>
        </p:txBody>
      </p:sp>
      <p:sp>
        <p:nvSpPr>
          <p:cNvPr id="4" name="Slide Number Placeholder 3"/>
          <p:cNvSpPr>
            <a:spLocks noGrp="1"/>
          </p:cNvSpPr>
          <p:nvPr>
            <p:ph type="sldNum" sz="quarter" idx="12"/>
          </p:nvPr>
        </p:nvSpPr>
        <p:spPr/>
        <p:txBody>
          <a:bodyPr/>
          <a:lstStyle/>
          <a:p>
            <a:fld id="{DB828E96-063F-4E2C-A83E-53A6F0E2911D}" type="slidenum">
              <a:rPr lang="en-US" smtClean="0"/>
              <a:t>14</a:t>
            </a:fld>
            <a:endParaRPr lang="en-US"/>
          </a:p>
        </p:txBody>
      </p:sp>
    </p:spTree>
    <p:extLst>
      <p:ext uri="{BB962C8B-B14F-4D97-AF65-F5344CB8AC3E}">
        <p14:creationId xmlns:p14="http://schemas.microsoft.com/office/powerpoint/2010/main" val="3824822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 Analysis Vs. Parsing</a:t>
            </a:r>
          </a:p>
        </p:txBody>
      </p:sp>
      <p:sp>
        <p:nvSpPr>
          <p:cNvPr id="3" name="Content Placeholder 2"/>
          <p:cNvSpPr>
            <a:spLocks noGrp="1"/>
          </p:cNvSpPr>
          <p:nvPr>
            <p:ph idx="1"/>
          </p:nvPr>
        </p:nvSpPr>
        <p:spPr/>
        <p:txBody>
          <a:bodyPr>
            <a:normAutofit/>
          </a:bodyPr>
          <a:lstStyle/>
          <a:p>
            <a:r>
              <a:rPr lang="en-US" sz="2400" dirty="0"/>
              <a:t>There are a number of reasons why the analysis portion of a compiler is normally separated into lexical analysis and parsing (syntax analysis) phases.</a:t>
            </a:r>
          </a:p>
        </p:txBody>
      </p:sp>
      <p:sp>
        <p:nvSpPr>
          <p:cNvPr id="4" name="Slide Number Placeholder 3"/>
          <p:cNvSpPr>
            <a:spLocks noGrp="1"/>
          </p:cNvSpPr>
          <p:nvPr>
            <p:ph type="sldNum" sz="quarter" idx="12"/>
          </p:nvPr>
        </p:nvSpPr>
        <p:spPr/>
        <p:txBody>
          <a:bodyPr/>
          <a:lstStyle/>
          <a:p>
            <a:fld id="{DB828E96-063F-4E2C-A83E-53A6F0E2911D}" type="slidenum">
              <a:rPr lang="en-US" smtClean="0"/>
              <a:t>15</a:t>
            </a:fld>
            <a:endParaRPr lang="en-US"/>
          </a:p>
        </p:txBody>
      </p:sp>
    </p:spTree>
    <p:extLst>
      <p:ext uri="{BB962C8B-B14F-4D97-AF65-F5344CB8AC3E}">
        <p14:creationId xmlns:p14="http://schemas.microsoft.com/office/powerpoint/2010/main" val="1311636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 Analysis Vs. Parsing</a:t>
            </a:r>
          </a:p>
        </p:txBody>
      </p:sp>
      <p:sp>
        <p:nvSpPr>
          <p:cNvPr id="3" name="Content Placeholder 2"/>
          <p:cNvSpPr>
            <a:spLocks noGrp="1"/>
          </p:cNvSpPr>
          <p:nvPr>
            <p:ph idx="1"/>
          </p:nvPr>
        </p:nvSpPr>
        <p:spPr/>
        <p:txBody>
          <a:bodyPr>
            <a:normAutofit/>
          </a:bodyPr>
          <a:lstStyle/>
          <a:p>
            <a:r>
              <a:rPr lang="en-US" sz="2400" dirty="0"/>
              <a:t>Simplicity of design is the most important consideration.</a:t>
            </a:r>
          </a:p>
          <a:p>
            <a:pPr lvl="1"/>
            <a:r>
              <a:rPr lang="en-US" sz="2400" dirty="0"/>
              <a:t>The separation of lexical and syntactic analysis often allows us to simplify at least one of these tasks.</a:t>
            </a:r>
          </a:p>
          <a:p>
            <a:pPr lvl="1"/>
            <a:r>
              <a:rPr lang="en-US" sz="2400" dirty="0"/>
              <a:t>For example</a:t>
            </a:r>
            <a:r>
              <a:rPr lang="en-US" sz="2400" dirty="0">
                <a:solidFill>
                  <a:srgbClr val="FF0000"/>
                </a:solidFill>
              </a:rPr>
              <a:t>, a parser that had to deal with comments and whitespace as syntactic units</a:t>
            </a:r>
            <a:r>
              <a:rPr lang="en-US" sz="2400" dirty="0"/>
              <a:t> would be considerably more complex than one that can assume comments and whitespace have already been removed by the lexical analyzer.</a:t>
            </a:r>
          </a:p>
          <a:p>
            <a:pPr lvl="1"/>
            <a:r>
              <a:rPr lang="en-US" sz="2400" dirty="0"/>
              <a:t>If we are designing a new language, separating lexical and syntactic concerns can lead to a cleaner overall language design.</a:t>
            </a:r>
          </a:p>
        </p:txBody>
      </p:sp>
      <p:sp>
        <p:nvSpPr>
          <p:cNvPr id="4" name="Slide Number Placeholder 3"/>
          <p:cNvSpPr>
            <a:spLocks noGrp="1"/>
          </p:cNvSpPr>
          <p:nvPr>
            <p:ph type="sldNum" sz="quarter" idx="12"/>
          </p:nvPr>
        </p:nvSpPr>
        <p:spPr/>
        <p:txBody>
          <a:bodyPr/>
          <a:lstStyle/>
          <a:p>
            <a:fld id="{DB828E96-063F-4E2C-A83E-53A6F0E2911D}" type="slidenum">
              <a:rPr lang="en-US" smtClean="0"/>
              <a:t>16</a:t>
            </a:fld>
            <a:endParaRPr lang="en-US"/>
          </a:p>
        </p:txBody>
      </p:sp>
    </p:spTree>
    <p:extLst>
      <p:ext uri="{BB962C8B-B14F-4D97-AF65-F5344CB8AC3E}">
        <p14:creationId xmlns:p14="http://schemas.microsoft.com/office/powerpoint/2010/main" val="42146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 Analysis Vs. Parsing</a:t>
            </a:r>
          </a:p>
        </p:txBody>
      </p:sp>
      <p:sp>
        <p:nvSpPr>
          <p:cNvPr id="3" name="Content Placeholder 2"/>
          <p:cNvSpPr>
            <a:spLocks noGrp="1"/>
          </p:cNvSpPr>
          <p:nvPr>
            <p:ph idx="1"/>
          </p:nvPr>
        </p:nvSpPr>
        <p:spPr/>
        <p:txBody>
          <a:bodyPr>
            <a:normAutofit/>
          </a:bodyPr>
          <a:lstStyle/>
          <a:p>
            <a:r>
              <a:rPr lang="en-US" sz="2400" dirty="0"/>
              <a:t>Compiler efficiency is improved.</a:t>
            </a:r>
          </a:p>
          <a:p>
            <a:pPr lvl="1"/>
            <a:r>
              <a:rPr lang="en-US" sz="2400" dirty="0"/>
              <a:t>A separate lexical analyzer allows us to apply specialized techniques that serve only the lexical task, not the job of parsing.</a:t>
            </a:r>
          </a:p>
          <a:p>
            <a:pPr lvl="1"/>
            <a:r>
              <a:rPr lang="en-US" sz="2400" dirty="0"/>
              <a:t>In addition, specialized buffering techniques for reading input characters can speed up the compiler significantly.</a:t>
            </a:r>
          </a:p>
        </p:txBody>
      </p:sp>
      <p:sp>
        <p:nvSpPr>
          <p:cNvPr id="4" name="Slide Number Placeholder 3"/>
          <p:cNvSpPr>
            <a:spLocks noGrp="1"/>
          </p:cNvSpPr>
          <p:nvPr>
            <p:ph type="sldNum" sz="quarter" idx="12"/>
          </p:nvPr>
        </p:nvSpPr>
        <p:spPr/>
        <p:txBody>
          <a:bodyPr/>
          <a:lstStyle/>
          <a:p>
            <a:fld id="{DB828E96-063F-4E2C-A83E-53A6F0E2911D}" type="slidenum">
              <a:rPr lang="en-US" smtClean="0"/>
              <a:t>17</a:t>
            </a:fld>
            <a:endParaRPr lang="en-US"/>
          </a:p>
        </p:txBody>
      </p:sp>
    </p:spTree>
    <p:extLst>
      <p:ext uri="{BB962C8B-B14F-4D97-AF65-F5344CB8AC3E}">
        <p14:creationId xmlns:p14="http://schemas.microsoft.com/office/powerpoint/2010/main" val="3337141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 Analysis Vs. Parsing</a:t>
            </a:r>
          </a:p>
        </p:txBody>
      </p:sp>
      <p:sp>
        <p:nvSpPr>
          <p:cNvPr id="3" name="Content Placeholder 2"/>
          <p:cNvSpPr>
            <a:spLocks noGrp="1"/>
          </p:cNvSpPr>
          <p:nvPr>
            <p:ph idx="1"/>
          </p:nvPr>
        </p:nvSpPr>
        <p:spPr/>
        <p:txBody>
          <a:bodyPr>
            <a:normAutofit/>
          </a:bodyPr>
          <a:lstStyle/>
          <a:p>
            <a:r>
              <a:rPr lang="en-US" sz="2400" dirty="0"/>
              <a:t>Compiler portability is enhanced.</a:t>
            </a:r>
          </a:p>
          <a:p>
            <a:pPr lvl="1"/>
            <a:r>
              <a:rPr lang="en-US" sz="2400" dirty="0"/>
              <a:t>Input-device-specific peculiarities can be restricted to the lexical analyzer.</a:t>
            </a:r>
          </a:p>
        </p:txBody>
      </p:sp>
      <p:sp>
        <p:nvSpPr>
          <p:cNvPr id="4" name="Slide Number Placeholder 3"/>
          <p:cNvSpPr>
            <a:spLocks noGrp="1"/>
          </p:cNvSpPr>
          <p:nvPr>
            <p:ph type="sldNum" sz="quarter" idx="12"/>
          </p:nvPr>
        </p:nvSpPr>
        <p:spPr/>
        <p:txBody>
          <a:bodyPr/>
          <a:lstStyle/>
          <a:p>
            <a:fld id="{DB828E96-063F-4E2C-A83E-53A6F0E2911D}" type="slidenum">
              <a:rPr lang="en-US" smtClean="0"/>
              <a:t>18</a:t>
            </a:fld>
            <a:endParaRPr lang="en-US"/>
          </a:p>
        </p:txBody>
      </p:sp>
    </p:spTree>
    <p:extLst>
      <p:ext uri="{BB962C8B-B14F-4D97-AF65-F5344CB8AC3E}">
        <p14:creationId xmlns:p14="http://schemas.microsoft.com/office/powerpoint/2010/main" val="3418643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r>
              <a:rPr lang="en-US" sz="2400" dirty="0"/>
              <a:t>To see how these concepts are used in practice, in the C statement </a:t>
            </a:r>
            <a:r>
              <a:rPr lang="en-US" sz="2400" dirty="0" err="1"/>
              <a:t>printf</a:t>
            </a:r>
            <a:r>
              <a:rPr lang="en-US" sz="2400" dirty="0"/>
              <a:t>("Total = %d\n", score);} both </a:t>
            </a:r>
            <a:r>
              <a:rPr lang="en-US" sz="2400" dirty="0" err="1"/>
              <a:t>printf</a:t>
            </a:r>
            <a:r>
              <a:rPr lang="en-US" sz="2400" dirty="0"/>
              <a:t> and score are lexemes matching the pattern for token id, and "Total = %d\n" a lexeme matching literal.</a:t>
            </a:r>
          </a:p>
        </p:txBody>
      </p:sp>
      <p:sp>
        <p:nvSpPr>
          <p:cNvPr id="4" name="Slide Number Placeholder 3"/>
          <p:cNvSpPr>
            <a:spLocks noGrp="1"/>
          </p:cNvSpPr>
          <p:nvPr>
            <p:ph type="sldNum" sz="quarter" idx="12"/>
          </p:nvPr>
        </p:nvSpPr>
        <p:spPr/>
        <p:txBody>
          <a:bodyPr/>
          <a:lstStyle/>
          <a:p>
            <a:fld id="{DB828E96-063F-4E2C-A83E-53A6F0E2911D}" type="slidenum">
              <a:rPr lang="en-US" smtClean="0"/>
              <a:t>19</a:t>
            </a:fld>
            <a:endParaRPr lang="en-US"/>
          </a:p>
        </p:txBody>
      </p:sp>
    </p:spTree>
    <p:extLst>
      <p:ext uri="{BB962C8B-B14F-4D97-AF65-F5344CB8AC3E}">
        <p14:creationId xmlns:p14="http://schemas.microsoft.com/office/powerpoint/2010/main" val="1841556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Lexical Analyzer</a:t>
            </a:r>
          </a:p>
        </p:txBody>
      </p:sp>
      <p:sp>
        <p:nvSpPr>
          <p:cNvPr id="3" name="Content Placeholder 2"/>
          <p:cNvSpPr>
            <a:spLocks noGrp="1"/>
          </p:cNvSpPr>
          <p:nvPr>
            <p:ph idx="1"/>
          </p:nvPr>
        </p:nvSpPr>
        <p:spPr/>
        <p:txBody>
          <a:bodyPr>
            <a:normAutofit/>
          </a:bodyPr>
          <a:lstStyle/>
          <a:p>
            <a:r>
              <a:rPr lang="en-US" sz="2400" dirty="0"/>
              <a:t>It is the 1</a:t>
            </a:r>
            <a:r>
              <a:rPr lang="en-US" sz="2400" baseline="30000" dirty="0"/>
              <a:t>st</a:t>
            </a:r>
            <a:r>
              <a:rPr lang="en-US" sz="2400" dirty="0"/>
              <a:t> phase of a compiler</a:t>
            </a:r>
          </a:p>
          <a:p>
            <a:r>
              <a:rPr lang="en-US" sz="2400" dirty="0"/>
              <a:t>the main task of the lexical analyzer is to,</a:t>
            </a:r>
          </a:p>
          <a:p>
            <a:pPr lvl="1"/>
            <a:r>
              <a:rPr lang="en-US" sz="2400" dirty="0">
                <a:solidFill>
                  <a:srgbClr val="FF0000"/>
                </a:solidFill>
              </a:rPr>
              <a:t>read the input characters of the source program,</a:t>
            </a:r>
          </a:p>
          <a:p>
            <a:pPr lvl="1"/>
            <a:r>
              <a:rPr lang="en-US" sz="2400" dirty="0">
                <a:solidFill>
                  <a:srgbClr val="FF0000"/>
                </a:solidFill>
              </a:rPr>
              <a:t>group them into lexemes,</a:t>
            </a:r>
          </a:p>
          <a:p>
            <a:pPr lvl="1"/>
            <a:r>
              <a:rPr lang="en-US" sz="2400" dirty="0">
                <a:solidFill>
                  <a:srgbClr val="FF0000"/>
                </a:solidFill>
              </a:rPr>
              <a:t>and produce as output a sequence of tokens for each lexeme in the source program.</a:t>
            </a:r>
          </a:p>
        </p:txBody>
      </p:sp>
      <p:sp>
        <p:nvSpPr>
          <p:cNvPr id="4" name="Slide Number Placeholder 3"/>
          <p:cNvSpPr>
            <a:spLocks noGrp="1"/>
          </p:cNvSpPr>
          <p:nvPr>
            <p:ph type="sldNum" sz="quarter" idx="12"/>
          </p:nvPr>
        </p:nvSpPr>
        <p:spPr/>
        <p:txBody>
          <a:bodyPr/>
          <a:lstStyle/>
          <a:p>
            <a:fld id="{DB828E96-063F-4E2C-A83E-53A6F0E2911D}" type="slidenum">
              <a:rPr lang="en-US" smtClean="0"/>
              <a:t>2</a:t>
            </a:fld>
            <a:endParaRPr lang="en-US"/>
          </a:p>
        </p:txBody>
      </p:sp>
    </p:spTree>
    <p:extLst>
      <p:ext uri="{BB962C8B-B14F-4D97-AF65-F5344CB8AC3E}">
        <p14:creationId xmlns:p14="http://schemas.microsoft.com/office/powerpoint/2010/main" val="56699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Token, pattern , lexeme</a:t>
            </a:r>
          </a:p>
        </p:txBody>
      </p:sp>
      <p:sp>
        <p:nvSpPr>
          <p:cNvPr id="3" name="Content Placeholder 2"/>
          <p:cNvSpPr>
            <a:spLocks noGrp="1"/>
          </p:cNvSpPr>
          <p:nvPr>
            <p:ph idx="1"/>
          </p:nvPr>
        </p:nvSpPr>
        <p:spPr/>
        <p:txBody>
          <a:bodyPr>
            <a:normAutofit/>
          </a:bodyPr>
          <a:lstStyle/>
          <a:p>
            <a:r>
              <a:rPr lang="en-US" sz="2400" dirty="0"/>
              <a:t>In many programming languages, the following classes cover most or all of the tokens:</a:t>
            </a:r>
          </a:p>
          <a:p>
            <a:pPr lvl="1"/>
            <a:r>
              <a:rPr lang="en-US" sz="2400" dirty="0">
                <a:solidFill>
                  <a:srgbClr val="FF0000"/>
                </a:solidFill>
              </a:rPr>
              <a:t>1. One token for each keyword. The pattern for a keyword is the same as the keyword itself.</a:t>
            </a:r>
          </a:p>
          <a:p>
            <a:pPr lvl="1"/>
            <a:r>
              <a:rPr lang="en-US" sz="2400" dirty="0">
                <a:solidFill>
                  <a:srgbClr val="FF0000"/>
                </a:solidFill>
              </a:rPr>
              <a:t>2. Tokens for the operators, either individually or in classes such as the token comparison mentioned.</a:t>
            </a:r>
          </a:p>
          <a:p>
            <a:pPr lvl="1"/>
            <a:r>
              <a:rPr lang="en-US" sz="2400" dirty="0">
                <a:solidFill>
                  <a:srgbClr val="FF0000"/>
                </a:solidFill>
              </a:rPr>
              <a:t>3. One token representing all identifiers.</a:t>
            </a:r>
          </a:p>
          <a:p>
            <a:pPr lvl="1"/>
            <a:r>
              <a:rPr lang="en-US" sz="2400" dirty="0">
                <a:solidFill>
                  <a:srgbClr val="FF0000"/>
                </a:solidFill>
              </a:rPr>
              <a:t>4. One or more tokens representing constants, such as numbers and literal strings.</a:t>
            </a:r>
          </a:p>
          <a:p>
            <a:pPr lvl="1"/>
            <a:r>
              <a:rPr lang="en-US" sz="2400" dirty="0">
                <a:solidFill>
                  <a:srgbClr val="FF0000"/>
                </a:solidFill>
              </a:rPr>
              <a:t>5. Tokens for each punctuation symbol, such as left and right parentheses, comma, and semicolon.</a:t>
            </a:r>
          </a:p>
        </p:txBody>
      </p:sp>
      <p:sp>
        <p:nvSpPr>
          <p:cNvPr id="4" name="Slide Number Placeholder 3"/>
          <p:cNvSpPr>
            <a:spLocks noGrp="1"/>
          </p:cNvSpPr>
          <p:nvPr>
            <p:ph type="sldNum" sz="quarter" idx="12"/>
          </p:nvPr>
        </p:nvSpPr>
        <p:spPr/>
        <p:txBody>
          <a:bodyPr/>
          <a:lstStyle/>
          <a:p>
            <a:fld id="{DB828E96-063F-4E2C-A83E-53A6F0E2911D}" type="slidenum">
              <a:rPr lang="en-US" smtClean="0"/>
              <a:t>20</a:t>
            </a:fld>
            <a:endParaRPr lang="en-US"/>
          </a:p>
        </p:txBody>
      </p:sp>
    </p:spTree>
    <p:extLst>
      <p:ext uri="{BB962C8B-B14F-4D97-AF65-F5344CB8AC3E}">
        <p14:creationId xmlns:p14="http://schemas.microsoft.com/office/powerpoint/2010/main" val="2395227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Attributes for Token</a:t>
            </a:r>
          </a:p>
        </p:txBody>
      </p:sp>
      <p:sp>
        <p:nvSpPr>
          <p:cNvPr id="3" name="Content Placeholder 2"/>
          <p:cNvSpPr>
            <a:spLocks noGrp="1"/>
          </p:cNvSpPr>
          <p:nvPr>
            <p:ph idx="1"/>
          </p:nvPr>
        </p:nvSpPr>
        <p:spPr/>
        <p:txBody>
          <a:bodyPr>
            <a:noAutofit/>
          </a:bodyPr>
          <a:lstStyle/>
          <a:p>
            <a:r>
              <a:rPr lang="en-US" sz="2400" dirty="0"/>
              <a:t>When more than one lexeme can match a pattern, the lexical analyzer must provide the subsequent compiler phases additional information about the particular lexeme that matched.</a:t>
            </a:r>
          </a:p>
          <a:p>
            <a:r>
              <a:rPr lang="en-US" sz="2400" dirty="0"/>
              <a:t>For example, the pattern for token number matches both 0 and 1, but it is extremely important for the code generator to know which lexeme was found in the source program.</a:t>
            </a:r>
          </a:p>
        </p:txBody>
      </p:sp>
      <p:sp>
        <p:nvSpPr>
          <p:cNvPr id="4" name="Slide Number Placeholder 3"/>
          <p:cNvSpPr>
            <a:spLocks noGrp="1"/>
          </p:cNvSpPr>
          <p:nvPr>
            <p:ph type="sldNum" sz="quarter" idx="12"/>
          </p:nvPr>
        </p:nvSpPr>
        <p:spPr/>
        <p:txBody>
          <a:bodyPr/>
          <a:lstStyle/>
          <a:p>
            <a:fld id="{DB828E96-063F-4E2C-A83E-53A6F0E2911D}" type="slidenum">
              <a:rPr lang="en-US" smtClean="0"/>
              <a:t>21</a:t>
            </a:fld>
            <a:endParaRPr lang="en-US"/>
          </a:p>
        </p:txBody>
      </p:sp>
    </p:spTree>
    <p:extLst>
      <p:ext uri="{BB962C8B-B14F-4D97-AF65-F5344CB8AC3E}">
        <p14:creationId xmlns:p14="http://schemas.microsoft.com/office/powerpoint/2010/main" val="2897301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for token</a:t>
            </a:r>
          </a:p>
        </p:txBody>
      </p:sp>
      <p:sp>
        <p:nvSpPr>
          <p:cNvPr id="3" name="Content Placeholder 2"/>
          <p:cNvSpPr>
            <a:spLocks noGrp="1"/>
          </p:cNvSpPr>
          <p:nvPr>
            <p:ph idx="1"/>
          </p:nvPr>
        </p:nvSpPr>
        <p:spPr/>
        <p:txBody>
          <a:bodyPr>
            <a:normAutofit/>
          </a:bodyPr>
          <a:lstStyle/>
          <a:p>
            <a:r>
              <a:rPr lang="en-US" sz="2400" dirty="0"/>
              <a:t>Thus, in many cases the lexical analyzer returns to the parser not only a token name, but an attribute value that describes the lexeme represented by the token.</a:t>
            </a:r>
          </a:p>
          <a:p>
            <a:r>
              <a:rPr lang="en-US" sz="2400" dirty="0"/>
              <a:t>The token name influences parsing decisions, while the attribute value influences translation of tokens after the parse.</a:t>
            </a:r>
          </a:p>
        </p:txBody>
      </p:sp>
      <p:sp>
        <p:nvSpPr>
          <p:cNvPr id="4" name="Slide Number Placeholder 3"/>
          <p:cNvSpPr>
            <a:spLocks noGrp="1"/>
          </p:cNvSpPr>
          <p:nvPr>
            <p:ph type="sldNum" sz="quarter" idx="12"/>
          </p:nvPr>
        </p:nvSpPr>
        <p:spPr/>
        <p:txBody>
          <a:bodyPr/>
          <a:lstStyle/>
          <a:p>
            <a:fld id="{DB828E96-063F-4E2C-A83E-53A6F0E2911D}" type="slidenum">
              <a:rPr lang="en-US" smtClean="0"/>
              <a:t>22</a:t>
            </a:fld>
            <a:endParaRPr lang="en-US"/>
          </a:p>
        </p:txBody>
      </p:sp>
    </p:spTree>
    <p:extLst>
      <p:ext uri="{BB962C8B-B14F-4D97-AF65-F5344CB8AC3E}">
        <p14:creationId xmlns:p14="http://schemas.microsoft.com/office/powerpoint/2010/main" val="2912513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for token</a:t>
            </a:r>
          </a:p>
        </p:txBody>
      </p:sp>
      <p:sp>
        <p:nvSpPr>
          <p:cNvPr id="3" name="Content Placeholder 2"/>
          <p:cNvSpPr>
            <a:spLocks noGrp="1"/>
          </p:cNvSpPr>
          <p:nvPr>
            <p:ph idx="1"/>
          </p:nvPr>
        </p:nvSpPr>
        <p:spPr/>
        <p:txBody>
          <a:bodyPr>
            <a:normAutofit/>
          </a:bodyPr>
          <a:lstStyle/>
          <a:p>
            <a:r>
              <a:rPr lang="en-US" sz="2400" dirty="0"/>
              <a:t>We shall assume that tokens have at most one associated attribute, although this attribute may have a structure that combines several pieces of information.</a:t>
            </a:r>
          </a:p>
          <a:p>
            <a:r>
              <a:rPr lang="en-US" sz="2400" dirty="0"/>
              <a:t>The most important example is the token id, where we need to associate with the token a great deal of information.</a:t>
            </a:r>
          </a:p>
        </p:txBody>
      </p:sp>
      <p:sp>
        <p:nvSpPr>
          <p:cNvPr id="4" name="Slide Number Placeholder 3"/>
          <p:cNvSpPr>
            <a:spLocks noGrp="1"/>
          </p:cNvSpPr>
          <p:nvPr>
            <p:ph type="sldNum" sz="quarter" idx="12"/>
          </p:nvPr>
        </p:nvSpPr>
        <p:spPr/>
        <p:txBody>
          <a:bodyPr/>
          <a:lstStyle/>
          <a:p>
            <a:fld id="{DB828E96-063F-4E2C-A83E-53A6F0E2911D}" type="slidenum">
              <a:rPr lang="en-US" smtClean="0"/>
              <a:t>23</a:t>
            </a:fld>
            <a:endParaRPr lang="en-US"/>
          </a:p>
        </p:txBody>
      </p:sp>
    </p:spTree>
    <p:extLst>
      <p:ext uri="{BB962C8B-B14F-4D97-AF65-F5344CB8AC3E}">
        <p14:creationId xmlns:p14="http://schemas.microsoft.com/office/powerpoint/2010/main" val="3528746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sz="2400" dirty="0"/>
              <a:t>Simple code snippet</a:t>
            </a:r>
          </a:p>
          <a:p>
            <a:r>
              <a:rPr lang="en-US" sz="2400" dirty="0" err="1"/>
              <a:t>int</a:t>
            </a:r>
            <a:r>
              <a:rPr lang="en-US" sz="2400" dirty="0"/>
              <a:t> </a:t>
            </a:r>
            <a:r>
              <a:rPr lang="en-US" sz="2400" dirty="0" err="1"/>
              <a:t>a,b,c</a:t>
            </a:r>
            <a:r>
              <a:rPr lang="en-US" sz="2400" dirty="0"/>
              <a:t>;</a:t>
            </a:r>
          </a:p>
          <a:p>
            <a:r>
              <a:rPr lang="en-US" sz="2400" dirty="0"/>
              <a:t>a = 50;</a:t>
            </a:r>
          </a:p>
          <a:p>
            <a:r>
              <a:rPr lang="en-US" sz="2400" dirty="0"/>
              <a:t>float value() {  b = a; }</a:t>
            </a:r>
          </a:p>
          <a:p>
            <a:r>
              <a:rPr lang="en-US" sz="2400" dirty="0"/>
              <a:t>if (b==a) { c = b;}</a:t>
            </a:r>
          </a:p>
          <a:p>
            <a:endParaRPr lang="en-US" dirty="0"/>
          </a:p>
          <a:p>
            <a:endParaRPr lang="en-US" dirty="0"/>
          </a:p>
        </p:txBody>
      </p:sp>
      <p:sp>
        <p:nvSpPr>
          <p:cNvPr id="4" name="Slide Number Placeholder 3"/>
          <p:cNvSpPr>
            <a:spLocks noGrp="1"/>
          </p:cNvSpPr>
          <p:nvPr>
            <p:ph type="sldNum" sz="quarter" idx="12"/>
          </p:nvPr>
        </p:nvSpPr>
        <p:spPr/>
        <p:txBody>
          <a:bodyPr/>
          <a:lstStyle/>
          <a:p>
            <a:fld id="{DB828E96-063F-4E2C-A83E-53A6F0E2911D}" type="slidenum">
              <a:rPr lang="en-US" smtClean="0"/>
              <a:t>24</a:t>
            </a:fld>
            <a:endParaRPr lang="en-US"/>
          </a:p>
        </p:txBody>
      </p:sp>
    </p:spTree>
    <p:extLst>
      <p:ext uri="{BB962C8B-B14F-4D97-AF65-F5344CB8AC3E}">
        <p14:creationId xmlns:p14="http://schemas.microsoft.com/office/powerpoint/2010/main" val="2121461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Output of Lexical Analyzer</a:t>
            </a:r>
            <a:br>
              <a:rPr lang="en-US" dirty="0"/>
            </a:br>
            <a:r>
              <a:rPr lang="en-US" dirty="0"/>
              <a:t>(Sequence of tokens)</a:t>
            </a:r>
          </a:p>
        </p:txBody>
      </p:sp>
      <p:sp>
        <p:nvSpPr>
          <p:cNvPr id="3" name="Content Placeholder 2"/>
          <p:cNvSpPr>
            <a:spLocks noGrp="1"/>
          </p:cNvSpPr>
          <p:nvPr>
            <p:ph idx="1"/>
          </p:nvPr>
        </p:nvSpPr>
        <p:spPr/>
        <p:txBody>
          <a:bodyPr>
            <a:normAutofit fontScale="25000" lnSpcReduction="20000"/>
          </a:bodyPr>
          <a:lstStyle/>
          <a:p>
            <a:r>
              <a:rPr lang="en-US" sz="7200" dirty="0"/>
              <a:t>&lt;INT&gt;</a:t>
            </a:r>
          </a:p>
          <a:p>
            <a:r>
              <a:rPr lang="en-US" sz="7200" dirty="0"/>
              <a:t>&lt;ID, a&gt;</a:t>
            </a:r>
          </a:p>
          <a:p>
            <a:r>
              <a:rPr lang="en-US" sz="7200" dirty="0"/>
              <a:t>&lt;COMMA&gt;</a:t>
            </a:r>
          </a:p>
          <a:p>
            <a:r>
              <a:rPr lang="en-US" sz="7200" dirty="0"/>
              <a:t>&lt;ID, b&gt;</a:t>
            </a:r>
          </a:p>
          <a:p>
            <a:r>
              <a:rPr lang="en-US" sz="7200" dirty="0"/>
              <a:t>&lt;ID, c&gt;</a:t>
            </a:r>
          </a:p>
          <a:p>
            <a:r>
              <a:rPr lang="en-US" sz="7200" dirty="0"/>
              <a:t>&lt;SEMICOLON&gt;</a:t>
            </a:r>
          </a:p>
          <a:p>
            <a:r>
              <a:rPr lang="en-US" sz="7200" dirty="0"/>
              <a:t>&lt;ID, a&gt;</a:t>
            </a:r>
          </a:p>
          <a:p>
            <a:r>
              <a:rPr lang="en-US" sz="7200" dirty="0"/>
              <a:t>&lt;ASSIGNOP, =&gt;</a:t>
            </a:r>
          </a:p>
          <a:p>
            <a:r>
              <a:rPr lang="en-US" sz="7200" dirty="0"/>
              <a:t>&lt;NUMBER, 50&gt;</a:t>
            </a:r>
          </a:p>
          <a:p>
            <a:r>
              <a:rPr lang="en-US" sz="7200" dirty="0"/>
              <a:t>&lt;FLOAT&gt;</a:t>
            </a:r>
          </a:p>
          <a:p>
            <a:r>
              <a:rPr lang="en-US" sz="7200" dirty="0"/>
              <a:t>&lt;ID, value&gt;</a:t>
            </a:r>
          </a:p>
          <a:p>
            <a:r>
              <a:rPr lang="en-US" sz="7200" dirty="0"/>
              <a:t>&lt;PAREN, (&gt;</a:t>
            </a:r>
          </a:p>
          <a:p>
            <a:r>
              <a:rPr lang="en-US" sz="7200" dirty="0"/>
              <a:t>&lt;PAREN, )&gt;</a:t>
            </a:r>
          </a:p>
          <a:p>
            <a:r>
              <a:rPr lang="en-US" sz="7200" dirty="0"/>
              <a:t>&lt;PAREN, {&gt;</a:t>
            </a:r>
          </a:p>
          <a:p>
            <a:r>
              <a:rPr lang="en-US" sz="7200" dirty="0"/>
              <a:t>&lt;ID, b&gt;</a:t>
            </a:r>
          </a:p>
          <a:p>
            <a:r>
              <a:rPr lang="en-US" sz="7200" dirty="0"/>
              <a:t>&lt;ASSIGNOP, =&gt;</a:t>
            </a:r>
          </a:p>
          <a:p>
            <a:r>
              <a:rPr lang="en-US" sz="7200" dirty="0"/>
              <a:t>&lt;ID, c&gt;</a:t>
            </a:r>
          </a:p>
          <a:p>
            <a:r>
              <a:rPr lang="en-US" sz="7200" dirty="0"/>
              <a:t>&lt;PAREN, }&gt;</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DB828E96-063F-4E2C-A83E-53A6F0E2911D}" type="slidenum">
              <a:rPr lang="en-US" smtClean="0"/>
              <a:t>25</a:t>
            </a:fld>
            <a:endParaRPr lang="en-US"/>
          </a:p>
        </p:txBody>
      </p:sp>
    </p:spTree>
    <p:extLst>
      <p:ext uri="{BB962C8B-B14F-4D97-AF65-F5344CB8AC3E}">
        <p14:creationId xmlns:p14="http://schemas.microsoft.com/office/powerpoint/2010/main" val="2882274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identify the tokens?</a:t>
            </a:r>
          </a:p>
        </p:txBody>
      </p:sp>
      <p:sp>
        <p:nvSpPr>
          <p:cNvPr id="3" name="Content Placeholder 2"/>
          <p:cNvSpPr>
            <a:spLocks noGrp="1"/>
          </p:cNvSpPr>
          <p:nvPr>
            <p:ph idx="1"/>
          </p:nvPr>
        </p:nvSpPr>
        <p:spPr/>
        <p:txBody>
          <a:bodyPr>
            <a:normAutofit/>
          </a:bodyPr>
          <a:lstStyle/>
          <a:p>
            <a:r>
              <a:rPr lang="en-US" sz="2400" dirty="0"/>
              <a:t>Using a pattern, lexical analyzer will understand which lexeme will fall under which token.</a:t>
            </a:r>
          </a:p>
          <a:p>
            <a:r>
              <a:rPr lang="en-US" sz="2400" dirty="0"/>
              <a:t>Patterns can be expressed as regular expression.</a:t>
            </a:r>
          </a:p>
          <a:p>
            <a:endParaRPr lang="en-US" sz="2400" dirty="0"/>
          </a:p>
        </p:txBody>
      </p:sp>
      <p:sp>
        <p:nvSpPr>
          <p:cNvPr id="4" name="Slide Number Placeholder 3"/>
          <p:cNvSpPr>
            <a:spLocks noGrp="1"/>
          </p:cNvSpPr>
          <p:nvPr>
            <p:ph type="sldNum" sz="quarter" idx="12"/>
          </p:nvPr>
        </p:nvSpPr>
        <p:spPr/>
        <p:txBody>
          <a:bodyPr/>
          <a:lstStyle/>
          <a:p>
            <a:fld id="{DB828E96-063F-4E2C-A83E-53A6F0E2911D}" type="slidenum">
              <a:rPr lang="en-US" smtClean="0"/>
              <a:t>26</a:t>
            </a:fld>
            <a:endParaRPr lang="en-US"/>
          </a:p>
        </p:txBody>
      </p:sp>
    </p:spTree>
    <p:extLst>
      <p:ext uri="{BB962C8B-B14F-4D97-AF65-F5344CB8AC3E}">
        <p14:creationId xmlns:p14="http://schemas.microsoft.com/office/powerpoint/2010/main" val="2855753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regular expressions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7549" y="2448521"/>
            <a:ext cx="4848902" cy="2829320"/>
          </a:xfrm>
        </p:spPr>
      </p:pic>
      <p:sp>
        <p:nvSpPr>
          <p:cNvPr id="3" name="Slide Number Placeholder 2"/>
          <p:cNvSpPr>
            <a:spLocks noGrp="1"/>
          </p:cNvSpPr>
          <p:nvPr>
            <p:ph type="sldNum" sz="quarter" idx="12"/>
          </p:nvPr>
        </p:nvSpPr>
        <p:spPr/>
        <p:txBody>
          <a:bodyPr/>
          <a:lstStyle/>
          <a:p>
            <a:fld id="{DB828E96-063F-4E2C-A83E-53A6F0E2911D}" type="slidenum">
              <a:rPr lang="en-US" smtClean="0"/>
              <a:t>27</a:t>
            </a:fld>
            <a:endParaRPr lang="en-US"/>
          </a:p>
        </p:txBody>
      </p:sp>
    </p:spTree>
    <p:extLst>
      <p:ext uri="{BB962C8B-B14F-4D97-AF65-F5344CB8AC3E}">
        <p14:creationId xmlns:p14="http://schemas.microsoft.com/office/powerpoint/2010/main" val="32353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of id and Keyword</a:t>
            </a:r>
          </a:p>
        </p:txBody>
      </p:sp>
      <p:sp>
        <p:nvSpPr>
          <p:cNvPr id="3" name="Content Placeholder 2"/>
          <p:cNvSpPr>
            <a:spLocks noGrp="1"/>
          </p:cNvSpPr>
          <p:nvPr>
            <p:ph idx="1"/>
          </p:nvPr>
        </p:nvSpPr>
        <p:spPr/>
        <p:txBody>
          <a:bodyPr>
            <a:normAutofit/>
          </a:bodyPr>
          <a:lstStyle/>
          <a:p>
            <a:r>
              <a:rPr lang="en-US" sz="2400" dirty="0"/>
              <a:t>Do you understand what is the problem for them to identify in lexical analyzer?</a:t>
            </a:r>
          </a:p>
          <a:p>
            <a:r>
              <a:rPr lang="en-US" sz="2400" dirty="0"/>
              <a:t>If you understand can you tell how to solve this problem?</a:t>
            </a:r>
          </a:p>
        </p:txBody>
      </p:sp>
      <p:sp>
        <p:nvSpPr>
          <p:cNvPr id="4" name="Slide Number Placeholder 3"/>
          <p:cNvSpPr>
            <a:spLocks noGrp="1"/>
          </p:cNvSpPr>
          <p:nvPr>
            <p:ph type="sldNum" sz="quarter" idx="12"/>
          </p:nvPr>
        </p:nvSpPr>
        <p:spPr/>
        <p:txBody>
          <a:bodyPr/>
          <a:lstStyle/>
          <a:p>
            <a:fld id="{DB828E96-063F-4E2C-A83E-53A6F0E2911D}" type="slidenum">
              <a:rPr lang="en-US" smtClean="0"/>
              <a:t>28</a:t>
            </a:fld>
            <a:endParaRPr lang="en-US"/>
          </a:p>
        </p:txBody>
      </p:sp>
    </p:spTree>
    <p:extLst>
      <p:ext uri="{BB962C8B-B14F-4D97-AF65-F5344CB8AC3E}">
        <p14:creationId xmlns:p14="http://schemas.microsoft.com/office/powerpoint/2010/main" val="4080110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p>
        </p:txBody>
      </p:sp>
      <p:sp>
        <p:nvSpPr>
          <p:cNvPr id="3" name="Content Placeholder 2"/>
          <p:cNvSpPr>
            <a:spLocks noGrp="1"/>
          </p:cNvSpPr>
          <p:nvPr>
            <p:ph idx="1"/>
          </p:nvPr>
        </p:nvSpPr>
        <p:spPr/>
        <p:txBody>
          <a:bodyPr/>
          <a:lstStyle/>
          <a:p>
            <a:r>
              <a:rPr lang="en-US" sz="2400" dirty="0"/>
              <a:t>The example is shown for </a:t>
            </a:r>
            <a:r>
              <a:rPr lang="en-US" sz="2400" dirty="0" err="1"/>
              <a:t>fortran</a:t>
            </a:r>
            <a:r>
              <a:rPr lang="en-US" sz="2400" dirty="0"/>
              <a:t> language. It will be much similar for C language</a:t>
            </a:r>
            <a:r>
              <a:rPr lang="en-US" dirty="0"/>
              <a:t>.</a:t>
            </a:r>
          </a:p>
          <a:p>
            <a:pPr marL="0" indent="0">
              <a:buNone/>
            </a:pP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819400"/>
            <a:ext cx="4867955" cy="3458058"/>
          </a:xfrm>
          <a:prstGeom prst="rect">
            <a:avLst/>
          </a:prstGeom>
        </p:spPr>
      </p:pic>
      <p:sp>
        <p:nvSpPr>
          <p:cNvPr id="5" name="Slide Number Placeholder 4"/>
          <p:cNvSpPr>
            <a:spLocks noGrp="1"/>
          </p:cNvSpPr>
          <p:nvPr>
            <p:ph type="sldNum" sz="quarter" idx="12"/>
          </p:nvPr>
        </p:nvSpPr>
        <p:spPr/>
        <p:txBody>
          <a:bodyPr/>
          <a:lstStyle/>
          <a:p>
            <a:fld id="{DB828E96-063F-4E2C-A83E-53A6F0E2911D}" type="slidenum">
              <a:rPr lang="en-US" smtClean="0"/>
              <a:t>29</a:t>
            </a:fld>
            <a:endParaRPr lang="en-US"/>
          </a:p>
        </p:txBody>
      </p:sp>
    </p:spTree>
    <p:extLst>
      <p:ext uri="{BB962C8B-B14F-4D97-AF65-F5344CB8AC3E}">
        <p14:creationId xmlns:p14="http://schemas.microsoft.com/office/powerpoint/2010/main" val="2412998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Lexical Analyzer</a:t>
            </a:r>
          </a:p>
        </p:txBody>
      </p:sp>
      <p:sp>
        <p:nvSpPr>
          <p:cNvPr id="3" name="Content Placeholder 2"/>
          <p:cNvSpPr>
            <a:spLocks noGrp="1"/>
          </p:cNvSpPr>
          <p:nvPr>
            <p:ph idx="1"/>
          </p:nvPr>
        </p:nvSpPr>
        <p:spPr/>
        <p:txBody>
          <a:bodyPr>
            <a:normAutofit/>
          </a:bodyPr>
          <a:lstStyle/>
          <a:p>
            <a:r>
              <a:rPr lang="en-US" sz="2400" dirty="0"/>
              <a:t>The stream of </a:t>
            </a:r>
            <a:r>
              <a:rPr lang="en-US" sz="2400" dirty="0">
                <a:solidFill>
                  <a:srgbClr val="FF0000"/>
                </a:solidFill>
              </a:rPr>
              <a:t>tokens is sent to the parser for syntax analysis.</a:t>
            </a:r>
          </a:p>
          <a:p>
            <a:r>
              <a:rPr lang="en-US" sz="2400" dirty="0"/>
              <a:t>It is common for the lexical analyzer to interact with the symbol table as well.</a:t>
            </a:r>
          </a:p>
          <a:p>
            <a:r>
              <a:rPr lang="en-US" sz="2400" dirty="0"/>
              <a:t>When the lexical analyzer discovers a lexeme constituting an identifier, it needs to enter that lexeme into the symbol table.</a:t>
            </a:r>
          </a:p>
        </p:txBody>
      </p:sp>
      <p:sp>
        <p:nvSpPr>
          <p:cNvPr id="4" name="Slide Number Placeholder 3"/>
          <p:cNvSpPr>
            <a:spLocks noGrp="1"/>
          </p:cNvSpPr>
          <p:nvPr>
            <p:ph type="sldNum" sz="quarter" idx="12"/>
          </p:nvPr>
        </p:nvSpPr>
        <p:spPr/>
        <p:txBody>
          <a:bodyPr/>
          <a:lstStyle/>
          <a:p>
            <a:fld id="{DB828E96-063F-4E2C-A83E-53A6F0E2911D}" type="slidenum">
              <a:rPr lang="en-US" smtClean="0"/>
              <a:t>3</a:t>
            </a:fld>
            <a:endParaRPr lang="en-US"/>
          </a:p>
        </p:txBody>
      </p:sp>
    </p:spTree>
    <p:extLst>
      <p:ext uri="{BB962C8B-B14F-4D97-AF65-F5344CB8AC3E}">
        <p14:creationId xmlns:p14="http://schemas.microsoft.com/office/powerpoint/2010/main" val="11113153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Transition diagrams</a:t>
            </a:r>
          </a:p>
        </p:txBody>
      </p:sp>
      <p:sp>
        <p:nvSpPr>
          <p:cNvPr id="3" name="Content Placeholder 2"/>
          <p:cNvSpPr>
            <a:spLocks noGrp="1"/>
          </p:cNvSpPr>
          <p:nvPr>
            <p:ph idx="1"/>
          </p:nvPr>
        </p:nvSpPr>
        <p:spPr/>
        <p:txBody>
          <a:bodyPr>
            <a:normAutofit/>
          </a:bodyPr>
          <a:lstStyle/>
          <a:p>
            <a:r>
              <a:rPr lang="en-US" sz="2400" dirty="0"/>
              <a:t>As an intermediate step in the construction of a lexical analyzer, we first convert patterns into stylized flowcharts, called “transition diagrams.”</a:t>
            </a:r>
          </a:p>
          <a:p>
            <a:r>
              <a:rPr lang="en-US" sz="2400" dirty="0"/>
              <a:t>In this section, we perform the conversion from regular-expression patterns to transition diagrams by hand.</a:t>
            </a:r>
          </a:p>
          <a:p>
            <a:r>
              <a:rPr lang="en-US" sz="2400" dirty="0"/>
              <a:t>Transition diagrams have a collection of nodes or circles, called states.</a:t>
            </a:r>
          </a:p>
          <a:p>
            <a:r>
              <a:rPr lang="en-US" sz="2400" dirty="0"/>
              <a:t>Each state represents a condition that could occur during the process of scanning the input looking for a lexeme that matches one of several patterns.</a:t>
            </a:r>
          </a:p>
        </p:txBody>
      </p:sp>
      <p:sp>
        <p:nvSpPr>
          <p:cNvPr id="4" name="Slide Number Placeholder 3"/>
          <p:cNvSpPr>
            <a:spLocks noGrp="1"/>
          </p:cNvSpPr>
          <p:nvPr>
            <p:ph type="sldNum" sz="quarter" idx="12"/>
          </p:nvPr>
        </p:nvSpPr>
        <p:spPr/>
        <p:txBody>
          <a:bodyPr/>
          <a:lstStyle/>
          <a:p>
            <a:fld id="{DB828E96-063F-4E2C-A83E-53A6F0E2911D}" type="slidenum">
              <a:rPr lang="en-US" smtClean="0"/>
              <a:t>30</a:t>
            </a:fld>
            <a:endParaRPr lang="en-US"/>
          </a:p>
        </p:txBody>
      </p:sp>
    </p:spTree>
    <p:extLst>
      <p:ext uri="{BB962C8B-B14F-4D97-AF65-F5344CB8AC3E}">
        <p14:creationId xmlns:p14="http://schemas.microsoft.com/office/powerpoint/2010/main" val="322772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Simple Example of transition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2971800"/>
            <a:ext cx="3429479" cy="1648055"/>
          </a:xfrm>
        </p:spPr>
      </p:pic>
      <p:sp>
        <p:nvSpPr>
          <p:cNvPr id="3" name="Slide Number Placeholder 2"/>
          <p:cNvSpPr>
            <a:spLocks noGrp="1"/>
          </p:cNvSpPr>
          <p:nvPr>
            <p:ph type="sldNum" sz="quarter" idx="12"/>
          </p:nvPr>
        </p:nvSpPr>
        <p:spPr/>
        <p:txBody>
          <a:bodyPr/>
          <a:lstStyle/>
          <a:p>
            <a:fld id="{DB828E96-063F-4E2C-A83E-53A6F0E2911D}" type="slidenum">
              <a:rPr lang="en-US" smtClean="0"/>
              <a:t>31</a:t>
            </a:fld>
            <a:endParaRPr lang="en-US"/>
          </a:p>
        </p:txBody>
      </p:sp>
    </p:spTree>
    <p:extLst>
      <p:ext uri="{BB962C8B-B14F-4D97-AF65-F5344CB8AC3E}">
        <p14:creationId xmlns:p14="http://schemas.microsoft.com/office/powerpoint/2010/main" val="2284280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Assumptions</a:t>
            </a:r>
          </a:p>
        </p:txBody>
      </p:sp>
      <p:sp>
        <p:nvSpPr>
          <p:cNvPr id="3" name="Content Placeholder 2"/>
          <p:cNvSpPr>
            <a:spLocks noGrp="1"/>
          </p:cNvSpPr>
          <p:nvPr>
            <p:ph idx="1"/>
          </p:nvPr>
        </p:nvSpPr>
        <p:spPr/>
        <p:txBody>
          <a:bodyPr>
            <a:normAutofit/>
          </a:bodyPr>
          <a:lstStyle/>
          <a:p>
            <a:r>
              <a:rPr lang="en-US" sz="2400" dirty="0"/>
              <a:t>We shall assume that all our transition diagrams are deterministic, meaning that there is never more than one edge out of a given state with a given symbol among its labels.</a:t>
            </a:r>
          </a:p>
          <a:p>
            <a:r>
              <a:rPr lang="en-US" sz="2400" dirty="0"/>
              <a:t>Later we shall relax the condition of determinism, making life much easier for the designer of a lexical analyzer, although trickier for the implementer.</a:t>
            </a:r>
          </a:p>
        </p:txBody>
      </p:sp>
      <p:sp>
        <p:nvSpPr>
          <p:cNvPr id="4" name="Slide Number Placeholder 3"/>
          <p:cNvSpPr>
            <a:spLocks noGrp="1"/>
          </p:cNvSpPr>
          <p:nvPr>
            <p:ph type="sldNum" sz="quarter" idx="12"/>
          </p:nvPr>
        </p:nvSpPr>
        <p:spPr/>
        <p:txBody>
          <a:bodyPr/>
          <a:lstStyle/>
          <a:p>
            <a:fld id="{DB828E96-063F-4E2C-A83E-53A6F0E2911D}" type="slidenum">
              <a:rPr lang="en-US" smtClean="0"/>
              <a:t>32</a:t>
            </a:fld>
            <a:endParaRPr lang="en-US"/>
          </a:p>
        </p:txBody>
      </p:sp>
    </p:spTree>
    <p:extLst>
      <p:ext uri="{BB962C8B-B14F-4D97-AF65-F5344CB8AC3E}">
        <p14:creationId xmlns:p14="http://schemas.microsoft.com/office/powerpoint/2010/main" val="9097943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conventions</a:t>
            </a:r>
          </a:p>
        </p:txBody>
      </p:sp>
      <p:sp>
        <p:nvSpPr>
          <p:cNvPr id="3" name="Content Placeholder 2"/>
          <p:cNvSpPr>
            <a:spLocks noGrp="1"/>
          </p:cNvSpPr>
          <p:nvPr>
            <p:ph idx="1"/>
          </p:nvPr>
        </p:nvSpPr>
        <p:spPr/>
        <p:txBody>
          <a:bodyPr>
            <a:normAutofit/>
          </a:bodyPr>
          <a:lstStyle/>
          <a:p>
            <a:endParaRPr lang="en-US" sz="2400" dirty="0"/>
          </a:p>
          <a:p>
            <a:r>
              <a:rPr lang="en-US" sz="2400" dirty="0"/>
              <a:t>Accepting state : </a:t>
            </a:r>
          </a:p>
          <a:p>
            <a:endParaRPr lang="en-US" sz="2400" dirty="0"/>
          </a:p>
          <a:p>
            <a:endParaRPr lang="en-US" sz="2400" dirty="0"/>
          </a:p>
          <a:p>
            <a:r>
              <a:rPr lang="en-US" sz="2400" dirty="0"/>
              <a:t>If the final state come from such thing which does not present in the lexeme, then the final state has a *.</a:t>
            </a:r>
          </a:p>
          <a:p>
            <a:r>
              <a:rPr lang="en-US" sz="2400" dirty="0"/>
              <a:t>The final or accepting also mention the return value of the lexical analyzer.</a:t>
            </a:r>
          </a:p>
          <a:p>
            <a:r>
              <a:rPr lang="en-US" sz="2400" dirty="0"/>
              <a:t>The diagram starts with a start state.</a:t>
            </a:r>
          </a:p>
        </p:txBody>
      </p:sp>
      <p:sp>
        <p:nvSpPr>
          <p:cNvPr id="4" name="Oval 3"/>
          <p:cNvSpPr/>
          <p:nvPr/>
        </p:nvSpPr>
        <p:spPr>
          <a:xfrm>
            <a:off x="3886200" y="1828800"/>
            <a:ext cx="685800" cy="609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Oval 4"/>
          <p:cNvSpPr/>
          <p:nvPr/>
        </p:nvSpPr>
        <p:spPr>
          <a:xfrm>
            <a:off x="4038600" y="1905000"/>
            <a:ext cx="3810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Slide Number Placeholder 5"/>
          <p:cNvSpPr>
            <a:spLocks noGrp="1"/>
          </p:cNvSpPr>
          <p:nvPr>
            <p:ph type="sldNum" sz="quarter" idx="12"/>
          </p:nvPr>
        </p:nvSpPr>
        <p:spPr/>
        <p:txBody>
          <a:bodyPr/>
          <a:lstStyle/>
          <a:p>
            <a:fld id="{DB828E96-063F-4E2C-A83E-53A6F0E2911D}" type="slidenum">
              <a:rPr lang="en-US" smtClean="0"/>
              <a:t>33</a:t>
            </a:fld>
            <a:endParaRPr lang="en-US"/>
          </a:p>
        </p:txBody>
      </p:sp>
    </p:spTree>
    <p:extLst>
      <p:ext uri="{BB962C8B-B14F-4D97-AF65-F5344CB8AC3E}">
        <p14:creationId xmlns:p14="http://schemas.microsoft.com/office/powerpoint/2010/main" val="3591108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Transition diagram for relational operators</a:t>
            </a:r>
          </a:p>
        </p:txBody>
      </p:sp>
      <p:sp>
        <p:nvSpPr>
          <p:cNvPr id="3" name="Content Placeholder 2"/>
          <p:cNvSpPr>
            <a:spLocks noGrp="1"/>
          </p:cNvSpPr>
          <p:nvPr>
            <p:ph idx="1"/>
          </p:nvPr>
        </p:nvSpPr>
        <p:spPr/>
        <p:txBody>
          <a:bodyPr/>
          <a:lstStyle/>
          <a:p>
            <a:r>
              <a:rPr lang="en-US" dirty="0"/>
              <a:t>Known relational operators are:</a:t>
            </a:r>
          </a:p>
          <a:p>
            <a:r>
              <a:rPr lang="en-US" dirty="0"/>
              <a:t>&lt;, &lt;= , &gt;, &gt;=, ==, !=</a:t>
            </a:r>
          </a:p>
          <a:p>
            <a:r>
              <a:rPr lang="en-US" dirty="0"/>
              <a:t>How can we draw?</a:t>
            </a:r>
          </a:p>
        </p:txBody>
      </p:sp>
      <p:sp>
        <p:nvSpPr>
          <p:cNvPr id="4" name="Slide Number Placeholder 3"/>
          <p:cNvSpPr>
            <a:spLocks noGrp="1"/>
          </p:cNvSpPr>
          <p:nvPr>
            <p:ph type="sldNum" sz="quarter" idx="12"/>
          </p:nvPr>
        </p:nvSpPr>
        <p:spPr/>
        <p:txBody>
          <a:bodyPr/>
          <a:lstStyle/>
          <a:p>
            <a:fld id="{DB828E96-063F-4E2C-A83E-53A6F0E2911D}" type="slidenum">
              <a:rPr lang="en-US" smtClean="0"/>
              <a:t>34</a:t>
            </a:fld>
            <a:endParaRPr lang="en-US"/>
          </a:p>
        </p:txBody>
      </p:sp>
    </p:spTree>
    <p:extLst>
      <p:ext uri="{BB962C8B-B14F-4D97-AF65-F5344CB8AC3E}">
        <p14:creationId xmlns:p14="http://schemas.microsoft.com/office/powerpoint/2010/main" val="21497980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Operator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2944" y="2338968"/>
            <a:ext cx="3658111" cy="3048426"/>
          </a:xfrm>
        </p:spPr>
      </p:pic>
      <p:sp>
        <p:nvSpPr>
          <p:cNvPr id="3" name="Slide Number Placeholder 2"/>
          <p:cNvSpPr>
            <a:spLocks noGrp="1"/>
          </p:cNvSpPr>
          <p:nvPr>
            <p:ph type="sldNum" sz="quarter" idx="12"/>
          </p:nvPr>
        </p:nvSpPr>
        <p:spPr/>
        <p:txBody>
          <a:bodyPr/>
          <a:lstStyle/>
          <a:p>
            <a:fld id="{DB828E96-063F-4E2C-A83E-53A6F0E2911D}" type="slidenum">
              <a:rPr lang="en-US" smtClean="0"/>
              <a:t>35</a:t>
            </a:fld>
            <a:endParaRPr lang="en-US"/>
          </a:p>
        </p:txBody>
      </p:sp>
    </p:spTree>
    <p:extLst>
      <p:ext uri="{BB962C8B-B14F-4D97-AF65-F5344CB8AC3E}">
        <p14:creationId xmlns:p14="http://schemas.microsoft.com/office/powerpoint/2010/main" val="36806780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will be the diagram for number?</a:t>
            </a:r>
          </a:p>
        </p:txBody>
      </p:sp>
      <p:sp>
        <p:nvSpPr>
          <p:cNvPr id="3" name="Content Placeholder 2"/>
          <p:cNvSpPr>
            <a:spLocks noGrp="1"/>
          </p:cNvSpPr>
          <p:nvPr>
            <p:ph idx="1"/>
          </p:nvPr>
        </p:nvSpPr>
        <p:spPr/>
        <p:txBody>
          <a:bodyPr/>
          <a:lstStyle/>
          <a:p>
            <a:r>
              <a:rPr lang="en-US" sz="2400" dirty="0"/>
              <a:t>Integer(3/314/115)</a:t>
            </a:r>
          </a:p>
          <a:p>
            <a:r>
              <a:rPr lang="en-US" sz="2400" dirty="0"/>
              <a:t>Float/double(3.14/3.1416) / (3.14E678/3.14E+678/3.14E-678/3E678)</a:t>
            </a:r>
          </a:p>
          <a:p>
            <a:endParaRPr lang="en-US" dirty="0"/>
          </a:p>
        </p:txBody>
      </p:sp>
      <p:sp>
        <p:nvSpPr>
          <p:cNvPr id="4" name="Slide Number Placeholder 3"/>
          <p:cNvSpPr>
            <a:spLocks noGrp="1"/>
          </p:cNvSpPr>
          <p:nvPr>
            <p:ph type="sldNum" sz="quarter" idx="12"/>
          </p:nvPr>
        </p:nvSpPr>
        <p:spPr/>
        <p:txBody>
          <a:bodyPr/>
          <a:lstStyle/>
          <a:p>
            <a:fld id="{DB828E96-063F-4E2C-A83E-53A6F0E2911D}" type="slidenum">
              <a:rPr lang="en-US" smtClean="0"/>
              <a:t>36</a:t>
            </a:fld>
            <a:endParaRPr lang="en-US"/>
          </a:p>
        </p:txBody>
      </p:sp>
    </p:spTree>
    <p:extLst>
      <p:ext uri="{BB962C8B-B14F-4D97-AF65-F5344CB8AC3E}">
        <p14:creationId xmlns:p14="http://schemas.microsoft.com/office/powerpoint/2010/main" val="20584845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Transition Diagrams</a:t>
            </a:r>
          </a:p>
        </p:txBody>
      </p:sp>
      <p:sp>
        <p:nvSpPr>
          <p:cNvPr id="3" name="Content Placeholder 2"/>
          <p:cNvSpPr>
            <a:spLocks noGrp="1"/>
          </p:cNvSpPr>
          <p:nvPr>
            <p:ph idx="1"/>
          </p:nvPr>
        </p:nvSpPr>
        <p:spPr/>
        <p:txBody>
          <a:bodyPr/>
          <a:lstStyle/>
          <a:p>
            <a:r>
              <a:rPr lang="en-US" sz="2400" dirty="0"/>
              <a:t>For keywords (Like : if, else, for, </a:t>
            </a:r>
            <a:r>
              <a:rPr lang="en-US" sz="2400" dirty="0" err="1"/>
              <a:t>int</a:t>
            </a:r>
            <a:r>
              <a:rPr lang="en-US" sz="2400" dirty="0"/>
              <a:t>, float…)</a:t>
            </a:r>
          </a:p>
          <a:p>
            <a:r>
              <a:rPr lang="en-US" sz="2400" dirty="0"/>
              <a:t>For identifiers/ids (Like: variable names, function names)</a:t>
            </a:r>
          </a:p>
          <a:p>
            <a:r>
              <a:rPr lang="en-US" sz="2400" dirty="0"/>
              <a:t>For whitespace</a:t>
            </a:r>
          </a:p>
          <a:p>
            <a:endParaRPr lang="en-US" sz="2400" dirty="0"/>
          </a:p>
          <a:p>
            <a:r>
              <a:rPr lang="en-US" sz="2400" dirty="0"/>
              <a:t>Can you draw these???</a:t>
            </a:r>
          </a:p>
          <a:p>
            <a:endParaRPr lang="en-US" dirty="0"/>
          </a:p>
        </p:txBody>
      </p:sp>
      <p:sp>
        <p:nvSpPr>
          <p:cNvPr id="4" name="Slide Number Placeholder 3"/>
          <p:cNvSpPr>
            <a:spLocks noGrp="1"/>
          </p:cNvSpPr>
          <p:nvPr>
            <p:ph type="sldNum" sz="quarter" idx="12"/>
          </p:nvPr>
        </p:nvSpPr>
        <p:spPr/>
        <p:txBody>
          <a:bodyPr/>
          <a:lstStyle/>
          <a:p>
            <a:fld id="{DB828E96-063F-4E2C-A83E-53A6F0E2911D}" type="slidenum">
              <a:rPr lang="en-US" smtClean="0"/>
              <a:t>37</a:t>
            </a:fld>
            <a:endParaRPr lang="en-US"/>
          </a:p>
        </p:txBody>
      </p:sp>
    </p:spTree>
    <p:extLst>
      <p:ext uri="{BB962C8B-B14F-4D97-AF65-F5344CB8AC3E}">
        <p14:creationId xmlns:p14="http://schemas.microsoft.com/office/powerpoint/2010/main" val="36743131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Architecture of a transition diagram based Lexical Analyzer</a:t>
            </a:r>
          </a:p>
        </p:txBody>
      </p:sp>
      <p:sp>
        <p:nvSpPr>
          <p:cNvPr id="3" name="Content Placeholder 2"/>
          <p:cNvSpPr>
            <a:spLocks noGrp="1"/>
          </p:cNvSpPr>
          <p:nvPr>
            <p:ph idx="1"/>
          </p:nvPr>
        </p:nvSpPr>
        <p:spPr/>
        <p:txBody>
          <a:bodyPr>
            <a:normAutofit fontScale="92500"/>
          </a:bodyPr>
          <a:lstStyle/>
          <a:p>
            <a:r>
              <a:rPr lang="en-US" sz="2600" dirty="0"/>
              <a:t>We have seen/can draw transition diagrams for each tokens (Example: Number, </a:t>
            </a:r>
            <a:r>
              <a:rPr lang="en-US" sz="2600" dirty="0" err="1"/>
              <a:t>ReLop</a:t>
            </a:r>
            <a:r>
              <a:rPr lang="en-US" sz="2600" dirty="0"/>
              <a:t>, ID, Keywords : if, else, for…. )</a:t>
            </a:r>
          </a:p>
          <a:p>
            <a:r>
              <a:rPr lang="en-US" sz="2600" dirty="0"/>
              <a:t>There are several ways that a collection of transition diagrams can be used to build a lexical analyzer.</a:t>
            </a:r>
          </a:p>
          <a:p>
            <a:r>
              <a:rPr lang="en-US" sz="2600" dirty="0"/>
              <a:t>Regardless of the overall strategy, each state of the transition diagram is represented by a piece of code.</a:t>
            </a:r>
          </a:p>
          <a:p>
            <a:r>
              <a:rPr lang="en-US" sz="2600" dirty="0"/>
              <a:t>We may imagine a variable state holding the number of the current state for a transition diagram.</a:t>
            </a:r>
          </a:p>
          <a:p>
            <a:r>
              <a:rPr lang="en-US" sz="2600" dirty="0"/>
              <a:t>A switch based on the value of state takes us to code for each of the possible states, where we find the action of that state.</a:t>
            </a:r>
          </a:p>
          <a:p>
            <a:endParaRPr lang="en-US" dirty="0"/>
          </a:p>
        </p:txBody>
      </p:sp>
      <p:sp>
        <p:nvSpPr>
          <p:cNvPr id="4" name="Slide Number Placeholder 3"/>
          <p:cNvSpPr>
            <a:spLocks noGrp="1"/>
          </p:cNvSpPr>
          <p:nvPr>
            <p:ph type="sldNum" sz="quarter" idx="12"/>
          </p:nvPr>
        </p:nvSpPr>
        <p:spPr/>
        <p:txBody>
          <a:bodyPr/>
          <a:lstStyle/>
          <a:p>
            <a:fld id="{DB828E96-063F-4E2C-A83E-53A6F0E2911D}" type="slidenum">
              <a:rPr lang="en-US" smtClean="0"/>
              <a:t>38</a:t>
            </a:fld>
            <a:endParaRPr lang="en-US"/>
          </a:p>
        </p:txBody>
      </p:sp>
    </p:spTree>
    <p:extLst>
      <p:ext uri="{BB962C8B-B14F-4D97-AF65-F5344CB8AC3E}">
        <p14:creationId xmlns:p14="http://schemas.microsoft.com/office/powerpoint/2010/main" val="31944913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Architecture of a transition diagram based Lexical Analyzer</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3001" y="1752600"/>
            <a:ext cx="6553200" cy="4648200"/>
          </a:xfrm>
        </p:spPr>
      </p:pic>
      <p:sp>
        <p:nvSpPr>
          <p:cNvPr id="5" name="Slide Number Placeholder 4"/>
          <p:cNvSpPr>
            <a:spLocks noGrp="1"/>
          </p:cNvSpPr>
          <p:nvPr>
            <p:ph type="sldNum" sz="quarter" idx="12"/>
          </p:nvPr>
        </p:nvSpPr>
        <p:spPr/>
        <p:txBody>
          <a:bodyPr/>
          <a:lstStyle/>
          <a:p>
            <a:fld id="{DB828E96-063F-4E2C-A83E-53A6F0E2911D}" type="slidenum">
              <a:rPr lang="en-US" smtClean="0"/>
              <a:t>39</a:t>
            </a:fld>
            <a:endParaRPr lang="en-US"/>
          </a:p>
        </p:txBody>
      </p:sp>
    </p:spTree>
    <p:extLst>
      <p:ext uri="{BB962C8B-B14F-4D97-AF65-F5344CB8AC3E}">
        <p14:creationId xmlns:p14="http://schemas.microsoft.com/office/powerpoint/2010/main" val="2720300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 Analyzer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905000"/>
            <a:ext cx="5830114" cy="2934110"/>
          </a:xfrm>
        </p:spPr>
      </p:pic>
      <p:sp>
        <p:nvSpPr>
          <p:cNvPr id="3" name="Slide Number Placeholder 2"/>
          <p:cNvSpPr>
            <a:spLocks noGrp="1"/>
          </p:cNvSpPr>
          <p:nvPr>
            <p:ph type="sldNum" sz="quarter" idx="12"/>
          </p:nvPr>
        </p:nvSpPr>
        <p:spPr/>
        <p:txBody>
          <a:bodyPr/>
          <a:lstStyle/>
          <a:p>
            <a:fld id="{DB828E96-063F-4E2C-A83E-53A6F0E2911D}" type="slidenum">
              <a:rPr lang="en-US" smtClean="0"/>
              <a:t>4</a:t>
            </a:fld>
            <a:endParaRPr lang="en-US"/>
          </a:p>
        </p:txBody>
      </p:sp>
    </p:spTree>
    <p:extLst>
      <p:ext uri="{BB962C8B-B14F-4D97-AF65-F5344CB8AC3E}">
        <p14:creationId xmlns:p14="http://schemas.microsoft.com/office/powerpoint/2010/main" val="3510033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Architecture of a transition diagram based Lexical Analyzer</a:t>
            </a:r>
          </a:p>
        </p:txBody>
      </p:sp>
      <p:sp>
        <p:nvSpPr>
          <p:cNvPr id="3" name="Content Placeholder 2"/>
          <p:cNvSpPr>
            <a:spLocks noGrp="1"/>
          </p:cNvSpPr>
          <p:nvPr>
            <p:ph idx="1"/>
          </p:nvPr>
        </p:nvSpPr>
        <p:spPr/>
        <p:txBody>
          <a:bodyPr>
            <a:normAutofit/>
          </a:bodyPr>
          <a:lstStyle/>
          <a:p>
            <a:r>
              <a:rPr lang="en-US" sz="2400" dirty="0"/>
              <a:t>The code is shown in </a:t>
            </a:r>
            <a:r>
              <a:rPr lang="en-US" sz="2400" dirty="0" err="1"/>
              <a:t>cpp</a:t>
            </a:r>
            <a:r>
              <a:rPr lang="en-US" sz="2400" dirty="0"/>
              <a:t> for converting a transition diagram to code format in order to get our desired lexical analyzer.</a:t>
            </a:r>
          </a:p>
          <a:p>
            <a:r>
              <a:rPr lang="en-US" sz="2400" dirty="0"/>
              <a:t>It is code for the transition diagram of the relational operator of </a:t>
            </a:r>
            <a:r>
              <a:rPr lang="en-US" sz="2400" dirty="0" err="1"/>
              <a:t>fortran</a:t>
            </a:r>
            <a:r>
              <a:rPr lang="en-US" sz="2400" dirty="0"/>
              <a:t> language (page 35).</a:t>
            </a:r>
          </a:p>
          <a:p>
            <a:r>
              <a:rPr lang="en-US" sz="2400" dirty="0"/>
              <a:t>We can write it for the transition diagram of C code.</a:t>
            </a:r>
          </a:p>
          <a:p>
            <a:r>
              <a:rPr lang="en-US" sz="2400" dirty="0"/>
              <a:t>Switch is for checking the state(0/1/2/....).</a:t>
            </a:r>
          </a:p>
          <a:p>
            <a:r>
              <a:rPr lang="en-US" sz="2400" dirty="0"/>
              <a:t>If multiple ways from one state then there is if/else if statements.</a:t>
            </a:r>
          </a:p>
          <a:p>
            <a:r>
              <a:rPr lang="en-US" sz="2400" dirty="0"/>
              <a:t>If in the final/accepting state, then corresponding value have to be returned.</a:t>
            </a:r>
          </a:p>
          <a:p>
            <a:endParaRPr lang="en-US" sz="2400" dirty="0"/>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DB828E96-063F-4E2C-A83E-53A6F0E2911D}" type="slidenum">
              <a:rPr lang="en-US" smtClean="0"/>
              <a:t>40</a:t>
            </a:fld>
            <a:endParaRPr lang="en-US"/>
          </a:p>
        </p:txBody>
      </p:sp>
    </p:spTree>
    <p:extLst>
      <p:ext uri="{BB962C8B-B14F-4D97-AF65-F5344CB8AC3E}">
        <p14:creationId xmlns:p14="http://schemas.microsoft.com/office/powerpoint/2010/main" val="22227629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Information about the code</a:t>
            </a:r>
          </a:p>
        </p:txBody>
      </p:sp>
      <p:sp>
        <p:nvSpPr>
          <p:cNvPr id="3" name="Content Placeholder 2"/>
          <p:cNvSpPr>
            <a:spLocks noGrp="1"/>
          </p:cNvSpPr>
          <p:nvPr>
            <p:ph idx="1"/>
          </p:nvPr>
        </p:nvSpPr>
        <p:spPr/>
        <p:txBody>
          <a:bodyPr>
            <a:normAutofit/>
          </a:bodyPr>
          <a:lstStyle/>
          <a:p>
            <a:r>
              <a:rPr lang="en-US" sz="2400" dirty="0"/>
              <a:t>Token is a class.</a:t>
            </a:r>
          </a:p>
          <a:p>
            <a:r>
              <a:rPr lang="en-US" sz="2400" dirty="0"/>
              <a:t>This class has a property named “attribute” which carries the lexeme used in the code. (Like : &lt;= / &gt;=/ ==/…)</a:t>
            </a:r>
          </a:p>
          <a:p>
            <a:r>
              <a:rPr lang="en-US" sz="2400" dirty="0"/>
              <a:t>retract() is a declared function to handle the star mark (*) in the final state.</a:t>
            </a:r>
          </a:p>
          <a:p>
            <a:r>
              <a:rPr lang="en-US" sz="2400" dirty="0"/>
              <a:t>A function </a:t>
            </a:r>
            <a:r>
              <a:rPr lang="en-US" sz="2400" dirty="0" err="1"/>
              <a:t>nextchar</a:t>
            </a:r>
            <a:r>
              <a:rPr lang="en-US" sz="2400" dirty="0"/>
              <a:t>() obtains the next character from the input and assigns it to local variable c.</a:t>
            </a:r>
          </a:p>
          <a:p>
            <a:endParaRPr lang="en-US" dirty="0"/>
          </a:p>
        </p:txBody>
      </p:sp>
      <p:sp>
        <p:nvSpPr>
          <p:cNvPr id="4" name="Slide Number Placeholder 3"/>
          <p:cNvSpPr>
            <a:spLocks noGrp="1"/>
          </p:cNvSpPr>
          <p:nvPr>
            <p:ph type="sldNum" sz="quarter" idx="12"/>
          </p:nvPr>
        </p:nvSpPr>
        <p:spPr/>
        <p:txBody>
          <a:bodyPr/>
          <a:lstStyle/>
          <a:p>
            <a:fld id="{DB828E96-063F-4E2C-A83E-53A6F0E2911D}" type="slidenum">
              <a:rPr lang="en-US" smtClean="0"/>
              <a:t>41</a:t>
            </a:fld>
            <a:endParaRPr lang="en-US"/>
          </a:p>
        </p:txBody>
      </p:sp>
    </p:spTree>
    <p:extLst>
      <p:ext uri="{BB962C8B-B14F-4D97-AF65-F5344CB8AC3E}">
        <p14:creationId xmlns:p14="http://schemas.microsoft.com/office/powerpoint/2010/main" val="19162887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Information about the code</a:t>
            </a:r>
          </a:p>
        </p:txBody>
      </p:sp>
      <p:sp>
        <p:nvSpPr>
          <p:cNvPr id="3" name="Content Placeholder 2"/>
          <p:cNvSpPr>
            <a:spLocks noGrp="1"/>
          </p:cNvSpPr>
          <p:nvPr>
            <p:ph idx="1"/>
          </p:nvPr>
        </p:nvSpPr>
        <p:spPr/>
        <p:txBody>
          <a:bodyPr/>
          <a:lstStyle/>
          <a:p>
            <a:r>
              <a:rPr lang="en-US" sz="2400" dirty="0"/>
              <a:t>Function </a:t>
            </a:r>
            <a:r>
              <a:rPr lang="en-US" sz="2400" dirty="0" err="1"/>
              <a:t>getRelop</a:t>
            </a:r>
            <a:r>
              <a:rPr lang="en-US" sz="2400" dirty="0"/>
              <a:t>() returns an object of type TOKEN, that is, a pair consisting of the token name </a:t>
            </a:r>
            <a:r>
              <a:rPr lang="en-US" sz="2400" dirty="0" err="1"/>
              <a:t>relop</a:t>
            </a:r>
            <a:r>
              <a:rPr lang="en-US" sz="2400" dirty="0"/>
              <a:t> and an attribute value (the code for one of the six </a:t>
            </a:r>
            <a:r>
              <a:rPr lang="en-US" sz="2400" dirty="0" err="1"/>
              <a:t>compariso</a:t>
            </a:r>
            <a:r>
              <a:rPr lang="en-US" sz="2400" dirty="0"/>
              <a:t> operators in this case).</a:t>
            </a:r>
          </a:p>
          <a:p>
            <a:r>
              <a:rPr lang="en-US" sz="2400" dirty="0" err="1"/>
              <a:t>getRelop</a:t>
            </a:r>
            <a:r>
              <a:rPr lang="en-US" sz="2400" dirty="0"/>
              <a:t>() first creates a new object </a:t>
            </a:r>
            <a:r>
              <a:rPr lang="en-US" sz="2400" dirty="0" err="1"/>
              <a:t>retToken</a:t>
            </a:r>
            <a:r>
              <a:rPr lang="en-US" sz="2400" dirty="0"/>
              <a:t> and initializes its first component to RELOP, the symbolic code for token </a:t>
            </a:r>
            <a:r>
              <a:rPr lang="en-US" sz="2400" dirty="0" err="1"/>
              <a:t>relop</a:t>
            </a:r>
            <a:r>
              <a:rPr lang="en-US" sz="2400" dirty="0"/>
              <a:t>.</a:t>
            </a:r>
          </a:p>
          <a:p>
            <a:r>
              <a:rPr lang="en-US" sz="2400" dirty="0"/>
              <a:t>If nothing matches with the pattern then it will eventually go to the fail(). This is another function defined in the code. This function will take to check the lexeme to compare with another pattern or may return to an error(!).</a:t>
            </a:r>
          </a:p>
          <a:p>
            <a:endParaRPr lang="en-US" sz="2400" dirty="0"/>
          </a:p>
          <a:p>
            <a:endParaRPr lang="en-US" dirty="0"/>
          </a:p>
        </p:txBody>
      </p:sp>
      <p:sp>
        <p:nvSpPr>
          <p:cNvPr id="4" name="Slide Number Placeholder 3"/>
          <p:cNvSpPr>
            <a:spLocks noGrp="1"/>
          </p:cNvSpPr>
          <p:nvPr>
            <p:ph type="sldNum" sz="quarter" idx="12"/>
          </p:nvPr>
        </p:nvSpPr>
        <p:spPr/>
        <p:txBody>
          <a:bodyPr/>
          <a:lstStyle/>
          <a:p>
            <a:fld id="{DB828E96-063F-4E2C-A83E-53A6F0E2911D}" type="slidenum">
              <a:rPr lang="en-US" smtClean="0"/>
              <a:t>42</a:t>
            </a:fld>
            <a:endParaRPr lang="en-US"/>
          </a:p>
        </p:txBody>
      </p:sp>
    </p:spTree>
    <p:extLst>
      <p:ext uri="{BB962C8B-B14F-4D97-AF65-F5344CB8AC3E}">
        <p14:creationId xmlns:p14="http://schemas.microsoft.com/office/powerpoint/2010/main" val="10221802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Architecture of a transition diagram based Lexical Analyzer</a:t>
            </a:r>
          </a:p>
        </p:txBody>
      </p:sp>
      <p:sp>
        <p:nvSpPr>
          <p:cNvPr id="3" name="Content Placeholder 2"/>
          <p:cNvSpPr>
            <a:spLocks noGrp="1"/>
          </p:cNvSpPr>
          <p:nvPr>
            <p:ph idx="1"/>
          </p:nvPr>
        </p:nvSpPr>
        <p:spPr/>
        <p:txBody>
          <a:bodyPr>
            <a:normAutofit/>
          </a:bodyPr>
          <a:lstStyle/>
          <a:p>
            <a:r>
              <a:rPr lang="en-US" sz="2400" dirty="0"/>
              <a:t>1. We could arrange for the transition diagrams for each token to be tried sequentially.</a:t>
            </a:r>
          </a:p>
          <a:p>
            <a:pPr lvl="1"/>
            <a:r>
              <a:rPr lang="en-US" sz="2000" dirty="0"/>
              <a:t>This method allows us to use transition diagrams for the individual keywords.</a:t>
            </a:r>
          </a:p>
          <a:p>
            <a:pPr lvl="1"/>
            <a:r>
              <a:rPr lang="en-US" sz="2000" dirty="0"/>
              <a:t>We have only to use these before we use the diagram for id, in order for the keywords to be reserved words.</a:t>
            </a:r>
          </a:p>
        </p:txBody>
      </p:sp>
      <p:sp>
        <p:nvSpPr>
          <p:cNvPr id="4" name="Slide Number Placeholder 3"/>
          <p:cNvSpPr>
            <a:spLocks noGrp="1"/>
          </p:cNvSpPr>
          <p:nvPr>
            <p:ph type="sldNum" sz="quarter" idx="12"/>
          </p:nvPr>
        </p:nvSpPr>
        <p:spPr/>
        <p:txBody>
          <a:bodyPr/>
          <a:lstStyle/>
          <a:p>
            <a:fld id="{DB828E96-063F-4E2C-A83E-53A6F0E2911D}" type="slidenum">
              <a:rPr lang="en-US" smtClean="0"/>
              <a:t>43</a:t>
            </a:fld>
            <a:endParaRPr lang="en-US"/>
          </a:p>
        </p:txBody>
      </p:sp>
    </p:spTree>
    <p:extLst>
      <p:ext uri="{BB962C8B-B14F-4D97-AF65-F5344CB8AC3E}">
        <p14:creationId xmlns:p14="http://schemas.microsoft.com/office/powerpoint/2010/main" val="35280766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Architecture of a transition diagram based Lexical Analyzer</a:t>
            </a:r>
          </a:p>
        </p:txBody>
      </p:sp>
      <p:sp>
        <p:nvSpPr>
          <p:cNvPr id="3" name="Content Placeholder 2"/>
          <p:cNvSpPr>
            <a:spLocks noGrp="1"/>
          </p:cNvSpPr>
          <p:nvPr>
            <p:ph idx="1"/>
          </p:nvPr>
        </p:nvSpPr>
        <p:spPr/>
        <p:txBody>
          <a:bodyPr>
            <a:normAutofit/>
          </a:bodyPr>
          <a:lstStyle/>
          <a:p>
            <a:r>
              <a:rPr lang="en-US" sz="2400" dirty="0"/>
              <a:t>2. We could run the various transition diagrams “in parallel,” feeding the next input character to all of them and allowing each one to make whatever transitions it required.</a:t>
            </a:r>
          </a:p>
          <a:p>
            <a:pPr lvl="1"/>
            <a:r>
              <a:rPr lang="en-US" sz="2000" dirty="0"/>
              <a:t>If we use this strategy, we must be careful to resolve the case where one diagram finds a lexeme that matches its pattern, while one or more other diagrams are still able to process input.</a:t>
            </a:r>
          </a:p>
          <a:p>
            <a:pPr lvl="1"/>
            <a:r>
              <a:rPr lang="en-US" sz="2000" dirty="0"/>
              <a:t>The normal strategy is to take the longest prefix of the input that matches any pattern.</a:t>
            </a:r>
          </a:p>
          <a:p>
            <a:pPr lvl="1"/>
            <a:r>
              <a:rPr lang="en-US" sz="2000" dirty="0"/>
              <a:t>That rule allows us to prefer identifier </a:t>
            </a:r>
            <a:r>
              <a:rPr lang="en-US" sz="2000" dirty="0" err="1"/>
              <a:t>thenext</a:t>
            </a:r>
            <a:r>
              <a:rPr lang="en-US" sz="2000" dirty="0"/>
              <a:t> to keyword then, or the operator -&gt; to -, for example.</a:t>
            </a:r>
          </a:p>
        </p:txBody>
      </p:sp>
      <p:sp>
        <p:nvSpPr>
          <p:cNvPr id="4" name="Slide Number Placeholder 3"/>
          <p:cNvSpPr>
            <a:spLocks noGrp="1"/>
          </p:cNvSpPr>
          <p:nvPr>
            <p:ph type="sldNum" sz="quarter" idx="12"/>
          </p:nvPr>
        </p:nvSpPr>
        <p:spPr/>
        <p:txBody>
          <a:bodyPr/>
          <a:lstStyle/>
          <a:p>
            <a:fld id="{DB828E96-063F-4E2C-A83E-53A6F0E2911D}" type="slidenum">
              <a:rPr lang="en-US" smtClean="0"/>
              <a:t>44</a:t>
            </a:fld>
            <a:endParaRPr lang="en-US"/>
          </a:p>
        </p:txBody>
      </p:sp>
    </p:spTree>
    <p:extLst>
      <p:ext uri="{BB962C8B-B14F-4D97-AF65-F5344CB8AC3E}">
        <p14:creationId xmlns:p14="http://schemas.microsoft.com/office/powerpoint/2010/main" val="5170200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Architecture of a transition diagram based Lexical Analyzer</a:t>
            </a:r>
          </a:p>
        </p:txBody>
      </p:sp>
      <p:sp>
        <p:nvSpPr>
          <p:cNvPr id="3" name="Content Placeholder 2"/>
          <p:cNvSpPr>
            <a:spLocks noGrp="1"/>
          </p:cNvSpPr>
          <p:nvPr>
            <p:ph idx="1"/>
          </p:nvPr>
        </p:nvSpPr>
        <p:spPr/>
        <p:txBody>
          <a:bodyPr>
            <a:normAutofit/>
          </a:bodyPr>
          <a:lstStyle/>
          <a:p>
            <a:r>
              <a:rPr lang="en-US" sz="2400" dirty="0"/>
              <a:t>3. The preferred approach, is to combine all the transition diagrams into one.</a:t>
            </a:r>
          </a:p>
          <a:p>
            <a:pPr lvl="1"/>
            <a:r>
              <a:rPr lang="en-US" sz="2000" dirty="0"/>
              <a:t>We allow the transition diagram to read input until there is no possible next state.</a:t>
            </a:r>
          </a:p>
          <a:p>
            <a:pPr lvl="1"/>
            <a:r>
              <a:rPr lang="en-US" sz="2000" dirty="0"/>
              <a:t>And then take the longest lexeme that matched any pattern, as we discussed in item (2) above.</a:t>
            </a:r>
          </a:p>
          <a:p>
            <a:pPr lvl="1"/>
            <a:r>
              <a:rPr lang="en-US" sz="2000" dirty="0"/>
              <a:t>But this architecture may have some problems for complex tokens. (While two tokens may have same pattern initially)</a:t>
            </a:r>
          </a:p>
        </p:txBody>
      </p:sp>
      <p:sp>
        <p:nvSpPr>
          <p:cNvPr id="4" name="Slide Number Placeholder 3"/>
          <p:cNvSpPr>
            <a:spLocks noGrp="1"/>
          </p:cNvSpPr>
          <p:nvPr>
            <p:ph type="sldNum" sz="quarter" idx="12"/>
          </p:nvPr>
        </p:nvSpPr>
        <p:spPr/>
        <p:txBody>
          <a:bodyPr/>
          <a:lstStyle/>
          <a:p>
            <a:fld id="{DB828E96-063F-4E2C-A83E-53A6F0E2911D}" type="slidenum">
              <a:rPr lang="en-US" smtClean="0"/>
              <a:t>45</a:t>
            </a:fld>
            <a:endParaRPr lang="en-US"/>
          </a:p>
        </p:txBody>
      </p:sp>
    </p:spTree>
    <p:extLst>
      <p:ext uri="{BB962C8B-B14F-4D97-AF65-F5344CB8AC3E}">
        <p14:creationId xmlns:p14="http://schemas.microsoft.com/office/powerpoint/2010/main" val="7435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 Errors</a:t>
            </a:r>
          </a:p>
        </p:txBody>
      </p:sp>
      <p:sp>
        <p:nvSpPr>
          <p:cNvPr id="3" name="Content Placeholder 2"/>
          <p:cNvSpPr>
            <a:spLocks noGrp="1"/>
          </p:cNvSpPr>
          <p:nvPr>
            <p:ph idx="1"/>
          </p:nvPr>
        </p:nvSpPr>
        <p:spPr/>
        <p:txBody>
          <a:bodyPr>
            <a:normAutofit/>
          </a:bodyPr>
          <a:lstStyle/>
          <a:p>
            <a:r>
              <a:rPr lang="en-US" sz="2400" dirty="0"/>
              <a:t>It is hard for a lexical analyzer to tell, without the aid of other components, that there is a source-code error.</a:t>
            </a:r>
          </a:p>
          <a:p>
            <a:r>
              <a:rPr lang="en-US" sz="2400" dirty="0"/>
              <a:t>For instance, if the string fi is encountered for the first time in a C program in the context: fi ( a == f(x)) dots </a:t>
            </a:r>
            <a:br>
              <a:rPr lang="en-US" sz="2400" dirty="0"/>
            </a:br>
            <a:r>
              <a:rPr lang="en-US" sz="2400" dirty="0"/>
              <a:t>a lexical analyzer cannot tell whether fi is a misspelling of the keyword if or an undeclared function identifier.</a:t>
            </a:r>
          </a:p>
          <a:p>
            <a:r>
              <a:rPr lang="en-US" sz="2400" dirty="0"/>
              <a:t>Since fi is a valid lexeme for the token id, the lexical analyzer must return the token id to the parser and let some other phase of the compiler — probably the parser in this case — handle an error due to transposition of the letters.</a:t>
            </a:r>
          </a:p>
        </p:txBody>
      </p:sp>
      <p:sp>
        <p:nvSpPr>
          <p:cNvPr id="4" name="Slide Number Placeholder 3"/>
          <p:cNvSpPr>
            <a:spLocks noGrp="1"/>
          </p:cNvSpPr>
          <p:nvPr>
            <p:ph type="sldNum" sz="quarter" idx="12"/>
          </p:nvPr>
        </p:nvSpPr>
        <p:spPr/>
        <p:txBody>
          <a:bodyPr/>
          <a:lstStyle/>
          <a:p>
            <a:fld id="{DB828E96-063F-4E2C-A83E-53A6F0E2911D}" type="slidenum">
              <a:rPr lang="en-US" smtClean="0"/>
              <a:t>46</a:t>
            </a:fld>
            <a:endParaRPr lang="en-US"/>
          </a:p>
        </p:txBody>
      </p:sp>
    </p:spTree>
    <p:extLst>
      <p:ext uri="{BB962C8B-B14F-4D97-AF65-F5344CB8AC3E}">
        <p14:creationId xmlns:p14="http://schemas.microsoft.com/office/powerpoint/2010/main" val="8652525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 Errors</a:t>
            </a:r>
          </a:p>
        </p:txBody>
      </p:sp>
      <p:sp>
        <p:nvSpPr>
          <p:cNvPr id="3" name="Content Placeholder 2"/>
          <p:cNvSpPr>
            <a:spLocks noGrp="1"/>
          </p:cNvSpPr>
          <p:nvPr>
            <p:ph idx="1"/>
          </p:nvPr>
        </p:nvSpPr>
        <p:spPr/>
        <p:txBody>
          <a:bodyPr>
            <a:normAutofit/>
          </a:bodyPr>
          <a:lstStyle/>
          <a:p>
            <a:r>
              <a:rPr lang="en-US" sz="2400" dirty="0"/>
              <a:t>Suppose a situation does arise in which the lexical analyzer is unable to proceed because none of the patterns for tokens matches a prefix of the remaining input.</a:t>
            </a:r>
          </a:p>
          <a:p>
            <a:r>
              <a:rPr lang="en-US" sz="2400" dirty="0"/>
              <a:t>Perhaps the simplest recovery strategy is “panic mode” recovery.</a:t>
            </a:r>
          </a:p>
          <a:p>
            <a:r>
              <a:rPr lang="en-US" sz="2400" dirty="0"/>
              <a:t>We delete successive characters from the remaining input until the lexical analyzer can find a well-formed token.</a:t>
            </a:r>
          </a:p>
          <a:p>
            <a:r>
              <a:rPr lang="en-US" sz="2400" dirty="0"/>
              <a:t>This recovery technique may occasionally confuse the parser, but in an interactive computing environment it may be quite adequate.</a:t>
            </a:r>
          </a:p>
        </p:txBody>
      </p:sp>
      <p:sp>
        <p:nvSpPr>
          <p:cNvPr id="4" name="Slide Number Placeholder 3"/>
          <p:cNvSpPr>
            <a:spLocks noGrp="1"/>
          </p:cNvSpPr>
          <p:nvPr>
            <p:ph type="sldNum" sz="quarter" idx="12"/>
          </p:nvPr>
        </p:nvSpPr>
        <p:spPr/>
        <p:txBody>
          <a:bodyPr/>
          <a:lstStyle/>
          <a:p>
            <a:fld id="{DB828E96-063F-4E2C-A83E-53A6F0E2911D}" type="slidenum">
              <a:rPr lang="en-US" smtClean="0"/>
              <a:t>47</a:t>
            </a:fld>
            <a:endParaRPr lang="en-US"/>
          </a:p>
        </p:txBody>
      </p:sp>
    </p:spTree>
    <p:extLst>
      <p:ext uri="{BB962C8B-B14F-4D97-AF65-F5344CB8AC3E}">
        <p14:creationId xmlns:p14="http://schemas.microsoft.com/office/powerpoint/2010/main" val="4589111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 Errors</a:t>
            </a:r>
          </a:p>
        </p:txBody>
      </p:sp>
      <p:sp>
        <p:nvSpPr>
          <p:cNvPr id="3" name="Content Placeholder 2"/>
          <p:cNvSpPr>
            <a:spLocks noGrp="1"/>
          </p:cNvSpPr>
          <p:nvPr>
            <p:ph idx="1"/>
          </p:nvPr>
        </p:nvSpPr>
        <p:spPr/>
        <p:txBody>
          <a:bodyPr>
            <a:normAutofit/>
          </a:bodyPr>
          <a:lstStyle/>
          <a:p>
            <a:r>
              <a:rPr lang="en-US" sz="2400" dirty="0"/>
              <a:t>Other possible error-recovery actions are:</a:t>
            </a:r>
          </a:p>
          <a:p>
            <a:pPr lvl="1"/>
            <a:r>
              <a:rPr lang="en-US" sz="2400" dirty="0"/>
              <a:t> deleting an extraneous character,</a:t>
            </a:r>
          </a:p>
          <a:p>
            <a:pPr lvl="1"/>
            <a:r>
              <a:rPr lang="en-US" sz="2400" dirty="0"/>
              <a:t> inserting a missing character,</a:t>
            </a:r>
          </a:p>
          <a:p>
            <a:pPr lvl="1"/>
            <a:r>
              <a:rPr lang="en-US" sz="2400" dirty="0"/>
              <a:t> replacing an incorrect character by a correct character,</a:t>
            </a:r>
          </a:p>
          <a:p>
            <a:pPr lvl="1"/>
            <a:r>
              <a:rPr lang="en-US" sz="2400" dirty="0"/>
              <a:t> transposing two adjacent characters</a:t>
            </a:r>
          </a:p>
        </p:txBody>
      </p:sp>
      <p:sp>
        <p:nvSpPr>
          <p:cNvPr id="4" name="Slide Number Placeholder 3"/>
          <p:cNvSpPr>
            <a:spLocks noGrp="1"/>
          </p:cNvSpPr>
          <p:nvPr>
            <p:ph type="sldNum" sz="quarter" idx="12"/>
          </p:nvPr>
        </p:nvSpPr>
        <p:spPr/>
        <p:txBody>
          <a:bodyPr/>
          <a:lstStyle/>
          <a:p>
            <a:fld id="{DB828E96-063F-4E2C-A83E-53A6F0E2911D}" type="slidenum">
              <a:rPr lang="en-US" smtClean="0"/>
              <a:t>48</a:t>
            </a:fld>
            <a:endParaRPr lang="en-US"/>
          </a:p>
        </p:txBody>
      </p:sp>
    </p:spTree>
    <p:extLst>
      <p:ext uri="{BB962C8B-B14F-4D97-AF65-F5344CB8AC3E}">
        <p14:creationId xmlns:p14="http://schemas.microsoft.com/office/powerpoint/2010/main" val="41605014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8012" y="3063081"/>
            <a:ext cx="2847975" cy="1600200"/>
          </a:xfrm>
        </p:spPr>
      </p:pic>
      <p:sp>
        <p:nvSpPr>
          <p:cNvPr id="4" name="Slide Number Placeholder 3"/>
          <p:cNvSpPr>
            <a:spLocks noGrp="1"/>
          </p:cNvSpPr>
          <p:nvPr>
            <p:ph type="sldNum" sz="quarter" idx="12"/>
          </p:nvPr>
        </p:nvSpPr>
        <p:spPr/>
        <p:txBody>
          <a:bodyPr/>
          <a:lstStyle/>
          <a:p>
            <a:fld id="{DB828E96-063F-4E2C-A83E-53A6F0E2911D}" type="slidenum">
              <a:rPr lang="en-US" smtClean="0"/>
              <a:t>49</a:t>
            </a:fld>
            <a:endParaRPr lang="en-US"/>
          </a:p>
        </p:txBody>
      </p:sp>
    </p:spTree>
    <p:extLst>
      <p:ext uri="{BB962C8B-B14F-4D97-AF65-F5344CB8AC3E}">
        <p14:creationId xmlns:p14="http://schemas.microsoft.com/office/powerpoint/2010/main" val="3724072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 Analyzer</a:t>
            </a:r>
          </a:p>
        </p:txBody>
      </p:sp>
      <p:sp>
        <p:nvSpPr>
          <p:cNvPr id="3" name="Content Placeholder 2"/>
          <p:cNvSpPr>
            <a:spLocks noGrp="1"/>
          </p:cNvSpPr>
          <p:nvPr>
            <p:ph idx="1"/>
          </p:nvPr>
        </p:nvSpPr>
        <p:spPr/>
        <p:txBody>
          <a:bodyPr>
            <a:normAutofit/>
          </a:bodyPr>
          <a:lstStyle/>
          <a:p>
            <a:r>
              <a:rPr lang="en-US" sz="2400" dirty="0"/>
              <a:t>These interactions are suggested in figure.</a:t>
            </a:r>
          </a:p>
          <a:p>
            <a:r>
              <a:rPr lang="en-US" sz="2400" dirty="0"/>
              <a:t>Commonly, the interaction is implemented by having the parser call the lexical analyzer.</a:t>
            </a:r>
          </a:p>
          <a:p>
            <a:r>
              <a:rPr lang="en-US" sz="2400" dirty="0"/>
              <a:t>The call, suggested by the </a:t>
            </a:r>
            <a:r>
              <a:rPr lang="en-US" sz="2400" dirty="0" err="1"/>
              <a:t>getNextToken</a:t>
            </a:r>
            <a:r>
              <a:rPr lang="en-US" sz="2400" dirty="0"/>
              <a:t> command, causes the lexical analyzer to read characters from its input until it can identify the next lexeme and produce for it the next token, which it returns to the parser.</a:t>
            </a:r>
          </a:p>
        </p:txBody>
      </p:sp>
      <p:sp>
        <p:nvSpPr>
          <p:cNvPr id="4" name="Slide Number Placeholder 3"/>
          <p:cNvSpPr>
            <a:spLocks noGrp="1"/>
          </p:cNvSpPr>
          <p:nvPr>
            <p:ph type="sldNum" sz="quarter" idx="12"/>
          </p:nvPr>
        </p:nvSpPr>
        <p:spPr/>
        <p:txBody>
          <a:bodyPr/>
          <a:lstStyle/>
          <a:p>
            <a:fld id="{DB828E96-063F-4E2C-A83E-53A6F0E2911D}" type="slidenum">
              <a:rPr lang="en-US" smtClean="0"/>
              <a:t>5</a:t>
            </a:fld>
            <a:endParaRPr lang="en-US"/>
          </a:p>
        </p:txBody>
      </p:sp>
    </p:spTree>
    <p:extLst>
      <p:ext uri="{BB962C8B-B14F-4D97-AF65-F5344CB8AC3E}">
        <p14:creationId xmlns:p14="http://schemas.microsoft.com/office/powerpoint/2010/main" val="4180188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 Analyzer</a:t>
            </a:r>
          </a:p>
        </p:txBody>
      </p:sp>
      <p:sp>
        <p:nvSpPr>
          <p:cNvPr id="3" name="Content Placeholder 2"/>
          <p:cNvSpPr>
            <a:spLocks noGrp="1"/>
          </p:cNvSpPr>
          <p:nvPr>
            <p:ph idx="1"/>
          </p:nvPr>
        </p:nvSpPr>
        <p:spPr/>
        <p:txBody>
          <a:bodyPr>
            <a:normAutofit/>
          </a:bodyPr>
          <a:lstStyle/>
          <a:p>
            <a:r>
              <a:rPr lang="en-US" sz="2400" dirty="0"/>
              <a:t>The lexical analyzer is the part of the compiler that reads the source text.</a:t>
            </a:r>
          </a:p>
          <a:p>
            <a:r>
              <a:rPr lang="en-US" sz="2400" dirty="0"/>
              <a:t>It may perform certain other tasks besides identification of lexemes.</a:t>
            </a:r>
          </a:p>
          <a:p>
            <a:r>
              <a:rPr lang="en-US" sz="2400" dirty="0"/>
              <a:t>One such task is stripping out comments and whitespace (blank, newline, tab, and perhaps other characters that are used to separate tokens in the input).</a:t>
            </a:r>
          </a:p>
        </p:txBody>
      </p:sp>
      <p:sp>
        <p:nvSpPr>
          <p:cNvPr id="4" name="Slide Number Placeholder 3"/>
          <p:cNvSpPr>
            <a:spLocks noGrp="1"/>
          </p:cNvSpPr>
          <p:nvPr>
            <p:ph type="sldNum" sz="quarter" idx="12"/>
          </p:nvPr>
        </p:nvSpPr>
        <p:spPr/>
        <p:txBody>
          <a:bodyPr/>
          <a:lstStyle/>
          <a:p>
            <a:fld id="{DB828E96-063F-4E2C-A83E-53A6F0E2911D}" type="slidenum">
              <a:rPr lang="en-US" smtClean="0"/>
              <a:t>6</a:t>
            </a:fld>
            <a:endParaRPr lang="en-US"/>
          </a:p>
        </p:txBody>
      </p:sp>
    </p:spTree>
    <p:extLst>
      <p:ext uri="{BB962C8B-B14F-4D97-AF65-F5344CB8AC3E}">
        <p14:creationId xmlns:p14="http://schemas.microsoft.com/office/powerpoint/2010/main" val="379738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 Analyzer</a:t>
            </a:r>
          </a:p>
        </p:txBody>
      </p:sp>
      <p:sp>
        <p:nvSpPr>
          <p:cNvPr id="3" name="Content Placeholder 2"/>
          <p:cNvSpPr>
            <a:spLocks noGrp="1"/>
          </p:cNvSpPr>
          <p:nvPr>
            <p:ph idx="1"/>
          </p:nvPr>
        </p:nvSpPr>
        <p:spPr/>
        <p:txBody>
          <a:bodyPr>
            <a:normAutofit/>
          </a:bodyPr>
          <a:lstStyle/>
          <a:p>
            <a:r>
              <a:rPr lang="en-US" sz="2400" dirty="0"/>
              <a:t>Another task is correlating error messages generated by the compiler with the source program.</a:t>
            </a:r>
          </a:p>
          <a:p>
            <a:r>
              <a:rPr lang="en-US" sz="2400" dirty="0"/>
              <a:t>For instance, the lexical analyzer may keep track of the number of newline characters seen, so it can associate a line number with each error message.</a:t>
            </a:r>
          </a:p>
          <a:p>
            <a:r>
              <a:rPr lang="en-US" sz="2400" dirty="0"/>
              <a:t>In some compilers, the lexical analyzer makes a copy of the source program with the error messages inserted at the appropriate positions.</a:t>
            </a:r>
          </a:p>
        </p:txBody>
      </p:sp>
      <p:sp>
        <p:nvSpPr>
          <p:cNvPr id="4" name="Slide Number Placeholder 3"/>
          <p:cNvSpPr>
            <a:spLocks noGrp="1"/>
          </p:cNvSpPr>
          <p:nvPr>
            <p:ph type="sldNum" sz="quarter" idx="12"/>
          </p:nvPr>
        </p:nvSpPr>
        <p:spPr/>
        <p:txBody>
          <a:bodyPr/>
          <a:lstStyle/>
          <a:p>
            <a:fld id="{DB828E96-063F-4E2C-A83E-53A6F0E2911D}" type="slidenum">
              <a:rPr lang="en-US" smtClean="0"/>
              <a:t>7</a:t>
            </a:fld>
            <a:endParaRPr lang="en-US"/>
          </a:p>
        </p:txBody>
      </p:sp>
    </p:spTree>
    <p:extLst>
      <p:ext uri="{BB962C8B-B14F-4D97-AF65-F5344CB8AC3E}">
        <p14:creationId xmlns:p14="http://schemas.microsoft.com/office/powerpoint/2010/main" val="702399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Processes in Lexical Analyzer</a:t>
            </a:r>
          </a:p>
        </p:txBody>
      </p:sp>
      <p:sp>
        <p:nvSpPr>
          <p:cNvPr id="3" name="Content Placeholder 2"/>
          <p:cNvSpPr>
            <a:spLocks noGrp="1"/>
          </p:cNvSpPr>
          <p:nvPr>
            <p:ph idx="1"/>
          </p:nvPr>
        </p:nvSpPr>
        <p:spPr/>
        <p:txBody>
          <a:bodyPr>
            <a:normAutofit/>
          </a:bodyPr>
          <a:lstStyle/>
          <a:p>
            <a:r>
              <a:rPr lang="en-US" sz="2400" dirty="0"/>
              <a:t>Sometimes, lexical analyzers are divided into a cascade of two processes:</a:t>
            </a:r>
          </a:p>
          <a:p>
            <a:pPr lvl="1"/>
            <a:r>
              <a:rPr lang="en-US" sz="2400" dirty="0"/>
              <a:t>Scanning consists of the simple processes that do not require tokenization of the input, such as deletion of comments and compaction of consecutive whitespace characters into one.</a:t>
            </a:r>
          </a:p>
          <a:p>
            <a:pPr lvl="1"/>
            <a:r>
              <a:rPr lang="en-US" sz="2400" dirty="0"/>
              <a:t>Lexical analysis part is the more complex portion, where the scanner produces the sequence of tokens as output.</a:t>
            </a:r>
          </a:p>
        </p:txBody>
      </p:sp>
      <p:sp>
        <p:nvSpPr>
          <p:cNvPr id="4" name="Slide Number Placeholder 3"/>
          <p:cNvSpPr>
            <a:spLocks noGrp="1"/>
          </p:cNvSpPr>
          <p:nvPr>
            <p:ph type="sldNum" sz="quarter" idx="12"/>
          </p:nvPr>
        </p:nvSpPr>
        <p:spPr/>
        <p:txBody>
          <a:bodyPr/>
          <a:lstStyle/>
          <a:p>
            <a:fld id="{DB828E96-063F-4E2C-A83E-53A6F0E2911D}" type="slidenum">
              <a:rPr lang="en-US" smtClean="0"/>
              <a:t>8</a:t>
            </a:fld>
            <a:endParaRPr lang="en-US"/>
          </a:p>
        </p:txBody>
      </p:sp>
    </p:spTree>
    <p:extLst>
      <p:ext uri="{BB962C8B-B14F-4D97-AF65-F5344CB8AC3E}">
        <p14:creationId xmlns:p14="http://schemas.microsoft.com/office/powerpoint/2010/main" val="3435548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Token, Lexeme and Pattern</a:t>
            </a:r>
          </a:p>
        </p:txBody>
      </p:sp>
      <p:sp>
        <p:nvSpPr>
          <p:cNvPr id="3" name="Content Placeholder 2"/>
          <p:cNvSpPr>
            <a:spLocks noGrp="1"/>
          </p:cNvSpPr>
          <p:nvPr>
            <p:ph idx="1"/>
          </p:nvPr>
        </p:nvSpPr>
        <p:spPr/>
        <p:txBody>
          <a:bodyPr>
            <a:normAutofit/>
          </a:bodyPr>
          <a:lstStyle/>
          <a:p>
            <a:r>
              <a:rPr lang="en-US" sz="2400" dirty="0"/>
              <a:t>When discussing lexical analysis, we use three related but distinct terms:</a:t>
            </a:r>
          </a:p>
          <a:p>
            <a:pPr lvl="1"/>
            <a:r>
              <a:rPr lang="en-US" sz="2000" dirty="0"/>
              <a:t>A token</a:t>
            </a:r>
          </a:p>
          <a:p>
            <a:pPr lvl="1"/>
            <a:r>
              <a:rPr lang="en-US" sz="2000" dirty="0"/>
              <a:t>A pattern</a:t>
            </a:r>
          </a:p>
          <a:p>
            <a:pPr lvl="1"/>
            <a:r>
              <a:rPr lang="en-US" sz="2000" dirty="0"/>
              <a:t>A lexeme</a:t>
            </a:r>
          </a:p>
        </p:txBody>
      </p:sp>
      <p:sp>
        <p:nvSpPr>
          <p:cNvPr id="4" name="Slide Number Placeholder 3"/>
          <p:cNvSpPr>
            <a:spLocks noGrp="1"/>
          </p:cNvSpPr>
          <p:nvPr>
            <p:ph type="sldNum" sz="quarter" idx="12"/>
          </p:nvPr>
        </p:nvSpPr>
        <p:spPr/>
        <p:txBody>
          <a:bodyPr/>
          <a:lstStyle/>
          <a:p>
            <a:fld id="{DB828E96-063F-4E2C-A83E-53A6F0E2911D}" type="slidenum">
              <a:rPr lang="en-US" smtClean="0"/>
              <a:t>9</a:t>
            </a:fld>
            <a:endParaRPr lang="en-US"/>
          </a:p>
        </p:txBody>
      </p:sp>
    </p:spTree>
    <p:extLst>
      <p:ext uri="{BB962C8B-B14F-4D97-AF65-F5344CB8AC3E}">
        <p14:creationId xmlns:p14="http://schemas.microsoft.com/office/powerpoint/2010/main" val="804558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2258</TotalTime>
  <Words>2474</Words>
  <Application>Microsoft Office PowerPoint</Application>
  <PresentationFormat>On-screen Show (4:3)</PresentationFormat>
  <Paragraphs>252</Paragraphs>
  <Slides>49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49</vt:i4>
      </vt:variant>
    </vt:vector>
  </HeadingPairs>
  <TitlesOfParts>
    <vt:vector size="52" baseType="lpstr">
      <vt:lpstr>Arial</vt:lpstr>
      <vt:lpstr>Calibri</vt:lpstr>
      <vt:lpstr>Office Theme</vt:lpstr>
      <vt:lpstr>Lexical Analyzer</vt:lpstr>
      <vt:lpstr>Role of Lexical Analyzer</vt:lpstr>
      <vt:lpstr>Role of Lexical Analyzer</vt:lpstr>
      <vt:lpstr>Lexical Analyzer</vt:lpstr>
      <vt:lpstr>Lexical Analyzer</vt:lpstr>
      <vt:lpstr>Lexical Analyzer</vt:lpstr>
      <vt:lpstr>Lexical Analyzer</vt:lpstr>
      <vt:lpstr>Processes in Lexical Analyzer</vt:lpstr>
      <vt:lpstr>Token, Lexeme and Pattern</vt:lpstr>
      <vt:lpstr>Token</vt:lpstr>
      <vt:lpstr>Pattern</vt:lpstr>
      <vt:lpstr>Lexeme</vt:lpstr>
      <vt:lpstr>Token Vs. Lexeme</vt:lpstr>
      <vt:lpstr>Token, Lexeme and Pattern</vt:lpstr>
      <vt:lpstr>Lexical Analysis Vs. Parsing</vt:lpstr>
      <vt:lpstr>Lexical Analysis Vs. Parsing</vt:lpstr>
      <vt:lpstr>Lexical Analysis Vs. Parsing</vt:lpstr>
      <vt:lpstr>Lexical Analysis Vs. Parsing</vt:lpstr>
      <vt:lpstr>Example</vt:lpstr>
      <vt:lpstr>Token, pattern , lexeme</vt:lpstr>
      <vt:lpstr>Attributes for Token</vt:lpstr>
      <vt:lpstr>Attributes for token</vt:lpstr>
      <vt:lpstr>Attributes for token</vt:lpstr>
      <vt:lpstr>Example</vt:lpstr>
      <vt:lpstr>Output of Lexical Analyzer (Sequence of tokens)</vt:lpstr>
      <vt:lpstr>How to identify the tokens?</vt:lpstr>
      <vt:lpstr>Examples of regular expressions</vt:lpstr>
      <vt:lpstr>Problems of id and Keyword</vt:lpstr>
      <vt:lpstr>Example </vt:lpstr>
      <vt:lpstr>Transition diagrams</vt:lpstr>
      <vt:lpstr>Simple Example of transition diagram</vt:lpstr>
      <vt:lpstr>Basic Assumptions</vt:lpstr>
      <vt:lpstr>Some conventions</vt:lpstr>
      <vt:lpstr>Transition diagram for relational operators</vt:lpstr>
      <vt:lpstr>Relational Operator</vt:lpstr>
      <vt:lpstr>What will be the diagram for number?</vt:lpstr>
      <vt:lpstr>Transition Diagrams</vt:lpstr>
      <vt:lpstr>Architecture of a transition diagram based Lexical Analyzer</vt:lpstr>
      <vt:lpstr>Architecture of a transition diagram based Lexical Analyzer</vt:lpstr>
      <vt:lpstr>Architecture of a transition diagram based Lexical Analyzer</vt:lpstr>
      <vt:lpstr>More Information about the code</vt:lpstr>
      <vt:lpstr>More Information about the code</vt:lpstr>
      <vt:lpstr>Architecture of a transition diagram based Lexical Analyzer</vt:lpstr>
      <vt:lpstr>Architecture of a transition diagram based Lexical Analyzer</vt:lpstr>
      <vt:lpstr>Architecture of a transition diagram based Lexical Analyzer</vt:lpstr>
      <vt:lpstr>Lexical Errors</vt:lpstr>
      <vt:lpstr>Lexical Errors</vt:lpstr>
      <vt:lpstr>Lexical Errors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Lexical Analyzer</dc:title>
  <dc:creator>Laboni</dc:creator>
  <cp:lastModifiedBy>User</cp:lastModifiedBy>
  <cp:revision>39</cp:revision>
  <dcterms:created xsi:type="dcterms:W3CDTF">2020-06-29T14:26:23Z</dcterms:created>
  <dcterms:modified xsi:type="dcterms:W3CDTF">2022-06-30T08:31:33Z</dcterms:modified>
</cp:coreProperties>
</file>