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73" r:id="rId5"/>
    <p:sldId id="274" r:id="rId6"/>
    <p:sldId id="276" r:id="rId7"/>
    <p:sldId id="275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7" r:id="rId29"/>
    <p:sldId id="292" r:id="rId30"/>
    <p:sldId id="289" r:id="rId31"/>
    <p:sldId id="294" r:id="rId32"/>
    <p:sldId id="295" r:id="rId33"/>
    <p:sldId id="296" r:id="rId34"/>
    <p:sldId id="26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5" d="100"/>
          <a:sy n="75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B6E07-E01D-4C86-B533-906703E6CF3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2DB67-2551-4E11-9995-A2E6213B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D1CB-62F1-4B6D-88FA-88C4E89E9E76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1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E874-F815-40BE-AF8F-02C69C4A362F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1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D551-A8A2-47EA-A487-93EDF245C7E6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6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05E3-40A5-4D12-BA6F-0C15859373EF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3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4563-3EF2-462E-8044-C36542C4F441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2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6BB9-6D4C-4613-AB23-5FDA0F1EF7BD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80C1-7983-4E0C-9940-883B35BE51A5}" type="datetime1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4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E48D2-DE44-48F2-A10D-62F027152318}" type="datetime1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442A-BEF5-449E-A625-7D5D807BF316}" type="datetime1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6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99FB-4CE4-49BD-A6B7-DF264E60C6C3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3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04EB-929F-4FF0-8297-C00A297C462C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7C8C-356C-458E-8288-31BC202FAC7B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E005A-72A0-4FCE-A1F2-1874E73D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6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ollow-set-in-syntax-analysis/" TargetMode="External"/><Relationship Id="rId2" Type="http://schemas.openxmlformats.org/officeDocument/2006/relationships/hyperlink" Target="https://www.geeksforgeeks.org/first-set-in-syntax-analysis/?ref=lb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Concepts of 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sz="2400" dirty="0"/>
              <a:t>A → </a:t>
            </a:r>
            <a:r>
              <a:rPr lang="en-US" sz="2400" dirty="0" err="1"/>
              <a:t>ABd</a:t>
            </a:r>
            <a:r>
              <a:rPr lang="en-US" sz="2400" dirty="0"/>
              <a:t> / </a:t>
            </a:r>
            <a:r>
              <a:rPr lang="en-US" sz="2400" dirty="0" err="1"/>
              <a:t>Aa</a:t>
            </a:r>
            <a:r>
              <a:rPr lang="en-US" sz="2400" dirty="0"/>
              <a:t> / a</a:t>
            </a:r>
          </a:p>
          <a:p>
            <a:pPr fontAlgn="base"/>
            <a:r>
              <a:rPr lang="en-US" sz="2400" dirty="0"/>
              <a:t>B → Be / b</a:t>
            </a:r>
          </a:p>
          <a:p>
            <a:pPr fontAlgn="base"/>
            <a:r>
              <a:rPr lang="en-US" sz="2400" b="1" dirty="0"/>
              <a:t>Solution:</a:t>
            </a:r>
          </a:p>
          <a:p>
            <a:pPr fontAlgn="base"/>
            <a:r>
              <a:rPr lang="en-US" sz="2400" dirty="0"/>
              <a:t>B → </a:t>
            </a:r>
            <a:r>
              <a:rPr lang="en-US" sz="2400" dirty="0" err="1"/>
              <a:t>bB</a:t>
            </a:r>
            <a:r>
              <a:rPr lang="en-US" sz="2400" dirty="0"/>
              <a:t>’</a:t>
            </a:r>
          </a:p>
          <a:p>
            <a:pPr fontAlgn="base"/>
            <a:r>
              <a:rPr lang="en-US" sz="2400" dirty="0"/>
              <a:t>B’ → </a:t>
            </a:r>
            <a:r>
              <a:rPr lang="en-US" sz="2400" dirty="0" err="1"/>
              <a:t>eB</a:t>
            </a:r>
            <a:r>
              <a:rPr lang="en-US" sz="2400" dirty="0"/>
              <a:t>’ / ∈</a:t>
            </a:r>
          </a:p>
          <a:p>
            <a:pPr fontAlgn="base"/>
            <a:r>
              <a:rPr lang="en-US" sz="2400" dirty="0"/>
              <a:t>A → </a:t>
            </a:r>
            <a:r>
              <a:rPr lang="en-US" sz="2400" dirty="0" err="1"/>
              <a:t>Aa</a:t>
            </a:r>
            <a:r>
              <a:rPr lang="en-US" sz="2400" dirty="0"/>
              <a:t> / a</a:t>
            </a:r>
          </a:p>
          <a:p>
            <a:pPr fontAlgn="base"/>
            <a:r>
              <a:rPr lang="en-US" sz="2400" dirty="0"/>
              <a:t>A → </a:t>
            </a:r>
            <a:r>
              <a:rPr lang="en-US" sz="2400" dirty="0" err="1"/>
              <a:t>aA</a:t>
            </a:r>
            <a:r>
              <a:rPr lang="en-US" sz="2400" dirty="0"/>
              <a:t>’</a:t>
            </a:r>
          </a:p>
          <a:p>
            <a:pPr fontAlgn="base"/>
            <a:r>
              <a:rPr lang="en-US" sz="2400" dirty="0"/>
              <a:t>A’ → </a:t>
            </a:r>
            <a:r>
              <a:rPr lang="en-US" sz="2400" dirty="0" err="1"/>
              <a:t>aA</a:t>
            </a:r>
            <a:r>
              <a:rPr lang="en-US" sz="2400" dirty="0"/>
              <a:t>’ /∈</a:t>
            </a:r>
          </a:p>
          <a:p>
            <a:pPr fontAlgn="base"/>
            <a:r>
              <a:rPr lang="en-US" sz="2400" dirty="0"/>
              <a:t>A → </a:t>
            </a:r>
            <a:r>
              <a:rPr lang="en-US" sz="2400" dirty="0" err="1"/>
              <a:t>ABd</a:t>
            </a:r>
            <a:r>
              <a:rPr lang="en-US" sz="2400" dirty="0"/>
              <a:t> / a</a:t>
            </a:r>
          </a:p>
          <a:p>
            <a:pPr fontAlgn="base"/>
            <a:r>
              <a:rPr lang="en-US" sz="2400" dirty="0"/>
              <a:t>A → </a:t>
            </a:r>
            <a:r>
              <a:rPr lang="en-US" sz="2400" dirty="0" err="1"/>
              <a:t>aA</a:t>
            </a:r>
            <a:r>
              <a:rPr lang="en-US" sz="2400" dirty="0"/>
              <a:t>’</a:t>
            </a:r>
          </a:p>
          <a:p>
            <a:pPr fontAlgn="base"/>
            <a:r>
              <a:rPr lang="en-US" sz="2400" dirty="0"/>
              <a:t>A’ → </a:t>
            </a:r>
            <a:r>
              <a:rPr lang="en-US" sz="2400" dirty="0" err="1"/>
              <a:t>BdA</a:t>
            </a:r>
            <a:r>
              <a:rPr lang="en-US" sz="2400" dirty="0"/>
              <a:t>’ /∈</a:t>
            </a:r>
          </a:p>
          <a:p>
            <a:pPr fontAlgn="base"/>
            <a:r>
              <a:rPr lang="en-US" sz="2400" b="1" dirty="0"/>
              <a:t>Combining: </a:t>
            </a:r>
          </a:p>
          <a:p>
            <a:pPr fontAlgn="base"/>
            <a:r>
              <a:rPr lang="en-US" sz="2400" dirty="0"/>
              <a:t>A → </a:t>
            </a:r>
            <a:r>
              <a:rPr lang="en-US" sz="2400" dirty="0" err="1"/>
              <a:t>aA</a:t>
            </a:r>
            <a:r>
              <a:rPr lang="en-US" sz="2400" dirty="0"/>
              <a:t>’</a:t>
            </a:r>
          </a:p>
          <a:p>
            <a:pPr fontAlgn="base"/>
            <a:r>
              <a:rPr lang="en-US" sz="2400" dirty="0"/>
              <a:t>A’ → </a:t>
            </a:r>
            <a:r>
              <a:rPr lang="en-US" sz="2400" dirty="0" err="1"/>
              <a:t>BdA</a:t>
            </a:r>
            <a:r>
              <a:rPr lang="en-US" sz="2400" dirty="0"/>
              <a:t>’ / </a:t>
            </a:r>
            <a:r>
              <a:rPr lang="en-US" sz="2400" dirty="0" err="1"/>
              <a:t>aA</a:t>
            </a:r>
            <a:r>
              <a:rPr lang="en-US" sz="2400" dirty="0"/>
              <a:t>’ / ∈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6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to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 → E + E / E x E / a</a:t>
            </a:r>
          </a:p>
          <a:p>
            <a:pPr fontAlgn="base"/>
            <a:r>
              <a:rPr lang="de-DE" sz="2400" dirty="0"/>
              <a:t>E → E + T / T</a:t>
            </a:r>
            <a:br>
              <a:rPr lang="de-DE" sz="2400" dirty="0"/>
            </a:br>
            <a:r>
              <a:rPr lang="de-DE" sz="2400" dirty="0"/>
              <a:t>T → T x F / F</a:t>
            </a:r>
            <a:br>
              <a:rPr lang="de-DE" sz="2400" dirty="0"/>
            </a:br>
            <a:r>
              <a:rPr lang="de-DE" sz="2400" dirty="0"/>
              <a:t>F → id</a:t>
            </a:r>
          </a:p>
          <a:p>
            <a:pPr fontAlgn="base"/>
            <a:r>
              <a:rPr lang="en-US" sz="2400" dirty="0"/>
              <a:t>S → (L) / a</a:t>
            </a:r>
            <a:br>
              <a:rPr lang="en-US" sz="2400" dirty="0"/>
            </a:br>
            <a:r>
              <a:rPr lang="en-US" sz="2400" dirty="0"/>
              <a:t>L → L , S / S</a:t>
            </a:r>
          </a:p>
          <a:p>
            <a:pPr fontAlgn="base"/>
            <a:r>
              <a:rPr lang="en-US" sz="2400" dirty="0"/>
              <a:t>S → S0S1S / 01</a:t>
            </a:r>
          </a:p>
          <a:p>
            <a:pPr fontAlgn="base"/>
            <a:endParaRPr lang="en-US" dirty="0"/>
          </a:p>
          <a:p>
            <a:pPr fontAlgn="base"/>
            <a:endParaRPr lang="de-DE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5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to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S → A</a:t>
            </a:r>
            <a:br>
              <a:rPr lang="en-US" sz="2400" dirty="0"/>
            </a:br>
            <a:r>
              <a:rPr lang="en-US" sz="2400" dirty="0" err="1"/>
              <a:t>A</a:t>
            </a:r>
            <a:r>
              <a:rPr lang="en-US" sz="2400" dirty="0"/>
              <a:t> → Ad / </a:t>
            </a:r>
            <a:r>
              <a:rPr lang="en-US" sz="2400" dirty="0" err="1"/>
              <a:t>Ae</a:t>
            </a:r>
            <a:r>
              <a:rPr lang="en-US" sz="2400" dirty="0"/>
              <a:t> / </a:t>
            </a:r>
            <a:r>
              <a:rPr lang="en-US" sz="2400" dirty="0" err="1"/>
              <a:t>aB</a:t>
            </a:r>
            <a:r>
              <a:rPr lang="en-US" sz="2400" dirty="0"/>
              <a:t> / ac</a:t>
            </a:r>
            <a:br>
              <a:rPr lang="en-US" sz="2400" dirty="0"/>
            </a:br>
            <a:r>
              <a:rPr lang="en-US" sz="2400" dirty="0"/>
              <a:t>B → </a:t>
            </a:r>
            <a:r>
              <a:rPr lang="en-US" sz="2400" dirty="0" err="1"/>
              <a:t>bBc</a:t>
            </a:r>
            <a:r>
              <a:rPr lang="en-US" sz="2400" dirty="0"/>
              <a:t> / f</a:t>
            </a:r>
          </a:p>
          <a:p>
            <a:pPr fontAlgn="base"/>
            <a:r>
              <a:rPr lang="en-US" sz="2400" dirty="0"/>
              <a:t>A → AA</a:t>
            </a:r>
            <a:r>
              <a:rPr lang="el-GR" sz="2400" dirty="0"/>
              <a:t>α / β</a:t>
            </a:r>
            <a:endParaRPr lang="en-US" sz="2400" dirty="0"/>
          </a:p>
          <a:p>
            <a:pPr fontAlgn="base"/>
            <a:r>
              <a:rPr lang="en-US" sz="2400" dirty="0"/>
              <a:t>A → Ba / </a:t>
            </a:r>
            <a:r>
              <a:rPr lang="en-US" sz="2400" dirty="0" err="1"/>
              <a:t>Aa</a:t>
            </a:r>
            <a:r>
              <a:rPr lang="en-US" sz="2400" dirty="0"/>
              <a:t> / c</a:t>
            </a:r>
            <a:br>
              <a:rPr lang="en-US" sz="2400" dirty="0"/>
            </a:br>
            <a:r>
              <a:rPr lang="en-US" sz="2400" dirty="0"/>
              <a:t>B → Bb / </a:t>
            </a:r>
            <a:r>
              <a:rPr lang="en-US" sz="2400" dirty="0" err="1"/>
              <a:t>Ab</a:t>
            </a:r>
            <a:r>
              <a:rPr lang="en-US" sz="2400" dirty="0"/>
              <a:t> / d</a:t>
            </a:r>
          </a:p>
          <a:p>
            <a:pPr fontAlgn="base"/>
            <a:r>
              <a:rPr lang="en-US" sz="2400" dirty="0"/>
              <a:t> </a:t>
            </a:r>
            <a:r>
              <a:rPr lang="pt-BR" sz="2400" dirty="0"/>
              <a:t>X → XSb / Sa / b</a:t>
            </a:r>
            <a:br>
              <a:rPr lang="pt-BR" sz="2400" dirty="0"/>
            </a:br>
            <a:r>
              <a:rPr lang="pt-BR" sz="2400" dirty="0"/>
              <a:t>S → Sb / Xa / a</a:t>
            </a:r>
          </a:p>
          <a:p>
            <a:pPr fontAlgn="base"/>
            <a:r>
              <a:rPr lang="en-US" sz="2400" dirty="0"/>
              <a:t>S → </a:t>
            </a:r>
            <a:r>
              <a:rPr lang="en-US" sz="2400" dirty="0" err="1"/>
              <a:t>Aa</a:t>
            </a:r>
            <a:r>
              <a:rPr lang="en-US" sz="2400" dirty="0"/>
              <a:t> / b</a:t>
            </a:r>
            <a:br>
              <a:rPr lang="en-US" sz="2400" dirty="0"/>
            </a:br>
            <a:r>
              <a:rPr lang="en-US" sz="2400" dirty="0"/>
              <a:t>A → Ac / </a:t>
            </a:r>
            <a:r>
              <a:rPr lang="en-US" sz="2400" dirty="0" err="1"/>
              <a:t>Sd</a:t>
            </a:r>
            <a:r>
              <a:rPr lang="en-US" sz="2400" dirty="0"/>
              <a:t> / ∈</a:t>
            </a:r>
          </a:p>
          <a:p>
            <a:pPr marL="0" indent="0" fontAlgn="base">
              <a:buNone/>
            </a:pPr>
            <a:endParaRPr lang="pt-BR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400" dirty="0"/>
              <a:t>If RHS of more than one production starts with the same symbol, then such a grammar is called as </a:t>
            </a:r>
            <a:r>
              <a:rPr lang="en-US" sz="2400" b="1" dirty="0"/>
              <a:t>Grammar With Common Prefixes</a:t>
            </a:r>
            <a:r>
              <a:rPr lang="en-US" sz="2400" dirty="0"/>
              <a:t>.</a:t>
            </a:r>
          </a:p>
          <a:p>
            <a:pPr fontAlgn="base"/>
            <a:r>
              <a:rPr lang="en-US" sz="2400" dirty="0"/>
              <a:t>Example: </a:t>
            </a:r>
            <a:r>
              <a:rPr lang="en-US" sz="2400" b="1" dirty="0"/>
              <a:t>A </a:t>
            </a:r>
            <a:r>
              <a:rPr lang="en-US" sz="2400" dirty="0"/>
              <a:t>→</a:t>
            </a:r>
            <a:r>
              <a:rPr lang="en-US" sz="2400" b="1" dirty="0"/>
              <a:t> </a:t>
            </a:r>
            <a:r>
              <a:rPr lang="el-GR" sz="2400" b="1" dirty="0"/>
              <a:t>αβ</a:t>
            </a:r>
            <a:r>
              <a:rPr lang="el-GR" sz="2400" b="1" baseline="-25000" dirty="0"/>
              <a:t>1</a:t>
            </a:r>
            <a:r>
              <a:rPr lang="el-GR" sz="2400" b="1" dirty="0"/>
              <a:t> / αβ</a:t>
            </a:r>
            <a:r>
              <a:rPr lang="el-GR" sz="2400" b="1" baseline="-25000" dirty="0"/>
              <a:t>2</a:t>
            </a:r>
            <a:r>
              <a:rPr lang="el-GR" sz="2400" b="1" dirty="0"/>
              <a:t> / αβ</a:t>
            </a:r>
            <a:r>
              <a:rPr lang="el-GR" sz="2400" b="1" baseline="-25000" dirty="0"/>
              <a:t>3</a:t>
            </a:r>
            <a:endParaRPr lang="en-US" sz="2400" b="1" baseline="-25000" dirty="0"/>
          </a:p>
          <a:p>
            <a:pPr fontAlgn="base"/>
            <a:r>
              <a:rPr lang="en-US" sz="2400" dirty="0"/>
              <a:t>This kind of grammar creates a problematic situation for Top down parsers.</a:t>
            </a:r>
          </a:p>
          <a:p>
            <a:pPr fontAlgn="base"/>
            <a:r>
              <a:rPr lang="en-US" sz="2400" dirty="0"/>
              <a:t>Top down parsers can not decide which production must be chosen to parse the string in hand.</a:t>
            </a:r>
          </a:p>
          <a:p>
            <a:pPr fontAlgn="base"/>
            <a:r>
              <a:rPr lang="en-US" sz="2400" dirty="0"/>
              <a:t>To remove this confusion, we use left factoring.</a:t>
            </a:r>
          </a:p>
          <a:p>
            <a:pPr fontAlgn="base"/>
            <a:r>
              <a:rPr lang="en-US" sz="2400" dirty="0"/>
              <a:t>Left factoring is a grammar transformation that is useful for producing a grammar suitable for predictive parsing. (we will learn predictive parsing later)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left 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In left factoring, we make one production for each common prefixes.</a:t>
            </a:r>
          </a:p>
          <a:p>
            <a:pPr fontAlgn="base"/>
            <a:r>
              <a:rPr lang="en-US" sz="2400" dirty="0"/>
              <a:t>The common prefix may be a terminal or a non-terminal or a combination of both.</a:t>
            </a:r>
          </a:p>
          <a:p>
            <a:pPr fontAlgn="base"/>
            <a:r>
              <a:rPr lang="en-US" sz="2400" dirty="0"/>
              <a:t>Rest of the derivation is added by new productions.</a:t>
            </a:r>
          </a:p>
          <a:p>
            <a:pPr fontAlgn="base"/>
            <a:r>
              <a:rPr lang="en-US" sz="2400" dirty="0"/>
              <a:t>The grammar obtained after the process of left factoring is called as </a:t>
            </a:r>
            <a:r>
              <a:rPr lang="en-US" sz="2400" b="1" dirty="0"/>
              <a:t>Left Factored Grammar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/>
              <a:t>S → </a:t>
            </a:r>
            <a:r>
              <a:rPr lang="en-US" sz="2400" dirty="0" err="1"/>
              <a:t>iEtS</a:t>
            </a:r>
            <a:r>
              <a:rPr lang="en-US" sz="2400" dirty="0"/>
              <a:t> / </a:t>
            </a:r>
            <a:r>
              <a:rPr lang="en-US" sz="2400" dirty="0" err="1"/>
              <a:t>iEtSeS</a:t>
            </a:r>
            <a:r>
              <a:rPr lang="en-US" sz="2400" dirty="0"/>
              <a:t> / a</a:t>
            </a:r>
            <a:br>
              <a:rPr lang="en-US" sz="2400" dirty="0"/>
            </a:br>
            <a:r>
              <a:rPr lang="en-US" sz="2400" dirty="0"/>
              <a:t>E → b</a:t>
            </a:r>
          </a:p>
          <a:p>
            <a:pPr fontAlgn="base"/>
            <a:r>
              <a:rPr lang="en-US" sz="2400" dirty="0"/>
              <a:t>Solution:</a:t>
            </a:r>
          </a:p>
          <a:p>
            <a:pPr fontAlgn="base"/>
            <a:r>
              <a:rPr lang="pt-BR" sz="2400" dirty="0"/>
              <a:t>S → iEtSS’ / a</a:t>
            </a:r>
            <a:br>
              <a:rPr lang="pt-BR" sz="2400" dirty="0"/>
            </a:br>
            <a:r>
              <a:rPr lang="pt-BR" sz="2400" dirty="0"/>
              <a:t>S’ → eS / ∈</a:t>
            </a:r>
            <a:br>
              <a:rPr lang="pt-BR" sz="2400" dirty="0"/>
            </a:br>
            <a:r>
              <a:rPr lang="pt-BR" sz="2400" dirty="0"/>
              <a:t>E → b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19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for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→ </a:t>
            </a:r>
            <a:r>
              <a:rPr lang="en-US" sz="2400" dirty="0" err="1"/>
              <a:t>aAB</a:t>
            </a:r>
            <a:r>
              <a:rPr lang="en-US" sz="2400" dirty="0"/>
              <a:t> / </a:t>
            </a:r>
            <a:r>
              <a:rPr lang="en-US" sz="2400" dirty="0" err="1"/>
              <a:t>aBc</a:t>
            </a:r>
            <a:r>
              <a:rPr lang="en-US" sz="2400" dirty="0"/>
              <a:t> / </a:t>
            </a:r>
            <a:r>
              <a:rPr lang="en-US" sz="2400" dirty="0" err="1"/>
              <a:t>aAc</a:t>
            </a:r>
            <a:endParaRPr lang="en-US" sz="2400" dirty="0"/>
          </a:p>
          <a:p>
            <a:r>
              <a:rPr lang="en-US" sz="2400" dirty="0"/>
              <a:t>S → </a:t>
            </a:r>
            <a:r>
              <a:rPr lang="en-US" sz="2400" dirty="0" err="1"/>
              <a:t>bSSaaS</a:t>
            </a:r>
            <a:r>
              <a:rPr lang="en-US" sz="2400" dirty="0"/>
              <a:t> / </a:t>
            </a:r>
            <a:r>
              <a:rPr lang="en-US" sz="2400" dirty="0" err="1"/>
              <a:t>bSSaSb</a:t>
            </a:r>
            <a:r>
              <a:rPr lang="en-US" sz="2400" dirty="0"/>
              <a:t> / </a:t>
            </a:r>
            <a:r>
              <a:rPr lang="en-US" sz="2400" dirty="0" err="1"/>
              <a:t>bSb</a:t>
            </a:r>
            <a:r>
              <a:rPr lang="en-US" sz="2400" dirty="0"/>
              <a:t> / a</a:t>
            </a:r>
          </a:p>
          <a:p>
            <a:r>
              <a:rPr lang="en-US" sz="2400" dirty="0"/>
              <a:t>S → </a:t>
            </a:r>
            <a:r>
              <a:rPr lang="en-US" sz="2400" dirty="0" err="1"/>
              <a:t>aSSbS</a:t>
            </a:r>
            <a:r>
              <a:rPr lang="en-US" sz="2400" dirty="0"/>
              <a:t> / </a:t>
            </a:r>
            <a:r>
              <a:rPr lang="en-US" sz="2400" dirty="0" err="1"/>
              <a:t>aSaSb</a:t>
            </a:r>
            <a:r>
              <a:rPr lang="en-US" sz="2400" dirty="0"/>
              <a:t> / </a:t>
            </a:r>
            <a:r>
              <a:rPr lang="en-US" sz="2400" dirty="0" err="1"/>
              <a:t>abb</a:t>
            </a:r>
            <a:r>
              <a:rPr lang="en-US" sz="2400" dirty="0"/>
              <a:t> / b</a:t>
            </a:r>
          </a:p>
          <a:p>
            <a:pPr fontAlgn="base"/>
            <a:r>
              <a:rPr lang="en-US" sz="2400" dirty="0"/>
              <a:t>S → a / </a:t>
            </a:r>
            <a:r>
              <a:rPr lang="en-US" sz="2400" dirty="0" err="1"/>
              <a:t>ab</a:t>
            </a:r>
            <a:r>
              <a:rPr lang="en-US" sz="2400" dirty="0"/>
              <a:t> / </a:t>
            </a:r>
            <a:r>
              <a:rPr lang="en-US" sz="2400" dirty="0" err="1"/>
              <a:t>abc</a:t>
            </a:r>
            <a:r>
              <a:rPr lang="en-US" sz="2400" dirty="0"/>
              <a:t> / </a:t>
            </a:r>
            <a:r>
              <a:rPr lang="en-US" sz="2400" dirty="0" err="1"/>
              <a:t>abcd</a:t>
            </a:r>
            <a:endParaRPr lang="en-US" sz="2400" dirty="0"/>
          </a:p>
          <a:p>
            <a:pPr fontAlgn="base"/>
            <a:r>
              <a:rPr lang="en-US" sz="2400" dirty="0"/>
              <a:t>S → </a:t>
            </a:r>
            <a:r>
              <a:rPr lang="en-US" sz="2400" dirty="0" err="1"/>
              <a:t>aAd</a:t>
            </a:r>
            <a:r>
              <a:rPr lang="en-US" sz="2400" dirty="0"/>
              <a:t> / </a:t>
            </a:r>
            <a:r>
              <a:rPr lang="en-US" sz="2400" dirty="0" err="1"/>
              <a:t>aB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→ a / </a:t>
            </a:r>
            <a:r>
              <a:rPr lang="en-US" sz="2400" dirty="0" err="1"/>
              <a:t>ab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B → </a:t>
            </a:r>
            <a:r>
              <a:rPr lang="en-US" sz="2400" dirty="0" err="1"/>
              <a:t>ccd</a:t>
            </a:r>
            <a:r>
              <a:rPr lang="en-US" sz="2400" dirty="0"/>
              <a:t> / </a:t>
            </a:r>
            <a:r>
              <a:rPr lang="en-US" sz="2400" dirty="0" err="1"/>
              <a:t>ddc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1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First and Follow</a:t>
            </a:r>
          </a:p>
          <a:p>
            <a:r>
              <a:rPr lang="en-US" dirty="0"/>
              <a:t>Step 2: Parsing table</a:t>
            </a:r>
          </a:p>
          <a:p>
            <a:r>
              <a:rPr lang="en-US" dirty="0"/>
              <a:t>Step 3: Stack Implementation</a:t>
            </a:r>
          </a:p>
          <a:p>
            <a:r>
              <a:rPr lang="en-US" dirty="0"/>
              <a:t>Step 4: Parse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47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FIRST and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construction of both top-down and bottom-up parsers is aided by two functions, FIRST and FOLLOW, associated with a grammar G.</a:t>
            </a:r>
          </a:p>
          <a:p>
            <a:r>
              <a:rPr lang="en-US" sz="2400" dirty="0"/>
              <a:t>During top-down parsing, FIRST and FOLLOW allow us to choose which production to apply, based on the next input symbol.</a:t>
            </a:r>
          </a:p>
          <a:p>
            <a:r>
              <a:rPr lang="en-US" sz="2400" dirty="0"/>
              <a:t>During panic-mode error recovery, sets of tokens produced by FOLLOW can be used as synchronizing tokens.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FIRST(X) for a grammar symbol X is the set of terminals that begin the strings derivable from X.</a:t>
            </a:r>
          </a:p>
          <a:p>
            <a:r>
              <a:rPr lang="en-US" sz="2600" b="1" dirty="0"/>
              <a:t>Rules to compute FIRST set:</a:t>
            </a:r>
            <a:endParaRPr lang="en-US" sz="2600" dirty="0"/>
          </a:p>
          <a:p>
            <a:pPr lvl="1" fontAlgn="base"/>
            <a:r>
              <a:rPr lang="en-US" sz="2600" dirty="0"/>
              <a:t>If x is a terminal, then FIRST(x) = { ‘x’ }</a:t>
            </a:r>
          </a:p>
          <a:p>
            <a:pPr lvl="1" fontAlgn="base"/>
            <a:r>
              <a:rPr lang="en-US" sz="2600" dirty="0"/>
              <a:t>If x-&gt; Є, is a production rule, then add Є to FIRST(x).</a:t>
            </a:r>
          </a:p>
          <a:p>
            <a:pPr lvl="1" fontAlgn="base"/>
            <a:r>
              <a:rPr lang="en-US" sz="2600" dirty="0"/>
              <a:t>If X-&gt;Y1 Y2 Y3….</a:t>
            </a:r>
            <a:r>
              <a:rPr lang="en-US" sz="2600" dirty="0" err="1"/>
              <a:t>Yn</a:t>
            </a:r>
            <a:r>
              <a:rPr lang="en-US" sz="2600" dirty="0"/>
              <a:t> is a production,</a:t>
            </a:r>
          </a:p>
          <a:p>
            <a:pPr lvl="2" fontAlgn="base"/>
            <a:r>
              <a:rPr lang="en-US" sz="2600" dirty="0"/>
              <a:t>FIRST(X) = FIRST(Y1)</a:t>
            </a:r>
          </a:p>
          <a:p>
            <a:pPr lvl="2" fontAlgn="base"/>
            <a:r>
              <a:rPr lang="en-US" sz="2600" dirty="0"/>
              <a:t>If FIRST(Y1) contains Є then FIRST(X) = { FIRST(Y1) – Є } U { FIRST(Y2) }</a:t>
            </a:r>
          </a:p>
          <a:p>
            <a:pPr lvl="2" fontAlgn="base"/>
            <a:r>
              <a:rPr lang="en-US" sz="2600" dirty="0"/>
              <a:t>If FIRST (Yi) contains Є for all i = 1 to n, then add Є to FIRST(X).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9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and its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Parser</a:t>
            </a:r>
            <a:r>
              <a:rPr lang="en-US" sz="2400" dirty="0">
                <a:solidFill>
                  <a:srgbClr val="FF0000"/>
                </a:solidFill>
              </a:rPr>
              <a:t> is that phase of compiler which takes token string as input and with the help of existing grammar, converts it into the corresponding parse tree. </a:t>
            </a:r>
          </a:p>
          <a:p>
            <a:r>
              <a:rPr lang="en-US" sz="2400" dirty="0"/>
              <a:t>Parser is also known as </a:t>
            </a:r>
            <a:r>
              <a:rPr lang="en-US" sz="2400" dirty="0">
                <a:solidFill>
                  <a:srgbClr val="FF0000"/>
                </a:solidFill>
              </a:rPr>
              <a:t>Syntax Analyzer</a:t>
            </a:r>
            <a:r>
              <a:rPr lang="en-US" sz="2400" dirty="0"/>
              <a:t>.</a:t>
            </a:r>
          </a:p>
          <a:p>
            <a:r>
              <a:rPr lang="en-US" sz="2400" dirty="0"/>
              <a:t>Parser is mainly classified into 2 categories.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Top-down Parser,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Bottom-up Parser.</a:t>
            </a:r>
          </a:p>
          <a:p>
            <a:r>
              <a:rPr lang="en-US" sz="2400" dirty="0"/>
              <a:t>Again, these types can be subdivided which we will discuss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47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Production Rules of Grammar:</a:t>
            </a:r>
          </a:p>
          <a:p>
            <a:r>
              <a:rPr lang="en-US" sz="2400" dirty="0"/>
              <a:t>E -&gt; TE’ </a:t>
            </a:r>
            <a:br>
              <a:rPr lang="en-US" sz="2400" dirty="0"/>
            </a:br>
            <a:r>
              <a:rPr lang="en-US" sz="2400" dirty="0"/>
              <a:t>E’ -&gt; +T E’|</a:t>
            </a:r>
            <a:r>
              <a:rPr lang="az-Cyrl-AZ" sz="2400" dirty="0"/>
              <a:t>Є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 -&gt; F T’ </a:t>
            </a:r>
            <a:br>
              <a:rPr lang="en-US" sz="2400" dirty="0"/>
            </a:br>
            <a:r>
              <a:rPr lang="en-US" sz="2400" dirty="0"/>
              <a:t>T’ -&gt; *F T’ | </a:t>
            </a:r>
            <a:r>
              <a:rPr lang="az-Cyrl-AZ" sz="2400" dirty="0"/>
              <a:t>Є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 -&gt; (E) | id </a:t>
            </a:r>
          </a:p>
          <a:p>
            <a:r>
              <a:rPr lang="en-US" sz="2400" b="1" dirty="0"/>
              <a:t>FIRST sets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FIRST(E) = FIRST(T) = { ( , id } </a:t>
            </a:r>
            <a:br>
              <a:rPr lang="en-US" sz="2400" dirty="0"/>
            </a:br>
            <a:r>
              <a:rPr lang="en-US" sz="2400" dirty="0"/>
              <a:t>FIRST(E’) = { +, </a:t>
            </a:r>
            <a:r>
              <a:rPr lang="az-Cyrl-AZ" sz="2400" dirty="0"/>
              <a:t>Є }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FIRST(T) = FIRST(F) = { ( , id } </a:t>
            </a:r>
            <a:br>
              <a:rPr lang="en-US" sz="2400" dirty="0"/>
            </a:br>
            <a:r>
              <a:rPr lang="en-US" sz="2400" dirty="0"/>
              <a:t>FIRST(T’) = { *, </a:t>
            </a:r>
            <a:r>
              <a:rPr lang="az-Cyrl-AZ" sz="2400" dirty="0"/>
              <a:t>Є }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FIRST(F) = { ( , id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3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 -&gt; ACB | </a:t>
            </a:r>
            <a:r>
              <a:rPr lang="en-US" sz="2400" dirty="0" err="1"/>
              <a:t>Cbb</a:t>
            </a:r>
            <a:r>
              <a:rPr lang="en-US" sz="2400" dirty="0"/>
              <a:t> | Ba </a:t>
            </a:r>
            <a:br>
              <a:rPr lang="en-US" sz="2400" dirty="0"/>
            </a:br>
            <a:r>
              <a:rPr lang="en-US" sz="2400" dirty="0"/>
              <a:t>A -&gt; da | BC </a:t>
            </a:r>
            <a:br>
              <a:rPr lang="en-US" sz="2400" dirty="0"/>
            </a:br>
            <a:r>
              <a:rPr lang="en-US" sz="2400" dirty="0"/>
              <a:t>B -&gt; g | </a:t>
            </a:r>
            <a:r>
              <a:rPr lang="az-Cyrl-AZ" sz="2400" dirty="0"/>
              <a:t>Є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 -&gt; h | </a:t>
            </a:r>
            <a:r>
              <a:rPr lang="az-Cyrl-AZ" sz="2400" dirty="0"/>
              <a:t>Є </a:t>
            </a:r>
            <a:endParaRPr lang="en-US" sz="2400" dirty="0"/>
          </a:p>
          <a:p>
            <a:r>
              <a:rPr lang="en-US" sz="2400" b="1" dirty="0"/>
              <a:t>FIRST sets</a:t>
            </a:r>
            <a:r>
              <a:rPr lang="en-US" sz="2400" dirty="0"/>
              <a:t> </a:t>
            </a:r>
          </a:p>
          <a:p>
            <a:r>
              <a:rPr lang="en-US" sz="2400" dirty="0"/>
              <a:t>FIRST(S) = FIRST(A) U FIRST(B) U FIRST(C) = { d, g, h, </a:t>
            </a:r>
            <a:r>
              <a:rPr lang="az-Cyrl-AZ" sz="2400" dirty="0"/>
              <a:t>Є, </a:t>
            </a:r>
            <a:r>
              <a:rPr lang="en-US" sz="2400" dirty="0"/>
              <a:t>b, a} </a:t>
            </a:r>
          </a:p>
          <a:p>
            <a:r>
              <a:rPr lang="en-US" sz="2400" dirty="0"/>
              <a:t>FIRST(A) = { d } U FIRST(B) = { d, g , h, </a:t>
            </a:r>
            <a:r>
              <a:rPr lang="az-Cyrl-AZ" sz="2400" dirty="0"/>
              <a:t>Є } </a:t>
            </a:r>
            <a:endParaRPr lang="en-US" sz="2400" dirty="0"/>
          </a:p>
          <a:p>
            <a:r>
              <a:rPr lang="en-US" sz="2400" dirty="0"/>
              <a:t>FIRST(B) = { g , </a:t>
            </a:r>
            <a:r>
              <a:rPr lang="az-Cyrl-AZ" sz="2400" dirty="0"/>
              <a:t>Є } </a:t>
            </a:r>
            <a:endParaRPr lang="en-US" sz="2400" dirty="0"/>
          </a:p>
          <a:p>
            <a:r>
              <a:rPr lang="en-US" sz="2400" dirty="0"/>
              <a:t>FIRST(C) = { h , </a:t>
            </a:r>
            <a:r>
              <a:rPr lang="az-Cyrl-AZ" sz="2400" dirty="0"/>
              <a:t>Є 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93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Follow(X)</a:t>
            </a:r>
            <a:r>
              <a:rPr lang="en-US" sz="2400" dirty="0"/>
              <a:t> to be the set of terminals that can appear immediately to the right of Non-Terminal X in some sentential form.</a:t>
            </a:r>
          </a:p>
          <a:p>
            <a:r>
              <a:rPr lang="en-US" sz="2400" b="1" dirty="0"/>
              <a:t>Rules:</a:t>
            </a:r>
          </a:p>
          <a:p>
            <a:pPr lvl="1"/>
            <a:r>
              <a:rPr lang="en-US" sz="2000" dirty="0"/>
              <a:t>1) FOLLOW(S) = { $ } // where S is the starting Non-Terminal </a:t>
            </a:r>
          </a:p>
          <a:p>
            <a:pPr lvl="1"/>
            <a:r>
              <a:rPr lang="en-US" sz="2000" dirty="0"/>
              <a:t>2) If A -&gt; </a:t>
            </a:r>
            <a:r>
              <a:rPr lang="en-US" sz="2000" dirty="0" err="1"/>
              <a:t>pBq</a:t>
            </a:r>
            <a:r>
              <a:rPr lang="en-US" sz="2000" dirty="0"/>
              <a:t> is a production, where p, B and q are any grammar symbols, then everything in FIRST(q) except Є is in FOLLOW(B). </a:t>
            </a:r>
          </a:p>
          <a:p>
            <a:pPr lvl="1"/>
            <a:r>
              <a:rPr lang="en-US" sz="2000" dirty="0"/>
              <a:t>3) If A-&gt;</a:t>
            </a:r>
            <a:r>
              <a:rPr lang="en-US" sz="2000" dirty="0" err="1"/>
              <a:t>pB</a:t>
            </a:r>
            <a:r>
              <a:rPr lang="en-US" sz="2000" dirty="0"/>
              <a:t> is a production, then everything in FOLLOW(A) is in FOLLOW(B). </a:t>
            </a:r>
          </a:p>
          <a:p>
            <a:pPr lvl="1"/>
            <a:r>
              <a:rPr lang="en-US" sz="2000" dirty="0"/>
              <a:t>4) If A-&gt;</a:t>
            </a:r>
            <a:r>
              <a:rPr lang="en-US" sz="2000" dirty="0" err="1"/>
              <a:t>pBq</a:t>
            </a:r>
            <a:r>
              <a:rPr lang="en-US" sz="2000" dirty="0"/>
              <a:t> is a production and FIRST(q) contains Є, then FOLLOW(B) contains { FIRST(q) – Є } U FOLLOW(A)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50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Production Rules:</a:t>
            </a:r>
            <a:r>
              <a:rPr lang="en-US" sz="2400" dirty="0"/>
              <a:t> </a:t>
            </a:r>
          </a:p>
          <a:p>
            <a:r>
              <a:rPr lang="en-US" sz="2400" dirty="0"/>
              <a:t>E -&gt; TE’ </a:t>
            </a:r>
            <a:br>
              <a:rPr lang="en-US" sz="2400" dirty="0"/>
            </a:br>
            <a:r>
              <a:rPr lang="en-US" sz="2400" dirty="0"/>
              <a:t>E’ -&gt; +T E’|</a:t>
            </a:r>
            <a:r>
              <a:rPr lang="az-Cyrl-AZ" sz="2400" dirty="0"/>
              <a:t>Є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 -&gt; F T’ </a:t>
            </a:r>
            <a:br>
              <a:rPr lang="en-US" sz="2400" dirty="0"/>
            </a:br>
            <a:r>
              <a:rPr lang="en-US" sz="2400" dirty="0"/>
              <a:t>T’ -&gt; *F T’ | </a:t>
            </a:r>
            <a:r>
              <a:rPr lang="az-Cyrl-AZ" sz="2400" dirty="0"/>
              <a:t>Є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 -&gt; (E) | id</a:t>
            </a:r>
          </a:p>
          <a:p>
            <a:r>
              <a:rPr lang="en-US" sz="2400" dirty="0"/>
              <a:t>We have already calculated the FIRST for the non-terminals. (Slide 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32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FOLLOW Set</a:t>
            </a:r>
            <a:r>
              <a:rPr lang="en-US" sz="2400" dirty="0"/>
              <a:t> </a:t>
            </a:r>
          </a:p>
          <a:p>
            <a:r>
              <a:rPr lang="en-US" sz="2400" dirty="0"/>
              <a:t>FOLLOW(E) </a:t>
            </a:r>
            <a:br>
              <a:rPr lang="en-US" sz="2400" dirty="0"/>
            </a:br>
            <a:r>
              <a:rPr lang="en-US" sz="2400" dirty="0"/>
              <a:t>= { $ , ) } // Note ')' is there because of 5th rule</a:t>
            </a:r>
          </a:p>
          <a:p>
            <a:r>
              <a:rPr lang="en-US" sz="2400" dirty="0"/>
              <a:t>FOLLOW(E’) = FOLLOW(E) </a:t>
            </a:r>
            <a:br>
              <a:rPr lang="en-US" sz="2400" dirty="0"/>
            </a:br>
            <a:r>
              <a:rPr lang="en-US" sz="2400" dirty="0"/>
              <a:t>= { $, ) } // See 1st production rule</a:t>
            </a:r>
          </a:p>
          <a:p>
            <a:r>
              <a:rPr lang="en-US" sz="2400" dirty="0"/>
              <a:t>FOLLOW(T) = { FIRST(E’) – </a:t>
            </a:r>
            <a:r>
              <a:rPr lang="az-Cyrl-AZ" sz="2400" dirty="0"/>
              <a:t>Є } </a:t>
            </a:r>
            <a:r>
              <a:rPr lang="en-US" sz="2400" dirty="0"/>
              <a:t>U FOLLOW(E’) U FOLLOW(E) </a:t>
            </a:r>
            <a:br>
              <a:rPr lang="en-US" sz="2400" dirty="0"/>
            </a:br>
            <a:r>
              <a:rPr lang="en-US" sz="2400" dirty="0"/>
              <a:t>= { + , $ , ) } </a:t>
            </a:r>
          </a:p>
          <a:p>
            <a:r>
              <a:rPr lang="en-US" sz="2400" dirty="0"/>
              <a:t>FOLLOW(T’) = FOLLOW(T) </a:t>
            </a:r>
            <a:br>
              <a:rPr lang="en-US" sz="2400" dirty="0"/>
            </a:br>
            <a:r>
              <a:rPr lang="en-US" sz="2400" dirty="0"/>
              <a:t>= { + , $ , ) } </a:t>
            </a:r>
          </a:p>
          <a:p>
            <a:r>
              <a:rPr lang="en-US" sz="2400" dirty="0"/>
              <a:t>FOLLOW(F) = { FIRST(T’) – </a:t>
            </a:r>
            <a:r>
              <a:rPr lang="az-Cyrl-AZ" sz="2400" dirty="0"/>
              <a:t>Є } </a:t>
            </a:r>
            <a:r>
              <a:rPr lang="en-US" sz="2400" dirty="0"/>
              <a:t>U FOLLOW(T’) U FOLLOW(T) </a:t>
            </a:r>
            <a:br>
              <a:rPr lang="en-US" sz="2400" dirty="0"/>
            </a:br>
            <a:r>
              <a:rPr lang="en-US" sz="2400" dirty="0"/>
              <a:t>= { *, +, $, )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Production Rules:</a:t>
            </a:r>
            <a:r>
              <a:rPr lang="en-US" sz="2400" dirty="0"/>
              <a:t> </a:t>
            </a:r>
          </a:p>
          <a:p>
            <a:r>
              <a:rPr lang="en-US" sz="2400" dirty="0"/>
              <a:t>S -&gt; </a:t>
            </a:r>
            <a:r>
              <a:rPr lang="en-US" sz="2400" dirty="0" err="1"/>
              <a:t>aBDh</a:t>
            </a:r>
            <a:r>
              <a:rPr lang="en-US" sz="2400" dirty="0"/>
              <a:t> </a:t>
            </a:r>
          </a:p>
          <a:p>
            <a:r>
              <a:rPr lang="en-US" sz="2400" dirty="0"/>
              <a:t>B -&gt; </a:t>
            </a:r>
            <a:r>
              <a:rPr lang="en-US" sz="2400" dirty="0" err="1"/>
              <a:t>cC</a:t>
            </a:r>
            <a:r>
              <a:rPr lang="en-US" sz="2400" dirty="0"/>
              <a:t> </a:t>
            </a:r>
          </a:p>
          <a:p>
            <a:r>
              <a:rPr lang="en-US" sz="2400" dirty="0"/>
              <a:t>C -&gt; </a:t>
            </a:r>
            <a:r>
              <a:rPr lang="en-US" sz="2400" dirty="0" err="1"/>
              <a:t>bC</a:t>
            </a:r>
            <a:r>
              <a:rPr lang="en-US" sz="2400" dirty="0"/>
              <a:t> |  </a:t>
            </a:r>
            <a:r>
              <a:rPr lang="az-Cyrl-AZ" sz="2400" dirty="0"/>
              <a:t>Є</a:t>
            </a:r>
            <a:endParaRPr lang="en-US" sz="2400" dirty="0"/>
          </a:p>
          <a:p>
            <a:r>
              <a:rPr lang="en-US" sz="2400" dirty="0"/>
              <a:t>D -&gt; EF </a:t>
            </a:r>
          </a:p>
          <a:p>
            <a:r>
              <a:rPr lang="en-US" sz="2400" dirty="0"/>
              <a:t>E -&gt; g | </a:t>
            </a:r>
            <a:r>
              <a:rPr lang="az-Cyrl-AZ" sz="2400" dirty="0"/>
              <a:t>Є </a:t>
            </a:r>
            <a:endParaRPr lang="en-US" sz="2400" dirty="0"/>
          </a:p>
          <a:p>
            <a:r>
              <a:rPr lang="en-US" sz="2400" dirty="0"/>
              <a:t>F -&gt; f | </a:t>
            </a:r>
            <a:r>
              <a:rPr lang="az-Cyrl-AZ" sz="2400" dirty="0"/>
              <a:t>Є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69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Parsing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 -&gt; TE’ </a:t>
            </a:r>
            <a:br>
              <a:rPr lang="en-US" sz="2400" dirty="0"/>
            </a:br>
            <a:r>
              <a:rPr lang="en-US" sz="2400" dirty="0"/>
              <a:t>E’ -&gt; +T E’|</a:t>
            </a:r>
            <a:r>
              <a:rPr lang="az-Cyrl-AZ" sz="2400" dirty="0"/>
              <a:t>Є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 -&gt; F T’ </a:t>
            </a:r>
            <a:br>
              <a:rPr lang="en-US" sz="2400" dirty="0"/>
            </a:br>
            <a:r>
              <a:rPr lang="en-US" sz="2400" dirty="0"/>
              <a:t>T’ -&gt; *F T’ | </a:t>
            </a:r>
            <a:r>
              <a:rPr lang="az-Cyrl-AZ" sz="2400" dirty="0"/>
              <a:t>Є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 -&gt; (E) | id </a:t>
            </a:r>
          </a:p>
          <a:p>
            <a:r>
              <a:rPr lang="en-US" sz="2400" dirty="0"/>
              <a:t>We have already get the FIRST and FOLLOW.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and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>
            <a:normAutofit/>
          </a:bodyPr>
          <a:lstStyle/>
          <a:p>
            <a:pPr fontAlgn="t"/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05583"/>
              </p:ext>
            </p:extLst>
          </p:nvPr>
        </p:nvGraphicFramePr>
        <p:xfrm>
          <a:off x="838200" y="1557020"/>
          <a:ext cx="7696200" cy="446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PRODUCTION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r>
                        <a:rPr lang="en-US" sz="1800" dirty="0"/>
                        <a:t>E -&gt; TE’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 , 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r>
                        <a:rPr lang="en-US" sz="1800" dirty="0"/>
                        <a:t>E’ -&gt; +T E’|</a:t>
                      </a:r>
                      <a:r>
                        <a:rPr lang="az-Cyrl-AZ" sz="1800" dirty="0"/>
                        <a:t>Є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</a:t>
                      </a:r>
                      <a:r>
                        <a:rPr lang="az-Cyrl-AZ" sz="1800" dirty="0"/>
                        <a:t>Є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r>
                        <a:rPr lang="en-US" sz="1800" dirty="0"/>
                        <a:t>T -&gt; F T’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(,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),</a:t>
                      </a:r>
                      <a:r>
                        <a:rPr lang="en-US" baseline="0" dirty="0"/>
                        <a:t> 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r>
                        <a:rPr lang="en-US" sz="1800" dirty="0"/>
                        <a:t>T’ -&gt; *F T’ | </a:t>
                      </a:r>
                      <a:r>
                        <a:rPr lang="az-Cyrl-AZ" sz="1800" dirty="0"/>
                        <a:t>Є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*, </a:t>
                      </a:r>
                      <a:r>
                        <a:rPr lang="az-Cyrl-AZ" sz="1800" dirty="0"/>
                        <a:t>Є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 -&gt; (E) | id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(,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*, +, 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58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Table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375291"/>
              </p:ext>
            </p:extLst>
          </p:nvPr>
        </p:nvGraphicFramePr>
        <p:xfrm>
          <a:off x="457200" y="1600200"/>
          <a:ext cx="8382003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 -&gt; TE’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 -&gt; TE’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r>
                        <a:rPr lang="en-US" sz="1800" dirty="0"/>
                        <a:t>E’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E’ -&gt; +T 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E’ -&gt; </a:t>
                      </a:r>
                      <a:r>
                        <a:rPr lang="az-Cyrl-AZ" sz="1800" dirty="0"/>
                        <a:t>Є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E’ -&gt; </a:t>
                      </a:r>
                      <a:r>
                        <a:rPr lang="az-Cyrl-AZ" sz="1800" dirty="0"/>
                        <a:t>Є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 -&gt; F T’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 -&gt; F T’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r>
                        <a:rPr lang="en-US" sz="1800" dirty="0"/>
                        <a:t>T’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T’ -&gt;  </a:t>
                      </a:r>
                      <a:r>
                        <a:rPr lang="az-Cyrl-AZ" sz="1800" dirty="0"/>
                        <a:t>Є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T’ -&gt; *F T’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T’ -&gt;  </a:t>
                      </a:r>
                      <a:r>
                        <a:rPr lang="az-Cyrl-AZ" sz="1800" dirty="0"/>
                        <a:t>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T’ -&gt;  </a:t>
                      </a:r>
                      <a:r>
                        <a:rPr lang="az-Cyrl-AZ" sz="1800" dirty="0"/>
                        <a:t>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 -&gt;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 -&gt; 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28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dirty="0"/>
              <a:t>A input will be given which has to be matched with the grammar (production rules) to prove that the input is valid and follow the grammar.</a:t>
            </a:r>
          </a:p>
          <a:p>
            <a:r>
              <a:rPr lang="en-US" sz="3100" dirty="0"/>
              <a:t>As predictive parser is top down parser, so the match should be started from the root i.e. starting symbol of the grammar.</a:t>
            </a:r>
          </a:p>
          <a:p>
            <a:r>
              <a:rPr lang="en-US" sz="3100" dirty="0"/>
              <a:t>$ sign means end. We have already used in the FOLLOW of the starting symbol. We will also add this to the end of the input string. </a:t>
            </a:r>
          </a:p>
          <a:p>
            <a:r>
              <a:rPr lang="en-US" sz="3100" dirty="0"/>
              <a:t>In the given grammar of the example, E is the starting symbol. </a:t>
            </a:r>
          </a:p>
          <a:p>
            <a:r>
              <a:rPr lang="en-US" sz="3100" dirty="0"/>
              <a:t>We will continue implementing the stack until we get $ from both input and stack.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1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Parser (TDP)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process of construction of parse tree starting from its root and proceed to children is called TDP. </a:t>
            </a:r>
          </a:p>
          <a:p>
            <a:r>
              <a:rPr lang="en-US" sz="2400" dirty="0"/>
              <a:t>Starting from the start symbol of the grammar, it will go to the input strings.</a:t>
            </a:r>
          </a:p>
          <a:p>
            <a:r>
              <a:rPr lang="en-US" sz="2400" dirty="0"/>
              <a:t> Example: S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aABc</a:t>
            </a:r>
            <a:r>
              <a:rPr lang="en-US" sz="2400" dirty="0">
                <a:sym typeface="Wingdings" pitchFamily="2" charset="2"/>
              </a:rPr>
              <a:t/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	          A  </a:t>
            </a:r>
            <a:r>
              <a:rPr lang="en-US" sz="2400" dirty="0" err="1">
                <a:sym typeface="Wingdings" pitchFamily="2" charset="2"/>
              </a:rPr>
              <a:t>bc</a:t>
            </a:r>
            <a:r>
              <a:rPr lang="en-US" sz="2400" dirty="0">
                <a:sym typeface="Wingdings" pitchFamily="2" charset="2"/>
              </a:rPr>
              <a:t/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	          B  d</a:t>
            </a:r>
          </a:p>
          <a:p>
            <a:r>
              <a:rPr lang="en-US" sz="2400" dirty="0">
                <a:sym typeface="Wingdings" pitchFamily="2" charset="2"/>
              </a:rPr>
              <a:t>Input String: </a:t>
            </a:r>
            <a:r>
              <a:rPr lang="en-US" sz="2400" dirty="0" err="1">
                <a:sym typeface="Wingdings" pitchFamily="2" charset="2"/>
              </a:rPr>
              <a:t>abcd</a:t>
            </a:r>
            <a:r>
              <a:rPr lang="en-US" sz="2400" dirty="0">
                <a:sym typeface="Wingdings" pitchFamily="2" charset="2"/>
              </a:rPr>
              <a:t> which we can get from the starting symbol.</a:t>
            </a:r>
          </a:p>
          <a:p>
            <a:r>
              <a:rPr lang="en-US" sz="2400" dirty="0">
                <a:sym typeface="Wingdings" pitchFamily="2" charset="2"/>
              </a:rPr>
              <a:t>Here, in the example, Capital letters express </a:t>
            </a:r>
            <a:r>
              <a:rPr lang="en-US" sz="2400" b="1" dirty="0">
                <a:sym typeface="Wingdings" pitchFamily="2" charset="2"/>
              </a:rPr>
              <a:t>Non-terminals</a:t>
            </a:r>
            <a:r>
              <a:rPr lang="en-US" sz="2400" dirty="0">
                <a:sym typeface="Wingdings" pitchFamily="2" charset="2"/>
              </a:rPr>
              <a:t> and small letters express </a:t>
            </a:r>
            <a:r>
              <a:rPr lang="en-US" sz="2400" b="1" dirty="0">
                <a:sym typeface="Wingdings" pitchFamily="2" charset="2"/>
              </a:rPr>
              <a:t>terminals.</a:t>
            </a:r>
          </a:p>
          <a:p>
            <a:r>
              <a:rPr lang="en-US" sz="2400" dirty="0">
                <a:sym typeface="Wingdings" pitchFamily="2" charset="2"/>
              </a:rPr>
              <a:t>Non-terminals means we have to expand those further to get a terminal/end.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68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378026"/>
              </p:ext>
            </p:extLst>
          </p:nvPr>
        </p:nvGraphicFramePr>
        <p:xfrm>
          <a:off x="381000" y="152400"/>
          <a:ext cx="838200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106">
                <a:tc>
                  <a:txBody>
                    <a:bodyPr/>
                    <a:lstStyle/>
                    <a:p>
                      <a:r>
                        <a:rPr lang="en-US" dirty="0"/>
                        <a:t>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(Given)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E$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id+id</a:t>
                      </a:r>
                      <a:r>
                        <a:rPr lang="en-US" dirty="0"/>
                        <a:t>*id$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TE’$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id+id</a:t>
                      </a:r>
                      <a:r>
                        <a:rPr lang="en-US" dirty="0"/>
                        <a:t>*id$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 -&gt; TE’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 T’E’$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id+id</a:t>
                      </a:r>
                      <a:r>
                        <a:rPr lang="en-US" dirty="0"/>
                        <a:t>*id$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 -&gt; F T’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</a:t>
                      </a:r>
                      <a:r>
                        <a:rPr lang="en-US" sz="1800" dirty="0" err="1"/>
                        <a:t>T’E</a:t>
                      </a:r>
                      <a:r>
                        <a:rPr lang="en-US" sz="1800" dirty="0"/>
                        <a:t>’$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id+id</a:t>
                      </a:r>
                      <a:r>
                        <a:rPr lang="en-US" dirty="0"/>
                        <a:t>*id$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 -&gt; 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10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T’ E’$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+id*id$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1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E’$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+id*id$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T’ -&gt;  </a:t>
                      </a:r>
                      <a:r>
                        <a:rPr lang="az-Cyrl-AZ" sz="1800" dirty="0"/>
                        <a:t>Є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+T E’$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+id*id$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E’ -&gt; +T E’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106">
                <a:tc>
                  <a:txBody>
                    <a:bodyPr/>
                    <a:lstStyle/>
                    <a:p>
                      <a:r>
                        <a:rPr lang="en-US" dirty="0"/>
                        <a:t>id+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 E’$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id*id$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 T’ E’$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id*id$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 -&gt; F T’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id T’ E’$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id*id$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F-&gt; 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id+id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T’ E’$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*F T’ E’$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T’ -&gt; *F T’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106">
                <a:tc>
                  <a:txBody>
                    <a:bodyPr/>
                    <a:lstStyle/>
                    <a:p>
                      <a:r>
                        <a:rPr lang="en-US" dirty="0" err="1"/>
                        <a:t>id+id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 T’ E’$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4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id T’ E’$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F-&gt; 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4106">
                <a:tc>
                  <a:txBody>
                    <a:bodyPr/>
                    <a:lstStyle/>
                    <a:p>
                      <a:r>
                        <a:rPr lang="en-US" dirty="0" err="1"/>
                        <a:t>id+id</a:t>
                      </a:r>
                      <a:r>
                        <a:rPr lang="en-US" dirty="0"/>
                        <a:t>*id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T’ E’$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4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E’$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T’ -&gt;  </a:t>
                      </a:r>
                      <a:r>
                        <a:rPr lang="az-Cyrl-AZ" sz="1800" dirty="0"/>
                        <a:t>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4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E’ -&gt;  </a:t>
                      </a:r>
                      <a:r>
                        <a:rPr lang="az-Cyrl-AZ" sz="1800" dirty="0"/>
                        <a:t>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3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31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00200"/>
            <a:ext cx="4681537" cy="4419600"/>
          </a:xfrm>
        </p:spPr>
      </p:pic>
    </p:spTree>
    <p:extLst>
      <p:ext uri="{BB962C8B-B14F-4D97-AF65-F5344CB8AC3E}">
        <p14:creationId xmlns:p14="http://schemas.microsoft.com/office/powerpoint/2010/main" val="1061499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S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pl-PL" sz="2400" dirty="0"/>
              <a:t>T </a:t>
            </a:r>
            <a:r>
              <a:rPr lang="en-US" sz="2400" dirty="0"/>
              <a:t>;</a:t>
            </a:r>
            <a:r>
              <a:rPr lang="pl-PL" sz="2400" dirty="0"/>
              <a:t> S</a:t>
            </a:r>
            <a:r>
              <a:rPr lang="en-US" sz="2400" dirty="0"/>
              <a:t> | </a:t>
            </a:r>
            <a:r>
              <a:rPr lang="el-GR" sz="2400" dirty="0"/>
              <a:t>ε</a:t>
            </a:r>
            <a:r>
              <a:rPr lang="pl-PL" sz="2400" dirty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pl-PL" sz="2400" dirty="0"/>
              <a:t>T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pl-PL" sz="2400" dirty="0"/>
              <a:t> U </a:t>
            </a:r>
            <a:r>
              <a:rPr lang="en-US" sz="2400" dirty="0"/>
              <a:t>*</a:t>
            </a:r>
            <a:r>
              <a:rPr lang="pl-PL" sz="2400" dirty="0"/>
              <a:t> T</a:t>
            </a:r>
            <a:r>
              <a:rPr lang="en-US" sz="2400" dirty="0"/>
              <a:t> |</a:t>
            </a:r>
            <a:r>
              <a:rPr lang="pl-PL" sz="2400" dirty="0"/>
              <a:t>  U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pl-PL" sz="2400" dirty="0"/>
              <a:t>U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pl-PL" sz="2400" dirty="0"/>
              <a:t> x </a:t>
            </a:r>
            <a:r>
              <a:rPr lang="en-US" sz="2400" dirty="0"/>
              <a:t>|</a:t>
            </a:r>
            <a:r>
              <a:rPr lang="pl-PL" sz="2400" dirty="0"/>
              <a:t> y </a:t>
            </a:r>
            <a:r>
              <a:rPr lang="en-US" sz="2400" dirty="0"/>
              <a:t>|</a:t>
            </a:r>
            <a:r>
              <a:rPr lang="pl-PL" sz="2400" dirty="0"/>
              <a:t> [ S]</a:t>
            </a:r>
            <a:endParaRPr lang="en-US" sz="2400" dirty="0"/>
          </a:p>
          <a:p>
            <a:r>
              <a:rPr lang="en-US" sz="2400" dirty="0"/>
              <a:t>Find the parse tree for input string </a:t>
            </a:r>
          </a:p>
          <a:p>
            <a:pPr lvl="1"/>
            <a:r>
              <a:rPr lang="en-US" sz="2400" dirty="0"/>
              <a:t> x;</a:t>
            </a:r>
          </a:p>
          <a:p>
            <a:pPr lvl="1"/>
            <a:r>
              <a:rPr lang="en-US" sz="2400" dirty="0"/>
              <a:t>[ x * y ;] ; </a:t>
            </a:r>
          </a:p>
          <a:p>
            <a:pPr lvl="1"/>
            <a:r>
              <a:rPr lang="en-US" sz="2400" dirty="0"/>
              <a:t>x ; y ;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Write down all the steps (FIRST and FOLLOW, Parsing Table, Stack Implementation and parse tree generation)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40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 → A</a:t>
            </a:r>
            <a:br>
              <a:rPr lang="en-US" sz="2400" dirty="0"/>
            </a:br>
            <a:r>
              <a:rPr lang="en-US" sz="2400" dirty="0" err="1"/>
              <a:t>A</a:t>
            </a:r>
            <a:r>
              <a:rPr lang="en-US" sz="2400" dirty="0"/>
              <a:t> → Ad / </a:t>
            </a:r>
            <a:r>
              <a:rPr lang="en-US" sz="2400" dirty="0" err="1"/>
              <a:t>Ae</a:t>
            </a:r>
            <a:r>
              <a:rPr lang="en-US" sz="2400" dirty="0"/>
              <a:t> / </a:t>
            </a:r>
            <a:r>
              <a:rPr lang="en-US" sz="2400" dirty="0" err="1"/>
              <a:t>aB</a:t>
            </a:r>
            <a:r>
              <a:rPr lang="en-US" sz="2400" dirty="0"/>
              <a:t> / ac</a:t>
            </a:r>
            <a:br>
              <a:rPr lang="en-US" sz="2400" dirty="0"/>
            </a:br>
            <a:r>
              <a:rPr lang="en-US" sz="2400" dirty="0"/>
              <a:t>B → </a:t>
            </a:r>
            <a:r>
              <a:rPr lang="en-US" sz="2400" dirty="0" err="1"/>
              <a:t>bBc</a:t>
            </a:r>
            <a:r>
              <a:rPr lang="en-US" sz="2400" dirty="0"/>
              <a:t> / f</a:t>
            </a:r>
          </a:p>
          <a:p>
            <a:r>
              <a:rPr lang="en-US" sz="2400" dirty="0"/>
              <a:t>Find the FIRST and FOLLOW of the above grammar.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99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and follow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https://www.geeksforgeeks.org/first-set-in-syntax-analysis/?ref=lbp</a:t>
            </a:r>
            <a:endParaRPr lang="en-US" sz="2400" dirty="0">
              <a:hlinkClick r:id="rId3"/>
            </a:endParaRPr>
          </a:p>
          <a:p>
            <a:r>
              <a:rPr lang="en-US" sz="2400" dirty="0">
                <a:hlinkClick r:id="rId3"/>
              </a:rPr>
              <a:t>https://www.geeksforgeeks.org/follow-set-in-syntax-analysis/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1600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Down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26670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Recursive Descent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38100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Tracking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93327" y="38100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 back tracking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93327" y="48768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Parser</a:t>
            </a:r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4343400" y="2209800"/>
            <a:ext cx="0" cy="4572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83927" y="4419600"/>
            <a:ext cx="0" cy="4572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667000" y="3276600"/>
            <a:ext cx="1828800" cy="4572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95800" y="3276600"/>
            <a:ext cx="1828800" cy="4572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53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Recursive-descent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Recursive-descent parsing </a:t>
            </a:r>
            <a:r>
              <a:rPr lang="en-US" sz="2400" dirty="0"/>
              <a:t>is a top-down method of syntax analysis in which a set of recursive procedures is used to process the input.</a:t>
            </a:r>
          </a:p>
          <a:p>
            <a:r>
              <a:rPr lang="en-US" sz="2400" dirty="0"/>
              <a:t>One procedure is associated with each nonterminal of a grammar.</a:t>
            </a:r>
          </a:p>
          <a:p>
            <a:r>
              <a:rPr lang="en-US" sz="2400" dirty="0"/>
              <a:t>This parsing technique recursively parses the input to make a </a:t>
            </a:r>
            <a:r>
              <a:rPr lang="en-US" sz="2400" b="1" dirty="0"/>
              <a:t>parse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Top- down parsers start from the root node (start symbol) and match the input string against the production rules to replace them (if matched).</a:t>
            </a:r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S → </a:t>
            </a:r>
            <a:r>
              <a:rPr lang="en-US" sz="2400" dirty="0" err="1"/>
              <a:t>rXd</a:t>
            </a:r>
            <a:r>
              <a:rPr lang="en-US" sz="2400" dirty="0"/>
              <a:t> | </a:t>
            </a:r>
            <a:r>
              <a:rPr lang="en-US" sz="2400" dirty="0" err="1"/>
              <a:t>rZd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X → </a:t>
            </a:r>
            <a:r>
              <a:rPr lang="en-US" sz="2400" dirty="0" err="1"/>
              <a:t>oa</a:t>
            </a:r>
            <a:r>
              <a:rPr lang="en-US" sz="2400" dirty="0"/>
              <a:t> | </a:t>
            </a:r>
            <a:r>
              <a:rPr lang="en-US" sz="2400" dirty="0" err="1"/>
              <a:t>ea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Z → </a:t>
            </a:r>
            <a:r>
              <a:rPr lang="en-US" sz="2400" dirty="0" err="1"/>
              <a:t>ai</a:t>
            </a:r>
            <a:endParaRPr lang="en-US" sz="2400" dirty="0"/>
          </a:p>
          <a:p>
            <a:r>
              <a:rPr lang="en-US" sz="2400" dirty="0"/>
              <a:t>Let, the input string be “raid”. But when it matches with r, it will first check with the first rule </a:t>
            </a:r>
            <a:r>
              <a:rPr lang="en-US" sz="2400" dirty="0" err="1"/>
              <a:t>rXd</a:t>
            </a:r>
            <a:r>
              <a:rPr lang="en-US" sz="2400" dirty="0"/>
              <a:t>, then when gets that it does not match with that production rule, it backtracks and check with another one </a:t>
            </a:r>
            <a:r>
              <a:rPr lang="en-US" sz="2400" dirty="0" err="1"/>
              <a:t>rZd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form of recursive-descent parsing that does not require any back-tracking is known as </a:t>
            </a:r>
            <a:r>
              <a:rPr lang="en-US" sz="2400" b="1" dirty="0"/>
              <a:t>predictive parsing</a:t>
            </a:r>
            <a:r>
              <a:rPr lang="en-US" sz="2400" dirty="0"/>
              <a:t>.</a:t>
            </a:r>
          </a:p>
          <a:p>
            <a:r>
              <a:rPr lang="en-US" sz="2400" dirty="0"/>
              <a:t>To accomplish its tasks, the predictive parser uses a look-ahead pointer, which points to the next input symbols.</a:t>
            </a:r>
          </a:p>
          <a:p>
            <a:r>
              <a:rPr lang="en-US" sz="2400" dirty="0"/>
              <a:t>If we can remove  left recursion, then we can generate a grammar which can parse properly and generate a parse tree which is the main of a parser.</a:t>
            </a:r>
          </a:p>
          <a:p>
            <a:r>
              <a:rPr lang="en-US" sz="2400" dirty="0"/>
              <a:t>Left factored grammar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3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production of grammar is said to have </a:t>
            </a:r>
            <a:r>
              <a:rPr lang="en-US" sz="2400" b="1" dirty="0"/>
              <a:t>left recursion</a:t>
            </a:r>
            <a:r>
              <a:rPr lang="en-US" sz="2400" dirty="0"/>
              <a:t> if the leftmost variable of its RHS is same as variable of its LHS.</a:t>
            </a:r>
          </a:p>
          <a:p>
            <a:r>
              <a:rPr lang="en-US" sz="2400" dirty="0"/>
              <a:t>A grammar containing a production having left recursion is called as Left Recursive Grammar.</a:t>
            </a:r>
          </a:p>
          <a:p>
            <a:pPr fontAlgn="base"/>
            <a:r>
              <a:rPr lang="en-US" sz="2400" dirty="0"/>
              <a:t>Left recursion is considered to be a problematic situation for Top down parsers.</a:t>
            </a:r>
          </a:p>
          <a:p>
            <a:pPr fontAlgn="base"/>
            <a:r>
              <a:rPr lang="en-US" sz="2400" dirty="0"/>
              <a:t>Therefore, left recursion has to be eliminated from the grammar.</a:t>
            </a:r>
          </a:p>
          <a:p>
            <a:r>
              <a:rPr lang="en-US" sz="2400" dirty="0"/>
              <a:t>Example: A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Ab|c</a:t>
            </a:r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B </a:t>
            </a:r>
            <a:r>
              <a:rPr lang="en-US" sz="2400" dirty="0" err="1">
                <a:sym typeface="Wingdings" pitchFamily="2" charset="2"/>
              </a:rPr>
              <a:t>BAc|d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2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Elimination of Left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Left recursion is eliminated by converting the grammar into a right recursive grammar.</a:t>
            </a:r>
          </a:p>
          <a:p>
            <a:r>
              <a:rPr lang="en-US" sz="2600" b="1" dirty="0"/>
              <a:t>A </a:t>
            </a:r>
            <a:r>
              <a:rPr lang="en-US" sz="2600" dirty="0"/>
              <a:t>→</a:t>
            </a:r>
            <a:r>
              <a:rPr lang="en-US" sz="2600" b="1" dirty="0"/>
              <a:t> A</a:t>
            </a:r>
            <a:r>
              <a:rPr lang="el-GR" sz="2600" b="1" dirty="0"/>
              <a:t>α / β</a:t>
            </a:r>
            <a:endParaRPr lang="en-US" sz="2600" b="1" dirty="0"/>
          </a:p>
          <a:p>
            <a:r>
              <a:rPr lang="en-US" sz="2600" dirty="0"/>
              <a:t>Here </a:t>
            </a:r>
            <a:r>
              <a:rPr lang="el-GR" sz="2600" b="1" dirty="0"/>
              <a:t>β </a:t>
            </a:r>
            <a:r>
              <a:rPr lang="en-US" sz="2600" dirty="0"/>
              <a:t>is a terminal which does not begin with A.</a:t>
            </a:r>
            <a:endParaRPr lang="en-US" sz="2600" b="1" dirty="0"/>
          </a:p>
          <a:p>
            <a:r>
              <a:rPr lang="en-US" sz="2600" dirty="0"/>
              <a:t>Replacement:</a:t>
            </a:r>
          </a:p>
          <a:p>
            <a:pPr fontAlgn="base"/>
            <a:r>
              <a:rPr lang="en-US" sz="2600" b="1" dirty="0"/>
              <a:t>A </a:t>
            </a:r>
            <a:r>
              <a:rPr lang="en-US" sz="2600" dirty="0"/>
              <a:t>→ </a:t>
            </a:r>
            <a:r>
              <a:rPr lang="el-GR" sz="2600" b="1" dirty="0"/>
              <a:t>β</a:t>
            </a:r>
            <a:r>
              <a:rPr lang="en-US" sz="2600" b="1" dirty="0"/>
              <a:t>A’</a:t>
            </a:r>
            <a:endParaRPr lang="en-US" sz="2600" dirty="0"/>
          </a:p>
          <a:p>
            <a:pPr fontAlgn="base"/>
            <a:r>
              <a:rPr lang="en-US" sz="2600" b="1" dirty="0"/>
              <a:t>A’ </a:t>
            </a:r>
            <a:r>
              <a:rPr lang="en-US" sz="2600" dirty="0"/>
              <a:t>→ </a:t>
            </a:r>
            <a:r>
              <a:rPr lang="el-GR" sz="2600" b="1" dirty="0"/>
              <a:t>α</a:t>
            </a:r>
            <a:r>
              <a:rPr lang="en-US" sz="2600" b="1" dirty="0"/>
              <a:t>A’ / ∈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005A-72A0-4FCE-A1F2-1874E73D33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7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1123</Words>
  <Application>Microsoft Office PowerPoint</Application>
  <PresentationFormat>On-screen Show (4:3)</PresentationFormat>
  <Paragraphs>318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Basic Concepts of Parsing</vt:lpstr>
      <vt:lpstr>Parser and its types</vt:lpstr>
      <vt:lpstr>Top Down Parser (TDP)</vt:lpstr>
      <vt:lpstr>Top Down Parser</vt:lpstr>
      <vt:lpstr>Recursive-descent parsing</vt:lpstr>
      <vt:lpstr>Backtracking</vt:lpstr>
      <vt:lpstr>Predictive Parser</vt:lpstr>
      <vt:lpstr>Left recursion</vt:lpstr>
      <vt:lpstr>Elimination of Left Recursion</vt:lpstr>
      <vt:lpstr>Examples</vt:lpstr>
      <vt:lpstr>Examples to practice</vt:lpstr>
      <vt:lpstr>Examples to practice</vt:lpstr>
      <vt:lpstr>Left Factoring</vt:lpstr>
      <vt:lpstr>Rules for left factoring</vt:lpstr>
      <vt:lpstr>Examples</vt:lpstr>
      <vt:lpstr>More examples for practice</vt:lpstr>
      <vt:lpstr>Predictive Parser</vt:lpstr>
      <vt:lpstr>Step 1: FIRST and FOLLOW</vt:lpstr>
      <vt:lpstr>FIRST</vt:lpstr>
      <vt:lpstr>Example</vt:lpstr>
      <vt:lpstr>Example</vt:lpstr>
      <vt:lpstr>FOLLOW</vt:lpstr>
      <vt:lpstr>Example</vt:lpstr>
      <vt:lpstr>Example(Continued)</vt:lpstr>
      <vt:lpstr>Example to practice</vt:lpstr>
      <vt:lpstr>Step 2: Parsing Table</vt:lpstr>
      <vt:lpstr>FIRST and FOLLOW</vt:lpstr>
      <vt:lpstr>Parsing Table</vt:lpstr>
      <vt:lpstr>Stack Implementation</vt:lpstr>
      <vt:lpstr>PowerPoint Presentation</vt:lpstr>
      <vt:lpstr>Parse Tree Generation</vt:lpstr>
      <vt:lpstr>Practice </vt:lpstr>
      <vt:lpstr>Practice</vt:lpstr>
      <vt:lpstr>First and follow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Laboni</dc:creator>
  <cp:lastModifiedBy>User</cp:lastModifiedBy>
  <cp:revision>49</cp:revision>
  <dcterms:created xsi:type="dcterms:W3CDTF">2020-07-10T14:44:13Z</dcterms:created>
  <dcterms:modified xsi:type="dcterms:W3CDTF">2022-06-30T08:31:41Z</dcterms:modified>
</cp:coreProperties>
</file>