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9986-EBF8-4C54-B580-F5FBBAB86B71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B6D7-00E0-40ED-BDA0-B039D0F14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6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9986-EBF8-4C54-B580-F5FBBAB86B71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B6D7-00E0-40ED-BDA0-B039D0F14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59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9986-EBF8-4C54-B580-F5FBBAB86B71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B6D7-00E0-40ED-BDA0-B039D0F14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9986-EBF8-4C54-B580-F5FBBAB86B71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B6D7-00E0-40ED-BDA0-B039D0F14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0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9986-EBF8-4C54-B580-F5FBBAB86B71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B6D7-00E0-40ED-BDA0-B039D0F14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6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9986-EBF8-4C54-B580-F5FBBAB86B71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B6D7-00E0-40ED-BDA0-B039D0F14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9986-EBF8-4C54-B580-F5FBBAB86B71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B6D7-00E0-40ED-BDA0-B039D0F14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47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9986-EBF8-4C54-B580-F5FBBAB86B71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B6D7-00E0-40ED-BDA0-B039D0F14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6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9986-EBF8-4C54-B580-F5FBBAB86B71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B6D7-00E0-40ED-BDA0-B039D0F14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1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9986-EBF8-4C54-B580-F5FBBAB86B71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B6D7-00E0-40ED-BDA0-B039D0F14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9986-EBF8-4C54-B580-F5FBBAB86B71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B6D7-00E0-40ED-BDA0-B039D0F14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0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39986-EBF8-4C54-B580-F5FBBAB86B71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DB6D7-00E0-40ED-BDA0-B039D0F14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2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LL(1) Grammars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67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05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C | </a:t>
            </a:r>
            <a:r>
              <a:rPr lang="el-GR" sz="2400" dirty="0"/>
              <a:t>ε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C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CE </a:t>
            </a:r>
            <a:br>
              <a:rPr lang="en-US" sz="2400" dirty="0"/>
            </a:br>
            <a:r>
              <a:rPr lang="en-US" sz="2400" dirty="0"/>
              <a:t>C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</a:t>
            </a:r>
            <a:r>
              <a:rPr lang="el-GR" sz="2400" dirty="0"/>
              <a:t>ε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E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</a:t>
            </a:r>
            <a:r>
              <a:rPr lang="el-GR" sz="2400" dirty="0"/>
              <a:t>ε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0928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06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 </a:t>
            </a:r>
            <a:r>
              <a:rPr lang="en-US" dirty="0">
                <a:sym typeface="Wingdings" pitchFamily="2" charset="2"/>
              </a:rPr>
              <a:t> S(S) | </a:t>
            </a:r>
            <a:r>
              <a:rPr lang="el-GR" dirty="0"/>
              <a:t>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124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07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</a:t>
            </a:r>
            <a:r>
              <a:rPr lang="en-US" sz="2400" dirty="0" err="1"/>
              <a:t>Aa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A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BD </a:t>
            </a:r>
            <a:br>
              <a:rPr lang="en-US" sz="2400" dirty="0"/>
            </a:br>
            <a:r>
              <a:rPr lang="en-US" sz="2400" dirty="0"/>
              <a:t>B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b </a:t>
            </a:r>
            <a:br>
              <a:rPr lang="en-US" sz="2400" dirty="0"/>
            </a:br>
            <a:r>
              <a:rPr lang="en-US" sz="2400" dirty="0"/>
              <a:t>B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</a:t>
            </a:r>
            <a:r>
              <a:rPr lang="el-GR" sz="2400" dirty="0"/>
              <a:t>ε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D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d</a:t>
            </a:r>
            <a:br>
              <a:rPr lang="en-US" sz="2400" dirty="0"/>
            </a:br>
            <a:r>
              <a:rPr lang="en-US" sz="2400" dirty="0" err="1"/>
              <a:t>D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</a:t>
            </a:r>
            <a:r>
              <a:rPr lang="el-GR" sz="2400" dirty="0"/>
              <a:t>ε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020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08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Exp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</a:t>
            </a:r>
            <a:r>
              <a:rPr lang="en-US" sz="2400" dirty="0" err="1"/>
              <a:t>Exp</a:t>
            </a:r>
            <a:r>
              <a:rPr lang="en-US" sz="2400" dirty="0"/>
              <a:t> + Exp2 </a:t>
            </a:r>
            <a:br>
              <a:rPr lang="en-US" sz="2400" dirty="0"/>
            </a:br>
            <a:r>
              <a:rPr lang="en-US" sz="2400" dirty="0" err="1"/>
              <a:t>Exp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</a:t>
            </a:r>
            <a:r>
              <a:rPr lang="en-US" sz="2400" dirty="0" err="1"/>
              <a:t>Exp</a:t>
            </a:r>
            <a:r>
              <a:rPr lang="en-US" sz="2400" dirty="0"/>
              <a:t> Exp2 </a:t>
            </a:r>
            <a:br>
              <a:rPr lang="en-US" sz="2400" dirty="0"/>
            </a:br>
            <a:r>
              <a:rPr lang="en-US" sz="2400" dirty="0" err="1"/>
              <a:t>Exp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Exp2 </a:t>
            </a:r>
            <a:br>
              <a:rPr lang="en-US" sz="2400" dirty="0"/>
            </a:br>
            <a:r>
              <a:rPr lang="en-US" sz="2400" dirty="0" err="1"/>
              <a:t>Exp2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Exp2*Exp3 </a:t>
            </a:r>
            <a:br>
              <a:rPr lang="en-US" sz="2400" dirty="0"/>
            </a:br>
            <a:r>
              <a:rPr lang="en-US" sz="2400" dirty="0"/>
              <a:t>Exp2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Exp2/Exp3 </a:t>
            </a:r>
            <a:br>
              <a:rPr lang="en-US" sz="2400" dirty="0"/>
            </a:br>
            <a:r>
              <a:rPr lang="en-US" sz="2400" dirty="0"/>
              <a:t>Exp2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Exp3 </a:t>
            </a:r>
            <a:br>
              <a:rPr lang="en-US" sz="2400" dirty="0"/>
            </a:br>
            <a:r>
              <a:rPr lang="en-US" sz="2400" dirty="0" err="1"/>
              <a:t>Exp3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</a:t>
            </a:r>
            <a:r>
              <a:rPr lang="en-US" sz="2400" dirty="0" err="1"/>
              <a:t>num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Exp3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(</a:t>
            </a:r>
            <a:r>
              <a:rPr lang="en-US" sz="2400" dirty="0" err="1"/>
              <a:t>Exp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34431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LL(1)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Predictive parsers, that is, recursive-descent parsers needing no backtracking, can be constructed for a class of grammars called LL(1).</a:t>
            </a:r>
          </a:p>
          <a:p>
            <a:r>
              <a:rPr lang="en-US" sz="2400" dirty="0"/>
              <a:t>The first “L” in LL(1) stands for scanning the input from </a:t>
            </a:r>
            <a:r>
              <a:rPr lang="en-US" sz="2400" b="1" dirty="0"/>
              <a:t>left to right.</a:t>
            </a:r>
          </a:p>
          <a:p>
            <a:r>
              <a:rPr lang="en-US" sz="2400" dirty="0"/>
              <a:t>The second “L” for producing a </a:t>
            </a:r>
            <a:r>
              <a:rPr lang="en-US" sz="2400" b="1" dirty="0"/>
              <a:t>leftmost derivation</a:t>
            </a:r>
            <a:r>
              <a:rPr lang="en-US" sz="2400" dirty="0"/>
              <a:t>.</a:t>
            </a:r>
          </a:p>
          <a:p>
            <a:r>
              <a:rPr lang="en-US" sz="2400" dirty="0"/>
              <a:t>And the “1” for using one input symbol of </a:t>
            </a:r>
            <a:r>
              <a:rPr lang="en-US" sz="2400" dirty="0" err="1"/>
              <a:t>lookahead</a:t>
            </a:r>
            <a:r>
              <a:rPr lang="en-US" sz="2400" dirty="0"/>
              <a:t> at each step to make parsing action decisions.</a:t>
            </a:r>
          </a:p>
        </p:txBody>
      </p:sp>
    </p:spTree>
    <p:extLst>
      <p:ext uri="{BB962C8B-B14F-4D97-AF65-F5344CB8AC3E}">
        <p14:creationId xmlns:p14="http://schemas.microsoft.com/office/powerpoint/2010/main" val="215949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Left-most Derivation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The </a:t>
            </a:r>
            <a:r>
              <a:rPr lang="en-US" sz="2400" i="1" dirty="0"/>
              <a:t>leftmost</a:t>
            </a:r>
            <a:r>
              <a:rPr lang="en-US" sz="2400" dirty="0"/>
              <a:t> derivation is the one in which you always expand the leftmost non-terminal.</a:t>
            </a:r>
          </a:p>
          <a:p>
            <a:r>
              <a:rPr lang="en-US" sz="2400" dirty="0"/>
              <a:t>Example:</a:t>
            </a:r>
          </a:p>
          <a:p>
            <a:r>
              <a:rPr lang="en-US" sz="2400" dirty="0"/>
              <a:t>Grammar: A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 err="1">
                <a:sym typeface="Wingdings" pitchFamily="2" charset="2"/>
              </a:rPr>
              <a:t>A+A|A-A|a</a:t>
            </a:r>
            <a:endParaRPr lang="en-US" sz="2400" dirty="0">
              <a:sym typeface="Wingdings" pitchFamily="2" charset="2"/>
            </a:endParaRPr>
          </a:p>
          <a:p>
            <a:r>
              <a:rPr lang="en-US" sz="2400" dirty="0">
                <a:sym typeface="Wingdings" pitchFamily="2" charset="2"/>
              </a:rPr>
              <a:t>Input string to match: </a:t>
            </a:r>
            <a:r>
              <a:rPr lang="en-US" sz="2400" dirty="0" err="1">
                <a:sym typeface="Wingdings" pitchFamily="2" charset="2"/>
              </a:rPr>
              <a:t>a+a-a</a:t>
            </a:r>
            <a:endParaRPr lang="en-US" sz="2400" dirty="0"/>
          </a:p>
          <a:p>
            <a:r>
              <a:rPr lang="en-US" sz="2400" dirty="0"/>
              <a:t>    A	→A+A</a:t>
            </a:r>
            <a:br>
              <a:rPr lang="en-US" sz="2400" dirty="0"/>
            </a:br>
            <a:r>
              <a:rPr lang="en-US" sz="2400" dirty="0"/>
              <a:t>	→</a:t>
            </a:r>
            <a:r>
              <a:rPr lang="en-US" sz="2400" dirty="0" err="1"/>
              <a:t>a+A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	→</a:t>
            </a:r>
            <a:r>
              <a:rPr lang="en-US" sz="2400" dirty="0" err="1"/>
              <a:t>a+A−A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	→</a:t>
            </a:r>
            <a:r>
              <a:rPr lang="en-US" sz="2400" dirty="0" err="1"/>
              <a:t>a+a−A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	→</a:t>
            </a:r>
            <a:r>
              <a:rPr lang="en-US" sz="2400" dirty="0" err="1"/>
              <a:t>a+a−a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42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grammar G is LL(1) if and only if whenever A </a:t>
            </a:r>
            <a:r>
              <a:rPr lang="en-US" sz="2400" dirty="0">
                <a:sym typeface="Wingdings" pitchFamily="2" charset="2"/>
              </a:rPr>
              <a:t> C|D</a:t>
            </a:r>
            <a:r>
              <a:rPr lang="en-US" sz="2400" dirty="0"/>
              <a:t> are two distinct productions of G the following conditions hold:</a:t>
            </a:r>
          </a:p>
          <a:p>
            <a:pPr lvl="1"/>
            <a:r>
              <a:rPr lang="en-US" sz="2400" dirty="0"/>
              <a:t>1. For no terminal  “a” do both C  and D  derive strings beginning with “a”.</a:t>
            </a:r>
          </a:p>
          <a:p>
            <a:pPr lvl="1"/>
            <a:r>
              <a:rPr lang="en-US" sz="2400" dirty="0"/>
              <a:t>2. At most one of  C and D can derive the empty string.</a:t>
            </a:r>
          </a:p>
          <a:p>
            <a:pPr lvl="1"/>
            <a:r>
              <a:rPr lang="en-US" sz="2400" dirty="0"/>
              <a:t>3. If  C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</a:t>
            </a:r>
            <a:r>
              <a:rPr lang="el-GR" sz="2400" dirty="0"/>
              <a:t>ε</a:t>
            </a:r>
            <a:r>
              <a:rPr lang="en-US" sz="2400" dirty="0"/>
              <a:t>, then D does not derive any string beginning with a terminal in FOLLOW(A). Likewise, D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</a:t>
            </a:r>
            <a:r>
              <a:rPr lang="el-GR" sz="2400" dirty="0"/>
              <a:t>ε</a:t>
            </a:r>
            <a:r>
              <a:rPr lang="en-US" sz="2400" dirty="0"/>
              <a:t>, then C does not derive any string beginning with a terminal in FOLLOW(A).</a:t>
            </a:r>
          </a:p>
        </p:txBody>
      </p:sp>
    </p:spTree>
    <p:extLst>
      <p:ext uri="{BB962C8B-B14F-4D97-AF65-F5344CB8AC3E}">
        <p14:creationId xmlns:p14="http://schemas.microsoft.com/office/powerpoint/2010/main" val="262098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first two conditions(1 and 2) are equivalent to the statement that FIRST(C) and FIRST(D) are disjoint sets.</a:t>
            </a:r>
          </a:p>
          <a:p>
            <a:r>
              <a:rPr lang="en-US" sz="2400" dirty="0"/>
              <a:t>The third condition(3) is equivalent to stating that if </a:t>
            </a:r>
            <a:r>
              <a:rPr lang="el-GR" sz="2400" dirty="0"/>
              <a:t>ε</a:t>
            </a:r>
            <a:r>
              <a:rPr lang="en-US" sz="2400" dirty="0"/>
              <a:t> is in FIRST(C), then FIRST(D) and FOLLOW(A) are disjoint sets, and likewise if </a:t>
            </a:r>
            <a:r>
              <a:rPr lang="el-GR" sz="2400" dirty="0"/>
              <a:t>ε</a:t>
            </a:r>
            <a:r>
              <a:rPr lang="en-US" sz="2400" dirty="0"/>
              <a:t> is in FIRST(D).</a:t>
            </a:r>
          </a:p>
        </p:txBody>
      </p:sp>
    </p:spTree>
    <p:extLst>
      <p:ext uri="{BB962C8B-B14F-4D97-AF65-F5344CB8AC3E}">
        <p14:creationId xmlns:p14="http://schemas.microsoft.com/office/powerpoint/2010/main" val="1051701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</a:t>
            </a:r>
            <a:r>
              <a:rPr lang="en-US" sz="2400" dirty="0" err="1"/>
              <a:t>AAab</a:t>
            </a:r>
            <a:r>
              <a:rPr lang="en-US" sz="2400" dirty="0"/>
              <a:t> | </a:t>
            </a:r>
            <a:r>
              <a:rPr lang="en-US" sz="2400" dirty="0" err="1"/>
              <a:t>BBba</a:t>
            </a:r>
            <a:endParaRPr lang="en-US" sz="2400" dirty="0"/>
          </a:p>
          <a:p>
            <a:r>
              <a:rPr lang="en-US" sz="2400" dirty="0"/>
              <a:t>A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a | </a:t>
            </a:r>
            <a:r>
              <a:rPr lang="el-GR" sz="2400" dirty="0"/>
              <a:t>ε</a:t>
            </a:r>
            <a:endParaRPr lang="en-US" sz="2400" dirty="0"/>
          </a:p>
          <a:p>
            <a:r>
              <a:rPr lang="en-US" sz="2400" dirty="0"/>
              <a:t>B </a:t>
            </a:r>
            <a:r>
              <a:rPr lang="en-US" sz="2400" dirty="0">
                <a:sym typeface="Wingdings" pitchFamily="2" charset="2"/>
              </a:rPr>
              <a:t> b | </a:t>
            </a:r>
            <a:r>
              <a:rPr lang="el-GR" sz="2400" dirty="0"/>
              <a:t>ε</a:t>
            </a:r>
            <a:endParaRPr lang="en-US" sz="2400" dirty="0"/>
          </a:p>
          <a:p>
            <a:r>
              <a:rPr lang="en-US" sz="2400" dirty="0"/>
              <a:t>No left recursion</a:t>
            </a:r>
          </a:p>
          <a:p>
            <a:r>
              <a:rPr lang="en-US" sz="2400" dirty="0"/>
              <a:t>No common prefix problem</a:t>
            </a:r>
          </a:p>
          <a:p>
            <a:r>
              <a:rPr lang="en-US" sz="2400" dirty="0"/>
              <a:t>Condition 1:  FIRTST (A) = {a, </a:t>
            </a:r>
            <a:r>
              <a:rPr lang="el-GR" sz="2400" dirty="0"/>
              <a:t>ε</a:t>
            </a:r>
            <a:r>
              <a:rPr lang="en-US" sz="2400" dirty="0"/>
              <a:t>}</a:t>
            </a:r>
            <a:br>
              <a:rPr lang="en-US" sz="2400" dirty="0"/>
            </a:br>
            <a:r>
              <a:rPr lang="en-US" sz="2400" dirty="0"/>
              <a:t>		  FIRTST (B) = {b, </a:t>
            </a:r>
            <a:r>
              <a:rPr lang="el-GR" sz="2400" dirty="0"/>
              <a:t>ε</a:t>
            </a:r>
            <a:r>
              <a:rPr lang="en-US" sz="2400" dirty="0"/>
              <a:t>}</a:t>
            </a:r>
          </a:p>
          <a:p>
            <a:r>
              <a:rPr lang="en-US" sz="2400" dirty="0"/>
              <a:t>Not LL(1) grammar!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0906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</a:t>
            </a:r>
            <a:r>
              <a:rPr lang="en-US" sz="2400" dirty="0" err="1"/>
              <a:t>ABc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A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a | </a:t>
            </a:r>
            <a:r>
              <a:rPr lang="el-GR" sz="2400" dirty="0"/>
              <a:t>ε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B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b | </a:t>
            </a:r>
            <a:r>
              <a:rPr lang="el-GR" sz="2400" dirty="0"/>
              <a:t>ε</a:t>
            </a:r>
            <a:endParaRPr lang="en-US" sz="2400" dirty="0"/>
          </a:p>
          <a:p>
            <a:r>
              <a:rPr lang="en-US" sz="2400" dirty="0"/>
              <a:t>No left recursion</a:t>
            </a:r>
          </a:p>
          <a:p>
            <a:r>
              <a:rPr lang="en-US" sz="2400" dirty="0"/>
              <a:t>No common prefix problem</a:t>
            </a:r>
          </a:p>
          <a:p>
            <a:r>
              <a:rPr lang="en-US" sz="2400" dirty="0"/>
              <a:t>Condition 1: No such rule</a:t>
            </a:r>
          </a:p>
          <a:p>
            <a:r>
              <a:rPr lang="en-US" sz="2400" dirty="0"/>
              <a:t>Condition 2: Can you tell whether it is applicable or not?</a:t>
            </a:r>
          </a:p>
        </p:txBody>
      </p:sp>
    </p:spTree>
    <p:extLst>
      <p:ext uri="{BB962C8B-B14F-4D97-AF65-F5344CB8AC3E}">
        <p14:creationId xmlns:p14="http://schemas.microsoft.com/office/powerpoint/2010/main" val="109987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/>
              <a:t>S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ACB</a:t>
            </a:r>
            <a:br>
              <a:rPr lang="en-US" sz="2400" dirty="0"/>
            </a:br>
            <a:r>
              <a:rPr lang="en-US" sz="2400" dirty="0"/>
              <a:t>A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a |B| </a:t>
            </a:r>
            <a:r>
              <a:rPr lang="el-GR" sz="2400" dirty="0"/>
              <a:t>ε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B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b | </a:t>
            </a:r>
            <a:r>
              <a:rPr lang="el-GR" sz="2400" dirty="0"/>
              <a:t>ε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C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c | </a:t>
            </a:r>
            <a:r>
              <a:rPr lang="el-GR" sz="2400" dirty="0"/>
              <a:t>ε</a:t>
            </a:r>
            <a:endParaRPr lang="en-US" sz="2400" dirty="0"/>
          </a:p>
          <a:p>
            <a:r>
              <a:rPr lang="en-US" sz="2400" dirty="0"/>
              <a:t>No left recursion</a:t>
            </a:r>
          </a:p>
          <a:p>
            <a:r>
              <a:rPr lang="en-US" sz="2400" dirty="0"/>
              <a:t>No common prefix problem</a:t>
            </a:r>
          </a:p>
          <a:p>
            <a:r>
              <a:rPr lang="en-US" sz="2400" dirty="0"/>
              <a:t>Condition 1: </a:t>
            </a:r>
          </a:p>
          <a:p>
            <a:pPr lvl="1"/>
            <a:r>
              <a:rPr lang="en-US" sz="2000" dirty="0"/>
              <a:t>FIRST(a) = {a}</a:t>
            </a:r>
          </a:p>
          <a:p>
            <a:pPr lvl="1"/>
            <a:r>
              <a:rPr lang="en-US" sz="2000" dirty="0"/>
              <a:t>FIRST(B) = {b, </a:t>
            </a:r>
            <a:r>
              <a:rPr lang="el-GR" sz="2000" dirty="0"/>
              <a:t>ε</a:t>
            </a:r>
            <a:r>
              <a:rPr lang="en-US" sz="2000" dirty="0"/>
              <a:t>}</a:t>
            </a:r>
          </a:p>
          <a:p>
            <a:pPr lvl="1"/>
            <a:r>
              <a:rPr lang="en-US" sz="2000" dirty="0"/>
              <a:t>FIRST(</a:t>
            </a:r>
            <a:r>
              <a:rPr lang="el-GR" sz="2000" dirty="0"/>
              <a:t>ε</a:t>
            </a:r>
            <a:r>
              <a:rPr lang="en-US" sz="2000" dirty="0"/>
              <a:t>)= {</a:t>
            </a:r>
            <a:r>
              <a:rPr lang="el-GR" sz="2000" dirty="0"/>
              <a:t>ε</a:t>
            </a:r>
            <a:r>
              <a:rPr lang="en-US" sz="2000" dirty="0"/>
              <a:t>} </a:t>
            </a:r>
          </a:p>
          <a:p>
            <a:pPr lvl="1"/>
            <a:r>
              <a:rPr lang="en-US" sz="2000" dirty="0"/>
              <a:t>So both contains null. Not LL(1) grammar</a:t>
            </a:r>
          </a:p>
          <a:p>
            <a:r>
              <a:rPr lang="en-US" sz="2400" dirty="0"/>
              <a:t>Condition 2:</a:t>
            </a:r>
          </a:p>
          <a:p>
            <a:pPr lvl="1"/>
            <a:r>
              <a:rPr lang="en-US" sz="2000" dirty="0"/>
              <a:t>FIRST(</a:t>
            </a:r>
            <a:r>
              <a:rPr lang="el-GR" sz="2000" dirty="0"/>
              <a:t>ε</a:t>
            </a:r>
            <a:r>
              <a:rPr lang="en-US" sz="2000" dirty="0"/>
              <a:t>)= {</a:t>
            </a:r>
            <a:r>
              <a:rPr lang="el-GR" sz="2000" dirty="0"/>
              <a:t>ε</a:t>
            </a:r>
            <a:r>
              <a:rPr lang="en-US" sz="2000" dirty="0"/>
              <a:t>} </a:t>
            </a:r>
          </a:p>
          <a:p>
            <a:pPr lvl="1"/>
            <a:r>
              <a:rPr lang="en-US" sz="2000" dirty="0" err="1"/>
              <a:t>FOllOW</a:t>
            </a:r>
            <a:r>
              <a:rPr lang="en-US" sz="2000" dirty="0"/>
              <a:t>(A)= {</a:t>
            </a:r>
            <a:r>
              <a:rPr lang="en-US" sz="2000" dirty="0" err="1"/>
              <a:t>c,b</a:t>
            </a:r>
            <a:r>
              <a:rPr lang="en-US" sz="2000" dirty="0"/>
              <a:t>,$}</a:t>
            </a:r>
          </a:p>
          <a:p>
            <a:pPr lvl="1"/>
            <a:r>
              <a:rPr lang="en-US" sz="2000" dirty="0"/>
              <a:t>FIRST(B) = {b, </a:t>
            </a:r>
            <a:r>
              <a:rPr lang="el-GR" sz="2000" dirty="0"/>
              <a:t>ε</a:t>
            </a:r>
            <a:r>
              <a:rPr lang="en-US" sz="2000" dirty="0"/>
              <a:t>}</a:t>
            </a:r>
          </a:p>
          <a:p>
            <a:pPr lvl="1"/>
            <a:r>
              <a:rPr lang="en-US" sz="2000" dirty="0"/>
              <a:t>Both contains b, so not LL(1) grammar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14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X</a:t>
            </a:r>
            <a:br>
              <a:rPr lang="en-US" sz="2400" dirty="0"/>
            </a:br>
            <a:r>
              <a:rPr lang="en-US" sz="2400" dirty="0" err="1"/>
              <a:t>X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</a:t>
            </a:r>
            <a:r>
              <a:rPr lang="en-US" sz="2400" dirty="0" err="1"/>
              <a:t>aXBA</a:t>
            </a:r>
            <a:r>
              <a:rPr lang="en-US" sz="2400" dirty="0"/>
              <a:t> |</a:t>
            </a:r>
            <a:r>
              <a:rPr lang="en-US" sz="2400" dirty="0" err="1"/>
              <a:t>bAXB</a:t>
            </a:r>
            <a:r>
              <a:rPr lang="en-US" sz="2400" dirty="0"/>
              <a:t>| c </a:t>
            </a:r>
            <a:br>
              <a:rPr lang="en-US" sz="2400" dirty="0"/>
            </a:br>
            <a:r>
              <a:rPr lang="en-US" sz="2400" dirty="0"/>
              <a:t>A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a</a:t>
            </a:r>
          </a:p>
          <a:p>
            <a:pPr marL="0" indent="0">
              <a:buNone/>
            </a:pPr>
            <a:r>
              <a:rPr lang="en-US" sz="2400" dirty="0"/>
              <a:t>    B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a | </a:t>
            </a:r>
            <a:r>
              <a:rPr lang="el-GR" sz="2400" dirty="0"/>
              <a:t>ε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020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330</Words>
  <Application>Microsoft Office PowerPoint</Application>
  <PresentationFormat>On-screen Show (4:3)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Theme</vt:lpstr>
      <vt:lpstr>LL(1) Grammars</vt:lpstr>
      <vt:lpstr>LL(1) Grammars</vt:lpstr>
      <vt:lpstr>Left-most Derivation</vt:lpstr>
      <vt:lpstr>LL(1) Grammars</vt:lpstr>
      <vt:lpstr>LL(1) Grammars</vt:lpstr>
      <vt:lpstr>Example 01</vt:lpstr>
      <vt:lpstr>Practice Problem 02</vt:lpstr>
      <vt:lpstr>Practice Problem 03</vt:lpstr>
      <vt:lpstr>Practice Problem 04</vt:lpstr>
      <vt:lpstr>Practice Problem 05</vt:lpstr>
      <vt:lpstr>Practice Problem 06</vt:lpstr>
      <vt:lpstr>Practice Problem 07</vt:lpstr>
      <vt:lpstr>Practice Problem 08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LL(1) Grammars</dc:title>
  <dc:creator>Laboni</dc:creator>
  <cp:lastModifiedBy>User</cp:lastModifiedBy>
  <cp:revision>14</cp:revision>
  <dcterms:created xsi:type="dcterms:W3CDTF">2020-07-27T17:16:48Z</dcterms:created>
  <dcterms:modified xsi:type="dcterms:W3CDTF">2022-06-30T08:29:47Z</dcterms:modified>
</cp:coreProperties>
</file>