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6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B25F6-31B8-43B0-B859-5F2C61C89EC6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83331-1570-4A50-BED7-5FCC84351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8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3610-14D8-4C2D-B5DB-E14A4C8C2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ACEA5-40A9-49EE-8DB2-3BB347E03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643AD-5B24-4F4C-A349-89D71351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867D-DBC6-4D2E-94C5-C978F661A61D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51F2C-7734-496B-B4BB-54D59158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30ECC-6CC8-4F92-B122-CA44FFB5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3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7004-58CF-4D56-B1FE-ABDA6D98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A0970-67E9-46FE-A2FF-6F891B6F0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D1116-8785-4858-8B62-A14969A7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99B7-15F1-4071-8425-9C31C0C482E1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66743-851E-4503-8ADC-0BCB7853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08D-B668-4977-959A-A244C52A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4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00A27-40DB-4A80-A91A-0546EB0AE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DF589-95FF-4D73-9350-466480945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E1F38-EEB6-4EE8-94D3-CC94B2CE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D2BE-0A2F-4E7A-9698-F8878DB17CE1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1E59E-E2E0-4A76-BDB5-5198CD8A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28A81-7121-4ED5-9E1C-55C31813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4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ED46-62DD-479D-9B20-E93FCFA2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3EC7F-53AC-4697-B0C7-65F03917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0633-89BA-4B3F-9DCC-BEFF74DB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6AB-1A35-43D8-B1F6-DDF1386E5161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39779-CD96-46AE-A5A0-BBC0D1F0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5A5E6-E5E0-4088-ADD5-71DCBC43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28E5-AC37-415C-ACB2-A8836FCA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10F00-5445-49AD-B019-9E863E37E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04113-06EB-4275-A5CD-54869848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E23C-A34C-4FCA-B64C-DE18B060264E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FE9D2-26F5-4192-8D07-6F82CAE0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51CCD-72BB-4890-A9D1-BD3A42A2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2165-8510-48E4-827B-3901BF79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DA954-0A27-4845-A19B-40C249A47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DA658-9ABE-400B-8E3B-22ECC0CF7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13821-25F9-4AC5-9375-93D253E2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5FEA-B1EF-4583-A07B-878EB5A17123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A4A92-ED42-4973-96B9-8FA78B9B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34C89-3DB9-4668-B8C0-B3DD8444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1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F8B8-A9E1-4B42-9B82-A994EB8E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0B41A-D66D-40A0-8928-08442E763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F5422-5584-40F3-8C8A-1020680BA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4BEFE-D4CE-4779-ACCF-95652B936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FEA476-DD99-44AF-A9A9-7060DF1F3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7BE4B-86B7-40E8-BA8A-7AA0EA63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AEB2-46ED-4291-AF1C-DFFEBEAE65E1}" type="datetime1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3B243-1FD4-4A4F-9272-1D190CAA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21B3F-382C-4FEF-9171-97721934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8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6970E-D8AF-4755-A86D-AF866A7E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82E6C-FF10-4F00-A449-55CAEFD4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5294-46DB-488B-BB5D-5278BE30A3E7}" type="datetime1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2C8EF-7F08-4A13-8C22-E3FCB38C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DB0BA-279B-4DE9-A93B-B97EA307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0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1236F-D3D6-4E38-ACF1-2C94A6EC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9E09-DF3A-42E5-872D-4F8E21F2E741}" type="datetime1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EBB9B-2DCD-436B-B374-DB4D962C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D10AF-836A-4386-B6EB-90F34BFB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2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2290-813B-4BDD-80C4-4339FAD2E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FB143-90C3-4512-AC31-20987B18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07268-16A0-4CD1-AD6C-C16B43049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5B2C5-DC99-4618-8EFD-86F2385F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081-885E-4E38-AB27-958FB48517FB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94446-41E1-48EB-AC5C-4318191B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EBC38-BA40-4E56-BBD6-8D9A42CC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3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FA41-90A0-43E7-BBBA-FA9BCF6E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614D7-6958-4000-B151-F4FC84826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09F02-125B-44C7-8017-D079D016C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D797A-BA9D-4D43-A790-366ADB02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E479-8963-405C-8A9B-DE80B90FD19D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8A81A-970E-496D-AFA3-91252A20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CA03-5191-405E-9B0A-8B4E1F7A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4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4CC6A-E2A9-41AB-8F3D-3FB3FDAF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EDA3F-0855-4C3E-AC2D-0F367AC68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D8C98-ADDF-432A-A375-BB239CC66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EBAC2-063A-4E3E-BC00-8F2EB3324E28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C2D85-E502-480D-8B53-83C7FA946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3DF4C-D2B8-4C49-A7BF-250F08671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C91A-CBB7-4E6A-8DE0-83D4F9CAD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5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FE6D-2CC1-4BAA-B39B-059854077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Bottom </a:t>
            </a:r>
            <a:r>
              <a:rPr lang="en-US" dirty="0"/>
              <a:t>Up </a:t>
            </a:r>
            <a:r>
              <a:rPr lang="en-US" dirty="0" err="1"/>
              <a:t>Pasring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E7D84-E544-4D5A-B702-EA6C584F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60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01D0-9C82-4C2D-B3C9-7518282E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to Operator </a:t>
            </a:r>
            <a:r>
              <a:rPr lang="en-US" dirty="0"/>
              <a:t>Precedence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750D5-0EC4-43F2-9031-85AE86BF6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 </a:t>
            </a:r>
            <a:r>
              <a:rPr lang="en-US" sz="2400" dirty="0">
                <a:sym typeface="Wingdings" panose="05000000000000000000" pitchFamily="2" charset="2"/>
              </a:rPr>
              <a:t> E + E | E * E | id (Substituting the value of A)</a:t>
            </a:r>
          </a:p>
          <a:p>
            <a:r>
              <a:rPr lang="en-US" sz="2400" dirty="0">
                <a:sym typeface="Wingdings" panose="05000000000000000000" pitchFamily="2" charset="2"/>
              </a:rPr>
              <a:t>S  </a:t>
            </a:r>
            <a:r>
              <a:rPr lang="en-US" sz="2400" dirty="0" err="1">
                <a:sym typeface="Wingdings" panose="05000000000000000000" pitchFamily="2" charset="2"/>
              </a:rPr>
              <a:t>SaSaS</a:t>
            </a:r>
            <a:r>
              <a:rPr lang="en-US" sz="2400" dirty="0">
                <a:sym typeface="Wingdings" panose="05000000000000000000" pitchFamily="2" charset="2"/>
              </a:rPr>
              <a:t> | </a:t>
            </a:r>
            <a:r>
              <a:rPr lang="en-US" sz="2400" dirty="0" err="1">
                <a:sym typeface="Wingdings" panose="05000000000000000000" pitchFamily="2" charset="2"/>
              </a:rPr>
              <a:t>SaS</a:t>
            </a:r>
            <a:r>
              <a:rPr lang="en-US" sz="2400" dirty="0">
                <a:sym typeface="Wingdings" panose="05000000000000000000" pitchFamily="2" charset="2"/>
              </a:rPr>
              <a:t> | id (Substituting the value of A)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Now, these two are converted to operator grammar.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F52DC-AC49-40A1-B2F5-1FAA645B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B897-869E-4E3F-ADED-3F41D465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of Operator </a:t>
            </a:r>
            <a:r>
              <a:rPr lang="en-US" dirty="0"/>
              <a:t>Precedence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7E80C-0387-4EC8-BE58-D04402819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Step </a:t>
            </a:r>
            <a:r>
              <a:rPr lang="en-US" sz="2400" dirty="0"/>
              <a:t>01: </a:t>
            </a:r>
            <a:r>
              <a:rPr lang="en-US" sz="2400"/>
              <a:t>Check whether Operator </a:t>
            </a:r>
            <a:r>
              <a:rPr lang="en-US" sz="2400" dirty="0"/>
              <a:t>precedence grammar </a:t>
            </a:r>
            <a:r>
              <a:rPr lang="en-US" sz="2400"/>
              <a:t>or not.</a:t>
            </a:r>
            <a:endParaRPr lang="en-US" sz="2400" dirty="0"/>
          </a:p>
          <a:p>
            <a:r>
              <a:rPr lang="en-US" sz="2400"/>
              <a:t>Step </a:t>
            </a:r>
            <a:r>
              <a:rPr lang="en-US" sz="2400" dirty="0"/>
              <a:t>02</a:t>
            </a:r>
            <a:r>
              <a:rPr lang="en-US" sz="2400"/>
              <a:t>: Create the relational table</a:t>
            </a:r>
            <a:r>
              <a:rPr lang="en-US" sz="2400" dirty="0"/>
              <a:t>.</a:t>
            </a:r>
          </a:p>
          <a:p>
            <a:r>
              <a:rPr lang="en-US" sz="2400"/>
              <a:t>Step </a:t>
            </a:r>
            <a:r>
              <a:rPr lang="en-US" sz="2400" dirty="0"/>
              <a:t>03: </a:t>
            </a:r>
            <a:r>
              <a:rPr lang="en-US" sz="2400"/>
              <a:t>Parse the given input string</a:t>
            </a:r>
            <a:r>
              <a:rPr lang="en-US" sz="2400" dirty="0"/>
              <a:t>.</a:t>
            </a:r>
          </a:p>
          <a:p>
            <a:r>
              <a:rPr lang="en-US" sz="2400"/>
              <a:t>Step </a:t>
            </a:r>
            <a:r>
              <a:rPr lang="en-US" sz="2400" dirty="0"/>
              <a:t>04</a:t>
            </a:r>
            <a:r>
              <a:rPr lang="en-US" sz="2400"/>
              <a:t>: Generate the parse tree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58FDB-777E-464F-98B2-54FA589B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66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7042-F99D-4D2D-92C3-C5D59704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75F7-8652-4AD1-961A-3D1E08E96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Grammar: E </a:t>
            </a:r>
            <a:r>
              <a:rPr lang="en-US" sz="2400" dirty="0">
                <a:sym typeface="Wingdings" panose="05000000000000000000" pitchFamily="2" charset="2"/>
              </a:rPr>
              <a:t> E+E | E*E | id</a:t>
            </a:r>
          </a:p>
          <a:p>
            <a:r>
              <a:rPr lang="en-US" sz="2400" dirty="0">
                <a:sym typeface="Wingdings" panose="05000000000000000000" pitchFamily="2" charset="2"/>
              </a:rPr>
              <a:t>Input String to parse: id + id * id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Step 01: Checking: The given grammar is Operator precedence grammar.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75082-C370-4DFB-848F-917EFF5A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32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0C36-B7B8-498D-8E72-BA0282E9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</a:t>
            </a:r>
            <a:r>
              <a:rPr lang="en-US" dirty="0"/>
              <a:t>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6912-91CE-45C5-A2AD-73AF8F7BA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For this </a:t>
            </a:r>
            <a:r>
              <a:rPr lang="en-US" sz="2400" dirty="0"/>
              <a:t>we have know some basic rules.</a:t>
            </a:r>
          </a:p>
          <a:p>
            <a:r>
              <a:rPr lang="en-US" sz="2400" dirty="0"/>
              <a:t>$ </a:t>
            </a:r>
            <a:r>
              <a:rPr lang="en-US" sz="2400"/>
              <a:t>has the lowest </a:t>
            </a:r>
            <a:r>
              <a:rPr lang="en-US" sz="2400" dirty="0"/>
              <a:t>precedence.</a:t>
            </a:r>
          </a:p>
          <a:p>
            <a:r>
              <a:rPr lang="en-US" sz="2400" dirty="0"/>
              <a:t>Any variable </a:t>
            </a:r>
            <a:r>
              <a:rPr lang="en-US" sz="2400"/>
              <a:t>(other than operators </a:t>
            </a:r>
            <a:r>
              <a:rPr lang="en-US" sz="2400" dirty="0"/>
              <a:t>like a, b or c) </a:t>
            </a:r>
            <a:r>
              <a:rPr lang="en-US" sz="2400"/>
              <a:t>has the highest </a:t>
            </a:r>
            <a:r>
              <a:rPr lang="en-US" sz="2400" dirty="0"/>
              <a:t>precedence.</a:t>
            </a:r>
          </a:p>
          <a:p>
            <a:r>
              <a:rPr lang="en-US" sz="2400"/>
              <a:t>Between two </a:t>
            </a:r>
            <a:r>
              <a:rPr lang="en-US" sz="2400" dirty="0"/>
              <a:t>variables (like id and id/ a and b</a:t>
            </a:r>
            <a:r>
              <a:rPr lang="en-US" sz="2400"/>
              <a:t>) there </a:t>
            </a:r>
            <a:r>
              <a:rPr lang="en-US" sz="2400" dirty="0"/>
              <a:t>is no precedence.</a:t>
            </a:r>
          </a:p>
          <a:p>
            <a:r>
              <a:rPr lang="en-US" sz="2400"/>
              <a:t>If it is left associative, then left operator has the highest precedence than right </a:t>
            </a:r>
            <a:r>
              <a:rPr lang="en-US" sz="2400" dirty="0"/>
              <a:t>one. (reverse </a:t>
            </a:r>
            <a:r>
              <a:rPr lang="en-US" sz="2400"/>
              <a:t>is true for right associative</a:t>
            </a:r>
            <a:r>
              <a:rPr lang="en-US" sz="2400" dirty="0"/>
              <a:t>) Example: + &gt; + , * &gt; * </a:t>
            </a:r>
            <a:r>
              <a:rPr lang="en-US" sz="2400"/>
              <a:t>for left association</a:t>
            </a:r>
            <a:r>
              <a:rPr lang="en-US" sz="2400" dirty="0"/>
              <a:t>.</a:t>
            </a:r>
          </a:p>
          <a:p>
            <a:r>
              <a:rPr lang="en-US" sz="2400"/>
              <a:t>Between two $ terminals, there </a:t>
            </a:r>
            <a:r>
              <a:rPr lang="en-US" sz="2400" dirty="0"/>
              <a:t>is no precedence. </a:t>
            </a:r>
            <a:r>
              <a:rPr lang="en-US" sz="2400"/>
              <a:t>If this state comes then it is the accept(</a:t>
            </a:r>
            <a:r>
              <a:rPr lang="en-US" sz="2400" dirty="0"/>
              <a:t>A</a:t>
            </a:r>
            <a:r>
              <a:rPr lang="en-US" sz="2400"/>
              <a:t>) state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4AE21-784B-4B98-9C1F-FAFA667C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2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B388-F65F-4FD2-940A-658C76FC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precedence relation table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3C9E682-64A6-4D71-9BFB-2E16AB3B2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185503"/>
              </p:ext>
            </p:extLst>
          </p:nvPr>
        </p:nvGraphicFramePr>
        <p:xfrm>
          <a:off x="838200" y="1825625"/>
          <a:ext cx="8639430" cy="3883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886">
                  <a:extLst>
                    <a:ext uri="{9D8B030D-6E8A-4147-A177-3AD203B41FA5}">
                      <a16:colId xmlns:a16="http://schemas.microsoft.com/office/drawing/2014/main" val="263624890"/>
                    </a:ext>
                  </a:extLst>
                </a:gridCol>
                <a:gridCol w="1727886">
                  <a:extLst>
                    <a:ext uri="{9D8B030D-6E8A-4147-A177-3AD203B41FA5}">
                      <a16:colId xmlns:a16="http://schemas.microsoft.com/office/drawing/2014/main" val="3205956163"/>
                    </a:ext>
                  </a:extLst>
                </a:gridCol>
                <a:gridCol w="1727886">
                  <a:extLst>
                    <a:ext uri="{9D8B030D-6E8A-4147-A177-3AD203B41FA5}">
                      <a16:colId xmlns:a16="http://schemas.microsoft.com/office/drawing/2014/main" val="460630171"/>
                    </a:ext>
                  </a:extLst>
                </a:gridCol>
                <a:gridCol w="1727886">
                  <a:extLst>
                    <a:ext uri="{9D8B030D-6E8A-4147-A177-3AD203B41FA5}">
                      <a16:colId xmlns:a16="http://schemas.microsoft.com/office/drawing/2014/main" val="3542091146"/>
                    </a:ext>
                  </a:extLst>
                </a:gridCol>
                <a:gridCol w="1727886">
                  <a:extLst>
                    <a:ext uri="{9D8B030D-6E8A-4147-A177-3AD203B41FA5}">
                      <a16:colId xmlns:a16="http://schemas.microsoft.com/office/drawing/2014/main" val="731926797"/>
                    </a:ext>
                  </a:extLst>
                </a:gridCol>
              </a:tblGrid>
              <a:tr h="808487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795080"/>
                  </a:ext>
                </a:extLst>
              </a:tr>
              <a:tr h="649250">
                <a:tc>
                  <a:txBody>
                    <a:bodyPr/>
                    <a:lstStyle/>
                    <a:p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        _____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591131"/>
                  </a:ext>
                </a:extLst>
              </a:tr>
              <a:tr h="808487">
                <a:tc>
                  <a:txBody>
                    <a:bodyPr/>
                    <a:lstStyle/>
                    <a:p>
                      <a:r>
                        <a:rPr lang="en-US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87903"/>
                  </a:ext>
                </a:extLst>
              </a:tr>
              <a:tr h="808487">
                <a:tc>
                  <a:txBody>
                    <a:bodyPr/>
                    <a:lstStyle/>
                    <a:p>
                      <a:r>
                        <a:rPr lang="en-US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787207"/>
                  </a:ext>
                </a:extLst>
              </a:tr>
              <a:tr h="808487">
                <a:tc>
                  <a:txBody>
                    <a:bodyPr/>
                    <a:lstStyle/>
                    <a:p>
                      <a:r>
                        <a:rPr lang="en-US" b="1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0286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05B23-A7BA-43BD-A16A-DA46E609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81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E982-A01C-4F5F-8991-B6BB9831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</a:t>
            </a:r>
            <a:r>
              <a:rPr lang="en-US" dirty="0"/>
              <a:t>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EC411-08DE-422D-AE6D-50F9C3D00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&lt; in relation then shift.</a:t>
            </a:r>
          </a:p>
          <a:p>
            <a:r>
              <a:rPr lang="en-US" sz="2400" dirty="0"/>
              <a:t>If &gt; in relation then reduce.</a:t>
            </a:r>
          </a:p>
          <a:p>
            <a:r>
              <a:rPr lang="en-US" sz="2400" dirty="0"/>
              <a:t>If stack contains the starting symbol at the end, then accept state</a:t>
            </a:r>
            <a:r>
              <a:rPr lang="en-US" sz="2400"/>
              <a:t>. That </a:t>
            </a:r>
            <a:r>
              <a:rPr lang="en-US" sz="2400" dirty="0"/>
              <a:t>means matching.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B6888-A14C-47FC-88B5-2DFF957F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0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A4CA-EA2C-4DE6-833C-5D928EA6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the given input String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46092D8-D33D-426F-8A35-24C2D8B30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539325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5147785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15641911"/>
                    </a:ext>
                  </a:extLst>
                </a:gridCol>
                <a:gridCol w="1799968">
                  <a:extLst>
                    <a:ext uri="{9D8B030D-6E8A-4147-A177-3AD203B41FA5}">
                      <a16:colId xmlns:a16="http://schemas.microsoft.com/office/drawing/2014/main" val="1927059336"/>
                    </a:ext>
                  </a:extLst>
                </a:gridCol>
                <a:gridCol w="3457832">
                  <a:extLst>
                    <a:ext uri="{9D8B030D-6E8A-4147-A177-3AD203B41FA5}">
                      <a16:colId xmlns:a16="http://schemas.microsoft.com/office/drawing/2014/main" val="1822195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Commnet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43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id+id</a:t>
                      </a:r>
                      <a:r>
                        <a:rPr lang="en-US" dirty="0"/>
                        <a:t>*id$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220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+id*id$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</a:t>
                      </a:r>
                      <a:r>
                        <a:rPr lang="en-US" dirty="0" err="1"/>
                        <a:t>E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id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8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+id*id$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03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$E+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id*id$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88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</a:t>
                      </a:r>
                      <a:r>
                        <a:rPr lang="en-US" dirty="0" err="1"/>
                        <a:t>E+id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*id$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</a:t>
                      </a:r>
                      <a:r>
                        <a:rPr lang="en-US" dirty="0" err="1"/>
                        <a:t>E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id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64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$E+E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*id$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83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$E+E*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59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$E+E*id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</a:t>
                      </a:r>
                      <a:r>
                        <a:rPr lang="en-US" dirty="0" err="1"/>
                        <a:t>E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id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5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$E+E*E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E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E*E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$E+E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Reduce E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E+E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04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Accept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4064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B34AA-F8DB-448C-A322-B76B79E7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8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79E3-EAF1-4CC1-8EE4-45CF3C7C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</a:t>
            </a:r>
            <a:r>
              <a:rPr lang="en-US" dirty="0"/>
              <a:t>04</a:t>
            </a:r>
            <a:r>
              <a:rPr lang="en-US"/>
              <a:t>: Generate parse tree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74BCD-044B-45B7-A623-7128173D1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Generate the tree following the reduce states in comment </a:t>
            </a:r>
            <a:r>
              <a:rPr lang="en-US" sz="2400" dirty="0"/>
              <a:t>or </a:t>
            </a:r>
            <a:r>
              <a:rPr lang="en-US" sz="2400"/>
              <a:t>following the stack</a:t>
            </a:r>
            <a:r>
              <a:rPr lang="en-US" sz="2400" dirty="0"/>
              <a:t>(</a:t>
            </a:r>
            <a:r>
              <a:rPr lang="en-US" sz="2400"/>
              <a:t>from bottom to </a:t>
            </a:r>
            <a:r>
              <a:rPr lang="en-US" sz="2400" dirty="0"/>
              <a:t>up and </a:t>
            </a:r>
            <a:r>
              <a:rPr lang="en-US" sz="2400"/>
              <a:t>expanding the right most non-terminal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8BB3C-4A3D-4084-B656-CDCAE63B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4BB6C3-5A13-4C3E-9912-D7BDC4432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81" y="2781764"/>
            <a:ext cx="3009114" cy="407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3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AAE7-38C6-4CA2-8AB5-2491A6DF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E1F2-B45B-4550-BF1D-47D494456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solve the problems, we can use another easier version to eliminate complexities.</a:t>
            </a:r>
          </a:p>
          <a:p>
            <a:r>
              <a:rPr lang="en-US" sz="2400" dirty="0"/>
              <a:t>Where we will use the relation signs beforehand and we will handle the part which will be in between &lt; &gt; these signs.</a:t>
            </a:r>
          </a:p>
          <a:p>
            <a:r>
              <a:rPr lang="en-US" sz="2400" dirty="0"/>
              <a:t>Easy to solve, less steps.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15AA8-F8B7-4F58-9821-F3766B83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52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5F5F-F02C-4BF3-BBBA-35AAA5B3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55E3C-192A-4AEE-ADC8-BE5B6B88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For the same grammar, </a:t>
            </a:r>
          </a:p>
          <a:p>
            <a:pPr lvl="1"/>
            <a:r>
              <a:rPr lang="en-US" sz="2000" dirty="0"/>
              <a:t>id*id*id</a:t>
            </a:r>
          </a:p>
          <a:p>
            <a:pPr lvl="1"/>
            <a:r>
              <a:rPr lang="en-US" sz="2000" dirty="0"/>
              <a:t>Id*</a:t>
            </a:r>
            <a:r>
              <a:rPr lang="en-US" sz="2000" dirty="0" err="1"/>
              <a:t>id+id</a:t>
            </a:r>
            <a:endParaRPr lang="en-US" sz="2000" dirty="0"/>
          </a:p>
          <a:p>
            <a:pPr lvl="1"/>
            <a:r>
              <a:rPr lang="en-US" sz="2000" dirty="0" err="1"/>
              <a:t>id+id+id</a:t>
            </a:r>
            <a:endParaRPr lang="en-US" sz="2000" dirty="0"/>
          </a:p>
          <a:p>
            <a:pPr lvl="1"/>
            <a:r>
              <a:rPr lang="en-US" sz="2000" dirty="0" err="1"/>
              <a:t>id+id</a:t>
            </a:r>
            <a:endParaRPr lang="en-US" sz="2000" dirty="0"/>
          </a:p>
          <a:p>
            <a:pPr lvl="1"/>
            <a:r>
              <a:rPr lang="en-US" sz="2000" dirty="0"/>
              <a:t>id*id</a:t>
            </a:r>
          </a:p>
          <a:p>
            <a:pPr lvl="1"/>
            <a:r>
              <a:rPr lang="en-US" sz="2000" dirty="0"/>
              <a:t>id*</a:t>
            </a:r>
            <a:r>
              <a:rPr lang="en-US" sz="2000" dirty="0" err="1"/>
              <a:t>id+id</a:t>
            </a:r>
            <a:r>
              <a:rPr lang="en-US" sz="2000" dirty="0"/>
              <a:t>*id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92AD4-5DDC-45ED-8576-0F973E8D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0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904F-BA04-4314-BDB0-C31F605C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bottom </a:t>
            </a:r>
            <a:r>
              <a:rPr lang="en-US" dirty="0"/>
              <a:t>up parsing?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29C50-405C-4633-AC60-A0967B80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Bottom-up parsing starts from the leaf nodes of a tree and works in upward direction till it reaches the root node.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Reverse 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</a:rPr>
              <a:t>of Top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down parsing.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It will start from the input and end with the starting symbol of the grammar.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7CF66-C750-4F13-8FAA-F9D907DC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89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DED3-5E44-4A84-924D-85879A37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97CCF-0128-4AED-9DF1-68AC196B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 </a:t>
            </a:r>
            <a:r>
              <a:rPr lang="en-US" sz="2400" dirty="0">
                <a:sym typeface="Wingdings" panose="05000000000000000000" pitchFamily="2" charset="2"/>
              </a:rPr>
              <a:t> E+T | T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 err="1">
                <a:sym typeface="Wingdings" panose="05000000000000000000" pitchFamily="2" charset="2"/>
              </a:rPr>
              <a:t>T</a:t>
            </a:r>
            <a:r>
              <a:rPr lang="en-US" sz="2400" dirty="0">
                <a:sym typeface="Wingdings" panose="05000000000000000000" pitchFamily="2" charset="2"/>
              </a:rPr>
              <a:t>  T*V | V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 err="1">
                <a:sym typeface="Wingdings" panose="05000000000000000000" pitchFamily="2" charset="2"/>
              </a:rPr>
              <a:t>V</a:t>
            </a:r>
            <a:r>
              <a:rPr lang="en-US" sz="2400" dirty="0">
                <a:sym typeface="Wingdings" panose="05000000000000000000" pitchFamily="2" charset="2"/>
              </a:rPr>
              <a:t>  a | b |c | d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Input string:  </a:t>
            </a:r>
            <a:r>
              <a:rPr lang="en-US" sz="2400" dirty="0" err="1">
                <a:sym typeface="Wingdings" panose="05000000000000000000" pitchFamily="2" charset="2"/>
              </a:rPr>
              <a:t>a+b</a:t>
            </a:r>
            <a:r>
              <a:rPr lang="en-US" sz="2400" dirty="0">
                <a:sym typeface="Wingdings" panose="05000000000000000000" pitchFamily="2" charset="2"/>
              </a:rPr>
              <a:t>*c*d </a:t>
            </a:r>
          </a:p>
          <a:p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52F42-5B40-48A6-9F9F-C6625023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8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EFF2-9FB7-44C8-B9AC-883C1B16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CDE68-2713-4370-9D97-3749AE859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0" i="0" dirty="0">
                <a:solidFill>
                  <a:srgbClr val="000000"/>
                </a:solidFill>
                <a:effectLst/>
              </a:rPr>
              <a:t>E → E+T|T  </a:t>
            </a:r>
            <a:br>
              <a:rPr lang="de-DE" sz="2400" b="0" i="0" dirty="0">
                <a:solidFill>
                  <a:srgbClr val="000000"/>
                </a:solidFill>
                <a:effectLst/>
              </a:rPr>
            </a:br>
            <a:r>
              <a:rPr lang="de-DE" sz="2400" b="0" i="0" dirty="0">
                <a:solidFill>
                  <a:srgbClr val="000000"/>
                </a:solidFill>
                <a:effectLst/>
              </a:rPr>
              <a:t>T → T*F|F  </a:t>
            </a:r>
            <a:br>
              <a:rPr lang="de-DE" sz="2400" b="0" i="0" dirty="0">
                <a:solidFill>
                  <a:srgbClr val="000000"/>
                </a:solidFill>
                <a:effectLst/>
              </a:rPr>
            </a:br>
            <a:r>
              <a:rPr lang="de-DE" sz="2400" b="0" i="0" dirty="0">
                <a:solidFill>
                  <a:srgbClr val="000000"/>
                </a:solidFill>
                <a:effectLst/>
              </a:rPr>
              <a:t>F → id</a:t>
            </a:r>
          </a:p>
          <a:p>
            <a:r>
              <a:rPr lang="de-DE" sz="2400" dirty="0">
                <a:solidFill>
                  <a:srgbClr val="000000"/>
                </a:solidFill>
              </a:rPr>
              <a:t>Input String: id+id*id</a:t>
            </a:r>
          </a:p>
          <a:p>
            <a:endParaRPr lang="de-DE" sz="2400" dirty="0">
              <a:solidFill>
                <a:srgbClr val="000000"/>
              </a:solidFill>
            </a:endParaRPr>
          </a:p>
          <a:p>
            <a:endParaRPr lang="de-DE" sz="2400" dirty="0">
              <a:solidFill>
                <a:srgbClr val="000000"/>
              </a:solidFill>
            </a:endParaRPr>
          </a:p>
          <a:p>
            <a:r>
              <a:rPr lang="en-US" sz="2400" dirty="0"/>
              <a:t>E </a:t>
            </a:r>
            <a:r>
              <a:rPr lang="en-US" sz="2400" dirty="0">
                <a:sym typeface="Wingdings" panose="05000000000000000000" pitchFamily="2" charset="2"/>
              </a:rPr>
              <a:t> E+E | E*E | id | (E)</a:t>
            </a:r>
          </a:p>
          <a:p>
            <a:endParaRPr lang="de-DE" sz="2400" dirty="0">
              <a:solidFill>
                <a:srgbClr val="000000"/>
              </a:solidFill>
            </a:endParaRPr>
          </a:p>
          <a:p>
            <a:endParaRPr lang="de-DE" sz="2400" b="0" i="0" dirty="0">
              <a:solidFill>
                <a:srgbClr val="000000"/>
              </a:solidFill>
              <a:effectLst/>
            </a:endParaRPr>
          </a:p>
          <a:p>
            <a:endParaRPr lang="de-DE" sz="2400" dirty="0">
              <a:solidFill>
                <a:srgbClr val="000000"/>
              </a:solidFill>
            </a:endParaRPr>
          </a:p>
          <a:p>
            <a:endParaRPr lang="de-DE" sz="2400" b="0" i="0" dirty="0">
              <a:solidFill>
                <a:srgbClr val="000000"/>
              </a:solidFill>
              <a:effectLst/>
            </a:endParaRPr>
          </a:p>
          <a:p>
            <a:endParaRPr lang="de-DE" sz="2400" dirty="0">
              <a:solidFill>
                <a:srgbClr val="000000"/>
              </a:solidFill>
            </a:endParaRPr>
          </a:p>
          <a:p>
            <a:endParaRPr lang="de-DE" sz="2400" b="0" i="0" dirty="0">
              <a:solidFill>
                <a:srgbClr val="000000"/>
              </a:solidFill>
              <a:effectLst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2991D-F099-458F-AF19-AEC2C2B4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05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5169-D118-482C-B74C-41ED5F04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8C60E-A66A-4DC2-B802-897725D8A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 </a:t>
            </a:r>
            <a:r>
              <a:rPr lang="en-US" sz="2400" dirty="0">
                <a:sym typeface="Wingdings" panose="05000000000000000000" pitchFamily="2" charset="2"/>
              </a:rPr>
              <a:t> (L) | a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L  L,S | S</a:t>
            </a:r>
          </a:p>
          <a:p>
            <a:r>
              <a:rPr lang="en-US" sz="2400" dirty="0">
                <a:sym typeface="Wingdings" panose="05000000000000000000" pitchFamily="2" charset="2"/>
              </a:rPr>
              <a:t>Input String: (a,(</a:t>
            </a:r>
            <a:r>
              <a:rPr lang="en-US" sz="2400" dirty="0" err="1">
                <a:sym typeface="Wingdings" panose="05000000000000000000" pitchFamily="2" charset="2"/>
              </a:rPr>
              <a:t>a,a</a:t>
            </a:r>
            <a:r>
              <a:rPr lang="en-US" sz="2400" dirty="0">
                <a:sym typeface="Wingdings" panose="05000000000000000000" pitchFamily="2" charset="2"/>
              </a:rPr>
              <a:t>))</a:t>
            </a:r>
          </a:p>
          <a:p>
            <a:r>
              <a:rPr lang="en-US" sz="2400" dirty="0">
                <a:sym typeface="Wingdings" panose="05000000000000000000" pitchFamily="2" charset="2"/>
              </a:rPr>
              <a:t>Relation Table/ Operator Precedence Table: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1B8AA-012B-44E6-BB85-E3CC4884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D4740AD-6924-4AD8-A6E4-D94A755E3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01358"/>
              </p:ext>
            </p:extLst>
          </p:nvPr>
        </p:nvGraphicFramePr>
        <p:xfrm>
          <a:off x="1241167" y="3821211"/>
          <a:ext cx="7630986" cy="2355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831">
                  <a:extLst>
                    <a:ext uri="{9D8B030D-6E8A-4147-A177-3AD203B41FA5}">
                      <a16:colId xmlns:a16="http://schemas.microsoft.com/office/drawing/2014/main" val="646980836"/>
                    </a:ext>
                  </a:extLst>
                </a:gridCol>
                <a:gridCol w="1271831">
                  <a:extLst>
                    <a:ext uri="{9D8B030D-6E8A-4147-A177-3AD203B41FA5}">
                      <a16:colId xmlns:a16="http://schemas.microsoft.com/office/drawing/2014/main" val="2990162750"/>
                    </a:ext>
                  </a:extLst>
                </a:gridCol>
                <a:gridCol w="1271831">
                  <a:extLst>
                    <a:ext uri="{9D8B030D-6E8A-4147-A177-3AD203B41FA5}">
                      <a16:colId xmlns:a16="http://schemas.microsoft.com/office/drawing/2014/main" val="2803540164"/>
                    </a:ext>
                  </a:extLst>
                </a:gridCol>
                <a:gridCol w="1271831">
                  <a:extLst>
                    <a:ext uri="{9D8B030D-6E8A-4147-A177-3AD203B41FA5}">
                      <a16:colId xmlns:a16="http://schemas.microsoft.com/office/drawing/2014/main" val="3221916841"/>
                    </a:ext>
                  </a:extLst>
                </a:gridCol>
                <a:gridCol w="1271831">
                  <a:extLst>
                    <a:ext uri="{9D8B030D-6E8A-4147-A177-3AD203B41FA5}">
                      <a16:colId xmlns:a16="http://schemas.microsoft.com/office/drawing/2014/main" val="2137953934"/>
                    </a:ext>
                  </a:extLst>
                </a:gridCol>
                <a:gridCol w="1271831">
                  <a:extLst>
                    <a:ext uri="{9D8B030D-6E8A-4147-A177-3AD203B41FA5}">
                      <a16:colId xmlns:a16="http://schemas.microsoft.com/office/drawing/2014/main" val="551799338"/>
                    </a:ext>
                  </a:extLst>
                </a:gridCol>
              </a:tblGrid>
              <a:tr h="3926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800480"/>
                  </a:ext>
                </a:extLst>
              </a:tr>
              <a:tr h="3926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026204"/>
                  </a:ext>
                </a:extLst>
              </a:tr>
              <a:tr h="392625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97710"/>
                  </a:ext>
                </a:extLst>
              </a:tr>
              <a:tr h="392625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932547"/>
                  </a:ext>
                </a:extLst>
              </a:tr>
              <a:tr h="392625">
                <a:tc>
                  <a:txBody>
                    <a:bodyPr/>
                    <a:lstStyle/>
                    <a:p>
                      <a:r>
                        <a:rPr lang="en-US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5831"/>
                  </a:ext>
                </a:extLst>
              </a:tr>
              <a:tr h="392625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824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303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5D66-AE84-499C-83D9-F2E9548C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Operator precedence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5E36A-7127-4825-A5E5-F15E425E8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03030"/>
                </a:solidFill>
                <a:effectLst/>
              </a:rPr>
              <a:t>The implementation is very easy and simple.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03030"/>
                </a:solidFill>
                <a:effectLst/>
              </a:rPr>
              <a:t>The parser is quite powerful for expressions in programming languages.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8BF80-0E3E-49B5-872B-83E39E4D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24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F36E-B64A-4387-BD72-AB1FEB3E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Operator precedence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DEB7D-1E3B-4614-A224-9FF4821D1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03030"/>
                </a:solidFill>
                <a:effectLst/>
              </a:rPr>
              <a:t>The handling of tokens known to have two different precedence becomes difficult.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03030"/>
                </a:solidFill>
                <a:effectLst/>
              </a:rPr>
              <a:t>Only small class of grammars can be parsed using this parser.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A446B-BB12-4693-8580-2BEA704F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41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2277-8435-4905-B2E9-F9FE90BE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representing the precedence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6118-4346-406A-BC4D-04AE9EAF4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arrow will go from higher precedence to lower precedence.</a:t>
            </a:r>
          </a:p>
          <a:p>
            <a:r>
              <a:rPr lang="en-US" sz="2400" dirty="0"/>
              <a:t>Example: * &gt; + </a:t>
            </a:r>
          </a:p>
          <a:p>
            <a:r>
              <a:rPr lang="en-US" sz="2400" dirty="0"/>
              <a:t>Then g* </a:t>
            </a:r>
            <a:r>
              <a:rPr lang="en-US" sz="2400" dirty="0">
                <a:sym typeface="Wingdings" panose="05000000000000000000" pitchFamily="2" charset="2"/>
              </a:rPr>
              <a:t> f+</a:t>
            </a:r>
          </a:p>
          <a:p>
            <a:r>
              <a:rPr lang="en-US" sz="2400" dirty="0">
                <a:sym typeface="Wingdings" panose="05000000000000000000" pitchFamily="2" charset="2"/>
              </a:rPr>
              <a:t>Graph of relation table of page: 14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5ADBA-CB04-4B9B-B5FA-95F4A45C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8EB397-7900-4AE1-BE7D-30025D376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01449"/>
            <a:ext cx="4067743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25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B549-EF7C-4EF3-8888-955D3AE9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25810F-3916-41CB-85BB-AF0EDA284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012" y="3201194"/>
            <a:ext cx="2847975" cy="1600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63E8D-CC5E-441E-882F-4EA98397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6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00D3-162C-4487-A348-30511BC0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>
                <a:effectLst/>
              </a:rPr>
              <a:t>Shift-Reduce </a:t>
            </a:r>
            <a:r>
              <a:rPr lang="en-US" i="0" dirty="0">
                <a:effectLst/>
              </a:rPr>
              <a:t>Parsing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BD86-F8C6-41D1-9CA5-7CAC12121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Shift step</a:t>
            </a:r>
            <a:r>
              <a:rPr lang="en-US" sz="2400" b="0" i="0">
                <a:solidFill>
                  <a:srgbClr val="000000"/>
                </a:solidFill>
                <a:effectLst/>
              </a:rPr>
              <a:t>: The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shift step refers to the advancement of the input pointer to the next input symbol, which is called the shifted symbol</a:t>
            </a:r>
            <a:r>
              <a:rPr lang="en-US" sz="2400" b="0" i="0">
                <a:solidFill>
                  <a:srgbClr val="000000"/>
                </a:solidFill>
                <a:effectLst/>
              </a:rPr>
              <a:t>. This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symbol is pushed onto the stack</a:t>
            </a:r>
            <a:r>
              <a:rPr lang="en-US" sz="2400" b="0" i="0">
                <a:solidFill>
                  <a:srgbClr val="000000"/>
                </a:solidFill>
                <a:effectLst/>
              </a:rPr>
              <a:t>. The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shifted symbol is treated as a single node of the parse tree.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Reduce step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: When the parser finds a complete grammar rule (RHS) and replaces it to (LHS), it is known as reduce-step.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2EAB4-DFD0-4814-B05E-20B79858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4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A727-E675-4C47-9182-278CE63F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59AD7-BFF4-481A-9356-D6DBB89B4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>
                <a:solidFill>
                  <a:srgbClr val="000000"/>
                </a:solidFill>
                <a:effectLst/>
              </a:rPr>
              <a:t>The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LR parser is a non-recursive, shift-reduce, bottom-up parser.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LR parsers are also known as LR(k) parsers, where L stands for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left-to-right scanning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of the input stream; R stands for the construction of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right-most derivation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in reverse, and k denotes the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number of lookahead symbols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to make decisions.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F33EA-43F0-4A7E-866F-FD68AE9A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AF12-5CF4-4956-9C1F-0A67129C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Difference between </a:t>
            </a:r>
            <a:r>
              <a:rPr lang="en-US" dirty="0"/>
              <a:t>LL and LR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130EC0-691E-4556-8FCB-C1FD834BCB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919961"/>
              </p:ext>
            </p:extLst>
          </p:nvPr>
        </p:nvGraphicFramePr>
        <p:xfrm>
          <a:off x="838200" y="1825624"/>
          <a:ext cx="10515600" cy="361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0850537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35662818"/>
                    </a:ext>
                  </a:extLst>
                </a:gridCol>
              </a:tblGrid>
              <a:tr h="47360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50866951"/>
                  </a:ext>
                </a:extLst>
              </a:tr>
              <a:tr h="47360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Does </a:t>
                      </a:r>
                      <a:r>
                        <a:rPr lang="en-US">
                          <a:effectLst/>
                        </a:rPr>
                        <a:t>a leftmost derivation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Does </a:t>
                      </a:r>
                      <a:r>
                        <a:rPr lang="en-US">
                          <a:effectLst/>
                        </a:rPr>
                        <a:t>a rightmost derivation </a:t>
                      </a:r>
                      <a:r>
                        <a:rPr lang="en-US" dirty="0">
                          <a:effectLst/>
                        </a:rPr>
                        <a:t>in reverse.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03423645"/>
                  </a:ext>
                </a:extLst>
              </a:tr>
              <a:tr h="4736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Starts with the root nonterminal on the stack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Ends with the root nonterminal on the stack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77718901"/>
                  </a:ext>
                </a:extLst>
              </a:tr>
              <a:tr h="47360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Ends </a:t>
                      </a:r>
                      <a:r>
                        <a:rPr lang="en-US">
                          <a:effectLst/>
                        </a:rPr>
                        <a:t>when the stack is empty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Starts with an empty stack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51167208"/>
                  </a:ext>
                </a:extLst>
              </a:tr>
              <a:tr h="4736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Builds the parse tree top-down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Builds the parse tree bottom-up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69457507"/>
                  </a:ext>
                </a:extLst>
              </a:tr>
              <a:tr h="778058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Continuously </a:t>
                      </a:r>
                      <a:r>
                        <a:rPr lang="en-US" dirty="0">
                          <a:effectLst/>
                        </a:rPr>
                        <a:t>pops </a:t>
                      </a:r>
                      <a:r>
                        <a:rPr lang="en-US">
                          <a:effectLst/>
                        </a:rPr>
                        <a:t>a nonterminal off the stack</a:t>
                      </a:r>
                      <a:r>
                        <a:rPr lang="en-US" dirty="0">
                          <a:effectLst/>
                        </a:rPr>
                        <a:t>, and </a:t>
                      </a:r>
                      <a:r>
                        <a:rPr lang="en-US">
                          <a:effectLst/>
                        </a:rPr>
                        <a:t>pushes the corresponding right </a:t>
                      </a:r>
                      <a:r>
                        <a:rPr lang="en-US" dirty="0">
                          <a:effectLst/>
                        </a:rPr>
                        <a:t>hand side.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Tries </a:t>
                      </a:r>
                      <a:r>
                        <a:rPr lang="en-US" dirty="0">
                          <a:effectLst/>
                        </a:rPr>
                        <a:t>to recognize a right hand side on the stack, pops it, and pushes the corresponding nonterminal.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13712461"/>
                  </a:ext>
                </a:extLst>
              </a:tr>
              <a:tr h="4736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Expands the non-terminals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Reduces the non-terminals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2190081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1E9ED-96F5-445F-92D9-942189F2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7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852D-4A4A-446E-BE4B-8E19585A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</a:t>
            </a:r>
            <a:r>
              <a:rPr lang="en-US"/>
              <a:t>and associativity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4154E-D01B-43F8-B9C7-66EC599C0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0" u="sng">
                <a:effectLst/>
              </a:rPr>
              <a:t>Operator precedence</a:t>
            </a:r>
            <a:r>
              <a:rPr lang="en-US" sz="2400" b="0" i="0">
                <a:effectLst/>
              </a:rPr>
              <a:t> determines which operator </a:t>
            </a:r>
            <a:r>
              <a:rPr lang="en-US" sz="2400" b="0" i="0" dirty="0">
                <a:effectLst/>
              </a:rPr>
              <a:t>is </a:t>
            </a:r>
            <a:r>
              <a:rPr lang="en-US" sz="2400" b="0" i="0">
                <a:effectLst/>
              </a:rPr>
              <a:t>performed first </a:t>
            </a:r>
            <a:r>
              <a:rPr lang="en-US" sz="2400" b="0" i="0" dirty="0">
                <a:effectLst/>
              </a:rPr>
              <a:t>in an </a:t>
            </a:r>
            <a:r>
              <a:rPr lang="en-US" sz="2400" b="0" i="0">
                <a:effectLst/>
              </a:rPr>
              <a:t>expression with more than one operators with different </a:t>
            </a:r>
            <a:r>
              <a:rPr lang="en-US" sz="2400" b="0" i="0" dirty="0">
                <a:effectLst/>
              </a:rPr>
              <a:t>precedence.</a:t>
            </a:r>
          </a:p>
          <a:p>
            <a:endParaRPr lang="en-US" sz="2400" dirty="0"/>
          </a:p>
          <a:p>
            <a:r>
              <a:rPr lang="en-US" sz="2400" dirty="0"/>
              <a:t>12 + 30 * 34 </a:t>
            </a:r>
          </a:p>
          <a:p>
            <a:r>
              <a:rPr lang="en-US" sz="2400" dirty="0"/>
              <a:t>Here</a:t>
            </a:r>
            <a:r>
              <a:rPr lang="en-US" sz="2400"/>
              <a:t>, multiplication </a:t>
            </a:r>
            <a:r>
              <a:rPr lang="en-US" sz="2400" dirty="0"/>
              <a:t>sign(*) has higher </a:t>
            </a:r>
            <a:r>
              <a:rPr lang="en-US" sz="2400"/>
              <a:t>precedence than addition </a:t>
            </a:r>
            <a:r>
              <a:rPr lang="en-US" sz="2400" dirty="0"/>
              <a:t>sign (+).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B776B-5891-4459-A193-A04A929B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3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81F5-6CE0-49FE-B190-C982F306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</a:t>
            </a:r>
            <a:r>
              <a:rPr lang="en-US"/>
              <a:t>and associativity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AA89-DF73-43AE-A05F-062DC610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sz="2400" b="1" i="0" u="sng">
                <a:effectLst/>
              </a:rPr>
              <a:t>Operators Associativity</a:t>
            </a:r>
            <a:r>
              <a:rPr lang="en-US" sz="2400" b="0" i="0">
                <a:effectLst/>
              </a:rPr>
              <a:t> </a:t>
            </a:r>
            <a:r>
              <a:rPr lang="en-US" sz="2400" b="0" i="0" dirty="0">
                <a:effectLst/>
              </a:rPr>
              <a:t>is used </a:t>
            </a:r>
            <a:r>
              <a:rPr lang="en-US" sz="2400" b="0" i="0">
                <a:effectLst/>
              </a:rPr>
              <a:t>when two operators </a:t>
            </a:r>
            <a:r>
              <a:rPr lang="en-US" sz="2400" b="0" i="0" dirty="0">
                <a:effectLst/>
              </a:rPr>
              <a:t>of same precedence appear in an expression</a:t>
            </a:r>
            <a:r>
              <a:rPr lang="en-US" sz="2400" b="0" i="0">
                <a:effectLst/>
              </a:rPr>
              <a:t>. Associativity </a:t>
            </a:r>
            <a:r>
              <a:rPr lang="en-US" sz="2400" b="0" i="0" dirty="0">
                <a:effectLst/>
              </a:rPr>
              <a:t>can </a:t>
            </a:r>
            <a:r>
              <a:rPr lang="en-US" sz="2400" b="0" i="0">
                <a:effectLst/>
              </a:rPr>
              <a:t>be either </a:t>
            </a:r>
            <a:r>
              <a:rPr lang="en-US" sz="2400" b="1" i="0">
                <a:effectLst/>
              </a:rPr>
              <a:t>L</a:t>
            </a:r>
            <a:r>
              <a:rPr lang="en-US" sz="2400" b="0" i="0">
                <a:effectLst/>
              </a:rPr>
              <a:t>eft</a:t>
            </a:r>
            <a:r>
              <a:rPr lang="en-US" sz="2400" b="1" i="0">
                <a:effectLst/>
              </a:rPr>
              <a:t> t</a:t>
            </a:r>
            <a:r>
              <a:rPr lang="en-US" sz="2400" b="0" i="0">
                <a:effectLst/>
              </a:rPr>
              <a:t>o </a:t>
            </a:r>
            <a:r>
              <a:rPr lang="en-US" sz="2400" b="1" i="0">
                <a:effectLst/>
              </a:rPr>
              <a:t>R</a:t>
            </a:r>
            <a:r>
              <a:rPr lang="en-US" sz="2400" b="0" i="0">
                <a:effectLst/>
              </a:rPr>
              <a:t>ight or</a:t>
            </a:r>
            <a:r>
              <a:rPr lang="en-US" sz="2400" b="1" i="0">
                <a:effectLst/>
              </a:rPr>
              <a:t> R</a:t>
            </a:r>
            <a:r>
              <a:rPr lang="en-US" sz="2400" b="0" i="0">
                <a:effectLst/>
              </a:rPr>
              <a:t>ight</a:t>
            </a:r>
            <a:r>
              <a:rPr lang="en-US" sz="2400" b="1" i="0">
                <a:effectLst/>
              </a:rPr>
              <a:t> t</a:t>
            </a:r>
            <a:r>
              <a:rPr lang="en-US" sz="2400" b="0" i="0">
                <a:effectLst/>
              </a:rPr>
              <a:t>o </a:t>
            </a:r>
            <a:r>
              <a:rPr lang="en-US" sz="2400" b="1" i="0">
                <a:effectLst/>
              </a:rPr>
              <a:t>L</a:t>
            </a:r>
            <a:r>
              <a:rPr lang="en-US" sz="2400" b="0" i="0">
                <a:effectLst/>
              </a:rPr>
              <a:t>eft.</a:t>
            </a:r>
            <a:endParaRPr lang="en-US" sz="2400" b="0" i="0" dirty="0">
              <a:effectLst/>
            </a:endParaRPr>
          </a:p>
          <a:p>
            <a:pPr algn="l" fontAlgn="base"/>
            <a:endParaRPr lang="en-US" sz="2400" b="0" i="0" dirty="0">
              <a:effectLst/>
            </a:endParaRPr>
          </a:p>
          <a:p>
            <a:pPr algn="l" fontAlgn="base"/>
            <a:r>
              <a:rPr lang="en-US" sz="2400" b="1" i="0" dirty="0">
                <a:effectLst/>
              </a:rPr>
              <a:t>For example:</a:t>
            </a:r>
            <a:r>
              <a:rPr lang="en-US" sz="2400" b="0" i="0" dirty="0">
                <a:effectLst/>
              </a:rPr>
              <a:t> ‘*’ and ‘/’ have same precedence </a:t>
            </a:r>
            <a:r>
              <a:rPr lang="en-US" sz="2400" b="0" i="0">
                <a:effectLst/>
              </a:rPr>
              <a:t>and their associativity is </a:t>
            </a:r>
            <a:r>
              <a:rPr lang="en-US" sz="2400" b="1" i="0">
                <a:effectLst/>
              </a:rPr>
              <a:t>L</a:t>
            </a:r>
            <a:r>
              <a:rPr lang="en-US" sz="2400" b="0" i="0">
                <a:effectLst/>
              </a:rPr>
              <a:t>eft</a:t>
            </a:r>
            <a:r>
              <a:rPr lang="en-US" sz="2400" b="1" i="0">
                <a:effectLst/>
              </a:rPr>
              <a:t> t</a:t>
            </a:r>
            <a:r>
              <a:rPr lang="en-US" sz="2400" b="0" i="0">
                <a:effectLst/>
              </a:rPr>
              <a:t>o </a:t>
            </a:r>
            <a:r>
              <a:rPr lang="en-US" sz="2400" b="1" i="0">
                <a:effectLst/>
              </a:rPr>
              <a:t>R</a:t>
            </a:r>
            <a:r>
              <a:rPr lang="en-US" sz="2400" b="0" i="0">
                <a:effectLst/>
              </a:rPr>
              <a:t>ight, so the </a:t>
            </a:r>
            <a:r>
              <a:rPr lang="en-US" sz="2400" b="0" i="0" dirty="0">
                <a:effectLst/>
              </a:rPr>
              <a:t>expression “100 / 10 * 10” </a:t>
            </a:r>
            <a:r>
              <a:rPr lang="en-US" sz="2400" b="0" i="0">
                <a:effectLst/>
              </a:rPr>
              <a:t>is treated </a:t>
            </a:r>
            <a:r>
              <a:rPr lang="en-US" sz="2400" b="0" i="0" dirty="0">
                <a:effectLst/>
              </a:rPr>
              <a:t>as “(100 / 10) * 10”.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C3E06-B0A6-4DB6-9472-54C90D29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3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6D73-4417-4AF7-AF2E-51D1F65C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</a:t>
            </a:r>
            <a:r>
              <a:rPr lang="en-US" dirty="0"/>
              <a:t>Precedence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BFB0-E5F7-4DCA-8D19-EDF3D3EAC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This </a:t>
            </a:r>
            <a:r>
              <a:rPr lang="en-US" sz="2400" dirty="0"/>
              <a:t>is a bottom up parser.</a:t>
            </a:r>
          </a:p>
          <a:p>
            <a:r>
              <a:rPr lang="en-US" sz="2400" dirty="0"/>
              <a:t>For, learning bottom up parser, we will implement parse tree using operator parser.</a:t>
            </a:r>
          </a:p>
          <a:p>
            <a:r>
              <a:rPr lang="en-US" sz="2400" dirty="0"/>
              <a:t>For this, we have to know about operator grammar.</a:t>
            </a:r>
          </a:p>
          <a:p>
            <a:r>
              <a:rPr lang="en-US" sz="2400" dirty="0"/>
              <a:t>When a grammar can be called as operator grammar?</a:t>
            </a:r>
          </a:p>
          <a:p>
            <a:pPr lvl="1"/>
            <a:r>
              <a:rPr lang="en-US" sz="2000" dirty="0"/>
              <a:t>No null (epsilon) on the right hand side of the production rule.</a:t>
            </a:r>
          </a:p>
          <a:p>
            <a:pPr lvl="1"/>
            <a:r>
              <a:rPr lang="en-US" sz="2000" dirty="0"/>
              <a:t>No two adjacent variable.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BD74F-CF7B-465F-8B2B-6F946A32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84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E395-6FBF-4A0A-9EC6-88FC3561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/>
              <a:t>of Operator </a:t>
            </a:r>
            <a:r>
              <a:rPr lang="en-US" dirty="0"/>
              <a:t>Precedence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E5813-EE8B-4411-BA25-9852F9489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 </a:t>
            </a:r>
            <a:r>
              <a:rPr lang="en-US" sz="2400" dirty="0">
                <a:sym typeface="Wingdings" panose="05000000000000000000" pitchFamily="2" charset="2"/>
              </a:rPr>
              <a:t> T+T | T*T | id</a:t>
            </a:r>
          </a:p>
          <a:p>
            <a:r>
              <a:rPr lang="en-US" sz="2400" dirty="0">
                <a:sym typeface="Wingdings" panose="05000000000000000000" pitchFamily="2" charset="2"/>
              </a:rPr>
              <a:t>E  EAE | id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A  + | *</a:t>
            </a:r>
          </a:p>
          <a:p>
            <a:r>
              <a:rPr lang="en-US" sz="2400" dirty="0">
                <a:sym typeface="Wingdings" panose="05000000000000000000" pitchFamily="2" charset="2"/>
              </a:rPr>
              <a:t>S  SAS | id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A  </a:t>
            </a:r>
            <a:r>
              <a:rPr lang="en-US" sz="2400" dirty="0" err="1">
                <a:sym typeface="Wingdings" panose="05000000000000000000" pitchFamily="2" charset="2"/>
              </a:rPr>
              <a:t>aSa</a:t>
            </a:r>
            <a:r>
              <a:rPr lang="en-US" sz="2400" dirty="0">
                <a:sym typeface="Wingdings" panose="05000000000000000000" pitchFamily="2" charset="2"/>
              </a:rPr>
              <a:t> | a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Number 1 is clearly operator grammar.</a:t>
            </a:r>
          </a:p>
          <a:p>
            <a:r>
              <a:rPr lang="en-US" sz="2400" dirty="0">
                <a:sym typeface="Wingdings" panose="05000000000000000000" pitchFamily="2" charset="2"/>
              </a:rPr>
              <a:t>Number 2 &amp; 3 are not operator grammar as they have adjacent variables like SAS and EAE. But, they can be converted to Operator grammar by simple substitution.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DF09D-65CB-4FC8-8E96-30DE6290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C91A-CBB7-4E6A-8DE0-83D4F9CAD5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4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1015</Words>
  <Application>Microsoft Office PowerPoint</Application>
  <PresentationFormat>Widescreen</PresentationFormat>
  <Paragraphs>254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Bottom Up Pasring</vt:lpstr>
      <vt:lpstr>What is bottom up parsing?</vt:lpstr>
      <vt:lpstr>Shift-Reduce Parsing</vt:lpstr>
      <vt:lpstr>LR Parser</vt:lpstr>
      <vt:lpstr>Difference between LL and LR</vt:lpstr>
      <vt:lpstr>Precedence and associativity</vt:lpstr>
      <vt:lpstr>Precedence and associativity</vt:lpstr>
      <vt:lpstr>Operator Precedence Parser</vt:lpstr>
      <vt:lpstr>Example of Operator Precedence Grammar</vt:lpstr>
      <vt:lpstr>Converting to Operator Precedence Grammar</vt:lpstr>
      <vt:lpstr>Steps of Operator Precedence Parser</vt:lpstr>
      <vt:lpstr>Example</vt:lpstr>
      <vt:lpstr>Step 02</vt:lpstr>
      <vt:lpstr>Operator precedence relation table</vt:lpstr>
      <vt:lpstr>Step 03</vt:lpstr>
      <vt:lpstr>Parsing the given input String</vt:lpstr>
      <vt:lpstr>Step 04: Generate parse tree  </vt:lpstr>
      <vt:lpstr>Another Version</vt:lpstr>
      <vt:lpstr>Practice Problems</vt:lpstr>
      <vt:lpstr>Practice problems</vt:lpstr>
      <vt:lpstr>Practice Problem</vt:lpstr>
      <vt:lpstr>Practice Problems</vt:lpstr>
      <vt:lpstr>Advantages of Operator precedence parser</vt:lpstr>
      <vt:lpstr>Disadvantages of Operator precedence parser</vt:lpstr>
      <vt:lpstr>Graph representing the precedence function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Bottom Up Pasring</dc:title>
  <dc:creator>USER</dc:creator>
  <cp:lastModifiedBy>User</cp:lastModifiedBy>
  <cp:revision>23</cp:revision>
  <dcterms:created xsi:type="dcterms:W3CDTF">2020-09-04T20:18:25Z</dcterms:created>
  <dcterms:modified xsi:type="dcterms:W3CDTF">2022-06-30T08:29:58Z</dcterms:modified>
</cp:coreProperties>
</file>