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9" r:id="rId9"/>
    <p:sldId id="280" r:id="rId10"/>
    <p:sldId id="278" r:id="rId11"/>
    <p:sldId id="267" r:id="rId12"/>
    <p:sldId id="269" r:id="rId13"/>
    <p:sldId id="281" r:id="rId14"/>
    <p:sldId id="282" r:id="rId15"/>
    <p:sldId id="283" r:id="rId16"/>
    <p:sldId id="285" r:id="rId17"/>
    <p:sldId id="286" r:id="rId18"/>
    <p:sldId id="288" r:id="rId19"/>
    <p:sldId id="289" r:id="rId20"/>
    <p:sldId id="284" r:id="rId21"/>
    <p:sldId id="290" r:id="rId22"/>
    <p:sldId id="291" r:id="rId23"/>
    <p:sldId id="294" r:id="rId24"/>
    <p:sldId id="295" r:id="rId25"/>
    <p:sldId id="293" r:id="rId26"/>
    <p:sldId id="292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6C8C8-5179-4C51-80A2-77142EF3736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45BC-F19F-452D-B28C-792889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81B2-A2E7-442B-B610-AB3CDF78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916BF-0EC3-42B2-8B9F-917D773C6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0BDC-10EF-4319-A408-3CD2C042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B4D9-9845-4F39-9220-26249BE788D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2D4-2200-4080-A113-10DF3D2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4849-A79E-485F-B8A8-55D2EAE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1D29-8AA2-4F6B-BF5E-A6676C8A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F2257-F1C4-47A7-950E-F1E597B6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1AC7-F3EC-42FD-AA41-F2B58C5F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2DF-8473-41B9-B2B0-D1C92CB2E027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0E9-AEC2-44BC-9A53-64106309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8C7F-1296-4553-83E8-05EFF7F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432D6-E48C-4E41-BBF0-C358BC41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564D2-2543-46A9-96C8-50315904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D27B-0A4E-4E78-A43C-2A99518B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B7F6-59C5-4C80-8DF2-E07F96B8DBD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9C07-3F51-490F-AF54-567262CC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E31D-4B40-4E48-A16D-6D83BFA4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AC69-5FE4-4198-B682-E682AE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D4E3-7526-469F-982B-4BC8ED8E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FC33-32A9-424A-B40A-B8FE583E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1FB2-BE4B-4B9C-8998-FE6CAF8319C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9466-BC07-4CFB-88A4-5C170FAB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AFD8-FB01-4D4F-AFA5-2C3AECC4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3204-8C81-4AB5-897F-0A5EB701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10B8-A09E-4D83-AB97-65116D79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F73D-FE05-4475-8E19-4620AC09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420-F201-4690-85E5-74129C5A784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6E56-A58A-42F5-B6EE-FCC14759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BEB6-77BD-4837-902E-6E5CE06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90E4-AA8F-43A3-A080-073E759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5C60-1800-43C0-AB82-39499E131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026BC-8FAF-45D8-91BC-0A54331D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4D8-3CB5-4714-A9E7-EC815474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84E-F0B8-49F6-AB90-88E5443BF26C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1A0D-95B2-4FE7-9663-2841EA43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4D72-1F64-4814-8CD6-B9E2710C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26EA-805B-4C13-9808-E884FE5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0994-3D6F-4AD3-AFFE-9D90CE90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11A2-7B11-4D5D-B744-B70EEE5B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03F2-218F-4F05-A85F-11D2AA3D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32C90-F431-44C7-877E-55AF901E9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281D5-CA74-4CC9-B871-2E03B474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EECC-413D-4389-BA66-B6C583C81203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841EE-0332-4FFC-83B2-6A610A8B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D4135-136C-4D38-A0A9-A1502A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5FA5-2737-48A9-8EE6-34C1D59E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782F-519A-46D0-BCDA-3A6DD90A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D4E8-A0D1-440B-AB68-9A814C4C2F73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E0905-24E9-4115-9F50-108B52F7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8D451-EA83-400C-9104-65E3233F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B72B0-4954-47A6-8CE1-A4A21FFA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CD-5CDC-4F7A-BC61-53E565906B74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B5F25-2B73-4FA0-AF3F-48982C72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D1CC-3749-431C-85B8-BB9B42B3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B572-178A-4629-8E63-FD8C4ADE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A548-625D-4C1E-9B74-64D5665F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5C34D-FAD6-457E-808D-62AEDDE61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ECFA-00BE-4FF2-B664-8311E9AE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073D-1344-4E1B-A7E2-00BD3472770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2CBF-D187-4E6F-A952-1AD05D8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07970-2F56-4D0D-8ABA-D86BD5BF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9362-1AAE-48F1-9C06-0DDF09E7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7AA0C-2FDC-4AF1-B571-B6E658837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8BEE-83B1-4060-BD06-2ABBABD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A7AC-C6FB-433C-BB3B-893CC21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D013-6B6F-4793-9ECF-8BE04372F2F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2D56-0810-4890-B888-B1ACEC1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F6D3A-CDAA-4DB4-ACBB-A9CA040D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E3F03-6733-4CB5-93B8-5F311D9D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C213-FA16-4F14-B738-DF02682F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388C-367B-4658-89A2-D4675C07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2913-EA97-492D-9AE0-D2AFED3694E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4159-1DD5-484F-99A9-E296F9DB0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4B-45B7-4DA2-B444-1A79AA78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15EC-2322-42F0-A869-C88DB9AE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E11-E79D-472D-8CCE-9F3CCBD43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4D3A5-B364-4C2C-9595-3782C1FA1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A600-1DBF-4E2E-8468-76EA465F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C5CE21-361B-497C-AAAA-AA3543217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SDT (Parse Tree with attributes)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09401E71-4702-4AB0-9D90-7317A569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EF5E12-A92C-4EA6-85D7-1211813BAA69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5254FA3-165C-4FFF-A9C6-AF7D3C8F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2743200"/>
            <a:ext cx="121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E.</a:t>
            </a:r>
            <a:r>
              <a:rPr lang="en-US" altLang="en-US"/>
              <a:t>val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i="1"/>
              <a:t>16</a:t>
            </a:r>
            <a:endParaRPr lang="en-US" alt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A3A1963-A4EE-49F3-B990-8E2ACC2A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05200"/>
            <a:ext cx="105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T.</a:t>
            </a:r>
            <a:r>
              <a:rPr lang="en-US" altLang="en-US"/>
              <a:t>val = </a:t>
            </a:r>
            <a:r>
              <a:rPr lang="en-US" altLang="en-US" i="1"/>
              <a:t>2</a:t>
            </a:r>
            <a:endParaRPr lang="en-US" altLang="en-US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E2DF3CEE-1DD5-4439-BC2F-B4656BEA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6324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9</a:t>
            </a:r>
            <a:endParaRPr lang="en-US" altLang="en-US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B604D39C-9DC4-4017-95C7-2E731FEC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63246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+</a:t>
            </a:r>
            <a:endParaRPr lang="en-US" altLang="en-US"/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665429AE-D8A2-4316-ABAA-A14DDB1D8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6324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5</a:t>
            </a:r>
            <a:endParaRPr lang="en-US" altLang="en-US"/>
          </a:p>
        </p:txBody>
      </p:sp>
      <p:sp>
        <p:nvSpPr>
          <p:cNvPr id="21513" name="Text Box 8">
            <a:extLst>
              <a:ext uri="{FF2B5EF4-FFF2-40B4-BE49-F238E27FC236}">
                <a16:creationId xmlns:a16="http://schemas.microsoft.com/office/drawing/2014/main" id="{A72321CC-6B4B-4416-BAD3-D35ACADB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63246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+</a:t>
            </a:r>
            <a:endParaRPr lang="en-US" altLang="en-US"/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9A41348F-EBF1-4B0C-A10F-170D2EA6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63246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21515" name="Text Box 10">
            <a:extLst>
              <a:ext uri="{FF2B5EF4-FFF2-40B4-BE49-F238E27FC236}">
                <a16:creationId xmlns:a16="http://schemas.microsoft.com/office/drawing/2014/main" id="{DE8C8334-A01A-46E3-8644-FFB3FB71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505200"/>
            <a:ext cx="121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E.</a:t>
            </a:r>
            <a:r>
              <a:rPr lang="en-US" altLang="en-US"/>
              <a:t>val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i="1"/>
              <a:t>14</a:t>
            </a:r>
            <a:endParaRPr lang="en-US" altLang="en-US"/>
          </a:p>
        </p:txBody>
      </p:sp>
      <p:sp>
        <p:nvSpPr>
          <p:cNvPr id="21516" name="Text Box 11">
            <a:extLst>
              <a:ext uri="{FF2B5EF4-FFF2-40B4-BE49-F238E27FC236}">
                <a16:creationId xmlns:a16="http://schemas.microsoft.com/office/drawing/2014/main" id="{810C7DCB-9EBD-4FAD-A26D-8CFB1FB3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4267200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 err="1"/>
              <a:t>E.</a:t>
            </a:r>
            <a:r>
              <a:rPr lang="en-US" altLang="en-US" dirty="0" err="1"/>
              <a:t>val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/>
              <a:t>9</a:t>
            </a:r>
            <a:endParaRPr lang="en-US" altLang="en-US" dirty="0"/>
          </a:p>
        </p:txBody>
      </p:sp>
      <p:sp>
        <p:nvSpPr>
          <p:cNvPr id="21517" name="Text Box 12">
            <a:extLst>
              <a:ext uri="{FF2B5EF4-FFF2-40B4-BE49-F238E27FC236}">
                <a16:creationId xmlns:a16="http://schemas.microsoft.com/office/drawing/2014/main" id="{4F040B9A-1FB5-4A05-9766-9C4B4A53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4267200"/>
            <a:ext cx="105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 err="1"/>
              <a:t>T.</a:t>
            </a:r>
            <a:r>
              <a:rPr lang="en-US" altLang="en-US" dirty="0" err="1"/>
              <a:t>val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/>
              <a:t>5</a:t>
            </a:r>
            <a:endParaRPr lang="en-US" altLang="en-US" dirty="0"/>
          </a:p>
        </p:txBody>
      </p:sp>
      <p:sp>
        <p:nvSpPr>
          <p:cNvPr id="21518" name="Text Box 13">
            <a:extLst>
              <a:ext uri="{FF2B5EF4-FFF2-40B4-BE49-F238E27FC236}">
                <a16:creationId xmlns:a16="http://schemas.microsoft.com/office/drawing/2014/main" id="{32B43CD3-643C-4760-976F-4E7C6D52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5638800"/>
            <a:ext cx="1046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F.</a:t>
            </a:r>
            <a:r>
              <a:rPr lang="en-US" altLang="en-US"/>
              <a:t>val = </a:t>
            </a:r>
            <a:r>
              <a:rPr lang="en-US" altLang="en-US" i="1"/>
              <a:t>9</a:t>
            </a:r>
            <a:endParaRPr lang="en-US" altLang="en-US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E1059527-16DC-4702-9A9C-B1D3F45DA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2113" y="3124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5">
            <a:extLst>
              <a:ext uri="{FF2B5EF4-FFF2-40B4-BE49-F238E27FC236}">
                <a16:creationId xmlns:a16="http://schemas.microsoft.com/office/drawing/2014/main" id="{A371628A-2226-4120-92E4-E3C92FDC8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6">
            <a:extLst>
              <a:ext uri="{FF2B5EF4-FFF2-40B4-BE49-F238E27FC236}">
                <a16:creationId xmlns:a16="http://schemas.microsoft.com/office/drawing/2014/main" id="{26A2A5F9-32E3-4AB9-AA0C-2B60ADD23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>
            <a:extLst>
              <a:ext uri="{FF2B5EF4-FFF2-40B4-BE49-F238E27FC236}">
                <a16:creationId xmlns:a16="http://schemas.microsoft.com/office/drawing/2014/main" id="{0E5A32D9-416B-4077-9201-3FAB92D0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>
            <a:extLst>
              <a:ext uri="{FF2B5EF4-FFF2-40B4-BE49-F238E27FC236}">
                <a16:creationId xmlns:a16="http://schemas.microsoft.com/office/drawing/2014/main" id="{B5E8C8A6-B757-4A83-8516-2349D5E06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24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19">
            <a:extLst>
              <a:ext uri="{FF2B5EF4-FFF2-40B4-BE49-F238E27FC236}">
                <a16:creationId xmlns:a16="http://schemas.microsoft.com/office/drawing/2014/main" id="{0F15E769-2730-4C0A-A73D-A88522CFF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124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0">
            <a:extLst>
              <a:ext uri="{FF2B5EF4-FFF2-40B4-BE49-F238E27FC236}">
                <a16:creationId xmlns:a16="http://schemas.microsoft.com/office/drawing/2014/main" id="{6776C182-860D-461A-910F-23B31042D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4572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1">
            <a:extLst>
              <a:ext uri="{FF2B5EF4-FFF2-40B4-BE49-F238E27FC236}">
                <a16:creationId xmlns:a16="http://schemas.microsoft.com/office/drawing/2014/main" id="{4EF8D2DB-80FC-4749-ABBA-4D17402FA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2">
            <a:extLst>
              <a:ext uri="{FF2B5EF4-FFF2-40B4-BE49-F238E27FC236}">
                <a16:creationId xmlns:a16="http://schemas.microsoft.com/office/drawing/2014/main" id="{C9E8D93E-EB7D-42F8-A9EC-4FFE13EF2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3">
            <a:extLst>
              <a:ext uri="{FF2B5EF4-FFF2-40B4-BE49-F238E27FC236}">
                <a16:creationId xmlns:a16="http://schemas.microsoft.com/office/drawing/2014/main" id="{AA62BBFB-E3D0-44C2-B3D2-FBFF18AF9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533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Freeform 24">
            <a:extLst>
              <a:ext uri="{FF2B5EF4-FFF2-40B4-BE49-F238E27FC236}">
                <a16:creationId xmlns:a16="http://schemas.microsoft.com/office/drawing/2014/main" id="{D0A21F1E-DF3A-44C0-B315-53176B9D88A7}"/>
              </a:ext>
            </a:extLst>
          </p:cNvPr>
          <p:cNvSpPr>
            <a:spLocks/>
          </p:cNvSpPr>
          <p:nvPr/>
        </p:nvSpPr>
        <p:spPr bwMode="auto">
          <a:xfrm>
            <a:off x="2066926" y="2228851"/>
            <a:ext cx="5457825" cy="4011613"/>
          </a:xfrm>
          <a:custGeom>
            <a:avLst/>
            <a:gdLst>
              <a:gd name="T0" fmla="*/ 2147483647 w 3438"/>
              <a:gd name="T1" fmla="*/ 0 h 2527"/>
              <a:gd name="T2" fmla="*/ 2147483647 w 3438"/>
              <a:gd name="T3" fmla="*/ 2147483647 h 2527"/>
              <a:gd name="T4" fmla="*/ 2147483647 w 3438"/>
              <a:gd name="T5" fmla="*/ 2147483647 h 2527"/>
              <a:gd name="T6" fmla="*/ 2147483647 w 3438"/>
              <a:gd name="T7" fmla="*/ 2147483647 h 2527"/>
              <a:gd name="T8" fmla="*/ 2147483647 w 3438"/>
              <a:gd name="T9" fmla="*/ 2147483647 h 2527"/>
              <a:gd name="T10" fmla="*/ 2147483647 w 3438"/>
              <a:gd name="T11" fmla="*/ 2147483647 h 2527"/>
              <a:gd name="T12" fmla="*/ 2147483647 w 3438"/>
              <a:gd name="T13" fmla="*/ 2147483647 h 2527"/>
              <a:gd name="T14" fmla="*/ 2147483647 w 3438"/>
              <a:gd name="T15" fmla="*/ 2147483647 h 2527"/>
              <a:gd name="T16" fmla="*/ 2147483647 w 3438"/>
              <a:gd name="T17" fmla="*/ 2147483647 h 2527"/>
              <a:gd name="T18" fmla="*/ 2147483647 w 3438"/>
              <a:gd name="T19" fmla="*/ 2147483647 h 2527"/>
              <a:gd name="T20" fmla="*/ 2147483647 w 3438"/>
              <a:gd name="T21" fmla="*/ 2147483647 h 2527"/>
              <a:gd name="T22" fmla="*/ 2147483647 w 3438"/>
              <a:gd name="T23" fmla="*/ 2147483647 h 2527"/>
              <a:gd name="T24" fmla="*/ 2147483647 w 3438"/>
              <a:gd name="T25" fmla="*/ 2147483647 h 2527"/>
              <a:gd name="T26" fmla="*/ 2147483647 w 3438"/>
              <a:gd name="T27" fmla="*/ 2147483647 h 2527"/>
              <a:gd name="T28" fmla="*/ 2147483647 w 3438"/>
              <a:gd name="T29" fmla="*/ 2147483647 h 2527"/>
              <a:gd name="T30" fmla="*/ 2147483647 w 3438"/>
              <a:gd name="T31" fmla="*/ 2147483647 h 2527"/>
              <a:gd name="T32" fmla="*/ 2147483647 w 3438"/>
              <a:gd name="T33" fmla="*/ 2147483647 h 2527"/>
              <a:gd name="T34" fmla="*/ 2147483647 w 3438"/>
              <a:gd name="T35" fmla="*/ 2147483647 h 2527"/>
              <a:gd name="T36" fmla="*/ 2147483647 w 3438"/>
              <a:gd name="T37" fmla="*/ 2147483647 h 2527"/>
              <a:gd name="T38" fmla="*/ 2147483647 w 3438"/>
              <a:gd name="T39" fmla="*/ 2147483647 h 252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438"/>
              <a:gd name="T61" fmla="*/ 0 h 2527"/>
              <a:gd name="T62" fmla="*/ 3438 w 3438"/>
              <a:gd name="T63" fmla="*/ 2527 h 252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438" h="2527">
                <a:moveTo>
                  <a:pt x="2926" y="0"/>
                </a:moveTo>
                <a:cubicBezTo>
                  <a:pt x="2793" y="40"/>
                  <a:pt x="2442" y="114"/>
                  <a:pt x="2126" y="238"/>
                </a:cubicBezTo>
                <a:cubicBezTo>
                  <a:pt x="1810" y="362"/>
                  <a:pt x="1359" y="551"/>
                  <a:pt x="1028" y="741"/>
                </a:cubicBezTo>
                <a:cubicBezTo>
                  <a:pt x="697" y="931"/>
                  <a:pt x="286" y="1110"/>
                  <a:pt x="143" y="1379"/>
                </a:cubicBezTo>
                <a:cubicBezTo>
                  <a:pt x="0" y="1648"/>
                  <a:pt x="30" y="2189"/>
                  <a:pt x="169" y="2358"/>
                </a:cubicBezTo>
                <a:cubicBezTo>
                  <a:pt x="308" y="2527"/>
                  <a:pt x="818" y="2498"/>
                  <a:pt x="977" y="2392"/>
                </a:cubicBezTo>
                <a:cubicBezTo>
                  <a:pt x="1136" y="2286"/>
                  <a:pt x="1091" y="1919"/>
                  <a:pt x="1122" y="1719"/>
                </a:cubicBezTo>
                <a:cubicBezTo>
                  <a:pt x="1153" y="1519"/>
                  <a:pt x="1129" y="1274"/>
                  <a:pt x="1164" y="1192"/>
                </a:cubicBezTo>
                <a:cubicBezTo>
                  <a:pt x="1199" y="1110"/>
                  <a:pt x="1296" y="1093"/>
                  <a:pt x="1334" y="1226"/>
                </a:cubicBezTo>
                <a:cubicBezTo>
                  <a:pt x="1372" y="1359"/>
                  <a:pt x="1266" y="1872"/>
                  <a:pt x="1394" y="1992"/>
                </a:cubicBezTo>
                <a:cubicBezTo>
                  <a:pt x="1522" y="2112"/>
                  <a:pt x="1978" y="2072"/>
                  <a:pt x="2101" y="1949"/>
                </a:cubicBezTo>
                <a:cubicBezTo>
                  <a:pt x="2224" y="1826"/>
                  <a:pt x="2216" y="1397"/>
                  <a:pt x="2134" y="1251"/>
                </a:cubicBezTo>
                <a:cubicBezTo>
                  <a:pt x="2052" y="1105"/>
                  <a:pt x="1601" y="1163"/>
                  <a:pt x="1607" y="1072"/>
                </a:cubicBezTo>
                <a:cubicBezTo>
                  <a:pt x="1613" y="981"/>
                  <a:pt x="2018" y="742"/>
                  <a:pt x="2168" y="707"/>
                </a:cubicBezTo>
                <a:cubicBezTo>
                  <a:pt x="2318" y="672"/>
                  <a:pt x="2451" y="734"/>
                  <a:pt x="2509" y="860"/>
                </a:cubicBezTo>
                <a:cubicBezTo>
                  <a:pt x="2567" y="986"/>
                  <a:pt x="2385" y="1368"/>
                  <a:pt x="2518" y="1464"/>
                </a:cubicBezTo>
                <a:cubicBezTo>
                  <a:pt x="2651" y="1560"/>
                  <a:pt x="3180" y="1544"/>
                  <a:pt x="3309" y="1438"/>
                </a:cubicBezTo>
                <a:cubicBezTo>
                  <a:pt x="3438" y="1332"/>
                  <a:pt x="3408" y="979"/>
                  <a:pt x="3292" y="826"/>
                </a:cubicBezTo>
                <a:cubicBezTo>
                  <a:pt x="3176" y="673"/>
                  <a:pt x="2587" y="654"/>
                  <a:pt x="2611" y="519"/>
                </a:cubicBezTo>
                <a:cubicBezTo>
                  <a:pt x="2635" y="384"/>
                  <a:pt x="3265" y="122"/>
                  <a:pt x="3437" y="1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6">
            <a:extLst>
              <a:ext uri="{FF2B5EF4-FFF2-40B4-BE49-F238E27FC236}">
                <a16:creationId xmlns:a16="http://schemas.microsoft.com/office/drawing/2014/main" id="{7A8652A7-2BD4-474A-8962-9EDD10590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6113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Text Box 27">
            <a:extLst>
              <a:ext uri="{FF2B5EF4-FFF2-40B4-BE49-F238E27FC236}">
                <a16:creationId xmlns:a16="http://schemas.microsoft.com/office/drawing/2014/main" id="{E36A8CD1-FD3F-4876-B459-CE9B1BCC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19812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endParaRPr lang="en-US" altLang="en-US"/>
          </a:p>
        </p:txBody>
      </p:sp>
      <p:sp>
        <p:nvSpPr>
          <p:cNvPr id="21536" name="Text Box 31">
            <a:extLst>
              <a:ext uri="{FF2B5EF4-FFF2-40B4-BE49-F238E27FC236}">
                <a16:creationId xmlns:a16="http://schemas.microsoft.com/office/drawing/2014/main" id="{4C06B82D-71FC-4048-9CEC-5A385C13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2041525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print</a:t>
            </a:r>
            <a:r>
              <a:rPr lang="en-US" altLang="en-US"/>
              <a:t>(</a:t>
            </a:r>
            <a:r>
              <a:rPr lang="en-US" altLang="en-US" i="1"/>
              <a:t>16</a:t>
            </a:r>
            <a:r>
              <a:rPr lang="en-US" altLang="en-US"/>
              <a:t>)</a:t>
            </a:r>
          </a:p>
        </p:txBody>
      </p:sp>
      <p:sp>
        <p:nvSpPr>
          <p:cNvPr id="21537" name="Text Box 32">
            <a:extLst>
              <a:ext uri="{FF2B5EF4-FFF2-40B4-BE49-F238E27FC236}">
                <a16:creationId xmlns:a16="http://schemas.microsoft.com/office/drawing/2014/main" id="{67EBB409-21C0-48F4-869F-1DAB450E8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105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T.</a:t>
            </a:r>
            <a:r>
              <a:rPr lang="en-US" altLang="en-US"/>
              <a:t>val = </a:t>
            </a:r>
            <a:r>
              <a:rPr lang="en-US" altLang="en-US" i="1"/>
              <a:t>9</a:t>
            </a:r>
            <a:endParaRPr lang="en-US" altLang="en-US"/>
          </a:p>
        </p:txBody>
      </p:sp>
      <p:sp>
        <p:nvSpPr>
          <p:cNvPr id="21538" name="Line 33">
            <a:extLst>
              <a:ext uri="{FF2B5EF4-FFF2-40B4-BE49-F238E27FC236}">
                <a16:creationId xmlns:a16="http://schemas.microsoft.com/office/drawing/2014/main" id="{367093B0-21BE-42E0-814B-0257B818E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Text Box 34">
            <a:extLst>
              <a:ext uri="{FF2B5EF4-FFF2-40B4-BE49-F238E27FC236}">
                <a16:creationId xmlns:a16="http://schemas.microsoft.com/office/drawing/2014/main" id="{9362DCF8-55A8-4312-ACE1-A50A735A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4953000"/>
            <a:ext cx="1046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F.</a:t>
            </a:r>
            <a:r>
              <a:rPr lang="en-US" altLang="en-US"/>
              <a:t>val = </a:t>
            </a:r>
            <a:r>
              <a:rPr lang="en-US" altLang="en-US" i="1"/>
              <a:t>5</a:t>
            </a:r>
            <a:endParaRPr lang="en-US" altLang="en-US"/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3C7BAA34-F270-496E-B005-33DE5B699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5E613FF7-9FD9-446D-B8F0-68861156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4191000"/>
            <a:ext cx="1046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F.</a:t>
            </a:r>
            <a:r>
              <a:rPr lang="en-US" altLang="en-US"/>
              <a:t>val = </a:t>
            </a:r>
            <a:r>
              <a:rPr lang="en-US" altLang="en-US" i="1"/>
              <a:t>2</a:t>
            </a:r>
            <a:endParaRPr lang="en-US" alt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82BDB2AB-2DEA-404A-9AA2-FE3CDAE2D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Text Box 4">
            <a:extLst>
              <a:ext uri="{FF2B5EF4-FFF2-40B4-BE49-F238E27FC236}">
                <a16:creationId xmlns:a16="http://schemas.microsoft.com/office/drawing/2014/main" id="{59162CFD-C932-4738-B205-F10E90E8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8" y="3759200"/>
            <a:ext cx="256140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print(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)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E.val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:=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E.val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+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T.val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+mn-lt"/>
              </a:rPr>
            </a:b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T.val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:=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T.val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*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F.val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+mn-lt"/>
              </a:rPr>
            </a:b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b="1" dirty="0" err="1">
                <a:latin typeface="+mn-lt"/>
              </a:rPr>
              <a:t>digit</a:t>
            </a:r>
            <a:r>
              <a:rPr lang="en-US" altLang="en-US" sz="2400" dirty="0" err="1">
                <a:latin typeface="+mn-lt"/>
              </a:rPr>
              <a:t>.lexval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544" name="Text Box 6">
            <a:extLst>
              <a:ext uri="{FF2B5EF4-FFF2-40B4-BE49-F238E27FC236}">
                <a16:creationId xmlns:a16="http://schemas.microsoft.com/office/drawing/2014/main" id="{E78E8316-BF06-4A68-9E1C-E2EB38D1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6" y="335280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Semantic Rule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8454-93FB-4E9E-BE44-101C740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+ Semantic rules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8C8AC3-9BB3-45C5-AEAA-0F6F7989E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2175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218337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571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 Rules {Actions}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2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{Print (</a:t>
                      </a:r>
                      <a:r>
                        <a:rPr lang="en-US" dirty="0" err="1"/>
                        <a:t>E.val</a:t>
                      </a:r>
                      <a:r>
                        <a:rPr lang="en-US" dirty="0"/>
                        <a:t>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0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 +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E.val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E.val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E.val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6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 *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E.val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E.val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*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E.val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{Print (</a:t>
                      </a:r>
                      <a:r>
                        <a:rPr lang="en-US" dirty="0" err="1"/>
                        <a:t>E.val</a:t>
                      </a:r>
                      <a:r>
                        <a:rPr lang="en-US" dirty="0"/>
                        <a:t>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{Print (</a:t>
                      </a:r>
                      <a:r>
                        <a:rPr lang="en-US" dirty="0" err="1"/>
                        <a:t>A.val</a:t>
                      </a:r>
                      <a:r>
                        <a:rPr lang="en-US" dirty="0"/>
                        <a:t>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A1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A.val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A1.val *  10 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unit.lexval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A.val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unit.lexval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176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84322-53FA-41C8-8FA0-7EB3E5E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268A-FB07-48F3-B9C5-DDBF2801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draw the SDT of the inputs?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BF43-E2E9-49D2-9FDC-7A67FD99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Given:</a:t>
            </a:r>
          </a:p>
          <a:p>
            <a:pPr lvl="1"/>
            <a:r>
              <a:rPr lang="en-US" sz="2000" dirty="0"/>
              <a:t>10 + 10</a:t>
            </a:r>
          </a:p>
          <a:p>
            <a:pPr lvl="1"/>
            <a:r>
              <a:rPr lang="en-US" sz="2000" dirty="0"/>
              <a:t> 4 + 15</a:t>
            </a:r>
          </a:p>
          <a:p>
            <a:pPr lvl="1"/>
            <a:r>
              <a:rPr lang="en-US" sz="2000" dirty="0"/>
              <a:t>(4+6) * 14</a:t>
            </a:r>
          </a:p>
          <a:p>
            <a:pPr lvl="1"/>
            <a:r>
              <a:rPr lang="en-US" sz="2000" dirty="0"/>
              <a:t>(1 * 3)</a:t>
            </a:r>
          </a:p>
          <a:p>
            <a:pPr lvl="1"/>
            <a:r>
              <a:rPr lang="en-US" sz="2000" dirty="0"/>
              <a:t>2 * (23 * 34)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1A751-D63E-4ECF-BAA3-C7A6159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478-29B1-4BAC-A9D0-8D0726E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A6CC-CF84-41DF-A98D-63199955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Attribute values typically represent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Numbers (literal constants)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Strings (literal constants)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Memory locations, such as a frame index of a local variable or function argument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data type for type checking of expressions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Scoping information for local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F5E4-3916-40A1-8E5A-C67396D5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455-173B-4D83-9A81-715AFC23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Synthesized Versus Inherited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F731-CD0C-43DD-879D-27901B21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Production rule: A </a:t>
            </a:r>
            <a:r>
              <a:rPr lang="en-US" sz="2400" dirty="0">
                <a:sym typeface="Wingdings" panose="05000000000000000000" pitchFamily="2" charset="2"/>
              </a:rPr>
              <a:t> BC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A.val</a:t>
            </a:r>
            <a:r>
              <a:rPr lang="en-US" sz="2400" dirty="0">
                <a:sym typeface="Wingdings" panose="05000000000000000000" pitchFamily="2" charset="2"/>
              </a:rPr>
              <a:t> is synthesized attribute of A.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A.val</a:t>
            </a:r>
            <a:r>
              <a:rPr lang="en-US" sz="2400" dirty="0">
                <a:sym typeface="Wingdings" panose="05000000000000000000" pitchFamily="2" charset="2"/>
              </a:rPr>
              <a:t> is inherited attribute of B. </a:t>
            </a:r>
            <a:r>
              <a:rPr lang="en-US" sz="2400" dirty="0" err="1">
                <a:sym typeface="Wingdings" panose="05000000000000000000" pitchFamily="2" charset="2"/>
              </a:rPr>
              <a:t>B.val</a:t>
            </a:r>
            <a:r>
              <a:rPr lang="en-US" sz="2400" dirty="0">
                <a:sym typeface="Wingdings" panose="05000000000000000000" pitchFamily="2" charset="2"/>
              </a:rPr>
              <a:t> =  </a:t>
            </a:r>
            <a:r>
              <a:rPr lang="en-US" sz="2400" dirty="0" err="1">
                <a:sym typeface="Wingdings" panose="05000000000000000000" pitchFamily="2" charset="2"/>
              </a:rPr>
              <a:t>A.val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Again, </a:t>
            </a:r>
            <a:r>
              <a:rPr lang="en-US" sz="2400" dirty="0" err="1">
                <a:sym typeface="Wingdings" panose="05000000000000000000" pitchFamily="2" charset="2"/>
              </a:rPr>
              <a:t>C.val</a:t>
            </a:r>
            <a:r>
              <a:rPr lang="en-US" sz="2400" dirty="0">
                <a:sym typeface="Wingdings" panose="05000000000000000000" pitchFamily="2" charset="2"/>
              </a:rPr>
              <a:t> is also inherited attribute of B. </a:t>
            </a:r>
            <a:r>
              <a:rPr lang="en-US" sz="2400" dirty="0" err="1">
                <a:sym typeface="Wingdings" panose="05000000000000000000" pitchFamily="2" charset="2"/>
              </a:rPr>
              <a:t>B.val</a:t>
            </a:r>
            <a:r>
              <a:rPr lang="en-US" sz="2400" dirty="0">
                <a:sym typeface="Wingdings" panose="05000000000000000000" pitchFamily="2" charset="2"/>
              </a:rPr>
              <a:t>= </a:t>
            </a:r>
            <a:r>
              <a:rPr lang="en-US" sz="2400" dirty="0" err="1">
                <a:sym typeface="Wingdings" panose="05000000000000000000" pitchFamily="2" charset="2"/>
              </a:rPr>
              <a:t>C.val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As B is the children of A. So, that value is inherited to B.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54E5C-EE89-4A8B-AF1B-0B37487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61FA-C731-4D1A-B7A2-32165BA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23F9-0B6B-4C6C-83D5-B7DCC640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 </a:t>
            </a:r>
            <a:r>
              <a:rPr lang="en-US" altLang="en-US" sz="2400" dirty="0">
                <a:sym typeface="Symbol" panose="05050102010706020507" pitchFamily="18" charset="2"/>
              </a:rPr>
              <a:t> T L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T  </a:t>
            </a:r>
            <a:r>
              <a:rPr lang="en-US" altLang="en-US" sz="2400" b="1" dirty="0">
                <a:sym typeface="Symbol" panose="05050102010706020507" pitchFamily="18" charset="2"/>
              </a:rPr>
              <a:t>int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L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ym typeface="Wingdings" panose="05000000000000000000" pitchFamily="2" charset="2"/>
              </a:rPr>
              <a:t>id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L is an identifier type. An important attribute of L would be its type to check its validity during semantic analyzing.</a:t>
            </a:r>
          </a:p>
          <a:p>
            <a:r>
              <a:rPr lang="en-US" sz="2400" dirty="0" err="1"/>
              <a:t>L.val</a:t>
            </a:r>
            <a:r>
              <a:rPr lang="en-US" sz="2400" dirty="0"/>
              <a:t> = </a:t>
            </a:r>
            <a:r>
              <a:rPr lang="en-US" sz="2400" dirty="0" err="1"/>
              <a:t>id.lexval</a:t>
            </a:r>
            <a:r>
              <a:rPr lang="en-US" sz="2400" dirty="0"/>
              <a:t> , </a:t>
            </a:r>
            <a:r>
              <a:rPr lang="en-US" sz="2400" dirty="0" err="1"/>
              <a:t>L.type</a:t>
            </a:r>
            <a:r>
              <a:rPr lang="en-US" sz="2400" dirty="0"/>
              <a:t> = </a:t>
            </a:r>
            <a:r>
              <a:rPr lang="en-US" sz="2400" dirty="0" err="1"/>
              <a:t>T.type</a:t>
            </a:r>
            <a:r>
              <a:rPr lang="en-US" sz="2400" dirty="0"/>
              <a:t> is important attributes.</a:t>
            </a:r>
          </a:p>
          <a:p>
            <a:r>
              <a:rPr lang="en-US" sz="2400" dirty="0" err="1"/>
              <a:t>L.type</a:t>
            </a:r>
            <a:r>
              <a:rPr lang="en-US" sz="2400" dirty="0"/>
              <a:t> is inherited attribute.</a:t>
            </a:r>
          </a:p>
          <a:p>
            <a:r>
              <a:rPr lang="en-US" sz="2400" dirty="0" err="1"/>
              <a:t>T.type</a:t>
            </a:r>
            <a:r>
              <a:rPr lang="en-US" sz="2400" dirty="0"/>
              <a:t> = int is synthesized attribute.</a:t>
            </a:r>
          </a:p>
          <a:p>
            <a:r>
              <a:rPr lang="en-US" sz="2400" dirty="0" err="1"/>
              <a:t>L.val</a:t>
            </a:r>
            <a:r>
              <a:rPr lang="en-US" sz="2400" dirty="0"/>
              <a:t> = </a:t>
            </a:r>
            <a:r>
              <a:rPr lang="en-US" sz="2400" dirty="0" err="1"/>
              <a:t>id.lexval</a:t>
            </a:r>
            <a:r>
              <a:rPr lang="en-US" sz="2400" dirty="0"/>
              <a:t> is also synthesized attribute.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B3E7-934F-45A9-8CD9-339921C0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9B7B397F-A4E3-4E4F-A42A-FA77008CF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S-Attributed Definitions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C668BDF2-90F3-43DE-AD70-760C8DB0F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syntax-directed definition that uses synthesized attributes exclusively is called an S-attributed definition (or S-attributed grammar).</a:t>
            </a:r>
          </a:p>
          <a:p>
            <a:r>
              <a:rPr lang="en-US" sz="2400" b="0" i="0" dirty="0">
                <a:effectLst/>
              </a:rPr>
              <a:t>Semantic actions are placed in rightmost place of RHS.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02F17BD8-CE31-4E61-8F66-60E93B79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489AB4-71C4-402E-8182-24EA95F8A86B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D639C-27F6-430C-ADF5-22BE2CF0F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Example Attribute Grammar with Synthesized+Inherited Attributes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A19A9130-D3DF-4A55-A906-0701634C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B058F5-C859-445A-9F50-4E41B936F50A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43C1CBFD-3C67-45D0-B8D3-A83D76866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743200"/>
            <a:ext cx="1499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D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 T L</a:t>
            </a:r>
            <a:br>
              <a:rPr lang="en-US" altLang="en-US" sz="2400" dirty="0">
                <a:latin typeface="+mn-lt"/>
                <a:sym typeface="Symbol" panose="05050102010706020507" pitchFamily="18" charset="2"/>
              </a:rPr>
            </a:b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T 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int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en-US" sz="2400" dirty="0">
                <a:latin typeface="+mn-lt"/>
                <a:sym typeface="Symbol" panose="05050102010706020507" pitchFamily="18" charset="2"/>
              </a:rPr>
            </a:b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T 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real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en-US" sz="2400" dirty="0">
                <a:latin typeface="+mn-lt"/>
                <a:sym typeface="Symbol" panose="05050102010706020507" pitchFamily="18" charset="2"/>
              </a:rPr>
            </a:b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L  L1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,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en-US" sz="2400" dirty="0">
                <a:latin typeface="+mn-lt"/>
                <a:sym typeface="Symbol" panose="05050102010706020507" pitchFamily="18" charset="2"/>
              </a:rPr>
            </a:b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L 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24657228-84E0-428A-A611-9A1F4240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2730500"/>
            <a:ext cx="354180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L.in := </a:t>
            </a:r>
            <a:r>
              <a:rPr lang="en-US" altLang="en-US" sz="2400" dirty="0" err="1">
                <a:latin typeface="+mn-lt"/>
              </a:rPr>
              <a:t>T.type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T.type</a:t>
            </a:r>
            <a:r>
              <a:rPr lang="en-US" altLang="en-US" sz="2400" dirty="0">
                <a:latin typeface="+mn-lt"/>
              </a:rPr>
              <a:t> := </a:t>
            </a:r>
            <a:r>
              <a:rPr lang="ja-JP" altLang="en-US" sz="2400" dirty="0">
                <a:latin typeface="+mn-lt"/>
              </a:rPr>
              <a:t>‘</a:t>
            </a:r>
            <a:r>
              <a:rPr lang="en-US" altLang="ja-JP" sz="2400" dirty="0">
                <a:latin typeface="+mn-lt"/>
              </a:rPr>
              <a:t>integer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/>
            </a:r>
            <a:br>
              <a:rPr lang="en-US" altLang="ja-JP" sz="2400" dirty="0">
                <a:latin typeface="+mn-lt"/>
              </a:rPr>
            </a:br>
            <a:r>
              <a:rPr lang="en-US" altLang="ja-JP" sz="2400" dirty="0" err="1">
                <a:latin typeface="+mn-lt"/>
              </a:rPr>
              <a:t>T.type</a:t>
            </a:r>
            <a:r>
              <a:rPr lang="en-US" altLang="ja-JP" sz="2400" dirty="0">
                <a:latin typeface="+mn-lt"/>
              </a:rPr>
              <a:t> := </a:t>
            </a:r>
            <a:r>
              <a:rPr lang="ja-JP" altLang="en-US" sz="2400" dirty="0">
                <a:latin typeface="+mn-lt"/>
              </a:rPr>
              <a:t>‘</a:t>
            </a:r>
            <a:r>
              <a:rPr lang="en-US" altLang="ja-JP" sz="2400" dirty="0">
                <a:latin typeface="+mn-lt"/>
              </a:rPr>
              <a:t>real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</a:t>
            </a:r>
            <a:br>
              <a:rPr lang="en-US" altLang="ja-JP" sz="2400" dirty="0">
                <a:latin typeface="+mn-lt"/>
              </a:rPr>
            </a:br>
            <a:r>
              <a:rPr lang="en-US" altLang="ja-JP" sz="2400" dirty="0">
                <a:latin typeface="+mn-lt"/>
              </a:rPr>
              <a:t>L1.in := L.in; </a:t>
            </a:r>
            <a:r>
              <a:rPr lang="en-US" altLang="ja-JP" sz="2400" dirty="0" err="1">
                <a:latin typeface="+mn-lt"/>
              </a:rPr>
              <a:t>L.val</a:t>
            </a:r>
            <a:r>
              <a:rPr lang="en-US" altLang="ja-JP" sz="2400" dirty="0">
                <a:latin typeface="+mn-lt"/>
              </a:rPr>
              <a:t>:=</a:t>
            </a:r>
            <a:r>
              <a:rPr lang="en-US" altLang="ja-JP" sz="2400" dirty="0" err="1">
                <a:latin typeface="+mn-lt"/>
              </a:rPr>
              <a:t>id.lexval</a:t>
            </a:r>
            <a:r>
              <a:rPr lang="en-US" altLang="ja-JP" sz="2400" dirty="0">
                <a:latin typeface="+mn-lt"/>
              </a:rPr>
              <a:t/>
            </a:r>
            <a:br>
              <a:rPr lang="en-US" altLang="ja-JP" sz="2400" dirty="0">
                <a:latin typeface="+mn-lt"/>
              </a:rPr>
            </a:br>
            <a:r>
              <a:rPr lang="en-US" altLang="ja-JP" sz="2400" dirty="0" err="1">
                <a:latin typeface="+mn-lt"/>
              </a:rPr>
              <a:t>L.val</a:t>
            </a:r>
            <a:r>
              <a:rPr lang="en-US" altLang="ja-JP" sz="2400" dirty="0">
                <a:latin typeface="+mn-lt"/>
              </a:rPr>
              <a:t>:=</a:t>
            </a:r>
            <a:r>
              <a:rPr lang="en-US" altLang="ja-JP" sz="2400" dirty="0" err="1">
                <a:latin typeface="+mn-lt"/>
              </a:rPr>
              <a:t>id.lexval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3069C2B2-1B1D-4CA3-9C0D-28AB9E76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209801"/>
            <a:ext cx="1558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Production</a:t>
            </a:r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AE3236CF-2A8E-445F-90D7-49F5712B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09801"/>
            <a:ext cx="1956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Semantic Rule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1AFCF1-CD88-4682-BAB6-8E72424EB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Acyclic Dependency Graphs for Attributed Parse Trees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758C2ECF-0FD9-451F-91B1-C940069D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757C24-D642-4179-81E3-16B5F018CE06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BAD6FE6-2D66-4967-B44F-283CBF1D6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1062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X Y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D8F7F10C-9F90-41CC-AED5-A5863F431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2743200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A</a:t>
            </a:r>
            <a:r>
              <a:rPr lang="en-US" altLang="en-US"/>
              <a:t>.a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.x, </a:t>
            </a:r>
            <a:r>
              <a:rPr lang="en-US" altLang="en-US" i="1"/>
              <a:t>Y</a:t>
            </a:r>
            <a:r>
              <a:rPr lang="en-US" altLang="en-US"/>
              <a:t>.y)</a:t>
            </a: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9BEB2F7E-6B75-4EBC-A3F9-59F1C924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191000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.x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.a, </a:t>
            </a:r>
            <a:r>
              <a:rPr lang="en-US" altLang="en-US" i="1"/>
              <a:t>Y</a:t>
            </a:r>
            <a:r>
              <a:rPr lang="en-US" altLang="en-US"/>
              <a:t>.y)</a:t>
            </a: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D373C405-32F4-4F4B-AFCA-A95948D7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5638800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Y</a:t>
            </a:r>
            <a:r>
              <a:rPr lang="en-US" altLang="en-US"/>
              <a:t>.y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.a, </a:t>
            </a:r>
            <a:r>
              <a:rPr lang="en-US" altLang="en-US" i="1"/>
              <a:t>X</a:t>
            </a:r>
            <a:r>
              <a:rPr lang="en-US" altLang="en-US"/>
              <a:t>.x)</a:t>
            </a:r>
          </a:p>
        </p:txBody>
      </p:sp>
      <p:sp>
        <p:nvSpPr>
          <p:cNvPr id="28680" name="Text Box 7">
            <a:extLst>
              <a:ext uri="{FF2B5EF4-FFF2-40B4-BE49-F238E27FC236}">
                <a16:creationId xmlns:a16="http://schemas.microsoft.com/office/drawing/2014/main" id="{035B777F-D5A9-4D10-8516-D1A1F78A1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22701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A</a:t>
            </a:r>
            <a:r>
              <a:rPr lang="en-US" altLang="en-US"/>
              <a:t>.a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C603949A-3EA7-4CCC-AF6D-529A7174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4" y="29718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.x</a:t>
            </a:r>
          </a:p>
        </p:txBody>
      </p:sp>
      <p:sp>
        <p:nvSpPr>
          <p:cNvPr id="28682" name="Text Box 9">
            <a:extLst>
              <a:ext uri="{FF2B5EF4-FFF2-40B4-BE49-F238E27FC236}">
                <a16:creationId xmlns:a16="http://schemas.microsoft.com/office/drawing/2014/main" id="{CA481224-057B-4A32-8F39-FA2BC7C7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9" y="29718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Y</a:t>
            </a:r>
            <a:r>
              <a:rPr lang="en-US" altLang="en-US"/>
              <a:t>.y</a:t>
            </a:r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C6A618A2-4E97-48B0-A256-AE7D9A62E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674AA28F-5C1B-4503-864F-11C9C45BF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>
            <a:extLst>
              <a:ext uri="{FF2B5EF4-FFF2-40B4-BE49-F238E27FC236}">
                <a16:creationId xmlns:a16="http://schemas.microsoft.com/office/drawing/2014/main" id="{D05D13F4-D7E9-4420-99D5-DF8A79C77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2F07A086-9777-484B-B208-8106F38CFC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2590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72A5BDE7-19CE-47EC-9963-5D6A30C1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4" y="37179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 err="1"/>
              <a:t>A</a:t>
            </a:r>
            <a:r>
              <a:rPr lang="en-US" altLang="en-US" dirty="0" err="1"/>
              <a:t>.a</a:t>
            </a:r>
            <a:endParaRPr lang="en-US" altLang="en-US" dirty="0"/>
          </a:p>
        </p:txBody>
      </p:sp>
      <p:sp>
        <p:nvSpPr>
          <p:cNvPr id="28688" name="Text Box 15">
            <a:extLst>
              <a:ext uri="{FF2B5EF4-FFF2-40B4-BE49-F238E27FC236}">
                <a16:creationId xmlns:a16="http://schemas.microsoft.com/office/drawing/2014/main" id="{1F6AE38C-5612-4F15-86AF-D6F24A14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4196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.x</a:t>
            </a:r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5B02BBB8-FD7C-4EFB-878A-2233FC8D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6" y="44196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Y</a:t>
            </a:r>
            <a:r>
              <a:rPr lang="en-US" altLang="en-US"/>
              <a:t>.y</a:t>
            </a:r>
          </a:p>
        </p:txBody>
      </p:sp>
      <p:sp>
        <p:nvSpPr>
          <p:cNvPr id="28690" name="Line 17">
            <a:extLst>
              <a:ext uri="{FF2B5EF4-FFF2-40B4-BE49-F238E27FC236}">
                <a16:creationId xmlns:a16="http://schemas.microsoft.com/office/drawing/2014/main" id="{71E9522B-4973-46F1-9A24-0267FD216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3888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>
            <a:extLst>
              <a:ext uri="{FF2B5EF4-FFF2-40B4-BE49-F238E27FC236}">
                <a16:creationId xmlns:a16="http://schemas.microsoft.com/office/drawing/2014/main" id="{C9940714-13C0-4B0B-AB73-B6CA15EA3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>
            <a:extLst>
              <a:ext uri="{FF2B5EF4-FFF2-40B4-BE49-F238E27FC236}">
                <a16:creationId xmlns:a16="http://schemas.microsoft.com/office/drawing/2014/main" id="{E45805D3-969A-4ED9-B436-C6BF20A881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114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20">
            <a:extLst>
              <a:ext uri="{FF2B5EF4-FFF2-40B4-BE49-F238E27FC236}">
                <a16:creationId xmlns:a16="http://schemas.microsoft.com/office/drawing/2014/main" id="{99DEBE98-07D6-43CC-BE1E-5ED95D854847}"/>
              </a:ext>
            </a:extLst>
          </p:cNvPr>
          <p:cNvSpPr>
            <a:spLocks/>
          </p:cNvSpPr>
          <p:nvPr/>
        </p:nvSpPr>
        <p:spPr bwMode="auto">
          <a:xfrm>
            <a:off x="5929314" y="4219576"/>
            <a:ext cx="841375" cy="333375"/>
          </a:xfrm>
          <a:custGeom>
            <a:avLst/>
            <a:gdLst>
              <a:gd name="T0" fmla="*/ 2147483647 w 530"/>
              <a:gd name="T1" fmla="*/ 2147483647 h 210"/>
              <a:gd name="T2" fmla="*/ 2147483647 w 530"/>
              <a:gd name="T3" fmla="*/ 2147483647 h 210"/>
              <a:gd name="T4" fmla="*/ 0 w 530"/>
              <a:gd name="T5" fmla="*/ 2147483647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1">
            <a:extLst>
              <a:ext uri="{FF2B5EF4-FFF2-40B4-BE49-F238E27FC236}">
                <a16:creationId xmlns:a16="http://schemas.microsoft.com/office/drawing/2014/main" id="{18ABA270-4FCF-4A9D-BA05-6A80AA191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51657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A</a:t>
            </a:r>
            <a:r>
              <a:rPr lang="en-US" altLang="en-US"/>
              <a:t>.a</a:t>
            </a:r>
          </a:p>
        </p:txBody>
      </p:sp>
      <p:sp>
        <p:nvSpPr>
          <p:cNvPr id="28695" name="Text Box 22">
            <a:extLst>
              <a:ext uri="{FF2B5EF4-FFF2-40B4-BE49-F238E27FC236}">
                <a16:creationId xmlns:a16="http://schemas.microsoft.com/office/drawing/2014/main" id="{DB79FAD3-A653-41E7-995B-0B80AC2B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4" y="58674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.x</a:t>
            </a:r>
          </a:p>
        </p:txBody>
      </p:sp>
      <p:sp>
        <p:nvSpPr>
          <p:cNvPr id="28696" name="Text Box 23">
            <a:extLst>
              <a:ext uri="{FF2B5EF4-FFF2-40B4-BE49-F238E27FC236}">
                <a16:creationId xmlns:a16="http://schemas.microsoft.com/office/drawing/2014/main" id="{4529B3CD-1685-4C50-AA19-94788A46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9" y="58674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Y</a:t>
            </a:r>
            <a:r>
              <a:rPr lang="en-US" altLang="en-US"/>
              <a:t>.y</a:t>
            </a:r>
          </a:p>
        </p:txBody>
      </p:sp>
      <p:sp>
        <p:nvSpPr>
          <p:cNvPr id="28697" name="Line 24">
            <a:extLst>
              <a:ext uri="{FF2B5EF4-FFF2-40B4-BE49-F238E27FC236}">
                <a16:creationId xmlns:a16="http://schemas.microsoft.com/office/drawing/2014/main" id="{2F562EB6-665B-4E21-92F4-ED921AF89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>
            <a:extLst>
              <a:ext uri="{FF2B5EF4-FFF2-40B4-BE49-F238E27FC236}">
                <a16:creationId xmlns:a16="http://schemas.microsoft.com/office/drawing/2014/main" id="{6BBD22FA-57AF-4744-807D-03AA6F8B6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Freeform 28">
            <a:extLst>
              <a:ext uri="{FF2B5EF4-FFF2-40B4-BE49-F238E27FC236}">
                <a16:creationId xmlns:a16="http://schemas.microsoft.com/office/drawing/2014/main" id="{CED1102B-C10D-4562-81EB-2F615D5AF4D3}"/>
              </a:ext>
            </a:extLst>
          </p:cNvPr>
          <p:cNvSpPr>
            <a:spLocks/>
          </p:cNvSpPr>
          <p:nvPr/>
        </p:nvSpPr>
        <p:spPr bwMode="auto">
          <a:xfrm flipH="1">
            <a:off x="5486400" y="5686426"/>
            <a:ext cx="838200" cy="333375"/>
          </a:xfrm>
          <a:custGeom>
            <a:avLst/>
            <a:gdLst>
              <a:gd name="T0" fmla="*/ 2147483647 w 530"/>
              <a:gd name="T1" fmla="*/ 2147483647 h 210"/>
              <a:gd name="T2" fmla="*/ 2147483647 w 530"/>
              <a:gd name="T3" fmla="*/ 2147483647 h 210"/>
              <a:gd name="T4" fmla="*/ 0 w 530"/>
              <a:gd name="T5" fmla="*/ 2147483647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9">
            <a:extLst>
              <a:ext uri="{FF2B5EF4-FFF2-40B4-BE49-F238E27FC236}">
                <a16:creationId xmlns:a16="http://schemas.microsoft.com/office/drawing/2014/main" id="{50F1789E-B3B8-4950-BAA4-10C8A9107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5626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30">
            <a:extLst>
              <a:ext uri="{FF2B5EF4-FFF2-40B4-BE49-F238E27FC236}">
                <a16:creationId xmlns:a16="http://schemas.microsoft.com/office/drawing/2014/main" id="{D3681148-E2CE-4341-8DF0-A1BCE2844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8125" y="5805488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Text Box 31">
            <a:extLst>
              <a:ext uri="{FF2B5EF4-FFF2-40B4-BE49-F238E27FC236}">
                <a16:creationId xmlns:a16="http://schemas.microsoft.com/office/drawing/2014/main" id="{DCEB933D-F383-48AF-97C5-3C8E6DE88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360" y="5318126"/>
            <a:ext cx="22813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Direction of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value dependence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C0803E-A1B9-47E1-86B5-DDF645CC3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Dependency Graphs with Cycles?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D7650B-F1ED-4628-BEE0-D59803BBF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Edges in the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 graph determine the evaluation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order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attribute values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Dependency graphs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cannot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cyclic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049CF3F5-B5E6-45A6-ABC5-47C762FA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7DE214-60BC-435F-8E12-84B0D0CE045F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F918C434-2147-40AB-94F0-FCD2301B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91000"/>
            <a:ext cx="14734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A</a:t>
            </a:r>
            <a:r>
              <a:rPr lang="en-US" altLang="en-US"/>
              <a:t>.a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.x)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i="1"/>
              <a:t>X</a:t>
            </a:r>
            <a:r>
              <a:rPr lang="en-US" altLang="en-US"/>
              <a:t>.x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Y</a:t>
            </a:r>
            <a:r>
              <a:rPr lang="en-US" altLang="en-US"/>
              <a:t>.y)</a:t>
            </a:r>
            <a:br>
              <a:rPr lang="en-US" altLang="en-US"/>
            </a:br>
            <a:r>
              <a:rPr lang="en-US" altLang="en-US" i="1"/>
              <a:t>Y</a:t>
            </a:r>
            <a:r>
              <a:rPr lang="en-US" altLang="en-US"/>
              <a:t>.y :=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.a)</a:t>
            </a: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D6A9BDC2-C26A-4D79-BA9F-D8AE64FA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4" y="42513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A</a:t>
            </a:r>
            <a:r>
              <a:rPr lang="en-US" altLang="en-US"/>
              <a:t>.a</a:t>
            </a: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95B9AB09-D18F-4D7E-891D-4E686AFFB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9530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.x</a:t>
            </a: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6F4E9901-61CC-425E-AD64-60FDC0731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6" y="49530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Y</a:t>
            </a:r>
            <a:r>
              <a:rPr lang="en-US" altLang="en-US"/>
              <a:t>.y</a:t>
            </a: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891B2A7E-5EF2-43B6-9F46-E9A82C1937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3888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D511F7CE-23B2-48BB-9BEE-EFFE21CAC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reeform 11">
            <a:extLst>
              <a:ext uri="{FF2B5EF4-FFF2-40B4-BE49-F238E27FC236}">
                <a16:creationId xmlns:a16="http://schemas.microsoft.com/office/drawing/2014/main" id="{198D8DCA-5F7B-4D73-A857-634DA3D972A7}"/>
              </a:ext>
            </a:extLst>
          </p:cNvPr>
          <p:cNvSpPr>
            <a:spLocks/>
          </p:cNvSpPr>
          <p:nvPr/>
        </p:nvSpPr>
        <p:spPr bwMode="auto">
          <a:xfrm>
            <a:off x="5791201" y="4752976"/>
            <a:ext cx="841375" cy="333375"/>
          </a:xfrm>
          <a:custGeom>
            <a:avLst/>
            <a:gdLst>
              <a:gd name="T0" fmla="*/ 2147483647 w 530"/>
              <a:gd name="T1" fmla="*/ 2147483647 h 210"/>
              <a:gd name="T2" fmla="*/ 2147483647 w 530"/>
              <a:gd name="T3" fmla="*/ 2147483647 h 210"/>
              <a:gd name="T4" fmla="*/ 0 w 530"/>
              <a:gd name="T5" fmla="*/ 2147483647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F11EAC46-3218-4CB2-AC7F-6FF30B752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95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878D4487-124B-4298-8C29-E27C3CD89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B9E7E332-5EAF-4EA3-A4EA-9962FB85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864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Error</a:t>
            </a:r>
            <a:r>
              <a:rPr lang="en-US" altLang="en-US" dirty="0"/>
              <a:t>: cyclic dependence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198066A8-1970-478B-8EF0-07821D5F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1590676"/>
            <a:ext cx="46924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025"/>
              </a:lnSpc>
            </a:pPr>
            <a:r>
              <a:rPr lang="en-CA" altLang="en-US" sz="1200" dirty="0">
                <a:latin typeface="OpenSymbol" charset="0"/>
              </a:rPr>
              <a:t>●</a:t>
            </a:r>
            <a:r>
              <a:rPr lang="en-CA" altLang="en-US" sz="2600" dirty="0">
                <a:latin typeface="DejaVu Serif" charset="0"/>
              </a:rPr>
              <a:t>  Program is </a:t>
            </a:r>
            <a:r>
              <a:rPr lang="en-CA" altLang="en-US" sz="2600" dirty="0">
                <a:solidFill>
                  <a:srgbClr val="FF0000"/>
                </a:solidFill>
                <a:latin typeface="DejaVu Serif Italic" charset="0"/>
              </a:rPr>
              <a:t>lexically</a:t>
            </a:r>
            <a:r>
              <a:rPr lang="en-CA" altLang="en-US" sz="2600" dirty="0">
                <a:solidFill>
                  <a:srgbClr val="FF0000"/>
                </a:solidFill>
                <a:latin typeface="DejaVu Serif" charset="0"/>
              </a:rPr>
              <a:t> </a:t>
            </a:r>
            <a:r>
              <a:rPr lang="en-CA" altLang="en-US" sz="2600" dirty="0">
                <a:latin typeface="DejaVu Serif" charset="0"/>
              </a:rPr>
              <a:t>well-formed:</a:t>
            </a:r>
          </a:p>
          <a:p>
            <a:pPr eaLnBrk="1" hangingPunct="1">
              <a:lnSpc>
                <a:spcPts val="3025"/>
              </a:lnSpc>
            </a:pPr>
            <a:endParaRPr lang="en-CA" altLang="en-US" sz="2600" dirty="0"/>
          </a:p>
        </p:txBody>
      </p:sp>
      <p:sp>
        <p:nvSpPr>
          <p:cNvPr id="4099" name="TextBox 4">
            <a:extLst>
              <a:ext uri="{FF2B5EF4-FFF2-40B4-BE49-F238E27FC236}">
                <a16:creationId xmlns:a16="http://schemas.microsoft.com/office/drawing/2014/main" id="{80D61EA6-2E57-4564-A256-069D54B8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132014"/>
            <a:ext cx="367664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663"/>
              </a:lnSpc>
            </a:pPr>
            <a:r>
              <a:rPr lang="en-CA" altLang="en-US" sz="1000" dirty="0">
                <a:latin typeface="OpenSymbol" charset="0"/>
              </a:rPr>
              <a:t>●</a:t>
            </a:r>
            <a:r>
              <a:rPr lang="en-CA" altLang="en-US" sz="2300" dirty="0">
                <a:latin typeface="DejaVu Serif" charset="0"/>
              </a:rPr>
              <a:t>  Identifiers have valid names.</a:t>
            </a:r>
          </a:p>
          <a:p>
            <a:pPr eaLnBrk="1" hangingPunct="1">
              <a:lnSpc>
                <a:spcPts val="2663"/>
              </a:lnSpc>
            </a:pPr>
            <a:endParaRPr lang="en-CA" altLang="en-US" sz="2300" dirty="0"/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EBE21784-5829-4D5C-9E4C-DC98125D5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489201"/>
            <a:ext cx="4098814" cy="13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625"/>
              </a:lnSpc>
            </a:pPr>
            <a:r>
              <a:rPr lang="en-CA" altLang="en-US" sz="1000" dirty="0">
                <a:latin typeface="OpenSymbol" charset="0"/>
              </a:rPr>
              <a:t>●</a:t>
            </a:r>
            <a:r>
              <a:rPr lang="en-CA" altLang="en-US" sz="2300" dirty="0">
                <a:latin typeface="DejaVu Serif" charset="0"/>
              </a:rPr>
              <a:t>  Strings are properly terminated.</a:t>
            </a:r>
            <a:r>
              <a:rPr lang="en-CA" altLang="en-US" sz="2300" dirty="0">
                <a:latin typeface="Times New Roman" panose="02020603050405020304" pitchFamily="18" charset="0"/>
              </a:rPr>
              <a:t/>
            </a:r>
            <a:br>
              <a:rPr lang="en-CA" altLang="en-US" sz="2300" dirty="0">
                <a:latin typeface="Times New Roman" panose="02020603050405020304" pitchFamily="18" charset="0"/>
              </a:rPr>
            </a:br>
            <a:r>
              <a:rPr lang="en-CA" altLang="en-US" sz="1000" dirty="0">
                <a:latin typeface="OpenSymbol" charset="0"/>
              </a:rPr>
              <a:t>●</a:t>
            </a:r>
            <a:r>
              <a:rPr lang="en-CA" altLang="en-US" sz="2300" dirty="0">
                <a:latin typeface="DejaVu Serif" charset="0"/>
              </a:rPr>
              <a:t>  No unrecognised characters.</a:t>
            </a:r>
          </a:p>
          <a:p>
            <a:pPr eaLnBrk="1" hangingPunct="1">
              <a:lnSpc>
                <a:spcPts val="3625"/>
              </a:lnSpc>
            </a:pPr>
            <a:endParaRPr lang="en-CA" altLang="en-US" sz="2300" dirty="0"/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8DB2D294-954B-40C4-A57B-D249AC52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3514726"/>
            <a:ext cx="527907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025"/>
              </a:lnSpc>
            </a:pPr>
            <a:r>
              <a:rPr lang="en-CA" altLang="en-US" sz="1200" dirty="0">
                <a:latin typeface="OpenSymbol" charset="0"/>
              </a:rPr>
              <a:t>●</a:t>
            </a:r>
            <a:r>
              <a:rPr lang="en-CA" altLang="en-US" sz="2600" dirty="0">
                <a:latin typeface="DejaVu Serif" charset="0"/>
              </a:rPr>
              <a:t>  Program is </a:t>
            </a:r>
            <a:r>
              <a:rPr lang="en-CA" altLang="en-US" sz="2600" dirty="0">
                <a:solidFill>
                  <a:srgbClr val="FF0000"/>
                </a:solidFill>
                <a:latin typeface="DejaVu Serif Italic" charset="0"/>
              </a:rPr>
              <a:t>syntactically</a:t>
            </a:r>
            <a:r>
              <a:rPr lang="en-CA" altLang="en-US" sz="2600" dirty="0">
                <a:solidFill>
                  <a:srgbClr val="FF0000"/>
                </a:solidFill>
                <a:latin typeface="DejaVu Serif" charset="0"/>
              </a:rPr>
              <a:t> </a:t>
            </a:r>
            <a:r>
              <a:rPr lang="en-CA" altLang="en-US" sz="2600" dirty="0">
                <a:latin typeface="DejaVu Serif" charset="0"/>
              </a:rPr>
              <a:t>well-formed:</a:t>
            </a:r>
          </a:p>
          <a:p>
            <a:pPr eaLnBrk="1" hangingPunct="1">
              <a:lnSpc>
                <a:spcPts val="3025"/>
              </a:lnSpc>
            </a:pPr>
            <a:endParaRPr lang="en-CA" altLang="en-US" sz="2600" dirty="0"/>
          </a:p>
        </p:txBody>
      </p:sp>
      <p:sp>
        <p:nvSpPr>
          <p:cNvPr id="4102" name="TextBox 7">
            <a:extLst>
              <a:ext uri="{FF2B5EF4-FFF2-40B4-BE49-F238E27FC236}">
                <a16:creationId xmlns:a16="http://schemas.microsoft.com/office/drawing/2014/main" id="{E4A094CD-259C-4538-A167-682A1B12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952876"/>
            <a:ext cx="5652509" cy="13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625"/>
              </a:lnSpc>
            </a:pPr>
            <a:r>
              <a:rPr lang="en-CA" altLang="en-US" sz="1000" dirty="0">
                <a:latin typeface="OpenSymbol" charset="0"/>
              </a:rPr>
              <a:t>●</a:t>
            </a:r>
            <a:r>
              <a:rPr lang="en-CA" altLang="en-US" sz="2300" dirty="0">
                <a:latin typeface="DejaVu Serif" charset="0"/>
              </a:rPr>
              <a:t>  Class declarations have the correct structure.</a:t>
            </a:r>
            <a:r>
              <a:rPr lang="en-CA" altLang="en-US" sz="2300" dirty="0">
                <a:latin typeface="Times New Roman" panose="02020603050405020304" pitchFamily="18" charset="0"/>
              </a:rPr>
              <a:t/>
            </a:r>
            <a:br>
              <a:rPr lang="en-CA" altLang="en-US" sz="2300" dirty="0">
                <a:latin typeface="Times New Roman" panose="02020603050405020304" pitchFamily="18" charset="0"/>
              </a:rPr>
            </a:br>
            <a:r>
              <a:rPr lang="en-CA" altLang="en-US" sz="1000" dirty="0">
                <a:latin typeface="OpenSymbol" charset="0"/>
              </a:rPr>
              <a:t>●</a:t>
            </a:r>
            <a:r>
              <a:rPr lang="en-CA" altLang="en-US" sz="2300" dirty="0">
                <a:latin typeface="DejaVu Serif" charset="0"/>
              </a:rPr>
              <a:t>  Expressions are syntactically valid.</a:t>
            </a:r>
          </a:p>
          <a:p>
            <a:pPr eaLnBrk="1" hangingPunct="1">
              <a:lnSpc>
                <a:spcPts val="3625"/>
              </a:lnSpc>
            </a:pPr>
            <a:endParaRPr lang="en-CA" altLang="en-US" sz="2300" dirty="0"/>
          </a:p>
        </p:txBody>
      </p:sp>
      <p:sp>
        <p:nvSpPr>
          <p:cNvPr id="4103" name="TextBox 8">
            <a:extLst>
              <a:ext uri="{FF2B5EF4-FFF2-40B4-BE49-F238E27FC236}">
                <a16:creationId xmlns:a16="http://schemas.microsoft.com/office/drawing/2014/main" id="{5868DF1E-C125-454E-B73D-013D5BE5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4979989"/>
            <a:ext cx="59240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025"/>
              </a:lnSpc>
            </a:pPr>
            <a:r>
              <a:rPr lang="en-CA" altLang="en-US" sz="1200" dirty="0">
                <a:latin typeface="OpenSymbol" charset="0"/>
              </a:rPr>
              <a:t>●</a:t>
            </a:r>
            <a:r>
              <a:rPr lang="en-CA" altLang="en-US" sz="2600" dirty="0">
                <a:latin typeface="DejaVu Serif" charset="0"/>
              </a:rPr>
              <a:t>  Does this mean that the program is legal?</a:t>
            </a:r>
          </a:p>
          <a:p>
            <a:pPr eaLnBrk="1" hangingPunct="1">
              <a:lnSpc>
                <a:spcPts val="3025"/>
              </a:lnSpc>
            </a:pPr>
            <a:endParaRPr lang="en-CA" altLang="en-US" sz="2600" dirty="0"/>
          </a:p>
        </p:txBody>
      </p:sp>
      <p:sp>
        <p:nvSpPr>
          <p:cNvPr id="4104" name="Title 9">
            <a:extLst>
              <a:ext uri="{FF2B5EF4-FFF2-40B4-BE49-F238E27FC236}">
                <a16:creationId xmlns:a16="http://schemas.microsoft.com/office/drawing/2014/main" id="{E326AA02-1092-43FD-8928-90F2E40E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Where Are We Now?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D4C51-9A2B-4170-AAAB-7057E31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B74E-F861-4498-B310-30AC2B49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draw the parse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36C8-38A6-4C00-9DCD-2B10EAC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 id, id, id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1BCD-8998-4EA8-8CDE-77DE1F78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D4E4-0092-4D8B-869A-09423F66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C700-DB65-48AF-B0A3-68A43162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Any topological sort of a dependency graph gives a valid evaluation order of the semantic rules.</a:t>
            </a:r>
          </a:p>
          <a:p>
            <a:r>
              <a:rPr lang="en-US" sz="2600" dirty="0"/>
              <a:t>Example: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You will get up from bed (A)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You will brush your teeth (B)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You will take breakfast (C)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You will watch the morning news on TV (D)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Go to office (E)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E646-9443-4479-8F9B-FD503153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11DE-F863-48F1-8944-8FD73BF3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01AFC-651F-4000-8EF3-58D4FF9A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05" y="1825625"/>
            <a:ext cx="242818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A881-5D0C-42A7-AE05-522455C6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4A81-5670-44CE-9C44-CA23992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topological sort?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B4A65-3D8C-4350-ABC5-542122E77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00" y="1825625"/>
            <a:ext cx="334480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1108-37EB-4459-AC03-79408A6B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4736-E169-40B8-9F77-5F97206F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topological 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E854-1F0E-491E-BBFE-33A9687B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Visited nodes:</a:t>
            </a:r>
          </a:p>
          <a:p>
            <a:r>
              <a:rPr lang="en-US" dirty="0"/>
              <a:t>Explored nodes:</a:t>
            </a:r>
          </a:p>
          <a:p>
            <a:r>
              <a:rPr lang="en-US" dirty="0"/>
              <a:t>Order: ABDCEFGH (may have different solutions)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8943-1CB3-4A43-B0B2-16C5FD4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02D6CD-669E-4FC9-B936-C71E9EAD5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 Parse Tree with Topologically Sorted Actions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87B69949-EA04-48BE-84FE-E79B5260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3587EC-038E-4E5E-8CB7-A024D62FB188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0F5B0E01-1F43-4C0C-9165-05E94FF0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3622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D</a:t>
            </a:r>
            <a:endParaRPr lang="en-US" altLang="en-US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64FA1470-3BFB-4457-ADBF-6CB5A93A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1789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.type = </a:t>
            </a:r>
            <a:r>
              <a:rPr lang="ja-JP" altLang="en-US"/>
              <a:t>‘</a:t>
            </a:r>
            <a:r>
              <a:rPr lang="en-US" altLang="ja-JP"/>
              <a:t>real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9A9DCF64-3B02-4046-BF70-D2DAC618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1519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 baseline="-25000"/>
              <a:t>1</a:t>
            </a:r>
            <a:r>
              <a:rPr lang="en-US" altLang="en-US"/>
              <a:t>.in = </a:t>
            </a:r>
            <a:r>
              <a:rPr lang="ja-JP" altLang="en-US"/>
              <a:t>‘</a:t>
            </a:r>
            <a:r>
              <a:rPr lang="en-US" altLang="ja-JP"/>
              <a:t>real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413338E4-191D-475E-BB8D-0170AEFEE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3581400"/>
            <a:ext cx="1519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 baseline="-25000"/>
              <a:t>2</a:t>
            </a:r>
            <a:r>
              <a:rPr lang="en-US" altLang="en-US"/>
              <a:t>.in = </a:t>
            </a:r>
            <a:r>
              <a:rPr lang="ja-JP" altLang="en-US"/>
              <a:t>‘</a:t>
            </a:r>
            <a:r>
              <a:rPr lang="en-US" altLang="ja-JP"/>
              <a:t>real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3A0B2CAD-B17F-4DC9-ABEF-49A624D9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1519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 baseline="-25000"/>
              <a:t>3</a:t>
            </a:r>
            <a:r>
              <a:rPr lang="en-US" altLang="en-US"/>
              <a:t>.in = </a:t>
            </a:r>
            <a:r>
              <a:rPr lang="ja-JP" altLang="en-US"/>
              <a:t>‘</a:t>
            </a:r>
            <a:r>
              <a:rPr lang="en-US" altLang="ja-JP"/>
              <a:t>real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34825" name="Text Box 8">
            <a:extLst>
              <a:ext uri="{FF2B5EF4-FFF2-40B4-BE49-F238E27FC236}">
                <a16:creationId xmlns:a16="http://schemas.microsoft.com/office/drawing/2014/main" id="{F6B23901-AFD8-4969-BCC2-64AE8152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6" y="4191000"/>
            <a:ext cx="1051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id</a:t>
            </a:r>
            <a:r>
              <a:rPr lang="en-US" altLang="en-US" baseline="-25000"/>
              <a:t>2</a:t>
            </a:r>
            <a:r>
              <a:rPr lang="en-US" altLang="en-US"/>
              <a:t>.entry</a:t>
            </a:r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85B2768B-2F09-414C-A069-95ED71567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800600"/>
            <a:ext cx="1051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id</a:t>
            </a:r>
            <a:r>
              <a:rPr lang="en-US" altLang="en-US" baseline="-25000"/>
              <a:t>1</a:t>
            </a:r>
            <a:r>
              <a:rPr lang="en-US" altLang="en-US"/>
              <a:t>.entry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5FD8D275-8851-4B7B-B413-EA353483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6" y="3581400"/>
            <a:ext cx="1051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id</a:t>
            </a:r>
            <a:r>
              <a:rPr lang="en-US" altLang="en-US" baseline="-25000"/>
              <a:t>3</a:t>
            </a:r>
            <a:r>
              <a:rPr lang="en-US" altLang="en-US"/>
              <a:t>.entry</a:t>
            </a:r>
          </a:p>
        </p:txBody>
      </p:sp>
      <p:sp>
        <p:nvSpPr>
          <p:cNvPr id="34828" name="Text Box 11">
            <a:extLst>
              <a:ext uri="{FF2B5EF4-FFF2-40B4-BE49-F238E27FC236}">
                <a16:creationId xmlns:a16="http://schemas.microsoft.com/office/drawing/2014/main" id="{1DF6E581-2592-4F27-B24B-ED4EAA169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5814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  <a:endParaRPr lang="en-US" altLang="en-US"/>
          </a:p>
        </p:txBody>
      </p:sp>
      <p:sp>
        <p:nvSpPr>
          <p:cNvPr id="34829" name="Text Box 12">
            <a:extLst>
              <a:ext uri="{FF2B5EF4-FFF2-40B4-BE49-F238E27FC236}">
                <a16:creationId xmlns:a16="http://schemas.microsoft.com/office/drawing/2014/main" id="{0E13F4F4-1A59-4F47-A6D7-2C275F12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910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,</a:t>
            </a:r>
            <a:endParaRPr lang="en-US" altLang="en-US"/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59362870-DFD4-4AB4-A171-9CBA0F6F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,</a:t>
            </a:r>
            <a:endParaRPr lang="en-US" altLang="en-US"/>
          </a:p>
        </p:txBody>
      </p:sp>
      <p:sp>
        <p:nvSpPr>
          <p:cNvPr id="34831" name="Line 14">
            <a:extLst>
              <a:ext uri="{FF2B5EF4-FFF2-40B4-BE49-F238E27FC236}">
                <a16:creationId xmlns:a16="http://schemas.microsoft.com/office/drawing/2014/main" id="{9B6D91F6-0E09-4838-A888-E1A596C43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>
            <a:extLst>
              <a:ext uri="{FF2B5EF4-FFF2-40B4-BE49-F238E27FC236}">
                <a16:creationId xmlns:a16="http://schemas.microsoft.com/office/drawing/2014/main" id="{F8BBF39F-6B7C-4D52-A863-24367D6EC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6">
            <a:extLst>
              <a:ext uri="{FF2B5EF4-FFF2-40B4-BE49-F238E27FC236}">
                <a16:creationId xmlns:a16="http://schemas.microsoft.com/office/drawing/2014/main" id="{6A5CB3E0-8C33-401A-9FA5-ED43FEFFE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52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>
            <a:extLst>
              <a:ext uri="{FF2B5EF4-FFF2-40B4-BE49-F238E27FC236}">
                <a16:creationId xmlns:a16="http://schemas.microsoft.com/office/drawing/2014/main" id="{8D671117-A51A-42EC-AC56-982349FFD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18">
            <a:extLst>
              <a:ext uri="{FF2B5EF4-FFF2-40B4-BE49-F238E27FC236}">
                <a16:creationId xmlns:a16="http://schemas.microsoft.com/office/drawing/2014/main" id="{D31B876C-DE29-4DC8-A628-3A94BAC4E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19">
            <a:extLst>
              <a:ext uri="{FF2B5EF4-FFF2-40B4-BE49-F238E27FC236}">
                <a16:creationId xmlns:a16="http://schemas.microsoft.com/office/drawing/2014/main" id="{6C6D152C-A263-4A7E-AA13-0E4A3461BA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352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0">
            <a:extLst>
              <a:ext uri="{FF2B5EF4-FFF2-40B4-BE49-F238E27FC236}">
                <a16:creationId xmlns:a16="http://schemas.microsoft.com/office/drawing/2014/main" id="{30172830-D555-4BC6-9650-0497B7E04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1">
            <a:extLst>
              <a:ext uri="{FF2B5EF4-FFF2-40B4-BE49-F238E27FC236}">
                <a16:creationId xmlns:a16="http://schemas.microsoft.com/office/drawing/2014/main" id="{6735C165-529C-4461-9048-24C2A466E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2">
            <a:extLst>
              <a:ext uri="{FF2B5EF4-FFF2-40B4-BE49-F238E27FC236}">
                <a16:creationId xmlns:a16="http://schemas.microsoft.com/office/drawing/2014/main" id="{638CE250-35B5-4E63-92A4-9D757157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962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3">
            <a:extLst>
              <a:ext uri="{FF2B5EF4-FFF2-40B4-BE49-F238E27FC236}">
                <a16:creationId xmlns:a16="http://schemas.microsoft.com/office/drawing/2014/main" id="{B8044409-D7CD-4DDF-926B-137499061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62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4">
            <a:extLst>
              <a:ext uri="{FF2B5EF4-FFF2-40B4-BE49-F238E27FC236}">
                <a16:creationId xmlns:a16="http://schemas.microsoft.com/office/drawing/2014/main" id="{F1880E38-E911-41D7-9443-A6C0B41FC9A5}"/>
              </a:ext>
            </a:extLst>
          </p:cNvPr>
          <p:cNvSpPr>
            <a:spLocks/>
          </p:cNvSpPr>
          <p:nvPr/>
        </p:nvSpPr>
        <p:spPr bwMode="auto">
          <a:xfrm>
            <a:off x="3733800" y="2895601"/>
            <a:ext cx="838200" cy="150813"/>
          </a:xfrm>
          <a:custGeom>
            <a:avLst/>
            <a:gdLst>
              <a:gd name="T0" fmla="*/ 0 w 528"/>
              <a:gd name="T1" fmla="*/ 2147483647 h 95"/>
              <a:gd name="T2" fmla="*/ 2147483647 w 528"/>
              <a:gd name="T3" fmla="*/ 0 h 95"/>
              <a:gd name="T4" fmla="*/ 2147483647 w 528"/>
              <a:gd name="T5" fmla="*/ 2147483647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5">
            <a:extLst>
              <a:ext uri="{FF2B5EF4-FFF2-40B4-BE49-F238E27FC236}">
                <a16:creationId xmlns:a16="http://schemas.microsoft.com/office/drawing/2014/main" id="{9440FC90-3331-41AE-AA70-C96A445EC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276600"/>
            <a:ext cx="990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31139CB7-1411-4BE1-B670-639A786642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Oval 31">
            <a:extLst>
              <a:ext uri="{FF2B5EF4-FFF2-40B4-BE49-F238E27FC236}">
                <a16:creationId xmlns:a16="http://schemas.microsoft.com/office/drawing/2014/main" id="{48FE30E1-6E4C-44D1-9E36-5DE85FE8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4845" name="Oval 32">
            <a:extLst>
              <a:ext uri="{FF2B5EF4-FFF2-40B4-BE49-F238E27FC236}">
                <a16:creationId xmlns:a16="http://schemas.microsoft.com/office/drawing/2014/main" id="{5BAE095E-A48A-4637-8980-F592E72D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4846" name="Oval 33">
            <a:extLst>
              <a:ext uri="{FF2B5EF4-FFF2-40B4-BE49-F238E27FC236}">
                <a16:creationId xmlns:a16="http://schemas.microsoft.com/office/drawing/2014/main" id="{3563819A-62B2-4A01-8752-2FF8DF7A7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4847" name="Oval 34">
            <a:extLst>
              <a:ext uri="{FF2B5EF4-FFF2-40B4-BE49-F238E27FC236}">
                <a16:creationId xmlns:a16="http://schemas.microsoft.com/office/drawing/2014/main" id="{A441089A-05F1-464F-99B4-9D7FEC85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34848" name="Oval 35">
            <a:extLst>
              <a:ext uri="{FF2B5EF4-FFF2-40B4-BE49-F238E27FC236}">
                <a16:creationId xmlns:a16="http://schemas.microsoft.com/office/drawing/2014/main" id="{99C42234-FEA2-49C8-9D48-F9722A69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34849" name="Line 36">
            <a:extLst>
              <a:ext uri="{FF2B5EF4-FFF2-40B4-BE49-F238E27FC236}">
                <a16:creationId xmlns:a16="http://schemas.microsoft.com/office/drawing/2014/main" id="{DB5B2A43-7A29-4A1A-8EE5-D330DB569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3528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37">
            <a:extLst>
              <a:ext uri="{FF2B5EF4-FFF2-40B4-BE49-F238E27FC236}">
                <a16:creationId xmlns:a16="http://schemas.microsoft.com/office/drawing/2014/main" id="{0E85A8FA-A390-4DD8-BB85-C5E99897A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962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38">
            <a:extLst>
              <a:ext uri="{FF2B5EF4-FFF2-40B4-BE49-F238E27FC236}">
                <a16:creationId xmlns:a16="http://schemas.microsoft.com/office/drawing/2014/main" id="{151208F0-6D81-4143-B4B5-51553F340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572000"/>
            <a:ext cx="1295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Oval 39">
            <a:extLst>
              <a:ext uri="{FF2B5EF4-FFF2-40B4-BE49-F238E27FC236}">
                <a16:creationId xmlns:a16="http://schemas.microsoft.com/office/drawing/2014/main" id="{7A8392ED-3CC1-4A9E-B3AD-49F2D77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34853" name="Oval 40">
            <a:extLst>
              <a:ext uri="{FF2B5EF4-FFF2-40B4-BE49-F238E27FC236}">
                <a16:creationId xmlns:a16="http://schemas.microsoft.com/office/drawing/2014/main" id="{9476F5E1-FC9E-4D37-95DB-351A9FAA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34854" name="Oval 41">
            <a:extLst>
              <a:ext uri="{FF2B5EF4-FFF2-40B4-BE49-F238E27FC236}">
                <a16:creationId xmlns:a16="http://schemas.microsoft.com/office/drawing/2014/main" id="{DD89DF44-AC90-43C5-9E78-508979A1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4855" name="Oval 42">
            <a:extLst>
              <a:ext uri="{FF2B5EF4-FFF2-40B4-BE49-F238E27FC236}">
                <a16:creationId xmlns:a16="http://schemas.microsoft.com/office/drawing/2014/main" id="{77821115-4646-42B3-8334-C60028C5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34856" name="Oval 43">
            <a:extLst>
              <a:ext uri="{FF2B5EF4-FFF2-40B4-BE49-F238E27FC236}">
                <a16:creationId xmlns:a16="http://schemas.microsoft.com/office/drawing/2014/main" id="{2DE7C872-4AEF-4A19-8621-C6AC831A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34857" name="Freeform 44">
            <a:extLst>
              <a:ext uri="{FF2B5EF4-FFF2-40B4-BE49-F238E27FC236}">
                <a16:creationId xmlns:a16="http://schemas.microsoft.com/office/drawing/2014/main" id="{D647567A-D15D-4C27-8DDA-AD605ED8FB0A}"/>
              </a:ext>
            </a:extLst>
          </p:cNvPr>
          <p:cNvSpPr>
            <a:spLocks/>
          </p:cNvSpPr>
          <p:nvPr/>
        </p:nvSpPr>
        <p:spPr bwMode="auto">
          <a:xfrm>
            <a:off x="2133600" y="4114800"/>
            <a:ext cx="1600200" cy="152400"/>
          </a:xfrm>
          <a:custGeom>
            <a:avLst/>
            <a:gdLst>
              <a:gd name="T0" fmla="*/ 0 w 528"/>
              <a:gd name="T1" fmla="*/ 2147483647 h 95"/>
              <a:gd name="T2" fmla="*/ 2147483647 w 528"/>
              <a:gd name="T3" fmla="*/ 0 h 95"/>
              <a:gd name="T4" fmla="*/ 2147483647 w 528"/>
              <a:gd name="T5" fmla="*/ 2147483647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Freeform 45">
            <a:extLst>
              <a:ext uri="{FF2B5EF4-FFF2-40B4-BE49-F238E27FC236}">
                <a16:creationId xmlns:a16="http://schemas.microsoft.com/office/drawing/2014/main" id="{3A234C44-3405-499B-A0EE-C4482C81FF73}"/>
              </a:ext>
            </a:extLst>
          </p:cNvPr>
          <p:cNvSpPr>
            <a:spLocks/>
          </p:cNvSpPr>
          <p:nvPr/>
        </p:nvSpPr>
        <p:spPr bwMode="auto">
          <a:xfrm>
            <a:off x="3352800" y="3505200"/>
            <a:ext cx="1676400" cy="152400"/>
          </a:xfrm>
          <a:custGeom>
            <a:avLst/>
            <a:gdLst>
              <a:gd name="T0" fmla="*/ 0 w 528"/>
              <a:gd name="T1" fmla="*/ 2147483647 h 95"/>
              <a:gd name="T2" fmla="*/ 2147483647 w 528"/>
              <a:gd name="T3" fmla="*/ 0 h 95"/>
              <a:gd name="T4" fmla="*/ 2147483647 w 528"/>
              <a:gd name="T5" fmla="*/ 2147483647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Freeform 46">
            <a:extLst>
              <a:ext uri="{FF2B5EF4-FFF2-40B4-BE49-F238E27FC236}">
                <a16:creationId xmlns:a16="http://schemas.microsoft.com/office/drawing/2014/main" id="{E13D8312-873C-4814-84B3-B24252D69CF3}"/>
              </a:ext>
            </a:extLst>
          </p:cNvPr>
          <p:cNvSpPr>
            <a:spLocks/>
          </p:cNvSpPr>
          <p:nvPr/>
        </p:nvSpPr>
        <p:spPr bwMode="auto">
          <a:xfrm>
            <a:off x="4572000" y="2895600"/>
            <a:ext cx="1676400" cy="152400"/>
          </a:xfrm>
          <a:custGeom>
            <a:avLst/>
            <a:gdLst>
              <a:gd name="T0" fmla="*/ 0 w 528"/>
              <a:gd name="T1" fmla="*/ 2147483647 h 95"/>
              <a:gd name="T2" fmla="*/ 2147483647 w 528"/>
              <a:gd name="T3" fmla="*/ 0 h 95"/>
              <a:gd name="T4" fmla="*/ 2147483647 w 528"/>
              <a:gd name="T5" fmla="*/ 2147483647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8">
            <a:extLst>
              <a:ext uri="{FF2B5EF4-FFF2-40B4-BE49-F238E27FC236}">
                <a16:creationId xmlns:a16="http://schemas.microsoft.com/office/drawing/2014/main" id="{DBB9898F-592E-440E-ABF4-3C2FE133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2452062"/>
            <a:ext cx="2324995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>
                <a:latin typeface="+mn-lt"/>
              </a:rPr>
              <a:t>Topological sort:</a:t>
            </a:r>
            <a:br>
              <a:rPr lang="en-US" altLang="en-US" sz="2200" dirty="0">
                <a:latin typeface="+mn-lt"/>
              </a:rPr>
            </a:br>
            <a:r>
              <a:rPr lang="en-US" altLang="en-US" sz="2200" dirty="0">
                <a:latin typeface="+mn-lt"/>
              </a:rPr>
              <a:t>1.   Get </a:t>
            </a:r>
            <a:r>
              <a:rPr lang="en-US" altLang="en-US" sz="2200" b="1" dirty="0">
                <a:latin typeface="+mn-lt"/>
              </a:rPr>
              <a:t>id</a:t>
            </a:r>
            <a:r>
              <a:rPr lang="en-US" altLang="en-US" sz="2200" baseline="-25000" dirty="0">
                <a:latin typeface="+mn-lt"/>
              </a:rPr>
              <a:t>1</a:t>
            </a:r>
            <a:r>
              <a:rPr lang="en-US" altLang="en-US" sz="2200" dirty="0">
                <a:latin typeface="+mn-lt"/>
              </a:rPr>
              <a:t>.entry</a:t>
            </a:r>
            <a:br>
              <a:rPr lang="en-US" altLang="en-US" sz="2200" dirty="0">
                <a:latin typeface="+mn-lt"/>
              </a:rPr>
            </a:br>
            <a:r>
              <a:rPr lang="en-US" altLang="en-US" sz="2200" dirty="0">
                <a:latin typeface="+mn-lt"/>
              </a:rPr>
              <a:t>2.   Get </a:t>
            </a:r>
            <a:r>
              <a:rPr lang="en-US" altLang="en-US" sz="2200" b="1" dirty="0">
                <a:latin typeface="+mn-lt"/>
              </a:rPr>
              <a:t>id</a:t>
            </a:r>
            <a:r>
              <a:rPr lang="en-US" altLang="en-US" sz="2200" baseline="-25000" dirty="0">
                <a:latin typeface="+mn-lt"/>
              </a:rPr>
              <a:t>2</a:t>
            </a:r>
            <a:r>
              <a:rPr lang="en-US" altLang="en-US" sz="2200" dirty="0">
                <a:latin typeface="+mn-lt"/>
              </a:rPr>
              <a:t>.entry</a:t>
            </a:r>
            <a:br>
              <a:rPr lang="en-US" altLang="en-US" sz="2200" dirty="0">
                <a:latin typeface="+mn-lt"/>
              </a:rPr>
            </a:br>
            <a:r>
              <a:rPr lang="en-US" altLang="en-US" sz="2200" dirty="0">
                <a:latin typeface="+mn-lt"/>
              </a:rPr>
              <a:t>3.   Get </a:t>
            </a:r>
            <a:r>
              <a:rPr lang="en-US" altLang="en-US" sz="2200" b="1" dirty="0">
                <a:latin typeface="+mn-lt"/>
              </a:rPr>
              <a:t>id</a:t>
            </a:r>
            <a:r>
              <a:rPr lang="en-US" altLang="en-US" sz="2200" baseline="-25000" dirty="0">
                <a:latin typeface="+mn-lt"/>
              </a:rPr>
              <a:t>3</a:t>
            </a:r>
            <a:r>
              <a:rPr lang="en-US" altLang="en-US" sz="2200" dirty="0">
                <a:latin typeface="+mn-lt"/>
              </a:rPr>
              <a:t>.entry</a:t>
            </a:r>
            <a:endParaRPr lang="en-US" altLang="en-US" sz="2200" b="1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4.   T</a:t>
            </a:r>
            <a:r>
              <a:rPr lang="en-US" altLang="en-US" sz="2200" baseline="-25000" dirty="0">
                <a:latin typeface="+mn-lt"/>
              </a:rPr>
              <a:t>1</a:t>
            </a:r>
            <a:r>
              <a:rPr lang="en-US" altLang="en-US" sz="2200" dirty="0">
                <a:latin typeface="+mn-lt"/>
              </a:rPr>
              <a:t>.type=</a:t>
            </a:r>
            <a:r>
              <a:rPr lang="ja-JP" altLang="en-US" sz="2200" dirty="0">
                <a:latin typeface="+mn-lt"/>
              </a:rPr>
              <a:t>‘</a:t>
            </a:r>
            <a:r>
              <a:rPr lang="en-US" altLang="ja-JP" sz="2200" dirty="0">
                <a:latin typeface="+mn-lt"/>
              </a:rPr>
              <a:t>real</a:t>
            </a:r>
            <a:r>
              <a:rPr lang="ja-JP" altLang="en-US" sz="2200" dirty="0">
                <a:latin typeface="+mn-lt"/>
              </a:rPr>
              <a:t>’</a:t>
            </a:r>
            <a:r>
              <a:rPr lang="en-US" altLang="ja-JP" sz="2200" dirty="0">
                <a:latin typeface="+mn-lt"/>
              </a:rPr>
              <a:t/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5.   L</a:t>
            </a:r>
            <a:r>
              <a:rPr lang="en-US" altLang="ja-JP" sz="2200" baseline="-25000" dirty="0">
                <a:latin typeface="+mn-lt"/>
              </a:rPr>
              <a:t>1</a:t>
            </a:r>
            <a:r>
              <a:rPr lang="en-US" altLang="ja-JP" sz="2200" dirty="0">
                <a:latin typeface="+mn-lt"/>
              </a:rPr>
              <a:t>.in=T</a:t>
            </a:r>
            <a:r>
              <a:rPr lang="en-US" altLang="ja-JP" sz="2200" baseline="-25000" dirty="0">
                <a:latin typeface="+mn-lt"/>
              </a:rPr>
              <a:t>1</a:t>
            </a:r>
            <a:r>
              <a:rPr lang="en-US" altLang="ja-JP" sz="2200" dirty="0">
                <a:latin typeface="+mn-lt"/>
              </a:rPr>
              <a:t>.type</a:t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6.   L3.val=</a:t>
            </a:r>
            <a:r>
              <a:rPr lang="en-US" altLang="ja-JP" sz="2200" dirty="0" err="1">
                <a:latin typeface="+mn-lt"/>
              </a:rPr>
              <a:t>id.lexval</a:t>
            </a:r>
            <a:r>
              <a:rPr lang="en-US" altLang="ja-JP" sz="2200" dirty="0">
                <a:latin typeface="+mn-lt"/>
              </a:rPr>
              <a:t/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7.   L</a:t>
            </a:r>
            <a:r>
              <a:rPr lang="en-US" altLang="ja-JP" sz="2200" baseline="-25000" dirty="0">
                <a:latin typeface="+mn-lt"/>
              </a:rPr>
              <a:t>2</a:t>
            </a:r>
            <a:r>
              <a:rPr lang="en-US" altLang="ja-JP" sz="2200" dirty="0">
                <a:latin typeface="+mn-lt"/>
              </a:rPr>
              <a:t>.in=L</a:t>
            </a:r>
            <a:r>
              <a:rPr lang="en-US" altLang="ja-JP" sz="2200" baseline="-25000" dirty="0">
                <a:latin typeface="+mn-lt"/>
              </a:rPr>
              <a:t>1</a:t>
            </a:r>
            <a:r>
              <a:rPr lang="en-US" altLang="ja-JP" sz="2200" dirty="0">
                <a:latin typeface="+mn-lt"/>
              </a:rPr>
              <a:t>.in</a:t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8.  L2.val=</a:t>
            </a:r>
            <a:r>
              <a:rPr lang="en-US" altLang="ja-JP" sz="2200" dirty="0" err="1">
                <a:latin typeface="+mn-lt"/>
              </a:rPr>
              <a:t>id.lexval</a:t>
            </a:r>
            <a:r>
              <a:rPr lang="en-US" altLang="ja-JP" sz="2200" dirty="0">
                <a:latin typeface="+mn-lt"/>
              </a:rPr>
              <a:t/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9.   L</a:t>
            </a:r>
            <a:r>
              <a:rPr lang="en-US" altLang="ja-JP" sz="2200" baseline="-25000" dirty="0">
                <a:latin typeface="+mn-lt"/>
              </a:rPr>
              <a:t>3</a:t>
            </a:r>
            <a:r>
              <a:rPr lang="en-US" altLang="ja-JP" sz="2200" dirty="0">
                <a:latin typeface="+mn-lt"/>
              </a:rPr>
              <a:t>.in=L</a:t>
            </a:r>
            <a:r>
              <a:rPr lang="en-US" altLang="ja-JP" sz="2200" baseline="-25000" dirty="0">
                <a:latin typeface="+mn-lt"/>
              </a:rPr>
              <a:t>2</a:t>
            </a:r>
            <a:r>
              <a:rPr lang="en-US" altLang="ja-JP" sz="2200" dirty="0">
                <a:latin typeface="+mn-lt"/>
              </a:rPr>
              <a:t>.in</a:t>
            </a:r>
            <a:br>
              <a:rPr lang="en-US" altLang="ja-JP" sz="2200" dirty="0">
                <a:latin typeface="+mn-lt"/>
              </a:rPr>
            </a:br>
            <a:r>
              <a:rPr lang="en-US" altLang="ja-JP" sz="2200" dirty="0">
                <a:latin typeface="+mn-lt"/>
              </a:rPr>
              <a:t>10. L.1val=</a:t>
            </a:r>
            <a:r>
              <a:rPr lang="en-US" altLang="ja-JP" sz="2200" dirty="0" err="1">
                <a:latin typeface="+mn-lt"/>
              </a:rPr>
              <a:t>id.lexval</a:t>
            </a:r>
            <a:endParaRPr lang="en-US" altLang="en-US" sz="2200" dirty="0">
              <a:latin typeface="+mn-lt"/>
            </a:endParaRPr>
          </a:p>
        </p:txBody>
      </p:sp>
      <p:sp>
        <p:nvSpPr>
          <p:cNvPr id="34861" name="TextBox 44">
            <a:extLst>
              <a:ext uri="{FF2B5EF4-FFF2-40B4-BE49-F238E27FC236}">
                <a16:creationId xmlns:a16="http://schemas.microsoft.com/office/drawing/2014/main" id="{EC063F1D-6629-4FDD-B908-04105147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912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real </a:t>
            </a:r>
            <a:r>
              <a:rPr lang="en-US" altLang="en-US"/>
              <a:t> </a:t>
            </a:r>
            <a:r>
              <a:rPr lang="en-US" altLang="en-US" b="1"/>
              <a:t>id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b="1"/>
              <a:t>id</a:t>
            </a:r>
            <a:r>
              <a:rPr lang="en-US" altLang="en-US" baseline="-25000"/>
              <a:t>2</a:t>
            </a:r>
            <a:r>
              <a:rPr lang="en-US" altLang="en-US"/>
              <a:t>, </a:t>
            </a:r>
            <a:r>
              <a:rPr lang="en-US" altLang="en-US" b="1"/>
              <a:t>id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1A4A-837A-4653-9E8A-8DA6E62B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2EAD-5667-4AA2-B29C-997C9CC1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Parse-tree methods determine an evaluation order from a topological sort of the dependence graph constructed from the parse tree for each input. The previous example is of this method.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Rule-base methods the evaluation order is pre-determined from the semantic rules.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Oblivious methods the evaluation order is fixed and semantic rules must be (re)written to support the evaluation order (for example S-attributed definitions).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EACAF-2438-4BE2-A44C-A3CA08C6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62DE-9286-4273-BD67-AB08336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L-attributes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3D4E-63CB-46FD-B392-76B7B1B9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If an SDT uses both synthesized attributes and inherited attributes with a restriction that inherited attribute can inherit values from left siblings only, it is called as L-attributed SDT.</a:t>
            </a:r>
          </a:p>
          <a:p>
            <a:r>
              <a:rPr lang="en-US" sz="2400" b="0" i="0" dirty="0">
                <a:effectLst/>
              </a:rPr>
              <a:t>Semantic actions are placed anywhere in RHS.</a:t>
            </a:r>
            <a:endParaRPr lang="en-US" sz="2400" dirty="0"/>
          </a:p>
          <a:p>
            <a:r>
              <a:rPr lang="en-US" sz="2400" b="0" i="0" dirty="0">
                <a:effectLst/>
              </a:rPr>
              <a:t>A </a:t>
            </a:r>
            <a:r>
              <a:rPr lang="en-US" sz="2400" b="0" i="0" dirty="0">
                <a:effectLst/>
                <a:sym typeface="Wingdings" panose="05000000000000000000" pitchFamily="2" charset="2"/>
              </a:rPr>
              <a:t> XYZ {</a:t>
            </a:r>
            <a:r>
              <a:rPr lang="en-US" sz="2400" b="0" i="0" dirty="0">
                <a:effectLst/>
              </a:rPr>
              <a:t>Y.S = A.S, Y.S = X.S, Y.S = Z.S </a:t>
            </a:r>
            <a:r>
              <a:rPr lang="en-US" sz="2400" b="0" i="0" dirty="0">
                <a:effectLst/>
                <a:sym typeface="Wingdings" panose="05000000000000000000" pitchFamily="2" charset="2"/>
              </a:rPr>
              <a:t>}</a:t>
            </a:r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The above example is not an L-attributed grammar since Y.S = A.S and Y.S = X.S are allowed but Y.S = Z.S violates the L-attributed SDT definition as attributed is inheriting the value from its right sibling.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</a:rPr>
              <a:t>If a definition is S-attributed, then it is also L-attributed but </a:t>
            </a:r>
            <a:r>
              <a:rPr lang="en-US" sz="2400" b="1" i="0" dirty="0">
                <a:effectLst/>
              </a:rPr>
              <a:t>NOT</a:t>
            </a:r>
            <a:r>
              <a:rPr lang="en-US" sz="2400" b="0" i="0" dirty="0">
                <a:effectLst/>
              </a:rPr>
              <a:t> vice-versa.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DB3D-9626-4466-8D20-E3E058C7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6FA9-7320-4272-820B-E906917F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4580-2D28-44CA-8B2E-61FB0E29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P1: S -&gt; MN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P2: M -&gt; PQ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Q.val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endParaRPr lang="en-US" altLang="en-US" sz="2400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you tell which production rule is S-attributed and which one is L-attributed?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FB2B-D5C8-4767-ACD5-F450296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9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332D-071B-419E-BB17-B33EAA44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51F9-27E2-49E5-AE61-BD73F0C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 → T { L.in := </a:t>
            </a:r>
            <a:r>
              <a:rPr lang="en-US" sz="2400" dirty="0" err="1"/>
              <a:t>T.type</a:t>
            </a:r>
            <a:r>
              <a:rPr lang="en-US" sz="2400" dirty="0"/>
              <a:t> } L </a:t>
            </a:r>
            <a:br>
              <a:rPr lang="en-US" sz="2400" dirty="0"/>
            </a:br>
            <a:r>
              <a:rPr lang="en-US" sz="2400" dirty="0"/>
              <a:t>T → int { </a:t>
            </a:r>
            <a:r>
              <a:rPr lang="en-US" sz="2400" dirty="0" err="1"/>
              <a:t>T.type</a:t>
            </a:r>
            <a:r>
              <a:rPr lang="en-US" sz="2400" dirty="0"/>
              <a:t> := ‘integer’ } </a:t>
            </a:r>
            <a:br>
              <a:rPr lang="en-US" sz="2400" dirty="0"/>
            </a:br>
            <a:r>
              <a:rPr lang="en-US" sz="2400" dirty="0"/>
              <a:t>T → real { </a:t>
            </a:r>
            <a:r>
              <a:rPr lang="en-US" sz="2400" dirty="0" err="1"/>
              <a:t>T.type</a:t>
            </a:r>
            <a:r>
              <a:rPr lang="en-US" sz="2400" dirty="0"/>
              <a:t> := ‘real’ } </a:t>
            </a:r>
            <a:br>
              <a:rPr lang="en-US" sz="2400" dirty="0"/>
            </a:br>
            <a:r>
              <a:rPr lang="en-US" sz="2400" dirty="0"/>
              <a:t>L → { L1.in := L.in } L1 , id { </a:t>
            </a:r>
            <a:r>
              <a:rPr lang="en-US" sz="2400" dirty="0" err="1"/>
              <a:t>addtype</a:t>
            </a:r>
            <a:r>
              <a:rPr lang="en-US" sz="2400" dirty="0"/>
              <a:t>(</a:t>
            </a:r>
            <a:r>
              <a:rPr lang="en-US" sz="2400" dirty="0" err="1"/>
              <a:t>id.entry</a:t>
            </a:r>
            <a:r>
              <a:rPr lang="en-US" sz="2400" dirty="0"/>
              <a:t>, L.in) } </a:t>
            </a:r>
            <a:br>
              <a:rPr lang="en-US" sz="2400" dirty="0"/>
            </a:br>
            <a:r>
              <a:rPr lang="en-US" sz="2400" dirty="0"/>
              <a:t>L → id { </a:t>
            </a:r>
            <a:r>
              <a:rPr lang="en-US" sz="2400" dirty="0" err="1"/>
              <a:t>addtype</a:t>
            </a:r>
            <a:r>
              <a:rPr lang="en-US" sz="2400" dirty="0"/>
              <a:t>(</a:t>
            </a:r>
            <a:r>
              <a:rPr lang="en-US" sz="2400" dirty="0" err="1"/>
              <a:t>id.entry</a:t>
            </a:r>
            <a:r>
              <a:rPr lang="en-US" sz="2400" dirty="0"/>
              <a:t>, L.in) }</a:t>
            </a:r>
          </a:p>
          <a:p>
            <a:endParaRPr lang="en-US" sz="2400" dirty="0"/>
          </a:p>
          <a:p>
            <a:r>
              <a:rPr lang="en-US" sz="2400" dirty="0"/>
              <a:t>The production rules are written in any place in the R.H.S of the production rule.</a:t>
            </a:r>
          </a:p>
          <a:p>
            <a:r>
              <a:rPr lang="en-US" sz="2400" dirty="0"/>
              <a:t>L-attributed grammar.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B477-3FB3-46F4-813E-1309D35B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6CC-50B3-4951-90A6-913170DE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AA6B-B6F0-475B-929C-075B95D4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program which is lexically and syntactically correct does not guarantee that the program will have correct meaning.</a:t>
            </a:r>
          </a:p>
          <a:p>
            <a:r>
              <a:rPr lang="en-US" sz="2400" dirty="0"/>
              <a:t>To be compiled successfully, the meaning of the program should be correct too.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int a;</a:t>
            </a:r>
          </a:p>
          <a:p>
            <a:r>
              <a:rPr lang="en-US" sz="2400" dirty="0"/>
              <a:t>a = 3.1416;</a:t>
            </a:r>
          </a:p>
          <a:p>
            <a:r>
              <a:rPr lang="en-US" sz="2400" dirty="0"/>
              <a:t>The code snippet is lexically and syntactically correct. But it has a major problem is assigning the value in a. Though a is integer, a float is kept there.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1BC85-FAB8-4DF0-8BF7-A3EA65B3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4F82-8779-4623-83B9-DF96B836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Replacing Inherited Attributes with Synthesized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3B3C-289D-4491-B205-271AF109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 </a:t>
            </a:r>
            <a:r>
              <a:rPr lang="en-US" altLang="en-US" sz="2400" dirty="0">
                <a:sym typeface="Symbol" panose="05050102010706020507" pitchFamily="18" charset="2"/>
              </a:rPr>
              <a:t> T L { for all </a:t>
            </a:r>
            <a:r>
              <a:rPr lang="en-US" altLang="en-US" sz="2400" b="1" dirty="0"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sym typeface="Symbol" panose="05050102010706020507" pitchFamily="18" charset="2"/>
              </a:rPr>
              <a:t>  </a:t>
            </a:r>
            <a:r>
              <a:rPr lang="en-US" altLang="en-US" sz="2400" dirty="0" err="1">
                <a:sym typeface="Symbol" panose="05050102010706020507" pitchFamily="18" charset="2"/>
              </a:rPr>
              <a:t>L.list</a:t>
            </a:r>
            <a:r>
              <a:rPr lang="en-US" altLang="en-US" sz="2400" dirty="0">
                <a:sym typeface="Symbol" panose="05050102010706020507" pitchFamily="18" charset="2"/>
              </a:rPr>
              <a:t> : </a:t>
            </a:r>
            <a:r>
              <a:rPr lang="en-US" altLang="en-US" sz="2400" dirty="0" err="1">
                <a:sym typeface="Symbol" panose="05050102010706020507" pitchFamily="18" charset="2"/>
              </a:rPr>
              <a:t>addtype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dirty="0" err="1">
                <a:sym typeface="Symbol" panose="05050102010706020507" pitchFamily="18" charset="2"/>
              </a:rPr>
              <a:t>id</a:t>
            </a:r>
            <a:r>
              <a:rPr lang="en-US" altLang="en-US" sz="2400" dirty="0" err="1">
                <a:sym typeface="Symbol" panose="05050102010706020507" pitchFamily="18" charset="2"/>
              </a:rPr>
              <a:t>.entry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sym typeface="Symbol" panose="05050102010706020507" pitchFamily="18" charset="2"/>
              </a:rPr>
              <a:t>T.type</a:t>
            </a:r>
            <a:r>
              <a:rPr lang="en-US" altLang="en-US" sz="2400" dirty="0">
                <a:sym typeface="Symbol" panose="05050102010706020507" pitchFamily="18" charset="2"/>
              </a:rPr>
              <a:t>) }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T  </a:t>
            </a:r>
            <a:r>
              <a:rPr lang="en-US" altLang="en-US" sz="2400" b="1" dirty="0">
                <a:sym typeface="Symbol" panose="05050102010706020507" pitchFamily="18" charset="2"/>
              </a:rPr>
              <a:t>int</a:t>
            </a:r>
            <a:r>
              <a:rPr lang="en-US" altLang="en-US" sz="2400" dirty="0">
                <a:sym typeface="Symbol" panose="05050102010706020507" pitchFamily="18" charset="2"/>
              </a:rPr>
              <a:t> { </a:t>
            </a:r>
            <a:r>
              <a:rPr lang="en-US" altLang="en-US" sz="2400" dirty="0" err="1">
                <a:sym typeface="Symbol" panose="05050102010706020507" pitchFamily="18" charset="2"/>
              </a:rPr>
              <a:t>T.type</a:t>
            </a:r>
            <a:r>
              <a:rPr lang="en-US" altLang="en-US" sz="2400" dirty="0">
                <a:sym typeface="Symbol" panose="05050102010706020507" pitchFamily="18" charset="2"/>
              </a:rPr>
              <a:t> := </a:t>
            </a:r>
            <a:r>
              <a:rPr lang="ja-JP" altLang="en-US" sz="2400" dirty="0">
                <a:sym typeface="Symbol" panose="05050102010706020507" pitchFamily="18" charset="2"/>
              </a:rPr>
              <a:t>‘</a:t>
            </a:r>
            <a:r>
              <a:rPr lang="en-US" altLang="ja-JP" sz="2400" dirty="0">
                <a:sym typeface="Symbol" panose="05050102010706020507" pitchFamily="18" charset="2"/>
              </a:rPr>
              <a:t>integer</a:t>
            </a:r>
            <a:r>
              <a:rPr lang="ja-JP" altLang="en-US" sz="2400" dirty="0">
                <a:sym typeface="Symbol" panose="05050102010706020507" pitchFamily="18" charset="2"/>
              </a:rPr>
              <a:t>’</a:t>
            </a:r>
            <a:r>
              <a:rPr lang="en-US" altLang="ja-JP" sz="2400" dirty="0">
                <a:sym typeface="Symbol" panose="05050102010706020507" pitchFamily="18" charset="2"/>
              </a:rPr>
              <a:t> }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T  </a:t>
            </a:r>
            <a:r>
              <a:rPr lang="en-US" altLang="ja-JP" sz="2400" b="1" dirty="0">
                <a:sym typeface="Symbol" panose="05050102010706020507" pitchFamily="18" charset="2"/>
              </a:rPr>
              <a:t>real</a:t>
            </a:r>
            <a:r>
              <a:rPr lang="en-US" altLang="ja-JP" sz="2400" dirty="0">
                <a:sym typeface="Symbol" panose="05050102010706020507" pitchFamily="18" charset="2"/>
              </a:rPr>
              <a:t> { </a:t>
            </a:r>
            <a:r>
              <a:rPr lang="en-US" altLang="ja-JP" sz="2400" dirty="0" err="1">
                <a:sym typeface="Symbol" panose="05050102010706020507" pitchFamily="18" charset="2"/>
              </a:rPr>
              <a:t>T.type</a:t>
            </a:r>
            <a:r>
              <a:rPr lang="en-US" altLang="ja-JP" sz="2400" dirty="0">
                <a:sym typeface="Symbol" panose="05050102010706020507" pitchFamily="18" charset="2"/>
              </a:rPr>
              <a:t> := </a:t>
            </a:r>
            <a:r>
              <a:rPr lang="ja-JP" altLang="en-US" sz="2400" dirty="0">
                <a:sym typeface="Symbol" panose="05050102010706020507" pitchFamily="18" charset="2"/>
              </a:rPr>
              <a:t>‘</a:t>
            </a:r>
            <a:r>
              <a:rPr lang="en-US" altLang="ja-JP" sz="2400" dirty="0">
                <a:sym typeface="Symbol" panose="05050102010706020507" pitchFamily="18" charset="2"/>
              </a:rPr>
              <a:t>real</a:t>
            </a:r>
            <a:r>
              <a:rPr lang="ja-JP" altLang="en-US" sz="2400" dirty="0">
                <a:sym typeface="Symbol" panose="05050102010706020507" pitchFamily="18" charset="2"/>
              </a:rPr>
              <a:t>’</a:t>
            </a:r>
            <a:r>
              <a:rPr lang="en-US" altLang="ja-JP" sz="2400" dirty="0">
                <a:sym typeface="Symbol" panose="05050102010706020507" pitchFamily="18" charset="2"/>
              </a:rPr>
              <a:t> }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L  L</a:t>
            </a:r>
            <a:r>
              <a:rPr lang="en-US" altLang="ja-JP" sz="2400" baseline="-25000" dirty="0">
                <a:sym typeface="Symbol" panose="05050102010706020507" pitchFamily="18" charset="2"/>
              </a:rPr>
              <a:t>1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b="1" dirty="0">
                <a:sym typeface="Symbol" panose="05050102010706020507" pitchFamily="18" charset="2"/>
              </a:rPr>
              <a:t>,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b="1" dirty="0">
                <a:sym typeface="Symbol" panose="05050102010706020507" pitchFamily="18" charset="2"/>
              </a:rPr>
              <a:t>id </a:t>
            </a:r>
            <a:r>
              <a:rPr lang="en-US" altLang="ja-JP" sz="2400" dirty="0">
                <a:sym typeface="Symbol" panose="05050102010706020507" pitchFamily="18" charset="2"/>
              </a:rPr>
              <a:t>{ </a:t>
            </a:r>
            <a:r>
              <a:rPr lang="en-US" altLang="ja-JP" sz="2400" dirty="0" err="1">
                <a:sym typeface="Symbol" panose="05050102010706020507" pitchFamily="18" charset="2"/>
              </a:rPr>
              <a:t>L.list</a:t>
            </a:r>
            <a:r>
              <a:rPr lang="en-US" altLang="ja-JP" sz="2400" dirty="0">
                <a:sym typeface="Symbol" panose="05050102010706020507" pitchFamily="18" charset="2"/>
              </a:rPr>
              <a:t> := L</a:t>
            </a:r>
            <a:r>
              <a:rPr lang="en-US" altLang="ja-JP" sz="2400" baseline="-25000" dirty="0">
                <a:sym typeface="Symbol" panose="05050102010706020507" pitchFamily="18" charset="2"/>
              </a:rPr>
              <a:t>1</a:t>
            </a:r>
            <a:r>
              <a:rPr lang="en-US" altLang="ja-JP" sz="2400" dirty="0">
                <a:sym typeface="Symbol" panose="05050102010706020507" pitchFamily="18" charset="2"/>
              </a:rPr>
              <a:t>.list + [</a:t>
            </a:r>
            <a:r>
              <a:rPr lang="en-US" altLang="ja-JP" sz="2400" b="1" dirty="0">
                <a:sym typeface="Symbol" panose="05050102010706020507" pitchFamily="18" charset="2"/>
              </a:rPr>
              <a:t>id</a:t>
            </a:r>
            <a:r>
              <a:rPr lang="en-US" altLang="ja-JP" sz="2400" dirty="0">
                <a:sym typeface="Symbol" panose="05050102010706020507" pitchFamily="18" charset="2"/>
              </a:rPr>
              <a:t>] }</a:t>
            </a:r>
            <a:r>
              <a:rPr lang="en-US" altLang="ja-JP" sz="2400" b="1" dirty="0">
                <a:sym typeface="Symbol" panose="05050102010706020507" pitchFamily="18" charset="2"/>
              </a:rPr>
              <a:t/>
            </a:r>
            <a:br>
              <a:rPr lang="en-US" altLang="ja-JP" sz="2400" b="1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L  </a:t>
            </a:r>
            <a:r>
              <a:rPr lang="en-US" altLang="ja-JP" sz="2400" b="1" dirty="0">
                <a:sym typeface="Symbol" panose="05050102010706020507" pitchFamily="18" charset="2"/>
              </a:rPr>
              <a:t>id</a:t>
            </a:r>
            <a:r>
              <a:rPr lang="en-US" altLang="ja-JP" sz="2400" dirty="0">
                <a:sym typeface="Symbol" panose="05050102010706020507" pitchFamily="18" charset="2"/>
              </a:rPr>
              <a:t> { </a:t>
            </a:r>
            <a:r>
              <a:rPr lang="en-US" altLang="ja-JP" sz="2400" dirty="0" err="1">
                <a:sym typeface="Symbol" panose="05050102010706020507" pitchFamily="18" charset="2"/>
              </a:rPr>
              <a:t>L.list</a:t>
            </a:r>
            <a:r>
              <a:rPr lang="en-US" altLang="ja-JP" sz="2400" dirty="0">
                <a:sym typeface="Symbol" panose="05050102010706020507" pitchFamily="18" charset="2"/>
              </a:rPr>
              <a:t> := [</a:t>
            </a:r>
            <a:r>
              <a:rPr lang="en-US" altLang="ja-JP" sz="2400" b="1" dirty="0">
                <a:sym typeface="Symbol" panose="05050102010706020507" pitchFamily="18" charset="2"/>
              </a:rPr>
              <a:t>id</a:t>
            </a:r>
            <a:r>
              <a:rPr lang="en-US" altLang="ja-JP" sz="2400" dirty="0">
                <a:sym typeface="Symbol" panose="05050102010706020507" pitchFamily="18" charset="2"/>
              </a:rPr>
              <a:t>] }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FEF69-C50E-4137-9605-CC3E310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523F-71FD-42A6-A458-B109F740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replacing the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3693-BBC2-4EA1-AB04-2ACE7468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A936-3892-46F7-9429-EABE88E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31</a:t>
            </a:fld>
            <a:endParaRPr lang="en-US"/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D4EF8488-30E2-41EE-B86E-D4B3D22D9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10887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D</a:t>
            </a:r>
            <a:endParaRPr lang="en-US" altLang="en-US"/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08E8C5AC-1696-4EB6-B73C-2D349191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18473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T</a:t>
            </a:r>
            <a:r>
              <a:rPr lang="en-US" altLang="en-US"/>
              <a:t>.type = </a:t>
            </a:r>
            <a:r>
              <a:rPr lang="ja-JP" altLang="en-US"/>
              <a:t>‘</a:t>
            </a:r>
            <a:r>
              <a:rPr lang="en-US" altLang="ja-JP"/>
              <a:t>real</a:t>
            </a:r>
            <a:r>
              <a:rPr lang="ja-JP" altLang="en-US"/>
              <a:t>’</a:t>
            </a:r>
            <a:endParaRPr lang="en-US" altLang="en-US"/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D0B7FF2F-0BF5-4428-812D-D87B597E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18473"/>
            <a:ext cx="254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/>
              <a:t>.list = [</a:t>
            </a:r>
            <a:r>
              <a:rPr lang="en-US" altLang="en-US" b="1"/>
              <a:t>id</a:t>
            </a:r>
            <a:r>
              <a:rPr lang="en-US" altLang="en-US" baseline="-25000"/>
              <a:t>1</a:t>
            </a:r>
            <a:r>
              <a:rPr lang="en-US" altLang="en-US"/>
              <a:t>,</a:t>
            </a:r>
            <a:r>
              <a:rPr lang="en-US" altLang="en-US" b="1"/>
              <a:t>id</a:t>
            </a:r>
            <a:r>
              <a:rPr lang="en-US" altLang="en-US" baseline="-25000"/>
              <a:t>2</a:t>
            </a:r>
            <a:r>
              <a:rPr lang="en-US" altLang="en-US"/>
              <a:t>,</a:t>
            </a:r>
            <a:r>
              <a:rPr lang="en-US" altLang="en-US" b="1"/>
              <a:t>id</a:t>
            </a:r>
            <a:r>
              <a:rPr lang="en-US" altLang="en-US" baseline="-25000"/>
              <a:t>3</a:t>
            </a:r>
            <a:r>
              <a:rPr lang="en-US" altLang="en-US"/>
              <a:t>]</a:t>
            </a:r>
          </a:p>
        </p:txBody>
      </p:sp>
      <p:sp>
        <p:nvSpPr>
          <p:cNvPr id="58" name="Text Box 7">
            <a:extLst>
              <a:ext uri="{FF2B5EF4-FFF2-40B4-BE49-F238E27FC236}">
                <a16:creationId xmlns:a16="http://schemas.microsoft.com/office/drawing/2014/main" id="{532594CF-36B9-47E1-AAAB-D905B195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28073"/>
            <a:ext cx="211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/>
              <a:t>.list = [</a:t>
            </a:r>
            <a:r>
              <a:rPr lang="en-US" altLang="en-US" b="1"/>
              <a:t>id</a:t>
            </a:r>
            <a:r>
              <a:rPr lang="en-US" altLang="en-US" baseline="-25000"/>
              <a:t>1</a:t>
            </a:r>
            <a:r>
              <a:rPr lang="en-US" altLang="en-US"/>
              <a:t>,</a:t>
            </a:r>
            <a:r>
              <a:rPr lang="en-US" altLang="en-US" b="1"/>
              <a:t>id</a:t>
            </a:r>
            <a:r>
              <a:rPr lang="en-US" altLang="en-US" baseline="-25000"/>
              <a:t>2</a:t>
            </a:r>
            <a:r>
              <a:rPr lang="en-US" altLang="en-US"/>
              <a:t>]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400F0ABE-AEAD-484F-91AA-C3CD65EB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3937673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L</a:t>
            </a:r>
            <a:r>
              <a:rPr lang="en-US" altLang="en-US"/>
              <a:t>.list = [</a:t>
            </a:r>
            <a:r>
              <a:rPr lang="en-US" altLang="en-US" b="1"/>
              <a:t>id</a:t>
            </a:r>
            <a:r>
              <a:rPr lang="en-US" altLang="en-US" baseline="-25000"/>
              <a:t>1</a:t>
            </a:r>
            <a:r>
              <a:rPr lang="en-US" altLang="en-US"/>
              <a:t>]</a:t>
            </a: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F1322A39-C258-457E-8CE5-C6F22FD7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937673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id</a:t>
            </a:r>
            <a:r>
              <a:rPr lang="en-US" altLang="en-US" baseline="-25000"/>
              <a:t>2</a:t>
            </a:r>
            <a:r>
              <a:rPr lang="en-US" altLang="en-US"/>
              <a:t>.entry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902E7878-C30C-4407-A153-FF809349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47273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/>
              <a:t>id</a:t>
            </a:r>
            <a:r>
              <a:rPr lang="en-US" altLang="en-US" baseline="-25000" dirty="0"/>
              <a:t>1</a:t>
            </a:r>
            <a:r>
              <a:rPr lang="en-US" altLang="en-US" dirty="0"/>
              <a:t>.entry</a:t>
            </a: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8FFEA636-BA08-4C7B-AA6A-DC7278A0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3328073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id</a:t>
            </a:r>
            <a:r>
              <a:rPr lang="en-US" altLang="en-US" baseline="-25000"/>
              <a:t>3</a:t>
            </a:r>
            <a:r>
              <a:rPr lang="en-US" altLang="en-US"/>
              <a:t>.entry</a:t>
            </a: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89EED309-A39D-4B75-BC26-04511378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28073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  <a:endParaRPr lang="en-US" altLang="en-US"/>
          </a:p>
        </p:txBody>
      </p:sp>
      <p:sp>
        <p:nvSpPr>
          <p:cNvPr id="70" name="Text Box 13">
            <a:extLst>
              <a:ext uri="{FF2B5EF4-FFF2-40B4-BE49-F238E27FC236}">
                <a16:creationId xmlns:a16="http://schemas.microsoft.com/office/drawing/2014/main" id="{4411D5B0-C7AD-4075-9EC9-A9AB916B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37673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,</a:t>
            </a:r>
            <a:endParaRPr lang="en-US" altLang="en-US"/>
          </a:p>
        </p:txBody>
      </p:sp>
      <p:sp>
        <p:nvSpPr>
          <p:cNvPr id="72" name="Text Box 14">
            <a:extLst>
              <a:ext uri="{FF2B5EF4-FFF2-40B4-BE49-F238E27FC236}">
                <a16:creationId xmlns:a16="http://schemas.microsoft.com/office/drawing/2014/main" id="{5C66FCB9-4E24-4B79-8AB7-AD69F6FE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28073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,</a:t>
            </a:r>
            <a:endParaRPr lang="en-US" altLang="en-US"/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64338532-274E-496E-96AC-296DDBCE5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4898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FD4C110D-969F-42D8-B172-7EB5844A9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898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7">
            <a:extLst>
              <a:ext uri="{FF2B5EF4-FFF2-40B4-BE49-F238E27FC236}">
                <a16:creationId xmlns:a16="http://schemas.microsoft.com/office/drawing/2014/main" id="{98452280-CCA7-4E0D-88DA-E583438C3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0994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053D5E84-1A8F-43BE-9EC6-E7A67DF5C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0994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B53ADD3D-0CDE-4D13-82AC-153598F6F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0994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20">
            <a:extLst>
              <a:ext uri="{FF2B5EF4-FFF2-40B4-BE49-F238E27FC236}">
                <a16:creationId xmlns:a16="http://schemas.microsoft.com/office/drawing/2014/main" id="{E6D899F1-B4A7-44A3-B519-B60632191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0994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">
            <a:extLst>
              <a:ext uri="{FF2B5EF4-FFF2-40B4-BE49-F238E27FC236}">
                <a16:creationId xmlns:a16="http://schemas.microsoft.com/office/drawing/2014/main" id="{C1EFD98A-C98A-478D-807E-0DDA9A42F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7090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2">
            <a:extLst>
              <a:ext uri="{FF2B5EF4-FFF2-40B4-BE49-F238E27FC236}">
                <a16:creationId xmlns:a16="http://schemas.microsoft.com/office/drawing/2014/main" id="{22057F56-EFAE-441D-A026-846D29FC4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186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3">
            <a:extLst>
              <a:ext uri="{FF2B5EF4-FFF2-40B4-BE49-F238E27FC236}">
                <a16:creationId xmlns:a16="http://schemas.microsoft.com/office/drawing/2014/main" id="{E5DFFF0F-29A1-4DBB-BB91-40FB4E62D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7090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4">
            <a:extLst>
              <a:ext uri="{FF2B5EF4-FFF2-40B4-BE49-F238E27FC236}">
                <a16:creationId xmlns:a16="http://schemas.microsoft.com/office/drawing/2014/main" id="{F5D8C5D5-3DC2-49F1-856A-15A1F7F8A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7090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55571831-5F01-4BD7-A198-BDD3CC8A9777}"/>
              </a:ext>
            </a:extLst>
          </p:cNvPr>
          <p:cNvSpPr>
            <a:spLocks/>
          </p:cNvSpPr>
          <p:nvPr/>
        </p:nvSpPr>
        <p:spPr bwMode="auto">
          <a:xfrm>
            <a:off x="4040188" y="2348586"/>
            <a:ext cx="3405187" cy="1782762"/>
          </a:xfrm>
          <a:custGeom>
            <a:avLst/>
            <a:gdLst>
              <a:gd name="T0" fmla="*/ 0 w 2145"/>
              <a:gd name="T1" fmla="*/ 2147483647 h 1123"/>
              <a:gd name="T2" fmla="*/ 2147483647 w 2145"/>
              <a:gd name="T3" fmla="*/ 2147483647 h 1123"/>
              <a:gd name="T4" fmla="*/ 2147483647 w 2145"/>
              <a:gd name="T5" fmla="*/ 0 h 1123"/>
              <a:gd name="T6" fmla="*/ 0 60000 65536"/>
              <a:gd name="T7" fmla="*/ 0 60000 65536"/>
              <a:gd name="T8" fmla="*/ 0 60000 65536"/>
              <a:gd name="T9" fmla="*/ 0 w 2145"/>
              <a:gd name="T10" fmla="*/ 0 h 1123"/>
              <a:gd name="T11" fmla="*/ 2145 w 2145"/>
              <a:gd name="T12" fmla="*/ 1123 h 11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5" h="1123">
                <a:moveTo>
                  <a:pt x="0" y="1123"/>
                </a:moveTo>
                <a:cubicBezTo>
                  <a:pt x="342" y="993"/>
                  <a:pt x="1957" y="621"/>
                  <a:pt x="2051" y="340"/>
                </a:cubicBezTo>
                <a:cubicBezTo>
                  <a:pt x="2145" y="59"/>
                  <a:pt x="670" y="71"/>
                  <a:pt x="30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6">
            <a:extLst>
              <a:ext uri="{FF2B5EF4-FFF2-40B4-BE49-F238E27FC236}">
                <a16:creationId xmlns:a16="http://schemas.microsoft.com/office/drawing/2014/main" id="{B59225FF-071F-44E7-833F-EB90A4458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37473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oval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58FC-AB45-4FC0-902B-A9C563E0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Concrete and Abstract Syntax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62B3-EC5B-49B8-A7D4-730B337D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parse tree is called a concrete syntax tree.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An abstract syntax tree (AST) is defined by the compiler writer as a more convenient intermediate representation.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5B7ED-3663-4FFE-A0E6-FD1A141A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7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A1CA-2BD0-46AE-9E6E-248CB40B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C82B63-495D-4576-BAFF-0988E018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2438976"/>
            <a:ext cx="6430272" cy="31246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4340-FEF3-4497-9145-599F089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0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F069-89CB-4E2D-8F23-CF2A99D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197E4F-563F-4CB1-902A-50BFCB86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1" y="2677134"/>
            <a:ext cx="6649378" cy="26483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4DDB-7572-41E4-85EA-B0EEE978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89E5-E273-4C1E-9AD7-E00F5FCD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BE456-68A4-46D7-B60A-4E9E95239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2038870"/>
            <a:ext cx="5077534" cy="39248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10770-70ED-4C10-860D-96A2D196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86C10-0224-48EF-87D1-2F7D3A6FB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3201194"/>
            <a:ext cx="2847975" cy="1600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BE18-E887-4DCA-9EE7-AD8AD037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8E3A-8FA4-4CB5-B213-E097A1A5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the input and output of Semantic Analyzer?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CF2B-E03B-4928-8366-DB8ADE32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the immediate phase before semantic analyzer is parser or syntax analyzer, the input of semantic analyzer is parse tree. (theoretically)</a:t>
            </a:r>
          </a:p>
          <a:p>
            <a:r>
              <a:rPr lang="en-US" sz="2400" dirty="0"/>
              <a:t>The output of the semantic analyzer is also another parse tree but with additional properties/attributes. </a:t>
            </a:r>
          </a:p>
          <a:p>
            <a:r>
              <a:rPr lang="en-US" sz="2400" dirty="0"/>
              <a:t>Example: if any node of any parse tree has a terminal variable(a), the semantic analyzer will add the type of the variable as additional information or property.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BBF19-1141-40C2-8010-6960DE1C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E7B6-CC3E-4F2F-952A-F012600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Translation (SDT)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1E0E-A963-4CBA-996C-BD455199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Grammar + Semantic rules = SDT</a:t>
            </a:r>
          </a:p>
          <a:p>
            <a:r>
              <a:rPr lang="en-US" sz="2400" dirty="0"/>
              <a:t>In SDT, every non-terminals  can get zero or more attributes/ additional properties depending on the pattern.</a:t>
            </a:r>
          </a:p>
          <a:p>
            <a:r>
              <a:rPr lang="en-US" sz="2400" dirty="0"/>
              <a:t>In semantic rule, the attribute can be a value like a string, number or memory location or anything. We can call these as attribute value.</a:t>
            </a:r>
          </a:p>
          <a:p>
            <a:endParaRPr lang="en-US" sz="2400" dirty="0"/>
          </a:p>
          <a:p>
            <a:r>
              <a:rPr lang="en-US" sz="2400" dirty="0"/>
              <a:t>Example: E </a:t>
            </a:r>
            <a:r>
              <a:rPr lang="en-US" sz="2400" dirty="0">
                <a:sym typeface="Wingdings" panose="05000000000000000000" pitchFamily="2" charset="2"/>
              </a:rPr>
              <a:t> T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Then there are 2 non-terminals. So, they will have 0 or more attribute value. So, we can simply write as </a:t>
            </a:r>
            <a:r>
              <a:rPr lang="en-US" sz="2400" dirty="0" err="1">
                <a:sym typeface="Wingdings" panose="05000000000000000000" pitchFamily="2" charset="2"/>
              </a:rPr>
              <a:t>E.val</a:t>
            </a:r>
            <a:r>
              <a:rPr lang="en-US" sz="2400" dirty="0">
                <a:sym typeface="Wingdings" panose="05000000000000000000" pitchFamily="2" charset="2"/>
              </a:rPr>
              <a:t> = </a:t>
            </a:r>
            <a:r>
              <a:rPr lang="en-US" sz="2400" dirty="0" err="1">
                <a:sym typeface="Wingdings" panose="05000000000000000000" pitchFamily="2" charset="2"/>
              </a:rPr>
              <a:t>T.val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21E2-0AF0-4724-864C-6956EFE3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C549-80CE-4FDC-B56E-258A30C2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+ Semantic rules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554E99-F354-49CC-97B8-BAF009A78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81399"/>
              </p:ext>
            </p:extLst>
          </p:nvPr>
        </p:nvGraphicFramePr>
        <p:xfrm>
          <a:off x="838200" y="1825625"/>
          <a:ext cx="10307596" cy="397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798">
                  <a:extLst>
                    <a:ext uri="{9D8B030D-6E8A-4147-A177-3AD203B41FA5}">
                      <a16:colId xmlns:a16="http://schemas.microsoft.com/office/drawing/2014/main" val="4139296279"/>
                    </a:ext>
                  </a:extLst>
                </a:gridCol>
                <a:gridCol w="5153798">
                  <a:extLst>
                    <a:ext uri="{9D8B030D-6E8A-4147-A177-3AD203B41FA5}">
                      <a16:colId xmlns:a16="http://schemas.microsoft.com/office/drawing/2014/main" val="392849343"/>
                    </a:ext>
                  </a:extLst>
                </a:gridCol>
              </a:tblGrid>
              <a:tr h="667794">
                <a:tc>
                  <a:txBody>
                    <a:bodyPr/>
                    <a:lstStyle/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 Rules {Actions}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79355"/>
                  </a:ext>
                </a:extLst>
              </a:tr>
              <a:tr h="667794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 +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E.val</a:t>
                      </a:r>
                      <a:r>
                        <a:rPr lang="en-US" dirty="0"/>
                        <a:t> 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E.val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10027"/>
                  </a:ext>
                </a:extLst>
              </a:tr>
              <a:tr h="667794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E.val</a:t>
                      </a:r>
                      <a:r>
                        <a:rPr lang="en-US" dirty="0"/>
                        <a:t> 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/Print(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89646"/>
                  </a:ext>
                </a:extLst>
              </a:tr>
              <a:tr h="667794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T *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T.val</a:t>
                      </a:r>
                      <a:r>
                        <a:rPr lang="en-US" dirty="0"/>
                        <a:t> 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T.val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*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F.val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58840"/>
                  </a:ext>
                </a:extLst>
              </a:tr>
              <a:tr h="667794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T.val</a:t>
                      </a:r>
                      <a:r>
                        <a:rPr lang="en-US" dirty="0"/>
                        <a:t> 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F.val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7900"/>
                  </a:ext>
                </a:extLst>
              </a:tr>
              <a:tr h="630724"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F.val</a:t>
                      </a:r>
                      <a:r>
                        <a:rPr lang="en-US" dirty="0"/>
                        <a:t> :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unit.</a:t>
                      </a:r>
                      <a:r>
                        <a:rPr lang="en-US" b="1" dirty="0" err="1">
                          <a:sym typeface="Wingdings" panose="05000000000000000000" pitchFamily="2" charset="2"/>
                        </a:rPr>
                        <a:t>lexval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 (Though unit is a terminal it has a value. Why?)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254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9989-A845-4ACE-A3CF-C573806E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ECB6-6685-4E99-992A-DEFE5CA4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FE9A-2918-4997-8E10-917FD4EE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to generate the SDT along with the implementation of the parse tree which we can get from the parser or syntax analyzer.</a:t>
            </a:r>
          </a:p>
          <a:p>
            <a:r>
              <a:rPr lang="en-US" sz="2400" dirty="0"/>
              <a:t>For parse tree, we need a input string. Now, along with making a parse tree we are going implement the SDT with the help of the actions.</a:t>
            </a:r>
          </a:p>
          <a:p>
            <a:r>
              <a:rPr lang="en-US" sz="2400" dirty="0"/>
              <a:t>Example: Grammar of the page 6</a:t>
            </a:r>
          </a:p>
          <a:p>
            <a:r>
              <a:rPr lang="en-US" sz="2400" dirty="0"/>
              <a:t>Input string: 1+2*3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6BF51-4654-4B97-9AA1-6181893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213-C43A-4493-A65A-7379E6C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 (Grammar)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5D76-D282-40F9-A663-58F7E836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L </a:t>
            </a:r>
            <a:r>
              <a:rPr lang="en-US" altLang="en-US" sz="2400" dirty="0">
                <a:sym typeface="Symbol" panose="05050102010706020507" pitchFamily="18" charset="2"/>
              </a:rPr>
              <a:t> E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E  E </a:t>
            </a:r>
            <a:r>
              <a:rPr lang="en-US" altLang="en-US" sz="2400" b="1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T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E  T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 err="1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  T </a:t>
            </a:r>
            <a:r>
              <a:rPr lang="en-US" altLang="en-US" sz="2400" b="1" dirty="0">
                <a:sym typeface="Symbol" panose="05050102010706020507" pitchFamily="18" charset="2"/>
              </a:rPr>
              <a:t>*</a:t>
            </a:r>
            <a:r>
              <a:rPr lang="en-US" altLang="en-US" sz="2400" dirty="0">
                <a:sym typeface="Symbol" panose="05050102010706020507" pitchFamily="18" charset="2"/>
              </a:rPr>
              <a:t> F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T  F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 err="1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 </a:t>
            </a:r>
            <a:r>
              <a:rPr lang="en-US" altLang="en-US" sz="2400" b="1" dirty="0"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 E 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F  </a:t>
            </a:r>
            <a:r>
              <a:rPr lang="en-US" altLang="en-US" sz="2400" b="1" dirty="0">
                <a:sym typeface="Symbol" panose="05050102010706020507" pitchFamily="18" charset="2"/>
              </a:rPr>
              <a:t>digit</a:t>
            </a:r>
          </a:p>
          <a:p>
            <a:pPr marL="0" indent="0" eaLnBrk="1" hangingPunct="1">
              <a:buNone/>
            </a:pPr>
            <a:endParaRPr lang="en-US" altLang="en-US" sz="2400" b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147A9-CE46-4983-93EB-D714A683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8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156D64B-11A0-4BBB-89C4-B22A1F15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973" y="1927653"/>
            <a:ext cx="39706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print(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)/ </a:t>
            </a:r>
            <a:r>
              <a:rPr lang="en-US" altLang="en-US" sz="2400" dirty="0" err="1">
                <a:latin typeface="+mn-lt"/>
              </a:rPr>
              <a:t>L.val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 + </a:t>
            </a: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> * </a:t>
            </a: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T.val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dirty="0" err="1">
                <a:latin typeface="+mn-lt"/>
              </a:rPr>
              <a:t>E.val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 err="1">
                <a:latin typeface="+mn-lt"/>
              </a:rPr>
              <a:t>F.val</a:t>
            </a:r>
            <a:r>
              <a:rPr lang="en-US" altLang="en-US" sz="2400" dirty="0">
                <a:latin typeface="+mn-lt"/>
              </a:rPr>
              <a:t> := </a:t>
            </a:r>
            <a:r>
              <a:rPr lang="en-US" altLang="en-US" sz="2400" b="1" dirty="0" err="1">
                <a:latin typeface="+mn-lt"/>
              </a:rPr>
              <a:t>digit</a:t>
            </a:r>
            <a:r>
              <a:rPr lang="en-US" altLang="en-US" sz="2400" dirty="0" err="1">
                <a:latin typeface="+mn-lt"/>
              </a:rPr>
              <a:t>.lexval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07C-EBC2-4E06-B209-CD4D18F4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567F-FFF4-41FA-B398-C091BCDB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9 + 5 +2</a:t>
            </a:r>
          </a:p>
          <a:p>
            <a:r>
              <a:rPr lang="en-US" sz="2400" dirty="0"/>
              <a:t>Production rules for parse tree generation:</a:t>
            </a:r>
          </a:p>
          <a:p>
            <a:r>
              <a:rPr lang="en-US" sz="2400" dirty="0"/>
              <a:t>L </a:t>
            </a:r>
            <a:r>
              <a:rPr lang="en-US" sz="2400" dirty="0">
                <a:sym typeface="Wingdings" panose="05000000000000000000" pitchFamily="2" charset="2"/>
              </a:rPr>
              <a:t>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E  E + T</a:t>
            </a:r>
          </a:p>
          <a:p>
            <a:r>
              <a:rPr lang="en-US" sz="2400" dirty="0">
                <a:sym typeface="Wingdings" panose="05000000000000000000" pitchFamily="2" charset="2"/>
              </a:rPr>
              <a:t>E  E + T</a:t>
            </a:r>
          </a:p>
          <a:p>
            <a:r>
              <a:rPr lang="en-US" sz="2400" dirty="0">
                <a:sym typeface="Wingdings" panose="05000000000000000000" pitchFamily="2" charset="2"/>
              </a:rPr>
              <a:t>E  T</a:t>
            </a:r>
          </a:p>
          <a:p>
            <a:r>
              <a:rPr lang="en-US" sz="2400" dirty="0">
                <a:sym typeface="Wingdings" panose="05000000000000000000" pitchFamily="2" charset="2"/>
              </a:rPr>
              <a:t>T  F</a:t>
            </a:r>
          </a:p>
          <a:p>
            <a:r>
              <a:rPr lang="en-US" sz="2400" dirty="0">
                <a:sym typeface="Wingdings" panose="05000000000000000000" pitchFamily="2" charset="2"/>
              </a:rPr>
              <a:t>F  digit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7702-C822-410F-9E22-82B9FD91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15EC-2322-42F0-A869-C88DB9AE82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1356</Words>
  <Application>Microsoft Office PowerPoint</Application>
  <PresentationFormat>Widescreen</PresentationFormat>
  <Paragraphs>274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游ゴシック</vt:lpstr>
      <vt:lpstr>Arial</vt:lpstr>
      <vt:lpstr>Calibri</vt:lpstr>
      <vt:lpstr>Calibri Light</vt:lpstr>
      <vt:lpstr>DejaVu Serif</vt:lpstr>
      <vt:lpstr>DejaVu Serif Italic</vt:lpstr>
      <vt:lpstr>OpenSymbol</vt:lpstr>
      <vt:lpstr>Symbol</vt:lpstr>
      <vt:lpstr>Times New Roman</vt:lpstr>
      <vt:lpstr>Wingdings</vt:lpstr>
      <vt:lpstr>Office Theme</vt:lpstr>
      <vt:lpstr>Semantic Analysis</vt:lpstr>
      <vt:lpstr>Where Are We Now?</vt:lpstr>
      <vt:lpstr>Semantic Analysis</vt:lpstr>
      <vt:lpstr> What is the input and output of Semantic Analyzer?</vt:lpstr>
      <vt:lpstr>Syntax Directed Translation (SDT)</vt:lpstr>
      <vt:lpstr>Example: Grammar + Semantic rules</vt:lpstr>
      <vt:lpstr>Implementation of SDT</vt:lpstr>
      <vt:lpstr>Example 01 (Grammar)</vt:lpstr>
      <vt:lpstr>Input for parsing</vt:lpstr>
      <vt:lpstr>SDT (Parse Tree with attributes)</vt:lpstr>
      <vt:lpstr>Example: Grammar + Semantic rules</vt:lpstr>
      <vt:lpstr>Can you draw the SDT of the inputs?</vt:lpstr>
      <vt:lpstr>Attributes</vt:lpstr>
      <vt:lpstr>Synthesized Versus Inherited Attributes</vt:lpstr>
      <vt:lpstr>Example</vt:lpstr>
      <vt:lpstr>S-Attributed Definitions</vt:lpstr>
      <vt:lpstr>Example Attribute Grammar with Synthesized+Inherited Attributes</vt:lpstr>
      <vt:lpstr>Acyclic Dependency Graphs for Attributed Parse Trees</vt:lpstr>
      <vt:lpstr>Dependency Graphs with Cycles?</vt:lpstr>
      <vt:lpstr>Can you draw the parse tree?</vt:lpstr>
      <vt:lpstr>Evaluation order</vt:lpstr>
      <vt:lpstr>Order graph</vt:lpstr>
      <vt:lpstr>How to do topological sort?</vt:lpstr>
      <vt:lpstr>How to do topological order?</vt:lpstr>
      <vt:lpstr>Example Parse Tree with Topologically Sorted Actions</vt:lpstr>
      <vt:lpstr>Evaluation Methods</vt:lpstr>
      <vt:lpstr>L-attributes Definitions</vt:lpstr>
      <vt:lpstr>Example</vt:lpstr>
      <vt:lpstr>Example</vt:lpstr>
      <vt:lpstr>Replacing Inherited Attributes with Synthesized Lists</vt:lpstr>
      <vt:lpstr>After replacing the parse tree</vt:lpstr>
      <vt:lpstr>Concrete and Abstract Syntax Trees</vt:lpstr>
      <vt:lpstr>Examples of AST</vt:lpstr>
      <vt:lpstr>More examples</vt:lpstr>
      <vt:lpstr>More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USER</dc:creator>
  <cp:lastModifiedBy>User</cp:lastModifiedBy>
  <cp:revision>41</cp:revision>
  <dcterms:created xsi:type="dcterms:W3CDTF">2020-09-04T17:46:25Z</dcterms:created>
  <dcterms:modified xsi:type="dcterms:W3CDTF">2022-06-30T08:30:11Z</dcterms:modified>
</cp:coreProperties>
</file>