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6" r:id="rId17"/>
    <p:sldId id="272" r:id="rId18"/>
    <p:sldId id="274" r:id="rId19"/>
    <p:sldId id="275" r:id="rId20"/>
    <p:sldId id="295" r:id="rId21"/>
    <p:sldId id="28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DF016-BD82-46A9-9371-5D233C2799B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1D70B-024F-4095-8798-968F1ECCC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A316CC-9A82-4FF3-933B-0C5FB67EF7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A316CC-9A82-4FF3-933B-0C5FB67EF79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1D81-9F5E-4DC4-AAD5-55FD2812A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5BA2D-7865-427C-8264-B01F7583D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9FA1-EC10-44DF-B352-882E60CD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6B67-7445-4078-BFEB-25126CF56D0F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7494-5F68-4524-8ABC-3AE3B147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F98C2-5936-4609-8246-2320E5DD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DE20-1FB7-4A93-9C28-FD10FCA1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307DD-2DFD-463D-A882-A30FE15F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7919-9E4E-4871-80D3-9F0F7A6A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EA8B-6D57-4F43-998C-B8EE6832CBF4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8A2E-5DD9-41B6-AB33-53A4EA2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9779-929D-41CA-8FE8-EC6CFD4E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D0BA5-F4E2-4EF0-9081-A322097C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68228-ACAF-49F7-88D4-9ACA307F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23B3-17C4-4FF7-8C61-AE2F0B3B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8FE1-9DB5-48D9-A27B-1C9E5B6D2311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FC24-38DB-4463-AA6A-97E9B3A3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E003-55E8-474A-8872-A0423760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9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122B-BF9F-470D-94C9-FAC822DA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6E0F-79D3-42C0-93DC-A6ECA48F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A7B8-1ED3-429D-8345-BA2C743A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E5FF-F649-41E7-8B8D-48088985053E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DBC8-7928-43D7-87BF-9076CFE6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04A1-5829-4776-818A-A54746FE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E83A-80FD-42E0-968D-B81E38C0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BBA9-741F-4BA7-9F8B-2CD17F435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18C3-8266-484B-9912-872C1588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E72-BDB0-4002-9DB3-70D0344322DF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34AF-1A49-4195-AC94-004483BA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E7055-A4C5-4327-8766-71978ECE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5804-750F-48F0-B0B0-F03D0C98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069B-97A1-4516-9D4E-10E8F268A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21FBE-C089-4E8D-A231-703DB8410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CDBD3-133C-4811-B362-499CBDA0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A22F-8F6B-4C3B-A047-AC60F0B27026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6581F-C8D2-4CF4-88FD-0EE7D527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37347-9DCB-41CD-A7B5-1B965EB7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D641-7366-47A2-AE92-326A646E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B41C-B734-43AA-94EF-D29A686C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15FD5-47CC-41C0-8CD5-92A25047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E70A9-A885-4D9C-8E87-710764D59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AF918-CA0C-4848-89D2-DAD01D264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91C5D-B47A-42FE-9691-3FDB88CB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B08E-B4D8-4B7B-A0F2-249FB3F6A5D3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E06A8-1B7F-4BA0-BB47-4E659257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BD63C-C515-4683-B067-EEA0E604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6020-F36C-4CC9-83F8-D764A062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1A7EA-FCE1-41D1-8982-E0BFD409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8F07-3C9F-4981-99BC-91B65B56B6A4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2FEA0-5A23-4A90-BD4C-72ECB47A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3D282-8A79-4E9D-ACEC-194D1CA4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6CEF-3EE6-4470-AA01-A7D96E18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8ACA-F7F7-450A-93DC-6878C37A04E2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916E3-7658-43A1-AF10-A9477442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CDE82-E3A8-48A8-816F-82105CE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8A00-FC61-49F0-96F4-CF11A4E9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6D7F-A371-4CFB-9910-7BB5461C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79D41-4348-4CCD-8D7C-241E4FD63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5515-97F3-4EED-9849-0E3AFF14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92AD-BF94-4D15-8822-B06983F20970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7DD1A-B7CA-4EEF-983D-72CB62E8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7EF7E-FBEC-4BD1-B71F-B616495A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4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A987-E464-487A-8624-5AC8A2A0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C1D3D-8059-4E7B-B9F1-B808FC303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93C63-0518-4F9A-8B6D-522FAEDD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4A777-F1EB-4A22-82C1-98BDE7A1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4B5-606C-4C29-8E80-CEAE0CDBB6F8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AE48E-779F-4435-821D-D7B877FA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BBD5-7AEE-49C1-8754-1F5B9395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6F16A-8B74-4433-BDBB-EBC5BC2B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9529-B84C-473E-B18A-8E41DCB1D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4426-A712-46ED-B855-E0CCD5446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48CA-BAC2-42D8-9DD9-27351E9D399A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DA67-E8E2-48A7-A7C4-89A7D50DB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8D16-72A2-457D-AA51-B0080CB62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4327-5E41-4719-9B3D-8AE20A9E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AA81-DD58-4F3B-926D-291DF3185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C972F-4D4F-4B27-AF1A-5E6CF60F5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BBA16-330C-434D-BEF2-04EB669B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3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0D77-B176-4F07-8CE2-1CE46EA1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CAFD-3D9B-4062-A58A-9AF1FBE7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you write the three address code of both AST and DAG of slide 06?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4C321-637F-45A4-AFC4-D730D2C6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8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A248-A158-417A-88A2-E3E5319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DAG and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191B-FA95-4E2C-AF55-59F8B1EF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DAG can be represented using less variables than AST in case of writing three address code.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1FFE-BD1F-422C-BD39-7B135DA5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2513-6FDF-4186-A009-55802CC0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talking about three address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C0CA-E1CB-4423-AE6A-E9221CAB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you remember about the assembly language?</a:t>
            </a:r>
          </a:p>
          <a:p>
            <a:r>
              <a:rPr lang="en-US" sz="2400" dirty="0"/>
              <a:t>Assembly language is low level language which can be easily converted to machine language.</a:t>
            </a:r>
          </a:p>
          <a:p>
            <a:r>
              <a:rPr lang="en-US" sz="2400" dirty="0"/>
              <a:t>C, C++, Java, Python are high level language.</a:t>
            </a:r>
          </a:p>
          <a:p>
            <a:r>
              <a:rPr lang="en-US" sz="2400" dirty="0"/>
              <a:t>Examples of assembly language:</a:t>
            </a:r>
          </a:p>
          <a:p>
            <a:pPr lvl="1"/>
            <a:r>
              <a:rPr lang="en-US" sz="2000" dirty="0"/>
              <a:t>Mov ax, bx</a:t>
            </a:r>
          </a:p>
          <a:p>
            <a:pPr lvl="1"/>
            <a:r>
              <a:rPr lang="en-US" sz="2000" dirty="0"/>
              <a:t>Add bx, bx</a:t>
            </a:r>
          </a:p>
          <a:p>
            <a:pPr lvl="1"/>
            <a:r>
              <a:rPr lang="en-US" sz="2000" dirty="0"/>
              <a:t>Sub bx, cx</a:t>
            </a:r>
          </a:p>
          <a:p>
            <a:pPr lvl="1"/>
            <a:r>
              <a:rPr lang="en-US" sz="2000" dirty="0"/>
              <a:t>Neg ax</a:t>
            </a:r>
          </a:p>
          <a:p>
            <a:pPr lvl="1"/>
            <a:r>
              <a:rPr lang="en-US" sz="2000" dirty="0" err="1"/>
              <a:t>Jmp</a:t>
            </a:r>
            <a:r>
              <a:rPr lang="en-US" sz="2000" dirty="0"/>
              <a:t> label1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28288-B894-42C4-9D8A-9FD8DB0E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BD71-7487-4941-8084-6C54BB63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B5DB-90E2-40A0-8AB9-FD0B2BA8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the semantic analysis, we have got the idea that our input is valid in syntax and meaning. </a:t>
            </a:r>
          </a:p>
          <a:p>
            <a:r>
              <a:rPr lang="en-US" sz="2400" dirty="0"/>
              <a:t>Now we have to convert it to a desired language for compilation.</a:t>
            </a:r>
          </a:p>
          <a:p>
            <a:r>
              <a:rPr lang="en-US" sz="2400" dirty="0"/>
              <a:t>Let us think we want to convert our input language to assembly language which is low level language and more similar to machine language.</a:t>
            </a:r>
          </a:p>
          <a:p>
            <a:r>
              <a:rPr lang="en-US" sz="2400" dirty="0"/>
              <a:t>From slide 12, it is clear that assembly language works with only 2 operands and one instruction/ one operand. </a:t>
            </a:r>
          </a:p>
          <a:p>
            <a:r>
              <a:rPr lang="en-US" sz="2400" dirty="0"/>
              <a:t>Add ax, bx means ax = ax + bx</a:t>
            </a:r>
          </a:p>
          <a:p>
            <a:r>
              <a:rPr lang="en-US" sz="2400" dirty="0"/>
              <a:t>Sub bx, cx means bx = bx – cx</a:t>
            </a:r>
          </a:p>
          <a:p>
            <a:r>
              <a:rPr lang="en-US" sz="2400" dirty="0"/>
              <a:t>All these are three code address.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E9EA9-DBAC-4570-9CB6-5C9BFA34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5BC9-E598-4837-80A5-38C18B05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963C-94BA-42A9-B495-B2B8993B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 : E + T</a:t>
            </a:r>
          </a:p>
          <a:p>
            <a:r>
              <a:rPr lang="en-US" sz="2400" dirty="0"/>
              <a:t>Somehow we have to take the </a:t>
            </a:r>
            <a:r>
              <a:rPr lang="en-US" sz="2400" dirty="0" err="1"/>
              <a:t>E.val</a:t>
            </a:r>
            <a:r>
              <a:rPr lang="en-US" sz="2400" dirty="0"/>
              <a:t> in the register ax and </a:t>
            </a:r>
            <a:r>
              <a:rPr lang="en-US" sz="2400" dirty="0" err="1"/>
              <a:t>T.val</a:t>
            </a:r>
            <a:r>
              <a:rPr lang="en-US" sz="2400" dirty="0"/>
              <a:t> in another register like bx, then</a:t>
            </a:r>
          </a:p>
          <a:p>
            <a:r>
              <a:rPr lang="en-US" sz="2400" dirty="0"/>
              <a:t>Add ax, bx</a:t>
            </a:r>
          </a:p>
          <a:p>
            <a:r>
              <a:rPr lang="en-US" sz="2400" dirty="0"/>
              <a:t>Then the upper code is converted to assembly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48590-C1C3-4C29-956C-A795FE8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2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FB04-6A6A-4DD7-ACDB-DAAA648E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3E33-FE88-4789-A62B-237A3D7F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err="1"/>
              <a:t>i</a:t>
            </a:r>
            <a:r>
              <a:rPr lang="en-US" sz="2200" dirty="0"/>
              <a:t> := 2 * n + k</a:t>
            </a:r>
            <a:br>
              <a:rPr lang="en-US" sz="2200" dirty="0"/>
            </a:br>
            <a:r>
              <a:rPr lang="en-US" sz="2200" dirty="0"/>
              <a:t>while </a:t>
            </a:r>
            <a:r>
              <a:rPr lang="en-US" sz="2200" dirty="0" err="1"/>
              <a:t>i</a:t>
            </a:r>
            <a:r>
              <a:rPr lang="en-US" sz="2200" dirty="0"/>
              <a:t> = 0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/>
              <a:t>i</a:t>
            </a:r>
            <a:r>
              <a:rPr lang="en-US" sz="2200" dirty="0"/>
              <a:t> := </a:t>
            </a:r>
            <a:r>
              <a:rPr lang="en-US" sz="2200" dirty="0" err="1"/>
              <a:t>i</a:t>
            </a:r>
            <a:r>
              <a:rPr lang="en-US" sz="2200" dirty="0"/>
              <a:t> – k</a:t>
            </a:r>
          </a:p>
          <a:p>
            <a:r>
              <a:rPr lang="en-US" sz="2200" dirty="0"/>
              <a:t>Convert this code to three address code:</a:t>
            </a:r>
          </a:p>
          <a:p>
            <a:pPr lvl="1"/>
            <a:r>
              <a:rPr lang="en-US" sz="1700" dirty="0"/>
              <a:t>t1: 2</a:t>
            </a:r>
          </a:p>
          <a:p>
            <a:pPr lvl="1"/>
            <a:r>
              <a:rPr lang="en-US" sz="1700" dirty="0"/>
              <a:t>t2:=</a:t>
            </a:r>
            <a:r>
              <a:rPr lang="en-US" sz="1700" dirty="0" err="1"/>
              <a:t>n+k</a:t>
            </a:r>
            <a:endParaRPr lang="en-US" sz="1700" dirty="0"/>
          </a:p>
          <a:p>
            <a:pPr lvl="1"/>
            <a:r>
              <a:rPr lang="en-US" sz="1700" dirty="0"/>
              <a:t>t3:=t1*t2</a:t>
            </a:r>
          </a:p>
          <a:p>
            <a:pPr lvl="1"/>
            <a:r>
              <a:rPr lang="en-US" sz="1700" dirty="0"/>
              <a:t>i:=t3</a:t>
            </a:r>
          </a:p>
          <a:p>
            <a:pPr lvl="1"/>
            <a:r>
              <a:rPr lang="en-US" sz="1700" dirty="0"/>
              <a:t>Label1: </a:t>
            </a:r>
          </a:p>
          <a:p>
            <a:pPr lvl="1"/>
            <a:r>
              <a:rPr lang="en-US" sz="1700" dirty="0" err="1"/>
              <a:t>Cmp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, 0</a:t>
            </a:r>
          </a:p>
          <a:p>
            <a:pPr lvl="1"/>
            <a:r>
              <a:rPr lang="en-US" sz="1700" dirty="0"/>
              <a:t>Je Label2</a:t>
            </a:r>
          </a:p>
          <a:p>
            <a:pPr lvl="1"/>
            <a:r>
              <a:rPr lang="en-US" sz="1700" dirty="0"/>
              <a:t>t4:= </a:t>
            </a:r>
            <a:r>
              <a:rPr lang="en-US" sz="1700" dirty="0" err="1"/>
              <a:t>i</a:t>
            </a:r>
            <a:r>
              <a:rPr lang="en-US" sz="1700" dirty="0"/>
              <a:t> – k</a:t>
            </a:r>
          </a:p>
          <a:p>
            <a:pPr lvl="1"/>
            <a:r>
              <a:rPr lang="en-US" sz="1700" dirty="0"/>
              <a:t>i:= t4</a:t>
            </a:r>
          </a:p>
          <a:p>
            <a:pPr lvl="1"/>
            <a:r>
              <a:rPr lang="en-US" sz="1700" dirty="0" err="1"/>
              <a:t>Jmp</a:t>
            </a:r>
            <a:r>
              <a:rPr lang="en-US" sz="1700" dirty="0"/>
              <a:t> Label1</a:t>
            </a:r>
          </a:p>
          <a:p>
            <a:pPr lvl="1"/>
            <a:r>
              <a:rPr lang="en-US" sz="1700" dirty="0"/>
              <a:t>Label2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AA9D8-FB4F-4E0F-909D-9384E739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6735-9BF4-47F3-A5FE-1C6E5F19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convert code to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3E2B-9A53-4DBB-9170-AFA5E0A0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loop</a:t>
            </a:r>
          </a:p>
          <a:p>
            <a:r>
              <a:rPr lang="en-US" sz="2400" dirty="0"/>
              <a:t>If/else</a:t>
            </a:r>
          </a:p>
          <a:p>
            <a:r>
              <a:rPr lang="en-US" sz="2400" dirty="0"/>
              <a:t>While</a:t>
            </a:r>
          </a:p>
          <a:p>
            <a:r>
              <a:rPr lang="en-US" sz="2400" dirty="0"/>
              <a:t>Do 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A95A9-ED9F-4CF5-A064-DF6ADCCA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8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E31DDB-3B68-4BC1-88F9-EBDFE93BDA40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of Three-Address Statements: Quads</a:t>
            </a:r>
          </a:p>
        </p:txBody>
      </p:sp>
      <p:graphicFrame>
        <p:nvGraphicFramePr>
          <p:cNvPr id="212034" name="Group 66"/>
          <p:cNvGraphicFramePr>
            <a:graphicFrameLocks noGrp="1"/>
          </p:cNvGraphicFramePr>
          <p:nvPr/>
        </p:nvGraphicFramePr>
        <p:xfrm>
          <a:off x="5638800" y="2286000"/>
          <a:ext cx="4800600" cy="2773610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#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Op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Arg1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Arg2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(0)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uminus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uminus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(4)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(5)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:=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14" name="Text Box 67"/>
          <p:cNvSpPr txBox="1">
            <a:spLocks noChangeArrowheads="1"/>
          </p:cNvSpPr>
          <p:nvPr/>
        </p:nvSpPr>
        <p:spPr bwMode="auto">
          <a:xfrm>
            <a:off x="6781801" y="5181600"/>
            <a:ext cx="20361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Quads (quadruples)</a:t>
            </a:r>
          </a:p>
        </p:txBody>
      </p:sp>
      <p:sp>
        <p:nvSpPr>
          <p:cNvPr id="15415" name="Text Box 68"/>
          <p:cNvSpPr txBox="1">
            <a:spLocks noChangeArrowheads="1"/>
          </p:cNvSpPr>
          <p:nvPr/>
        </p:nvSpPr>
        <p:spPr bwMode="auto">
          <a:xfrm>
            <a:off x="2743200" y="5807076"/>
            <a:ext cx="54222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Pro:	easy to rearrange code for global optimization</a:t>
            </a:r>
            <a:br>
              <a:rPr lang="en-US" dirty="0"/>
            </a:br>
            <a:r>
              <a:rPr lang="en-US" dirty="0"/>
              <a:t>Cons: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lots of temporaries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08226" y="3276600"/>
            <a:ext cx="19589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t1 := - c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t2 := b * t1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t3 := - c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t4 := b * t3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t5 := t2 + t4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a  := t5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5105400"/>
            <a:ext cx="201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address code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572000" y="3810000"/>
            <a:ext cx="762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5D3EF-3C78-48F1-BD1B-CFBFCE1F7902}" type="slidenum">
              <a:rPr lang="en-US"/>
              <a:pPr/>
              <a:t>18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of Three-Address Statements: Triples</a:t>
            </a:r>
          </a:p>
        </p:txBody>
      </p:sp>
      <p:graphicFrame>
        <p:nvGraphicFramePr>
          <p:cNvPr id="217143" name="Group 55"/>
          <p:cNvGraphicFramePr>
            <a:graphicFrameLocks noGrp="1"/>
          </p:cNvGraphicFramePr>
          <p:nvPr/>
        </p:nvGraphicFramePr>
        <p:xfrm>
          <a:off x="4191001" y="2286000"/>
          <a:ext cx="3840163" cy="2773610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#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Op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Arg1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Arg2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(0)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uminus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(0)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uminus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(4)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(5)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:=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(4)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30" name="Text Box 53"/>
          <p:cNvSpPr txBox="1">
            <a:spLocks noChangeArrowheads="1"/>
          </p:cNvSpPr>
          <p:nvPr/>
        </p:nvSpPr>
        <p:spPr bwMode="auto">
          <a:xfrm>
            <a:off x="5562601" y="5181600"/>
            <a:ext cx="795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Triples</a:t>
            </a:r>
          </a:p>
        </p:txBody>
      </p:sp>
      <p:sp>
        <p:nvSpPr>
          <p:cNvPr id="16431" name="Text Box 54"/>
          <p:cNvSpPr txBox="1">
            <a:spLocks noChangeArrowheads="1"/>
          </p:cNvSpPr>
          <p:nvPr/>
        </p:nvSpPr>
        <p:spPr bwMode="auto">
          <a:xfrm>
            <a:off x="3957638" y="5807076"/>
            <a:ext cx="35477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Pro:	temporaries are implicit</a:t>
            </a:r>
            <a:br>
              <a:rPr lang="en-US" dirty="0"/>
            </a:br>
            <a:r>
              <a:rPr lang="en-US" dirty="0"/>
              <a:t>Cons: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difficult to rearrange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C5590C-22A1-4DF6-85C9-E3C0DA7ACC32}" type="slidenum">
              <a:rPr lang="en-US"/>
              <a:pPr/>
              <a:t>19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of Three-Address Statements: Indirect Triples</a:t>
            </a:r>
          </a:p>
        </p:txBody>
      </p:sp>
      <p:graphicFrame>
        <p:nvGraphicFramePr>
          <p:cNvPr id="218115" name="Group 3"/>
          <p:cNvGraphicFramePr>
            <a:graphicFrameLocks noGrp="1"/>
          </p:cNvGraphicFramePr>
          <p:nvPr/>
        </p:nvGraphicFramePr>
        <p:xfrm>
          <a:off x="6096001" y="2286000"/>
          <a:ext cx="3840163" cy="2773610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#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Op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Arg1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Arg2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(14)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uminus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(15)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(14)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(16)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uminus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(17)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(16)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(18)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(15)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(17)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(19)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:=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(18)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54" name="Text Box 45"/>
          <p:cNvSpPr txBox="1">
            <a:spLocks noChangeArrowheads="1"/>
          </p:cNvSpPr>
          <p:nvPr/>
        </p:nvSpPr>
        <p:spPr bwMode="auto">
          <a:xfrm>
            <a:off x="7010401" y="5257800"/>
            <a:ext cx="1651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Triple container</a:t>
            </a:r>
          </a:p>
        </p:txBody>
      </p:sp>
      <p:sp>
        <p:nvSpPr>
          <p:cNvPr id="17455" name="Text Box 46"/>
          <p:cNvSpPr txBox="1">
            <a:spLocks noChangeArrowheads="1"/>
          </p:cNvSpPr>
          <p:nvPr/>
        </p:nvSpPr>
        <p:spPr bwMode="auto">
          <a:xfrm>
            <a:off x="2452689" y="6019800"/>
            <a:ext cx="5902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Pro:	temporaries are implicit &amp; easier to rearrange code</a:t>
            </a:r>
          </a:p>
        </p:txBody>
      </p:sp>
      <p:graphicFrame>
        <p:nvGraphicFramePr>
          <p:cNvPr id="218204" name="Group 92"/>
          <p:cNvGraphicFramePr>
            <a:graphicFrameLocks noGrp="1"/>
          </p:cNvGraphicFramePr>
          <p:nvPr/>
        </p:nvGraphicFramePr>
        <p:xfrm>
          <a:off x="2362200" y="2286000"/>
          <a:ext cx="1919288" cy="2773610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#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Stmt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(0)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(14)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(15)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(16)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(17)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(4)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(18)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(5)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(19)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82" name="Text Box 93"/>
          <p:cNvSpPr txBox="1">
            <a:spLocks noChangeArrowheads="1"/>
          </p:cNvSpPr>
          <p:nvPr/>
        </p:nvSpPr>
        <p:spPr bwMode="auto">
          <a:xfrm>
            <a:off x="2728913" y="5257800"/>
            <a:ext cx="9809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7483" name="Line 94"/>
          <p:cNvSpPr>
            <a:spLocks noChangeShapeType="1"/>
          </p:cNvSpPr>
          <p:nvPr/>
        </p:nvSpPr>
        <p:spPr bwMode="auto">
          <a:xfrm>
            <a:off x="4343400" y="2895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4" name="Line 95"/>
          <p:cNvSpPr>
            <a:spLocks noChangeShapeType="1"/>
          </p:cNvSpPr>
          <p:nvPr/>
        </p:nvSpPr>
        <p:spPr bwMode="auto">
          <a:xfrm>
            <a:off x="4343400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5" name="Line 96"/>
          <p:cNvSpPr>
            <a:spLocks noChangeShapeType="1"/>
          </p:cNvSpPr>
          <p:nvPr/>
        </p:nvSpPr>
        <p:spPr bwMode="auto">
          <a:xfrm>
            <a:off x="4343400" y="3657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6" name="Line 97"/>
          <p:cNvSpPr>
            <a:spLocks noChangeShapeType="1"/>
          </p:cNvSpPr>
          <p:nvPr/>
        </p:nvSpPr>
        <p:spPr bwMode="auto">
          <a:xfrm>
            <a:off x="4343400" y="4038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7" name="Line 98"/>
          <p:cNvSpPr>
            <a:spLocks noChangeShapeType="1"/>
          </p:cNvSpPr>
          <p:nvPr/>
        </p:nvSpPr>
        <p:spPr bwMode="auto">
          <a:xfrm>
            <a:off x="4343400" y="4419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8" name="Line 99"/>
          <p:cNvSpPr>
            <a:spLocks noChangeShapeType="1"/>
          </p:cNvSpPr>
          <p:nvPr/>
        </p:nvSpPr>
        <p:spPr bwMode="auto">
          <a:xfrm>
            <a:off x="4343400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50549E-778E-43C5-80A5-28318008CCEA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Intermediate Code Generation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This phase of the compiler enables attaching a back end for the new machine to an existing front end.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Enables machine-independent code optimization.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667000" y="35052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Front end</a:t>
            </a:r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2286000" y="4038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6629400" y="35052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 end</a:t>
            </a:r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>
            <a:off x="4876800" y="403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8"/>
          <p:cNvSpPr>
            <a:spLocks noChangeShapeType="1"/>
          </p:cNvSpPr>
          <p:nvPr/>
        </p:nvSpPr>
        <p:spPr bwMode="auto">
          <a:xfrm>
            <a:off x="8839200" y="4038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5015798" y="3715434"/>
            <a:ext cx="1404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Intermediate</a:t>
            </a:r>
            <a:br>
              <a:rPr lang="en-US" dirty="0"/>
            </a:br>
            <a:r>
              <a:rPr lang="en-US" dirty="0"/>
              <a:t>code</a:t>
            </a:r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9256533" y="3429000"/>
            <a:ext cx="9893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Target</a:t>
            </a:r>
            <a:br>
              <a:rPr lang="en-US"/>
            </a:br>
            <a:r>
              <a:rPr lang="en-US"/>
              <a:t>machine</a:t>
            </a:r>
            <a:br>
              <a:rPr lang="en-US"/>
            </a:br>
            <a:r>
              <a:rPr lang="en-US"/>
              <a:t>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C5590C-22A1-4DF6-85C9-E3C0DA7ACC32}" type="slidenum">
              <a:rPr lang="en-US"/>
              <a:pPr/>
              <a:t>20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of Three-Address Statements: Indirect Triples</a:t>
            </a:r>
          </a:p>
        </p:txBody>
      </p:sp>
      <p:graphicFrame>
        <p:nvGraphicFramePr>
          <p:cNvPr id="218115" name="Group 3"/>
          <p:cNvGraphicFramePr>
            <a:graphicFrameLocks noGrp="1"/>
          </p:cNvGraphicFramePr>
          <p:nvPr/>
        </p:nvGraphicFramePr>
        <p:xfrm>
          <a:off x="6096001" y="2286000"/>
          <a:ext cx="3840163" cy="2773610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#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Op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Arg1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Arg2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(14)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uminus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(15)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(14)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(16)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uminus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(17)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(16)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(18)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(15)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(17)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(19)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:=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(18)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54" name="Text Box 45"/>
          <p:cNvSpPr txBox="1">
            <a:spLocks noChangeArrowheads="1"/>
          </p:cNvSpPr>
          <p:nvPr/>
        </p:nvSpPr>
        <p:spPr bwMode="auto">
          <a:xfrm>
            <a:off x="7010401" y="5257800"/>
            <a:ext cx="1651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Triple container</a:t>
            </a:r>
          </a:p>
        </p:txBody>
      </p:sp>
      <p:sp>
        <p:nvSpPr>
          <p:cNvPr id="17455" name="Text Box 46"/>
          <p:cNvSpPr txBox="1">
            <a:spLocks noChangeArrowheads="1"/>
          </p:cNvSpPr>
          <p:nvPr/>
        </p:nvSpPr>
        <p:spPr bwMode="auto">
          <a:xfrm>
            <a:off x="2452689" y="6019800"/>
            <a:ext cx="5902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Pro:	temporaries are implicit &amp; easier to rearrange code</a:t>
            </a:r>
          </a:p>
        </p:txBody>
      </p:sp>
      <p:graphicFrame>
        <p:nvGraphicFramePr>
          <p:cNvPr id="218204" name="Group 92"/>
          <p:cNvGraphicFramePr>
            <a:graphicFrameLocks noGrp="1"/>
          </p:cNvGraphicFramePr>
          <p:nvPr/>
        </p:nvGraphicFramePr>
        <p:xfrm>
          <a:off x="2362200" y="2286000"/>
          <a:ext cx="1919288" cy="2773610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#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Stmt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(0)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(14)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(16)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(15)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(17)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(4)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(18)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(5)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(19)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82" name="Text Box 93"/>
          <p:cNvSpPr txBox="1">
            <a:spLocks noChangeArrowheads="1"/>
          </p:cNvSpPr>
          <p:nvPr/>
        </p:nvSpPr>
        <p:spPr bwMode="auto">
          <a:xfrm>
            <a:off x="2728913" y="5257800"/>
            <a:ext cx="9809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7483" name="Line 94"/>
          <p:cNvSpPr>
            <a:spLocks noChangeShapeType="1"/>
          </p:cNvSpPr>
          <p:nvPr/>
        </p:nvSpPr>
        <p:spPr bwMode="auto">
          <a:xfrm>
            <a:off x="4343400" y="2895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6" name="Line 97"/>
          <p:cNvSpPr>
            <a:spLocks noChangeShapeType="1"/>
          </p:cNvSpPr>
          <p:nvPr/>
        </p:nvSpPr>
        <p:spPr bwMode="auto">
          <a:xfrm>
            <a:off x="4343400" y="4038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7" name="Line 98"/>
          <p:cNvSpPr>
            <a:spLocks noChangeShapeType="1"/>
          </p:cNvSpPr>
          <p:nvPr/>
        </p:nvSpPr>
        <p:spPr bwMode="auto">
          <a:xfrm>
            <a:off x="4343400" y="4419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8" name="Line 99"/>
          <p:cNvSpPr>
            <a:spLocks noChangeShapeType="1"/>
          </p:cNvSpPr>
          <p:nvPr/>
        </p:nvSpPr>
        <p:spPr bwMode="auto">
          <a:xfrm>
            <a:off x="4343400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Curved Connector 2"/>
          <p:cNvCxnSpPr>
            <a:endCxn id="218115" idx="1"/>
          </p:cNvCxnSpPr>
          <p:nvPr/>
        </p:nvCxnSpPr>
        <p:spPr bwMode="auto">
          <a:xfrm>
            <a:off x="4343400" y="3276601"/>
            <a:ext cx="1752600" cy="39620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Curved Connector 5"/>
          <p:cNvCxnSpPr/>
          <p:nvPr/>
        </p:nvCxnSpPr>
        <p:spPr bwMode="auto">
          <a:xfrm flipV="1">
            <a:off x="4343400" y="3276600"/>
            <a:ext cx="1676400" cy="457200"/>
          </a:xfrm>
          <a:prstGeom prst="curvedConnector3">
            <a:avLst>
              <a:gd name="adj1" fmla="val 330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3021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“a + -(b – c)” into </a:t>
            </a:r>
          </a:p>
          <a:p>
            <a:pPr lvl="1"/>
            <a:r>
              <a:rPr lang="en-US" dirty="0"/>
              <a:t>Syntax tree (AST or DAG Draw)</a:t>
            </a:r>
          </a:p>
          <a:p>
            <a:pPr lvl="1"/>
            <a:r>
              <a:rPr lang="en-US" dirty="0"/>
              <a:t>Quadruples </a:t>
            </a:r>
          </a:p>
          <a:p>
            <a:pPr lvl="1"/>
            <a:r>
              <a:rPr lang="en-US" dirty="0"/>
              <a:t>Triples</a:t>
            </a:r>
          </a:p>
          <a:p>
            <a:pPr lvl="1"/>
            <a:r>
              <a:rPr lang="en-US" dirty="0"/>
              <a:t>Indirect Triples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671689-1E5F-40B4-BB8F-864D638BBA3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8382000" y="914401"/>
            <a:ext cx="12330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/>
              <a:t>Production</a:t>
            </a:r>
            <a:r>
              <a:rPr lang="en-US" i="1" u="sng" dirty="0"/>
              <a:t/>
            </a:r>
            <a:br>
              <a:rPr lang="en-US" i="1" u="sng" dirty="0"/>
            </a:br>
            <a:r>
              <a:rPr lang="en-US" i="1" dirty="0"/>
              <a:t>S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b="1" dirty="0">
                <a:sym typeface="Symbol" pitchFamily="18" charset="2"/>
              </a:rPr>
              <a:t>id :=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baseline="-25000" dirty="0"/>
              <a:t>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baseline="-25000" dirty="0"/>
              <a:t>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*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baseline="-25000" dirty="0"/>
              <a:t>2</a:t>
            </a:r>
            <a:r>
              <a:rPr lang="en-US" i="1" dirty="0">
                <a:sym typeface="Symbol" pitchFamily="18" charset="2"/>
              </a:rPr>
              <a:t/>
            </a:r>
            <a:br>
              <a:rPr lang="en-US" i="1" dirty="0">
                <a:sym typeface="Symbol" pitchFamily="18" charset="2"/>
              </a:rPr>
            </a:b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b="1" dirty="0">
                <a:sym typeface="Symbol" pitchFamily="18" charset="2"/>
              </a:rPr>
              <a:t>-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baseline="-25000" dirty="0"/>
              <a:t>1</a:t>
            </a:r>
            <a:r>
              <a:rPr lang="en-US" i="1" dirty="0">
                <a:sym typeface="Symbol" pitchFamily="18" charset="2"/>
              </a:rPr>
              <a:t/>
            </a:r>
            <a:br>
              <a:rPr lang="en-US" i="1" dirty="0">
                <a:sym typeface="Symbol" pitchFamily="18" charset="2"/>
              </a:rPr>
            </a:b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(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baseline="-25000" dirty="0"/>
              <a:t>1</a:t>
            </a:r>
            <a:r>
              <a:rPr lang="en-US" b="1" dirty="0">
                <a:sym typeface="Symbol" pitchFamily="18" charset="2"/>
              </a:rPr>
              <a:t> )</a:t>
            </a:r>
            <a:endParaRPr lang="en-US" i="1" dirty="0">
              <a:sym typeface="Symbol" pitchFamily="18" charset="2"/>
            </a:endParaRPr>
          </a:p>
          <a:p>
            <a:r>
              <a:rPr lang="en-US" i="1" dirty="0">
                <a:sym typeface="Symbol" pitchFamily="18" charset="2"/>
              </a:rPr>
              <a:t>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b="1" dirty="0">
                <a:sym typeface="Symbol" pitchFamily="18" charset="2"/>
              </a:rPr>
              <a:t>id</a:t>
            </a:r>
            <a:r>
              <a:rPr lang="en-US" dirty="0">
                <a:sym typeface="Symbol" pitchFamily="18" charset="2"/>
              </a:rPr>
              <a:t>	</a:t>
            </a:r>
            <a:endParaRPr lang="en-US" dirty="0"/>
          </a:p>
        </p:txBody>
      </p:sp>
      <p:graphicFrame>
        <p:nvGraphicFramePr>
          <p:cNvPr id="7" name="Group 66"/>
          <p:cNvGraphicFramePr>
            <a:graphicFrameLocks noGrp="1"/>
          </p:cNvGraphicFramePr>
          <p:nvPr/>
        </p:nvGraphicFramePr>
        <p:xfrm>
          <a:off x="5638800" y="3733800"/>
          <a:ext cx="4800600" cy="2773610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#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Op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Arg1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Arg2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(0)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(1)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(4)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(5)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55E2-211D-471D-B74F-F0C1C36E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CC27C-6DFB-46B1-8A20-0B94EAB6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D0806-5E7C-4AAE-96A9-0957D675E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262890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9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B70CCE-D505-469C-BA34-F31A6D095847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Intermediate Representations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Graphical representations (e.g. AST)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Three-address code: (e.g. triples and quads)</a:t>
            </a:r>
            <a:br>
              <a:rPr lang="en-US" sz="2400" dirty="0"/>
            </a:br>
            <a:r>
              <a:rPr lang="en-US" sz="2400" dirty="0"/>
              <a:t>	x := y op z 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Two-address code:</a:t>
            </a:r>
            <a:br>
              <a:rPr lang="en-US" sz="2400" dirty="0"/>
            </a:br>
            <a:r>
              <a:rPr lang="en-US" sz="2400" dirty="0"/>
              <a:t>	x := op y</a:t>
            </a:r>
            <a:br>
              <a:rPr lang="en-US" sz="2400" dirty="0"/>
            </a:br>
            <a:r>
              <a:rPr lang="en-US" sz="2400" dirty="0"/>
              <a:t>which is the same as x := x op 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8574-4266-4778-9417-05DC9E6D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AC0D-D675-4B93-8E92-BF84FE361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Already discussed in the previous slide.</a:t>
            </a:r>
          </a:p>
          <a:p>
            <a:r>
              <a:rPr lang="en-US" sz="2400" dirty="0"/>
              <a:t>Production</a:t>
            </a:r>
            <a:br>
              <a:rPr lang="en-US" sz="2400" dirty="0"/>
            </a:br>
            <a:r>
              <a:rPr lang="en-US" sz="2400" dirty="0"/>
              <a:t>S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b="1" dirty="0">
                <a:sym typeface="Symbol" pitchFamily="18" charset="2"/>
              </a:rPr>
              <a:t>id :=</a:t>
            </a:r>
            <a:r>
              <a:rPr lang="en-US" sz="2400" dirty="0">
                <a:sym typeface="Symbol" pitchFamily="18" charset="2"/>
              </a:rPr>
              <a:t> 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 E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+</a:t>
            </a:r>
            <a:r>
              <a:rPr lang="en-US" sz="2400" dirty="0">
                <a:sym typeface="Symbol" pitchFamily="18" charset="2"/>
              </a:rPr>
              <a:t> E</a:t>
            </a:r>
            <a:r>
              <a:rPr lang="en-US" sz="2400" baseline="-25000" dirty="0"/>
              <a:t>2</a:t>
            </a:r>
            <a:br>
              <a:rPr lang="en-US" sz="2400" baseline="-25000" dirty="0"/>
            </a:br>
            <a:r>
              <a:rPr lang="en-US" sz="2400" dirty="0"/>
              <a:t>E </a:t>
            </a:r>
            <a:r>
              <a:rPr lang="en-US" sz="2400" dirty="0">
                <a:sym typeface="Symbol" pitchFamily="18" charset="2"/>
              </a:rPr>
              <a:t> E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*</a:t>
            </a:r>
            <a:r>
              <a:rPr lang="en-US" sz="2400" dirty="0">
                <a:sym typeface="Symbol" pitchFamily="18" charset="2"/>
              </a:rPr>
              <a:t> E</a:t>
            </a:r>
            <a:r>
              <a:rPr lang="en-US" sz="2400" baseline="-25000" dirty="0"/>
              <a:t>2</a:t>
            </a:r>
            <a:r>
              <a:rPr lang="en-US" sz="2400" dirty="0">
                <a:sym typeface="Symbol" pitchFamily="18" charset="2"/>
              </a:rPr>
              <a:t/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/>
              <a:t>E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b="1" dirty="0">
                <a:sym typeface="Symbol" pitchFamily="18" charset="2"/>
              </a:rPr>
              <a:t>-</a:t>
            </a:r>
            <a:r>
              <a:rPr lang="en-US" sz="2400" dirty="0">
                <a:sym typeface="Symbol" pitchFamily="18" charset="2"/>
              </a:rPr>
              <a:t> E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18" charset="2"/>
              </a:rPr>
              <a:t/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/>
              <a:t>E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b="1" dirty="0">
                <a:sym typeface="Symbol" pitchFamily="18" charset="2"/>
              </a:rPr>
              <a:t>( </a:t>
            </a:r>
            <a:r>
              <a:rPr lang="en-US" sz="2400" dirty="0">
                <a:sym typeface="Symbol" pitchFamily="18" charset="2"/>
              </a:rPr>
              <a:t>E</a:t>
            </a:r>
            <a:r>
              <a:rPr lang="en-US" sz="2400" baseline="-25000" dirty="0"/>
              <a:t>1</a:t>
            </a:r>
            <a:r>
              <a:rPr lang="en-US" sz="2400" b="1" dirty="0">
                <a:sym typeface="Symbol" pitchFamily="18" charset="2"/>
              </a:rPr>
              <a:t> )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b="1" dirty="0">
                <a:sym typeface="Symbol" pitchFamily="18" charset="2"/>
              </a:rPr>
              <a:t>id</a:t>
            </a:r>
          </a:p>
          <a:p>
            <a:r>
              <a:rPr lang="en-US" sz="2400" dirty="0">
                <a:sym typeface="Symbol" pitchFamily="18" charset="2"/>
              </a:rPr>
              <a:t>Draw the AST of</a:t>
            </a:r>
          </a:p>
          <a:p>
            <a:pPr lvl="1"/>
            <a:r>
              <a:rPr lang="en-US" sz="2000" dirty="0"/>
              <a:t>a * (b + c)</a:t>
            </a:r>
          </a:p>
          <a:p>
            <a:pPr lvl="1"/>
            <a:r>
              <a:rPr lang="en-US" sz="2000" dirty="0"/>
              <a:t>a := b * -c + b * -c</a:t>
            </a:r>
            <a:r>
              <a:rPr lang="en-US" dirty="0">
                <a:sym typeface="Symbol" pitchFamily="18" charset="2"/>
              </a:rPr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2AEC-DCDD-4822-91F1-5B1C54CF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6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A15F31-80A9-4D25-9915-2F180C8AFE8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Abstract Syntax Trees versus Directed Acyclic Graphs (DAGs)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828800" y="2743201"/>
            <a:ext cx="5105400" cy="3484007"/>
            <a:chOff x="304800" y="2743200"/>
            <a:chExt cx="5105400" cy="3484007"/>
          </a:xfrm>
        </p:grpSpPr>
        <p:sp>
          <p:nvSpPr>
            <p:cNvPr id="7172" name="Text Box 3"/>
            <p:cNvSpPr txBox="1">
              <a:spLocks noChangeArrowheads="1"/>
            </p:cNvSpPr>
            <p:nvPr/>
          </p:nvSpPr>
          <p:spPr bwMode="auto">
            <a:xfrm>
              <a:off x="1752600" y="27432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:=</a:t>
              </a:r>
            </a:p>
          </p:txBody>
        </p:sp>
        <p:sp>
          <p:nvSpPr>
            <p:cNvPr id="7173" name="Line 4"/>
            <p:cNvSpPr>
              <a:spLocks noChangeShapeType="1"/>
            </p:cNvSpPr>
            <p:nvPr/>
          </p:nvSpPr>
          <p:spPr bwMode="auto">
            <a:xfrm flipH="1">
              <a:off x="1524000" y="3200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5"/>
            <p:cNvSpPr>
              <a:spLocks noChangeShapeType="1"/>
            </p:cNvSpPr>
            <p:nvPr/>
          </p:nvSpPr>
          <p:spPr bwMode="auto">
            <a:xfrm>
              <a:off x="2209800" y="3200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6"/>
            <p:cNvSpPr>
              <a:spLocks noChangeShapeType="1"/>
            </p:cNvSpPr>
            <p:nvPr/>
          </p:nvSpPr>
          <p:spPr bwMode="auto">
            <a:xfrm flipH="1">
              <a:off x="1524000" y="38862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7"/>
            <p:cNvSpPr>
              <a:spLocks noChangeShapeType="1"/>
            </p:cNvSpPr>
            <p:nvPr/>
          </p:nvSpPr>
          <p:spPr bwMode="auto">
            <a:xfrm>
              <a:off x="2895600" y="38862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1066800" y="34290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a</a:t>
              </a:r>
              <a:endParaRPr lang="en-US"/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1066800" y="41910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*</a:t>
              </a:r>
            </a:p>
          </p:txBody>
        </p:sp>
        <p:sp>
          <p:nvSpPr>
            <p:cNvPr id="7180" name="Text Box 11"/>
            <p:cNvSpPr txBox="1">
              <a:spLocks noChangeArrowheads="1"/>
            </p:cNvSpPr>
            <p:nvPr/>
          </p:nvSpPr>
          <p:spPr bwMode="auto">
            <a:xfrm>
              <a:off x="1524000" y="4953000"/>
              <a:ext cx="11430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uminus</a:t>
              </a:r>
            </a:p>
          </p:txBody>
        </p:sp>
        <p:sp>
          <p:nvSpPr>
            <p:cNvPr id="7181" name="Line 12"/>
            <p:cNvSpPr>
              <a:spLocks noChangeShapeType="1"/>
            </p:cNvSpPr>
            <p:nvPr/>
          </p:nvSpPr>
          <p:spPr bwMode="auto">
            <a:xfrm flipH="1">
              <a:off x="7620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3"/>
            <p:cNvSpPr>
              <a:spLocks noChangeShapeType="1"/>
            </p:cNvSpPr>
            <p:nvPr/>
          </p:nvSpPr>
          <p:spPr bwMode="auto">
            <a:xfrm>
              <a:off x="15240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304800" y="49530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b</a:t>
              </a:r>
            </a:p>
          </p:txBody>
        </p:sp>
        <p:sp>
          <p:nvSpPr>
            <p:cNvPr id="7184" name="Text Box 15"/>
            <p:cNvSpPr txBox="1">
              <a:spLocks noChangeArrowheads="1"/>
            </p:cNvSpPr>
            <p:nvPr/>
          </p:nvSpPr>
          <p:spPr bwMode="auto">
            <a:xfrm>
              <a:off x="1828800" y="5857875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c</a:t>
              </a:r>
              <a:endParaRPr lang="en-US"/>
            </a:p>
          </p:txBody>
        </p:sp>
        <p:sp>
          <p:nvSpPr>
            <p:cNvPr id="7185" name="Line 16"/>
            <p:cNvSpPr>
              <a:spLocks noChangeShapeType="1"/>
            </p:cNvSpPr>
            <p:nvPr/>
          </p:nvSpPr>
          <p:spPr bwMode="auto">
            <a:xfrm>
              <a:off x="2057400" y="5410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Text Box 17"/>
            <p:cNvSpPr txBox="1">
              <a:spLocks noChangeArrowheads="1"/>
            </p:cNvSpPr>
            <p:nvPr/>
          </p:nvSpPr>
          <p:spPr bwMode="auto">
            <a:xfrm>
              <a:off x="3810000" y="41910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*</a:t>
              </a:r>
            </a:p>
          </p:txBody>
        </p:sp>
        <p:sp>
          <p:nvSpPr>
            <p:cNvPr id="7187" name="Text Box 18"/>
            <p:cNvSpPr txBox="1">
              <a:spLocks noChangeArrowheads="1"/>
            </p:cNvSpPr>
            <p:nvPr/>
          </p:nvSpPr>
          <p:spPr bwMode="auto">
            <a:xfrm>
              <a:off x="4267200" y="4953000"/>
              <a:ext cx="11430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uminus</a:t>
              </a:r>
            </a:p>
          </p:txBody>
        </p:sp>
        <p:sp>
          <p:nvSpPr>
            <p:cNvPr id="7188" name="Line 19"/>
            <p:cNvSpPr>
              <a:spLocks noChangeShapeType="1"/>
            </p:cNvSpPr>
            <p:nvPr/>
          </p:nvSpPr>
          <p:spPr bwMode="auto">
            <a:xfrm flipH="1">
              <a:off x="35052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>
              <a:off x="42672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21"/>
            <p:cNvSpPr txBox="1">
              <a:spLocks noChangeArrowheads="1"/>
            </p:cNvSpPr>
            <p:nvPr/>
          </p:nvSpPr>
          <p:spPr bwMode="auto">
            <a:xfrm>
              <a:off x="3048000" y="49530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b</a:t>
              </a:r>
            </a:p>
          </p:txBody>
        </p:sp>
        <p:sp>
          <p:nvSpPr>
            <p:cNvPr id="7191" name="Text Box 22"/>
            <p:cNvSpPr txBox="1">
              <a:spLocks noChangeArrowheads="1"/>
            </p:cNvSpPr>
            <p:nvPr/>
          </p:nvSpPr>
          <p:spPr bwMode="auto">
            <a:xfrm>
              <a:off x="4572000" y="5857875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c</a:t>
              </a:r>
              <a:endParaRPr 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>
              <a:off x="4800600" y="5410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15200" y="2743201"/>
            <a:ext cx="2971800" cy="3484007"/>
            <a:chOff x="5791200" y="2743200"/>
            <a:chExt cx="2971800" cy="3484007"/>
          </a:xfrm>
        </p:grpSpPr>
        <p:sp>
          <p:nvSpPr>
            <p:cNvPr id="7193" name="Text Box 24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:=</a:t>
              </a:r>
            </a:p>
          </p:txBody>
        </p:sp>
        <p:sp>
          <p:nvSpPr>
            <p:cNvPr id="7194" name="Line 25"/>
            <p:cNvSpPr>
              <a:spLocks noChangeShapeType="1"/>
            </p:cNvSpPr>
            <p:nvPr/>
          </p:nvSpPr>
          <p:spPr bwMode="auto">
            <a:xfrm flipH="1">
              <a:off x="6248400" y="3200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26"/>
            <p:cNvSpPr>
              <a:spLocks noChangeShapeType="1"/>
            </p:cNvSpPr>
            <p:nvPr/>
          </p:nvSpPr>
          <p:spPr bwMode="auto">
            <a:xfrm>
              <a:off x="6934200" y="3200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Freeform 27"/>
            <p:cNvSpPr>
              <a:spLocks/>
            </p:cNvSpPr>
            <p:nvPr/>
          </p:nvSpPr>
          <p:spPr bwMode="auto">
            <a:xfrm>
              <a:off x="7610475" y="3687763"/>
              <a:ext cx="238125" cy="663575"/>
            </a:xfrm>
            <a:custGeom>
              <a:avLst/>
              <a:gdLst>
                <a:gd name="T0" fmla="*/ 0 w 186"/>
                <a:gd name="T1" fmla="*/ 2147483647 h 418"/>
                <a:gd name="T2" fmla="*/ 2147483647 w 186"/>
                <a:gd name="T3" fmla="*/ 2147483647 h 418"/>
                <a:gd name="T4" fmla="*/ 2147483647 w 186"/>
                <a:gd name="T5" fmla="*/ 2147483647 h 418"/>
                <a:gd name="T6" fmla="*/ 0 60000 65536"/>
                <a:gd name="T7" fmla="*/ 0 60000 65536"/>
                <a:gd name="T8" fmla="*/ 0 60000 65536"/>
                <a:gd name="T9" fmla="*/ 0 w 186"/>
                <a:gd name="T10" fmla="*/ 0 h 418"/>
                <a:gd name="T11" fmla="*/ 186 w 186"/>
                <a:gd name="T12" fmla="*/ 418 h 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" h="418">
                  <a:moveTo>
                    <a:pt x="0" y="128"/>
                  </a:moveTo>
                  <a:cubicBezTo>
                    <a:pt x="30" y="144"/>
                    <a:pt x="179" y="0"/>
                    <a:pt x="179" y="222"/>
                  </a:cubicBezTo>
                  <a:cubicBezTo>
                    <a:pt x="186" y="418"/>
                    <a:pt x="63" y="298"/>
                    <a:pt x="6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Text Box 28"/>
            <p:cNvSpPr txBox="1">
              <a:spLocks noChangeArrowheads="1"/>
            </p:cNvSpPr>
            <p:nvPr/>
          </p:nvSpPr>
          <p:spPr bwMode="auto">
            <a:xfrm>
              <a:off x="5791200" y="34290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a</a:t>
              </a:r>
              <a:endParaRPr lang="en-US"/>
            </a:p>
          </p:txBody>
        </p:sp>
        <p:sp>
          <p:nvSpPr>
            <p:cNvPr id="7198" name="Text Box 29"/>
            <p:cNvSpPr txBox="1">
              <a:spLocks noChangeArrowheads="1"/>
            </p:cNvSpPr>
            <p:nvPr/>
          </p:nvSpPr>
          <p:spPr bwMode="auto">
            <a:xfrm>
              <a:off x="7162800" y="34290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7199" name="Text Box 30"/>
            <p:cNvSpPr txBox="1">
              <a:spLocks noChangeArrowheads="1"/>
            </p:cNvSpPr>
            <p:nvPr/>
          </p:nvSpPr>
          <p:spPr bwMode="auto">
            <a:xfrm>
              <a:off x="7162800" y="41910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*</a:t>
              </a:r>
            </a:p>
          </p:txBody>
        </p:sp>
        <p:sp>
          <p:nvSpPr>
            <p:cNvPr id="7200" name="Text Box 31"/>
            <p:cNvSpPr txBox="1">
              <a:spLocks noChangeArrowheads="1"/>
            </p:cNvSpPr>
            <p:nvPr/>
          </p:nvSpPr>
          <p:spPr bwMode="auto">
            <a:xfrm>
              <a:off x="7620000" y="4953000"/>
              <a:ext cx="11430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uminus</a:t>
              </a:r>
            </a:p>
          </p:txBody>
        </p:sp>
        <p:sp>
          <p:nvSpPr>
            <p:cNvPr id="7201" name="Line 32"/>
            <p:cNvSpPr>
              <a:spLocks noChangeShapeType="1"/>
            </p:cNvSpPr>
            <p:nvPr/>
          </p:nvSpPr>
          <p:spPr bwMode="auto">
            <a:xfrm flipH="1">
              <a:off x="68580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33"/>
            <p:cNvSpPr>
              <a:spLocks noChangeShapeType="1"/>
            </p:cNvSpPr>
            <p:nvPr/>
          </p:nvSpPr>
          <p:spPr bwMode="auto">
            <a:xfrm>
              <a:off x="76200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Text Box 34"/>
            <p:cNvSpPr txBox="1">
              <a:spLocks noChangeArrowheads="1"/>
            </p:cNvSpPr>
            <p:nvPr/>
          </p:nvSpPr>
          <p:spPr bwMode="auto">
            <a:xfrm>
              <a:off x="6400800" y="4953000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b</a:t>
              </a:r>
            </a:p>
          </p:txBody>
        </p:sp>
        <p:sp>
          <p:nvSpPr>
            <p:cNvPr id="7204" name="Text Box 35"/>
            <p:cNvSpPr txBox="1">
              <a:spLocks noChangeArrowheads="1"/>
            </p:cNvSpPr>
            <p:nvPr/>
          </p:nvSpPr>
          <p:spPr bwMode="auto">
            <a:xfrm>
              <a:off x="7924800" y="5857875"/>
              <a:ext cx="457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c</a:t>
              </a:r>
              <a:endParaRPr lang="en-US"/>
            </a:p>
          </p:txBody>
        </p:sp>
        <p:sp>
          <p:nvSpPr>
            <p:cNvPr id="7205" name="Line 36"/>
            <p:cNvSpPr>
              <a:spLocks noChangeShapeType="1"/>
            </p:cNvSpPr>
            <p:nvPr/>
          </p:nvSpPr>
          <p:spPr bwMode="auto">
            <a:xfrm>
              <a:off x="8153400" y="5410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Freeform 37"/>
            <p:cNvSpPr>
              <a:spLocks/>
            </p:cNvSpPr>
            <p:nvPr/>
          </p:nvSpPr>
          <p:spPr bwMode="auto">
            <a:xfrm flipH="1">
              <a:off x="6943725" y="3679825"/>
              <a:ext cx="219075" cy="663575"/>
            </a:xfrm>
            <a:custGeom>
              <a:avLst/>
              <a:gdLst>
                <a:gd name="T0" fmla="*/ 0 w 186"/>
                <a:gd name="T1" fmla="*/ 2147483647 h 418"/>
                <a:gd name="T2" fmla="*/ 2147483647 w 186"/>
                <a:gd name="T3" fmla="*/ 2147483647 h 418"/>
                <a:gd name="T4" fmla="*/ 2147483647 w 186"/>
                <a:gd name="T5" fmla="*/ 2147483647 h 418"/>
                <a:gd name="T6" fmla="*/ 0 60000 65536"/>
                <a:gd name="T7" fmla="*/ 0 60000 65536"/>
                <a:gd name="T8" fmla="*/ 0 60000 65536"/>
                <a:gd name="T9" fmla="*/ 0 w 186"/>
                <a:gd name="T10" fmla="*/ 0 h 418"/>
                <a:gd name="T11" fmla="*/ 186 w 186"/>
                <a:gd name="T12" fmla="*/ 418 h 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" h="418">
                  <a:moveTo>
                    <a:pt x="0" y="128"/>
                  </a:moveTo>
                  <a:cubicBezTo>
                    <a:pt x="30" y="144"/>
                    <a:pt x="179" y="0"/>
                    <a:pt x="179" y="222"/>
                  </a:cubicBezTo>
                  <a:cubicBezTo>
                    <a:pt x="186" y="418"/>
                    <a:pt x="63" y="298"/>
                    <a:pt x="6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07" name="Text Box 38"/>
          <p:cNvSpPr txBox="1">
            <a:spLocks noChangeArrowheads="1"/>
          </p:cNvSpPr>
          <p:nvPr/>
        </p:nvSpPr>
        <p:spPr bwMode="auto">
          <a:xfrm>
            <a:off x="3886200" y="6324600"/>
            <a:ext cx="5905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</a:t>
            </a: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8458200" y="6324600"/>
            <a:ext cx="601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DAG</a:t>
            </a:r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4878388" y="2057400"/>
            <a:ext cx="18277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 := b * -c + b * -c</a:t>
            </a:r>
          </a:p>
        </p:txBody>
      </p:sp>
      <p:sp>
        <p:nvSpPr>
          <p:cNvPr id="7210" name="AutoShape 42"/>
          <p:cNvSpPr>
            <a:spLocks noChangeArrowheads="1"/>
          </p:cNvSpPr>
          <p:nvPr/>
        </p:nvSpPr>
        <p:spPr bwMode="auto">
          <a:xfrm rot="2700000">
            <a:off x="6934200" y="2667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AutoShape 43"/>
          <p:cNvSpPr>
            <a:spLocks noChangeArrowheads="1"/>
          </p:cNvSpPr>
          <p:nvPr/>
        </p:nvSpPr>
        <p:spPr bwMode="auto">
          <a:xfrm rot="8100000">
            <a:off x="4648200" y="2667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4258-70AD-42DA-B2AE-48CCC9C3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Vs. DAG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21C0-B60D-46CC-85F4-AAD4EA46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+ a * (b - c) + (b - c) * d</a:t>
            </a:r>
          </a:p>
          <a:p>
            <a:endParaRPr lang="pt-BR" sz="2400" dirty="0"/>
          </a:p>
          <a:p>
            <a:r>
              <a:rPr lang="pt-BR" sz="2400"/>
              <a:t>DAG : Some nodes have more than one parent.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086E6-854C-43D1-8135-1E9202DC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1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3B96-5EE4-45CA-AA1A-403F2392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3EDE-0D05-44F7-B190-3B4A6BA9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expression x + y*z</a:t>
            </a:r>
          </a:p>
          <a:p>
            <a:r>
              <a:rPr lang="en-US" sz="2400" dirty="0"/>
              <a:t>Two operands and one operator</a:t>
            </a:r>
          </a:p>
          <a:p>
            <a:r>
              <a:rPr lang="en-US" sz="2400" dirty="0"/>
              <a:t>Here, it has 2 operators and 3 operands</a:t>
            </a:r>
          </a:p>
          <a:p>
            <a:r>
              <a:rPr lang="en-US" sz="2400" dirty="0"/>
              <a:t>t1:= y * z</a:t>
            </a:r>
          </a:p>
          <a:p>
            <a:r>
              <a:rPr lang="en-US" sz="2400" dirty="0"/>
              <a:t>t2:= x + t1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AE2F6-71D7-4946-994D-A20E828C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6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9359-DFC4-4DA5-83D7-DAC5A6E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three 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2920-9450-4559-98E1-58AB4455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:= b * -c + b * -c</a:t>
            </a:r>
          </a:p>
          <a:p>
            <a:r>
              <a:rPr lang="en-US" sz="2400" dirty="0"/>
              <a:t>The AST is drawn is slide 05</a:t>
            </a:r>
          </a:p>
          <a:p>
            <a:r>
              <a:rPr lang="en-US" sz="2400" dirty="0"/>
              <a:t>t1:= -c</a:t>
            </a:r>
          </a:p>
          <a:p>
            <a:r>
              <a:rPr lang="en-US" sz="2400" dirty="0"/>
              <a:t>t2:= b*t1</a:t>
            </a:r>
          </a:p>
          <a:p>
            <a:r>
              <a:rPr lang="en-US" sz="2400" dirty="0"/>
              <a:t>t3:= -c</a:t>
            </a:r>
          </a:p>
          <a:p>
            <a:r>
              <a:rPr lang="en-US" sz="2400" dirty="0"/>
              <a:t>t4:= b*t3</a:t>
            </a:r>
          </a:p>
          <a:p>
            <a:r>
              <a:rPr lang="en-US" sz="2400" dirty="0"/>
              <a:t>t5:= t2+t4</a:t>
            </a:r>
          </a:p>
          <a:p>
            <a:r>
              <a:rPr lang="en-US" sz="2400" dirty="0"/>
              <a:t>a:= t5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D2F2F-278C-4FE0-AC60-1D3ABB5F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6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80A3-FA89-41B9-A006-8221C205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Three 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91F6-254A-4C06-9E40-8A55BB50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:= b * -c + b * -c</a:t>
            </a:r>
          </a:p>
          <a:p>
            <a:r>
              <a:rPr lang="en-US" sz="2400" dirty="0"/>
              <a:t>The DAG is drawn is slide 05</a:t>
            </a:r>
          </a:p>
          <a:p>
            <a:r>
              <a:rPr lang="en-US" sz="2400" dirty="0"/>
              <a:t>t1:= -c</a:t>
            </a:r>
          </a:p>
          <a:p>
            <a:r>
              <a:rPr lang="en-US" sz="2400" dirty="0"/>
              <a:t>t2:= b*t1</a:t>
            </a:r>
          </a:p>
          <a:p>
            <a:r>
              <a:rPr lang="en-US" sz="2400" dirty="0"/>
              <a:t>t3:= t2+t2</a:t>
            </a:r>
          </a:p>
          <a:p>
            <a:r>
              <a:rPr lang="en-US" sz="2400" dirty="0"/>
              <a:t>a:= t3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DEB7E-4FCE-4920-8C0A-651EEC10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327-5E41-4719-9B3D-8AE20A9E40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1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917</Words>
  <Application>Microsoft Office PowerPoint</Application>
  <PresentationFormat>Widescreen</PresentationFormat>
  <Paragraphs>316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Symbol</vt:lpstr>
      <vt:lpstr>Times</vt:lpstr>
      <vt:lpstr>Office Theme</vt:lpstr>
      <vt:lpstr>Intermediate Code Generation</vt:lpstr>
      <vt:lpstr>Intermediate Code Generation</vt:lpstr>
      <vt:lpstr>Intermediate Representations</vt:lpstr>
      <vt:lpstr>Abstract Syntax tree (AST)</vt:lpstr>
      <vt:lpstr>Abstract Syntax Trees versus Directed Acyclic Graphs (DAGs)</vt:lpstr>
      <vt:lpstr>AST Vs. DAG </vt:lpstr>
      <vt:lpstr>Three-Address Code</vt:lpstr>
      <vt:lpstr>AST three address code</vt:lpstr>
      <vt:lpstr>DAG Three Address Code</vt:lpstr>
      <vt:lpstr>Three address code</vt:lpstr>
      <vt:lpstr>Comparison between DAG and AST</vt:lpstr>
      <vt:lpstr>Why are we talking about three address code?</vt:lpstr>
      <vt:lpstr>Code generation phase</vt:lpstr>
      <vt:lpstr>How to generate code</vt:lpstr>
      <vt:lpstr>Example:</vt:lpstr>
      <vt:lpstr>Can you convert code to assembly?</vt:lpstr>
      <vt:lpstr>Implementation of Three-Address Statements: Quads</vt:lpstr>
      <vt:lpstr>Implementation of Three-Address Statements: Triples</vt:lpstr>
      <vt:lpstr>Implementation of Three-Address Statements: Indirect Triples</vt:lpstr>
      <vt:lpstr>Implementation of Three-Address Statements: Indirect Triples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USER</dc:creator>
  <cp:lastModifiedBy>User</cp:lastModifiedBy>
  <cp:revision>17</cp:revision>
  <dcterms:created xsi:type="dcterms:W3CDTF">2020-09-11T17:26:36Z</dcterms:created>
  <dcterms:modified xsi:type="dcterms:W3CDTF">2022-06-30T08:30:35Z</dcterms:modified>
</cp:coreProperties>
</file>