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86" r:id="rId5"/>
    <p:sldId id="287" r:id="rId6"/>
    <p:sldId id="260" r:id="rId7"/>
    <p:sldId id="261" r:id="rId8"/>
    <p:sldId id="282" r:id="rId9"/>
    <p:sldId id="263" r:id="rId10"/>
    <p:sldId id="262" r:id="rId11"/>
    <p:sldId id="284" r:id="rId12"/>
    <p:sldId id="265" r:id="rId13"/>
    <p:sldId id="272" r:id="rId14"/>
    <p:sldId id="279" r:id="rId15"/>
    <p:sldId id="280" r:id="rId16"/>
    <p:sldId id="267" r:id="rId17"/>
    <p:sldId id="264" r:id="rId18"/>
    <p:sldId id="276" r:id="rId19"/>
    <p:sldId id="266" r:id="rId20"/>
    <p:sldId id="268" r:id="rId21"/>
    <p:sldId id="275" r:id="rId22"/>
    <p:sldId id="274" r:id="rId23"/>
    <p:sldId id="269" r:id="rId24"/>
    <p:sldId id="285" r:id="rId25"/>
    <p:sldId id="2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ACBC-36E2-4ADD-AB53-D3B8C9CD9A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926A5-8D63-495A-81E1-B034878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21E6-AF41-4621-9703-6B6CAD08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BD34-9834-4AA2-A74E-AB553CBD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57D2-43D9-43A9-B054-92AD9EB3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01C-7B0E-4C95-AE57-B7FF0C2D514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A354-93C2-4EC6-A979-2A69944C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97C9-6CE6-4FC5-AD09-E4B2A00B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4DD3-FE2C-433F-84B2-E3B4972D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C598-3181-4976-BF71-0BA3AD13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A33E-6AC0-4589-AED1-B954C8FC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182-B784-415E-ABB9-1C67C879C40C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6620-533C-4FDA-89B6-D5057D24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A60E-8342-4120-BEF0-F2DD980A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28587-B436-4629-BBC3-2AD76B582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3E25C-518E-4A8B-BD94-E9EEFA20E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3FEB-2BE4-471A-8566-2503D64C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4AB7-AA1F-41DE-83EC-DD1935A6E683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6A94-06EB-4FC5-9E02-A2A70682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CE2D-F15A-4309-AD99-EDA590F4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FDE8-D55E-4173-B2B1-23AFA399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6DDB-41B3-44B6-834A-6E96173B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8EA5-3A34-4371-BA92-6917557B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A48-B1F1-4692-8A6B-ACACCE06A5EC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3F5D-5AB1-48AE-A6E9-B0ED4450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F682-7D19-46CB-8D0C-238CB64E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FDC9-255B-458F-B726-5B067ED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FD0B3-B5C7-4163-8CA3-11EA2AA2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18E4-DD65-4774-B49D-8BDA3CDD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3FB8-7559-4CC8-BE10-D2EB34EC32E5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02A7-4F9C-40B7-B7C2-C3FD81F0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1AA2-091B-4106-8FE9-D14E1539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3615-5A40-476B-BEB8-CCF3F69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066-0F39-4D53-8721-582226DC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C0EB7-9BE2-48DF-B10A-7B325F6A3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9E6-6634-4202-BD30-B9E12857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B392-F7C2-4DAE-9A45-F0BA9EFAA238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4BD59-8B77-41B9-BBB1-07D1FFBF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503F-5C80-4692-9AF8-DE5B2EB3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E788-B484-42F5-9687-068FC4AE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407D5-159E-4798-A3AA-C8644E80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5E11D-C8C7-4399-AF3F-A3814D65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2F1BA-790D-44D1-A496-FC36A9DC9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23B2-1CF9-4208-B2E2-5C03DB215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20864-DC3A-4325-AA34-50A61FB9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5F-54CA-4B40-A714-6286A8C050E3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10DDE-D417-4529-B919-40A496A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6AE82-8CD4-493B-9AA0-787AE3DD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72A-C744-4D72-BCF9-804118E8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342E7-9B8C-4E96-AD7D-F22E7B0A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56F4-54EA-457D-A64F-241939397F39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F21B3-99FB-4788-9D4A-5B082EA6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8A965-238F-4576-B3B3-C3C16C48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B751C-0F70-452E-9C7C-D31078DD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3DC4-3D5F-4035-896E-14F8CA7EEE0D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39BE9-8C5D-48BC-BBE5-52DDC909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1F47D-6BAD-43F2-93AD-B0D3FE23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2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AAEE-54FC-4443-95BF-00D22939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9504-8FBE-42CE-B48F-E459135A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354F-14CA-484B-B718-44C47773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26021-6E88-4D2F-9610-767D80DA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12AA-7910-4D44-9FCA-0FC2A09B7E0A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C2AA9-9EF0-432D-B4FE-C5A88284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34EE5-1942-4304-A182-4D09CBC8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D4A-3D3D-4F8A-B53C-E6AFA20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FA19A-63B9-4DA6-9CF4-5B08234AE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B1A2D-F69A-4AD2-A2A5-CB7E79914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6328-9FA5-4CEC-B80A-773C0BAF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E74-1E8F-4713-B065-4762614C241A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1AE6-D791-46EB-99AD-D4F11C6F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A58D-9355-4C77-A106-04CB6B27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E14F0-4DF8-4EDC-A41F-46B244CF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4ECD7-D6E4-4D56-A83E-023ED222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A46B-D420-4DB0-AFE3-2E9A417B4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4084-DAD1-4A21-AAE9-D92A6763F32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2A61-CFD7-4F3E-AF2D-8B5EAF2AC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721F-1CA0-48E7-9663-97F105D1F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3CF6-A5D5-43EF-BAE1-6FA366D6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E81C-6F09-47A9-8461-769DCBCB7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21BF0-D884-4408-8F47-9879B93F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EE18FF31-8363-486F-8D69-FB1966CF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2D5FE8-F1B5-4881-BD4E-11A3BFE398F7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23554" name="Text Box 3">
            <a:extLst>
              <a:ext uri="{FF2B5EF4-FFF2-40B4-BE49-F238E27FC236}">
                <a16:creationId xmlns:a16="http://schemas.microsoft.com/office/drawing/2014/main" id="{0EDA7F52-985F-4800-BDCC-D74BA12E7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4" y="2209800"/>
            <a:ext cx="811688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Instruction		Operation					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MOV R0,R1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 into register </a:t>
            </a:r>
            <a:r>
              <a:rPr lang="en-US" altLang="en-US" sz="2000" b="1" dirty="0">
                <a:latin typeface="Courier New" panose="02070309020205020404" pitchFamily="49" charset="0"/>
              </a:rPr>
              <a:t>R1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MOV R0,M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 into memory location 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latin typeface="Courier New" panose="02070309020205020404" pitchFamily="49" charset="0"/>
              </a:rPr>
              <a:t>MOV M,R0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r>
              <a:rPr lang="en-US" altLang="en-US" sz="2000" dirty="0"/>
              <a:t>) into register 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latin typeface="Courier New" panose="02070309020205020404" pitchFamily="49" charset="0"/>
              </a:rPr>
              <a:t>MOV 4(R0),M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(4+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)) into 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MOV *4(R0),M</a:t>
            </a:r>
            <a:r>
              <a:rPr lang="en-US" altLang="en-US" sz="2000" dirty="0"/>
              <a:t>	Store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(4+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))) into 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MOV #1,R0</a:t>
            </a:r>
            <a:r>
              <a:rPr lang="en-US" altLang="en-US" sz="2000" dirty="0"/>
              <a:t>		Store 1 into 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ADD 4(R0),*12(R1)</a:t>
            </a:r>
            <a:r>
              <a:rPr lang="en-US" altLang="en-US" sz="2000" dirty="0"/>
              <a:t>	Add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(4+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))</a:t>
            </a:r>
            <a:br>
              <a:rPr lang="en-US" altLang="en-US" sz="2000" dirty="0"/>
            </a:br>
            <a:r>
              <a:rPr lang="en-US" altLang="en-US" sz="2000" dirty="0"/>
              <a:t>			     to value at location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(12+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R1</a:t>
            </a:r>
            <a:r>
              <a:rPr lang="en-US" altLang="en-US" sz="2000" dirty="0"/>
              <a:t>))</a:t>
            </a: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3357FFD6-8C8D-43BA-B7A7-7149CE08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6C181E41-21A2-4FE5-B135-6171886C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00799FE-24B1-44FA-A654-85CE00DAF734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5602" name="Text Box 3">
            <a:extLst>
              <a:ext uri="{FF2B5EF4-FFF2-40B4-BE49-F238E27FC236}">
                <a16:creationId xmlns:a16="http://schemas.microsoft.com/office/drawing/2014/main" id="{667EECA0-B65A-4F47-9B6F-498B44E5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4" y="2209800"/>
            <a:ext cx="811688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Instruction		Operation					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MOV R0,R1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 into register </a:t>
            </a:r>
            <a:r>
              <a:rPr lang="en-US" altLang="en-US" sz="2000" b="1" dirty="0">
                <a:latin typeface="Courier New" panose="02070309020205020404" pitchFamily="49" charset="0"/>
              </a:rPr>
              <a:t>R1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MOV R0,M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 into memory location 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latin typeface="Courier New" panose="02070309020205020404" pitchFamily="49" charset="0"/>
              </a:rPr>
              <a:t>MOV M,R0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r>
              <a:rPr lang="en-US" altLang="en-US" sz="2000" dirty="0"/>
              <a:t>) into register 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latin typeface="Courier New" panose="02070309020205020404" pitchFamily="49" charset="0"/>
              </a:rPr>
              <a:t>MOV 4(R0),M</a:t>
            </a:r>
            <a:r>
              <a:rPr lang="en-US" altLang="en-US" sz="2000" dirty="0"/>
              <a:t>		Store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(4+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)) into 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MOV *4(R0),M</a:t>
            </a:r>
            <a:r>
              <a:rPr lang="en-US" altLang="en-US" sz="2000" dirty="0"/>
              <a:t>	Store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(4+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))) into </a:t>
            </a:r>
            <a:r>
              <a:rPr lang="en-US" altLang="en-US" sz="2000" b="1" dirty="0">
                <a:latin typeface="Courier New" panose="02070309020205020404" pitchFamily="49" charset="0"/>
              </a:rPr>
              <a:t>M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MOV #1,R0</a:t>
            </a:r>
            <a:r>
              <a:rPr lang="en-US" altLang="en-US" sz="2000" dirty="0"/>
              <a:t>		Store 1 into 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ADD 4(R0),*12(R1)</a:t>
            </a:r>
            <a:r>
              <a:rPr lang="en-US" altLang="en-US" sz="2000" dirty="0"/>
              <a:t>	Add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(4+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R0</a:t>
            </a:r>
            <a:r>
              <a:rPr lang="en-US" altLang="en-US" sz="2000" dirty="0"/>
              <a:t>))</a:t>
            </a:r>
            <a:br>
              <a:rPr lang="en-US" altLang="en-US" sz="2000" dirty="0"/>
            </a:br>
            <a:r>
              <a:rPr lang="en-US" altLang="en-US" sz="2000" dirty="0"/>
              <a:t>			     to value at location 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(12+</a:t>
            </a:r>
            <a:r>
              <a:rPr lang="en-US" altLang="en-US" sz="2000" i="1" dirty="0"/>
              <a:t>contents</a:t>
            </a:r>
            <a:r>
              <a:rPr lang="en-US" altLang="en-US" sz="2000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R1</a:t>
            </a:r>
            <a:r>
              <a:rPr lang="en-US" altLang="en-US" sz="2000" dirty="0"/>
              <a:t>))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2031147E-8000-4DDF-8F67-F75CCA225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25604" name="TextBox 4">
            <a:extLst>
              <a:ext uri="{FF2B5EF4-FFF2-40B4-BE49-F238E27FC236}">
                <a16:creationId xmlns:a16="http://schemas.microsoft.com/office/drawing/2014/main" id="{1898F18D-FF9F-42EE-8BEE-6EE6D146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2298700"/>
            <a:ext cx="749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Cost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b="1" dirty="0">
                <a:latin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CB03495E-0E65-4A89-A2BC-C151CFDA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07CDF6C-A42E-4E24-921C-76BFADE93975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B7777A0-CB65-4241-BF42-353813F4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Selection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6C8910-46F8-4164-ADD3-78E161004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Instruction selection is important to obtain efficient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we translate three-address code</a:t>
            </a:r>
            <a:br>
              <a:rPr lang="en-US" altLang="en-US" sz="2400" dirty="0"/>
            </a:br>
            <a:r>
              <a:rPr lang="en-US" altLang="en-US" sz="2400" dirty="0"/>
              <a:t>	x</a:t>
            </a:r>
            <a:r>
              <a:rPr lang="en-US" altLang="en-US" sz="2400" b="1" dirty="0">
                <a:latin typeface="Courier New" panose="02070309020205020404" pitchFamily="49" charset="0"/>
              </a:rPr>
              <a:t>:=</a:t>
            </a:r>
            <a:r>
              <a:rPr lang="en-US" altLang="en-US" sz="2400" dirty="0"/>
              <a:t>y</a:t>
            </a:r>
            <a:r>
              <a:rPr lang="en-US" altLang="en-US" sz="2400" b="1" dirty="0">
                <a:latin typeface="Courier New" panose="02070309020205020404" pitchFamily="49" charset="0"/>
              </a:rPr>
              <a:t>+</a:t>
            </a:r>
            <a:r>
              <a:rPr lang="en-US" altLang="en-US" sz="2400" dirty="0"/>
              <a:t>z</a:t>
            </a:r>
            <a:br>
              <a:rPr lang="en-US" altLang="en-US" sz="2400" dirty="0"/>
            </a:br>
            <a:r>
              <a:rPr lang="en-US" altLang="en-US" sz="2400" dirty="0"/>
              <a:t>to:	</a:t>
            </a:r>
            <a:r>
              <a:rPr lang="en-US" altLang="en-US" sz="2400" b="1" dirty="0">
                <a:latin typeface="Courier New" panose="02070309020205020404" pitchFamily="49" charset="0"/>
              </a:rPr>
              <a:t>MOV </a:t>
            </a:r>
            <a:r>
              <a:rPr lang="en-US" altLang="en-US" sz="2400" dirty="0"/>
              <a:t>y</a:t>
            </a:r>
            <a:r>
              <a:rPr lang="en-US" altLang="en-US" sz="2400" b="1" dirty="0">
                <a:latin typeface="Courier New" panose="02070309020205020404" pitchFamily="49" charset="0"/>
              </a:rPr>
              <a:t>,R0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ADD </a:t>
            </a:r>
            <a:r>
              <a:rPr lang="en-US" altLang="en-US" sz="2400" dirty="0"/>
              <a:t>z</a:t>
            </a:r>
            <a:r>
              <a:rPr lang="en-US" altLang="en-US" sz="2400" b="1" dirty="0">
                <a:latin typeface="Courier New" panose="02070309020205020404" pitchFamily="49" charset="0"/>
              </a:rPr>
              <a:t>,R0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MOV R0,</a:t>
            </a:r>
            <a:r>
              <a:rPr lang="en-US" altLang="en-US" sz="2400" dirty="0"/>
              <a:t>x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27696342-1C61-4014-9EBD-2ED0FB16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6201"/>
            <a:ext cx="1290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</a:rPr>
              <a:t>a:=a+1</a:t>
            </a:r>
          </a:p>
        </p:txBody>
      </p:sp>
      <p:sp>
        <p:nvSpPr>
          <p:cNvPr id="26629" name="AutoShape 9">
            <a:extLst>
              <a:ext uri="{FF2B5EF4-FFF2-40B4-BE49-F238E27FC236}">
                <a16:creationId xmlns:a16="http://schemas.microsoft.com/office/drawing/2014/main" id="{6D833443-C34C-496D-A815-C95C4CB0793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29500" y="38481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0" name="TextBox 6">
            <a:extLst>
              <a:ext uri="{FF2B5EF4-FFF2-40B4-BE49-F238E27FC236}">
                <a16:creationId xmlns:a16="http://schemas.microsoft.com/office/drawing/2014/main" id="{F65AA29E-1168-4F39-B602-A7D5BCD68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81401"/>
            <a:ext cx="2317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What code will</a:t>
            </a:r>
          </a:p>
          <a:p>
            <a:r>
              <a:rPr lang="en-US" altLang="en-US" dirty="0"/>
              <a:t>Be generated by?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AA7CBAF2-A13B-48CA-962E-1122A6A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D2673AC-E681-4F17-B810-83FB6729A225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D957D7D-7A42-45BB-AEA2-47948E5FF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Selection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ED5BC28-AEE2-49E3-A49C-81487F78A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Instruction selection is important to obtain efficient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we translate three-address code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x</a:t>
            </a:r>
            <a:r>
              <a:rPr lang="en-US" altLang="en-US" sz="2400" b="1" dirty="0">
                <a:latin typeface="Courier New" panose="02070309020205020404" pitchFamily="49" charset="0"/>
              </a:rPr>
              <a:t>:=</a:t>
            </a:r>
            <a:r>
              <a:rPr lang="en-US" altLang="en-US" sz="2400" i="1" dirty="0"/>
              <a:t>y</a:t>
            </a:r>
            <a:r>
              <a:rPr lang="en-US" altLang="en-US" sz="2400" b="1" dirty="0">
                <a:latin typeface="Courier New" panose="02070309020205020404" pitchFamily="49" charset="0"/>
              </a:rPr>
              <a:t>+</a:t>
            </a:r>
            <a:r>
              <a:rPr lang="en-US" altLang="en-US" sz="2400" i="1" dirty="0"/>
              <a:t>z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to:	</a:t>
            </a:r>
            <a:r>
              <a:rPr lang="en-US" altLang="en-US" sz="2000" b="1" dirty="0">
                <a:latin typeface="Courier New" panose="02070309020205020404" pitchFamily="49" charset="0"/>
              </a:rPr>
              <a:t>MOV </a:t>
            </a:r>
            <a:r>
              <a:rPr lang="en-US" altLang="en-US" sz="2000" i="1" dirty="0"/>
              <a:t>y</a:t>
            </a:r>
            <a:r>
              <a:rPr lang="en-US" altLang="en-US" sz="2000" b="1" dirty="0">
                <a:latin typeface="Courier New" panose="02070309020205020404" pitchFamily="49" charset="0"/>
              </a:rPr>
              <a:t>,R0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ADD </a:t>
            </a:r>
            <a:r>
              <a:rPr lang="en-US" altLang="en-US" sz="2000" i="1" dirty="0"/>
              <a:t>z</a:t>
            </a:r>
            <a:r>
              <a:rPr lang="en-US" altLang="en-US" sz="2000" b="1" dirty="0">
                <a:latin typeface="Courier New" panose="02070309020205020404" pitchFamily="49" charset="0"/>
              </a:rPr>
              <a:t>,R0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MOV R0,</a:t>
            </a:r>
            <a:r>
              <a:rPr lang="en-US" altLang="en-US" sz="2000" i="1" dirty="0"/>
              <a:t>x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FE5ACED-1DAF-4556-B724-C863F6776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620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a:=a+1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A21F2C59-9692-4E28-8A5E-CA2ADCD4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810001"/>
            <a:ext cx="155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MOV a,R0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ADD #1,R0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MOV R0,a</a:t>
            </a:r>
          </a:p>
        </p:txBody>
      </p:sp>
      <p:sp>
        <p:nvSpPr>
          <p:cNvPr id="27654" name="AutoShape 9">
            <a:extLst>
              <a:ext uri="{FF2B5EF4-FFF2-40B4-BE49-F238E27FC236}">
                <a16:creationId xmlns:a16="http://schemas.microsoft.com/office/drawing/2014/main" id="{5D1EF443-AD44-43A2-9439-0AC579F9E1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29500" y="38481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5" name="Text Box 12">
            <a:extLst>
              <a:ext uri="{FF2B5EF4-FFF2-40B4-BE49-F238E27FC236}">
                <a16:creationId xmlns:a16="http://schemas.microsoft.com/office/drawing/2014/main" id="{6468BEFB-26AC-41DD-BA11-774CA474D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708526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Cost =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9CBD1CFB-0037-4016-8A4F-56E3359D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F7766BC-61A9-4AFD-B5F1-2DDBCDEE0FF9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9B4131D-EBF1-4707-B675-B258F82EC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Selection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B927B38-D7C3-401F-A372-33104738A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Instruction selection is important to obtain efficient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we translate three-address code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x</a:t>
            </a:r>
            <a:r>
              <a:rPr lang="en-US" altLang="en-US" sz="2400" b="1" dirty="0">
                <a:latin typeface="Courier New" panose="02070309020205020404" pitchFamily="49" charset="0"/>
              </a:rPr>
              <a:t>:=</a:t>
            </a:r>
            <a:r>
              <a:rPr lang="en-US" altLang="en-US" sz="2400" i="1" dirty="0"/>
              <a:t>y</a:t>
            </a:r>
            <a:r>
              <a:rPr lang="en-US" altLang="en-US" sz="2400" b="1" dirty="0">
                <a:latin typeface="Courier New" panose="02070309020205020404" pitchFamily="49" charset="0"/>
              </a:rPr>
              <a:t>+</a:t>
            </a:r>
            <a:r>
              <a:rPr lang="en-US" altLang="en-US" sz="2400" i="1" dirty="0"/>
              <a:t>z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to:	</a:t>
            </a:r>
            <a:r>
              <a:rPr lang="en-US" altLang="en-US" sz="2000" b="1" dirty="0">
                <a:latin typeface="Courier New" panose="02070309020205020404" pitchFamily="49" charset="0"/>
              </a:rPr>
              <a:t>MOV </a:t>
            </a:r>
            <a:r>
              <a:rPr lang="en-US" altLang="en-US" sz="2000" i="1" dirty="0"/>
              <a:t>y</a:t>
            </a:r>
            <a:r>
              <a:rPr lang="en-US" altLang="en-US" sz="2000" b="1" dirty="0">
                <a:latin typeface="Courier New" panose="02070309020205020404" pitchFamily="49" charset="0"/>
              </a:rPr>
              <a:t>,R0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ADD </a:t>
            </a:r>
            <a:r>
              <a:rPr lang="en-US" altLang="en-US" sz="2000" i="1" dirty="0"/>
              <a:t>z</a:t>
            </a:r>
            <a:r>
              <a:rPr lang="en-US" altLang="en-US" sz="2000" b="1" dirty="0">
                <a:latin typeface="Courier New" panose="02070309020205020404" pitchFamily="49" charset="0"/>
              </a:rPr>
              <a:t>,R0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MOV R0,</a:t>
            </a:r>
            <a:r>
              <a:rPr lang="en-US" altLang="en-US" sz="2000" i="1" dirty="0"/>
              <a:t>x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EEDC3E49-9E1B-4680-B251-34BF6A7E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620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a:=a+1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C0D81368-E86A-480B-AC9F-352D0C670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810001"/>
            <a:ext cx="155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MOV a,R0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ADD #1,R0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MOV R0,a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9A562B93-EAE0-4F65-9D8E-9807A16D2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19801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ADD #1,a</a:t>
            </a:r>
          </a:p>
        </p:txBody>
      </p:sp>
      <p:sp>
        <p:nvSpPr>
          <p:cNvPr id="28679" name="AutoShape 8">
            <a:extLst>
              <a:ext uri="{FF2B5EF4-FFF2-40B4-BE49-F238E27FC236}">
                <a16:creationId xmlns:a16="http://schemas.microsoft.com/office/drawing/2014/main" id="{3CDE8B17-EC05-47A3-9373-DE4F5D88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864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80" name="AutoShape 9">
            <a:extLst>
              <a:ext uri="{FF2B5EF4-FFF2-40B4-BE49-F238E27FC236}">
                <a16:creationId xmlns:a16="http://schemas.microsoft.com/office/drawing/2014/main" id="{AC0753A6-5EC0-4881-B4FB-0F41E5D6016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29500" y="38481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81" name="Text Box 12">
            <a:extLst>
              <a:ext uri="{FF2B5EF4-FFF2-40B4-BE49-F238E27FC236}">
                <a16:creationId xmlns:a16="http://schemas.microsoft.com/office/drawing/2014/main" id="{93951A40-A464-46CE-AE02-EA7789BD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708526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Cost = 6</a:t>
            </a:r>
          </a:p>
        </p:txBody>
      </p:sp>
      <p:sp>
        <p:nvSpPr>
          <p:cNvPr id="28682" name="Text Box 13">
            <a:extLst>
              <a:ext uri="{FF2B5EF4-FFF2-40B4-BE49-F238E27FC236}">
                <a16:creationId xmlns:a16="http://schemas.microsoft.com/office/drawing/2014/main" id="{6EE37CA9-E92C-4BF1-AF0E-B98836A04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6308726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Cost = 3</a:t>
            </a:r>
          </a:p>
        </p:txBody>
      </p:sp>
      <p:sp>
        <p:nvSpPr>
          <p:cNvPr id="28683" name="Text Box 16">
            <a:extLst>
              <a:ext uri="{FF2B5EF4-FFF2-40B4-BE49-F238E27FC236}">
                <a16:creationId xmlns:a16="http://schemas.microsoft.com/office/drawing/2014/main" id="{CEA62147-FBA7-4031-B90A-A8A47B0E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5105401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Better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0F39FFDC-C103-4CE4-A5FC-BC88C8A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197966E-D00B-49A0-9CF4-EB00B8827E08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1048FF7-7C27-4CB1-8D46-92CF35BBC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Selection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89D433-9ED9-41A8-A5ED-ECB403EF6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Instruction selection is important to obtain efficient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we translate three-address code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x</a:t>
            </a:r>
            <a:r>
              <a:rPr lang="en-US" altLang="en-US" sz="2400" b="1" dirty="0">
                <a:latin typeface="Courier New" panose="02070309020205020404" pitchFamily="49" charset="0"/>
              </a:rPr>
              <a:t>:=</a:t>
            </a:r>
            <a:r>
              <a:rPr lang="en-US" altLang="en-US" sz="2400" i="1" dirty="0"/>
              <a:t>y</a:t>
            </a:r>
            <a:r>
              <a:rPr lang="en-US" altLang="en-US" sz="2400" b="1" dirty="0">
                <a:latin typeface="Courier New" panose="02070309020205020404" pitchFamily="49" charset="0"/>
              </a:rPr>
              <a:t>+</a:t>
            </a:r>
            <a:r>
              <a:rPr lang="en-US" altLang="en-US" sz="2400" i="1" dirty="0"/>
              <a:t>z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to:	</a:t>
            </a:r>
            <a:r>
              <a:rPr lang="en-US" altLang="en-US" sz="2000" b="1" dirty="0">
                <a:latin typeface="Courier New" panose="02070309020205020404" pitchFamily="49" charset="0"/>
              </a:rPr>
              <a:t>MOV </a:t>
            </a:r>
            <a:r>
              <a:rPr lang="en-US" altLang="en-US" sz="2000" i="1" dirty="0"/>
              <a:t>y</a:t>
            </a:r>
            <a:r>
              <a:rPr lang="en-US" altLang="en-US" sz="2000" b="1" dirty="0">
                <a:latin typeface="Courier New" panose="02070309020205020404" pitchFamily="49" charset="0"/>
              </a:rPr>
              <a:t>,R0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ADD </a:t>
            </a:r>
            <a:r>
              <a:rPr lang="en-US" altLang="en-US" sz="2000" i="1" dirty="0"/>
              <a:t>z</a:t>
            </a:r>
            <a:r>
              <a:rPr lang="en-US" altLang="en-US" sz="2000" b="1" dirty="0">
                <a:latin typeface="Courier New" panose="02070309020205020404" pitchFamily="49" charset="0"/>
              </a:rPr>
              <a:t>,R0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MOV R0,</a:t>
            </a:r>
            <a:r>
              <a:rPr lang="en-US" altLang="en-US" sz="2000" i="1" dirty="0"/>
              <a:t>x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i="1" dirty="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B2F194BC-E41F-4DC6-8EAC-BD581544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620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a:=a+1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D5F424D6-E8BA-47AB-A71A-86E5143F2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810001"/>
            <a:ext cx="155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MOV a,R0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ADD #1,R0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MOV R0,a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A0922B4A-1450-4C12-BC73-CEB026FF2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19801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ADD #1,a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9225D421-5B34-47EF-9246-979F42ACF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19801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INC a</a:t>
            </a:r>
          </a:p>
        </p:txBody>
      </p:sp>
      <p:sp>
        <p:nvSpPr>
          <p:cNvPr id="29704" name="AutoShape 8">
            <a:extLst>
              <a:ext uri="{FF2B5EF4-FFF2-40B4-BE49-F238E27FC236}">
                <a16:creationId xmlns:a16="http://schemas.microsoft.com/office/drawing/2014/main" id="{215DD6DC-5DFC-43D2-BA37-B3F51EA9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864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5" name="AutoShape 9">
            <a:extLst>
              <a:ext uri="{FF2B5EF4-FFF2-40B4-BE49-F238E27FC236}">
                <a16:creationId xmlns:a16="http://schemas.microsoft.com/office/drawing/2014/main" id="{1155964D-F056-4AB2-87CA-7A499F03701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29500" y="38481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6" name="Text Box 12">
            <a:extLst>
              <a:ext uri="{FF2B5EF4-FFF2-40B4-BE49-F238E27FC236}">
                <a16:creationId xmlns:a16="http://schemas.microsoft.com/office/drawing/2014/main" id="{DDDF243D-6662-4C5B-AA55-9B5235F3F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708526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Cost = 6</a:t>
            </a:r>
          </a:p>
        </p:txBody>
      </p:sp>
      <p:sp>
        <p:nvSpPr>
          <p:cNvPr id="29707" name="Text Box 13">
            <a:extLst>
              <a:ext uri="{FF2B5EF4-FFF2-40B4-BE49-F238E27FC236}">
                <a16:creationId xmlns:a16="http://schemas.microsoft.com/office/drawing/2014/main" id="{5472E1C4-D0DD-4792-BF60-22B32B13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6308726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Cost = 3</a:t>
            </a:r>
          </a:p>
        </p:txBody>
      </p:sp>
      <p:sp>
        <p:nvSpPr>
          <p:cNvPr id="29708" name="Text Box 14">
            <a:extLst>
              <a:ext uri="{FF2B5EF4-FFF2-40B4-BE49-F238E27FC236}">
                <a16:creationId xmlns:a16="http://schemas.microsoft.com/office/drawing/2014/main" id="{950DAB57-E8CB-480B-99EC-BDCCEFCF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6308726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Cost = 2</a:t>
            </a:r>
          </a:p>
        </p:txBody>
      </p:sp>
      <p:sp>
        <p:nvSpPr>
          <p:cNvPr id="29709" name="AutoShape 15">
            <a:extLst>
              <a:ext uri="{FF2B5EF4-FFF2-40B4-BE49-F238E27FC236}">
                <a16:creationId xmlns:a16="http://schemas.microsoft.com/office/drawing/2014/main" id="{D3674454-3EBD-40A6-9659-7AE8FE3A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10" name="Text Box 16">
            <a:extLst>
              <a:ext uri="{FF2B5EF4-FFF2-40B4-BE49-F238E27FC236}">
                <a16:creationId xmlns:a16="http://schemas.microsoft.com/office/drawing/2014/main" id="{9EC23E12-0260-4310-92D4-30FF14C9B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5105401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Better</a:t>
            </a:r>
          </a:p>
        </p:txBody>
      </p:sp>
      <p:sp>
        <p:nvSpPr>
          <p:cNvPr id="29711" name="Text Box 17">
            <a:extLst>
              <a:ext uri="{FF2B5EF4-FFF2-40B4-BE49-F238E27FC236}">
                <a16:creationId xmlns:a16="http://schemas.microsoft.com/office/drawing/2014/main" id="{998D3330-C828-4D51-9333-FBA91A67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105401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Best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81C29328-F40B-45D6-A7E3-34CCC8FC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BBFE997-51AA-46DC-95FB-7777DFB900E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FAC8B412-E36C-49BD-A465-875E59153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Selection: Utilizing Addressing Modes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C9B9BF1-14B5-4EE4-95BD-ABDA34561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2057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we translate </a:t>
            </a:r>
            <a:r>
              <a:rPr lang="en-US" altLang="en-US" sz="2400" b="1" dirty="0"/>
              <a:t>a:=b+c</a:t>
            </a:r>
            <a:r>
              <a:rPr lang="en-US" altLang="en-US" sz="2400" dirty="0"/>
              <a:t> into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MOV b,R0</a:t>
            </a:r>
            <a:br>
              <a:rPr lang="en-US" altLang="en-US" sz="2400" b="1" dirty="0"/>
            </a:br>
            <a:r>
              <a:rPr lang="en-US" altLang="en-US" sz="2400" b="1" dirty="0"/>
              <a:t>	ADD c,R0</a:t>
            </a:r>
            <a:br>
              <a:rPr lang="en-US" altLang="en-US" sz="2400" b="1" dirty="0"/>
            </a:br>
            <a:r>
              <a:rPr lang="en-US" altLang="en-US" sz="2400" b="1" dirty="0"/>
              <a:t>	MOV R0,a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Assuming addresses of </a:t>
            </a:r>
            <a:r>
              <a:rPr lang="en-US" altLang="en-US" sz="2400" b="1" dirty="0"/>
              <a:t>a</a:t>
            </a:r>
            <a:r>
              <a:rPr lang="en-US" altLang="en-US" sz="2400" dirty="0"/>
              <a:t>, </a:t>
            </a:r>
            <a:r>
              <a:rPr lang="en-US" altLang="en-US" sz="2400" b="1" dirty="0"/>
              <a:t>b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c</a:t>
            </a:r>
            <a:r>
              <a:rPr lang="en-US" altLang="en-US" sz="2400" dirty="0"/>
              <a:t> are stored in </a:t>
            </a:r>
            <a:r>
              <a:rPr lang="en-US" altLang="en-US" sz="2400" b="1" dirty="0">
                <a:solidFill>
                  <a:srgbClr val="000000"/>
                </a:solidFill>
              </a:rPr>
              <a:t>R0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b="1" dirty="0">
                <a:solidFill>
                  <a:srgbClr val="000000"/>
                </a:solidFill>
              </a:rPr>
              <a:t>R1</a:t>
            </a:r>
            <a:r>
              <a:rPr lang="en-US" altLang="en-US" sz="2400" dirty="0">
                <a:solidFill>
                  <a:srgbClr val="000000"/>
                </a:solidFill>
              </a:rPr>
              <a:t>, and </a:t>
            </a:r>
            <a:r>
              <a:rPr lang="en-US" altLang="en-US" sz="2400" b="1" dirty="0">
                <a:solidFill>
                  <a:srgbClr val="000000"/>
                </a:solidFill>
              </a:rPr>
              <a:t>R2</a:t>
            </a:r>
            <a:endParaRPr lang="en-US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34FEF-3E86-4CA4-9A07-EB5A927E5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886200"/>
            <a:ext cx="6412333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+mn-lt"/>
              </a:rPr>
            </a:br>
            <a:r>
              <a:rPr lang="en-US" altLang="en-US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MOV *R1,*R0</a:t>
            </a:r>
            <a:br>
              <a:rPr lang="en-US" altLang="en-US" b="1" dirty="0">
                <a:solidFill>
                  <a:srgbClr val="000000"/>
                </a:solidFill>
                <a:latin typeface="+mn-lt"/>
              </a:rPr>
            </a:b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	ADD *R2,*R0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Assuming 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R1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R2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 contain values of 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+mn-lt"/>
              </a:rPr>
            </a:br>
            <a:r>
              <a:rPr lang="en-US" altLang="en-US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ADD R2,R1</a:t>
            </a:r>
            <a:br>
              <a:rPr lang="en-US" altLang="en-US" b="1" dirty="0">
                <a:solidFill>
                  <a:srgbClr val="000000"/>
                </a:solidFill>
                <a:latin typeface="+mn-lt"/>
              </a:rPr>
            </a:b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	MOV R1,a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D1D3A6E5-DEB9-488D-8143-18025F7B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699F820-D755-4453-922A-3BE3DF5B1B93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7297E68-6F39-4F4F-A927-D87DF5025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for Global Machine-Specific Code Optimizations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2E7FC3B-DDC6-4817-82A8-6CB5A28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Suppose we translate three-address code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x</a:t>
            </a:r>
            <a:r>
              <a:rPr lang="en-US" altLang="en-US" sz="2000" b="1" dirty="0"/>
              <a:t>:=</a:t>
            </a:r>
            <a:r>
              <a:rPr lang="en-US" altLang="en-US" sz="2000" i="1" dirty="0"/>
              <a:t>y</a:t>
            </a:r>
            <a:r>
              <a:rPr lang="en-US" altLang="en-US" sz="2000" b="1" dirty="0"/>
              <a:t>+</a:t>
            </a:r>
            <a:r>
              <a:rPr lang="en-US" altLang="en-US" sz="2000" i="1" dirty="0"/>
              <a:t>z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to:	</a:t>
            </a:r>
            <a:r>
              <a:rPr lang="en-US" altLang="en-US" sz="2000" b="1" dirty="0"/>
              <a:t>MOV </a:t>
            </a:r>
            <a:r>
              <a:rPr lang="en-US" altLang="en-US" sz="2000" i="1" dirty="0"/>
              <a:t>y</a:t>
            </a:r>
            <a:r>
              <a:rPr lang="en-US" altLang="en-US" sz="2000" b="1" dirty="0"/>
              <a:t>,R0</a:t>
            </a:r>
            <a:br>
              <a:rPr lang="en-US" altLang="en-US" sz="2000" b="1" dirty="0"/>
            </a:br>
            <a:r>
              <a:rPr lang="en-US" altLang="en-US" sz="2000" b="1" dirty="0"/>
              <a:t>	ADD </a:t>
            </a:r>
            <a:r>
              <a:rPr lang="en-US" altLang="en-US" sz="2000" i="1" dirty="0"/>
              <a:t>z</a:t>
            </a:r>
            <a:r>
              <a:rPr lang="en-US" altLang="en-US" sz="2000" b="1" dirty="0"/>
              <a:t>,R0</a:t>
            </a:r>
            <a:br>
              <a:rPr lang="en-US" altLang="en-US" sz="2000" b="1" dirty="0"/>
            </a:br>
            <a:r>
              <a:rPr lang="en-US" altLang="en-US" sz="2000" b="1" dirty="0"/>
              <a:t>	MOV R0,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Then, we translate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a:=b+c</a:t>
            </a:r>
            <a:br>
              <a:rPr lang="en-US" altLang="en-US" sz="2000" b="1" dirty="0"/>
            </a:br>
            <a:r>
              <a:rPr lang="en-US" altLang="en-US" sz="2000" b="1" dirty="0"/>
              <a:t>	d:=a+e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to:	</a:t>
            </a:r>
            <a:r>
              <a:rPr lang="en-US" altLang="en-US" sz="2000" b="1" dirty="0"/>
              <a:t>MOV c,R0</a:t>
            </a:r>
            <a:br>
              <a:rPr lang="en-US" altLang="en-US" sz="2000" b="1" dirty="0"/>
            </a:br>
            <a:r>
              <a:rPr lang="en-US" altLang="en-US" sz="2000" b="1" dirty="0"/>
              <a:t>	ADD b,R0</a:t>
            </a:r>
            <a:br>
              <a:rPr lang="en-US" altLang="en-US" sz="2000" b="1" dirty="0"/>
            </a:br>
            <a:r>
              <a:rPr lang="en-US" altLang="en-US" sz="2000" b="1" dirty="0"/>
              <a:t>	MOV R0,a</a:t>
            </a:r>
            <a:br>
              <a:rPr lang="en-US" altLang="en-US" sz="2000" b="1" dirty="0"/>
            </a:br>
            <a:r>
              <a:rPr lang="en-US" altLang="en-US" sz="2000" b="1" dirty="0"/>
              <a:t>	MOV a,R0</a:t>
            </a:r>
            <a:br>
              <a:rPr lang="en-US" altLang="en-US" sz="2000" b="1" dirty="0"/>
            </a:br>
            <a:r>
              <a:rPr lang="en-US" altLang="en-US" sz="2000" b="1" dirty="0"/>
              <a:t>	ADD e,R0</a:t>
            </a:r>
            <a:br>
              <a:rPr lang="en-US" altLang="en-US" sz="2000" b="1" dirty="0"/>
            </a:br>
            <a:r>
              <a:rPr lang="en-US" altLang="en-US" sz="2000" b="1" dirty="0"/>
              <a:t>	MOV R0,d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3C9F42A4-C134-48BF-83D6-69E05E5C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E92173-24A0-4CD6-AD4D-7FA02C04BF44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55615D1-A8E9-4905-AEC6-9F4C1BE53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for Global Machine-Specific Code Optimizations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8D14CBF-022F-4CEF-A53F-9B2F985CA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Suppose we translate three-address code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x</a:t>
            </a:r>
            <a:r>
              <a:rPr lang="en-US" altLang="en-US" sz="2000" b="1" dirty="0"/>
              <a:t>:=</a:t>
            </a:r>
            <a:r>
              <a:rPr lang="en-US" altLang="en-US" sz="2000" i="1" dirty="0"/>
              <a:t>y</a:t>
            </a:r>
            <a:r>
              <a:rPr lang="en-US" altLang="en-US" sz="2000" b="1" dirty="0"/>
              <a:t>+</a:t>
            </a:r>
            <a:r>
              <a:rPr lang="en-US" altLang="en-US" sz="2000" i="1" dirty="0"/>
              <a:t>z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to:	</a:t>
            </a:r>
            <a:r>
              <a:rPr lang="en-US" altLang="en-US" sz="2000" b="1" dirty="0"/>
              <a:t>MOV </a:t>
            </a:r>
            <a:r>
              <a:rPr lang="en-US" altLang="en-US" sz="2000" i="1" dirty="0"/>
              <a:t>y</a:t>
            </a:r>
            <a:r>
              <a:rPr lang="en-US" altLang="en-US" sz="2000" b="1" dirty="0"/>
              <a:t>,R0</a:t>
            </a:r>
            <a:br>
              <a:rPr lang="en-US" altLang="en-US" sz="2000" b="1" dirty="0"/>
            </a:br>
            <a:r>
              <a:rPr lang="en-US" altLang="en-US" sz="2000" b="1" dirty="0"/>
              <a:t>	ADD </a:t>
            </a:r>
            <a:r>
              <a:rPr lang="en-US" altLang="en-US" sz="2000" i="1" dirty="0"/>
              <a:t>z</a:t>
            </a:r>
            <a:r>
              <a:rPr lang="en-US" altLang="en-US" sz="2000" b="1" dirty="0"/>
              <a:t>,R0</a:t>
            </a:r>
            <a:br>
              <a:rPr lang="en-US" altLang="en-US" sz="2000" b="1" dirty="0"/>
            </a:br>
            <a:r>
              <a:rPr lang="en-US" altLang="en-US" sz="2000" b="1" dirty="0"/>
              <a:t>	MOV R0,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Then, we translate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a:=b+c</a:t>
            </a:r>
            <a:br>
              <a:rPr lang="en-US" altLang="en-US" sz="2000" b="1" dirty="0"/>
            </a:br>
            <a:r>
              <a:rPr lang="en-US" altLang="en-US" sz="2000" b="1" dirty="0"/>
              <a:t>	d:=a+e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to:	</a:t>
            </a:r>
            <a:r>
              <a:rPr lang="en-US" altLang="en-US" sz="2000" b="1" dirty="0"/>
              <a:t>MOV c,R0</a:t>
            </a:r>
            <a:br>
              <a:rPr lang="en-US" altLang="en-US" sz="2000" b="1" dirty="0"/>
            </a:br>
            <a:r>
              <a:rPr lang="en-US" altLang="en-US" sz="2000" b="1" dirty="0"/>
              <a:t>	ADD b,R0</a:t>
            </a:r>
            <a:br>
              <a:rPr lang="en-US" altLang="en-US" sz="2000" b="1" dirty="0"/>
            </a:br>
            <a:r>
              <a:rPr lang="en-US" altLang="en-US" sz="2000" b="1" dirty="0"/>
              <a:t>	</a:t>
            </a:r>
            <a:r>
              <a:rPr lang="en-US" altLang="en-US" sz="2000" b="1" dirty="0">
                <a:solidFill>
                  <a:srgbClr val="FF0000"/>
                </a:solidFill>
              </a:rPr>
              <a:t>MOV R0,a</a:t>
            </a:r>
            <a:br>
              <a:rPr lang="en-US" altLang="en-US" sz="2000" b="1" dirty="0">
                <a:solidFill>
                  <a:srgbClr val="FF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	MOV a,R0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	ADD e,R0</a:t>
            </a:r>
            <a:br>
              <a:rPr lang="en-US" altLang="en-US" sz="2000" b="1" dirty="0"/>
            </a:br>
            <a:r>
              <a:rPr lang="en-US" altLang="en-US" sz="2000" b="1" dirty="0"/>
              <a:t>	MOV R0,d</a:t>
            </a:r>
            <a:endParaRPr lang="en-US" altLang="en-US" sz="2000" dirty="0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706E5D48-B047-4AD5-97A8-46A4A11C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763" y="4646141"/>
            <a:ext cx="150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Redundant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140F6CD7-A0C5-4983-84FC-D0B6BEF8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48A797A-1FAC-4323-A99F-8AB2FB8739B7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9CC2F84-7C15-4481-89F9-6BABC5AD3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Allocation and Assignment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35C42E-6A14-4793-BD70-48727146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Efficient utilization of the limited set of registers is important to generate good code</a:t>
            </a:r>
          </a:p>
          <a:p>
            <a:pPr eaLnBrk="1" hangingPunct="1"/>
            <a:r>
              <a:rPr lang="en-US" altLang="en-US" sz="2400" dirty="0"/>
              <a:t>Registers are assigned by</a:t>
            </a:r>
          </a:p>
          <a:p>
            <a:pPr lvl="1" eaLnBrk="1" hangingPunct="1"/>
            <a:r>
              <a:rPr lang="en-US" altLang="en-US" dirty="0"/>
              <a:t>Register allocation to select the set of variables that will reside in registers at a point in the code</a:t>
            </a:r>
          </a:p>
          <a:p>
            <a:pPr lvl="1" eaLnBrk="1" hangingPunct="1"/>
            <a:r>
              <a:rPr lang="en-US" altLang="en-US" dirty="0"/>
              <a:t>Register assignment to pick the specific register that a variable will reside in</a:t>
            </a:r>
          </a:p>
          <a:p>
            <a:pPr eaLnBrk="1" hangingPunct="1"/>
            <a:r>
              <a:rPr lang="en-US" altLang="en-US" sz="2400" dirty="0"/>
              <a:t>Finding an optimal register assignment in general is NP-complete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>
            <a:extLst>
              <a:ext uri="{FF2B5EF4-FFF2-40B4-BE49-F238E27FC236}">
                <a16:creationId xmlns:a16="http://schemas.microsoft.com/office/drawing/2014/main" id="{68A33E5A-9DCE-4575-A529-8979524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0A85FDF-4C4F-4097-A291-BADFCB75BAFB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D4F6B48-173C-443F-A413-FB1B94245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Position of a Code Generator in the Compiler Model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EF8233A-5699-49CC-A4D1-743993D9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146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Front-End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00511F4-33C2-4A53-AD0F-07B1190F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Code</a:t>
            </a:r>
            <a:br>
              <a:rPr lang="en-US" altLang="en-US"/>
            </a:br>
            <a:r>
              <a:rPr lang="en-US" altLang="en-US"/>
              <a:t>Optimizer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E26FD0F4-A46A-4D07-9F7F-ED8584BF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362200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Source</a:t>
            </a:r>
            <a:br>
              <a:rPr lang="en-US" altLang="en-US" sz="1800"/>
            </a:br>
            <a:r>
              <a:rPr lang="en-US" altLang="en-US" sz="1800"/>
              <a:t>program</a:t>
            </a: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639467A2-F6EE-43A3-A76B-6A2D5152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0480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70BA4614-3A95-4198-8C20-5B48EEF79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9">
            <a:extLst>
              <a:ext uri="{FF2B5EF4-FFF2-40B4-BE49-F238E27FC236}">
                <a16:creationId xmlns:a16="http://schemas.microsoft.com/office/drawing/2014/main" id="{686BF174-1E53-482C-BB2A-69078C12A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10">
            <a:extLst>
              <a:ext uri="{FF2B5EF4-FFF2-40B4-BE49-F238E27FC236}">
                <a16:creationId xmlns:a16="http://schemas.microsoft.com/office/drawing/2014/main" id="{C0B07702-180D-4B9A-A28A-85A909ED8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Symbol Table</a:t>
            </a:r>
          </a:p>
        </p:txBody>
      </p:sp>
      <p:sp>
        <p:nvSpPr>
          <p:cNvPr id="16394" name="Line 11">
            <a:extLst>
              <a:ext uri="{FF2B5EF4-FFF2-40B4-BE49-F238E27FC236}">
                <a16:creationId xmlns:a16="http://schemas.microsoft.com/office/drawing/2014/main" id="{61ABFB5C-3201-41EB-A26B-0EB01EBE96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81400"/>
            <a:ext cx="9144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2">
            <a:extLst>
              <a:ext uri="{FF2B5EF4-FFF2-40B4-BE49-F238E27FC236}">
                <a16:creationId xmlns:a16="http://schemas.microsoft.com/office/drawing/2014/main" id="{CF5035C5-CADF-4641-B8BF-A8BF7332A9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1" y="3581400"/>
            <a:ext cx="1000125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5">
            <a:extLst>
              <a:ext uri="{FF2B5EF4-FFF2-40B4-BE49-F238E27FC236}">
                <a16:creationId xmlns:a16="http://schemas.microsoft.com/office/drawing/2014/main" id="{9EB10E81-DF40-4E3C-86A7-B0A5D4D44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7">
            <a:extLst>
              <a:ext uri="{FF2B5EF4-FFF2-40B4-BE49-F238E27FC236}">
                <a16:creationId xmlns:a16="http://schemas.microsoft.com/office/drawing/2014/main" id="{6569D6DE-DBC3-4162-ABCE-CBEA32FEC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15367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Lexical error</a:t>
            </a:r>
            <a:br>
              <a:rPr lang="en-US" altLang="en-US" sz="1800"/>
            </a:br>
            <a:r>
              <a:rPr lang="en-US" altLang="en-US" sz="1800"/>
              <a:t>Syntax error</a:t>
            </a:r>
            <a:br>
              <a:rPr lang="en-US" altLang="en-US" sz="1800"/>
            </a:br>
            <a:r>
              <a:rPr lang="en-US" altLang="en-US" sz="1800"/>
              <a:t>Semantic error</a:t>
            </a:r>
          </a:p>
        </p:txBody>
      </p:sp>
      <p:sp>
        <p:nvSpPr>
          <p:cNvPr id="16398" name="Text Box 19">
            <a:extLst>
              <a:ext uri="{FF2B5EF4-FFF2-40B4-BE49-F238E27FC236}">
                <a16:creationId xmlns:a16="http://schemas.microsoft.com/office/drawing/2014/main" id="{81E6A1E4-6EF2-42F2-AAC9-64D45542A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24384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Intermediate</a:t>
            </a:r>
            <a:br>
              <a:rPr lang="en-US" altLang="en-US" sz="1800"/>
            </a:br>
            <a:r>
              <a:rPr lang="en-US" altLang="en-US" sz="1800"/>
              <a:t>code</a:t>
            </a:r>
          </a:p>
        </p:txBody>
      </p:sp>
      <p:sp>
        <p:nvSpPr>
          <p:cNvPr id="16399" name="Rectangle 20">
            <a:extLst>
              <a:ext uri="{FF2B5EF4-FFF2-40B4-BE49-F238E27FC236}">
                <a16:creationId xmlns:a16="http://schemas.microsoft.com/office/drawing/2014/main" id="{F32483BC-FF25-4995-9E74-9B5E3091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5146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Code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Generator</a:t>
            </a:r>
          </a:p>
        </p:txBody>
      </p:sp>
      <p:sp>
        <p:nvSpPr>
          <p:cNvPr id="16400" name="Text Box 21">
            <a:extLst>
              <a:ext uri="{FF2B5EF4-FFF2-40B4-BE49-F238E27FC236}">
                <a16:creationId xmlns:a16="http://schemas.microsoft.com/office/drawing/2014/main" id="{BE7901EA-4F06-444C-A0C3-AF41B033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384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Intermediate</a:t>
            </a:r>
            <a:br>
              <a:rPr lang="en-US" altLang="en-US" sz="1800"/>
            </a:br>
            <a:r>
              <a:rPr lang="en-US" altLang="en-US" sz="1800"/>
              <a:t>code</a:t>
            </a:r>
          </a:p>
        </p:txBody>
      </p:sp>
      <p:sp>
        <p:nvSpPr>
          <p:cNvPr id="16401" name="Text Box 22">
            <a:extLst>
              <a:ext uri="{FF2B5EF4-FFF2-40B4-BE49-F238E27FC236}">
                <a16:creationId xmlns:a16="http://schemas.microsoft.com/office/drawing/2014/main" id="{D6922A93-C88C-4DFD-A9CF-63E6AC09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2362200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FF0000"/>
                </a:solidFill>
              </a:rPr>
              <a:t>Target</a:t>
            </a:r>
            <a:br>
              <a:rPr lang="en-US" altLang="en-US" sz="1800">
                <a:solidFill>
                  <a:srgbClr val="FF0000"/>
                </a:solidFill>
              </a:rPr>
            </a:br>
            <a:r>
              <a:rPr lang="en-US" altLang="en-US" sz="1800">
                <a:solidFill>
                  <a:srgbClr val="FF0000"/>
                </a:solidFill>
              </a:rPr>
              <a:t>program</a:t>
            </a:r>
          </a:p>
        </p:txBody>
      </p:sp>
      <p:sp>
        <p:nvSpPr>
          <p:cNvPr id="16402" name="Line 23">
            <a:extLst>
              <a:ext uri="{FF2B5EF4-FFF2-40B4-BE49-F238E27FC236}">
                <a16:creationId xmlns:a16="http://schemas.microsoft.com/office/drawing/2014/main" id="{EEF1CB20-232B-4979-A0A3-475508392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0480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24">
            <a:extLst>
              <a:ext uri="{FF2B5EF4-FFF2-40B4-BE49-F238E27FC236}">
                <a16:creationId xmlns:a16="http://schemas.microsoft.com/office/drawing/2014/main" id="{0164229B-515E-41AC-94A7-161954774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81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DC67FB67-2443-4854-92A5-9D07AB57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3AE146-3364-4849-8DE9-A8B935E6C32E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8FD55BF-D3D1-435B-85D1-9E8D5189D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7EBE310-8D4F-412C-B332-6439AF971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209801"/>
            <a:ext cx="1290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t:=a*b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t:=t+a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t:=t/d</a:t>
            </a:r>
          </a:p>
        </p:txBody>
      </p:sp>
      <p:sp>
        <p:nvSpPr>
          <p:cNvPr id="34820" name="AutoShape 5">
            <a:extLst>
              <a:ext uri="{FF2B5EF4-FFF2-40B4-BE49-F238E27FC236}">
                <a16:creationId xmlns:a16="http://schemas.microsoft.com/office/drawing/2014/main" id="{A64C4D28-F075-4B2C-B9F4-C6AAA5D0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576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62A108A6-DD88-43E1-BF48-8E94CA4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FEBC2BE-7A45-4C5B-9B21-0613C77B954D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18C1212-8C93-48C3-AF5F-E297CF59E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7B35700-1D1A-43C3-BF21-F8FF5B40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209801"/>
            <a:ext cx="1290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t:=a*b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t:=t+a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t:=t/d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87C5171D-A5AA-4A84-BE73-26526ED3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4495800"/>
            <a:ext cx="16594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MOV a,R1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MUL b,R1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ADD a,R1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DIV d,R1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MOV R1,t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BC4338BA-57D0-4E72-9ADE-A229F855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576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6" name="Text Box 9">
            <a:extLst>
              <a:ext uri="{FF2B5EF4-FFF2-40B4-BE49-F238E27FC236}">
                <a16:creationId xmlns:a16="http://schemas.microsoft.com/office/drawing/2014/main" id="{AE5F5E0F-B214-4022-BF45-25B02D15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3648075"/>
            <a:ext cx="134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{ </a:t>
            </a:r>
            <a:r>
              <a:rPr lang="en-US" altLang="en-US" b="1">
                <a:latin typeface="Courier New" panose="02070309020205020404" pitchFamily="49" charset="0"/>
              </a:rPr>
              <a:t>R1</a:t>
            </a:r>
            <a:r>
              <a:rPr lang="en-US" altLang="en-US"/>
              <a:t>=</a:t>
            </a:r>
            <a:r>
              <a:rPr lang="en-US" altLang="en-US" b="1">
                <a:latin typeface="Courier New" panose="02070309020205020404" pitchFamily="49" charset="0"/>
              </a:rPr>
              <a:t>t</a:t>
            </a:r>
            <a:r>
              <a:rPr lang="en-US" altLang="en-US"/>
              <a:t>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1378E092-1A22-47D4-9202-851D67F0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A148570-AB13-4281-BD4E-0AA78A21B1D3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CA19A33-37A6-4F74-B67F-198520436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7BE2D7F-7E48-4AFD-AF7E-FAD60A1AA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209801"/>
            <a:ext cx="1290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t:=a*b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t:=t+a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t:=t/d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0BCA72A-5964-4ECD-8AC0-0F75AE19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4495800"/>
            <a:ext cx="16594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MOV a,R1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MUL b,R1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ADD a,R1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DIV d,R1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MOV R1,t</a:t>
            </a: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A186490D-40EF-4B91-9293-393EE878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576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790A498A-44AB-4A47-BC96-2DA351CE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209801"/>
            <a:ext cx="1290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t:=a*b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t:=t+a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t:=t/d</a:t>
            </a:r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B7B043B8-A1A0-4506-B587-6626C1C9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36576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AFE6B1B9-AE09-4374-93F3-6CD5F77C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483100"/>
            <a:ext cx="184377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MOV a,R0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MOV R0,R1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MUL b,R1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ADD R0,R1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DIV d,R1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MOV R1,t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9AADC4AD-E4F1-4C5A-926B-3B3D54A71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3648075"/>
            <a:ext cx="134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{ </a:t>
            </a:r>
            <a:r>
              <a:rPr lang="en-US" altLang="en-US" b="1">
                <a:latin typeface="Courier New" panose="02070309020205020404" pitchFamily="49" charset="0"/>
              </a:rPr>
              <a:t>R1</a:t>
            </a:r>
            <a:r>
              <a:rPr lang="en-US" altLang="en-US"/>
              <a:t>=</a:t>
            </a:r>
            <a:r>
              <a:rPr lang="en-US" altLang="en-US" b="1">
                <a:latin typeface="Courier New" panose="02070309020205020404" pitchFamily="49" charset="0"/>
              </a:rPr>
              <a:t>t</a:t>
            </a:r>
            <a:r>
              <a:rPr lang="en-US" altLang="en-US"/>
              <a:t> }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7D33FA96-EBBB-4008-8222-892482784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6" y="3657600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{ </a:t>
            </a:r>
            <a:r>
              <a:rPr lang="en-US" altLang="en-US" b="1">
                <a:latin typeface="Courier New" panose="02070309020205020404" pitchFamily="49" charset="0"/>
              </a:rPr>
              <a:t>R0</a:t>
            </a:r>
            <a:r>
              <a:rPr lang="en-US" altLang="en-US"/>
              <a:t>=</a:t>
            </a:r>
            <a:r>
              <a:rPr lang="en-US" altLang="en-US" b="1">
                <a:latin typeface="Courier New" panose="02070309020205020404" pitchFamily="49" charset="0"/>
              </a:rPr>
              <a:t>a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R1</a:t>
            </a:r>
            <a:r>
              <a:rPr lang="en-US" altLang="en-US"/>
              <a:t>=</a:t>
            </a:r>
            <a:r>
              <a:rPr lang="en-US" altLang="en-US" b="1">
                <a:latin typeface="Courier New" panose="02070309020205020404" pitchFamily="49" charset="0"/>
              </a:rPr>
              <a:t>t</a:t>
            </a:r>
            <a:r>
              <a:rPr lang="en-US" altLang="en-US"/>
              <a:t>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3AC5E3C8-6B70-48CE-8AEE-318CB37C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ED64A1-5D26-43EE-B2F7-C8712B0D04FA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95C48DC-9818-495E-BD93-D23309E3A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Evaluation Order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2448CCF-5775-41DC-866D-04BF9FA5F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instructions are independent, their evaluation order can be changed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D16885DD-5228-48D2-99B4-214D27F3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6" y="3762376"/>
            <a:ext cx="1412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t1:=a+b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t2:=c+d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t3:=e*t2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t4:=t1-t3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C543361C-61D5-4721-AFF2-F7BC9E55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191001"/>
            <a:ext cx="168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a+b-(c+d)*e</a:t>
            </a:r>
          </a:p>
        </p:txBody>
      </p:sp>
      <p:sp>
        <p:nvSpPr>
          <p:cNvPr id="37894" name="AutoShape 6">
            <a:extLst>
              <a:ext uri="{FF2B5EF4-FFF2-40B4-BE49-F238E27FC236}">
                <a16:creationId xmlns:a16="http://schemas.microsoft.com/office/drawing/2014/main" id="{1BE76D0A-5218-4328-97FE-60861AF863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76700" y="41529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2030B939-6DD1-43A1-A0D9-89C35BAB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6" y="2895600"/>
            <a:ext cx="14128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MOV a,R0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ADD b,R0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MOV R0,t1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c,R1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ADD d,R1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e,R0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MUL R1,R0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t1,R1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SUB R0,R1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R1,t4</a:t>
            </a:r>
          </a:p>
        </p:txBody>
      </p:sp>
      <p:sp>
        <p:nvSpPr>
          <p:cNvPr id="37896" name="AutoShape 8">
            <a:extLst>
              <a:ext uri="{FF2B5EF4-FFF2-40B4-BE49-F238E27FC236}">
                <a16:creationId xmlns:a16="http://schemas.microsoft.com/office/drawing/2014/main" id="{EE81D793-C884-4925-A007-8B7497ED75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81700" y="41529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FC107C19-D100-4F83-8A8D-AE1A3076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F045496-5196-45C5-A13F-1193B6686269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D23C947-87A2-4DB4-B7A0-76739779C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Evaluation Order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7462FD-D598-478E-A422-E774C36E1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instructions are independent, their evaluation order can be changed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88DDACFC-2CDE-4DE5-A5D2-C10093DB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6" y="3762376"/>
            <a:ext cx="1412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t1:=a+b</a:t>
            </a:r>
            <a:r>
              <a:rPr lang="en-US" altLang="en-US" sz="1800" b="1">
                <a:latin typeface="Courier New" panose="02070309020205020404" pitchFamily="49" charset="0"/>
              </a:rPr>
              <a:t/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t2:=c+d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t3:=e*t2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t4:=t1-t3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D529B31B-B0C1-41C9-8AF6-6D5ABEF9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191001"/>
            <a:ext cx="168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a+b-(c+d)*e</a:t>
            </a:r>
          </a:p>
        </p:txBody>
      </p:sp>
      <p:sp>
        <p:nvSpPr>
          <p:cNvPr id="38918" name="AutoShape 6">
            <a:extLst>
              <a:ext uri="{FF2B5EF4-FFF2-40B4-BE49-F238E27FC236}">
                <a16:creationId xmlns:a16="http://schemas.microsoft.com/office/drawing/2014/main" id="{BF14ABC8-789D-443A-9C4A-ED7E4B1646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76700" y="41529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455C7459-5EDC-439F-9F08-C8B3497E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6" y="2895600"/>
            <a:ext cx="14128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MOV a,R0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ADD b,R0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MOV R0,t1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c,R1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ADD d,R1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e,R0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MUL R1,R0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t1,R1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SUB R0,R1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R1,t4</a:t>
            </a:r>
          </a:p>
        </p:txBody>
      </p:sp>
      <p:sp>
        <p:nvSpPr>
          <p:cNvPr id="38920" name="AutoShape 8">
            <a:extLst>
              <a:ext uri="{FF2B5EF4-FFF2-40B4-BE49-F238E27FC236}">
                <a16:creationId xmlns:a16="http://schemas.microsoft.com/office/drawing/2014/main" id="{14FEB8F1-8636-4E30-99BA-B7FF12C1A4F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81700" y="41529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E4CDC9D2-FB05-4C7F-A3F1-63112B3C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6" y="5486401"/>
            <a:ext cx="1412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t2:=c+d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t3:=e*t2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t1:=a+b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t4:=t1-t3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A113636A-C456-4450-B319-472A6924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526" y="4343401"/>
            <a:ext cx="14128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MOV c,R0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ADD d,R0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e,R1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MUL R0,R1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a,R0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ADD b,R0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SUB R1,R0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MOV R0,t4</a:t>
            </a:r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A84C6959-45E0-4378-94E6-5BCDC88FF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2DF1E1FF-44E2-42C2-B444-C6B3E93874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10400" y="5257800"/>
            <a:ext cx="533400" cy="2057400"/>
          </a:xfrm>
          <a:prstGeom prst="downArrow">
            <a:avLst>
              <a:gd name="adj1" fmla="val 50000"/>
              <a:gd name="adj2" fmla="val 9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113752B4-5A14-4F3F-8060-E890E90B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6" y="50292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reorder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DC93-F08B-419D-87C5-466867B7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F4C302-AA65-4738-900F-ADCE371DE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3201194"/>
            <a:ext cx="2847975" cy="1600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1F50A-A8B8-46DE-8945-98D2DEF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3CF6-A5D5-43EF-BAE1-6FA366D619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612107D7-C8C1-4762-822A-31AFB67B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7D67689-E776-443E-8E59-F582CAFDF109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646D020-D8DD-438E-90E3-3E0430E1C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Generation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6723177-D382-4925-AFE1-5FAF2677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Code produced by compiler must be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Source-to-target program transformation should be </a:t>
            </a:r>
            <a:r>
              <a:rPr lang="en-US" altLang="en-US" i="1" dirty="0"/>
              <a:t>semantics preserving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Code produced by compiler should be of high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Effective use of target machine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Heuristic techniques should be used to generate good but suboptimal code, because generating optimal code is undecidable.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3692953A-DE15-41E8-8282-CA779FB8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Tasks of Code Generation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B7FDC68E-5918-4050-AC40-C95842A8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Instruction selection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Register allocation and assignment, and 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Instruction ordering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4E9E89C0-3BC7-458A-9B30-D557A89D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08C464-E379-4974-9639-7215C254A35A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05F32971-027A-42AF-830D-2BFB865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599226-8AD6-4CC5-B0BA-5FFFC16EC624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C4F79C2-4D53-40AB-AFD4-F3016314B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Target Program Code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CD58C18-0B2A-4EBE-A513-76CBBEA7D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back-end code generator of a compiler may generate different forms of code, depending on the requirements:</a:t>
            </a:r>
          </a:p>
          <a:p>
            <a:pPr lvl="1" eaLnBrk="1" hangingPunct="1"/>
            <a:r>
              <a:rPr lang="en-US" altLang="en-US" dirty="0"/>
              <a:t>Absolute machine code (executable code)</a:t>
            </a:r>
          </a:p>
          <a:p>
            <a:pPr lvl="1" eaLnBrk="1" hangingPunct="1"/>
            <a:r>
              <a:rPr lang="en-US" altLang="en-US" dirty="0"/>
              <a:t>Relocatable machine code (object files for linker)</a:t>
            </a:r>
          </a:p>
          <a:p>
            <a:pPr lvl="1" eaLnBrk="1" hangingPunct="1"/>
            <a:r>
              <a:rPr lang="en-US" altLang="en-US" dirty="0"/>
              <a:t>Assembly language (facilitates debugging)</a:t>
            </a:r>
          </a:p>
          <a:p>
            <a:pPr lvl="1" eaLnBrk="1" hangingPunct="1"/>
            <a:r>
              <a:rPr lang="en-US" altLang="en-US" dirty="0"/>
              <a:t>Byte code forms for interpreters (e.g. JVM)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EC94CB4B-E316-48D7-947B-FCD30ACC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E6C435-59CD-4625-90F4-9E6ADFFC12EA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35D2294-448F-4295-8C56-F2A6AB5C9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Target Machine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CC17578-4B4B-4542-BDAB-EB4D70709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Implementing code generation requires thorough understanding of the target machine architecture and its instruction set</a:t>
            </a:r>
          </a:p>
          <a:p>
            <a:pPr eaLnBrk="1" hangingPunct="1"/>
            <a:r>
              <a:rPr lang="en-US" altLang="en-US" sz="2400" dirty="0"/>
              <a:t>Our (hypothetical) machine:</a:t>
            </a:r>
          </a:p>
          <a:p>
            <a:pPr lvl="1" eaLnBrk="1" hangingPunct="1"/>
            <a:r>
              <a:rPr lang="en-US" altLang="en-US" dirty="0"/>
              <a:t>Byte-addressable (word = 4 bytes)</a:t>
            </a:r>
          </a:p>
          <a:p>
            <a:pPr lvl="1" eaLnBrk="1" hangingPunct="1"/>
            <a:r>
              <a:rPr lang="en-US" altLang="en-US" dirty="0"/>
              <a:t>Has n general purpose registers </a:t>
            </a:r>
            <a:r>
              <a:rPr lang="en-US" altLang="en-US" b="1" dirty="0"/>
              <a:t>R0</a:t>
            </a:r>
            <a:r>
              <a:rPr lang="en-US" altLang="en-US" dirty="0"/>
              <a:t>, </a:t>
            </a:r>
            <a:r>
              <a:rPr lang="en-US" altLang="en-US" b="1" dirty="0"/>
              <a:t>R1</a:t>
            </a:r>
            <a:r>
              <a:rPr lang="en-US" altLang="en-US" dirty="0"/>
              <a:t>, …, </a:t>
            </a:r>
            <a:r>
              <a:rPr lang="en-US" altLang="en-US" b="1" dirty="0"/>
              <a:t>R</a:t>
            </a:r>
            <a:r>
              <a:rPr lang="en-US" altLang="en-US" dirty="0"/>
              <a:t>n-1</a:t>
            </a:r>
          </a:p>
          <a:p>
            <a:pPr lvl="1" eaLnBrk="1" hangingPunct="1"/>
            <a:r>
              <a:rPr lang="en-US" altLang="en-US" dirty="0"/>
              <a:t>Two-address instructions of the form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op  source,  destination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In lab, we are implementing Assembly language(8086 microprocessor) as our target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92DAA94E-6F61-4638-B08F-5712F50F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813AD89-C629-4686-AA4E-09BC0E3B23EF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8268E0F-0595-44A7-8AA1-6797017FB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ＭＳ Ｐゴシック" charset="-128"/>
              </a:rPr>
              <a:t>The Target Machine: Op-codes and Address Modes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050C444-2E4E-4A8C-BDCB-2539B33D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Op-codes (op), for example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MOV </a:t>
            </a:r>
            <a:r>
              <a:rPr lang="en-US" altLang="en-US" dirty="0"/>
              <a:t>(move content of source to destination)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ADD </a:t>
            </a:r>
            <a:r>
              <a:rPr lang="en-US" altLang="en-US" dirty="0"/>
              <a:t>(add content of source to destination)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SUB </a:t>
            </a:r>
            <a:r>
              <a:rPr lang="en-US" altLang="en-US" dirty="0"/>
              <a:t>(subtract content of source from destination)</a:t>
            </a: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5912033C-0A97-4B7D-AE4C-5B7E427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5AFB9A4-8E8D-415D-A493-EBE35E8E4410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3E8DB01-5F54-4E38-8BCD-E9E497B6C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ＭＳ Ｐゴシック" charset="-128"/>
              </a:rPr>
              <a:t>The Target Machine: Op-codes and Address Modes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2B1F61B-E84E-4392-8746-D1A427BF5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391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Address modes of operands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278614" name="Group 86">
            <a:extLst>
              <a:ext uri="{FF2B5EF4-FFF2-40B4-BE49-F238E27FC236}">
                <a16:creationId xmlns:a16="http://schemas.microsoft.com/office/drawing/2014/main" id="{D27F892E-E133-43A4-BF6B-0B93D2022BDA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865438"/>
          <a:ext cx="6934200" cy="277351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Mode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Form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Address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Added Cost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Absolute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Register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Indexed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c+contents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Indirect register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*R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contents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Indirect indexed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contents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c+contents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))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Literal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#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N/A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8DF94E0F-336B-4C97-9569-9F192A9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9E0C40C-37F7-40A4-8ADE-1CA7C165C687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0969D51-2505-4905-8DBA-12A696A8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Costs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268992A-4FC8-440B-9B11-16D2DEF42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Our machine is a simple, non-super-scalar processor with fixed instruction costs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Realistic machines have deep pipelines, I-cache, D-cache, etc.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Define the cost of instruction</a:t>
            </a:r>
            <a:br>
              <a:rPr lang="en-US" altLang="en-US" sz="2400" dirty="0"/>
            </a:br>
            <a:r>
              <a:rPr lang="en-US" altLang="en-US" sz="2400" dirty="0"/>
              <a:t>= 1 + cost(source-mode) + cost(destination-mode)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622</Words>
  <Application>Microsoft Office PowerPoint</Application>
  <PresentationFormat>Widescreen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Calibri Light</vt:lpstr>
      <vt:lpstr>Courier New</vt:lpstr>
      <vt:lpstr>Times</vt:lpstr>
      <vt:lpstr>Office Theme</vt:lpstr>
      <vt:lpstr>Code Generation</vt:lpstr>
      <vt:lpstr>Position of a Code Generator in the Compiler Model</vt:lpstr>
      <vt:lpstr>Code Generation</vt:lpstr>
      <vt:lpstr>Main Tasks of Code Generation</vt:lpstr>
      <vt:lpstr>Target Program Code</vt:lpstr>
      <vt:lpstr>The Target Machine</vt:lpstr>
      <vt:lpstr>The Target Machine: Op-codes and Address Modes</vt:lpstr>
      <vt:lpstr>The Target Machine: Op-codes and Address Modes</vt:lpstr>
      <vt:lpstr>Instruction Costs</vt:lpstr>
      <vt:lpstr>Examples</vt:lpstr>
      <vt:lpstr>Examples</vt:lpstr>
      <vt:lpstr>Instruction Selection</vt:lpstr>
      <vt:lpstr>Instruction Selection</vt:lpstr>
      <vt:lpstr>Instruction Selection</vt:lpstr>
      <vt:lpstr>Instruction Selection</vt:lpstr>
      <vt:lpstr>Instruction Selection: Utilizing Addressing Modes</vt:lpstr>
      <vt:lpstr>Need for Global Machine-Specific Code Optimizations</vt:lpstr>
      <vt:lpstr>Need for Global Machine-Specific Code Optimizations</vt:lpstr>
      <vt:lpstr>Register Allocation and Assignment</vt:lpstr>
      <vt:lpstr>Example</vt:lpstr>
      <vt:lpstr>Example</vt:lpstr>
      <vt:lpstr>Example</vt:lpstr>
      <vt:lpstr>Choice of Evaluation Order</vt:lpstr>
      <vt:lpstr>Choice of Evaluation Order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USER</dc:creator>
  <cp:lastModifiedBy>User</cp:lastModifiedBy>
  <cp:revision>5</cp:revision>
  <dcterms:created xsi:type="dcterms:W3CDTF">2020-09-21T19:59:21Z</dcterms:created>
  <dcterms:modified xsi:type="dcterms:W3CDTF">2022-06-30T08:30:45Z</dcterms:modified>
</cp:coreProperties>
</file>