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92" r:id="rId4"/>
    <p:sldId id="291" r:id="rId5"/>
    <p:sldId id="293" r:id="rId6"/>
    <p:sldId id="294" r:id="rId7"/>
    <p:sldId id="259" r:id="rId8"/>
    <p:sldId id="268" r:id="rId9"/>
    <p:sldId id="261" r:id="rId10"/>
    <p:sldId id="297" r:id="rId11"/>
    <p:sldId id="295" r:id="rId12"/>
    <p:sldId id="296" r:id="rId13"/>
    <p:sldId id="269" r:id="rId14"/>
    <p:sldId id="270" r:id="rId15"/>
    <p:sldId id="298" r:id="rId16"/>
    <p:sldId id="260" r:id="rId17"/>
    <p:sldId id="262" r:id="rId18"/>
    <p:sldId id="263" r:id="rId19"/>
    <p:sldId id="264" r:id="rId20"/>
    <p:sldId id="265" r:id="rId21"/>
    <p:sldId id="266" r:id="rId22"/>
    <p:sldId id="267" r:id="rId23"/>
    <p:sldId id="257" r:id="rId24"/>
    <p:sldId id="299" r:id="rId25"/>
    <p:sldId id="300" r:id="rId26"/>
    <p:sldId id="271" r:id="rId27"/>
    <p:sldId id="301" r:id="rId28"/>
    <p:sldId id="302" r:id="rId29"/>
    <p:sldId id="303" r:id="rId30"/>
    <p:sldId id="30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2838-5012-4A7F-AEFB-94E72E5DADF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4F45D-4E11-4B88-BA6A-C8684010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3470-49FA-484C-821B-6764D8786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95B86-A112-4B06-B7AC-BB35CF65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27C47-A56A-42FF-A266-758C9589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87C7-E15A-4CA6-84BB-24B1A29E0A2C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C2EC1-20A8-4FFA-A62A-73C03CAA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9D443-EAB4-4A96-976D-93539960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EDA6-C664-43CC-89EF-3D56DCAD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928F1-6BFA-4395-B001-4F1C07F15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BCB4-1D54-40BF-8FC8-69F02485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0C00-13EF-437F-AA14-677D17E1E5FD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A8B69-AD83-4D5E-ABD6-A9F3005B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33C6-7591-4C82-81C5-9223A7D3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6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86607-D400-4A34-81CA-61F40DDD7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64EA4-7F61-405D-87F8-47B02A4DD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847C-D651-4EF5-B59A-C9B3C8E8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A7BB-9699-4705-85D9-4FF06070150B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6E77-1574-434C-9C9A-C968370F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387B-4BBB-43A3-8F78-ECF6A756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3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51BE-611B-4531-B7B1-BF353A32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43CA-BD4F-4B22-BF97-AE864BE6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3F9D3-585D-4D54-A217-68D7FEBA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E14A-7742-4AB5-867A-597136391D8C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2D6C-09D5-4C4D-B746-28F13EB4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B3DB-27CA-44A0-BA76-F642887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4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FC14-9194-441B-ACF5-B484C8D9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E35B7-7A52-4880-B0C7-0BF7AB4B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88D3-C49B-4D9D-A6DA-4B8D1F1F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A5E2-4C60-4648-9F95-87DABAABB8DB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BD0DA-201E-46FA-B5E5-2A0EC0EB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003B-58A6-4F17-B2EE-562B1EEE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1FC4-A73E-4958-9AE4-6FDCA3D1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7E6E-B54F-4D95-B9CA-CBC55C920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106C3-8CB1-43AE-A179-98F1F8E3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69F98-A3CD-473C-8BE2-E3B9F1AE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1AAF-BB7B-40D7-85A2-05F96A05C1CB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08860-D7E3-4B90-944F-B8B5C48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42970-FEE4-410D-8AE0-192FF663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E137-5E19-48BE-81B6-9273E657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FAD5A-665C-46D6-AD7B-F3EDC568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EE75-43E1-4C1A-A117-73F9086E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93AB4-A07A-4154-91FB-49F6B0F9B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DADEC-4C4B-4C73-96ED-C09C437C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3480B-2F0F-4066-AB80-A329DFDB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3873-80FE-4902-B6D4-9AE1EBEB7249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66293-E8BA-49A3-A44B-EBBE8040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399BD-A642-4BAE-A863-93EACF2D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541B-8485-4B13-BC77-E2E72BE9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CF21-A080-48B5-BAA0-555BE56B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6D3C-E4FD-4630-A481-1E4DD8CF48FD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CC4CA-44BE-439B-81D1-27386C77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39EE5-155A-4273-82A9-EF05555F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4A207-C088-4EF6-8D50-F83C5D3A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66E7-53E5-41D4-AC06-9DD9821F00B8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8339B-FD48-44ED-9E41-C9BE3CC8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C08B-3A7E-4664-B484-2CDDD672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1AA4-7731-4B37-A94F-B2EBF715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788D5-39D2-40D2-A4B6-B22025DE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F5252-6493-4B15-8172-E24BC195F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E3B68-03FC-44A3-A166-04C36227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48BD-428D-445A-BD46-53FAF5BC240F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D2B1A-47C1-418F-9421-A8110BE5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21747-F489-4752-9D74-3A904307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2C27-9ABB-4AC8-B659-6C8BE1CB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041AD-1DFF-41F2-8F2C-7DB864DD5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8D732-AA89-4822-9948-0D131B53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C0552-7B15-4FDB-8D3C-BFC2C2E3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5715-4CA5-4DC9-9CF8-52BB8BEDE8DD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B028F-22AC-4A49-8830-46F34017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4725-B13A-4A56-A38F-BC7847A3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0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1258B-8CC5-44B9-B2AB-037604C1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B7226-6C4D-450F-ABAE-6A752A9F5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9457-9A35-4404-B0D6-6E3BBDCF8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1519-5D08-4C13-ACBA-5F4C7EB95303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C0DB-12C2-47DC-9B39-3E0BA5145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EDED-6543-41EF-8824-7F16C2F18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5ABB-2E51-4CB9-849F-46CC92BA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4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F966-D848-4736-820F-D04B92801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Generation Part-II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A66BC-5F89-4478-BC5A-B9B3D3C66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46046-0CE1-47DE-821A-A08159B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4CBBE493-7206-450C-8F29-5174D0D5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8E566DF-7F71-482A-AA41-330BD03BB782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5DDF585-CC57-4923-9F45-B6FA37FF0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63E8F840-AFDC-4D3F-9085-07FAA4D41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362201"/>
            <a:ext cx="2286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    MOV 1,R0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MOV n,R1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JMP L2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FFE84B75-45CF-4018-AB05-5982CEB9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2895600"/>
            <a:ext cx="22320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    MOV 1,R0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MOV n,R1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JMP L2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L1: MUL 2,R0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SUB 1,R1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A98565B7-5E47-452C-A282-FF0D794E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40126"/>
            <a:ext cx="2286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L1: MUL 2,R0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SUB 1,R1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4833A987-BE45-456D-8B1E-745A3E57D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95800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20488" name="AutoShape 11">
            <a:extLst>
              <a:ext uri="{FF2B5EF4-FFF2-40B4-BE49-F238E27FC236}">
                <a16:creationId xmlns:a16="http://schemas.microsoft.com/office/drawing/2014/main" id="{0871A20E-B8D5-43FE-8055-C3A86CAA4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29000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0183C4A-DC8D-41C1-9EFA-1CB1494D5896}"/>
              </a:ext>
            </a:extLst>
          </p:cNvPr>
          <p:cNvSpPr>
            <a:spLocks/>
          </p:cNvSpPr>
          <p:nvPr/>
        </p:nvSpPr>
        <p:spPr bwMode="auto">
          <a:xfrm>
            <a:off x="5867400" y="3276600"/>
            <a:ext cx="3048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991D0C7-2CF9-4FBA-B079-6A0176C43593}"/>
              </a:ext>
            </a:extLst>
          </p:cNvPr>
          <p:cNvSpPr>
            <a:spLocks/>
          </p:cNvSpPr>
          <p:nvPr/>
        </p:nvSpPr>
        <p:spPr bwMode="auto">
          <a:xfrm flipH="1" flipV="1">
            <a:off x="8458200" y="3581400"/>
            <a:ext cx="3810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E11BBC12-3117-4C38-8EBD-2ECA57E02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876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13C5B8FE-544C-49C1-90B9-A7BB4ECC33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6" grpId="0" animBg="1"/>
      <p:bldP spid="20487" grpId="0" animBg="1"/>
      <p:bldP spid="204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>
            <a:extLst>
              <a:ext uri="{FF2B5EF4-FFF2-40B4-BE49-F238E27FC236}">
                <a16:creationId xmlns:a16="http://schemas.microsoft.com/office/drawing/2014/main" id="{C7915A9F-C94D-4869-9DE5-A0FFBFEF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1694B7E-AE92-43B5-A5C1-52F7998C62DA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E616776-AD84-4AEB-B668-60F7ADBA4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 Algorithm for Basic Blocks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E1C51631-4A8C-4625-8E06-8441DED85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35052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</a:rPr>
              <a:t>    MOV 1,R0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MOV n,R1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JMP L2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L1: MUL 2,R0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SUB 1,R1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L2: JMPNZ R1,L1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L3: ADD 2,R2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SUB 1,R0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JMPNZ R0,L3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67D22367-3228-4D40-9256-B71B061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F94FA9A-824A-46B1-A760-BE50904F1EA4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ADA04B9-33A3-4566-B44E-453F307C8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 Algorithm for Basic Blocks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412CBBC5-5A98-4CDA-B6C1-ECBE748E9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86001"/>
            <a:ext cx="2286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    MOV 1,R0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MOV n,R1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JMP L2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A0B09AC1-FFA8-443C-A368-82B0868D2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463926"/>
            <a:ext cx="2286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L1: MUL 2,R0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SUB 1,R1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742BA038-2869-4EBE-8116-CA7FCF9A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19600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26630" name="Freeform 6">
            <a:extLst>
              <a:ext uri="{FF2B5EF4-FFF2-40B4-BE49-F238E27FC236}">
                <a16:creationId xmlns:a16="http://schemas.microsoft.com/office/drawing/2014/main" id="{80BB276F-1B94-4AEB-A37F-8ECC887DBD83}"/>
              </a:ext>
            </a:extLst>
          </p:cNvPr>
          <p:cNvSpPr>
            <a:spLocks/>
          </p:cNvSpPr>
          <p:nvPr/>
        </p:nvSpPr>
        <p:spPr bwMode="auto">
          <a:xfrm>
            <a:off x="4419600" y="3124200"/>
            <a:ext cx="5334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>
            <a:extLst>
              <a:ext uri="{FF2B5EF4-FFF2-40B4-BE49-F238E27FC236}">
                <a16:creationId xmlns:a16="http://schemas.microsoft.com/office/drawing/2014/main" id="{77973F53-9AB5-4ECD-84E5-58F2790C5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14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Freeform 8">
            <a:extLst>
              <a:ext uri="{FF2B5EF4-FFF2-40B4-BE49-F238E27FC236}">
                <a16:creationId xmlns:a16="http://schemas.microsoft.com/office/drawing/2014/main" id="{CC1A34DB-4295-4AD0-8D64-277E418FBAF7}"/>
              </a:ext>
            </a:extLst>
          </p:cNvPr>
          <p:cNvSpPr>
            <a:spLocks/>
          </p:cNvSpPr>
          <p:nvPr/>
        </p:nvSpPr>
        <p:spPr bwMode="auto">
          <a:xfrm flipH="1" flipV="1">
            <a:off x="7239000" y="3505200"/>
            <a:ext cx="3810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64E3CD3F-580C-4276-B88F-2EEA695C0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392CF252-9CA5-4F3C-BFB2-3BA13029F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86001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B1: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9A96717D-D381-4F68-AC0A-E5536F488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4432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B2: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77270D04-44A2-44FD-90E4-BB948C88A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43576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B3: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8A769A84-99ED-4C33-ABAF-B8E7FD14C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40326"/>
            <a:ext cx="2286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L3: ADD 2,R2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JMPNZ R0,L3</a:t>
            </a:r>
          </a:p>
        </p:txBody>
      </p:sp>
      <p:sp>
        <p:nvSpPr>
          <p:cNvPr id="26638" name="Freeform 16">
            <a:extLst>
              <a:ext uri="{FF2B5EF4-FFF2-40B4-BE49-F238E27FC236}">
                <a16:creationId xmlns:a16="http://schemas.microsoft.com/office/drawing/2014/main" id="{5EFA6D67-A1E4-4B6D-90DD-AAC608FB4A3B}"/>
              </a:ext>
            </a:extLst>
          </p:cNvPr>
          <p:cNvSpPr>
            <a:spLocks/>
          </p:cNvSpPr>
          <p:nvPr/>
        </p:nvSpPr>
        <p:spPr bwMode="auto">
          <a:xfrm flipH="1" flipV="1">
            <a:off x="7239000" y="5181600"/>
            <a:ext cx="381000" cy="914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7">
            <a:extLst>
              <a:ext uri="{FF2B5EF4-FFF2-40B4-BE49-F238E27FC236}">
                <a16:creationId xmlns:a16="http://schemas.microsoft.com/office/drawing/2014/main" id="{A3BAA7C5-4A77-4552-A76A-CF2422573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6096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Text Box 18">
            <a:extLst>
              <a:ext uri="{FF2B5EF4-FFF2-40B4-BE49-F238E27FC236}">
                <a16:creationId xmlns:a16="http://schemas.microsoft.com/office/drawing/2014/main" id="{CD5601EC-0827-413F-B365-6F7DC4EAF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196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B4: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FD00EFDF-3DBF-4542-9A3E-55044E07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A1D8598-D9D4-4F49-914C-DA6B11D779AA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A968000-5D35-4663-886B-6409325ED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Loops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8C7C46A-B2E2-4208-A102-A3984DEAB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 loop is a collection of basic blocks, such that</a:t>
            </a:r>
          </a:p>
          <a:p>
            <a:pPr lvl="1" eaLnBrk="1" hangingPunct="1"/>
            <a:r>
              <a:rPr lang="en-US" altLang="en-US" dirty="0"/>
              <a:t>All blocks in the collection are strongly connected (all blocks are connected to each other)</a:t>
            </a:r>
          </a:p>
          <a:p>
            <a:pPr lvl="1" eaLnBrk="1" hangingPunct="1"/>
            <a:r>
              <a:rPr lang="en-US" altLang="en-US" dirty="0"/>
              <a:t>The collection has a unique entry, and the only way to reach a block in the loop is through the entry.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2C746346-C858-44E7-9581-2EEB458C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68DAA69-BD19-4651-A139-FD0B4B80DCFA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BEEFDE7-45A5-4716-BF41-78396D47B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Loops (Example)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1C5B4A7E-C5A5-4FA1-B7DA-FF2DF417A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057401"/>
            <a:ext cx="2286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9B3601E3-ED9D-4EA6-A4AD-8749DE17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35326"/>
            <a:ext cx="2286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L1: MUL 2,R0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1,R1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4155E9AA-3D6D-4083-9C4A-8041B2448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191000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28678" name="Freeform 6">
            <a:extLst>
              <a:ext uri="{FF2B5EF4-FFF2-40B4-BE49-F238E27FC236}">
                <a16:creationId xmlns:a16="http://schemas.microsoft.com/office/drawing/2014/main" id="{4EA8F260-D71C-4C01-ACF7-1DEE2FC1AE68}"/>
              </a:ext>
            </a:extLst>
          </p:cNvPr>
          <p:cNvSpPr>
            <a:spLocks/>
          </p:cNvSpPr>
          <p:nvPr/>
        </p:nvSpPr>
        <p:spPr bwMode="auto">
          <a:xfrm>
            <a:off x="2667000" y="2895600"/>
            <a:ext cx="5334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61688703-AEF6-40E2-931A-59B73E366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8">
            <a:extLst>
              <a:ext uri="{FF2B5EF4-FFF2-40B4-BE49-F238E27FC236}">
                <a16:creationId xmlns:a16="http://schemas.microsoft.com/office/drawing/2014/main" id="{2C44FF58-BBEC-4481-B67B-82DD18EB92A4}"/>
              </a:ext>
            </a:extLst>
          </p:cNvPr>
          <p:cNvSpPr>
            <a:spLocks/>
          </p:cNvSpPr>
          <p:nvPr/>
        </p:nvSpPr>
        <p:spPr bwMode="auto">
          <a:xfrm flipH="1" flipV="1">
            <a:off x="5486400" y="3276600"/>
            <a:ext cx="3810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BDC0490C-DC59-4923-85BC-12FF61A69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572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BC6BDD8E-A7D8-47E9-9AC8-06E31BFBA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057401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B1: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A849FD63-65DA-48D4-9485-7B17FBFA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2146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B2: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53CD675E-5AE7-48DA-928F-0868697B3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41290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B3: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D54F2DA0-3482-4AEA-8205-04D0D527E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911726"/>
            <a:ext cx="2286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L3: ADD 2,R2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JMPNZ R0,L3</a:t>
            </a:r>
          </a:p>
        </p:txBody>
      </p:sp>
      <p:sp>
        <p:nvSpPr>
          <p:cNvPr id="28686" name="Freeform 16">
            <a:extLst>
              <a:ext uri="{FF2B5EF4-FFF2-40B4-BE49-F238E27FC236}">
                <a16:creationId xmlns:a16="http://schemas.microsoft.com/office/drawing/2014/main" id="{5F3F9C7A-6620-4B17-A218-1361E282B606}"/>
              </a:ext>
            </a:extLst>
          </p:cNvPr>
          <p:cNvSpPr>
            <a:spLocks/>
          </p:cNvSpPr>
          <p:nvPr/>
        </p:nvSpPr>
        <p:spPr bwMode="auto">
          <a:xfrm flipH="1" flipV="1">
            <a:off x="5486400" y="4953000"/>
            <a:ext cx="381000" cy="914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7">
            <a:extLst>
              <a:ext uri="{FF2B5EF4-FFF2-40B4-BE49-F238E27FC236}">
                <a16:creationId xmlns:a16="http://schemas.microsoft.com/office/drawing/2014/main" id="{D704844E-AFA1-45E5-B899-2A8E6E97B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8">
            <a:extLst>
              <a:ext uri="{FF2B5EF4-FFF2-40B4-BE49-F238E27FC236}">
                <a16:creationId xmlns:a16="http://schemas.microsoft.com/office/drawing/2014/main" id="{322F2934-78D2-4183-A520-896BDF9FD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910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B4:</a:t>
            </a:r>
          </a:p>
        </p:txBody>
      </p:sp>
      <p:sp>
        <p:nvSpPr>
          <p:cNvPr id="28689" name="Text Box 20">
            <a:extLst>
              <a:ext uri="{FF2B5EF4-FFF2-40B4-BE49-F238E27FC236}">
                <a16:creationId xmlns:a16="http://schemas.microsoft.com/office/drawing/2014/main" id="{ABB86F8E-C95F-4F0B-B514-AE298BDF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041525"/>
            <a:ext cx="25669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Strongly connected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components: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SCC={	 }</a:t>
            </a:r>
          </a:p>
        </p:txBody>
      </p:sp>
      <p:sp>
        <p:nvSpPr>
          <p:cNvPr id="28690" name="Text Box 21">
            <a:extLst>
              <a:ext uri="{FF2B5EF4-FFF2-40B4-BE49-F238E27FC236}">
                <a16:creationId xmlns:a16="http://schemas.microsoft.com/office/drawing/2014/main" id="{F5843B74-06D5-45BA-BC28-E8990D727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1" y="5121276"/>
            <a:ext cx="1139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Entries: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>
            <a:extLst>
              <a:ext uri="{FF2B5EF4-FFF2-40B4-BE49-F238E27FC236}">
                <a16:creationId xmlns:a16="http://schemas.microsoft.com/office/drawing/2014/main" id="{F1E98E21-B507-4793-ADDE-8C22AC7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5029281-DDF3-49E3-BE3F-7D49A75B0C77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142943F-A355-43E6-B8E9-5D6D5AFED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Loops (Example)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8D5584AB-4418-40BC-A8AC-1DE773691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057401"/>
            <a:ext cx="2286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3C0F3AC4-DE93-4D77-92FF-8E3BCA4B0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35326"/>
            <a:ext cx="2286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L1: MUL 2,R0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1,R1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28985158-F95B-4FC3-B5A4-B49DFA5A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191000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29702" name="Freeform 6">
            <a:extLst>
              <a:ext uri="{FF2B5EF4-FFF2-40B4-BE49-F238E27FC236}">
                <a16:creationId xmlns:a16="http://schemas.microsoft.com/office/drawing/2014/main" id="{F35E6312-9F8E-4C7B-980B-CF267FAFB176}"/>
              </a:ext>
            </a:extLst>
          </p:cNvPr>
          <p:cNvSpPr>
            <a:spLocks/>
          </p:cNvSpPr>
          <p:nvPr/>
        </p:nvSpPr>
        <p:spPr bwMode="auto">
          <a:xfrm>
            <a:off x="2667000" y="2895600"/>
            <a:ext cx="5334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D653CF74-042F-4ABE-B518-D42C671DA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Freeform 8">
            <a:extLst>
              <a:ext uri="{FF2B5EF4-FFF2-40B4-BE49-F238E27FC236}">
                <a16:creationId xmlns:a16="http://schemas.microsoft.com/office/drawing/2014/main" id="{F6C0448F-DD30-4316-BDBA-C9CB1E50C4FF}"/>
              </a:ext>
            </a:extLst>
          </p:cNvPr>
          <p:cNvSpPr>
            <a:spLocks/>
          </p:cNvSpPr>
          <p:nvPr/>
        </p:nvSpPr>
        <p:spPr bwMode="auto">
          <a:xfrm flipH="1" flipV="1">
            <a:off x="5486400" y="3276600"/>
            <a:ext cx="3810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3E2C5D4B-ADF6-4C58-84B5-3E428B238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572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375D53DD-52D3-44DE-9832-E5B039D48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057401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B1: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F4518950-9895-495F-ADAB-D2EFF5B04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2146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B2: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997F2459-245D-472C-9843-82E4FA372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41290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B3:</a:t>
            </a: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E43686F4-A204-4D79-9F41-71E3957EF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911726"/>
            <a:ext cx="2286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L3: ADD 2,R2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JMPNZ R0,L3</a:t>
            </a:r>
          </a:p>
        </p:txBody>
      </p:sp>
      <p:sp>
        <p:nvSpPr>
          <p:cNvPr id="29710" name="Freeform 16">
            <a:extLst>
              <a:ext uri="{FF2B5EF4-FFF2-40B4-BE49-F238E27FC236}">
                <a16:creationId xmlns:a16="http://schemas.microsoft.com/office/drawing/2014/main" id="{A3096502-E05B-4423-B084-AB7047F8075B}"/>
              </a:ext>
            </a:extLst>
          </p:cNvPr>
          <p:cNvSpPr>
            <a:spLocks/>
          </p:cNvSpPr>
          <p:nvPr/>
        </p:nvSpPr>
        <p:spPr bwMode="auto">
          <a:xfrm flipH="1" flipV="1">
            <a:off x="5486400" y="4953000"/>
            <a:ext cx="381000" cy="914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7">
            <a:extLst>
              <a:ext uri="{FF2B5EF4-FFF2-40B4-BE49-F238E27FC236}">
                <a16:creationId xmlns:a16="http://schemas.microsoft.com/office/drawing/2014/main" id="{B081B820-E7E6-4B8E-B233-59C5B6ED1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8">
            <a:extLst>
              <a:ext uri="{FF2B5EF4-FFF2-40B4-BE49-F238E27FC236}">
                <a16:creationId xmlns:a16="http://schemas.microsoft.com/office/drawing/2014/main" id="{B2D29D47-8B1D-4E55-8ACB-6D75F150A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910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B4:</a:t>
            </a:r>
          </a:p>
        </p:txBody>
      </p:sp>
      <p:sp>
        <p:nvSpPr>
          <p:cNvPr id="29713" name="Text Box 20">
            <a:extLst>
              <a:ext uri="{FF2B5EF4-FFF2-40B4-BE49-F238E27FC236}">
                <a16:creationId xmlns:a16="http://schemas.microsoft.com/office/drawing/2014/main" id="{FD825DCF-28FB-4CD1-A7D5-AE31FE649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041525"/>
            <a:ext cx="25669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Strongly connected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components: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SCC={	{B2,B3},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	{B4} }</a:t>
            </a:r>
          </a:p>
        </p:txBody>
      </p:sp>
      <p:sp>
        <p:nvSpPr>
          <p:cNvPr id="29714" name="Text Box 21">
            <a:extLst>
              <a:ext uri="{FF2B5EF4-FFF2-40B4-BE49-F238E27FC236}">
                <a16:creationId xmlns:a16="http://schemas.microsoft.com/office/drawing/2014/main" id="{0A546B85-DD29-41FA-96F4-6BE513C0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5121276"/>
            <a:ext cx="11400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Entries:</a:t>
            </a:r>
          </a:p>
          <a:p>
            <a:r>
              <a:rPr lang="en-US" altLang="en-US" dirty="0">
                <a:latin typeface="+mn-lt"/>
              </a:rPr>
              <a:t>B3, B4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924407E7-23F8-4D2F-9250-C3997CDC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52783B-6B10-408B-8457-35C47C1EB73A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0F553E0-205F-4459-B77E-A2FF2E870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of Basic Blocks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1FE54CC-049C-4084-8AB9-70E4A0858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Two basic blocks are (semantically) equivalent if they compute the same set of expressions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A64438E2-14A9-48E8-893F-B00568DB3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3660775"/>
            <a:ext cx="18319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b  := 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t1 := a + b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t2 := c * t1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a  := t2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B6C8A9AE-E70F-4E66-9480-51FD6FBD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4251326"/>
            <a:ext cx="16954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a  := c * a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b  := 0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396B1E2A-640F-4DBC-82E2-A25BEA213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5394326"/>
            <a:ext cx="1403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a := c*a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b := 0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D1CEDD4C-1182-42A3-BE4C-A13C14328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5394326"/>
            <a:ext cx="1403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a := c*a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b := 0</a:t>
            </a:r>
          </a:p>
        </p:txBody>
      </p:sp>
      <p:sp>
        <p:nvSpPr>
          <p:cNvPr id="30728" name="AutoShape 8">
            <a:extLst>
              <a:ext uri="{FF2B5EF4-FFF2-40B4-BE49-F238E27FC236}">
                <a16:creationId xmlns:a16="http://schemas.microsoft.com/office/drawing/2014/main" id="{0683F2AC-1193-42C2-9C36-4B87AEB5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0" y="5013325"/>
            <a:ext cx="762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29" name="AutoShape 9">
            <a:extLst>
              <a:ext uri="{FF2B5EF4-FFF2-40B4-BE49-F238E27FC236}">
                <a16:creationId xmlns:a16="http://schemas.microsoft.com/office/drawing/2014/main" id="{7FC00E46-7C0D-4D56-8E24-88A5414E0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5013325"/>
            <a:ext cx="762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F52B2A71-877B-42CF-9FEB-8B684F925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889" y="6172201"/>
            <a:ext cx="87604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>
                <a:latin typeface="+mn-lt"/>
              </a:rPr>
              <a:t>Blocks are equivalent, assuming </a:t>
            </a:r>
            <a:r>
              <a:rPr lang="en-US" altLang="en-US" sz="2000" b="1" dirty="0">
                <a:latin typeface="+mn-lt"/>
              </a:rPr>
              <a:t>t1</a:t>
            </a:r>
            <a:r>
              <a:rPr lang="en-US" altLang="en-US" sz="2000" dirty="0">
                <a:latin typeface="+mn-lt"/>
              </a:rPr>
              <a:t> and </a:t>
            </a:r>
            <a:r>
              <a:rPr lang="en-US" altLang="en-US" sz="2000" b="1" dirty="0">
                <a:latin typeface="+mn-lt"/>
              </a:rPr>
              <a:t>t2</a:t>
            </a:r>
            <a:r>
              <a:rPr lang="en-US" altLang="en-US" sz="2000" dirty="0">
                <a:latin typeface="+mn-lt"/>
              </a:rPr>
              <a:t> are dead: no longer used (no longer live)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C83CC5F7-CCCC-407A-80A5-455A9F48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A6055A6-44B5-46E4-A0B8-54D36CEEDCA2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E439D1DD-172E-48ED-A0BD-38A3DEDC5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Transformations on Basic Blocks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B43AFF1-6E99-4FFA-84AE-7F21EB9CE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code-improving transformation is a code optimization to improve speed or reduce code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Global transformations are performed across basic blocks.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Local transformations are only performed on single basic blocks.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Transformations must be safe and preserve the meaning of the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local transformation is safe if the transformed basic block is guaranteed to be equivalent to its original form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13B08605-BC50-467F-B2F6-E0B76CD5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596631-3E72-4026-8507-420D4178B209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B11A3BA-E380-45CA-B816-F70F4667A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Common Sub-expression Elimination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4CD71259-A474-4306-B935-B69643F73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6" y="2971800"/>
            <a:ext cx="17176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a := b + c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b := a - d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c := b + c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d := a - d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7A659EF0-D564-4383-BBFE-3C6E327F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6" y="2971800"/>
            <a:ext cx="17176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a := b + c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b := a - d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c := b + c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d := b</a:t>
            </a:r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886D54E8-C921-48B2-A604-F9A93B21D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3276600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929DAC87-B978-4A84-B994-C85F70219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6" y="4927600"/>
            <a:ext cx="21748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t1 := b * c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t2 := a - t1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t3 := b * c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t4 := t2 + t3</a:t>
            </a:r>
          </a:p>
        </p:txBody>
      </p:sp>
      <p:sp>
        <p:nvSpPr>
          <p:cNvPr id="18440" name="Text Box 7">
            <a:extLst>
              <a:ext uri="{FF2B5EF4-FFF2-40B4-BE49-F238E27FC236}">
                <a16:creationId xmlns:a16="http://schemas.microsoft.com/office/drawing/2014/main" id="{CEDFC784-9682-4AD7-AD28-808A08BDB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5080000"/>
            <a:ext cx="217487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t1 := b * c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t2 := a - t1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t4 := t2 + t1</a:t>
            </a:r>
          </a:p>
        </p:txBody>
      </p:sp>
      <p:sp>
        <p:nvSpPr>
          <p:cNvPr id="18441" name="AutoShape 8">
            <a:extLst>
              <a:ext uri="{FF2B5EF4-FFF2-40B4-BE49-F238E27FC236}">
                <a16:creationId xmlns:a16="http://schemas.microsoft.com/office/drawing/2014/main" id="{443D6DA2-8AE6-4419-B60A-488DF623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232400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11965983-8F3F-4A29-B5A8-E0A6C2D56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Remove redundant computations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  <p:bldP spid="18439" grpId="0" animBg="1"/>
      <p:bldP spid="18440" grpId="0" animBg="1"/>
      <p:bldP spid="184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E3901CB3-796F-4977-94A0-FDFFE4EE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EB29029-6D47-4639-8BFF-5EFD73B7A576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36A2D05-17A3-4561-BE0B-DDF1C3A3A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Dead Code Elimination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59C7F00-66A5-4CD8-BB6D-7D16C2E16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Remove unused statements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9F7F9844-9F99-4640-ADA8-F441E3992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6" y="2971800"/>
            <a:ext cx="171767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b := a + 1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a := b + c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C6356D69-87CB-4720-BEE2-BBDED925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6" y="2971800"/>
            <a:ext cx="17176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b := a + 1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33798" name="AutoShape 6">
            <a:extLst>
              <a:ext uri="{FF2B5EF4-FFF2-40B4-BE49-F238E27FC236}">
                <a16:creationId xmlns:a16="http://schemas.microsoft.com/office/drawing/2014/main" id="{AEC01646-AE52-4F60-85E3-1BAB4816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3048000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18D5D581-2AD5-4782-A5F6-5056835F6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62400"/>
            <a:ext cx="393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Assuming </a:t>
            </a:r>
            <a:r>
              <a:rPr lang="en-US" altLang="en-US" b="1" dirty="0">
                <a:latin typeface="+mn-lt"/>
              </a:rPr>
              <a:t>a</a:t>
            </a:r>
            <a:r>
              <a:rPr lang="en-US" altLang="en-US" dirty="0">
                <a:latin typeface="+mn-lt"/>
              </a:rPr>
              <a:t> is </a:t>
            </a:r>
            <a:r>
              <a:rPr lang="en-US" altLang="en-US" i="1" dirty="0">
                <a:latin typeface="+mn-lt"/>
              </a:rPr>
              <a:t>dead</a:t>
            </a:r>
            <a:r>
              <a:rPr lang="en-US" altLang="en-US" dirty="0">
                <a:latin typeface="+mn-lt"/>
              </a:rPr>
              <a:t> (not used)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D3DA62F3-6031-4AF7-84BD-269E27A5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5765800"/>
            <a:ext cx="172354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b := x + y</a:t>
            </a:r>
          </a:p>
        </p:txBody>
      </p:sp>
      <p:sp>
        <p:nvSpPr>
          <p:cNvPr id="33801" name="Text Box 11">
            <a:extLst>
              <a:ext uri="{FF2B5EF4-FFF2-40B4-BE49-F238E27FC236}">
                <a16:creationId xmlns:a16="http://schemas.microsoft.com/office/drawing/2014/main" id="{4E9BD46E-045C-4931-967A-AF79F1C07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5080000"/>
            <a:ext cx="2339102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if true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jmp</a:t>
            </a:r>
            <a:r>
              <a:rPr lang="en-US" altLang="en-US" sz="2000" b="1" dirty="0">
                <a:latin typeface="Courier New" panose="02070309020205020404" pitchFamily="49" charset="0"/>
              </a:rPr>
              <a:t> L2</a:t>
            </a:r>
          </a:p>
        </p:txBody>
      </p:sp>
      <p:sp>
        <p:nvSpPr>
          <p:cNvPr id="33802" name="Freeform 12">
            <a:extLst>
              <a:ext uri="{FF2B5EF4-FFF2-40B4-BE49-F238E27FC236}">
                <a16:creationId xmlns:a16="http://schemas.microsoft.com/office/drawing/2014/main" id="{C73F7C99-B70B-4486-99AB-7D26F70B88ED}"/>
              </a:ext>
            </a:extLst>
          </p:cNvPr>
          <p:cNvSpPr>
            <a:spLocks/>
          </p:cNvSpPr>
          <p:nvPr/>
        </p:nvSpPr>
        <p:spPr bwMode="auto">
          <a:xfrm>
            <a:off x="3048000" y="5486400"/>
            <a:ext cx="304800" cy="11430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3">
            <a:extLst>
              <a:ext uri="{FF2B5EF4-FFF2-40B4-BE49-F238E27FC236}">
                <a16:creationId xmlns:a16="http://schemas.microsoft.com/office/drawing/2014/main" id="{5084088F-44FD-4CB4-8A65-AD76DE962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486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14">
            <a:extLst>
              <a:ext uri="{FF2B5EF4-FFF2-40B4-BE49-F238E27FC236}">
                <a16:creationId xmlns:a16="http://schemas.microsoft.com/office/drawing/2014/main" id="{6850D3C1-6005-4066-BA9B-BA4DA59B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5867400"/>
            <a:ext cx="339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Remove unreachable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232F850A-A722-4DA5-A86E-B9A82696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89205B1-AAC4-4845-BA2F-82210103EBD8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B1AA118-4522-4C24-9138-EAECFBD6C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Graphs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579E005-D173-4F54-B256-FC03B4878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 flow graph is a graphical depiction of a sequence of instructions with control flow edges</a:t>
            </a:r>
          </a:p>
          <a:p>
            <a:pPr eaLnBrk="1" hangingPunct="1"/>
            <a:r>
              <a:rPr lang="en-US" altLang="en-US" sz="2400" dirty="0"/>
              <a:t>A flow graph can be defined at the intermediate code level or target code level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D6C55BDF-0771-466F-87B7-4B5E4FFBA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7066" y="4001294"/>
            <a:ext cx="22320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L1: MUL 2,R0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3E09F985-1F16-4B28-B416-EEC4434B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CF121D9-A7AE-446E-A607-AF0804DF6E8B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CD5CEFD-595F-4FD9-8993-8CFF37326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Renaming Temporary Variables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51691D3-D3A4-42DE-83A8-C9BC43263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Temporary variables that are dead at the end of a block can be safely renamed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5B9F92F6-ED3A-4395-903D-CF3A75999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3784601"/>
            <a:ext cx="2185988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t1 := b + c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t2 := a - t1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 err="1">
                <a:latin typeface="Courier New" panose="02070309020205020404" pitchFamily="49" charset="0"/>
              </a:rPr>
              <a:t>t1</a:t>
            </a:r>
            <a:r>
              <a:rPr lang="en-US" altLang="en-US" sz="2000" b="1" dirty="0">
                <a:latin typeface="Courier New" panose="02070309020205020404" pitchFamily="49" charset="0"/>
              </a:rPr>
              <a:t> := t1 * d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t3 := t2 + t1</a:t>
            </a:r>
          </a:p>
        </p:txBody>
      </p:sp>
      <p:sp>
        <p:nvSpPr>
          <p:cNvPr id="34821" name="AutoShape 6">
            <a:extLst>
              <a:ext uri="{FF2B5EF4-FFF2-40B4-BE49-F238E27FC236}">
                <a16:creationId xmlns:a16="http://schemas.microsoft.com/office/drawing/2014/main" id="{582A0C2C-D50D-4AAC-8401-5777FC03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4089400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22" name="Text Box 7">
            <a:extLst>
              <a:ext uri="{FF2B5EF4-FFF2-40B4-BE49-F238E27FC236}">
                <a16:creationId xmlns:a16="http://schemas.microsoft.com/office/drawing/2014/main" id="{C9D7CAF8-51E8-4237-899C-AB962DE44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817" y="5168256"/>
            <a:ext cx="2155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Normal-form block</a:t>
            </a:r>
          </a:p>
        </p:txBody>
      </p:sp>
      <p:sp>
        <p:nvSpPr>
          <p:cNvPr id="34823" name="Text Box 4">
            <a:extLst>
              <a:ext uri="{FF2B5EF4-FFF2-40B4-BE49-F238E27FC236}">
                <a16:creationId xmlns:a16="http://schemas.microsoft.com/office/drawing/2014/main" id="{A58B8620-BECE-467E-BBF3-610ED61E7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3784600"/>
            <a:ext cx="20224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</a:rPr>
              <a:t>t1 := b + c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t2 := a - t1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t1 := t1 * d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d := t2 + t1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E5AEB75A-690E-4774-BA3A-FB2AFA88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82ED17E-1B45-4D97-831D-A2EB444EDD70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B2F6C0D-12E9-4C69-9C88-D154E40DF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Interchange of Statements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B973777-1575-468B-BAAE-45E353993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Independent statements can be reordered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638E64BC-6F1E-4F68-9899-B960A13F9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6" y="3505200"/>
            <a:ext cx="20224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t1 := b + c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t2 := a - t1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t3 := t1 * d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 err="1">
                <a:latin typeface="Courier New" panose="02070309020205020404" pitchFamily="49" charset="0"/>
              </a:rPr>
              <a:t>d</a:t>
            </a:r>
            <a:r>
              <a:rPr lang="en-US" altLang="en-US" sz="2000" b="1" dirty="0">
                <a:latin typeface="Courier New" panose="02070309020205020404" pitchFamily="49" charset="0"/>
              </a:rPr>
              <a:t> := t2 + t3</a:t>
            </a: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B52B82C9-0161-41CA-B66A-9F6ACD5E1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6" y="3505200"/>
            <a:ext cx="2022475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t1 := b + c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t3 := t1 * d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t2 := a - t1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d := t2 + t3</a:t>
            </a:r>
          </a:p>
        </p:txBody>
      </p:sp>
      <p:sp>
        <p:nvSpPr>
          <p:cNvPr id="21511" name="AutoShape 6">
            <a:extLst>
              <a:ext uri="{FF2B5EF4-FFF2-40B4-BE49-F238E27FC236}">
                <a16:creationId xmlns:a16="http://schemas.microsoft.com/office/drawing/2014/main" id="{A8981BDA-7CFA-4159-8816-92B180778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3810000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21AF60FA-1E6C-45A1-BBFB-8B4BA0E7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81F25B8-774A-4AD8-B9B5-09AD16D933F0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F4CA83D-5715-4075-85B6-D6FA5E7B0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Transformations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6788530-E463-4858-9108-FF346BA2E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Change arithmetic operations to transform blocks to algebraic equivalent forms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4950793C-DC78-4CC5-ADC6-9FD533C95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6" y="3784600"/>
            <a:ext cx="203132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t1 := a - a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t2 := b + t1</a:t>
            </a:r>
          </a:p>
        </p:txBody>
      </p:sp>
      <p:sp>
        <p:nvSpPr>
          <p:cNvPr id="35846" name="AutoShape 6">
            <a:extLst>
              <a:ext uri="{FF2B5EF4-FFF2-40B4-BE49-F238E27FC236}">
                <a16:creationId xmlns:a16="http://schemas.microsoft.com/office/drawing/2014/main" id="{ABC265FA-4FBB-4866-8EDF-9D23C0D8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3886200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45AD4ED-C9AE-4143-AB65-99137285B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777167"/>
            <a:ext cx="141577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t1 := 0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t2 := b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4525-0D5E-45D3-A8AD-AC4785F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Live-Variable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DC05-9D3F-49A2-ABC9-740C8F2C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Variable x where is the last program point p where the a specific value of x is used. </a:t>
            </a:r>
          </a:p>
          <a:p>
            <a:r>
              <a:rPr lang="en-US" sz="2400" dirty="0"/>
              <a:t>In other words, for x and program point p determine if the value of x at p can still be used along some path starting at p. </a:t>
            </a:r>
          </a:p>
          <a:p>
            <a:pPr lvl="1"/>
            <a:r>
              <a:rPr lang="en-US" sz="2000" dirty="0"/>
              <a:t>If so, x is live at p </a:t>
            </a:r>
          </a:p>
          <a:p>
            <a:pPr lvl="1"/>
            <a:r>
              <a:rPr lang="en-US" sz="2000" dirty="0"/>
              <a:t>If not x is dead at 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FA38-9D19-4AD4-976A-14B46853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2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8B38-80DA-4D5F-9161-8FEED018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C571-6500-425B-BBBD-982366F6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Register Allocation: If a variable is dead at a given point p  </a:t>
            </a:r>
          </a:p>
          <a:p>
            <a:pPr lvl="1"/>
            <a:r>
              <a:rPr lang="en-US" sz="2000" dirty="0"/>
              <a:t>Can reuse its storage, </a:t>
            </a:r>
            <a:r>
              <a:rPr lang="en-US" sz="2000" dirty="0" err="1"/>
              <a:t>i.e</a:t>
            </a:r>
            <a:r>
              <a:rPr lang="en-US" sz="2000" dirty="0"/>
              <a:t>, the register it occupies if any;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377A9-4DE9-47DC-83B0-3D5983C2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75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1543-DB85-4253-B860-6DB1CAC3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Live-Variable Analysis: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F71F-DB41-4367-BF53-06BA0E5A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is live is B1</a:t>
            </a:r>
          </a:p>
          <a:p>
            <a:r>
              <a:rPr lang="en-US" dirty="0"/>
              <a:t>x is live in B2</a:t>
            </a:r>
          </a:p>
          <a:p>
            <a:r>
              <a:rPr lang="en-US" dirty="0"/>
              <a:t>x is dead in 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367E24-5D00-457E-BEF8-75D035150EB0}"/>
              </a:ext>
            </a:extLst>
          </p:cNvPr>
          <p:cNvSpPr/>
          <p:nvPr/>
        </p:nvSpPr>
        <p:spPr>
          <a:xfrm>
            <a:off x="7055708" y="1825625"/>
            <a:ext cx="2211859" cy="902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 = x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0D590-835D-4334-8672-920AAE5CB18D}"/>
              </a:ext>
            </a:extLst>
          </p:cNvPr>
          <p:cNvSpPr/>
          <p:nvPr/>
        </p:nvSpPr>
        <p:spPr>
          <a:xfrm>
            <a:off x="5640859" y="3577927"/>
            <a:ext cx="2211859" cy="902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= 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0B02B-C344-46E8-B08E-9E3B17F67A73}"/>
              </a:ext>
            </a:extLst>
          </p:cNvPr>
          <p:cNvSpPr/>
          <p:nvPr/>
        </p:nvSpPr>
        <p:spPr>
          <a:xfrm>
            <a:off x="8773813" y="3577927"/>
            <a:ext cx="2211859" cy="902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= 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091E57-B4A7-43F9-AE68-9234276D2242}"/>
              </a:ext>
            </a:extLst>
          </p:cNvPr>
          <p:cNvCxnSpPr>
            <a:cxnSpLocks/>
          </p:cNvCxnSpPr>
          <p:nvPr/>
        </p:nvCxnSpPr>
        <p:spPr>
          <a:xfrm flipH="1">
            <a:off x="6776650" y="2727669"/>
            <a:ext cx="1569308" cy="850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B2BE6E-6887-4549-9737-86FD5EC15CBC}"/>
              </a:ext>
            </a:extLst>
          </p:cNvPr>
          <p:cNvCxnSpPr>
            <a:cxnSpLocks/>
          </p:cNvCxnSpPr>
          <p:nvPr/>
        </p:nvCxnSpPr>
        <p:spPr>
          <a:xfrm>
            <a:off x="8345958" y="2727669"/>
            <a:ext cx="1475603" cy="850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DD26EA-3879-472C-B8E9-83887E7FBF29}"/>
              </a:ext>
            </a:extLst>
          </p:cNvPr>
          <p:cNvSpPr txBox="1"/>
          <p:nvPr/>
        </p:nvSpPr>
        <p:spPr>
          <a:xfrm>
            <a:off x="564085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F2C56C-D11C-499E-897D-D28A251D53BF}"/>
              </a:ext>
            </a:extLst>
          </p:cNvPr>
          <p:cNvSpPr/>
          <p:nvPr/>
        </p:nvSpPr>
        <p:spPr>
          <a:xfrm>
            <a:off x="6095999" y="1977081"/>
            <a:ext cx="459259" cy="5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A301A-3419-4BC9-BC61-4F3E4EC5B794}"/>
              </a:ext>
            </a:extLst>
          </p:cNvPr>
          <p:cNvSpPr/>
          <p:nvPr/>
        </p:nvSpPr>
        <p:spPr>
          <a:xfrm>
            <a:off x="4745508" y="3886200"/>
            <a:ext cx="459259" cy="5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65D236-D4D7-4059-A137-D550D5A58F53}"/>
              </a:ext>
            </a:extLst>
          </p:cNvPr>
          <p:cNvSpPr/>
          <p:nvPr/>
        </p:nvSpPr>
        <p:spPr>
          <a:xfrm>
            <a:off x="11342217" y="3886199"/>
            <a:ext cx="459259" cy="5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D3DD9FF-B458-4D2E-BDDF-277339A4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A5C4BDFF-4524-4B6F-A67F-AEBFB79C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823284F-E5D5-4CFB-88B7-163F996EE3EC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22007D3-DB8D-40AF-BFAA-E86BE596E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Next-Use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D7FF8AA-D01C-433F-8D1F-B3341FA31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Next-use information is needed for dead-code elimination and register assignment</a:t>
            </a:r>
          </a:p>
          <a:p>
            <a:r>
              <a:rPr lang="en-US" altLang="en-US" sz="2400" dirty="0"/>
              <a:t>If a register contains a value for a name that is no longer needed, we should re-use that register for another name (rather than using a memory location)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8649-ED49-4686-981D-0B09A7DC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Use algorithm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7192-890B-4991-BAA9-86EE5E7B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cs-CZ" altLang="en-US" sz="2400" dirty="0">
                <a:latin typeface="Courier" charset="0"/>
              </a:rPr>
              <a:t>(1) t := a – b </a:t>
            </a:r>
          </a:p>
          <a:p>
            <a:pPr marL="0" indent="0">
              <a:buFontTx/>
              <a:buNone/>
            </a:pPr>
            <a:r>
              <a:rPr lang="cs-CZ" altLang="en-US" sz="2400" dirty="0">
                <a:latin typeface="Courier" charset="0"/>
              </a:rPr>
              <a:t>(2) u := a – c </a:t>
            </a:r>
          </a:p>
          <a:p>
            <a:pPr marL="0" indent="0">
              <a:buFontTx/>
              <a:buNone/>
            </a:pPr>
            <a:r>
              <a:rPr lang="cs-CZ" altLang="en-US" sz="2400" dirty="0">
                <a:latin typeface="Courier" charset="0"/>
              </a:rPr>
              <a:t>(3) v := t + u </a:t>
            </a:r>
          </a:p>
          <a:p>
            <a:pPr marL="0" indent="0">
              <a:buFontTx/>
              <a:buNone/>
            </a:pPr>
            <a:r>
              <a:rPr lang="cs-CZ" altLang="en-US" sz="2400" dirty="0">
                <a:latin typeface="Courier" charset="0"/>
              </a:rPr>
              <a:t>(4) d := v + u</a:t>
            </a:r>
            <a:endParaRPr lang="en-US" altLang="en-US" sz="2400" dirty="0">
              <a:latin typeface="Courier" charset="0"/>
            </a:endParaRPr>
          </a:p>
          <a:p>
            <a:pPr marL="0" indent="0">
              <a:buFontTx/>
              <a:buNone/>
            </a:pPr>
            <a:endParaRPr lang="en-US" altLang="en-US" sz="2400" dirty="0">
              <a:latin typeface="Courier" charset="0"/>
            </a:endParaRPr>
          </a:p>
          <a:p>
            <a:pPr marL="0" indent="0">
              <a:buFontTx/>
              <a:buNone/>
            </a:pPr>
            <a:endParaRPr lang="en-US" altLang="en-US" sz="2400" dirty="0">
              <a:latin typeface="Courier" charset="0"/>
            </a:endParaRPr>
          </a:p>
          <a:p>
            <a:pPr marL="0" indent="0">
              <a:buFontTx/>
              <a:buNone/>
            </a:pPr>
            <a:r>
              <a:rPr lang="en-US" altLang="en-US" sz="2400" dirty="0">
                <a:latin typeface="Courier" charset="0"/>
              </a:rPr>
              <a:t>Let t is a temporary variable here.</a:t>
            </a:r>
            <a:r>
              <a:rPr lang="cs-CZ" altLang="en-US" sz="2400" dirty="0">
                <a:latin typeface="Courier" charset="0"/>
              </a:rPr>
              <a:t> </a:t>
            </a:r>
            <a:endParaRPr lang="cs-CZ" alt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F4D7-EA73-452E-9FBE-32FB9E6E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3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F3E2-841A-4EAC-B521-854D865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Use algorithm 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FD0920-EFB6-4AC6-A901-CDCC5A7C8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1606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034427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353547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276663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12925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82357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0755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0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7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0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4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4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3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6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6311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5B925-3BC2-4926-ACB9-B37A3177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40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AB7B-0EB8-4496-8E4D-BE6AB03F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Use algorithm 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9229D7-5919-459D-A7CD-D78545B39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78071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50849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4604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Live/Dead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7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cs-CZ" altLang="en-US" sz="1800" dirty="0">
                          <a:latin typeface="Courier" charset="0"/>
                        </a:rPr>
                        <a:t>(1) t := a –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t: L(3)       a: L(2)     b: L(0)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16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cs-CZ" altLang="en-US" sz="1800" dirty="0">
                          <a:latin typeface="Courier" charset="0"/>
                        </a:rPr>
                        <a:t>(2) u := a –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u: L(3)      a: L(0)     c: L(0)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7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cs-CZ" altLang="en-US" sz="1800" dirty="0">
                          <a:latin typeface="Courier" charset="0"/>
                        </a:rPr>
                        <a:t>(3) v := t + 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v:  L(4)      t: D         u: L(4)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1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altLang="en-US" sz="1800" dirty="0">
                          <a:latin typeface="Courier" charset="0"/>
                        </a:rPr>
                        <a:t>(4) d := v + u </a:t>
                      </a:r>
                      <a:endParaRPr lang="cs-CZ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d: L(0)      v:  L(0)    u: L(0)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897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337BC-A499-4748-B006-E52F6AD8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0E248130-83C0-4298-86E8-61F5C30B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0AE75BB-1317-49B8-B95C-088318FE0BB7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39D0FE2-A700-4268-A65C-2782F1AE9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Graphs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012C63D-F0B7-4632-B43F-E02BF0831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 flow graph is a graphical depiction of a sequence of instructions with control flow edges</a:t>
            </a:r>
          </a:p>
          <a:p>
            <a:pPr eaLnBrk="1" hangingPunct="1"/>
            <a:r>
              <a:rPr lang="en-US" altLang="en-US" sz="2400" dirty="0"/>
              <a:t>A flow graph can be defined at the intermediate code level or target code level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9E5642F5-9049-4503-B4F7-2F36AD132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1" y="3795220"/>
            <a:ext cx="22320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L1: MUL 2,R0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2DFDE851-DF14-45D9-9015-A71138DA1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669507"/>
            <a:ext cx="22320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0,R0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L1: MUL 2,R0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17414" name="Freeform 7">
            <a:extLst>
              <a:ext uri="{FF2B5EF4-FFF2-40B4-BE49-F238E27FC236}">
                <a16:creationId xmlns:a16="http://schemas.microsoft.com/office/drawing/2014/main" id="{D75928EF-F9C8-4060-A901-2DE911881456}"/>
              </a:ext>
            </a:extLst>
          </p:cNvPr>
          <p:cNvSpPr>
            <a:spLocks/>
          </p:cNvSpPr>
          <p:nvPr/>
        </p:nvSpPr>
        <p:spPr bwMode="auto">
          <a:xfrm>
            <a:off x="6642100" y="4291807"/>
            <a:ext cx="901700" cy="1117600"/>
          </a:xfrm>
          <a:custGeom>
            <a:avLst/>
            <a:gdLst>
              <a:gd name="T0" fmla="*/ 2147483647 w 568"/>
              <a:gd name="T1" fmla="*/ 2147483647 h 704"/>
              <a:gd name="T2" fmla="*/ 2147483647 w 568"/>
              <a:gd name="T3" fmla="*/ 2147483647 h 704"/>
              <a:gd name="T4" fmla="*/ 2147483647 w 568"/>
              <a:gd name="T5" fmla="*/ 2147483647 h 704"/>
              <a:gd name="T6" fmla="*/ 2147483647 w 568"/>
              <a:gd name="T7" fmla="*/ 2147483647 h 704"/>
              <a:gd name="T8" fmla="*/ 0 60000 65536"/>
              <a:gd name="T9" fmla="*/ 0 60000 65536"/>
              <a:gd name="T10" fmla="*/ 0 60000 65536"/>
              <a:gd name="T11" fmla="*/ 0 60000 65536"/>
              <a:gd name="T12" fmla="*/ 0 w 568"/>
              <a:gd name="T13" fmla="*/ 0 h 704"/>
              <a:gd name="T14" fmla="*/ 568 w 568"/>
              <a:gd name="T15" fmla="*/ 704 h 7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8" h="704">
                <a:moveTo>
                  <a:pt x="568" y="88"/>
                </a:moveTo>
                <a:cubicBezTo>
                  <a:pt x="372" y="44"/>
                  <a:pt x="176" y="0"/>
                  <a:pt x="88" y="88"/>
                </a:cubicBezTo>
                <a:cubicBezTo>
                  <a:pt x="0" y="176"/>
                  <a:pt x="16" y="528"/>
                  <a:pt x="40" y="616"/>
                </a:cubicBezTo>
                <a:cubicBezTo>
                  <a:pt x="64" y="704"/>
                  <a:pt x="148" y="660"/>
                  <a:pt x="232" y="61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Freeform 8">
            <a:extLst>
              <a:ext uri="{FF2B5EF4-FFF2-40B4-BE49-F238E27FC236}">
                <a16:creationId xmlns:a16="http://schemas.microsoft.com/office/drawing/2014/main" id="{AF502F4B-C887-401A-B66C-D81B8FEA48E4}"/>
              </a:ext>
            </a:extLst>
          </p:cNvPr>
          <p:cNvSpPr>
            <a:spLocks/>
          </p:cNvSpPr>
          <p:nvPr/>
        </p:nvSpPr>
        <p:spPr bwMode="auto">
          <a:xfrm>
            <a:off x="9116453" y="4539457"/>
            <a:ext cx="927100" cy="836612"/>
          </a:xfrm>
          <a:custGeom>
            <a:avLst/>
            <a:gdLst>
              <a:gd name="T0" fmla="*/ 2147483647 w 584"/>
              <a:gd name="T1" fmla="*/ 2147483647 h 527"/>
              <a:gd name="T2" fmla="*/ 2147483647 w 584"/>
              <a:gd name="T3" fmla="*/ 2147483647 h 527"/>
              <a:gd name="T4" fmla="*/ 2147483647 w 584"/>
              <a:gd name="T5" fmla="*/ 2147483647 h 527"/>
              <a:gd name="T6" fmla="*/ 0 w 584"/>
              <a:gd name="T7" fmla="*/ 2147483647 h 527"/>
              <a:gd name="T8" fmla="*/ 0 60000 65536"/>
              <a:gd name="T9" fmla="*/ 0 60000 65536"/>
              <a:gd name="T10" fmla="*/ 0 60000 65536"/>
              <a:gd name="T11" fmla="*/ 0 60000 65536"/>
              <a:gd name="T12" fmla="*/ 0 w 584"/>
              <a:gd name="T13" fmla="*/ 0 h 527"/>
              <a:gd name="T14" fmla="*/ 584 w 584"/>
              <a:gd name="T15" fmla="*/ 527 h 5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" h="527">
                <a:moveTo>
                  <a:pt x="128" y="462"/>
                </a:moveTo>
                <a:cubicBezTo>
                  <a:pt x="277" y="495"/>
                  <a:pt x="431" y="527"/>
                  <a:pt x="493" y="462"/>
                </a:cubicBezTo>
                <a:cubicBezTo>
                  <a:pt x="555" y="397"/>
                  <a:pt x="584" y="144"/>
                  <a:pt x="502" y="72"/>
                </a:cubicBezTo>
                <a:cubicBezTo>
                  <a:pt x="420" y="0"/>
                  <a:pt x="105" y="39"/>
                  <a:pt x="0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403A-A3BD-46D2-8BF3-17DBE39F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4B71-FDBA-4833-8E4B-23A031BA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t1:= 4*</a:t>
            </a:r>
            <a:r>
              <a:rPr lang="en-US" sz="2400" dirty="0" err="1"/>
              <a:t>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t2:= a[t1]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t3:= 4*</a:t>
            </a:r>
            <a:r>
              <a:rPr lang="en-US" sz="2400" dirty="0" err="1"/>
              <a:t>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t4:= b[t3]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t5:= t2*t4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t6:= prod+t5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prod: = t6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t7:= i+1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i:= t7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dirty="0" err="1"/>
              <a:t>i</a:t>
            </a:r>
            <a:r>
              <a:rPr lang="en-US" sz="2400" dirty="0"/>
              <a:t>&lt;20 </a:t>
            </a:r>
            <a:r>
              <a:rPr lang="en-US" sz="2400" dirty="0" err="1"/>
              <a:t>jmp</a:t>
            </a:r>
            <a:r>
              <a:rPr lang="en-US" sz="2400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41331-D1ED-4D07-9783-7C9B95E3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D5ABB-2E51-4CB9-849F-46CC92BAB8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2A688CFD-79A3-4BC5-83E0-56AC59F9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D7BC-29E5-429A-BD0A-6A7085E6D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ea typeface="+mn-ea"/>
                <a:cs typeface="+mn-cs"/>
              </a:rPr>
              <a:t>Begin a new basic block with the first instruction and keep adding instructions until we meet either 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a jump 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a conditional jump, or 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a label on the following</a:t>
            </a:r>
            <a:r>
              <a:rPr lang="en-US" dirty="0"/>
              <a:t> instruction</a:t>
            </a:r>
            <a:endParaRPr lang="en-US" dirty="0">
              <a:ea typeface="ＭＳ Ｐゴシック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5E07B86-4A6A-4408-A6A4-D3FE3DC4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8DDB5D-C302-42AE-A76B-84CD8A4EB326}" type="slidenum">
              <a:rPr lang="en-US" altLang="en-US" sz="1400"/>
              <a:pPr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5">
            <a:extLst>
              <a:ext uri="{FF2B5EF4-FFF2-40B4-BE49-F238E27FC236}">
                <a16:creationId xmlns:a16="http://schemas.microsoft.com/office/drawing/2014/main" id="{63D8A135-20F5-4CCE-A51C-FA9B2F5B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0CD546E-A036-47BA-B077-BE4457CE3A35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A2FEAFE-F7CC-4BEE-8391-AA5BBF13A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7FD2434-6154-48DC-B3C9-9DD07DD18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 basic block is a sequence of consecutive instructions with exactly one entry point and one exit point (with natural flow or a branch instruction)</a:t>
            </a: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CDCC3759-80FF-45F0-BC46-F38F33AB4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725" y="3556000"/>
            <a:ext cx="22320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L1: MUL 2,R0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19461" name="AutoShape 11">
            <a:extLst>
              <a:ext uri="{FF2B5EF4-FFF2-40B4-BE49-F238E27FC236}">
                <a16:creationId xmlns:a16="http://schemas.microsoft.com/office/drawing/2014/main" id="{5AFFBD27-42E4-4C90-8AE1-A1C009559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59" y="4083050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>
            <a:extLst>
              <a:ext uri="{FF2B5EF4-FFF2-40B4-BE49-F238E27FC236}">
                <a16:creationId xmlns:a16="http://schemas.microsoft.com/office/drawing/2014/main" id="{C2001E55-393D-4004-A6EC-61DFFCA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AF78656-A8D7-4CB2-ADF4-D000E0C4065A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8E085C2-0F87-47D5-BF49-9D4269572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E602081-9875-4EAC-8A4C-5C1388911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 basic block is a sequence of consecutive </a:t>
            </a:r>
            <a:r>
              <a:rPr lang="en-US" altLang="en-US" sz="2400"/>
              <a:t>instructions one </a:t>
            </a:r>
            <a:r>
              <a:rPr lang="en-US" altLang="en-US" sz="2400" dirty="0"/>
              <a:t>exit point (with natural flow or a branch instruction)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396A8ECA-1A0E-46BF-B7B3-FB7C714A6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766" y="3081960"/>
            <a:ext cx="2286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1E730621-978A-4962-B613-7F323492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807" y="3429000"/>
            <a:ext cx="22320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L1: MUL 2,R0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BD350033-C177-49D9-803E-C130794F7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286" y="4142410"/>
            <a:ext cx="2286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L1: MUL 2,R0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1,R1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20699D93-4665-4A2F-885D-3AFBE315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286" y="5000412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20488" name="AutoShape 11">
            <a:extLst>
              <a:ext uri="{FF2B5EF4-FFF2-40B4-BE49-F238E27FC236}">
                <a16:creationId xmlns:a16="http://schemas.microsoft.com/office/drawing/2014/main" id="{4CACEE05-0726-4A30-973B-A3F924EB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532" y="3886201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5D0F3C70-08D8-4144-BF19-6A029A18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AC456B4-E1FE-46AC-8FB3-A6DE4F4DD905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AB62741-C987-407F-A484-E267127B5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Basic Blocks and Control Flow Graphs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1EB7860-2642-455D-AF98-6C9A15DEE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 control flow graph (CFG) is a directed graph with basic blocks B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as vertices and with edges 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>
                <a:sym typeface="Symbol" panose="05050102010706020507" pitchFamily="18" charset="2"/>
              </a:rPr>
              <a:t>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can be executed immediately after B</a:t>
            </a:r>
            <a:r>
              <a:rPr lang="en-US" altLang="en-US" sz="2400" baseline="-25000" dirty="0"/>
              <a:t>i</a:t>
            </a:r>
            <a:endParaRPr lang="en-US" altLang="en-US" sz="2400" dirty="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8EDC3FA3-46B9-403B-82A6-C7C82704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497" y="3075781"/>
            <a:ext cx="2286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76853B72-63D2-4CD9-87D7-9A94B5F0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365500"/>
            <a:ext cx="22320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L1: MUL 2,R0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220057A2-4839-449B-97C3-BA6BEFA1F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497" y="4221036"/>
            <a:ext cx="2286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L1: MUL 2,R0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SUB 1,R1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735794E6-CD89-4197-97B4-0D9485303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84" y="5212429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21512" name="AutoShape 10">
            <a:extLst>
              <a:ext uri="{FF2B5EF4-FFF2-40B4-BE49-F238E27FC236}">
                <a16:creationId xmlns:a16="http://schemas.microsoft.com/office/drawing/2014/main" id="{D433285B-C997-47FB-B8A3-34F15AA9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78136"/>
            <a:ext cx="5334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Freeform 12">
            <a:extLst>
              <a:ext uri="{FF2B5EF4-FFF2-40B4-BE49-F238E27FC236}">
                <a16:creationId xmlns:a16="http://schemas.microsoft.com/office/drawing/2014/main" id="{CF2F8B52-27C4-4665-9508-E1F0988E6574}"/>
              </a:ext>
            </a:extLst>
          </p:cNvPr>
          <p:cNvSpPr>
            <a:spLocks/>
          </p:cNvSpPr>
          <p:nvPr/>
        </p:nvSpPr>
        <p:spPr bwMode="auto">
          <a:xfrm>
            <a:off x="5877697" y="3976433"/>
            <a:ext cx="3048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4">
            <a:extLst>
              <a:ext uri="{FF2B5EF4-FFF2-40B4-BE49-F238E27FC236}">
                <a16:creationId xmlns:a16="http://schemas.microsoft.com/office/drawing/2014/main" id="{E83146F6-441C-4BBE-8419-B062F9353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941" y="4871911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Freeform 16">
            <a:extLst>
              <a:ext uri="{FF2B5EF4-FFF2-40B4-BE49-F238E27FC236}">
                <a16:creationId xmlns:a16="http://schemas.microsoft.com/office/drawing/2014/main" id="{A0AAFEDB-F895-4750-96FE-6C3BFF09FF5A}"/>
              </a:ext>
            </a:extLst>
          </p:cNvPr>
          <p:cNvSpPr>
            <a:spLocks/>
          </p:cNvSpPr>
          <p:nvPr/>
        </p:nvSpPr>
        <p:spPr bwMode="auto">
          <a:xfrm flipH="1" flipV="1">
            <a:off x="8478794" y="4293267"/>
            <a:ext cx="3810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7">
            <a:extLst>
              <a:ext uri="{FF2B5EF4-FFF2-40B4-BE49-F238E27FC236}">
                <a16:creationId xmlns:a16="http://schemas.microsoft.com/office/drawing/2014/main" id="{B944B8AD-A539-43E3-9270-04BD6AA9B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941" y="5588667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9AAEEBB4-EBAF-4345-8C23-85B0FE4F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2389209-96B9-4AAF-95EF-EDD2844BFF2D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CBEE897-A619-4939-980D-81E628B50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Successor and Predecessor Blocks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2639AFB-4271-431E-A553-A2288553A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1600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Suppose the CFG has an edge B</a:t>
            </a:r>
            <a:r>
              <a:rPr lang="en-US" altLang="en-US" sz="2400" baseline="-25000" dirty="0"/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/>
              <a:t>B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  <a:p>
            <a:pPr lvl="1" eaLnBrk="1" hangingPunct="1"/>
            <a:r>
              <a:rPr lang="en-US" altLang="en-US" dirty="0"/>
              <a:t>Basic block B</a:t>
            </a:r>
            <a:r>
              <a:rPr lang="en-US" altLang="en-US" baseline="-25000" dirty="0"/>
              <a:t>1</a:t>
            </a:r>
            <a:r>
              <a:rPr lang="en-US" altLang="en-US" dirty="0"/>
              <a:t> is a predecessor of B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Basic block B</a:t>
            </a:r>
            <a:r>
              <a:rPr lang="en-US" altLang="en-US" baseline="-25000" dirty="0"/>
              <a:t>2</a:t>
            </a:r>
            <a:r>
              <a:rPr lang="en-US" altLang="en-US" dirty="0"/>
              <a:t> is a successor of B</a:t>
            </a:r>
            <a:r>
              <a:rPr lang="en-US" altLang="en-US" baseline="-25000" dirty="0"/>
              <a:t>1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9C34D6A1-6CBA-44A5-98DA-FADC0D10B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22860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    MOV 1,R0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MOV n,R1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JMP L2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D6570BE3-34D8-4AD7-882A-FCA3402F2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064126"/>
            <a:ext cx="2286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</a:rPr>
              <a:t>L1: MUL 2,R0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SUB 1,R1</a:t>
            </a:r>
          </a:p>
        </p:txBody>
      </p:sp>
      <p:sp>
        <p:nvSpPr>
          <p:cNvPr id="22534" name="Text Box 7">
            <a:extLst>
              <a:ext uri="{FF2B5EF4-FFF2-40B4-BE49-F238E27FC236}">
                <a16:creationId xmlns:a16="http://schemas.microsoft.com/office/drawing/2014/main" id="{4727DB0F-CF5E-4190-A4BB-DFD16CF69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019800"/>
            <a:ext cx="2286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</a:rPr>
              <a:t>L2: JMPNZ R1,L1</a:t>
            </a:r>
          </a:p>
        </p:txBody>
      </p:sp>
      <p:sp>
        <p:nvSpPr>
          <p:cNvPr id="22535" name="Freeform 9">
            <a:extLst>
              <a:ext uri="{FF2B5EF4-FFF2-40B4-BE49-F238E27FC236}">
                <a16:creationId xmlns:a16="http://schemas.microsoft.com/office/drawing/2014/main" id="{71805B11-B9D7-47A7-B1B5-65F8BEAE6294}"/>
              </a:ext>
            </a:extLst>
          </p:cNvPr>
          <p:cNvSpPr>
            <a:spLocks/>
          </p:cNvSpPr>
          <p:nvPr/>
        </p:nvSpPr>
        <p:spPr bwMode="auto">
          <a:xfrm>
            <a:off x="4724400" y="4724400"/>
            <a:ext cx="3048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10">
            <a:extLst>
              <a:ext uri="{FF2B5EF4-FFF2-40B4-BE49-F238E27FC236}">
                <a16:creationId xmlns:a16="http://schemas.microsoft.com/office/drawing/2014/main" id="{DF32B778-35F9-4053-8518-89CF1DCA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715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Freeform 11">
            <a:extLst>
              <a:ext uri="{FF2B5EF4-FFF2-40B4-BE49-F238E27FC236}">
                <a16:creationId xmlns:a16="http://schemas.microsoft.com/office/drawing/2014/main" id="{2B694D6F-4A5F-4135-A9CD-DDD600CF1B86}"/>
              </a:ext>
            </a:extLst>
          </p:cNvPr>
          <p:cNvSpPr>
            <a:spLocks/>
          </p:cNvSpPr>
          <p:nvPr/>
        </p:nvSpPr>
        <p:spPr bwMode="auto">
          <a:xfrm flipH="1" flipV="1">
            <a:off x="7315200" y="5105400"/>
            <a:ext cx="381000" cy="1295400"/>
          </a:xfrm>
          <a:custGeom>
            <a:avLst/>
            <a:gdLst>
              <a:gd name="T0" fmla="*/ 2147483647 w 192"/>
              <a:gd name="T1" fmla="*/ 0 h 768"/>
              <a:gd name="T2" fmla="*/ 0 w 192"/>
              <a:gd name="T3" fmla="*/ 2147483647 h 768"/>
              <a:gd name="T4" fmla="*/ 2147483647 w 192"/>
              <a:gd name="T5" fmla="*/ 2147483647 h 768"/>
              <a:gd name="T6" fmla="*/ 0 60000 65536"/>
              <a:gd name="T7" fmla="*/ 0 60000 65536"/>
              <a:gd name="T8" fmla="*/ 0 60000 65536"/>
              <a:gd name="T9" fmla="*/ 0 w 192"/>
              <a:gd name="T10" fmla="*/ 0 h 768"/>
              <a:gd name="T11" fmla="*/ 192 w 192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2">
            <a:extLst>
              <a:ext uri="{FF2B5EF4-FFF2-40B4-BE49-F238E27FC236}">
                <a16:creationId xmlns:a16="http://schemas.microsoft.com/office/drawing/2014/main" id="{A4EB3017-3103-490B-9D6D-EDA982FE2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400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TextBox 1">
            <a:extLst>
              <a:ext uri="{FF2B5EF4-FFF2-40B4-BE49-F238E27FC236}">
                <a16:creationId xmlns:a16="http://schemas.microsoft.com/office/drawing/2014/main" id="{42917058-C362-4BC1-B47C-CAB5C169C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4038601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/>
              <a:t>B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22540" name="TextBox 12">
            <a:extLst>
              <a:ext uri="{FF2B5EF4-FFF2-40B4-BE49-F238E27FC236}">
                <a16:creationId xmlns:a16="http://schemas.microsoft.com/office/drawing/2014/main" id="{52C084A3-0A57-4F2D-9BB9-1FAFC54C0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05401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/>
              <a:t>B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22541" name="TextBox 13">
            <a:extLst>
              <a:ext uri="{FF2B5EF4-FFF2-40B4-BE49-F238E27FC236}">
                <a16:creationId xmlns:a16="http://schemas.microsoft.com/office/drawing/2014/main" id="{52C4A686-E0F4-4317-BADC-3CF74F8BE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862639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/>
              <a:t>B</a:t>
            </a:r>
            <a:r>
              <a:rPr lang="en-US" altLang="en-US" baseline="-25000"/>
              <a:t>2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9A332DB5-A3BD-487D-BC58-41A2CE27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99CE498-32D2-4B6A-ACC0-742E0E53D6DB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2392830-44EB-4558-A61D-72762C444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Partition Algorithm for Basic Blocks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22E47CC8-4DCA-4F2A-BCDA-F3FEFC0F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524" y="1946027"/>
            <a:ext cx="974831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Input:	A sequence of three-address statements</a:t>
            </a:r>
          </a:p>
          <a:p>
            <a:r>
              <a:rPr lang="en-US" altLang="en-US" dirty="0">
                <a:latin typeface="+mn-lt"/>
              </a:rPr>
              <a:t>Output: A list of basic blocks with each three-address statement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 in exactly one block</a:t>
            </a:r>
          </a:p>
          <a:p>
            <a:endParaRPr lang="en-US" altLang="en-US" dirty="0">
              <a:latin typeface="+mn-lt"/>
            </a:endParaRPr>
          </a:p>
          <a:p>
            <a:pPr>
              <a:buFont typeface="Times" panose="02020603050405020304" pitchFamily="18" charset="0"/>
              <a:buAutoNum type="arabicPeriod"/>
            </a:pPr>
            <a:r>
              <a:rPr lang="en-US" altLang="en-US" dirty="0">
                <a:latin typeface="+mn-lt"/>
              </a:rPr>
              <a:t>Determine the set of leaders, the first statements if basic blocks</a:t>
            </a:r>
          </a:p>
          <a:p>
            <a:pPr lvl="1">
              <a:buFont typeface="Times" panose="02020603050405020304" pitchFamily="18" charset="0"/>
              <a:buAutoNum type="alphaLcParenR"/>
            </a:pPr>
            <a:r>
              <a:rPr lang="en-US" altLang="en-US" dirty="0">
                <a:latin typeface="+mn-lt"/>
              </a:rPr>
              <a:t>The first statement is the leader</a:t>
            </a:r>
          </a:p>
          <a:p>
            <a:pPr lvl="1">
              <a:buFont typeface="Times" panose="02020603050405020304" pitchFamily="18" charset="0"/>
              <a:buAutoNum type="alphaLcParenR"/>
            </a:pPr>
            <a:r>
              <a:rPr lang="en-US" altLang="en-US" dirty="0">
                <a:latin typeface="+mn-lt"/>
              </a:rPr>
              <a:t>Any statement that is the target of a </a:t>
            </a:r>
            <a:r>
              <a:rPr lang="en-US" altLang="en-US" b="1" dirty="0">
                <a:latin typeface="+mn-lt"/>
              </a:rPr>
              <a:t>jump statement </a:t>
            </a:r>
            <a:r>
              <a:rPr lang="en-US" altLang="en-US" dirty="0">
                <a:latin typeface="+mn-lt"/>
              </a:rPr>
              <a:t>is a leader</a:t>
            </a:r>
          </a:p>
          <a:p>
            <a:pPr lvl="1">
              <a:buFont typeface="Times" panose="02020603050405020304" pitchFamily="18" charset="0"/>
              <a:buAutoNum type="alphaLcParenR"/>
            </a:pPr>
            <a:r>
              <a:rPr lang="en-US" altLang="en-US" dirty="0">
                <a:latin typeface="+mn-lt"/>
              </a:rPr>
              <a:t>Any statement that immediately follows a </a:t>
            </a:r>
            <a:r>
              <a:rPr lang="en-US" altLang="en-US" b="1" dirty="0">
                <a:latin typeface="+mn-lt"/>
              </a:rPr>
              <a:t>jump statement</a:t>
            </a:r>
            <a:r>
              <a:rPr lang="en-US" altLang="en-US" dirty="0">
                <a:latin typeface="+mn-lt"/>
              </a:rPr>
              <a:t> is a leader</a:t>
            </a:r>
          </a:p>
          <a:p>
            <a:pPr>
              <a:buFont typeface="Times" panose="02020603050405020304" pitchFamily="18" charset="0"/>
              <a:buAutoNum type="arabicPeriod"/>
            </a:pPr>
            <a:r>
              <a:rPr lang="en-US" altLang="en-US" dirty="0">
                <a:latin typeface="+mn-lt"/>
              </a:rPr>
              <a:t>For each leader, its basic block consist of the leader and all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statements up to but not including the next leader or the end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of the program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1145</Words>
  <Application>Microsoft Office PowerPoint</Application>
  <PresentationFormat>Widescreen</PresentationFormat>
  <Paragraphs>269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MS PGothic</vt:lpstr>
      <vt:lpstr>MS PGothic</vt:lpstr>
      <vt:lpstr>Arial</vt:lpstr>
      <vt:lpstr>Calibri</vt:lpstr>
      <vt:lpstr>Calibri Light</vt:lpstr>
      <vt:lpstr>Courier</vt:lpstr>
      <vt:lpstr>Courier New</vt:lpstr>
      <vt:lpstr>Symbol</vt:lpstr>
      <vt:lpstr>Times</vt:lpstr>
      <vt:lpstr>Office Theme</vt:lpstr>
      <vt:lpstr>Code Generation Part-II</vt:lpstr>
      <vt:lpstr>Flow Graphs</vt:lpstr>
      <vt:lpstr>Flow Graphs</vt:lpstr>
      <vt:lpstr>Basic Blocks</vt:lpstr>
      <vt:lpstr>Basic Blocks</vt:lpstr>
      <vt:lpstr>Basic Blocks</vt:lpstr>
      <vt:lpstr>Basic Blocks and Control Flow Graphs</vt:lpstr>
      <vt:lpstr>Successor and Predecessor Blocks</vt:lpstr>
      <vt:lpstr>Partition Algorithm for Basic Blocks</vt:lpstr>
      <vt:lpstr>Basic Blocks</vt:lpstr>
      <vt:lpstr>Partition Algorithm for Basic Blocks</vt:lpstr>
      <vt:lpstr>Partition Algorithm for Basic Blocks</vt:lpstr>
      <vt:lpstr>Loops</vt:lpstr>
      <vt:lpstr>Loops (Example)</vt:lpstr>
      <vt:lpstr>Loops (Example)</vt:lpstr>
      <vt:lpstr>Equivalence of Basic Blocks</vt:lpstr>
      <vt:lpstr>Transformations on Basic Blocks</vt:lpstr>
      <vt:lpstr>Common Sub-expression Elimination</vt:lpstr>
      <vt:lpstr>Dead Code Elimination</vt:lpstr>
      <vt:lpstr>Renaming Temporary Variables</vt:lpstr>
      <vt:lpstr>Interchange of Statements</vt:lpstr>
      <vt:lpstr>Algebraic Transformations</vt:lpstr>
      <vt:lpstr>What is Live-Variable Analysis?</vt:lpstr>
      <vt:lpstr>Application</vt:lpstr>
      <vt:lpstr>Live-Variable Analysis: Illustration</vt:lpstr>
      <vt:lpstr>Next-Use</vt:lpstr>
      <vt:lpstr>Next Use algorithm Example</vt:lpstr>
      <vt:lpstr>Next Use algorithm Example</vt:lpstr>
      <vt:lpstr>Next Use algorithm Example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 Part-II</dc:title>
  <dc:creator>USER</dc:creator>
  <cp:lastModifiedBy>User</cp:lastModifiedBy>
  <cp:revision>11</cp:revision>
  <dcterms:created xsi:type="dcterms:W3CDTF">2020-09-25T20:55:04Z</dcterms:created>
  <dcterms:modified xsi:type="dcterms:W3CDTF">2022-06-30T08:30:53Z</dcterms:modified>
</cp:coreProperties>
</file>