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9" r:id="rId4"/>
    <p:sldId id="273" r:id="rId5"/>
    <p:sldId id="274" r:id="rId6"/>
    <p:sldId id="275" r:id="rId7"/>
    <p:sldId id="276" r:id="rId8"/>
    <p:sldId id="277" r:id="rId9"/>
    <p:sldId id="257" r:id="rId10"/>
    <p:sldId id="258" r:id="rId11"/>
    <p:sldId id="259" r:id="rId12"/>
    <p:sldId id="278" r:id="rId13"/>
    <p:sldId id="260" r:id="rId14"/>
    <p:sldId id="263" r:id="rId15"/>
    <p:sldId id="261" r:id="rId16"/>
    <p:sldId id="267" r:id="rId17"/>
    <p:sldId id="264" r:id="rId18"/>
    <p:sldId id="269" r:id="rId19"/>
    <p:sldId id="266" r:id="rId20"/>
    <p:sldId id="270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53EA-69A9-48D9-9900-0CECC8F56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96298-F9EC-413C-87D3-CBAC4CA3D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24A45-AD9E-4248-B9B7-66A93794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8EA-7C3E-4F85-95F9-D5766B7E06E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F5D21-EFFF-445A-9255-34A16B80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6FDD1-D32C-44C7-8BFE-CEF1139F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57-7E64-44B8-B610-F21A755AD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1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0563-87F4-41E3-B4C8-954C2250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CBBEB-D0CC-481A-9A51-70DC3451C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E8C96-D35D-440C-9F42-184C0500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8EA-7C3E-4F85-95F9-D5766B7E06E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A12B-C9D2-460F-84B6-BCB81F9D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D977-DE86-4098-868A-1BBDDA7F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57-7E64-44B8-B610-F21A755AD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FD3EF-0BAF-40FA-B014-CCD873882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AC781-B0DF-4F81-B3B9-B7A136339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317F-F085-42DE-8F07-912E8CD2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8EA-7C3E-4F85-95F9-D5766B7E06E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87A3-EA66-41D3-B781-7003F2F2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CD173-9D66-44AD-9CD8-AAF71D94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57-7E64-44B8-B610-F21A755AD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4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3398-9A37-47F4-9FF6-BBEEE254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41772-E0ED-4271-BC06-8AE876233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B0A3C-5DE3-47AD-ABFC-A6A4B175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8EA-7C3E-4F85-95F9-D5766B7E06E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28698-0ABD-43F6-8C76-75F9320E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B4E26-815B-4C87-8875-4713CBE5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57-7E64-44B8-B610-F21A755AD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3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743A-D9E8-46D9-8C1D-FD99D4CC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747A7-B0E8-449F-910D-62911C5E6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59EAF-2A00-4BDD-B189-CD618886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8EA-7C3E-4F85-95F9-D5766B7E06E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3BAD-E8B5-4ED6-BEAB-E542BB71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1691C-7804-4B8D-B230-D5A27106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57-7E64-44B8-B610-F21A755AD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5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6FC6-F96F-429E-A16C-0E892FF9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111D9-5239-4478-B6A4-461FFEA6C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49636-33D8-48A4-A7AE-0C8CBF9DB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B7749-3076-4F72-A159-97A13D11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8EA-7C3E-4F85-95F9-D5766B7E06E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E6F8E-2C4A-4D5A-B2F5-FBDC98E5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1E864-6BD5-4BA5-9C36-0E905629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57-7E64-44B8-B610-F21A755AD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7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04FA-7B0A-449A-9EA6-3516399F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CA842-22D6-4D2C-95BF-3AA546CD4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F999E-2B21-4AF5-B8B8-8B7916EB5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3293F-B262-4FEF-AD4B-1762DE647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91215-2C6D-44A0-B42B-89FE42937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D0EFC-2419-4724-B050-482DACFC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8EA-7C3E-4F85-95F9-D5766B7E06E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CB3A0-50CA-4C16-915D-79BD0CAF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28028-BBE5-4FEF-8626-B8273071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57-7E64-44B8-B610-F21A755AD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0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54CD-5499-4BFA-A9A4-9CBC6065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8B58C-DCA3-440B-98F0-0B205CF9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8EA-7C3E-4F85-95F9-D5766B7E06E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73722-2648-4014-96D8-67C9F3E2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952DB-C028-4074-8AD9-9F1CE106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57-7E64-44B8-B610-F21A755AD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7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F946B-651A-4E10-A5FD-B99465AE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8EA-7C3E-4F85-95F9-D5766B7E06E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561EE-401E-49FD-87B7-8CD2ADF1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0A1BA-E5D6-43FC-B10E-5AC4739B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57-7E64-44B8-B610-F21A755AD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F9D3-ACF7-4AB8-989B-AC21B5784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4FAEC-F560-4552-BE4E-414381173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964EE-4F41-447D-8424-89C09782A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B4CCF-777C-4DC4-A660-FA3AB7AC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8EA-7C3E-4F85-95F9-D5766B7E06E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73FAC-B417-4956-A21B-72EDC6EB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13F32-4642-4F65-93A1-30CB16BC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57-7E64-44B8-B610-F21A755AD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B87F-8D53-4051-BB4A-33FD56E4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21DD4-0EEF-48C6-97A4-FE163DD4E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9CF3E-525F-434E-ABBF-AE4595FA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4540E-F026-4A20-BB18-2E7B6B02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8EA-7C3E-4F85-95F9-D5766B7E06E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CDF7D-9ACE-4057-8E8C-EC99B65E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D196F-0878-492C-A349-1F1564CD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57-7E64-44B8-B610-F21A755AD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2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47F4E-835A-4611-B648-3CDB5154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9F693-EA67-4659-81E9-B565C5CA5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57C32-9A80-49FF-BB2F-CC5643677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EE8EA-7C3E-4F85-95F9-D5766B7E06E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AC263-E523-4493-8329-DCB81C44C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14C76-7C82-4756-A76A-C3F1BF205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DBC57-7E64-44B8-B610-F21A755AD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9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0FAB-E0BE-4115-894A-083BEEDE1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 time environment and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26D79-BCAB-4338-A627-EB7AF8529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48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E6D12C51-D028-482D-9C7B-D22B4FEA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8DBD64F-A63D-4EE4-BB06-CCBA3686E681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10FCA34-03F5-46DF-B0CE-A7C7C3253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Activations: Example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34A97786-0FC6-4E63-A1C7-7088A983E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447801"/>
            <a:ext cx="5339923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program sort(input, output)</a:t>
            </a:r>
            <a:br>
              <a:rPr lang="en-US" alt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   var a : array [0..10] of integer;</a:t>
            </a:r>
            <a:r>
              <a:rPr lang="en-US" altLang="en-US" sz="1400" b="1" dirty="0">
                <a:latin typeface="Courier New" panose="02070309020205020404" pitchFamily="49" charset="0"/>
              </a:rPr>
              <a:t/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 procedure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readarray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;</a:t>
            </a:r>
            <a:b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</a:rPr>
            </a:b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    var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: integer;</a:t>
            </a:r>
            <a:b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</a:rPr>
            </a:b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    begin</a:t>
            </a:r>
            <a:b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</a:rPr>
            </a:b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       for 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:= 1 to 9 do read(a[</a:t>
            </a:r>
            <a:r>
              <a:rPr lang="en-US" altLang="en-US" sz="14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])</a:t>
            </a:r>
            <a:b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</a:rPr>
            </a:br>
            <a: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    end;</a:t>
            </a:r>
            <a:br>
              <a:rPr lang="en-US" altLang="en-US" sz="1400" b="1" dirty="0">
                <a:solidFill>
                  <a:schemeClr val="accent1"/>
                </a:solidFill>
                <a:latin typeface="Courier New" panose="02070309020205020404" pitchFamily="49" charset="0"/>
              </a:rPr>
            </a:br>
            <a:r>
              <a:rPr lang="en-US" altLang="en-US" sz="1400" b="1" dirty="0">
                <a:latin typeface="Courier New" panose="02070309020205020404" pitchFamily="49" charset="0"/>
              </a:rPr>
              <a:t>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procedure partition(y, z : integer) : integer</a:t>
            </a:r>
            <a:b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      var </a:t>
            </a:r>
            <a:r>
              <a:rPr lang="en-US" altLang="en-US" sz="14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, j, x, v : integer;</a:t>
            </a:r>
            <a:b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      begin …</a:t>
            </a:r>
            <a:b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      end</a:t>
            </a:r>
            <a:b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</a:b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procedure quicksort(m, n : integer);</a:t>
            </a:r>
            <a:b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</a:b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      var </a:t>
            </a:r>
            <a:r>
              <a:rPr lang="en-US" alt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 : integer;</a:t>
            </a:r>
            <a:b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</a:b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      begin</a:t>
            </a:r>
            <a:b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</a:b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         if (n &gt; m) then begin</a:t>
            </a:r>
            <a:b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</a:b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 := partition(m, n);</a:t>
            </a:r>
            <a:b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</a:b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            quicksort(m, </a:t>
            </a:r>
            <a:r>
              <a:rPr lang="en-US" alt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 - 1);</a:t>
            </a:r>
            <a:b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</a:b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            quicksort(</a:t>
            </a:r>
            <a:r>
              <a:rPr lang="en-US" alt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 + 1, n)</a:t>
            </a:r>
            <a:b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</a:b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         end</a:t>
            </a:r>
            <a:b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</a:b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end</a:t>
            </a: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  <a:b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</a:b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 begin</a:t>
            </a:r>
            <a:br>
              <a:rPr lang="en-US" alt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      a[0] := -9999; a[10] := 9999;</a:t>
            </a:r>
            <a:br>
              <a:rPr lang="en-US" alt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4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readarray</a:t>
            </a:r>
            <a:r>
              <a:rPr lang="en-US" alt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;</a:t>
            </a:r>
            <a:br>
              <a:rPr lang="en-US" alt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      quicksort(1, 9)</a:t>
            </a:r>
            <a:br>
              <a:rPr lang="en-US" alt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   end.</a:t>
            </a: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3235175F-63AB-42F1-A5AC-8CF943857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123" y="1540134"/>
            <a:ext cx="3654286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Activations:</a:t>
            </a:r>
            <a:br>
              <a:rPr lang="en-US" altLang="en-US" dirty="0"/>
            </a:br>
            <a:r>
              <a:rPr lang="en-US" altLang="en-US" sz="1600" b="1" dirty="0">
                <a:latin typeface="Courier New" panose="02070309020205020404" pitchFamily="49" charset="0"/>
              </a:rPr>
              <a:t>begin sort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enter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readarray</a:t>
            </a:r>
            <a:r>
              <a:rPr lang="en-US" altLang="en-US" sz="1600" b="1" dirty="0">
                <a:latin typeface="Courier New" panose="02070309020205020404" pitchFamily="49" charset="0"/>
              </a:rPr>
              <a:t/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leave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readarray</a:t>
            </a:r>
            <a:r>
              <a:rPr lang="en-US" altLang="en-US" sz="1600" b="1" dirty="0">
                <a:latin typeface="Courier New" panose="02070309020205020404" pitchFamily="49" charset="0"/>
              </a:rPr>
              <a:t/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enter quicksort(1,9)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enter partition(1,9)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leave partition(1,9)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enter quicksort(1,3)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enter partition(1,3)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leave partition(1,3)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enter quicksort(1,0)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leave quicksort(1,0)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…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leave quicksort(1,3)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enter quicksort(5,9)</a:t>
            </a:r>
          </a:p>
          <a:p>
            <a:r>
              <a:rPr lang="en-US" altLang="en-US" sz="1600" b="1" dirty="0">
                <a:latin typeface="Courier New" panose="02070309020205020404" pitchFamily="49" charset="0"/>
              </a:rPr>
              <a:t>  …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leave quicksort(5,9)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leave quicksort(1,9)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end sort.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DF4ADDD2-994D-433B-9CDA-37B28352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1DEE4E5-C2B3-4916-B62C-6D304EC85D44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1E225F5-15C9-443A-9C8A-9CB6D3043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Activation Trees: Example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5FCDBA7C-35C1-4ACE-B9B9-002AA9150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6" y="2667001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s</a:t>
            </a:r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80787FE8-B5C8-4AFF-AFAC-2653B1E5A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276601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q(1,9)</a:t>
            </a:r>
          </a:p>
        </p:txBody>
      </p:sp>
      <p:sp>
        <p:nvSpPr>
          <p:cNvPr id="12294" name="Text Box 5">
            <a:extLst>
              <a:ext uri="{FF2B5EF4-FFF2-40B4-BE49-F238E27FC236}">
                <a16:creationId xmlns:a16="http://schemas.microsoft.com/office/drawing/2014/main" id="{DD61808D-8EC4-4F5B-93CD-39BEE0F1C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3871913"/>
            <a:ext cx="1003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q(1,3)</a:t>
            </a:r>
          </a:p>
        </p:txBody>
      </p:sp>
      <p:sp>
        <p:nvSpPr>
          <p:cNvPr id="12295" name="Text Box 6">
            <a:extLst>
              <a:ext uri="{FF2B5EF4-FFF2-40B4-BE49-F238E27FC236}">
                <a16:creationId xmlns:a16="http://schemas.microsoft.com/office/drawing/2014/main" id="{5B191DB9-9B07-4252-ACFA-3D19B6A79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95801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p(1,3)</a:t>
            </a:r>
          </a:p>
        </p:txBody>
      </p:sp>
      <p:sp>
        <p:nvSpPr>
          <p:cNvPr id="12296" name="Text Box 7">
            <a:extLst>
              <a:ext uri="{FF2B5EF4-FFF2-40B4-BE49-F238E27FC236}">
                <a16:creationId xmlns:a16="http://schemas.microsoft.com/office/drawing/2014/main" id="{349A371F-05C1-4910-BB27-FC5A591E8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81513"/>
            <a:ext cx="1003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q(1,0)</a:t>
            </a:r>
          </a:p>
        </p:txBody>
      </p:sp>
      <p:sp>
        <p:nvSpPr>
          <p:cNvPr id="12297" name="Text Box 8">
            <a:extLst>
              <a:ext uri="{FF2B5EF4-FFF2-40B4-BE49-F238E27FC236}">
                <a16:creationId xmlns:a16="http://schemas.microsoft.com/office/drawing/2014/main" id="{E49D5CB8-EAF1-4366-9122-85817D880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900" y="4481513"/>
            <a:ext cx="1003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q(2,3)</a:t>
            </a:r>
          </a:p>
        </p:txBody>
      </p:sp>
      <p:sp>
        <p:nvSpPr>
          <p:cNvPr id="12298" name="Text Box 9">
            <a:extLst>
              <a:ext uri="{FF2B5EF4-FFF2-40B4-BE49-F238E27FC236}">
                <a16:creationId xmlns:a16="http://schemas.microsoft.com/office/drawing/2014/main" id="{54C1EC16-A10B-40AF-97A3-D2A3E3D5E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091113"/>
            <a:ext cx="1003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q(2,1)</a:t>
            </a:r>
          </a:p>
        </p:txBody>
      </p:sp>
      <p:sp>
        <p:nvSpPr>
          <p:cNvPr id="12299" name="Text Box 10">
            <a:extLst>
              <a:ext uri="{FF2B5EF4-FFF2-40B4-BE49-F238E27FC236}">
                <a16:creationId xmlns:a16="http://schemas.microsoft.com/office/drawing/2014/main" id="{25106D0C-E034-42DB-84B2-75765B218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091113"/>
            <a:ext cx="1003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p(2,3)</a:t>
            </a:r>
          </a:p>
        </p:txBody>
      </p:sp>
      <p:sp>
        <p:nvSpPr>
          <p:cNvPr id="12300" name="Text Box 11">
            <a:extLst>
              <a:ext uri="{FF2B5EF4-FFF2-40B4-BE49-F238E27FC236}">
                <a16:creationId xmlns:a16="http://schemas.microsoft.com/office/drawing/2014/main" id="{C3CA0304-880E-4099-A81C-D7098C752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5091113"/>
            <a:ext cx="1003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q(3,3)</a:t>
            </a:r>
          </a:p>
        </p:txBody>
      </p:sp>
      <p:sp>
        <p:nvSpPr>
          <p:cNvPr id="12301" name="Text Box 12">
            <a:extLst>
              <a:ext uri="{FF2B5EF4-FFF2-40B4-BE49-F238E27FC236}">
                <a16:creationId xmlns:a16="http://schemas.microsoft.com/office/drawing/2014/main" id="{5BEB34BE-E6CA-4438-9A82-6B26D88F1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871913"/>
            <a:ext cx="1003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p(1,9)</a:t>
            </a:r>
          </a:p>
        </p:txBody>
      </p:sp>
      <p:sp>
        <p:nvSpPr>
          <p:cNvPr id="12302" name="Text Box 13">
            <a:extLst>
              <a:ext uri="{FF2B5EF4-FFF2-40B4-BE49-F238E27FC236}">
                <a16:creationId xmlns:a16="http://schemas.microsoft.com/office/drawing/2014/main" id="{2BBF156D-168C-4B04-8DF2-E9AABE09B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6" y="3186113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12303" name="Line 14">
            <a:extLst>
              <a:ext uri="{FF2B5EF4-FFF2-40B4-BE49-F238E27FC236}">
                <a16:creationId xmlns:a16="http://schemas.microsoft.com/office/drawing/2014/main" id="{4937C3B9-E9E4-449B-A044-9F02F5FE9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1767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15">
            <a:extLst>
              <a:ext uri="{FF2B5EF4-FFF2-40B4-BE49-F238E27FC236}">
                <a16:creationId xmlns:a16="http://schemas.microsoft.com/office/drawing/2014/main" id="{59D8865C-518C-49D6-8F47-06244C5C0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567113"/>
            <a:ext cx="3124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16">
            <a:extLst>
              <a:ext uri="{FF2B5EF4-FFF2-40B4-BE49-F238E27FC236}">
                <a16:creationId xmlns:a16="http://schemas.microsoft.com/office/drawing/2014/main" id="{61C97A0D-A116-4897-A37C-3975F18C1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7863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17">
            <a:extLst>
              <a:ext uri="{FF2B5EF4-FFF2-40B4-BE49-F238E27FC236}">
                <a16:creationId xmlns:a16="http://schemas.microsoft.com/office/drawing/2014/main" id="{51771CFE-81D8-4AB7-987F-B916961B1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786313"/>
            <a:ext cx="685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Line 18">
            <a:extLst>
              <a:ext uri="{FF2B5EF4-FFF2-40B4-BE49-F238E27FC236}">
                <a16:creationId xmlns:a16="http://schemas.microsoft.com/office/drawing/2014/main" id="{1F3E5B3D-0617-439E-A39B-A717D81B4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176713"/>
            <a:ext cx="685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19">
            <a:extLst>
              <a:ext uri="{FF2B5EF4-FFF2-40B4-BE49-F238E27FC236}">
                <a16:creationId xmlns:a16="http://schemas.microsoft.com/office/drawing/2014/main" id="{8733529E-3BE9-4BD4-A1A0-7FA8681C51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4176713"/>
            <a:ext cx="685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20">
            <a:extLst>
              <a:ext uri="{FF2B5EF4-FFF2-40B4-BE49-F238E27FC236}">
                <a16:creationId xmlns:a16="http://schemas.microsoft.com/office/drawing/2014/main" id="{51FC2F2F-34DC-4695-8B3B-7619088BD5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3567113"/>
            <a:ext cx="685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10" name="Line 21">
            <a:extLst>
              <a:ext uri="{FF2B5EF4-FFF2-40B4-BE49-F238E27FC236}">
                <a16:creationId xmlns:a16="http://schemas.microsoft.com/office/drawing/2014/main" id="{E4EAB5EA-F48F-4D2E-8194-DE5F707FDD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4786313"/>
            <a:ext cx="685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Line 22">
            <a:extLst>
              <a:ext uri="{FF2B5EF4-FFF2-40B4-BE49-F238E27FC236}">
                <a16:creationId xmlns:a16="http://schemas.microsoft.com/office/drawing/2014/main" id="{374090F2-EF1E-4DA5-B188-187E7D4C3D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567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3">
            <a:extLst>
              <a:ext uri="{FF2B5EF4-FFF2-40B4-BE49-F238E27FC236}">
                <a16:creationId xmlns:a16="http://schemas.microsoft.com/office/drawing/2014/main" id="{74CE8897-1855-40C6-BD41-6C3136683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9575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4">
            <a:extLst>
              <a:ext uri="{FF2B5EF4-FFF2-40B4-BE49-F238E27FC236}">
                <a16:creationId xmlns:a16="http://schemas.microsoft.com/office/drawing/2014/main" id="{E736BD84-2D2C-47F3-AEEC-D0E43F42D2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957513"/>
            <a:ext cx="685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Text Box 25">
            <a:extLst>
              <a:ext uri="{FF2B5EF4-FFF2-40B4-BE49-F238E27FC236}">
                <a16:creationId xmlns:a16="http://schemas.microsoft.com/office/drawing/2014/main" id="{D89DCCB8-6C96-4E8A-94E5-32B37E3C4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700" y="3871913"/>
            <a:ext cx="1003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q(5,9)</a:t>
            </a:r>
          </a:p>
        </p:txBody>
      </p:sp>
      <p:sp>
        <p:nvSpPr>
          <p:cNvPr id="12315" name="Text Box 26">
            <a:extLst>
              <a:ext uri="{FF2B5EF4-FFF2-40B4-BE49-F238E27FC236}">
                <a16:creationId xmlns:a16="http://schemas.microsoft.com/office/drawing/2014/main" id="{A0F1B73E-732E-4614-A133-FC5282BA0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95801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p(5,9)</a:t>
            </a:r>
          </a:p>
        </p:txBody>
      </p:sp>
      <p:sp>
        <p:nvSpPr>
          <p:cNvPr id="12316" name="Text Box 27">
            <a:extLst>
              <a:ext uri="{FF2B5EF4-FFF2-40B4-BE49-F238E27FC236}">
                <a16:creationId xmlns:a16="http://schemas.microsoft.com/office/drawing/2014/main" id="{E1DC502A-FC51-4563-9CB4-F3534033C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481513"/>
            <a:ext cx="1003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q(5,5)</a:t>
            </a:r>
          </a:p>
        </p:txBody>
      </p:sp>
      <p:sp>
        <p:nvSpPr>
          <p:cNvPr id="12317" name="Text Box 28">
            <a:extLst>
              <a:ext uri="{FF2B5EF4-FFF2-40B4-BE49-F238E27FC236}">
                <a16:creationId xmlns:a16="http://schemas.microsoft.com/office/drawing/2014/main" id="{ED2567D0-BF20-4022-9EEB-B86C5D977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8300" y="4481513"/>
            <a:ext cx="1003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q(7,9)</a:t>
            </a:r>
          </a:p>
        </p:txBody>
      </p:sp>
      <p:sp>
        <p:nvSpPr>
          <p:cNvPr id="12318" name="Text Box 29">
            <a:extLst>
              <a:ext uri="{FF2B5EF4-FFF2-40B4-BE49-F238E27FC236}">
                <a16:creationId xmlns:a16="http://schemas.microsoft.com/office/drawing/2014/main" id="{B307FE28-C1AD-4EA7-9261-9695814F5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091113"/>
            <a:ext cx="1003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q(7,7)</a:t>
            </a:r>
          </a:p>
        </p:txBody>
      </p:sp>
      <p:sp>
        <p:nvSpPr>
          <p:cNvPr id="12319" name="Text Box 30">
            <a:extLst>
              <a:ext uri="{FF2B5EF4-FFF2-40B4-BE49-F238E27FC236}">
                <a16:creationId xmlns:a16="http://schemas.microsoft.com/office/drawing/2014/main" id="{B04F02C1-AF87-41A2-A54B-BB98259B6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091113"/>
            <a:ext cx="1003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p(7,9)</a:t>
            </a:r>
          </a:p>
        </p:txBody>
      </p:sp>
      <p:sp>
        <p:nvSpPr>
          <p:cNvPr id="12320" name="Text Box 31">
            <a:extLst>
              <a:ext uri="{FF2B5EF4-FFF2-40B4-BE49-F238E27FC236}">
                <a16:creationId xmlns:a16="http://schemas.microsoft.com/office/drawing/2014/main" id="{587EFC5E-5A55-4E57-AE93-D5AA715C0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8900" y="5091113"/>
            <a:ext cx="1003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q(9,9)</a:t>
            </a:r>
          </a:p>
        </p:txBody>
      </p:sp>
      <p:sp>
        <p:nvSpPr>
          <p:cNvPr id="12321" name="Line 32">
            <a:extLst>
              <a:ext uri="{FF2B5EF4-FFF2-40B4-BE49-F238E27FC236}">
                <a16:creationId xmlns:a16="http://schemas.microsoft.com/office/drawing/2014/main" id="{0874FE46-1D32-469A-99E4-4C53EAAEE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1767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Line 33">
            <a:extLst>
              <a:ext uri="{FF2B5EF4-FFF2-40B4-BE49-F238E27FC236}">
                <a16:creationId xmlns:a16="http://schemas.microsoft.com/office/drawing/2014/main" id="{9D00D619-7F0E-4485-A219-234C8DA53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47863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Line 34">
            <a:extLst>
              <a:ext uri="{FF2B5EF4-FFF2-40B4-BE49-F238E27FC236}">
                <a16:creationId xmlns:a16="http://schemas.microsoft.com/office/drawing/2014/main" id="{C6FD375E-65DC-4C4B-8D50-F145E4945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4786313"/>
            <a:ext cx="685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Line 35">
            <a:extLst>
              <a:ext uri="{FF2B5EF4-FFF2-40B4-BE49-F238E27FC236}">
                <a16:creationId xmlns:a16="http://schemas.microsoft.com/office/drawing/2014/main" id="{308B40CA-E507-46C3-A280-8780226C2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176713"/>
            <a:ext cx="685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Line 36">
            <a:extLst>
              <a:ext uri="{FF2B5EF4-FFF2-40B4-BE49-F238E27FC236}">
                <a16:creationId xmlns:a16="http://schemas.microsoft.com/office/drawing/2014/main" id="{9BFCA8F0-989A-43C0-9F1A-DF710EFAD6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4176713"/>
            <a:ext cx="685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Line 37">
            <a:extLst>
              <a:ext uri="{FF2B5EF4-FFF2-40B4-BE49-F238E27FC236}">
                <a16:creationId xmlns:a16="http://schemas.microsoft.com/office/drawing/2014/main" id="{B6ED7B44-F0DD-454F-8802-ECDB2DE8C9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4786313"/>
            <a:ext cx="685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Text Box 38">
            <a:extLst>
              <a:ext uri="{FF2B5EF4-FFF2-40B4-BE49-F238E27FC236}">
                <a16:creationId xmlns:a16="http://schemas.microsoft.com/office/drawing/2014/main" id="{23EACF4B-507A-4AC5-A30F-6B65B0C2F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1" y="5730876"/>
            <a:ext cx="6029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/>
              <a:t>Activation tree for the sort program</a:t>
            </a:r>
            <a:br>
              <a:rPr lang="en-US" altLang="en-US" dirty="0"/>
            </a:br>
            <a:r>
              <a:rPr lang="en-US" altLang="en-US" dirty="0"/>
              <a:t>Note: also referred to as the dynamic call graph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>
            <a:extLst>
              <a:ext uri="{FF2B5EF4-FFF2-40B4-BE49-F238E27FC236}">
                <a16:creationId xmlns:a16="http://schemas.microsoft.com/office/drawing/2014/main" id="{DEFC6954-001C-48A3-953C-2A20764A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Activation Record</a:t>
            </a:r>
            <a:br>
              <a:rPr lang="en-US" altLang="en-US"/>
            </a:br>
            <a:r>
              <a:rPr lang="en-US" altLang="en-US"/>
              <a:t>Representing as a Tree</a:t>
            </a:r>
          </a:p>
        </p:txBody>
      </p:sp>
      <p:sp>
        <p:nvSpPr>
          <p:cNvPr id="13315" name="Content Placeholder 4">
            <a:extLst>
              <a:ext uri="{FF2B5EF4-FFF2-40B4-BE49-F238E27FC236}">
                <a16:creationId xmlns:a16="http://schemas.microsoft.com/office/drawing/2014/main" id="{3417EA77-FB43-464F-A050-3ED9B865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Activation Tree: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Representation of procedures during the running of an entire program by a tree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Each Node( p):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Corresponds to one activation of a procedure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Root: activation of the main procedure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Each Children( q):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Corresponds to activations of the procedures called by this activation of the node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q is called from 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Order from left to right</a:t>
            </a:r>
          </a:p>
        </p:txBody>
      </p:sp>
      <p:sp>
        <p:nvSpPr>
          <p:cNvPr id="13316" name="Slide Number Placeholder 2">
            <a:extLst>
              <a:ext uri="{FF2B5EF4-FFF2-40B4-BE49-F238E27FC236}">
                <a16:creationId xmlns:a16="http://schemas.microsoft.com/office/drawing/2014/main" id="{AC3EB4CE-4387-4340-BB60-277F0BFE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67A24AD-D5D5-4525-8FE9-06A047BD86E3}" type="slidenum">
              <a:rPr lang="en-US" altLang="en-US" sz="1400"/>
              <a:pPr/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01C9DF57-9A54-4907-9658-C32B9EF6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3F989F1-D1A9-424A-A104-B4E10A13449C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C7AD0BA-C1E2-4BBF-8039-D950F8F1B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 Stack</a:t>
            </a: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57C3308C-B8F3-4B0F-83B1-914BF60C1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6" y="2667001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s</a:t>
            </a: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3A6969B3-0CB3-4CBE-BA68-50D29BDA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276601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q(1,9)</a:t>
            </a:r>
          </a:p>
        </p:txBody>
      </p:sp>
      <p:sp>
        <p:nvSpPr>
          <p:cNvPr id="14342" name="Text Box 5">
            <a:extLst>
              <a:ext uri="{FF2B5EF4-FFF2-40B4-BE49-F238E27FC236}">
                <a16:creationId xmlns:a16="http://schemas.microsoft.com/office/drawing/2014/main" id="{9C1409A8-29E8-4F19-ABF2-FB47FC1E5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3871913"/>
            <a:ext cx="1003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q(1,3)</a:t>
            </a:r>
          </a:p>
        </p:txBody>
      </p:sp>
      <p:sp>
        <p:nvSpPr>
          <p:cNvPr id="14343" name="Text Box 6">
            <a:extLst>
              <a:ext uri="{FF2B5EF4-FFF2-40B4-BE49-F238E27FC236}">
                <a16:creationId xmlns:a16="http://schemas.microsoft.com/office/drawing/2014/main" id="{ED3C38F8-6F95-488B-BAFD-05F6D4BEF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95801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p(1,3)</a:t>
            </a:r>
          </a:p>
        </p:txBody>
      </p:sp>
      <p:sp>
        <p:nvSpPr>
          <p:cNvPr id="14344" name="Text Box 7">
            <a:extLst>
              <a:ext uri="{FF2B5EF4-FFF2-40B4-BE49-F238E27FC236}">
                <a16:creationId xmlns:a16="http://schemas.microsoft.com/office/drawing/2014/main" id="{F70E600C-CA0D-4123-8E20-F91D1C9A5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81513"/>
            <a:ext cx="1003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q(1,0)</a:t>
            </a:r>
          </a:p>
        </p:txBody>
      </p:sp>
      <p:sp>
        <p:nvSpPr>
          <p:cNvPr id="14345" name="Text Box 8">
            <a:extLst>
              <a:ext uri="{FF2B5EF4-FFF2-40B4-BE49-F238E27FC236}">
                <a16:creationId xmlns:a16="http://schemas.microsoft.com/office/drawing/2014/main" id="{85652C15-A50C-4E16-8176-A79BA9E3A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900" y="4481513"/>
            <a:ext cx="1003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q(2,3)</a:t>
            </a:r>
          </a:p>
        </p:txBody>
      </p:sp>
      <p:sp>
        <p:nvSpPr>
          <p:cNvPr id="14346" name="Text Box 12">
            <a:extLst>
              <a:ext uri="{FF2B5EF4-FFF2-40B4-BE49-F238E27FC236}">
                <a16:creationId xmlns:a16="http://schemas.microsoft.com/office/drawing/2014/main" id="{EA3E4D2E-058D-4545-A026-77AA25567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871913"/>
            <a:ext cx="1003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p(1,9)</a:t>
            </a:r>
          </a:p>
        </p:txBody>
      </p:sp>
      <p:sp>
        <p:nvSpPr>
          <p:cNvPr id="14347" name="Text Box 13">
            <a:extLst>
              <a:ext uri="{FF2B5EF4-FFF2-40B4-BE49-F238E27FC236}">
                <a16:creationId xmlns:a16="http://schemas.microsoft.com/office/drawing/2014/main" id="{8D23F300-449D-47AF-801D-035EF8328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6" y="3186113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14348" name="Line 14">
            <a:extLst>
              <a:ext uri="{FF2B5EF4-FFF2-40B4-BE49-F238E27FC236}">
                <a16:creationId xmlns:a16="http://schemas.microsoft.com/office/drawing/2014/main" id="{68A169A3-D35C-4DA8-A6D6-CDF3B01DC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1767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7">
            <a:extLst>
              <a:ext uri="{FF2B5EF4-FFF2-40B4-BE49-F238E27FC236}">
                <a16:creationId xmlns:a16="http://schemas.microsoft.com/office/drawing/2014/main" id="{8ADB3EBD-0DD8-4313-99C6-A8F8A5196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176713"/>
            <a:ext cx="685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8">
            <a:extLst>
              <a:ext uri="{FF2B5EF4-FFF2-40B4-BE49-F238E27FC236}">
                <a16:creationId xmlns:a16="http://schemas.microsoft.com/office/drawing/2014/main" id="{3EF17D73-2431-4315-A028-EBF9A2E490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4176713"/>
            <a:ext cx="6858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9">
            <a:extLst>
              <a:ext uri="{FF2B5EF4-FFF2-40B4-BE49-F238E27FC236}">
                <a16:creationId xmlns:a16="http://schemas.microsoft.com/office/drawing/2014/main" id="{53C0EA01-7843-4EDA-8531-5D8CDA5DE4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3567113"/>
            <a:ext cx="6858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21">
            <a:extLst>
              <a:ext uri="{FF2B5EF4-FFF2-40B4-BE49-F238E27FC236}">
                <a16:creationId xmlns:a16="http://schemas.microsoft.com/office/drawing/2014/main" id="{B0C30463-7620-4AD5-98F6-B7432FBE76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56711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22">
            <a:extLst>
              <a:ext uri="{FF2B5EF4-FFF2-40B4-BE49-F238E27FC236}">
                <a16:creationId xmlns:a16="http://schemas.microsoft.com/office/drawing/2014/main" id="{DA15D246-9C22-4B2F-9E5E-463CC55D4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95751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23">
            <a:extLst>
              <a:ext uri="{FF2B5EF4-FFF2-40B4-BE49-F238E27FC236}">
                <a16:creationId xmlns:a16="http://schemas.microsoft.com/office/drawing/2014/main" id="{A61C529B-7863-4D28-9045-B8857AE7BC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957513"/>
            <a:ext cx="6858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Text Box 24">
            <a:extLst>
              <a:ext uri="{FF2B5EF4-FFF2-40B4-BE49-F238E27FC236}">
                <a16:creationId xmlns:a16="http://schemas.microsoft.com/office/drawing/2014/main" id="{5F8A3DAD-DE50-44F8-B070-C2759EDA5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1" y="2209801"/>
            <a:ext cx="2995613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Activations:</a:t>
            </a:r>
            <a:br>
              <a:rPr lang="en-US" altLang="en-US"/>
            </a:br>
            <a:r>
              <a:rPr lang="en-US" altLang="en-US" sz="1600" b="1">
                <a:latin typeface="Courier New" panose="02070309020205020404" pitchFamily="49" charset="0"/>
              </a:rPr>
              <a:t>begin sort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</a:rPr>
              <a:t> enter readarray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</a:rPr>
              <a:t> leave readarray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</a:rPr>
              <a:t> enter quicksort(1,9)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</a:rPr>
              <a:t>  enter partition(1,9)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</a:rPr>
              <a:t>  leave partition(1,9)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</a:rPr>
              <a:t>  enter quicksort(1,3)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</a:rPr>
              <a:t>   enter partition(1,3)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</a:rPr>
              <a:t>   leave partition(1,3)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</a:rPr>
              <a:t>   enter quicksort(1,0)</a:t>
            </a:r>
          </a:p>
          <a:p>
            <a:r>
              <a:rPr lang="en-US" altLang="en-US" sz="1600" b="1">
                <a:latin typeface="Courier New" panose="02070309020205020404" pitchFamily="49" charset="0"/>
              </a:rPr>
              <a:t>   leave quicksort(1,0)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</a:rPr>
              <a:t>   enter quicksort(2,3)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</a:rPr>
              <a:t>   …</a:t>
            </a:r>
          </a:p>
        </p:txBody>
      </p:sp>
      <p:sp>
        <p:nvSpPr>
          <p:cNvPr id="14356" name="Rectangle 29">
            <a:extLst>
              <a:ext uri="{FF2B5EF4-FFF2-40B4-BE49-F238E27FC236}">
                <a16:creationId xmlns:a16="http://schemas.microsoft.com/office/drawing/2014/main" id="{4478FC12-9656-4C4F-82F8-F9E7E766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00" y="2209801"/>
            <a:ext cx="11240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/>
              <a:t>Control</a:t>
            </a:r>
            <a:br>
              <a:rPr lang="en-US" altLang="en-US" dirty="0"/>
            </a:br>
            <a:r>
              <a:rPr lang="en-US" altLang="en-US" dirty="0"/>
              <a:t>stack:</a:t>
            </a:r>
          </a:p>
        </p:txBody>
      </p:sp>
      <p:sp>
        <p:nvSpPr>
          <p:cNvPr id="14357" name="Rectangle 30">
            <a:extLst>
              <a:ext uri="{FF2B5EF4-FFF2-40B4-BE49-F238E27FC236}">
                <a16:creationId xmlns:a16="http://schemas.microsoft.com/office/drawing/2014/main" id="{5118A2F6-8445-4C03-AE92-2C0096ECA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414" y="2209800"/>
            <a:ext cx="2084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/>
              <a:t>Activation tree:</a:t>
            </a:r>
          </a:p>
        </p:txBody>
      </p:sp>
      <p:graphicFrame>
        <p:nvGraphicFramePr>
          <p:cNvPr id="283695" name="Group 47">
            <a:extLst>
              <a:ext uri="{FF2B5EF4-FFF2-40B4-BE49-F238E27FC236}">
                <a16:creationId xmlns:a16="http://schemas.microsoft.com/office/drawing/2014/main" id="{D2E5F9E6-B6B0-4FCD-85D9-9B8AFC263792}"/>
              </a:ext>
            </a:extLst>
          </p:cNvPr>
          <p:cNvGraphicFramePr>
            <a:graphicFrameLocks noGrp="1"/>
          </p:cNvGraphicFramePr>
          <p:nvPr/>
        </p:nvGraphicFramePr>
        <p:xfrm>
          <a:off x="5638800" y="3048000"/>
          <a:ext cx="1143000" cy="158442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</a:t>
                      </a:r>
                    </a:p>
                  </a:txBody>
                  <a:tcPr marT="45653" marB="456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q(1,9)</a:t>
                      </a:r>
                    </a:p>
                  </a:txBody>
                  <a:tcPr marT="45653" marB="456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q(1,3)</a:t>
                      </a:r>
                    </a:p>
                  </a:txBody>
                  <a:tcPr marT="45653" marB="456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q(2,3)</a:t>
                      </a:r>
                    </a:p>
                  </a:txBody>
                  <a:tcPr marT="45653" marB="456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0209937F-FB84-46DB-BE27-C2196E85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ECE8A73-EA61-4264-9B8F-B504655A9011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59E58D6-ABFF-4296-ADF8-4C7DFA00E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and Dynamic Notions of Bindings</a:t>
            </a:r>
          </a:p>
        </p:txBody>
      </p:sp>
      <p:graphicFrame>
        <p:nvGraphicFramePr>
          <p:cNvPr id="286741" name="Group 21">
            <a:extLst>
              <a:ext uri="{FF2B5EF4-FFF2-40B4-BE49-F238E27FC236}">
                <a16:creationId xmlns:a16="http://schemas.microsoft.com/office/drawing/2014/main" id="{BDFA602B-002D-411B-BFAB-AB7136C66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086838"/>
              </p:ext>
            </p:extLst>
          </p:nvPr>
        </p:nvGraphicFramePr>
        <p:xfrm>
          <a:off x="2286000" y="3124200"/>
          <a:ext cx="7924800" cy="2454965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Static Notion</a:t>
                      </a: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Dynamic Notion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Definition of a procedure</a:t>
                      </a: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Activations of the procedure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Declaration of a name</a:t>
                      </a: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Bindings of the name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4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Scope of a declaration</a:t>
                      </a: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Lifetime of a binding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D035E9FB-D6DA-493C-820D-259440B3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89354F2-7901-4AF7-BD48-2E56DD935A9B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963CE9E-B3C6-4D2A-8CD9-04FB3778B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Scope Rules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E135B23-4241-4182-A955-534B836FE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bindings: which objects are in </a:t>
            </a:r>
            <a:r>
              <a:rPr lang="en-US" altLang="en-US" sz="2400" i="1" dirty="0"/>
              <a:t>scope</a:t>
            </a:r>
            <a:r>
              <a:rPr lang="en-US" altLang="en-US" sz="2400" dirty="0"/>
              <a:t>?</a:t>
            </a: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31167F88-38BB-4527-9FC2-4B40D5873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971800"/>
            <a:ext cx="400685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program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prg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var y : real;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function x(a : real) : real;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begin … end;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procedure p;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var x : integer;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begin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x := 1;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…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end;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begin</a:t>
            </a:r>
          </a:p>
          <a:p>
            <a:r>
              <a:rPr lang="en-US" altLang="en-US" sz="1800" b="1" dirty="0">
                <a:latin typeface="Courier New" panose="02070309020205020404" pitchFamily="49" charset="0"/>
              </a:rPr>
              <a:t>  y := x(0.0);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…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end.</a:t>
            </a:r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C610CB56-126E-49A5-A3D2-8721EAF44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648200"/>
            <a:ext cx="4071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Variable </a:t>
            </a:r>
            <a:r>
              <a:rPr lang="en-US" altLang="en-US" b="1" dirty="0">
                <a:latin typeface="Courier New" panose="02070309020205020404" pitchFamily="49" charset="0"/>
              </a:rPr>
              <a:t>x</a:t>
            </a:r>
            <a:r>
              <a:rPr lang="en-US" altLang="en-US" dirty="0"/>
              <a:t> locally declared in </a:t>
            </a:r>
            <a:r>
              <a:rPr lang="en-US" altLang="en-US" b="1" dirty="0">
                <a:latin typeface="Courier New" panose="02070309020205020404" pitchFamily="49" charset="0"/>
              </a:rPr>
              <a:t>p</a:t>
            </a:r>
            <a:endParaRPr lang="en-US" altLang="en-US" dirty="0"/>
          </a:p>
        </p:txBody>
      </p:sp>
      <p:sp>
        <p:nvSpPr>
          <p:cNvPr id="15367" name="Text Box 6">
            <a:extLst>
              <a:ext uri="{FF2B5EF4-FFF2-40B4-BE49-F238E27FC236}">
                <a16:creationId xmlns:a16="http://schemas.microsoft.com/office/drawing/2014/main" id="{C40E10A2-3C2D-4ADE-BAFD-0686BB038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248400"/>
            <a:ext cx="175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A function </a:t>
            </a:r>
            <a:r>
              <a:rPr lang="en-US" altLang="en-US" b="1" dirty="0">
                <a:latin typeface="Courier New" panose="02070309020205020404" pitchFamily="49" charset="0"/>
              </a:rPr>
              <a:t>x</a:t>
            </a:r>
            <a:endParaRPr lang="en-US" altLang="en-US" dirty="0"/>
          </a:p>
        </p:txBody>
      </p:sp>
      <p:sp>
        <p:nvSpPr>
          <p:cNvPr id="15368" name="Line 7">
            <a:extLst>
              <a:ext uri="{FF2B5EF4-FFF2-40B4-BE49-F238E27FC236}">
                <a16:creationId xmlns:a16="http://schemas.microsoft.com/office/drawing/2014/main" id="{3BDED0EF-D664-48D2-A735-3E8E24199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953000"/>
            <a:ext cx="12192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8">
            <a:extLst>
              <a:ext uri="{FF2B5EF4-FFF2-40B4-BE49-F238E27FC236}">
                <a16:creationId xmlns:a16="http://schemas.microsoft.com/office/drawing/2014/main" id="{A90AD9D9-2947-4761-9897-11AA5B826E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6324600"/>
            <a:ext cx="2133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B7AE35A8-EBBA-49BE-9E74-A8BBA7C0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D44B847-8CBB-4DB5-B887-6DB3B48D3C47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3DD3A7C-E44D-4395-8E49-9764B5738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 Allocation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0B006C8-532A-48B5-A331-201A692B55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Calling sequences are code statements to create activations records on the stack and enter data in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Caller</a:t>
            </a:r>
            <a:r>
              <a:rPr lang="ja-JP" altLang="en-US" dirty="0"/>
              <a:t>’</a:t>
            </a:r>
            <a:r>
              <a:rPr lang="en-US" altLang="ja-JP" dirty="0"/>
              <a:t>s calling sequence enters actual arguments, control link, access link, and saved machine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Callee</a:t>
            </a:r>
            <a:r>
              <a:rPr lang="ja-JP" altLang="en-US" dirty="0"/>
              <a:t>’</a:t>
            </a:r>
            <a:r>
              <a:rPr lang="en-US" altLang="ja-JP" dirty="0"/>
              <a:t>s calling sequence initializes local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Callee</a:t>
            </a:r>
            <a:r>
              <a:rPr lang="ja-JP" altLang="en-US" dirty="0"/>
              <a:t>’</a:t>
            </a:r>
            <a:r>
              <a:rPr lang="en-US" altLang="ja-JP" dirty="0"/>
              <a:t>s return sequence enters return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Caller</a:t>
            </a:r>
            <a:r>
              <a:rPr lang="ja-JP" altLang="en-US" dirty="0"/>
              <a:t>’</a:t>
            </a:r>
            <a:r>
              <a:rPr lang="en-US" altLang="ja-JP" dirty="0"/>
              <a:t>s return sequence removes activation record</a:t>
            </a: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D1E806FA-E0A1-41AA-8617-C707F491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C1A1E18-0188-45FC-BEB2-0D1B11E98F5D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80A2DC8-0638-4AD7-9BB1-B0ACCC0A5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Activation Records</a:t>
            </a:r>
            <a:br>
              <a:rPr lang="en-US" altLang="en-US"/>
            </a:br>
            <a:r>
              <a:rPr lang="en-US" altLang="en-US"/>
              <a:t>(Subroutine Frames)</a:t>
            </a:r>
          </a:p>
        </p:txBody>
      </p:sp>
      <p:graphicFrame>
        <p:nvGraphicFramePr>
          <p:cNvPr id="288793" name="Group 25">
            <a:extLst>
              <a:ext uri="{FF2B5EF4-FFF2-40B4-BE49-F238E27FC236}">
                <a16:creationId xmlns:a16="http://schemas.microsoft.com/office/drawing/2014/main" id="{0E6D60D6-E309-4989-B2D9-7D5A3F6AE720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2413000"/>
          <a:ext cx="3048000" cy="4305302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9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Returned value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Actual parameters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9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Optional control link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9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Optional access link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Saved machine status (w/ opt. return address)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Local data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09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Temporaries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502" name="AutoShape 26">
            <a:extLst>
              <a:ext uri="{FF2B5EF4-FFF2-40B4-BE49-F238E27FC236}">
                <a16:creationId xmlns:a16="http://schemas.microsoft.com/office/drawing/2014/main" id="{5A03720D-B9E4-4768-93D2-AB55E277510E}"/>
              </a:ext>
            </a:extLst>
          </p:cNvPr>
          <p:cNvSpPr>
            <a:spLocks/>
          </p:cNvSpPr>
          <p:nvPr/>
        </p:nvSpPr>
        <p:spPr bwMode="auto">
          <a:xfrm>
            <a:off x="7772400" y="2438400"/>
            <a:ext cx="304800" cy="3048000"/>
          </a:xfrm>
          <a:prstGeom prst="rightBrace">
            <a:avLst>
              <a:gd name="adj1" fmla="val 7708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503" name="Text Box 27">
            <a:extLst>
              <a:ext uri="{FF2B5EF4-FFF2-40B4-BE49-F238E27FC236}">
                <a16:creationId xmlns:a16="http://schemas.microsoft.com/office/drawing/2014/main" id="{8B8672D9-97A9-4853-8CC2-8B3F92551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308350"/>
            <a:ext cx="18605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Caller</a:t>
            </a:r>
            <a:r>
              <a:rPr lang="ja-JP" altLang="en-US" dirty="0"/>
              <a:t>’</a:t>
            </a:r>
            <a:r>
              <a:rPr lang="en-US" altLang="ja-JP" dirty="0"/>
              <a:t>s</a:t>
            </a:r>
            <a:br>
              <a:rPr lang="en-US" altLang="ja-JP" dirty="0"/>
            </a:br>
            <a:r>
              <a:rPr lang="en-US" altLang="ja-JP" dirty="0"/>
              <a:t>responsibility</a:t>
            </a:r>
            <a:br>
              <a:rPr lang="en-US" altLang="ja-JP" dirty="0"/>
            </a:br>
            <a:r>
              <a:rPr lang="en-US" altLang="ja-JP" dirty="0"/>
              <a:t>to initialize</a:t>
            </a:r>
            <a:endParaRPr lang="en-US" altLang="en-US" dirty="0"/>
          </a:p>
        </p:txBody>
      </p:sp>
      <p:sp>
        <p:nvSpPr>
          <p:cNvPr id="20504" name="AutoShape 28">
            <a:extLst>
              <a:ext uri="{FF2B5EF4-FFF2-40B4-BE49-F238E27FC236}">
                <a16:creationId xmlns:a16="http://schemas.microsoft.com/office/drawing/2014/main" id="{6E2413C3-BD68-4D3E-A756-8FE9992F411C}"/>
              </a:ext>
            </a:extLst>
          </p:cNvPr>
          <p:cNvSpPr>
            <a:spLocks/>
          </p:cNvSpPr>
          <p:nvPr/>
        </p:nvSpPr>
        <p:spPr bwMode="auto">
          <a:xfrm>
            <a:off x="7772400" y="5594350"/>
            <a:ext cx="304800" cy="990600"/>
          </a:xfrm>
          <a:prstGeom prst="rightBrace">
            <a:avLst>
              <a:gd name="adj1" fmla="val 2708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505" name="Text Box 29">
            <a:extLst>
              <a:ext uri="{FF2B5EF4-FFF2-40B4-BE49-F238E27FC236}">
                <a16:creationId xmlns:a16="http://schemas.microsoft.com/office/drawing/2014/main" id="{D4294E6D-A27A-4923-BEA5-8185DA99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0" y="5441950"/>
            <a:ext cx="18605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Callee</a:t>
            </a:r>
            <a:r>
              <a:rPr lang="ja-JP" altLang="en-US" dirty="0"/>
              <a:t>’</a:t>
            </a:r>
            <a:r>
              <a:rPr lang="en-US" altLang="ja-JP" dirty="0"/>
              <a:t>s</a:t>
            </a:r>
            <a:br>
              <a:rPr lang="en-US" altLang="ja-JP" dirty="0"/>
            </a:br>
            <a:r>
              <a:rPr lang="en-US" altLang="ja-JP" dirty="0"/>
              <a:t>responsibility</a:t>
            </a:r>
            <a:br>
              <a:rPr lang="en-US" altLang="ja-JP" dirty="0"/>
            </a:br>
            <a:r>
              <a:rPr lang="en-US" altLang="ja-JP" dirty="0"/>
              <a:t>to initialize</a:t>
            </a:r>
            <a:endParaRPr lang="en-US" altLang="en-US" dirty="0"/>
          </a:p>
        </p:txBody>
      </p:sp>
      <p:sp>
        <p:nvSpPr>
          <p:cNvPr id="20506" name="Text Box 30">
            <a:extLst>
              <a:ext uri="{FF2B5EF4-FFF2-40B4-BE49-F238E27FC236}">
                <a16:creationId xmlns:a16="http://schemas.microsoft.com/office/drawing/2014/main" id="{BD07A916-815D-449B-870F-5CBD5D2DA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234" y="2149476"/>
            <a:ext cx="20537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/>
              <a:t>fp</a:t>
            </a:r>
            <a:br>
              <a:rPr lang="en-US" altLang="en-US"/>
            </a:br>
            <a:r>
              <a:rPr lang="en-US" altLang="en-US"/>
              <a:t>(frame pointer)</a:t>
            </a:r>
          </a:p>
        </p:txBody>
      </p:sp>
      <p:sp>
        <p:nvSpPr>
          <p:cNvPr id="20507" name="Line 31">
            <a:extLst>
              <a:ext uri="{FF2B5EF4-FFF2-40B4-BE49-F238E27FC236}">
                <a16:creationId xmlns:a16="http://schemas.microsoft.com/office/drawing/2014/main" id="{46B1DA30-E2BE-4561-A308-EC0EF15B5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4384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579F913A-0347-45F0-A503-FE36D904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78E748A-ABC9-4B13-B28B-B22AC8364859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F851BC7-3C12-483F-9FE2-076F4F372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Accessing Nonlocal Data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98EF3DA-0906-4438-AA6A-C795A91B5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Languages where procedures can be declared inside other procedures</a:t>
            </a:r>
          </a:p>
          <a:p>
            <a:pPr lvl="1"/>
            <a:r>
              <a:rPr lang="en-US" altLang="en-US" dirty="0"/>
              <a:t>Access becomes more complicated</a:t>
            </a:r>
          </a:p>
          <a:p>
            <a:r>
              <a:rPr lang="en-US" altLang="en-US" sz="2400" dirty="0"/>
              <a:t>Finding data used within a procedure p but that does not belong to p</a:t>
            </a:r>
          </a:p>
          <a:p>
            <a:r>
              <a:rPr lang="en-US" altLang="en-US" sz="2400" dirty="0"/>
              <a:t>Functions can take functions as arguments and return functions as values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54673597-B4AC-40C1-A004-45059A77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DBA344C-9BFC-435C-9248-7FE332171E5E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BA7A61F-A5BB-433C-AFFE-4BD8EBC52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 Links (Static Links)</a:t>
            </a:r>
          </a:p>
        </p:txBody>
      </p:sp>
      <p:graphicFrame>
        <p:nvGraphicFramePr>
          <p:cNvPr id="290835" name="Group 19">
            <a:extLst>
              <a:ext uri="{FF2B5EF4-FFF2-40B4-BE49-F238E27FC236}">
                <a16:creationId xmlns:a16="http://schemas.microsoft.com/office/drawing/2014/main" id="{90D333D5-1BFC-4E3B-886E-25AD940AE4D1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1676400"/>
          <a:ext cx="1143000" cy="201154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5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q(1,9)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 access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k v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0847" name="Group 31">
            <a:extLst>
              <a:ext uri="{FF2B5EF4-FFF2-40B4-BE49-F238E27FC236}">
                <a16:creationId xmlns:a16="http://schemas.microsoft.com/office/drawing/2014/main" id="{CC3FF33B-21AE-49AA-9EC3-2274F8811E21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676400"/>
          <a:ext cx="1143000" cy="301783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5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 x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q(1,9)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 access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k v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q(1,3)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 access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k v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0863" name="Group 47">
            <a:extLst>
              <a:ext uri="{FF2B5EF4-FFF2-40B4-BE49-F238E27FC236}">
                <a16:creationId xmlns:a16="http://schemas.microsoft.com/office/drawing/2014/main" id="{D239D362-95FF-4503-A53F-14587B79CAF4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1676400"/>
          <a:ext cx="1143000" cy="4023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5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 x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q(1,9)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 access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k v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q(1,3)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 access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k v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p(1,3)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 access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j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0881" name="Group 65">
            <a:extLst>
              <a:ext uri="{FF2B5EF4-FFF2-40B4-BE49-F238E27FC236}">
                <a16:creationId xmlns:a16="http://schemas.microsoft.com/office/drawing/2014/main" id="{A7EDFF35-11A4-470F-B9EB-30C265CBD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790966"/>
              </p:ext>
            </p:extLst>
          </p:nvPr>
        </p:nvGraphicFramePr>
        <p:xfrm>
          <a:off x="8458200" y="1676400"/>
          <a:ext cx="1143000" cy="50292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9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 x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q(1,9)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 access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k 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q(1,3)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 access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k 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p(1,3)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 access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q(5,3)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 access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648" name="Freeform 66">
            <a:extLst>
              <a:ext uri="{FF2B5EF4-FFF2-40B4-BE49-F238E27FC236}">
                <a16:creationId xmlns:a16="http://schemas.microsoft.com/office/drawing/2014/main" id="{147230F5-FA87-40DB-9A9B-7B2206A90025}"/>
              </a:ext>
            </a:extLst>
          </p:cNvPr>
          <p:cNvSpPr>
            <a:spLocks/>
          </p:cNvSpPr>
          <p:nvPr/>
        </p:nvSpPr>
        <p:spPr bwMode="auto">
          <a:xfrm>
            <a:off x="3733800" y="1676400"/>
            <a:ext cx="355600" cy="1574800"/>
          </a:xfrm>
          <a:custGeom>
            <a:avLst/>
            <a:gdLst>
              <a:gd name="T0" fmla="*/ 0 w 224"/>
              <a:gd name="T1" fmla="*/ 2147483647 h 800"/>
              <a:gd name="T2" fmla="*/ 2147483647 w 224"/>
              <a:gd name="T3" fmla="*/ 2147483647 h 800"/>
              <a:gd name="T4" fmla="*/ 2147483647 w 224"/>
              <a:gd name="T5" fmla="*/ 2147483647 h 800"/>
              <a:gd name="T6" fmla="*/ 0 w 224"/>
              <a:gd name="T7" fmla="*/ 2147483647 h 800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800"/>
              <a:gd name="T14" fmla="*/ 224 w 224"/>
              <a:gd name="T15" fmla="*/ 800 h 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800">
                <a:moveTo>
                  <a:pt x="0" y="784"/>
                </a:moveTo>
                <a:cubicBezTo>
                  <a:pt x="80" y="792"/>
                  <a:pt x="160" y="800"/>
                  <a:pt x="192" y="688"/>
                </a:cubicBezTo>
                <a:cubicBezTo>
                  <a:pt x="224" y="576"/>
                  <a:pt x="224" y="224"/>
                  <a:pt x="192" y="112"/>
                </a:cubicBezTo>
                <a:cubicBezTo>
                  <a:pt x="160" y="0"/>
                  <a:pt x="80" y="8"/>
                  <a:pt x="0" y="1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Freeform 67">
            <a:extLst>
              <a:ext uri="{FF2B5EF4-FFF2-40B4-BE49-F238E27FC236}">
                <a16:creationId xmlns:a16="http://schemas.microsoft.com/office/drawing/2014/main" id="{7022BF66-4FB1-415D-8C71-3BEDE3E402BC}"/>
              </a:ext>
            </a:extLst>
          </p:cNvPr>
          <p:cNvSpPr>
            <a:spLocks/>
          </p:cNvSpPr>
          <p:nvPr/>
        </p:nvSpPr>
        <p:spPr bwMode="auto">
          <a:xfrm>
            <a:off x="5664200" y="1676400"/>
            <a:ext cx="355600" cy="1574800"/>
          </a:xfrm>
          <a:custGeom>
            <a:avLst/>
            <a:gdLst>
              <a:gd name="T0" fmla="*/ 0 w 224"/>
              <a:gd name="T1" fmla="*/ 2147483647 h 800"/>
              <a:gd name="T2" fmla="*/ 2147483647 w 224"/>
              <a:gd name="T3" fmla="*/ 2147483647 h 800"/>
              <a:gd name="T4" fmla="*/ 2147483647 w 224"/>
              <a:gd name="T5" fmla="*/ 2147483647 h 800"/>
              <a:gd name="T6" fmla="*/ 0 w 224"/>
              <a:gd name="T7" fmla="*/ 2147483647 h 800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800"/>
              <a:gd name="T14" fmla="*/ 224 w 224"/>
              <a:gd name="T15" fmla="*/ 800 h 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800">
                <a:moveTo>
                  <a:pt x="0" y="784"/>
                </a:moveTo>
                <a:cubicBezTo>
                  <a:pt x="80" y="792"/>
                  <a:pt x="160" y="800"/>
                  <a:pt x="192" y="688"/>
                </a:cubicBezTo>
                <a:cubicBezTo>
                  <a:pt x="224" y="576"/>
                  <a:pt x="224" y="224"/>
                  <a:pt x="192" y="112"/>
                </a:cubicBezTo>
                <a:cubicBezTo>
                  <a:pt x="160" y="0"/>
                  <a:pt x="80" y="8"/>
                  <a:pt x="0" y="1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50" name="Freeform 68">
            <a:extLst>
              <a:ext uri="{FF2B5EF4-FFF2-40B4-BE49-F238E27FC236}">
                <a16:creationId xmlns:a16="http://schemas.microsoft.com/office/drawing/2014/main" id="{C15EAC92-1F8E-4116-AE6D-2A6865AC0CCD}"/>
              </a:ext>
            </a:extLst>
          </p:cNvPr>
          <p:cNvSpPr>
            <a:spLocks/>
          </p:cNvSpPr>
          <p:nvPr/>
        </p:nvSpPr>
        <p:spPr bwMode="auto">
          <a:xfrm>
            <a:off x="7696200" y="1676400"/>
            <a:ext cx="355600" cy="1574800"/>
          </a:xfrm>
          <a:custGeom>
            <a:avLst/>
            <a:gdLst>
              <a:gd name="T0" fmla="*/ 0 w 224"/>
              <a:gd name="T1" fmla="*/ 2147483647 h 800"/>
              <a:gd name="T2" fmla="*/ 2147483647 w 224"/>
              <a:gd name="T3" fmla="*/ 2147483647 h 800"/>
              <a:gd name="T4" fmla="*/ 2147483647 w 224"/>
              <a:gd name="T5" fmla="*/ 2147483647 h 800"/>
              <a:gd name="T6" fmla="*/ 0 w 224"/>
              <a:gd name="T7" fmla="*/ 2147483647 h 800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800"/>
              <a:gd name="T14" fmla="*/ 224 w 224"/>
              <a:gd name="T15" fmla="*/ 800 h 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800">
                <a:moveTo>
                  <a:pt x="0" y="784"/>
                </a:moveTo>
                <a:cubicBezTo>
                  <a:pt x="80" y="792"/>
                  <a:pt x="160" y="800"/>
                  <a:pt x="192" y="688"/>
                </a:cubicBezTo>
                <a:cubicBezTo>
                  <a:pt x="224" y="576"/>
                  <a:pt x="224" y="224"/>
                  <a:pt x="192" y="112"/>
                </a:cubicBezTo>
                <a:cubicBezTo>
                  <a:pt x="160" y="0"/>
                  <a:pt x="80" y="8"/>
                  <a:pt x="0" y="1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1" name="Freeform 69">
            <a:extLst>
              <a:ext uri="{FF2B5EF4-FFF2-40B4-BE49-F238E27FC236}">
                <a16:creationId xmlns:a16="http://schemas.microsoft.com/office/drawing/2014/main" id="{62F304FE-4703-4725-AC13-5D487DE49533}"/>
              </a:ext>
            </a:extLst>
          </p:cNvPr>
          <p:cNvSpPr>
            <a:spLocks/>
          </p:cNvSpPr>
          <p:nvPr/>
        </p:nvSpPr>
        <p:spPr bwMode="auto">
          <a:xfrm>
            <a:off x="9601200" y="1676400"/>
            <a:ext cx="355600" cy="1574800"/>
          </a:xfrm>
          <a:custGeom>
            <a:avLst/>
            <a:gdLst>
              <a:gd name="T0" fmla="*/ 0 w 224"/>
              <a:gd name="T1" fmla="*/ 2147483647 h 800"/>
              <a:gd name="T2" fmla="*/ 2147483647 w 224"/>
              <a:gd name="T3" fmla="*/ 2147483647 h 800"/>
              <a:gd name="T4" fmla="*/ 2147483647 w 224"/>
              <a:gd name="T5" fmla="*/ 2147483647 h 800"/>
              <a:gd name="T6" fmla="*/ 0 w 224"/>
              <a:gd name="T7" fmla="*/ 2147483647 h 800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800"/>
              <a:gd name="T14" fmla="*/ 224 w 224"/>
              <a:gd name="T15" fmla="*/ 800 h 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800">
                <a:moveTo>
                  <a:pt x="0" y="784"/>
                </a:moveTo>
                <a:cubicBezTo>
                  <a:pt x="80" y="792"/>
                  <a:pt x="160" y="800"/>
                  <a:pt x="192" y="688"/>
                </a:cubicBezTo>
                <a:cubicBezTo>
                  <a:pt x="224" y="576"/>
                  <a:pt x="224" y="224"/>
                  <a:pt x="192" y="112"/>
                </a:cubicBezTo>
                <a:cubicBezTo>
                  <a:pt x="160" y="0"/>
                  <a:pt x="80" y="8"/>
                  <a:pt x="0" y="1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2" name="Freeform 70">
            <a:extLst>
              <a:ext uri="{FF2B5EF4-FFF2-40B4-BE49-F238E27FC236}">
                <a16:creationId xmlns:a16="http://schemas.microsoft.com/office/drawing/2014/main" id="{BBAB64F9-8CA4-49B2-94DE-33EAF4E735FA}"/>
              </a:ext>
            </a:extLst>
          </p:cNvPr>
          <p:cNvSpPr>
            <a:spLocks/>
          </p:cNvSpPr>
          <p:nvPr/>
        </p:nvSpPr>
        <p:spPr bwMode="auto">
          <a:xfrm>
            <a:off x="5616713" y="2716696"/>
            <a:ext cx="457200" cy="1845779"/>
          </a:xfrm>
          <a:custGeom>
            <a:avLst/>
            <a:gdLst>
              <a:gd name="T0" fmla="*/ 0 w 224"/>
              <a:gd name="T1" fmla="*/ 2147483647 h 800"/>
              <a:gd name="T2" fmla="*/ 2147483647 w 224"/>
              <a:gd name="T3" fmla="*/ 2147483647 h 800"/>
              <a:gd name="T4" fmla="*/ 2147483647 w 224"/>
              <a:gd name="T5" fmla="*/ 2147483647 h 800"/>
              <a:gd name="T6" fmla="*/ 0 w 224"/>
              <a:gd name="T7" fmla="*/ 2147483647 h 800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800"/>
              <a:gd name="T14" fmla="*/ 224 w 224"/>
              <a:gd name="T15" fmla="*/ 800 h 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800">
                <a:moveTo>
                  <a:pt x="0" y="784"/>
                </a:moveTo>
                <a:cubicBezTo>
                  <a:pt x="80" y="792"/>
                  <a:pt x="160" y="800"/>
                  <a:pt x="192" y="688"/>
                </a:cubicBezTo>
                <a:cubicBezTo>
                  <a:pt x="224" y="576"/>
                  <a:pt x="224" y="224"/>
                  <a:pt x="192" y="112"/>
                </a:cubicBezTo>
                <a:cubicBezTo>
                  <a:pt x="160" y="0"/>
                  <a:pt x="80" y="8"/>
                  <a:pt x="0" y="1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53" name="Freeform 71">
            <a:extLst>
              <a:ext uri="{FF2B5EF4-FFF2-40B4-BE49-F238E27FC236}">
                <a16:creationId xmlns:a16="http://schemas.microsoft.com/office/drawing/2014/main" id="{85E47E93-A1E0-4AAC-8777-2ACDCC702E7F}"/>
              </a:ext>
            </a:extLst>
          </p:cNvPr>
          <p:cNvSpPr>
            <a:spLocks/>
          </p:cNvSpPr>
          <p:nvPr/>
        </p:nvSpPr>
        <p:spPr bwMode="auto">
          <a:xfrm>
            <a:off x="7696200" y="2716696"/>
            <a:ext cx="457200" cy="1851922"/>
          </a:xfrm>
          <a:custGeom>
            <a:avLst/>
            <a:gdLst>
              <a:gd name="T0" fmla="*/ 0 w 224"/>
              <a:gd name="T1" fmla="*/ 2147483647 h 800"/>
              <a:gd name="T2" fmla="*/ 2147483647 w 224"/>
              <a:gd name="T3" fmla="*/ 2147483647 h 800"/>
              <a:gd name="T4" fmla="*/ 2147483647 w 224"/>
              <a:gd name="T5" fmla="*/ 2147483647 h 800"/>
              <a:gd name="T6" fmla="*/ 0 w 224"/>
              <a:gd name="T7" fmla="*/ 2147483647 h 800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800"/>
              <a:gd name="T14" fmla="*/ 224 w 224"/>
              <a:gd name="T15" fmla="*/ 800 h 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800">
                <a:moveTo>
                  <a:pt x="0" y="784"/>
                </a:moveTo>
                <a:cubicBezTo>
                  <a:pt x="80" y="792"/>
                  <a:pt x="160" y="800"/>
                  <a:pt x="192" y="688"/>
                </a:cubicBezTo>
                <a:cubicBezTo>
                  <a:pt x="224" y="576"/>
                  <a:pt x="224" y="224"/>
                  <a:pt x="192" y="112"/>
                </a:cubicBezTo>
                <a:cubicBezTo>
                  <a:pt x="160" y="0"/>
                  <a:pt x="80" y="8"/>
                  <a:pt x="0" y="1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4" name="Freeform 72">
            <a:extLst>
              <a:ext uri="{FF2B5EF4-FFF2-40B4-BE49-F238E27FC236}">
                <a16:creationId xmlns:a16="http://schemas.microsoft.com/office/drawing/2014/main" id="{6C3FAC0C-CDCA-428D-98EC-F62BC26E3A03}"/>
              </a:ext>
            </a:extLst>
          </p:cNvPr>
          <p:cNvSpPr>
            <a:spLocks/>
          </p:cNvSpPr>
          <p:nvPr/>
        </p:nvSpPr>
        <p:spPr bwMode="auto">
          <a:xfrm>
            <a:off x="9601200" y="2716696"/>
            <a:ext cx="457200" cy="1474304"/>
          </a:xfrm>
          <a:custGeom>
            <a:avLst/>
            <a:gdLst>
              <a:gd name="T0" fmla="*/ 0 w 224"/>
              <a:gd name="T1" fmla="*/ 2147483647 h 800"/>
              <a:gd name="T2" fmla="*/ 2147483647 w 224"/>
              <a:gd name="T3" fmla="*/ 2147483647 h 800"/>
              <a:gd name="T4" fmla="*/ 2147483647 w 224"/>
              <a:gd name="T5" fmla="*/ 2147483647 h 800"/>
              <a:gd name="T6" fmla="*/ 0 w 224"/>
              <a:gd name="T7" fmla="*/ 2147483647 h 800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800"/>
              <a:gd name="T14" fmla="*/ 224 w 224"/>
              <a:gd name="T15" fmla="*/ 800 h 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800">
                <a:moveTo>
                  <a:pt x="0" y="784"/>
                </a:moveTo>
                <a:cubicBezTo>
                  <a:pt x="80" y="792"/>
                  <a:pt x="160" y="800"/>
                  <a:pt x="192" y="688"/>
                </a:cubicBezTo>
                <a:cubicBezTo>
                  <a:pt x="224" y="576"/>
                  <a:pt x="224" y="224"/>
                  <a:pt x="192" y="112"/>
                </a:cubicBezTo>
                <a:cubicBezTo>
                  <a:pt x="160" y="0"/>
                  <a:pt x="80" y="8"/>
                  <a:pt x="0" y="1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5" name="Freeform 73">
            <a:extLst>
              <a:ext uri="{FF2B5EF4-FFF2-40B4-BE49-F238E27FC236}">
                <a16:creationId xmlns:a16="http://schemas.microsoft.com/office/drawing/2014/main" id="{53D7AB46-9A96-4124-B937-ACF0A7E7346E}"/>
              </a:ext>
            </a:extLst>
          </p:cNvPr>
          <p:cNvSpPr>
            <a:spLocks/>
          </p:cNvSpPr>
          <p:nvPr/>
        </p:nvSpPr>
        <p:spPr bwMode="auto">
          <a:xfrm>
            <a:off x="7696200" y="3657600"/>
            <a:ext cx="355600" cy="1574800"/>
          </a:xfrm>
          <a:custGeom>
            <a:avLst/>
            <a:gdLst>
              <a:gd name="T0" fmla="*/ 0 w 224"/>
              <a:gd name="T1" fmla="*/ 2147483647 h 800"/>
              <a:gd name="T2" fmla="*/ 2147483647 w 224"/>
              <a:gd name="T3" fmla="*/ 2147483647 h 800"/>
              <a:gd name="T4" fmla="*/ 2147483647 w 224"/>
              <a:gd name="T5" fmla="*/ 2147483647 h 800"/>
              <a:gd name="T6" fmla="*/ 0 w 224"/>
              <a:gd name="T7" fmla="*/ 2147483647 h 800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800"/>
              <a:gd name="T14" fmla="*/ 224 w 224"/>
              <a:gd name="T15" fmla="*/ 800 h 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800">
                <a:moveTo>
                  <a:pt x="0" y="784"/>
                </a:moveTo>
                <a:cubicBezTo>
                  <a:pt x="80" y="792"/>
                  <a:pt x="160" y="800"/>
                  <a:pt x="192" y="688"/>
                </a:cubicBezTo>
                <a:cubicBezTo>
                  <a:pt x="224" y="576"/>
                  <a:pt x="224" y="224"/>
                  <a:pt x="192" y="112"/>
                </a:cubicBezTo>
                <a:cubicBezTo>
                  <a:pt x="160" y="0"/>
                  <a:pt x="80" y="8"/>
                  <a:pt x="0" y="1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6" name="Freeform 74">
            <a:extLst>
              <a:ext uri="{FF2B5EF4-FFF2-40B4-BE49-F238E27FC236}">
                <a16:creationId xmlns:a16="http://schemas.microsoft.com/office/drawing/2014/main" id="{C46C7808-EC6E-4519-BAD1-274A7A4C100D}"/>
              </a:ext>
            </a:extLst>
          </p:cNvPr>
          <p:cNvSpPr>
            <a:spLocks/>
          </p:cNvSpPr>
          <p:nvPr/>
        </p:nvSpPr>
        <p:spPr bwMode="auto">
          <a:xfrm>
            <a:off x="9601200" y="3657600"/>
            <a:ext cx="355600" cy="1574800"/>
          </a:xfrm>
          <a:custGeom>
            <a:avLst/>
            <a:gdLst>
              <a:gd name="T0" fmla="*/ 0 w 224"/>
              <a:gd name="T1" fmla="*/ 2147483647 h 800"/>
              <a:gd name="T2" fmla="*/ 2147483647 w 224"/>
              <a:gd name="T3" fmla="*/ 2147483647 h 800"/>
              <a:gd name="T4" fmla="*/ 2147483647 w 224"/>
              <a:gd name="T5" fmla="*/ 2147483647 h 800"/>
              <a:gd name="T6" fmla="*/ 0 w 224"/>
              <a:gd name="T7" fmla="*/ 2147483647 h 800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800"/>
              <a:gd name="T14" fmla="*/ 224 w 224"/>
              <a:gd name="T15" fmla="*/ 800 h 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800">
                <a:moveTo>
                  <a:pt x="0" y="784"/>
                </a:moveTo>
                <a:cubicBezTo>
                  <a:pt x="80" y="792"/>
                  <a:pt x="160" y="800"/>
                  <a:pt x="192" y="688"/>
                </a:cubicBezTo>
                <a:cubicBezTo>
                  <a:pt x="224" y="576"/>
                  <a:pt x="224" y="224"/>
                  <a:pt x="192" y="112"/>
                </a:cubicBezTo>
                <a:cubicBezTo>
                  <a:pt x="160" y="0"/>
                  <a:pt x="80" y="8"/>
                  <a:pt x="0" y="1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7" name="Freeform 75">
            <a:extLst>
              <a:ext uri="{FF2B5EF4-FFF2-40B4-BE49-F238E27FC236}">
                <a16:creationId xmlns:a16="http://schemas.microsoft.com/office/drawing/2014/main" id="{882C6F5E-E83F-4002-A1EA-AF16234F0B67}"/>
              </a:ext>
            </a:extLst>
          </p:cNvPr>
          <p:cNvSpPr>
            <a:spLocks/>
          </p:cNvSpPr>
          <p:nvPr/>
        </p:nvSpPr>
        <p:spPr bwMode="auto">
          <a:xfrm>
            <a:off x="9601200" y="2716696"/>
            <a:ext cx="609600" cy="3531704"/>
          </a:xfrm>
          <a:custGeom>
            <a:avLst/>
            <a:gdLst>
              <a:gd name="T0" fmla="*/ 0 w 224"/>
              <a:gd name="T1" fmla="*/ 2147483647 h 800"/>
              <a:gd name="T2" fmla="*/ 2147483647 w 224"/>
              <a:gd name="T3" fmla="*/ 2147483647 h 800"/>
              <a:gd name="T4" fmla="*/ 2147483647 w 224"/>
              <a:gd name="T5" fmla="*/ 2147483647 h 800"/>
              <a:gd name="T6" fmla="*/ 0 w 224"/>
              <a:gd name="T7" fmla="*/ 2147483647 h 800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800"/>
              <a:gd name="T14" fmla="*/ 224 w 224"/>
              <a:gd name="T15" fmla="*/ 800 h 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800">
                <a:moveTo>
                  <a:pt x="0" y="784"/>
                </a:moveTo>
                <a:cubicBezTo>
                  <a:pt x="80" y="792"/>
                  <a:pt x="160" y="800"/>
                  <a:pt x="192" y="688"/>
                </a:cubicBezTo>
                <a:cubicBezTo>
                  <a:pt x="224" y="576"/>
                  <a:pt x="224" y="224"/>
                  <a:pt x="192" y="112"/>
                </a:cubicBezTo>
                <a:cubicBezTo>
                  <a:pt x="160" y="0"/>
                  <a:pt x="80" y="8"/>
                  <a:pt x="0" y="1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8" name="Text Box 76">
            <a:extLst>
              <a:ext uri="{FF2B5EF4-FFF2-40B4-BE49-F238E27FC236}">
                <a16:creationId xmlns:a16="http://schemas.microsoft.com/office/drawing/2014/main" id="{27D44CCD-3A52-4DB9-9F2A-25A3EDED8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64100"/>
            <a:ext cx="3962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The access link points to the activation record of the static parent procedure: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s</a:t>
            </a:r>
            <a:r>
              <a:rPr lang="en-US" altLang="en-US" dirty="0"/>
              <a:t> is parent of </a:t>
            </a:r>
            <a:r>
              <a:rPr lang="en-US" altLang="en-US" b="1" dirty="0">
                <a:latin typeface="Courier New" panose="02070309020205020404" pitchFamily="49" charset="0"/>
              </a:rPr>
              <a:t>r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</a:rPr>
              <a:t>q(1,9)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1" dirty="0">
                <a:latin typeface="Courier New" panose="02070309020205020404" pitchFamily="49" charset="0"/>
              </a:rPr>
              <a:t>q(1,9)</a:t>
            </a:r>
            <a:r>
              <a:rPr lang="en-US" altLang="en-US" dirty="0"/>
              <a:t> is parent of </a:t>
            </a:r>
            <a:r>
              <a:rPr lang="en-US" altLang="en-US" b="1" dirty="0">
                <a:latin typeface="Courier New" panose="02070309020205020404" pitchFamily="49" charset="0"/>
              </a:rPr>
              <a:t>q(1,3)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1BEF002-4E21-4037-A417-27271230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Run Time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05847-FD83-4B07-97D5-6344A7230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>
                <a:cs typeface="ＭＳ Ｐゴシック" charset="-128"/>
              </a:rPr>
              <a:t>Compiler assumes its </a:t>
            </a:r>
            <a:r>
              <a:rPr lang="en-US" sz="2400" b="1" dirty="0">
                <a:cs typeface="ＭＳ Ｐゴシック" charset="-128"/>
              </a:rPr>
              <a:t>target programs </a:t>
            </a:r>
            <a:r>
              <a:rPr lang="en-US" sz="2400" dirty="0">
                <a:cs typeface="ＭＳ Ｐゴシック" charset="-128"/>
              </a:rPr>
              <a:t>are being executed in Run Time Environment</a:t>
            </a:r>
          </a:p>
          <a:p>
            <a:pPr lvl="1" eaLnBrk="1" hangingPunct="1">
              <a:defRPr/>
            </a:pPr>
            <a:r>
              <a:rPr lang="en-US" dirty="0"/>
              <a:t>Compiler creates and manages it.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2400" dirty="0">
                <a:cs typeface="ＭＳ Ｐゴシック" charset="-128"/>
              </a:rPr>
              <a:t>The environment deals with a variety of issues </a:t>
            </a:r>
          </a:p>
          <a:p>
            <a:pPr lvl="1" eaLnBrk="1" hangingPunct="1">
              <a:defRPr/>
            </a:pPr>
            <a:r>
              <a:rPr lang="en-US" dirty="0"/>
              <a:t>The layout and allocation of storage location for the names in the source program</a:t>
            </a:r>
          </a:p>
          <a:p>
            <a:pPr lvl="1" eaLnBrk="1" hangingPunct="1">
              <a:defRPr/>
            </a:pPr>
            <a:r>
              <a:rPr lang="en-US" dirty="0"/>
              <a:t>Mechanism to access variables</a:t>
            </a:r>
          </a:p>
          <a:p>
            <a:pPr lvl="1" eaLnBrk="1" hangingPunct="1">
              <a:defRPr/>
            </a:pPr>
            <a:r>
              <a:rPr lang="en-US" dirty="0"/>
              <a:t>The linkage between procedures</a:t>
            </a:r>
          </a:p>
          <a:p>
            <a:pPr lvl="1" eaLnBrk="1" hangingPunct="1">
              <a:defRPr/>
            </a:pPr>
            <a:r>
              <a:rPr lang="en-US" dirty="0"/>
              <a:t>The mechanisms for passing parameters</a:t>
            </a:r>
          </a:p>
          <a:p>
            <a:pPr>
              <a:defRPr/>
            </a:pPr>
            <a:endParaRPr lang="en-US" dirty="0">
              <a:cs typeface="ＭＳ Ｐゴシック" charset="-128"/>
            </a:endParaRPr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ACD8755F-F095-4812-B90F-FB380381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07A2409-677C-4EDF-86B4-770E95281089}" type="slidenum">
              <a:rPr lang="en-US" altLang="en-US" sz="1400"/>
              <a:pPr/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0A2BE17D-F0AD-4926-8F95-15F3C454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0B0DFAC-209C-4ADE-941A-F9E7EDE1B6FC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799B90F-2354-434A-A9F1-7A7F12F93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Parameter Passing Modes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80583F6-AC01-4BE3-A657-82532B6A78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Call-by-value: evaluate actual parameters and enter </a:t>
            </a:r>
            <a:r>
              <a:rPr lang="en-US" altLang="en-US" sz="2400" dirty="0" err="1"/>
              <a:t>r-values</a:t>
            </a:r>
            <a:r>
              <a:rPr lang="en-US" altLang="en-US" sz="2400" dirty="0"/>
              <a:t> in activation record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Call-by-reference: enter pointer to the storage of the actual parameter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4F41-5AB4-4CC7-983F-727AF3DC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96D571-FB6E-45B4-99CF-12AAA0F71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12" y="3201194"/>
            <a:ext cx="2847975" cy="1600200"/>
          </a:xfrm>
        </p:spPr>
      </p:pic>
    </p:spTree>
    <p:extLst>
      <p:ext uri="{BB962C8B-B14F-4D97-AF65-F5344CB8AC3E}">
        <p14:creationId xmlns:p14="http://schemas.microsoft.com/office/powerpoint/2010/main" val="386502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7F4B8FE-AE25-43B4-9F7F-7E581F90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Layout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DCD2-351D-495C-9487-118E9CF4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The addressing constraints of the target machine</a:t>
            </a:r>
          </a:p>
          <a:p>
            <a:pPr>
              <a:defRPr/>
            </a:pPr>
            <a:r>
              <a:rPr lang="en-US" sz="2400" dirty="0"/>
              <a:t>Add integers may expect integers to be aligned for accessing memories</a:t>
            </a:r>
          </a:p>
          <a:p>
            <a:pPr lvl="1">
              <a:defRPr/>
            </a:pPr>
            <a:r>
              <a:rPr lang="en-US" dirty="0"/>
              <a:t>Address divisible by 4</a:t>
            </a:r>
          </a:p>
          <a:p>
            <a:pPr>
              <a:defRPr/>
            </a:pPr>
            <a:r>
              <a:rPr lang="en-US" sz="2400" dirty="0"/>
              <a:t>An array of ten characters</a:t>
            </a:r>
          </a:p>
          <a:p>
            <a:pPr lvl="1">
              <a:defRPr/>
            </a:pPr>
            <a:r>
              <a:rPr lang="en-US" dirty="0"/>
              <a:t>Compiler may allocate 12 bytes to get the proper alignment</a:t>
            </a:r>
          </a:p>
          <a:p>
            <a:pPr lvl="1">
              <a:defRPr/>
            </a:pPr>
            <a:r>
              <a:rPr lang="en-US" dirty="0"/>
              <a:t>Leaving 2 bytes unused</a:t>
            </a:r>
            <a:br>
              <a:rPr lang="en-US" dirty="0"/>
            </a:br>
            <a:endParaRPr lang="en-US" dirty="0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6CF20CA8-3FA3-404E-A072-0D9C1AD7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FC43F7B-2E80-4491-B582-87284A6D31DD}" type="slidenum">
              <a:rPr lang="en-US" altLang="en-US" sz="1400"/>
              <a:pPr/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F7BB70E-8404-40CF-B433-EB0F14C3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Subdivision of Run-Time Memory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944A8435-D77C-4CBE-9CE0-8AD5D356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981200"/>
            <a:ext cx="46482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The executing target program runs in its own </a:t>
            </a:r>
            <a:r>
              <a:rPr lang="en-US" altLang="en-US" sz="2400" b="1" dirty="0"/>
              <a:t>logical address </a:t>
            </a:r>
            <a:r>
              <a:rPr lang="en-US" altLang="en-US" sz="2400" dirty="0"/>
              <a:t>space.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The operating system maps this to </a:t>
            </a:r>
            <a:r>
              <a:rPr lang="en-US" altLang="en-US" sz="2400" b="1" dirty="0"/>
              <a:t>physical address </a:t>
            </a:r>
            <a:r>
              <a:rPr lang="en-US" altLang="en-US" sz="2400" dirty="0"/>
              <a:t>space.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DDDD9EFE-2458-4DD5-B423-17FBAE1F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19E3C92-FDD2-470E-8C17-DAA99E95B872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5125" name="TextBox 9">
            <a:extLst>
              <a:ext uri="{FF2B5EF4-FFF2-40B4-BE49-F238E27FC236}">
                <a16:creationId xmlns:a16="http://schemas.microsoft.com/office/drawing/2014/main" id="{6FD2BA45-FFF4-4A1E-A3DE-5031F0D2A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405438"/>
            <a:ext cx="2209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Memory layouts</a:t>
            </a:r>
          </a:p>
        </p:txBody>
      </p:sp>
      <p:sp>
        <p:nvSpPr>
          <p:cNvPr id="5126" name="TextBox 9">
            <a:extLst>
              <a:ext uri="{FF2B5EF4-FFF2-40B4-BE49-F238E27FC236}">
                <a16:creationId xmlns:a16="http://schemas.microsoft.com/office/drawing/2014/main" id="{D0A93AC1-509C-49DC-90E7-D88B9427E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828801"/>
            <a:ext cx="20574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/>
              <a:t>Code</a:t>
            </a:r>
          </a:p>
        </p:txBody>
      </p:sp>
      <p:sp>
        <p:nvSpPr>
          <p:cNvPr id="5127" name="TextBox 10">
            <a:extLst>
              <a:ext uri="{FF2B5EF4-FFF2-40B4-BE49-F238E27FC236}">
                <a16:creationId xmlns:a16="http://schemas.microsoft.com/office/drawing/2014/main" id="{6F6A91F6-C8C0-4F1C-972E-C14F7BC07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281238"/>
            <a:ext cx="20574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/>
              <a:t>Static</a:t>
            </a:r>
          </a:p>
        </p:txBody>
      </p:sp>
      <p:sp>
        <p:nvSpPr>
          <p:cNvPr id="5128" name="TextBox 11">
            <a:extLst>
              <a:ext uri="{FF2B5EF4-FFF2-40B4-BE49-F238E27FC236}">
                <a16:creationId xmlns:a16="http://schemas.microsoft.com/office/drawing/2014/main" id="{9268F554-5089-44DA-AA84-CB6AEA106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743201"/>
            <a:ext cx="20574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/>
              <a:t>Heap</a:t>
            </a:r>
          </a:p>
        </p:txBody>
      </p:sp>
      <p:sp>
        <p:nvSpPr>
          <p:cNvPr id="5129" name="TextBox 12">
            <a:extLst>
              <a:ext uri="{FF2B5EF4-FFF2-40B4-BE49-F238E27FC236}">
                <a16:creationId xmlns:a16="http://schemas.microsoft.com/office/drawing/2014/main" id="{E70BE786-71A5-4317-8372-CFD9F8ADD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200400"/>
            <a:ext cx="2057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/>
              <a:t>Free Memory</a:t>
            </a:r>
          </a:p>
        </p:txBody>
      </p:sp>
      <p:sp>
        <p:nvSpPr>
          <p:cNvPr id="5130" name="TextBox 13">
            <a:extLst>
              <a:ext uri="{FF2B5EF4-FFF2-40B4-BE49-F238E27FC236}">
                <a16:creationId xmlns:a16="http://schemas.microsoft.com/office/drawing/2014/main" id="{206E241F-EBE3-4563-AF16-64D59CD7C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414838"/>
            <a:ext cx="20574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/>
              <a:t>Stack</a:t>
            </a:r>
          </a:p>
        </p:txBody>
      </p:sp>
      <p:cxnSp>
        <p:nvCxnSpPr>
          <p:cNvPr id="5131" name="Straight Arrow Connector 16">
            <a:extLst>
              <a:ext uri="{FF2B5EF4-FFF2-40B4-BE49-F238E27FC236}">
                <a16:creationId xmlns:a16="http://schemas.microsoft.com/office/drawing/2014/main" id="{FA126336-283A-4540-BB0E-8EB997C7B1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91600" y="3200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Straight Arrow Connector 22">
            <a:extLst>
              <a:ext uri="{FF2B5EF4-FFF2-40B4-BE49-F238E27FC236}">
                <a16:creationId xmlns:a16="http://schemas.microsoft.com/office/drawing/2014/main" id="{5372A8D8-8F4C-4FAB-B639-332EC12F0D8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991600" y="4114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96C1475-05D1-45B3-97BB-24CECB19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Storage Organizations</a:t>
            </a:r>
          </a:p>
        </p:txBody>
      </p:sp>
      <p:sp>
        <p:nvSpPr>
          <p:cNvPr id="6147" name="Slide Number Placeholder 3">
            <a:extLst>
              <a:ext uri="{FF2B5EF4-FFF2-40B4-BE49-F238E27FC236}">
                <a16:creationId xmlns:a16="http://schemas.microsoft.com/office/drawing/2014/main" id="{629142AF-8168-41F9-83F4-F84B0AD9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52F14C9-EC5C-49E1-8C70-9B9D3533AFD4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6148" name="TextBox 4">
            <a:extLst>
              <a:ext uri="{FF2B5EF4-FFF2-40B4-BE49-F238E27FC236}">
                <a16:creationId xmlns:a16="http://schemas.microsoft.com/office/drawing/2014/main" id="{CF962CC1-13F0-4FE7-99F9-3B1457F48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05001"/>
            <a:ext cx="571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Generated executable code, size is fixed</a:t>
            </a:r>
          </a:p>
        </p:txBody>
      </p:sp>
      <p:sp>
        <p:nvSpPr>
          <p:cNvPr id="6149" name="TextBox 5">
            <a:extLst>
              <a:ext uri="{FF2B5EF4-FFF2-40B4-BE49-F238E27FC236}">
                <a16:creationId xmlns:a16="http://schemas.microsoft.com/office/drawing/2014/main" id="{1EBB42ED-1536-46B0-974C-3C4A22C64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667001"/>
            <a:ext cx="6477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Program data objects, sizes are known at compile time</a:t>
            </a:r>
          </a:p>
        </p:txBody>
      </p:sp>
      <p:sp>
        <p:nvSpPr>
          <p:cNvPr id="6150" name="TextBox 6">
            <a:extLst>
              <a:ext uri="{FF2B5EF4-FFF2-40B4-BE49-F238E27FC236}">
                <a16:creationId xmlns:a16="http://schemas.microsoft.com/office/drawing/2014/main" id="{37A94799-D727-4094-828D-D316829B8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181600"/>
            <a:ext cx="6324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The stack is used to store data structures </a:t>
            </a:r>
          </a:p>
          <a:p>
            <a:r>
              <a:rPr lang="en-US" altLang="en-US" dirty="0"/>
              <a:t>called activation records that get generated during procedure calls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17BD00A2-DF83-4720-B4A8-53FF8BA71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600450"/>
            <a:ext cx="647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The heap is used to manage long-lived data, generated by the programmer by allocating and deallocating memory (like malloc in c)</a:t>
            </a:r>
          </a:p>
        </p:txBody>
      </p:sp>
      <p:sp>
        <p:nvSpPr>
          <p:cNvPr id="6152" name="TextBox 12">
            <a:extLst>
              <a:ext uri="{FF2B5EF4-FFF2-40B4-BE49-F238E27FC236}">
                <a16:creationId xmlns:a16="http://schemas.microsoft.com/office/drawing/2014/main" id="{4C2E3CC6-B01D-4C82-8D7A-3DAA87FFD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486401"/>
            <a:ext cx="2089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Memory layout</a:t>
            </a:r>
          </a:p>
        </p:txBody>
      </p:sp>
      <p:sp>
        <p:nvSpPr>
          <p:cNvPr id="6153" name="TextBox 9">
            <a:extLst>
              <a:ext uri="{FF2B5EF4-FFF2-40B4-BE49-F238E27FC236}">
                <a16:creationId xmlns:a16="http://schemas.microsoft.com/office/drawing/2014/main" id="{B586DBAB-2EC4-4A11-8745-DB1160370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09801"/>
            <a:ext cx="20574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/>
              <a:t>Code</a:t>
            </a:r>
          </a:p>
        </p:txBody>
      </p:sp>
      <p:sp>
        <p:nvSpPr>
          <p:cNvPr id="6154" name="TextBox 10">
            <a:extLst>
              <a:ext uri="{FF2B5EF4-FFF2-40B4-BE49-F238E27FC236}">
                <a16:creationId xmlns:a16="http://schemas.microsoft.com/office/drawing/2014/main" id="{04A5BAA8-5CE3-4024-B0F9-1C532909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662238"/>
            <a:ext cx="20574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/>
              <a:t>Static</a:t>
            </a:r>
          </a:p>
        </p:txBody>
      </p:sp>
      <p:sp>
        <p:nvSpPr>
          <p:cNvPr id="6155" name="TextBox 11">
            <a:extLst>
              <a:ext uri="{FF2B5EF4-FFF2-40B4-BE49-F238E27FC236}">
                <a16:creationId xmlns:a16="http://schemas.microsoft.com/office/drawing/2014/main" id="{96E3DA07-AE83-4F52-88FA-EBA05E810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1"/>
            <a:ext cx="20574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/>
              <a:t>Heap</a:t>
            </a:r>
          </a:p>
        </p:txBody>
      </p:sp>
      <p:sp>
        <p:nvSpPr>
          <p:cNvPr id="6156" name="TextBox 12">
            <a:extLst>
              <a:ext uri="{FF2B5EF4-FFF2-40B4-BE49-F238E27FC236}">
                <a16:creationId xmlns:a16="http://schemas.microsoft.com/office/drawing/2014/main" id="{55BADED6-B022-48E1-81FF-DCC1A344A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581400"/>
            <a:ext cx="2057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/>
              <a:t>Free Memory</a:t>
            </a:r>
          </a:p>
        </p:txBody>
      </p:sp>
      <p:sp>
        <p:nvSpPr>
          <p:cNvPr id="6157" name="TextBox 13">
            <a:extLst>
              <a:ext uri="{FF2B5EF4-FFF2-40B4-BE49-F238E27FC236}">
                <a16:creationId xmlns:a16="http://schemas.microsoft.com/office/drawing/2014/main" id="{4BE98F55-8AFE-4AD0-B64C-3039F7F67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795838"/>
            <a:ext cx="20574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/>
              <a:t>Stack</a:t>
            </a:r>
          </a:p>
        </p:txBody>
      </p:sp>
      <p:cxnSp>
        <p:nvCxnSpPr>
          <p:cNvPr id="6158" name="Straight Arrow Connector 18">
            <a:extLst>
              <a:ext uri="{FF2B5EF4-FFF2-40B4-BE49-F238E27FC236}">
                <a16:creationId xmlns:a16="http://schemas.microsoft.com/office/drawing/2014/main" id="{70D85EFE-EE32-47C8-B971-8DF1579B92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43200" y="3581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Straight Arrow Connector 19">
            <a:extLst>
              <a:ext uri="{FF2B5EF4-FFF2-40B4-BE49-F238E27FC236}">
                <a16:creationId xmlns:a16="http://schemas.microsoft.com/office/drawing/2014/main" id="{8A007A29-2D90-4DFC-B78C-14C6042DBE0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43200" y="4495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5132E52-8A00-477E-9056-431D4211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MS PGothic" charset="0"/>
              </a:rPr>
              <a:t>Static Vs. Dynamic Storage Allocation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A7864630-A71B-49C1-AEF0-4C21D1CC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/>
              <a:t>Static: Can be determined at compile time</a:t>
            </a:r>
          </a:p>
          <a:p>
            <a:pPr lvl="1" eaLnBrk="1" hangingPunct="1">
              <a:defRPr/>
            </a:pPr>
            <a:r>
              <a:rPr lang="en-US" dirty="0"/>
              <a:t>Code segment</a:t>
            </a:r>
          </a:p>
          <a:p>
            <a:pPr lvl="1" eaLnBrk="1" hangingPunct="1">
              <a:defRPr/>
            </a:pPr>
            <a:r>
              <a:rPr lang="en-US" dirty="0"/>
              <a:t>Static data segment (such as global constants)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Dynamic : Can be decided only while the program is running</a:t>
            </a:r>
          </a:p>
          <a:p>
            <a:pPr lvl="1" eaLnBrk="1" hangingPunct="1">
              <a:defRPr/>
            </a:pPr>
            <a:r>
              <a:rPr lang="en-US" dirty="0"/>
              <a:t>Stack Storage</a:t>
            </a:r>
          </a:p>
          <a:p>
            <a:pPr lvl="1" eaLnBrk="1" hangingPunct="1">
              <a:defRPr/>
            </a:pPr>
            <a:r>
              <a:rPr lang="en-US" dirty="0"/>
              <a:t>Heap Storage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963328A7-50AD-45C2-A455-A5FF292F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E738F1A-BD1C-417F-956E-0152ED495535}" type="slidenum">
              <a:rPr lang="en-US" altLang="en-US" sz="1400"/>
              <a:pPr/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41B9E4E-F103-47D4-9ED0-DABA612F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 Allocation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0F79F0BB-00B7-4516-A0E5-08DFF8D1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Stack is used for procedures, functions, methods as part of their run time memory.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Each time a procedure is called –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Space for its local variable is pushed onto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Machine status is saved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Pass parameters and return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At return time that space is popped off.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An activation record is a data structure that holds all these information</a:t>
            </a:r>
          </a:p>
          <a:p>
            <a:pPr>
              <a:lnSpc>
                <a:spcPct val="90000"/>
              </a:lnSpc>
            </a:pPr>
            <a:endParaRPr lang="en-US" altLang="en-US" sz="3000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1079A1F6-7CF0-4F95-9079-733C4547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CB28480-71E6-416E-A68F-8259FD3FE034}" type="slidenum">
              <a:rPr lang="en-US" altLang="en-US" sz="1400"/>
              <a:pPr/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619FF4D-B142-47B1-9E0D-3EA0CD5A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Nesting of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8DC1-410C-4FDD-8598-A607AFCA5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cs typeface="ＭＳ Ｐゴシック" charset="-128"/>
              </a:rPr>
              <a:t>If an activation of procedure </a:t>
            </a:r>
            <a:r>
              <a:rPr lang="en-US" sz="2400" b="1" dirty="0">
                <a:cs typeface="ＭＳ Ｐゴシック" charset="-128"/>
              </a:rPr>
              <a:t>p</a:t>
            </a:r>
            <a:r>
              <a:rPr lang="en-US" sz="2400" dirty="0">
                <a:cs typeface="ＭＳ Ｐゴシック" charset="-128"/>
              </a:rPr>
              <a:t> calls procedure </a:t>
            </a:r>
            <a:r>
              <a:rPr lang="en-US" sz="2400" b="1" dirty="0">
                <a:cs typeface="ＭＳ Ｐゴシック" charset="-128"/>
              </a:rPr>
              <a:t>q</a:t>
            </a:r>
            <a:r>
              <a:rPr lang="en-US" sz="2400" dirty="0">
                <a:cs typeface="ＭＳ Ｐゴシック" charset="-128"/>
              </a:rPr>
              <a:t> then</a:t>
            </a:r>
          </a:p>
          <a:p>
            <a:pPr lvl="1">
              <a:defRPr/>
            </a:pPr>
            <a:r>
              <a:rPr lang="en-US" dirty="0"/>
              <a:t>The activation of q must end before activation of p can end.</a:t>
            </a:r>
          </a:p>
          <a:p>
            <a:pPr>
              <a:defRPr/>
            </a:pPr>
            <a:r>
              <a:rPr lang="en-US" sz="2400" dirty="0">
                <a:cs typeface="ＭＳ Ｐゴシック" charset="-128"/>
              </a:rPr>
              <a:t>There are three common cases:</a:t>
            </a:r>
          </a:p>
          <a:p>
            <a:pPr lvl="1">
              <a:defRPr/>
            </a:pPr>
            <a:r>
              <a:rPr lang="en-US" dirty="0"/>
              <a:t>Activation of q terminates normally</a:t>
            </a:r>
          </a:p>
          <a:p>
            <a:pPr lvl="1">
              <a:defRPr/>
            </a:pPr>
            <a:r>
              <a:rPr lang="en-US" dirty="0"/>
              <a:t>Activation of q aborts</a:t>
            </a:r>
          </a:p>
          <a:p>
            <a:pPr lvl="1">
              <a:defRPr/>
            </a:pPr>
            <a:r>
              <a:rPr lang="en-US" dirty="0"/>
              <a:t>Activation of q aborts because of exceptions that q cannot handle</a:t>
            </a:r>
          </a:p>
          <a:p>
            <a:pPr>
              <a:defRPr/>
            </a:pPr>
            <a:endParaRPr lang="en-US" dirty="0">
              <a:cs typeface="ＭＳ Ｐゴシック" charset="-128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E55ACFD8-B1A9-4267-91B9-62DAC57D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7453481-F629-4260-A53F-0743232A84FB}" type="slidenum">
              <a:rPr lang="en-US" altLang="en-US" sz="1400"/>
              <a:pPr/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E7DC06DE-8B15-4F21-B6FA-F5F7228D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AADDDCA-484B-4EC0-BA9A-4AEB76AC244C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2DF0454-9B0F-415B-AD40-D28A8C5B4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Activation and Lifetime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AE28428-146D-4EA1-8320-E36A1B5354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procedure is activated when it is called.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lifetime of an activation of a procedure is the sequence of steps between the first and last steps in the execution of the procedure body.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procedure is recursive if a new activation can begin before an earlier activation of the same procedure has ended.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872</Words>
  <Application>Microsoft Office PowerPoint</Application>
  <PresentationFormat>Widescreen</PresentationFormat>
  <Paragraphs>194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MS PGothic</vt:lpstr>
      <vt:lpstr>MS PGothic</vt:lpstr>
      <vt:lpstr>游ゴシック</vt:lpstr>
      <vt:lpstr>Arial</vt:lpstr>
      <vt:lpstr>Calibri</vt:lpstr>
      <vt:lpstr>Calibri Light</vt:lpstr>
      <vt:lpstr>Courier New</vt:lpstr>
      <vt:lpstr>Times</vt:lpstr>
      <vt:lpstr>Wingdings</vt:lpstr>
      <vt:lpstr>Office Theme</vt:lpstr>
      <vt:lpstr>Run time environment and Storage</vt:lpstr>
      <vt:lpstr>Run Time Environments</vt:lpstr>
      <vt:lpstr>Memory Layout Issues</vt:lpstr>
      <vt:lpstr>Subdivision of Run-Time Memory</vt:lpstr>
      <vt:lpstr>Storage Organizations</vt:lpstr>
      <vt:lpstr>Static Vs. Dynamic Storage Allocation</vt:lpstr>
      <vt:lpstr>Stack Allocation</vt:lpstr>
      <vt:lpstr>Nesting of Procedures</vt:lpstr>
      <vt:lpstr>Procedure Activation and Lifetime</vt:lpstr>
      <vt:lpstr>Procedure Activations: Example</vt:lpstr>
      <vt:lpstr>Activation Trees: Example</vt:lpstr>
      <vt:lpstr>Activation Record Representing as a Tree</vt:lpstr>
      <vt:lpstr>Control Stack</vt:lpstr>
      <vt:lpstr>Static and Dynamic Notions of Bindings</vt:lpstr>
      <vt:lpstr>Scope Rules</vt:lpstr>
      <vt:lpstr>Stack Allocation</vt:lpstr>
      <vt:lpstr>Activation Records (Subroutine Frames)</vt:lpstr>
      <vt:lpstr>Accessing Nonlocal Data</vt:lpstr>
      <vt:lpstr>Access Links (Static Links)</vt:lpstr>
      <vt:lpstr>Parameter Passing Modes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time environment and Storage</dc:title>
  <dc:creator>USER</dc:creator>
  <cp:lastModifiedBy>User</cp:lastModifiedBy>
  <cp:revision>19</cp:revision>
  <dcterms:created xsi:type="dcterms:W3CDTF">2020-09-28T20:55:26Z</dcterms:created>
  <dcterms:modified xsi:type="dcterms:W3CDTF">2022-06-30T08:31:02Z</dcterms:modified>
</cp:coreProperties>
</file>