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371" r:id="rId2"/>
    <p:sldId id="387" r:id="rId3"/>
    <p:sldId id="376" r:id="rId4"/>
    <p:sldId id="377" r:id="rId5"/>
    <p:sldId id="381" r:id="rId6"/>
    <p:sldId id="380" r:id="rId7"/>
    <p:sldId id="290" r:id="rId8"/>
    <p:sldId id="258" r:id="rId9"/>
    <p:sldId id="382" r:id="rId10"/>
    <p:sldId id="259" r:id="rId11"/>
    <p:sldId id="383" r:id="rId12"/>
    <p:sldId id="384" r:id="rId13"/>
    <p:sldId id="289" r:id="rId14"/>
    <p:sldId id="291" r:id="rId15"/>
    <p:sldId id="262" r:id="rId16"/>
  </p:sldIdLst>
  <p:sldSz cx="9144000" cy="6858000" type="screen4x3"/>
  <p:notesSz cx="9929813"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82"/>
    <a:srgbClr val="009900"/>
    <a:srgbClr val="E4580A"/>
    <a:srgbClr val="28A010"/>
    <a:srgbClr val="339933"/>
    <a:srgbClr val="91E509"/>
    <a:srgbClr val="72E509"/>
    <a:srgbClr val="00CC00"/>
    <a:srgbClr val="0066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89687" autoAdjust="0"/>
  </p:normalViewPr>
  <p:slideViewPr>
    <p:cSldViewPr>
      <p:cViewPr>
        <p:scale>
          <a:sx n="70" d="100"/>
          <a:sy n="70" d="100"/>
        </p:scale>
        <p:origin x="150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919"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4596" y="0"/>
            <a:ext cx="4302919" cy="339884"/>
          </a:xfrm>
          <a:prstGeom prst="rect">
            <a:avLst/>
          </a:prstGeom>
        </p:spPr>
        <p:txBody>
          <a:bodyPr vert="horz" lIns="91440" tIns="45720" rIns="91440" bIns="45720" rtlCol="0"/>
          <a:lstStyle>
            <a:lvl1pPr algn="r">
              <a:defRPr sz="1200"/>
            </a:lvl1pPr>
          </a:lstStyle>
          <a:p>
            <a:fld id="{D119FF40-1E4B-4022-B095-5F1B0D419755}" type="datetimeFigureOut">
              <a:rPr lang="en-US" smtClean="0"/>
              <a:pPr/>
              <a:t>9/13/2020</a:t>
            </a:fld>
            <a:endParaRPr lang="en-US"/>
          </a:p>
        </p:txBody>
      </p:sp>
      <p:sp>
        <p:nvSpPr>
          <p:cNvPr id="4" name="Slide Image Placeholder 3"/>
          <p:cNvSpPr>
            <a:spLocks noGrp="1" noRot="1" noChangeAspect="1"/>
          </p:cNvSpPr>
          <p:nvPr>
            <p:ph type="sldImg" idx="2"/>
          </p:nvPr>
        </p:nvSpPr>
        <p:spPr>
          <a:xfrm>
            <a:off x="3265488" y="509588"/>
            <a:ext cx="3398837"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982" y="3228896"/>
            <a:ext cx="7943850" cy="30589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612"/>
            <a:ext cx="4302919"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4596" y="6456612"/>
            <a:ext cx="4302919" cy="339884"/>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0F4CA2-D974-434D-B2C5-58B24150EC97}" type="slidenum">
              <a:rPr lang="en-US" altLang="en-US" smtClean="0"/>
              <a:pPr>
                <a:spcBef>
                  <a:spcPct val="0"/>
                </a:spcBef>
              </a:pPr>
              <a:t>1</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07762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0C0988FA-96A5-4EC4-9C30-A27CDC8679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aseline="-25000">
                <a:solidFill>
                  <a:schemeClr val="tx1"/>
                </a:solidFill>
                <a:latin typeface="Times New Roman" panose="02020603050405020304" pitchFamily="18" charset="0"/>
              </a:defRPr>
            </a:lvl1pPr>
            <a:lvl2pPr marL="742950" indent="-285750" defTabSz="928688" eaLnBrk="0" hangingPunct="0">
              <a:defRPr sz="2400" baseline="-25000">
                <a:solidFill>
                  <a:schemeClr val="tx1"/>
                </a:solidFill>
                <a:latin typeface="Times New Roman" panose="02020603050405020304" pitchFamily="18" charset="0"/>
              </a:defRPr>
            </a:lvl2pPr>
            <a:lvl3pPr marL="1143000" indent="-228600" defTabSz="928688" eaLnBrk="0" hangingPunct="0">
              <a:defRPr sz="2400" baseline="-25000">
                <a:solidFill>
                  <a:schemeClr val="tx1"/>
                </a:solidFill>
                <a:latin typeface="Times New Roman" panose="02020603050405020304" pitchFamily="18" charset="0"/>
              </a:defRPr>
            </a:lvl3pPr>
            <a:lvl4pPr marL="1600200" indent="-228600" defTabSz="928688" eaLnBrk="0" hangingPunct="0">
              <a:defRPr sz="2400" baseline="-25000">
                <a:solidFill>
                  <a:schemeClr val="tx1"/>
                </a:solidFill>
                <a:latin typeface="Times New Roman" panose="02020603050405020304" pitchFamily="18" charset="0"/>
              </a:defRPr>
            </a:lvl4pPr>
            <a:lvl5pPr marL="2057400" indent="-228600" defTabSz="928688" eaLnBrk="0" hangingPunct="0">
              <a:defRPr sz="2400" baseline="-250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4B4FDB72-E5B7-4A4D-9D59-D51045443022}" type="slidenum">
              <a:rPr lang="en-US" altLang="en-US" sz="1200" baseline="0"/>
              <a:pPr eaLnBrk="1" hangingPunct="1"/>
              <a:t>15</a:t>
            </a:fld>
            <a:endParaRPr lang="en-US" altLang="en-US" sz="1200" baseline="0"/>
          </a:p>
        </p:txBody>
      </p:sp>
      <p:sp>
        <p:nvSpPr>
          <p:cNvPr id="44035" name="Rectangle 2">
            <a:extLst>
              <a:ext uri="{FF2B5EF4-FFF2-40B4-BE49-F238E27FC236}">
                <a16:creationId xmlns:a16="http://schemas.microsoft.com/office/drawing/2014/main" id="{AA31E7F9-7FA3-4464-BB8A-93AF2518E7B7}"/>
              </a:ext>
            </a:extLst>
          </p:cNvPr>
          <p:cNvSpPr>
            <a:spLocks noChangeArrowheads="1" noTextEdit="1"/>
          </p:cNvSpPr>
          <p:nvPr>
            <p:ph type="sldImg"/>
          </p:nvPr>
        </p:nvSpPr>
        <p:spPr>
          <a:ln/>
        </p:spPr>
      </p:sp>
      <p:sp>
        <p:nvSpPr>
          <p:cNvPr id="44036" name="Rectangle 3">
            <a:extLst>
              <a:ext uri="{FF2B5EF4-FFF2-40B4-BE49-F238E27FC236}">
                <a16:creationId xmlns:a16="http://schemas.microsoft.com/office/drawing/2014/main" id="{0D61ADE7-0F9A-49B8-ABC2-46D2B2142D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0F4CA2-D974-434D-B2C5-58B24150EC97}" type="slidenum">
              <a:rPr lang="en-US" altLang="en-US" smtClean="0"/>
              <a:pPr>
                <a:spcBef>
                  <a:spcPct val="0"/>
                </a:spcBef>
              </a:pPr>
              <a:t>2</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Page 61 for details</a:t>
            </a:r>
          </a:p>
        </p:txBody>
      </p:sp>
    </p:spTree>
    <p:extLst>
      <p:ext uri="{BB962C8B-B14F-4D97-AF65-F5344CB8AC3E}">
        <p14:creationId xmlns:p14="http://schemas.microsoft.com/office/powerpoint/2010/main" val="2762387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23D1291-62F2-4C9B-B3A3-86DA4B515442}" type="slidenum">
              <a:rPr lang="en-US" altLang="en-US" smtClean="0"/>
              <a:pPr>
                <a:spcBef>
                  <a:spcPct val="0"/>
                </a:spcBef>
              </a:pPr>
              <a:t>3</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19219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23D1291-62F2-4C9B-B3A3-86DA4B515442}" type="slidenum">
              <a:rPr lang="en-US" altLang="en-US" smtClean="0"/>
              <a:pPr>
                <a:spcBef>
                  <a:spcPct val="0"/>
                </a:spcBef>
              </a:pPr>
              <a:t>4</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66185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F7E0201-2A9D-4A44-8C9C-86B9C238FC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aseline="-25000">
                <a:solidFill>
                  <a:schemeClr val="tx1"/>
                </a:solidFill>
                <a:latin typeface="Times New Roman" panose="02020603050405020304" pitchFamily="18" charset="0"/>
              </a:defRPr>
            </a:lvl1pPr>
            <a:lvl2pPr marL="742950" indent="-285750" defTabSz="928688" eaLnBrk="0" hangingPunct="0">
              <a:defRPr sz="2400" baseline="-25000">
                <a:solidFill>
                  <a:schemeClr val="tx1"/>
                </a:solidFill>
                <a:latin typeface="Times New Roman" panose="02020603050405020304" pitchFamily="18" charset="0"/>
              </a:defRPr>
            </a:lvl2pPr>
            <a:lvl3pPr marL="1143000" indent="-228600" defTabSz="928688" eaLnBrk="0" hangingPunct="0">
              <a:defRPr sz="2400" baseline="-25000">
                <a:solidFill>
                  <a:schemeClr val="tx1"/>
                </a:solidFill>
                <a:latin typeface="Times New Roman" panose="02020603050405020304" pitchFamily="18" charset="0"/>
              </a:defRPr>
            </a:lvl3pPr>
            <a:lvl4pPr marL="1600200" indent="-228600" defTabSz="928688" eaLnBrk="0" hangingPunct="0">
              <a:defRPr sz="2400" baseline="-25000">
                <a:solidFill>
                  <a:schemeClr val="tx1"/>
                </a:solidFill>
                <a:latin typeface="Times New Roman" panose="02020603050405020304" pitchFamily="18" charset="0"/>
              </a:defRPr>
            </a:lvl4pPr>
            <a:lvl5pPr marL="2057400" indent="-228600" defTabSz="928688" eaLnBrk="0" hangingPunct="0">
              <a:defRPr sz="2400" baseline="-250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9BC50A85-3772-4CAA-8E8C-DAD4FEA6AB48}" type="slidenum">
              <a:rPr lang="en-US" altLang="en-US" sz="1200" baseline="0"/>
              <a:pPr eaLnBrk="1" hangingPunct="1"/>
              <a:t>7</a:t>
            </a:fld>
            <a:endParaRPr lang="en-US" altLang="en-US" sz="1200" baseline="0"/>
          </a:p>
        </p:txBody>
      </p:sp>
      <p:sp>
        <p:nvSpPr>
          <p:cNvPr id="41987" name="Rectangle 2">
            <a:extLst>
              <a:ext uri="{FF2B5EF4-FFF2-40B4-BE49-F238E27FC236}">
                <a16:creationId xmlns:a16="http://schemas.microsoft.com/office/drawing/2014/main" id="{2E75614E-A51D-425E-AFE1-0318D21EB27E}"/>
              </a:ext>
            </a:extLst>
          </p:cNvPr>
          <p:cNvSpPr>
            <a:spLocks noChangeArrowheads="1" noTextEdit="1"/>
          </p:cNvSpPr>
          <p:nvPr>
            <p:ph type="sldImg"/>
          </p:nvPr>
        </p:nvSpPr>
        <p:spPr>
          <a:ln/>
        </p:spPr>
      </p:sp>
      <p:sp>
        <p:nvSpPr>
          <p:cNvPr id="41988" name="Rectangle 3">
            <a:extLst>
              <a:ext uri="{FF2B5EF4-FFF2-40B4-BE49-F238E27FC236}">
                <a16:creationId xmlns:a16="http://schemas.microsoft.com/office/drawing/2014/main" id="{F85C8B3B-B05A-4F3D-9A87-82310CF545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EDABFA8-8564-4FF5-8DFA-30F408F5FD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aseline="-25000">
                <a:solidFill>
                  <a:schemeClr val="tx1"/>
                </a:solidFill>
                <a:latin typeface="Times New Roman" panose="02020603050405020304" pitchFamily="18" charset="0"/>
              </a:defRPr>
            </a:lvl1pPr>
            <a:lvl2pPr marL="742950" indent="-285750" defTabSz="928688" eaLnBrk="0" hangingPunct="0">
              <a:defRPr sz="2400" baseline="-25000">
                <a:solidFill>
                  <a:schemeClr val="tx1"/>
                </a:solidFill>
                <a:latin typeface="Times New Roman" panose="02020603050405020304" pitchFamily="18" charset="0"/>
              </a:defRPr>
            </a:lvl2pPr>
            <a:lvl3pPr marL="1143000" indent="-228600" defTabSz="928688" eaLnBrk="0" hangingPunct="0">
              <a:defRPr sz="2400" baseline="-25000">
                <a:solidFill>
                  <a:schemeClr val="tx1"/>
                </a:solidFill>
                <a:latin typeface="Times New Roman" panose="02020603050405020304" pitchFamily="18" charset="0"/>
              </a:defRPr>
            </a:lvl3pPr>
            <a:lvl4pPr marL="1600200" indent="-228600" defTabSz="928688" eaLnBrk="0" hangingPunct="0">
              <a:defRPr sz="2400" baseline="-25000">
                <a:solidFill>
                  <a:schemeClr val="tx1"/>
                </a:solidFill>
                <a:latin typeface="Times New Roman" panose="02020603050405020304" pitchFamily="18" charset="0"/>
              </a:defRPr>
            </a:lvl4pPr>
            <a:lvl5pPr marL="2057400" indent="-228600" defTabSz="928688" eaLnBrk="0" hangingPunct="0">
              <a:defRPr sz="2400" baseline="-250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1E15257E-6CA9-4E72-A237-801D21CCBE91}" type="slidenum">
              <a:rPr lang="en-US" altLang="en-US" sz="1200" baseline="0"/>
              <a:pPr eaLnBrk="1" hangingPunct="1"/>
              <a:t>8</a:t>
            </a:fld>
            <a:endParaRPr lang="en-US" altLang="en-US" sz="1200" baseline="0"/>
          </a:p>
        </p:txBody>
      </p:sp>
      <p:sp>
        <p:nvSpPr>
          <p:cNvPr id="37891" name="Rectangle 2">
            <a:extLst>
              <a:ext uri="{FF2B5EF4-FFF2-40B4-BE49-F238E27FC236}">
                <a16:creationId xmlns:a16="http://schemas.microsoft.com/office/drawing/2014/main" id="{B4050971-6B31-4815-86A5-C078718D7A6B}"/>
              </a:ext>
            </a:extLst>
          </p:cNvPr>
          <p:cNvSpPr>
            <a:spLocks noChangeArrowheads="1" noTextEdit="1"/>
          </p:cNvSpPr>
          <p:nvPr>
            <p:ph type="sldImg"/>
          </p:nvPr>
        </p:nvSpPr>
        <p:spPr>
          <a:ln/>
        </p:spPr>
      </p:sp>
      <p:sp>
        <p:nvSpPr>
          <p:cNvPr id="37892" name="Rectangle 3">
            <a:extLst>
              <a:ext uri="{FF2B5EF4-FFF2-40B4-BE49-F238E27FC236}">
                <a16:creationId xmlns:a16="http://schemas.microsoft.com/office/drawing/2014/main" id="{169CCAF4-D7C0-44FF-86FC-F8DCF4AE20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F229CE4A-8CF4-4DDD-9A4D-04CE7147B8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aseline="-25000">
                <a:solidFill>
                  <a:schemeClr val="tx1"/>
                </a:solidFill>
                <a:latin typeface="Times New Roman" panose="02020603050405020304" pitchFamily="18" charset="0"/>
              </a:defRPr>
            </a:lvl1pPr>
            <a:lvl2pPr marL="742950" indent="-285750" defTabSz="928688" eaLnBrk="0" hangingPunct="0">
              <a:defRPr sz="2400" baseline="-25000">
                <a:solidFill>
                  <a:schemeClr val="tx1"/>
                </a:solidFill>
                <a:latin typeface="Times New Roman" panose="02020603050405020304" pitchFamily="18" charset="0"/>
              </a:defRPr>
            </a:lvl2pPr>
            <a:lvl3pPr marL="1143000" indent="-228600" defTabSz="928688" eaLnBrk="0" hangingPunct="0">
              <a:defRPr sz="2400" baseline="-25000">
                <a:solidFill>
                  <a:schemeClr val="tx1"/>
                </a:solidFill>
                <a:latin typeface="Times New Roman" panose="02020603050405020304" pitchFamily="18" charset="0"/>
              </a:defRPr>
            </a:lvl3pPr>
            <a:lvl4pPr marL="1600200" indent="-228600" defTabSz="928688" eaLnBrk="0" hangingPunct="0">
              <a:defRPr sz="2400" baseline="-25000">
                <a:solidFill>
                  <a:schemeClr val="tx1"/>
                </a:solidFill>
                <a:latin typeface="Times New Roman" panose="02020603050405020304" pitchFamily="18" charset="0"/>
              </a:defRPr>
            </a:lvl4pPr>
            <a:lvl5pPr marL="2057400" indent="-228600" defTabSz="928688" eaLnBrk="0" hangingPunct="0">
              <a:defRPr sz="2400" baseline="-250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7E575A0C-486D-4024-ADE0-99954EEB4C75}" type="slidenum">
              <a:rPr lang="en-US" altLang="en-US" sz="1200" baseline="0"/>
              <a:pPr eaLnBrk="1" hangingPunct="1"/>
              <a:t>10</a:t>
            </a:fld>
            <a:endParaRPr lang="en-US" altLang="en-US" sz="1200" baseline="0"/>
          </a:p>
        </p:txBody>
      </p:sp>
      <p:sp>
        <p:nvSpPr>
          <p:cNvPr id="38915" name="Rectangle 2">
            <a:extLst>
              <a:ext uri="{FF2B5EF4-FFF2-40B4-BE49-F238E27FC236}">
                <a16:creationId xmlns:a16="http://schemas.microsoft.com/office/drawing/2014/main" id="{EF21AA77-412A-4767-A613-B9FB634E4EB9}"/>
              </a:ext>
            </a:extLst>
          </p:cNvPr>
          <p:cNvSpPr>
            <a:spLocks noChangeArrowheads="1" noTextEdit="1"/>
          </p:cNvSpPr>
          <p:nvPr>
            <p:ph type="sldImg"/>
          </p:nvPr>
        </p:nvSpPr>
        <p:spPr>
          <a:ln/>
        </p:spPr>
      </p:sp>
      <p:sp>
        <p:nvSpPr>
          <p:cNvPr id="38916" name="Rectangle 3">
            <a:extLst>
              <a:ext uri="{FF2B5EF4-FFF2-40B4-BE49-F238E27FC236}">
                <a16:creationId xmlns:a16="http://schemas.microsoft.com/office/drawing/2014/main" id="{D7720D74-1476-432C-968A-0C651A43EE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D0F5C37C-BB7C-45D2-9F4A-E288699198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aseline="-25000">
                <a:solidFill>
                  <a:schemeClr val="tx1"/>
                </a:solidFill>
                <a:latin typeface="Times New Roman" panose="02020603050405020304" pitchFamily="18" charset="0"/>
              </a:defRPr>
            </a:lvl1pPr>
            <a:lvl2pPr marL="742950" indent="-285750" defTabSz="928688" eaLnBrk="0" hangingPunct="0">
              <a:defRPr sz="2400" baseline="-25000">
                <a:solidFill>
                  <a:schemeClr val="tx1"/>
                </a:solidFill>
                <a:latin typeface="Times New Roman" panose="02020603050405020304" pitchFamily="18" charset="0"/>
              </a:defRPr>
            </a:lvl2pPr>
            <a:lvl3pPr marL="1143000" indent="-228600" defTabSz="928688" eaLnBrk="0" hangingPunct="0">
              <a:defRPr sz="2400" baseline="-25000">
                <a:solidFill>
                  <a:schemeClr val="tx1"/>
                </a:solidFill>
                <a:latin typeface="Times New Roman" panose="02020603050405020304" pitchFamily="18" charset="0"/>
              </a:defRPr>
            </a:lvl3pPr>
            <a:lvl4pPr marL="1600200" indent="-228600" defTabSz="928688" eaLnBrk="0" hangingPunct="0">
              <a:defRPr sz="2400" baseline="-25000">
                <a:solidFill>
                  <a:schemeClr val="tx1"/>
                </a:solidFill>
                <a:latin typeface="Times New Roman" panose="02020603050405020304" pitchFamily="18" charset="0"/>
              </a:defRPr>
            </a:lvl4pPr>
            <a:lvl5pPr marL="2057400" indent="-228600" defTabSz="928688" eaLnBrk="0" hangingPunct="0">
              <a:defRPr sz="2400" baseline="-250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6985D0CE-754E-496B-AA1E-F33C66513116}" type="slidenum">
              <a:rPr lang="en-US" altLang="en-US" sz="1200" baseline="0"/>
              <a:pPr eaLnBrk="1" hangingPunct="1"/>
              <a:t>13</a:t>
            </a:fld>
            <a:endParaRPr lang="en-US" altLang="en-US" sz="1200" baseline="0"/>
          </a:p>
        </p:txBody>
      </p:sp>
      <p:sp>
        <p:nvSpPr>
          <p:cNvPr id="40963" name="Rectangle 2">
            <a:extLst>
              <a:ext uri="{FF2B5EF4-FFF2-40B4-BE49-F238E27FC236}">
                <a16:creationId xmlns:a16="http://schemas.microsoft.com/office/drawing/2014/main" id="{FCA599D6-A1AB-41AA-BD37-8E9C10E8EEA6}"/>
              </a:ext>
            </a:extLst>
          </p:cNvPr>
          <p:cNvSpPr>
            <a:spLocks noChangeArrowheads="1" noTextEdit="1"/>
          </p:cNvSpPr>
          <p:nvPr>
            <p:ph type="sldImg"/>
          </p:nvPr>
        </p:nvSpPr>
        <p:spPr>
          <a:ln/>
        </p:spPr>
      </p:sp>
      <p:sp>
        <p:nvSpPr>
          <p:cNvPr id="40964" name="Rectangle 3">
            <a:extLst>
              <a:ext uri="{FF2B5EF4-FFF2-40B4-BE49-F238E27FC236}">
                <a16:creationId xmlns:a16="http://schemas.microsoft.com/office/drawing/2014/main" id="{2B40F369-BAF2-4A42-838F-0939A86508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3FF7452A-CC03-4FAA-A2C0-A47DD8C4DB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baseline="-25000">
                <a:solidFill>
                  <a:schemeClr val="tx1"/>
                </a:solidFill>
                <a:latin typeface="Times New Roman" panose="02020603050405020304" pitchFamily="18" charset="0"/>
              </a:defRPr>
            </a:lvl1pPr>
            <a:lvl2pPr marL="742950" indent="-285750" defTabSz="928688" eaLnBrk="0" hangingPunct="0">
              <a:defRPr sz="2400" baseline="-25000">
                <a:solidFill>
                  <a:schemeClr val="tx1"/>
                </a:solidFill>
                <a:latin typeface="Times New Roman" panose="02020603050405020304" pitchFamily="18" charset="0"/>
              </a:defRPr>
            </a:lvl2pPr>
            <a:lvl3pPr marL="1143000" indent="-228600" defTabSz="928688" eaLnBrk="0" hangingPunct="0">
              <a:defRPr sz="2400" baseline="-25000">
                <a:solidFill>
                  <a:schemeClr val="tx1"/>
                </a:solidFill>
                <a:latin typeface="Times New Roman" panose="02020603050405020304" pitchFamily="18" charset="0"/>
              </a:defRPr>
            </a:lvl3pPr>
            <a:lvl4pPr marL="1600200" indent="-228600" defTabSz="928688" eaLnBrk="0" hangingPunct="0">
              <a:defRPr sz="2400" baseline="-25000">
                <a:solidFill>
                  <a:schemeClr val="tx1"/>
                </a:solidFill>
                <a:latin typeface="Times New Roman" panose="02020603050405020304" pitchFamily="18" charset="0"/>
              </a:defRPr>
            </a:lvl4pPr>
            <a:lvl5pPr marL="2057400" indent="-228600" defTabSz="928688" eaLnBrk="0" hangingPunct="0">
              <a:defRPr sz="2400" baseline="-250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D865C55F-FAEE-4854-A393-A38582B1DB59}" type="slidenum">
              <a:rPr lang="en-US" altLang="en-US" sz="1200" baseline="0"/>
              <a:pPr eaLnBrk="1" hangingPunct="1"/>
              <a:t>14</a:t>
            </a:fld>
            <a:endParaRPr lang="en-US" altLang="en-US" sz="1200" baseline="0"/>
          </a:p>
        </p:txBody>
      </p:sp>
      <p:sp>
        <p:nvSpPr>
          <p:cNvPr id="43011" name="Rectangle 2">
            <a:extLst>
              <a:ext uri="{FF2B5EF4-FFF2-40B4-BE49-F238E27FC236}">
                <a16:creationId xmlns:a16="http://schemas.microsoft.com/office/drawing/2014/main" id="{0D24AD6F-B5B9-466D-8166-4BA216FAA36B}"/>
              </a:ext>
            </a:extLst>
          </p:cNvPr>
          <p:cNvSpPr>
            <a:spLocks noChangeArrowheads="1" noTextEdit="1"/>
          </p:cNvSpPr>
          <p:nvPr>
            <p:ph type="sldImg"/>
          </p:nvPr>
        </p:nvSpPr>
        <p:spPr>
          <a:ln/>
        </p:spPr>
      </p:sp>
      <p:sp>
        <p:nvSpPr>
          <p:cNvPr id="43012" name="Rectangle 3">
            <a:extLst>
              <a:ext uri="{FF2B5EF4-FFF2-40B4-BE49-F238E27FC236}">
                <a16:creationId xmlns:a16="http://schemas.microsoft.com/office/drawing/2014/main" id="{B2ECA834-D5D1-4DF3-8EC8-4CF6F41E3A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13-Sep-20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13-Sep-20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13-Sep-20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6858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24000"/>
            <a:ext cx="381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86200"/>
            <a:ext cx="381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4462EFE9-7FE6-4542-BEC8-118FD647B10A}"/>
              </a:ext>
            </a:extLst>
          </p:cNvPr>
          <p:cNvSpPr>
            <a:spLocks noGrp="1" noChangeArrowheads="1"/>
          </p:cNvSpPr>
          <p:nvPr>
            <p:ph type="ftr" sz="quarter" idx="10"/>
          </p:nvPr>
        </p:nvSpPr>
        <p:spPr>
          <a:ln/>
        </p:spPr>
        <p:txBody>
          <a:bodyPr/>
          <a:lstStyle>
            <a:lvl1pPr>
              <a:defRPr/>
            </a:lvl1pPr>
          </a:lstStyle>
          <a:p>
            <a:pPr>
              <a:defRPr/>
            </a:pPr>
            <a:r>
              <a:rPr lang="en-US"/>
              <a:t>4: Nonideal Transistor Theory</a:t>
            </a:r>
          </a:p>
        </p:txBody>
      </p:sp>
      <p:sp>
        <p:nvSpPr>
          <p:cNvPr id="7" name="Rectangle 6">
            <a:extLst>
              <a:ext uri="{FF2B5EF4-FFF2-40B4-BE49-F238E27FC236}">
                <a16:creationId xmlns:a16="http://schemas.microsoft.com/office/drawing/2014/main" id="{D452CCFB-FB6D-4803-A51D-8952034ADFD9}"/>
              </a:ext>
            </a:extLst>
          </p:cNvPr>
          <p:cNvSpPr>
            <a:spLocks noGrp="1" noChangeArrowheads="1"/>
          </p:cNvSpPr>
          <p:nvPr>
            <p:ph type="sldNum" sz="quarter" idx="11"/>
          </p:nvPr>
        </p:nvSpPr>
        <p:spPr>
          <a:ln/>
        </p:spPr>
        <p:txBody>
          <a:bodyPr/>
          <a:lstStyle>
            <a:lvl1pPr>
              <a:defRPr/>
            </a:lvl1pPr>
          </a:lstStyle>
          <a:p>
            <a:fld id="{04574ED3-0D80-414C-8EC2-BB0D808B1201}" type="slidenum">
              <a:rPr lang="en-US" altLang="en-US"/>
              <a:pPr/>
              <a:t>‹#›</a:t>
            </a:fld>
            <a:endParaRPr lang="en-US" altLang="en-US"/>
          </a:p>
        </p:txBody>
      </p:sp>
    </p:spTree>
    <p:extLst>
      <p:ext uri="{BB962C8B-B14F-4D97-AF65-F5344CB8AC3E}">
        <p14:creationId xmlns:p14="http://schemas.microsoft.com/office/powerpoint/2010/main" val="139324971"/>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13-Sep-20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13-Sep-20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13-Sep-20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13-Sep-20</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13-Sep-20</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13-Sep-20</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13-Sep-20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13-Sep-20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13-Sep-20</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 Id="rId9"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type="body" idx="1"/>
          </p:nvPr>
        </p:nvSpPr>
        <p:spPr>
          <a:xfrm>
            <a:off x="274637" y="762000"/>
            <a:ext cx="8488363" cy="5686445"/>
          </a:xfrm>
        </p:spPr>
        <p:txBody>
          <a:bodyPr>
            <a:noAutofit/>
          </a:bodyPr>
          <a:lstStyle/>
          <a:p>
            <a:pPr algn="just"/>
            <a:r>
              <a:rPr lang="en-US" altLang="en-US" dirty="0"/>
              <a:t>pMOS transistors behave in the same way, but with the signs of all voltages and currents </a:t>
            </a:r>
            <a:r>
              <a:rPr lang="en-US" altLang="en-US" i="1" dirty="0">
                <a:solidFill>
                  <a:srgbClr val="002B82"/>
                </a:solidFill>
              </a:rPr>
              <a:t>reversed</a:t>
            </a:r>
            <a:r>
              <a:rPr lang="en-US" altLang="en-US" dirty="0"/>
              <a:t>.</a:t>
            </a:r>
          </a:p>
          <a:p>
            <a:pPr algn="just"/>
            <a:endParaRPr lang="en-US" altLang="en-US" dirty="0"/>
          </a:p>
          <a:p>
            <a:pPr algn="just" eaLnBrk="1" hangingPunct="1"/>
            <a:r>
              <a:rPr lang="en-US" altLang="en-US" dirty="0"/>
              <a:t>So, All doping and voltages are inverted for pMOS</a:t>
            </a:r>
          </a:p>
          <a:p>
            <a:pPr lvl="1" algn="just" eaLnBrk="1" hangingPunct="1"/>
            <a:r>
              <a:rPr lang="en-US" altLang="en-US" sz="2400" i="1" dirty="0"/>
              <a:t>Source is the more positive terminal</a:t>
            </a:r>
          </a:p>
          <a:p>
            <a:pPr marL="342855" lvl="1" indent="0" algn="just" eaLnBrk="1" hangingPunct="1">
              <a:buNone/>
            </a:pPr>
            <a:endParaRPr lang="en-US" altLang="en-US" sz="2400" i="1" dirty="0"/>
          </a:p>
          <a:p>
            <a:pPr algn="just"/>
            <a:r>
              <a:rPr lang="en-US" altLang="en-US" dirty="0"/>
              <a:t>The mobility of holes in silicon is typically lower than that of electrons. This means that pMOS transistors provide less current than nMOS transistors of comparable size and hence are slower.</a:t>
            </a:r>
          </a:p>
          <a:p>
            <a:pPr algn="just"/>
            <a:endParaRPr lang="en-US" altLang="en-US" dirty="0"/>
          </a:p>
          <a:p>
            <a:pPr algn="just" eaLnBrk="1" hangingPunct="1"/>
            <a:r>
              <a:rPr lang="en-US" altLang="en-US" dirty="0"/>
              <a:t>Mobility </a:t>
            </a:r>
            <a:r>
              <a:rPr lang="en-US" altLang="en-US" dirty="0">
                <a:latin typeface="Symbol" panose="05050102010706020507" pitchFamily="18" charset="2"/>
              </a:rPr>
              <a:t>m</a:t>
            </a:r>
            <a:r>
              <a:rPr lang="en-US" altLang="en-US" baseline="-25000" dirty="0"/>
              <a:t>p</a:t>
            </a:r>
            <a:r>
              <a:rPr lang="en-US" altLang="en-US" dirty="0"/>
              <a:t> is determined by holes</a:t>
            </a:r>
          </a:p>
          <a:p>
            <a:pPr lvl="1" algn="just" eaLnBrk="1" hangingPunct="1"/>
            <a:r>
              <a:rPr lang="en-US" altLang="en-US" sz="2400" dirty="0"/>
              <a:t>Typically 2 lower than that of electrons </a:t>
            </a:r>
            <a:r>
              <a:rPr lang="en-US" altLang="en-US" sz="2400" dirty="0">
                <a:latin typeface="Symbol" panose="05050102010706020507" pitchFamily="18" charset="2"/>
              </a:rPr>
              <a:t>m</a:t>
            </a:r>
            <a:r>
              <a:rPr lang="en-US" altLang="en-US" sz="2400" baseline="-25000" dirty="0"/>
              <a:t>n</a:t>
            </a:r>
          </a:p>
          <a:p>
            <a:pPr lvl="1" algn="just"/>
            <a:r>
              <a:rPr lang="en-US" altLang="en-US" sz="2400" dirty="0">
                <a:latin typeface="Symbol" panose="05050102010706020507" pitchFamily="18" charset="2"/>
              </a:rPr>
              <a:t>m</a:t>
            </a:r>
            <a:r>
              <a:rPr lang="en-US" altLang="en-US" sz="2400" baseline="-25000" dirty="0"/>
              <a:t>n </a:t>
            </a:r>
            <a:r>
              <a:rPr lang="en-US" altLang="en-US" sz="2400" dirty="0"/>
              <a:t>=</a:t>
            </a:r>
            <a:r>
              <a:rPr lang="en-US" altLang="en-US" sz="2400" baseline="-25000" dirty="0"/>
              <a:t> </a:t>
            </a:r>
            <a:r>
              <a:rPr lang="en-US" altLang="en-US" sz="2400" dirty="0">
                <a:latin typeface="Symbol" panose="05050102010706020507" pitchFamily="18" charset="2"/>
              </a:rPr>
              <a:t>m</a:t>
            </a:r>
            <a:r>
              <a:rPr lang="en-US" altLang="en-US" sz="2400" baseline="-25000" dirty="0"/>
              <a:t>p </a:t>
            </a:r>
            <a:r>
              <a:rPr lang="en-US" altLang="en-US" sz="2400" dirty="0"/>
              <a:t>* 2 </a:t>
            </a:r>
          </a:p>
        </p:txBody>
      </p:sp>
      <p:sp>
        <p:nvSpPr>
          <p:cNvPr id="8" name="TextBox 7">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I-V Characteristics (pMOS)</a:t>
            </a:r>
          </a:p>
        </p:txBody>
      </p:sp>
      <p:sp>
        <p:nvSpPr>
          <p:cNvPr id="9"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7B1AFE59-00C6-4921-A621-C727A74DF132}" type="datetime5">
              <a:rPr lang="en-US" smtClean="0"/>
              <a:t>13-Sep-20</a:t>
            </a:fld>
            <a:endParaRPr lang="en-US" dirty="0"/>
          </a:p>
        </p:txBody>
      </p:sp>
      <p:sp>
        <p:nvSpPr>
          <p:cNvPr id="10"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a:t>
            </a:fld>
            <a:endParaRPr lang="en-US" sz="2000" dirty="0">
              <a:solidFill>
                <a:srgbClr val="009900"/>
              </a:solidFill>
            </a:endParaRPr>
          </a:p>
        </p:txBody>
      </p:sp>
    </p:spTree>
    <p:extLst>
      <p:ext uri="{BB962C8B-B14F-4D97-AF65-F5344CB8AC3E}">
        <p14:creationId xmlns:p14="http://schemas.microsoft.com/office/powerpoint/2010/main" val="56721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fade">
                                      <p:cBhvr>
                                        <p:cTn id="7" dur="500"/>
                                        <p:tgtEl>
                                          <p:spTgt spid="348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821">
                                            <p:txEl>
                                              <p:pRg st="2" end="2"/>
                                            </p:txEl>
                                          </p:spTgt>
                                        </p:tgtEl>
                                        <p:attrNameLst>
                                          <p:attrName>style.visibility</p:attrName>
                                        </p:attrNameLst>
                                      </p:cBhvr>
                                      <p:to>
                                        <p:strVal val="visible"/>
                                      </p:to>
                                    </p:set>
                                    <p:animEffect transition="in" filter="fade">
                                      <p:cBhvr>
                                        <p:cTn id="12" dur="500"/>
                                        <p:tgtEl>
                                          <p:spTgt spid="34821">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4821">
                                            <p:txEl>
                                              <p:pRg st="3" end="3"/>
                                            </p:txEl>
                                          </p:spTgt>
                                        </p:tgtEl>
                                        <p:attrNameLst>
                                          <p:attrName>style.visibility</p:attrName>
                                        </p:attrNameLst>
                                      </p:cBhvr>
                                      <p:to>
                                        <p:strVal val="visible"/>
                                      </p:to>
                                    </p:set>
                                    <p:animEffect transition="in" filter="fade">
                                      <p:cBhvr>
                                        <p:cTn id="15" dur="500"/>
                                        <p:tgtEl>
                                          <p:spTgt spid="3482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4821">
                                            <p:txEl>
                                              <p:pRg st="5" end="5"/>
                                            </p:txEl>
                                          </p:spTgt>
                                        </p:tgtEl>
                                        <p:attrNameLst>
                                          <p:attrName>style.visibility</p:attrName>
                                        </p:attrNameLst>
                                      </p:cBhvr>
                                      <p:to>
                                        <p:strVal val="visible"/>
                                      </p:to>
                                    </p:set>
                                    <p:animEffect transition="in" filter="fade">
                                      <p:cBhvr>
                                        <p:cTn id="20" dur="500"/>
                                        <p:tgtEl>
                                          <p:spTgt spid="34821">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4821">
                                            <p:txEl>
                                              <p:pRg st="7" end="7"/>
                                            </p:txEl>
                                          </p:spTgt>
                                        </p:tgtEl>
                                        <p:attrNameLst>
                                          <p:attrName>style.visibility</p:attrName>
                                        </p:attrNameLst>
                                      </p:cBhvr>
                                      <p:to>
                                        <p:strVal val="visible"/>
                                      </p:to>
                                    </p:set>
                                    <p:animEffect transition="in" filter="fade">
                                      <p:cBhvr>
                                        <p:cTn id="25" dur="500"/>
                                        <p:tgtEl>
                                          <p:spTgt spid="34821">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4821">
                                            <p:txEl>
                                              <p:pRg st="8" end="8"/>
                                            </p:txEl>
                                          </p:spTgt>
                                        </p:tgtEl>
                                        <p:attrNameLst>
                                          <p:attrName>style.visibility</p:attrName>
                                        </p:attrNameLst>
                                      </p:cBhvr>
                                      <p:to>
                                        <p:strVal val="visible"/>
                                      </p:to>
                                    </p:set>
                                    <p:animEffect transition="in" filter="fade">
                                      <p:cBhvr>
                                        <p:cTn id="28" dur="500"/>
                                        <p:tgtEl>
                                          <p:spTgt spid="34821">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4821">
                                            <p:txEl>
                                              <p:pRg st="9" end="9"/>
                                            </p:txEl>
                                          </p:spTgt>
                                        </p:tgtEl>
                                        <p:attrNameLst>
                                          <p:attrName>style.visibility</p:attrName>
                                        </p:attrNameLst>
                                      </p:cBhvr>
                                      <p:to>
                                        <p:strVal val="visible"/>
                                      </p:to>
                                    </p:set>
                                    <p:animEffect transition="in" filter="fade">
                                      <p:cBhvr>
                                        <p:cTn id="31" dur="500"/>
                                        <p:tgtEl>
                                          <p:spTgt spid="3482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3795A06F-DC32-438D-B3AD-F1F5E6616ACA}"/>
              </a:ext>
            </a:extLst>
          </p:cNvPr>
          <p:cNvSpPr>
            <a:spLocks noGrp="1"/>
          </p:cNvSpPr>
          <p:nvPr>
            <p:ph type="ftr" sz="quarter" idx="10"/>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3A6F2C87-7158-477A-B9AD-58E825D0E2B0}"/>
              </a:ext>
            </a:extLst>
          </p:cNvPr>
          <p:cNvSpPr>
            <a:spLocks noGrp="1"/>
          </p:cNvSpPr>
          <p:nvPr>
            <p:ph type="sldNum" sz="quarter" idx="11"/>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67D84444-6D03-46E6-89BF-DD6DF2CD0B86}" type="slidenum">
              <a:rPr lang="en-US" altLang="en-US" sz="1400" baseline="0">
                <a:solidFill>
                  <a:srgbClr val="0000FF"/>
                </a:solidFill>
                <a:latin typeface="Arial" panose="020B0604020202020204" pitchFamily="34" charset="0"/>
              </a:rPr>
              <a:pPr eaLnBrk="1" hangingPunct="1"/>
              <a:t>10</a:t>
            </a:fld>
            <a:endParaRPr lang="en-US" altLang="en-US" sz="1400" baseline="0">
              <a:solidFill>
                <a:srgbClr val="0000FF"/>
              </a:solidFill>
              <a:latin typeface="Arial" panose="020B0604020202020204" pitchFamily="34" charset="0"/>
            </a:endParaRPr>
          </a:p>
        </p:txBody>
      </p:sp>
      <p:sp>
        <p:nvSpPr>
          <p:cNvPr id="2053" name="Rectangle 2">
            <a:extLst>
              <a:ext uri="{FF2B5EF4-FFF2-40B4-BE49-F238E27FC236}">
                <a16:creationId xmlns:a16="http://schemas.microsoft.com/office/drawing/2014/main" id="{900C384E-4A18-45D3-BD6C-7581595F67C0}"/>
              </a:ext>
            </a:extLst>
          </p:cNvPr>
          <p:cNvSpPr>
            <a:spLocks noGrp="1" noChangeArrowheads="1"/>
          </p:cNvSpPr>
          <p:nvPr>
            <p:ph type="title"/>
          </p:nvPr>
        </p:nvSpPr>
        <p:spPr/>
        <p:txBody>
          <a:bodyPr/>
          <a:lstStyle/>
          <a:p>
            <a:pPr eaLnBrk="1" hangingPunct="1"/>
            <a:r>
              <a:rPr lang="en-US" altLang="en-US" sz="3200" dirty="0"/>
              <a:t>Ideal vs. Simulated nMOS I-V Plot</a:t>
            </a:r>
          </a:p>
        </p:txBody>
      </p:sp>
      <p:sp>
        <p:nvSpPr>
          <p:cNvPr id="2054" name="Rectangle 3">
            <a:extLst>
              <a:ext uri="{FF2B5EF4-FFF2-40B4-BE49-F238E27FC236}">
                <a16:creationId xmlns:a16="http://schemas.microsoft.com/office/drawing/2014/main" id="{C1713336-28C7-4953-9B1F-6B86D90E2CE6}"/>
              </a:ext>
            </a:extLst>
          </p:cNvPr>
          <p:cNvSpPr>
            <a:spLocks noGrp="1" noChangeArrowheads="1"/>
          </p:cNvSpPr>
          <p:nvPr>
            <p:ph type="body" sz="half" idx="1"/>
          </p:nvPr>
        </p:nvSpPr>
        <p:spPr>
          <a:xfrm>
            <a:off x="685800" y="1524000"/>
            <a:ext cx="6019800" cy="4572000"/>
          </a:xfrm>
        </p:spPr>
        <p:txBody>
          <a:bodyPr/>
          <a:lstStyle/>
          <a:p>
            <a:pPr eaLnBrk="1" hangingPunct="1"/>
            <a:r>
              <a:rPr lang="en-US" altLang="en-US" sz="2000"/>
              <a:t>65 nm IBM process, V</a:t>
            </a:r>
            <a:r>
              <a:rPr lang="en-US" altLang="en-US" sz="2000" baseline="-25000"/>
              <a:t>DD</a:t>
            </a:r>
            <a:r>
              <a:rPr lang="en-US" altLang="en-US" sz="2000"/>
              <a:t> = 1.0 V</a:t>
            </a:r>
          </a:p>
          <a:p>
            <a:pPr eaLnBrk="1" hangingPunct="1">
              <a:buFont typeface="Wingdings" panose="05000000000000000000" pitchFamily="2" charset="2"/>
              <a:buNone/>
            </a:pPr>
            <a:endParaRPr lang="en-US" altLang="en-US" sz="2000"/>
          </a:p>
        </p:txBody>
      </p:sp>
      <p:sp>
        <p:nvSpPr>
          <p:cNvPr id="2055" name="Rectangle 11">
            <a:extLst>
              <a:ext uri="{FF2B5EF4-FFF2-40B4-BE49-F238E27FC236}">
                <a16:creationId xmlns:a16="http://schemas.microsoft.com/office/drawing/2014/main" id="{111BED66-54A9-45D2-A473-D9A2E149A0A6}"/>
              </a:ext>
            </a:extLst>
          </p:cNvPr>
          <p:cNvSpPr>
            <a:spLocks noChangeArrowheads="1"/>
          </p:cNvSpPr>
          <p:nvPr/>
        </p:nvSpPr>
        <p:spPr bwMode="auto">
          <a:xfrm>
            <a:off x="2133600" y="2438400"/>
            <a:ext cx="1905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ltLang="en-US"/>
          </a:p>
        </p:txBody>
      </p:sp>
      <p:graphicFrame>
        <p:nvGraphicFramePr>
          <p:cNvPr id="2050" name="Object 12">
            <a:extLst>
              <a:ext uri="{FF2B5EF4-FFF2-40B4-BE49-F238E27FC236}">
                <a16:creationId xmlns:a16="http://schemas.microsoft.com/office/drawing/2014/main" id="{37BF298A-A130-4B11-9269-709BA5A166B9}"/>
              </a:ext>
            </a:extLst>
          </p:cNvPr>
          <p:cNvGraphicFramePr>
            <a:graphicFrameLocks noChangeAspect="1"/>
          </p:cNvGraphicFramePr>
          <p:nvPr>
            <p:ph sz="quarter" idx="3"/>
          </p:nvPr>
        </p:nvGraphicFramePr>
        <p:xfrm>
          <a:off x="990600" y="1857375"/>
          <a:ext cx="7110413" cy="4238625"/>
        </p:xfrm>
        <a:graphic>
          <a:graphicData uri="http://schemas.openxmlformats.org/presentationml/2006/ole">
            <mc:AlternateContent xmlns:mc="http://schemas.openxmlformats.org/markup-compatibility/2006">
              <mc:Choice xmlns:v="urn:schemas-microsoft-com:vml" Requires="v">
                <p:oleObj spid="_x0000_s5127" name="Visio" r:id="rId4" imgW="5932170" imgH="3537337" progId="Visio.Drawing.11">
                  <p:embed/>
                </p:oleObj>
              </mc:Choice>
              <mc:Fallback>
                <p:oleObj name="Visio" r:id="rId4" imgW="5932170" imgH="3537337" progId="Visio.Drawing.11">
                  <p:embed/>
                  <p:pic>
                    <p:nvPicPr>
                      <p:cNvPr id="2050" name="Object 12">
                        <a:extLst>
                          <a:ext uri="{FF2B5EF4-FFF2-40B4-BE49-F238E27FC236}">
                            <a16:creationId xmlns:a16="http://schemas.microsoft.com/office/drawing/2014/main" id="{37BF298A-A130-4B11-9269-709BA5A166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857375"/>
                        <a:ext cx="7110413"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a:extLst>
              <a:ext uri="{FF2B5EF4-FFF2-40B4-BE49-F238E27FC236}">
                <a16:creationId xmlns:a16="http://schemas.microsoft.com/office/drawing/2014/main" id="{39F4BD9B-BD6A-4676-966C-38C28303D81D}"/>
              </a:ext>
            </a:extLst>
          </p:cNvPr>
          <p:cNvSpPr txBox="1"/>
          <p:nvPr/>
        </p:nvSpPr>
        <p:spPr>
          <a:xfrm>
            <a:off x="0" y="1229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Non-Ideal I-V </a:t>
            </a:r>
            <a:endParaRPr lang="en-US" sz="3000" b="1" dirty="0">
              <a:latin typeface="Times New Roman" panose="02020603050405020304" pitchFamily="18" charset="0"/>
              <a:cs typeface="Times New Roman" panose="02020603050405020304" pitchFamily="18" charset="0"/>
            </a:endParaRP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2800" dirty="0"/>
              <a:t>Velocity Saturation</a:t>
            </a:r>
          </a:p>
        </p:txBody>
      </p:sp>
      <p:sp>
        <p:nvSpPr>
          <p:cNvPr id="5" name="Text Placeholder 4"/>
          <p:cNvSpPr>
            <a:spLocks noGrp="1"/>
          </p:cNvSpPr>
          <p:nvPr>
            <p:ph type="body" sz="half" idx="3"/>
          </p:nvPr>
        </p:nvSpPr>
        <p:spPr/>
        <p:txBody>
          <a:bodyPr>
            <a:normAutofit/>
          </a:bodyPr>
          <a:lstStyle/>
          <a:p>
            <a:r>
              <a:rPr lang="en-US" sz="2800" dirty="0"/>
              <a:t>Mobility Degradation</a:t>
            </a:r>
          </a:p>
        </p:txBody>
      </p:sp>
      <p:sp>
        <p:nvSpPr>
          <p:cNvPr id="4" name="Content Placeholder 3"/>
          <p:cNvSpPr>
            <a:spLocks noGrp="1"/>
          </p:cNvSpPr>
          <p:nvPr>
            <p:ph sz="quarter" idx="2"/>
          </p:nvPr>
        </p:nvSpPr>
        <p:spPr/>
        <p:txBody>
          <a:bodyPr>
            <a:normAutofit/>
          </a:bodyPr>
          <a:lstStyle/>
          <a:p>
            <a:r>
              <a:rPr lang="en-US" sz="3200" dirty="0"/>
              <a:t>Velocity is connected to voltage and lateral size</a:t>
            </a:r>
          </a:p>
          <a:p>
            <a:r>
              <a:rPr lang="en-US" sz="3200" dirty="0"/>
              <a:t>At high lateral field strength, velocity stops to keep pace.</a:t>
            </a:r>
          </a:p>
          <a:p>
            <a:pPr marL="0" indent="0">
              <a:buNone/>
            </a:pPr>
            <a:endParaRPr lang="en-US" sz="3200" dirty="0"/>
          </a:p>
        </p:txBody>
      </p:sp>
      <p:sp>
        <p:nvSpPr>
          <p:cNvPr id="6" name="Content Placeholder 5"/>
          <p:cNvSpPr>
            <a:spLocks noGrp="1"/>
          </p:cNvSpPr>
          <p:nvPr>
            <p:ph sz="quarter" idx="4"/>
          </p:nvPr>
        </p:nvSpPr>
        <p:spPr/>
        <p:txBody>
          <a:bodyPr>
            <a:normAutofit/>
          </a:bodyPr>
          <a:lstStyle/>
          <a:p>
            <a:r>
              <a:rPr lang="en-US" sz="2800" dirty="0"/>
              <a:t>Mobility of our carriers depend on vertical thickness.</a:t>
            </a:r>
          </a:p>
          <a:p>
            <a:r>
              <a:rPr lang="en-US" sz="2800" dirty="0"/>
              <a:t>After a certain extension of vertical profile, the mobility degrades enormously.</a:t>
            </a:r>
          </a:p>
        </p:txBody>
      </p:sp>
      <p:sp>
        <p:nvSpPr>
          <p:cNvPr id="7" name="TextBox 6">
            <a:extLst>
              <a:ext uri="{FF2B5EF4-FFF2-40B4-BE49-F238E27FC236}">
                <a16:creationId xmlns:a16="http://schemas.microsoft.com/office/drawing/2014/main" id="{23F05415-B295-41B9-B0C6-F5C3D518FDC6}"/>
              </a:ext>
            </a:extLst>
          </p:cNvPr>
          <p:cNvSpPr txBox="1"/>
          <p:nvPr/>
        </p:nvSpPr>
        <p:spPr>
          <a:xfrm>
            <a:off x="0" y="1229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Non-Ideal I-V </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208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88267"/>
            <a:ext cx="4040188" cy="639762"/>
          </a:xfrm>
        </p:spPr>
        <p:txBody>
          <a:bodyPr>
            <a:normAutofit/>
          </a:bodyPr>
          <a:lstStyle/>
          <a:p>
            <a:r>
              <a:rPr lang="en-US" sz="2800" dirty="0"/>
              <a:t>Velocity Saturation</a:t>
            </a:r>
          </a:p>
        </p:txBody>
      </p:sp>
      <p:sp>
        <p:nvSpPr>
          <p:cNvPr id="5" name="Text Placeholder 4"/>
          <p:cNvSpPr>
            <a:spLocks noGrp="1"/>
          </p:cNvSpPr>
          <p:nvPr>
            <p:ph type="body" sz="half" idx="3"/>
          </p:nvPr>
        </p:nvSpPr>
        <p:spPr>
          <a:xfrm>
            <a:off x="4645035" y="888267"/>
            <a:ext cx="4041775" cy="639762"/>
          </a:xfrm>
        </p:spPr>
        <p:txBody>
          <a:bodyPr>
            <a:normAutofit/>
          </a:bodyPr>
          <a:lstStyle/>
          <a:p>
            <a:r>
              <a:rPr lang="en-US" sz="2800" dirty="0"/>
              <a:t>Mobility Degradation</a:t>
            </a:r>
          </a:p>
        </p:txBody>
      </p:sp>
      <p:sp>
        <p:nvSpPr>
          <p:cNvPr id="4" name="Content Placeholder 3"/>
          <p:cNvSpPr>
            <a:spLocks noGrp="1"/>
          </p:cNvSpPr>
          <p:nvPr>
            <p:ph sz="quarter" idx="2"/>
          </p:nvPr>
        </p:nvSpPr>
        <p:spPr>
          <a:xfrm>
            <a:off x="457190" y="1676400"/>
            <a:ext cx="4040188" cy="3951288"/>
          </a:xfrm>
        </p:spPr>
        <p:txBody>
          <a:bodyPr>
            <a:normAutofit lnSpcReduction="10000"/>
          </a:bodyPr>
          <a:lstStyle/>
          <a:p>
            <a:pPr algn="just"/>
            <a:r>
              <a:rPr lang="en-US" sz="2400" dirty="0"/>
              <a:t>The reason the velocity saturates is clear from practical point since (V</a:t>
            </a:r>
            <a:r>
              <a:rPr lang="en-US" sz="2400" baseline="-25000" dirty="0"/>
              <a:t>ds</a:t>
            </a:r>
            <a:r>
              <a:rPr lang="en-US" sz="2400" dirty="0"/>
              <a:t>/L) will change as the L increases. After a certain extension of L, the field strength, here the electromagnetic force E, does not force the conduction for resource constraints.</a:t>
            </a:r>
          </a:p>
        </p:txBody>
      </p:sp>
      <p:sp>
        <p:nvSpPr>
          <p:cNvPr id="6" name="Content Placeholder 5"/>
          <p:cNvSpPr>
            <a:spLocks noGrp="1"/>
          </p:cNvSpPr>
          <p:nvPr>
            <p:ph sz="quarter" idx="4"/>
          </p:nvPr>
        </p:nvSpPr>
        <p:spPr>
          <a:xfrm>
            <a:off x="4645035" y="1546226"/>
            <a:ext cx="4041775" cy="3951288"/>
          </a:xfrm>
        </p:spPr>
        <p:txBody>
          <a:bodyPr>
            <a:normAutofit lnSpcReduction="10000"/>
          </a:bodyPr>
          <a:lstStyle/>
          <a:p>
            <a:pPr algn="just"/>
            <a:r>
              <a:rPr lang="en-US" sz="2400" dirty="0"/>
              <a:t>At high vertical field strength, the carrier scatters off the oxide interface frequently.</a:t>
            </a:r>
          </a:p>
          <a:p>
            <a:pPr algn="just"/>
            <a:r>
              <a:rPr lang="en-US" sz="2400" dirty="0"/>
              <a:t>This causes the mobility to reduce; in ideal scenario we cannot consider such condition.</a:t>
            </a:r>
          </a:p>
          <a:p>
            <a:pPr algn="just"/>
            <a:r>
              <a:rPr lang="en-US" sz="2400" dirty="0"/>
              <a:t>Hence the graph is different for ideal and non-ideal.</a:t>
            </a:r>
          </a:p>
        </p:txBody>
      </p:sp>
      <p:sp>
        <p:nvSpPr>
          <p:cNvPr id="7" name="TextBox 6">
            <a:extLst>
              <a:ext uri="{FF2B5EF4-FFF2-40B4-BE49-F238E27FC236}">
                <a16:creationId xmlns:a16="http://schemas.microsoft.com/office/drawing/2014/main" id="{93BCD602-D678-4534-9922-4325EBE4FBB5}"/>
              </a:ext>
            </a:extLst>
          </p:cNvPr>
          <p:cNvSpPr txBox="1"/>
          <p:nvPr/>
        </p:nvSpPr>
        <p:spPr>
          <a:xfrm>
            <a:off x="0" y="1229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Non-Ideal I-V </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40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a:extLst>
              <a:ext uri="{FF2B5EF4-FFF2-40B4-BE49-F238E27FC236}">
                <a16:creationId xmlns:a16="http://schemas.microsoft.com/office/drawing/2014/main" id="{63422656-F340-4F23-A498-F8AAA76B7926}"/>
              </a:ext>
            </a:extLst>
          </p:cNvPr>
          <p:cNvSpPr>
            <a:spLocks noGrp="1"/>
          </p:cNvSpPr>
          <p:nvPr>
            <p:ph type="ftr" sz="quarter" idx="10"/>
          </p:nvPr>
        </p:nvSpPr>
        <p:spPr/>
        <p:txBody>
          <a:bodyPr/>
          <a:lstStyle/>
          <a:p>
            <a:pPr>
              <a:defRPr/>
            </a:pPr>
            <a:r>
              <a:rPr lang="en-US"/>
              <a:t>4: Nonideal Transistor Theory</a:t>
            </a:r>
          </a:p>
        </p:txBody>
      </p:sp>
      <p:sp>
        <p:nvSpPr>
          <p:cNvPr id="11" name="Slide Number Placeholder 4">
            <a:extLst>
              <a:ext uri="{FF2B5EF4-FFF2-40B4-BE49-F238E27FC236}">
                <a16:creationId xmlns:a16="http://schemas.microsoft.com/office/drawing/2014/main" id="{6911315F-373E-45D6-91B1-7B50DFDE361B}"/>
              </a:ext>
            </a:extLst>
          </p:cNvPr>
          <p:cNvSpPr>
            <a:spLocks noGrp="1"/>
          </p:cNvSpPr>
          <p:nvPr>
            <p:ph type="sldNum" sz="quarter" idx="11"/>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4BC2D388-E390-456C-A924-568C97CF9EAD}" type="slidenum">
              <a:rPr lang="en-US" altLang="en-US" sz="1400" baseline="0">
                <a:solidFill>
                  <a:srgbClr val="0000FF"/>
                </a:solidFill>
                <a:latin typeface="Arial" panose="020B0604020202020204" pitchFamily="34" charset="0"/>
              </a:rPr>
              <a:pPr eaLnBrk="1" hangingPunct="1"/>
              <a:t>13</a:t>
            </a:fld>
            <a:endParaRPr lang="en-US" altLang="en-US" sz="1400" baseline="0">
              <a:solidFill>
                <a:srgbClr val="0000FF"/>
              </a:solidFill>
              <a:latin typeface="Arial" panose="020B0604020202020204" pitchFamily="34" charset="0"/>
            </a:endParaRPr>
          </a:p>
        </p:txBody>
      </p:sp>
      <p:sp>
        <p:nvSpPr>
          <p:cNvPr id="18437" name="Rectangle 3">
            <a:extLst>
              <a:ext uri="{FF2B5EF4-FFF2-40B4-BE49-F238E27FC236}">
                <a16:creationId xmlns:a16="http://schemas.microsoft.com/office/drawing/2014/main" id="{1DEE9B53-151C-4AD2-9F3A-E2CD9F972CE8}"/>
              </a:ext>
            </a:extLst>
          </p:cNvPr>
          <p:cNvSpPr>
            <a:spLocks noGrp="1" noChangeArrowheads="1"/>
          </p:cNvSpPr>
          <p:nvPr>
            <p:ph type="body" idx="1"/>
          </p:nvPr>
        </p:nvSpPr>
        <p:spPr/>
        <p:txBody>
          <a:bodyPr/>
          <a:lstStyle/>
          <a:p>
            <a:pPr eaLnBrk="1" hangingPunct="1"/>
            <a:r>
              <a:rPr lang="en-US" altLang="en-US"/>
              <a:t>Vertical electric field: E</a:t>
            </a:r>
            <a:r>
              <a:rPr lang="en-US" altLang="en-US" baseline="-25000"/>
              <a:t>vert</a:t>
            </a:r>
            <a:r>
              <a:rPr lang="en-US" altLang="en-US"/>
              <a:t> = V</a:t>
            </a:r>
            <a:r>
              <a:rPr lang="en-US" altLang="en-US" baseline="-25000"/>
              <a:t>gs</a:t>
            </a:r>
            <a:r>
              <a:rPr lang="en-US" altLang="en-US"/>
              <a:t> / t</a:t>
            </a:r>
            <a:r>
              <a:rPr lang="en-US" altLang="en-US" baseline="-25000"/>
              <a:t>ox</a:t>
            </a:r>
          </a:p>
          <a:p>
            <a:pPr lvl="1" eaLnBrk="1" hangingPunct="1"/>
            <a:r>
              <a:rPr lang="en-US" altLang="en-US"/>
              <a:t>Attracts carriers into channel</a:t>
            </a:r>
          </a:p>
          <a:p>
            <a:pPr lvl="1" eaLnBrk="1" hangingPunct="1"/>
            <a:r>
              <a:rPr lang="en-US" altLang="en-US"/>
              <a:t>Long channel: Q</a:t>
            </a:r>
            <a:r>
              <a:rPr lang="en-US" altLang="en-US" baseline="-25000"/>
              <a:t>channel</a:t>
            </a:r>
            <a:r>
              <a:rPr lang="en-US" altLang="en-US"/>
              <a:t> </a:t>
            </a:r>
            <a:r>
              <a:rPr lang="en-US" altLang="en-US">
                <a:sym typeface="Symbol" panose="05050102010706020507" pitchFamily="18" charset="2"/>
              </a:rPr>
              <a:t> </a:t>
            </a:r>
            <a:r>
              <a:rPr lang="en-US" altLang="en-US"/>
              <a:t>E</a:t>
            </a:r>
            <a:r>
              <a:rPr lang="en-US" altLang="en-US" baseline="-25000"/>
              <a:t>vert</a:t>
            </a:r>
          </a:p>
          <a:p>
            <a:pPr eaLnBrk="1" hangingPunct="1"/>
            <a:r>
              <a:rPr lang="en-US" altLang="en-US"/>
              <a:t>Lateral electric field: E</a:t>
            </a:r>
            <a:r>
              <a:rPr lang="en-US" altLang="en-US" baseline="-25000"/>
              <a:t>lat</a:t>
            </a:r>
            <a:r>
              <a:rPr lang="en-US" altLang="en-US"/>
              <a:t> = V</a:t>
            </a:r>
            <a:r>
              <a:rPr lang="en-US" altLang="en-US" baseline="-25000"/>
              <a:t>ds</a:t>
            </a:r>
            <a:r>
              <a:rPr lang="en-US" altLang="en-US"/>
              <a:t> / L</a:t>
            </a:r>
          </a:p>
          <a:p>
            <a:pPr lvl="1" eaLnBrk="1" hangingPunct="1"/>
            <a:r>
              <a:rPr lang="en-US" altLang="en-US"/>
              <a:t>Accelerates carriers from drain to source</a:t>
            </a:r>
          </a:p>
          <a:p>
            <a:pPr lvl="1" eaLnBrk="1" hangingPunct="1"/>
            <a:r>
              <a:rPr lang="en-US" altLang="en-US"/>
              <a:t>Long channel: v = </a:t>
            </a:r>
            <a:r>
              <a:rPr lang="en-US" altLang="en-US">
                <a:latin typeface="Symbol" panose="05050102010706020507" pitchFamily="18" charset="2"/>
              </a:rPr>
              <a:t>m</a:t>
            </a:r>
            <a:r>
              <a:rPr lang="en-US" altLang="en-US"/>
              <a:t>E</a:t>
            </a:r>
            <a:r>
              <a:rPr lang="en-US" altLang="en-US" baseline="-25000"/>
              <a:t>lat</a:t>
            </a:r>
          </a:p>
        </p:txBody>
      </p:sp>
      <p:sp>
        <p:nvSpPr>
          <p:cNvPr id="12" name="TextBox 11">
            <a:extLst>
              <a:ext uri="{FF2B5EF4-FFF2-40B4-BE49-F238E27FC236}">
                <a16:creationId xmlns:a16="http://schemas.microsoft.com/office/drawing/2014/main" id="{92494F2F-1F8A-41AF-9B1A-B0F254F06B36}"/>
              </a:ext>
            </a:extLst>
          </p:cNvPr>
          <p:cNvSpPr txBox="1"/>
          <p:nvPr/>
        </p:nvSpPr>
        <p:spPr>
          <a:xfrm>
            <a:off x="0" y="1229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Non-Ideal I-V </a:t>
            </a:r>
            <a:endParaRPr lang="en-US"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5A130F6F-AF54-42A5-977B-6547BAA998FF}"/>
              </a:ext>
            </a:extLst>
          </p:cNvPr>
          <p:cNvSpPr>
            <a:spLocks noGrp="1"/>
          </p:cNvSpPr>
          <p:nvPr>
            <p:ph type="sldNum" sz="quarter" idx="11"/>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C8BBCAD9-1536-404F-8532-9F5218D834A6}" type="slidenum">
              <a:rPr lang="en-US" altLang="en-US" sz="1400" baseline="0">
                <a:solidFill>
                  <a:srgbClr val="0000FF"/>
                </a:solidFill>
                <a:latin typeface="Arial" panose="020B0604020202020204" pitchFamily="34" charset="0"/>
              </a:rPr>
              <a:pPr eaLnBrk="1" hangingPunct="1"/>
              <a:t>14</a:t>
            </a:fld>
            <a:endParaRPr lang="en-US" altLang="en-US" sz="1400" baseline="0">
              <a:solidFill>
                <a:srgbClr val="0000FF"/>
              </a:solidFill>
              <a:latin typeface="Arial" panose="020B0604020202020204" pitchFamily="34" charset="0"/>
            </a:endParaRPr>
          </a:p>
        </p:txBody>
      </p:sp>
      <p:sp>
        <p:nvSpPr>
          <p:cNvPr id="20485" name="Rectangle 3">
            <a:extLst>
              <a:ext uri="{FF2B5EF4-FFF2-40B4-BE49-F238E27FC236}">
                <a16:creationId xmlns:a16="http://schemas.microsoft.com/office/drawing/2014/main" id="{C46A3E1D-7005-4420-B99B-2B507E93A440}"/>
              </a:ext>
            </a:extLst>
          </p:cNvPr>
          <p:cNvSpPr>
            <a:spLocks noGrp="1" noChangeArrowheads="1"/>
          </p:cNvSpPr>
          <p:nvPr>
            <p:ph type="body" idx="1"/>
          </p:nvPr>
        </p:nvSpPr>
        <p:spPr/>
        <p:txBody>
          <a:bodyPr/>
          <a:lstStyle/>
          <a:p>
            <a:pPr eaLnBrk="1" hangingPunct="1"/>
            <a:r>
              <a:rPr lang="en-US" altLang="en-US"/>
              <a:t>High E</a:t>
            </a:r>
            <a:r>
              <a:rPr lang="en-US" altLang="en-US" baseline="-25000"/>
              <a:t>vert</a:t>
            </a:r>
            <a:r>
              <a:rPr lang="en-US" altLang="en-US"/>
              <a:t> effectively reduces mobility</a:t>
            </a:r>
          </a:p>
          <a:p>
            <a:pPr lvl="1" eaLnBrk="1" hangingPunct="1"/>
            <a:r>
              <a:rPr lang="en-US" altLang="en-US"/>
              <a:t>Collisions with oxide interface</a:t>
            </a:r>
          </a:p>
        </p:txBody>
      </p:sp>
      <p:pic>
        <p:nvPicPr>
          <p:cNvPr id="20486" name="Picture 4">
            <a:extLst>
              <a:ext uri="{FF2B5EF4-FFF2-40B4-BE49-F238E27FC236}">
                <a16:creationId xmlns:a16="http://schemas.microsoft.com/office/drawing/2014/main" id="{D90B705C-1CB2-4DC7-84A5-279FC323F7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95600"/>
            <a:ext cx="73152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1C2140A3-7EE0-470D-9FEB-C2640DACC2E1}"/>
              </a:ext>
            </a:extLst>
          </p:cNvPr>
          <p:cNvSpPr txBox="1"/>
          <p:nvPr/>
        </p:nvSpPr>
        <p:spPr>
          <a:xfrm>
            <a:off x="4916" y="-24122"/>
            <a:ext cx="9144000"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en-US" sz="3200" dirty="0"/>
              <a:t>Mobility Degradation</a:t>
            </a:r>
            <a:endParaRPr lang="en-US"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6443B156-8CA1-45A6-9C64-AC9D84662373}"/>
              </a:ext>
            </a:extLst>
          </p:cNvPr>
          <p:cNvSpPr>
            <a:spLocks noGrp="1"/>
          </p:cNvSpPr>
          <p:nvPr>
            <p:ph type="ftr" sz="quarter" idx="10"/>
          </p:nvPr>
        </p:nvSpPr>
        <p:spPr/>
        <p:txBody>
          <a:bodyPr/>
          <a:lstStyle/>
          <a:p>
            <a:pPr>
              <a:defRPr/>
            </a:pPr>
            <a:r>
              <a:rPr lang="en-US"/>
              <a:t>4: Nonideal Transistor Theory</a:t>
            </a:r>
          </a:p>
        </p:txBody>
      </p:sp>
      <p:sp>
        <p:nvSpPr>
          <p:cNvPr id="9" name="Slide Number Placeholder 4">
            <a:extLst>
              <a:ext uri="{FF2B5EF4-FFF2-40B4-BE49-F238E27FC236}">
                <a16:creationId xmlns:a16="http://schemas.microsoft.com/office/drawing/2014/main" id="{52198A0E-EA9D-4E0A-AE04-FCE635B0D1F2}"/>
              </a:ext>
            </a:extLst>
          </p:cNvPr>
          <p:cNvSpPr>
            <a:spLocks noGrp="1"/>
          </p:cNvSpPr>
          <p:nvPr>
            <p:ph type="sldNum" sz="quarter" idx="11"/>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CDF7C408-C9D8-4029-AA2F-77439E6EE1C9}" type="slidenum">
              <a:rPr lang="en-US" altLang="en-US" sz="1400" baseline="0">
                <a:solidFill>
                  <a:srgbClr val="0000FF"/>
                </a:solidFill>
                <a:latin typeface="Arial" panose="020B0604020202020204" pitchFamily="34" charset="0"/>
              </a:rPr>
              <a:pPr eaLnBrk="1" hangingPunct="1"/>
              <a:t>15</a:t>
            </a:fld>
            <a:endParaRPr lang="en-US" altLang="en-US" sz="1400" baseline="0">
              <a:solidFill>
                <a:srgbClr val="0000FF"/>
              </a:solidFill>
              <a:latin typeface="Arial" panose="020B0604020202020204" pitchFamily="34" charset="0"/>
            </a:endParaRPr>
          </a:p>
        </p:txBody>
      </p:sp>
      <p:sp>
        <p:nvSpPr>
          <p:cNvPr id="21509" name="Rectangle 3">
            <a:extLst>
              <a:ext uri="{FF2B5EF4-FFF2-40B4-BE49-F238E27FC236}">
                <a16:creationId xmlns:a16="http://schemas.microsoft.com/office/drawing/2014/main" id="{92CEE52A-AED0-41A0-8F26-4E32B3383647}"/>
              </a:ext>
            </a:extLst>
          </p:cNvPr>
          <p:cNvSpPr>
            <a:spLocks noGrp="1" noChangeArrowheads="1"/>
          </p:cNvSpPr>
          <p:nvPr>
            <p:ph type="body" idx="1"/>
          </p:nvPr>
        </p:nvSpPr>
        <p:spPr/>
        <p:txBody>
          <a:bodyPr/>
          <a:lstStyle/>
          <a:p>
            <a:pPr eaLnBrk="1" hangingPunct="1"/>
            <a:r>
              <a:rPr lang="en-US" altLang="en-US"/>
              <a:t>At high E</a:t>
            </a:r>
            <a:r>
              <a:rPr lang="en-US" altLang="en-US" baseline="-25000"/>
              <a:t>lat</a:t>
            </a:r>
            <a:r>
              <a:rPr lang="en-US" altLang="en-US"/>
              <a:t>, carrier velocity rolls off</a:t>
            </a:r>
          </a:p>
          <a:p>
            <a:pPr lvl="1" eaLnBrk="1" hangingPunct="1"/>
            <a:r>
              <a:rPr lang="en-US" altLang="en-US"/>
              <a:t>Carriers scatter off atoms in silicon lattice</a:t>
            </a:r>
          </a:p>
          <a:p>
            <a:pPr lvl="1" eaLnBrk="1" hangingPunct="1"/>
            <a:r>
              <a:rPr lang="en-US" altLang="en-US"/>
              <a:t>Velocity reaches </a:t>
            </a:r>
            <a:r>
              <a:rPr lang="en-US" altLang="en-US" i="1"/>
              <a:t>v</a:t>
            </a:r>
            <a:r>
              <a:rPr lang="en-US" altLang="en-US" baseline="-25000"/>
              <a:t>sat</a:t>
            </a:r>
          </a:p>
          <a:p>
            <a:pPr lvl="2" eaLnBrk="1" hangingPunct="1"/>
            <a:r>
              <a:rPr lang="en-US" altLang="en-US"/>
              <a:t>Electrons: 10</a:t>
            </a:r>
            <a:r>
              <a:rPr lang="en-US" altLang="en-US" baseline="30000"/>
              <a:t>7</a:t>
            </a:r>
            <a:r>
              <a:rPr lang="en-US" altLang="en-US"/>
              <a:t> cm/s</a:t>
            </a:r>
          </a:p>
          <a:p>
            <a:pPr lvl="2" eaLnBrk="1" hangingPunct="1"/>
            <a:r>
              <a:rPr lang="en-US" altLang="en-US"/>
              <a:t>Holes: 8 x 10</a:t>
            </a:r>
            <a:r>
              <a:rPr lang="en-US" altLang="en-US" baseline="30000"/>
              <a:t>6</a:t>
            </a:r>
            <a:r>
              <a:rPr lang="en-US" altLang="en-US"/>
              <a:t> cm/s</a:t>
            </a:r>
          </a:p>
          <a:p>
            <a:pPr lvl="1" eaLnBrk="1" hangingPunct="1"/>
            <a:r>
              <a:rPr lang="en-US" altLang="en-US"/>
              <a:t>Better model</a:t>
            </a:r>
          </a:p>
        </p:txBody>
      </p:sp>
      <p:sp>
        <p:nvSpPr>
          <p:cNvPr id="21510" name="Rectangle 6">
            <a:extLst>
              <a:ext uri="{FF2B5EF4-FFF2-40B4-BE49-F238E27FC236}">
                <a16:creationId xmlns:a16="http://schemas.microsoft.com/office/drawing/2014/main" id="{539DB94B-A327-4E13-BD92-C4573BDF8CA8}"/>
              </a:ext>
            </a:extLst>
          </p:cNvPr>
          <p:cNvSpPr>
            <a:spLocks noChangeArrowheads="1"/>
          </p:cNvSpPr>
          <p:nvPr/>
        </p:nvSpPr>
        <p:spPr bwMode="auto">
          <a:xfrm>
            <a:off x="4202113" y="3116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ltLang="en-US"/>
          </a:p>
        </p:txBody>
      </p:sp>
      <p:pic>
        <p:nvPicPr>
          <p:cNvPr id="21511" name="Picture 8">
            <a:extLst>
              <a:ext uri="{FF2B5EF4-FFF2-40B4-BE49-F238E27FC236}">
                <a16:creationId xmlns:a16="http://schemas.microsoft.com/office/drawing/2014/main" id="{F9A0D5C7-0D2B-4A83-AB9D-A90E31C573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91000"/>
            <a:ext cx="29718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9">
            <a:extLst>
              <a:ext uri="{FF2B5EF4-FFF2-40B4-BE49-F238E27FC236}">
                <a16:creationId xmlns:a16="http://schemas.microsoft.com/office/drawing/2014/main" id="{AED5A6D6-019E-4257-B58A-829143AD33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572000"/>
            <a:ext cx="142875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10">
            <a:extLst>
              <a:ext uri="{FF2B5EF4-FFF2-40B4-BE49-F238E27FC236}">
                <a16:creationId xmlns:a16="http://schemas.microsoft.com/office/drawing/2014/main" id="{2194FBF1-EB2C-4CF9-821D-4B9C172DBB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2438400"/>
            <a:ext cx="2449513"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14F6FDD-15D7-4A57-9658-302F4A850169}"/>
              </a:ext>
            </a:extLst>
          </p:cNvPr>
          <p:cNvSpPr txBox="1"/>
          <p:nvPr/>
        </p:nvSpPr>
        <p:spPr>
          <a:xfrm>
            <a:off x="-34413" y="-40879"/>
            <a:ext cx="9144000"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en-US" sz="3200" dirty="0"/>
              <a:t>Velocity Saturation</a:t>
            </a:r>
            <a:endParaRPr lang="en-US"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16E940-7FAE-4A30-8880-4B57A6AEADAE}"/>
              </a:ext>
            </a:extLst>
          </p:cNvPr>
          <p:cNvSpPr txBox="1"/>
          <p:nvPr/>
        </p:nvSpPr>
        <p:spPr>
          <a:xfrm>
            <a:off x="22266" y="-19878"/>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en-US" sz="3200" dirty="0"/>
              <a:t>MOS Capacitor</a:t>
            </a:r>
            <a:endParaRPr lang="en-US" sz="3000" b="1" dirty="0">
              <a:latin typeface="Times New Roman" panose="02020603050405020304" pitchFamily="18" charset="0"/>
              <a:cs typeface="Times New Roman" panose="02020603050405020304" pitchFamily="18" charset="0"/>
            </a:endParaRPr>
          </a:p>
        </p:txBody>
      </p:sp>
      <p:sp>
        <p:nvSpPr>
          <p:cNvPr id="9"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7B1AFE59-00C6-4921-A621-C727A74DF132}" type="datetime5">
              <a:rPr lang="en-US" smtClean="0"/>
              <a:t>13-Sep-20</a:t>
            </a:fld>
            <a:endParaRPr lang="en-US" dirty="0"/>
          </a:p>
        </p:txBody>
      </p:sp>
      <p:sp>
        <p:nvSpPr>
          <p:cNvPr id="10"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11" name="Rectangle 3">
            <a:extLst>
              <a:ext uri="{FF2B5EF4-FFF2-40B4-BE49-F238E27FC236}">
                <a16:creationId xmlns:a16="http://schemas.microsoft.com/office/drawing/2014/main" id="{50F8C614-ED22-4216-BCED-971B06025EBB}"/>
              </a:ext>
            </a:extLst>
          </p:cNvPr>
          <p:cNvSpPr txBox="1">
            <a:spLocks noChangeArrowheads="1"/>
          </p:cNvSpPr>
          <p:nvPr/>
        </p:nvSpPr>
        <p:spPr>
          <a:xfrm>
            <a:off x="685800" y="1524000"/>
            <a:ext cx="3810000" cy="4572000"/>
          </a:xfrm>
          <a:prstGeom prst="rect">
            <a:avLst/>
          </a:prstGeom>
        </p:spPr>
        <p:txBody>
          <a:bodyPr vert="horz" lIns="91440" tIns="45720" rIns="91440" bIns="45720" rtlCol="0">
            <a:normAutofit/>
          </a:bodyPr>
          <a:lst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altLang="en-US" sz="2000"/>
              <a:t>Gate and body form MOS capacitor</a:t>
            </a:r>
          </a:p>
          <a:p>
            <a:r>
              <a:rPr lang="en-US" altLang="en-US" sz="2000"/>
              <a:t>Operating modes</a:t>
            </a:r>
          </a:p>
          <a:p>
            <a:pPr lvl="1"/>
            <a:r>
              <a:rPr lang="en-US" altLang="en-US" sz="2000"/>
              <a:t>Accumulation</a:t>
            </a:r>
          </a:p>
          <a:p>
            <a:pPr lvl="1"/>
            <a:r>
              <a:rPr lang="en-US" altLang="en-US" sz="2000"/>
              <a:t>Depletion</a:t>
            </a:r>
          </a:p>
          <a:p>
            <a:pPr lvl="1"/>
            <a:r>
              <a:rPr lang="en-US" altLang="en-US" sz="2000"/>
              <a:t>Inversion</a:t>
            </a:r>
            <a:endParaRPr lang="en-US" altLang="en-US" sz="2000" dirty="0"/>
          </a:p>
        </p:txBody>
      </p:sp>
      <p:graphicFrame>
        <p:nvGraphicFramePr>
          <p:cNvPr id="12" name="Object 4">
            <a:extLst>
              <a:ext uri="{FF2B5EF4-FFF2-40B4-BE49-F238E27FC236}">
                <a16:creationId xmlns:a16="http://schemas.microsoft.com/office/drawing/2014/main" id="{046AA1E0-B751-4230-AFD1-E33BE92172EB}"/>
              </a:ext>
            </a:extLst>
          </p:cNvPr>
          <p:cNvGraphicFramePr>
            <a:graphicFrameLocks noChangeAspect="1"/>
          </p:cNvGraphicFramePr>
          <p:nvPr>
            <p:extLst>
              <p:ext uri="{D42A27DB-BD31-4B8C-83A1-F6EECF244321}">
                <p14:modId xmlns:p14="http://schemas.microsoft.com/office/powerpoint/2010/main" val="1043212157"/>
              </p:ext>
            </p:extLst>
          </p:nvPr>
        </p:nvGraphicFramePr>
        <p:xfrm>
          <a:off x="3962400" y="1517374"/>
          <a:ext cx="4495800" cy="4151313"/>
        </p:xfrm>
        <a:graphic>
          <a:graphicData uri="http://schemas.openxmlformats.org/presentationml/2006/ole">
            <mc:AlternateContent xmlns:mc="http://schemas.openxmlformats.org/markup-compatibility/2006">
              <mc:Choice xmlns:v="urn:schemas-microsoft-com:vml" Requires="v">
                <p:oleObj spid="_x0000_s3089" name="Visio" r:id="rId4" imgW="3886200" imgH="3587529" progId="Visio.Drawing.11">
                  <p:embed/>
                </p:oleObj>
              </mc:Choice>
              <mc:Fallback>
                <p:oleObj name="Visio" r:id="rId4" imgW="3886200" imgH="3587529" progId="Visio.Drawing.11">
                  <p:embed/>
                  <p:pic>
                    <p:nvPicPr>
                      <p:cNvPr id="223236" name="Object 4">
                        <a:extLst>
                          <a:ext uri="{FF2B5EF4-FFF2-40B4-BE49-F238E27FC236}">
                            <a16:creationId xmlns:a16="http://schemas.microsoft.com/office/drawing/2014/main" id="{FEE03B52-4929-4B8F-92CB-E02AE7F7B4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517374"/>
                        <a:ext cx="4495800" cy="415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5">
            <a:extLst>
              <a:ext uri="{FF2B5EF4-FFF2-40B4-BE49-F238E27FC236}">
                <a16:creationId xmlns:a16="http://schemas.microsoft.com/office/drawing/2014/main" id="{23757F2F-BFE0-4A82-8ED1-7B1AE235FF9C}"/>
              </a:ext>
            </a:extLst>
          </p:cNvPr>
          <p:cNvGraphicFramePr>
            <a:graphicFrameLocks noChangeAspect="1"/>
          </p:cNvGraphicFramePr>
          <p:nvPr>
            <p:extLst>
              <p:ext uri="{D42A27DB-BD31-4B8C-83A1-F6EECF244321}">
                <p14:modId xmlns:p14="http://schemas.microsoft.com/office/powerpoint/2010/main" val="970395153"/>
              </p:ext>
            </p:extLst>
          </p:nvPr>
        </p:nvGraphicFramePr>
        <p:xfrm>
          <a:off x="4038600" y="3267834"/>
          <a:ext cx="4572000" cy="2808288"/>
        </p:xfrm>
        <a:graphic>
          <a:graphicData uri="http://schemas.openxmlformats.org/presentationml/2006/ole">
            <mc:AlternateContent xmlns:mc="http://schemas.openxmlformats.org/markup-compatibility/2006">
              <mc:Choice xmlns:v="urn:schemas-microsoft-com:vml" Requires="v">
                <p:oleObj spid="_x0000_s3090" name="Visio" r:id="rId6" imgW="3886200" imgH="2387379" progId="Visio.Drawing.11">
                  <p:embed/>
                </p:oleObj>
              </mc:Choice>
              <mc:Fallback>
                <p:oleObj name="Visio" r:id="rId6" imgW="3886200" imgH="2387379" progId="Visio.Drawing.11">
                  <p:embed/>
                  <p:pic>
                    <p:nvPicPr>
                      <p:cNvPr id="223237" name="Object 5">
                        <a:extLst>
                          <a:ext uri="{FF2B5EF4-FFF2-40B4-BE49-F238E27FC236}">
                            <a16:creationId xmlns:a16="http://schemas.microsoft.com/office/drawing/2014/main" id="{8E36CFE9-56DB-48E3-A1D6-3A3FDEB34D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3267834"/>
                        <a:ext cx="4572000"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7">
            <a:extLst>
              <a:ext uri="{FF2B5EF4-FFF2-40B4-BE49-F238E27FC236}">
                <a16:creationId xmlns:a16="http://schemas.microsoft.com/office/drawing/2014/main" id="{D1ED09D1-D59E-417C-9235-7F1DE17E7D10}"/>
              </a:ext>
            </a:extLst>
          </p:cNvPr>
          <p:cNvGraphicFramePr>
            <a:graphicFrameLocks noChangeAspect="1"/>
          </p:cNvGraphicFramePr>
          <p:nvPr>
            <p:extLst>
              <p:ext uri="{D42A27DB-BD31-4B8C-83A1-F6EECF244321}">
                <p14:modId xmlns:p14="http://schemas.microsoft.com/office/powerpoint/2010/main" val="3229510639"/>
              </p:ext>
            </p:extLst>
          </p:nvPr>
        </p:nvGraphicFramePr>
        <p:xfrm>
          <a:off x="4038600" y="4946661"/>
          <a:ext cx="4038600" cy="1325562"/>
        </p:xfrm>
        <a:graphic>
          <a:graphicData uri="http://schemas.openxmlformats.org/presentationml/2006/ole">
            <mc:AlternateContent xmlns:mc="http://schemas.openxmlformats.org/markup-compatibility/2006">
              <mc:Choice xmlns:v="urn:schemas-microsoft-com:vml" Requires="v">
                <p:oleObj spid="_x0000_s3091" name="Visio" r:id="rId8" imgW="3409122" imgH="1119643" progId="Visio.Drawing.11">
                  <p:embed/>
                </p:oleObj>
              </mc:Choice>
              <mc:Fallback>
                <p:oleObj name="Visio" r:id="rId8" imgW="3409122" imgH="1119643" progId="Visio.Drawing.11">
                  <p:embed/>
                  <p:pic>
                    <p:nvPicPr>
                      <p:cNvPr id="223239" name="Object 7">
                        <a:extLst>
                          <a:ext uri="{FF2B5EF4-FFF2-40B4-BE49-F238E27FC236}">
                            <a16:creationId xmlns:a16="http://schemas.microsoft.com/office/drawing/2014/main" id="{77F83058-096F-40F5-884D-D921F28A2E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600" y="4946661"/>
                        <a:ext cx="4038600" cy="132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15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nodeType="clickEffect">
                                  <p:stCondLst>
                                    <p:cond delay="0"/>
                                  </p:stCondLst>
                                  <p:iterate type="lt">
                                    <p:tmPct val="10000"/>
                                  </p:iterate>
                                  <p:childTnLst>
                                    <p:set>
                                      <p:cBhvr override="childStyle">
                                        <p:cTn id="6" dur="500" autoRev="1" fill="hold"/>
                                        <p:tgtEl>
                                          <p:spTgt spid="11">
                                            <p:txEl>
                                              <p:pRg st="2" end="2"/>
                                            </p:txEl>
                                          </p:spTgt>
                                        </p:tgtEl>
                                        <p:attrNameLst>
                                          <p:attrName>style.color</p:attrName>
                                        </p:attrNameLst>
                                      </p:cBhvr>
                                      <p:to>
                                        <p:clrVal>
                                          <a:schemeClr val="accent2"/>
                                        </p:clrVal>
                                      </p:to>
                                    </p:set>
                                    <p:set>
                                      <p:cBhvr>
                                        <p:cTn id="7" dur="500" autoRev="1" fill="hold"/>
                                        <p:tgtEl>
                                          <p:spTgt spid="11">
                                            <p:txEl>
                                              <p:pRg st="2" end="2"/>
                                            </p:txEl>
                                          </p:spTgt>
                                        </p:tgtEl>
                                        <p:attrNameLst>
                                          <p:attrName>fillcolor</p:attrName>
                                        </p:attrNameLst>
                                      </p:cBhvr>
                                      <p:to>
                                        <p:clrVal>
                                          <a:schemeClr val="accent2"/>
                                        </p:clrVal>
                                      </p:to>
                                    </p:set>
                                    <p:set>
                                      <p:cBhvr>
                                        <p:cTn id="8" dur="500" autoRev="1" fill="hold"/>
                                        <p:tgtEl>
                                          <p:spTgt spid="11">
                                            <p:txEl>
                                              <p:pRg st="2" end="2"/>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0" presetClass="emph" presetSubtype="0" fill="hold" nodeType="clickEffect">
                                  <p:stCondLst>
                                    <p:cond delay="0"/>
                                  </p:stCondLst>
                                  <p:iterate type="lt">
                                    <p:tmPct val="10000"/>
                                  </p:iterate>
                                  <p:childTnLst>
                                    <p:set>
                                      <p:cBhvr override="childStyle">
                                        <p:cTn id="12" dur="500" autoRev="1" fill="hold"/>
                                        <p:tgtEl>
                                          <p:spTgt spid="11">
                                            <p:txEl>
                                              <p:pRg st="3" end="3"/>
                                            </p:txEl>
                                          </p:spTgt>
                                        </p:tgtEl>
                                        <p:attrNameLst>
                                          <p:attrName>style.color</p:attrName>
                                        </p:attrNameLst>
                                      </p:cBhvr>
                                      <p:to>
                                        <p:clrVal>
                                          <a:schemeClr val="accent2"/>
                                        </p:clrVal>
                                      </p:to>
                                    </p:set>
                                    <p:set>
                                      <p:cBhvr>
                                        <p:cTn id="13" dur="500" autoRev="1" fill="hold"/>
                                        <p:tgtEl>
                                          <p:spTgt spid="11">
                                            <p:txEl>
                                              <p:pRg st="3" end="3"/>
                                            </p:txEl>
                                          </p:spTgt>
                                        </p:tgtEl>
                                        <p:attrNameLst>
                                          <p:attrName>fillcolor</p:attrName>
                                        </p:attrNameLst>
                                      </p:cBhvr>
                                      <p:to>
                                        <p:clrVal>
                                          <a:schemeClr val="accent2"/>
                                        </p:clrVal>
                                      </p:to>
                                    </p:set>
                                    <p:set>
                                      <p:cBhvr>
                                        <p:cTn id="14" dur="500" autoRev="1" fill="hold"/>
                                        <p:tgtEl>
                                          <p:spTgt spid="11">
                                            <p:txEl>
                                              <p:pRg st="3" end="3"/>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0" presetClass="emph" presetSubtype="0" fill="hold" nodeType="clickEffect">
                                  <p:stCondLst>
                                    <p:cond delay="0"/>
                                  </p:stCondLst>
                                  <p:iterate type="lt">
                                    <p:tmPct val="10000"/>
                                  </p:iterate>
                                  <p:childTnLst>
                                    <p:set>
                                      <p:cBhvr override="childStyle">
                                        <p:cTn id="18" dur="500" autoRev="1" fill="hold"/>
                                        <p:tgtEl>
                                          <p:spTgt spid="11">
                                            <p:txEl>
                                              <p:pRg st="4" end="4"/>
                                            </p:txEl>
                                          </p:spTgt>
                                        </p:tgtEl>
                                        <p:attrNameLst>
                                          <p:attrName>style.color</p:attrName>
                                        </p:attrNameLst>
                                      </p:cBhvr>
                                      <p:to>
                                        <p:clrVal>
                                          <a:schemeClr val="accent2"/>
                                        </p:clrVal>
                                      </p:to>
                                    </p:set>
                                    <p:set>
                                      <p:cBhvr>
                                        <p:cTn id="19" dur="500" autoRev="1" fill="hold"/>
                                        <p:tgtEl>
                                          <p:spTgt spid="11">
                                            <p:txEl>
                                              <p:pRg st="4" end="4"/>
                                            </p:txEl>
                                          </p:spTgt>
                                        </p:tgtEl>
                                        <p:attrNameLst>
                                          <p:attrName>fillcolor</p:attrName>
                                        </p:attrNameLst>
                                      </p:cBhvr>
                                      <p:to>
                                        <p:clrVal>
                                          <a:schemeClr val="accent2"/>
                                        </p:clrVal>
                                      </p:to>
                                    </p:set>
                                    <p:set>
                                      <p:cBhvr>
                                        <p:cTn id="20" dur="500" autoRev="1" fill="hold"/>
                                        <p:tgtEl>
                                          <p:spTgt spid="11">
                                            <p:txEl>
                                              <p:pRg st="4" end="4"/>
                                            </p:txEl>
                                          </p:spTgt>
                                        </p:tgtEl>
                                        <p:attrNameLst>
                                          <p:attrName>fill.type</p:attrName>
                                        </p:attrNameLst>
                                      </p:cBhvr>
                                      <p:to>
                                        <p:strVal val="solid"/>
                                      </p:to>
                                    </p:set>
                                  </p:childTnLst>
                                </p:cTn>
                              </p:par>
                              <p:par>
                                <p:cTn id="21" presetID="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838200"/>
            <a:ext cx="8558893" cy="6555641"/>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t>The total capacitance is due to the gate oxide capacitance C</a:t>
            </a:r>
            <a:r>
              <a:rPr lang="en-US" sz="2800" baseline="-25000" dirty="0"/>
              <a:t>ox </a:t>
            </a:r>
            <a:r>
              <a:rPr lang="en-US" sz="2800" dirty="0"/>
              <a:t>when the MOS device is OFF (</a:t>
            </a:r>
            <a:r>
              <a:rPr lang="en-US" sz="2800" dirty="0" err="1"/>
              <a:t>V</a:t>
            </a:r>
            <a:r>
              <a:rPr lang="en-US" sz="2800" baseline="-25000" dirty="0" err="1"/>
              <a:t>gs</a:t>
            </a:r>
            <a:r>
              <a:rPr lang="en-US" sz="2800" dirty="0"/>
              <a:t>&lt;</a:t>
            </a:r>
            <a:r>
              <a:rPr lang="en-US" sz="2800" dirty="0" err="1"/>
              <a:t>V</a:t>
            </a:r>
            <a:r>
              <a:rPr lang="en-US" sz="2800" baseline="-25000" dirty="0" err="1"/>
              <a:t>t</a:t>
            </a:r>
            <a:r>
              <a:rPr lang="en-US" sz="2800" dirty="0"/>
              <a:t>).</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When the gate voltage is increased to the threshold voltage, the depletion layer capacitance C</a:t>
            </a:r>
            <a:r>
              <a:rPr lang="en-US" sz="2800" baseline="-25000" dirty="0"/>
              <a:t>d</a:t>
            </a:r>
            <a:r>
              <a:rPr lang="en-US" sz="2800" dirty="0"/>
              <a:t> arises in series with the gate oxide capacitance. Hence, the total capacitance decreases to a value </a:t>
            </a:r>
          </a:p>
          <a:p>
            <a:pPr algn="just"/>
            <a:r>
              <a:rPr lang="en-US" sz="2800" dirty="0"/>
              <a:t>			(C</a:t>
            </a:r>
            <a:r>
              <a:rPr lang="en-US" sz="2800" baseline="-25000" dirty="0"/>
              <a:t>ox</a:t>
            </a:r>
            <a:r>
              <a:rPr lang="en-US" sz="2800" dirty="0"/>
              <a:t> C</a:t>
            </a:r>
            <a:r>
              <a:rPr lang="en-US" sz="2800" baseline="-25000" dirty="0"/>
              <a:t>d</a:t>
            </a:r>
            <a:r>
              <a:rPr lang="en-US" sz="2800" dirty="0"/>
              <a:t> )/ (C</a:t>
            </a:r>
            <a:r>
              <a:rPr lang="en-US" sz="2800" baseline="-25000" dirty="0"/>
              <a:t>ox</a:t>
            </a:r>
            <a:r>
              <a:rPr lang="en-US" sz="2800" dirty="0"/>
              <a:t> +C</a:t>
            </a:r>
            <a:r>
              <a:rPr lang="en-US" sz="2800" baseline="-25000" dirty="0"/>
              <a:t>d</a:t>
            </a:r>
            <a:r>
              <a:rPr lang="en-US" sz="2800" dirty="0"/>
              <a:t> ).</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With the increase in gate voltage, the depletion region thickness continues to increase and the depletion layer capacitance continues to increase. Hence, the total capacitance continues to decrease. </a:t>
            </a:r>
          </a:p>
          <a:p>
            <a:pPr marL="342900" indent="-342900" algn="just">
              <a:buFont typeface="Arial" panose="020B0604020202020204" pitchFamily="34" charset="0"/>
              <a:buChar char="•"/>
            </a:pPr>
            <a:endParaRPr lang="en-US" sz="2800" dirty="0"/>
          </a:p>
          <a:p>
            <a:endParaRPr lang="en-US" sz="2800" dirty="0"/>
          </a:p>
        </p:txBody>
      </p:sp>
      <p:sp>
        <p:nvSpPr>
          <p:cNvPr id="8" name="TextBox 7">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C-V Characteristics </a:t>
            </a:r>
          </a:p>
        </p:txBody>
      </p:sp>
      <p:sp>
        <p:nvSpPr>
          <p:cNvPr id="9" name="Date Placeholder 1">
            <a:extLst>
              <a:ext uri="{FF2B5EF4-FFF2-40B4-BE49-F238E27FC236}">
                <a16:creationId xmlns:a16="http://schemas.microsoft.com/office/drawing/2014/main" id="{B6EC8E35-2673-4243-BCFC-E9BD2E8EF9B8}"/>
              </a:ext>
            </a:extLst>
          </p:cNvPr>
          <p:cNvSpPr txBox="1">
            <a:spLocks/>
          </p:cNvSpPr>
          <p:nvPr/>
        </p:nvSpPr>
        <p:spPr>
          <a:xfrm>
            <a:off x="9525" y="644844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B1AFE59-00C6-4921-A621-C727A74DF132}" type="datetime5">
              <a:rPr lang="en-US" smtClean="0"/>
              <a:pPr/>
              <a:t>13-Sep-20</a:t>
            </a:fld>
            <a:endParaRPr lang="en-US" dirty="0"/>
          </a:p>
        </p:txBody>
      </p:sp>
      <p:sp>
        <p:nvSpPr>
          <p:cNvPr id="10"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Tree>
    <p:extLst>
      <p:ext uri="{BB962C8B-B14F-4D97-AF65-F5344CB8AC3E}">
        <p14:creationId xmlns:p14="http://schemas.microsoft.com/office/powerpoint/2010/main" val="369253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838200"/>
            <a:ext cx="8558893" cy="6555641"/>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t>Once the inversion is reached, the depletion layer thickness no longer grows and the capacitance becomes constant.</a:t>
            </a:r>
          </a:p>
          <a:p>
            <a:pPr algn="just"/>
            <a:r>
              <a:rPr lang="en-US" sz="2800" dirty="0"/>
              <a:t> </a:t>
            </a:r>
          </a:p>
          <a:p>
            <a:pPr marL="342900" indent="-342900" algn="just">
              <a:buFont typeface="Arial" panose="020B0604020202020204" pitchFamily="34" charset="0"/>
              <a:buChar char="•"/>
            </a:pPr>
            <a:r>
              <a:rPr lang="en-US" sz="2800" dirty="0"/>
              <a:t>But at high frequencies, the capacitance again increases as gate voltage is increased beyond the threshold voltage.</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At low frequencies ,the inversion layer charge cannot respond to these frequencies. </a:t>
            </a:r>
          </a:p>
          <a:p>
            <a:pPr algn="just"/>
            <a:endParaRPr lang="en-US" sz="2800" dirty="0"/>
          </a:p>
          <a:p>
            <a:pPr marL="342900" indent="-342900" algn="just">
              <a:buFont typeface="Arial" panose="020B0604020202020204" pitchFamily="34" charset="0"/>
              <a:buChar char="•"/>
            </a:pPr>
            <a:r>
              <a:rPr lang="en-US" sz="2800" dirty="0"/>
              <a:t>This is due to the fact that the inversion layer charge establishment is accomplished by </a:t>
            </a:r>
            <a:r>
              <a:rPr lang="en-US" sz="2800" b="1" dirty="0"/>
              <a:t>the generation–recombination </a:t>
            </a:r>
            <a:r>
              <a:rPr lang="en-US" sz="2800" dirty="0"/>
              <a:t>process.</a:t>
            </a:r>
            <a:endParaRPr lang="en-US" sz="2800" baseline="-25000" dirty="0"/>
          </a:p>
          <a:p>
            <a:endParaRPr lang="en-US" sz="2800" dirty="0"/>
          </a:p>
        </p:txBody>
      </p:sp>
      <p:sp>
        <p:nvSpPr>
          <p:cNvPr id="8" name="TextBox 7">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C-V Characteristics </a:t>
            </a:r>
          </a:p>
        </p:txBody>
      </p:sp>
      <p:sp>
        <p:nvSpPr>
          <p:cNvPr id="9" name="Date Placeholder 1">
            <a:extLst>
              <a:ext uri="{FF2B5EF4-FFF2-40B4-BE49-F238E27FC236}">
                <a16:creationId xmlns:a16="http://schemas.microsoft.com/office/drawing/2014/main" id="{B6EC8E35-2673-4243-BCFC-E9BD2E8EF9B8}"/>
              </a:ext>
            </a:extLst>
          </p:cNvPr>
          <p:cNvSpPr txBox="1">
            <a:spLocks/>
          </p:cNvSpPr>
          <p:nvPr/>
        </p:nvSpPr>
        <p:spPr>
          <a:xfrm>
            <a:off x="9525" y="644844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B1AFE59-00C6-4921-A621-C727A74DF132}" type="datetime5">
              <a:rPr lang="en-US" smtClean="0"/>
              <a:pPr/>
              <a:t>13-Sep-20</a:t>
            </a:fld>
            <a:endParaRPr lang="en-US" dirty="0"/>
          </a:p>
        </p:txBody>
      </p:sp>
      <p:sp>
        <p:nvSpPr>
          <p:cNvPr id="10"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Tree>
    <p:extLst>
      <p:ext uri="{BB962C8B-B14F-4D97-AF65-F5344CB8AC3E}">
        <p14:creationId xmlns:p14="http://schemas.microsoft.com/office/powerpoint/2010/main" val="426181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295328"/>
            <a:ext cx="8075432" cy="562672"/>
          </a:xfrm>
        </p:spPr>
        <p:txBody>
          <a:bodyPr/>
          <a:lstStyle/>
          <a:p>
            <a:pPr algn="ctr"/>
            <a:r>
              <a:rPr lang="en-US" dirty="0"/>
              <a:t>Figure 3: C-V of MOS</a:t>
            </a:r>
          </a:p>
        </p:txBody>
      </p:sp>
      <p:pic>
        <p:nvPicPr>
          <p:cNvPr id="6" name="Picture Placeholder 5" descr="c-v-curve-of-mos-capacitor.gif"/>
          <p:cNvPicPr>
            <a:picLocks noGrp="1" noChangeAspect="1"/>
          </p:cNvPicPr>
          <p:nvPr>
            <p:ph type="pic" idx="1"/>
          </p:nvPr>
        </p:nvPicPr>
        <p:blipFill>
          <a:blip r:embed="rId2"/>
          <a:srcRect t="1262" b="-7310"/>
          <a:stretch>
            <a:fillRect/>
          </a:stretch>
        </p:blipFill>
        <p:spPr>
          <a:xfrm>
            <a:off x="457200" y="0"/>
            <a:ext cx="8086725" cy="62953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7617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37415"/>
            <a:ext cx="8229600" cy="4983169"/>
          </a:xfrm>
        </p:spPr>
        <p:txBody>
          <a:bodyPr>
            <a:noAutofit/>
          </a:bodyPr>
          <a:lstStyle/>
          <a:p>
            <a:pPr marL="0" indent="0" algn="just">
              <a:buNone/>
            </a:pPr>
            <a:r>
              <a:rPr lang="en-US" sz="2800" dirty="0"/>
              <a:t>Combining the gate voltages intensity, we can obtain capacitance vs. voltage. Also, we will consider frequency components in the signal. The C-V looks like this </a:t>
            </a:r>
            <a:endParaRPr lang="en-GB" sz="2800" dirty="0"/>
          </a:p>
          <a:p>
            <a:pPr lvl="0" algn="just"/>
            <a:r>
              <a:rPr lang="en-US" sz="2800" dirty="0"/>
              <a:t>Flat Band voltage separates the Accumulation from the depletion</a:t>
            </a:r>
            <a:endParaRPr lang="en-GB" sz="2800" dirty="0"/>
          </a:p>
          <a:p>
            <a:pPr lvl="0" algn="just"/>
            <a:r>
              <a:rPr lang="en-US" sz="2800" dirty="0"/>
              <a:t>Threshold Voltage separates the Inversion region from the depletion </a:t>
            </a:r>
            <a:endParaRPr lang="en-GB" sz="2800" dirty="0"/>
          </a:p>
          <a:p>
            <a:pPr lvl="0" algn="just"/>
            <a:r>
              <a:rPr lang="en-US" sz="2800" dirty="0"/>
              <a:t>Both high and low frequency have same effect while on accumulation</a:t>
            </a:r>
            <a:endParaRPr lang="en-GB" sz="2800" dirty="0"/>
          </a:p>
          <a:p>
            <a:pPr lvl="0" algn="just"/>
            <a:r>
              <a:rPr lang="en-US" sz="2800" dirty="0"/>
              <a:t>During Inversion, High frequency extracts more capacitance than low frequency components</a:t>
            </a:r>
            <a:endParaRPr lang="en-GB" sz="2800" dirty="0"/>
          </a:p>
          <a:p>
            <a:pPr algn="just"/>
            <a:endParaRPr lang="en-US" sz="2800" dirty="0"/>
          </a:p>
        </p:txBody>
      </p:sp>
      <p:sp>
        <p:nvSpPr>
          <p:cNvPr id="4" name="TextBox 3">
            <a:extLst>
              <a:ext uri="{FF2B5EF4-FFF2-40B4-BE49-F238E27FC236}">
                <a16:creationId xmlns:a16="http://schemas.microsoft.com/office/drawing/2014/main" id="{B5D510C4-8743-448F-A8EC-9E00BB7835F5}"/>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C-V Characteristics </a:t>
            </a:r>
          </a:p>
        </p:txBody>
      </p:sp>
    </p:spTree>
    <p:extLst>
      <p:ext uri="{BB962C8B-B14F-4D97-AF65-F5344CB8AC3E}">
        <p14:creationId xmlns:p14="http://schemas.microsoft.com/office/powerpoint/2010/main" val="901690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383CB48-18B8-4376-87B7-3679A9027670}"/>
              </a:ext>
            </a:extLst>
          </p:cNvPr>
          <p:cNvSpPr>
            <a:spLocks noGrp="1"/>
          </p:cNvSpPr>
          <p:nvPr>
            <p:ph type="ftr" sz="quarter" idx="10"/>
          </p:nvPr>
        </p:nvSpPr>
        <p:spPr/>
        <p:txBody>
          <a:bodyPr/>
          <a:lstStyle/>
          <a:p>
            <a:pPr>
              <a:defRPr/>
            </a:pPr>
            <a:r>
              <a:rPr lang="en-US"/>
              <a:t>4: Nonideal Transistor Theory</a:t>
            </a:r>
          </a:p>
        </p:txBody>
      </p:sp>
      <p:sp>
        <p:nvSpPr>
          <p:cNvPr id="5" name="Slide Number Placeholder 4">
            <a:extLst>
              <a:ext uri="{FF2B5EF4-FFF2-40B4-BE49-F238E27FC236}">
                <a16:creationId xmlns:a16="http://schemas.microsoft.com/office/drawing/2014/main" id="{EF223DF8-D264-4C36-810A-6DD7658D824D}"/>
              </a:ext>
            </a:extLst>
          </p:cNvPr>
          <p:cNvSpPr>
            <a:spLocks noGrp="1"/>
          </p:cNvSpPr>
          <p:nvPr>
            <p:ph type="sldNum" sz="quarter" idx="11"/>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28B23A8D-E32A-437B-BFC3-A5824E2DF26D}" type="slidenum">
              <a:rPr lang="en-US" altLang="en-US" sz="1400" baseline="0">
                <a:solidFill>
                  <a:srgbClr val="0000FF"/>
                </a:solidFill>
                <a:latin typeface="Arial" panose="020B0604020202020204" pitchFamily="34" charset="0"/>
              </a:rPr>
              <a:pPr eaLnBrk="1" hangingPunct="1"/>
              <a:t>7</a:t>
            </a:fld>
            <a:endParaRPr lang="en-US" altLang="en-US" sz="1400" baseline="0">
              <a:solidFill>
                <a:srgbClr val="0000FF"/>
              </a:solidFill>
              <a:latin typeface="Arial" panose="020B0604020202020204" pitchFamily="34" charset="0"/>
            </a:endParaRPr>
          </a:p>
        </p:txBody>
      </p:sp>
      <p:sp>
        <p:nvSpPr>
          <p:cNvPr id="19461" name="Rectangle 3">
            <a:extLst>
              <a:ext uri="{FF2B5EF4-FFF2-40B4-BE49-F238E27FC236}">
                <a16:creationId xmlns:a16="http://schemas.microsoft.com/office/drawing/2014/main" id="{AF063BF0-E637-44D6-BB67-5572B64EAE24}"/>
              </a:ext>
            </a:extLst>
          </p:cNvPr>
          <p:cNvSpPr>
            <a:spLocks noGrp="1" noChangeArrowheads="1"/>
          </p:cNvSpPr>
          <p:nvPr>
            <p:ph type="body" idx="1"/>
          </p:nvPr>
        </p:nvSpPr>
        <p:spPr>
          <a:xfrm>
            <a:off x="762000" y="990600"/>
            <a:ext cx="8153400" cy="4572000"/>
          </a:xfrm>
        </p:spPr>
        <p:txBody>
          <a:bodyPr>
            <a:noAutofit/>
          </a:bodyPr>
          <a:lstStyle/>
          <a:p>
            <a:pPr eaLnBrk="1" hangingPunct="1"/>
            <a:r>
              <a:rPr lang="en-US" altLang="en-US" sz="2800" dirty="0"/>
              <a:t>Tired student runs from VLSI lab to coffee cart</a:t>
            </a:r>
          </a:p>
          <a:p>
            <a:pPr eaLnBrk="1" hangingPunct="1"/>
            <a:r>
              <a:rPr lang="en-US" altLang="en-US" sz="2800" dirty="0"/>
              <a:t>Freshmen are pouring out of the physics lecture hall</a:t>
            </a:r>
          </a:p>
          <a:p>
            <a:pPr eaLnBrk="1" hangingPunct="1"/>
            <a:r>
              <a:rPr lang="en-US" altLang="en-US" sz="2800" dirty="0" err="1"/>
              <a:t>V</a:t>
            </a:r>
            <a:r>
              <a:rPr lang="en-US" altLang="en-US" sz="2800" baseline="-25000" dirty="0" err="1"/>
              <a:t>ds</a:t>
            </a:r>
            <a:r>
              <a:rPr lang="en-US" altLang="en-US" sz="2800" dirty="0"/>
              <a:t> is how long you have been up</a:t>
            </a:r>
          </a:p>
          <a:p>
            <a:pPr lvl="1" eaLnBrk="1" hangingPunct="1"/>
            <a:r>
              <a:rPr lang="en-US" altLang="en-US" sz="2800" dirty="0"/>
              <a:t>Your velocity = fatigue </a:t>
            </a:r>
            <a:r>
              <a:rPr lang="en-US" altLang="en-US" sz="2800" dirty="0">
                <a:cs typeface="Arial" panose="020B0604020202020204" pitchFamily="34" charset="0"/>
              </a:rPr>
              <a:t>×</a:t>
            </a:r>
            <a:r>
              <a:rPr lang="en-US" altLang="en-US" sz="2800" dirty="0"/>
              <a:t> mobility</a:t>
            </a:r>
          </a:p>
          <a:p>
            <a:pPr eaLnBrk="1" hangingPunct="1"/>
            <a:r>
              <a:rPr lang="en-US" altLang="en-US" sz="2800" dirty="0" err="1"/>
              <a:t>V</a:t>
            </a:r>
            <a:r>
              <a:rPr lang="en-US" altLang="en-US" sz="2800" baseline="-25000" dirty="0" err="1"/>
              <a:t>gs</a:t>
            </a:r>
            <a:r>
              <a:rPr lang="en-US" altLang="en-US" sz="2800" dirty="0"/>
              <a:t> is a wind blowing you against the glass (SiO</a:t>
            </a:r>
            <a:r>
              <a:rPr lang="en-US" altLang="en-US" sz="2800" baseline="-25000" dirty="0"/>
              <a:t>2</a:t>
            </a:r>
            <a:r>
              <a:rPr lang="en-US" altLang="en-US" sz="2800" dirty="0"/>
              <a:t>) wall</a:t>
            </a:r>
          </a:p>
          <a:p>
            <a:pPr eaLnBrk="1" hangingPunct="1"/>
            <a:r>
              <a:rPr lang="en-US" altLang="en-US" sz="2800" dirty="0"/>
              <a:t>At high </a:t>
            </a:r>
            <a:r>
              <a:rPr lang="en-US" altLang="en-US" sz="2800" dirty="0" err="1"/>
              <a:t>V</a:t>
            </a:r>
            <a:r>
              <a:rPr lang="en-US" altLang="en-US" sz="2800" baseline="-25000" dirty="0" err="1"/>
              <a:t>gs</a:t>
            </a:r>
            <a:r>
              <a:rPr lang="en-US" altLang="en-US" sz="2800" dirty="0"/>
              <a:t>, you are buffeted against the wall</a:t>
            </a:r>
          </a:p>
          <a:p>
            <a:pPr lvl="1" eaLnBrk="1" hangingPunct="1"/>
            <a:r>
              <a:rPr lang="en-US" altLang="en-US" sz="2800" i="1" dirty="0"/>
              <a:t>Mobility degradation</a:t>
            </a:r>
          </a:p>
          <a:p>
            <a:pPr eaLnBrk="1" hangingPunct="1"/>
            <a:r>
              <a:rPr lang="en-US" altLang="en-US" sz="2800" dirty="0"/>
              <a:t>At high </a:t>
            </a:r>
            <a:r>
              <a:rPr lang="en-US" altLang="en-US" sz="2800" dirty="0" err="1"/>
              <a:t>V</a:t>
            </a:r>
            <a:r>
              <a:rPr lang="en-US" altLang="en-US" sz="2800" baseline="-25000" dirty="0" err="1"/>
              <a:t>ds</a:t>
            </a:r>
            <a:r>
              <a:rPr lang="en-US" altLang="en-US" sz="2800" dirty="0"/>
              <a:t>, you scatter off freshmen, fall down, get up</a:t>
            </a:r>
          </a:p>
          <a:p>
            <a:pPr lvl="1" eaLnBrk="1" hangingPunct="1"/>
            <a:r>
              <a:rPr lang="en-US" altLang="en-US" sz="2800" i="1" dirty="0"/>
              <a:t>Velocity saturation</a:t>
            </a:r>
          </a:p>
        </p:txBody>
      </p:sp>
      <p:sp>
        <p:nvSpPr>
          <p:cNvPr id="6" name="TextBox 5">
            <a:extLst>
              <a:ext uri="{FF2B5EF4-FFF2-40B4-BE49-F238E27FC236}">
                <a16:creationId xmlns:a16="http://schemas.microsoft.com/office/drawing/2014/main" id="{335F4BA3-3FC0-4810-A116-B9C16160E2E4}"/>
              </a:ext>
            </a:extLst>
          </p:cNvPr>
          <p:cNvSpPr txBox="1"/>
          <p:nvPr/>
        </p:nvSpPr>
        <p:spPr>
          <a:xfrm>
            <a:off x="0" y="1229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en-US" sz="3200" dirty="0"/>
              <a:t>Coffee Cart Analogy</a:t>
            </a:r>
            <a:endParaRPr lang="en-US"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41A1ECAF-C8C5-4BA8-B85B-755D509D13B8}"/>
              </a:ext>
            </a:extLst>
          </p:cNvPr>
          <p:cNvSpPr>
            <a:spLocks noGrp="1"/>
          </p:cNvSpPr>
          <p:nvPr>
            <p:ph type="ftr" sz="quarter" idx="10"/>
          </p:nvPr>
        </p:nvSpPr>
        <p:spPr/>
        <p:txBody>
          <a:bodyPr/>
          <a:lstStyle/>
          <a:p>
            <a:pPr>
              <a:defRPr/>
            </a:pPr>
            <a:r>
              <a:rPr lang="en-US"/>
              <a:t>4: Nonideal Transistor Theory</a:t>
            </a:r>
          </a:p>
        </p:txBody>
      </p:sp>
      <p:sp>
        <p:nvSpPr>
          <p:cNvPr id="6" name="Slide Number Placeholder 4">
            <a:extLst>
              <a:ext uri="{FF2B5EF4-FFF2-40B4-BE49-F238E27FC236}">
                <a16:creationId xmlns:a16="http://schemas.microsoft.com/office/drawing/2014/main" id="{9B14235B-9226-4471-87BD-9320390034F8}"/>
              </a:ext>
            </a:extLst>
          </p:cNvPr>
          <p:cNvSpPr>
            <a:spLocks noGrp="1"/>
          </p:cNvSpPr>
          <p:nvPr>
            <p:ph type="sldNum" sz="quarter" idx="11"/>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B00F252B-FC2E-4BA2-B717-BE87382C529F}" type="slidenum">
              <a:rPr lang="en-US" altLang="en-US" sz="1400" baseline="0">
                <a:solidFill>
                  <a:srgbClr val="0000FF"/>
                </a:solidFill>
                <a:latin typeface="Arial" panose="020B0604020202020204" pitchFamily="34" charset="0"/>
              </a:rPr>
              <a:pPr eaLnBrk="1" hangingPunct="1"/>
              <a:t>8</a:t>
            </a:fld>
            <a:endParaRPr lang="en-US" altLang="en-US" sz="1400" baseline="0">
              <a:solidFill>
                <a:srgbClr val="0000FF"/>
              </a:solidFill>
              <a:latin typeface="Arial" panose="020B0604020202020204" pitchFamily="34" charset="0"/>
            </a:endParaRPr>
          </a:p>
        </p:txBody>
      </p:sp>
      <p:sp>
        <p:nvSpPr>
          <p:cNvPr id="1030" name="Rectangle 3">
            <a:extLst>
              <a:ext uri="{FF2B5EF4-FFF2-40B4-BE49-F238E27FC236}">
                <a16:creationId xmlns:a16="http://schemas.microsoft.com/office/drawing/2014/main" id="{688E787B-A701-4871-AD0C-349ED1767F32}"/>
              </a:ext>
            </a:extLst>
          </p:cNvPr>
          <p:cNvSpPr>
            <a:spLocks noGrp="1" noChangeArrowheads="1"/>
          </p:cNvSpPr>
          <p:nvPr>
            <p:ph type="body" idx="1"/>
          </p:nvPr>
        </p:nvSpPr>
        <p:spPr/>
        <p:txBody>
          <a:bodyPr/>
          <a:lstStyle/>
          <a:p>
            <a:pPr eaLnBrk="1" hangingPunct="1"/>
            <a:r>
              <a:rPr lang="en-US" altLang="en-US" i="1"/>
              <a:t>Shockley</a:t>
            </a:r>
            <a:r>
              <a:rPr lang="en-US" altLang="en-US"/>
              <a:t> long-channel transistor models</a:t>
            </a:r>
          </a:p>
        </p:txBody>
      </p:sp>
      <p:graphicFrame>
        <p:nvGraphicFramePr>
          <p:cNvPr id="1026" name="Object 4">
            <a:extLst>
              <a:ext uri="{FF2B5EF4-FFF2-40B4-BE49-F238E27FC236}">
                <a16:creationId xmlns:a16="http://schemas.microsoft.com/office/drawing/2014/main" id="{DAC82063-0417-47C8-A078-24CFD6EF3FC9}"/>
              </a:ext>
            </a:extLst>
          </p:cNvPr>
          <p:cNvGraphicFramePr>
            <a:graphicFrameLocks noChangeAspect="1"/>
          </p:cNvGraphicFramePr>
          <p:nvPr/>
        </p:nvGraphicFramePr>
        <p:xfrm>
          <a:off x="685800" y="2286000"/>
          <a:ext cx="7772400" cy="2998788"/>
        </p:xfrm>
        <a:graphic>
          <a:graphicData uri="http://schemas.openxmlformats.org/presentationml/2006/ole">
            <mc:AlternateContent xmlns:mc="http://schemas.openxmlformats.org/markup-compatibility/2006">
              <mc:Choice xmlns:v="urn:schemas-microsoft-com:vml" Requires="v">
                <p:oleObj spid="_x0000_s4105" name="Equation" r:id="rId4" imgW="3225600" imgH="1244520" progId="Equation.DSMT4">
                  <p:embed/>
                </p:oleObj>
              </mc:Choice>
              <mc:Fallback>
                <p:oleObj name="Equation" r:id="rId4" imgW="3225600" imgH="1244520" progId="Equation.DSMT4">
                  <p:embed/>
                  <p:pic>
                    <p:nvPicPr>
                      <p:cNvPr id="1026" name="Object 4">
                        <a:extLst>
                          <a:ext uri="{FF2B5EF4-FFF2-40B4-BE49-F238E27FC236}">
                            <a16:creationId xmlns:a16="http://schemas.microsoft.com/office/drawing/2014/main" id="{DAC82063-0417-47C8-A078-24CFD6EF3F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286000"/>
                        <a:ext cx="7772400"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a:extLst>
              <a:ext uri="{FF2B5EF4-FFF2-40B4-BE49-F238E27FC236}">
                <a16:creationId xmlns:a16="http://schemas.microsoft.com/office/drawing/2014/main" id="{13D18CDD-5900-404A-BEEA-B2DBDE8ED967}"/>
              </a:ext>
            </a:extLst>
          </p:cNvPr>
          <p:cNvSpPr txBox="1"/>
          <p:nvPr/>
        </p:nvSpPr>
        <p:spPr>
          <a:xfrm>
            <a:off x="0" y="1229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Ideal I-V </a:t>
            </a:r>
            <a:endParaRPr lang="en-US"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067" y="1166018"/>
            <a:ext cx="8229600" cy="4525963"/>
          </a:xfrm>
        </p:spPr>
        <p:txBody>
          <a:bodyPr>
            <a:normAutofit lnSpcReduction="10000"/>
          </a:bodyPr>
          <a:lstStyle/>
          <a:p>
            <a:pPr marL="0" indent="0" algn="just">
              <a:buNone/>
            </a:pPr>
            <a:r>
              <a:rPr lang="en-US" sz="3200" dirty="0"/>
              <a:t>In reality, when we simulate our circuit and obtain the graph, we see couple of departure from the ideal values in the graph</a:t>
            </a:r>
          </a:p>
          <a:p>
            <a:pPr algn="just"/>
            <a:r>
              <a:rPr lang="en-US" sz="3200" dirty="0"/>
              <a:t>As the gate voltage increases linearly, Current does not increase linearly</a:t>
            </a:r>
          </a:p>
          <a:p>
            <a:pPr algn="just"/>
            <a:r>
              <a:rPr lang="en-US" sz="3200" dirty="0"/>
              <a:t>The saturation current is always below the expected outcome</a:t>
            </a:r>
          </a:p>
          <a:p>
            <a:pPr algn="just"/>
            <a:r>
              <a:rPr lang="en-US" sz="3200" dirty="0"/>
              <a:t>This phenomenon is caused by two factors : Velocity Saturation &amp; Mobility Degradation</a:t>
            </a:r>
          </a:p>
          <a:p>
            <a:pPr marL="0" indent="0" algn="just">
              <a:buNone/>
            </a:pPr>
            <a:endParaRPr lang="en-US" sz="3200" dirty="0"/>
          </a:p>
        </p:txBody>
      </p:sp>
      <p:sp>
        <p:nvSpPr>
          <p:cNvPr id="5" name="TextBox 4">
            <a:extLst>
              <a:ext uri="{FF2B5EF4-FFF2-40B4-BE49-F238E27FC236}">
                <a16:creationId xmlns:a16="http://schemas.microsoft.com/office/drawing/2014/main" id="{117D1E60-2094-435F-A8E7-251962BB8813}"/>
              </a:ext>
            </a:extLst>
          </p:cNvPr>
          <p:cNvSpPr txBox="1"/>
          <p:nvPr/>
        </p:nvSpPr>
        <p:spPr>
          <a:xfrm>
            <a:off x="0" y="1229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Non-Ideal I-V </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292878"/>
      </p:ext>
    </p:extLst>
  </p:cSld>
  <p:clrMapOvr>
    <a:masterClrMapping/>
  </p:clrMapOvr>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4267</TotalTime>
  <Words>804</Words>
  <Application>Microsoft Office PowerPoint</Application>
  <PresentationFormat>On-screen Show (4:3)</PresentationFormat>
  <Paragraphs>119</Paragraphs>
  <Slides>15</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3" baseType="lpstr">
      <vt:lpstr>Arial</vt:lpstr>
      <vt:lpstr>Calibri</vt:lpstr>
      <vt:lpstr>Symbol</vt:lpstr>
      <vt:lpstr>Times New Roman</vt:lpstr>
      <vt:lpstr>Wingdings</vt:lpstr>
      <vt:lpstr>SH_radial_light_grey</vt:lpstr>
      <vt:lpstr>Microsoft Visio Drawing</vt:lpstr>
      <vt:lpstr>MathType 5.0 Equation</vt:lpstr>
      <vt:lpstr>PowerPoint Presentation</vt:lpstr>
      <vt:lpstr>PowerPoint Presentation</vt:lpstr>
      <vt:lpstr>PowerPoint Presentation</vt:lpstr>
      <vt:lpstr>PowerPoint Presentation</vt:lpstr>
      <vt:lpstr>Figure 3: C-V of MOS</vt:lpstr>
      <vt:lpstr>PowerPoint Presentation</vt:lpstr>
      <vt:lpstr>PowerPoint Presentation</vt:lpstr>
      <vt:lpstr>PowerPoint Presentation</vt:lpstr>
      <vt:lpstr>PowerPoint Presentation</vt:lpstr>
      <vt:lpstr>Ideal vs. Simulated nMOS I-V Plot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Jahir sir</cp:lastModifiedBy>
  <cp:revision>437</cp:revision>
  <cp:lastPrinted>2020-01-13T02:53:42Z</cp:lastPrinted>
  <dcterms:created xsi:type="dcterms:W3CDTF">2014-02-03T19:53:25Z</dcterms:created>
  <dcterms:modified xsi:type="dcterms:W3CDTF">2020-09-13T04:43:44Z</dcterms:modified>
</cp:coreProperties>
</file>