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3" r:id="rId1"/>
  </p:sldMasterIdLst>
  <p:notesMasterIdLst>
    <p:notesMasterId r:id="rId33"/>
  </p:notesMasterIdLst>
  <p:sldIdLst>
    <p:sldId id="280" r:id="rId2"/>
    <p:sldId id="297" r:id="rId3"/>
    <p:sldId id="298" r:id="rId4"/>
    <p:sldId id="299" r:id="rId5"/>
    <p:sldId id="300" r:id="rId6"/>
    <p:sldId id="301" r:id="rId7"/>
    <p:sldId id="289" r:id="rId8"/>
    <p:sldId id="290" r:id="rId9"/>
    <p:sldId id="291" r:id="rId10"/>
    <p:sldId id="292" r:id="rId11"/>
    <p:sldId id="293" r:id="rId12"/>
    <p:sldId id="294" r:id="rId13"/>
    <p:sldId id="302" r:id="rId14"/>
    <p:sldId id="303" r:id="rId15"/>
    <p:sldId id="304" r:id="rId16"/>
    <p:sldId id="313" r:id="rId17"/>
    <p:sldId id="305" r:id="rId18"/>
    <p:sldId id="311" r:id="rId19"/>
    <p:sldId id="315" r:id="rId20"/>
    <p:sldId id="314" r:id="rId21"/>
    <p:sldId id="316" r:id="rId22"/>
    <p:sldId id="306" r:id="rId23"/>
    <p:sldId id="307" r:id="rId24"/>
    <p:sldId id="308" r:id="rId25"/>
    <p:sldId id="309" r:id="rId26"/>
    <p:sldId id="310" r:id="rId27"/>
    <p:sldId id="312" r:id="rId28"/>
    <p:sldId id="269" r:id="rId29"/>
    <p:sldId id="270" r:id="rId30"/>
    <p:sldId id="275" r:id="rId31"/>
    <p:sldId id="279" r:id="rId32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7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A4C4E3B-7F57-4858-B234-89FCEFEB2A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8ADBCD-9B3A-4C40-94F3-E149655ACCD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3CEFADD-F039-4E30-80F4-4EE6A932BE6B}" type="datetimeFigureOut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589C19A-F752-48A4-AC64-5E81ED6C50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1DC8758-1572-4CDC-940B-908B8DD1AB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74E8A-7BBB-4D41-9B4C-3165AEF348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3D502-78DE-4C47-9912-9D9CF6DDBB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1193895-B6FE-40C6-831C-A465516BD39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9EDAE49-4F35-4891-AC5B-EA09F79235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1DAAE2-5E31-4D90-B031-CE4884A5BD0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B9513-2709-47DE-9137-BE22A6819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AA4F606-BCBA-42AE-9784-C67C3F8D59E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21E0A-F2A6-4A1C-97A1-BB13D5B762B8}" type="datetimeFigureOut">
              <a:rPr lang="en-US"/>
              <a:pPr>
                <a:defRPr/>
              </a:pPr>
              <a:t>6/27/2022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39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1698F4D-B74F-4ECD-B901-EB9D46027E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F0C6A2-1F9E-4E94-A4B4-02A41C806F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2CE71-586C-4D69-AFB4-9550C6B50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CF803F6-FEC3-4D50-8F6A-04B777D8B8A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82F8C-CCEC-449D-8C95-AB6081F23A4E}" type="datetimeFigureOut">
              <a:rPr lang="en-US"/>
              <a:pPr>
                <a:defRPr/>
              </a:pPr>
              <a:t>6/27/2022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80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B68FD4-502F-4DFC-96C1-4289060531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F2C1AD-C88F-4E5C-BB9C-CC9FD2E22E8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72370-9A7C-4CCD-AC49-1E9308850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389F91C-AF3E-4C78-A488-06CBB9EE22C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5052F-E7F1-4DF5-AA0E-3FCC45294391}" type="datetimeFigureOut">
              <a:rPr lang="en-US"/>
              <a:pPr>
                <a:defRPr/>
              </a:pPr>
              <a:t>6/27/2022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56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671E410-9683-4E89-8BDB-3E9548E0EC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7A2035-0DD1-47E6-96FF-2C340751180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963C7-6681-4654-98D6-F74733728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287BC5E4-2DB1-4F18-B517-B5CE883296F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0976B-6C8D-4214-8077-0B71CDDEAF05}" type="datetimeFigureOut">
              <a:rPr lang="en-US"/>
              <a:pPr>
                <a:defRPr/>
              </a:pPr>
              <a:t>6/27/2022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09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FFA211-4AA9-4AB9-92F0-69E8A507E4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D70A70-CE0E-4A08-8252-F27E182607B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1BC46-DF9B-4A77-90CB-5CB3A71FF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5396951-C626-4D8A-A5F1-B2E84519F16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3F8514-DE72-4087-AB6B-CD8AEC3AFF19}" type="datetimeFigureOut">
              <a:rPr lang="en-US"/>
              <a:pPr>
                <a:defRPr/>
              </a:pPr>
              <a:t>6/27/2022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12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D5FA44-4C47-4BE0-9281-242A9B5DA4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0D5CD5-5430-46EF-9DDF-0801F9333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5D19DB0-7B2B-4680-9F46-F87B6A0B9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B9831C3-0EF8-4DCF-890A-8579C0DEC4F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126EBA-5E94-4F28-8A2F-89E61CBA6E32}" type="datetimeFigureOut">
              <a:rPr lang="en-US"/>
              <a:pPr>
                <a:defRPr/>
              </a:pPr>
              <a:t>6/27/2022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71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58F6E84-0477-4A93-BAC0-FC8B69EA9D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A70819-7092-47FD-86C7-60004C68936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7EDCED6-AF69-4951-A4D0-29931DD45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14F7767-EE04-4E37-96BE-F3A97C2EEFC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FEA69-361E-442C-8F0A-64F73D5C067D}" type="datetimeFigureOut">
              <a:rPr lang="en-US"/>
              <a:pPr>
                <a:defRPr/>
              </a:pPr>
              <a:t>6/27/2022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63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E06118C5-73AF-4C6F-A744-6463E45257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778ED4-4ACC-4946-AD97-FE33C6E5B87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0D4C3C5-CCD8-4AD2-8DD7-1BA878C49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B072325-DFFF-464C-B0EC-CFBF60E8EAD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EA9660-B37E-4246-BD72-33D58A7B34DA}" type="datetimeFigureOut">
              <a:rPr lang="en-US"/>
              <a:pPr>
                <a:defRPr/>
              </a:pPr>
              <a:t>6/27/2022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9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C217EC85-BA62-418E-BF08-D4B3C9C2DB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D3CBBE-DA3A-4C37-B6BB-6FBD746C07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A7540D1-D264-45DB-B779-38CAD2506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CC142-0C60-4610-9A88-0D5F11995E6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83483F-5368-4A29-BCCB-30685D9CC523}" type="datetimeFigureOut">
              <a:rPr lang="en-US"/>
              <a:pPr>
                <a:defRPr/>
              </a:pPr>
              <a:t>6/27/2022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5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17879ED-2CD9-4713-B8ED-5EDCCDEAB7D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A958EA-4667-48E4-BB8D-CE8E03BA962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9F015D8-C3D4-4E5C-9109-2F2BB2587E8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8221132-F3DE-4B9A-B0DE-0DA13D8F09EF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B8BEB8-D499-4A53-B9AE-56773C283086}" type="datetimeFigureOut">
              <a:rPr lang="en-US"/>
              <a:pPr>
                <a:defRPr/>
              </a:pPr>
              <a:t>6/27/2022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38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E3BE4B-5C91-4264-AD1A-3357AE06CD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540D96-B95A-4773-8A07-1DA53F0D198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376C115-93AC-480C-9305-CB7EA2664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EC25F4C-99D5-43C3-A5DF-0B12C4F172B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92FE7-3BC3-4A4B-B6EC-0430A6B6854B}" type="datetimeFigureOut">
              <a:rPr lang="en-US"/>
              <a:pPr>
                <a:defRPr/>
              </a:pPr>
              <a:t>6/27/2022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9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D484-0CA7-4311-AA1B-C76FBA3CA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543AB16-7F88-434A-B6A0-2D761DC24D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160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9E7BC8-C282-4B85-AE09-4144369550B7}"/>
              </a:ext>
            </a:extLst>
          </p:cNvPr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215155-8E89-4977-9982-DD99CB8EFF70}"/>
              </a:ext>
            </a:extLst>
          </p:cNvPr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51FE6-D55E-46B6-83EB-BE4941658E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76025" y="5648325"/>
            <a:ext cx="731838" cy="396875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62F7DE49-24FD-4ED4-A41B-4970E3ABC80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5ABF2-1837-4EC1-9CF1-E1A7426A80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10510837" y="3987801"/>
            <a:ext cx="2366963" cy="487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BC0F4-12EC-4BF5-BCA0-865EA0C67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10475119" y="1585119"/>
            <a:ext cx="2438400" cy="487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4A0A6D9-9F0A-4F6A-B417-2DF6E23632C7}" type="datetimeFigureOut">
              <a:rPr lang="en-US"/>
              <a:pPr>
                <a:defRPr/>
              </a:pPr>
              <a:t>6/27/2022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9pPr>
    </p:titleStyle>
    <p:bodyStyle>
      <a:lvl1pPr marL="3429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9BBB59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0" fontAlgn="base" hangingPunct="0">
        <a:spcBef>
          <a:spcPct val="20000"/>
        </a:spcBef>
        <a:spcAft>
          <a:spcPct val="0"/>
        </a:spcAft>
        <a:buClr>
          <a:srgbClr val="8064A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63" indent="-228600" algn="l" rtl="0" eaLnBrk="0" fontAlgn="base" hangingPunct="0">
        <a:spcBef>
          <a:spcPct val="20000"/>
        </a:spcBef>
        <a:spcAft>
          <a:spcPct val="0"/>
        </a:spcAft>
        <a:buClr>
          <a:srgbClr val="4BACC6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79B9A812-A226-4A4F-AB63-56524D337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905000"/>
            <a:ext cx="10058400" cy="25939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An Overview of Java- Chapter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4AEFB-23AC-431C-AE88-65F9CE1D9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363" cy="1066800"/>
          </a:xfrm>
        </p:spPr>
        <p:txBody>
          <a:bodyPr rtlCol="0"/>
          <a:lstStyle/>
          <a:p>
            <a:pPr algn="r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800" dirty="0"/>
              <a:t>Anika Anwar</a:t>
            </a:r>
          </a:p>
          <a:p>
            <a:pPr algn="r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800" dirty="0"/>
              <a:t>Lecturer of CSE Dept</a:t>
            </a:r>
            <a:br>
              <a:rPr lang="en-US" sz="1800" dirty="0"/>
            </a:br>
            <a:endParaRPr 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DA1E449B-D342-4A52-80A9-AA4265D4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JRE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A8A50B-5EDA-4D63-84F8-A522F1220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4948238" cy="4800600"/>
          </a:xfrm>
        </p:spPr>
        <p:txBody>
          <a:bodyPr rtlCol="0">
            <a:normAutofit/>
          </a:bodyPr>
          <a:lstStyle/>
          <a:p>
            <a:pPr indent="-342900" eaLnBrk="1" fontAlgn="auto" hangingPunct="1">
              <a:spcAft>
                <a:spcPts val="0"/>
              </a:spcAft>
              <a:defRPr/>
            </a:pPr>
            <a:r>
              <a:rPr lang="en-US" sz="2000" dirty="0"/>
              <a:t>JRE is an acronym for </a:t>
            </a:r>
            <a:r>
              <a:rPr lang="en-US" sz="2000" b="1" dirty="0"/>
              <a:t>Java Runtime Environment.</a:t>
            </a:r>
          </a:p>
          <a:p>
            <a:pPr indent="-342900" eaLnBrk="1" fontAlgn="auto" hangingPunct="1">
              <a:spcAft>
                <a:spcPts val="0"/>
              </a:spcAft>
              <a:defRPr/>
            </a:pPr>
            <a:r>
              <a:rPr lang="en-US" sz="2000" dirty="0"/>
              <a:t>It is used to provide runtime environment. </a:t>
            </a:r>
          </a:p>
          <a:p>
            <a:pPr indent="-342900" eaLnBrk="1" fontAlgn="auto" hangingPunct="1">
              <a:spcAft>
                <a:spcPts val="0"/>
              </a:spcAft>
              <a:defRPr/>
            </a:pPr>
            <a:r>
              <a:rPr lang="en-US" sz="2000" dirty="0"/>
              <a:t>It is the implementation of JVM. </a:t>
            </a:r>
          </a:p>
          <a:p>
            <a:pPr indent="-342900" eaLnBrk="1" fontAlgn="auto" hangingPunct="1">
              <a:spcAft>
                <a:spcPts val="0"/>
              </a:spcAft>
              <a:defRPr/>
            </a:pPr>
            <a:r>
              <a:rPr lang="en-US" sz="2000" dirty="0"/>
              <a:t>It physically exists. It contains set of libraries + other files that JVM uses at runtime.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F56A551D-5332-4815-A688-619757431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713" y="427038"/>
            <a:ext cx="5407025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CBAB77E6-13A2-4F7F-A9D8-0AF183891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JDK</a:t>
            </a:r>
            <a:br>
              <a:rPr lang="en-US"/>
            </a:br>
            <a:endParaRPr lang="en-US"/>
          </a:p>
        </p:txBody>
      </p:sp>
      <p:pic>
        <p:nvPicPr>
          <p:cNvPr id="12291" name="Content Placeholder 4">
            <a:extLst>
              <a:ext uri="{FF2B5EF4-FFF2-40B4-BE49-F238E27FC236}">
                <a16:creationId xmlns:a16="http://schemas.microsoft.com/office/drawing/2014/main" id="{A305D24A-388C-4FB6-B55E-1D06142D1E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21213" y="1255713"/>
            <a:ext cx="5581650" cy="4705350"/>
          </a:xfrm>
        </p:spPr>
      </p:pic>
      <p:sp>
        <p:nvSpPr>
          <p:cNvPr id="12292" name="Text Placeholder 3">
            <a:extLst>
              <a:ext uri="{FF2B5EF4-FFF2-40B4-BE49-F238E27FC236}">
                <a16:creationId xmlns:a16="http://schemas.microsoft.com/office/drawing/2014/main" id="{87513D36-F229-49E5-8B95-D84FF9CB454A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784225" y="1487488"/>
            <a:ext cx="3400425" cy="4324350"/>
          </a:xfrm>
        </p:spPr>
        <p:txBody>
          <a:bodyPr/>
          <a:lstStyle/>
          <a:p>
            <a:pPr indent="-342900" eaLnBrk="1" hangingPunct="1"/>
            <a:r>
              <a:rPr lang="en-US" altLang="en-US" sz="2400"/>
              <a:t>JDK is an acronym for </a:t>
            </a:r>
            <a:r>
              <a:rPr lang="en-US" altLang="en-US" sz="2400" b="1"/>
              <a:t>Java Development Kit</a:t>
            </a:r>
            <a:r>
              <a:rPr lang="en-US" altLang="en-US" sz="2400"/>
              <a:t>.</a:t>
            </a:r>
          </a:p>
          <a:p>
            <a:pPr indent="-342900" eaLnBrk="1" hangingPunct="1"/>
            <a:r>
              <a:rPr lang="en-US" altLang="en-US" sz="2400"/>
              <a:t>It physically exists.</a:t>
            </a:r>
          </a:p>
          <a:p>
            <a:pPr indent="-342900" eaLnBrk="1" hangingPunct="1"/>
            <a:r>
              <a:rPr lang="en-US" altLang="en-US" sz="2400"/>
              <a:t>It contains JRE + development tools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1C30F-1FFB-42FA-91E6-BE065E7D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Platform-Independence </a:t>
            </a:r>
            <a:br>
              <a:rPr lang="en-US" dirty="0"/>
            </a:br>
            <a:endParaRPr lang="en-US" dirty="0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3292919B-E5BB-46F4-BE3A-C3B018EAF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Notion of a “Java Virtual Machine” (JVM)</a:t>
            </a:r>
          </a:p>
          <a:p>
            <a:pPr eaLnBrk="1" hangingPunct="1"/>
            <a:r>
              <a:rPr lang="en-US" altLang="en-US"/>
              <a:t>Java programs are compiled to run on a virtual machine (just a specification of a machine). This code is called Byte Code</a:t>
            </a:r>
          </a:p>
          <a:p>
            <a:pPr eaLnBrk="1" hangingPunct="1"/>
            <a:r>
              <a:rPr lang="en-US" altLang="en-US"/>
              <a:t> Each physical machine that runs a Java program (byte code) must “pretend” to be a JVM.</a:t>
            </a:r>
          </a:p>
          <a:p>
            <a:pPr eaLnBrk="1" hangingPunct="1"/>
            <a:r>
              <a:rPr lang="en-US" altLang="en-US"/>
              <a:t>This is achieved by running a program on the machine that implements the JVM and interprets the byte code to the appropriate machine code.</a:t>
            </a:r>
          </a:p>
          <a:p>
            <a:pPr eaLnBrk="1" hangingPunct="1"/>
            <a:r>
              <a:rPr lang="en-US" altLang="en-US"/>
              <a:t>This interpreting is done at run-time which can cause a slow down! </a:t>
            </a: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F4A59-C457-4DC1-B5F7-9C162652A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What is Object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E989C553-222E-4BB3-852D-D1CECD48E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Software objects model real world objects or abstract concepts</a:t>
            </a:r>
          </a:p>
          <a:p>
            <a:pPr lvl="1" eaLnBrk="1" hangingPunct="1"/>
            <a:r>
              <a:rPr lang="en-US" altLang="en-US"/>
              <a:t>Dog , BankAccount</a:t>
            </a:r>
          </a:p>
          <a:p>
            <a:pPr eaLnBrk="1" hangingPunct="1"/>
            <a:r>
              <a:rPr lang="en-US" altLang="en-US"/>
              <a:t>Real world objects have states or behavior</a:t>
            </a:r>
          </a:p>
          <a:p>
            <a:pPr lvl="1" eaLnBrk="1" hangingPunct="1"/>
            <a:r>
              <a:rPr lang="en-US" altLang="en-US"/>
              <a:t>Dog’s State: Name, color, age</a:t>
            </a:r>
          </a:p>
          <a:p>
            <a:pPr lvl="1" eaLnBrk="1" hangingPunct="1"/>
            <a:r>
              <a:rPr lang="en-US" altLang="en-US"/>
              <a:t>Behavior: Barking, Fetching, Sleeping</a:t>
            </a:r>
          </a:p>
          <a:p>
            <a:pPr eaLnBrk="1" hangingPunct="1"/>
            <a:r>
              <a:rPr lang="en-US" altLang="en-US"/>
              <a:t>How do software objects implement real world object?</a:t>
            </a:r>
          </a:p>
          <a:p>
            <a:pPr lvl="1" eaLnBrk="1" hangingPunct="1"/>
            <a:r>
              <a:rPr lang="en-US" altLang="en-US"/>
              <a:t>Use variables/data to implement state.</a:t>
            </a:r>
          </a:p>
          <a:p>
            <a:pPr lvl="1" eaLnBrk="1" hangingPunct="1"/>
            <a:r>
              <a:rPr lang="en-US" altLang="en-US"/>
              <a:t>Use methods/Functions to implement behavior.</a:t>
            </a:r>
          </a:p>
          <a:p>
            <a:pPr eaLnBrk="1" hangingPunct="1"/>
            <a:r>
              <a:rPr lang="en-US" altLang="en-US"/>
              <a:t>An object is a software bundle of variables and related methods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4398B-CC13-4936-B0E9-157451D44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What is Class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63214CEA-7196-4CAF-B03E-1374B3BEC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Class provide structure for objects</a:t>
            </a:r>
          </a:p>
          <a:p>
            <a:pPr lvl="1" eaLnBrk="1" hangingPunct="1"/>
            <a:r>
              <a:rPr lang="en-US" altLang="en-US"/>
              <a:t>Define their prototype</a:t>
            </a:r>
          </a:p>
          <a:p>
            <a:pPr eaLnBrk="1" hangingPunct="1"/>
            <a:r>
              <a:rPr lang="en-US" altLang="en-US"/>
              <a:t>Classes define: </a:t>
            </a:r>
          </a:p>
          <a:p>
            <a:pPr lvl="1" eaLnBrk="1" hangingPunct="1"/>
            <a:r>
              <a:rPr lang="en-US" altLang="en-US"/>
              <a:t>Set of attributes</a:t>
            </a:r>
          </a:p>
          <a:p>
            <a:pPr lvl="2" eaLnBrk="1" hangingPunct="1"/>
            <a:r>
              <a:rPr lang="en-US" altLang="en-US"/>
              <a:t>Also called state</a:t>
            </a:r>
          </a:p>
          <a:p>
            <a:pPr lvl="2" eaLnBrk="1" hangingPunct="1"/>
            <a:r>
              <a:rPr lang="en-US" altLang="en-US"/>
              <a:t>Represents by variable</a:t>
            </a:r>
          </a:p>
          <a:p>
            <a:pPr lvl="1" eaLnBrk="1" hangingPunct="1"/>
            <a:r>
              <a:rPr lang="en-US" altLang="en-US"/>
              <a:t>Behavior</a:t>
            </a:r>
          </a:p>
          <a:p>
            <a:pPr lvl="2" eaLnBrk="1" hangingPunct="1"/>
            <a:r>
              <a:rPr lang="en-US" altLang="en-US"/>
              <a:t>Represented by methods</a:t>
            </a:r>
          </a:p>
          <a:p>
            <a:pPr eaLnBrk="1" hangingPunct="1"/>
            <a:r>
              <a:rPr lang="en-US" altLang="en-US"/>
              <a:t>Class define data and method associated with an object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AAB83-56BC-46C4-AF5D-BF3BE6138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Class and Object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08681E11-FCE7-41F9-8300-2A9E4F47E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Creating an object from a class is called instantiation.</a:t>
            </a:r>
          </a:p>
          <a:p>
            <a:pPr eaLnBrk="1" hangingPunct="1"/>
            <a:r>
              <a:rPr lang="en-US" altLang="en-US"/>
              <a:t>An object is a concrete instance of a particular class</a:t>
            </a:r>
          </a:p>
          <a:p>
            <a:pPr eaLnBrk="1" hangingPunct="1"/>
            <a:r>
              <a:rPr lang="en-US" altLang="en-US"/>
              <a:t>A class is a template for the objects.</a:t>
            </a:r>
          </a:p>
          <a:p>
            <a:pPr eaLnBrk="1" hangingPunct="1"/>
            <a:r>
              <a:rPr lang="en-US" altLang="en-US"/>
              <a:t>Most programs will have multiple classes and objects. </a:t>
            </a:r>
            <a:br>
              <a:rPr lang="en-US" altLang="en-US"/>
            </a:br>
            <a:r>
              <a:rPr lang="en-US" altLang="en-US"/>
              <a:t>Example: </a:t>
            </a:r>
          </a:p>
          <a:p>
            <a:pPr lvl="1" eaLnBrk="1" hangingPunct="1"/>
            <a:r>
              <a:rPr lang="en-US" altLang="en-US"/>
              <a:t>Class : Account</a:t>
            </a:r>
          </a:p>
          <a:p>
            <a:pPr lvl="1" eaLnBrk="1" hangingPunct="1"/>
            <a:r>
              <a:rPr lang="en-US" altLang="en-US"/>
              <a:t>Objects: Peter’s Account, John’s Account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2E978B-EB02-4D56-ACF1-E9B92632C0A7}"/>
              </a:ext>
            </a:extLst>
          </p:cNvPr>
          <p:cNvSpPr/>
          <p:nvPr/>
        </p:nvSpPr>
        <p:spPr>
          <a:xfrm>
            <a:off x="6886575" y="3836988"/>
            <a:ext cx="2043113" cy="569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/>
              <a:t>BankAccount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CF4573-4384-453E-A11B-A8EE26105A67}"/>
              </a:ext>
            </a:extLst>
          </p:cNvPr>
          <p:cNvSpPr/>
          <p:nvPr/>
        </p:nvSpPr>
        <p:spPr>
          <a:xfrm>
            <a:off x="6886575" y="4406900"/>
            <a:ext cx="2043113" cy="176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dirty="0"/>
              <a:t>+Name</a:t>
            </a:r>
          </a:p>
          <a:p>
            <a:pPr>
              <a:defRPr/>
            </a:pPr>
            <a:r>
              <a:rPr lang="en-US" dirty="0"/>
              <a:t>+</a:t>
            </a:r>
            <a:r>
              <a:rPr lang="en-US" dirty="0" err="1"/>
              <a:t>CurrentBalance</a:t>
            </a: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+Deposit()</a:t>
            </a:r>
          </a:p>
          <a:p>
            <a:pPr>
              <a:defRPr/>
            </a:pPr>
            <a:r>
              <a:rPr lang="en-US" dirty="0"/>
              <a:t>+Withdraw()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1CEB59-5052-412B-97D6-75A78863D500}"/>
              </a:ext>
            </a:extLst>
          </p:cNvPr>
          <p:cNvCxnSpPr>
            <a:stCxn id="5" idx="1"/>
            <a:endCxn id="5" idx="3"/>
          </p:cNvCxnSpPr>
          <p:nvPr/>
        </p:nvCxnSpPr>
        <p:spPr>
          <a:xfrm>
            <a:off x="6886575" y="5291138"/>
            <a:ext cx="204311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5994E343-C1EF-4760-B881-98129501D0B8}"/>
              </a:ext>
            </a:extLst>
          </p:cNvPr>
          <p:cNvSpPr/>
          <p:nvPr/>
        </p:nvSpPr>
        <p:spPr>
          <a:xfrm>
            <a:off x="4951413" y="3224213"/>
            <a:ext cx="2019300" cy="749300"/>
          </a:xfrm>
          <a:prstGeom prst="wedgeRoundRectCallout">
            <a:avLst>
              <a:gd name="adj1" fmla="val 82108"/>
              <a:gd name="adj2" fmla="val 75198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Class Name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7B5580C2-4A24-4A93-B0B0-D21F7FEF0609}"/>
              </a:ext>
            </a:extLst>
          </p:cNvPr>
          <p:cNvSpPr/>
          <p:nvPr/>
        </p:nvSpPr>
        <p:spPr>
          <a:xfrm>
            <a:off x="9201150" y="3376613"/>
            <a:ext cx="2017713" cy="749300"/>
          </a:xfrm>
          <a:prstGeom prst="wedgeRoundRectCallout">
            <a:avLst>
              <a:gd name="adj1" fmla="val -77892"/>
              <a:gd name="adj2" fmla="val 152976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Attributes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E33B28BE-D750-45EE-BF7B-5BBDD8D6D98F}"/>
              </a:ext>
            </a:extLst>
          </p:cNvPr>
          <p:cNvSpPr/>
          <p:nvPr/>
        </p:nvSpPr>
        <p:spPr>
          <a:xfrm>
            <a:off x="9474200" y="4695825"/>
            <a:ext cx="2017713" cy="747713"/>
          </a:xfrm>
          <a:prstGeom prst="wedgeRoundRectCallout">
            <a:avLst>
              <a:gd name="adj1" fmla="val -102598"/>
              <a:gd name="adj2" fmla="val 83135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Methods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38AD5-B87E-4C84-B0BB-02F9738E2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Banking Example 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0B736858-6A50-4DB9-B404-8B88D6CF5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 a banking application, there may be numerous accounts.</a:t>
            </a:r>
          </a:p>
          <a:p>
            <a:pPr eaLnBrk="1" hangingPunct="1"/>
            <a:r>
              <a:rPr lang="en-US" altLang="en-US"/>
              <a:t>There is common behavior (as far as the bank is concerned) for all these accounts      " Deposit, Check balance, Withdraw, Overdraw? ...</a:t>
            </a:r>
          </a:p>
          <a:p>
            <a:pPr eaLnBrk="1" hangingPunct="1"/>
            <a:r>
              <a:rPr lang="en-US" altLang="en-US"/>
              <a:t>There are also common types of data of interest</a:t>
            </a:r>
            <a:br>
              <a:rPr lang="en-US" altLang="en-US"/>
            </a:br>
            <a:r>
              <a:rPr lang="en-US" altLang="en-US"/>
              <a:t>" Account holder’s name(s), SSN, Current balance, …</a:t>
            </a:r>
          </a:p>
          <a:p>
            <a:pPr eaLnBrk="1" hangingPunct="1"/>
            <a:r>
              <a:rPr lang="en-US" altLang="en-US"/>
              <a:t>Instead of defining these data and behavior for each account separately, we simple define them once -- this is the notion of the Account class. </a:t>
            </a:r>
          </a:p>
          <a:p>
            <a:pPr eaLnBrk="1" hangingPunct="1"/>
            <a:r>
              <a:rPr lang="en-US" altLang="en-US"/>
              <a:t>Each account will be an instance of this class and will have its own values for the data items, but the same behavior (defined once). </a:t>
            </a: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0003D-DBE9-41EB-B86F-DCA973F48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Class and Object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7B48B5DA-AEDE-4B7D-9CB4-E32335E2B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99FCB9-5CCE-41D1-8FE2-7E08B02BF4B2}"/>
              </a:ext>
            </a:extLst>
          </p:cNvPr>
          <p:cNvSpPr/>
          <p:nvPr/>
        </p:nvSpPr>
        <p:spPr>
          <a:xfrm>
            <a:off x="2636838" y="3157538"/>
            <a:ext cx="2041525" cy="569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/>
              <a:t>BankAccount</a:t>
            </a:r>
            <a:endParaRPr lang="en-US" b="1" dirty="0"/>
          </a:p>
        </p:txBody>
      </p:sp>
      <p:grpSp>
        <p:nvGrpSpPr>
          <p:cNvPr id="18437" name="Group 15">
            <a:extLst>
              <a:ext uri="{FF2B5EF4-FFF2-40B4-BE49-F238E27FC236}">
                <a16:creationId xmlns:a16="http://schemas.microsoft.com/office/drawing/2014/main" id="{02AA0A9C-035C-4CB6-942D-403E28A10936}"/>
              </a:ext>
            </a:extLst>
          </p:cNvPr>
          <p:cNvGrpSpPr>
            <a:grpSpLocks/>
          </p:cNvGrpSpPr>
          <p:nvPr/>
        </p:nvGrpSpPr>
        <p:grpSpPr bwMode="auto">
          <a:xfrm>
            <a:off x="700088" y="2544763"/>
            <a:ext cx="6542087" cy="2951162"/>
            <a:chOff x="2814450" y="3651662"/>
            <a:chExt cx="6541324" cy="29510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48C00AA-8716-468B-8A20-B0638A504834}"/>
                </a:ext>
              </a:extLst>
            </p:cNvPr>
            <p:cNvSpPr/>
            <p:nvPr/>
          </p:nvSpPr>
          <p:spPr>
            <a:xfrm>
              <a:off x="4749386" y="4832705"/>
              <a:ext cx="2042875" cy="17699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en-US" dirty="0"/>
                <a:t>+Name</a:t>
              </a:r>
            </a:p>
            <a:p>
              <a:pPr>
                <a:defRPr/>
              </a:pPr>
              <a:r>
                <a:rPr lang="en-US" dirty="0"/>
                <a:t>+ </a:t>
              </a:r>
              <a:r>
                <a:rPr lang="en-US" dirty="0" err="1"/>
                <a:t>CurrentBalance</a:t>
              </a:r>
              <a:endParaRPr lang="en-US" dirty="0"/>
            </a:p>
            <a:p>
              <a:pPr>
                <a:defRPr/>
              </a:pPr>
              <a:endParaRPr lang="en-US" dirty="0"/>
            </a:p>
            <a:p>
              <a:pPr>
                <a:defRPr/>
              </a:pPr>
              <a:r>
                <a:rPr lang="en-US" dirty="0"/>
                <a:t>+Deposit()</a:t>
              </a:r>
            </a:p>
            <a:p>
              <a:pPr>
                <a:defRPr/>
              </a:pPr>
              <a:r>
                <a:rPr lang="en-US" dirty="0"/>
                <a:t>+Withdraw()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0078F7-37EC-4769-89ED-09C9D91D29AC}"/>
                </a:ext>
              </a:extLst>
            </p:cNvPr>
            <p:cNvCxnSpPr>
              <a:stCxn id="11" idx="1"/>
              <a:endCxn id="11" idx="3"/>
            </p:cNvCxnSpPr>
            <p:nvPr/>
          </p:nvCxnSpPr>
          <p:spPr>
            <a:xfrm>
              <a:off x="4749386" y="5718487"/>
              <a:ext cx="204287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ounded Rectangular Callout 12">
              <a:extLst>
                <a:ext uri="{FF2B5EF4-FFF2-40B4-BE49-F238E27FC236}">
                  <a16:creationId xmlns:a16="http://schemas.microsoft.com/office/drawing/2014/main" id="{3548E246-B393-4FBA-A3E2-D46933F8B950}"/>
                </a:ext>
              </a:extLst>
            </p:cNvPr>
            <p:cNvSpPr/>
            <p:nvPr/>
          </p:nvSpPr>
          <p:spPr>
            <a:xfrm>
              <a:off x="2814450" y="3651662"/>
              <a:ext cx="2019064" cy="747676"/>
            </a:xfrm>
            <a:prstGeom prst="wedgeRoundRectCallout">
              <a:avLst>
                <a:gd name="adj1" fmla="val 82108"/>
                <a:gd name="adj2" fmla="val 75198"/>
                <a:gd name="adj3" fmla="val 16667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Class Name</a:t>
              </a:r>
            </a:p>
          </p:txBody>
        </p:sp>
        <p:sp>
          <p:nvSpPr>
            <p:cNvPr id="14" name="Rounded Rectangular Callout 13">
              <a:extLst>
                <a:ext uri="{FF2B5EF4-FFF2-40B4-BE49-F238E27FC236}">
                  <a16:creationId xmlns:a16="http://schemas.microsoft.com/office/drawing/2014/main" id="{EDAF0D1B-72A9-42C0-9570-A89333CBCFB6}"/>
                </a:ext>
              </a:extLst>
            </p:cNvPr>
            <p:cNvSpPr/>
            <p:nvPr/>
          </p:nvSpPr>
          <p:spPr>
            <a:xfrm>
              <a:off x="7063691" y="3804055"/>
              <a:ext cx="2019064" cy="747676"/>
            </a:xfrm>
            <a:prstGeom prst="wedgeRoundRectCallout">
              <a:avLst>
                <a:gd name="adj1" fmla="val -77892"/>
                <a:gd name="adj2" fmla="val 152976"/>
                <a:gd name="adj3" fmla="val 16667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Attributes</a:t>
              </a:r>
            </a:p>
          </p:txBody>
        </p:sp>
        <p:sp>
          <p:nvSpPr>
            <p:cNvPr id="15" name="Rounded Rectangular Callout 14">
              <a:extLst>
                <a:ext uri="{FF2B5EF4-FFF2-40B4-BE49-F238E27FC236}">
                  <a16:creationId xmlns:a16="http://schemas.microsoft.com/office/drawing/2014/main" id="{0987AF69-C645-4B07-9E8F-1D890F9D11DF}"/>
                </a:ext>
              </a:extLst>
            </p:cNvPr>
            <p:cNvSpPr/>
            <p:nvPr/>
          </p:nvSpPr>
          <p:spPr>
            <a:xfrm>
              <a:off x="7336710" y="5121616"/>
              <a:ext cx="2019064" cy="749264"/>
            </a:xfrm>
            <a:prstGeom prst="wedgeRoundRectCallout">
              <a:avLst>
                <a:gd name="adj1" fmla="val -102598"/>
                <a:gd name="adj2" fmla="val 83135"/>
                <a:gd name="adj3" fmla="val 16667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Methods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23E2325-D9CF-4DE2-80A1-D73D1E818CE9}"/>
              </a:ext>
            </a:extLst>
          </p:cNvPr>
          <p:cNvSpPr/>
          <p:nvPr/>
        </p:nvSpPr>
        <p:spPr>
          <a:xfrm>
            <a:off x="8574088" y="2435225"/>
            <a:ext cx="2043112" cy="569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Peter’s Account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E663E3-33E4-4121-84B1-F613E343CFDE}"/>
              </a:ext>
            </a:extLst>
          </p:cNvPr>
          <p:cNvSpPr/>
          <p:nvPr/>
        </p:nvSpPr>
        <p:spPr>
          <a:xfrm>
            <a:off x="8574088" y="3005138"/>
            <a:ext cx="2043112" cy="176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dirty="0"/>
              <a:t>+Peter Smith</a:t>
            </a:r>
          </a:p>
          <a:p>
            <a:pPr>
              <a:defRPr/>
            </a:pPr>
            <a:r>
              <a:rPr lang="en-US" dirty="0"/>
              <a:t>+$1000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+Deposit()</a:t>
            </a:r>
          </a:p>
          <a:p>
            <a:pPr>
              <a:defRPr/>
            </a:pPr>
            <a:r>
              <a:rPr lang="en-US" dirty="0"/>
              <a:t>+Withdraw()</a:t>
            </a:r>
          </a:p>
        </p:txBody>
      </p:sp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40C7F071-37FE-41C4-BA0F-C74C97B148BD}"/>
              </a:ext>
            </a:extLst>
          </p:cNvPr>
          <p:cNvSpPr/>
          <p:nvPr/>
        </p:nvSpPr>
        <p:spPr>
          <a:xfrm>
            <a:off x="6638925" y="1822450"/>
            <a:ext cx="2017713" cy="749300"/>
          </a:xfrm>
          <a:prstGeom prst="wedgeRoundRectCallout">
            <a:avLst>
              <a:gd name="adj1" fmla="val 82108"/>
              <a:gd name="adj2" fmla="val 75198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Object Name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96CF0-2BFF-408F-9D8B-76BBB36BC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Instance Data Value </a:t>
            </a:r>
          </a:p>
        </p:txBody>
      </p:sp>
      <p:pic>
        <p:nvPicPr>
          <p:cNvPr id="19459" name="Picture 2">
            <a:extLst>
              <a:ext uri="{FF2B5EF4-FFF2-40B4-BE49-F238E27FC236}">
                <a16:creationId xmlns:a16="http://schemas.microsoft.com/office/drawing/2014/main" id="{F763BEF6-9A39-49B1-AC70-C8D0955B9F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63725" y="1600200"/>
            <a:ext cx="7651750" cy="4800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40034-D9EF-4A66-A8DA-08C622686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Object Declaration </a:t>
            </a:r>
          </a:p>
        </p:txBody>
      </p:sp>
      <p:pic>
        <p:nvPicPr>
          <p:cNvPr id="20483" name="Picture 2">
            <a:extLst>
              <a:ext uri="{FF2B5EF4-FFF2-40B4-BE49-F238E27FC236}">
                <a16:creationId xmlns:a16="http://schemas.microsoft.com/office/drawing/2014/main" id="{016AE08F-ABB7-4B39-B4C7-C653EB7B0C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63863" y="1406525"/>
            <a:ext cx="5191125" cy="19335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4" name="TextBox 3">
            <a:extLst>
              <a:ext uri="{FF2B5EF4-FFF2-40B4-BE49-F238E27FC236}">
                <a16:creationId xmlns:a16="http://schemas.microsoft.com/office/drawing/2014/main" id="{0C835454-1F02-4A13-8038-D256E8041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6163" y="3455988"/>
            <a:ext cx="4060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BankAccount                      BA1;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1">
            <a:extLst>
              <a:ext uri="{FF2B5EF4-FFF2-40B4-BE49-F238E27FC236}">
                <a16:creationId xmlns:a16="http://schemas.microsoft.com/office/drawing/2014/main" id="{883044D7-FD0C-4007-AF3C-DA59646A9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7425" y="493713"/>
            <a:ext cx="99345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>
                <a:latin typeface="Century Gothic" panose="020B0502020202020204" pitchFamily="34" charset="0"/>
              </a:rPr>
              <a:t>Java Lineage</a:t>
            </a:r>
          </a:p>
        </p:txBody>
      </p:sp>
      <p:sp>
        <p:nvSpPr>
          <p:cNvPr id="3075" name="TextBox 2">
            <a:extLst>
              <a:ext uri="{FF2B5EF4-FFF2-40B4-BE49-F238E27FC236}">
                <a16:creationId xmlns:a16="http://schemas.microsoft.com/office/drawing/2014/main" id="{9BA4597A-F37B-432E-A924-04F42D322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" y="1665288"/>
            <a:ext cx="9007475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pitchFamily="18" charset="0"/>
              </a:rPr>
              <a:t>Related to C++, which is direct descendant of C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sz="2000">
              <a:latin typeface="Cambria" panose="020405030504060302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pitchFamily="18" charset="0"/>
              </a:rPr>
              <a:t>Syntax derived from C and maybe object oriented features influenced by C++</a:t>
            </a:r>
          </a:p>
          <a:p>
            <a:pPr eaLnBrk="1" hangingPunct="1"/>
            <a:endParaRPr lang="en-US" altLang="en-US" sz="2000">
              <a:latin typeface="Cambria" panose="02040503050406030204" pitchFamily="18" charset="0"/>
            </a:endParaRPr>
          </a:p>
          <a:p>
            <a:pPr eaLnBrk="1" hangingPunct="1"/>
            <a:endParaRPr lang="en-US" altLang="en-US" sz="2000">
              <a:latin typeface="Cambria" panose="02040503050406030204" pitchFamily="18" charset="0"/>
            </a:endParaRPr>
          </a:p>
          <a:p>
            <a:pPr eaLnBrk="1" hangingPunct="1"/>
            <a:endParaRPr lang="en-US" altLang="en-US" sz="2000">
              <a:latin typeface="Cambria" panose="02040503050406030204" pitchFamily="18" charset="0"/>
            </a:endParaRPr>
          </a:p>
          <a:p>
            <a:pPr eaLnBrk="1" hangingPunct="1"/>
            <a:r>
              <a:rPr lang="en-US" altLang="en-US" sz="2000">
                <a:latin typeface="Cambria" panose="02040503050406030204" pitchFamily="18" charset="0"/>
              </a:rPr>
              <a:t>		</a:t>
            </a:r>
          </a:p>
          <a:p>
            <a:pPr eaLnBrk="1" hangingPunct="1"/>
            <a:r>
              <a:rPr lang="en-US" altLang="en-US" sz="2000">
                <a:latin typeface="Cambria" panose="02040503050406030204" pitchFamily="18" charset="0"/>
              </a:rPr>
              <a:t>				</a:t>
            </a:r>
            <a:r>
              <a:rPr lang="en-US" altLang="en-US" sz="4000">
                <a:latin typeface="Cambria" panose="02040503050406030204" pitchFamily="18" charset="0"/>
              </a:rPr>
              <a:t>WHY JAVA?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09962-380E-483D-9B6D-8EE1171E3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Object Creation </a:t>
            </a:r>
          </a:p>
        </p:txBody>
      </p:sp>
      <p:pic>
        <p:nvPicPr>
          <p:cNvPr id="21507" name="Picture 2">
            <a:extLst>
              <a:ext uri="{FF2B5EF4-FFF2-40B4-BE49-F238E27FC236}">
                <a16:creationId xmlns:a16="http://schemas.microsoft.com/office/drawing/2014/main" id="{32FD006B-9B1E-44D5-A8AB-5B65D7FB1B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0363" y="1196975"/>
            <a:ext cx="10160000" cy="2852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08" name="TextBox 4">
            <a:extLst>
              <a:ext uri="{FF2B5EF4-FFF2-40B4-BE49-F238E27FC236}">
                <a16:creationId xmlns:a16="http://schemas.microsoft.com/office/drawing/2014/main" id="{990DB2D2-8102-43DA-851D-ABE73D292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6775" y="3943350"/>
            <a:ext cx="7137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        BA1=          new   BankAccount   (……….);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>
            <a:extLst>
              <a:ext uri="{FF2B5EF4-FFF2-40B4-BE49-F238E27FC236}">
                <a16:creationId xmlns:a16="http://schemas.microsoft.com/office/drawing/2014/main" id="{8CB7F203-2BEB-4641-85AB-E54626A247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79688" y="354013"/>
            <a:ext cx="7396162" cy="6005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E0233-C4DE-4760-8B66-5B7FA8730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Properties of OOP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7EE31E5C-D65E-4AF2-B0A6-093345027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Encapsulation</a:t>
            </a:r>
          </a:p>
          <a:p>
            <a:pPr eaLnBrk="1" hangingPunct="1"/>
            <a:r>
              <a:rPr lang="en-US" altLang="en-US"/>
              <a:t>Inheritance</a:t>
            </a:r>
          </a:p>
          <a:p>
            <a:pPr eaLnBrk="1" hangingPunct="1"/>
            <a:r>
              <a:rPr lang="en-US" altLang="en-US"/>
              <a:t>Polymorphism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C0426-1FC6-4A65-88AA-BDAF24422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8E8CB-1DFB-4D36-8725-5210C286D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763" y="1244600"/>
            <a:ext cx="10383837" cy="480060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dirty="0"/>
              <a:t>A class can inherit (</a:t>
            </a:r>
            <a:r>
              <a:rPr lang="en-US" b="1" dirty="0"/>
              <a:t>extends</a:t>
            </a:r>
            <a:r>
              <a:rPr lang="en-US" dirty="0"/>
              <a:t>) another class and its data members and methods.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dirty="0"/>
              <a:t>The child class can redefine some of its parents class’s members and methods or/and add its own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/>
              <a:t>Inheritance implements the “is a” relationship between objects</a:t>
            </a:r>
          </a:p>
          <a:p>
            <a:pPr marL="342900" lvl="1" eaLnBrk="1" hangingPunct="1"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US" sz="2200" dirty="0">
                <a:sym typeface="Wingdings" pitchFamily="2" charset="2"/>
              </a:rPr>
              <a:t>Without the use of hierarchies, each object would need to define all of its characters explicitly. </a:t>
            </a:r>
            <a:endParaRPr lang="en-US" sz="2200" dirty="0"/>
          </a:p>
        </p:txBody>
      </p:sp>
      <p:grpSp>
        <p:nvGrpSpPr>
          <p:cNvPr id="24580" name="Group 7">
            <a:extLst>
              <a:ext uri="{FF2B5EF4-FFF2-40B4-BE49-F238E27FC236}">
                <a16:creationId xmlns:a16="http://schemas.microsoft.com/office/drawing/2014/main" id="{411DE066-6447-4DB9-B09F-5994F327D5A6}"/>
              </a:ext>
            </a:extLst>
          </p:cNvPr>
          <p:cNvGrpSpPr>
            <a:grpSpLocks/>
          </p:cNvGrpSpPr>
          <p:nvPr/>
        </p:nvGrpSpPr>
        <p:grpSpPr bwMode="auto">
          <a:xfrm>
            <a:off x="385763" y="3381375"/>
            <a:ext cx="3978275" cy="2066925"/>
            <a:chOff x="2814638" y="3651250"/>
            <a:chExt cx="3978275" cy="206692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C667E14-2958-4785-8C8F-667D256536B1}"/>
                </a:ext>
              </a:extLst>
            </p:cNvPr>
            <p:cNvSpPr/>
            <p:nvPr/>
          </p:nvSpPr>
          <p:spPr>
            <a:xfrm>
              <a:off x="4749800" y="4264025"/>
              <a:ext cx="2043113" cy="5699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/>
                <a:t>Person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05DE8E6-0C9C-44BF-9F53-BDE531A4FED1}"/>
                </a:ext>
              </a:extLst>
            </p:cNvPr>
            <p:cNvSpPr/>
            <p:nvPr/>
          </p:nvSpPr>
          <p:spPr>
            <a:xfrm>
              <a:off x="4749800" y="4833938"/>
              <a:ext cx="2043113" cy="8842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en-US" dirty="0"/>
                <a:t>+Name : String</a:t>
              </a:r>
            </a:p>
            <a:p>
              <a:pPr>
                <a:defRPr/>
              </a:pPr>
              <a:r>
                <a:rPr lang="en-US" dirty="0"/>
                <a:t>+Address : String</a:t>
              </a:r>
            </a:p>
          </p:txBody>
        </p:sp>
        <p:sp>
          <p:nvSpPr>
            <p:cNvPr id="7" name="Rounded Rectangular Callout 6">
              <a:extLst>
                <a:ext uri="{FF2B5EF4-FFF2-40B4-BE49-F238E27FC236}">
                  <a16:creationId xmlns:a16="http://schemas.microsoft.com/office/drawing/2014/main" id="{D63B654F-A68B-4B38-AA6A-56D44110C551}"/>
                </a:ext>
              </a:extLst>
            </p:cNvPr>
            <p:cNvSpPr/>
            <p:nvPr/>
          </p:nvSpPr>
          <p:spPr>
            <a:xfrm>
              <a:off x="2814638" y="3651250"/>
              <a:ext cx="2019300" cy="749300"/>
            </a:xfrm>
            <a:prstGeom prst="wedgeRoundRectCallout">
              <a:avLst>
                <a:gd name="adj1" fmla="val 82108"/>
                <a:gd name="adj2" fmla="val 75198"/>
                <a:gd name="adj3" fmla="val 16667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Super Class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309DED8-B9A1-4ABB-800F-079C87D51054}"/>
              </a:ext>
            </a:extLst>
          </p:cNvPr>
          <p:cNvSpPr/>
          <p:nvPr/>
        </p:nvSpPr>
        <p:spPr>
          <a:xfrm>
            <a:off x="6553200" y="3600450"/>
            <a:ext cx="2043113" cy="569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Employee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7CB6C0-DCE9-477F-BC75-2979173AB6E1}"/>
              </a:ext>
            </a:extLst>
          </p:cNvPr>
          <p:cNvSpPr/>
          <p:nvPr/>
        </p:nvSpPr>
        <p:spPr>
          <a:xfrm>
            <a:off x="6553200" y="4189413"/>
            <a:ext cx="2043113" cy="884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dirty="0"/>
              <a:t>+Company : String</a:t>
            </a:r>
          </a:p>
          <a:p>
            <a:pPr>
              <a:defRPr/>
            </a:pPr>
            <a:r>
              <a:rPr lang="en-US" dirty="0"/>
              <a:t>+Salary : Double</a:t>
            </a: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CD65EB3A-D7A0-47BC-9CCC-FAC8AA3CF276}"/>
              </a:ext>
            </a:extLst>
          </p:cNvPr>
          <p:cNvSpPr/>
          <p:nvPr/>
        </p:nvSpPr>
        <p:spPr>
          <a:xfrm>
            <a:off x="8751888" y="3344863"/>
            <a:ext cx="1566862" cy="749300"/>
          </a:xfrm>
          <a:prstGeom prst="wedgeRoundRectCallout">
            <a:avLst>
              <a:gd name="adj1" fmla="val -57858"/>
              <a:gd name="adj2" fmla="val 95801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Sub Class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478D84-F887-4DFF-8EC0-4C6B5DCD36ED}"/>
              </a:ext>
            </a:extLst>
          </p:cNvPr>
          <p:cNvSpPr/>
          <p:nvPr/>
        </p:nvSpPr>
        <p:spPr>
          <a:xfrm>
            <a:off x="6562725" y="5249863"/>
            <a:ext cx="2043113" cy="569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Student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D3921C-B5B1-41B6-9548-83BED5CCCDFD}"/>
              </a:ext>
            </a:extLst>
          </p:cNvPr>
          <p:cNvSpPr/>
          <p:nvPr/>
        </p:nvSpPr>
        <p:spPr>
          <a:xfrm>
            <a:off x="6562725" y="5838825"/>
            <a:ext cx="2043113" cy="88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dirty="0"/>
              <a:t>+</a:t>
            </a:r>
            <a:r>
              <a:rPr lang="en-US" dirty="0" err="1"/>
              <a:t>Dept</a:t>
            </a:r>
            <a:r>
              <a:rPr lang="en-US" dirty="0"/>
              <a:t> : String</a:t>
            </a:r>
          </a:p>
          <a:p>
            <a:pPr>
              <a:defRPr/>
            </a:pPr>
            <a:r>
              <a:rPr lang="en-US" dirty="0"/>
              <a:t>+ID : String</a:t>
            </a:r>
          </a:p>
        </p:txBody>
      </p:sp>
      <p:sp>
        <p:nvSpPr>
          <p:cNvPr id="15" name="Rounded Rectangular Callout 14">
            <a:extLst>
              <a:ext uri="{FF2B5EF4-FFF2-40B4-BE49-F238E27FC236}">
                <a16:creationId xmlns:a16="http://schemas.microsoft.com/office/drawing/2014/main" id="{DE0072B5-9C42-496D-A247-013D86A3AE4E}"/>
              </a:ext>
            </a:extLst>
          </p:cNvPr>
          <p:cNvSpPr/>
          <p:nvPr/>
        </p:nvSpPr>
        <p:spPr>
          <a:xfrm>
            <a:off x="8751888" y="4875213"/>
            <a:ext cx="1457325" cy="749300"/>
          </a:xfrm>
          <a:prstGeom prst="wedgeRoundRectCallout">
            <a:avLst>
              <a:gd name="adj1" fmla="val -57858"/>
              <a:gd name="adj2" fmla="val 95801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Sub Class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03C6E9-6634-4CCD-BA40-434892718751}"/>
              </a:ext>
            </a:extLst>
          </p:cNvPr>
          <p:cNvCxnSpPr/>
          <p:nvPr/>
        </p:nvCxnSpPr>
        <p:spPr>
          <a:xfrm flipH="1">
            <a:off x="4364038" y="4538663"/>
            <a:ext cx="2189162" cy="2714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931F899-E257-434A-A0C5-690265E49934}"/>
              </a:ext>
            </a:extLst>
          </p:cNvPr>
          <p:cNvCxnSpPr/>
          <p:nvPr/>
        </p:nvCxnSpPr>
        <p:spPr>
          <a:xfrm flipH="1" flipV="1">
            <a:off x="4364038" y="4913313"/>
            <a:ext cx="2198687" cy="1308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CA3A8-0F48-44F4-A6AA-83DD8869E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4800" dirty="0">
                <a:latin typeface="Century Gothic" pitchFamily="34" charset="0"/>
              </a:rPr>
              <a:t>Polymorphism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9244D-9312-471B-A84C-FD1B6C68C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eaLnBrk="1" hangingPunct="1">
              <a:defRPr/>
            </a:pPr>
            <a:r>
              <a:rPr lang="en-US" dirty="0">
                <a:cs typeface="Arial" panose="020B0604020202020204" pitchFamily="34" charset="0"/>
              </a:rPr>
              <a:t>Polymorphism is a Greek word</a:t>
            </a:r>
          </a:p>
          <a:p>
            <a:pPr marL="285750" indent="-285750" eaLnBrk="1" hangingPunct="1">
              <a:defRPr/>
            </a:pPr>
            <a:r>
              <a:rPr lang="en-US" dirty="0">
                <a:cs typeface="Arial" panose="020B0604020202020204" pitchFamily="34" charset="0"/>
              </a:rPr>
              <a:t>Poly means “many”, </a:t>
            </a:r>
            <a:r>
              <a:rPr lang="en-US" dirty="0" err="1">
                <a:cs typeface="Arial" panose="020B0604020202020204" pitchFamily="34" charset="0"/>
              </a:rPr>
              <a:t>morphe</a:t>
            </a:r>
            <a:r>
              <a:rPr lang="en-US" dirty="0">
                <a:cs typeface="Arial" panose="020B0604020202020204" pitchFamily="34" charset="0"/>
              </a:rPr>
              <a:t> means “</a:t>
            </a:r>
            <a:r>
              <a:rPr lang="en-US" dirty="0" err="1">
                <a:cs typeface="Arial" panose="020B0604020202020204" pitchFamily="34" charset="0"/>
              </a:rPr>
              <a:t>shape,form</a:t>
            </a:r>
            <a:r>
              <a:rPr lang="en-US" dirty="0">
                <a:cs typeface="Arial" panose="020B0604020202020204" pitchFamily="34" charset="0"/>
              </a:rPr>
              <a:t>”</a:t>
            </a:r>
          </a:p>
          <a:p>
            <a:pPr marL="285750" indent="-285750" eaLnBrk="1" hangingPunct="1">
              <a:defRPr/>
            </a:pPr>
            <a:r>
              <a:rPr lang="en-US" dirty="0">
                <a:cs typeface="Arial" panose="020B0604020202020204" pitchFamily="34" charset="0"/>
              </a:rPr>
              <a:t>Lets learn it by an example!</a:t>
            </a:r>
          </a:p>
          <a:p>
            <a:pPr marL="285750" indent="-285750" eaLnBrk="1" hangingPunct="1">
              <a:defRPr/>
            </a:pPr>
            <a:r>
              <a:rPr lang="en-US" dirty="0">
                <a:cs typeface="Arial" panose="020B0604020202020204" pitchFamily="34" charset="0"/>
              </a:rPr>
              <a:t>Ability to take more than one form</a:t>
            </a:r>
          </a:p>
          <a:p>
            <a:pPr marL="285750" indent="-285750" eaLnBrk="1" hangingPunct="1">
              <a:defRPr/>
            </a:pPr>
            <a:r>
              <a:rPr lang="en-US" dirty="0">
                <a:cs typeface="Arial" panose="020B0604020202020204" pitchFamily="34" charset="0"/>
              </a:rPr>
              <a:t>Polymorphism allows abstract operations to be defined and used.</a:t>
            </a:r>
          </a:p>
          <a:p>
            <a:pPr marL="582613" lvl="1" indent="-285750" eaLnBrk="1" hangingPunct="1">
              <a:defRPr/>
            </a:pPr>
            <a:r>
              <a:rPr lang="en-US" dirty="0">
                <a:cs typeface="Arial" panose="020B0604020202020204" pitchFamily="34" charset="0"/>
              </a:rPr>
              <a:t>Abstract operation defined in the base class’s interface and implemented in the subclass.</a:t>
            </a:r>
          </a:p>
          <a:p>
            <a:pPr marL="582613" lvl="1" indent="-285750" eaLnBrk="1" hangingPunct="1">
              <a:defRPr/>
            </a:pPr>
            <a:endParaRPr lang="en-US" dirty="0">
              <a:cs typeface="Arial" panose="020B0604020202020204" pitchFamily="34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C5845-FDA0-44B3-9EF1-BA8FFB896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4400" dirty="0">
                <a:latin typeface="Century Gothic" pitchFamily="34" charset="0"/>
              </a:rPr>
              <a:t>Polymorphism</a:t>
            </a:r>
            <a:endParaRPr lang="en-US" dirty="0"/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F9E71C90-0D89-437F-AC92-8A4BABBB8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47FEB3-A7C7-44DA-AEEC-845B148DC22D}"/>
              </a:ext>
            </a:extLst>
          </p:cNvPr>
          <p:cNvSpPr/>
          <p:nvPr/>
        </p:nvSpPr>
        <p:spPr>
          <a:xfrm>
            <a:off x="4060825" y="1852613"/>
            <a:ext cx="1698625" cy="760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Figure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327DF9-F70E-44D9-98E3-687B0B286D8E}"/>
              </a:ext>
            </a:extLst>
          </p:cNvPr>
          <p:cNvSpPr/>
          <p:nvPr/>
        </p:nvSpPr>
        <p:spPr>
          <a:xfrm>
            <a:off x="6338888" y="3608388"/>
            <a:ext cx="1698625" cy="760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Circle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B4A6BA-2DD2-435F-ABF1-CF75768368CD}"/>
              </a:ext>
            </a:extLst>
          </p:cNvPr>
          <p:cNvSpPr/>
          <p:nvPr/>
        </p:nvSpPr>
        <p:spPr>
          <a:xfrm>
            <a:off x="1908175" y="3608388"/>
            <a:ext cx="1698625" cy="760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Square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426503-24C4-421E-9183-C80E5A8A2F78}"/>
              </a:ext>
            </a:extLst>
          </p:cNvPr>
          <p:cNvCxnSpPr>
            <a:stCxn id="4" idx="1"/>
            <a:endCxn id="6" idx="0"/>
          </p:cNvCxnSpPr>
          <p:nvPr/>
        </p:nvCxnSpPr>
        <p:spPr>
          <a:xfrm flipH="1">
            <a:off x="2757488" y="2232025"/>
            <a:ext cx="1303337" cy="13763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7A80A3-B1B4-43DE-8A36-196BB88B8A00}"/>
              </a:ext>
            </a:extLst>
          </p:cNvPr>
          <p:cNvCxnSpPr>
            <a:stCxn id="4" idx="3"/>
            <a:endCxn id="5" idx="0"/>
          </p:cNvCxnSpPr>
          <p:nvPr/>
        </p:nvCxnSpPr>
        <p:spPr>
          <a:xfrm>
            <a:off x="5759450" y="2232025"/>
            <a:ext cx="1428750" cy="13763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198A50A-0DAF-413D-8F18-0939779C4DBD}"/>
              </a:ext>
            </a:extLst>
          </p:cNvPr>
          <p:cNvSpPr/>
          <p:nvPr/>
        </p:nvSpPr>
        <p:spPr>
          <a:xfrm>
            <a:off x="1282700" y="4643438"/>
            <a:ext cx="3241675" cy="109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Square: </a:t>
            </a:r>
            <a:r>
              <a:rPr lang="en-US" dirty="0" err="1">
                <a:solidFill>
                  <a:schemeClr val="tx1"/>
                </a:solidFill>
              </a:rPr>
              <a:t>CalculateArea</a:t>
            </a:r>
            <a:r>
              <a:rPr lang="en-US" dirty="0">
                <a:solidFill>
                  <a:schemeClr val="tx1"/>
                </a:solidFill>
              </a:rPr>
              <a:t>(){</a:t>
            </a: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return size * size ; 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         }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B35F69-5A42-4E64-B5EB-6AF0D9B0F603}"/>
              </a:ext>
            </a:extLst>
          </p:cNvPr>
          <p:cNvSpPr/>
          <p:nvPr/>
        </p:nvSpPr>
        <p:spPr>
          <a:xfrm>
            <a:off x="5738813" y="4676775"/>
            <a:ext cx="3241675" cy="109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Circle: </a:t>
            </a:r>
            <a:r>
              <a:rPr lang="en-US" dirty="0" err="1">
                <a:solidFill>
                  <a:schemeClr val="tx1"/>
                </a:solidFill>
              </a:rPr>
              <a:t>CalculateArea</a:t>
            </a:r>
            <a:r>
              <a:rPr lang="en-US" dirty="0">
                <a:solidFill>
                  <a:schemeClr val="tx1"/>
                </a:solidFill>
              </a:rPr>
              <a:t>(){</a:t>
            </a: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return PI* radius * radius; 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         }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9F0F2D-F331-4A2C-BD1D-70ACE747A291}"/>
              </a:ext>
            </a:extLst>
          </p:cNvPr>
          <p:cNvSpPr/>
          <p:nvPr/>
        </p:nvSpPr>
        <p:spPr>
          <a:xfrm>
            <a:off x="6781800" y="1852613"/>
            <a:ext cx="3241675" cy="109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Figure: </a:t>
            </a:r>
            <a:r>
              <a:rPr lang="en-US" dirty="0" err="1">
                <a:solidFill>
                  <a:schemeClr val="tx1"/>
                </a:solidFill>
              </a:rPr>
              <a:t>CalculateArea</a:t>
            </a:r>
            <a:r>
              <a:rPr lang="en-US" dirty="0">
                <a:solidFill>
                  <a:schemeClr val="tx1"/>
                </a:solidFill>
              </a:rPr>
              <a:t>(){</a:t>
            </a: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………………. 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         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339E7-9253-4733-A6DC-3650CBDF9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4400" dirty="0">
                <a:latin typeface="Century Gothic" pitchFamily="34" charset="0"/>
              </a:rPr>
              <a:t>Polymorphism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BD556-E2EE-4648-ACF5-9FDCBDC21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dirty="0"/>
              <a:t>Polymorphism ensures that the appropriate method is called for an object of a specific type when the object is disguised as a more generic type.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dirty="0"/>
          </a:p>
          <a:p>
            <a:pPr marL="114300" indent="0" eaLnBrk="1" hangingPunct="1">
              <a:buFont typeface="Arial" charset="0"/>
              <a:buNone/>
              <a:defRPr/>
            </a:pPr>
            <a:r>
              <a:rPr lang="en-US" dirty="0"/>
              <a:t>Figure f1= new Square();</a:t>
            </a:r>
          </a:p>
          <a:p>
            <a:pPr marL="114300" indent="0" eaLnBrk="1" hangingPunct="1">
              <a:buFont typeface="Arial" charset="0"/>
              <a:buNone/>
              <a:defRPr/>
            </a:pPr>
            <a:r>
              <a:rPr lang="en-US" dirty="0"/>
              <a:t>Figure f2= new Circle();</a:t>
            </a:r>
          </a:p>
          <a:p>
            <a:pPr marL="114300" indent="0" eaLnBrk="1" hangingPunct="1">
              <a:buFont typeface="Arial" charset="0"/>
              <a:buNone/>
              <a:defRPr/>
            </a:pPr>
            <a:endParaRPr lang="en-US" dirty="0"/>
          </a:p>
          <a:p>
            <a:pPr marL="114300" indent="0" eaLnBrk="1" hangingPunct="1">
              <a:buFont typeface="Arial" charset="0"/>
              <a:buNone/>
              <a:defRPr/>
            </a:pPr>
            <a:r>
              <a:rPr lang="en-US" dirty="0" err="1"/>
              <a:t>int</a:t>
            </a:r>
            <a:r>
              <a:rPr lang="en-US" dirty="0"/>
              <a:t> area1= f1. </a:t>
            </a:r>
            <a:r>
              <a:rPr lang="en-US" dirty="0" err="1"/>
              <a:t>CalculateArea</a:t>
            </a:r>
            <a:r>
              <a:rPr lang="en-US" dirty="0"/>
              <a:t>();   //this will call Square: </a:t>
            </a:r>
            <a:r>
              <a:rPr lang="en-US" dirty="0" err="1"/>
              <a:t>CalculateArea</a:t>
            </a:r>
            <a:r>
              <a:rPr lang="en-US" dirty="0"/>
              <a:t>()</a:t>
            </a:r>
          </a:p>
          <a:p>
            <a:pPr marL="114300" indent="0" eaLnBrk="1" hangingPunct="1">
              <a:buFont typeface="Arial" charset="0"/>
              <a:buNone/>
              <a:defRPr/>
            </a:pPr>
            <a:r>
              <a:rPr lang="en-US" dirty="0" err="1"/>
              <a:t>int</a:t>
            </a:r>
            <a:r>
              <a:rPr lang="en-US" dirty="0"/>
              <a:t> area2= f2. </a:t>
            </a:r>
            <a:r>
              <a:rPr lang="en-US" dirty="0" err="1"/>
              <a:t>CalculateArea</a:t>
            </a:r>
            <a:r>
              <a:rPr lang="en-US" dirty="0"/>
              <a:t>();   // this will call Circle: </a:t>
            </a:r>
            <a:r>
              <a:rPr lang="en-US" dirty="0" err="1"/>
              <a:t>CalculateArea</a:t>
            </a:r>
            <a:r>
              <a:rPr lang="en-US" dirty="0"/>
              <a:t>()</a:t>
            </a:r>
          </a:p>
          <a:p>
            <a:pPr marL="114300" indent="0" eaLnBrk="1" hangingPunct="1">
              <a:buFont typeface="Arial" charset="0"/>
              <a:buNone/>
              <a:defRPr/>
            </a:pPr>
            <a:endParaRPr lang="en-US" dirty="0"/>
          </a:p>
          <a:p>
            <a:pPr eaLnBrk="1" hangingPunct="1">
              <a:buFont typeface="Arial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1E652-2862-4E78-8ECD-B725072D2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Encapsulation 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1FBB62BE-3454-4D2E-97A9-B575510FD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 prevent uncontrolled access to read and modify the data for an object, OOP language restrict what operations (methods) can be applied to each object.</a:t>
            </a:r>
          </a:p>
          <a:p>
            <a:pPr eaLnBrk="1" hangingPunct="1"/>
            <a:r>
              <a:rPr lang="en-US" altLang="en-US"/>
              <a:t>This restriction of behavior is also called encapsulation -- an important part of OOP.</a:t>
            </a:r>
          </a:p>
          <a:p>
            <a:pPr eaLnBrk="1" hangingPunct="1"/>
            <a:r>
              <a:rPr lang="en-US" altLang="en-US"/>
              <a:t>The data and behavior are encapsulated.</a:t>
            </a:r>
          </a:p>
          <a:p>
            <a:pPr eaLnBrk="1" hangingPunct="1"/>
            <a:r>
              <a:rPr lang="en-US" altLang="en-US"/>
              <a:t>This greatly improves reliability and manageability of code </a:t>
            </a:r>
          </a:p>
          <a:p>
            <a:pPr eaLnBrk="1" hangingPunct="1"/>
            <a:r>
              <a:rPr lang="en-US" altLang="en-US" sz="2400"/>
              <a:t>Mechanism to bind together code and data it manipulates, keeps them both safe from outside interference and misuse</a:t>
            </a: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4">
            <a:extLst>
              <a:ext uri="{FF2B5EF4-FFF2-40B4-BE49-F238E27FC236}">
                <a16:creationId xmlns:a16="http://schemas.microsoft.com/office/drawing/2014/main" id="{F5D3D327-5C80-45D0-AE2D-733A6ED0C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7425" y="493713"/>
            <a:ext cx="99345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>
                <a:latin typeface="Century Gothic" panose="020B0502020202020204" pitchFamily="34" charset="0"/>
              </a:rPr>
              <a:t>First Sample Program</a:t>
            </a:r>
          </a:p>
        </p:txBody>
      </p:sp>
      <p:pic>
        <p:nvPicPr>
          <p:cNvPr id="29699" name="Picture 2">
            <a:extLst>
              <a:ext uri="{FF2B5EF4-FFF2-40B4-BE49-F238E27FC236}">
                <a16:creationId xmlns:a16="http://schemas.microsoft.com/office/drawing/2014/main" id="{C01B3E3D-55E7-4AA6-AC72-D37A9C03E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1697038"/>
            <a:ext cx="8618537" cy="443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6A61FF-BC48-4292-9E0A-80C0BA949E1B}"/>
              </a:ext>
            </a:extLst>
          </p:cNvPr>
          <p:cNvCxnSpPr>
            <a:stCxn id="12" idx="1"/>
          </p:cNvCxnSpPr>
          <p:nvPr/>
        </p:nvCxnSpPr>
        <p:spPr>
          <a:xfrm rot="10800000" flipV="1">
            <a:off x="7146925" y="1898650"/>
            <a:ext cx="885825" cy="6905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7C16F8D-358B-4892-9CC0-9DE50A254C61}"/>
              </a:ext>
            </a:extLst>
          </p:cNvPr>
          <p:cNvSpPr/>
          <p:nvPr/>
        </p:nvSpPr>
        <p:spPr>
          <a:xfrm>
            <a:off x="8032750" y="1660525"/>
            <a:ext cx="2208213" cy="477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Comment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8F5BD6-9CE9-4D65-AEF5-BF235CECA561}"/>
              </a:ext>
            </a:extLst>
          </p:cNvPr>
          <p:cNvSpPr/>
          <p:nvPr/>
        </p:nvSpPr>
        <p:spPr>
          <a:xfrm>
            <a:off x="2335213" y="3489325"/>
            <a:ext cx="787400" cy="322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DFB06E-43C7-42FE-B1FD-3AA455B5E426}"/>
              </a:ext>
            </a:extLst>
          </p:cNvPr>
          <p:cNvCxnSpPr>
            <a:endCxn id="14" idx="1"/>
          </p:cNvCxnSpPr>
          <p:nvPr/>
        </p:nvCxnSpPr>
        <p:spPr>
          <a:xfrm>
            <a:off x="1687513" y="3544888"/>
            <a:ext cx="647700" cy="1063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3D2FBC6-4B90-4C24-87F8-0D0F5971CAD9}"/>
              </a:ext>
            </a:extLst>
          </p:cNvPr>
          <p:cNvSpPr/>
          <p:nvPr/>
        </p:nvSpPr>
        <p:spPr>
          <a:xfrm>
            <a:off x="323850" y="3063875"/>
            <a:ext cx="1884363" cy="479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Keyword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FC1C57B-73AF-47AC-87F3-CD5C9BCC8360}"/>
              </a:ext>
            </a:extLst>
          </p:cNvPr>
          <p:cNvCxnSpPr>
            <a:stCxn id="12" idx="2"/>
          </p:cNvCxnSpPr>
          <p:nvPr/>
        </p:nvCxnSpPr>
        <p:spPr>
          <a:xfrm rot="5400000">
            <a:off x="8051006" y="2851945"/>
            <a:ext cx="1800225" cy="3730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Box 3">
            <a:extLst>
              <a:ext uri="{FF2B5EF4-FFF2-40B4-BE49-F238E27FC236}">
                <a16:creationId xmlns:a16="http://schemas.microsoft.com/office/drawing/2014/main" id="{8D48F1D0-4A6C-460C-864D-A954DD62F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7425" y="493713"/>
            <a:ext cx="99345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>
                <a:latin typeface="Century Gothic" panose="020B0502020202020204" pitchFamily="34" charset="0"/>
              </a:rPr>
              <a:t>First Sample Program</a:t>
            </a:r>
          </a:p>
        </p:txBody>
      </p:sp>
      <p:pic>
        <p:nvPicPr>
          <p:cNvPr id="30723" name="Picture 2">
            <a:extLst>
              <a:ext uri="{FF2B5EF4-FFF2-40B4-BE49-F238E27FC236}">
                <a16:creationId xmlns:a16="http://schemas.microsoft.com/office/drawing/2014/main" id="{93A0CC45-B5FB-4A7F-8BF1-867982DC81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06513" y="1574800"/>
            <a:ext cx="9755187" cy="3460750"/>
          </a:xfrm>
          <a:noFill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F995F1D-F70A-49AF-BDE1-1C43C6189F16}"/>
              </a:ext>
            </a:extLst>
          </p:cNvPr>
          <p:cNvSpPr/>
          <p:nvPr/>
        </p:nvSpPr>
        <p:spPr>
          <a:xfrm>
            <a:off x="1773238" y="3559175"/>
            <a:ext cx="1082675" cy="3794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5793CF-09D9-4091-B0C7-19A9068A58B5}"/>
              </a:ext>
            </a:extLst>
          </p:cNvPr>
          <p:cNvCxnSpPr>
            <a:endCxn id="6" idx="2"/>
          </p:cNvCxnSpPr>
          <p:nvPr/>
        </p:nvCxnSpPr>
        <p:spPr>
          <a:xfrm rot="5400000" flipH="1" flipV="1">
            <a:off x="1537494" y="4483894"/>
            <a:ext cx="1322387" cy="231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3F119D1-5F3D-4246-86E6-13057E90061F}"/>
              </a:ext>
            </a:extLst>
          </p:cNvPr>
          <p:cNvSpPr/>
          <p:nvPr/>
        </p:nvSpPr>
        <p:spPr>
          <a:xfrm>
            <a:off x="1139825" y="5259388"/>
            <a:ext cx="1884363" cy="649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Access </a:t>
            </a:r>
            <a:r>
              <a:rPr lang="en-US" dirty="0" err="1"/>
              <a:t>Specifier</a:t>
            </a:r>
            <a:endParaRPr lang="en-US" dirty="0"/>
          </a:p>
        </p:txBody>
      </p:sp>
      <p:sp>
        <p:nvSpPr>
          <p:cNvPr id="30727" name="TextBox 9">
            <a:extLst>
              <a:ext uri="{FF2B5EF4-FFF2-40B4-BE49-F238E27FC236}">
                <a16:creationId xmlns:a16="http://schemas.microsoft.com/office/drawing/2014/main" id="{A78EAD6A-2613-45CD-B5DF-16503FC11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0600" y="5318125"/>
            <a:ext cx="67500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>
                <a:latin typeface="Century Gothic" panose="020B0502020202020204" pitchFamily="34" charset="0"/>
              </a:rPr>
              <a:t>Ques: Why the main must be public??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2">
            <a:extLst>
              <a:ext uri="{FF2B5EF4-FFF2-40B4-BE49-F238E27FC236}">
                <a16:creationId xmlns:a16="http://schemas.microsoft.com/office/drawing/2014/main" id="{1F442A4A-2A68-4A96-AAB6-202CC08DA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250" y="1706563"/>
            <a:ext cx="9948863" cy="4525962"/>
          </a:xfrm>
        </p:spPr>
        <p:txBody>
          <a:bodyPr/>
          <a:lstStyle/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altLang="en-US" sz="1800"/>
              <a:t>All programs consist of two elements: code and data</a:t>
            </a:r>
          </a:p>
          <a:p>
            <a:pPr marL="342900" lvl="1" indent="-342900" eaLnBrk="1" hangingPunct="1"/>
            <a:r>
              <a:rPr lang="en-US" altLang="en-US" sz="1800"/>
              <a:t>Some are code dependent</a:t>
            </a:r>
            <a:r>
              <a:rPr lang="en-US" altLang="en-US" sz="1800">
                <a:sym typeface="Wingdings" panose="05000000000000000000" pitchFamily="2" charset="2"/>
              </a:rPr>
              <a:t> </a:t>
            </a:r>
            <a:r>
              <a:rPr lang="en-US" altLang="en-US" sz="1800"/>
              <a:t>Process Oriented Programming</a:t>
            </a:r>
          </a:p>
          <a:p>
            <a:pPr marL="742950" lvl="2" indent="-342900" eaLnBrk="1" hangingPunct="1"/>
            <a:r>
              <a:rPr lang="en-US" altLang="en-US"/>
              <a:t>Example: C</a:t>
            </a:r>
          </a:p>
          <a:p>
            <a:pPr marL="342900" lvl="1" indent="-342900" eaLnBrk="1" hangingPunct="1"/>
            <a:r>
              <a:rPr lang="en-US" altLang="en-US" sz="1800"/>
              <a:t>Some are data dependent</a:t>
            </a:r>
            <a:r>
              <a:rPr lang="en-US" altLang="en-US" sz="1800">
                <a:sym typeface="Wingdings" panose="05000000000000000000" pitchFamily="2" charset="2"/>
              </a:rPr>
              <a:t> </a:t>
            </a:r>
            <a:r>
              <a:rPr lang="en-US" altLang="en-US" sz="1800"/>
              <a:t>Object Oriented Programming</a:t>
            </a:r>
          </a:p>
          <a:p>
            <a:pPr marL="742950" lvl="2" indent="-342900" eaLnBrk="1" hangingPunct="1"/>
            <a:r>
              <a:rPr lang="en-US" altLang="en-US"/>
              <a:t>Example:  Java</a:t>
            </a:r>
          </a:p>
          <a:p>
            <a:pPr marL="342900" lvl="1" indent="-342900" eaLnBrk="1" hangingPunct="1"/>
            <a:endParaRPr lang="en-US" altLang="en-US" sz="1800"/>
          </a:p>
        </p:txBody>
      </p:sp>
      <p:sp>
        <p:nvSpPr>
          <p:cNvPr id="4099" name="TextBox 4">
            <a:extLst>
              <a:ext uri="{FF2B5EF4-FFF2-40B4-BE49-F238E27FC236}">
                <a16:creationId xmlns:a16="http://schemas.microsoft.com/office/drawing/2014/main" id="{4538921A-A1E9-4D31-B95B-34421C1A2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7425" y="493713"/>
            <a:ext cx="99345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>
                <a:latin typeface="Century Gothic" panose="020B0502020202020204" pitchFamily="34" charset="0"/>
              </a:rPr>
              <a:t>Programming Paradigm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4">
            <a:extLst>
              <a:ext uri="{FF2B5EF4-FFF2-40B4-BE49-F238E27FC236}">
                <a16:creationId xmlns:a16="http://schemas.microsoft.com/office/drawing/2014/main" id="{CB8FAE6F-7B4B-4665-9B06-CBD43F7FD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7425" y="493713"/>
            <a:ext cx="99345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>
                <a:latin typeface="Century Gothic" panose="020B0502020202020204" pitchFamily="34" charset="0"/>
              </a:rPr>
              <a:t>First Sample Program</a:t>
            </a:r>
          </a:p>
        </p:txBody>
      </p:sp>
      <p:pic>
        <p:nvPicPr>
          <p:cNvPr id="31747" name="Picture 2">
            <a:extLst>
              <a:ext uri="{FF2B5EF4-FFF2-40B4-BE49-F238E27FC236}">
                <a16:creationId xmlns:a16="http://schemas.microsoft.com/office/drawing/2014/main" id="{4CE798E2-56A7-462D-9B16-E91C7F84B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25" y="1317625"/>
            <a:ext cx="8666163" cy="357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1537FD2-C133-4792-8FD5-D60E38995BF7}"/>
              </a:ext>
            </a:extLst>
          </p:cNvPr>
          <p:cNvSpPr/>
          <p:nvPr/>
        </p:nvSpPr>
        <p:spPr>
          <a:xfrm>
            <a:off x="3095625" y="3390900"/>
            <a:ext cx="955675" cy="336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0AF86A-D243-42B9-98C2-CE1CD5EF6E05}"/>
              </a:ext>
            </a:extLst>
          </p:cNvPr>
          <p:cNvCxnSpPr>
            <a:stCxn id="17" idx="0"/>
            <a:endCxn id="14" idx="1"/>
          </p:cNvCxnSpPr>
          <p:nvPr/>
        </p:nvCxnSpPr>
        <p:spPr>
          <a:xfrm rot="5400000" flipH="1" flipV="1">
            <a:off x="1844675" y="3487738"/>
            <a:ext cx="1179513" cy="13223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FF5992C-F513-482D-B033-A775CF0B32A7}"/>
              </a:ext>
            </a:extLst>
          </p:cNvPr>
          <p:cNvSpPr/>
          <p:nvPr/>
        </p:nvSpPr>
        <p:spPr>
          <a:xfrm>
            <a:off x="830263" y="4738688"/>
            <a:ext cx="1884362" cy="477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Keyword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68F70E61-4533-4F4A-A74B-A73602C40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1"/>
                </a:solidFill>
              </a:rPr>
              <a:t>Reference: 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F0B75106-5546-47F9-976F-2B1F9A5A6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b="1"/>
              <a:t>Herbert Schildt, </a:t>
            </a:r>
            <a:r>
              <a:rPr lang="en-US" altLang="en-US" sz="2400" b="1" i="1"/>
              <a:t>“The Complete Reference”</a:t>
            </a:r>
            <a:r>
              <a:rPr lang="en-US" altLang="en-US" sz="2400" b="1"/>
              <a:t>,</a:t>
            </a:r>
            <a:r>
              <a:rPr lang="en-US" altLang="en-US" sz="2400"/>
              <a:t> 7th Edition, Tata McGraw Hill, 2002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1">
            <a:extLst>
              <a:ext uri="{FF2B5EF4-FFF2-40B4-BE49-F238E27FC236}">
                <a16:creationId xmlns:a16="http://schemas.microsoft.com/office/drawing/2014/main" id="{C1648C99-8209-4F56-BE76-E5ED5344D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7425" y="493713"/>
            <a:ext cx="99345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>
                <a:latin typeface="Century Gothic" panose="020B0502020202020204" pitchFamily="34" charset="0"/>
              </a:rPr>
              <a:t>Platforms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5904B8-84DE-435D-929A-68F2B014FC7D}"/>
              </a:ext>
            </a:extLst>
          </p:cNvPr>
          <p:cNvSpPr txBox="1"/>
          <p:nvPr/>
        </p:nvSpPr>
        <p:spPr>
          <a:xfrm>
            <a:off x="885825" y="1843088"/>
            <a:ext cx="9813925" cy="40941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Cambria" panose="02040503050406030204" pitchFamily="18" charset="0"/>
                <a:cs typeface="+mn-cs"/>
              </a:rPr>
              <a:t>Programming languages can be platform dependent or independent.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latin typeface="Cambria" panose="02040503050406030204" pitchFamily="18" charset="0"/>
              <a:cs typeface="+mn-cs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FF0000"/>
                </a:solidFill>
                <a:latin typeface="Cambria" panose="02040503050406030204" pitchFamily="18" charset="0"/>
                <a:cs typeface="+mn-cs"/>
              </a:rPr>
              <a:t>What is platform? </a:t>
            </a:r>
            <a:r>
              <a:rPr lang="en-US" sz="2000" dirty="0">
                <a:latin typeface="Cambria" panose="02040503050406030204" pitchFamily="18" charset="0"/>
                <a:cs typeface="+mn-cs"/>
              </a:rPr>
              <a:t>Platform means the different types of computer that we use. For example :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latin typeface="Cambria" panose="02040503050406030204" pitchFamily="18" charset="0"/>
              <a:cs typeface="+mn-cs"/>
            </a:endParaRP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Cambria" panose="02040503050406030204" pitchFamily="18" charset="0"/>
                <a:cs typeface="+mn-cs"/>
              </a:rPr>
              <a:t>Windows</a:t>
            </a: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Cambria" panose="02040503050406030204" pitchFamily="18" charset="0"/>
                <a:cs typeface="+mn-cs"/>
              </a:rPr>
              <a:t>Mac (Apple)</a:t>
            </a: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Cambria" panose="02040503050406030204" pitchFamily="18" charset="0"/>
                <a:cs typeface="+mn-cs"/>
              </a:rPr>
              <a:t>Linux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latin typeface="Cambria" panose="02040503050406030204" pitchFamily="18" charset="0"/>
              <a:cs typeface="+mn-cs"/>
            </a:endParaRP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Cambria" panose="02040503050406030204" pitchFamily="18" charset="0"/>
                <a:cs typeface="+mn-cs"/>
              </a:rPr>
              <a:t>C, C++, Java, Python works on all these platforms</a:t>
            </a: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Cambria" panose="02040503050406030204" pitchFamily="18" charset="0"/>
                <a:cs typeface="+mn-cs"/>
              </a:rPr>
              <a:t>C# works only on Windows</a:t>
            </a: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Cambria" panose="02040503050406030204" pitchFamily="18" charset="0"/>
                <a:cs typeface="+mn-cs"/>
              </a:rPr>
              <a:t>Objective C programs works only on Mac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latin typeface="Cambria" panose="02040503050406030204" pitchFamily="18" charset="0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685D2-6C2C-4D4E-91E3-45B6CFF5D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Regular Programming Languages </a:t>
            </a:r>
            <a:br>
              <a:rPr lang="en-US" dirty="0"/>
            </a:br>
            <a:endParaRPr lang="en-US" dirty="0"/>
          </a:p>
        </p:txBody>
      </p:sp>
      <p:pic>
        <p:nvPicPr>
          <p:cNvPr id="6147" name="Picture 2">
            <a:extLst>
              <a:ext uri="{FF2B5EF4-FFF2-40B4-BE49-F238E27FC236}">
                <a16:creationId xmlns:a16="http://schemas.microsoft.com/office/drawing/2014/main" id="{D0721815-727C-425D-A442-14B9F58B92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27200" y="1516063"/>
            <a:ext cx="8034338" cy="4683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7DB36-6EBF-432D-9773-B83BB003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Java </a:t>
            </a:r>
            <a:br>
              <a:rPr lang="en-US" dirty="0"/>
            </a:br>
            <a:endParaRPr lang="en-US" dirty="0"/>
          </a:p>
        </p:txBody>
      </p:sp>
      <p:pic>
        <p:nvPicPr>
          <p:cNvPr id="7171" name="Picture 2">
            <a:extLst>
              <a:ext uri="{FF2B5EF4-FFF2-40B4-BE49-F238E27FC236}">
                <a16:creationId xmlns:a16="http://schemas.microsoft.com/office/drawing/2014/main" id="{82038418-12CB-4254-A976-BC1E842A827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6988" y="1397000"/>
            <a:ext cx="8631237" cy="48831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Content Placeholder 3">
            <a:extLst>
              <a:ext uri="{FF2B5EF4-FFF2-40B4-BE49-F238E27FC236}">
                <a16:creationId xmlns:a16="http://schemas.microsoft.com/office/drawing/2014/main" id="{6381984D-1F10-44CF-8E76-7323DC992AC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60500" y="400050"/>
            <a:ext cx="8783638" cy="645795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455DAFB4-8B6F-4F5C-A90B-795449BF8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1.	What is byte code?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BAF7C9ED-14AE-4BC7-B3FA-94556EDBB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0563" y="1481138"/>
            <a:ext cx="8915400" cy="3776662"/>
          </a:xfrm>
        </p:spPr>
        <p:txBody>
          <a:bodyPr/>
          <a:lstStyle/>
          <a:p>
            <a:pPr eaLnBrk="1" hangingPunct="1"/>
            <a:r>
              <a:rPr lang="en-US" altLang="en-US" sz="2400"/>
              <a:t>Java </a:t>
            </a:r>
            <a:r>
              <a:rPr lang="en-US" altLang="en-US" sz="2400" b="1"/>
              <a:t>bytecode</a:t>
            </a:r>
            <a:r>
              <a:rPr lang="en-US" altLang="en-US" sz="2400"/>
              <a:t> is the instruction set of the Java virtual machine. Each </a:t>
            </a:r>
            <a:r>
              <a:rPr lang="en-US" altLang="en-US" sz="2400" b="1"/>
              <a:t>bytecode</a:t>
            </a:r>
            <a:r>
              <a:rPr lang="en-US" altLang="en-US" sz="2400"/>
              <a:t> is composed by one, or in some cases two, </a:t>
            </a:r>
            <a:r>
              <a:rPr lang="en-US" altLang="en-US" sz="2400" b="1"/>
              <a:t>bytes</a:t>
            </a:r>
            <a:r>
              <a:rPr lang="en-US" altLang="en-US" sz="2400"/>
              <a:t> that represent the instruction (opcode), along with zero or more </a:t>
            </a:r>
            <a:r>
              <a:rPr lang="en-US" altLang="en-US" sz="2400" b="1"/>
              <a:t>bytes</a:t>
            </a:r>
            <a:r>
              <a:rPr lang="en-US" altLang="en-US" sz="2400"/>
              <a:t> for passing parameters</a:t>
            </a:r>
          </a:p>
          <a:p>
            <a:pPr eaLnBrk="1" hangingPunct="1"/>
            <a:endParaRPr lang="en-US" altLang="en-US"/>
          </a:p>
        </p:txBody>
      </p:sp>
      <p:pic>
        <p:nvPicPr>
          <p:cNvPr id="9220" name="Picture 3">
            <a:extLst>
              <a:ext uri="{FF2B5EF4-FFF2-40B4-BE49-F238E27FC236}">
                <a16:creationId xmlns:a16="http://schemas.microsoft.com/office/drawing/2014/main" id="{32B88B02-05C1-45D1-8E28-77F138D61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288" y="3986213"/>
            <a:ext cx="7059612" cy="223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ECF3A738-E3CB-4CE7-A272-593A8AC34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JVM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309DAD90-FD96-4D90-A9ED-42C3CF63B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3050" y="1654175"/>
            <a:ext cx="9767888" cy="4224338"/>
          </a:xfrm>
        </p:spPr>
        <p:txBody>
          <a:bodyPr/>
          <a:lstStyle/>
          <a:p>
            <a:pPr eaLnBrk="1" hangingPunct="1"/>
            <a:r>
              <a:rPr lang="en-US" altLang="en-US" b="1"/>
              <a:t>JVM (Java Virtual Machine) </a:t>
            </a:r>
            <a:r>
              <a:rPr lang="en-US" altLang="en-US"/>
              <a:t>is an abstract machine. It is a specification that provides runtime environment in which java bytecode can be executed.</a:t>
            </a:r>
          </a:p>
          <a:p>
            <a:pPr eaLnBrk="1" hangingPunct="1"/>
            <a:r>
              <a:rPr lang="en-US" altLang="en-US"/>
              <a:t>JVMs are available for many hardware and software platforms. JVM, JRE and JDK are platform dependent because configuration of each OS differs. But, Java is platform independent.</a:t>
            </a:r>
          </a:p>
          <a:p>
            <a:pPr eaLnBrk="1" hangingPunct="1"/>
            <a:r>
              <a:rPr lang="en-US" altLang="en-US"/>
              <a:t>The JVM performs following main tasks:</a:t>
            </a:r>
          </a:p>
          <a:p>
            <a:pPr lvl="1" eaLnBrk="1" hangingPunct="1"/>
            <a:r>
              <a:rPr lang="en-US" altLang="en-US" sz="2300"/>
              <a:t>Loads code</a:t>
            </a:r>
          </a:p>
          <a:p>
            <a:pPr lvl="1" eaLnBrk="1" hangingPunct="1"/>
            <a:r>
              <a:rPr lang="en-US" altLang="en-US" sz="2300"/>
              <a:t>Verifies code</a:t>
            </a:r>
          </a:p>
          <a:p>
            <a:pPr lvl="1" eaLnBrk="1" hangingPunct="1"/>
            <a:r>
              <a:rPr lang="en-US" altLang="en-US" sz="2300"/>
              <a:t>Executes code</a:t>
            </a:r>
          </a:p>
          <a:p>
            <a:pPr lvl="1" eaLnBrk="1" hangingPunct="1"/>
            <a:r>
              <a:rPr lang="en-US" altLang="en-US" sz="2300"/>
              <a:t>Provides runtime environment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414</TotalTime>
  <Words>1165</Words>
  <Application>Microsoft Office PowerPoint</Application>
  <PresentationFormat>Widescreen</PresentationFormat>
  <Paragraphs>186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Cambria</vt:lpstr>
      <vt:lpstr>Calibri</vt:lpstr>
      <vt:lpstr>Wingdings 3</vt:lpstr>
      <vt:lpstr>Century Gothic</vt:lpstr>
      <vt:lpstr>Wingdings</vt:lpstr>
      <vt:lpstr>Adjacency</vt:lpstr>
      <vt:lpstr>An Overview of Java- Chapter 2</vt:lpstr>
      <vt:lpstr>PowerPoint Presentation</vt:lpstr>
      <vt:lpstr>PowerPoint Presentation</vt:lpstr>
      <vt:lpstr>PowerPoint Presentation</vt:lpstr>
      <vt:lpstr>Regular Programming Languages  </vt:lpstr>
      <vt:lpstr>Java  </vt:lpstr>
      <vt:lpstr>PowerPoint Presentation</vt:lpstr>
      <vt:lpstr>1. What is byte code?</vt:lpstr>
      <vt:lpstr>JVM</vt:lpstr>
      <vt:lpstr>JRE</vt:lpstr>
      <vt:lpstr>JDK </vt:lpstr>
      <vt:lpstr>Platform-Independence  </vt:lpstr>
      <vt:lpstr>What is Object</vt:lpstr>
      <vt:lpstr>What is Class</vt:lpstr>
      <vt:lpstr>Class and Object</vt:lpstr>
      <vt:lpstr>Banking Example </vt:lpstr>
      <vt:lpstr>Class and Object</vt:lpstr>
      <vt:lpstr>Instance Data Value </vt:lpstr>
      <vt:lpstr>Object Declaration </vt:lpstr>
      <vt:lpstr>Object Creation </vt:lpstr>
      <vt:lpstr>PowerPoint Presentation</vt:lpstr>
      <vt:lpstr>Properties of OOP</vt:lpstr>
      <vt:lpstr>Inheritance</vt:lpstr>
      <vt:lpstr>Polymorphism</vt:lpstr>
      <vt:lpstr>Polymorphism</vt:lpstr>
      <vt:lpstr>Polymorphism</vt:lpstr>
      <vt:lpstr>Encapsulation </vt:lpstr>
      <vt:lpstr>PowerPoint Presentation</vt:lpstr>
      <vt:lpstr>PowerPoint Presentation</vt:lpstr>
      <vt:lpstr>PowerPoint Presentation</vt:lpstr>
      <vt:lpstr>Reference: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Arefin Khan</dc:creator>
  <cp:lastModifiedBy>User</cp:lastModifiedBy>
  <cp:revision>64</cp:revision>
  <dcterms:created xsi:type="dcterms:W3CDTF">2014-09-15T16:51:47Z</dcterms:created>
  <dcterms:modified xsi:type="dcterms:W3CDTF">2022-06-27T15:06:23Z</dcterms:modified>
</cp:coreProperties>
</file>