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handoutMasterIdLst>
    <p:handoutMasterId r:id="rId37"/>
  </p:handoutMasterIdLst>
  <p:sldIdLst>
    <p:sldId id="256" r:id="rId2"/>
    <p:sldId id="290" r:id="rId3"/>
    <p:sldId id="297" r:id="rId4"/>
    <p:sldId id="291" r:id="rId5"/>
    <p:sldId id="293" r:id="rId6"/>
    <p:sldId id="294" r:id="rId7"/>
    <p:sldId id="296" r:id="rId8"/>
    <p:sldId id="295" r:id="rId9"/>
    <p:sldId id="298" r:id="rId10"/>
    <p:sldId id="299" r:id="rId11"/>
    <p:sldId id="300" r:id="rId12"/>
    <p:sldId id="319" r:id="rId13"/>
    <p:sldId id="301" r:id="rId14"/>
    <p:sldId id="304" r:id="rId15"/>
    <p:sldId id="305" r:id="rId16"/>
    <p:sldId id="303" r:id="rId17"/>
    <p:sldId id="302" r:id="rId18"/>
    <p:sldId id="306" r:id="rId19"/>
    <p:sldId id="310" r:id="rId20"/>
    <p:sldId id="311" r:id="rId21"/>
    <p:sldId id="318" r:id="rId22"/>
    <p:sldId id="308" r:id="rId23"/>
    <p:sldId id="313" r:id="rId24"/>
    <p:sldId id="315" r:id="rId25"/>
    <p:sldId id="316" r:id="rId26"/>
    <p:sldId id="314" r:id="rId27"/>
    <p:sldId id="307" r:id="rId28"/>
    <p:sldId id="317" r:id="rId29"/>
    <p:sldId id="320" r:id="rId30"/>
    <p:sldId id="322" r:id="rId31"/>
    <p:sldId id="323" r:id="rId32"/>
    <p:sldId id="324" r:id="rId33"/>
    <p:sldId id="325" r:id="rId34"/>
    <p:sldId id="326" r:id="rId35"/>
    <p:sldId id="289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CC00"/>
    <a:srgbClr val="FFCCFF"/>
    <a:srgbClr val="0066FF"/>
    <a:srgbClr val="FF99CC"/>
    <a:srgbClr val="00FF00"/>
    <a:srgbClr val="CCFF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558" autoAdjust="0"/>
  </p:normalViewPr>
  <p:slideViewPr>
    <p:cSldViewPr>
      <p:cViewPr varScale="1">
        <p:scale>
          <a:sx n="66" d="100"/>
          <a:sy n="66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21" Type="http://schemas.openxmlformats.org/officeDocument/2006/relationships/slide" Target="slides/slide24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7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6.xml"/><Relationship Id="rId10" Type="http://schemas.openxmlformats.org/officeDocument/2006/relationships/slide" Target="slides/slide10.xml"/><Relationship Id="rId19" Type="http://schemas.openxmlformats.org/officeDocument/2006/relationships/slide" Target="slides/slide2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C8A5B78-CA27-4239-9EBC-0D2DFA44B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729A02F-B942-4B2F-8330-3BA08FE566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36E704E-FB23-4BEB-9CEA-789DA789DB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60789C1C-3D2F-4547-AEE6-9B0F8C7ED28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38B83CDC-A4B6-4D2A-9AFA-EBFF5D8250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B5B4F65-6173-4F05-915F-F72A0E21DDA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4F816AC-BBFA-4F01-A1F0-946D77C5AE1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A8706941-CA94-4D72-8AE2-76CDE76CBA29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58014D4C-C9B3-4CFB-AAAB-E58A2ACECD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25958" name="Rectangle 6">
            <a:extLst>
              <a:ext uri="{FF2B5EF4-FFF2-40B4-BE49-F238E27FC236}">
                <a16:creationId xmlns:a16="http://schemas.microsoft.com/office/drawing/2014/main" id="{E7D14396-C348-40F9-B274-601E1A6ADC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1E4C2A-D410-4E91-A7CE-445E6E1D16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421F-65F0-4751-A4A4-2E7331EC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54ABD-5E81-4D52-9E05-B6C81C45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80CF-1AEF-4219-8469-835FD41B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C57F7-376E-4DBB-A23B-29E2152A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1FC0-598A-4B6C-91C3-1BF85F07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D36D8-7AA0-4EE0-8E8E-F99762ABC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66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FB1C7-F7BF-40CC-81F3-9427B56CF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BBC29-0292-407A-A4C4-A0149A180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552C-B84B-4712-95C6-12D73151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AA01-A4BB-48BC-A1DC-B3A1FAE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A132-159E-4373-A806-A833C5B1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5A286-6D94-45B9-ADDC-3DA1870F4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AE28-9048-4593-90EA-C6ED03EC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0068-5CFF-496D-AA5B-7B31EC34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3196-360A-49CB-95E0-A818DB0A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7D65-4D21-4AC8-86B5-55056601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4F01-9399-4330-A695-73174DD8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2F41A-533D-41D3-93BA-296D71ADD2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32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A46A-1902-4AB4-9CE8-C7323088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A6854-7B2E-4ECE-B101-C36C1A1F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88A6-B3B3-479F-8B66-59F0D94C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242E-6FCE-44EA-B624-F4ED5115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15FE-5970-4BF6-8E0D-766C424A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D17E3-E333-4CC4-AFD4-3FFD73DBAC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1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9D0A-F8C1-4D40-B31B-27A6B9EF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E6D7-4318-4F58-9F03-47A94E4D1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D500-C877-45EE-BDB6-50BDEFE2C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A820B-32F1-4905-8DE2-05894E6C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5FBF-0CC8-4E1F-8840-17D9CDF9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437BC-BA7A-4400-958E-52DB0AC9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6EEFC-EEEE-4261-8AA2-A9D0BB1A2C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7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CE8E-5664-430E-9F5A-A9B10B7B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7350-A4D1-4B19-87C5-BAFBA134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C2FA-6655-4D19-9F3A-49B1BECD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2FECF-492D-4CC8-ACA6-EA5964524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E3AA9-2675-4A63-AF9D-2C8820C8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E0CCF-2B83-4B31-BA13-3622669B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3F1A8-34A1-416C-8D91-6F85BB9B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66E51-9553-42F6-8DC1-833C2640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7AEB8-5F92-4287-9127-6115AA18FB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9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AA7A-7175-456C-9EE8-B7F6618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7B39-D35F-4510-9EE0-70CDAD5C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1A5F5-9DB9-4486-8D82-F8DDF7F6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F21D-D2C4-4037-9E18-A3601763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070C5-E593-43CB-B7F1-14EF157BB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2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F86A7-5D4C-499B-BEA2-C00630A2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6DDA2-5B2B-440B-BC10-33B4C8A3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AD12-FF35-4A45-8D97-4B760D18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1484F-1F7D-45B8-B5EA-DC328027DC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0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78B-4795-4DBD-A325-62542549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C992-AF8F-4651-BEBC-E9926FC8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B610F-40D9-4265-AB1B-85071C9D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69221-0B16-44C9-844A-6AD977B6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9711-4A07-4B64-A62B-092483AA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F35C5-6E24-4C74-9D66-F80270B8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B9C14-232D-43C7-A9B4-8289A6EE4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88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6B19-012B-489C-A1A2-27A05664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7ACC0-079E-48E4-AC6E-4A64134E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868D4-BD48-4735-92A9-D26D5AE0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8E971-4F9A-4B49-8E52-24E6876B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15F3-EC63-4551-AF2A-B73BF609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55365-86BC-4104-8045-F7CB8378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CEEA8-4F1B-4FBB-BCC6-28CE9E8BF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92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F47AEC6F-6874-402D-AEAB-AB5B3A66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17EF5513-44F1-4C66-9FC7-AFA8E065B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D1D22633-B618-4636-A4E6-50CF1C816E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204D2707-EE5C-42E2-99A5-46B17E799B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E1BD500B-E9D0-429B-8291-61529A57C7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B13FF666-F24D-4CA5-8126-BB6DF81D60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4935" name="Text Box 7">
            <a:extLst>
              <a:ext uri="{FF2B5EF4-FFF2-40B4-BE49-F238E27FC236}">
                <a16:creationId xmlns:a16="http://schemas.microsoft.com/office/drawing/2014/main" id="{35287721-7847-4C46-9F08-F15C907DD0C9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6315075" y="250825"/>
            <a:ext cx="1979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>
                <a:solidFill>
                  <a:schemeClr val="bg1"/>
                </a:solidFill>
                <a:latin typeface="Monotype Corsiva" panose="03010101010201010101" pitchFamily="66" charset="0"/>
              </a:rPr>
              <a:t>CSE105, CSE, BUET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DA0C7E9-7B8D-4103-ABC0-9A6CC59E56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Java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73D4A8A-6E41-4C08-A73D-25F0D5B821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87B5F9D-BA09-40D9-A48A-D4ABA19DF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Concurrent Execution Hazards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5BF9EB6-410F-4D23-87FC-432002CE7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1295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/>
              <a:t>A </a:t>
            </a:r>
            <a:r>
              <a:rPr lang="en-US" altLang="en-US" sz="2000" b="1">
                <a:solidFill>
                  <a:srgbClr val="FF0000"/>
                </a:solidFill>
              </a:rPr>
              <a:t>race hazard</a:t>
            </a:r>
            <a:r>
              <a:rPr lang="en-US" altLang="en-US" sz="2000"/>
              <a:t> exists when two threads can potentially modify the same piece of data in an interleaved fashion that can result into </a:t>
            </a:r>
            <a:r>
              <a:rPr lang="en-US" altLang="en-US" sz="2000">
                <a:solidFill>
                  <a:srgbClr val="CCCC00"/>
                </a:solidFill>
              </a:rPr>
              <a:t>corruption of data</a:t>
            </a:r>
            <a:r>
              <a:rPr lang="en-US" altLang="en-US" sz="2000"/>
              <a:t>.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1E0E5358-9237-47BE-8D23-876D046A82B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57200" y="2660650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66FF33"/>
                </a:solidFill>
                <a:latin typeface="Comic Sans MS" panose="030F0702030302020204" pitchFamily="66" charset="0"/>
              </a:rPr>
              <a:t>b1 = a.getBalance();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47D03753-4CEE-41EF-B267-514250DE011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57200" y="3262313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66FF33"/>
                </a:solidFill>
                <a:latin typeface="Comic Sans MS" panose="030F0702030302020204" pitchFamily="66" charset="0"/>
              </a:rPr>
              <a:t>b1 += deposit;</a:t>
            </a: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12818A3C-3037-45BE-82C0-78E231A750E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57200" y="3871913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66FF33"/>
                </a:solidFill>
                <a:latin typeface="Comic Sans MS" panose="030F0702030302020204" pitchFamily="66" charset="0"/>
              </a:rPr>
              <a:t>a.setBalance(b1)</a:t>
            </a:r>
          </a:p>
        </p:txBody>
      </p:sp>
      <p:cxnSp>
        <p:nvCxnSpPr>
          <p:cNvPr id="83975" name="AutoShape 7">
            <a:extLst>
              <a:ext uri="{FF2B5EF4-FFF2-40B4-BE49-F238E27FC236}">
                <a16:creationId xmlns:a16="http://schemas.microsoft.com/office/drawing/2014/main" id="{3440F2EC-626C-46D9-8A3E-F7CBE4D81849}"/>
              </a:ext>
            </a:extLst>
          </p:cNvPr>
          <p:cNvCxnSpPr>
            <a:cxnSpLocks noChangeShapeType="1"/>
            <a:stCxn id="83973" idx="2"/>
            <a:endCxn id="83974" idx="0"/>
          </p:cNvCxnSpPr>
          <p:nvPr/>
        </p:nvCxnSpPr>
        <p:spPr bwMode="ltGray">
          <a:xfrm>
            <a:off x="1417638" y="3573463"/>
            <a:ext cx="0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76" name="AutoShape 8">
            <a:extLst>
              <a:ext uri="{FF2B5EF4-FFF2-40B4-BE49-F238E27FC236}">
                <a16:creationId xmlns:a16="http://schemas.microsoft.com/office/drawing/2014/main" id="{BA5617CE-9685-4A3E-8AF8-09127B2F6D88}"/>
              </a:ext>
            </a:extLst>
          </p:cNvPr>
          <p:cNvCxnSpPr>
            <a:cxnSpLocks noChangeShapeType="1"/>
            <a:stCxn id="83972" idx="2"/>
            <a:endCxn id="83973" idx="0"/>
          </p:cNvCxnSpPr>
          <p:nvPr/>
        </p:nvCxnSpPr>
        <p:spPr bwMode="ltGray">
          <a:xfrm>
            <a:off x="1417638" y="2971800"/>
            <a:ext cx="0" cy="2905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77" name="Text Box 9">
            <a:extLst>
              <a:ext uri="{FF2B5EF4-FFF2-40B4-BE49-F238E27FC236}">
                <a16:creationId xmlns:a16="http://schemas.microsoft.com/office/drawing/2014/main" id="{EE5B5BBC-4E11-4A00-82DE-DAC460E161B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46350" y="3040063"/>
            <a:ext cx="1949450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FF9966"/>
                </a:solidFill>
                <a:latin typeface="Comic Sans MS" panose="030F0702030302020204" pitchFamily="66" charset="0"/>
              </a:rPr>
              <a:t>b2 = a.getBalance();</a:t>
            </a:r>
          </a:p>
        </p:txBody>
      </p:sp>
      <p:sp>
        <p:nvSpPr>
          <p:cNvPr id="83978" name="Text Box 10">
            <a:extLst>
              <a:ext uri="{FF2B5EF4-FFF2-40B4-BE49-F238E27FC236}">
                <a16:creationId xmlns:a16="http://schemas.microsoft.com/office/drawing/2014/main" id="{176087DB-5BD6-4B98-8BBE-080424CB0DF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59050" y="3581400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FF9966"/>
                </a:solidFill>
                <a:latin typeface="Comic Sans MS" panose="030F0702030302020204" pitchFamily="66" charset="0"/>
              </a:rPr>
              <a:t>b2 += deposit;</a:t>
            </a:r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7913E4B0-12F6-47CE-AA59-6EE15C6961F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59050" y="4267200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FF9966"/>
                </a:solidFill>
                <a:latin typeface="Comic Sans MS" panose="030F0702030302020204" pitchFamily="66" charset="0"/>
              </a:rPr>
              <a:t>a.setBalance(b2)</a:t>
            </a:r>
          </a:p>
        </p:txBody>
      </p:sp>
      <p:cxnSp>
        <p:nvCxnSpPr>
          <p:cNvPr id="83980" name="AutoShape 12">
            <a:extLst>
              <a:ext uri="{FF2B5EF4-FFF2-40B4-BE49-F238E27FC236}">
                <a16:creationId xmlns:a16="http://schemas.microsoft.com/office/drawing/2014/main" id="{25B8BE3D-3996-407E-ABB6-1FAA17C0D1ED}"/>
              </a:ext>
            </a:extLst>
          </p:cNvPr>
          <p:cNvCxnSpPr>
            <a:cxnSpLocks noChangeShapeType="1"/>
            <a:stCxn id="83978" idx="2"/>
            <a:endCxn id="83979" idx="0"/>
          </p:cNvCxnSpPr>
          <p:nvPr/>
        </p:nvCxnSpPr>
        <p:spPr bwMode="ltGray">
          <a:xfrm>
            <a:off x="3519488" y="3892550"/>
            <a:ext cx="0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81" name="AutoShape 13">
            <a:extLst>
              <a:ext uri="{FF2B5EF4-FFF2-40B4-BE49-F238E27FC236}">
                <a16:creationId xmlns:a16="http://schemas.microsoft.com/office/drawing/2014/main" id="{B40DEFF1-5C49-47BA-8F64-509E8E256268}"/>
              </a:ext>
            </a:extLst>
          </p:cNvPr>
          <p:cNvCxnSpPr>
            <a:cxnSpLocks noChangeShapeType="1"/>
            <a:stCxn id="83977" idx="2"/>
            <a:endCxn id="83978" idx="0"/>
          </p:cNvCxnSpPr>
          <p:nvPr/>
        </p:nvCxnSpPr>
        <p:spPr bwMode="ltGray">
          <a:xfrm flipH="1">
            <a:off x="3519488" y="3351213"/>
            <a:ext cx="1587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82" name="AutoShape 14">
            <a:extLst>
              <a:ext uri="{FF2B5EF4-FFF2-40B4-BE49-F238E27FC236}">
                <a16:creationId xmlns:a16="http://schemas.microsoft.com/office/drawing/2014/main" id="{F2BC6630-CEAA-4974-A929-4CCCF43642EB}"/>
              </a:ext>
            </a:extLst>
          </p:cNvPr>
          <p:cNvCxnSpPr>
            <a:cxnSpLocks noChangeShapeType="1"/>
            <a:stCxn id="83974" idx="2"/>
          </p:cNvCxnSpPr>
          <p:nvPr/>
        </p:nvCxnSpPr>
        <p:spPr bwMode="ltGray">
          <a:xfrm flipH="1">
            <a:off x="1416050" y="4183063"/>
            <a:ext cx="1588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83" name="AutoShape 15">
            <a:extLst>
              <a:ext uri="{FF2B5EF4-FFF2-40B4-BE49-F238E27FC236}">
                <a16:creationId xmlns:a16="http://schemas.microsoft.com/office/drawing/2014/main" id="{D14BD50B-F1AB-4164-947B-82E9BEBA4EB3}"/>
              </a:ext>
            </a:extLst>
          </p:cNvPr>
          <p:cNvCxnSpPr>
            <a:cxnSpLocks noChangeShapeType="1"/>
          </p:cNvCxnSpPr>
          <p:nvPr/>
        </p:nvCxnSpPr>
        <p:spPr bwMode="ltGray">
          <a:xfrm>
            <a:off x="1381125" y="2276475"/>
            <a:ext cx="0" cy="3667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84" name="AutoShape 16">
            <a:extLst>
              <a:ext uri="{FF2B5EF4-FFF2-40B4-BE49-F238E27FC236}">
                <a16:creationId xmlns:a16="http://schemas.microsoft.com/office/drawing/2014/main" id="{CD72BD4C-CD0B-46BE-AC27-46A70C3CA5FE}"/>
              </a:ext>
            </a:extLst>
          </p:cNvPr>
          <p:cNvCxnSpPr>
            <a:cxnSpLocks noChangeShapeType="1"/>
          </p:cNvCxnSpPr>
          <p:nvPr/>
        </p:nvCxnSpPr>
        <p:spPr bwMode="ltGray">
          <a:xfrm flipH="1">
            <a:off x="3482975" y="4799013"/>
            <a:ext cx="1588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85" name="AutoShape 17">
            <a:extLst>
              <a:ext uri="{FF2B5EF4-FFF2-40B4-BE49-F238E27FC236}">
                <a16:creationId xmlns:a16="http://schemas.microsoft.com/office/drawing/2014/main" id="{4B77B9CD-E728-4D00-A4C5-398BB104D47A}"/>
              </a:ext>
            </a:extLst>
          </p:cNvPr>
          <p:cNvCxnSpPr>
            <a:cxnSpLocks noChangeShapeType="1"/>
          </p:cNvCxnSpPr>
          <p:nvPr/>
        </p:nvCxnSpPr>
        <p:spPr bwMode="ltGray">
          <a:xfrm flipH="1">
            <a:off x="3482975" y="2736850"/>
            <a:ext cx="1588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86" name="Text Box 18">
            <a:extLst>
              <a:ext uri="{FF2B5EF4-FFF2-40B4-BE49-F238E27FC236}">
                <a16:creationId xmlns:a16="http://schemas.microsoft.com/office/drawing/2014/main" id="{12E87B04-8618-4659-831A-7E8339080BC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46125" y="488473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FFCCFF"/>
                </a:solidFill>
                <a:latin typeface="Times New Roman" panose="02020603050405020304" pitchFamily="18" charset="0"/>
              </a:rPr>
              <a:t>Thread # 1</a:t>
            </a:r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912CCF74-2C7C-4941-956C-79BB26C4093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862263" y="227965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FFCCFF"/>
                </a:solidFill>
                <a:latin typeface="Times New Roman" panose="02020603050405020304" pitchFamily="18" charset="0"/>
              </a:rPr>
              <a:t>Thread # 2</a:t>
            </a:r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id="{B10E4180-898A-4067-981F-A36A097D4F9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66713" y="26606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CE3D25C8-2CE5-40C7-8743-B0ED618ED3E7}"/>
              </a:ext>
            </a:extLst>
          </p:cNvPr>
          <p:cNvSpPr txBox="1">
            <a:spLocks noChangeArrowheads="1"/>
          </p:cNvSpPr>
          <p:nvPr/>
        </p:nvSpPr>
        <p:spPr bwMode="ltGray">
          <a:xfrm rot="16200000">
            <a:off x="-124618" y="4537868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CCFF33"/>
                </a:solidFill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84028" name="Text Box 60">
            <a:extLst>
              <a:ext uri="{FF2B5EF4-FFF2-40B4-BE49-F238E27FC236}">
                <a16:creationId xmlns:a16="http://schemas.microsoft.com/office/drawing/2014/main" id="{D5C9717F-4D61-4BD9-9934-0E272C7E6FB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908550" y="2673350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66FF33"/>
                </a:solidFill>
                <a:latin typeface="Comic Sans MS" panose="030F0702030302020204" pitchFamily="66" charset="0"/>
              </a:rPr>
              <a:t>b1 = a.getBalance();</a:t>
            </a:r>
          </a:p>
        </p:txBody>
      </p:sp>
      <p:sp>
        <p:nvSpPr>
          <p:cNvPr id="84029" name="Text Box 61">
            <a:extLst>
              <a:ext uri="{FF2B5EF4-FFF2-40B4-BE49-F238E27FC236}">
                <a16:creationId xmlns:a16="http://schemas.microsoft.com/office/drawing/2014/main" id="{CD7DF1D3-C4D0-4857-B21D-DE4AF993014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908550" y="3200400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66FF33"/>
                </a:solidFill>
                <a:latin typeface="Comic Sans MS" panose="030F0702030302020204" pitchFamily="66" charset="0"/>
              </a:rPr>
              <a:t>b1 += deposit;</a:t>
            </a:r>
          </a:p>
        </p:txBody>
      </p:sp>
      <p:sp>
        <p:nvSpPr>
          <p:cNvPr id="84030" name="Text Box 62">
            <a:extLst>
              <a:ext uri="{FF2B5EF4-FFF2-40B4-BE49-F238E27FC236}">
                <a16:creationId xmlns:a16="http://schemas.microsoft.com/office/drawing/2014/main" id="{05EFEF06-8FF8-4742-84BC-60A80709CA2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908550" y="3727450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66FF33"/>
                </a:solidFill>
                <a:latin typeface="Comic Sans MS" panose="030F0702030302020204" pitchFamily="66" charset="0"/>
              </a:rPr>
              <a:t>a.setBalance(b1)</a:t>
            </a:r>
          </a:p>
        </p:txBody>
      </p:sp>
      <p:cxnSp>
        <p:nvCxnSpPr>
          <p:cNvPr id="84031" name="AutoShape 63">
            <a:extLst>
              <a:ext uri="{FF2B5EF4-FFF2-40B4-BE49-F238E27FC236}">
                <a16:creationId xmlns:a16="http://schemas.microsoft.com/office/drawing/2014/main" id="{66CA6B01-2845-48E2-BCE1-3BB79684FD85}"/>
              </a:ext>
            </a:extLst>
          </p:cNvPr>
          <p:cNvCxnSpPr>
            <a:cxnSpLocks noChangeShapeType="1"/>
            <a:stCxn id="84029" idx="2"/>
            <a:endCxn id="84030" idx="0"/>
          </p:cNvCxnSpPr>
          <p:nvPr/>
        </p:nvCxnSpPr>
        <p:spPr bwMode="ltGray">
          <a:xfrm>
            <a:off x="5868988" y="351155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32" name="AutoShape 64">
            <a:extLst>
              <a:ext uri="{FF2B5EF4-FFF2-40B4-BE49-F238E27FC236}">
                <a16:creationId xmlns:a16="http://schemas.microsoft.com/office/drawing/2014/main" id="{E03B1CF3-624E-4889-B08F-C5C0639B687C}"/>
              </a:ext>
            </a:extLst>
          </p:cNvPr>
          <p:cNvCxnSpPr>
            <a:cxnSpLocks noChangeShapeType="1"/>
            <a:stCxn id="84028" idx="2"/>
            <a:endCxn id="84029" idx="0"/>
          </p:cNvCxnSpPr>
          <p:nvPr/>
        </p:nvCxnSpPr>
        <p:spPr bwMode="ltGray">
          <a:xfrm>
            <a:off x="5868988" y="298450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33" name="Text Box 65">
            <a:extLst>
              <a:ext uri="{FF2B5EF4-FFF2-40B4-BE49-F238E27FC236}">
                <a16:creationId xmlns:a16="http://schemas.microsoft.com/office/drawing/2014/main" id="{B0F9D48E-C9C6-4DEF-9097-6D67E9FC859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737350" y="4495800"/>
            <a:ext cx="1949450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FF9966"/>
                </a:solidFill>
                <a:latin typeface="Comic Sans MS" panose="030F0702030302020204" pitchFamily="66" charset="0"/>
              </a:rPr>
              <a:t>b2 = a.getBalance();</a:t>
            </a:r>
          </a:p>
        </p:txBody>
      </p:sp>
      <p:sp>
        <p:nvSpPr>
          <p:cNvPr id="84034" name="Text Box 66">
            <a:extLst>
              <a:ext uri="{FF2B5EF4-FFF2-40B4-BE49-F238E27FC236}">
                <a16:creationId xmlns:a16="http://schemas.microsoft.com/office/drawing/2014/main" id="{8A3B553D-DAD2-43F9-84ED-771903C0B38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750050" y="5037138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FF9966"/>
                </a:solidFill>
                <a:latin typeface="Comic Sans MS" panose="030F0702030302020204" pitchFamily="66" charset="0"/>
              </a:rPr>
              <a:t>b2 += deposit;</a:t>
            </a:r>
          </a:p>
        </p:txBody>
      </p:sp>
      <p:sp>
        <p:nvSpPr>
          <p:cNvPr id="84035" name="Text Box 67">
            <a:extLst>
              <a:ext uri="{FF2B5EF4-FFF2-40B4-BE49-F238E27FC236}">
                <a16:creationId xmlns:a16="http://schemas.microsoft.com/office/drawing/2014/main" id="{851A80A4-C1B0-479B-8F37-3C2B3E573E1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750050" y="5632450"/>
            <a:ext cx="1920875" cy="31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1600">
                <a:solidFill>
                  <a:srgbClr val="FF9966"/>
                </a:solidFill>
                <a:latin typeface="Comic Sans MS" panose="030F0702030302020204" pitchFamily="66" charset="0"/>
              </a:rPr>
              <a:t>a.setBalance(b2)</a:t>
            </a:r>
          </a:p>
        </p:txBody>
      </p:sp>
      <p:cxnSp>
        <p:nvCxnSpPr>
          <p:cNvPr id="84036" name="AutoShape 68">
            <a:extLst>
              <a:ext uri="{FF2B5EF4-FFF2-40B4-BE49-F238E27FC236}">
                <a16:creationId xmlns:a16="http://schemas.microsoft.com/office/drawing/2014/main" id="{48DD5ED1-D279-442F-9C89-00A02322BA49}"/>
              </a:ext>
            </a:extLst>
          </p:cNvPr>
          <p:cNvCxnSpPr>
            <a:cxnSpLocks noChangeShapeType="1"/>
            <a:stCxn id="84034" idx="2"/>
            <a:endCxn id="84035" idx="0"/>
          </p:cNvCxnSpPr>
          <p:nvPr/>
        </p:nvCxnSpPr>
        <p:spPr bwMode="ltGray">
          <a:xfrm>
            <a:off x="7710488" y="5348288"/>
            <a:ext cx="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37" name="AutoShape 69">
            <a:extLst>
              <a:ext uri="{FF2B5EF4-FFF2-40B4-BE49-F238E27FC236}">
                <a16:creationId xmlns:a16="http://schemas.microsoft.com/office/drawing/2014/main" id="{193CC00E-D429-4082-B283-33F844833DC9}"/>
              </a:ext>
            </a:extLst>
          </p:cNvPr>
          <p:cNvCxnSpPr>
            <a:cxnSpLocks noChangeShapeType="1"/>
            <a:stCxn id="84033" idx="2"/>
            <a:endCxn id="84034" idx="0"/>
          </p:cNvCxnSpPr>
          <p:nvPr/>
        </p:nvCxnSpPr>
        <p:spPr bwMode="ltGray">
          <a:xfrm flipH="1">
            <a:off x="7710488" y="4806950"/>
            <a:ext cx="1587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38" name="AutoShape 70">
            <a:extLst>
              <a:ext uri="{FF2B5EF4-FFF2-40B4-BE49-F238E27FC236}">
                <a16:creationId xmlns:a16="http://schemas.microsoft.com/office/drawing/2014/main" id="{4B397857-B523-46B7-BBEC-93BBFAE5BDDA}"/>
              </a:ext>
            </a:extLst>
          </p:cNvPr>
          <p:cNvCxnSpPr>
            <a:cxnSpLocks noChangeShapeType="1"/>
            <a:stCxn id="84030" idx="2"/>
          </p:cNvCxnSpPr>
          <p:nvPr/>
        </p:nvCxnSpPr>
        <p:spPr bwMode="ltGray">
          <a:xfrm flipH="1">
            <a:off x="5867400" y="4038600"/>
            <a:ext cx="1588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39" name="AutoShape 71">
            <a:extLst>
              <a:ext uri="{FF2B5EF4-FFF2-40B4-BE49-F238E27FC236}">
                <a16:creationId xmlns:a16="http://schemas.microsoft.com/office/drawing/2014/main" id="{F55E402C-3508-4792-828A-0E07085189FC}"/>
              </a:ext>
            </a:extLst>
          </p:cNvPr>
          <p:cNvCxnSpPr>
            <a:cxnSpLocks noChangeShapeType="1"/>
          </p:cNvCxnSpPr>
          <p:nvPr/>
        </p:nvCxnSpPr>
        <p:spPr bwMode="ltGray">
          <a:xfrm>
            <a:off x="5832475" y="2289175"/>
            <a:ext cx="0" cy="3667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40" name="AutoShape 72">
            <a:extLst>
              <a:ext uri="{FF2B5EF4-FFF2-40B4-BE49-F238E27FC236}">
                <a16:creationId xmlns:a16="http://schemas.microsoft.com/office/drawing/2014/main" id="{78790BE6-D789-416D-A202-AC9C251003F3}"/>
              </a:ext>
            </a:extLst>
          </p:cNvPr>
          <p:cNvCxnSpPr>
            <a:cxnSpLocks noChangeShapeType="1"/>
          </p:cNvCxnSpPr>
          <p:nvPr/>
        </p:nvCxnSpPr>
        <p:spPr bwMode="ltGray">
          <a:xfrm flipH="1">
            <a:off x="7727950" y="5943600"/>
            <a:ext cx="1588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41" name="AutoShape 73">
            <a:extLst>
              <a:ext uri="{FF2B5EF4-FFF2-40B4-BE49-F238E27FC236}">
                <a16:creationId xmlns:a16="http://schemas.microsoft.com/office/drawing/2014/main" id="{9AECF05A-7575-43FC-883F-B5694BCDB40F}"/>
              </a:ext>
            </a:extLst>
          </p:cNvPr>
          <p:cNvCxnSpPr>
            <a:cxnSpLocks noChangeShapeType="1"/>
            <a:endCxn id="84033" idx="0"/>
          </p:cNvCxnSpPr>
          <p:nvPr/>
        </p:nvCxnSpPr>
        <p:spPr bwMode="ltGray">
          <a:xfrm>
            <a:off x="7710488" y="3295650"/>
            <a:ext cx="1587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42" name="Text Box 74">
            <a:extLst>
              <a:ext uri="{FF2B5EF4-FFF2-40B4-BE49-F238E27FC236}">
                <a16:creationId xmlns:a16="http://schemas.microsoft.com/office/drawing/2014/main" id="{91D9A87F-BBB6-49FA-A992-EBB48998BEA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4495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FFCCFF"/>
                </a:solidFill>
                <a:latin typeface="Times New Roman" panose="02020603050405020304" pitchFamily="18" charset="0"/>
              </a:rPr>
              <a:t>Thread # 1</a:t>
            </a:r>
          </a:p>
        </p:txBody>
      </p:sp>
      <p:sp>
        <p:nvSpPr>
          <p:cNvPr id="84043" name="Text Box 75">
            <a:extLst>
              <a:ext uri="{FF2B5EF4-FFF2-40B4-BE49-F238E27FC236}">
                <a16:creationId xmlns:a16="http://schemas.microsoft.com/office/drawing/2014/main" id="{4FCC921B-4B74-4440-8398-D2AFE558E89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534275" y="24384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FFCCFF"/>
                </a:solidFill>
                <a:latin typeface="Times New Roman" panose="02020603050405020304" pitchFamily="18" charset="0"/>
              </a:rPr>
              <a:t>Thread # 2</a:t>
            </a:r>
          </a:p>
        </p:txBody>
      </p:sp>
      <p:sp>
        <p:nvSpPr>
          <p:cNvPr id="84044" name="Line 76">
            <a:extLst>
              <a:ext uri="{FF2B5EF4-FFF2-40B4-BE49-F238E27FC236}">
                <a16:creationId xmlns:a16="http://schemas.microsoft.com/office/drawing/2014/main" id="{60E26091-77AE-42ED-A8DB-3532059DE523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4808538" y="2673350"/>
            <a:ext cx="9525" cy="3365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045" name="Text Box 77">
            <a:extLst>
              <a:ext uri="{FF2B5EF4-FFF2-40B4-BE49-F238E27FC236}">
                <a16:creationId xmlns:a16="http://schemas.microsoft.com/office/drawing/2014/main" id="{AC5F8B73-EFBF-4803-B8A7-79D1EEC52F59}"/>
              </a:ext>
            </a:extLst>
          </p:cNvPr>
          <p:cNvSpPr txBox="1">
            <a:spLocks noChangeArrowheads="1"/>
          </p:cNvSpPr>
          <p:nvPr/>
        </p:nvSpPr>
        <p:spPr bwMode="ltGray">
          <a:xfrm rot="16200000">
            <a:off x="4294982" y="5534818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CCFF33"/>
                </a:solidFill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84047" name="Text Box 79">
            <a:extLst>
              <a:ext uri="{FF2B5EF4-FFF2-40B4-BE49-F238E27FC236}">
                <a16:creationId xmlns:a16="http://schemas.microsoft.com/office/drawing/2014/main" id="{98652D55-52FA-453E-AB3D-0FB1609D27E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867400" y="2309813"/>
            <a:ext cx="1196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 i="1">
                <a:solidFill>
                  <a:srgbClr val="FFCCFF"/>
                </a:solidFill>
                <a:latin typeface="Times New Roman" panose="02020603050405020304" pitchFamily="18" charset="0"/>
              </a:rPr>
              <a:t>acquire lock</a:t>
            </a:r>
          </a:p>
        </p:txBody>
      </p:sp>
      <p:sp>
        <p:nvSpPr>
          <p:cNvPr id="84048" name="Text Box 80">
            <a:extLst>
              <a:ext uri="{FF2B5EF4-FFF2-40B4-BE49-F238E27FC236}">
                <a16:creationId xmlns:a16="http://schemas.microsoft.com/office/drawing/2014/main" id="{6EC3C83C-A421-4B6D-980E-BF0C80EE35B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867400" y="4038600"/>
            <a:ext cx="1163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 i="1">
                <a:solidFill>
                  <a:srgbClr val="FFCCFF"/>
                </a:solidFill>
                <a:latin typeface="Times New Roman" panose="02020603050405020304" pitchFamily="18" charset="0"/>
              </a:rPr>
              <a:t>release lock</a:t>
            </a:r>
          </a:p>
        </p:txBody>
      </p:sp>
      <p:sp>
        <p:nvSpPr>
          <p:cNvPr id="84050" name="Text Box 82">
            <a:extLst>
              <a:ext uri="{FF2B5EF4-FFF2-40B4-BE49-F238E27FC236}">
                <a16:creationId xmlns:a16="http://schemas.microsoft.com/office/drawing/2014/main" id="{9D7F448D-09BA-4F06-8321-D2BBEDE437A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718425" y="4114800"/>
            <a:ext cx="1196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600" i="1">
                <a:solidFill>
                  <a:srgbClr val="FFCCFF"/>
                </a:solidFill>
                <a:latin typeface="Times New Roman" panose="02020603050405020304" pitchFamily="18" charset="0"/>
              </a:rPr>
              <a:t>acquire lock</a:t>
            </a:r>
          </a:p>
        </p:txBody>
      </p:sp>
      <p:sp>
        <p:nvSpPr>
          <p:cNvPr id="84051" name="Text Box 83">
            <a:extLst>
              <a:ext uri="{FF2B5EF4-FFF2-40B4-BE49-F238E27FC236}">
                <a16:creationId xmlns:a16="http://schemas.microsoft.com/office/drawing/2014/main" id="{0B0C9537-1876-4F7E-BE1C-7F98D111848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772400" y="3124200"/>
            <a:ext cx="1196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 i="1">
                <a:solidFill>
                  <a:srgbClr val="FFCCFF"/>
                </a:solidFill>
                <a:latin typeface="Times New Roman" panose="02020603050405020304" pitchFamily="18" charset="0"/>
              </a:rPr>
              <a:t>wait ot</a:t>
            </a:r>
          </a:p>
          <a:p>
            <a:pPr algn="ctr" eaLnBrk="1" hangingPunct="1"/>
            <a:r>
              <a:rPr lang="en-US" altLang="en-US" sz="1600" i="1">
                <a:solidFill>
                  <a:srgbClr val="FFCCFF"/>
                </a:solidFill>
                <a:latin typeface="Times New Roman" panose="02020603050405020304" pitchFamily="18" charset="0"/>
              </a:rPr>
              <a:t>acquire lock</a:t>
            </a:r>
          </a:p>
        </p:txBody>
      </p:sp>
      <p:sp>
        <p:nvSpPr>
          <p:cNvPr id="84052" name="Text Box 84">
            <a:extLst>
              <a:ext uri="{FF2B5EF4-FFF2-40B4-BE49-F238E27FC236}">
                <a16:creationId xmlns:a16="http://schemas.microsoft.com/office/drawing/2014/main" id="{1F0134CD-0E4A-4202-A477-D6ABA139E07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772400" y="5988050"/>
            <a:ext cx="1163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 i="1">
                <a:solidFill>
                  <a:srgbClr val="FFCCFF"/>
                </a:solidFill>
                <a:latin typeface="Times New Roman" panose="02020603050405020304" pitchFamily="18" charset="0"/>
              </a:rPr>
              <a:t>release lock</a:t>
            </a:r>
          </a:p>
        </p:txBody>
      </p:sp>
      <p:sp>
        <p:nvSpPr>
          <p:cNvPr id="84053" name="Text Box 85">
            <a:extLst>
              <a:ext uri="{FF2B5EF4-FFF2-40B4-BE49-F238E27FC236}">
                <a16:creationId xmlns:a16="http://schemas.microsoft.com/office/drawing/2014/main" id="{600500F0-DFA7-4611-BF4F-689543BF3D2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17550" y="6172200"/>
            <a:ext cx="362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 u="sng">
                <a:latin typeface="Times New Roman" panose="02020603050405020304" pitchFamily="18" charset="0"/>
              </a:rPr>
              <a:t>non-synchronized execution</a:t>
            </a:r>
          </a:p>
        </p:txBody>
      </p:sp>
      <p:sp>
        <p:nvSpPr>
          <p:cNvPr id="84054" name="Text Box 86">
            <a:extLst>
              <a:ext uri="{FF2B5EF4-FFF2-40B4-BE49-F238E27FC236}">
                <a16:creationId xmlns:a16="http://schemas.microsoft.com/office/drawing/2014/main" id="{7018B445-81E9-4C16-892E-E297885BDEC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08600" y="6172200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 u="sng">
                <a:latin typeface="Times New Roman" panose="02020603050405020304" pitchFamily="18" charset="0"/>
              </a:rPr>
              <a:t>synchronized execution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2006686-746B-49A1-95FF-43C028D55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Synchronization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2967F47-3C28-4110-B89F-6E2786B95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66FF33"/>
                </a:solidFill>
              </a:rPr>
              <a:t>Critical section</a:t>
            </a:r>
            <a:r>
              <a:rPr lang="en-US" altLang="en-US" sz="2400"/>
              <a:t> or </a:t>
            </a:r>
            <a:r>
              <a:rPr lang="en-US" altLang="en-US" sz="2400">
                <a:solidFill>
                  <a:srgbClr val="66FF33"/>
                </a:solidFill>
              </a:rPr>
              <a:t>critical region</a:t>
            </a:r>
            <a:r>
              <a:rPr lang="en-US" altLang="en-US" sz="2400"/>
              <a:t> is a portion of code that can cause corruption of data when executed concurrently by more than one thread.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 avoid concurrent execution by multiple thread a critical section is associated with a </a:t>
            </a:r>
            <a:r>
              <a:rPr lang="en-US" altLang="en-US" sz="2400">
                <a:solidFill>
                  <a:srgbClr val="FF9966"/>
                </a:solidFill>
              </a:rPr>
              <a:t>monitor</a:t>
            </a:r>
            <a:r>
              <a:rPr lang="en-US" altLang="en-US" sz="2400"/>
              <a:t> (or </a:t>
            </a:r>
            <a:r>
              <a:rPr lang="en-US" altLang="en-US" sz="2400">
                <a:solidFill>
                  <a:srgbClr val="FF9966"/>
                </a:solidFill>
              </a:rPr>
              <a:t>semaphore</a:t>
            </a:r>
            <a:r>
              <a:rPr lang="en-US" altLang="en-US" sz="2400"/>
              <a:t>) so that: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 other thread can </a:t>
            </a:r>
            <a:r>
              <a:rPr lang="en-US" altLang="en-US" sz="2000" b="1" i="1">
                <a:solidFill>
                  <a:srgbClr val="CCFF33"/>
                </a:solidFill>
              </a:rPr>
              <a:t>enter</a:t>
            </a:r>
            <a:r>
              <a:rPr lang="en-US" altLang="en-US" sz="2000"/>
              <a:t> a monitor if a thread has already acquired the monitor.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Threads willing to acquire the monitor will </a:t>
            </a:r>
            <a:r>
              <a:rPr lang="en-US" altLang="en-US" sz="2000" b="1" i="1">
                <a:solidFill>
                  <a:srgbClr val="CCFF33"/>
                </a:solidFill>
              </a:rPr>
              <a:t>wait</a:t>
            </a:r>
            <a:r>
              <a:rPr lang="en-US" altLang="en-US" sz="2000"/>
              <a:t> for the monitor to become available.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When a thread </a:t>
            </a:r>
            <a:r>
              <a:rPr lang="en-US" altLang="en-US" sz="2000" b="1" i="1">
                <a:solidFill>
                  <a:srgbClr val="CCFF33"/>
                </a:solidFill>
              </a:rPr>
              <a:t>exits</a:t>
            </a:r>
            <a:r>
              <a:rPr lang="en-US" altLang="en-US" sz="2000"/>
              <a:t> a monitor, a waiting thread is given the monitor and can proceed to access the code (or any other shared resource) associated with the monitor.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E43CEABF-FABA-4D7A-B483-9104EABE9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Synchronization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5E0AD46E-4488-4413-A6F5-9BBCB7D00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There are </a:t>
            </a:r>
            <a:r>
              <a:rPr lang="en-US" altLang="en-US" sz="2800">
                <a:solidFill>
                  <a:srgbClr val="FF9966"/>
                </a:solidFill>
              </a:rPr>
              <a:t>two ways</a:t>
            </a:r>
            <a:r>
              <a:rPr lang="en-US" altLang="en-US" sz="2800"/>
              <a:t> in which threads can be synchronized:</a:t>
            </a:r>
          </a:p>
          <a:p>
            <a:pPr lvl="1"/>
            <a:r>
              <a:rPr lang="en-US" altLang="en-US" sz="2400"/>
              <a:t>Synchronized </a:t>
            </a:r>
            <a:r>
              <a:rPr lang="en-US" altLang="en-US" sz="2400">
                <a:solidFill>
                  <a:srgbClr val="FFCCFF"/>
                </a:solidFill>
              </a:rPr>
              <a:t>Methods</a:t>
            </a:r>
          </a:p>
          <a:p>
            <a:pPr lvl="1"/>
            <a:r>
              <a:rPr lang="en-US" altLang="en-US" sz="2400"/>
              <a:t>Synchronized </a:t>
            </a:r>
            <a:r>
              <a:rPr lang="en-US" altLang="en-US" sz="2400">
                <a:solidFill>
                  <a:srgbClr val="FFCCFF"/>
                </a:solidFill>
              </a:rPr>
              <a:t>Blocks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72E485-940C-4EAD-B817-1035562B0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Synchronized Methods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700BF1F-4E52-41BB-A340-331C3F91D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48638" cy="4114800"/>
          </a:xfrm>
        </p:spPr>
        <p:txBody>
          <a:bodyPr/>
          <a:lstStyle/>
          <a:p>
            <a:r>
              <a:rPr lang="en-US" altLang="en-US" sz="2400"/>
              <a:t>All the methods of an object declared with </a:t>
            </a:r>
            <a:r>
              <a:rPr lang="en-US" altLang="en-US" sz="2400">
                <a:solidFill>
                  <a:srgbClr val="66FF33"/>
                </a:solidFill>
              </a:rPr>
              <a:t>synchronized</a:t>
            </a:r>
            <a:r>
              <a:rPr lang="en-US" altLang="en-US" sz="2400"/>
              <a:t> keyword comprises a </a:t>
            </a:r>
            <a:r>
              <a:rPr lang="en-US" altLang="en-US" sz="2400">
                <a:solidFill>
                  <a:srgbClr val="FFCCFF"/>
                </a:solidFill>
              </a:rPr>
              <a:t>single critical section</a:t>
            </a:r>
            <a:r>
              <a:rPr lang="en-US" altLang="en-US" sz="2400"/>
              <a:t>.</a:t>
            </a:r>
          </a:p>
          <a:p>
            <a:r>
              <a:rPr lang="en-US" altLang="en-US" sz="2400">
                <a:solidFill>
                  <a:srgbClr val="CCFF33"/>
                </a:solidFill>
              </a:rPr>
              <a:t>While a thread is inside a synchronized method of an object </a:t>
            </a:r>
          </a:p>
          <a:p>
            <a:pPr lvl="1"/>
            <a:r>
              <a:rPr lang="en-US" altLang="en-US" sz="2000">
                <a:solidFill>
                  <a:srgbClr val="FFCCFF"/>
                </a:solidFill>
              </a:rPr>
              <a:t>No other thread can execute any synchronized method of that object</a:t>
            </a:r>
          </a:p>
          <a:p>
            <a:pPr lvl="1"/>
            <a:r>
              <a:rPr lang="en-US" altLang="en-US" sz="2000">
                <a:solidFill>
                  <a:srgbClr val="FFCCFF"/>
                </a:solidFill>
              </a:rPr>
              <a:t>And have to wait until the current thread exists the synchronized method </a:t>
            </a:r>
          </a:p>
          <a:p>
            <a:pPr lvl="1"/>
            <a:r>
              <a:rPr lang="en-US" altLang="en-US" sz="2000">
                <a:solidFill>
                  <a:srgbClr val="FF9966"/>
                </a:solidFill>
              </a:rPr>
              <a:t>This restriction doesn’t apply to the thread that has the monitor and is currently executing the synchronized method of the object.</a:t>
            </a:r>
          </a:p>
          <a:p>
            <a:r>
              <a:rPr lang="en-US" altLang="en-US" sz="2400"/>
              <a:t>However the </a:t>
            </a:r>
            <a:r>
              <a:rPr lang="en-US" altLang="en-US" sz="2400">
                <a:solidFill>
                  <a:srgbClr val="CCCC00"/>
                </a:solidFill>
              </a:rPr>
              <a:t>non-synchronized</a:t>
            </a:r>
            <a:r>
              <a:rPr lang="en-US" altLang="en-US" sz="2400"/>
              <a:t> methods of the object can be called by any thread at any time.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01DA100-C132-4F1C-878E-EC7BB11A3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sz="3600"/>
              <a:t>Synchronized Methods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2B2FE60-1184-4901-89BE-14C782ED6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303588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class</a:t>
            </a:r>
            <a:r>
              <a:rPr lang="en-US" altLang="en-US" sz="1600" b="1">
                <a:latin typeface="Comic Sans MS" panose="030F0702030302020204" pitchFamily="66" charset="0"/>
              </a:rPr>
              <a:t> StackImpl 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private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Object</a:t>
            </a:r>
            <a:r>
              <a:rPr lang="en-US" altLang="en-US" sz="1600" b="1">
                <a:latin typeface="Comic Sans MS" panose="030F0702030302020204" pitchFamily="66" charset="0"/>
              </a:rPr>
              <a:t> stackArray[];	</a:t>
            </a:r>
            <a:endParaRPr lang="en-US" altLang="en-US" sz="1600" b="1">
              <a:solidFill>
                <a:srgbClr val="CCCC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private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 b="1">
                <a:latin typeface="Comic Sans MS" panose="030F0702030302020204" pitchFamily="66" charset="0"/>
              </a:rPr>
              <a:t> topOfStack;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{ topOfStack = -1;  stackArray =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new </a:t>
            </a:r>
            <a:r>
              <a:rPr lang="en-US" altLang="en-US" sz="1600" b="1">
                <a:latin typeface="Comic Sans MS" panose="030F0702030302020204" pitchFamily="66" charset="0"/>
              </a:rPr>
              <a:t>object[100]; }</a:t>
            </a:r>
            <a:endParaRPr lang="en-US" altLang="en-US" sz="1600" b="1">
              <a:solidFill>
                <a:srgbClr val="CCCC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synchronized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Object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pop</a:t>
            </a:r>
            <a:r>
              <a:rPr lang="en-US" altLang="en-US" sz="1600" b="1">
                <a:latin typeface="Comic Sans MS" panose="030F0702030302020204" pitchFamily="66" charset="0"/>
              </a:rPr>
              <a:t>() 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Object</a:t>
            </a:r>
            <a:r>
              <a:rPr lang="en-US" altLang="en-US" sz="1600" b="1">
                <a:latin typeface="Comic Sans MS" panose="030F0702030302020204" pitchFamily="66" charset="0"/>
              </a:rPr>
              <a:t> obj = stackArray[topOfStack];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 stackArray[topOfStack--] = null;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return </a:t>
            </a:r>
            <a:r>
              <a:rPr lang="en-US" altLang="en-US" sz="1600" b="1">
                <a:latin typeface="Comic Sans MS" panose="030F0702030302020204" pitchFamily="66" charset="0"/>
              </a:rPr>
              <a:t>obj;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synchronized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Object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push</a:t>
            </a:r>
            <a:r>
              <a:rPr lang="en-US" altLang="en-US" sz="1600" b="1">
                <a:latin typeface="Comic Sans MS" panose="030F0702030302020204" pitchFamily="66" charset="0"/>
              </a:rPr>
              <a:t>(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Object</a:t>
            </a:r>
            <a:r>
              <a:rPr lang="en-US" altLang="en-US" sz="1600" b="1">
                <a:latin typeface="Comic Sans MS" panose="030F0702030302020204" pitchFamily="66" charset="0"/>
              </a:rPr>
              <a:t> element) {	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 stackArray[++topOfStack] = element;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Object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tos</a:t>
            </a:r>
            <a:r>
              <a:rPr lang="en-US" altLang="en-US" sz="1600" b="1">
                <a:latin typeface="Comic Sans MS" panose="030F0702030302020204" pitchFamily="66" charset="0"/>
              </a:rPr>
              <a:t>() {  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600" b="1">
                <a:latin typeface="Comic Sans MS" panose="030F0702030302020204" pitchFamily="66" charset="0"/>
              </a:rPr>
              <a:t> stackArray[topOfStack]; 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1F92AFC3-2451-48FE-9949-2DEC528A05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04800" y="5257800"/>
            <a:ext cx="845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SzPct val="90000"/>
            </a:pPr>
            <a:r>
              <a:rPr lang="en-US" altLang="en-US" sz="2000" i="1">
                <a:solidFill>
                  <a:srgbClr val="FF99CC"/>
                </a:solidFill>
              </a:rPr>
              <a:t>Note:</a:t>
            </a:r>
          </a:p>
          <a:p>
            <a:pPr eaLnBrk="1" hangingPunct="1">
              <a:buSzPct val="90000"/>
              <a:buFontTx/>
              <a:buAutoNum type="arabicPeriod"/>
            </a:pPr>
            <a:r>
              <a:rPr lang="en-US" altLang="en-US" sz="2000" i="1"/>
              <a:t>The execution of </a:t>
            </a:r>
            <a:r>
              <a:rPr lang="en-US" altLang="en-US" sz="2000" i="1">
                <a:solidFill>
                  <a:srgbClr val="FF9966"/>
                </a:solidFill>
              </a:rPr>
              <a:t>push</a:t>
            </a:r>
            <a:r>
              <a:rPr lang="en-US" altLang="en-US" sz="2000" i="1"/>
              <a:t> and </a:t>
            </a:r>
            <a:r>
              <a:rPr lang="en-US" altLang="en-US" sz="2000" i="1">
                <a:solidFill>
                  <a:srgbClr val="FF9966"/>
                </a:solidFill>
              </a:rPr>
              <a:t>pop</a:t>
            </a:r>
            <a:r>
              <a:rPr lang="en-US" altLang="en-US" sz="2000" i="1"/>
              <a:t> methods are mutually exclusive in time.</a:t>
            </a:r>
          </a:p>
          <a:p>
            <a:pPr eaLnBrk="1" hangingPunct="1">
              <a:buSzPct val="90000"/>
              <a:buFontTx/>
              <a:buAutoNum type="arabicPeriod"/>
            </a:pPr>
            <a:r>
              <a:rPr lang="en-US" altLang="en-US" sz="2000" i="1"/>
              <a:t>When one thread is executing </a:t>
            </a:r>
            <a:r>
              <a:rPr lang="en-US" altLang="en-US" sz="2000" i="1">
                <a:solidFill>
                  <a:srgbClr val="FF9966"/>
                </a:solidFill>
              </a:rPr>
              <a:t>push</a:t>
            </a:r>
            <a:r>
              <a:rPr lang="en-US" altLang="en-US" sz="2000" i="1"/>
              <a:t> no other thread can execute </a:t>
            </a:r>
            <a:r>
              <a:rPr lang="en-US" altLang="en-US" sz="2000" i="1">
                <a:solidFill>
                  <a:srgbClr val="FF9966"/>
                </a:solidFill>
              </a:rPr>
              <a:t>pop</a:t>
            </a:r>
            <a:r>
              <a:rPr lang="en-US" altLang="en-US" sz="2000" i="1"/>
              <a:t> or </a:t>
            </a:r>
            <a:r>
              <a:rPr lang="en-US" altLang="en-US" sz="2000" i="1">
                <a:solidFill>
                  <a:srgbClr val="FF9966"/>
                </a:solidFill>
              </a:rPr>
              <a:t>push</a:t>
            </a:r>
            <a:r>
              <a:rPr lang="en-US" altLang="en-US" sz="2000" i="1"/>
              <a:t>.</a:t>
            </a:r>
          </a:p>
          <a:p>
            <a:pPr eaLnBrk="1" hangingPunct="1">
              <a:buSzPct val="90000"/>
              <a:buFontTx/>
              <a:buAutoNum type="arabicPeriod"/>
            </a:pPr>
            <a:r>
              <a:rPr lang="en-US" altLang="en-US" sz="2000" i="1"/>
              <a:t>However there is no such restriction on </a:t>
            </a:r>
            <a:r>
              <a:rPr lang="en-US" altLang="en-US" sz="2000" i="1">
                <a:solidFill>
                  <a:srgbClr val="FF9966"/>
                </a:solidFill>
              </a:rPr>
              <a:t>tos</a:t>
            </a:r>
            <a:r>
              <a:rPr lang="en-US" altLang="en-US" sz="2000" i="1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96B479B-2362-40CC-9BC6-7FFF450D5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Synchronized Methods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9FD1C22-32E0-4BDA-AD56-13F99C308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48638" cy="4114800"/>
          </a:xfrm>
        </p:spPr>
        <p:txBody>
          <a:bodyPr/>
          <a:lstStyle/>
          <a:p>
            <a:r>
              <a:rPr lang="en-US" altLang="en-US" sz="2800">
                <a:solidFill>
                  <a:schemeClr val="tx2"/>
                </a:solidFill>
              </a:rPr>
              <a:t>synchronized </a:t>
            </a:r>
            <a:r>
              <a:rPr lang="en-US" altLang="en-US" sz="2800"/>
              <a:t>methods can also be </a:t>
            </a:r>
            <a:r>
              <a:rPr lang="en-US" altLang="en-US" sz="2800">
                <a:solidFill>
                  <a:schemeClr val="tx2"/>
                </a:solidFill>
              </a:rPr>
              <a:t>static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Classes also have class-specific monitor which is analogous to object monitor.</a:t>
            </a:r>
          </a:p>
          <a:p>
            <a:r>
              <a:rPr lang="en-US" altLang="en-US" sz="2800"/>
              <a:t>Synchronization of static methods in a class is independent from the synchronization of instance methods on objects of the class.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D4A6F2F-5209-473D-A9E9-92569586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Synchronized Blocks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515CDC9-D6B7-4705-809D-34B7119B8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Synchronized block allows arbitrary code to be synchronized on the monitor of an arbitrary object.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General form of the synchronized statement is as follows: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000" b="1">
                <a:solidFill>
                  <a:srgbClr val="66FF33"/>
                </a:solidFill>
                <a:latin typeface="Comic Sans MS" panose="030F0702030302020204" pitchFamily="66" charset="0"/>
              </a:rPr>
              <a:t>synchronized </a:t>
            </a:r>
            <a:r>
              <a:rPr lang="en-US" altLang="en-US" sz="2000" b="1">
                <a:latin typeface="Comic Sans MS" panose="030F0702030302020204" pitchFamily="66" charset="0"/>
              </a:rPr>
              <a:t>(&lt;</a:t>
            </a:r>
            <a:r>
              <a:rPr lang="en-US" altLang="en-US" sz="2000" b="1">
                <a:solidFill>
                  <a:srgbClr val="FFCCFF"/>
                </a:solidFill>
                <a:latin typeface="Comic Sans MS" panose="030F0702030302020204" pitchFamily="66" charset="0"/>
              </a:rPr>
              <a:t>object reference</a:t>
            </a:r>
            <a:r>
              <a:rPr lang="en-US" altLang="en-US" sz="2000" b="1">
                <a:latin typeface="Comic Sans MS" panose="030F0702030302020204" pitchFamily="66" charset="0"/>
              </a:rPr>
              <a:t>&gt;)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{</a:t>
            </a:r>
            <a:r>
              <a:rPr lang="en-US" altLang="en-US" sz="2000" b="1">
                <a:latin typeface="Comic Sans MS" panose="030F0702030302020204" pitchFamily="66" charset="0"/>
              </a:rPr>
              <a:t> &lt;</a:t>
            </a:r>
            <a:r>
              <a:rPr lang="en-US" altLang="en-US" sz="2000" b="1">
                <a:solidFill>
                  <a:srgbClr val="CCFF33"/>
                </a:solidFill>
                <a:latin typeface="Comic Sans MS" panose="030F0702030302020204" pitchFamily="66" charset="0"/>
              </a:rPr>
              <a:t>code block</a:t>
            </a:r>
            <a:r>
              <a:rPr lang="en-US" altLang="en-US" sz="2000" b="1">
                <a:latin typeface="Comic Sans MS" panose="030F0702030302020204" pitchFamily="66" charset="0"/>
              </a:rPr>
              <a:t>&gt;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Once a thread has entered the code block after acquiring the monitor on the specified object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 other thread will be able to execute the code block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Any other code requiring the monitor will be able to execute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monitor is released when execution of the synchronized block ends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Advantages of synchronized Blocks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It can define a </a:t>
            </a:r>
            <a:r>
              <a:rPr lang="en-US" altLang="en-US" sz="2000">
                <a:solidFill>
                  <a:srgbClr val="66FF33"/>
                </a:solidFill>
              </a:rPr>
              <a:t>synchronized region </a:t>
            </a:r>
            <a:r>
              <a:rPr lang="en-US" altLang="en-US" sz="2000"/>
              <a:t>that is </a:t>
            </a:r>
            <a:r>
              <a:rPr lang="en-US" altLang="en-US" sz="2000">
                <a:solidFill>
                  <a:srgbClr val="66FF33"/>
                </a:solidFill>
              </a:rPr>
              <a:t>smaller</a:t>
            </a:r>
            <a:r>
              <a:rPr lang="en-US" altLang="en-US" sz="2000"/>
              <a:t> than method.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Allows to synchronize on any object other than </a:t>
            </a:r>
            <a:r>
              <a:rPr lang="en-US" altLang="en-US" sz="2000">
                <a:solidFill>
                  <a:srgbClr val="66FF33"/>
                </a:solidFill>
              </a:rPr>
              <a:t>this</a:t>
            </a:r>
            <a:r>
              <a:rPr lang="en-US" altLang="en-US" sz="200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4DA006C-07D7-4304-B800-59BFA7B17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sz="3600"/>
              <a:t>Synchronized Blocks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DD68FAA-19EE-4FC2-89D3-1913B4FA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public static void abs(int[] values)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	synchronized(values){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		for(int i=0; i&lt;values.length; i++){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			if(values[i] &lt; 0)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				values[i] =  - values[i];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		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>
            <a:extLst>
              <a:ext uri="{FF2B5EF4-FFF2-40B4-BE49-F238E27FC236}">
                <a16:creationId xmlns:a16="http://schemas.microsoft.com/office/drawing/2014/main" id="{9256779C-38AD-4A4F-8950-8497C0CF0C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19713" y="3108325"/>
            <a:ext cx="1905000" cy="2971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C812E15A-640D-444F-8B71-2CD749037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States &amp; Transitions</a:t>
            </a:r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E99E1D5C-9945-4856-8017-0774CE955A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87338" y="262096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44324E6B-4649-4F8A-8DBA-B8B43837A12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04800" y="2757488"/>
            <a:ext cx="998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start( )</a:t>
            </a:r>
          </a:p>
        </p:txBody>
      </p:sp>
      <p:sp>
        <p:nvSpPr>
          <p:cNvPr id="91143" name="AutoShape 7">
            <a:extLst>
              <a:ext uri="{FF2B5EF4-FFF2-40B4-BE49-F238E27FC236}">
                <a16:creationId xmlns:a16="http://schemas.microsoft.com/office/drawing/2014/main" id="{1ACA4747-AD00-44DC-AEA0-B7BEE4DFE4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9200" y="2514600"/>
            <a:ext cx="2598738" cy="4413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 anchor="ctr">
            <a:spAutoFit/>
          </a:bodyPr>
          <a:lstStyle/>
          <a:p>
            <a:pPr algn="ctr" eaLnBrk="1" hangingPunct="1"/>
            <a:r>
              <a:rPr lang="en-US" altLang="en-US" sz="2000" b="1">
                <a:solidFill>
                  <a:srgbClr val="66FF33"/>
                </a:solidFill>
                <a:latin typeface="Times New Roman" panose="02020603050405020304" pitchFamily="18" charset="0"/>
              </a:rPr>
              <a:t>Ready-to-Run</a:t>
            </a:r>
          </a:p>
        </p:txBody>
      </p:sp>
      <p:sp>
        <p:nvSpPr>
          <p:cNvPr id="91145" name="AutoShape 9">
            <a:extLst>
              <a:ext uri="{FF2B5EF4-FFF2-40B4-BE49-F238E27FC236}">
                <a16:creationId xmlns:a16="http://schemas.microsoft.com/office/drawing/2014/main" id="{301CD4FA-0117-4E56-95B1-D2CBD2D357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590800" y="4206875"/>
            <a:ext cx="1165225" cy="4413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 algn="ctr" eaLnBrk="1" hangingPunct="1"/>
            <a:r>
              <a:rPr lang="en-US" altLang="en-US" sz="2000" b="1">
                <a:solidFill>
                  <a:srgbClr val="66FF33"/>
                </a:solidFill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91146" name="AutoShape 10">
            <a:extLst>
              <a:ext uri="{FF2B5EF4-FFF2-40B4-BE49-F238E27FC236}">
                <a16:creationId xmlns:a16="http://schemas.microsoft.com/office/drawing/2014/main" id="{7B632AEF-2581-4A73-AB61-45604AC5C1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9200" y="5883275"/>
            <a:ext cx="2057400" cy="4413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 anchor="ctr">
            <a:spAutoFit/>
          </a:bodyPr>
          <a:lstStyle/>
          <a:p>
            <a:pPr algn="ctr" eaLnBrk="1" hangingPunct="1"/>
            <a:r>
              <a:rPr lang="en-US" altLang="en-US" sz="2000" b="1">
                <a:solidFill>
                  <a:srgbClr val="CCFF66"/>
                </a:solidFill>
                <a:latin typeface="Times New Roman" panose="02020603050405020304" pitchFamily="18" charset="0"/>
              </a:rPr>
              <a:t>Dead</a:t>
            </a:r>
          </a:p>
        </p:txBody>
      </p:sp>
      <p:sp>
        <p:nvSpPr>
          <p:cNvPr id="91147" name="AutoShape 11">
            <a:extLst>
              <a:ext uri="{FF2B5EF4-FFF2-40B4-BE49-F238E27FC236}">
                <a16:creationId xmlns:a16="http://schemas.microsoft.com/office/drawing/2014/main" id="{B924BC75-8299-405F-8004-3E8AAF9594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780088" y="3336925"/>
            <a:ext cx="1092200" cy="4413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 algn="ctr" eaLnBrk="1" hangingPunct="1"/>
            <a:r>
              <a:rPr lang="en-US" altLang="en-US" sz="2000" b="1">
                <a:solidFill>
                  <a:srgbClr val="FF99CC"/>
                </a:solidFill>
                <a:latin typeface="Times New Roman" panose="02020603050405020304" pitchFamily="18" charset="0"/>
              </a:rPr>
              <a:t>Waiting</a:t>
            </a:r>
          </a:p>
        </p:txBody>
      </p:sp>
      <p:sp>
        <p:nvSpPr>
          <p:cNvPr id="91148" name="AutoShape 12">
            <a:extLst>
              <a:ext uri="{FF2B5EF4-FFF2-40B4-BE49-F238E27FC236}">
                <a16:creationId xmlns:a16="http://schemas.microsoft.com/office/drawing/2014/main" id="{CAA3EA57-7434-497D-BB2E-B5C1B3CEF33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732463" y="4343400"/>
            <a:ext cx="1141412" cy="4413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 algn="ctr" eaLnBrk="1" hangingPunct="1"/>
            <a:r>
              <a:rPr lang="en-US" altLang="en-US" sz="2000" b="1">
                <a:solidFill>
                  <a:srgbClr val="FF99CC"/>
                </a:solidFill>
                <a:latin typeface="Times New Roman" panose="02020603050405020304" pitchFamily="18" charset="0"/>
              </a:rPr>
              <a:t>Sleeping</a:t>
            </a:r>
          </a:p>
        </p:txBody>
      </p:sp>
      <p:sp>
        <p:nvSpPr>
          <p:cNvPr id="91149" name="AutoShape 13">
            <a:extLst>
              <a:ext uri="{FF2B5EF4-FFF2-40B4-BE49-F238E27FC236}">
                <a16:creationId xmlns:a16="http://schemas.microsoft.com/office/drawing/2014/main" id="{8F5F0F4A-C134-4443-81A9-9A9BB2DD40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792788" y="5394325"/>
            <a:ext cx="1093787" cy="4413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 algn="ctr" eaLnBrk="1" hangingPunct="1"/>
            <a:r>
              <a:rPr lang="en-US" altLang="en-US" sz="2000" b="1">
                <a:solidFill>
                  <a:srgbClr val="FF99CC"/>
                </a:solidFill>
                <a:latin typeface="Times New Roman" panose="02020603050405020304" pitchFamily="18" charset="0"/>
              </a:rPr>
              <a:t>Blocked</a:t>
            </a:r>
          </a:p>
        </p:txBody>
      </p:sp>
      <p:sp>
        <p:nvSpPr>
          <p:cNvPr id="91152" name="Line 16">
            <a:extLst>
              <a:ext uri="{FF2B5EF4-FFF2-40B4-BE49-F238E27FC236}">
                <a16:creationId xmlns:a16="http://schemas.microsoft.com/office/drawing/2014/main" id="{B3251CB2-88B2-402D-91B0-B759D4E5E42F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844800" y="2982913"/>
            <a:ext cx="7938" cy="12239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1153" name="Line 17">
            <a:extLst>
              <a:ext uri="{FF2B5EF4-FFF2-40B4-BE49-F238E27FC236}">
                <a16:creationId xmlns:a16="http://schemas.microsoft.com/office/drawing/2014/main" id="{7788D096-AB6B-467C-B87D-07E6378B16FB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3386138" y="2990850"/>
            <a:ext cx="0" cy="1216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79CA81ED-279A-4416-8481-C214579ED178}"/>
              </a:ext>
            </a:extLst>
          </p:cNvPr>
          <p:cNvSpPr txBox="1">
            <a:spLocks noChangeArrowheads="1"/>
          </p:cNvSpPr>
          <p:nvPr/>
        </p:nvSpPr>
        <p:spPr bwMode="ltGray">
          <a:xfrm rot="16200000">
            <a:off x="2006600" y="3403600"/>
            <a:ext cx="124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scheduling</a:t>
            </a:r>
          </a:p>
        </p:txBody>
      </p:sp>
      <p:cxnSp>
        <p:nvCxnSpPr>
          <p:cNvPr id="91155" name="AutoShape 19">
            <a:extLst>
              <a:ext uri="{FF2B5EF4-FFF2-40B4-BE49-F238E27FC236}">
                <a16:creationId xmlns:a16="http://schemas.microsoft.com/office/drawing/2014/main" id="{AB1DD0BC-7D28-4CA4-87CE-0187CD5573EE}"/>
              </a:ext>
            </a:extLst>
          </p:cNvPr>
          <p:cNvCxnSpPr>
            <a:cxnSpLocks noChangeShapeType="1"/>
            <a:stCxn id="91140" idx="6"/>
            <a:endCxn id="91143" idx="1"/>
          </p:cNvCxnSpPr>
          <p:nvPr/>
        </p:nvCxnSpPr>
        <p:spPr bwMode="ltGray">
          <a:xfrm>
            <a:off x="515938" y="2735263"/>
            <a:ext cx="703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56" name="Text Box 20">
            <a:extLst>
              <a:ext uri="{FF2B5EF4-FFF2-40B4-BE49-F238E27FC236}">
                <a16:creationId xmlns:a16="http://schemas.microsoft.com/office/drawing/2014/main" id="{75CA4632-5A99-4D4A-A319-9B78DDFAC10F}"/>
              </a:ext>
            </a:extLst>
          </p:cNvPr>
          <p:cNvSpPr txBox="1">
            <a:spLocks noChangeArrowheads="1"/>
          </p:cNvSpPr>
          <p:nvPr/>
        </p:nvSpPr>
        <p:spPr bwMode="ltGray">
          <a:xfrm rot="16200000">
            <a:off x="3121819" y="3431381"/>
            <a:ext cx="858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yield( )</a:t>
            </a:r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FDF5ECD5-BE81-42A8-9D98-5FCD06716CF7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600200" y="2971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DE4D8EE2-C13C-4870-9A11-E4D064854EEE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895600" y="4648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91159" name="AutoShape 23">
            <a:extLst>
              <a:ext uri="{FF2B5EF4-FFF2-40B4-BE49-F238E27FC236}">
                <a16:creationId xmlns:a16="http://schemas.microsoft.com/office/drawing/2014/main" id="{1266C5C9-D88E-4B1D-9534-A4AEADF9CAF4}"/>
              </a:ext>
            </a:extLst>
          </p:cNvPr>
          <p:cNvCxnSpPr>
            <a:cxnSpLocks noChangeShapeType="1"/>
            <a:stCxn id="91145" idx="3"/>
            <a:endCxn id="91148" idx="1"/>
          </p:cNvCxnSpPr>
          <p:nvPr/>
        </p:nvCxnSpPr>
        <p:spPr bwMode="ltGray">
          <a:xfrm>
            <a:off x="3756025" y="4427538"/>
            <a:ext cx="1976438" cy="136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60" name="AutoShape 24">
            <a:extLst>
              <a:ext uri="{FF2B5EF4-FFF2-40B4-BE49-F238E27FC236}">
                <a16:creationId xmlns:a16="http://schemas.microsoft.com/office/drawing/2014/main" id="{CFB3FE8C-5AE3-4126-A642-A0A3A58D2556}"/>
              </a:ext>
            </a:extLst>
          </p:cNvPr>
          <p:cNvCxnSpPr>
            <a:cxnSpLocks noChangeShapeType="1"/>
            <a:stCxn id="91145" idx="3"/>
            <a:endCxn id="91147" idx="1"/>
          </p:cNvCxnSpPr>
          <p:nvPr/>
        </p:nvCxnSpPr>
        <p:spPr bwMode="ltGray">
          <a:xfrm flipV="1">
            <a:off x="3756025" y="3557588"/>
            <a:ext cx="2024063" cy="8699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61" name="AutoShape 25">
            <a:extLst>
              <a:ext uri="{FF2B5EF4-FFF2-40B4-BE49-F238E27FC236}">
                <a16:creationId xmlns:a16="http://schemas.microsoft.com/office/drawing/2014/main" id="{5E39088F-2C35-4B6E-833D-D4C46C30698B}"/>
              </a:ext>
            </a:extLst>
          </p:cNvPr>
          <p:cNvCxnSpPr>
            <a:cxnSpLocks noChangeShapeType="1"/>
            <a:stCxn id="91145" idx="3"/>
            <a:endCxn id="91149" idx="1"/>
          </p:cNvCxnSpPr>
          <p:nvPr/>
        </p:nvCxnSpPr>
        <p:spPr bwMode="ltGray">
          <a:xfrm>
            <a:off x="3756025" y="4427538"/>
            <a:ext cx="2036763" cy="1187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62" name="AutoShape 26">
            <a:extLst>
              <a:ext uri="{FF2B5EF4-FFF2-40B4-BE49-F238E27FC236}">
                <a16:creationId xmlns:a16="http://schemas.microsoft.com/office/drawing/2014/main" id="{CC6A65CE-AA3B-4C6D-A79D-3C89137A1C34}"/>
              </a:ext>
            </a:extLst>
          </p:cNvPr>
          <p:cNvCxnSpPr>
            <a:cxnSpLocks noChangeShapeType="1"/>
            <a:stCxn id="91147" idx="3"/>
            <a:endCxn id="91143" idx="3"/>
          </p:cNvCxnSpPr>
          <p:nvPr/>
        </p:nvCxnSpPr>
        <p:spPr bwMode="ltGray">
          <a:xfrm flipH="1" flipV="1">
            <a:off x="3817938" y="2735263"/>
            <a:ext cx="3054350" cy="822325"/>
          </a:xfrm>
          <a:prstGeom prst="bentConnector3">
            <a:avLst>
              <a:gd name="adj1" fmla="val -748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63" name="AutoShape 27">
            <a:extLst>
              <a:ext uri="{FF2B5EF4-FFF2-40B4-BE49-F238E27FC236}">
                <a16:creationId xmlns:a16="http://schemas.microsoft.com/office/drawing/2014/main" id="{0F450A3E-82D6-4110-B878-F40232236CA2}"/>
              </a:ext>
            </a:extLst>
          </p:cNvPr>
          <p:cNvCxnSpPr>
            <a:cxnSpLocks noChangeShapeType="1"/>
            <a:stCxn id="91148" idx="3"/>
            <a:endCxn id="91143" idx="0"/>
          </p:cNvCxnSpPr>
          <p:nvPr/>
        </p:nvCxnSpPr>
        <p:spPr bwMode="ltGray">
          <a:xfrm flipH="1" flipV="1">
            <a:off x="2519363" y="2514600"/>
            <a:ext cx="4354512" cy="2049463"/>
          </a:xfrm>
          <a:prstGeom prst="bentConnector4">
            <a:avLst>
              <a:gd name="adj1" fmla="val -19944"/>
              <a:gd name="adj2" fmla="val 11773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64" name="AutoShape 28">
            <a:extLst>
              <a:ext uri="{FF2B5EF4-FFF2-40B4-BE49-F238E27FC236}">
                <a16:creationId xmlns:a16="http://schemas.microsoft.com/office/drawing/2014/main" id="{46854886-1E8B-4586-9FA7-E1AC9CFB569D}"/>
              </a:ext>
            </a:extLst>
          </p:cNvPr>
          <p:cNvCxnSpPr>
            <a:cxnSpLocks noChangeShapeType="1"/>
            <a:stCxn id="91149" idx="3"/>
            <a:endCxn id="91143" idx="0"/>
          </p:cNvCxnSpPr>
          <p:nvPr/>
        </p:nvCxnSpPr>
        <p:spPr bwMode="ltGray">
          <a:xfrm flipH="1" flipV="1">
            <a:off x="2519363" y="2514600"/>
            <a:ext cx="4367212" cy="3100388"/>
          </a:xfrm>
          <a:prstGeom prst="bentConnector4">
            <a:avLst>
              <a:gd name="adj1" fmla="val -34500"/>
              <a:gd name="adj2" fmla="val 1201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66" name="Text Box 30">
            <a:extLst>
              <a:ext uri="{FF2B5EF4-FFF2-40B4-BE49-F238E27FC236}">
                <a16:creationId xmlns:a16="http://schemas.microsoft.com/office/drawing/2014/main" id="{A904CD77-4856-4BF1-BA59-4C231B9F51D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283200" y="6096000"/>
            <a:ext cx="210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2000" b="1" u="sng">
                <a:solidFill>
                  <a:srgbClr val="FF0000"/>
                </a:solidFill>
                <a:latin typeface="Times New Roman" panose="02020603050405020304" pitchFamily="18" charset="0"/>
              </a:rPr>
              <a:t>Non-runnable states</a:t>
            </a:r>
          </a:p>
        </p:txBody>
      </p:sp>
      <p:sp>
        <p:nvSpPr>
          <p:cNvPr id="91167" name="Text Box 31">
            <a:extLst>
              <a:ext uri="{FF2B5EF4-FFF2-40B4-BE49-F238E27FC236}">
                <a16:creationId xmlns:a16="http://schemas.microsoft.com/office/drawing/2014/main" id="{154BFD26-9891-4760-9892-F97ED8112D1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140200" y="3581400"/>
            <a:ext cx="104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solidFill>
                  <a:srgbClr val="FF6699"/>
                </a:solidFill>
                <a:latin typeface="Times New Roman" panose="02020603050405020304" pitchFamily="18" charset="0"/>
              </a:rPr>
              <a:t>wait( )</a:t>
            </a:r>
          </a:p>
        </p:txBody>
      </p:sp>
      <p:sp>
        <p:nvSpPr>
          <p:cNvPr id="91168" name="Text Box 32">
            <a:extLst>
              <a:ext uri="{FF2B5EF4-FFF2-40B4-BE49-F238E27FC236}">
                <a16:creationId xmlns:a16="http://schemas.microsoft.com/office/drawing/2014/main" id="{A5763205-480B-42A5-B26F-27996748751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962400" y="4876800"/>
            <a:ext cx="1346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FF6699"/>
                </a:solidFill>
                <a:latin typeface="Times New Roman" panose="02020603050405020304" pitchFamily="18" charset="0"/>
              </a:rPr>
              <a:t>I/O call, monitor lock fail,</a:t>
            </a:r>
          </a:p>
          <a:p>
            <a:pPr eaLnBrk="1" hangingPunct="1"/>
            <a:r>
              <a:rPr lang="en-US" altLang="en-US" sz="2000">
                <a:solidFill>
                  <a:srgbClr val="FF6699"/>
                </a:solidFill>
                <a:latin typeface="Times New Roman" panose="02020603050405020304" pitchFamily="18" charset="0"/>
              </a:rPr>
              <a:t>suspend( )</a:t>
            </a:r>
          </a:p>
          <a:p>
            <a:pPr eaLnBrk="1" hangingPunct="1"/>
            <a:r>
              <a:rPr lang="en-US" altLang="en-US" sz="2000">
                <a:solidFill>
                  <a:srgbClr val="FF6699"/>
                </a:solidFill>
                <a:latin typeface="Times New Roman" panose="02020603050405020304" pitchFamily="18" charset="0"/>
              </a:rPr>
              <a:t>join( )</a:t>
            </a:r>
          </a:p>
        </p:txBody>
      </p:sp>
      <p:sp>
        <p:nvSpPr>
          <p:cNvPr id="91169" name="Text Box 33">
            <a:extLst>
              <a:ext uri="{FF2B5EF4-FFF2-40B4-BE49-F238E27FC236}">
                <a16:creationId xmlns:a16="http://schemas.microsoft.com/office/drawing/2014/main" id="{02170E67-F5BD-4733-B5EE-9CE233206F4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343400" y="4114800"/>
            <a:ext cx="104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solidFill>
                  <a:srgbClr val="FF6699"/>
                </a:solidFill>
                <a:latin typeface="Times New Roman" panose="02020603050405020304" pitchFamily="18" charset="0"/>
              </a:rPr>
              <a:t>sleep( )</a:t>
            </a:r>
          </a:p>
        </p:txBody>
      </p:sp>
      <p:sp>
        <p:nvSpPr>
          <p:cNvPr id="91170" name="Text Box 34">
            <a:extLst>
              <a:ext uri="{FF2B5EF4-FFF2-40B4-BE49-F238E27FC236}">
                <a16:creationId xmlns:a16="http://schemas.microsoft.com/office/drawing/2014/main" id="{71619316-3420-495D-8DFC-3F9608D0A13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810000" y="23622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solidFill>
                  <a:srgbClr val="00FF00"/>
                </a:solidFill>
                <a:latin typeface="Times New Roman" panose="02020603050405020304" pitchFamily="18" charset="0"/>
              </a:rPr>
              <a:t>notify( ), notifyAll( ), interrupt( )</a:t>
            </a:r>
          </a:p>
        </p:txBody>
      </p:sp>
      <p:sp>
        <p:nvSpPr>
          <p:cNvPr id="91171" name="Text Box 35">
            <a:extLst>
              <a:ext uri="{FF2B5EF4-FFF2-40B4-BE49-F238E27FC236}">
                <a16:creationId xmlns:a16="http://schemas.microsoft.com/office/drawing/2014/main" id="{7767592B-CBF2-4016-A488-5382D74C437F}"/>
              </a:ext>
            </a:extLst>
          </p:cNvPr>
          <p:cNvSpPr txBox="1">
            <a:spLocks noChangeArrowheads="1"/>
          </p:cNvSpPr>
          <p:nvPr/>
        </p:nvSpPr>
        <p:spPr bwMode="ltGray">
          <a:xfrm rot="16200000">
            <a:off x="6483350" y="3117850"/>
            <a:ext cx="282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solidFill>
                  <a:srgbClr val="00FF00"/>
                </a:solidFill>
                <a:latin typeface="Times New Roman" panose="02020603050405020304" pitchFamily="18" charset="0"/>
              </a:rPr>
              <a:t>time elapsed, interrupt( )</a:t>
            </a:r>
          </a:p>
        </p:txBody>
      </p:sp>
      <p:sp>
        <p:nvSpPr>
          <p:cNvPr id="91172" name="Text Box 36">
            <a:extLst>
              <a:ext uri="{FF2B5EF4-FFF2-40B4-BE49-F238E27FC236}">
                <a16:creationId xmlns:a16="http://schemas.microsoft.com/office/drawing/2014/main" id="{934F3D91-B235-431E-9BE4-63319BBE2A3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14600" y="15240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solidFill>
                  <a:srgbClr val="00FF00"/>
                </a:solidFill>
                <a:latin typeface="Times New Roman" panose="02020603050405020304" pitchFamily="18" charset="0"/>
              </a:rPr>
              <a:t>I/O complete, monitor locked, resume( ), join( ) returned</a:t>
            </a:r>
          </a:p>
        </p:txBody>
      </p:sp>
      <p:sp>
        <p:nvSpPr>
          <p:cNvPr id="91173" name="Text Box 37">
            <a:extLst>
              <a:ext uri="{FF2B5EF4-FFF2-40B4-BE49-F238E27FC236}">
                <a16:creationId xmlns:a16="http://schemas.microsoft.com/office/drawing/2014/main" id="{02DE8AB9-BCFC-4F70-A09F-F5A9AFCC4B0E}"/>
              </a:ext>
            </a:extLst>
          </p:cNvPr>
          <p:cNvSpPr txBox="1">
            <a:spLocks noChangeArrowheads="1"/>
          </p:cNvSpPr>
          <p:nvPr/>
        </p:nvSpPr>
        <p:spPr bwMode="ltGray">
          <a:xfrm rot="16200000">
            <a:off x="2283619" y="4955381"/>
            <a:ext cx="858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stop( )</a:t>
            </a:r>
          </a:p>
        </p:txBody>
      </p:sp>
      <p:sp>
        <p:nvSpPr>
          <p:cNvPr id="91174" name="Text Box 38">
            <a:extLst>
              <a:ext uri="{FF2B5EF4-FFF2-40B4-BE49-F238E27FC236}">
                <a16:creationId xmlns:a16="http://schemas.microsoft.com/office/drawing/2014/main" id="{8DDFB981-AD98-4D62-962A-9DBC53234773}"/>
              </a:ext>
            </a:extLst>
          </p:cNvPr>
          <p:cNvSpPr txBox="1">
            <a:spLocks noChangeArrowheads="1"/>
          </p:cNvSpPr>
          <p:nvPr/>
        </p:nvSpPr>
        <p:spPr bwMode="ltGray">
          <a:xfrm rot="16200000">
            <a:off x="2588419" y="5087144"/>
            <a:ext cx="858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return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69F85A3-CD50-4E7F-A958-55E3364A8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wait, notify, notifyAll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6DFF600-0BFF-4D5C-8727-C5871E6C7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400">
                <a:solidFill>
                  <a:srgbClr val="FF99CC"/>
                </a:solidFill>
              </a:rPr>
              <a:t>wait</a:t>
            </a:r>
            <a:r>
              <a:rPr lang="en-US" altLang="en-US" sz="2400"/>
              <a:t> method lets one thread wait until some condition occurs and </a:t>
            </a:r>
          </a:p>
          <a:p>
            <a:pPr>
              <a:lnSpc>
                <a:spcPct val="90000"/>
              </a:lnSpc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400">
                <a:solidFill>
                  <a:srgbClr val="FF99CC"/>
                </a:solidFill>
              </a:rPr>
              <a:t>notify</a:t>
            </a:r>
            <a:r>
              <a:rPr lang="en-US" altLang="en-US" sz="2400"/>
              <a:t>/</a:t>
            </a:r>
            <a:r>
              <a:rPr lang="en-US" altLang="en-US" sz="2400">
                <a:solidFill>
                  <a:srgbClr val="FF99CC"/>
                </a:solidFill>
              </a:rPr>
              <a:t>notifyAll</a:t>
            </a:r>
            <a:r>
              <a:rPr lang="en-US" altLang="en-US" sz="2400"/>
              <a:t> methods tell waiting threads that something has occurred that might satisfy that condition.</a:t>
            </a:r>
          </a:p>
          <a:p>
            <a:pPr>
              <a:lnSpc>
                <a:spcPct val="90000"/>
              </a:lnSpc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400"/>
              <a:t>A waiting thread always do something like this: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000" b="1">
                <a:solidFill>
                  <a:srgbClr val="CCFF66"/>
                </a:solidFill>
                <a:latin typeface="Comic Sans MS" panose="030F0702030302020204" pitchFamily="66" charset="0"/>
              </a:rPr>
              <a:t>synchronized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2000" b="1">
                <a:latin typeface="Comic Sans MS" panose="030F0702030302020204" pitchFamily="66" charset="0"/>
              </a:rPr>
              <a:t> doWhenCondition( ) {</a:t>
            </a:r>
            <a:br>
              <a:rPr lang="en-US" altLang="en-US" sz="2000" b="1">
                <a:latin typeface="Comic Sans MS" panose="030F0702030302020204" pitchFamily="66" charset="0"/>
              </a:rPr>
            </a:br>
            <a:r>
              <a:rPr lang="en-US" altLang="en-US" sz="2000" b="1">
                <a:latin typeface="Comic Sans MS" panose="030F0702030302020204" pitchFamily="66" charset="0"/>
              </a:rPr>
              <a:t>	</a:t>
            </a: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while</a:t>
            </a:r>
            <a:r>
              <a:rPr lang="en-US" altLang="en-US" sz="2000" b="1">
                <a:latin typeface="Comic Sans MS" panose="030F0702030302020204" pitchFamily="66" charset="0"/>
              </a:rPr>
              <a:t> (!</a:t>
            </a:r>
            <a:r>
              <a:rPr lang="en-US" altLang="en-US" sz="2000" b="1" i="1">
                <a:solidFill>
                  <a:srgbClr val="FF99CC"/>
                </a:solidFill>
                <a:latin typeface="Comic Sans MS" panose="030F0702030302020204" pitchFamily="66" charset="0"/>
              </a:rPr>
              <a:t>condition</a:t>
            </a:r>
            <a:r>
              <a:rPr lang="en-US" altLang="en-US" sz="2000" b="1">
                <a:latin typeface="Comic Sans MS" panose="030F0702030302020204" pitchFamily="66" charset="0"/>
              </a:rPr>
              <a:t>) 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		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wait( );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	</a:t>
            </a:r>
            <a:r>
              <a:rPr lang="en-US" altLang="en-US" sz="2000" b="1" i="1">
                <a:solidFill>
                  <a:schemeClr val="hlink"/>
                </a:solidFill>
                <a:latin typeface="Comic Sans MS" panose="030F0702030302020204" pitchFamily="66" charset="0"/>
              </a:rPr>
              <a:t>… Do what must be done when the condition is true …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400"/>
              <a:t>Notification code typically looks something like this: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000" b="1">
                <a:solidFill>
                  <a:srgbClr val="CCFF66"/>
                </a:solidFill>
                <a:latin typeface="Comic Sans MS" panose="030F0702030302020204" pitchFamily="66" charset="0"/>
              </a:rPr>
              <a:t>synchronized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2000" b="1">
                <a:latin typeface="Comic Sans MS" panose="030F0702030302020204" pitchFamily="66" charset="0"/>
              </a:rPr>
              <a:t> changeCondition( ) {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	</a:t>
            </a:r>
            <a:r>
              <a:rPr lang="en-US" altLang="en-US" sz="2000" b="1" i="1">
                <a:solidFill>
                  <a:schemeClr val="hlink"/>
                </a:solidFill>
                <a:latin typeface="Comic Sans MS" panose="030F0702030302020204" pitchFamily="66" charset="0"/>
              </a:rPr>
              <a:t>… change some value used in a condition test …</a:t>
            </a:r>
            <a:br>
              <a:rPr lang="en-US" altLang="en-US" sz="2000" b="1">
                <a:latin typeface="Comic Sans MS" panose="030F0702030302020204" pitchFamily="66" charset="0"/>
              </a:rPr>
            </a:br>
            <a:r>
              <a:rPr lang="en-US" altLang="en-US" sz="2000" b="1">
                <a:latin typeface="Comic Sans MS" panose="030F0702030302020204" pitchFamily="66" charset="0"/>
              </a:rPr>
              <a:t>	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notifyAll( );	</a:t>
            </a:r>
            <a:r>
              <a:rPr lang="en-US" altLang="en-US" sz="2000" b="1">
                <a:solidFill>
                  <a:srgbClr val="CCCC00"/>
                </a:solidFill>
                <a:latin typeface="Comic Sans MS" panose="030F0702030302020204" pitchFamily="66" charset="0"/>
              </a:rPr>
              <a:t>// noitfy( )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436688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1C7935F-C299-4EEE-9CF1-AA922BB8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Multitasking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7CA3B28-0B57-4591-AA15-8DCB6CEED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Multitasking</a:t>
            </a:r>
            <a:r>
              <a:rPr lang="en-US" altLang="en-US" sz="2800"/>
              <a:t> allows several activities to occur </a:t>
            </a:r>
            <a:r>
              <a:rPr lang="en-US" altLang="en-US" sz="2800">
                <a:solidFill>
                  <a:srgbClr val="66FF33"/>
                </a:solidFill>
              </a:rPr>
              <a:t>concurrently</a:t>
            </a:r>
            <a:r>
              <a:rPr lang="en-US" altLang="en-US" sz="2800"/>
              <a:t> on the computer.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Levels of multitasking: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CCFF33"/>
                </a:solidFill>
              </a:rPr>
              <a:t>Process</a:t>
            </a:r>
            <a:r>
              <a:rPr lang="en-US" altLang="en-US" sz="2400"/>
              <a:t>-based multitasking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Allows processes (i.e. programs) to run concurrently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CCFF33"/>
                </a:solidFill>
              </a:rPr>
              <a:t>Thread</a:t>
            </a:r>
            <a:r>
              <a:rPr lang="en-US" altLang="en-US" sz="2400"/>
              <a:t>-base multitasking (</a:t>
            </a:r>
            <a:r>
              <a:rPr lang="en-US" altLang="en-US" sz="2400">
                <a:solidFill>
                  <a:srgbClr val="FF9966"/>
                </a:solidFill>
              </a:rPr>
              <a:t>multithreading</a:t>
            </a:r>
            <a:r>
              <a:rPr lang="en-US" altLang="en-US" sz="240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Allows parts of the same program to run concurrently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Advantages</a:t>
            </a:r>
            <a:r>
              <a:rPr lang="en-US" altLang="en-US" sz="2400"/>
              <a:t> of multithreading </a:t>
            </a:r>
            <a:r>
              <a:rPr lang="en-US" altLang="en-US" sz="2000"/>
              <a:t>over process-based multitasking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Threads share the same </a:t>
            </a:r>
            <a:r>
              <a:rPr lang="en-US" altLang="en-US" sz="2000" b="1">
                <a:solidFill>
                  <a:srgbClr val="66FF33"/>
                </a:solidFill>
              </a:rPr>
              <a:t>address space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Context </a:t>
            </a:r>
            <a:r>
              <a:rPr lang="en-US" altLang="en-US" sz="2000" b="1">
                <a:solidFill>
                  <a:srgbClr val="66FF33"/>
                </a:solidFill>
              </a:rPr>
              <a:t>switching</a:t>
            </a:r>
            <a:r>
              <a:rPr lang="en-US" altLang="en-US" sz="2000"/>
              <a:t> between threads is usually inexpensive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66FF33"/>
                </a:solidFill>
              </a:rPr>
              <a:t>Communication</a:t>
            </a:r>
            <a:r>
              <a:rPr lang="en-US" altLang="en-US" sz="2000"/>
              <a:t> between thread is usually inexpensive.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99CC"/>
                </a:solidFill>
              </a:rPr>
              <a:t>Java supports thread-based multitasking and provides high-level facilities for multithreaded programming.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F67F0D2-766D-4F37-B324-E3D65EB35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wait, notify, notifyAll …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285DC8D-1E54-49F6-8033-6FE4A7E15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en-US" sz="2800">
                <a:solidFill>
                  <a:srgbClr val="00FF00"/>
                </a:solidFill>
              </a:rPr>
              <a:t>wait( ) considerations</a:t>
            </a:r>
            <a:r>
              <a:rPr lang="en-US" altLang="en-US" sz="2800"/>
              <a:t>: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Everything is executed within </a:t>
            </a:r>
            <a:r>
              <a:rPr lang="en-US" altLang="en-US" sz="2400">
                <a:solidFill>
                  <a:srgbClr val="FFCCFF"/>
                </a:solidFill>
              </a:rPr>
              <a:t>synchronized</a:t>
            </a:r>
            <a:r>
              <a:rPr lang="en-US" altLang="en-US" sz="2400"/>
              <a:t> code.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When wait( ) </a:t>
            </a:r>
            <a:r>
              <a:rPr lang="en-US" altLang="en-US" sz="2400">
                <a:solidFill>
                  <a:srgbClr val="CCFF66"/>
                </a:solidFill>
              </a:rPr>
              <a:t>pauses</a:t>
            </a:r>
            <a:r>
              <a:rPr lang="en-US" altLang="en-US" sz="2400"/>
              <a:t> the thread, it </a:t>
            </a:r>
            <a:r>
              <a:rPr lang="en-US" altLang="en-US" sz="2400" i="1">
                <a:solidFill>
                  <a:srgbClr val="FFCCFF"/>
                </a:solidFill>
              </a:rPr>
              <a:t>atomically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CCFF66"/>
                </a:solidFill>
              </a:rPr>
              <a:t>releases</a:t>
            </a:r>
            <a:r>
              <a:rPr lang="en-US" altLang="en-US" sz="2400"/>
              <a:t> the lock on the object.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When a thread is </a:t>
            </a:r>
            <a:r>
              <a:rPr lang="en-US" altLang="en-US" sz="2400">
                <a:solidFill>
                  <a:srgbClr val="CCFF66"/>
                </a:solidFill>
              </a:rPr>
              <a:t>restarted</a:t>
            </a:r>
            <a:r>
              <a:rPr lang="en-US" altLang="en-US" sz="2400"/>
              <a:t> after being notified, the </a:t>
            </a:r>
            <a:r>
              <a:rPr lang="en-US" altLang="en-US" sz="2400">
                <a:solidFill>
                  <a:srgbClr val="CCFF66"/>
                </a:solidFill>
              </a:rPr>
              <a:t>lock</a:t>
            </a:r>
            <a:r>
              <a:rPr lang="en-US" altLang="en-US" sz="2400"/>
              <a:t> is </a:t>
            </a:r>
            <a:r>
              <a:rPr lang="en-US" altLang="en-US" sz="2400" i="1">
                <a:solidFill>
                  <a:srgbClr val="FFCCFF"/>
                </a:solidFill>
              </a:rPr>
              <a:t>atomically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CCFF66"/>
                </a:solidFill>
              </a:rPr>
              <a:t>reacquired</a:t>
            </a:r>
            <a:r>
              <a:rPr lang="en-US" altLang="en-US" sz="2400"/>
              <a:t>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The condition test should always be in </a:t>
            </a:r>
            <a:r>
              <a:rPr lang="en-US" altLang="en-US" sz="2400">
                <a:solidFill>
                  <a:srgbClr val="FFCCFF"/>
                </a:solidFill>
              </a:rPr>
              <a:t>loop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7EACAEA-10F7-4096-8D85-E2E810A4A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wait, notify, notifyAll …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B7DF93D-DBB4-47C1-B4AC-FBC99669F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en-US" sz="2800">
                <a:solidFill>
                  <a:srgbClr val="00FF00"/>
                </a:solidFill>
              </a:rPr>
              <a:t>notify( ) / notifyAll( ) considerations:</a:t>
            </a:r>
          </a:p>
          <a:p>
            <a:pPr lvl="1">
              <a:spcBef>
                <a:spcPct val="5000"/>
              </a:spcBef>
            </a:pPr>
            <a:r>
              <a:rPr lang="en-US" altLang="en-US" sz="2400">
                <a:solidFill>
                  <a:srgbClr val="FFCCFF"/>
                </a:solidFill>
              </a:rPr>
              <a:t>Multiple threads</a:t>
            </a:r>
            <a:r>
              <a:rPr lang="en-US" altLang="en-US" sz="2400"/>
              <a:t> may be </a:t>
            </a:r>
            <a:r>
              <a:rPr lang="en-US" altLang="en-US" sz="2400">
                <a:solidFill>
                  <a:srgbClr val="FFCCFF"/>
                </a:solidFill>
              </a:rPr>
              <a:t>waiting</a:t>
            </a:r>
            <a:r>
              <a:rPr lang="en-US" altLang="en-US" sz="2400"/>
              <a:t> on the same object.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If they are waiting for </a:t>
            </a:r>
            <a:r>
              <a:rPr lang="en-US" altLang="en-US" sz="2400">
                <a:solidFill>
                  <a:srgbClr val="FFCCFF"/>
                </a:solidFill>
              </a:rPr>
              <a:t>different conditions</a:t>
            </a:r>
            <a:r>
              <a:rPr lang="en-US" altLang="en-US" sz="2400"/>
              <a:t> then use </a:t>
            </a:r>
            <a:r>
              <a:rPr lang="en-US" altLang="en-US" sz="2400">
                <a:solidFill>
                  <a:srgbClr val="FFCCFF"/>
                </a:solidFill>
              </a:rPr>
              <a:t>notifyAll( ).</a:t>
            </a:r>
            <a:r>
              <a:rPr lang="en-US" altLang="en-US" sz="2400"/>
              <a:t> Otherwise you may wake up a thread tha is waiting for different condition from the one you satisfied.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Using </a:t>
            </a:r>
            <a:r>
              <a:rPr lang="en-US" altLang="en-US" sz="2400">
                <a:solidFill>
                  <a:srgbClr val="CCFF66"/>
                </a:solidFill>
              </a:rPr>
              <a:t>notify( )</a:t>
            </a:r>
            <a:r>
              <a:rPr lang="en-US" altLang="en-US" sz="2400"/>
              <a:t> is an </a:t>
            </a:r>
            <a:r>
              <a:rPr lang="en-US" altLang="en-US" sz="2400">
                <a:solidFill>
                  <a:srgbClr val="FFCCFF"/>
                </a:solidFill>
              </a:rPr>
              <a:t>optimization</a:t>
            </a:r>
            <a:r>
              <a:rPr lang="en-US" altLang="en-US" sz="2400"/>
              <a:t> of that can be applied when:</a:t>
            </a:r>
          </a:p>
          <a:p>
            <a:pPr lvl="2">
              <a:spcBef>
                <a:spcPct val="5000"/>
              </a:spcBef>
            </a:pPr>
            <a:r>
              <a:rPr lang="en-US" altLang="en-US" sz="2000"/>
              <a:t>All threads are waiting for the </a:t>
            </a:r>
            <a:r>
              <a:rPr lang="en-US" altLang="en-US" sz="2000">
                <a:solidFill>
                  <a:schemeClr val="tx2"/>
                </a:solidFill>
              </a:rPr>
              <a:t>same condition</a:t>
            </a:r>
          </a:p>
          <a:p>
            <a:pPr lvl="2">
              <a:spcBef>
                <a:spcPct val="5000"/>
              </a:spcBef>
            </a:pPr>
            <a:r>
              <a:rPr lang="en-US" altLang="en-US" sz="2000"/>
              <a:t>At most </a:t>
            </a:r>
            <a:r>
              <a:rPr lang="en-US" altLang="en-US" sz="2000">
                <a:solidFill>
                  <a:schemeClr val="tx2"/>
                </a:solidFill>
              </a:rPr>
              <a:t>one thread</a:t>
            </a:r>
            <a:r>
              <a:rPr lang="en-US" altLang="en-US" sz="2000"/>
              <a:t> can </a:t>
            </a:r>
            <a:r>
              <a:rPr lang="en-US" altLang="en-US" sz="2000">
                <a:solidFill>
                  <a:schemeClr val="tx2"/>
                </a:solidFill>
              </a:rPr>
              <a:t>benefit</a:t>
            </a:r>
            <a:r>
              <a:rPr lang="en-US" altLang="en-US" sz="2000"/>
              <a:t> from the condition being met.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If </a:t>
            </a:r>
            <a:r>
              <a:rPr lang="en-US" altLang="en-US" sz="2400">
                <a:solidFill>
                  <a:srgbClr val="FFCCFF"/>
                </a:solidFill>
              </a:rPr>
              <a:t>no threads</a:t>
            </a:r>
            <a:r>
              <a:rPr lang="en-US" altLang="en-US" sz="2400"/>
              <a:t> are waiting then the </a:t>
            </a:r>
            <a:r>
              <a:rPr lang="en-US" altLang="en-US" sz="2400">
                <a:solidFill>
                  <a:srgbClr val="FFCCFF"/>
                </a:solidFill>
              </a:rPr>
              <a:t>notification</a:t>
            </a:r>
            <a:r>
              <a:rPr lang="en-US" altLang="en-US" sz="2400"/>
              <a:t> is </a:t>
            </a:r>
            <a:r>
              <a:rPr lang="en-US" altLang="en-US" sz="2400">
                <a:solidFill>
                  <a:srgbClr val="FFCCFF"/>
                </a:solidFill>
              </a:rPr>
              <a:t>not remembered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F47C839-47F6-4B51-A320-5501D6FC9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CubbyHole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4FFFA182-568A-4A66-A584-7CABAE6DF4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981200"/>
            <a:ext cx="7826375" cy="4114800"/>
          </a:xfrm>
        </p:spPr>
        <p:txBody>
          <a:bodyPr/>
          <a:lstStyle/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public class CubbyHole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private int contents;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private boolean available = false;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endParaRPr lang="en-US" altLang="en-US" sz="1800" b="1">
              <a:latin typeface="Comic Sans MS" panose="030F0702030302020204" pitchFamily="66" charset="0"/>
            </a:endParaRP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public synchronized int get()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while (available == false)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try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    wait();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} catch (InterruptedException e) {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available = false;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notifyAll();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return contents;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</a:tabLst>
            </a:pPr>
            <a:endParaRPr lang="en-US" altLang="en-US" sz="1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951A5C7-79E8-4FD5-B4BF-D2086303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CubbyHole…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B89C967-AE5F-4944-A45A-C68A0B46CE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981200"/>
            <a:ext cx="7826375" cy="4114800"/>
          </a:xfrm>
        </p:spPr>
        <p:txBody>
          <a:bodyPr/>
          <a:lstStyle/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public synchronized void put(int value)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       while (available == true)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           try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               wait();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           } 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				catch (InterruptedException e) {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   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       contents = value;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       available = true;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       notifyAll();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2000" b="1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8F2BD6C8-8D2C-4291-9618-21F7F1FC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24000"/>
            <a:ext cx="4953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3038" indent="-173038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"/>
              </a:spcBef>
              <a:buSzPct val="90000"/>
            </a:pPr>
            <a:endParaRPr lang="en-US" altLang="en-US" sz="1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FC6F3403-57A7-4EEB-A7AB-6A2057176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Producer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6729426-7311-4EE8-A063-828D06ED91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8077200" cy="5029200"/>
          </a:xfrm>
        </p:spPr>
        <p:txBody>
          <a:bodyPr/>
          <a:lstStyle/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public class Producer extends Thread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private CubbyHole cubbyhole;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private int number;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endParaRPr lang="en-US" altLang="en-US" sz="1800" b="1">
              <a:latin typeface="Comic Sans MS" panose="030F0702030302020204" pitchFamily="66" charset="0"/>
            </a:endParaRP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public Producer(CubbyHole c, int number)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cubbyhole = c;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this.number = number;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endParaRPr lang="en-US" altLang="en-US" sz="1800" b="1">
              <a:latin typeface="Comic Sans MS" panose="030F0702030302020204" pitchFamily="66" charset="0"/>
            </a:endParaRP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public void run()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for (int i = 0; i &lt; 10; i++)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cubbyhole.put(i);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System.out.println("Producer #"+this.number+" put: "+i);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try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    sleep((int)(Math.random() * 100));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} catch (InterruptedException e) {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BE9FA2E4-0004-498D-A336-543DD9238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24000"/>
            <a:ext cx="4953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3038" indent="-173038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"/>
              </a:spcBef>
              <a:buSzPct val="90000"/>
            </a:pPr>
            <a:endParaRPr lang="en-US" altLang="en-US" sz="1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A3C52DE-8045-4DA6-8E4C-30766BBA8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Consumer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6C6CC77-9FA1-43ED-8B2A-CEF1BDD5D7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8382000" cy="5029200"/>
          </a:xfrm>
        </p:spPr>
        <p:txBody>
          <a:bodyPr/>
          <a:lstStyle/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public class Consumer extends Thread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private CubbyHole cubbyhole;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private int number;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endParaRPr lang="en-US" altLang="en-US" sz="1800" b="1">
              <a:latin typeface="Comic Sans MS" panose="030F0702030302020204" pitchFamily="66" charset="0"/>
            </a:endParaRP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public Consumer(CubbyHole c, int number)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cubbyhole = c;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this.number = number;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endParaRPr lang="en-US" altLang="en-US" sz="1800" b="1">
              <a:latin typeface="Comic Sans MS" panose="030F0702030302020204" pitchFamily="66" charset="0"/>
            </a:endParaRP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public void run()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int value = 0;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for (int i = 0; i &lt; 10; i++) {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value = cubbyhole.get();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    System.out.println("Consumer #"+this.number+" got: "+value);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    }</a:t>
            </a:r>
          </a:p>
          <a:p>
            <a:pPr marL="173038" indent="-173038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796925" algn="l"/>
                <a:tab pos="1257300" algn="l"/>
              </a:tabLst>
            </a:pPr>
            <a:r>
              <a:rPr lang="en-US" altLang="en-US" sz="1800" b="1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60184B6B-CC0C-40F9-8957-976958B20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24000"/>
            <a:ext cx="4953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3038" indent="-173038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"/>
              </a:spcBef>
              <a:buSzPct val="90000"/>
            </a:pPr>
            <a:endParaRPr lang="en-US" altLang="en-US" sz="1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2B2E415-A60B-4A08-BF7F-F30FB55EF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wait(timeout)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6D502F4-E750-4B2C-8ACD-69FC2BE4A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There are other two forms of thread that take time limit on wait and declared as: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CCFF66"/>
                </a:solidFill>
                <a:latin typeface="Comic Sans MS" panose="030F0702030302020204" pitchFamily="66" charset="0"/>
              </a:rPr>
              <a:t>final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CCFF66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wait</a:t>
            </a:r>
            <a:r>
              <a:rPr lang="en-US" altLang="en-US" sz="2000" b="1">
                <a:latin typeface="Comic Sans MS" panose="030F0702030302020204" pitchFamily="66" charset="0"/>
              </a:rPr>
              <a:t>(</a:t>
            </a: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long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timeout</a:t>
            </a:r>
            <a:r>
              <a:rPr lang="en-US" altLang="en-US" sz="2000" b="1">
                <a:latin typeface="Comic Sans MS" panose="030F0702030302020204" pitchFamily="66" charset="0"/>
              </a:rPr>
              <a:t>)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	</a:t>
            </a: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throws</a:t>
            </a:r>
            <a:r>
              <a:rPr lang="en-US" altLang="en-US" sz="2000" b="1">
                <a:latin typeface="Comic Sans MS" panose="030F0702030302020204" pitchFamily="66" charset="0"/>
              </a:rPr>
              <a:t> InterruptedException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CCFF66"/>
                </a:solidFill>
                <a:latin typeface="Comic Sans MS" panose="030F0702030302020204" pitchFamily="66" charset="0"/>
              </a:rPr>
              <a:t>final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CCFF66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wait</a:t>
            </a:r>
            <a:r>
              <a:rPr lang="en-US" altLang="en-US" sz="2000" b="1">
                <a:latin typeface="Comic Sans MS" panose="030F0702030302020204" pitchFamily="66" charset="0"/>
              </a:rPr>
              <a:t>(</a:t>
            </a: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long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timeout</a:t>
            </a:r>
            <a:r>
              <a:rPr lang="en-US" altLang="en-US" sz="2000" b="1">
                <a:latin typeface="Comic Sans MS" panose="030F0702030302020204" pitchFamily="66" charset="0"/>
              </a:rPr>
              <a:t>,</a:t>
            </a:r>
            <a:r>
              <a:rPr lang="en-US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int </a:t>
            </a:r>
            <a:r>
              <a:rPr lang="en-US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nanos</a:t>
            </a:r>
            <a:r>
              <a:rPr lang="en-US" altLang="en-US" sz="2000" b="1">
                <a:latin typeface="Comic Sans MS" panose="030F0702030302020204" pitchFamily="66" charset="0"/>
              </a:rPr>
              <a:t>)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	</a:t>
            </a:r>
            <a:r>
              <a:rPr lang="en-US" altLang="en-US" sz="2000" b="1">
                <a:solidFill>
                  <a:srgbClr val="00FF00"/>
                </a:solidFill>
                <a:latin typeface="Comic Sans MS" panose="030F0702030302020204" pitchFamily="66" charset="0"/>
              </a:rPr>
              <a:t>throws</a:t>
            </a:r>
            <a:r>
              <a:rPr lang="en-US" altLang="en-US" sz="2000" b="1">
                <a:latin typeface="Comic Sans MS" panose="030F0702030302020204" pitchFamily="66" charset="0"/>
              </a:rPr>
              <a:t> InterruptedException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They cause the current thread to wait until one of the four things happen: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00FF00"/>
                </a:solidFill>
              </a:rPr>
              <a:t>notify( )</a:t>
            </a:r>
            <a:r>
              <a:rPr lang="en-US" altLang="en-US" sz="2000"/>
              <a:t> is invoked on this object and the thread is selected to be runnable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00FF00"/>
                </a:solidFill>
              </a:rPr>
              <a:t>notifyAll()</a:t>
            </a:r>
            <a:r>
              <a:rPr lang="en-US" altLang="en-US" sz="2000"/>
              <a:t> is invoked on this object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specified </a:t>
            </a:r>
            <a:r>
              <a:rPr lang="en-US" altLang="en-US" sz="2000" b="1">
                <a:solidFill>
                  <a:srgbClr val="00FF00"/>
                </a:solidFill>
              </a:rPr>
              <a:t>timeoout</a:t>
            </a:r>
            <a:r>
              <a:rPr lang="en-US" altLang="en-US" sz="2000"/>
              <a:t> expires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 thread has its </a:t>
            </a:r>
            <a:r>
              <a:rPr lang="en-US" altLang="en-US" sz="2000" b="1">
                <a:solidFill>
                  <a:srgbClr val="00FF00"/>
                </a:solidFill>
              </a:rPr>
              <a:t>interrupt( )</a:t>
            </a:r>
            <a:r>
              <a:rPr lang="en-US" altLang="en-US" sz="2000"/>
              <a:t> method invoked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B958D61-2D90-45C0-B709-9F1C6418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Priority &amp; Scheduler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20B8558-8122-454C-BD27-9E4EE9995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029200"/>
          </a:xfrm>
        </p:spPr>
        <p:txBody>
          <a:bodyPr/>
          <a:lstStyle/>
          <a:p>
            <a:r>
              <a:rPr lang="en-US" altLang="en-US" sz="2800"/>
              <a:t>The thread </a:t>
            </a:r>
            <a:r>
              <a:rPr lang="en-US" altLang="en-US" sz="2800">
                <a:solidFill>
                  <a:schemeClr val="folHlink"/>
                </a:solidFill>
              </a:rPr>
              <a:t>scheduler selects the highest priority thread</a:t>
            </a:r>
            <a:r>
              <a:rPr lang="en-US" altLang="en-US" sz="2800"/>
              <a:t> in the Ready-to-run and gives it CPU control.</a:t>
            </a:r>
          </a:p>
          <a:p>
            <a:r>
              <a:rPr lang="en-US" altLang="en-US" sz="2800"/>
              <a:t>Following constants in Thread class defines </a:t>
            </a:r>
            <a:r>
              <a:rPr lang="en-US" altLang="en-US" sz="2800">
                <a:solidFill>
                  <a:srgbClr val="00FF00"/>
                </a:solidFill>
              </a:rPr>
              <a:t>priority levels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/>
              <a:t>MIN_PRIORITY = 1</a:t>
            </a:r>
          </a:p>
          <a:p>
            <a:pPr lvl="1"/>
            <a:r>
              <a:rPr lang="en-US" altLang="en-US" sz="2400"/>
              <a:t>NORM_PRIORITY = 5  (default)</a:t>
            </a:r>
          </a:p>
          <a:p>
            <a:pPr lvl="1"/>
            <a:r>
              <a:rPr lang="en-US" altLang="en-US" sz="2400"/>
              <a:t>MAX_PRIORITY = 10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D5F370-8AC1-4780-B18A-993D37DC2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Priority &amp; Scheduler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135655D2-60E3-4022-ADF5-6B27C1972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029200"/>
          </a:xfrm>
        </p:spPr>
        <p:txBody>
          <a:bodyPr/>
          <a:lstStyle/>
          <a:p>
            <a:r>
              <a:rPr lang="en-US" altLang="en-US" sz="2800"/>
              <a:t>Thread Scheduler employ one of the following </a:t>
            </a:r>
            <a:r>
              <a:rPr lang="en-US" altLang="en-US" sz="2800">
                <a:solidFill>
                  <a:srgbClr val="00FF00"/>
                </a:solidFill>
              </a:rPr>
              <a:t>strategies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b="1">
                <a:solidFill>
                  <a:srgbClr val="FF6699"/>
                </a:solidFill>
              </a:rPr>
              <a:t>Preemptive Scheduling</a:t>
            </a:r>
            <a:r>
              <a:rPr lang="en-US" altLang="en-US" sz="2400" b="1"/>
              <a:t>:</a:t>
            </a:r>
          </a:p>
          <a:p>
            <a:pPr lvl="2"/>
            <a:r>
              <a:rPr lang="en-US" altLang="en-US" sz="2000"/>
              <a:t>If a thread with a higher priority than the current running thread moves to the Ready-to-run state, then the current thread is preempted (moved to Ready-to-run state) to let the higher priority thread execute.</a:t>
            </a:r>
          </a:p>
          <a:p>
            <a:pPr lvl="1"/>
            <a:r>
              <a:rPr lang="en-US" altLang="en-US" sz="2400" b="1">
                <a:solidFill>
                  <a:srgbClr val="FF6699"/>
                </a:solidFill>
              </a:rPr>
              <a:t>Time-sliced or Round-robin Scheduling</a:t>
            </a:r>
            <a:r>
              <a:rPr lang="en-US" altLang="en-US" sz="2400" b="1"/>
              <a:t>:</a:t>
            </a:r>
          </a:p>
          <a:p>
            <a:pPr lvl="2"/>
            <a:r>
              <a:rPr lang="en-US" altLang="en-US" sz="2000"/>
              <a:t>A running thread is allowed to execute for a fixed length of time, after with it moves to the Read-to-run state to await its turn to run again.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36C26376-2818-4EFE-AD3E-00B9A418C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3C42656-9601-43FD-8192-E0BBB1978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Whenever you have two threads and two objects with locks, you can have a deadlock, in which each thread has the lock on one of the objects and is waiting for the lock on the other object.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object X has a synchronized method invoking a synchronized method on object Y, which in turn has a synchronized method invoking a synchronized method on object X, two threads may wait for each other to complete in order to get a lock, and neither thread will be able to run.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You are the responsible for avoiding deadlock. The runtime system neither detects nor prevents deadlocks.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>
            <a:extLst>
              <a:ext uri="{FF2B5EF4-FFF2-40B4-BE49-F238E27FC236}">
                <a16:creationId xmlns:a16="http://schemas.microsoft.com/office/drawing/2014/main" id="{78163A8F-0E44-48B0-926A-501BC9705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Programming</a:t>
            </a:r>
          </a:p>
        </p:txBody>
      </p:sp>
      <p:sp>
        <p:nvSpPr>
          <p:cNvPr id="81923" name="Rectangle 1027">
            <a:extLst>
              <a:ext uri="{FF2B5EF4-FFF2-40B4-BE49-F238E27FC236}">
                <a16:creationId xmlns:a16="http://schemas.microsoft.com/office/drawing/2014/main" id="{9BF9B50D-10F3-42D5-A862-8ACFC1BB8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Java threads make the runtime environment asynchronous, allowing different tasks to be performed concurrently.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</a:t>
            </a:r>
            <a:r>
              <a:rPr lang="en-US" altLang="en-US" sz="2800">
                <a:solidFill>
                  <a:srgbClr val="FF99CC"/>
                </a:solidFill>
              </a:rPr>
              <a:t>central aspects</a:t>
            </a:r>
            <a:r>
              <a:rPr lang="en-US" altLang="en-US" sz="2800"/>
              <a:t> of multithreaded programming in java are: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99CC"/>
                </a:solidFill>
              </a:rPr>
              <a:t>Creation</a:t>
            </a:r>
            <a:r>
              <a:rPr lang="en-US" altLang="en-US" sz="2400"/>
              <a:t> of threads, including what code gets executed by a thread.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Threads can share the same memory space,which requires organized access to common data and code through </a:t>
            </a:r>
            <a:r>
              <a:rPr lang="en-US" altLang="en-US" sz="2400">
                <a:solidFill>
                  <a:srgbClr val="FF99CC"/>
                </a:solidFill>
              </a:rPr>
              <a:t>synchronization</a:t>
            </a:r>
            <a:r>
              <a:rPr lang="en-US" alt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Threads can be in different </a:t>
            </a:r>
            <a:r>
              <a:rPr lang="en-US" altLang="en-US" sz="2400">
                <a:solidFill>
                  <a:srgbClr val="FF99CC"/>
                </a:solidFill>
              </a:rPr>
              <a:t>states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FF99CC"/>
                </a:solidFill>
              </a:rPr>
              <a:t>transitions</a:t>
            </a:r>
            <a:r>
              <a:rPr lang="en-US" altLang="en-US" sz="2400"/>
              <a:t> between states and the mechanism of such transitions is also important.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07F961C9-D49B-42DF-B119-016D42E72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Ending Thread Execution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6E410DCC-694F-4F9D-916F-6B1D9480B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029200"/>
          </a:xfrm>
        </p:spPr>
        <p:txBody>
          <a:bodyPr/>
          <a:lstStyle/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It can occur in one of three ways:</a:t>
            </a:r>
          </a:p>
          <a:p>
            <a:pPr lvl="1"/>
            <a:r>
              <a:rPr lang="en-US" altLang="en-US" sz="2400"/>
              <a:t>The run method returns normally</a:t>
            </a:r>
          </a:p>
          <a:p>
            <a:pPr lvl="1"/>
            <a:r>
              <a:rPr lang="en-US" altLang="en-US" sz="2400"/>
              <a:t>The run method completes abruptly</a:t>
            </a:r>
          </a:p>
          <a:p>
            <a:pPr lvl="1"/>
            <a:r>
              <a:rPr lang="en-US" altLang="en-US" sz="2400"/>
              <a:t>The destroy method is invoked on that thread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4B164D01-D291-4720-9A3C-74E923BC7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Canceling a Thread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A988FD20-D064-4DED-A8AB-370CB652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There are often occasions when you create a thread to perform some work and then need to cancel that work before it is complete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Example: a user clicking cancel button in a user interface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Cancellation is requested by interrupting the thread and by writing the thread such that it watches for, and responds to, being interrupted.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Thread 1	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thread2.interrupt();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Thread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while(!interrupted()){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	//do a little work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4A909FE-961F-4287-B54B-2BBA9BA4C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Canceling a Thread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A0DF6AD-FBFA-4930-A408-00B00CC4D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029200"/>
          </a:xfrm>
        </p:spPr>
        <p:txBody>
          <a:bodyPr/>
          <a:lstStyle/>
          <a:p>
            <a:r>
              <a:rPr lang="en-US" altLang="en-US" sz="2400"/>
              <a:t>The methods relate to interrupting a thread are:</a:t>
            </a:r>
          </a:p>
          <a:p>
            <a:pPr lvl="1"/>
            <a:r>
              <a:rPr lang="en-US" altLang="en-US" sz="2000">
                <a:solidFill>
                  <a:srgbClr val="FF6699"/>
                </a:solidFill>
              </a:rPr>
              <a:t>interrupt:</a:t>
            </a:r>
            <a:r>
              <a:rPr lang="en-US" altLang="en-US" sz="2000"/>
              <a:t> which sends an interrupt to a thread</a:t>
            </a:r>
          </a:p>
          <a:p>
            <a:pPr lvl="1"/>
            <a:r>
              <a:rPr lang="en-US" altLang="en-US" sz="2000">
                <a:solidFill>
                  <a:srgbClr val="FF6699"/>
                </a:solidFill>
              </a:rPr>
              <a:t>isInterrupted:</a:t>
            </a:r>
            <a:r>
              <a:rPr lang="en-US" altLang="en-US" sz="2000"/>
              <a:t> which tests whether a thread has been interrupted</a:t>
            </a:r>
          </a:p>
          <a:p>
            <a:pPr lvl="1"/>
            <a:r>
              <a:rPr lang="en-US" altLang="en-US" sz="2000">
                <a:solidFill>
                  <a:srgbClr val="FF6699"/>
                </a:solidFill>
              </a:rPr>
              <a:t>interrupted:</a:t>
            </a:r>
            <a:r>
              <a:rPr lang="en-US" altLang="en-US" sz="2000"/>
              <a:t> a static method that tests whether the current thread has been interrupted and then clears the “interrupted” state of the thread.</a:t>
            </a:r>
          </a:p>
          <a:p>
            <a:pPr lvl="2"/>
            <a:r>
              <a:rPr lang="en-US" altLang="en-US" sz="1800"/>
              <a:t>The interrupted state of a thread can be cleared only by that thread</a:t>
            </a:r>
          </a:p>
          <a:p>
            <a:pPr lvl="2"/>
            <a:r>
              <a:rPr lang="en-US" altLang="en-US" sz="1800"/>
              <a:t>There is no way to un-interrupt another thread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1800"/>
          </a:p>
          <a:p>
            <a:r>
              <a:rPr lang="en-US" altLang="en-US" sz="2400"/>
              <a:t>Interrupting a thread will normally not affect what it is doing, but a few methods, such as sleep and wait, throw </a:t>
            </a:r>
            <a:r>
              <a:rPr lang="en-US" altLang="en-US" sz="2400">
                <a:solidFill>
                  <a:srgbClr val="FF6699"/>
                </a:solidFill>
              </a:rPr>
              <a:t>InterruptedException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BB1A2C4E-37AE-4E06-B7A0-06808A187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Waiting for a Thread 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21079B24-81D5-437B-BC04-4CA1D5937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43434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class CalcThread extends Thread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private double result;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public void run()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result = calculate();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public double getResult()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return result;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public double calculate()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//…calculate a value for result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3CC52151-AFF7-4131-BF15-FB6793DE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518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class ShowJoin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public static void main(String[] args)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CalcThread calc = new CalcThread();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calc.start();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doSomethingElse();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try{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	calc.join();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	System.out.println(“result is” 		+ calc.getResult());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catch(InterruptedException e){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System.out.println(“No answer”);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}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A88601DA-B397-4315-88AA-B433C94B7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Ending Application Execution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5D27D0FB-2324-4D33-8C99-0708A73F1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029200"/>
          </a:xfrm>
        </p:spPr>
        <p:txBody>
          <a:bodyPr/>
          <a:lstStyle/>
          <a:p>
            <a:r>
              <a:rPr lang="en-US" altLang="en-US" sz="2800"/>
              <a:t>Each application starts with one thread-the one that executes main.</a:t>
            </a:r>
          </a:p>
          <a:p>
            <a:r>
              <a:rPr lang="en-US" altLang="en-US" sz="2800"/>
              <a:t>If the application creates no other threads, the application will finish when main returns.</a:t>
            </a:r>
          </a:p>
          <a:p>
            <a:r>
              <a:rPr lang="en-US" altLang="en-US" sz="2800"/>
              <a:t>Two kinds of Thread:</a:t>
            </a:r>
          </a:p>
          <a:p>
            <a:pPr lvl="1"/>
            <a:r>
              <a:rPr lang="en-US" altLang="en-US" sz="2400"/>
              <a:t>User</a:t>
            </a:r>
          </a:p>
          <a:p>
            <a:pPr lvl="1"/>
            <a:r>
              <a:rPr lang="en-US" altLang="en-US" sz="2400"/>
              <a:t>Daemon</a:t>
            </a:r>
          </a:p>
          <a:p>
            <a:pPr lvl="1"/>
            <a:r>
              <a:rPr lang="en-US" altLang="en-US" sz="2400"/>
              <a:t>The presence of a user thread keeps the application running, whereas when the last user thread is finished, any daemon threads are terminated and the application is finished.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>
            <a:extLst>
              <a:ext uri="{FF2B5EF4-FFF2-40B4-BE49-F238E27FC236}">
                <a16:creationId xmlns:a16="http://schemas.microsoft.com/office/drawing/2014/main" id="{5887F9C3-97BE-4988-874B-D4B1433A37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083AE8FB-E867-4ADA-85F9-9513BC9113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0109736-1EC8-4FFA-BCF2-1939475D1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Runnable &amp; Thread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744FCCC-5FF5-4C7C-9FB9-9CBB23EE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Runnable</a:t>
            </a:r>
            <a:r>
              <a:rPr lang="en-US" altLang="en-US" sz="2800"/>
              <a:t> is an interface under java.lang and defined as: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	</a:t>
            </a:r>
            <a:r>
              <a:rPr lang="en-US" altLang="en-US" sz="2000" b="1">
                <a:solidFill>
                  <a:srgbClr val="66FF33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FF9966"/>
                </a:solidFill>
                <a:latin typeface="Comic Sans MS" panose="030F0702030302020204" pitchFamily="66" charset="0"/>
              </a:rPr>
              <a:t>abstract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CCFF33"/>
                </a:solidFill>
                <a:latin typeface="Comic Sans MS" panose="030F0702030302020204" pitchFamily="66" charset="0"/>
              </a:rPr>
              <a:t>interface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Runnable</a:t>
            </a:r>
            <a:r>
              <a:rPr lang="en-US" altLang="en-US" sz="2000" b="1">
                <a:latin typeface="Comic Sans MS" panose="030F0702030302020204" pitchFamily="66" charset="0"/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		</a:t>
            </a:r>
            <a:r>
              <a:rPr lang="en-US" altLang="en-US" sz="2000" b="1">
                <a:solidFill>
                  <a:srgbClr val="66FF33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FF9966"/>
                </a:solidFill>
                <a:latin typeface="Comic Sans MS" panose="030F0702030302020204" pitchFamily="66" charset="0"/>
              </a:rPr>
              <a:t>abstract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CCFF33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run</a:t>
            </a:r>
            <a:r>
              <a:rPr lang="en-US" altLang="en-US" sz="2000" b="1">
                <a:latin typeface="Comic Sans MS" panose="030F0702030302020204" pitchFamily="66" charset="0"/>
              </a:rPr>
              <a:t>();</a:t>
            </a:r>
            <a:br>
              <a:rPr lang="en-US" altLang="en-US" sz="2000" b="1">
                <a:latin typeface="Comic Sans MS" panose="030F0702030302020204" pitchFamily="66" charset="0"/>
              </a:rPr>
            </a:br>
            <a:r>
              <a:rPr lang="en-US" altLang="en-US" sz="2000" b="1"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99CC"/>
                </a:solidFill>
              </a:rPr>
              <a:t>A thread is a path of execution within a program, that is executed separately.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Thread class itself implements Runnable is defined as: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	</a:t>
            </a:r>
            <a:r>
              <a:rPr lang="en-US" altLang="en-US" sz="2000" b="1">
                <a:solidFill>
                  <a:srgbClr val="66FF33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CCFF33"/>
                </a:solidFill>
                <a:latin typeface="Comic Sans MS" panose="030F0702030302020204" pitchFamily="66" charset="0"/>
              </a:rPr>
              <a:t>class</a:t>
            </a:r>
            <a:r>
              <a:rPr lang="en-US" altLang="en-US" sz="2000" b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Thread</a:t>
            </a:r>
            <a:r>
              <a:rPr lang="en-US" altLang="en-US" sz="2000" b="1">
                <a:solidFill>
                  <a:srgbClr val="66FF33"/>
                </a:solidFill>
                <a:latin typeface="Comic Sans MS" panose="030F0702030302020204" pitchFamily="66" charset="0"/>
              </a:rPr>
              <a:t> extends </a:t>
            </a:r>
            <a:r>
              <a:rPr lang="en-US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Object</a:t>
            </a:r>
            <a:r>
              <a:rPr lang="en-US" altLang="en-US" sz="2000" b="1">
                <a:solidFill>
                  <a:srgbClr val="66FF33"/>
                </a:solidFill>
                <a:latin typeface="Comic Sans MS" panose="030F0702030302020204" pitchFamily="66" charset="0"/>
              </a:rPr>
              <a:t> implements </a:t>
            </a:r>
            <a:r>
              <a:rPr lang="en-US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Runnable</a:t>
            </a:r>
            <a:r>
              <a:rPr lang="en-US" altLang="en-US" sz="2000" b="1">
                <a:latin typeface="Comic Sans MS" panose="030F0702030302020204" pitchFamily="66" charset="0"/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		</a:t>
            </a:r>
            <a:r>
              <a:rPr lang="en-US" altLang="en-US" sz="2000" b="1">
                <a:solidFill>
                  <a:srgbClr val="66FF33"/>
                </a:solidFill>
                <a:latin typeface="Comic Sans MS" panose="030F0702030302020204" pitchFamily="66" charset="0"/>
              </a:rPr>
              <a:t>// … … …</a:t>
            </a:r>
            <a:br>
              <a:rPr lang="en-US" altLang="en-US" sz="2000" b="1">
                <a:latin typeface="Comic Sans MS" panose="030F0702030302020204" pitchFamily="66" charset="0"/>
              </a:rPr>
            </a:br>
            <a:r>
              <a:rPr lang="en-US" altLang="en-US" sz="2000" b="1"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DED1822-6291-45D1-8EBA-CDE713A2F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Creating Thread (Extend Thread)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3AE1D2C-8635-4DF5-B004-F5AD2C305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90000"/>
              </a:lnSpc>
            </a:pPr>
            <a:r>
              <a:rPr lang="en-US" altLang="en-US" sz="2800">
                <a:solidFill>
                  <a:srgbClr val="66FF33"/>
                </a:solidFill>
              </a:rPr>
              <a:t>Define a class</a:t>
            </a:r>
            <a:r>
              <a:rPr lang="en-US" altLang="en-US" sz="2800"/>
              <a:t> that </a:t>
            </a:r>
            <a:r>
              <a:rPr lang="en-US" altLang="en-US" sz="2800">
                <a:solidFill>
                  <a:srgbClr val="FF9966"/>
                </a:solidFill>
              </a:rPr>
              <a:t>extends thread</a:t>
            </a:r>
            <a:r>
              <a:rPr lang="en-US" altLang="en-US" sz="2800"/>
              <a:t> and override its run method</a:t>
            </a:r>
          </a:p>
          <a:p>
            <a:pPr marL="450850" indent="-450850">
              <a:lnSpc>
                <a:spcPct val="90000"/>
              </a:lnSpc>
            </a:pPr>
            <a:r>
              <a:rPr lang="en-US" altLang="en-US" sz="2800">
                <a:solidFill>
                  <a:srgbClr val="66FF33"/>
                </a:solidFill>
              </a:rPr>
              <a:t>Create a thread</a:t>
            </a:r>
            <a:r>
              <a:rPr lang="en-US" altLang="en-US" sz="2800"/>
              <a:t> using the extended class</a:t>
            </a:r>
          </a:p>
          <a:p>
            <a:pPr marL="450850" indent="-450850">
              <a:lnSpc>
                <a:spcPct val="90000"/>
              </a:lnSpc>
            </a:pPr>
            <a:r>
              <a:rPr lang="en-US" altLang="en-US" sz="2800">
                <a:solidFill>
                  <a:srgbClr val="66FF33"/>
                </a:solidFill>
              </a:rPr>
              <a:t>Configure initial properties </a:t>
            </a:r>
            <a:r>
              <a:rPr lang="en-US" altLang="en-US" sz="2800"/>
              <a:t>(if needed)</a:t>
            </a:r>
            <a:endParaRPr lang="en-US" altLang="en-US" sz="2800">
              <a:solidFill>
                <a:srgbClr val="66FF33"/>
              </a:solidFill>
            </a:endParaRPr>
          </a:p>
          <a:p>
            <a:pPr marL="901700" lvl="1" indent="-336550">
              <a:lnSpc>
                <a:spcPct val="90000"/>
              </a:lnSpc>
            </a:pPr>
            <a:r>
              <a:rPr lang="en-US" altLang="en-US" sz="2400"/>
              <a:t>Thread type: setDaemon(boolean)</a:t>
            </a:r>
          </a:p>
          <a:p>
            <a:pPr marL="901700" lvl="1" indent="-336550">
              <a:lnSpc>
                <a:spcPct val="90000"/>
              </a:lnSpc>
            </a:pPr>
            <a:r>
              <a:rPr lang="en-US" altLang="en-US" sz="2400"/>
              <a:t>Name : setName(String)</a:t>
            </a:r>
          </a:p>
          <a:p>
            <a:pPr marL="901700" lvl="1" indent="-336550">
              <a:lnSpc>
                <a:spcPct val="90000"/>
              </a:lnSpc>
            </a:pPr>
            <a:r>
              <a:rPr lang="en-US" altLang="en-US" sz="2400"/>
              <a:t>Priority : setPriority(int)</a:t>
            </a:r>
          </a:p>
          <a:p>
            <a:pPr marL="450850" indent="-450850">
              <a:lnSpc>
                <a:spcPct val="90000"/>
              </a:lnSpc>
            </a:pPr>
            <a:r>
              <a:rPr lang="en-US" altLang="en-US" sz="2800"/>
              <a:t>Invoke </a:t>
            </a:r>
            <a:r>
              <a:rPr lang="en-US" altLang="en-US" sz="2800">
                <a:solidFill>
                  <a:srgbClr val="66FF33"/>
                </a:solidFill>
              </a:rPr>
              <a:t>start()</a:t>
            </a:r>
            <a:r>
              <a:rPr lang="en-US" altLang="en-US" sz="2800"/>
              <a:t> method of the thread</a:t>
            </a:r>
          </a:p>
          <a:p>
            <a:pPr marL="450850" indent="-4508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rgbClr val="FF99CC"/>
                </a:solidFill>
              </a:rPr>
              <a:t>Note:</a:t>
            </a:r>
          </a:p>
          <a:p>
            <a:pPr marL="450850" indent="-450850">
              <a:lnSpc>
                <a:spcPct val="90000"/>
              </a:lnSpc>
              <a:buFontTx/>
              <a:buAutoNum type="arabicPeriod"/>
            </a:pPr>
            <a:r>
              <a:rPr lang="en-US" altLang="en-US" sz="2000" i="1"/>
              <a:t>start()</a:t>
            </a:r>
            <a:r>
              <a:rPr lang="en-US" altLang="en-US" sz="2000" i="1">
                <a:solidFill>
                  <a:srgbClr val="FF99CC"/>
                </a:solidFill>
              </a:rPr>
              <a:t> spawns a new thread of execution &amp; then returns</a:t>
            </a:r>
          </a:p>
          <a:p>
            <a:pPr marL="450850" indent="-450850">
              <a:lnSpc>
                <a:spcPct val="90000"/>
              </a:lnSpc>
              <a:buFontTx/>
              <a:buAutoNum type="arabicPeriod"/>
            </a:pPr>
            <a:r>
              <a:rPr lang="en-US" altLang="en-US" sz="2000" i="1">
                <a:solidFill>
                  <a:srgbClr val="FF99CC"/>
                </a:solidFill>
              </a:rPr>
              <a:t>The virtual machine invokes the new thread’s </a:t>
            </a:r>
            <a:r>
              <a:rPr lang="en-US" altLang="en-US" sz="2000" i="1"/>
              <a:t>run()</a:t>
            </a:r>
            <a:r>
              <a:rPr lang="en-US" altLang="en-US" sz="2000" i="1">
                <a:solidFill>
                  <a:srgbClr val="FF99CC"/>
                </a:solidFill>
              </a:rPr>
              <a:t> method</a:t>
            </a:r>
          </a:p>
          <a:p>
            <a:pPr marL="450850" indent="-450850">
              <a:lnSpc>
                <a:spcPct val="90000"/>
              </a:lnSpc>
              <a:buFontTx/>
              <a:buAutoNum type="arabicPeriod"/>
            </a:pPr>
            <a:r>
              <a:rPr lang="en-US" altLang="en-US" sz="2000" i="1"/>
              <a:t>start()</a:t>
            </a:r>
            <a:r>
              <a:rPr lang="en-US" altLang="en-US" sz="2000" i="1">
                <a:solidFill>
                  <a:srgbClr val="FF99CC"/>
                </a:solidFill>
              </a:rPr>
              <a:t> method can be invoked </a:t>
            </a:r>
            <a:r>
              <a:rPr lang="en-US" altLang="en-US" sz="2000" i="1"/>
              <a:t>only</a:t>
            </a:r>
            <a:r>
              <a:rPr lang="en-US" altLang="en-US" sz="2000" i="1">
                <a:solidFill>
                  <a:srgbClr val="FF99CC"/>
                </a:solidFill>
              </a:rPr>
              <a:t> </a:t>
            </a:r>
            <a:r>
              <a:rPr lang="en-US" altLang="en-US" sz="2000" i="1"/>
              <a:t>once</a:t>
            </a:r>
            <a:r>
              <a:rPr lang="en-US" altLang="en-US" sz="2000" i="1">
                <a:solidFill>
                  <a:srgbClr val="FF99CC"/>
                </a:solidFill>
              </a:rPr>
              <a:t> for a thread object.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7F92377-9A16-420D-B4CE-828267C6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Example-</a:t>
            </a:r>
            <a:r>
              <a:rPr lang="en-US" altLang="en-US" sz="3200">
                <a:solidFill>
                  <a:srgbClr val="FFCCFF"/>
                </a:solidFill>
              </a:rPr>
              <a:t>Extend Thread</a:t>
            </a:r>
            <a:endParaRPr lang="en-US" altLang="en-US">
              <a:solidFill>
                <a:srgbClr val="FFCCFF"/>
              </a:solidFill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8CEF6EB-A187-4C1D-A77B-68B6E096D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5334000"/>
          </a:xfrm>
        </p:spPr>
        <p:txBody>
          <a:bodyPr/>
          <a:lstStyle/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class</a:t>
            </a:r>
            <a:r>
              <a:rPr lang="en-US" altLang="en-US" sz="1600" b="1">
                <a:latin typeface="Comic Sans MS" panose="030F0702030302020204" pitchFamily="66" charset="0"/>
              </a:rPr>
              <a:t> PingPong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extends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Thread</a:t>
            </a:r>
            <a:r>
              <a:rPr lang="en-US" altLang="en-US" sz="1600" b="1">
                <a:latin typeface="Comic Sans MS" panose="030F0702030302020204" pitchFamily="66" charset="0"/>
              </a:rPr>
              <a:t> {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private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en-US" sz="1600" b="1">
                <a:latin typeface="Comic Sans MS" panose="030F0702030302020204" pitchFamily="66" charset="0"/>
              </a:rPr>
              <a:t> word;		</a:t>
            </a:r>
            <a:r>
              <a:rPr lang="en-US" altLang="en-US" sz="1600" b="1">
                <a:solidFill>
                  <a:srgbClr val="CCCC00"/>
                </a:solidFill>
                <a:latin typeface="Comic Sans MS" panose="030F0702030302020204" pitchFamily="66" charset="0"/>
              </a:rPr>
              <a:t>// what word to pring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private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 b="1">
                <a:latin typeface="Comic Sans MS" panose="030F0702030302020204" pitchFamily="66" charset="0"/>
              </a:rPr>
              <a:t> delay;			</a:t>
            </a:r>
            <a:r>
              <a:rPr lang="en-US" altLang="en-US" sz="1600" b="1">
                <a:solidFill>
                  <a:srgbClr val="CCCC00"/>
                </a:solidFill>
                <a:latin typeface="Comic Sans MS" panose="030F0702030302020204" pitchFamily="66" charset="0"/>
              </a:rPr>
              <a:t>// how long to pause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PingPong(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en-US" sz="1600" b="1">
                <a:latin typeface="Comic Sans MS" panose="030F0702030302020204" pitchFamily="66" charset="0"/>
              </a:rPr>
              <a:t> whaToSay,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 b="1">
                <a:latin typeface="Comic Sans MS" panose="030F0702030302020204" pitchFamily="66" charset="0"/>
              </a:rPr>
              <a:t> delayTime) {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word = whatToSay;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delay = delayTime;</a:t>
            </a:r>
            <a:br>
              <a:rPr lang="en-US" altLang="en-US" sz="1600" b="1">
                <a:latin typeface="Comic Sans MS" panose="030F0702030302020204" pitchFamily="66" charset="0"/>
              </a:rPr>
            </a:br>
            <a:r>
              <a:rPr lang="en-US" altLang="en-US" sz="1600" b="1">
                <a:latin typeface="Comic Sans MS" panose="030F0702030302020204" pitchFamily="66" charset="0"/>
              </a:rPr>
              <a:t>	}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run()</a:t>
            </a:r>
            <a:r>
              <a:rPr lang="en-US" altLang="en-US" sz="1600" b="1">
                <a:latin typeface="Comic Sans MS" panose="030F0702030302020204" pitchFamily="66" charset="0"/>
              </a:rPr>
              <a:t> {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try</a:t>
            </a:r>
            <a:r>
              <a:rPr lang="en-US" altLang="en-US" sz="1600" b="1">
                <a:latin typeface="Comic Sans MS" panose="030F0702030302020204" pitchFamily="66" charset="0"/>
              </a:rPr>
              <a:t> {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	</a:t>
            </a:r>
            <a:r>
              <a:rPr lang="en-US" altLang="en-US" sz="1600" b="1">
                <a:solidFill>
                  <a:srgbClr val="FF99CC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600" b="1">
                <a:latin typeface="Comic Sans MS" panose="030F0702030302020204" pitchFamily="66" charset="0"/>
              </a:rPr>
              <a:t> (;;) {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		System.out.print(word + “ “);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		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Thread.Sleep(delay);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	} 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} 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catch</a:t>
            </a:r>
            <a:r>
              <a:rPr lang="en-US" altLang="en-US" sz="1600" b="1">
                <a:latin typeface="Comic Sans MS" panose="030F0702030302020204" pitchFamily="66" charset="0"/>
              </a:rPr>
              <a:t> (InterruptedException e) {	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600" b="1">
                <a:latin typeface="Comic Sans MS" panose="030F0702030302020204" pitchFamily="66" charset="0"/>
              </a:rPr>
              <a:t> ; 	}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}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CCFF33"/>
                </a:solidFill>
                <a:latin typeface="Comic Sans MS" panose="030F0702030302020204" pitchFamily="66" charset="0"/>
              </a:rPr>
              <a:t>static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1600" b="1">
                <a:latin typeface="Comic Sans MS" panose="030F0702030302020204" pitchFamily="66" charset="0"/>
              </a:rPr>
              <a:t> main(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en-US" sz="1600" b="1">
                <a:latin typeface="Comic Sans MS" panose="030F0702030302020204" pitchFamily="66" charset="0"/>
              </a:rPr>
              <a:t>[] args) {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</a:t>
            </a:r>
            <a:r>
              <a:rPr lang="en-US" altLang="en-US" sz="1600" b="1">
                <a:solidFill>
                  <a:srgbClr val="FF99CC"/>
                </a:solidFill>
                <a:latin typeface="Comic Sans MS" panose="030F0702030302020204" pitchFamily="66" charset="0"/>
              </a:rPr>
              <a:t>new</a:t>
            </a:r>
            <a:r>
              <a:rPr lang="en-US" altLang="en-US" sz="1600" b="1">
                <a:latin typeface="Comic Sans MS" panose="030F0702030302020204" pitchFamily="66" charset="0"/>
              </a:rPr>
              <a:t> PingPong(</a:t>
            </a:r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“ping”</a:t>
            </a:r>
            <a:r>
              <a:rPr lang="en-US" altLang="en-US" sz="1600" b="1">
                <a:latin typeface="Comic Sans MS" panose="030F0702030302020204" pitchFamily="66" charset="0"/>
              </a:rPr>
              <a:t>, 30).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start();</a:t>
            </a:r>
            <a:r>
              <a:rPr lang="en-US" altLang="en-US" sz="1600" b="1">
                <a:latin typeface="Comic Sans MS" panose="030F0702030302020204" pitchFamily="66" charset="0"/>
              </a:rPr>
              <a:t>  	</a:t>
            </a:r>
            <a:r>
              <a:rPr lang="en-US" altLang="en-US" sz="1600" b="1">
                <a:solidFill>
                  <a:srgbClr val="CCCC00"/>
                </a:solidFill>
                <a:latin typeface="Comic Sans MS" panose="030F0702030302020204" pitchFamily="66" charset="0"/>
              </a:rPr>
              <a:t>// 1/30 millisecond</a:t>
            </a:r>
          </a:p>
          <a:p>
            <a:pPr marL="0" indent="0">
              <a:spcBef>
                <a:spcPct val="500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</a:t>
            </a:r>
            <a:r>
              <a:rPr lang="en-US" altLang="en-US" sz="1600" b="1">
                <a:solidFill>
                  <a:srgbClr val="FF99CC"/>
                </a:solidFill>
                <a:latin typeface="Comic Sans MS" panose="030F0702030302020204" pitchFamily="66" charset="0"/>
              </a:rPr>
              <a:t>new</a:t>
            </a:r>
            <a:r>
              <a:rPr lang="en-US" altLang="en-US" sz="1600" b="1">
                <a:latin typeface="Comic Sans MS" panose="030F0702030302020204" pitchFamily="66" charset="0"/>
              </a:rPr>
              <a:t> PingPong(</a:t>
            </a:r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“PONG”</a:t>
            </a:r>
            <a:r>
              <a:rPr lang="en-US" altLang="en-US" sz="1600" b="1">
                <a:latin typeface="Comic Sans MS" panose="030F0702030302020204" pitchFamily="66" charset="0"/>
              </a:rPr>
              <a:t>, 10).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start;</a:t>
            </a: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CCCC00"/>
                </a:solidFill>
                <a:latin typeface="Comic Sans MS" panose="030F0702030302020204" pitchFamily="66" charset="0"/>
              </a:rPr>
              <a:t>// 1/10 millisecond</a:t>
            </a:r>
            <a:br>
              <a:rPr lang="en-US" altLang="en-US" sz="1600" b="1">
                <a:latin typeface="Comic Sans MS" panose="030F0702030302020204" pitchFamily="66" charset="0"/>
              </a:rPr>
            </a:br>
            <a:r>
              <a:rPr lang="en-US" altLang="en-US" sz="1600" b="1">
                <a:latin typeface="Comic Sans MS" panose="030F0702030302020204" pitchFamily="66" charset="0"/>
              </a:rPr>
              <a:t>	}</a:t>
            </a:r>
            <a:br>
              <a:rPr lang="en-US" altLang="en-US" sz="1600" b="1">
                <a:latin typeface="Comic Sans MS" panose="030F0702030302020204" pitchFamily="66" charset="0"/>
              </a:rPr>
            </a:br>
            <a:r>
              <a:rPr lang="en-US" altLang="en-US" sz="1600" b="1">
                <a:latin typeface="Comic Sans MS" panose="030F0702030302020204" pitchFamily="66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E1D92B0-8C01-4EAE-809D-62A414BFC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Creating Thread (</a:t>
            </a:r>
            <a:r>
              <a:rPr lang="en-US" altLang="en-US" sz="3200"/>
              <a:t>Implement Runnable</a:t>
            </a:r>
            <a:r>
              <a:rPr lang="en-US" altLang="en-US" sz="4000"/>
              <a:t>)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1C907BF-FADA-4921-9F2E-488F78988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90000"/>
              </a:lnSpc>
            </a:pPr>
            <a:r>
              <a:rPr lang="en-US" altLang="en-US" sz="2800">
                <a:solidFill>
                  <a:srgbClr val="66FF33"/>
                </a:solidFill>
              </a:rPr>
              <a:t>Define a class</a:t>
            </a:r>
            <a:r>
              <a:rPr lang="en-US" altLang="en-US" sz="2800"/>
              <a:t> (say C) that </a:t>
            </a:r>
            <a:r>
              <a:rPr lang="en-US" altLang="en-US" sz="2800">
                <a:solidFill>
                  <a:srgbClr val="FF9966"/>
                </a:solidFill>
              </a:rPr>
              <a:t>implements Runnable</a:t>
            </a:r>
            <a:r>
              <a:rPr lang="en-US" altLang="en-US" sz="2800"/>
              <a:t> and define the run() method.</a:t>
            </a:r>
          </a:p>
          <a:p>
            <a:pPr marL="450850" indent="-450850">
              <a:lnSpc>
                <a:spcPct val="90000"/>
              </a:lnSpc>
            </a:pPr>
            <a:r>
              <a:rPr lang="en-US" altLang="en-US" sz="2800">
                <a:solidFill>
                  <a:srgbClr val="66FF33"/>
                </a:solidFill>
              </a:rPr>
              <a:t>Create </a:t>
            </a:r>
            <a:r>
              <a:rPr lang="en-US" altLang="en-US" sz="2800"/>
              <a:t>an  instance (say O) of the class (C)</a:t>
            </a:r>
          </a:p>
          <a:p>
            <a:pPr marL="450850" indent="-450850">
              <a:lnSpc>
                <a:spcPct val="90000"/>
              </a:lnSpc>
            </a:pPr>
            <a:r>
              <a:rPr lang="en-US" altLang="en-US" sz="2800"/>
              <a:t>Create a thread using the instance (O).</a:t>
            </a:r>
          </a:p>
          <a:p>
            <a:pPr marL="450850" indent="-450850">
              <a:lnSpc>
                <a:spcPct val="90000"/>
              </a:lnSpc>
            </a:pPr>
            <a:r>
              <a:rPr lang="en-US" altLang="en-US" sz="2800">
                <a:solidFill>
                  <a:srgbClr val="66FF33"/>
                </a:solidFill>
              </a:rPr>
              <a:t>Configure initial properties </a:t>
            </a:r>
            <a:r>
              <a:rPr lang="en-US" altLang="en-US" sz="2800"/>
              <a:t>(if needed)</a:t>
            </a:r>
          </a:p>
          <a:p>
            <a:pPr marL="901700" lvl="1" indent="-336550">
              <a:lnSpc>
                <a:spcPct val="90000"/>
              </a:lnSpc>
            </a:pPr>
            <a:r>
              <a:rPr lang="en-US" altLang="en-US" sz="2400"/>
              <a:t>Thread type: setDaemon(boolean)</a:t>
            </a:r>
          </a:p>
          <a:p>
            <a:pPr marL="901700" lvl="1" indent="-336550">
              <a:lnSpc>
                <a:spcPct val="90000"/>
              </a:lnSpc>
            </a:pPr>
            <a:r>
              <a:rPr lang="en-US" altLang="en-US" sz="2400"/>
              <a:t>Name : setName(String)</a:t>
            </a:r>
          </a:p>
          <a:p>
            <a:pPr marL="901700" lvl="1" indent="-336550">
              <a:lnSpc>
                <a:spcPct val="90000"/>
              </a:lnSpc>
            </a:pPr>
            <a:r>
              <a:rPr lang="en-US" altLang="en-US" sz="2400"/>
              <a:t>Priority : setPriority(int)</a:t>
            </a:r>
          </a:p>
          <a:p>
            <a:pPr marL="450850" indent="-450850">
              <a:lnSpc>
                <a:spcPct val="90000"/>
              </a:lnSpc>
            </a:pPr>
            <a:r>
              <a:rPr lang="en-US" altLang="en-US" sz="2800"/>
              <a:t>Invoke </a:t>
            </a:r>
            <a:r>
              <a:rPr lang="en-US" altLang="en-US" sz="2800">
                <a:solidFill>
                  <a:srgbClr val="66FF33"/>
                </a:solidFill>
              </a:rPr>
              <a:t>start()</a:t>
            </a:r>
            <a:r>
              <a:rPr lang="en-US" altLang="en-US" sz="2800"/>
              <a:t> method of the thread</a:t>
            </a:r>
          </a:p>
          <a:p>
            <a:pPr marL="450850" indent="-4508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rgbClr val="FF99CC"/>
                </a:solidFill>
              </a:rPr>
              <a:t>Note:</a:t>
            </a:r>
          </a:p>
          <a:p>
            <a:pPr marL="450850" indent="-450850">
              <a:lnSpc>
                <a:spcPct val="90000"/>
              </a:lnSpc>
              <a:buFontTx/>
              <a:buAutoNum type="arabicPeriod"/>
            </a:pPr>
            <a:r>
              <a:rPr lang="en-US" altLang="en-US" sz="2000" i="1"/>
              <a:t>This procedure of  thread creation allows you to extend class other than Thread.</a:t>
            </a:r>
            <a:endParaRPr lang="en-US" altLang="en-US" sz="2000" i="1">
              <a:solidFill>
                <a:srgbClr val="FF99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BF2207E-299A-414B-B859-594F67B38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r>
              <a:rPr lang="en-US" altLang="en-US" sz="3200"/>
              <a:t>-</a:t>
            </a:r>
            <a:r>
              <a:rPr lang="en-US" altLang="en-US" sz="3200">
                <a:solidFill>
                  <a:srgbClr val="FFCCFF"/>
                </a:solidFill>
              </a:rPr>
              <a:t>Implement Runnable</a:t>
            </a:r>
            <a:endParaRPr lang="en-US" alt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48DA1E3-0C26-4782-A159-C1EC8E766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class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RunPingPong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implements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Runnable</a:t>
            </a:r>
            <a:r>
              <a:rPr lang="en-US" altLang="en-US" sz="1600" b="1">
                <a:latin typeface="Comic Sans MS" panose="030F0702030302020204" pitchFamily="66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private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en-US" sz="1600" b="1">
                <a:latin typeface="Comic Sans MS" panose="030F0702030302020204" pitchFamily="66" charset="0"/>
              </a:rPr>
              <a:t> word;		</a:t>
            </a:r>
            <a:r>
              <a:rPr lang="en-US" altLang="en-US" sz="1600" b="1">
                <a:solidFill>
                  <a:srgbClr val="CCCC00"/>
                </a:solidFill>
                <a:latin typeface="Comic Sans MS" panose="030F0702030302020204" pitchFamily="66" charset="0"/>
              </a:rPr>
              <a:t>// what word to pring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private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 b="1">
                <a:latin typeface="Comic Sans MS" panose="030F0702030302020204" pitchFamily="66" charset="0"/>
              </a:rPr>
              <a:t> delay;			</a:t>
            </a:r>
            <a:r>
              <a:rPr lang="en-US" altLang="en-US" sz="1600" b="1">
                <a:solidFill>
                  <a:srgbClr val="CCCC00"/>
                </a:solidFill>
                <a:latin typeface="Comic Sans MS" panose="030F0702030302020204" pitchFamily="66" charset="0"/>
              </a:rPr>
              <a:t>// how long to pause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RunPingPong</a:t>
            </a:r>
            <a:r>
              <a:rPr lang="en-US" altLang="en-US" sz="1600" b="1">
                <a:latin typeface="Comic Sans MS" panose="030F0702030302020204" pitchFamily="66" charset="0"/>
              </a:rPr>
              <a:t>(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en-US" sz="1600" b="1">
                <a:latin typeface="Comic Sans MS" panose="030F0702030302020204" pitchFamily="66" charset="0"/>
              </a:rPr>
              <a:t> whaToSay,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 b="1">
                <a:latin typeface="Comic Sans MS" panose="030F0702030302020204" pitchFamily="66" charset="0"/>
              </a:rPr>
              <a:t> delayTime) {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word = whatToSay;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delay = delayTime;</a:t>
            </a:r>
            <a:br>
              <a:rPr lang="en-US" altLang="en-US" sz="1600" b="1">
                <a:latin typeface="Comic Sans MS" panose="030F0702030302020204" pitchFamily="66" charset="0"/>
              </a:rPr>
            </a:br>
            <a:r>
              <a:rPr lang="en-US" altLang="en-US" sz="1600" b="1">
                <a:latin typeface="Comic Sans MS" panose="030F0702030302020204" pitchFamily="66" charset="0"/>
              </a:rPr>
              <a:t>	}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run()</a:t>
            </a:r>
            <a:r>
              <a:rPr lang="en-US" altLang="en-US" sz="1600" b="1">
                <a:latin typeface="Comic Sans MS" panose="030F0702030302020204" pitchFamily="66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try</a:t>
            </a:r>
            <a:r>
              <a:rPr lang="en-US" altLang="en-US" sz="1600" b="1">
                <a:latin typeface="Comic Sans MS" panose="030F0702030302020204" pitchFamily="66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	</a:t>
            </a:r>
            <a:r>
              <a:rPr lang="en-US" altLang="en-US" sz="1600" b="1">
                <a:solidFill>
                  <a:srgbClr val="FF99CC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600" b="1">
                <a:latin typeface="Comic Sans MS" panose="030F0702030302020204" pitchFamily="66" charset="0"/>
              </a:rPr>
              <a:t> (;;) {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		System.out.print(word + “ “);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		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Thread.Sleep(delay);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	}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} 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catch</a:t>
            </a:r>
            <a:r>
              <a:rPr lang="en-US" altLang="en-US" sz="1600" b="1">
                <a:latin typeface="Comic Sans MS" panose="030F0702030302020204" pitchFamily="66" charset="0"/>
              </a:rPr>
              <a:t> (InterruptedException e) {	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600" b="1">
                <a:latin typeface="Comic Sans MS" panose="030F0702030302020204" pitchFamily="66" charset="0"/>
              </a:rPr>
              <a:t> ; 	}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}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FF9966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CCFF33"/>
                </a:solidFill>
                <a:latin typeface="Comic Sans MS" panose="030F0702030302020204" pitchFamily="66" charset="0"/>
              </a:rPr>
              <a:t>static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1600" b="1">
                <a:latin typeface="Comic Sans MS" panose="030F0702030302020204" pitchFamily="66" charset="0"/>
              </a:rPr>
              <a:t> main(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en-US" sz="1600" b="1">
                <a:latin typeface="Comic Sans MS" panose="030F0702030302020204" pitchFamily="66" charset="0"/>
              </a:rPr>
              <a:t>[] args) {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Runnable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ping</a:t>
            </a:r>
            <a:r>
              <a:rPr lang="en-US" altLang="en-US" sz="1600" b="1">
                <a:latin typeface="Comic Sans MS" panose="030F0702030302020204" pitchFamily="66" charset="0"/>
              </a:rPr>
              <a:t> =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new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RunPingPong</a:t>
            </a:r>
            <a:r>
              <a:rPr lang="en-US" altLang="en-US" sz="1600" b="1">
                <a:latin typeface="Comic Sans MS" panose="030F0702030302020204" pitchFamily="66" charset="0"/>
              </a:rPr>
              <a:t> (</a:t>
            </a:r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“ping”</a:t>
            </a:r>
            <a:r>
              <a:rPr lang="en-US" altLang="en-US" sz="1600" b="1">
                <a:latin typeface="Comic Sans MS" panose="030F0702030302020204" pitchFamily="66" charset="0"/>
              </a:rPr>
              <a:t>, 33);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Runnable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pong</a:t>
            </a:r>
            <a:r>
              <a:rPr lang="en-US" altLang="en-US" sz="1600" b="1">
                <a:latin typeface="Comic Sans MS" panose="030F0702030302020204" pitchFamily="66" charset="0"/>
              </a:rPr>
              <a:t> = 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new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RunPingPong</a:t>
            </a:r>
            <a:r>
              <a:rPr lang="en-US" altLang="en-US" sz="1600" b="1">
                <a:latin typeface="Comic Sans MS" panose="030F0702030302020204" pitchFamily="66" charset="0"/>
              </a:rPr>
              <a:t> (</a:t>
            </a:r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“PONG”</a:t>
            </a:r>
            <a:r>
              <a:rPr lang="en-US" altLang="en-US" sz="1600" b="1">
                <a:latin typeface="Comic Sans MS" panose="030F0702030302020204" pitchFamily="66" charset="0"/>
              </a:rPr>
              <a:t>, 100);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new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Thread</a:t>
            </a:r>
            <a:r>
              <a:rPr lang="en-US" altLang="en-US" sz="1600" b="1">
                <a:latin typeface="Comic Sans MS" panose="030F0702030302020204" pitchFamily="66" charset="0"/>
              </a:rPr>
              <a:t>(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ping</a:t>
            </a:r>
            <a:r>
              <a:rPr lang="en-US" altLang="en-US" sz="1600" b="1">
                <a:latin typeface="Comic Sans MS" panose="030F0702030302020204" pitchFamily="66" charset="0"/>
              </a:rPr>
              <a:t>).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start();</a:t>
            </a:r>
            <a:r>
              <a:rPr lang="en-US" altLang="en-US" sz="1600" b="1">
                <a:latin typeface="Comic Sans MS" panose="030F0702030302020204" pitchFamily="66" charset="0"/>
              </a:rPr>
              <a:t>  	</a:t>
            </a:r>
            <a:endParaRPr lang="en-US" altLang="en-US" sz="1600" b="1">
              <a:solidFill>
                <a:srgbClr val="CCCC00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0850" algn="l"/>
                <a:tab pos="917575" algn="l"/>
                <a:tab pos="1368425" algn="l"/>
                <a:tab pos="1835150" algn="l"/>
                <a:tab pos="2338388" algn="l"/>
              </a:tabLst>
            </a:pPr>
            <a:r>
              <a:rPr lang="en-US" altLang="en-US" sz="1600" b="1">
                <a:latin typeface="Comic Sans MS" panose="030F0702030302020204" pitchFamily="66" charset="0"/>
              </a:rPr>
              <a:t>		</a:t>
            </a:r>
            <a:r>
              <a:rPr lang="en-US" altLang="en-US" sz="1600" b="1">
                <a:solidFill>
                  <a:srgbClr val="66FF33"/>
                </a:solidFill>
                <a:latin typeface="Comic Sans MS" panose="030F0702030302020204" pitchFamily="66" charset="0"/>
              </a:rPr>
              <a:t>new</a:t>
            </a:r>
            <a:r>
              <a:rPr lang="en-US" altLang="en-US" sz="1600" b="1"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Thread</a:t>
            </a:r>
            <a:r>
              <a:rPr lang="en-US" altLang="en-US" sz="1600" b="1">
                <a:latin typeface="Comic Sans MS" panose="030F0702030302020204" pitchFamily="66" charset="0"/>
              </a:rPr>
              <a:t>(</a:t>
            </a:r>
            <a:r>
              <a:rPr lang="en-US" altLang="en-US" sz="1600" b="1">
                <a:solidFill>
                  <a:srgbClr val="FFCCFF"/>
                </a:solidFill>
                <a:latin typeface="Comic Sans MS" panose="030F0702030302020204" pitchFamily="66" charset="0"/>
              </a:rPr>
              <a:t>pong</a:t>
            </a:r>
            <a:r>
              <a:rPr lang="en-US" altLang="en-US" sz="1600" b="1">
                <a:latin typeface="Comic Sans MS" panose="030F0702030302020204" pitchFamily="66" charset="0"/>
              </a:rPr>
              <a:t>).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start;</a:t>
            </a: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br>
              <a:rPr lang="en-US" altLang="en-US" sz="1600" b="1">
                <a:latin typeface="Comic Sans MS" panose="030F0702030302020204" pitchFamily="66" charset="0"/>
              </a:rPr>
            </a:br>
            <a:r>
              <a:rPr lang="en-US" altLang="en-US" sz="1600" b="1">
                <a:latin typeface="Comic Sans MS" panose="030F0702030302020204" pitchFamily="66" charset="0"/>
              </a:rPr>
              <a:t>	}</a:t>
            </a:r>
            <a:br>
              <a:rPr lang="en-US" altLang="en-US" sz="1600" b="1">
                <a:latin typeface="Comic Sans MS" panose="030F0702030302020204" pitchFamily="66" charset="0"/>
              </a:rPr>
            </a:br>
            <a:r>
              <a:rPr lang="en-US" altLang="en-US" sz="1600" b="1">
                <a:latin typeface="Comic Sans MS" panose="030F0702030302020204" pitchFamily="66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BFA9863-E13A-4135-8EC4-1A4052384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Constructors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A5097E5-DC28-4A06-AF93-D5873166A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5029200"/>
          </a:xfrm>
        </p:spPr>
        <p:txBody>
          <a:bodyPr/>
          <a:lstStyle/>
          <a:p>
            <a:r>
              <a:rPr lang="en-US" altLang="en-US" sz="2800"/>
              <a:t>Four thread constructor enable you to specify a Runnable object:</a:t>
            </a:r>
          </a:p>
          <a:p>
            <a:pPr lvl="1"/>
            <a:r>
              <a:rPr lang="en-US" altLang="en-US" sz="2400">
                <a:solidFill>
                  <a:srgbClr val="00FF00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rgbClr val="FF6699"/>
                </a:solidFill>
                <a:latin typeface="Comic Sans MS" panose="030F0702030302020204" pitchFamily="66" charset="0"/>
              </a:rPr>
              <a:t>Thread</a:t>
            </a:r>
            <a:r>
              <a:rPr lang="en-US" altLang="en-US" sz="2400">
                <a:latin typeface="Comic Sans MS" panose="030F0702030302020204" pitchFamily="66" charset="0"/>
              </a:rPr>
              <a:t>(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Runnable</a:t>
            </a:r>
            <a:r>
              <a:rPr lang="en-US" altLang="en-US" sz="2400">
                <a:latin typeface="Comic Sans MS" panose="030F0702030302020204" pitchFamily="66" charset="0"/>
              </a:rPr>
              <a:t> target)</a:t>
            </a:r>
          </a:p>
          <a:p>
            <a:pPr lvl="1"/>
            <a:r>
              <a:rPr lang="en-US" altLang="en-US" sz="2400">
                <a:solidFill>
                  <a:srgbClr val="00FF00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rgbClr val="FF6699"/>
                </a:solidFill>
                <a:latin typeface="Comic Sans MS" panose="030F0702030302020204" pitchFamily="66" charset="0"/>
              </a:rPr>
              <a:t>Thread</a:t>
            </a:r>
            <a:r>
              <a:rPr lang="en-US" altLang="en-US" sz="2400">
                <a:latin typeface="Comic Sans MS" panose="030F0702030302020204" pitchFamily="66" charset="0"/>
              </a:rPr>
              <a:t>(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Runnable</a:t>
            </a:r>
            <a:r>
              <a:rPr lang="en-US" altLang="en-US" sz="2400">
                <a:latin typeface="Comic Sans MS" panose="030F0702030302020204" pitchFamily="66" charset="0"/>
              </a:rPr>
              <a:t> target, </a:t>
            </a:r>
            <a:r>
              <a:rPr lang="en-US" altLang="en-US" sz="2400">
                <a:solidFill>
                  <a:srgbClr val="00FF00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en-US" sz="2400">
                <a:latin typeface="Comic Sans MS" panose="030F0702030302020204" pitchFamily="66" charset="0"/>
              </a:rPr>
              <a:t> name)</a:t>
            </a:r>
          </a:p>
          <a:p>
            <a:pPr lvl="1"/>
            <a:r>
              <a:rPr lang="en-US" altLang="en-US" sz="2400">
                <a:solidFill>
                  <a:srgbClr val="00FF00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rgbClr val="FF6699"/>
                </a:solidFill>
                <a:latin typeface="Comic Sans MS" panose="030F0702030302020204" pitchFamily="66" charset="0"/>
              </a:rPr>
              <a:t>Thread</a:t>
            </a:r>
            <a:r>
              <a:rPr lang="en-US" altLang="en-US" sz="2400">
                <a:latin typeface="Comic Sans MS" panose="030F0702030302020204" pitchFamily="66" charset="0"/>
              </a:rPr>
              <a:t>(</a:t>
            </a:r>
            <a:r>
              <a:rPr lang="en-US" altLang="en-US" sz="2400">
                <a:solidFill>
                  <a:srgbClr val="CCFF66"/>
                </a:solidFill>
                <a:latin typeface="Comic Sans MS" panose="030F0702030302020204" pitchFamily="66" charset="0"/>
              </a:rPr>
              <a:t>ThreadGroup</a:t>
            </a:r>
            <a:r>
              <a:rPr lang="en-US" altLang="en-US" sz="2400">
                <a:latin typeface="Comic Sans MS" panose="030F0702030302020204" pitchFamily="66" charset="0"/>
              </a:rPr>
              <a:t> gr,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Runnable</a:t>
            </a:r>
            <a:r>
              <a:rPr lang="en-US" altLang="en-US" sz="2400">
                <a:latin typeface="Comic Sans MS" panose="030F0702030302020204" pitchFamily="66" charset="0"/>
              </a:rPr>
              <a:t> target)</a:t>
            </a:r>
          </a:p>
          <a:p>
            <a:pPr lvl="1"/>
            <a:r>
              <a:rPr lang="en-US" altLang="en-US" sz="2400">
                <a:solidFill>
                  <a:srgbClr val="00FF00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rgbClr val="FF6699"/>
                </a:solidFill>
                <a:latin typeface="Comic Sans MS" panose="030F0702030302020204" pitchFamily="66" charset="0"/>
              </a:rPr>
              <a:t>Thread</a:t>
            </a:r>
            <a:r>
              <a:rPr lang="en-US" altLang="en-US" sz="2400">
                <a:latin typeface="Comic Sans MS" panose="030F0702030302020204" pitchFamily="66" charset="0"/>
              </a:rPr>
              <a:t>(</a:t>
            </a:r>
            <a:r>
              <a:rPr lang="en-US" altLang="en-US" sz="2400">
                <a:solidFill>
                  <a:srgbClr val="CCFF66"/>
                </a:solidFill>
                <a:latin typeface="Comic Sans MS" panose="030F0702030302020204" pitchFamily="66" charset="0"/>
              </a:rPr>
              <a:t>ThreadGroup</a:t>
            </a:r>
            <a:r>
              <a:rPr lang="en-US" altLang="en-US" sz="2400">
                <a:latin typeface="Comic Sans MS" panose="030F0702030302020204" pitchFamily="66" charset="0"/>
              </a:rPr>
              <a:t> gr,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Runnable</a:t>
            </a:r>
            <a:r>
              <a:rPr lang="en-US" altLang="en-US" sz="2400">
                <a:latin typeface="Comic Sans MS" panose="030F0702030302020204" pitchFamily="66" charset="0"/>
              </a:rPr>
              <a:t> target, 						</a:t>
            </a:r>
            <a:r>
              <a:rPr lang="en-US" altLang="en-US" sz="2400">
                <a:solidFill>
                  <a:srgbClr val="00FF00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en-US" sz="2400">
                <a:latin typeface="Comic Sans MS" panose="030F0702030302020204" pitchFamily="66" charset="0"/>
              </a:rPr>
              <a:t> name)</a:t>
            </a:r>
          </a:p>
          <a:p>
            <a:pPr lvl="1"/>
            <a:endParaRPr lang="en-US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6828</TotalTime>
  <Words>3032</Words>
  <Application>Microsoft Office PowerPoint</Application>
  <PresentationFormat>On-screen Show (4:3)</PresentationFormat>
  <Paragraphs>393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Times New Roman</vt:lpstr>
      <vt:lpstr>Tahoma</vt:lpstr>
      <vt:lpstr>Arial</vt:lpstr>
      <vt:lpstr>Wingdings</vt:lpstr>
      <vt:lpstr>Monotype Corsiva</vt:lpstr>
      <vt:lpstr>Comic Sans MS</vt:lpstr>
      <vt:lpstr>Textured</vt:lpstr>
      <vt:lpstr>Java</vt:lpstr>
      <vt:lpstr>Multitasking</vt:lpstr>
      <vt:lpstr>Multithreaded Programming</vt:lpstr>
      <vt:lpstr>Runnable &amp; Thread</vt:lpstr>
      <vt:lpstr>Creating Thread (Extend Thread)</vt:lpstr>
      <vt:lpstr>Example-Extend Thread</vt:lpstr>
      <vt:lpstr>Creating Thread (Implement Runnable)</vt:lpstr>
      <vt:lpstr>Example-Implement Runnable</vt:lpstr>
      <vt:lpstr>Thread Constructors</vt:lpstr>
      <vt:lpstr>Concurrent Execution Hazards</vt:lpstr>
      <vt:lpstr>Synchronization</vt:lpstr>
      <vt:lpstr>Synchronization</vt:lpstr>
      <vt:lpstr>Synchronized Methods</vt:lpstr>
      <vt:lpstr>Example: Synchronized Methods</vt:lpstr>
      <vt:lpstr>Static Synchronized Methods</vt:lpstr>
      <vt:lpstr>Synchronized Blocks</vt:lpstr>
      <vt:lpstr>Example: Synchronized Blocks</vt:lpstr>
      <vt:lpstr>Thread States &amp; Transitions</vt:lpstr>
      <vt:lpstr>wait, notify, notifyAll</vt:lpstr>
      <vt:lpstr>wait, notify, notifyAll …</vt:lpstr>
      <vt:lpstr>wait, notify, notifyAll …</vt:lpstr>
      <vt:lpstr>Example: CubbyHole</vt:lpstr>
      <vt:lpstr>Example: CubbyHole…</vt:lpstr>
      <vt:lpstr>Example: Producer</vt:lpstr>
      <vt:lpstr>Example: Consumer</vt:lpstr>
      <vt:lpstr>wait(timeout)</vt:lpstr>
      <vt:lpstr>Thread Priority &amp; Scheduler</vt:lpstr>
      <vt:lpstr>Thread Priority &amp; Scheduler</vt:lpstr>
      <vt:lpstr>Deadlocks</vt:lpstr>
      <vt:lpstr>Ending Thread Execution</vt:lpstr>
      <vt:lpstr>Canceling a Thread</vt:lpstr>
      <vt:lpstr>Canceling a Thread</vt:lpstr>
      <vt:lpstr>Waiting for a Thread </vt:lpstr>
      <vt:lpstr>Ending Application Execution</vt:lpstr>
      <vt:lpstr>The End</vt:lpstr>
    </vt:vector>
  </TitlesOfParts>
  <Company>CSE, 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User</dc:creator>
  <cp:lastModifiedBy>User</cp:lastModifiedBy>
  <cp:revision>646</cp:revision>
  <dcterms:created xsi:type="dcterms:W3CDTF">2002-08-18T16:43:01Z</dcterms:created>
  <dcterms:modified xsi:type="dcterms:W3CDTF">2022-06-27T15:06:37Z</dcterms:modified>
</cp:coreProperties>
</file>