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auto.howstuffworks.com/enlarge-image.htm?terms=motor&amp;gallery=1&amp;page=2"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2057400"/>
            <a:ext cx="9144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858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noChangeArrowheads="1"/>
          </p:cNvSpPr>
          <p:nvPr/>
        </p:nvSpPr>
        <p:spPr bwMode="auto">
          <a:xfrm>
            <a:off x="457200" y="275649"/>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914400" rtl="0" eaLnBrk="1" fontAlgn="base" latinLnBrk="0" hangingPunct="1">
              <a:spcBef>
                <a:spcPct val="0"/>
              </a:spcBef>
              <a:spcAft>
                <a:spcPct val="0"/>
              </a:spcAft>
              <a:buNone/>
              <a:defRPr sz="3000" b="1" kern="1200">
                <a:solidFill>
                  <a:srgbClr val="0000FF"/>
                </a:solidFill>
                <a:latin typeface="+mj-lt"/>
                <a:ea typeface="+mj-ea"/>
                <a:cs typeface="+mj-cs"/>
              </a:defRPr>
            </a:lvl1pPr>
            <a:lvl2pPr algn="l" rtl="0" fontAlgn="base">
              <a:spcBef>
                <a:spcPct val="0"/>
              </a:spcBef>
              <a:spcAft>
                <a:spcPct val="0"/>
              </a:spcAft>
              <a:defRPr sz="3000" b="1">
                <a:solidFill>
                  <a:srgbClr val="0000FF"/>
                </a:solidFill>
                <a:latin typeface="Arial" charset="0"/>
              </a:defRPr>
            </a:lvl2pPr>
            <a:lvl3pPr algn="l" rtl="0" fontAlgn="base">
              <a:spcBef>
                <a:spcPct val="0"/>
              </a:spcBef>
              <a:spcAft>
                <a:spcPct val="0"/>
              </a:spcAft>
              <a:defRPr sz="3000" b="1">
                <a:solidFill>
                  <a:srgbClr val="0000FF"/>
                </a:solidFill>
                <a:latin typeface="Arial" charset="0"/>
              </a:defRPr>
            </a:lvl3pPr>
            <a:lvl4pPr algn="l" rtl="0" fontAlgn="base">
              <a:spcBef>
                <a:spcPct val="0"/>
              </a:spcBef>
              <a:spcAft>
                <a:spcPct val="0"/>
              </a:spcAft>
              <a:defRPr sz="3000" b="1">
                <a:solidFill>
                  <a:srgbClr val="0000FF"/>
                </a:solidFill>
                <a:latin typeface="Arial" charset="0"/>
              </a:defRPr>
            </a:lvl4pPr>
            <a:lvl5pPr algn="l" rtl="0" fontAlgn="base">
              <a:spcBef>
                <a:spcPct val="0"/>
              </a:spcBef>
              <a:spcAft>
                <a:spcPct val="0"/>
              </a:spcAft>
              <a:defRPr sz="3000" b="1">
                <a:solidFill>
                  <a:srgbClr val="0000FF"/>
                </a:solidFill>
                <a:latin typeface="Arial" charset="0"/>
              </a:defRPr>
            </a:lvl5pPr>
            <a:lvl6pPr marL="457200" algn="l" rtl="0" fontAlgn="base">
              <a:spcBef>
                <a:spcPct val="0"/>
              </a:spcBef>
              <a:spcAft>
                <a:spcPct val="0"/>
              </a:spcAft>
              <a:defRPr sz="3000" b="1">
                <a:solidFill>
                  <a:srgbClr val="0000FF"/>
                </a:solidFill>
                <a:latin typeface="Arial" charset="0"/>
              </a:defRPr>
            </a:lvl6pPr>
            <a:lvl7pPr marL="914400" algn="l" rtl="0" fontAlgn="base">
              <a:spcBef>
                <a:spcPct val="0"/>
              </a:spcBef>
              <a:spcAft>
                <a:spcPct val="0"/>
              </a:spcAft>
              <a:defRPr sz="3000" b="1">
                <a:solidFill>
                  <a:srgbClr val="0000FF"/>
                </a:solidFill>
                <a:latin typeface="Arial" charset="0"/>
              </a:defRPr>
            </a:lvl7pPr>
            <a:lvl8pPr marL="1371600" algn="l" rtl="0" fontAlgn="base">
              <a:spcBef>
                <a:spcPct val="0"/>
              </a:spcBef>
              <a:spcAft>
                <a:spcPct val="0"/>
              </a:spcAft>
              <a:defRPr sz="3000" b="1">
                <a:solidFill>
                  <a:srgbClr val="0000FF"/>
                </a:solidFill>
                <a:latin typeface="Arial" charset="0"/>
              </a:defRPr>
            </a:lvl8pPr>
            <a:lvl9pPr marL="1828800" algn="l" rtl="0" fontAlgn="base">
              <a:spcBef>
                <a:spcPct val="0"/>
              </a:spcBef>
              <a:spcAft>
                <a:spcPct val="0"/>
              </a:spcAft>
              <a:defRPr sz="3000" b="1">
                <a:solidFill>
                  <a:srgbClr val="0000FF"/>
                </a:solidFill>
                <a:latin typeface="Arial" charset="0"/>
              </a:defRPr>
            </a:lvl9pPr>
          </a:lstStyle>
          <a:p>
            <a:pPr>
              <a:defRPr/>
            </a:pPr>
            <a:r>
              <a:rPr lang="en-US" kern="0" dirty="0" smtClean="0">
                <a:latin typeface="Arial"/>
              </a:rPr>
              <a:t>Conclusion </a:t>
            </a:r>
            <a:endParaRPr lang="en-US" kern="0" dirty="0">
              <a:latin typeface="Arial"/>
            </a:endParaRPr>
          </a:p>
        </p:txBody>
      </p:sp>
      <p:sp>
        <p:nvSpPr>
          <p:cNvPr id="3" name="Content Placeholder 4"/>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defTabSz="914400" rtl="0" eaLnBrk="1" fontAlgn="base" latinLnBrk="0" hangingPunct="1">
              <a:spcBef>
                <a:spcPct val="20000"/>
              </a:spcBef>
              <a:spcAft>
                <a:spcPct val="0"/>
              </a:spcAft>
              <a:buClr>
                <a:srgbClr val="E30000"/>
              </a:buClr>
              <a:buFont typeface="Wingdings" pitchFamily="2" charset="2"/>
              <a:buChar char="§"/>
              <a:defRPr sz="2600" kern="1200">
                <a:solidFill>
                  <a:schemeClr val="tx1"/>
                </a:solidFill>
                <a:latin typeface="+mn-lt"/>
                <a:ea typeface="+mn-ea"/>
                <a:cs typeface="+mn-cs"/>
              </a:defRPr>
            </a:lvl1pPr>
            <a:lvl2pPr marL="742950" indent="-285750" algn="l" defTabSz="914400" rtl="0" eaLnBrk="1" fontAlgn="base" latinLnBrk="0"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defTabSz="914400" rtl="0" eaLnBrk="1" fontAlgn="base" latinLnBrk="0" hangingPunct="1">
              <a:spcBef>
                <a:spcPct val="20000"/>
              </a:spcBef>
              <a:spcAft>
                <a:spcPct val="0"/>
              </a:spcAft>
              <a:buFont typeface="Wingdings" pitchFamily="2" charset="2"/>
              <a:buChar char="§"/>
              <a:defRPr sz="2000" kern="1200">
                <a:solidFill>
                  <a:schemeClr val="tx1"/>
                </a:solidFill>
                <a:latin typeface="+mn-lt"/>
                <a:ea typeface="+mn-ea"/>
                <a:cs typeface="+mn-cs"/>
              </a:defRPr>
            </a:lvl3pPr>
            <a:lvl4pPr marL="1600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6pPr>
            <a:lvl7pPr marL="29718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7pPr>
            <a:lvl8pPr marL="34290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8pPr>
            <a:lvl9pPr marL="3886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9pPr>
          </a:lstStyle>
          <a:p>
            <a:pPr>
              <a:lnSpc>
                <a:spcPct val="90000"/>
              </a:lnSpc>
              <a:defRPr/>
            </a:pPr>
            <a:endParaRPr lang="en-US" sz="2400" kern="0" dirty="0">
              <a:solidFill>
                <a:srgbClr val="000000"/>
              </a:solidFill>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9154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54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249" y="0"/>
            <a:ext cx="9144000" cy="6858000"/>
          </a:xfrm>
          <a:prstGeom prst="rect">
            <a:avLst/>
          </a:prstGeom>
        </p:spPr>
        <p:style>
          <a:lnRef idx="1">
            <a:schemeClr val="accent5"/>
          </a:lnRef>
          <a:fillRef idx="3">
            <a:schemeClr val="accent5"/>
          </a:fillRef>
          <a:effectRef idx="2">
            <a:schemeClr val="accent5"/>
          </a:effectRef>
          <a:fontRef idx="minor">
            <a:schemeClr val="lt1"/>
          </a:fontRef>
        </p:style>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dirty="0" smtClean="0"/>
              <a:t>                  </a:t>
            </a:r>
          </a:p>
          <a:p>
            <a:pPr marL="0" indent="0">
              <a:buFont typeface="Arial" pitchFamily="34" charset="0"/>
              <a:buNone/>
            </a:pPr>
            <a:endParaRPr lang="en-US" sz="8000" dirty="0" smtClean="0"/>
          </a:p>
          <a:p>
            <a:pPr marL="0" indent="0">
              <a:buFont typeface="Arial" pitchFamily="34" charset="0"/>
              <a:buNone/>
            </a:pPr>
            <a:r>
              <a:rPr lang="en-US" sz="8000" dirty="0" smtClean="0"/>
              <a:t>       </a:t>
            </a:r>
            <a:r>
              <a:rPr lang="en-US" sz="8000" i="1" u="sng" dirty="0" smtClean="0"/>
              <a:t>THANK YOU     </a:t>
            </a:r>
            <a:endParaRPr lang="en-GB" sz="8000" i="1" u="sng" dirty="0"/>
          </a:p>
        </p:txBody>
      </p:sp>
    </p:spTree>
    <p:extLst>
      <p:ext uri="{BB962C8B-B14F-4D97-AF65-F5344CB8AC3E}">
        <p14:creationId xmlns:p14="http://schemas.microsoft.com/office/powerpoint/2010/main" val="117323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noChangeArrowheads="1"/>
          </p:cNvSpPr>
          <p:nvPr/>
        </p:nvSpPr>
        <p:spPr bwMode="auto">
          <a:xfrm>
            <a:off x="0" y="0"/>
            <a:ext cx="9144000" cy="1600200"/>
          </a:xfrm>
          <a:prstGeom prst="rect">
            <a:avLst/>
          </a:prstGeom>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lvl1pPr algn="l" defTabSz="914400" rtl="0" eaLnBrk="1" fontAlgn="base" latinLnBrk="0" hangingPunct="1">
              <a:spcBef>
                <a:spcPct val="0"/>
              </a:spcBef>
              <a:spcAft>
                <a:spcPct val="0"/>
              </a:spcAft>
              <a:buNone/>
              <a:defRPr sz="3000" b="1" kern="1200">
                <a:solidFill>
                  <a:srgbClr val="0000FF"/>
                </a:solidFill>
                <a:latin typeface="+mj-lt"/>
                <a:ea typeface="+mj-ea"/>
                <a:cs typeface="+mj-cs"/>
              </a:defRPr>
            </a:lvl1pPr>
            <a:lvl2pPr algn="l" rtl="0" fontAlgn="base">
              <a:spcBef>
                <a:spcPct val="0"/>
              </a:spcBef>
              <a:spcAft>
                <a:spcPct val="0"/>
              </a:spcAft>
              <a:defRPr sz="3000" b="1">
                <a:solidFill>
                  <a:srgbClr val="0000FF"/>
                </a:solidFill>
                <a:latin typeface="Arial" charset="0"/>
                <a:ea typeface="+mn-ea"/>
                <a:cs typeface="+mn-cs"/>
              </a:defRPr>
            </a:lvl2pPr>
            <a:lvl3pPr algn="l" rtl="0" fontAlgn="base">
              <a:spcBef>
                <a:spcPct val="0"/>
              </a:spcBef>
              <a:spcAft>
                <a:spcPct val="0"/>
              </a:spcAft>
              <a:defRPr sz="3000" b="1">
                <a:solidFill>
                  <a:srgbClr val="0000FF"/>
                </a:solidFill>
                <a:latin typeface="Arial" charset="0"/>
                <a:ea typeface="+mn-ea"/>
                <a:cs typeface="+mn-cs"/>
              </a:defRPr>
            </a:lvl3pPr>
            <a:lvl4pPr algn="l" rtl="0" fontAlgn="base">
              <a:spcBef>
                <a:spcPct val="0"/>
              </a:spcBef>
              <a:spcAft>
                <a:spcPct val="0"/>
              </a:spcAft>
              <a:defRPr sz="3000" b="1">
                <a:solidFill>
                  <a:srgbClr val="0000FF"/>
                </a:solidFill>
                <a:latin typeface="Arial" charset="0"/>
                <a:ea typeface="+mn-ea"/>
                <a:cs typeface="+mn-cs"/>
              </a:defRPr>
            </a:lvl4pPr>
            <a:lvl5pPr algn="l" rtl="0" fontAlgn="base">
              <a:spcBef>
                <a:spcPct val="0"/>
              </a:spcBef>
              <a:spcAft>
                <a:spcPct val="0"/>
              </a:spcAft>
              <a:defRPr sz="3000" b="1">
                <a:solidFill>
                  <a:srgbClr val="0000FF"/>
                </a:solidFill>
                <a:latin typeface="Arial" charset="0"/>
                <a:ea typeface="+mn-ea"/>
                <a:cs typeface="+mn-cs"/>
              </a:defRPr>
            </a:lvl5pPr>
            <a:lvl6pPr marL="457200" algn="l" rtl="0" fontAlgn="base">
              <a:spcBef>
                <a:spcPct val="0"/>
              </a:spcBef>
              <a:spcAft>
                <a:spcPct val="0"/>
              </a:spcAft>
              <a:defRPr sz="3000" b="1">
                <a:solidFill>
                  <a:srgbClr val="0000FF"/>
                </a:solidFill>
                <a:latin typeface="Arial" charset="0"/>
                <a:ea typeface="+mn-ea"/>
                <a:cs typeface="+mn-cs"/>
              </a:defRPr>
            </a:lvl6pPr>
            <a:lvl7pPr marL="914400" algn="l" rtl="0" fontAlgn="base">
              <a:spcBef>
                <a:spcPct val="0"/>
              </a:spcBef>
              <a:spcAft>
                <a:spcPct val="0"/>
              </a:spcAft>
              <a:defRPr sz="3000" b="1">
                <a:solidFill>
                  <a:srgbClr val="0000FF"/>
                </a:solidFill>
                <a:latin typeface="Arial" charset="0"/>
                <a:ea typeface="+mn-ea"/>
                <a:cs typeface="+mn-cs"/>
              </a:defRPr>
            </a:lvl7pPr>
            <a:lvl8pPr marL="1371600" algn="l" rtl="0" fontAlgn="base">
              <a:spcBef>
                <a:spcPct val="0"/>
              </a:spcBef>
              <a:spcAft>
                <a:spcPct val="0"/>
              </a:spcAft>
              <a:defRPr sz="3000" b="1">
                <a:solidFill>
                  <a:srgbClr val="0000FF"/>
                </a:solidFill>
                <a:latin typeface="Arial" charset="0"/>
                <a:ea typeface="+mn-ea"/>
                <a:cs typeface="+mn-cs"/>
              </a:defRPr>
            </a:lvl8pPr>
            <a:lvl9pPr marL="1828800" algn="l" rtl="0" fontAlgn="base">
              <a:spcBef>
                <a:spcPct val="0"/>
              </a:spcBef>
              <a:spcAft>
                <a:spcPct val="0"/>
              </a:spcAft>
              <a:defRPr sz="3000" b="1">
                <a:solidFill>
                  <a:srgbClr val="0000FF"/>
                </a:solidFill>
                <a:latin typeface="Arial" charset="0"/>
                <a:ea typeface="+mn-ea"/>
                <a:cs typeface="+mn-cs"/>
              </a:defRPr>
            </a:lvl9pPr>
          </a:lstStyle>
          <a:p>
            <a:pPr algn="ctr">
              <a:defRPr/>
            </a:pPr>
            <a:r>
              <a:rPr lang="en-US" kern="0" smtClean="0">
                <a:latin typeface="Arial"/>
              </a:rPr>
              <a:t>Electric Motors </a:t>
            </a:r>
            <a:endParaRPr lang="en-US" kern="0" dirty="0">
              <a:latin typeface="Arial"/>
            </a:endParaRPr>
          </a:p>
        </p:txBody>
      </p:sp>
      <p:sp>
        <p:nvSpPr>
          <p:cNvPr id="3" name="Content Placeholder 2"/>
          <p:cNvSpPr txBox="1">
            <a:spLocks/>
          </p:cNvSpPr>
          <p:nvPr/>
        </p:nvSpPr>
        <p:spPr>
          <a:xfrm>
            <a:off x="27709" y="1627909"/>
            <a:ext cx="9047018" cy="5257800"/>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defRPr/>
            </a:pPr>
            <a:r>
              <a:rPr lang="en-US" kern="0" dirty="0" smtClean="0">
                <a:latin typeface="Arial"/>
              </a:rPr>
              <a:t>     </a:t>
            </a:r>
            <a:r>
              <a:rPr lang="en-US" kern="0" dirty="0" smtClean="0">
                <a:latin typeface="Arial"/>
              </a:rPr>
              <a:t> </a:t>
            </a:r>
            <a:r>
              <a:rPr lang="en-US" sz="4000" kern="0" dirty="0" smtClean="0">
                <a:latin typeface="Arial"/>
              </a:rPr>
              <a:t>Introduction </a:t>
            </a:r>
            <a:endParaRPr lang="en-US" sz="4000" kern="0" dirty="0" smtClean="0">
              <a:latin typeface="Arial"/>
            </a:endParaRPr>
          </a:p>
          <a:p>
            <a:pPr marL="0" indent="0">
              <a:buNone/>
              <a:defRPr/>
            </a:pPr>
            <a:r>
              <a:rPr lang="en-US" sz="4000" kern="0" dirty="0" smtClean="0">
                <a:latin typeface="Arial"/>
              </a:rPr>
              <a:t>     DC Motors</a:t>
            </a:r>
          </a:p>
          <a:p>
            <a:pPr marL="0" indent="0">
              <a:buNone/>
              <a:defRPr/>
            </a:pPr>
            <a:r>
              <a:rPr lang="en-US" sz="4000" kern="0" dirty="0" smtClean="0">
                <a:latin typeface="Arial"/>
              </a:rPr>
              <a:t>     AC Motors</a:t>
            </a:r>
          </a:p>
          <a:p>
            <a:pPr marL="0" indent="0">
              <a:buNone/>
              <a:defRPr/>
            </a:pPr>
            <a:r>
              <a:rPr lang="en-US" sz="4000" kern="0" dirty="0" smtClean="0">
                <a:latin typeface="Arial"/>
              </a:rPr>
              <a:t>     Synchronous Motors</a:t>
            </a:r>
          </a:p>
          <a:p>
            <a:pPr marL="0" indent="0">
              <a:buNone/>
              <a:defRPr/>
            </a:pPr>
            <a:r>
              <a:rPr lang="en-US" sz="4000" kern="0" dirty="0" smtClean="0">
                <a:latin typeface="Arial"/>
              </a:rPr>
              <a:t>     Induction </a:t>
            </a:r>
            <a:r>
              <a:rPr lang="en-US" sz="4000" kern="0" dirty="0" smtClean="0">
                <a:latin typeface="Arial"/>
              </a:rPr>
              <a:t>Motors </a:t>
            </a:r>
            <a:endParaRPr lang="en-US" sz="4000" kern="0" dirty="0" smtClean="0">
              <a:latin typeface="Arial"/>
            </a:endParaRPr>
          </a:p>
          <a:p>
            <a:pPr marL="0" indent="0">
              <a:buNone/>
              <a:defRPr/>
            </a:pPr>
            <a:r>
              <a:rPr lang="en-US" sz="4000" kern="0" dirty="0" smtClean="0">
                <a:latin typeface="Arial"/>
              </a:rPr>
              <a:t>     Conclusion  </a:t>
            </a:r>
          </a:p>
          <a:p>
            <a:pPr marL="0" indent="0">
              <a:buNone/>
              <a:defRPr/>
            </a:pPr>
            <a:endParaRPr lang="en-US" kern="0" dirty="0" smtClean="0">
              <a:latin typeface="Arial"/>
            </a:endParaRPr>
          </a:p>
          <a:p>
            <a:pPr marL="0" indent="0">
              <a:buNone/>
              <a:defRPr/>
            </a:pPr>
            <a:endParaRPr lang="en-US" kern="0" dirty="0" smtClean="0">
              <a:latin typeface="Arial"/>
            </a:endParaRPr>
          </a:p>
        </p:txBody>
      </p:sp>
    </p:spTree>
    <p:extLst>
      <p:ext uri="{BB962C8B-B14F-4D97-AF65-F5344CB8AC3E}">
        <p14:creationId xmlns:p14="http://schemas.microsoft.com/office/powerpoint/2010/main" val="16768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914400" rtl="0" eaLnBrk="1" fontAlgn="base" latinLnBrk="0" hangingPunct="1">
              <a:spcBef>
                <a:spcPct val="0"/>
              </a:spcBef>
              <a:spcAft>
                <a:spcPct val="0"/>
              </a:spcAft>
              <a:buNone/>
              <a:defRPr sz="3000" b="1" kern="1200">
                <a:solidFill>
                  <a:srgbClr val="0000FF"/>
                </a:solidFill>
                <a:latin typeface="+mj-lt"/>
                <a:ea typeface="+mj-ea"/>
                <a:cs typeface="+mj-cs"/>
              </a:defRPr>
            </a:lvl1pPr>
            <a:lvl2pPr algn="l" rtl="0" fontAlgn="base">
              <a:spcBef>
                <a:spcPct val="0"/>
              </a:spcBef>
              <a:spcAft>
                <a:spcPct val="0"/>
              </a:spcAft>
              <a:defRPr sz="3000" b="1">
                <a:solidFill>
                  <a:srgbClr val="0000FF"/>
                </a:solidFill>
                <a:latin typeface="Arial" charset="0"/>
              </a:defRPr>
            </a:lvl2pPr>
            <a:lvl3pPr algn="l" rtl="0" fontAlgn="base">
              <a:spcBef>
                <a:spcPct val="0"/>
              </a:spcBef>
              <a:spcAft>
                <a:spcPct val="0"/>
              </a:spcAft>
              <a:defRPr sz="3000" b="1">
                <a:solidFill>
                  <a:srgbClr val="0000FF"/>
                </a:solidFill>
                <a:latin typeface="Arial" charset="0"/>
              </a:defRPr>
            </a:lvl3pPr>
            <a:lvl4pPr algn="l" rtl="0" fontAlgn="base">
              <a:spcBef>
                <a:spcPct val="0"/>
              </a:spcBef>
              <a:spcAft>
                <a:spcPct val="0"/>
              </a:spcAft>
              <a:defRPr sz="3000" b="1">
                <a:solidFill>
                  <a:srgbClr val="0000FF"/>
                </a:solidFill>
                <a:latin typeface="Arial" charset="0"/>
              </a:defRPr>
            </a:lvl4pPr>
            <a:lvl5pPr algn="l" rtl="0" fontAlgn="base">
              <a:spcBef>
                <a:spcPct val="0"/>
              </a:spcBef>
              <a:spcAft>
                <a:spcPct val="0"/>
              </a:spcAft>
              <a:defRPr sz="3000" b="1">
                <a:solidFill>
                  <a:srgbClr val="0000FF"/>
                </a:solidFill>
                <a:latin typeface="Arial" charset="0"/>
              </a:defRPr>
            </a:lvl5pPr>
            <a:lvl6pPr marL="457200" algn="l" rtl="0" fontAlgn="base">
              <a:spcBef>
                <a:spcPct val="0"/>
              </a:spcBef>
              <a:spcAft>
                <a:spcPct val="0"/>
              </a:spcAft>
              <a:defRPr sz="3000" b="1">
                <a:solidFill>
                  <a:srgbClr val="0000FF"/>
                </a:solidFill>
                <a:latin typeface="Arial" charset="0"/>
              </a:defRPr>
            </a:lvl6pPr>
            <a:lvl7pPr marL="914400" algn="l" rtl="0" fontAlgn="base">
              <a:spcBef>
                <a:spcPct val="0"/>
              </a:spcBef>
              <a:spcAft>
                <a:spcPct val="0"/>
              </a:spcAft>
              <a:defRPr sz="3000" b="1">
                <a:solidFill>
                  <a:srgbClr val="0000FF"/>
                </a:solidFill>
                <a:latin typeface="Arial" charset="0"/>
              </a:defRPr>
            </a:lvl7pPr>
            <a:lvl8pPr marL="1371600" algn="l" rtl="0" fontAlgn="base">
              <a:spcBef>
                <a:spcPct val="0"/>
              </a:spcBef>
              <a:spcAft>
                <a:spcPct val="0"/>
              </a:spcAft>
              <a:defRPr sz="3000" b="1">
                <a:solidFill>
                  <a:srgbClr val="0000FF"/>
                </a:solidFill>
                <a:latin typeface="Arial" charset="0"/>
              </a:defRPr>
            </a:lvl8pPr>
            <a:lvl9pPr marL="1828800" algn="l" rtl="0" fontAlgn="base">
              <a:spcBef>
                <a:spcPct val="0"/>
              </a:spcBef>
              <a:spcAft>
                <a:spcPct val="0"/>
              </a:spcAft>
              <a:defRPr sz="3000" b="1">
                <a:solidFill>
                  <a:srgbClr val="0000FF"/>
                </a:solidFill>
                <a:latin typeface="Arial" charset="0"/>
              </a:defRPr>
            </a:lvl9pPr>
          </a:lstStyle>
          <a:p>
            <a:pPr>
              <a:defRPr/>
            </a:pPr>
            <a:r>
              <a:rPr lang="en-US" kern="0" dirty="0" smtClean="0">
                <a:latin typeface="Arial"/>
              </a:rPr>
              <a:t>Introduction</a:t>
            </a:r>
            <a:endParaRPr lang="en-US" kern="0" dirty="0">
              <a:latin typeface="Arial"/>
            </a:endParaRPr>
          </a:p>
        </p:txBody>
      </p:sp>
      <p:sp>
        <p:nvSpPr>
          <p:cNvPr id="3" name="Content Placeholder 4"/>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rgbClr val="E30000"/>
              </a:buClr>
              <a:buFont typeface="Wingdings" pitchFamily="2" charset="2"/>
              <a:buChar char="§"/>
              <a:defRPr sz="2600" kern="1200">
                <a:solidFill>
                  <a:schemeClr val="tx1"/>
                </a:solidFill>
                <a:latin typeface="+mn-lt"/>
                <a:ea typeface="+mn-ea"/>
                <a:cs typeface="+mn-cs"/>
              </a:defRPr>
            </a:lvl1pPr>
            <a:lvl2pPr marL="742950" indent="-285750" algn="l" defTabSz="914400" rtl="0" eaLnBrk="1" fontAlgn="base" latinLnBrk="0"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defTabSz="914400" rtl="0" eaLnBrk="1" fontAlgn="base" latinLnBrk="0" hangingPunct="1">
              <a:spcBef>
                <a:spcPct val="20000"/>
              </a:spcBef>
              <a:spcAft>
                <a:spcPct val="0"/>
              </a:spcAft>
              <a:buFont typeface="Wingdings" pitchFamily="2" charset="2"/>
              <a:buChar char="§"/>
              <a:defRPr sz="2000" kern="1200">
                <a:solidFill>
                  <a:schemeClr val="tx1"/>
                </a:solidFill>
                <a:latin typeface="+mn-lt"/>
                <a:ea typeface="+mn-ea"/>
                <a:cs typeface="+mn-cs"/>
              </a:defRPr>
            </a:lvl3pPr>
            <a:lvl4pPr marL="1600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6pPr>
            <a:lvl7pPr marL="29718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7pPr>
            <a:lvl8pPr marL="34290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8pPr>
            <a:lvl9pPr marL="3886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9pPr>
          </a:lstStyle>
          <a:p>
            <a:pPr>
              <a:lnSpc>
                <a:spcPct val="110000"/>
              </a:lnSpc>
              <a:defRPr/>
            </a:pPr>
            <a:r>
              <a:rPr lang="en-US" kern="0" smtClean="0">
                <a:solidFill>
                  <a:srgbClr val="000000"/>
                </a:solidFill>
                <a:latin typeface="Arial"/>
              </a:rPr>
              <a:t>In this lecture we consider various forms of rotating </a:t>
            </a:r>
            <a:r>
              <a:rPr lang="en-US" b="1" kern="0" smtClean="0">
                <a:solidFill>
                  <a:srgbClr val="0000FF"/>
                </a:solidFill>
                <a:latin typeface="Arial"/>
              </a:rPr>
              <a:t>electrical machines</a:t>
            </a:r>
          </a:p>
          <a:p>
            <a:pPr>
              <a:lnSpc>
                <a:spcPct val="110000"/>
              </a:lnSpc>
              <a:defRPr/>
            </a:pPr>
            <a:r>
              <a:rPr lang="en-US" kern="0" smtClean="0">
                <a:solidFill>
                  <a:srgbClr val="000000"/>
                </a:solidFill>
                <a:latin typeface="Arial"/>
              </a:rPr>
              <a:t>These can be divided into:</a:t>
            </a:r>
          </a:p>
          <a:p>
            <a:pPr lvl="1">
              <a:lnSpc>
                <a:spcPct val="110000"/>
              </a:lnSpc>
              <a:buFontTx/>
              <a:buChar char="–"/>
              <a:defRPr/>
            </a:pPr>
            <a:r>
              <a:rPr lang="en-US" b="1" kern="0" smtClean="0">
                <a:solidFill>
                  <a:srgbClr val="0000FF"/>
                </a:solidFill>
                <a:latin typeface="Arial"/>
              </a:rPr>
              <a:t>generators</a:t>
            </a:r>
            <a:r>
              <a:rPr lang="en-US" kern="0" smtClean="0">
                <a:solidFill>
                  <a:srgbClr val="000000"/>
                </a:solidFill>
                <a:latin typeface="Arial"/>
              </a:rPr>
              <a:t> – which convert mechanical energy into electrical energy</a:t>
            </a:r>
          </a:p>
          <a:p>
            <a:pPr lvl="1">
              <a:lnSpc>
                <a:spcPct val="110000"/>
              </a:lnSpc>
              <a:buFontTx/>
              <a:buChar char="–"/>
              <a:defRPr/>
            </a:pPr>
            <a:r>
              <a:rPr lang="en-US" b="1" kern="0" smtClean="0">
                <a:solidFill>
                  <a:srgbClr val="0000FF"/>
                </a:solidFill>
                <a:latin typeface="Arial"/>
              </a:rPr>
              <a:t>motors</a:t>
            </a:r>
            <a:r>
              <a:rPr lang="en-US" kern="0" smtClean="0">
                <a:solidFill>
                  <a:srgbClr val="000000"/>
                </a:solidFill>
                <a:latin typeface="Arial"/>
              </a:rPr>
              <a:t> – which convert electrical energy into mechanical energy</a:t>
            </a:r>
          </a:p>
          <a:p>
            <a:pPr>
              <a:lnSpc>
                <a:spcPct val="110000"/>
              </a:lnSpc>
              <a:defRPr/>
            </a:pPr>
            <a:r>
              <a:rPr lang="en-US" kern="0" smtClean="0">
                <a:solidFill>
                  <a:srgbClr val="000000"/>
                </a:solidFill>
                <a:latin typeface="Arial"/>
              </a:rPr>
              <a:t>Both types operate through the interaction between a </a:t>
            </a:r>
            <a:r>
              <a:rPr lang="en-US" i="1" kern="0" smtClean="0">
                <a:solidFill>
                  <a:srgbClr val="000000"/>
                </a:solidFill>
                <a:latin typeface="Arial"/>
              </a:rPr>
              <a:t>magnetic field </a:t>
            </a:r>
            <a:r>
              <a:rPr lang="en-US" kern="0" smtClean="0">
                <a:solidFill>
                  <a:srgbClr val="000000"/>
                </a:solidFill>
                <a:latin typeface="Arial"/>
              </a:rPr>
              <a:t>and a set of </a:t>
            </a:r>
            <a:r>
              <a:rPr lang="en-US" i="1" kern="0" smtClean="0">
                <a:solidFill>
                  <a:srgbClr val="000000"/>
                </a:solidFill>
                <a:latin typeface="Arial"/>
              </a:rPr>
              <a:t>windings</a:t>
            </a:r>
            <a:endParaRPr lang="en-US" i="1" kern="0" dirty="0">
              <a:solidFill>
                <a:srgbClr val="000000"/>
              </a:solidFill>
              <a:latin typeface="Arial"/>
            </a:endParaRPr>
          </a:p>
        </p:txBody>
      </p:sp>
    </p:spTree>
    <p:extLst>
      <p:ext uri="{BB962C8B-B14F-4D97-AF65-F5344CB8AC3E}">
        <p14:creationId xmlns:p14="http://schemas.microsoft.com/office/powerpoint/2010/main" val="107421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914400" rtl="0" eaLnBrk="1" fontAlgn="base" latinLnBrk="0" hangingPunct="1">
              <a:spcBef>
                <a:spcPct val="0"/>
              </a:spcBef>
              <a:spcAft>
                <a:spcPct val="0"/>
              </a:spcAft>
              <a:buNone/>
              <a:defRPr sz="3000" b="1" kern="1200">
                <a:solidFill>
                  <a:srgbClr val="0000FF"/>
                </a:solidFill>
                <a:latin typeface="+mj-lt"/>
                <a:ea typeface="+mj-ea"/>
                <a:cs typeface="+mj-cs"/>
              </a:defRPr>
            </a:lvl1pPr>
            <a:lvl2pPr algn="l" rtl="0" fontAlgn="base">
              <a:spcBef>
                <a:spcPct val="0"/>
              </a:spcBef>
              <a:spcAft>
                <a:spcPct val="0"/>
              </a:spcAft>
              <a:defRPr sz="3000" b="1">
                <a:solidFill>
                  <a:srgbClr val="0000FF"/>
                </a:solidFill>
                <a:latin typeface="Arial" charset="0"/>
              </a:defRPr>
            </a:lvl2pPr>
            <a:lvl3pPr algn="l" rtl="0" fontAlgn="base">
              <a:spcBef>
                <a:spcPct val="0"/>
              </a:spcBef>
              <a:spcAft>
                <a:spcPct val="0"/>
              </a:spcAft>
              <a:defRPr sz="3000" b="1">
                <a:solidFill>
                  <a:srgbClr val="0000FF"/>
                </a:solidFill>
                <a:latin typeface="Arial" charset="0"/>
              </a:defRPr>
            </a:lvl3pPr>
            <a:lvl4pPr algn="l" rtl="0" fontAlgn="base">
              <a:spcBef>
                <a:spcPct val="0"/>
              </a:spcBef>
              <a:spcAft>
                <a:spcPct val="0"/>
              </a:spcAft>
              <a:defRPr sz="3000" b="1">
                <a:solidFill>
                  <a:srgbClr val="0000FF"/>
                </a:solidFill>
                <a:latin typeface="Arial" charset="0"/>
              </a:defRPr>
            </a:lvl4pPr>
            <a:lvl5pPr algn="l" rtl="0" fontAlgn="base">
              <a:spcBef>
                <a:spcPct val="0"/>
              </a:spcBef>
              <a:spcAft>
                <a:spcPct val="0"/>
              </a:spcAft>
              <a:defRPr sz="3000" b="1">
                <a:solidFill>
                  <a:srgbClr val="0000FF"/>
                </a:solidFill>
                <a:latin typeface="Arial" charset="0"/>
              </a:defRPr>
            </a:lvl5pPr>
            <a:lvl6pPr marL="457200" algn="l" rtl="0" fontAlgn="base">
              <a:spcBef>
                <a:spcPct val="0"/>
              </a:spcBef>
              <a:spcAft>
                <a:spcPct val="0"/>
              </a:spcAft>
              <a:defRPr sz="3000" b="1">
                <a:solidFill>
                  <a:srgbClr val="0000FF"/>
                </a:solidFill>
                <a:latin typeface="Arial" charset="0"/>
              </a:defRPr>
            </a:lvl6pPr>
            <a:lvl7pPr marL="914400" algn="l" rtl="0" fontAlgn="base">
              <a:spcBef>
                <a:spcPct val="0"/>
              </a:spcBef>
              <a:spcAft>
                <a:spcPct val="0"/>
              </a:spcAft>
              <a:defRPr sz="3000" b="1">
                <a:solidFill>
                  <a:srgbClr val="0000FF"/>
                </a:solidFill>
                <a:latin typeface="Arial" charset="0"/>
              </a:defRPr>
            </a:lvl7pPr>
            <a:lvl8pPr marL="1371600" algn="l" rtl="0" fontAlgn="base">
              <a:spcBef>
                <a:spcPct val="0"/>
              </a:spcBef>
              <a:spcAft>
                <a:spcPct val="0"/>
              </a:spcAft>
              <a:defRPr sz="3000" b="1">
                <a:solidFill>
                  <a:srgbClr val="0000FF"/>
                </a:solidFill>
                <a:latin typeface="Arial" charset="0"/>
              </a:defRPr>
            </a:lvl8pPr>
            <a:lvl9pPr marL="1828800" algn="l" rtl="0" fontAlgn="base">
              <a:spcBef>
                <a:spcPct val="0"/>
              </a:spcBef>
              <a:spcAft>
                <a:spcPct val="0"/>
              </a:spcAft>
              <a:defRPr sz="3000" b="1">
                <a:solidFill>
                  <a:srgbClr val="0000FF"/>
                </a:solidFill>
                <a:latin typeface="Arial" charset="0"/>
              </a:defRPr>
            </a:lvl9pPr>
          </a:lstStyle>
          <a:p>
            <a:pPr>
              <a:defRPr/>
            </a:pPr>
            <a:r>
              <a:rPr lang="en-US" kern="0" dirty="0" smtClean="0">
                <a:latin typeface="Arial"/>
              </a:rPr>
              <a:t>DC Motors</a:t>
            </a:r>
            <a:endParaRPr lang="en-US" kern="0" dirty="0">
              <a:latin typeface="Arial"/>
            </a:endParaRPr>
          </a:p>
        </p:txBody>
      </p:sp>
      <p:sp>
        <p:nvSpPr>
          <p:cNvPr id="3" name="Content Placeholder 4"/>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rgbClr val="E30000"/>
              </a:buClr>
              <a:buFont typeface="Wingdings" pitchFamily="2" charset="2"/>
              <a:buChar char="§"/>
              <a:defRPr sz="2600" kern="1200">
                <a:solidFill>
                  <a:schemeClr val="tx1"/>
                </a:solidFill>
                <a:latin typeface="+mn-lt"/>
                <a:ea typeface="+mn-ea"/>
                <a:cs typeface="+mn-cs"/>
              </a:defRPr>
            </a:lvl1pPr>
            <a:lvl2pPr marL="742950" indent="-285750" algn="l" defTabSz="914400" rtl="0" eaLnBrk="1" fontAlgn="base" latinLnBrk="0"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defTabSz="914400" rtl="0" eaLnBrk="1" fontAlgn="base" latinLnBrk="0" hangingPunct="1">
              <a:spcBef>
                <a:spcPct val="20000"/>
              </a:spcBef>
              <a:spcAft>
                <a:spcPct val="0"/>
              </a:spcAft>
              <a:buFont typeface="Wingdings" pitchFamily="2" charset="2"/>
              <a:buChar char="§"/>
              <a:defRPr sz="2000" kern="1200">
                <a:solidFill>
                  <a:schemeClr val="tx1"/>
                </a:solidFill>
                <a:latin typeface="+mn-lt"/>
                <a:ea typeface="+mn-ea"/>
                <a:cs typeface="+mn-cs"/>
              </a:defRPr>
            </a:lvl3pPr>
            <a:lvl4pPr marL="1600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6pPr>
            <a:lvl7pPr marL="29718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7pPr>
            <a:lvl8pPr marL="34290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8pPr>
            <a:lvl9pPr marL="3886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9pPr>
          </a:lstStyle>
          <a:p>
            <a:pPr>
              <a:lnSpc>
                <a:spcPct val="110000"/>
              </a:lnSpc>
              <a:defRPr/>
            </a:pPr>
            <a:r>
              <a:rPr lang="en-GB" dirty="0"/>
              <a:t>A </a:t>
            </a:r>
            <a:r>
              <a:rPr lang="en-GB" b="1" dirty="0"/>
              <a:t>DC Motor </a:t>
            </a:r>
            <a:r>
              <a:rPr lang="en-GB" dirty="0"/>
              <a:t>is a very simple electric motor which is operated on direct current (DC). The </a:t>
            </a:r>
            <a:r>
              <a:rPr lang="en-GB" b="1" dirty="0"/>
              <a:t>DC Motor</a:t>
            </a:r>
            <a:r>
              <a:rPr lang="en-GB" dirty="0"/>
              <a:t> moves due to the torque generated by the electro-magnetic field. A simple </a:t>
            </a:r>
            <a:r>
              <a:rPr lang="en-GB" b="1" dirty="0"/>
              <a:t>DC Motor </a:t>
            </a:r>
            <a:r>
              <a:rPr lang="en-GB" dirty="0"/>
              <a:t>uses electric coil and magnets of opposite polarity. As the magnets with opposite poles attracts and repels one another, a </a:t>
            </a:r>
            <a:r>
              <a:rPr lang="en-GB" b="1" dirty="0"/>
              <a:t>DC Motor</a:t>
            </a:r>
            <a:r>
              <a:rPr lang="en-GB" dirty="0"/>
              <a:t> turns. The electric coil used in a </a:t>
            </a:r>
            <a:r>
              <a:rPr lang="en-GB" b="1" dirty="0"/>
              <a:t>DC Motor</a:t>
            </a:r>
            <a:r>
              <a:rPr lang="en-GB" dirty="0"/>
              <a:t> acts as an electromagnet</a:t>
            </a:r>
            <a:endParaRPr lang="en-US" b="1" kern="0" dirty="0">
              <a:solidFill>
                <a:srgbClr val="0000FF"/>
              </a:solidFill>
              <a:latin typeface="Arial"/>
              <a:sym typeface="Symbol" pitchFamily="18" charset="2"/>
            </a:endParaRPr>
          </a:p>
        </p:txBody>
      </p:sp>
      <p:pic>
        <p:nvPicPr>
          <p:cNvPr id="5" name="Picture 4" descr="armature_tran_web"/>
          <p:cNvPicPr>
            <a:picLocks noChangeAspect="1" noChangeArrowheads="1"/>
          </p:cNvPicPr>
          <p:nvPr/>
        </p:nvPicPr>
        <p:blipFill>
          <a:blip r:embed="rId2">
            <a:extLst>
              <a:ext uri="{28A0092B-C50C-407E-A947-70E740481C1C}">
                <a14:useLocalDpi xmlns:a14="http://schemas.microsoft.com/office/drawing/2010/main" val="0"/>
              </a:ext>
            </a:extLst>
          </a:blip>
          <a:srcRect t="5357" r="9822" b="16072"/>
          <a:stretch>
            <a:fillRect/>
          </a:stretch>
        </p:blipFill>
        <p:spPr bwMode="auto">
          <a:xfrm>
            <a:off x="2039451" y="4648200"/>
            <a:ext cx="4361349"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5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noChangeArrowheads="1"/>
          </p:cNvSpPr>
          <p:nvPr/>
        </p:nvSpPr>
        <p:spPr bwMode="auto">
          <a:xfrm>
            <a:off x="457200" y="914400"/>
            <a:ext cx="8229600" cy="52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rgbClr val="E30000"/>
              </a:buClr>
              <a:buFont typeface="Wingdings" pitchFamily="2" charset="2"/>
              <a:buChar char="§"/>
              <a:defRPr sz="2600" kern="1200">
                <a:solidFill>
                  <a:schemeClr val="tx1"/>
                </a:solidFill>
                <a:latin typeface="+mn-lt"/>
                <a:ea typeface="+mn-ea"/>
                <a:cs typeface="+mn-cs"/>
              </a:defRPr>
            </a:lvl1pPr>
            <a:lvl2pPr marL="742950" indent="-285750" algn="l" defTabSz="914400" rtl="0" eaLnBrk="1" fontAlgn="base" latinLnBrk="0"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defTabSz="914400" rtl="0" eaLnBrk="1" fontAlgn="base" latinLnBrk="0" hangingPunct="1">
              <a:spcBef>
                <a:spcPct val="20000"/>
              </a:spcBef>
              <a:spcAft>
                <a:spcPct val="0"/>
              </a:spcAft>
              <a:buFont typeface="Wingdings" pitchFamily="2" charset="2"/>
              <a:buChar char="§"/>
              <a:defRPr sz="2000" kern="1200">
                <a:solidFill>
                  <a:schemeClr val="tx1"/>
                </a:solidFill>
                <a:latin typeface="+mn-lt"/>
                <a:ea typeface="+mn-ea"/>
                <a:cs typeface="+mn-cs"/>
              </a:defRPr>
            </a:lvl3pPr>
            <a:lvl4pPr marL="1600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6pPr>
            <a:lvl7pPr marL="29718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7pPr>
            <a:lvl8pPr marL="34290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8pPr>
            <a:lvl9pPr marL="3886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9pPr>
          </a:lstStyle>
          <a:p>
            <a:pPr>
              <a:defRPr/>
            </a:pPr>
            <a:r>
              <a:rPr lang="en-GB" b="1" kern="0" dirty="0" smtClean="0">
                <a:solidFill>
                  <a:srgbClr val="0000FF"/>
                </a:solidFill>
                <a:latin typeface="Arial"/>
              </a:rPr>
              <a:t>DC motor characteristics</a:t>
            </a:r>
          </a:p>
          <a:p>
            <a:pPr lvl="1">
              <a:buFontTx/>
              <a:buChar char="–"/>
              <a:defRPr/>
            </a:pPr>
            <a:r>
              <a:rPr lang="en-GB" kern="0" dirty="0" smtClean="0">
                <a:solidFill>
                  <a:srgbClr val="000000"/>
                </a:solidFill>
                <a:latin typeface="Arial"/>
              </a:rPr>
              <a:t>many forms – each with slightly different characteristics</a:t>
            </a:r>
          </a:p>
          <a:p>
            <a:pPr lvl="1">
              <a:buFontTx/>
              <a:buChar char="–"/>
              <a:defRPr/>
            </a:pPr>
            <a:r>
              <a:rPr lang="en-GB" kern="0" dirty="0" smtClean="0">
                <a:solidFill>
                  <a:srgbClr val="000000"/>
                </a:solidFill>
                <a:latin typeface="Arial"/>
              </a:rPr>
              <a:t>again can be </a:t>
            </a:r>
            <a:r>
              <a:rPr lang="en-GB" b="1" kern="0" dirty="0" smtClean="0">
                <a:solidFill>
                  <a:srgbClr val="0000FF"/>
                </a:solidFill>
                <a:latin typeface="Arial"/>
              </a:rPr>
              <a:t>permanent magnet</a:t>
            </a:r>
            <a:r>
              <a:rPr lang="en-GB" kern="0" dirty="0" smtClean="0">
                <a:solidFill>
                  <a:srgbClr val="000000"/>
                </a:solidFill>
                <a:latin typeface="Arial"/>
              </a:rPr>
              <a:t>, or </a:t>
            </a:r>
            <a:r>
              <a:rPr lang="en-GB" b="1" kern="0" dirty="0" smtClean="0">
                <a:solidFill>
                  <a:srgbClr val="0000FF"/>
                </a:solidFill>
                <a:latin typeface="Arial"/>
              </a:rPr>
              <a:t>series-wound</a:t>
            </a:r>
            <a:r>
              <a:rPr lang="en-GB" kern="0" dirty="0" smtClean="0">
                <a:solidFill>
                  <a:srgbClr val="000000"/>
                </a:solidFill>
                <a:latin typeface="Arial"/>
              </a:rPr>
              <a:t>, </a:t>
            </a:r>
            <a:r>
              <a:rPr lang="en-GB" b="1" kern="0" dirty="0" smtClean="0">
                <a:solidFill>
                  <a:srgbClr val="0000FF"/>
                </a:solidFill>
                <a:latin typeface="Arial"/>
              </a:rPr>
              <a:t>shunt-wound</a:t>
            </a:r>
            <a:r>
              <a:rPr lang="en-GB" kern="0" dirty="0" smtClean="0">
                <a:solidFill>
                  <a:srgbClr val="000000"/>
                </a:solidFill>
                <a:latin typeface="Arial"/>
              </a:rPr>
              <a:t> or </a:t>
            </a:r>
            <a:r>
              <a:rPr lang="en-GB" b="1" kern="0" dirty="0" smtClean="0">
                <a:solidFill>
                  <a:srgbClr val="0000FF"/>
                </a:solidFill>
                <a:latin typeface="Arial"/>
              </a:rPr>
              <a:t>compound wound</a:t>
            </a:r>
          </a:p>
          <a:p>
            <a:pPr lvl="1">
              <a:buFontTx/>
              <a:buChar char="–"/>
              <a:defRPr/>
            </a:pPr>
            <a:r>
              <a:rPr lang="en-GB" kern="0" dirty="0" smtClean="0">
                <a:solidFill>
                  <a:srgbClr val="000000"/>
                </a:solidFill>
                <a:latin typeface="Arial"/>
              </a:rPr>
              <a:t>figure below shows a shunt-wound DC motor</a:t>
            </a:r>
            <a:endParaRPr lang="en-GB" kern="0" dirty="0">
              <a:solidFill>
                <a:srgbClr val="000000"/>
              </a:solidFill>
              <a:latin typeface="Arial"/>
            </a:endParaRPr>
          </a:p>
        </p:txBody>
      </p:sp>
      <p:pic>
        <p:nvPicPr>
          <p:cNvPr id="3" name="Picture 2" descr="C23NF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6" y="4191000"/>
            <a:ext cx="57245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77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914400" rtl="0" eaLnBrk="1" fontAlgn="base" latinLnBrk="0" hangingPunct="1">
              <a:spcBef>
                <a:spcPct val="0"/>
              </a:spcBef>
              <a:spcAft>
                <a:spcPct val="0"/>
              </a:spcAft>
              <a:buNone/>
              <a:defRPr sz="3000" b="1" kern="1200">
                <a:solidFill>
                  <a:srgbClr val="0000FF"/>
                </a:solidFill>
                <a:latin typeface="+mj-lt"/>
                <a:ea typeface="+mj-ea"/>
                <a:cs typeface="+mj-cs"/>
              </a:defRPr>
            </a:lvl1pPr>
            <a:lvl2pPr algn="l" rtl="0" fontAlgn="base">
              <a:spcBef>
                <a:spcPct val="0"/>
              </a:spcBef>
              <a:spcAft>
                <a:spcPct val="0"/>
              </a:spcAft>
              <a:defRPr sz="3000" b="1">
                <a:solidFill>
                  <a:srgbClr val="0000FF"/>
                </a:solidFill>
                <a:latin typeface="Arial" charset="0"/>
              </a:defRPr>
            </a:lvl2pPr>
            <a:lvl3pPr algn="l" rtl="0" fontAlgn="base">
              <a:spcBef>
                <a:spcPct val="0"/>
              </a:spcBef>
              <a:spcAft>
                <a:spcPct val="0"/>
              </a:spcAft>
              <a:defRPr sz="3000" b="1">
                <a:solidFill>
                  <a:srgbClr val="0000FF"/>
                </a:solidFill>
                <a:latin typeface="Arial" charset="0"/>
              </a:defRPr>
            </a:lvl3pPr>
            <a:lvl4pPr algn="l" rtl="0" fontAlgn="base">
              <a:spcBef>
                <a:spcPct val="0"/>
              </a:spcBef>
              <a:spcAft>
                <a:spcPct val="0"/>
              </a:spcAft>
              <a:defRPr sz="3000" b="1">
                <a:solidFill>
                  <a:srgbClr val="0000FF"/>
                </a:solidFill>
                <a:latin typeface="Arial" charset="0"/>
              </a:defRPr>
            </a:lvl4pPr>
            <a:lvl5pPr algn="l" rtl="0" fontAlgn="base">
              <a:spcBef>
                <a:spcPct val="0"/>
              </a:spcBef>
              <a:spcAft>
                <a:spcPct val="0"/>
              </a:spcAft>
              <a:defRPr sz="3000" b="1">
                <a:solidFill>
                  <a:srgbClr val="0000FF"/>
                </a:solidFill>
                <a:latin typeface="Arial" charset="0"/>
              </a:defRPr>
            </a:lvl5pPr>
            <a:lvl6pPr marL="457200" algn="l" rtl="0" fontAlgn="base">
              <a:spcBef>
                <a:spcPct val="0"/>
              </a:spcBef>
              <a:spcAft>
                <a:spcPct val="0"/>
              </a:spcAft>
              <a:defRPr sz="3000" b="1">
                <a:solidFill>
                  <a:srgbClr val="0000FF"/>
                </a:solidFill>
                <a:latin typeface="Arial" charset="0"/>
              </a:defRPr>
            </a:lvl6pPr>
            <a:lvl7pPr marL="914400" algn="l" rtl="0" fontAlgn="base">
              <a:spcBef>
                <a:spcPct val="0"/>
              </a:spcBef>
              <a:spcAft>
                <a:spcPct val="0"/>
              </a:spcAft>
              <a:defRPr sz="3000" b="1">
                <a:solidFill>
                  <a:srgbClr val="0000FF"/>
                </a:solidFill>
                <a:latin typeface="Arial" charset="0"/>
              </a:defRPr>
            </a:lvl7pPr>
            <a:lvl8pPr marL="1371600" algn="l" rtl="0" fontAlgn="base">
              <a:spcBef>
                <a:spcPct val="0"/>
              </a:spcBef>
              <a:spcAft>
                <a:spcPct val="0"/>
              </a:spcAft>
              <a:defRPr sz="3000" b="1">
                <a:solidFill>
                  <a:srgbClr val="0000FF"/>
                </a:solidFill>
                <a:latin typeface="Arial" charset="0"/>
              </a:defRPr>
            </a:lvl8pPr>
            <a:lvl9pPr marL="1828800" algn="l" rtl="0" fontAlgn="base">
              <a:spcBef>
                <a:spcPct val="0"/>
              </a:spcBef>
              <a:spcAft>
                <a:spcPct val="0"/>
              </a:spcAft>
              <a:defRPr sz="3000" b="1">
                <a:solidFill>
                  <a:srgbClr val="0000FF"/>
                </a:solidFill>
                <a:latin typeface="Arial" charset="0"/>
              </a:defRPr>
            </a:lvl9pPr>
          </a:lstStyle>
          <a:p>
            <a:pPr>
              <a:defRPr/>
            </a:pPr>
            <a:r>
              <a:rPr lang="en-US" kern="0" smtClean="0">
                <a:latin typeface="Arial"/>
              </a:rPr>
              <a:t>AC Motors</a:t>
            </a:r>
            <a:endParaRPr lang="en-US" kern="0" dirty="0">
              <a:latin typeface="Arial"/>
            </a:endParaRPr>
          </a:p>
        </p:txBody>
      </p:sp>
      <p:sp>
        <p:nvSpPr>
          <p:cNvPr id="4" name="Rectangle 3"/>
          <p:cNvSpPr/>
          <p:nvPr/>
        </p:nvSpPr>
        <p:spPr>
          <a:xfrm>
            <a:off x="471054" y="1752600"/>
            <a:ext cx="8291945" cy="1200329"/>
          </a:xfrm>
          <a:prstGeom prst="rect">
            <a:avLst/>
          </a:prstGeom>
        </p:spPr>
        <p:txBody>
          <a:bodyPr wrap="square">
            <a:spAutoFit/>
          </a:bodyPr>
          <a:lstStyle/>
          <a:p>
            <a:r>
              <a:rPr lang="en-GB" dirty="0"/>
              <a:t>An AC motor is an electric motor driven by an alternating current (AC). The AC motor commonly consists of two basic parts, an outside stationary stator having coils supplied with alternating current to produce a rotating magnetic field, and an inside rotor attached to the output shaft producing a second rotating magnetic </a:t>
            </a:r>
            <a:r>
              <a:rPr lang="en-GB" dirty="0" smtClean="0"/>
              <a:t>field.</a:t>
            </a:r>
            <a:endParaRPr lang="en-GB" dirty="0"/>
          </a:p>
        </p:txBody>
      </p:sp>
      <p:sp>
        <p:nvSpPr>
          <p:cNvPr id="5" name="Content Placeholder 3"/>
          <p:cNvSpPr txBox="1">
            <a:spLocks noChangeArrowheads="1"/>
          </p:cNvSpPr>
          <p:nvPr/>
        </p:nvSpPr>
        <p:spPr bwMode="auto">
          <a:xfrm>
            <a:off x="457200" y="3124200"/>
            <a:ext cx="8458200" cy="297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fontAlgn="base" latinLnBrk="0" hangingPunct="1">
              <a:spcBef>
                <a:spcPct val="20000"/>
              </a:spcBef>
              <a:spcAft>
                <a:spcPct val="0"/>
              </a:spcAft>
              <a:buClr>
                <a:srgbClr val="E30000"/>
              </a:buClr>
              <a:buFont typeface="Wingdings" pitchFamily="2" charset="2"/>
              <a:buChar char="§"/>
              <a:defRPr sz="2600" kern="1200">
                <a:solidFill>
                  <a:schemeClr val="tx1"/>
                </a:solidFill>
                <a:latin typeface="+mn-lt"/>
                <a:ea typeface="+mn-ea"/>
                <a:cs typeface="+mn-cs"/>
              </a:defRPr>
            </a:lvl1pPr>
            <a:lvl2pPr marL="742950" indent="-285750" algn="l" defTabSz="914400" rtl="0" eaLnBrk="1" fontAlgn="base" latinLnBrk="0"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defTabSz="914400" rtl="0" eaLnBrk="1" fontAlgn="base" latinLnBrk="0" hangingPunct="1">
              <a:spcBef>
                <a:spcPct val="20000"/>
              </a:spcBef>
              <a:spcAft>
                <a:spcPct val="0"/>
              </a:spcAft>
              <a:buFont typeface="Wingdings" pitchFamily="2" charset="2"/>
              <a:buChar char="§"/>
              <a:defRPr sz="2000" kern="1200">
                <a:solidFill>
                  <a:schemeClr val="tx1"/>
                </a:solidFill>
                <a:latin typeface="+mn-lt"/>
                <a:ea typeface="+mn-ea"/>
                <a:cs typeface="+mn-cs"/>
              </a:defRPr>
            </a:lvl3pPr>
            <a:lvl4pPr marL="1600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6pPr>
            <a:lvl7pPr marL="29718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7pPr>
            <a:lvl8pPr marL="34290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8pPr>
            <a:lvl9pPr marL="3886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9pPr>
          </a:lstStyle>
          <a:p>
            <a:pPr>
              <a:lnSpc>
                <a:spcPct val="110000"/>
              </a:lnSpc>
            </a:pPr>
            <a:r>
              <a:rPr lang="en-US" kern="0" dirty="0" smtClean="0">
                <a:solidFill>
                  <a:srgbClr val="000000"/>
                </a:solidFill>
                <a:latin typeface="Arial"/>
              </a:rPr>
              <a:t>AC motors can be divided into two main forms:</a:t>
            </a:r>
          </a:p>
          <a:p>
            <a:pPr lvl="1">
              <a:lnSpc>
                <a:spcPct val="110000"/>
              </a:lnSpc>
              <a:buFontTx/>
              <a:buChar char="–"/>
            </a:pPr>
            <a:r>
              <a:rPr lang="en-US" b="1" kern="0" dirty="0" smtClean="0">
                <a:solidFill>
                  <a:srgbClr val="0000FF"/>
                </a:solidFill>
                <a:latin typeface="Arial"/>
                <a:sym typeface="Symbol" pitchFamily="18" charset="2"/>
              </a:rPr>
              <a:t>synchronous motors</a:t>
            </a:r>
          </a:p>
          <a:p>
            <a:pPr lvl="1">
              <a:lnSpc>
                <a:spcPct val="110000"/>
              </a:lnSpc>
              <a:buFontTx/>
              <a:buChar char="–"/>
            </a:pPr>
            <a:r>
              <a:rPr lang="en-US" b="1" kern="0" dirty="0" smtClean="0">
                <a:solidFill>
                  <a:srgbClr val="0000FF"/>
                </a:solidFill>
                <a:latin typeface="Arial"/>
                <a:sym typeface="Symbol" pitchFamily="18" charset="2"/>
              </a:rPr>
              <a:t>induction motors</a:t>
            </a:r>
          </a:p>
        </p:txBody>
      </p:sp>
      <p:pic>
        <p:nvPicPr>
          <p:cNvPr id="2050" name="Picture 2" descr="https://upload.wikimedia.org/wikipedia/commons/thumb/f/f2/Ac-elektromotor-robuster-asynchronmotor.jpg/800px-Ac-elektromotor-robuster-asynchronmo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049" y="4114800"/>
            <a:ext cx="3892551"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86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txBox="1">
            <a:spLocks/>
          </p:cNvSpPr>
          <p:nvPr/>
        </p:nvSpPr>
        <p:spPr>
          <a:xfrm>
            <a:off x="484909" y="381000"/>
            <a:ext cx="8382000" cy="563562"/>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fontAlgn="base">
              <a:spcBef>
                <a:spcPct val="20000"/>
              </a:spcBef>
              <a:spcAft>
                <a:spcPct val="0"/>
              </a:spcAft>
              <a:defRPr/>
            </a:pPr>
            <a:r>
              <a:rPr lang="en-GB" sz="10700" b="1" kern="0" dirty="0" smtClean="0">
                <a:solidFill>
                  <a:srgbClr val="0000FF"/>
                </a:solidFill>
                <a:latin typeface="Arial"/>
                <a:ea typeface="+mn-ea"/>
                <a:cs typeface="+mn-cs"/>
              </a:rPr>
              <a:t>Synchronous motors</a:t>
            </a:r>
            <a:r>
              <a:rPr lang="en-GB" sz="2600" b="1" kern="0" dirty="0" smtClean="0">
                <a:solidFill>
                  <a:srgbClr val="0000FF"/>
                </a:solidFill>
                <a:latin typeface="Arial"/>
                <a:ea typeface="+mn-ea"/>
                <a:cs typeface="+mn-cs"/>
              </a:rPr>
              <a:t/>
            </a:r>
            <a:br>
              <a:rPr lang="en-GB" sz="2600" b="1" kern="0" dirty="0" smtClean="0">
                <a:solidFill>
                  <a:srgbClr val="0000FF"/>
                </a:solidFill>
                <a:latin typeface="Arial"/>
                <a:ea typeface="+mn-ea"/>
                <a:cs typeface="+mn-cs"/>
              </a:rPr>
            </a:br>
            <a:endParaRPr lang="en-GB" dirty="0"/>
          </a:p>
        </p:txBody>
      </p:sp>
      <p:sp>
        <p:nvSpPr>
          <p:cNvPr id="3" name="Content Placeholder 6"/>
          <p:cNvSpPr txBox="1">
            <a:spLocks/>
          </p:cNvSpPr>
          <p:nvPr/>
        </p:nvSpPr>
        <p:spPr>
          <a:xfrm>
            <a:off x="381000" y="1066800"/>
            <a:ext cx="8229600" cy="28194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base">
              <a:spcAft>
                <a:spcPct val="0"/>
              </a:spcAft>
              <a:buFontTx/>
              <a:buChar char="–"/>
              <a:defRPr/>
            </a:pPr>
            <a:r>
              <a:rPr lang="en-GB" sz="2400" kern="0" smtClean="0">
                <a:solidFill>
                  <a:srgbClr val="000000"/>
                </a:solidFill>
                <a:latin typeface="Arial"/>
              </a:rPr>
              <a:t>just as a DC generator can be used as a DC motor, so AC generators (or alternators) can be used as </a:t>
            </a:r>
            <a:r>
              <a:rPr lang="en-GB" sz="2400" b="1" kern="0" smtClean="0">
                <a:solidFill>
                  <a:srgbClr val="0000FF"/>
                </a:solidFill>
                <a:latin typeface="Arial"/>
              </a:rPr>
              <a:t>synchronous AC motors</a:t>
            </a:r>
          </a:p>
          <a:p>
            <a:pPr lvl="1" fontAlgn="base">
              <a:spcAft>
                <a:spcPct val="0"/>
              </a:spcAft>
              <a:buFontTx/>
              <a:buChar char="–"/>
              <a:defRPr/>
            </a:pPr>
            <a:r>
              <a:rPr lang="en-GB" sz="2400" b="1" kern="0" smtClean="0">
                <a:solidFill>
                  <a:srgbClr val="0000FF"/>
                </a:solidFill>
                <a:latin typeface="Arial"/>
              </a:rPr>
              <a:t>three phase motors</a:t>
            </a:r>
            <a:r>
              <a:rPr lang="en-GB" sz="2400" kern="0" smtClean="0">
                <a:solidFill>
                  <a:srgbClr val="0000FF"/>
                </a:solidFill>
                <a:latin typeface="Arial"/>
              </a:rPr>
              <a:t> </a:t>
            </a:r>
            <a:r>
              <a:rPr lang="en-GB" sz="2400" kern="0" smtClean="0">
                <a:solidFill>
                  <a:srgbClr val="000000"/>
                </a:solidFill>
                <a:latin typeface="Arial"/>
              </a:rPr>
              <a:t>use three sets of stator coils</a:t>
            </a:r>
          </a:p>
          <a:p>
            <a:pPr lvl="2" fontAlgn="base">
              <a:spcAft>
                <a:spcPct val="0"/>
              </a:spcAft>
              <a:buFont typeface="Wingdings" pitchFamily="2" charset="2"/>
              <a:buChar char="§"/>
              <a:defRPr/>
            </a:pPr>
            <a:r>
              <a:rPr lang="en-GB" sz="2000" kern="0" smtClean="0">
                <a:solidFill>
                  <a:srgbClr val="000000"/>
                </a:solidFill>
                <a:latin typeface="Arial"/>
              </a:rPr>
              <a:t>the rotating magnetic field drags the rotor around with it</a:t>
            </a:r>
          </a:p>
          <a:p>
            <a:pPr lvl="1" fontAlgn="base">
              <a:spcAft>
                <a:spcPct val="0"/>
              </a:spcAft>
              <a:buFontTx/>
              <a:buChar char="–"/>
              <a:defRPr/>
            </a:pPr>
            <a:r>
              <a:rPr lang="en-GB" sz="2400" b="1" kern="0" smtClean="0">
                <a:solidFill>
                  <a:srgbClr val="0000FF"/>
                </a:solidFill>
                <a:latin typeface="Arial"/>
              </a:rPr>
              <a:t>single phase motors</a:t>
            </a:r>
            <a:r>
              <a:rPr lang="en-GB" sz="2400" kern="0" smtClean="0">
                <a:solidFill>
                  <a:srgbClr val="000000"/>
                </a:solidFill>
                <a:latin typeface="Arial"/>
              </a:rPr>
              <a:t> require some starting mechanism</a:t>
            </a:r>
          </a:p>
          <a:p>
            <a:pPr lvl="1" fontAlgn="base">
              <a:spcAft>
                <a:spcPct val="0"/>
              </a:spcAft>
              <a:buFontTx/>
              <a:buChar char="–"/>
              <a:defRPr/>
            </a:pPr>
            <a:r>
              <a:rPr lang="en-GB" sz="2400" kern="0" smtClean="0">
                <a:solidFill>
                  <a:srgbClr val="000000"/>
                </a:solidFill>
                <a:latin typeface="Arial"/>
              </a:rPr>
              <a:t>torque is only produced when the rotor is in sync with the rotating magnetic field</a:t>
            </a:r>
          </a:p>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86200"/>
            <a:ext cx="8001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50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6"/>
          <p:cNvSpPr txBox="1">
            <a:spLocks noChangeArrowheads="1"/>
          </p:cNvSpPr>
          <p:nvPr/>
        </p:nvSpPr>
        <p:spPr bwMode="auto">
          <a:xfrm>
            <a:off x="571501" y="838200"/>
            <a:ext cx="8229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a:bodyPr>
          <a:lstStyle>
            <a:lvl1pPr marL="342900" indent="-342900" algn="l" defTabSz="914400" rtl="0" eaLnBrk="1" fontAlgn="base" latinLnBrk="0" hangingPunct="1">
              <a:spcBef>
                <a:spcPct val="20000"/>
              </a:spcBef>
              <a:spcAft>
                <a:spcPct val="0"/>
              </a:spcAft>
              <a:buClr>
                <a:srgbClr val="E30000"/>
              </a:buClr>
              <a:buFont typeface="Wingdings" pitchFamily="2" charset="2"/>
              <a:buChar char="§"/>
              <a:defRPr sz="2600" kern="1200">
                <a:solidFill>
                  <a:schemeClr val="tx1"/>
                </a:solidFill>
                <a:latin typeface="+mn-lt"/>
                <a:ea typeface="+mn-ea"/>
                <a:cs typeface="+mn-cs"/>
              </a:defRPr>
            </a:lvl1pPr>
            <a:lvl2pPr marL="742950" indent="-285750" algn="l" defTabSz="914400" rtl="0" eaLnBrk="1" fontAlgn="base" latinLnBrk="0"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defTabSz="914400" rtl="0" eaLnBrk="1" fontAlgn="base" latinLnBrk="0" hangingPunct="1">
              <a:spcBef>
                <a:spcPct val="20000"/>
              </a:spcBef>
              <a:spcAft>
                <a:spcPct val="0"/>
              </a:spcAft>
              <a:buFont typeface="Wingdings" pitchFamily="2" charset="2"/>
              <a:buChar char="§"/>
              <a:defRPr sz="2000" kern="1200">
                <a:solidFill>
                  <a:schemeClr val="tx1"/>
                </a:solidFill>
                <a:latin typeface="+mn-lt"/>
                <a:ea typeface="+mn-ea"/>
                <a:cs typeface="+mn-cs"/>
              </a:defRPr>
            </a:lvl3pPr>
            <a:lvl4pPr marL="1600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6pPr>
            <a:lvl7pPr marL="29718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7pPr>
            <a:lvl8pPr marL="34290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8pPr>
            <a:lvl9pPr marL="3886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9pPr>
          </a:lstStyle>
          <a:p>
            <a:pPr>
              <a:defRPr/>
            </a:pPr>
            <a:r>
              <a:rPr lang="en-GB" b="1" kern="0" smtClean="0">
                <a:solidFill>
                  <a:srgbClr val="0000FF"/>
                </a:solidFill>
                <a:latin typeface="Arial"/>
              </a:rPr>
              <a:t>Induction motors</a:t>
            </a:r>
          </a:p>
          <a:p>
            <a:pPr lvl="1">
              <a:lnSpc>
                <a:spcPct val="110000"/>
              </a:lnSpc>
              <a:buFontTx/>
              <a:buChar char="–"/>
              <a:defRPr/>
            </a:pPr>
            <a:r>
              <a:rPr lang="en-GB" kern="0" smtClean="0">
                <a:solidFill>
                  <a:srgbClr val="000000"/>
                </a:solidFill>
                <a:latin typeface="Arial"/>
              </a:rPr>
              <a:t>these are perhaps the most important form of AC motor</a:t>
            </a:r>
          </a:p>
          <a:p>
            <a:pPr lvl="1">
              <a:lnSpc>
                <a:spcPct val="110000"/>
              </a:lnSpc>
              <a:buFontTx/>
              <a:buChar char="–"/>
              <a:defRPr/>
            </a:pPr>
            <a:r>
              <a:rPr lang="en-GB" kern="0" smtClean="0">
                <a:solidFill>
                  <a:srgbClr val="000000"/>
                </a:solidFill>
                <a:latin typeface="Arial"/>
              </a:rPr>
              <a:t>rather than use slip rings to pass current to the field coils in the rotor, current is </a:t>
            </a:r>
            <a:r>
              <a:rPr lang="en-GB" i="1" kern="0" smtClean="0">
                <a:solidFill>
                  <a:srgbClr val="000000"/>
                </a:solidFill>
                <a:latin typeface="Arial"/>
              </a:rPr>
              <a:t>induced</a:t>
            </a:r>
            <a:r>
              <a:rPr lang="en-GB" kern="0" smtClean="0">
                <a:solidFill>
                  <a:srgbClr val="000000"/>
                </a:solidFill>
                <a:latin typeface="Arial"/>
              </a:rPr>
              <a:t> in the rotor by transformer action</a:t>
            </a:r>
          </a:p>
          <a:p>
            <a:pPr lvl="1">
              <a:lnSpc>
                <a:spcPct val="110000"/>
              </a:lnSpc>
              <a:buFontTx/>
              <a:buChar char="–"/>
              <a:defRPr/>
            </a:pPr>
            <a:r>
              <a:rPr lang="en-GB" kern="0" smtClean="0">
                <a:solidFill>
                  <a:srgbClr val="000000"/>
                </a:solidFill>
                <a:latin typeface="Arial"/>
              </a:rPr>
              <a:t>the stator is similar to that in a synchronous motor</a:t>
            </a:r>
          </a:p>
          <a:p>
            <a:pPr lvl="1">
              <a:lnSpc>
                <a:spcPct val="110000"/>
              </a:lnSpc>
              <a:buFontTx/>
              <a:buChar char="–"/>
              <a:defRPr/>
            </a:pPr>
            <a:r>
              <a:rPr lang="en-GB" kern="0" smtClean="0">
                <a:solidFill>
                  <a:srgbClr val="000000"/>
                </a:solidFill>
                <a:latin typeface="Arial"/>
              </a:rPr>
              <a:t>the rotor is simply a set of parallel conductors shorted together at either end by two conducting rings</a:t>
            </a:r>
            <a:endParaRPr lang="en-GB" b="1" kern="0" dirty="0">
              <a:solidFill>
                <a:srgbClr val="0000FF"/>
              </a:solidFill>
              <a:latin typeface="Arial"/>
            </a:endParaRPr>
          </a:p>
        </p:txBody>
      </p:sp>
    </p:spTree>
    <p:extLst>
      <p:ext uri="{BB962C8B-B14F-4D97-AF65-F5344CB8AC3E}">
        <p14:creationId xmlns:p14="http://schemas.microsoft.com/office/powerpoint/2010/main" val="225778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noChangeArrowheads="1"/>
          </p:cNvSpPr>
          <p:nvPr/>
        </p:nvSpPr>
        <p:spPr bwMode="auto">
          <a:xfrm>
            <a:off x="304800" y="29152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914400" rtl="0" eaLnBrk="1" fontAlgn="base" latinLnBrk="0" hangingPunct="1">
              <a:spcBef>
                <a:spcPct val="0"/>
              </a:spcBef>
              <a:spcAft>
                <a:spcPct val="0"/>
              </a:spcAft>
              <a:buNone/>
              <a:defRPr sz="3000" b="1" kern="1200">
                <a:solidFill>
                  <a:srgbClr val="0000FF"/>
                </a:solidFill>
                <a:latin typeface="+mj-lt"/>
                <a:ea typeface="+mj-ea"/>
                <a:cs typeface="+mj-cs"/>
              </a:defRPr>
            </a:lvl1pPr>
            <a:lvl2pPr algn="l" rtl="0" fontAlgn="base">
              <a:spcBef>
                <a:spcPct val="0"/>
              </a:spcBef>
              <a:spcAft>
                <a:spcPct val="0"/>
              </a:spcAft>
              <a:defRPr sz="3000" b="1">
                <a:solidFill>
                  <a:srgbClr val="0000FF"/>
                </a:solidFill>
                <a:latin typeface="Arial" charset="0"/>
              </a:defRPr>
            </a:lvl2pPr>
            <a:lvl3pPr algn="l" rtl="0" fontAlgn="base">
              <a:spcBef>
                <a:spcPct val="0"/>
              </a:spcBef>
              <a:spcAft>
                <a:spcPct val="0"/>
              </a:spcAft>
              <a:defRPr sz="3000" b="1">
                <a:solidFill>
                  <a:srgbClr val="0000FF"/>
                </a:solidFill>
                <a:latin typeface="Arial" charset="0"/>
              </a:defRPr>
            </a:lvl3pPr>
            <a:lvl4pPr algn="l" rtl="0" fontAlgn="base">
              <a:spcBef>
                <a:spcPct val="0"/>
              </a:spcBef>
              <a:spcAft>
                <a:spcPct val="0"/>
              </a:spcAft>
              <a:defRPr sz="3000" b="1">
                <a:solidFill>
                  <a:srgbClr val="0000FF"/>
                </a:solidFill>
                <a:latin typeface="Arial" charset="0"/>
              </a:defRPr>
            </a:lvl4pPr>
            <a:lvl5pPr algn="l" rtl="0" fontAlgn="base">
              <a:spcBef>
                <a:spcPct val="0"/>
              </a:spcBef>
              <a:spcAft>
                <a:spcPct val="0"/>
              </a:spcAft>
              <a:defRPr sz="3000" b="1">
                <a:solidFill>
                  <a:srgbClr val="0000FF"/>
                </a:solidFill>
                <a:latin typeface="Arial" charset="0"/>
              </a:defRPr>
            </a:lvl5pPr>
            <a:lvl6pPr marL="457200" algn="l" rtl="0" fontAlgn="base">
              <a:spcBef>
                <a:spcPct val="0"/>
              </a:spcBef>
              <a:spcAft>
                <a:spcPct val="0"/>
              </a:spcAft>
              <a:defRPr sz="3000" b="1">
                <a:solidFill>
                  <a:srgbClr val="0000FF"/>
                </a:solidFill>
                <a:latin typeface="Arial" charset="0"/>
              </a:defRPr>
            </a:lvl6pPr>
            <a:lvl7pPr marL="914400" algn="l" rtl="0" fontAlgn="base">
              <a:spcBef>
                <a:spcPct val="0"/>
              </a:spcBef>
              <a:spcAft>
                <a:spcPct val="0"/>
              </a:spcAft>
              <a:defRPr sz="3000" b="1">
                <a:solidFill>
                  <a:srgbClr val="0000FF"/>
                </a:solidFill>
                <a:latin typeface="Arial" charset="0"/>
              </a:defRPr>
            </a:lvl7pPr>
            <a:lvl8pPr marL="1371600" algn="l" rtl="0" fontAlgn="base">
              <a:spcBef>
                <a:spcPct val="0"/>
              </a:spcBef>
              <a:spcAft>
                <a:spcPct val="0"/>
              </a:spcAft>
              <a:defRPr sz="3000" b="1">
                <a:solidFill>
                  <a:srgbClr val="0000FF"/>
                </a:solidFill>
                <a:latin typeface="Arial" charset="0"/>
              </a:defRPr>
            </a:lvl8pPr>
            <a:lvl9pPr marL="1828800" algn="l" rtl="0" fontAlgn="base">
              <a:spcBef>
                <a:spcPct val="0"/>
              </a:spcBef>
              <a:spcAft>
                <a:spcPct val="0"/>
              </a:spcAft>
              <a:defRPr sz="3000" b="1">
                <a:solidFill>
                  <a:srgbClr val="0000FF"/>
                </a:solidFill>
                <a:latin typeface="Arial" charset="0"/>
              </a:defRPr>
            </a:lvl9pPr>
          </a:lstStyle>
          <a:p>
            <a:pPr lvl="0" fontAlgn="auto">
              <a:lnSpc>
                <a:spcPct val="110000"/>
              </a:lnSpc>
              <a:spcBef>
                <a:spcPts val="0"/>
              </a:spcBef>
              <a:spcAft>
                <a:spcPts val="0"/>
              </a:spcAft>
              <a:defRPr/>
            </a:pPr>
            <a:r>
              <a:rPr lang="en-US" sz="2800" kern="0" dirty="0">
                <a:latin typeface="Arial"/>
                <a:ea typeface="+mn-ea"/>
                <a:cs typeface="+mn-cs"/>
                <a:sym typeface="Symbol" pitchFamily="18" charset="2"/>
              </a:rPr>
              <a:t>Both DC and AC motors are used</a:t>
            </a:r>
          </a:p>
        </p:txBody>
      </p:sp>
      <p:sp>
        <p:nvSpPr>
          <p:cNvPr id="3" name="Content Placeholder 4"/>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ct val="20000"/>
              </a:spcBef>
              <a:spcAft>
                <a:spcPct val="0"/>
              </a:spcAft>
              <a:buClr>
                <a:srgbClr val="E30000"/>
              </a:buClr>
              <a:buFont typeface="Wingdings" pitchFamily="2" charset="2"/>
              <a:buChar char="§"/>
              <a:defRPr sz="2600" kern="1200">
                <a:solidFill>
                  <a:schemeClr val="tx1"/>
                </a:solidFill>
                <a:latin typeface="+mn-lt"/>
                <a:ea typeface="+mn-ea"/>
                <a:cs typeface="+mn-cs"/>
              </a:defRPr>
            </a:lvl1pPr>
            <a:lvl2pPr marL="742950" indent="-285750" algn="l" defTabSz="914400" rtl="0" eaLnBrk="1" fontAlgn="base" latinLnBrk="0"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defTabSz="914400" rtl="0" eaLnBrk="1" fontAlgn="base" latinLnBrk="0" hangingPunct="1">
              <a:spcBef>
                <a:spcPct val="20000"/>
              </a:spcBef>
              <a:spcAft>
                <a:spcPct val="0"/>
              </a:spcAft>
              <a:buFont typeface="Wingdings" pitchFamily="2" charset="2"/>
              <a:buChar char="§"/>
              <a:defRPr sz="2000" kern="1200">
                <a:solidFill>
                  <a:schemeClr val="tx1"/>
                </a:solidFill>
                <a:latin typeface="+mn-lt"/>
                <a:ea typeface="+mn-ea"/>
                <a:cs typeface="+mn-cs"/>
              </a:defRPr>
            </a:lvl3pPr>
            <a:lvl4pPr marL="1600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6pPr>
            <a:lvl7pPr marL="29718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7pPr>
            <a:lvl8pPr marL="34290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8pPr>
            <a:lvl9pPr marL="3886200" indent="-228600" algn="l" defTabSz="914400" rtl="0" eaLnBrk="1" fontAlgn="base" latinLnBrk="0" hangingPunct="1">
              <a:spcBef>
                <a:spcPct val="20000"/>
              </a:spcBef>
              <a:spcAft>
                <a:spcPct val="0"/>
              </a:spcAft>
              <a:buFont typeface="Arial" pitchFamily="34" charset="0"/>
              <a:buChar char="»"/>
              <a:defRPr sz="2000" kern="1200">
                <a:solidFill>
                  <a:schemeClr val="tx1"/>
                </a:solidFill>
                <a:latin typeface="+mn-lt"/>
                <a:ea typeface="+mn-ea"/>
                <a:cs typeface="+mn-cs"/>
              </a:defRPr>
            </a:lvl9pPr>
          </a:lstStyle>
          <a:p>
            <a:pPr lvl="1">
              <a:lnSpc>
                <a:spcPct val="110000"/>
              </a:lnSpc>
              <a:buFontTx/>
              <a:buChar char="–"/>
              <a:defRPr/>
            </a:pPr>
            <a:r>
              <a:rPr lang="en-US" kern="0" dirty="0" smtClean="0">
                <a:solidFill>
                  <a:srgbClr val="000000"/>
                </a:solidFill>
                <a:latin typeface="Arial"/>
                <a:sym typeface="Symbol" pitchFamily="18" charset="2"/>
              </a:rPr>
              <a:t>high-power </a:t>
            </a:r>
            <a:r>
              <a:rPr lang="en-US" kern="0" dirty="0" smtClean="0">
                <a:solidFill>
                  <a:srgbClr val="000000"/>
                </a:solidFill>
                <a:latin typeface="Arial"/>
                <a:sym typeface="Symbol" pitchFamily="18" charset="2"/>
              </a:rPr>
              <a:t>motors are usually AC, three-phase</a:t>
            </a:r>
          </a:p>
          <a:p>
            <a:pPr lvl="1">
              <a:lnSpc>
                <a:spcPct val="110000"/>
              </a:lnSpc>
              <a:buFontTx/>
              <a:buChar char="–"/>
              <a:defRPr/>
            </a:pPr>
            <a:r>
              <a:rPr lang="en-US" kern="0" dirty="0" smtClean="0">
                <a:solidFill>
                  <a:srgbClr val="000000"/>
                </a:solidFill>
                <a:latin typeface="Arial"/>
                <a:sym typeface="Symbol" pitchFamily="18" charset="2"/>
              </a:rPr>
              <a:t>domestic applications often use single-phase induction motors</a:t>
            </a:r>
          </a:p>
          <a:p>
            <a:pPr lvl="1">
              <a:lnSpc>
                <a:spcPct val="110000"/>
              </a:lnSpc>
              <a:buFontTx/>
              <a:buChar char="–"/>
              <a:defRPr/>
            </a:pPr>
            <a:r>
              <a:rPr lang="en-US" kern="0" dirty="0" smtClean="0">
                <a:solidFill>
                  <a:srgbClr val="000000"/>
                </a:solidFill>
                <a:latin typeface="Arial"/>
                <a:sym typeface="Symbol" pitchFamily="18" charset="2"/>
              </a:rPr>
              <a:t>DC motors are useful in control applications</a:t>
            </a:r>
            <a:endParaRPr lang="en-US" kern="0" dirty="0">
              <a:solidFill>
                <a:srgbClr val="000000"/>
              </a:solidFill>
              <a:latin typeface="Arial"/>
              <a:sym typeface="Symbol" pitchFamily="18" charset="2"/>
            </a:endParaRPr>
          </a:p>
        </p:txBody>
      </p:sp>
      <p:pic>
        <p:nvPicPr>
          <p:cNvPr id="4"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770" y="3581400"/>
            <a:ext cx="5764429"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101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380</Words>
  <Application>Microsoft Office PowerPoint</Application>
  <PresentationFormat>On-screen Show (4:3)</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SHOITAN</dc:creator>
  <cp:lastModifiedBy>Windows User</cp:lastModifiedBy>
  <cp:revision>9</cp:revision>
  <dcterms:created xsi:type="dcterms:W3CDTF">2006-08-16T00:00:00Z</dcterms:created>
  <dcterms:modified xsi:type="dcterms:W3CDTF">2017-09-14T06:19:46Z</dcterms:modified>
</cp:coreProperties>
</file>