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68" r:id="rId15"/>
    <p:sldId id="269" r:id="rId16"/>
    <p:sldId id="270" r:id="rId17"/>
    <p:sldId id="271" r:id="rId18"/>
    <p:sldId id="272" r:id="rId19"/>
    <p:sldId id="273" r:id="rId20"/>
    <p:sldId id="274" r:id="rId21"/>
    <p:sldId id="279" r:id="rId22"/>
    <p:sldId id="280" r:id="rId23"/>
    <p:sldId id="275" r:id="rId24"/>
    <p:sldId id="276" r:id="rId25"/>
    <p:sldId id="277" r:id="rId26"/>
    <p:sldId id="281" r:id="rId27"/>
    <p:sldId id="282" r:id="rId28"/>
    <p:sldId id="283" r:id="rId2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99"/>
    <a:srgbClr val="66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C895507-CF16-48EB-A6C6-8B5DAFE3587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39939" name="Rectangle 3">
            <a:extLst>
              <a:ext uri="{FF2B5EF4-FFF2-40B4-BE49-F238E27FC236}">
                <a16:creationId xmlns:a16="http://schemas.microsoft.com/office/drawing/2014/main" id="{2B368EA2-E7FF-401F-AF33-9B4944A4321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CE771B39-B5C0-4D08-9EE4-E83FD7A382F2}" type="datetimeFigureOut">
              <a:rPr lang="en-US"/>
              <a:pPr>
                <a:defRPr/>
              </a:pPr>
              <a:t>6/28/2022</a:t>
            </a:fld>
            <a:endParaRPr lang="en-US"/>
          </a:p>
        </p:txBody>
      </p:sp>
      <p:sp>
        <p:nvSpPr>
          <p:cNvPr id="30724" name="Rectangle 4">
            <a:extLst>
              <a:ext uri="{FF2B5EF4-FFF2-40B4-BE49-F238E27FC236}">
                <a16:creationId xmlns:a16="http://schemas.microsoft.com/office/drawing/2014/main" id="{29A4B2FA-C030-431F-93AD-43117E3ECA9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a:extLst>
              <a:ext uri="{FF2B5EF4-FFF2-40B4-BE49-F238E27FC236}">
                <a16:creationId xmlns:a16="http://schemas.microsoft.com/office/drawing/2014/main" id="{1896D428-3A36-41E0-B727-7DD9CEAE943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a:extLst>
              <a:ext uri="{FF2B5EF4-FFF2-40B4-BE49-F238E27FC236}">
                <a16:creationId xmlns:a16="http://schemas.microsoft.com/office/drawing/2014/main" id="{899A0DCC-0C23-4303-A6AD-D68515AD79B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39943" name="Rectangle 7">
            <a:extLst>
              <a:ext uri="{FF2B5EF4-FFF2-40B4-BE49-F238E27FC236}">
                <a16:creationId xmlns:a16="http://schemas.microsoft.com/office/drawing/2014/main" id="{3835D44A-12D3-4583-8DAB-60B40CBE5ED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3E2A6000-E7C3-469A-9C8C-66E2E91E87F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09C1BFC5-1603-48DF-8508-73BB90BBAEAD}"/>
              </a:ext>
            </a:extLst>
          </p:cNvPr>
          <p:cNvSpPr>
            <a:spLocks noGrp="1" noChangeArrowheads="1"/>
          </p:cNvSpPr>
          <p:nvPr>
            <p:ph type="dt" sz="half" idx="10"/>
          </p:nvPr>
        </p:nvSpPr>
        <p:spPr>
          <a:ln/>
        </p:spPr>
        <p:txBody>
          <a:bodyPr/>
          <a:lstStyle>
            <a:lvl1pPr>
              <a:defRPr/>
            </a:lvl1pPr>
          </a:lstStyle>
          <a:p>
            <a:pPr>
              <a:defRPr/>
            </a:pPr>
            <a:fld id="{47BD9D54-61E1-40BB-9A88-937274274EF2}" type="datetime1">
              <a:rPr lang="en-US"/>
              <a:pPr>
                <a:defRPr/>
              </a:pPr>
              <a:t>6/28/2022</a:t>
            </a:fld>
            <a:endParaRPr lang="en-US"/>
          </a:p>
        </p:txBody>
      </p:sp>
      <p:sp>
        <p:nvSpPr>
          <p:cNvPr id="5" name="Rectangle 5">
            <a:extLst>
              <a:ext uri="{FF2B5EF4-FFF2-40B4-BE49-F238E27FC236}">
                <a16:creationId xmlns:a16="http://schemas.microsoft.com/office/drawing/2014/main" id="{E8A82FCB-0C8C-42FE-99C3-661E524C501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A5C2BFD-EFF4-4F30-8E75-9D748F03DA7E}"/>
              </a:ext>
            </a:extLst>
          </p:cNvPr>
          <p:cNvSpPr>
            <a:spLocks noGrp="1" noChangeArrowheads="1"/>
          </p:cNvSpPr>
          <p:nvPr>
            <p:ph type="sldNum" sz="quarter" idx="12"/>
          </p:nvPr>
        </p:nvSpPr>
        <p:spPr>
          <a:ln/>
        </p:spPr>
        <p:txBody>
          <a:bodyPr/>
          <a:lstStyle>
            <a:lvl1pPr>
              <a:defRPr/>
            </a:lvl1pPr>
          </a:lstStyle>
          <a:p>
            <a:fld id="{AEF7FA1A-F924-4703-8204-005FF06F6DB2}" type="slidenum">
              <a:rPr lang="en-US" altLang="en-US"/>
              <a:pPr/>
              <a:t>‹#›</a:t>
            </a:fld>
            <a:endParaRPr lang="en-US" altLang="en-US"/>
          </a:p>
        </p:txBody>
      </p:sp>
    </p:spTree>
    <p:extLst>
      <p:ext uri="{BB962C8B-B14F-4D97-AF65-F5344CB8AC3E}">
        <p14:creationId xmlns:p14="http://schemas.microsoft.com/office/powerpoint/2010/main" val="382270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7A110C8-8249-4C2B-9315-79F8AA550273}"/>
              </a:ext>
            </a:extLst>
          </p:cNvPr>
          <p:cNvSpPr>
            <a:spLocks noGrp="1" noChangeArrowheads="1"/>
          </p:cNvSpPr>
          <p:nvPr>
            <p:ph type="dt" sz="half" idx="10"/>
          </p:nvPr>
        </p:nvSpPr>
        <p:spPr>
          <a:ln/>
        </p:spPr>
        <p:txBody>
          <a:bodyPr/>
          <a:lstStyle>
            <a:lvl1pPr>
              <a:defRPr/>
            </a:lvl1pPr>
          </a:lstStyle>
          <a:p>
            <a:pPr>
              <a:defRPr/>
            </a:pPr>
            <a:fld id="{D3FE0415-07DD-4A5E-8F71-D0C87A832DB9}" type="datetime1">
              <a:rPr lang="en-US"/>
              <a:pPr>
                <a:defRPr/>
              </a:pPr>
              <a:t>6/28/2022</a:t>
            </a:fld>
            <a:endParaRPr lang="en-US"/>
          </a:p>
        </p:txBody>
      </p:sp>
      <p:sp>
        <p:nvSpPr>
          <p:cNvPr id="5" name="Rectangle 5">
            <a:extLst>
              <a:ext uri="{FF2B5EF4-FFF2-40B4-BE49-F238E27FC236}">
                <a16:creationId xmlns:a16="http://schemas.microsoft.com/office/drawing/2014/main" id="{57F1315D-2C8C-4F2D-9421-1DB2EE0ECA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BE18D9D-C817-4C1C-A5DA-A7BA0D43EC46}"/>
              </a:ext>
            </a:extLst>
          </p:cNvPr>
          <p:cNvSpPr>
            <a:spLocks noGrp="1" noChangeArrowheads="1"/>
          </p:cNvSpPr>
          <p:nvPr>
            <p:ph type="sldNum" sz="quarter" idx="12"/>
          </p:nvPr>
        </p:nvSpPr>
        <p:spPr>
          <a:ln/>
        </p:spPr>
        <p:txBody>
          <a:bodyPr/>
          <a:lstStyle>
            <a:lvl1pPr>
              <a:defRPr/>
            </a:lvl1pPr>
          </a:lstStyle>
          <a:p>
            <a:fld id="{AEFEA384-1438-49A5-B82F-5C6FA0310B9C}" type="slidenum">
              <a:rPr lang="en-US" altLang="en-US"/>
              <a:pPr/>
              <a:t>‹#›</a:t>
            </a:fld>
            <a:endParaRPr lang="en-US" altLang="en-US"/>
          </a:p>
        </p:txBody>
      </p:sp>
    </p:spTree>
    <p:extLst>
      <p:ext uri="{BB962C8B-B14F-4D97-AF65-F5344CB8AC3E}">
        <p14:creationId xmlns:p14="http://schemas.microsoft.com/office/powerpoint/2010/main" val="405901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0E1F5CF-DFAD-44CA-86EC-D1E46FD5B997}"/>
              </a:ext>
            </a:extLst>
          </p:cNvPr>
          <p:cNvSpPr>
            <a:spLocks noGrp="1" noChangeArrowheads="1"/>
          </p:cNvSpPr>
          <p:nvPr>
            <p:ph type="dt" sz="half" idx="10"/>
          </p:nvPr>
        </p:nvSpPr>
        <p:spPr>
          <a:ln/>
        </p:spPr>
        <p:txBody>
          <a:bodyPr/>
          <a:lstStyle>
            <a:lvl1pPr>
              <a:defRPr/>
            </a:lvl1pPr>
          </a:lstStyle>
          <a:p>
            <a:pPr>
              <a:defRPr/>
            </a:pPr>
            <a:fld id="{4E07C501-D42A-46B3-9143-256EFAC07FB4}" type="datetime1">
              <a:rPr lang="en-US"/>
              <a:pPr>
                <a:defRPr/>
              </a:pPr>
              <a:t>6/28/2022</a:t>
            </a:fld>
            <a:endParaRPr lang="en-US"/>
          </a:p>
        </p:txBody>
      </p:sp>
      <p:sp>
        <p:nvSpPr>
          <p:cNvPr id="5" name="Rectangle 5">
            <a:extLst>
              <a:ext uri="{FF2B5EF4-FFF2-40B4-BE49-F238E27FC236}">
                <a16:creationId xmlns:a16="http://schemas.microsoft.com/office/drawing/2014/main" id="{B32AA147-DB94-4392-8E9D-214FDD9BA1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1286366-C11D-4B12-99C8-A4C8012E0C4A}"/>
              </a:ext>
            </a:extLst>
          </p:cNvPr>
          <p:cNvSpPr>
            <a:spLocks noGrp="1" noChangeArrowheads="1"/>
          </p:cNvSpPr>
          <p:nvPr>
            <p:ph type="sldNum" sz="quarter" idx="12"/>
          </p:nvPr>
        </p:nvSpPr>
        <p:spPr>
          <a:ln/>
        </p:spPr>
        <p:txBody>
          <a:bodyPr/>
          <a:lstStyle>
            <a:lvl1pPr>
              <a:defRPr/>
            </a:lvl1pPr>
          </a:lstStyle>
          <a:p>
            <a:fld id="{51EA5192-14DE-461E-ADB5-6CB5EEA7BFA0}" type="slidenum">
              <a:rPr lang="en-US" altLang="en-US"/>
              <a:pPr/>
              <a:t>‹#›</a:t>
            </a:fld>
            <a:endParaRPr lang="en-US" altLang="en-US"/>
          </a:p>
        </p:txBody>
      </p:sp>
    </p:spTree>
    <p:extLst>
      <p:ext uri="{BB962C8B-B14F-4D97-AF65-F5344CB8AC3E}">
        <p14:creationId xmlns:p14="http://schemas.microsoft.com/office/powerpoint/2010/main" val="1592028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4591DBF3-8F9C-4C59-B468-6590D1A5E028}"/>
              </a:ext>
            </a:extLst>
          </p:cNvPr>
          <p:cNvSpPr>
            <a:spLocks noGrp="1" noChangeArrowheads="1"/>
          </p:cNvSpPr>
          <p:nvPr>
            <p:ph type="dt" sz="half" idx="10"/>
          </p:nvPr>
        </p:nvSpPr>
        <p:spPr>
          <a:ln/>
        </p:spPr>
        <p:txBody>
          <a:bodyPr/>
          <a:lstStyle>
            <a:lvl1pPr>
              <a:defRPr/>
            </a:lvl1pPr>
          </a:lstStyle>
          <a:p>
            <a:pPr>
              <a:defRPr/>
            </a:pPr>
            <a:fld id="{B53A97C4-80BE-45D3-B18C-501C11A6FC8F}" type="datetime1">
              <a:rPr lang="en-US"/>
              <a:pPr>
                <a:defRPr/>
              </a:pPr>
              <a:t>6/28/2022</a:t>
            </a:fld>
            <a:endParaRPr lang="en-US"/>
          </a:p>
        </p:txBody>
      </p:sp>
      <p:sp>
        <p:nvSpPr>
          <p:cNvPr id="4" name="Rectangle 5">
            <a:extLst>
              <a:ext uri="{FF2B5EF4-FFF2-40B4-BE49-F238E27FC236}">
                <a16:creationId xmlns:a16="http://schemas.microsoft.com/office/drawing/2014/main" id="{F9762629-E233-4EE3-98E9-D0CF9AD181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7B8BE53-190F-461F-9718-D09ECD969DCA}"/>
              </a:ext>
            </a:extLst>
          </p:cNvPr>
          <p:cNvSpPr>
            <a:spLocks noGrp="1" noChangeArrowheads="1"/>
          </p:cNvSpPr>
          <p:nvPr>
            <p:ph type="sldNum" sz="quarter" idx="12"/>
          </p:nvPr>
        </p:nvSpPr>
        <p:spPr>
          <a:ln/>
        </p:spPr>
        <p:txBody>
          <a:bodyPr/>
          <a:lstStyle>
            <a:lvl1pPr>
              <a:defRPr/>
            </a:lvl1pPr>
          </a:lstStyle>
          <a:p>
            <a:fld id="{7A306273-B466-4499-96E2-2EC79CCE2251}" type="slidenum">
              <a:rPr lang="en-US" altLang="en-US"/>
              <a:pPr/>
              <a:t>‹#›</a:t>
            </a:fld>
            <a:endParaRPr lang="en-US" altLang="en-US"/>
          </a:p>
        </p:txBody>
      </p:sp>
    </p:spTree>
    <p:extLst>
      <p:ext uri="{BB962C8B-B14F-4D97-AF65-F5344CB8AC3E}">
        <p14:creationId xmlns:p14="http://schemas.microsoft.com/office/powerpoint/2010/main" val="118159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9514BAF-27C9-4011-884F-86684DD0FC79}"/>
              </a:ext>
            </a:extLst>
          </p:cNvPr>
          <p:cNvSpPr>
            <a:spLocks noGrp="1" noChangeArrowheads="1"/>
          </p:cNvSpPr>
          <p:nvPr>
            <p:ph type="dt" sz="half" idx="10"/>
          </p:nvPr>
        </p:nvSpPr>
        <p:spPr>
          <a:ln/>
        </p:spPr>
        <p:txBody>
          <a:bodyPr/>
          <a:lstStyle>
            <a:lvl1pPr>
              <a:defRPr/>
            </a:lvl1pPr>
          </a:lstStyle>
          <a:p>
            <a:pPr>
              <a:defRPr/>
            </a:pPr>
            <a:fld id="{3868AA87-0155-46F9-9A16-035DA98D0257}" type="datetime1">
              <a:rPr lang="en-US"/>
              <a:pPr>
                <a:defRPr/>
              </a:pPr>
              <a:t>6/28/2022</a:t>
            </a:fld>
            <a:endParaRPr lang="en-US"/>
          </a:p>
        </p:txBody>
      </p:sp>
      <p:sp>
        <p:nvSpPr>
          <p:cNvPr id="5" name="Rectangle 5">
            <a:extLst>
              <a:ext uri="{FF2B5EF4-FFF2-40B4-BE49-F238E27FC236}">
                <a16:creationId xmlns:a16="http://schemas.microsoft.com/office/drawing/2014/main" id="{606974DA-B843-4E4A-A6EC-50EBCBB10B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B792FC5-B03C-44A7-83BF-7BE1604A903D}"/>
              </a:ext>
            </a:extLst>
          </p:cNvPr>
          <p:cNvSpPr>
            <a:spLocks noGrp="1" noChangeArrowheads="1"/>
          </p:cNvSpPr>
          <p:nvPr>
            <p:ph type="sldNum" sz="quarter" idx="12"/>
          </p:nvPr>
        </p:nvSpPr>
        <p:spPr>
          <a:ln/>
        </p:spPr>
        <p:txBody>
          <a:bodyPr/>
          <a:lstStyle>
            <a:lvl1pPr>
              <a:defRPr/>
            </a:lvl1pPr>
          </a:lstStyle>
          <a:p>
            <a:fld id="{A8F7EAD0-6667-4C26-959A-7BE825A8E8FA}" type="slidenum">
              <a:rPr lang="en-US" altLang="en-US"/>
              <a:pPr/>
              <a:t>‹#›</a:t>
            </a:fld>
            <a:endParaRPr lang="en-US" altLang="en-US"/>
          </a:p>
        </p:txBody>
      </p:sp>
    </p:spTree>
    <p:extLst>
      <p:ext uri="{BB962C8B-B14F-4D97-AF65-F5344CB8AC3E}">
        <p14:creationId xmlns:p14="http://schemas.microsoft.com/office/powerpoint/2010/main" val="262954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157B348-0705-484F-B158-9F080F744440}"/>
              </a:ext>
            </a:extLst>
          </p:cNvPr>
          <p:cNvSpPr>
            <a:spLocks noGrp="1" noChangeArrowheads="1"/>
          </p:cNvSpPr>
          <p:nvPr>
            <p:ph type="dt" sz="half" idx="10"/>
          </p:nvPr>
        </p:nvSpPr>
        <p:spPr>
          <a:ln/>
        </p:spPr>
        <p:txBody>
          <a:bodyPr/>
          <a:lstStyle>
            <a:lvl1pPr>
              <a:defRPr/>
            </a:lvl1pPr>
          </a:lstStyle>
          <a:p>
            <a:pPr>
              <a:defRPr/>
            </a:pPr>
            <a:fld id="{46CBB909-6AAB-4EE3-82D7-C26DA8A1C3F7}" type="datetime1">
              <a:rPr lang="en-US"/>
              <a:pPr>
                <a:defRPr/>
              </a:pPr>
              <a:t>6/28/2022</a:t>
            </a:fld>
            <a:endParaRPr lang="en-US"/>
          </a:p>
        </p:txBody>
      </p:sp>
      <p:sp>
        <p:nvSpPr>
          <p:cNvPr id="5" name="Rectangle 5">
            <a:extLst>
              <a:ext uri="{FF2B5EF4-FFF2-40B4-BE49-F238E27FC236}">
                <a16:creationId xmlns:a16="http://schemas.microsoft.com/office/drawing/2014/main" id="{C6E2A8ED-6243-4421-BDCD-624A8944F8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FFA6100-7488-4F51-9A70-FFD28BF01300}"/>
              </a:ext>
            </a:extLst>
          </p:cNvPr>
          <p:cNvSpPr>
            <a:spLocks noGrp="1" noChangeArrowheads="1"/>
          </p:cNvSpPr>
          <p:nvPr>
            <p:ph type="sldNum" sz="quarter" idx="12"/>
          </p:nvPr>
        </p:nvSpPr>
        <p:spPr>
          <a:ln/>
        </p:spPr>
        <p:txBody>
          <a:bodyPr/>
          <a:lstStyle>
            <a:lvl1pPr>
              <a:defRPr/>
            </a:lvl1pPr>
          </a:lstStyle>
          <a:p>
            <a:fld id="{EACA5EDC-993A-4213-B0DD-C7F106CD2296}" type="slidenum">
              <a:rPr lang="en-US" altLang="en-US"/>
              <a:pPr/>
              <a:t>‹#›</a:t>
            </a:fld>
            <a:endParaRPr lang="en-US" altLang="en-US"/>
          </a:p>
        </p:txBody>
      </p:sp>
    </p:spTree>
    <p:extLst>
      <p:ext uri="{BB962C8B-B14F-4D97-AF65-F5344CB8AC3E}">
        <p14:creationId xmlns:p14="http://schemas.microsoft.com/office/powerpoint/2010/main" val="2248126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157EC3F-E13C-41AA-AC26-7FD5F8C20A7B}"/>
              </a:ext>
            </a:extLst>
          </p:cNvPr>
          <p:cNvSpPr>
            <a:spLocks noGrp="1" noChangeArrowheads="1"/>
          </p:cNvSpPr>
          <p:nvPr>
            <p:ph type="dt" sz="half" idx="10"/>
          </p:nvPr>
        </p:nvSpPr>
        <p:spPr>
          <a:ln/>
        </p:spPr>
        <p:txBody>
          <a:bodyPr/>
          <a:lstStyle>
            <a:lvl1pPr>
              <a:defRPr/>
            </a:lvl1pPr>
          </a:lstStyle>
          <a:p>
            <a:pPr>
              <a:defRPr/>
            </a:pPr>
            <a:fld id="{576D7AA5-4FB8-45FA-8928-75295A009642}" type="datetime1">
              <a:rPr lang="en-US"/>
              <a:pPr>
                <a:defRPr/>
              </a:pPr>
              <a:t>6/28/2022</a:t>
            </a:fld>
            <a:endParaRPr lang="en-US"/>
          </a:p>
        </p:txBody>
      </p:sp>
      <p:sp>
        <p:nvSpPr>
          <p:cNvPr id="6" name="Rectangle 5">
            <a:extLst>
              <a:ext uri="{FF2B5EF4-FFF2-40B4-BE49-F238E27FC236}">
                <a16:creationId xmlns:a16="http://schemas.microsoft.com/office/drawing/2014/main" id="{769B3DE1-74BF-4D64-809D-5EFEE4EEC2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FF0E29D-651D-4FCA-A517-FD0C0CC38B02}"/>
              </a:ext>
            </a:extLst>
          </p:cNvPr>
          <p:cNvSpPr>
            <a:spLocks noGrp="1" noChangeArrowheads="1"/>
          </p:cNvSpPr>
          <p:nvPr>
            <p:ph type="sldNum" sz="quarter" idx="12"/>
          </p:nvPr>
        </p:nvSpPr>
        <p:spPr>
          <a:ln/>
        </p:spPr>
        <p:txBody>
          <a:bodyPr/>
          <a:lstStyle>
            <a:lvl1pPr>
              <a:defRPr/>
            </a:lvl1pPr>
          </a:lstStyle>
          <a:p>
            <a:fld id="{203C2D45-1FA4-404F-A80C-0A675CA4268C}" type="slidenum">
              <a:rPr lang="en-US" altLang="en-US"/>
              <a:pPr/>
              <a:t>‹#›</a:t>
            </a:fld>
            <a:endParaRPr lang="en-US" altLang="en-US"/>
          </a:p>
        </p:txBody>
      </p:sp>
    </p:spTree>
    <p:extLst>
      <p:ext uri="{BB962C8B-B14F-4D97-AF65-F5344CB8AC3E}">
        <p14:creationId xmlns:p14="http://schemas.microsoft.com/office/powerpoint/2010/main" val="337802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3747372-2DC5-4612-9890-C4D6E4F18C62}"/>
              </a:ext>
            </a:extLst>
          </p:cNvPr>
          <p:cNvSpPr>
            <a:spLocks noGrp="1" noChangeArrowheads="1"/>
          </p:cNvSpPr>
          <p:nvPr>
            <p:ph type="dt" sz="half" idx="10"/>
          </p:nvPr>
        </p:nvSpPr>
        <p:spPr>
          <a:ln/>
        </p:spPr>
        <p:txBody>
          <a:bodyPr/>
          <a:lstStyle>
            <a:lvl1pPr>
              <a:defRPr/>
            </a:lvl1pPr>
          </a:lstStyle>
          <a:p>
            <a:pPr>
              <a:defRPr/>
            </a:pPr>
            <a:fld id="{EE180B8E-857E-49ED-BC17-67F5B68ACFB1}" type="datetime1">
              <a:rPr lang="en-US"/>
              <a:pPr>
                <a:defRPr/>
              </a:pPr>
              <a:t>6/28/2022</a:t>
            </a:fld>
            <a:endParaRPr lang="en-US"/>
          </a:p>
        </p:txBody>
      </p:sp>
      <p:sp>
        <p:nvSpPr>
          <p:cNvPr id="8" name="Rectangle 5">
            <a:extLst>
              <a:ext uri="{FF2B5EF4-FFF2-40B4-BE49-F238E27FC236}">
                <a16:creationId xmlns:a16="http://schemas.microsoft.com/office/drawing/2014/main" id="{C2984234-1025-4FC1-B0D5-D6F794FAC5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97E21B5-B85A-4790-8593-8EB0C12FDBB0}"/>
              </a:ext>
            </a:extLst>
          </p:cNvPr>
          <p:cNvSpPr>
            <a:spLocks noGrp="1" noChangeArrowheads="1"/>
          </p:cNvSpPr>
          <p:nvPr>
            <p:ph type="sldNum" sz="quarter" idx="12"/>
          </p:nvPr>
        </p:nvSpPr>
        <p:spPr>
          <a:ln/>
        </p:spPr>
        <p:txBody>
          <a:bodyPr/>
          <a:lstStyle>
            <a:lvl1pPr>
              <a:defRPr/>
            </a:lvl1pPr>
          </a:lstStyle>
          <a:p>
            <a:fld id="{3E7FDA1C-4E2D-4F01-89A1-AB9648961409}" type="slidenum">
              <a:rPr lang="en-US" altLang="en-US"/>
              <a:pPr/>
              <a:t>‹#›</a:t>
            </a:fld>
            <a:endParaRPr lang="en-US" altLang="en-US"/>
          </a:p>
        </p:txBody>
      </p:sp>
    </p:spTree>
    <p:extLst>
      <p:ext uri="{BB962C8B-B14F-4D97-AF65-F5344CB8AC3E}">
        <p14:creationId xmlns:p14="http://schemas.microsoft.com/office/powerpoint/2010/main" val="166264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962FFF8-902C-4F6A-8406-EB4750BCB5CD}"/>
              </a:ext>
            </a:extLst>
          </p:cNvPr>
          <p:cNvSpPr>
            <a:spLocks noGrp="1" noChangeArrowheads="1"/>
          </p:cNvSpPr>
          <p:nvPr>
            <p:ph type="dt" sz="half" idx="10"/>
          </p:nvPr>
        </p:nvSpPr>
        <p:spPr>
          <a:ln/>
        </p:spPr>
        <p:txBody>
          <a:bodyPr/>
          <a:lstStyle>
            <a:lvl1pPr>
              <a:defRPr/>
            </a:lvl1pPr>
          </a:lstStyle>
          <a:p>
            <a:pPr>
              <a:defRPr/>
            </a:pPr>
            <a:fld id="{704F5BEA-DB0D-456B-A13F-207A1A0DAFC0}" type="datetime1">
              <a:rPr lang="en-US"/>
              <a:pPr>
                <a:defRPr/>
              </a:pPr>
              <a:t>6/28/2022</a:t>
            </a:fld>
            <a:endParaRPr lang="en-US"/>
          </a:p>
        </p:txBody>
      </p:sp>
      <p:sp>
        <p:nvSpPr>
          <p:cNvPr id="4" name="Rectangle 5">
            <a:extLst>
              <a:ext uri="{FF2B5EF4-FFF2-40B4-BE49-F238E27FC236}">
                <a16:creationId xmlns:a16="http://schemas.microsoft.com/office/drawing/2014/main" id="{797D464A-ECBA-4CAE-83C0-196742F74C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76F938A-65F6-4B7B-B39F-DCAEAA9DEEEF}"/>
              </a:ext>
            </a:extLst>
          </p:cNvPr>
          <p:cNvSpPr>
            <a:spLocks noGrp="1" noChangeArrowheads="1"/>
          </p:cNvSpPr>
          <p:nvPr>
            <p:ph type="sldNum" sz="quarter" idx="12"/>
          </p:nvPr>
        </p:nvSpPr>
        <p:spPr>
          <a:ln/>
        </p:spPr>
        <p:txBody>
          <a:bodyPr/>
          <a:lstStyle>
            <a:lvl1pPr>
              <a:defRPr/>
            </a:lvl1pPr>
          </a:lstStyle>
          <a:p>
            <a:fld id="{F6D9ADED-A4DF-4E9D-9E7E-4C34A9A4CEF6}" type="slidenum">
              <a:rPr lang="en-US" altLang="en-US"/>
              <a:pPr/>
              <a:t>‹#›</a:t>
            </a:fld>
            <a:endParaRPr lang="en-US" altLang="en-US"/>
          </a:p>
        </p:txBody>
      </p:sp>
    </p:spTree>
    <p:extLst>
      <p:ext uri="{BB962C8B-B14F-4D97-AF65-F5344CB8AC3E}">
        <p14:creationId xmlns:p14="http://schemas.microsoft.com/office/powerpoint/2010/main" val="3573574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5F99610-BE97-4289-9E91-3BF3735D42A4}"/>
              </a:ext>
            </a:extLst>
          </p:cNvPr>
          <p:cNvSpPr>
            <a:spLocks noGrp="1" noChangeArrowheads="1"/>
          </p:cNvSpPr>
          <p:nvPr>
            <p:ph type="dt" sz="half" idx="10"/>
          </p:nvPr>
        </p:nvSpPr>
        <p:spPr>
          <a:ln/>
        </p:spPr>
        <p:txBody>
          <a:bodyPr/>
          <a:lstStyle>
            <a:lvl1pPr>
              <a:defRPr/>
            </a:lvl1pPr>
          </a:lstStyle>
          <a:p>
            <a:pPr>
              <a:defRPr/>
            </a:pPr>
            <a:fld id="{FC758D5B-AA1A-431C-B567-BE8E7582C9E1}" type="datetime1">
              <a:rPr lang="en-US"/>
              <a:pPr>
                <a:defRPr/>
              </a:pPr>
              <a:t>6/28/2022</a:t>
            </a:fld>
            <a:endParaRPr lang="en-US"/>
          </a:p>
        </p:txBody>
      </p:sp>
      <p:sp>
        <p:nvSpPr>
          <p:cNvPr id="3" name="Rectangle 5">
            <a:extLst>
              <a:ext uri="{FF2B5EF4-FFF2-40B4-BE49-F238E27FC236}">
                <a16:creationId xmlns:a16="http://schemas.microsoft.com/office/drawing/2014/main" id="{41991914-6AF7-4E94-94CB-75A764116C5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563991C-E123-42D0-A422-81369435D6E9}"/>
              </a:ext>
            </a:extLst>
          </p:cNvPr>
          <p:cNvSpPr>
            <a:spLocks noGrp="1" noChangeArrowheads="1"/>
          </p:cNvSpPr>
          <p:nvPr>
            <p:ph type="sldNum" sz="quarter" idx="12"/>
          </p:nvPr>
        </p:nvSpPr>
        <p:spPr>
          <a:ln/>
        </p:spPr>
        <p:txBody>
          <a:bodyPr/>
          <a:lstStyle>
            <a:lvl1pPr>
              <a:defRPr/>
            </a:lvl1pPr>
          </a:lstStyle>
          <a:p>
            <a:fld id="{6CCC0962-D919-4CD9-BE6C-E431F530A415}" type="slidenum">
              <a:rPr lang="en-US" altLang="en-US"/>
              <a:pPr/>
              <a:t>‹#›</a:t>
            </a:fld>
            <a:endParaRPr lang="en-US" altLang="en-US"/>
          </a:p>
        </p:txBody>
      </p:sp>
    </p:spTree>
    <p:extLst>
      <p:ext uri="{BB962C8B-B14F-4D97-AF65-F5344CB8AC3E}">
        <p14:creationId xmlns:p14="http://schemas.microsoft.com/office/powerpoint/2010/main" val="426161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71C06A-DFFB-401F-B4F6-9E8330877699}"/>
              </a:ext>
            </a:extLst>
          </p:cNvPr>
          <p:cNvSpPr>
            <a:spLocks noGrp="1" noChangeArrowheads="1"/>
          </p:cNvSpPr>
          <p:nvPr>
            <p:ph type="dt" sz="half" idx="10"/>
          </p:nvPr>
        </p:nvSpPr>
        <p:spPr>
          <a:ln/>
        </p:spPr>
        <p:txBody>
          <a:bodyPr/>
          <a:lstStyle>
            <a:lvl1pPr>
              <a:defRPr/>
            </a:lvl1pPr>
          </a:lstStyle>
          <a:p>
            <a:pPr>
              <a:defRPr/>
            </a:pPr>
            <a:fld id="{1890AC44-3B99-4889-A6B4-56FE88DFD155}" type="datetime1">
              <a:rPr lang="en-US"/>
              <a:pPr>
                <a:defRPr/>
              </a:pPr>
              <a:t>6/28/2022</a:t>
            </a:fld>
            <a:endParaRPr lang="en-US"/>
          </a:p>
        </p:txBody>
      </p:sp>
      <p:sp>
        <p:nvSpPr>
          <p:cNvPr id="6" name="Rectangle 5">
            <a:extLst>
              <a:ext uri="{FF2B5EF4-FFF2-40B4-BE49-F238E27FC236}">
                <a16:creationId xmlns:a16="http://schemas.microsoft.com/office/drawing/2014/main" id="{301C1943-E3A4-45E5-8D3A-7FD819A6365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918B9B1-4523-44B6-A92B-62D9A85B4DDE}"/>
              </a:ext>
            </a:extLst>
          </p:cNvPr>
          <p:cNvSpPr>
            <a:spLocks noGrp="1" noChangeArrowheads="1"/>
          </p:cNvSpPr>
          <p:nvPr>
            <p:ph type="sldNum" sz="quarter" idx="12"/>
          </p:nvPr>
        </p:nvSpPr>
        <p:spPr>
          <a:ln/>
        </p:spPr>
        <p:txBody>
          <a:bodyPr/>
          <a:lstStyle>
            <a:lvl1pPr>
              <a:defRPr/>
            </a:lvl1pPr>
          </a:lstStyle>
          <a:p>
            <a:fld id="{7A4FFB69-DE75-48DA-8C77-6C74E7536735}" type="slidenum">
              <a:rPr lang="en-US" altLang="en-US"/>
              <a:pPr/>
              <a:t>‹#›</a:t>
            </a:fld>
            <a:endParaRPr lang="en-US" altLang="en-US"/>
          </a:p>
        </p:txBody>
      </p:sp>
    </p:spTree>
    <p:extLst>
      <p:ext uri="{BB962C8B-B14F-4D97-AF65-F5344CB8AC3E}">
        <p14:creationId xmlns:p14="http://schemas.microsoft.com/office/powerpoint/2010/main" val="96471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ADF42B1-F039-4CC6-A5E7-4A3370A2DEDD}"/>
              </a:ext>
            </a:extLst>
          </p:cNvPr>
          <p:cNvSpPr>
            <a:spLocks noGrp="1" noChangeArrowheads="1"/>
          </p:cNvSpPr>
          <p:nvPr>
            <p:ph type="dt" sz="half" idx="10"/>
          </p:nvPr>
        </p:nvSpPr>
        <p:spPr>
          <a:ln/>
        </p:spPr>
        <p:txBody>
          <a:bodyPr/>
          <a:lstStyle>
            <a:lvl1pPr>
              <a:defRPr/>
            </a:lvl1pPr>
          </a:lstStyle>
          <a:p>
            <a:pPr>
              <a:defRPr/>
            </a:pPr>
            <a:fld id="{058F9BE2-6D38-42CF-9FC4-052CF7BF44C5}" type="datetime1">
              <a:rPr lang="en-US"/>
              <a:pPr>
                <a:defRPr/>
              </a:pPr>
              <a:t>6/28/2022</a:t>
            </a:fld>
            <a:endParaRPr lang="en-US"/>
          </a:p>
        </p:txBody>
      </p:sp>
      <p:sp>
        <p:nvSpPr>
          <p:cNvPr id="6" name="Rectangle 5">
            <a:extLst>
              <a:ext uri="{FF2B5EF4-FFF2-40B4-BE49-F238E27FC236}">
                <a16:creationId xmlns:a16="http://schemas.microsoft.com/office/drawing/2014/main" id="{6B746C62-E96E-45EE-A7B6-3F22F4862E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0638D40-8BAE-4293-B885-5C256643BF97}"/>
              </a:ext>
            </a:extLst>
          </p:cNvPr>
          <p:cNvSpPr>
            <a:spLocks noGrp="1" noChangeArrowheads="1"/>
          </p:cNvSpPr>
          <p:nvPr>
            <p:ph type="sldNum" sz="quarter" idx="12"/>
          </p:nvPr>
        </p:nvSpPr>
        <p:spPr>
          <a:ln/>
        </p:spPr>
        <p:txBody>
          <a:bodyPr/>
          <a:lstStyle>
            <a:lvl1pPr>
              <a:defRPr/>
            </a:lvl1pPr>
          </a:lstStyle>
          <a:p>
            <a:fld id="{F85F8CFD-0382-4F88-91D1-49D54E351E16}" type="slidenum">
              <a:rPr lang="en-US" altLang="en-US"/>
              <a:pPr/>
              <a:t>‹#›</a:t>
            </a:fld>
            <a:endParaRPr lang="en-US" altLang="en-US"/>
          </a:p>
        </p:txBody>
      </p:sp>
    </p:spTree>
    <p:extLst>
      <p:ext uri="{BB962C8B-B14F-4D97-AF65-F5344CB8AC3E}">
        <p14:creationId xmlns:p14="http://schemas.microsoft.com/office/powerpoint/2010/main" val="12027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EA64B5E-D3CB-4D29-B423-646116A70F68}"/>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43" name="Rectangle 3">
            <a:extLst>
              <a:ext uri="{FF2B5EF4-FFF2-40B4-BE49-F238E27FC236}">
                <a16:creationId xmlns:a16="http://schemas.microsoft.com/office/drawing/2014/main" id="{0793DF65-66CC-4720-A839-E7A83D4D734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A481A41-4739-49FF-8754-8907D5400B26}"/>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55FFAF53-DD99-4D62-9CA3-29082F5151B7}" type="datetime1">
              <a:rPr lang="en-US"/>
              <a:pPr>
                <a:defRPr/>
              </a:pPr>
              <a:t>6/28/2022</a:t>
            </a:fld>
            <a:endParaRPr lang="en-US"/>
          </a:p>
        </p:txBody>
      </p:sp>
      <p:sp>
        <p:nvSpPr>
          <p:cNvPr id="1029" name="Rectangle 5">
            <a:extLst>
              <a:ext uri="{FF2B5EF4-FFF2-40B4-BE49-F238E27FC236}">
                <a16:creationId xmlns:a16="http://schemas.microsoft.com/office/drawing/2014/main" id="{E2583F11-B91B-4E63-B5A5-C60A626F1A9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id="{87FB1FF7-7046-40AE-BDC5-D4F2A9525C65}"/>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BDB4599-E51D-4C84-92EA-F1A2307F420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8.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9.bin"/><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75BE363C-0DDA-42C7-A8A3-DE789A97250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E3BBCE-E85D-4A4A-A12B-B935D0DAF19E}" type="slidenum">
              <a:rPr lang="en-US" altLang="en-US" sz="1400"/>
              <a:pPr eaLnBrk="1" hangingPunct="1"/>
              <a:t>1</a:t>
            </a:fld>
            <a:endParaRPr lang="en-US" altLang="en-US" sz="1400"/>
          </a:p>
        </p:txBody>
      </p:sp>
      <p:sp>
        <p:nvSpPr>
          <p:cNvPr id="11267" name="Text Box 4">
            <a:extLst>
              <a:ext uri="{FF2B5EF4-FFF2-40B4-BE49-F238E27FC236}">
                <a16:creationId xmlns:a16="http://schemas.microsoft.com/office/drawing/2014/main" id="{1CBECBC9-8B30-473B-ADCB-8674D0B6AECF}"/>
              </a:ext>
            </a:extLst>
          </p:cNvPr>
          <p:cNvSpPr txBox="1">
            <a:spLocks noChangeArrowheads="1"/>
          </p:cNvSpPr>
          <p:nvPr/>
        </p:nvSpPr>
        <p:spPr bwMode="auto">
          <a:xfrm>
            <a:off x="381000" y="1447800"/>
            <a:ext cx="830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A </a:t>
            </a:r>
            <a:r>
              <a:rPr lang="en-US" altLang="en-US" b="1">
                <a:solidFill>
                  <a:srgbClr val="FF3300"/>
                </a:solidFill>
              </a:rPr>
              <a:t>proposition</a:t>
            </a:r>
            <a:r>
              <a:rPr lang="en-US" altLang="en-US" b="1"/>
              <a:t> </a:t>
            </a:r>
            <a:r>
              <a:rPr lang="en-US" altLang="en-US"/>
              <a:t>is a declarative sentence (that is, a sentence that declares a fact) that is either true or false, but not both.</a:t>
            </a:r>
          </a:p>
        </p:txBody>
      </p:sp>
      <p:sp>
        <p:nvSpPr>
          <p:cNvPr id="11268" name="Rectangle 5">
            <a:extLst>
              <a:ext uri="{FF2B5EF4-FFF2-40B4-BE49-F238E27FC236}">
                <a16:creationId xmlns:a16="http://schemas.microsoft.com/office/drawing/2014/main" id="{8FFD7C3A-D83D-4D45-B7A6-CE028FCEF654}"/>
              </a:ext>
            </a:extLst>
          </p:cNvPr>
          <p:cNvSpPr>
            <a:spLocks noChangeArrowheads="1"/>
          </p:cNvSpPr>
          <p:nvPr/>
        </p:nvSpPr>
        <p:spPr bwMode="auto">
          <a:xfrm>
            <a:off x="2971800" y="457200"/>
            <a:ext cx="2622550" cy="6413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t>Propositions</a:t>
            </a:r>
          </a:p>
        </p:txBody>
      </p:sp>
      <p:sp>
        <p:nvSpPr>
          <p:cNvPr id="11269" name="Text Box 6">
            <a:extLst>
              <a:ext uri="{FF2B5EF4-FFF2-40B4-BE49-F238E27FC236}">
                <a16:creationId xmlns:a16="http://schemas.microsoft.com/office/drawing/2014/main" id="{C373424F-37EE-4254-8B11-E88FCD81844E}"/>
              </a:ext>
            </a:extLst>
          </p:cNvPr>
          <p:cNvSpPr txBox="1">
            <a:spLocks noChangeArrowheads="1"/>
          </p:cNvSpPr>
          <p:nvPr/>
        </p:nvSpPr>
        <p:spPr bwMode="auto">
          <a:xfrm>
            <a:off x="304800" y="2895600"/>
            <a:ext cx="8610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 1</a:t>
            </a:r>
            <a:r>
              <a:rPr lang="en-US" altLang="en-US" b="1"/>
              <a:t> </a:t>
            </a:r>
            <a:r>
              <a:rPr lang="en-US" altLang="en-US"/>
              <a:t>All the following declarative sentences are propositions.</a:t>
            </a:r>
          </a:p>
          <a:p>
            <a:pPr eaLnBrk="1" hangingPunct="1"/>
            <a:r>
              <a:rPr lang="en-US" altLang="en-US"/>
              <a:t>1. Washington, D.C., is the capital of the United States of America.</a:t>
            </a:r>
          </a:p>
          <a:p>
            <a:pPr eaLnBrk="1" hangingPunct="1"/>
            <a:r>
              <a:rPr lang="en-US" altLang="en-US"/>
              <a:t>2. Toronto is the capital of Canada.</a:t>
            </a:r>
          </a:p>
          <a:p>
            <a:pPr eaLnBrk="1" hangingPunct="1"/>
            <a:r>
              <a:rPr lang="en-US" altLang="en-US"/>
              <a:t>3. 1 + 1 = 2.</a:t>
            </a:r>
          </a:p>
          <a:p>
            <a:pPr eaLnBrk="1" hangingPunct="1"/>
            <a:r>
              <a:rPr lang="en-US" altLang="en-US"/>
              <a:t>4. 2 + 2 = 3.</a:t>
            </a:r>
          </a:p>
          <a:p>
            <a:pPr eaLnBrk="1" hangingPunct="1"/>
            <a:endParaRPr lang="en-US" altLang="en-US"/>
          </a:p>
          <a:p>
            <a:pPr eaLnBrk="1" hangingPunct="1"/>
            <a:r>
              <a:rPr lang="en-US" altLang="en-US">
                <a:solidFill>
                  <a:schemeClr val="accent2"/>
                </a:solidFill>
              </a:rPr>
              <a:t>Propositions 1 and 3 are true, whereas 2 and 4 are false.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6">
            <a:extLst>
              <a:ext uri="{FF2B5EF4-FFF2-40B4-BE49-F238E27FC236}">
                <a16:creationId xmlns:a16="http://schemas.microsoft.com/office/drawing/2014/main" id="{50707444-DF87-40E1-BD36-AA91C599D44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3AC395-8BC0-42A1-BB82-822718E5BF58}" type="slidenum">
              <a:rPr lang="en-US" altLang="en-US" sz="1400"/>
              <a:pPr eaLnBrk="1" hangingPunct="1"/>
              <a:t>10</a:t>
            </a:fld>
            <a:endParaRPr lang="en-US" altLang="en-US" sz="1400"/>
          </a:p>
        </p:txBody>
      </p:sp>
      <p:sp>
        <p:nvSpPr>
          <p:cNvPr id="4100" name="Text Box 4">
            <a:extLst>
              <a:ext uri="{FF2B5EF4-FFF2-40B4-BE49-F238E27FC236}">
                <a16:creationId xmlns:a16="http://schemas.microsoft.com/office/drawing/2014/main" id="{361FE7F4-836A-4E37-8176-DCE43D9F845B}"/>
              </a:ext>
            </a:extLst>
          </p:cNvPr>
          <p:cNvSpPr txBox="1">
            <a:spLocks noChangeArrowheads="1"/>
          </p:cNvSpPr>
          <p:nvPr/>
        </p:nvSpPr>
        <p:spPr bwMode="auto">
          <a:xfrm>
            <a:off x="152400" y="609600"/>
            <a:ext cx="8610600" cy="1917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DEFINITION 6 </a:t>
            </a:r>
            <a:r>
              <a:rPr lang="en-US" altLang="en-US"/>
              <a:t>Let </a:t>
            </a:r>
            <a:r>
              <a:rPr lang="en-US" altLang="en-US" i="1"/>
              <a:t>p </a:t>
            </a:r>
            <a:r>
              <a:rPr lang="en-US" altLang="en-US"/>
              <a:t>and </a:t>
            </a:r>
            <a:r>
              <a:rPr lang="en-US" altLang="en-US" i="1"/>
              <a:t>q </a:t>
            </a:r>
            <a:r>
              <a:rPr lang="en-US" altLang="en-US"/>
              <a:t>be propositions. The </a:t>
            </a:r>
            <a:r>
              <a:rPr lang="en-US" altLang="en-US" i="1"/>
              <a:t>biconditional statement p </a:t>
            </a:r>
            <a:r>
              <a:rPr lang="en-US" altLang="en-US"/>
              <a:t>↔ </a:t>
            </a:r>
            <a:r>
              <a:rPr lang="en-US" altLang="en-US" i="1"/>
              <a:t>q </a:t>
            </a:r>
            <a:r>
              <a:rPr lang="en-US" altLang="en-US"/>
              <a:t>is the proposition “</a:t>
            </a:r>
            <a:r>
              <a:rPr lang="en-US" altLang="en-US" i="1"/>
              <a:t>p </a:t>
            </a:r>
            <a:r>
              <a:rPr lang="en-US" altLang="en-US"/>
              <a:t>if and only if </a:t>
            </a:r>
            <a:r>
              <a:rPr lang="en-US" altLang="en-US" i="1"/>
              <a:t>q</a:t>
            </a:r>
            <a:r>
              <a:rPr lang="en-US" altLang="en-US"/>
              <a:t>.” The biconditional statement </a:t>
            </a:r>
            <a:r>
              <a:rPr lang="en-US" altLang="en-US" i="1"/>
              <a:t>p </a:t>
            </a:r>
            <a:r>
              <a:rPr lang="en-US" altLang="en-US"/>
              <a:t>↔ </a:t>
            </a:r>
            <a:r>
              <a:rPr lang="en-US" altLang="en-US" i="1"/>
              <a:t>q </a:t>
            </a:r>
            <a:r>
              <a:rPr lang="en-US" altLang="en-US"/>
              <a:t>is true when </a:t>
            </a:r>
            <a:r>
              <a:rPr lang="en-US" altLang="en-US" i="1"/>
              <a:t>p </a:t>
            </a:r>
            <a:r>
              <a:rPr lang="en-US" altLang="en-US"/>
              <a:t>and </a:t>
            </a:r>
            <a:r>
              <a:rPr lang="en-US" altLang="en-US" i="1"/>
              <a:t>q </a:t>
            </a:r>
            <a:r>
              <a:rPr lang="en-US" altLang="en-US"/>
              <a:t>have the same truth values, and is false otherwise. Biconditional statements are also called </a:t>
            </a:r>
            <a:r>
              <a:rPr lang="en-US" altLang="en-US" i="1"/>
              <a:t>bi-implications</a:t>
            </a:r>
            <a:r>
              <a:rPr lang="en-US" altLang="en-US"/>
              <a:t>.</a:t>
            </a:r>
          </a:p>
        </p:txBody>
      </p:sp>
      <p:graphicFrame>
        <p:nvGraphicFramePr>
          <p:cNvPr id="4098" name="Object 5">
            <a:extLst>
              <a:ext uri="{FF2B5EF4-FFF2-40B4-BE49-F238E27FC236}">
                <a16:creationId xmlns:a16="http://schemas.microsoft.com/office/drawing/2014/main" id="{D6F74B44-499A-44A2-A082-5D56B9E6E92E}"/>
              </a:ext>
            </a:extLst>
          </p:cNvPr>
          <p:cNvGraphicFramePr>
            <a:graphicFrameLocks noChangeAspect="1"/>
          </p:cNvGraphicFramePr>
          <p:nvPr>
            <p:ph/>
          </p:nvPr>
        </p:nvGraphicFramePr>
        <p:xfrm>
          <a:off x="2438400" y="2819400"/>
          <a:ext cx="4419600" cy="2982913"/>
        </p:xfrm>
        <a:graphic>
          <a:graphicData uri="http://schemas.openxmlformats.org/presentationml/2006/ole">
            <mc:AlternateContent xmlns:mc="http://schemas.openxmlformats.org/markup-compatibility/2006">
              <mc:Choice xmlns:v="urn:schemas-microsoft-com:vml" Requires="v">
                <p:oleObj name="Bitmap Image" r:id="rId2" imgW="3428571" imgH="2314286" progId="Paint.Picture">
                  <p:embed/>
                </p:oleObj>
              </mc:Choice>
              <mc:Fallback>
                <p:oleObj name="Bitmap Image" r:id="rId2" imgW="3428571" imgH="2314286"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819400"/>
                        <a:ext cx="4419600" cy="298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a:extLst>
              <a:ext uri="{FF2B5EF4-FFF2-40B4-BE49-F238E27FC236}">
                <a16:creationId xmlns:a16="http://schemas.microsoft.com/office/drawing/2014/main" id="{7BE30EEF-97C6-4C3E-9561-6A4692B11DA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28E1DA8-2ACE-49D4-B21E-31609EEC0DF1}" type="slidenum">
              <a:rPr lang="en-US" altLang="en-US" sz="1400"/>
              <a:pPr eaLnBrk="1" hangingPunct="1"/>
              <a:t>11</a:t>
            </a:fld>
            <a:endParaRPr lang="en-US" altLang="en-US" sz="1400"/>
          </a:p>
        </p:txBody>
      </p:sp>
      <p:sp>
        <p:nvSpPr>
          <p:cNvPr id="5124" name="Text Box 4">
            <a:extLst>
              <a:ext uri="{FF2B5EF4-FFF2-40B4-BE49-F238E27FC236}">
                <a16:creationId xmlns:a16="http://schemas.microsoft.com/office/drawing/2014/main" id="{A8C8E9B7-47E2-4C23-8D7D-0DB7D4254282}"/>
              </a:ext>
            </a:extLst>
          </p:cNvPr>
          <p:cNvSpPr txBox="1">
            <a:spLocks noChangeArrowheads="1"/>
          </p:cNvSpPr>
          <p:nvPr/>
        </p:nvSpPr>
        <p:spPr bwMode="auto">
          <a:xfrm>
            <a:off x="304800" y="6096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 6</a:t>
            </a:r>
            <a:r>
              <a:rPr lang="en-US" altLang="en-US" b="1"/>
              <a:t> </a:t>
            </a:r>
            <a:r>
              <a:rPr lang="en-US" altLang="en-US"/>
              <a:t>Construct the truth table of the compound proposition </a:t>
            </a:r>
            <a:r>
              <a:rPr lang="en-US" altLang="en-US" i="1"/>
              <a:t>(p </a:t>
            </a:r>
            <a:r>
              <a:rPr lang="en-US" altLang="en-US"/>
              <a:t>∨￢</a:t>
            </a:r>
            <a:r>
              <a:rPr lang="en-US" altLang="en-US" i="1"/>
              <a:t>q) </a:t>
            </a:r>
            <a:r>
              <a:rPr lang="en-US" altLang="en-US"/>
              <a:t>→ </a:t>
            </a:r>
            <a:r>
              <a:rPr lang="en-US" altLang="en-US" i="1"/>
              <a:t>(p </a:t>
            </a:r>
            <a:r>
              <a:rPr lang="en-US" altLang="en-US"/>
              <a:t>∧ </a:t>
            </a:r>
            <a:r>
              <a:rPr lang="en-US" altLang="en-US" i="1"/>
              <a:t>q).</a:t>
            </a:r>
          </a:p>
        </p:txBody>
      </p:sp>
      <p:graphicFrame>
        <p:nvGraphicFramePr>
          <p:cNvPr id="5122" name="Object 5">
            <a:extLst>
              <a:ext uri="{FF2B5EF4-FFF2-40B4-BE49-F238E27FC236}">
                <a16:creationId xmlns:a16="http://schemas.microsoft.com/office/drawing/2014/main" id="{D50AC695-C4CA-482C-A4C7-ADCDFC482FF2}"/>
              </a:ext>
            </a:extLst>
          </p:cNvPr>
          <p:cNvGraphicFramePr>
            <a:graphicFrameLocks noChangeAspect="1"/>
          </p:cNvGraphicFramePr>
          <p:nvPr>
            <p:ph/>
          </p:nvPr>
        </p:nvGraphicFramePr>
        <p:xfrm>
          <a:off x="762000" y="1905000"/>
          <a:ext cx="7848600" cy="2687638"/>
        </p:xfrm>
        <a:graphic>
          <a:graphicData uri="http://schemas.openxmlformats.org/presentationml/2006/ole">
            <mc:AlternateContent xmlns:mc="http://schemas.openxmlformats.org/markup-compatibility/2006">
              <mc:Choice xmlns:v="urn:schemas-microsoft-com:vml" Requires="v">
                <p:oleObj name="Bitmap Image" r:id="rId2" imgW="5952381" imgH="2038095" progId="Paint.Picture">
                  <p:embed/>
                </p:oleObj>
              </mc:Choice>
              <mc:Fallback>
                <p:oleObj name="Bitmap Image" r:id="rId2" imgW="5952381" imgH="2038095"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7848600" cy="268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E9BDACD9-3817-4D49-AAC4-E62B339CD2D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655106-3F96-4663-8F89-FFABF0E21AD2}" type="slidenum">
              <a:rPr lang="en-US" altLang="en-US" sz="1400"/>
              <a:pPr eaLnBrk="1" hangingPunct="1"/>
              <a:t>12</a:t>
            </a:fld>
            <a:endParaRPr lang="en-US" altLang="en-US" sz="1400"/>
          </a:p>
        </p:txBody>
      </p:sp>
      <p:sp>
        <p:nvSpPr>
          <p:cNvPr id="17411" name="TextBox 2">
            <a:extLst>
              <a:ext uri="{FF2B5EF4-FFF2-40B4-BE49-F238E27FC236}">
                <a16:creationId xmlns:a16="http://schemas.microsoft.com/office/drawing/2014/main" id="{A2797133-B55D-4FE2-914B-F5B79BB69EF8}"/>
              </a:ext>
            </a:extLst>
          </p:cNvPr>
          <p:cNvSpPr txBox="1">
            <a:spLocks noChangeArrowheads="1"/>
          </p:cNvSpPr>
          <p:nvPr/>
        </p:nvSpPr>
        <p:spPr bwMode="auto">
          <a:xfrm>
            <a:off x="381000" y="990600"/>
            <a:ext cx="83820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3600" b="1">
                <a:solidFill>
                  <a:srgbClr val="000099"/>
                </a:solidFill>
              </a:rPr>
              <a:t>Translating English Sentences</a:t>
            </a:r>
          </a:p>
          <a:p>
            <a:pPr algn="just" eaLnBrk="1" hangingPunct="1"/>
            <a:r>
              <a:rPr lang="en-US" altLang="en-US"/>
              <a:t>There are many reasons to translate English sentences into expressions involving propositional variables and logical connectives. In particular, English (and every other human language) is often ambiguous. Translating sentences into compound statements (and other types of logical expressions, which we will introduce later in this chapter) removes the ambiguity.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7650E193-FDF3-44C5-A08C-5F2CE809905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C145156-948D-4B05-9073-819A44AAD8EE}" type="slidenum">
              <a:rPr lang="en-US" altLang="en-US" sz="1400"/>
              <a:pPr eaLnBrk="1" hangingPunct="1"/>
              <a:t>13</a:t>
            </a:fld>
            <a:endParaRPr lang="en-US" altLang="en-US" sz="1400"/>
          </a:p>
        </p:txBody>
      </p:sp>
      <p:sp>
        <p:nvSpPr>
          <p:cNvPr id="18435" name="Text Box 4">
            <a:extLst>
              <a:ext uri="{FF2B5EF4-FFF2-40B4-BE49-F238E27FC236}">
                <a16:creationId xmlns:a16="http://schemas.microsoft.com/office/drawing/2014/main" id="{17F5CECE-7BF1-4DE8-8EC2-1EF2B8351948}"/>
              </a:ext>
            </a:extLst>
          </p:cNvPr>
          <p:cNvSpPr txBox="1">
            <a:spLocks noChangeArrowheads="1"/>
          </p:cNvSpPr>
          <p:nvPr/>
        </p:nvSpPr>
        <p:spPr bwMode="auto">
          <a:xfrm>
            <a:off x="152400" y="914400"/>
            <a:ext cx="8737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7</a:t>
            </a:r>
            <a:r>
              <a:rPr lang="en-US" altLang="en-US" b="1"/>
              <a:t> </a:t>
            </a:r>
            <a:r>
              <a:rPr lang="en-US" altLang="en-US"/>
              <a:t>How can this English sentence be translated into a logical expression?</a:t>
            </a:r>
          </a:p>
          <a:p>
            <a:pPr algn="just" eaLnBrk="1" hangingPunct="1"/>
            <a:r>
              <a:rPr lang="en-US" altLang="en-US"/>
              <a:t>“You can access the Internet from campus only if you are a computer science major or you are not a freshman.”</a:t>
            </a:r>
          </a:p>
          <a:p>
            <a:pPr algn="just" eaLnBrk="1" hangingPunct="1"/>
            <a:endParaRPr lang="en-US" altLang="en-US" i="1">
              <a:solidFill>
                <a:schemeClr val="accent2"/>
              </a:solidFill>
            </a:endParaRPr>
          </a:p>
          <a:p>
            <a:pPr algn="just" eaLnBrk="1" hangingPunct="1"/>
            <a:r>
              <a:rPr lang="en-US" altLang="en-US" i="1">
                <a:solidFill>
                  <a:schemeClr val="accent2"/>
                </a:solidFill>
              </a:rPr>
              <a:t>Solution</a:t>
            </a:r>
            <a:r>
              <a:rPr lang="en-US" altLang="en-US" i="1"/>
              <a:t>: </a:t>
            </a:r>
            <a:r>
              <a:rPr lang="en-US" altLang="en-US"/>
              <a:t>Let </a:t>
            </a:r>
            <a:r>
              <a:rPr lang="en-US" altLang="en-US" i="1"/>
              <a:t>a</a:t>
            </a:r>
            <a:r>
              <a:rPr lang="en-US" altLang="en-US"/>
              <a:t>, </a:t>
            </a:r>
            <a:r>
              <a:rPr lang="en-US" altLang="en-US" i="1"/>
              <a:t>c</a:t>
            </a:r>
            <a:r>
              <a:rPr lang="en-US" altLang="en-US"/>
              <a:t>, and </a:t>
            </a:r>
            <a:r>
              <a:rPr lang="en-US" altLang="en-US" i="1"/>
              <a:t>f </a:t>
            </a:r>
            <a:r>
              <a:rPr lang="en-US" altLang="en-US"/>
              <a:t>represent “You can access the Internet from campus,” “You are a computer science major,” and “You are a freshman,” respectively. Noting that “only if” is one way a conditional statement can be expressed, this sentence can be represented as</a:t>
            </a:r>
          </a:p>
          <a:p>
            <a:pPr algn="just" eaLnBrk="1" hangingPunct="1"/>
            <a:r>
              <a:rPr lang="en-US" altLang="en-US" i="1"/>
              <a:t>a </a:t>
            </a:r>
            <a:r>
              <a:rPr lang="en-US" altLang="en-US"/>
              <a:t>→ </a:t>
            </a:r>
            <a:r>
              <a:rPr lang="en-US" altLang="en-US" i="1"/>
              <a:t>(c </a:t>
            </a:r>
            <a:r>
              <a:rPr lang="en-US" altLang="en-US"/>
              <a:t>∨￢</a:t>
            </a:r>
            <a:r>
              <a:rPr lang="en-US" altLang="en-US" i="1"/>
              <a:t>f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45EBBC5D-3EC9-4976-9AF0-AA5CE196A2E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6E6621-1E4C-4AD4-BA98-14330CF50E2C}" type="slidenum">
              <a:rPr lang="en-US" altLang="en-US" sz="1400"/>
              <a:pPr eaLnBrk="1" hangingPunct="1"/>
              <a:t>14</a:t>
            </a:fld>
            <a:endParaRPr lang="en-US" altLang="en-US" sz="1400"/>
          </a:p>
        </p:txBody>
      </p:sp>
      <p:sp>
        <p:nvSpPr>
          <p:cNvPr id="19459" name="Text Box 4">
            <a:extLst>
              <a:ext uri="{FF2B5EF4-FFF2-40B4-BE49-F238E27FC236}">
                <a16:creationId xmlns:a16="http://schemas.microsoft.com/office/drawing/2014/main" id="{193F35EA-FD45-4BC5-B551-60FE3D5F1D19}"/>
              </a:ext>
            </a:extLst>
          </p:cNvPr>
          <p:cNvSpPr txBox="1">
            <a:spLocks noChangeArrowheads="1"/>
          </p:cNvSpPr>
          <p:nvPr/>
        </p:nvSpPr>
        <p:spPr bwMode="auto">
          <a:xfrm>
            <a:off x="228600" y="304800"/>
            <a:ext cx="86106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 8</a:t>
            </a:r>
            <a:r>
              <a:rPr lang="en-US" altLang="en-US" b="1"/>
              <a:t> </a:t>
            </a:r>
            <a:r>
              <a:rPr lang="en-US" altLang="en-US"/>
              <a:t>How can this English sentence be translated into a logical expression?</a:t>
            </a:r>
          </a:p>
          <a:p>
            <a:pPr eaLnBrk="1" hangingPunct="1"/>
            <a:r>
              <a:rPr lang="en-US" altLang="en-US"/>
              <a:t>“You cannot ride the roller coaster if you are under 4 feet tall unless you are older than 16 years old.”</a:t>
            </a:r>
          </a:p>
          <a:p>
            <a:pPr eaLnBrk="1" hangingPunct="1"/>
            <a:endParaRPr lang="en-US" altLang="en-US" i="1"/>
          </a:p>
          <a:p>
            <a:pPr eaLnBrk="1" hangingPunct="1"/>
            <a:r>
              <a:rPr lang="en-US" altLang="en-US" i="1">
                <a:solidFill>
                  <a:schemeClr val="accent2"/>
                </a:solidFill>
              </a:rPr>
              <a:t>Solution:</a:t>
            </a:r>
            <a:r>
              <a:rPr lang="en-US" altLang="en-US" i="1"/>
              <a:t> </a:t>
            </a:r>
            <a:r>
              <a:rPr lang="en-US" altLang="en-US"/>
              <a:t>Let </a:t>
            </a:r>
            <a:r>
              <a:rPr lang="en-US" altLang="en-US" i="1"/>
              <a:t>q</a:t>
            </a:r>
            <a:r>
              <a:rPr lang="en-US" altLang="en-US"/>
              <a:t>, </a:t>
            </a:r>
            <a:r>
              <a:rPr lang="en-US" altLang="en-US" i="1"/>
              <a:t>r</a:t>
            </a:r>
            <a:r>
              <a:rPr lang="en-US" altLang="en-US"/>
              <a:t>, and </a:t>
            </a:r>
            <a:r>
              <a:rPr lang="en-US" altLang="en-US" i="1"/>
              <a:t>s </a:t>
            </a:r>
            <a:r>
              <a:rPr lang="en-US" altLang="en-US"/>
              <a:t>represent “You can ride the roller coaster,” “You are under 4 feet tall,”  and “You are older than 16 years old,” respectively. Then the sentence can be translated to</a:t>
            </a:r>
          </a:p>
          <a:p>
            <a:pPr eaLnBrk="1" hangingPunct="1"/>
            <a:r>
              <a:rPr lang="en-US" altLang="en-US" i="1"/>
              <a:t>(r </a:t>
            </a:r>
            <a:r>
              <a:rPr lang="en-US" altLang="en-US"/>
              <a:t>∧￢</a:t>
            </a:r>
            <a:r>
              <a:rPr lang="en-US" altLang="en-US" i="1"/>
              <a:t>s)</a:t>
            </a:r>
            <a:r>
              <a:rPr lang="en-US" altLang="en-US"/>
              <a:t>→￢</a:t>
            </a:r>
            <a:r>
              <a:rPr lang="en-US" altLang="en-US" i="1"/>
              <a:t>q.</a:t>
            </a:r>
          </a:p>
          <a:p>
            <a:pPr eaLnBrk="1" hangingPunct="1"/>
            <a:r>
              <a:rPr lang="en-US" altLang="en-US"/>
              <a:t>Of course, there are other ways to represent the original sentence as a logical expression, but the one we have used should meet our needs.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1AAE3AB9-95D8-4DB2-8314-45EC58A7807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C3F663-A1DD-4AFB-BBFA-BB1307C5FB7B}" type="slidenum">
              <a:rPr lang="en-US" altLang="en-US" sz="1400"/>
              <a:pPr eaLnBrk="1" hangingPunct="1"/>
              <a:t>15</a:t>
            </a:fld>
            <a:endParaRPr lang="en-US" altLang="en-US" sz="1400"/>
          </a:p>
        </p:txBody>
      </p:sp>
      <p:sp>
        <p:nvSpPr>
          <p:cNvPr id="20483" name="Text Box 4">
            <a:extLst>
              <a:ext uri="{FF2B5EF4-FFF2-40B4-BE49-F238E27FC236}">
                <a16:creationId xmlns:a16="http://schemas.microsoft.com/office/drawing/2014/main" id="{6A624132-CB41-4A57-B3CF-9AB27533C58A}"/>
              </a:ext>
            </a:extLst>
          </p:cNvPr>
          <p:cNvSpPr txBox="1">
            <a:spLocks noChangeArrowheads="1"/>
          </p:cNvSpPr>
          <p:nvPr/>
        </p:nvSpPr>
        <p:spPr bwMode="auto">
          <a:xfrm>
            <a:off x="228600" y="914400"/>
            <a:ext cx="8686800" cy="1917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DEFINITION 1 </a:t>
            </a:r>
            <a:r>
              <a:rPr lang="en-US" altLang="en-US"/>
              <a:t>A compound proposition that is always true, no matter what the truth values of the propositional variables that occur in it, is called a </a:t>
            </a:r>
            <a:r>
              <a:rPr lang="en-US" altLang="en-US" i="1"/>
              <a:t>tautology</a:t>
            </a:r>
            <a:r>
              <a:rPr lang="en-US" altLang="en-US"/>
              <a:t>. A compound proposition that is always false is called a </a:t>
            </a:r>
            <a:r>
              <a:rPr lang="en-US" altLang="en-US" i="1"/>
              <a:t>contradiction</a:t>
            </a:r>
            <a:r>
              <a:rPr lang="en-US" altLang="en-US"/>
              <a:t>. A compound proposition that is neither a tautology nor a contradiction is called a </a:t>
            </a:r>
            <a:r>
              <a:rPr lang="en-US" altLang="en-US" i="1"/>
              <a:t>contingency</a:t>
            </a:r>
            <a:r>
              <a:rPr lang="en-US" altLang="en-US"/>
              <a:t>.</a:t>
            </a:r>
          </a:p>
        </p:txBody>
      </p:sp>
      <p:sp>
        <p:nvSpPr>
          <p:cNvPr id="20484" name="Text Box 5">
            <a:extLst>
              <a:ext uri="{FF2B5EF4-FFF2-40B4-BE49-F238E27FC236}">
                <a16:creationId xmlns:a16="http://schemas.microsoft.com/office/drawing/2014/main" id="{5E1035DE-4524-43D0-AB20-7549A2000674}"/>
              </a:ext>
            </a:extLst>
          </p:cNvPr>
          <p:cNvSpPr txBox="1">
            <a:spLocks noChangeArrowheads="1"/>
          </p:cNvSpPr>
          <p:nvPr/>
        </p:nvSpPr>
        <p:spPr bwMode="auto">
          <a:xfrm>
            <a:off x="304800" y="3124200"/>
            <a:ext cx="8610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9</a:t>
            </a:r>
            <a:r>
              <a:rPr lang="en-US" altLang="en-US" b="1"/>
              <a:t> </a:t>
            </a:r>
            <a:r>
              <a:rPr lang="en-US" altLang="en-US"/>
              <a:t>We can construct examples of tautologies and contradictions using just one propositional variable. Consider the truth tables of </a:t>
            </a:r>
            <a:r>
              <a:rPr lang="en-US" altLang="en-US" i="1"/>
              <a:t>p </a:t>
            </a:r>
            <a:r>
              <a:rPr lang="en-US" altLang="en-US"/>
              <a:t>∨￢</a:t>
            </a:r>
            <a:r>
              <a:rPr lang="en-US" altLang="en-US" i="1"/>
              <a:t>p </a:t>
            </a:r>
            <a:r>
              <a:rPr lang="en-US" altLang="en-US"/>
              <a:t>and </a:t>
            </a:r>
            <a:r>
              <a:rPr lang="en-US" altLang="en-US" i="1"/>
              <a:t>p </a:t>
            </a:r>
            <a:r>
              <a:rPr lang="en-US" altLang="en-US"/>
              <a:t>∧￢</a:t>
            </a:r>
            <a:r>
              <a:rPr lang="en-US" altLang="en-US" i="1"/>
              <a:t>p</a:t>
            </a:r>
            <a:r>
              <a:rPr lang="en-US" altLang="en-US"/>
              <a:t>, shown in Table 1. Because </a:t>
            </a:r>
            <a:r>
              <a:rPr lang="en-US" altLang="en-US" i="1"/>
              <a:t>p </a:t>
            </a:r>
            <a:r>
              <a:rPr lang="en-US" altLang="en-US"/>
              <a:t>∨￢</a:t>
            </a:r>
            <a:r>
              <a:rPr lang="en-US" altLang="en-US" i="1"/>
              <a:t>p </a:t>
            </a:r>
            <a:r>
              <a:rPr lang="en-US" altLang="en-US"/>
              <a:t>is always true, it is a tautology. Because </a:t>
            </a:r>
            <a:r>
              <a:rPr lang="en-US" altLang="en-US" i="1"/>
              <a:t>p </a:t>
            </a:r>
            <a:r>
              <a:rPr lang="en-US" altLang="en-US"/>
              <a:t>∧￢</a:t>
            </a:r>
            <a:r>
              <a:rPr lang="en-US" altLang="en-US" i="1"/>
              <a:t>p </a:t>
            </a:r>
            <a:r>
              <a:rPr lang="en-US" altLang="en-US"/>
              <a:t>is always false, it is a contradiction.</a:t>
            </a:r>
          </a:p>
        </p:txBody>
      </p:sp>
      <p:sp>
        <p:nvSpPr>
          <p:cNvPr id="20485" name="Rectangle 5">
            <a:extLst>
              <a:ext uri="{FF2B5EF4-FFF2-40B4-BE49-F238E27FC236}">
                <a16:creationId xmlns:a16="http://schemas.microsoft.com/office/drawing/2014/main" id="{39788F88-7607-45A2-AA3A-CF0A7460C5B4}"/>
              </a:ext>
            </a:extLst>
          </p:cNvPr>
          <p:cNvSpPr>
            <a:spLocks noChangeArrowheads="1"/>
          </p:cNvSpPr>
          <p:nvPr/>
        </p:nvSpPr>
        <p:spPr bwMode="auto">
          <a:xfrm>
            <a:off x="1981200" y="0"/>
            <a:ext cx="5480050" cy="6413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t>Propositional Equivalences</a:t>
            </a:r>
            <a:endParaRPr lang="en-US" altLang="en-US"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085BFD79-3EED-45F5-AB72-AC709EE65A3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C47FCF1-EB91-4749-9673-20869FDBCC3E}" type="slidenum">
              <a:rPr lang="en-US" altLang="en-US" sz="1400"/>
              <a:pPr eaLnBrk="1" hangingPunct="1"/>
              <a:t>16</a:t>
            </a:fld>
            <a:endParaRPr lang="en-US" altLang="en-US" sz="1400"/>
          </a:p>
        </p:txBody>
      </p:sp>
      <p:sp>
        <p:nvSpPr>
          <p:cNvPr id="21507" name="Text Box 4">
            <a:extLst>
              <a:ext uri="{FF2B5EF4-FFF2-40B4-BE49-F238E27FC236}">
                <a16:creationId xmlns:a16="http://schemas.microsoft.com/office/drawing/2014/main" id="{873473E7-FF73-4DCE-A8EE-6D08F5511339}"/>
              </a:ext>
            </a:extLst>
          </p:cNvPr>
          <p:cNvSpPr txBox="1">
            <a:spLocks noChangeArrowheads="1"/>
          </p:cNvSpPr>
          <p:nvPr/>
        </p:nvSpPr>
        <p:spPr bwMode="auto">
          <a:xfrm>
            <a:off x="228600" y="457200"/>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Logical Equivalences</a:t>
            </a:r>
          </a:p>
          <a:p>
            <a:pPr algn="just" eaLnBrk="1" hangingPunct="1"/>
            <a:r>
              <a:rPr lang="en-US" altLang="en-US"/>
              <a:t>Compound propositions that have the same truth values in all possible cases are called </a:t>
            </a:r>
            <a:r>
              <a:rPr lang="en-US" altLang="en-US" b="1"/>
              <a:t>logically equivalent</a:t>
            </a:r>
            <a:r>
              <a:rPr lang="en-US" altLang="en-US"/>
              <a:t>. We can also define this notion as follows.</a:t>
            </a:r>
          </a:p>
        </p:txBody>
      </p:sp>
      <p:sp>
        <p:nvSpPr>
          <p:cNvPr id="21508" name="Text Box 5">
            <a:extLst>
              <a:ext uri="{FF2B5EF4-FFF2-40B4-BE49-F238E27FC236}">
                <a16:creationId xmlns:a16="http://schemas.microsoft.com/office/drawing/2014/main" id="{8E29E112-E9B0-4D39-86C6-2D6356964812}"/>
              </a:ext>
            </a:extLst>
          </p:cNvPr>
          <p:cNvSpPr txBox="1">
            <a:spLocks noChangeArrowheads="1"/>
          </p:cNvSpPr>
          <p:nvPr/>
        </p:nvSpPr>
        <p:spPr bwMode="auto">
          <a:xfrm>
            <a:off x="304800" y="2514600"/>
            <a:ext cx="8382000" cy="1187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DEFINITION 2 </a:t>
            </a:r>
            <a:r>
              <a:rPr lang="en-US" altLang="en-US"/>
              <a:t>The compound propositions </a:t>
            </a:r>
            <a:r>
              <a:rPr lang="en-US" altLang="en-US" i="1"/>
              <a:t>p </a:t>
            </a:r>
            <a:r>
              <a:rPr lang="en-US" altLang="en-US"/>
              <a:t>and </a:t>
            </a:r>
            <a:r>
              <a:rPr lang="en-US" altLang="en-US" i="1"/>
              <a:t>q </a:t>
            </a:r>
            <a:r>
              <a:rPr lang="en-US" altLang="en-US"/>
              <a:t>are called </a:t>
            </a:r>
            <a:r>
              <a:rPr lang="en-US" altLang="en-US" i="1"/>
              <a:t>logically equivalent </a:t>
            </a:r>
            <a:r>
              <a:rPr lang="en-US" altLang="en-US"/>
              <a:t>if </a:t>
            </a:r>
            <a:r>
              <a:rPr lang="en-US" altLang="en-US" i="1"/>
              <a:t>p </a:t>
            </a:r>
            <a:r>
              <a:rPr lang="en-US" altLang="en-US"/>
              <a:t>↔ </a:t>
            </a:r>
            <a:r>
              <a:rPr lang="en-US" altLang="en-US" i="1"/>
              <a:t>q </a:t>
            </a:r>
            <a:r>
              <a:rPr lang="en-US" altLang="en-US"/>
              <a:t>is a tautology. The notation </a:t>
            </a:r>
            <a:r>
              <a:rPr lang="en-US" altLang="en-US" i="1"/>
              <a:t>p </a:t>
            </a:r>
            <a:r>
              <a:rPr lang="en-US" altLang="en-US"/>
              <a:t>≡ </a:t>
            </a:r>
            <a:r>
              <a:rPr lang="en-US" altLang="en-US" i="1"/>
              <a:t>q </a:t>
            </a:r>
            <a:r>
              <a:rPr lang="en-US" altLang="en-US"/>
              <a:t>denotes that </a:t>
            </a:r>
            <a:r>
              <a:rPr lang="en-US" altLang="en-US" i="1"/>
              <a:t>p </a:t>
            </a:r>
            <a:r>
              <a:rPr lang="en-US" altLang="en-US"/>
              <a:t>and </a:t>
            </a:r>
            <a:r>
              <a:rPr lang="en-US" altLang="en-US" i="1"/>
              <a:t>q </a:t>
            </a:r>
            <a:r>
              <a:rPr lang="en-US" altLang="en-US"/>
              <a:t>are logically equivalent.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6">
            <a:extLst>
              <a:ext uri="{FF2B5EF4-FFF2-40B4-BE49-F238E27FC236}">
                <a16:creationId xmlns:a16="http://schemas.microsoft.com/office/drawing/2014/main" id="{0FDB18C2-1512-4C7F-937C-3DC8A22D926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873C60-EC03-4AD2-B996-D527D38F6D34}" type="slidenum">
              <a:rPr lang="en-US" altLang="en-US" sz="1400"/>
              <a:pPr eaLnBrk="1" hangingPunct="1"/>
              <a:t>17</a:t>
            </a:fld>
            <a:endParaRPr lang="en-US" altLang="en-US" sz="1400"/>
          </a:p>
        </p:txBody>
      </p:sp>
      <p:sp>
        <p:nvSpPr>
          <p:cNvPr id="6148" name="Text Box 4">
            <a:extLst>
              <a:ext uri="{FF2B5EF4-FFF2-40B4-BE49-F238E27FC236}">
                <a16:creationId xmlns:a16="http://schemas.microsoft.com/office/drawing/2014/main" id="{AA252436-23ED-4DEA-942E-E5A6831CDF77}"/>
              </a:ext>
            </a:extLst>
          </p:cNvPr>
          <p:cNvSpPr txBox="1">
            <a:spLocks noChangeArrowheads="1"/>
          </p:cNvSpPr>
          <p:nvPr/>
        </p:nvSpPr>
        <p:spPr bwMode="auto">
          <a:xfrm>
            <a:off x="228600" y="228600"/>
            <a:ext cx="85344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 10</a:t>
            </a:r>
            <a:r>
              <a:rPr lang="en-US" altLang="en-US" b="1"/>
              <a:t> </a:t>
            </a:r>
            <a:r>
              <a:rPr lang="en-US" altLang="en-US"/>
              <a:t>Show that ￢</a:t>
            </a:r>
            <a:r>
              <a:rPr lang="en-US" altLang="en-US" i="1"/>
              <a:t>(p </a:t>
            </a:r>
            <a:r>
              <a:rPr lang="en-US" altLang="en-US"/>
              <a:t>∨ </a:t>
            </a:r>
            <a:r>
              <a:rPr lang="en-US" altLang="en-US" i="1"/>
              <a:t>q) </a:t>
            </a:r>
            <a:r>
              <a:rPr lang="en-US" altLang="en-US"/>
              <a:t>and ￢</a:t>
            </a:r>
            <a:r>
              <a:rPr lang="en-US" altLang="en-US" i="1"/>
              <a:t>p </a:t>
            </a:r>
            <a:r>
              <a:rPr lang="en-US" altLang="en-US"/>
              <a:t>∧￢</a:t>
            </a:r>
            <a:r>
              <a:rPr lang="en-US" altLang="en-US" i="1"/>
              <a:t>q </a:t>
            </a:r>
            <a:r>
              <a:rPr lang="en-US" altLang="en-US"/>
              <a:t>are logically equivalent.</a:t>
            </a:r>
          </a:p>
          <a:p>
            <a:pPr eaLnBrk="1" hangingPunct="1"/>
            <a:endParaRPr lang="en-US" altLang="en-US"/>
          </a:p>
          <a:p>
            <a:pPr algn="just" eaLnBrk="1" hangingPunct="1"/>
            <a:r>
              <a:rPr lang="en-US" altLang="en-US" i="1">
                <a:solidFill>
                  <a:schemeClr val="accent2"/>
                </a:solidFill>
              </a:rPr>
              <a:t>Solution</a:t>
            </a:r>
            <a:r>
              <a:rPr lang="en-US" altLang="en-US" i="1"/>
              <a:t>: </a:t>
            </a:r>
            <a:r>
              <a:rPr lang="en-US" altLang="en-US"/>
              <a:t>The truth tables for these compound propositions are displayed in Table 3. Because the truth values of the compound propositions ￢</a:t>
            </a:r>
            <a:r>
              <a:rPr lang="en-US" altLang="en-US" i="1"/>
              <a:t>(p </a:t>
            </a:r>
            <a:r>
              <a:rPr lang="en-US" altLang="en-US"/>
              <a:t>∨ </a:t>
            </a:r>
            <a:r>
              <a:rPr lang="en-US" altLang="en-US" i="1"/>
              <a:t>q) </a:t>
            </a:r>
            <a:r>
              <a:rPr lang="en-US" altLang="en-US"/>
              <a:t>and ￢</a:t>
            </a:r>
            <a:r>
              <a:rPr lang="en-US" altLang="en-US" i="1"/>
              <a:t>p </a:t>
            </a:r>
            <a:r>
              <a:rPr lang="en-US" altLang="en-US"/>
              <a:t>∧￢</a:t>
            </a:r>
            <a:r>
              <a:rPr lang="en-US" altLang="en-US" i="1"/>
              <a:t>q </a:t>
            </a:r>
            <a:r>
              <a:rPr lang="en-US" altLang="en-US"/>
              <a:t>agree for all possible combinations of the truth values of</a:t>
            </a:r>
            <a:r>
              <a:rPr lang="en-US" altLang="en-US" i="1"/>
              <a:t>p </a:t>
            </a:r>
            <a:r>
              <a:rPr lang="en-US" altLang="en-US"/>
              <a:t>and </a:t>
            </a:r>
            <a:r>
              <a:rPr lang="en-US" altLang="en-US" i="1"/>
              <a:t>q</a:t>
            </a:r>
            <a:r>
              <a:rPr lang="en-US" altLang="en-US"/>
              <a:t>, it follows that ￢</a:t>
            </a:r>
            <a:r>
              <a:rPr lang="en-US" altLang="en-US" i="1"/>
              <a:t>(p </a:t>
            </a:r>
            <a:r>
              <a:rPr lang="en-US" altLang="en-US"/>
              <a:t>∨ </a:t>
            </a:r>
            <a:r>
              <a:rPr lang="en-US" altLang="en-US" i="1"/>
              <a:t>q) </a:t>
            </a:r>
            <a:r>
              <a:rPr lang="en-US" altLang="en-US"/>
              <a:t>↔ </a:t>
            </a:r>
            <a:r>
              <a:rPr lang="en-US" altLang="en-US" i="1"/>
              <a:t>(</a:t>
            </a:r>
            <a:r>
              <a:rPr lang="en-US" altLang="en-US"/>
              <a:t>￢</a:t>
            </a:r>
            <a:r>
              <a:rPr lang="en-US" altLang="en-US" i="1"/>
              <a:t>p </a:t>
            </a:r>
            <a:r>
              <a:rPr lang="en-US" altLang="en-US"/>
              <a:t>∧￢</a:t>
            </a:r>
            <a:r>
              <a:rPr lang="en-US" altLang="en-US" i="1"/>
              <a:t>q) </a:t>
            </a:r>
            <a:r>
              <a:rPr lang="en-US" altLang="en-US"/>
              <a:t>is a tautology and that these compound propositions are logically equivalent.</a:t>
            </a:r>
          </a:p>
        </p:txBody>
      </p:sp>
      <p:graphicFrame>
        <p:nvGraphicFramePr>
          <p:cNvPr id="6146" name="Object 5">
            <a:extLst>
              <a:ext uri="{FF2B5EF4-FFF2-40B4-BE49-F238E27FC236}">
                <a16:creationId xmlns:a16="http://schemas.microsoft.com/office/drawing/2014/main" id="{65A5799B-AC9B-42F7-97BD-E4F062CC9F90}"/>
              </a:ext>
            </a:extLst>
          </p:cNvPr>
          <p:cNvGraphicFramePr>
            <a:graphicFrameLocks noChangeAspect="1"/>
          </p:cNvGraphicFramePr>
          <p:nvPr>
            <p:ph/>
          </p:nvPr>
        </p:nvGraphicFramePr>
        <p:xfrm>
          <a:off x="685800" y="3657600"/>
          <a:ext cx="7467600" cy="2533650"/>
        </p:xfrm>
        <a:graphic>
          <a:graphicData uri="http://schemas.openxmlformats.org/presentationml/2006/ole">
            <mc:AlternateContent xmlns:mc="http://schemas.openxmlformats.org/markup-compatibility/2006">
              <mc:Choice xmlns:v="urn:schemas-microsoft-com:vml" Requires="v">
                <p:oleObj name="Bitmap Image" r:id="rId2" imgW="6542857" imgH="2219635" progId="Paint.Picture">
                  <p:embed/>
                </p:oleObj>
              </mc:Choice>
              <mc:Fallback>
                <p:oleObj name="Bitmap Image" r:id="rId2" imgW="6542857" imgH="2219635"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657600"/>
                        <a:ext cx="74676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6">
            <a:extLst>
              <a:ext uri="{FF2B5EF4-FFF2-40B4-BE49-F238E27FC236}">
                <a16:creationId xmlns:a16="http://schemas.microsoft.com/office/drawing/2014/main" id="{C6E855D9-D675-483C-8B69-AA7DC7AE39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10BB4B6-7BA2-48E3-9945-23E1945BDF83}" type="slidenum">
              <a:rPr lang="en-US" altLang="en-US" sz="1400"/>
              <a:pPr eaLnBrk="1" hangingPunct="1"/>
              <a:t>18</a:t>
            </a:fld>
            <a:endParaRPr lang="en-US" altLang="en-US" sz="1400"/>
          </a:p>
        </p:txBody>
      </p:sp>
      <p:sp>
        <p:nvSpPr>
          <p:cNvPr id="7172" name="Text Box 4">
            <a:extLst>
              <a:ext uri="{FF2B5EF4-FFF2-40B4-BE49-F238E27FC236}">
                <a16:creationId xmlns:a16="http://schemas.microsoft.com/office/drawing/2014/main" id="{40B06950-0C4C-4F6B-BABF-E68964BE282C}"/>
              </a:ext>
            </a:extLst>
          </p:cNvPr>
          <p:cNvSpPr txBox="1">
            <a:spLocks noChangeArrowheads="1"/>
          </p:cNvSpPr>
          <p:nvPr/>
        </p:nvSpPr>
        <p:spPr bwMode="auto">
          <a:xfrm>
            <a:off x="152400" y="533400"/>
            <a:ext cx="8686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Show that </a:t>
            </a:r>
            <a:r>
              <a:rPr lang="en-US" altLang="en-US" i="1"/>
              <a:t>p </a:t>
            </a:r>
            <a:r>
              <a:rPr lang="en-US" altLang="en-US"/>
              <a:t>→ </a:t>
            </a:r>
            <a:r>
              <a:rPr lang="en-US" altLang="en-US" i="1"/>
              <a:t>q </a:t>
            </a:r>
            <a:r>
              <a:rPr lang="en-US" altLang="en-US"/>
              <a:t>and ￢</a:t>
            </a:r>
            <a:r>
              <a:rPr lang="en-US" altLang="en-US" i="1"/>
              <a:t>p </a:t>
            </a:r>
            <a:r>
              <a:rPr lang="en-US" altLang="en-US"/>
              <a:t>∨ </a:t>
            </a:r>
            <a:r>
              <a:rPr lang="en-US" altLang="en-US" i="1"/>
              <a:t>q </a:t>
            </a:r>
            <a:r>
              <a:rPr lang="en-US" altLang="en-US"/>
              <a:t>are logically equivalent.</a:t>
            </a:r>
          </a:p>
          <a:p>
            <a:pPr algn="just" eaLnBrk="1" hangingPunct="1"/>
            <a:r>
              <a:rPr lang="en-US" altLang="en-US" i="1">
                <a:solidFill>
                  <a:schemeClr val="accent2"/>
                </a:solidFill>
              </a:rPr>
              <a:t>Solution</a:t>
            </a:r>
            <a:r>
              <a:rPr lang="en-US" altLang="en-US" i="1"/>
              <a:t>:</a:t>
            </a:r>
            <a:r>
              <a:rPr lang="en-US" altLang="en-US"/>
              <a:t>We construct the truth table for these compound propositions in Table 4. Because the truth values of ￢</a:t>
            </a:r>
            <a:r>
              <a:rPr lang="en-US" altLang="en-US" i="1"/>
              <a:t>p </a:t>
            </a:r>
            <a:r>
              <a:rPr lang="en-US" altLang="en-US"/>
              <a:t>∨ </a:t>
            </a:r>
            <a:r>
              <a:rPr lang="en-US" altLang="en-US" i="1"/>
              <a:t>q </a:t>
            </a:r>
            <a:r>
              <a:rPr lang="en-US" altLang="en-US"/>
              <a:t>and </a:t>
            </a:r>
            <a:r>
              <a:rPr lang="en-US" altLang="en-US" i="1"/>
              <a:t>p </a:t>
            </a:r>
            <a:r>
              <a:rPr lang="en-US" altLang="en-US"/>
              <a:t>→ </a:t>
            </a:r>
            <a:r>
              <a:rPr lang="en-US" altLang="en-US" i="1"/>
              <a:t>q </a:t>
            </a:r>
            <a:r>
              <a:rPr lang="en-US" altLang="en-US"/>
              <a:t>agree, they are logically equivalent.</a:t>
            </a:r>
          </a:p>
        </p:txBody>
      </p:sp>
      <p:graphicFrame>
        <p:nvGraphicFramePr>
          <p:cNvPr id="7170" name="Object 5">
            <a:extLst>
              <a:ext uri="{FF2B5EF4-FFF2-40B4-BE49-F238E27FC236}">
                <a16:creationId xmlns:a16="http://schemas.microsoft.com/office/drawing/2014/main" id="{79A2ADBE-1DCC-4EED-A359-2E8002EA1040}"/>
              </a:ext>
            </a:extLst>
          </p:cNvPr>
          <p:cNvGraphicFramePr>
            <a:graphicFrameLocks noChangeAspect="1"/>
          </p:cNvGraphicFramePr>
          <p:nvPr>
            <p:ph/>
          </p:nvPr>
        </p:nvGraphicFramePr>
        <p:xfrm>
          <a:off x="1752600" y="2438400"/>
          <a:ext cx="5943600" cy="3302000"/>
        </p:xfrm>
        <a:graphic>
          <a:graphicData uri="http://schemas.openxmlformats.org/presentationml/2006/ole">
            <mc:AlternateContent xmlns:mc="http://schemas.openxmlformats.org/markup-compatibility/2006">
              <mc:Choice xmlns:v="urn:schemas-microsoft-com:vml" Requires="v">
                <p:oleObj name="Bitmap Image" r:id="rId2" imgW="4458322" imgH="2476190" progId="Paint.Picture">
                  <p:embed/>
                </p:oleObj>
              </mc:Choice>
              <mc:Fallback>
                <p:oleObj name="Bitmap Image" r:id="rId2" imgW="4458322" imgH="2476190"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438400"/>
                        <a:ext cx="5943600"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a:extLst>
              <a:ext uri="{FF2B5EF4-FFF2-40B4-BE49-F238E27FC236}">
                <a16:creationId xmlns:a16="http://schemas.microsoft.com/office/drawing/2014/main" id="{E07C10C4-87C7-4BE3-BD24-1B1072A32B8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62459CF-9E72-48A7-B94E-CF4F74461A5B}" type="slidenum">
              <a:rPr lang="en-US" altLang="en-US" sz="1400"/>
              <a:pPr eaLnBrk="1" hangingPunct="1"/>
              <a:t>19</a:t>
            </a:fld>
            <a:endParaRPr lang="en-US" altLang="en-US" sz="1400"/>
          </a:p>
        </p:txBody>
      </p:sp>
      <p:sp>
        <p:nvSpPr>
          <p:cNvPr id="8196" name="Text Box 4">
            <a:extLst>
              <a:ext uri="{FF2B5EF4-FFF2-40B4-BE49-F238E27FC236}">
                <a16:creationId xmlns:a16="http://schemas.microsoft.com/office/drawing/2014/main" id="{6ECC0893-912C-44D3-AE24-1265EB2DA8B6}"/>
              </a:ext>
            </a:extLst>
          </p:cNvPr>
          <p:cNvSpPr txBox="1">
            <a:spLocks noChangeArrowheads="1"/>
          </p:cNvSpPr>
          <p:nvPr/>
        </p:nvSpPr>
        <p:spPr bwMode="auto">
          <a:xfrm>
            <a:off x="0" y="457200"/>
            <a:ext cx="8915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 11</a:t>
            </a:r>
            <a:r>
              <a:rPr lang="en-US" altLang="en-US" b="1"/>
              <a:t> </a:t>
            </a:r>
            <a:r>
              <a:rPr lang="en-US" altLang="en-US"/>
              <a:t>Show that </a:t>
            </a:r>
            <a:r>
              <a:rPr lang="en-US" altLang="en-US" i="1"/>
              <a:t>p </a:t>
            </a:r>
            <a:r>
              <a:rPr lang="en-US" altLang="en-US"/>
              <a:t>∨ </a:t>
            </a:r>
            <a:r>
              <a:rPr lang="en-US" altLang="en-US" i="1"/>
              <a:t>(q </a:t>
            </a:r>
            <a:r>
              <a:rPr lang="en-US" altLang="en-US"/>
              <a:t>∧ </a:t>
            </a:r>
            <a:r>
              <a:rPr lang="en-US" altLang="en-US" i="1"/>
              <a:t>r) </a:t>
            </a:r>
            <a:r>
              <a:rPr lang="en-US" altLang="en-US"/>
              <a:t>and </a:t>
            </a:r>
            <a:r>
              <a:rPr lang="en-US" altLang="en-US" i="1"/>
              <a:t>(p </a:t>
            </a:r>
            <a:r>
              <a:rPr lang="en-US" altLang="en-US"/>
              <a:t>∨ </a:t>
            </a:r>
            <a:r>
              <a:rPr lang="en-US" altLang="en-US" i="1"/>
              <a:t>q) </a:t>
            </a:r>
            <a:r>
              <a:rPr lang="en-US" altLang="en-US"/>
              <a:t>∧ </a:t>
            </a:r>
            <a:r>
              <a:rPr lang="en-US" altLang="en-US" i="1"/>
              <a:t>(p </a:t>
            </a:r>
            <a:r>
              <a:rPr lang="en-US" altLang="en-US"/>
              <a:t>∨ </a:t>
            </a:r>
            <a:r>
              <a:rPr lang="en-US" altLang="en-US" i="1"/>
              <a:t>r) </a:t>
            </a:r>
            <a:r>
              <a:rPr lang="en-US" altLang="en-US"/>
              <a:t>are logically equivalent. This is the </a:t>
            </a:r>
            <a:r>
              <a:rPr lang="en-US" altLang="en-US" i="1"/>
              <a:t>distributive law </a:t>
            </a:r>
            <a:r>
              <a:rPr lang="en-US" altLang="en-US"/>
              <a:t>of disjunction over conjunction.</a:t>
            </a:r>
          </a:p>
        </p:txBody>
      </p:sp>
      <p:graphicFrame>
        <p:nvGraphicFramePr>
          <p:cNvPr id="8194" name="Object 5">
            <a:extLst>
              <a:ext uri="{FF2B5EF4-FFF2-40B4-BE49-F238E27FC236}">
                <a16:creationId xmlns:a16="http://schemas.microsoft.com/office/drawing/2014/main" id="{D9C7AA54-4E41-4094-B289-FABC134D706D}"/>
              </a:ext>
            </a:extLst>
          </p:cNvPr>
          <p:cNvGraphicFramePr>
            <a:graphicFrameLocks noChangeAspect="1"/>
          </p:cNvGraphicFramePr>
          <p:nvPr>
            <p:ph/>
          </p:nvPr>
        </p:nvGraphicFramePr>
        <p:xfrm>
          <a:off x="457200" y="1905000"/>
          <a:ext cx="8382000" cy="3603625"/>
        </p:xfrm>
        <a:graphic>
          <a:graphicData uri="http://schemas.openxmlformats.org/presentationml/2006/ole">
            <mc:AlternateContent xmlns:mc="http://schemas.openxmlformats.org/markup-compatibility/2006">
              <mc:Choice xmlns:v="urn:schemas-microsoft-com:vml" Requires="v">
                <p:oleObj name="Bitmap Image" r:id="rId2" imgW="7066667" imgH="3038095" progId="Paint.Picture">
                  <p:embed/>
                </p:oleObj>
              </mc:Choice>
              <mc:Fallback>
                <p:oleObj name="Bitmap Image" r:id="rId2" imgW="7066667" imgH="3038095"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8382000"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42DEB613-AAD5-4A0A-8FBE-42989275449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7A9F67-9DC7-4349-843A-5F63EDD17DE5}" type="slidenum">
              <a:rPr lang="en-US" altLang="en-US" sz="1400"/>
              <a:pPr eaLnBrk="1" hangingPunct="1"/>
              <a:t>2</a:t>
            </a:fld>
            <a:endParaRPr lang="en-US" altLang="en-US" sz="1400"/>
          </a:p>
        </p:txBody>
      </p:sp>
      <p:sp>
        <p:nvSpPr>
          <p:cNvPr id="12291" name="Text Box 4">
            <a:extLst>
              <a:ext uri="{FF2B5EF4-FFF2-40B4-BE49-F238E27FC236}">
                <a16:creationId xmlns:a16="http://schemas.microsoft.com/office/drawing/2014/main" id="{06E59F00-AC08-4E9E-A00C-5ED2B5877881}"/>
              </a:ext>
            </a:extLst>
          </p:cNvPr>
          <p:cNvSpPr txBox="1">
            <a:spLocks noChangeArrowheads="1"/>
          </p:cNvSpPr>
          <p:nvPr/>
        </p:nvSpPr>
        <p:spPr bwMode="auto">
          <a:xfrm>
            <a:off x="152400" y="533400"/>
            <a:ext cx="86106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Some sentences that are not propositions are given in Example 2.</a:t>
            </a:r>
          </a:p>
          <a:p>
            <a:pPr eaLnBrk="1" hangingPunct="1"/>
            <a:endParaRPr lang="en-US" altLang="en-US" b="1"/>
          </a:p>
          <a:p>
            <a:pPr eaLnBrk="1" hangingPunct="1"/>
            <a:r>
              <a:rPr lang="en-US" altLang="en-US" b="1">
                <a:solidFill>
                  <a:srgbClr val="000099"/>
                </a:solidFill>
              </a:rPr>
              <a:t>EXAMPLE 2</a:t>
            </a:r>
            <a:r>
              <a:rPr lang="en-US" altLang="en-US" b="1"/>
              <a:t> </a:t>
            </a:r>
            <a:r>
              <a:rPr lang="en-US" altLang="en-US"/>
              <a:t>Consider the following sentences.</a:t>
            </a:r>
          </a:p>
          <a:p>
            <a:pPr eaLnBrk="1" hangingPunct="1"/>
            <a:r>
              <a:rPr lang="en-US" altLang="en-US"/>
              <a:t>1. What time is it?</a:t>
            </a:r>
          </a:p>
          <a:p>
            <a:pPr eaLnBrk="1" hangingPunct="1"/>
            <a:r>
              <a:rPr lang="en-US" altLang="en-US"/>
              <a:t>2. Read this carefully.</a:t>
            </a:r>
          </a:p>
          <a:p>
            <a:pPr eaLnBrk="1" hangingPunct="1"/>
            <a:r>
              <a:rPr lang="en-US" altLang="en-US"/>
              <a:t>3. </a:t>
            </a:r>
            <a:r>
              <a:rPr lang="en-US" altLang="en-US" i="1"/>
              <a:t>x </a:t>
            </a:r>
            <a:r>
              <a:rPr lang="en-US" altLang="en-US"/>
              <a:t>+ 1 = 2.</a:t>
            </a:r>
          </a:p>
          <a:p>
            <a:pPr eaLnBrk="1" hangingPunct="1"/>
            <a:r>
              <a:rPr lang="en-US" altLang="en-US"/>
              <a:t>4. </a:t>
            </a:r>
            <a:r>
              <a:rPr lang="en-US" altLang="en-US" i="1"/>
              <a:t>x </a:t>
            </a:r>
            <a:r>
              <a:rPr lang="en-US" altLang="en-US"/>
              <a:t>+ </a:t>
            </a:r>
            <a:r>
              <a:rPr lang="en-US" altLang="en-US" i="1"/>
              <a:t>y </a:t>
            </a:r>
            <a:r>
              <a:rPr lang="en-US" altLang="en-US"/>
              <a:t>= </a:t>
            </a:r>
            <a:r>
              <a:rPr lang="en-US" altLang="en-US" i="1"/>
              <a:t>z</a:t>
            </a:r>
            <a:r>
              <a:rPr lang="en-US" altLang="en-US"/>
              <a:t>.</a:t>
            </a:r>
          </a:p>
          <a:p>
            <a:pPr eaLnBrk="1" hangingPunct="1"/>
            <a:endParaRPr lang="en-US" altLang="en-US"/>
          </a:p>
          <a:p>
            <a:pPr algn="just" eaLnBrk="1" hangingPunct="1"/>
            <a:r>
              <a:rPr lang="en-US" altLang="en-US">
                <a:solidFill>
                  <a:schemeClr val="accent2"/>
                </a:solidFill>
              </a:rPr>
              <a:t>Sentences 1 and 2 are not propositions because they are not declarative sentences. Sentences 3 and 4 are not propositions because they are neither true nor false. Note that each of sentences 3</a:t>
            </a:r>
          </a:p>
          <a:p>
            <a:pPr algn="just" eaLnBrk="1" hangingPunct="1"/>
            <a:r>
              <a:rPr lang="en-US" altLang="en-US">
                <a:solidFill>
                  <a:schemeClr val="accent2"/>
                </a:solidFill>
              </a:rPr>
              <a:t>and 4 can be turned into a proposition if we assign values to the variables.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a:extLst>
              <a:ext uri="{FF2B5EF4-FFF2-40B4-BE49-F238E27FC236}">
                <a16:creationId xmlns:a16="http://schemas.microsoft.com/office/drawing/2014/main" id="{B9304CBD-9770-4615-932B-51E9A46D87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F180D4E-0FDA-43FF-AEF1-7C6C9EF7CD4C}" type="slidenum">
              <a:rPr lang="en-US" altLang="en-US" sz="1400"/>
              <a:pPr eaLnBrk="1" hangingPunct="1"/>
              <a:t>20</a:t>
            </a:fld>
            <a:endParaRPr lang="en-US" altLang="en-US" sz="1400"/>
          </a:p>
        </p:txBody>
      </p:sp>
      <p:graphicFrame>
        <p:nvGraphicFramePr>
          <p:cNvPr id="9218" name="Object 4">
            <a:extLst>
              <a:ext uri="{FF2B5EF4-FFF2-40B4-BE49-F238E27FC236}">
                <a16:creationId xmlns:a16="http://schemas.microsoft.com/office/drawing/2014/main" id="{B1AC3FF3-61E5-46E1-B311-74696FD45F29}"/>
              </a:ext>
            </a:extLst>
          </p:cNvPr>
          <p:cNvGraphicFramePr>
            <a:graphicFrameLocks noChangeAspect="1"/>
          </p:cNvGraphicFramePr>
          <p:nvPr>
            <p:ph/>
          </p:nvPr>
        </p:nvGraphicFramePr>
        <p:xfrm>
          <a:off x="2590800" y="838200"/>
          <a:ext cx="4371975" cy="6019800"/>
        </p:xfrm>
        <a:graphic>
          <a:graphicData uri="http://schemas.openxmlformats.org/presentationml/2006/ole">
            <mc:AlternateContent xmlns:mc="http://schemas.openxmlformats.org/markup-compatibility/2006">
              <mc:Choice xmlns:v="urn:schemas-microsoft-com:vml" Requires="v">
                <p:oleObj name="Bitmap Image" r:id="rId2" imgW="3990476" imgH="5495238" progId="Paint.Picture">
                  <p:embed/>
                </p:oleObj>
              </mc:Choice>
              <mc:Fallback>
                <p:oleObj name="Bitmap Image" r:id="rId2" imgW="3990476" imgH="5495238"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7197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Text Box 6">
            <a:extLst>
              <a:ext uri="{FF2B5EF4-FFF2-40B4-BE49-F238E27FC236}">
                <a16:creationId xmlns:a16="http://schemas.microsoft.com/office/drawing/2014/main" id="{6DA7C120-0914-4858-8EDB-6C697FC7FE5B}"/>
              </a:ext>
            </a:extLst>
          </p:cNvPr>
          <p:cNvSpPr txBox="1">
            <a:spLocks noChangeArrowheads="1"/>
          </p:cNvSpPr>
          <p:nvPr/>
        </p:nvSpPr>
        <p:spPr bwMode="auto">
          <a:xfrm>
            <a:off x="0" y="0"/>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000"/>
              <a:t>Table 6 contains some important equivalences. In these equivalences, </a:t>
            </a:r>
            <a:r>
              <a:rPr lang="en-US" altLang="en-US" sz="2000" b="1"/>
              <a:t>T </a:t>
            </a:r>
            <a:r>
              <a:rPr lang="en-US" altLang="en-US" sz="2000"/>
              <a:t>denotes the compound proposition that is always true and </a:t>
            </a:r>
            <a:r>
              <a:rPr lang="en-US" altLang="en-US" sz="2000" b="1"/>
              <a:t>F </a:t>
            </a:r>
            <a:r>
              <a:rPr lang="en-US" altLang="en-US" sz="2000"/>
              <a:t>denotes the compound proposition that is always false.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4D330287-2505-4DB0-9BBF-23116E012C6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62859D6-CE40-4DE7-9CB0-CE114CFE8FC9}" type="slidenum">
              <a:rPr lang="en-US" altLang="en-US" sz="1400"/>
              <a:pPr eaLnBrk="1" hangingPunct="1"/>
              <a:t>21</a:t>
            </a:fld>
            <a:endParaRPr lang="en-US" altLang="en-US" sz="1400"/>
          </a:p>
        </p:txBody>
      </p:sp>
      <p:pic>
        <p:nvPicPr>
          <p:cNvPr id="22531" name="Picture 2">
            <a:extLst>
              <a:ext uri="{FF2B5EF4-FFF2-40B4-BE49-F238E27FC236}">
                <a16:creationId xmlns:a16="http://schemas.microsoft.com/office/drawing/2014/main" id="{43546F7D-0D2B-41EA-B386-2FAB8E175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
            <a:ext cx="5181600" cy="574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4947F306-EDCB-46F7-AEAF-1B653847E5D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E00F265-BD5F-4FF2-80EF-151661D67B45}" type="slidenum">
              <a:rPr lang="en-US" altLang="en-US" sz="1400"/>
              <a:pPr eaLnBrk="1" hangingPunct="1"/>
              <a:t>22</a:t>
            </a:fld>
            <a:endParaRPr lang="en-US" altLang="en-US" sz="1400"/>
          </a:p>
        </p:txBody>
      </p:sp>
      <p:pic>
        <p:nvPicPr>
          <p:cNvPr id="23555" name="Picture 2">
            <a:extLst>
              <a:ext uri="{FF2B5EF4-FFF2-40B4-BE49-F238E27FC236}">
                <a16:creationId xmlns:a16="http://schemas.microsoft.com/office/drawing/2014/main" id="{96C53AF1-B2E3-4284-9904-FA35AE8CA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088" y="914400"/>
            <a:ext cx="54467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6FAB3F24-FC0B-4378-ADE0-B50B55FB3DD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F858FA-F14E-4E8D-A6A5-0AD7FA547818}" type="slidenum">
              <a:rPr lang="en-US" altLang="en-US" sz="1400"/>
              <a:pPr eaLnBrk="1" hangingPunct="1"/>
              <a:t>23</a:t>
            </a:fld>
            <a:endParaRPr lang="en-US" altLang="en-US" sz="1400"/>
          </a:p>
        </p:txBody>
      </p:sp>
      <p:sp>
        <p:nvSpPr>
          <p:cNvPr id="24579" name="Text Box 4">
            <a:extLst>
              <a:ext uri="{FF2B5EF4-FFF2-40B4-BE49-F238E27FC236}">
                <a16:creationId xmlns:a16="http://schemas.microsoft.com/office/drawing/2014/main" id="{18B99222-D2E7-4C7C-93A3-8D35DAB48AD8}"/>
              </a:ext>
            </a:extLst>
          </p:cNvPr>
          <p:cNvSpPr txBox="1">
            <a:spLocks noChangeArrowheads="1"/>
          </p:cNvSpPr>
          <p:nvPr/>
        </p:nvSpPr>
        <p:spPr bwMode="auto">
          <a:xfrm>
            <a:off x="838200" y="1524000"/>
            <a:ext cx="7315200" cy="228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b="1">
                <a:solidFill>
                  <a:srgbClr val="000099"/>
                </a:solidFill>
              </a:rPr>
              <a:t>De Morgan’s laws:</a:t>
            </a:r>
          </a:p>
          <a:p>
            <a:pPr eaLnBrk="1" hangingPunct="1"/>
            <a:endParaRPr lang="en-US" altLang="en-US" sz="2000"/>
          </a:p>
          <a:p>
            <a:pPr eaLnBrk="1" hangingPunct="1"/>
            <a:r>
              <a:rPr lang="en-US" altLang="en-US" sz="2000"/>
              <a:t>￢</a:t>
            </a:r>
            <a:r>
              <a:rPr lang="en-US" altLang="en-US" sz="2000" i="1"/>
              <a:t>(p</a:t>
            </a:r>
            <a:r>
              <a:rPr lang="en-US" altLang="en-US" sz="2000" baseline="-25000"/>
              <a:t>1</a:t>
            </a:r>
            <a:r>
              <a:rPr lang="en-US" altLang="en-US" sz="2000"/>
              <a:t> ∨ </a:t>
            </a:r>
            <a:r>
              <a:rPr lang="en-US" altLang="en-US" sz="2000" i="1"/>
              <a:t>p</a:t>
            </a:r>
            <a:r>
              <a:rPr lang="en-US" altLang="en-US" sz="2000" baseline="-25000"/>
              <a:t>2</a:t>
            </a:r>
            <a:r>
              <a:rPr lang="en-US" altLang="en-US" sz="2000"/>
              <a:t> ∨ ・ ・ ・ ∨ </a:t>
            </a:r>
            <a:r>
              <a:rPr lang="en-US" altLang="en-US" sz="2000" i="1"/>
              <a:t>p</a:t>
            </a:r>
            <a:r>
              <a:rPr lang="en-US" altLang="en-US" sz="2000" i="1" baseline="-25000"/>
              <a:t>n</a:t>
            </a:r>
            <a:r>
              <a:rPr lang="en-US" altLang="en-US" sz="2000" i="1"/>
              <a:t>) </a:t>
            </a:r>
            <a:r>
              <a:rPr lang="en-US" altLang="en-US" sz="2000"/>
              <a:t>≡ </a:t>
            </a:r>
            <a:r>
              <a:rPr lang="en-US" altLang="en-US" sz="2000" i="1"/>
              <a:t>(</a:t>
            </a:r>
            <a:r>
              <a:rPr lang="en-US" altLang="en-US" sz="2000"/>
              <a:t>￢</a:t>
            </a:r>
            <a:r>
              <a:rPr lang="en-US" altLang="en-US" sz="2000" i="1"/>
              <a:t>p</a:t>
            </a:r>
            <a:r>
              <a:rPr lang="en-US" altLang="en-US" sz="2000" baseline="-25000"/>
              <a:t>1</a:t>
            </a:r>
            <a:r>
              <a:rPr lang="en-US" altLang="en-US" sz="2000"/>
              <a:t> ∧￢</a:t>
            </a:r>
            <a:r>
              <a:rPr lang="en-US" altLang="en-US" sz="2000" i="1"/>
              <a:t>p</a:t>
            </a:r>
            <a:r>
              <a:rPr lang="en-US" altLang="en-US" sz="2000" baseline="-25000"/>
              <a:t>2</a:t>
            </a:r>
            <a:r>
              <a:rPr lang="en-US" altLang="en-US" sz="2000"/>
              <a:t> ∧ ・・・ ∧ ￢</a:t>
            </a:r>
            <a:r>
              <a:rPr lang="en-US" altLang="en-US" sz="2000" i="1"/>
              <a:t>p</a:t>
            </a:r>
            <a:r>
              <a:rPr lang="en-US" altLang="en-US" sz="2000" i="1" baseline="-25000"/>
              <a:t>n</a:t>
            </a:r>
            <a:r>
              <a:rPr lang="en-US" altLang="en-US" sz="2000" i="1"/>
              <a:t>)</a:t>
            </a:r>
          </a:p>
          <a:p>
            <a:pPr eaLnBrk="1" hangingPunct="1"/>
            <a:endParaRPr lang="en-US" altLang="en-US" sz="2000"/>
          </a:p>
          <a:p>
            <a:pPr eaLnBrk="1" hangingPunct="1"/>
            <a:r>
              <a:rPr lang="en-US" altLang="en-US" sz="2000"/>
              <a:t>And</a:t>
            </a:r>
          </a:p>
          <a:p>
            <a:pPr eaLnBrk="1" hangingPunct="1"/>
            <a:endParaRPr lang="en-US" altLang="en-US" sz="2000"/>
          </a:p>
          <a:p>
            <a:pPr eaLnBrk="1" hangingPunct="1"/>
            <a:r>
              <a:rPr lang="en-US" altLang="en-US" sz="2000"/>
              <a:t>￢</a:t>
            </a:r>
            <a:r>
              <a:rPr lang="en-US" altLang="en-US" sz="2000" i="1"/>
              <a:t>(p</a:t>
            </a:r>
            <a:r>
              <a:rPr lang="en-US" altLang="en-US" sz="2000"/>
              <a:t>1 ∧ </a:t>
            </a:r>
            <a:r>
              <a:rPr lang="en-US" altLang="en-US" sz="2000" i="1"/>
              <a:t>p</a:t>
            </a:r>
            <a:r>
              <a:rPr lang="en-US" altLang="en-US" sz="2000"/>
              <a:t>2 ∧ ・ ・ ・ ∧ </a:t>
            </a:r>
            <a:r>
              <a:rPr lang="en-US" altLang="en-US" sz="2000" i="1"/>
              <a:t>pn) </a:t>
            </a:r>
            <a:r>
              <a:rPr lang="en-US" altLang="en-US" sz="2000"/>
              <a:t>≡ </a:t>
            </a:r>
            <a:r>
              <a:rPr lang="en-US" altLang="en-US" sz="2000" i="1"/>
              <a:t>(</a:t>
            </a:r>
            <a:r>
              <a:rPr lang="en-US" altLang="en-US" sz="2000"/>
              <a:t>￢</a:t>
            </a:r>
            <a:r>
              <a:rPr lang="en-US" altLang="en-US" sz="2000" i="1"/>
              <a:t>p</a:t>
            </a:r>
            <a:r>
              <a:rPr lang="en-US" altLang="en-US" sz="2000"/>
              <a:t>1 ∨￢</a:t>
            </a:r>
            <a:r>
              <a:rPr lang="en-US" altLang="en-US" sz="2000" i="1"/>
              <a:t>p</a:t>
            </a:r>
            <a:r>
              <a:rPr lang="en-US" altLang="en-US" sz="2000"/>
              <a:t>2 ∨ ・・・ ∨ ￢</a:t>
            </a:r>
            <a:r>
              <a:rPr lang="en-US" altLang="en-US" sz="2000" i="1"/>
              <a:t>pn).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26A4D172-F0AB-42BE-86D7-44D345E9276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D9A7C34-28E5-4E7C-A95D-5F3AE6AC4C0A}" type="slidenum">
              <a:rPr lang="en-US" altLang="en-US" sz="1400"/>
              <a:pPr eaLnBrk="1" hangingPunct="1"/>
              <a:t>24</a:t>
            </a:fld>
            <a:endParaRPr lang="en-US" altLang="en-US" sz="1400"/>
          </a:p>
        </p:txBody>
      </p:sp>
      <p:sp>
        <p:nvSpPr>
          <p:cNvPr id="25603" name="Text Box 4">
            <a:extLst>
              <a:ext uri="{FF2B5EF4-FFF2-40B4-BE49-F238E27FC236}">
                <a16:creationId xmlns:a16="http://schemas.microsoft.com/office/drawing/2014/main" id="{43188AF5-47B8-4B5C-8169-124F0F32D71A}"/>
              </a:ext>
            </a:extLst>
          </p:cNvPr>
          <p:cNvSpPr txBox="1">
            <a:spLocks noChangeArrowheads="1"/>
          </p:cNvSpPr>
          <p:nvPr/>
        </p:nvSpPr>
        <p:spPr bwMode="auto">
          <a:xfrm>
            <a:off x="0" y="381000"/>
            <a:ext cx="8915400"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 12</a:t>
            </a:r>
            <a:r>
              <a:rPr lang="en-US" altLang="en-US" b="1"/>
              <a:t> </a:t>
            </a:r>
            <a:r>
              <a:rPr lang="en-US" altLang="en-US"/>
              <a:t>Show that ￢</a:t>
            </a:r>
            <a:r>
              <a:rPr lang="en-US" altLang="en-US" i="1"/>
              <a:t>(p </a:t>
            </a:r>
            <a:r>
              <a:rPr lang="en-US" altLang="en-US"/>
              <a:t>∨ </a:t>
            </a:r>
            <a:r>
              <a:rPr lang="en-US" altLang="en-US" i="1"/>
              <a:t>(</a:t>
            </a:r>
            <a:r>
              <a:rPr lang="en-US" altLang="en-US"/>
              <a:t>￢</a:t>
            </a:r>
            <a:r>
              <a:rPr lang="en-US" altLang="en-US" i="1"/>
              <a:t>p </a:t>
            </a:r>
            <a:r>
              <a:rPr lang="en-US" altLang="en-US"/>
              <a:t>∧ </a:t>
            </a:r>
            <a:r>
              <a:rPr lang="en-US" altLang="en-US" i="1"/>
              <a:t>q)) </a:t>
            </a:r>
            <a:r>
              <a:rPr lang="en-US" altLang="en-US"/>
              <a:t>and ￢</a:t>
            </a:r>
            <a:r>
              <a:rPr lang="en-US" altLang="en-US" i="1"/>
              <a:t>p </a:t>
            </a:r>
            <a:r>
              <a:rPr lang="en-US" altLang="en-US"/>
              <a:t>∧￢</a:t>
            </a:r>
            <a:r>
              <a:rPr lang="en-US" altLang="en-US" i="1"/>
              <a:t>q </a:t>
            </a:r>
            <a:r>
              <a:rPr lang="en-US" altLang="en-US"/>
              <a:t>are logically equivalent by developing a series of logical equivalences.</a:t>
            </a:r>
          </a:p>
          <a:p>
            <a:pPr eaLnBrk="1" hangingPunct="1"/>
            <a:endParaRPr lang="en-US" altLang="en-US"/>
          </a:p>
          <a:p>
            <a:pPr eaLnBrk="1" hangingPunct="1"/>
            <a:r>
              <a:rPr lang="en-US" altLang="en-US"/>
              <a:t>Ans.</a:t>
            </a:r>
          </a:p>
          <a:p>
            <a:pPr eaLnBrk="1" hangingPunct="1"/>
            <a:endParaRPr lang="en-US" altLang="en-US"/>
          </a:p>
          <a:p>
            <a:pPr eaLnBrk="1" hangingPunct="1">
              <a:lnSpc>
                <a:spcPct val="150000"/>
              </a:lnSpc>
            </a:pPr>
            <a:r>
              <a:rPr lang="en-US" altLang="en-US" sz="2000"/>
              <a:t>￢</a:t>
            </a:r>
            <a:r>
              <a:rPr lang="en-US" altLang="en-US" sz="2000" i="1"/>
              <a:t>(p </a:t>
            </a:r>
            <a:r>
              <a:rPr lang="en-US" altLang="en-US" sz="2000"/>
              <a:t>∨ </a:t>
            </a:r>
            <a:r>
              <a:rPr lang="en-US" altLang="en-US" sz="2000" i="1"/>
              <a:t>(</a:t>
            </a:r>
            <a:r>
              <a:rPr lang="en-US" altLang="en-US" sz="2000"/>
              <a:t>￢</a:t>
            </a:r>
            <a:r>
              <a:rPr lang="en-US" altLang="en-US" sz="2000" i="1"/>
              <a:t>p </a:t>
            </a:r>
            <a:r>
              <a:rPr lang="en-US" altLang="en-US" sz="2000"/>
              <a:t>∧ </a:t>
            </a:r>
            <a:r>
              <a:rPr lang="en-US" altLang="en-US" sz="2000" i="1"/>
              <a:t>q)) </a:t>
            </a:r>
            <a:r>
              <a:rPr lang="en-US" altLang="en-US" sz="2000"/>
              <a:t>≡ ￢</a:t>
            </a:r>
            <a:r>
              <a:rPr lang="en-US" altLang="en-US" sz="2000" i="1"/>
              <a:t>p </a:t>
            </a:r>
            <a:r>
              <a:rPr lang="en-US" altLang="en-US" sz="2000"/>
              <a:t>∧￢</a:t>
            </a:r>
            <a:r>
              <a:rPr lang="en-US" altLang="en-US" sz="2000" i="1"/>
              <a:t>(</a:t>
            </a:r>
            <a:r>
              <a:rPr lang="en-US" altLang="en-US" sz="2000"/>
              <a:t>￢</a:t>
            </a:r>
            <a:r>
              <a:rPr lang="en-US" altLang="en-US" sz="2000" i="1"/>
              <a:t>p </a:t>
            </a:r>
            <a:r>
              <a:rPr lang="en-US" altLang="en-US" sz="2000"/>
              <a:t>∧ </a:t>
            </a:r>
            <a:r>
              <a:rPr lang="en-US" altLang="en-US" sz="2000" i="1"/>
              <a:t>q)   </a:t>
            </a:r>
            <a:r>
              <a:rPr lang="en-US" altLang="en-US" sz="2000">
                <a:solidFill>
                  <a:schemeClr val="accent2"/>
                </a:solidFill>
              </a:rPr>
              <a:t>by De Morgan law</a:t>
            </a:r>
          </a:p>
          <a:p>
            <a:pPr eaLnBrk="1" hangingPunct="1">
              <a:lnSpc>
                <a:spcPct val="150000"/>
              </a:lnSpc>
            </a:pPr>
            <a:r>
              <a:rPr lang="en-US" altLang="en-US" sz="2000"/>
              <a:t>≡ ￢</a:t>
            </a:r>
            <a:r>
              <a:rPr lang="en-US" altLang="en-US" sz="2000" i="1"/>
              <a:t>p </a:t>
            </a:r>
            <a:r>
              <a:rPr lang="en-US" altLang="en-US" sz="2000"/>
              <a:t>∧ [￢</a:t>
            </a:r>
            <a:r>
              <a:rPr lang="en-US" altLang="en-US" sz="2000" i="1"/>
              <a:t>(</a:t>
            </a:r>
            <a:r>
              <a:rPr lang="en-US" altLang="en-US" sz="2000"/>
              <a:t>￢</a:t>
            </a:r>
            <a:r>
              <a:rPr lang="en-US" altLang="en-US" sz="2000" i="1"/>
              <a:t>p)</a:t>
            </a:r>
            <a:r>
              <a:rPr lang="en-US" altLang="en-US" sz="2000"/>
              <a:t>∨￢</a:t>
            </a:r>
            <a:r>
              <a:rPr lang="en-US" altLang="en-US" sz="2000" i="1"/>
              <a:t>q</a:t>
            </a:r>
            <a:r>
              <a:rPr lang="en-US" altLang="en-US" sz="2000"/>
              <a:t>]                              </a:t>
            </a:r>
            <a:r>
              <a:rPr lang="en-US" altLang="en-US" sz="2000">
                <a:solidFill>
                  <a:schemeClr val="accent2"/>
                </a:solidFill>
              </a:rPr>
              <a:t>by De Morgan law</a:t>
            </a:r>
          </a:p>
          <a:p>
            <a:pPr eaLnBrk="1" hangingPunct="1">
              <a:lnSpc>
                <a:spcPct val="150000"/>
              </a:lnSpc>
            </a:pPr>
            <a:r>
              <a:rPr lang="en-US" altLang="en-US" sz="2000"/>
              <a:t>≡ ￢</a:t>
            </a:r>
            <a:r>
              <a:rPr lang="en-US" altLang="en-US" sz="2000" i="1"/>
              <a:t>p </a:t>
            </a:r>
            <a:r>
              <a:rPr lang="en-US" altLang="en-US" sz="2000"/>
              <a:t>∧ </a:t>
            </a:r>
            <a:r>
              <a:rPr lang="en-US" altLang="en-US" sz="2000" i="1"/>
              <a:t>(p </a:t>
            </a:r>
            <a:r>
              <a:rPr lang="en-US" altLang="en-US" sz="2000"/>
              <a:t>∨￢</a:t>
            </a:r>
            <a:r>
              <a:rPr lang="en-US" altLang="en-US" sz="2000" i="1"/>
              <a:t>q)                                       </a:t>
            </a:r>
            <a:r>
              <a:rPr lang="en-US" altLang="en-US" sz="2000">
                <a:solidFill>
                  <a:schemeClr val="accent2"/>
                </a:solidFill>
              </a:rPr>
              <a:t>by the double negation law</a:t>
            </a:r>
          </a:p>
          <a:p>
            <a:pPr eaLnBrk="1" hangingPunct="1">
              <a:lnSpc>
                <a:spcPct val="150000"/>
              </a:lnSpc>
            </a:pPr>
            <a:r>
              <a:rPr lang="en-US" altLang="en-US" sz="2000"/>
              <a:t>≡ </a:t>
            </a:r>
            <a:r>
              <a:rPr lang="en-US" altLang="en-US" sz="2000" i="1"/>
              <a:t>(</a:t>
            </a:r>
            <a:r>
              <a:rPr lang="en-US" altLang="en-US" sz="2000"/>
              <a:t>￢</a:t>
            </a:r>
            <a:r>
              <a:rPr lang="en-US" altLang="en-US" sz="2000" i="1"/>
              <a:t>p </a:t>
            </a:r>
            <a:r>
              <a:rPr lang="en-US" altLang="en-US" sz="2000"/>
              <a:t>∧ </a:t>
            </a:r>
            <a:r>
              <a:rPr lang="en-US" altLang="en-US" sz="2000" i="1"/>
              <a:t>p) </a:t>
            </a:r>
            <a:r>
              <a:rPr lang="en-US" altLang="en-US" sz="2000"/>
              <a:t>∨ </a:t>
            </a:r>
            <a:r>
              <a:rPr lang="en-US" altLang="en-US" sz="2000" i="1"/>
              <a:t>(</a:t>
            </a:r>
            <a:r>
              <a:rPr lang="en-US" altLang="en-US" sz="2000"/>
              <a:t>￢</a:t>
            </a:r>
            <a:r>
              <a:rPr lang="en-US" altLang="en-US" sz="2000" i="1"/>
              <a:t>p </a:t>
            </a:r>
            <a:r>
              <a:rPr lang="en-US" altLang="en-US" sz="2000"/>
              <a:t>∧￢</a:t>
            </a:r>
            <a:r>
              <a:rPr lang="en-US" altLang="en-US" sz="2000" i="1"/>
              <a:t>q)                         </a:t>
            </a:r>
            <a:r>
              <a:rPr lang="en-US" altLang="en-US" sz="2000">
                <a:solidFill>
                  <a:schemeClr val="accent2"/>
                </a:solidFill>
              </a:rPr>
              <a:t>by the distributive law</a:t>
            </a:r>
          </a:p>
          <a:p>
            <a:pPr eaLnBrk="1" hangingPunct="1">
              <a:lnSpc>
                <a:spcPct val="150000"/>
              </a:lnSpc>
            </a:pPr>
            <a:r>
              <a:rPr lang="en-US" altLang="en-US" sz="2000"/>
              <a:t>≡ </a:t>
            </a:r>
            <a:r>
              <a:rPr lang="en-US" altLang="en-US" sz="2000" b="1"/>
              <a:t>F </a:t>
            </a:r>
            <a:r>
              <a:rPr lang="en-US" altLang="en-US" sz="2000"/>
              <a:t>∨ </a:t>
            </a:r>
            <a:r>
              <a:rPr lang="en-US" altLang="en-US" sz="2000" i="1"/>
              <a:t>(</a:t>
            </a:r>
            <a:r>
              <a:rPr lang="en-US" altLang="en-US" sz="2000"/>
              <a:t>￢</a:t>
            </a:r>
            <a:r>
              <a:rPr lang="en-US" altLang="en-US" sz="2000" i="1"/>
              <a:t>p </a:t>
            </a:r>
            <a:r>
              <a:rPr lang="en-US" altLang="en-US" sz="2000"/>
              <a:t>∧￢</a:t>
            </a:r>
            <a:r>
              <a:rPr lang="en-US" altLang="en-US" sz="2000" i="1"/>
              <a:t>q)                                       </a:t>
            </a:r>
            <a:r>
              <a:rPr lang="en-US" altLang="en-US" sz="2000">
                <a:solidFill>
                  <a:schemeClr val="accent2"/>
                </a:solidFill>
              </a:rPr>
              <a:t>because ￢</a:t>
            </a:r>
            <a:r>
              <a:rPr lang="en-US" altLang="en-US" sz="2000" i="1">
                <a:solidFill>
                  <a:schemeClr val="accent2"/>
                </a:solidFill>
              </a:rPr>
              <a:t>p </a:t>
            </a:r>
            <a:r>
              <a:rPr lang="en-US" altLang="en-US" sz="2000">
                <a:solidFill>
                  <a:schemeClr val="accent2"/>
                </a:solidFill>
              </a:rPr>
              <a:t>∧ </a:t>
            </a:r>
            <a:r>
              <a:rPr lang="en-US" altLang="en-US" sz="2000" i="1">
                <a:solidFill>
                  <a:schemeClr val="accent2"/>
                </a:solidFill>
              </a:rPr>
              <a:t>p </a:t>
            </a:r>
            <a:r>
              <a:rPr lang="en-US" altLang="en-US" sz="2000">
                <a:solidFill>
                  <a:schemeClr val="accent2"/>
                </a:solidFill>
              </a:rPr>
              <a:t>≡ </a:t>
            </a:r>
            <a:r>
              <a:rPr lang="en-US" altLang="en-US" sz="2000" b="1">
                <a:solidFill>
                  <a:schemeClr val="accent2"/>
                </a:solidFill>
              </a:rPr>
              <a:t>F</a:t>
            </a:r>
          </a:p>
          <a:p>
            <a:pPr eaLnBrk="1" hangingPunct="1">
              <a:lnSpc>
                <a:spcPct val="150000"/>
              </a:lnSpc>
            </a:pPr>
            <a:r>
              <a:rPr lang="en-US" altLang="en-US" sz="2000"/>
              <a:t>≡ </a:t>
            </a:r>
            <a:r>
              <a:rPr lang="en-US" altLang="en-US" sz="2000" i="1"/>
              <a:t>(</a:t>
            </a:r>
            <a:r>
              <a:rPr lang="en-US" altLang="en-US" sz="2000"/>
              <a:t>￢</a:t>
            </a:r>
            <a:r>
              <a:rPr lang="en-US" altLang="en-US" sz="2000" i="1"/>
              <a:t>p </a:t>
            </a:r>
            <a:r>
              <a:rPr lang="en-US" altLang="en-US" sz="2000"/>
              <a:t>∧￢</a:t>
            </a:r>
            <a:r>
              <a:rPr lang="en-US" altLang="en-US" sz="2000" i="1"/>
              <a:t>q) </a:t>
            </a:r>
            <a:r>
              <a:rPr lang="en-US" altLang="en-US" sz="2000"/>
              <a:t>∨F                                        </a:t>
            </a:r>
            <a:r>
              <a:rPr lang="en-US" altLang="en-US" sz="2000">
                <a:solidFill>
                  <a:schemeClr val="accent2"/>
                </a:solidFill>
              </a:rPr>
              <a:t>by the commutative law for disjunction</a:t>
            </a:r>
          </a:p>
          <a:p>
            <a:pPr eaLnBrk="1" hangingPunct="1">
              <a:lnSpc>
                <a:spcPct val="150000"/>
              </a:lnSpc>
            </a:pPr>
            <a:r>
              <a:rPr lang="en-US" altLang="en-US" sz="2000"/>
              <a:t>≡ ￢</a:t>
            </a:r>
            <a:r>
              <a:rPr lang="en-US" altLang="en-US" sz="2000" i="1"/>
              <a:t>p </a:t>
            </a:r>
            <a:r>
              <a:rPr lang="en-US" altLang="en-US" sz="2000"/>
              <a:t>∧￢</a:t>
            </a:r>
            <a:r>
              <a:rPr lang="en-US" altLang="en-US" sz="2000" i="1"/>
              <a:t>q                                                  </a:t>
            </a:r>
            <a:r>
              <a:rPr lang="en-US" altLang="en-US" sz="2000">
                <a:solidFill>
                  <a:schemeClr val="accent2"/>
                </a:solidFill>
              </a:rPr>
              <a:t>by the identity law for </a:t>
            </a:r>
            <a:r>
              <a:rPr lang="en-US" altLang="en-US" sz="2000" b="1">
                <a:solidFill>
                  <a:schemeClr val="accent2"/>
                </a:solidFill>
              </a:rPr>
              <a:t>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0D1794CB-516B-4DBE-A3AA-B61B19ACD11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A1A5ADB-53C3-4FB0-A5AC-CA4A30080835}" type="slidenum">
              <a:rPr lang="en-US" altLang="en-US" sz="1400"/>
              <a:pPr eaLnBrk="1" hangingPunct="1"/>
              <a:t>25</a:t>
            </a:fld>
            <a:endParaRPr lang="en-US" altLang="en-US" sz="1400"/>
          </a:p>
        </p:txBody>
      </p:sp>
      <p:sp>
        <p:nvSpPr>
          <p:cNvPr id="26627" name="Text Box 4">
            <a:extLst>
              <a:ext uri="{FF2B5EF4-FFF2-40B4-BE49-F238E27FC236}">
                <a16:creationId xmlns:a16="http://schemas.microsoft.com/office/drawing/2014/main" id="{EAFA7BEE-E0D3-4FDC-937F-A179EEDD99D2}"/>
              </a:ext>
            </a:extLst>
          </p:cNvPr>
          <p:cNvSpPr txBox="1">
            <a:spLocks noChangeArrowheads="1"/>
          </p:cNvSpPr>
          <p:nvPr/>
        </p:nvSpPr>
        <p:spPr bwMode="auto">
          <a:xfrm>
            <a:off x="152400" y="381000"/>
            <a:ext cx="86106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 13</a:t>
            </a:r>
            <a:r>
              <a:rPr lang="en-US" altLang="en-US" b="1"/>
              <a:t> </a:t>
            </a:r>
            <a:r>
              <a:rPr lang="en-US" altLang="en-US"/>
              <a:t>Show that </a:t>
            </a:r>
            <a:r>
              <a:rPr lang="en-US" altLang="en-US" i="1"/>
              <a:t>(p </a:t>
            </a:r>
            <a:r>
              <a:rPr lang="en-US" altLang="en-US"/>
              <a:t>∧ </a:t>
            </a:r>
            <a:r>
              <a:rPr lang="en-US" altLang="en-US" i="1"/>
              <a:t>q) </a:t>
            </a:r>
            <a:r>
              <a:rPr lang="en-US" altLang="en-US"/>
              <a:t>→ </a:t>
            </a:r>
            <a:r>
              <a:rPr lang="en-US" altLang="en-US" i="1"/>
              <a:t>(p </a:t>
            </a:r>
            <a:r>
              <a:rPr lang="en-US" altLang="en-US"/>
              <a:t>∨ </a:t>
            </a:r>
            <a:r>
              <a:rPr lang="en-US" altLang="en-US" i="1"/>
              <a:t>q) </a:t>
            </a:r>
            <a:r>
              <a:rPr lang="en-US" altLang="en-US"/>
              <a:t>is a tautology.</a:t>
            </a:r>
          </a:p>
          <a:p>
            <a:pPr eaLnBrk="1" hangingPunct="1"/>
            <a:r>
              <a:rPr lang="en-US" altLang="en-US" i="1"/>
              <a:t>Solution: </a:t>
            </a:r>
            <a:r>
              <a:rPr lang="en-US" altLang="en-US"/>
              <a:t>To show that this statement is a tautology, we will use logical equivalences to demonstrate that it is logically equivalent to </a:t>
            </a:r>
            <a:r>
              <a:rPr lang="en-US" altLang="en-US" b="1"/>
              <a:t>T</a:t>
            </a:r>
            <a:r>
              <a:rPr lang="en-US" altLang="en-US"/>
              <a:t>. (</a:t>
            </a:r>
            <a:r>
              <a:rPr lang="en-US" altLang="en-US" i="1"/>
              <a:t>Note: </a:t>
            </a:r>
            <a:r>
              <a:rPr lang="en-US" altLang="en-US"/>
              <a:t>This could also be done using a truth table.)</a:t>
            </a:r>
          </a:p>
          <a:p>
            <a:pPr eaLnBrk="1" hangingPunct="1"/>
            <a:endParaRPr lang="en-US" altLang="en-US"/>
          </a:p>
          <a:p>
            <a:pPr eaLnBrk="1" hangingPunct="1"/>
            <a:endParaRPr lang="en-US" altLang="en-US"/>
          </a:p>
          <a:p>
            <a:pPr eaLnBrk="1" hangingPunct="1"/>
            <a:r>
              <a:rPr lang="en-US" altLang="en-US" i="1"/>
              <a:t>(p </a:t>
            </a:r>
            <a:r>
              <a:rPr lang="en-US" altLang="en-US"/>
              <a:t>∧ </a:t>
            </a:r>
            <a:r>
              <a:rPr lang="en-US" altLang="en-US" i="1"/>
              <a:t>q) </a:t>
            </a:r>
            <a:r>
              <a:rPr lang="en-US" altLang="en-US"/>
              <a:t>→ </a:t>
            </a:r>
            <a:r>
              <a:rPr lang="en-US" altLang="en-US" i="1"/>
              <a:t>(p </a:t>
            </a:r>
            <a:r>
              <a:rPr lang="en-US" altLang="en-US"/>
              <a:t>∨ </a:t>
            </a:r>
            <a:r>
              <a:rPr lang="en-US" altLang="en-US" i="1"/>
              <a:t>q) </a:t>
            </a:r>
            <a:r>
              <a:rPr lang="en-US" altLang="en-US"/>
              <a:t>≡ ￢</a:t>
            </a:r>
            <a:r>
              <a:rPr lang="en-US" altLang="en-US" i="1"/>
              <a:t>(p </a:t>
            </a:r>
            <a:r>
              <a:rPr lang="en-US" altLang="en-US"/>
              <a:t>∧ </a:t>
            </a:r>
            <a:r>
              <a:rPr lang="en-US" altLang="en-US" i="1"/>
              <a:t>q) </a:t>
            </a:r>
            <a:r>
              <a:rPr lang="en-US" altLang="en-US"/>
              <a:t>∨ </a:t>
            </a:r>
            <a:r>
              <a:rPr lang="en-US" altLang="en-US" i="1"/>
              <a:t>(p </a:t>
            </a:r>
            <a:r>
              <a:rPr lang="en-US" altLang="en-US"/>
              <a:t>∨ </a:t>
            </a:r>
            <a:r>
              <a:rPr lang="en-US" altLang="en-US" i="1"/>
              <a:t>q)  </a:t>
            </a:r>
            <a:r>
              <a:rPr lang="en-US" altLang="en-US">
                <a:solidFill>
                  <a:schemeClr val="accent2"/>
                </a:solidFill>
              </a:rPr>
              <a:t>by Example 3</a:t>
            </a:r>
          </a:p>
          <a:p>
            <a:pPr eaLnBrk="1" hangingPunct="1"/>
            <a:r>
              <a:rPr lang="en-US" altLang="en-US"/>
              <a:t>≡ </a:t>
            </a:r>
            <a:r>
              <a:rPr lang="en-US" altLang="en-US" i="1"/>
              <a:t>(</a:t>
            </a:r>
            <a:r>
              <a:rPr lang="en-US" altLang="en-US"/>
              <a:t>￢</a:t>
            </a:r>
            <a:r>
              <a:rPr lang="en-US" altLang="en-US" i="1"/>
              <a:t>p </a:t>
            </a:r>
            <a:r>
              <a:rPr lang="en-US" altLang="en-US"/>
              <a:t>∨￢</a:t>
            </a:r>
            <a:r>
              <a:rPr lang="en-US" altLang="en-US" i="1"/>
              <a:t>q) </a:t>
            </a:r>
            <a:r>
              <a:rPr lang="en-US" altLang="en-US"/>
              <a:t>∨ </a:t>
            </a:r>
            <a:r>
              <a:rPr lang="en-US" altLang="en-US" i="1"/>
              <a:t>(p </a:t>
            </a:r>
            <a:r>
              <a:rPr lang="en-US" altLang="en-US"/>
              <a:t>∨ </a:t>
            </a:r>
            <a:r>
              <a:rPr lang="en-US" altLang="en-US" i="1"/>
              <a:t>q)     			</a:t>
            </a:r>
            <a:r>
              <a:rPr lang="en-US" altLang="en-US">
                <a:solidFill>
                  <a:schemeClr val="accent2"/>
                </a:solidFill>
              </a:rPr>
              <a:t>by De Morgan law</a:t>
            </a:r>
          </a:p>
          <a:p>
            <a:pPr eaLnBrk="1" hangingPunct="1"/>
            <a:r>
              <a:rPr lang="en-US" altLang="en-US"/>
              <a:t>≡ </a:t>
            </a:r>
            <a:r>
              <a:rPr lang="en-US" altLang="en-US" i="1"/>
              <a:t>(</a:t>
            </a:r>
            <a:r>
              <a:rPr lang="en-US" altLang="en-US"/>
              <a:t>￢</a:t>
            </a:r>
            <a:r>
              <a:rPr lang="en-US" altLang="en-US" i="1"/>
              <a:t>p </a:t>
            </a:r>
            <a:r>
              <a:rPr lang="en-US" altLang="en-US"/>
              <a:t>∨ </a:t>
            </a:r>
            <a:r>
              <a:rPr lang="en-US" altLang="en-US" i="1"/>
              <a:t>p) </a:t>
            </a:r>
            <a:r>
              <a:rPr lang="en-US" altLang="en-US"/>
              <a:t>∨ </a:t>
            </a:r>
            <a:r>
              <a:rPr lang="en-US" altLang="en-US" i="1"/>
              <a:t>(</a:t>
            </a:r>
            <a:r>
              <a:rPr lang="en-US" altLang="en-US"/>
              <a:t>￢</a:t>
            </a:r>
            <a:r>
              <a:rPr lang="en-US" altLang="en-US" i="1"/>
              <a:t>q </a:t>
            </a:r>
            <a:r>
              <a:rPr lang="en-US" altLang="en-US"/>
              <a:t>∨ </a:t>
            </a:r>
            <a:r>
              <a:rPr lang="en-US" altLang="en-US" i="1"/>
              <a:t>q) </a:t>
            </a:r>
          </a:p>
          <a:p>
            <a:pPr eaLnBrk="1" hangingPunct="1"/>
            <a:r>
              <a:rPr lang="en-US" altLang="en-US">
                <a:solidFill>
                  <a:schemeClr val="accent2"/>
                </a:solidFill>
              </a:rPr>
              <a:t>by the associative and commutative laws for disjunction</a:t>
            </a:r>
          </a:p>
          <a:p>
            <a:pPr eaLnBrk="1" hangingPunct="1"/>
            <a:r>
              <a:rPr lang="en-US" altLang="en-US"/>
              <a:t>≡ </a:t>
            </a:r>
            <a:r>
              <a:rPr lang="en-US" altLang="en-US" b="1"/>
              <a:t>T </a:t>
            </a:r>
            <a:r>
              <a:rPr lang="en-US" altLang="en-US"/>
              <a:t>∨ </a:t>
            </a:r>
            <a:r>
              <a:rPr lang="en-US" altLang="en-US" b="1"/>
              <a:t>T</a:t>
            </a:r>
            <a:endParaRPr lang="en-US" altLang="en-US">
              <a:solidFill>
                <a:schemeClr val="accent2"/>
              </a:solidFill>
            </a:endParaRPr>
          </a:p>
          <a:p>
            <a:pPr eaLnBrk="1" hangingPunct="1"/>
            <a:r>
              <a:rPr lang="en-US" altLang="en-US"/>
              <a:t>≡ </a:t>
            </a:r>
            <a:r>
              <a:rPr lang="en-US" altLang="en-US" b="1"/>
              <a:t>T</a:t>
            </a:r>
            <a:endParaRPr lang="en-US" altLang="en-US">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10C8AA32-A2BB-44B0-9CB6-9B2D089FD7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22DC37E-3ACE-44E9-A866-C1CC6E12085C}" type="slidenum">
              <a:rPr lang="en-US" altLang="en-US" sz="1400"/>
              <a:pPr eaLnBrk="1" hangingPunct="1"/>
              <a:t>26</a:t>
            </a:fld>
            <a:endParaRPr lang="en-US" altLang="en-US" sz="1400"/>
          </a:p>
        </p:txBody>
      </p:sp>
      <p:sp>
        <p:nvSpPr>
          <p:cNvPr id="27651" name="TextBox 4">
            <a:extLst>
              <a:ext uri="{FF2B5EF4-FFF2-40B4-BE49-F238E27FC236}">
                <a16:creationId xmlns:a16="http://schemas.microsoft.com/office/drawing/2014/main" id="{98FC37EE-02F0-46A3-A185-014B1A3978EE}"/>
              </a:ext>
            </a:extLst>
          </p:cNvPr>
          <p:cNvSpPr txBox="1">
            <a:spLocks noChangeArrowheads="1"/>
          </p:cNvSpPr>
          <p:nvPr/>
        </p:nvSpPr>
        <p:spPr bwMode="auto">
          <a:xfrm>
            <a:off x="304800" y="609600"/>
            <a:ext cx="86106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Example-14</a:t>
            </a:r>
          </a:p>
          <a:p>
            <a:pPr eaLnBrk="1" hangingPunct="1"/>
            <a:r>
              <a:rPr lang="en-US" altLang="en-US"/>
              <a:t>Let p be “It is cold” and let q be “It is raining”. Give a simple verbal sentence which describes each of the</a:t>
            </a:r>
          </a:p>
          <a:p>
            <a:pPr eaLnBrk="1" hangingPunct="1"/>
            <a:r>
              <a:rPr lang="en-US" altLang="en-US"/>
              <a:t>following statements: (a) ￢p; (b) p ∧ q; (c) p ∨ q; (d) q ∨￢p.</a:t>
            </a:r>
          </a:p>
          <a:p>
            <a:pPr eaLnBrk="1" hangingPunct="1"/>
            <a:r>
              <a:rPr lang="en-US" altLang="en-US"/>
              <a:t>In each case, translate ∧, ∨, and ∼ to read “and,” “or,” and “It is false that” or “not,” respectively, and then simplify</a:t>
            </a:r>
          </a:p>
          <a:p>
            <a:pPr eaLnBrk="1" hangingPunct="1"/>
            <a:r>
              <a:rPr lang="en-US" altLang="en-US"/>
              <a:t>the English sentence.</a:t>
            </a:r>
          </a:p>
          <a:p>
            <a:pPr eaLnBrk="1" hangingPunct="1"/>
            <a:r>
              <a:rPr lang="en-US" altLang="en-US"/>
              <a:t>(a) It is not cold. (c) It is cold or it is raining.</a:t>
            </a:r>
          </a:p>
          <a:p>
            <a:pPr eaLnBrk="1" hangingPunct="1"/>
            <a:r>
              <a:rPr lang="en-US" altLang="en-US"/>
              <a:t>(b) It is cold and raining. (d) It is raining or it is not cold.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9DA151B4-746D-4A95-8BED-3AB993FBB4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BCCDBBB-71BB-4CEF-AF47-EF187A688FA4}" type="slidenum">
              <a:rPr lang="en-US" altLang="en-US" sz="1400"/>
              <a:pPr eaLnBrk="1" hangingPunct="1"/>
              <a:t>27</a:t>
            </a:fld>
            <a:endParaRPr lang="en-US" altLang="en-US" sz="1400"/>
          </a:p>
        </p:txBody>
      </p:sp>
      <p:sp>
        <p:nvSpPr>
          <p:cNvPr id="28675" name="TextBox 4">
            <a:extLst>
              <a:ext uri="{FF2B5EF4-FFF2-40B4-BE49-F238E27FC236}">
                <a16:creationId xmlns:a16="http://schemas.microsoft.com/office/drawing/2014/main" id="{6F32EA47-3284-48F3-9E0A-B18A201AC01D}"/>
              </a:ext>
            </a:extLst>
          </p:cNvPr>
          <p:cNvSpPr txBox="1">
            <a:spLocks noChangeArrowheads="1"/>
          </p:cNvSpPr>
          <p:nvPr/>
        </p:nvSpPr>
        <p:spPr bwMode="auto">
          <a:xfrm>
            <a:off x="304800" y="609600"/>
            <a:ext cx="85344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rgbClr val="000099"/>
                </a:solidFill>
              </a:rPr>
              <a:t>Example-15</a:t>
            </a:r>
          </a:p>
          <a:p>
            <a:pPr eaLnBrk="1" hangingPunct="1"/>
            <a:r>
              <a:rPr lang="en-US" altLang="en-US" sz="2000"/>
              <a:t>Use the laws show that ￢(p ∧ q) ∨ (￢p ∧ q) ≡ ￢p.</a:t>
            </a:r>
          </a:p>
          <a:p>
            <a:pPr eaLnBrk="1" hangingPunct="1"/>
            <a:r>
              <a:rPr lang="en-US" altLang="en-US" sz="2000" b="1"/>
              <a:t>Statement 					     	Reason</a:t>
            </a:r>
          </a:p>
          <a:p>
            <a:pPr eaLnBrk="1" hangingPunct="1"/>
            <a:r>
              <a:rPr lang="en-US" altLang="en-US" sz="2000"/>
              <a:t>(1) ￢(p ∨ q) ∨ (￢p ∧ q) ≡ (￢p ∧￢q) ∨ (￢p ∧ q) 	DeMorgan’s law</a:t>
            </a:r>
          </a:p>
          <a:p>
            <a:pPr eaLnBrk="1" hangingPunct="1"/>
            <a:r>
              <a:rPr lang="en-US" altLang="en-US" sz="2000"/>
              <a:t>(2) ≡ ￢p ∧ (￢q ∨ q) 					Distributive law</a:t>
            </a:r>
          </a:p>
          <a:p>
            <a:pPr eaLnBrk="1" hangingPunct="1"/>
            <a:r>
              <a:rPr lang="fr-FR" altLang="en-US" sz="2000"/>
              <a:t>(3) ≡ ￢p ∧ T 						Complement law</a:t>
            </a:r>
          </a:p>
          <a:p>
            <a:pPr eaLnBrk="1" hangingPunct="1"/>
            <a:r>
              <a:rPr lang="en-US" altLang="en-US" sz="2000"/>
              <a:t>(4) ≡ ￢p 						Identity law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3634801A-9EC9-4E0B-BB85-0A54BB1287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AC5A50-B372-4684-9691-DF646C4F6C1A}" type="slidenum">
              <a:rPr lang="en-US" altLang="en-US" sz="1400"/>
              <a:pPr eaLnBrk="1" hangingPunct="1"/>
              <a:t>28</a:t>
            </a:fld>
            <a:endParaRPr lang="en-US" altLang="en-US" sz="1400"/>
          </a:p>
        </p:txBody>
      </p:sp>
      <p:sp>
        <p:nvSpPr>
          <p:cNvPr id="29699" name="TextBox 4">
            <a:extLst>
              <a:ext uri="{FF2B5EF4-FFF2-40B4-BE49-F238E27FC236}">
                <a16:creationId xmlns:a16="http://schemas.microsoft.com/office/drawing/2014/main" id="{60A9CF7B-0181-424F-83C5-4120DB47F8EB}"/>
              </a:ext>
            </a:extLst>
          </p:cNvPr>
          <p:cNvSpPr txBox="1">
            <a:spLocks noChangeArrowheads="1"/>
          </p:cNvSpPr>
          <p:nvPr/>
        </p:nvSpPr>
        <p:spPr bwMode="auto">
          <a:xfrm>
            <a:off x="304800" y="762000"/>
            <a:ext cx="8382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Example-16</a:t>
            </a:r>
          </a:p>
          <a:p>
            <a:pPr eaLnBrk="1" hangingPunct="1"/>
            <a:r>
              <a:rPr lang="en-US" altLang="en-US"/>
              <a:t>Show that the propositions ￢(p ∧ q) and ￢p ∨￢q are logically equivalent.</a:t>
            </a:r>
          </a:p>
        </p:txBody>
      </p:sp>
      <p:pic>
        <p:nvPicPr>
          <p:cNvPr id="29700" name="Picture 2">
            <a:extLst>
              <a:ext uri="{FF2B5EF4-FFF2-40B4-BE49-F238E27FC236}">
                <a16:creationId xmlns:a16="http://schemas.microsoft.com/office/drawing/2014/main" id="{A69F29BC-EEB3-4629-8864-E81EE6AB5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7569200"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A8120539-34EA-438C-ADB4-51E9F4C1BBE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8185BF-F9B2-4D47-B655-44EE0456AC87}" type="slidenum">
              <a:rPr lang="en-US" altLang="en-US" sz="1400"/>
              <a:pPr eaLnBrk="1" hangingPunct="1"/>
              <a:t>3</a:t>
            </a:fld>
            <a:endParaRPr lang="en-US" altLang="en-US" sz="1400"/>
          </a:p>
        </p:txBody>
      </p:sp>
      <p:sp>
        <p:nvSpPr>
          <p:cNvPr id="13315" name="Text Box 4">
            <a:extLst>
              <a:ext uri="{FF2B5EF4-FFF2-40B4-BE49-F238E27FC236}">
                <a16:creationId xmlns:a16="http://schemas.microsoft.com/office/drawing/2014/main" id="{77E651C9-4459-4099-87CA-CE0D8AED8422}"/>
              </a:ext>
            </a:extLst>
          </p:cNvPr>
          <p:cNvSpPr txBox="1">
            <a:spLocks noChangeArrowheads="1"/>
          </p:cNvSpPr>
          <p:nvPr/>
        </p:nvSpPr>
        <p:spPr bwMode="auto">
          <a:xfrm>
            <a:off x="152400" y="609600"/>
            <a:ext cx="8610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We use letters to denote </a:t>
            </a:r>
            <a:r>
              <a:rPr lang="en-US" altLang="en-US" b="1"/>
              <a:t>propositional variables. </a:t>
            </a:r>
            <a:r>
              <a:rPr lang="en-US" altLang="en-US"/>
              <a:t>The </a:t>
            </a:r>
            <a:r>
              <a:rPr lang="en-US" altLang="en-US" b="1"/>
              <a:t>truth value </a:t>
            </a:r>
            <a:r>
              <a:rPr lang="en-US" altLang="en-US"/>
              <a:t>of a proposition is true, denoted by T, if it is a true proposition, and the truth value of a proposition is false, denoted by F, if it is a false proposition. The area of logic that deals with propositions is called the </a:t>
            </a:r>
            <a:r>
              <a:rPr lang="en-US" altLang="en-US" b="1"/>
              <a:t>propositional calculus </a:t>
            </a:r>
            <a:r>
              <a:rPr lang="en-US" altLang="en-US"/>
              <a:t>or </a:t>
            </a:r>
            <a:r>
              <a:rPr lang="en-US" altLang="en-US" b="1"/>
              <a:t>propositional logic</a:t>
            </a:r>
            <a:r>
              <a:rPr lang="en-US" altLang="en-US"/>
              <a:t>.</a:t>
            </a:r>
          </a:p>
        </p:txBody>
      </p:sp>
      <p:grpSp>
        <p:nvGrpSpPr>
          <p:cNvPr id="13316" name="Group 7">
            <a:extLst>
              <a:ext uri="{FF2B5EF4-FFF2-40B4-BE49-F238E27FC236}">
                <a16:creationId xmlns:a16="http://schemas.microsoft.com/office/drawing/2014/main" id="{908E865B-9C75-4998-9FDA-1C1A8925531F}"/>
              </a:ext>
            </a:extLst>
          </p:cNvPr>
          <p:cNvGrpSpPr>
            <a:grpSpLocks/>
          </p:cNvGrpSpPr>
          <p:nvPr/>
        </p:nvGrpSpPr>
        <p:grpSpPr bwMode="auto">
          <a:xfrm>
            <a:off x="152400" y="3124200"/>
            <a:ext cx="8763000" cy="1917700"/>
            <a:chOff x="96" y="2064"/>
            <a:chExt cx="5520" cy="1208"/>
          </a:xfrm>
        </p:grpSpPr>
        <p:sp>
          <p:nvSpPr>
            <p:cNvPr id="13317" name="Text Box 5">
              <a:extLst>
                <a:ext uri="{FF2B5EF4-FFF2-40B4-BE49-F238E27FC236}">
                  <a16:creationId xmlns:a16="http://schemas.microsoft.com/office/drawing/2014/main" id="{04FD5411-16AF-440B-9897-7B36D8F32B74}"/>
                </a:ext>
              </a:extLst>
            </p:cNvPr>
            <p:cNvSpPr txBox="1">
              <a:spLocks noChangeArrowheads="1"/>
            </p:cNvSpPr>
            <p:nvPr/>
          </p:nvSpPr>
          <p:spPr bwMode="auto">
            <a:xfrm>
              <a:off x="96" y="2064"/>
              <a:ext cx="5520" cy="120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DEFINITION 1 </a:t>
              </a:r>
              <a:r>
                <a:rPr lang="en-US" altLang="en-US"/>
                <a:t>Let </a:t>
              </a:r>
              <a:r>
                <a:rPr lang="en-US" altLang="en-US" i="1"/>
                <a:t>p </a:t>
              </a:r>
              <a:r>
                <a:rPr lang="en-US" altLang="en-US"/>
                <a:t>be a proposition. The </a:t>
              </a:r>
              <a:r>
                <a:rPr lang="en-US" altLang="en-US" i="1"/>
                <a:t>negation of p</a:t>
              </a:r>
              <a:r>
                <a:rPr lang="en-US" altLang="en-US"/>
                <a:t>, denoted by ￢</a:t>
              </a:r>
              <a:r>
                <a:rPr lang="en-US" altLang="en-US" i="1"/>
                <a:t>p </a:t>
              </a:r>
              <a:r>
                <a:rPr lang="en-US" altLang="en-US"/>
                <a:t>(also denoted by </a:t>
              </a:r>
              <a:r>
                <a:rPr lang="en-US" altLang="en-US" i="1"/>
                <a:t>p</a:t>
              </a:r>
              <a:r>
                <a:rPr lang="en-US" altLang="en-US"/>
                <a:t>), is the statement </a:t>
              </a:r>
            </a:p>
            <a:p>
              <a:pPr algn="just" eaLnBrk="1" hangingPunct="1"/>
              <a:r>
                <a:rPr lang="en-US" altLang="en-US"/>
                <a:t>“It is not the case that </a:t>
              </a:r>
              <a:r>
                <a:rPr lang="en-US" altLang="en-US" i="1"/>
                <a:t>p</a:t>
              </a:r>
              <a:r>
                <a:rPr lang="en-US" altLang="en-US"/>
                <a:t>.”</a:t>
              </a:r>
            </a:p>
            <a:p>
              <a:pPr algn="just" eaLnBrk="1" hangingPunct="1"/>
              <a:r>
                <a:rPr lang="en-US" altLang="en-US"/>
                <a:t>The proposition ￢</a:t>
              </a:r>
              <a:r>
                <a:rPr lang="en-US" altLang="en-US" i="1"/>
                <a:t>p </a:t>
              </a:r>
              <a:r>
                <a:rPr lang="en-US" altLang="en-US"/>
                <a:t>is read “not </a:t>
              </a:r>
              <a:r>
                <a:rPr lang="en-US" altLang="en-US" i="1"/>
                <a:t>p</a:t>
              </a:r>
              <a:r>
                <a:rPr lang="en-US" altLang="en-US"/>
                <a:t>.” The truth value of the negation of </a:t>
              </a:r>
              <a:r>
                <a:rPr lang="en-US" altLang="en-US" i="1"/>
                <a:t>p</a:t>
              </a:r>
              <a:r>
                <a:rPr lang="en-US" altLang="en-US"/>
                <a:t>, ￢</a:t>
              </a:r>
              <a:r>
                <a:rPr lang="en-US" altLang="en-US" i="1"/>
                <a:t>p</a:t>
              </a:r>
              <a:r>
                <a:rPr lang="en-US" altLang="en-US"/>
                <a:t>, is the opposite of the truth value of </a:t>
              </a:r>
              <a:r>
                <a:rPr lang="en-US" altLang="en-US" i="1"/>
                <a:t>p</a:t>
              </a:r>
              <a:r>
                <a:rPr lang="en-US" altLang="en-US"/>
                <a:t>.</a:t>
              </a:r>
            </a:p>
          </p:txBody>
        </p:sp>
        <p:sp>
          <p:nvSpPr>
            <p:cNvPr id="13318" name="Line 6">
              <a:extLst>
                <a:ext uri="{FF2B5EF4-FFF2-40B4-BE49-F238E27FC236}">
                  <a16:creationId xmlns:a16="http://schemas.microsoft.com/office/drawing/2014/main" id="{640A18FF-6D6D-4284-ADBD-3747E93FF803}"/>
                </a:ext>
              </a:extLst>
            </p:cNvPr>
            <p:cNvSpPr>
              <a:spLocks noChangeShapeType="1"/>
            </p:cNvSpPr>
            <p:nvPr/>
          </p:nvSpPr>
          <p:spPr bwMode="auto">
            <a:xfrm>
              <a:off x="2040" y="238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a:extLst>
              <a:ext uri="{FF2B5EF4-FFF2-40B4-BE49-F238E27FC236}">
                <a16:creationId xmlns:a16="http://schemas.microsoft.com/office/drawing/2014/main" id="{F9B7D5D0-A622-4C40-A811-199C86D2AF7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1FA6511-2D77-4575-B506-0392FD68DEB1}" type="slidenum">
              <a:rPr lang="en-US" altLang="en-US" sz="1400"/>
              <a:pPr eaLnBrk="1" hangingPunct="1"/>
              <a:t>4</a:t>
            </a:fld>
            <a:endParaRPr lang="en-US" altLang="en-US" sz="1400"/>
          </a:p>
        </p:txBody>
      </p:sp>
      <p:sp>
        <p:nvSpPr>
          <p:cNvPr id="1028" name="Text Box 4">
            <a:extLst>
              <a:ext uri="{FF2B5EF4-FFF2-40B4-BE49-F238E27FC236}">
                <a16:creationId xmlns:a16="http://schemas.microsoft.com/office/drawing/2014/main" id="{F4DCC070-C511-43A6-9CB8-A4421EF85CFA}"/>
              </a:ext>
            </a:extLst>
          </p:cNvPr>
          <p:cNvSpPr txBox="1">
            <a:spLocks noChangeArrowheads="1"/>
          </p:cNvSpPr>
          <p:nvPr/>
        </p:nvSpPr>
        <p:spPr bwMode="auto">
          <a:xfrm>
            <a:off x="228600" y="457200"/>
            <a:ext cx="8686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 3</a:t>
            </a:r>
            <a:r>
              <a:rPr lang="en-US" altLang="en-US" b="1"/>
              <a:t> </a:t>
            </a:r>
            <a:r>
              <a:rPr lang="en-US" altLang="en-US"/>
              <a:t>Find the negation of the proposition</a:t>
            </a:r>
          </a:p>
          <a:p>
            <a:pPr eaLnBrk="1" hangingPunct="1"/>
            <a:r>
              <a:rPr lang="en-US" altLang="en-US"/>
              <a:t>“Michael’s PC runs Linux” </a:t>
            </a:r>
          </a:p>
          <a:p>
            <a:pPr eaLnBrk="1" hangingPunct="1"/>
            <a:r>
              <a:rPr lang="en-US" altLang="en-US"/>
              <a:t>and express this in simple English.</a:t>
            </a:r>
          </a:p>
          <a:p>
            <a:pPr eaLnBrk="1" hangingPunct="1"/>
            <a:endParaRPr lang="en-US" altLang="en-US" i="1"/>
          </a:p>
          <a:p>
            <a:pPr eaLnBrk="1" hangingPunct="1"/>
            <a:r>
              <a:rPr lang="en-US" altLang="en-US" i="1">
                <a:solidFill>
                  <a:schemeClr val="accent2"/>
                </a:solidFill>
              </a:rPr>
              <a:t>Solution:</a:t>
            </a:r>
            <a:r>
              <a:rPr lang="en-US" altLang="en-US" i="1"/>
              <a:t> </a:t>
            </a:r>
            <a:r>
              <a:rPr lang="en-US" altLang="en-US"/>
              <a:t>The negation is</a:t>
            </a:r>
          </a:p>
          <a:p>
            <a:pPr eaLnBrk="1" hangingPunct="1"/>
            <a:r>
              <a:rPr lang="en-US" altLang="en-US"/>
              <a:t>“It is not the case that Michael’s PC runs Linux.”</a:t>
            </a:r>
          </a:p>
          <a:p>
            <a:pPr eaLnBrk="1" hangingPunct="1"/>
            <a:r>
              <a:rPr lang="en-US" altLang="en-US"/>
              <a:t>This negation can be more simply expressed as</a:t>
            </a:r>
          </a:p>
          <a:p>
            <a:pPr eaLnBrk="1" hangingPunct="1"/>
            <a:r>
              <a:rPr lang="en-US" altLang="en-US"/>
              <a:t>“Michael’s PC does not run Linux.”</a:t>
            </a:r>
          </a:p>
        </p:txBody>
      </p:sp>
      <p:sp>
        <p:nvSpPr>
          <p:cNvPr id="1029" name="Text Box 5">
            <a:extLst>
              <a:ext uri="{FF2B5EF4-FFF2-40B4-BE49-F238E27FC236}">
                <a16:creationId xmlns:a16="http://schemas.microsoft.com/office/drawing/2014/main" id="{B8B72C6E-3925-441F-A675-0887762A855F}"/>
              </a:ext>
            </a:extLst>
          </p:cNvPr>
          <p:cNvSpPr txBox="1">
            <a:spLocks noChangeArrowheads="1"/>
          </p:cNvSpPr>
          <p:nvPr/>
        </p:nvSpPr>
        <p:spPr bwMode="auto">
          <a:xfrm>
            <a:off x="152400" y="35052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Table 1 displays the </a:t>
            </a:r>
            <a:r>
              <a:rPr lang="en-US" altLang="en-US" b="1"/>
              <a:t>truth table </a:t>
            </a:r>
            <a:r>
              <a:rPr lang="en-US" altLang="en-US"/>
              <a:t>for the negation of a proposition </a:t>
            </a:r>
            <a:r>
              <a:rPr lang="en-US" altLang="en-US" i="1"/>
              <a:t>p</a:t>
            </a:r>
            <a:r>
              <a:rPr lang="en-US" altLang="en-US"/>
              <a:t>.</a:t>
            </a:r>
          </a:p>
        </p:txBody>
      </p:sp>
      <p:graphicFrame>
        <p:nvGraphicFramePr>
          <p:cNvPr id="1026" name="Object 6">
            <a:extLst>
              <a:ext uri="{FF2B5EF4-FFF2-40B4-BE49-F238E27FC236}">
                <a16:creationId xmlns:a16="http://schemas.microsoft.com/office/drawing/2014/main" id="{59573A46-FE12-4E6B-9420-4CB83CE54A36}"/>
              </a:ext>
            </a:extLst>
          </p:cNvPr>
          <p:cNvGraphicFramePr>
            <a:graphicFrameLocks noChangeAspect="1"/>
          </p:cNvGraphicFramePr>
          <p:nvPr>
            <p:ph/>
          </p:nvPr>
        </p:nvGraphicFramePr>
        <p:xfrm>
          <a:off x="2971800" y="3886200"/>
          <a:ext cx="2222500" cy="2667000"/>
        </p:xfrm>
        <a:graphic>
          <a:graphicData uri="http://schemas.openxmlformats.org/presentationml/2006/ole">
            <mc:AlternateContent xmlns:mc="http://schemas.openxmlformats.org/markup-compatibility/2006">
              <mc:Choice xmlns:v="urn:schemas-microsoft-com:vml" Requires="v">
                <p:oleObj name="Bitmap Image" r:id="rId2" imgW="1762371" imgH="2114845" progId="Paint.Picture">
                  <p:embed/>
                </p:oleObj>
              </mc:Choice>
              <mc:Fallback>
                <p:oleObj name="Bitmap Image" r:id="rId2" imgW="1762371" imgH="2114845" progId="Paint.Picture">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886200"/>
                        <a:ext cx="22225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0B850800-C4CD-488C-9465-D6E88812C7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1B7882A-E823-4063-88A3-76A9073F6FC9}" type="slidenum">
              <a:rPr lang="en-US" altLang="en-US" sz="1400"/>
              <a:pPr eaLnBrk="1" hangingPunct="1"/>
              <a:t>5</a:t>
            </a:fld>
            <a:endParaRPr lang="en-US" altLang="en-US" sz="1400"/>
          </a:p>
        </p:txBody>
      </p:sp>
      <p:sp>
        <p:nvSpPr>
          <p:cNvPr id="14339" name="Text Box 4">
            <a:extLst>
              <a:ext uri="{FF2B5EF4-FFF2-40B4-BE49-F238E27FC236}">
                <a16:creationId xmlns:a16="http://schemas.microsoft.com/office/drawing/2014/main" id="{0DEDADD9-8C85-41BA-9969-4A118447ED47}"/>
              </a:ext>
            </a:extLst>
          </p:cNvPr>
          <p:cNvSpPr txBox="1">
            <a:spLocks noChangeArrowheads="1"/>
          </p:cNvSpPr>
          <p:nvPr/>
        </p:nvSpPr>
        <p:spPr bwMode="auto">
          <a:xfrm>
            <a:off x="76200" y="457200"/>
            <a:ext cx="8915400" cy="1187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DEFINITION 2 </a:t>
            </a:r>
            <a:r>
              <a:rPr lang="en-US" altLang="en-US"/>
              <a:t>Let </a:t>
            </a:r>
            <a:r>
              <a:rPr lang="en-US" altLang="en-US" i="1"/>
              <a:t>p </a:t>
            </a:r>
            <a:r>
              <a:rPr lang="en-US" altLang="en-US"/>
              <a:t>and </a:t>
            </a:r>
            <a:r>
              <a:rPr lang="en-US" altLang="en-US" i="1"/>
              <a:t>q </a:t>
            </a:r>
            <a:r>
              <a:rPr lang="en-US" altLang="en-US"/>
              <a:t>be propositions. The </a:t>
            </a:r>
            <a:r>
              <a:rPr lang="en-US" altLang="en-US" i="1"/>
              <a:t>conjunction </a:t>
            </a:r>
            <a:r>
              <a:rPr lang="en-US" altLang="en-US"/>
              <a:t>of </a:t>
            </a:r>
            <a:r>
              <a:rPr lang="en-US" altLang="en-US" i="1"/>
              <a:t>p </a:t>
            </a:r>
            <a:r>
              <a:rPr lang="en-US" altLang="en-US"/>
              <a:t>and </a:t>
            </a:r>
            <a:r>
              <a:rPr lang="en-US" altLang="en-US" i="1"/>
              <a:t>q</a:t>
            </a:r>
            <a:r>
              <a:rPr lang="en-US" altLang="en-US"/>
              <a:t>, denoted by </a:t>
            </a:r>
            <a:r>
              <a:rPr lang="en-US" altLang="en-US" i="1"/>
              <a:t>p </a:t>
            </a:r>
            <a:r>
              <a:rPr lang="en-US" altLang="en-US"/>
              <a:t>∧ </a:t>
            </a:r>
            <a:r>
              <a:rPr lang="en-US" altLang="en-US" i="1"/>
              <a:t>q</a:t>
            </a:r>
            <a:r>
              <a:rPr lang="en-US" altLang="en-US"/>
              <a:t>, is the proposition “</a:t>
            </a:r>
            <a:r>
              <a:rPr lang="en-US" altLang="en-US" i="1"/>
              <a:t>p </a:t>
            </a:r>
            <a:r>
              <a:rPr lang="en-US" altLang="en-US"/>
              <a:t>and </a:t>
            </a:r>
            <a:r>
              <a:rPr lang="en-US" altLang="en-US" i="1"/>
              <a:t>q</a:t>
            </a:r>
            <a:r>
              <a:rPr lang="en-US" altLang="en-US"/>
              <a:t>.” The conjunction </a:t>
            </a:r>
            <a:r>
              <a:rPr lang="en-US" altLang="en-US" i="1"/>
              <a:t>p </a:t>
            </a:r>
            <a:r>
              <a:rPr lang="en-US" altLang="en-US"/>
              <a:t>∧ </a:t>
            </a:r>
            <a:r>
              <a:rPr lang="en-US" altLang="en-US" i="1"/>
              <a:t>q </a:t>
            </a:r>
            <a:r>
              <a:rPr lang="en-US" altLang="en-US"/>
              <a:t>is true when both </a:t>
            </a:r>
            <a:r>
              <a:rPr lang="en-US" altLang="en-US" i="1"/>
              <a:t>p </a:t>
            </a:r>
            <a:r>
              <a:rPr lang="en-US" altLang="en-US"/>
              <a:t>and </a:t>
            </a:r>
            <a:r>
              <a:rPr lang="en-US" altLang="en-US" i="1"/>
              <a:t>q </a:t>
            </a:r>
            <a:r>
              <a:rPr lang="en-US" altLang="en-US"/>
              <a:t>are true and is false otherwise.</a:t>
            </a:r>
          </a:p>
        </p:txBody>
      </p:sp>
      <p:sp>
        <p:nvSpPr>
          <p:cNvPr id="14340" name="Text Box 5">
            <a:extLst>
              <a:ext uri="{FF2B5EF4-FFF2-40B4-BE49-F238E27FC236}">
                <a16:creationId xmlns:a16="http://schemas.microsoft.com/office/drawing/2014/main" id="{F0E06DED-7D9D-44C7-9B32-28C42ADC62F5}"/>
              </a:ext>
            </a:extLst>
          </p:cNvPr>
          <p:cNvSpPr txBox="1">
            <a:spLocks noChangeArrowheads="1"/>
          </p:cNvSpPr>
          <p:nvPr/>
        </p:nvSpPr>
        <p:spPr bwMode="auto">
          <a:xfrm>
            <a:off x="228600" y="2286000"/>
            <a:ext cx="8610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4</a:t>
            </a:r>
            <a:r>
              <a:rPr lang="en-US" altLang="en-US" b="1"/>
              <a:t> </a:t>
            </a:r>
            <a:r>
              <a:rPr lang="en-US" altLang="en-US"/>
              <a:t>Find the conjunction of the propositions </a:t>
            </a:r>
            <a:r>
              <a:rPr lang="en-US" altLang="en-US" i="1"/>
              <a:t>p </a:t>
            </a:r>
            <a:r>
              <a:rPr lang="en-US" altLang="en-US"/>
              <a:t>and </a:t>
            </a:r>
            <a:r>
              <a:rPr lang="en-US" altLang="en-US" i="1"/>
              <a:t>q </a:t>
            </a:r>
            <a:r>
              <a:rPr lang="en-US" altLang="en-US"/>
              <a:t>where </a:t>
            </a:r>
            <a:r>
              <a:rPr lang="en-US" altLang="en-US" i="1"/>
              <a:t>p </a:t>
            </a:r>
            <a:r>
              <a:rPr lang="en-US" altLang="en-US"/>
              <a:t>is the proposition “Rebecca’s PC has more than 16 GB free hard disk space” and </a:t>
            </a:r>
            <a:r>
              <a:rPr lang="en-US" altLang="en-US" i="1"/>
              <a:t>q </a:t>
            </a:r>
            <a:r>
              <a:rPr lang="en-US" altLang="en-US"/>
              <a:t>is the proposition “The processor in Rebecca’s PC runs faster than 1 GHz.”</a:t>
            </a:r>
          </a:p>
          <a:p>
            <a:pPr algn="just" eaLnBrk="1" hangingPunct="1"/>
            <a:endParaRPr lang="en-US" altLang="en-US" i="1">
              <a:solidFill>
                <a:schemeClr val="accent2"/>
              </a:solidFill>
            </a:endParaRPr>
          </a:p>
          <a:p>
            <a:pPr algn="just" eaLnBrk="1" hangingPunct="1"/>
            <a:r>
              <a:rPr lang="en-US" altLang="en-US" b="1">
                <a:solidFill>
                  <a:schemeClr val="accent2"/>
                </a:solidFill>
              </a:rPr>
              <a:t>Solution</a:t>
            </a:r>
            <a:r>
              <a:rPr lang="en-US" altLang="en-US" i="1">
                <a:solidFill>
                  <a:schemeClr val="accent2"/>
                </a:solidFill>
              </a:rPr>
              <a:t>:</a:t>
            </a:r>
            <a:r>
              <a:rPr lang="en-US" altLang="en-US" i="1"/>
              <a:t> </a:t>
            </a:r>
            <a:r>
              <a:rPr lang="en-US" altLang="en-US"/>
              <a:t>The conjunction of these propositions, </a:t>
            </a:r>
            <a:r>
              <a:rPr lang="en-US" altLang="en-US" i="1"/>
              <a:t>p</a:t>
            </a:r>
            <a:r>
              <a:rPr lang="en-US" altLang="en-US"/>
              <a:t>∧</a:t>
            </a:r>
            <a:r>
              <a:rPr lang="en-US" altLang="en-US" i="1"/>
              <a:t>q</a:t>
            </a:r>
            <a:r>
              <a:rPr lang="en-US" altLang="en-US"/>
              <a:t>, is the proposition “Rebecca’s PC has more than 16 GB free hard disk space, and the processor in Rebecca’s PC runs faster than 1 GHz.” This conjunction can be expressed more simply as “Rebecca’s PC has more than 16 GB free hard disk space, and its processor runs faster than 1 GHz.”</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D6436291-3D7D-425D-AE99-016674BF5F3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5323FFA-2EB6-4E01-B051-E4DCA6C9040A}" type="slidenum">
              <a:rPr lang="en-US" altLang="en-US" sz="1400"/>
              <a:pPr eaLnBrk="1" hangingPunct="1"/>
              <a:t>6</a:t>
            </a:fld>
            <a:endParaRPr lang="en-US" altLang="en-US" sz="1400"/>
          </a:p>
        </p:txBody>
      </p:sp>
      <p:sp>
        <p:nvSpPr>
          <p:cNvPr id="15363" name="Text Box 4">
            <a:extLst>
              <a:ext uri="{FF2B5EF4-FFF2-40B4-BE49-F238E27FC236}">
                <a16:creationId xmlns:a16="http://schemas.microsoft.com/office/drawing/2014/main" id="{8D312F77-B430-492B-9DF1-968A68A0CEEA}"/>
              </a:ext>
            </a:extLst>
          </p:cNvPr>
          <p:cNvSpPr txBox="1">
            <a:spLocks noChangeArrowheads="1"/>
          </p:cNvSpPr>
          <p:nvPr/>
        </p:nvSpPr>
        <p:spPr bwMode="auto">
          <a:xfrm>
            <a:off x="152400" y="381000"/>
            <a:ext cx="8610600" cy="1187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DEFINITION 3 </a:t>
            </a:r>
            <a:r>
              <a:rPr lang="en-US" altLang="en-US"/>
              <a:t>Let </a:t>
            </a:r>
            <a:r>
              <a:rPr lang="en-US" altLang="en-US" i="1"/>
              <a:t>p </a:t>
            </a:r>
            <a:r>
              <a:rPr lang="en-US" altLang="en-US"/>
              <a:t>and </a:t>
            </a:r>
            <a:r>
              <a:rPr lang="en-US" altLang="en-US" i="1"/>
              <a:t>q </a:t>
            </a:r>
            <a:r>
              <a:rPr lang="en-US" altLang="en-US"/>
              <a:t>be propositions. The </a:t>
            </a:r>
            <a:r>
              <a:rPr lang="en-US" altLang="en-US" i="1"/>
              <a:t>disjunction </a:t>
            </a:r>
            <a:r>
              <a:rPr lang="en-US" altLang="en-US"/>
              <a:t>of </a:t>
            </a:r>
            <a:r>
              <a:rPr lang="en-US" altLang="en-US" i="1"/>
              <a:t>p </a:t>
            </a:r>
            <a:r>
              <a:rPr lang="en-US" altLang="en-US"/>
              <a:t>and </a:t>
            </a:r>
            <a:r>
              <a:rPr lang="en-US" altLang="en-US" i="1"/>
              <a:t>q</a:t>
            </a:r>
            <a:r>
              <a:rPr lang="en-US" altLang="en-US"/>
              <a:t>, denoted by </a:t>
            </a:r>
            <a:r>
              <a:rPr lang="en-US" altLang="en-US" i="1"/>
              <a:t>p </a:t>
            </a:r>
            <a:r>
              <a:rPr lang="en-US" altLang="en-US"/>
              <a:t>∨ </a:t>
            </a:r>
            <a:r>
              <a:rPr lang="en-US" altLang="en-US" i="1"/>
              <a:t>q</a:t>
            </a:r>
            <a:r>
              <a:rPr lang="en-US" altLang="en-US"/>
              <a:t>, is the proposition “</a:t>
            </a:r>
            <a:r>
              <a:rPr lang="en-US" altLang="en-US" i="1"/>
              <a:t>p </a:t>
            </a:r>
            <a:r>
              <a:rPr lang="en-US" altLang="en-US"/>
              <a:t>or </a:t>
            </a:r>
            <a:r>
              <a:rPr lang="en-US" altLang="en-US" i="1"/>
              <a:t>q</a:t>
            </a:r>
            <a:r>
              <a:rPr lang="en-US" altLang="en-US"/>
              <a:t>.” The disjunction </a:t>
            </a:r>
            <a:r>
              <a:rPr lang="en-US" altLang="en-US" i="1"/>
              <a:t>p </a:t>
            </a:r>
            <a:r>
              <a:rPr lang="en-US" altLang="en-US"/>
              <a:t>∨ </a:t>
            </a:r>
            <a:r>
              <a:rPr lang="en-US" altLang="en-US" i="1"/>
              <a:t>q </a:t>
            </a:r>
            <a:r>
              <a:rPr lang="en-US" altLang="en-US"/>
              <a:t>is false when both </a:t>
            </a:r>
            <a:r>
              <a:rPr lang="en-US" altLang="en-US" i="1"/>
              <a:t>p </a:t>
            </a:r>
            <a:r>
              <a:rPr lang="en-US" altLang="en-US"/>
              <a:t>and </a:t>
            </a:r>
            <a:r>
              <a:rPr lang="en-US" altLang="en-US" i="1"/>
              <a:t>q </a:t>
            </a:r>
            <a:r>
              <a:rPr lang="en-US" altLang="en-US"/>
              <a:t>are false and is true otherwise.</a:t>
            </a:r>
          </a:p>
        </p:txBody>
      </p:sp>
      <p:sp>
        <p:nvSpPr>
          <p:cNvPr id="15364" name="Text Box 5">
            <a:extLst>
              <a:ext uri="{FF2B5EF4-FFF2-40B4-BE49-F238E27FC236}">
                <a16:creationId xmlns:a16="http://schemas.microsoft.com/office/drawing/2014/main" id="{2038CDB0-7AD6-4D85-96E3-E0DD4CDE0A1A}"/>
              </a:ext>
            </a:extLst>
          </p:cNvPr>
          <p:cNvSpPr txBox="1">
            <a:spLocks noChangeArrowheads="1"/>
          </p:cNvSpPr>
          <p:nvPr/>
        </p:nvSpPr>
        <p:spPr bwMode="auto">
          <a:xfrm>
            <a:off x="228600" y="2514600"/>
            <a:ext cx="8458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5</a:t>
            </a:r>
            <a:r>
              <a:rPr lang="en-US" altLang="en-US" b="1"/>
              <a:t> </a:t>
            </a:r>
            <a:r>
              <a:rPr lang="en-US" altLang="en-US"/>
              <a:t>What is the disjunction of the propositions </a:t>
            </a:r>
            <a:r>
              <a:rPr lang="en-US" altLang="en-US" i="1"/>
              <a:t>p </a:t>
            </a:r>
            <a:r>
              <a:rPr lang="en-US" altLang="en-US"/>
              <a:t>and </a:t>
            </a:r>
            <a:r>
              <a:rPr lang="en-US" altLang="en-US" i="1"/>
              <a:t>q </a:t>
            </a:r>
            <a:r>
              <a:rPr lang="en-US" altLang="en-US"/>
              <a:t>where </a:t>
            </a:r>
            <a:r>
              <a:rPr lang="en-US" altLang="en-US" i="1"/>
              <a:t>p </a:t>
            </a:r>
            <a:r>
              <a:rPr lang="en-US" altLang="en-US"/>
              <a:t>and </a:t>
            </a:r>
            <a:r>
              <a:rPr lang="en-US" altLang="en-US" i="1"/>
              <a:t>q </a:t>
            </a:r>
            <a:r>
              <a:rPr lang="en-US" altLang="en-US"/>
              <a:t>are the same propositions as in Example 5?</a:t>
            </a:r>
          </a:p>
          <a:p>
            <a:pPr algn="just" eaLnBrk="1" hangingPunct="1"/>
            <a:endParaRPr lang="en-US" altLang="en-US" i="1"/>
          </a:p>
          <a:p>
            <a:pPr algn="just" eaLnBrk="1" hangingPunct="1"/>
            <a:r>
              <a:rPr lang="en-US" altLang="en-US" b="1">
                <a:solidFill>
                  <a:schemeClr val="accent2"/>
                </a:solidFill>
              </a:rPr>
              <a:t>Solution:</a:t>
            </a:r>
            <a:r>
              <a:rPr lang="en-US" altLang="en-US" i="1"/>
              <a:t> </a:t>
            </a:r>
            <a:r>
              <a:rPr lang="en-US" altLang="en-US"/>
              <a:t>The disjunction of </a:t>
            </a:r>
            <a:r>
              <a:rPr lang="en-US" altLang="en-US" i="1"/>
              <a:t>p </a:t>
            </a:r>
            <a:r>
              <a:rPr lang="en-US" altLang="en-US"/>
              <a:t>and </a:t>
            </a:r>
            <a:r>
              <a:rPr lang="en-US" altLang="en-US" i="1"/>
              <a:t>q</a:t>
            </a:r>
            <a:r>
              <a:rPr lang="en-US" altLang="en-US"/>
              <a:t>, </a:t>
            </a:r>
            <a:r>
              <a:rPr lang="en-US" altLang="en-US" i="1"/>
              <a:t>p </a:t>
            </a:r>
            <a:r>
              <a:rPr lang="en-US" altLang="en-US"/>
              <a:t>∨ </a:t>
            </a:r>
            <a:r>
              <a:rPr lang="en-US" altLang="en-US" i="1"/>
              <a:t>q</a:t>
            </a:r>
            <a:r>
              <a:rPr lang="en-US" altLang="en-US"/>
              <a:t>, is the proposition</a:t>
            </a:r>
          </a:p>
          <a:p>
            <a:pPr algn="just" eaLnBrk="1" hangingPunct="1"/>
            <a:r>
              <a:rPr lang="en-US" altLang="en-US"/>
              <a:t>“Rebecca’s PC has at least 16 GB free hard disk space, or the processor in Rebecca’s PC runs faster than 1 GHz.”</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a:extLst>
              <a:ext uri="{FF2B5EF4-FFF2-40B4-BE49-F238E27FC236}">
                <a16:creationId xmlns:a16="http://schemas.microsoft.com/office/drawing/2014/main" id="{252C0C2E-CDAB-4CED-AC2D-82F14F02C2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B947BAB-0D41-4265-B125-58DDBEDA4073}" type="slidenum">
              <a:rPr lang="en-US" altLang="en-US" sz="1400"/>
              <a:pPr eaLnBrk="1" hangingPunct="1"/>
              <a:t>7</a:t>
            </a:fld>
            <a:endParaRPr lang="en-US" altLang="en-US" sz="1400"/>
          </a:p>
        </p:txBody>
      </p:sp>
      <p:graphicFrame>
        <p:nvGraphicFramePr>
          <p:cNvPr id="2050" name="Object 4">
            <a:extLst>
              <a:ext uri="{FF2B5EF4-FFF2-40B4-BE49-F238E27FC236}">
                <a16:creationId xmlns:a16="http://schemas.microsoft.com/office/drawing/2014/main" id="{7EF3385B-E074-4EDE-A62E-FA991AB38688}"/>
              </a:ext>
            </a:extLst>
          </p:cNvPr>
          <p:cNvGraphicFramePr>
            <a:graphicFrameLocks noChangeAspect="1"/>
          </p:cNvGraphicFramePr>
          <p:nvPr>
            <p:ph/>
          </p:nvPr>
        </p:nvGraphicFramePr>
        <p:xfrm>
          <a:off x="381000" y="914400"/>
          <a:ext cx="8229600" cy="3228975"/>
        </p:xfrm>
        <a:graphic>
          <a:graphicData uri="http://schemas.openxmlformats.org/presentationml/2006/ole">
            <mc:AlternateContent xmlns:mc="http://schemas.openxmlformats.org/markup-compatibility/2006">
              <mc:Choice xmlns:v="urn:schemas-microsoft-com:vml" Requires="v">
                <p:oleObj name="Bitmap Image" r:id="rId2" imgW="6238095" imgH="2448267" progId="Paint.Picture">
                  <p:embed/>
                </p:oleObj>
              </mc:Choice>
              <mc:Fallback>
                <p:oleObj name="Bitmap Image" r:id="rId2" imgW="6238095" imgH="2448267"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4400"/>
                        <a:ext cx="822960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B98E2409-B4F6-46EB-9DBE-51B02D042D5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0BC2977-2004-4479-88FE-8956D08968B1}" type="slidenum">
              <a:rPr lang="en-US" altLang="en-US" sz="1400"/>
              <a:pPr eaLnBrk="1" hangingPunct="1"/>
              <a:t>8</a:t>
            </a:fld>
            <a:endParaRPr lang="en-US" altLang="en-US" sz="1400"/>
          </a:p>
        </p:txBody>
      </p:sp>
      <p:sp>
        <p:nvSpPr>
          <p:cNvPr id="16387" name="Text Box 4">
            <a:extLst>
              <a:ext uri="{FF2B5EF4-FFF2-40B4-BE49-F238E27FC236}">
                <a16:creationId xmlns:a16="http://schemas.microsoft.com/office/drawing/2014/main" id="{4000CAA9-2F0A-40C9-A77E-454CC18CF9F5}"/>
              </a:ext>
            </a:extLst>
          </p:cNvPr>
          <p:cNvSpPr txBox="1">
            <a:spLocks noChangeArrowheads="1"/>
          </p:cNvSpPr>
          <p:nvPr/>
        </p:nvSpPr>
        <p:spPr bwMode="auto">
          <a:xfrm>
            <a:off x="304800" y="457200"/>
            <a:ext cx="8382000" cy="1187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DEFINITION 4 </a:t>
            </a:r>
            <a:r>
              <a:rPr lang="en-US" altLang="en-US"/>
              <a:t>Let </a:t>
            </a:r>
            <a:r>
              <a:rPr lang="en-US" altLang="en-US" i="1"/>
              <a:t>p </a:t>
            </a:r>
            <a:r>
              <a:rPr lang="en-US" altLang="en-US"/>
              <a:t>and </a:t>
            </a:r>
            <a:r>
              <a:rPr lang="en-US" altLang="en-US" i="1"/>
              <a:t>q </a:t>
            </a:r>
            <a:r>
              <a:rPr lang="en-US" altLang="en-US"/>
              <a:t>be propositions. The </a:t>
            </a:r>
            <a:r>
              <a:rPr lang="en-US" altLang="en-US" i="1"/>
              <a:t>exclusive or </a:t>
            </a:r>
            <a:r>
              <a:rPr lang="en-US" altLang="en-US"/>
              <a:t>of </a:t>
            </a:r>
            <a:r>
              <a:rPr lang="en-US" altLang="en-US" i="1"/>
              <a:t>p </a:t>
            </a:r>
            <a:r>
              <a:rPr lang="en-US" altLang="en-US"/>
              <a:t>and </a:t>
            </a:r>
            <a:r>
              <a:rPr lang="en-US" altLang="en-US" i="1"/>
              <a:t>q</a:t>
            </a:r>
            <a:r>
              <a:rPr lang="en-US" altLang="en-US"/>
              <a:t>, denoted by </a:t>
            </a:r>
            <a:r>
              <a:rPr lang="en-US" altLang="en-US" i="1"/>
              <a:t>p </a:t>
            </a:r>
            <a:r>
              <a:rPr lang="en-US" altLang="en-US"/>
              <a:t>⊕ </a:t>
            </a:r>
            <a:r>
              <a:rPr lang="en-US" altLang="en-US" i="1"/>
              <a:t>q</a:t>
            </a:r>
            <a:r>
              <a:rPr lang="en-US" altLang="en-US"/>
              <a:t>, is the proposition that is true when exactly one of </a:t>
            </a:r>
            <a:r>
              <a:rPr lang="en-US" altLang="en-US" i="1"/>
              <a:t>p </a:t>
            </a:r>
            <a:r>
              <a:rPr lang="en-US" altLang="en-US"/>
              <a:t>and </a:t>
            </a:r>
            <a:r>
              <a:rPr lang="en-US" altLang="en-US" i="1"/>
              <a:t>q </a:t>
            </a:r>
            <a:r>
              <a:rPr lang="en-US" altLang="en-US"/>
              <a:t>is true and is false otherwise.</a:t>
            </a:r>
          </a:p>
        </p:txBody>
      </p:sp>
      <p:sp>
        <p:nvSpPr>
          <p:cNvPr id="16388" name="Text Box 5">
            <a:extLst>
              <a:ext uri="{FF2B5EF4-FFF2-40B4-BE49-F238E27FC236}">
                <a16:creationId xmlns:a16="http://schemas.microsoft.com/office/drawing/2014/main" id="{78F0130B-A025-4C0A-81E9-5F485CCE6571}"/>
              </a:ext>
            </a:extLst>
          </p:cNvPr>
          <p:cNvSpPr txBox="1">
            <a:spLocks noChangeArrowheads="1"/>
          </p:cNvSpPr>
          <p:nvPr/>
        </p:nvSpPr>
        <p:spPr bwMode="auto">
          <a:xfrm>
            <a:off x="381000" y="2133600"/>
            <a:ext cx="8458200" cy="22828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t>DEFINITION 5 </a:t>
            </a:r>
            <a:r>
              <a:rPr lang="en-US" altLang="en-US"/>
              <a:t>Let </a:t>
            </a:r>
            <a:r>
              <a:rPr lang="en-US" altLang="en-US" i="1"/>
              <a:t>p </a:t>
            </a:r>
            <a:r>
              <a:rPr lang="en-US" altLang="en-US"/>
              <a:t>and </a:t>
            </a:r>
            <a:r>
              <a:rPr lang="en-US" altLang="en-US" i="1"/>
              <a:t>q </a:t>
            </a:r>
            <a:r>
              <a:rPr lang="en-US" altLang="en-US"/>
              <a:t>be propositions. The </a:t>
            </a:r>
            <a:r>
              <a:rPr lang="en-US" altLang="en-US" i="1"/>
              <a:t>conditional statement p </a:t>
            </a:r>
            <a:r>
              <a:rPr lang="en-US" altLang="en-US"/>
              <a:t>→ </a:t>
            </a:r>
            <a:r>
              <a:rPr lang="en-US" altLang="en-US" i="1"/>
              <a:t>q </a:t>
            </a:r>
            <a:r>
              <a:rPr lang="en-US" altLang="en-US"/>
              <a:t>is the proposition “if </a:t>
            </a:r>
            <a:r>
              <a:rPr lang="en-US" altLang="en-US" i="1"/>
              <a:t>p</a:t>
            </a:r>
            <a:r>
              <a:rPr lang="en-US" altLang="en-US"/>
              <a:t>, then </a:t>
            </a:r>
            <a:r>
              <a:rPr lang="en-US" altLang="en-US" i="1"/>
              <a:t>q</a:t>
            </a:r>
            <a:r>
              <a:rPr lang="en-US" altLang="en-US"/>
              <a:t>.” The conditional statement </a:t>
            </a:r>
            <a:r>
              <a:rPr lang="en-US" altLang="en-US" i="1"/>
              <a:t>p </a:t>
            </a:r>
            <a:r>
              <a:rPr lang="en-US" altLang="en-US"/>
              <a:t>→ </a:t>
            </a:r>
            <a:r>
              <a:rPr lang="en-US" altLang="en-US" i="1"/>
              <a:t>q </a:t>
            </a:r>
            <a:r>
              <a:rPr lang="en-US" altLang="en-US"/>
              <a:t>is false when </a:t>
            </a:r>
            <a:r>
              <a:rPr lang="en-US" altLang="en-US" i="1"/>
              <a:t>p </a:t>
            </a:r>
            <a:r>
              <a:rPr lang="en-US" altLang="en-US"/>
              <a:t>is true and </a:t>
            </a:r>
            <a:r>
              <a:rPr lang="en-US" altLang="en-US" i="1"/>
              <a:t>q </a:t>
            </a:r>
            <a:r>
              <a:rPr lang="en-US" altLang="en-US"/>
              <a:t>is false, and true otherwise. In the conditional statement </a:t>
            </a:r>
            <a:r>
              <a:rPr lang="en-US" altLang="en-US" i="1"/>
              <a:t>p </a:t>
            </a:r>
            <a:r>
              <a:rPr lang="en-US" altLang="en-US"/>
              <a:t>→ </a:t>
            </a:r>
            <a:r>
              <a:rPr lang="en-US" altLang="en-US" i="1"/>
              <a:t>q</a:t>
            </a:r>
            <a:r>
              <a:rPr lang="en-US" altLang="en-US"/>
              <a:t>, </a:t>
            </a:r>
            <a:r>
              <a:rPr lang="en-US" altLang="en-US" i="1"/>
              <a:t>p </a:t>
            </a:r>
            <a:r>
              <a:rPr lang="en-US" altLang="en-US"/>
              <a:t>is called the </a:t>
            </a:r>
            <a:r>
              <a:rPr lang="en-US" altLang="en-US" i="1"/>
              <a:t>hypothesis </a:t>
            </a:r>
            <a:r>
              <a:rPr lang="en-US" altLang="en-US"/>
              <a:t>(or </a:t>
            </a:r>
            <a:r>
              <a:rPr lang="en-US" altLang="en-US" i="1"/>
              <a:t>antecedent </a:t>
            </a:r>
            <a:r>
              <a:rPr lang="en-US" altLang="en-US"/>
              <a:t>or </a:t>
            </a:r>
            <a:r>
              <a:rPr lang="en-US" altLang="en-US" i="1"/>
              <a:t>premise</a:t>
            </a:r>
            <a:r>
              <a:rPr lang="en-US" altLang="en-US"/>
              <a:t>) and </a:t>
            </a:r>
            <a:r>
              <a:rPr lang="en-US" altLang="en-US" i="1"/>
              <a:t>q </a:t>
            </a:r>
            <a:r>
              <a:rPr lang="en-US" altLang="en-US"/>
              <a:t>is called the </a:t>
            </a:r>
            <a:r>
              <a:rPr lang="en-US" altLang="en-US" i="1"/>
              <a:t>conclusion </a:t>
            </a:r>
            <a:r>
              <a:rPr lang="en-US" altLang="en-US"/>
              <a:t>(or </a:t>
            </a:r>
            <a:r>
              <a:rPr lang="en-US" altLang="en-US" i="1"/>
              <a:t>consequence</a:t>
            </a:r>
            <a:r>
              <a:rPr lang="en-US" alt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
            <a:extLst>
              <a:ext uri="{FF2B5EF4-FFF2-40B4-BE49-F238E27FC236}">
                <a16:creationId xmlns:a16="http://schemas.microsoft.com/office/drawing/2014/main" id="{1E4AD642-59AD-483B-B332-87FE83FB7A4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24E259-A482-410B-AF2E-36D77102EEF4}" type="slidenum">
              <a:rPr lang="en-US" altLang="en-US" sz="1400"/>
              <a:pPr eaLnBrk="1" hangingPunct="1"/>
              <a:t>9</a:t>
            </a:fld>
            <a:endParaRPr lang="en-US" altLang="en-US" sz="1400"/>
          </a:p>
        </p:txBody>
      </p:sp>
      <p:graphicFrame>
        <p:nvGraphicFramePr>
          <p:cNvPr id="3074" name="Object 4">
            <a:extLst>
              <a:ext uri="{FF2B5EF4-FFF2-40B4-BE49-F238E27FC236}">
                <a16:creationId xmlns:a16="http://schemas.microsoft.com/office/drawing/2014/main" id="{E266CDE7-BC4E-4A28-8A5A-0C0A12A071FB}"/>
              </a:ext>
            </a:extLst>
          </p:cNvPr>
          <p:cNvGraphicFramePr>
            <a:graphicFrameLocks noChangeAspect="1"/>
          </p:cNvGraphicFramePr>
          <p:nvPr>
            <p:ph/>
          </p:nvPr>
        </p:nvGraphicFramePr>
        <p:xfrm>
          <a:off x="609600" y="914400"/>
          <a:ext cx="7848600" cy="2963863"/>
        </p:xfrm>
        <a:graphic>
          <a:graphicData uri="http://schemas.openxmlformats.org/presentationml/2006/ole">
            <mc:AlternateContent xmlns:mc="http://schemas.openxmlformats.org/markup-compatibility/2006">
              <mc:Choice xmlns:v="urn:schemas-microsoft-com:vml" Requires="v">
                <p:oleObj name="Bitmap Image" r:id="rId2" imgW="6609524" imgH="2495238" progId="Paint.Picture">
                  <p:embed/>
                </p:oleObj>
              </mc:Choice>
              <mc:Fallback>
                <p:oleObj name="Bitmap Image" r:id="rId2" imgW="6609524" imgH="2495238"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7848600" cy="296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TotalTime>
  <Words>2178</Words>
  <Application>Microsoft Office PowerPoint</Application>
  <PresentationFormat>On-screen Show (4:3)</PresentationFormat>
  <Paragraphs>143</Paragraphs>
  <Slides>28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Times New Roman</vt:lpstr>
      <vt:lpstr>Arial</vt:lpstr>
      <vt:lpstr>Calibri</vt:lpstr>
      <vt:lpstr>Default Design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39</cp:revision>
  <dcterms:created xsi:type="dcterms:W3CDTF">1601-01-01T00:00:00Z</dcterms:created>
  <dcterms:modified xsi:type="dcterms:W3CDTF">2022-06-28T10:42:03Z</dcterms:modified>
</cp:coreProperties>
</file>