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85" r:id="rId13"/>
    <p:sldId id="268" r:id="rId14"/>
    <p:sldId id="269" r:id="rId15"/>
    <p:sldId id="270" r:id="rId16"/>
    <p:sldId id="284" r:id="rId17"/>
    <p:sldId id="271" r:id="rId18"/>
    <p:sldId id="272" r:id="rId19"/>
    <p:sldId id="273" r:id="rId20"/>
    <p:sldId id="274" r:id="rId21"/>
    <p:sldId id="276" r:id="rId22"/>
    <p:sldId id="286" r:id="rId23"/>
    <p:sldId id="277" r:id="rId24"/>
    <p:sldId id="278" r:id="rId25"/>
    <p:sldId id="279" r:id="rId26"/>
    <p:sldId id="280" r:id="rId27"/>
    <p:sldId id="287" r:id="rId28"/>
    <p:sldId id="281" r:id="rId29"/>
    <p:sldId id="282" r:id="rId30"/>
    <p:sldId id="290" r:id="rId31"/>
    <p:sldId id="288" r:id="rId3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C060DDD-EABA-4791-9B13-54D7AF14D6F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30723" name="Rectangle 3">
            <a:extLst>
              <a:ext uri="{FF2B5EF4-FFF2-40B4-BE49-F238E27FC236}">
                <a16:creationId xmlns:a16="http://schemas.microsoft.com/office/drawing/2014/main" id="{2152FEC6-6177-4CF8-8E72-5CF6E9DC589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33796" name="Rectangle 4">
            <a:extLst>
              <a:ext uri="{FF2B5EF4-FFF2-40B4-BE49-F238E27FC236}">
                <a16:creationId xmlns:a16="http://schemas.microsoft.com/office/drawing/2014/main" id="{9DC8A1DB-F52D-45D7-94A7-139C42FCE23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9C5E45CC-8492-47D4-B741-9B2ADB830E2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E5353838-9AA0-41AC-B26E-234187073BA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0727" name="Rectangle 7">
            <a:extLst>
              <a:ext uri="{FF2B5EF4-FFF2-40B4-BE49-F238E27FC236}">
                <a16:creationId xmlns:a16="http://schemas.microsoft.com/office/drawing/2014/main" id="{B077D2B3-2487-454F-B9CE-41E17C7816F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89F7E3F-490B-4191-B25D-2AC3BD4121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FEF9F9D-8EAC-4BD5-81AA-3FB5BC54BB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E7E6A3-1C59-4F7B-A193-E91D6E6FFD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83AA2DE-524B-4B95-8B2C-4EBCA6D03854}"/>
              </a:ext>
            </a:extLst>
          </p:cNvPr>
          <p:cNvSpPr>
            <a:spLocks noGrp="1" noChangeArrowheads="1"/>
          </p:cNvSpPr>
          <p:nvPr>
            <p:ph type="sldNum" sz="quarter" idx="12"/>
          </p:nvPr>
        </p:nvSpPr>
        <p:spPr>
          <a:ln/>
        </p:spPr>
        <p:txBody>
          <a:bodyPr/>
          <a:lstStyle>
            <a:lvl1pPr>
              <a:defRPr/>
            </a:lvl1pPr>
          </a:lstStyle>
          <a:p>
            <a:fld id="{B5D2C32D-1259-4DDB-B694-07B2A5C22DAA}" type="slidenum">
              <a:rPr lang="en-US" altLang="en-US"/>
              <a:pPr/>
              <a:t>‹#›</a:t>
            </a:fld>
            <a:endParaRPr lang="en-US" altLang="en-US"/>
          </a:p>
        </p:txBody>
      </p:sp>
    </p:spTree>
    <p:extLst>
      <p:ext uri="{BB962C8B-B14F-4D97-AF65-F5344CB8AC3E}">
        <p14:creationId xmlns:p14="http://schemas.microsoft.com/office/powerpoint/2010/main" val="32328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192B314-C44B-4773-BB8C-0F3B6A2D3C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1281EAA-993C-4B04-A4A2-AED7FF8045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6C6AC61-65E5-4F11-A90F-BAF39523A57D}"/>
              </a:ext>
            </a:extLst>
          </p:cNvPr>
          <p:cNvSpPr>
            <a:spLocks noGrp="1" noChangeArrowheads="1"/>
          </p:cNvSpPr>
          <p:nvPr>
            <p:ph type="sldNum" sz="quarter" idx="12"/>
          </p:nvPr>
        </p:nvSpPr>
        <p:spPr>
          <a:ln/>
        </p:spPr>
        <p:txBody>
          <a:bodyPr/>
          <a:lstStyle>
            <a:lvl1pPr>
              <a:defRPr/>
            </a:lvl1pPr>
          </a:lstStyle>
          <a:p>
            <a:fld id="{B4F30C39-A4AC-4F79-AB4A-96689338CA9C}" type="slidenum">
              <a:rPr lang="en-US" altLang="en-US"/>
              <a:pPr/>
              <a:t>‹#›</a:t>
            </a:fld>
            <a:endParaRPr lang="en-US" altLang="en-US"/>
          </a:p>
        </p:txBody>
      </p:sp>
    </p:spTree>
    <p:extLst>
      <p:ext uri="{BB962C8B-B14F-4D97-AF65-F5344CB8AC3E}">
        <p14:creationId xmlns:p14="http://schemas.microsoft.com/office/powerpoint/2010/main" val="36392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98F079-D552-4BE8-8598-E030CB9E9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3C1A571-1364-41C0-ABFC-CBAB4DD72F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B0B0A05-4249-4DF0-B80F-8521915E22B0}"/>
              </a:ext>
            </a:extLst>
          </p:cNvPr>
          <p:cNvSpPr>
            <a:spLocks noGrp="1" noChangeArrowheads="1"/>
          </p:cNvSpPr>
          <p:nvPr>
            <p:ph type="sldNum" sz="quarter" idx="12"/>
          </p:nvPr>
        </p:nvSpPr>
        <p:spPr>
          <a:ln/>
        </p:spPr>
        <p:txBody>
          <a:bodyPr/>
          <a:lstStyle>
            <a:lvl1pPr>
              <a:defRPr/>
            </a:lvl1pPr>
          </a:lstStyle>
          <a:p>
            <a:fld id="{BE767B4E-9E37-4D1D-AE59-9A6CAAF8386F}" type="slidenum">
              <a:rPr lang="en-US" altLang="en-US"/>
              <a:pPr/>
              <a:t>‹#›</a:t>
            </a:fld>
            <a:endParaRPr lang="en-US" altLang="en-US"/>
          </a:p>
        </p:txBody>
      </p:sp>
    </p:spTree>
    <p:extLst>
      <p:ext uri="{BB962C8B-B14F-4D97-AF65-F5344CB8AC3E}">
        <p14:creationId xmlns:p14="http://schemas.microsoft.com/office/powerpoint/2010/main" val="286834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C2F84571-BB58-42DE-A5F3-DE2D3A1F3AF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12209B3-591B-45A3-A824-5078EA2B7E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64AF2B4-654A-4F37-B496-8D96324F241E}"/>
              </a:ext>
            </a:extLst>
          </p:cNvPr>
          <p:cNvSpPr>
            <a:spLocks noGrp="1" noChangeArrowheads="1"/>
          </p:cNvSpPr>
          <p:nvPr>
            <p:ph type="sldNum" sz="quarter" idx="12"/>
          </p:nvPr>
        </p:nvSpPr>
        <p:spPr>
          <a:ln/>
        </p:spPr>
        <p:txBody>
          <a:bodyPr/>
          <a:lstStyle>
            <a:lvl1pPr>
              <a:defRPr/>
            </a:lvl1pPr>
          </a:lstStyle>
          <a:p>
            <a:fld id="{3DF0D7AA-802E-400D-972B-2175235E52DB}" type="slidenum">
              <a:rPr lang="en-US" altLang="en-US"/>
              <a:pPr/>
              <a:t>‹#›</a:t>
            </a:fld>
            <a:endParaRPr lang="en-US" altLang="en-US"/>
          </a:p>
        </p:txBody>
      </p:sp>
    </p:spTree>
    <p:extLst>
      <p:ext uri="{BB962C8B-B14F-4D97-AF65-F5344CB8AC3E}">
        <p14:creationId xmlns:p14="http://schemas.microsoft.com/office/powerpoint/2010/main" val="316416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F13BFC8-65B0-4E9F-8117-F76D0D0F70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83E139D-E57B-4C8C-8212-090F4F28CD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93F03DE-102A-4756-9BB1-BE7E2E46D809}"/>
              </a:ext>
            </a:extLst>
          </p:cNvPr>
          <p:cNvSpPr>
            <a:spLocks noGrp="1" noChangeArrowheads="1"/>
          </p:cNvSpPr>
          <p:nvPr>
            <p:ph type="sldNum" sz="quarter" idx="12"/>
          </p:nvPr>
        </p:nvSpPr>
        <p:spPr>
          <a:ln/>
        </p:spPr>
        <p:txBody>
          <a:bodyPr/>
          <a:lstStyle>
            <a:lvl1pPr>
              <a:defRPr/>
            </a:lvl1pPr>
          </a:lstStyle>
          <a:p>
            <a:fld id="{B26909E2-8AF3-4F12-8B9B-41BCCBDC4D70}" type="slidenum">
              <a:rPr lang="en-US" altLang="en-US"/>
              <a:pPr/>
              <a:t>‹#›</a:t>
            </a:fld>
            <a:endParaRPr lang="en-US" altLang="en-US"/>
          </a:p>
        </p:txBody>
      </p:sp>
    </p:spTree>
    <p:extLst>
      <p:ext uri="{BB962C8B-B14F-4D97-AF65-F5344CB8AC3E}">
        <p14:creationId xmlns:p14="http://schemas.microsoft.com/office/powerpoint/2010/main" val="109269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BE87AAE-6214-4BA9-939D-810623B6DE0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EF66E87-A672-40C8-BDD7-C64C3D8F70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54C8246-D628-4270-8F9A-5A61DB4E34A1}"/>
              </a:ext>
            </a:extLst>
          </p:cNvPr>
          <p:cNvSpPr>
            <a:spLocks noGrp="1" noChangeArrowheads="1"/>
          </p:cNvSpPr>
          <p:nvPr>
            <p:ph type="sldNum" sz="quarter" idx="12"/>
          </p:nvPr>
        </p:nvSpPr>
        <p:spPr>
          <a:ln/>
        </p:spPr>
        <p:txBody>
          <a:bodyPr/>
          <a:lstStyle>
            <a:lvl1pPr>
              <a:defRPr/>
            </a:lvl1pPr>
          </a:lstStyle>
          <a:p>
            <a:fld id="{AC594005-FBB9-4296-A6BF-6B2744051406}" type="slidenum">
              <a:rPr lang="en-US" altLang="en-US"/>
              <a:pPr/>
              <a:t>‹#›</a:t>
            </a:fld>
            <a:endParaRPr lang="en-US" altLang="en-US"/>
          </a:p>
        </p:txBody>
      </p:sp>
    </p:spTree>
    <p:extLst>
      <p:ext uri="{BB962C8B-B14F-4D97-AF65-F5344CB8AC3E}">
        <p14:creationId xmlns:p14="http://schemas.microsoft.com/office/powerpoint/2010/main" val="95655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DD21F8A-AC0D-468A-9993-30B46DD10A5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D5AF7E4-6225-4E73-8392-7B20FD4638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4C762BD-54F4-48E5-B699-82936BD99A62}"/>
              </a:ext>
            </a:extLst>
          </p:cNvPr>
          <p:cNvSpPr>
            <a:spLocks noGrp="1" noChangeArrowheads="1"/>
          </p:cNvSpPr>
          <p:nvPr>
            <p:ph type="sldNum" sz="quarter" idx="12"/>
          </p:nvPr>
        </p:nvSpPr>
        <p:spPr>
          <a:ln/>
        </p:spPr>
        <p:txBody>
          <a:bodyPr/>
          <a:lstStyle>
            <a:lvl1pPr>
              <a:defRPr/>
            </a:lvl1pPr>
          </a:lstStyle>
          <a:p>
            <a:fld id="{3C99ED25-413B-4376-9F53-9277FF979D49}" type="slidenum">
              <a:rPr lang="en-US" altLang="en-US"/>
              <a:pPr/>
              <a:t>‹#›</a:t>
            </a:fld>
            <a:endParaRPr lang="en-US" altLang="en-US"/>
          </a:p>
        </p:txBody>
      </p:sp>
    </p:spTree>
    <p:extLst>
      <p:ext uri="{BB962C8B-B14F-4D97-AF65-F5344CB8AC3E}">
        <p14:creationId xmlns:p14="http://schemas.microsoft.com/office/powerpoint/2010/main" val="44764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9D7E3FD-21A7-4E96-A821-F80880E91F3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8E56093-7020-4590-B3C6-92256F4B2A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F5C52D1-A743-4C4A-967D-748DB6CD1336}"/>
              </a:ext>
            </a:extLst>
          </p:cNvPr>
          <p:cNvSpPr>
            <a:spLocks noGrp="1" noChangeArrowheads="1"/>
          </p:cNvSpPr>
          <p:nvPr>
            <p:ph type="sldNum" sz="quarter" idx="12"/>
          </p:nvPr>
        </p:nvSpPr>
        <p:spPr>
          <a:ln/>
        </p:spPr>
        <p:txBody>
          <a:bodyPr/>
          <a:lstStyle>
            <a:lvl1pPr>
              <a:defRPr/>
            </a:lvl1pPr>
          </a:lstStyle>
          <a:p>
            <a:fld id="{F4F4E28C-A443-4D19-A035-DCDDEF9409D8}" type="slidenum">
              <a:rPr lang="en-US" altLang="en-US"/>
              <a:pPr/>
              <a:t>‹#›</a:t>
            </a:fld>
            <a:endParaRPr lang="en-US" altLang="en-US"/>
          </a:p>
        </p:txBody>
      </p:sp>
    </p:spTree>
    <p:extLst>
      <p:ext uri="{BB962C8B-B14F-4D97-AF65-F5344CB8AC3E}">
        <p14:creationId xmlns:p14="http://schemas.microsoft.com/office/powerpoint/2010/main" val="375606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56A82E2-1308-47BA-A212-F7A0034A89E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FB0F960D-D869-4D7F-8C25-0D6F6609B7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D9690ED-A576-4F18-AC9D-57C2FF02C061}"/>
              </a:ext>
            </a:extLst>
          </p:cNvPr>
          <p:cNvSpPr>
            <a:spLocks noGrp="1" noChangeArrowheads="1"/>
          </p:cNvSpPr>
          <p:nvPr>
            <p:ph type="sldNum" sz="quarter" idx="12"/>
          </p:nvPr>
        </p:nvSpPr>
        <p:spPr>
          <a:ln/>
        </p:spPr>
        <p:txBody>
          <a:bodyPr/>
          <a:lstStyle>
            <a:lvl1pPr>
              <a:defRPr/>
            </a:lvl1pPr>
          </a:lstStyle>
          <a:p>
            <a:fld id="{A8192E87-0A42-41B4-89ED-6EAE3CB63368}" type="slidenum">
              <a:rPr lang="en-US" altLang="en-US"/>
              <a:pPr/>
              <a:t>‹#›</a:t>
            </a:fld>
            <a:endParaRPr lang="en-US" altLang="en-US"/>
          </a:p>
        </p:txBody>
      </p:sp>
    </p:spTree>
    <p:extLst>
      <p:ext uri="{BB962C8B-B14F-4D97-AF65-F5344CB8AC3E}">
        <p14:creationId xmlns:p14="http://schemas.microsoft.com/office/powerpoint/2010/main" val="191370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12F24B6-E237-454F-8C15-382ED9EA168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3BEAA77-44BE-4139-8BC5-40CBAE3FD6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A78F665-63E4-4BBB-AA08-80A8BFFC969B}"/>
              </a:ext>
            </a:extLst>
          </p:cNvPr>
          <p:cNvSpPr>
            <a:spLocks noGrp="1" noChangeArrowheads="1"/>
          </p:cNvSpPr>
          <p:nvPr>
            <p:ph type="sldNum" sz="quarter" idx="12"/>
          </p:nvPr>
        </p:nvSpPr>
        <p:spPr>
          <a:ln/>
        </p:spPr>
        <p:txBody>
          <a:bodyPr/>
          <a:lstStyle>
            <a:lvl1pPr>
              <a:defRPr/>
            </a:lvl1pPr>
          </a:lstStyle>
          <a:p>
            <a:fld id="{4B5A4FAC-CEB4-4EB7-AA8C-06EC2028954E}" type="slidenum">
              <a:rPr lang="en-US" altLang="en-US"/>
              <a:pPr/>
              <a:t>‹#›</a:t>
            </a:fld>
            <a:endParaRPr lang="en-US" altLang="en-US"/>
          </a:p>
        </p:txBody>
      </p:sp>
    </p:spTree>
    <p:extLst>
      <p:ext uri="{BB962C8B-B14F-4D97-AF65-F5344CB8AC3E}">
        <p14:creationId xmlns:p14="http://schemas.microsoft.com/office/powerpoint/2010/main" val="5383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6106A4F-8034-40C8-8F77-BCB7FE2D8F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8B831A8-4672-41F2-991A-7871B7874D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34F4437-060C-40E3-B2FD-91633D67F113}"/>
              </a:ext>
            </a:extLst>
          </p:cNvPr>
          <p:cNvSpPr>
            <a:spLocks noGrp="1" noChangeArrowheads="1"/>
          </p:cNvSpPr>
          <p:nvPr>
            <p:ph type="sldNum" sz="quarter" idx="12"/>
          </p:nvPr>
        </p:nvSpPr>
        <p:spPr>
          <a:ln/>
        </p:spPr>
        <p:txBody>
          <a:bodyPr/>
          <a:lstStyle>
            <a:lvl1pPr>
              <a:defRPr/>
            </a:lvl1pPr>
          </a:lstStyle>
          <a:p>
            <a:fld id="{106C6794-EFD1-4266-AC2B-3DBA5D90F158}" type="slidenum">
              <a:rPr lang="en-US" altLang="en-US"/>
              <a:pPr/>
              <a:t>‹#›</a:t>
            </a:fld>
            <a:endParaRPr lang="en-US" altLang="en-US"/>
          </a:p>
        </p:txBody>
      </p:sp>
    </p:spTree>
    <p:extLst>
      <p:ext uri="{BB962C8B-B14F-4D97-AF65-F5344CB8AC3E}">
        <p14:creationId xmlns:p14="http://schemas.microsoft.com/office/powerpoint/2010/main" val="106727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B88ADC4-1B1E-4CFA-9317-41ACB2BE775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CEF9684-8A64-4680-B231-397EDB935F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CE28D54-1B1F-45EC-AF5E-48F63000CAF0}"/>
              </a:ext>
            </a:extLst>
          </p:cNvPr>
          <p:cNvSpPr>
            <a:spLocks noGrp="1" noChangeArrowheads="1"/>
          </p:cNvSpPr>
          <p:nvPr>
            <p:ph type="sldNum" sz="quarter" idx="12"/>
          </p:nvPr>
        </p:nvSpPr>
        <p:spPr>
          <a:ln/>
        </p:spPr>
        <p:txBody>
          <a:bodyPr/>
          <a:lstStyle>
            <a:lvl1pPr>
              <a:defRPr/>
            </a:lvl1pPr>
          </a:lstStyle>
          <a:p>
            <a:fld id="{456F720F-18CE-4EE1-BF10-141DDA749775}" type="slidenum">
              <a:rPr lang="en-US" altLang="en-US"/>
              <a:pPr/>
              <a:t>‹#›</a:t>
            </a:fld>
            <a:endParaRPr lang="en-US" altLang="en-US"/>
          </a:p>
        </p:txBody>
      </p:sp>
    </p:spTree>
    <p:extLst>
      <p:ext uri="{BB962C8B-B14F-4D97-AF65-F5344CB8AC3E}">
        <p14:creationId xmlns:p14="http://schemas.microsoft.com/office/powerpoint/2010/main" val="206374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E2FA376-2E40-45FB-9B29-1DCC4572BEB7}"/>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447B814C-8467-4BDB-A9B1-FE4BA51824C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886615F-2FF1-450C-9CC9-DFF054621DC0}"/>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48297252-D3C8-40E8-8DF0-1A41A1DFBEA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FFDF09AC-9727-4861-BF7D-8B88C367ECC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E75A8D0-35E8-40D9-80E9-48EC9D0BAD4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a:extLst>
              <a:ext uri="{FF2B5EF4-FFF2-40B4-BE49-F238E27FC236}">
                <a16:creationId xmlns:a16="http://schemas.microsoft.com/office/drawing/2014/main" id="{FECC3810-5BC2-48CA-A215-B079C6615C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C9E778-798E-4694-B6EA-D2ACA466438C}" type="slidenum">
              <a:rPr lang="en-US" altLang="en-US" sz="1400"/>
              <a:pPr eaLnBrk="1" hangingPunct="1"/>
              <a:t>1</a:t>
            </a:fld>
            <a:endParaRPr lang="en-US" altLang="en-US" sz="1400"/>
          </a:p>
        </p:txBody>
      </p:sp>
      <p:sp>
        <p:nvSpPr>
          <p:cNvPr id="3075" name="Text Box 4">
            <a:extLst>
              <a:ext uri="{FF2B5EF4-FFF2-40B4-BE49-F238E27FC236}">
                <a16:creationId xmlns:a16="http://schemas.microsoft.com/office/drawing/2014/main" id="{7B94F096-DC18-4BDD-8312-D1E37FD4F4FE}"/>
              </a:ext>
            </a:extLst>
          </p:cNvPr>
          <p:cNvSpPr txBox="1">
            <a:spLocks noChangeArrowheads="1"/>
          </p:cNvSpPr>
          <p:nvPr/>
        </p:nvSpPr>
        <p:spPr bwMode="auto">
          <a:xfrm>
            <a:off x="152400" y="990600"/>
            <a:ext cx="8686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Introduction</a:t>
            </a:r>
          </a:p>
          <a:p>
            <a:pPr algn="just" eaLnBrk="1" hangingPunct="1"/>
            <a:r>
              <a:rPr lang="en-US" altLang="en-US"/>
              <a:t>Propositional logic, studied in previous lecture, cannot adequately express the meaning of all statements in mathematics and in natural language. </a:t>
            </a:r>
          </a:p>
        </p:txBody>
      </p:sp>
      <p:sp>
        <p:nvSpPr>
          <p:cNvPr id="3076" name="Text Box 5">
            <a:extLst>
              <a:ext uri="{FF2B5EF4-FFF2-40B4-BE49-F238E27FC236}">
                <a16:creationId xmlns:a16="http://schemas.microsoft.com/office/drawing/2014/main" id="{CEEA973C-FD85-43C2-98AB-245A6BAAD912}"/>
              </a:ext>
            </a:extLst>
          </p:cNvPr>
          <p:cNvSpPr txBox="1">
            <a:spLocks noChangeArrowheads="1"/>
          </p:cNvSpPr>
          <p:nvPr/>
        </p:nvSpPr>
        <p:spPr bwMode="auto">
          <a:xfrm>
            <a:off x="1828800" y="228600"/>
            <a:ext cx="5638800" cy="6413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b="1">
                <a:solidFill>
                  <a:srgbClr val="FF3300"/>
                </a:solidFill>
              </a:rPr>
              <a:t>Predicates and Quantifiers</a:t>
            </a:r>
          </a:p>
        </p:txBody>
      </p:sp>
      <p:sp>
        <p:nvSpPr>
          <p:cNvPr id="3077" name="Text Box 4">
            <a:extLst>
              <a:ext uri="{FF2B5EF4-FFF2-40B4-BE49-F238E27FC236}">
                <a16:creationId xmlns:a16="http://schemas.microsoft.com/office/drawing/2014/main" id="{568038EB-D7AE-46EC-B455-7BDF4EB67146}"/>
              </a:ext>
            </a:extLst>
          </p:cNvPr>
          <p:cNvSpPr txBox="1">
            <a:spLocks noChangeArrowheads="1"/>
          </p:cNvSpPr>
          <p:nvPr/>
        </p:nvSpPr>
        <p:spPr bwMode="auto">
          <a:xfrm>
            <a:off x="152400" y="2667000"/>
            <a:ext cx="8763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000" b="1">
                <a:solidFill>
                  <a:srgbClr val="FF3300"/>
                </a:solidFill>
              </a:rPr>
              <a:t>Predicates</a:t>
            </a:r>
          </a:p>
          <a:p>
            <a:pPr algn="just" eaLnBrk="1" hangingPunct="1"/>
            <a:r>
              <a:rPr lang="en-US" altLang="en-US" sz="2000"/>
              <a:t>Statements involving variables, such as</a:t>
            </a:r>
          </a:p>
          <a:p>
            <a:pPr algn="just" eaLnBrk="1" hangingPunct="1"/>
            <a:r>
              <a:rPr lang="en-US" altLang="en-US" sz="2000">
                <a:solidFill>
                  <a:srgbClr val="FF0000"/>
                </a:solidFill>
              </a:rPr>
              <a:t>“</a:t>
            </a:r>
            <a:r>
              <a:rPr lang="en-US" altLang="en-US" sz="2000" i="1">
                <a:solidFill>
                  <a:srgbClr val="FF0000"/>
                </a:solidFill>
              </a:rPr>
              <a:t>x &gt; </a:t>
            </a:r>
            <a:r>
              <a:rPr lang="en-US" altLang="en-US" sz="2000">
                <a:solidFill>
                  <a:srgbClr val="FF0000"/>
                </a:solidFill>
              </a:rPr>
              <a:t>3</a:t>
            </a:r>
            <a:r>
              <a:rPr lang="en-US" altLang="en-US" sz="2000" i="1">
                <a:solidFill>
                  <a:srgbClr val="FF0000"/>
                </a:solidFill>
              </a:rPr>
              <a:t>,</a:t>
            </a:r>
            <a:r>
              <a:rPr lang="en-US" altLang="en-US" sz="2000">
                <a:solidFill>
                  <a:srgbClr val="FF0000"/>
                </a:solidFill>
              </a:rPr>
              <a:t>”    “</a:t>
            </a:r>
            <a:r>
              <a:rPr lang="en-US" altLang="en-US" sz="2000" i="1">
                <a:solidFill>
                  <a:srgbClr val="FF0000"/>
                </a:solidFill>
              </a:rPr>
              <a:t>x </a:t>
            </a:r>
            <a:r>
              <a:rPr lang="en-US" altLang="en-US" sz="2000">
                <a:solidFill>
                  <a:srgbClr val="FF0000"/>
                </a:solidFill>
              </a:rPr>
              <a:t>= </a:t>
            </a:r>
            <a:r>
              <a:rPr lang="en-US" altLang="en-US" sz="2000" i="1">
                <a:solidFill>
                  <a:srgbClr val="FF0000"/>
                </a:solidFill>
              </a:rPr>
              <a:t>y </a:t>
            </a:r>
            <a:r>
              <a:rPr lang="en-US" altLang="en-US" sz="2000">
                <a:solidFill>
                  <a:srgbClr val="FF0000"/>
                </a:solidFill>
              </a:rPr>
              <a:t>+ 3,”     “</a:t>
            </a:r>
            <a:r>
              <a:rPr lang="en-US" altLang="en-US" sz="2000" i="1">
                <a:solidFill>
                  <a:srgbClr val="FF0000"/>
                </a:solidFill>
              </a:rPr>
              <a:t>x </a:t>
            </a:r>
            <a:r>
              <a:rPr lang="en-US" altLang="en-US" sz="2000">
                <a:solidFill>
                  <a:srgbClr val="FF0000"/>
                </a:solidFill>
              </a:rPr>
              <a:t>+ </a:t>
            </a:r>
            <a:r>
              <a:rPr lang="en-US" altLang="en-US" sz="2000" i="1">
                <a:solidFill>
                  <a:srgbClr val="FF0000"/>
                </a:solidFill>
              </a:rPr>
              <a:t>y </a:t>
            </a:r>
            <a:r>
              <a:rPr lang="en-US" altLang="en-US" sz="2000">
                <a:solidFill>
                  <a:srgbClr val="FF0000"/>
                </a:solidFill>
              </a:rPr>
              <a:t>= </a:t>
            </a:r>
            <a:r>
              <a:rPr lang="en-US" altLang="en-US" sz="2000" i="1">
                <a:solidFill>
                  <a:srgbClr val="FF0000"/>
                </a:solidFill>
              </a:rPr>
              <a:t>z</a:t>
            </a:r>
            <a:r>
              <a:rPr lang="en-US" altLang="en-US" sz="2000">
                <a:solidFill>
                  <a:srgbClr val="FF0000"/>
                </a:solidFill>
              </a:rPr>
              <a:t>,”</a:t>
            </a:r>
          </a:p>
          <a:p>
            <a:pPr algn="just" eaLnBrk="1" hangingPunct="1"/>
            <a:r>
              <a:rPr lang="en-US" altLang="en-US" sz="2000"/>
              <a:t>and</a:t>
            </a:r>
          </a:p>
          <a:p>
            <a:pPr algn="just" eaLnBrk="1" hangingPunct="1"/>
            <a:r>
              <a:rPr lang="en-US" altLang="en-US" sz="2000">
                <a:solidFill>
                  <a:srgbClr val="FF0000"/>
                </a:solidFill>
              </a:rPr>
              <a:t>“computer </a:t>
            </a:r>
            <a:r>
              <a:rPr lang="en-US" altLang="en-US" sz="2000" i="1">
                <a:solidFill>
                  <a:srgbClr val="FF0000"/>
                </a:solidFill>
              </a:rPr>
              <a:t>x </a:t>
            </a:r>
            <a:r>
              <a:rPr lang="en-US" altLang="en-US" sz="2000">
                <a:solidFill>
                  <a:srgbClr val="FF0000"/>
                </a:solidFill>
              </a:rPr>
              <a:t>is under attack by an intruder,</a:t>
            </a:r>
            <a:r>
              <a:rPr lang="en-US" altLang="en-US" sz="2000"/>
              <a:t>”</a:t>
            </a:r>
          </a:p>
          <a:p>
            <a:pPr algn="just" eaLnBrk="1" hangingPunct="1"/>
            <a:r>
              <a:rPr lang="en-US" altLang="en-US" sz="2000"/>
              <a:t>and</a:t>
            </a:r>
          </a:p>
          <a:p>
            <a:pPr algn="just" eaLnBrk="1" hangingPunct="1"/>
            <a:r>
              <a:rPr lang="en-US" altLang="en-US" sz="2000">
                <a:solidFill>
                  <a:srgbClr val="FF0000"/>
                </a:solidFill>
              </a:rPr>
              <a:t>“computer </a:t>
            </a:r>
            <a:r>
              <a:rPr lang="en-US" altLang="en-US" sz="2000" i="1">
                <a:solidFill>
                  <a:srgbClr val="FF0000"/>
                </a:solidFill>
              </a:rPr>
              <a:t>x </a:t>
            </a:r>
            <a:r>
              <a:rPr lang="en-US" altLang="en-US" sz="2000">
                <a:solidFill>
                  <a:srgbClr val="FF0000"/>
                </a:solidFill>
              </a:rPr>
              <a:t>is functioning properly,”</a:t>
            </a:r>
          </a:p>
          <a:p>
            <a:pPr algn="just" eaLnBrk="1" hangingPunct="1"/>
            <a:endParaRPr lang="en-US" altLang="en-US" sz="2000"/>
          </a:p>
          <a:p>
            <a:pPr algn="just" eaLnBrk="1" hangingPunct="1"/>
            <a:r>
              <a:rPr lang="en-US" altLang="en-US" sz="2000"/>
              <a:t>are often found in mathematical assertions, in computer programs, and in system specifications. These statements are neither true nor false when the values of the variables are not specified. In this section, we will discuss the ways that propositions can be produced from such statements.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C66BC03A-1BB6-46FA-BD98-05227FA945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4738194-FB02-4325-B26C-EE1A73B8D239}" type="slidenum">
              <a:rPr lang="en-US" altLang="en-US" sz="1400"/>
              <a:pPr eaLnBrk="1" hangingPunct="1"/>
              <a:t>10</a:t>
            </a:fld>
            <a:endParaRPr lang="en-US" altLang="en-US" sz="1400"/>
          </a:p>
        </p:txBody>
      </p:sp>
      <p:sp>
        <p:nvSpPr>
          <p:cNvPr id="11267" name="Text Box 4">
            <a:extLst>
              <a:ext uri="{FF2B5EF4-FFF2-40B4-BE49-F238E27FC236}">
                <a16:creationId xmlns:a16="http://schemas.microsoft.com/office/drawing/2014/main" id="{1C4F0DC3-BE6C-4457-9C89-11E08B9B83A7}"/>
              </a:ext>
            </a:extLst>
          </p:cNvPr>
          <p:cNvSpPr txBox="1">
            <a:spLocks noChangeArrowheads="1"/>
          </p:cNvSpPr>
          <p:nvPr/>
        </p:nvSpPr>
        <p:spPr bwMode="auto">
          <a:xfrm>
            <a:off x="228600" y="457200"/>
            <a:ext cx="8458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6</a:t>
            </a:r>
            <a:r>
              <a:rPr lang="en-US" altLang="en-US" b="1"/>
              <a:t> </a:t>
            </a:r>
            <a:r>
              <a:rPr lang="en-US" altLang="en-US"/>
              <a:t>Let </a:t>
            </a:r>
            <a:r>
              <a:rPr lang="en-US" altLang="en-US" i="1"/>
              <a:t>P(x) </a:t>
            </a:r>
            <a:r>
              <a:rPr lang="en-US" altLang="en-US"/>
              <a:t>be the statement “</a:t>
            </a:r>
            <a:r>
              <a:rPr lang="en-US" altLang="en-US" i="1"/>
              <a:t>x </a:t>
            </a:r>
            <a:r>
              <a:rPr lang="en-US" altLang="en-US"/>
              <a:t>+ 1 </a:t>
            </a:r>
            <a:r>
              <a:rPr lang="en-US" altLang="en-US" i="1"/>
              <a:t>&gt; x</a:t>
            </a:r>
            <a:r>
              <a:rPr lang="en-US" altLang="en-US"/>
              <a:t>.” What is the truth value of the quantification ∀</a:t>
            </a:r>
            <a:r>
              <a:rPr lang="en-US" altLang="en-US" i="1"/>
              <a:t>xP(x)</a:t>
            </a:r>
            <a:r>
              <a:rPr lang="en-US" altLang="en-US"/>
              <a:t>, where the domain consists of all real numbers?</a:t>
            </a:r>
          </a:p>
          <a:p>
            <a:pPr eaLnBrk="1" hangingPunct="1"/>
            <a:endParaRPr lang="en-US" altLang="en-US" i="1"/>
          </a:p>
          <a:p>
            <a:pPr eaLnBrk="1" hangingPunct="1"/>
            <a:r>
              <a:rPr lang="en-US" altLang="en-US" i="1"/>
              <a:t>Solution: </a:t>
            </a:r>
            <a:r>
              <a:rPr lang="en-US" altLang="en-US"/>
              <a:t>Because </a:t>
            </a:r>
            <a:r>
              <a:rPr lang="en-US" altLang="en-US" i="1"/>
              <a:t>P(x) </a:t>
            </a:r>
            <a:r>
              <a:rPr lang="en-US" altLang="en-US"/>
              <a:t>is true for all real numbers </a:t>
            </a:r>
            <a:r>
              <a:rPr lang="en-US" altLang="en-US" i="1"/>
              <a:t>x</a:t>
            </a:r>
            <a:r>
              <a:rPr lang="en-US" altLang="en-US"/>
              <a:t>, the quantification</a:t>
            </a:r>
          </a:p>
          <a:p>
            <a:pPr eaLnBrk="1" hangingPunct="1"/>
            <a:r>
              <a:rPr lang="en-US" altLang="en-US"/>
              <a:t>∀</a:t>
            </a:r>
            <a:r>
              <a:rPr lang="en-US" altLang="en-US" i="1"/>
              <a:t>xP(x)</a:t>
            </a:r>
          </a:p>
          <a:p>
            <a:pPr eaLnBrk="1" hangingPunct="1"/>
            <a:r>
              <a:rPr lang="en-US" altLang="en-US"/>
              <a:t>is true.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517EFFFD-A631-4C1A-9036-BD94A9521A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9CA818-3099-4893-95C3-625BF03F9078}" type="slidenum">
              <a:rPr lang="en-US" altLang="en-US" sz="1400"/>
              <a:pPr eaLnBrk="1" hangingPunct="1"/>
              <a:t>11</a:t>
            </a:fld>
            <a:endParaRPr lang="en-US" altLang="en-US" sz="1400"/>
          </a:p>
        </p:txBody>
      </p:sp>
      <p:sp>
        <p:nvSpPr>
          <p:cNvPr id="12291" name="Text Box 4">
            <a:extLst>
              <a:ext uri="{FF2B5EF4-FFF2-40B4-BE49-F238E27FC236}">
                <a16:creationId xmlns:a16="http://schemas.microsoft.com/office/drawing/2014/main" id="{EB020F02-4915-4255-B4EF-F661DB06BF35}"/>
              </a:ext>
            </a:extLst>
          </p:cNvPr>
          <p:cNvSpPr txBox="1">
            <a:spLocks noChangeArrowheads="1"/>
          </p:cNvSpPr>
          <p:nvPr/>
        </p:nvSpPr>
        <p:spPr bwMode="auto">
          <a:xfrm>
            <a:off x="381000" y="533400"/>
            <a:ext cx="85344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7</a:t>
            </a:r>
            <a:r>
              <a:rPr lang="en-US" altLang="en-US" b="1"/>
              <a:t> </a:t>
            </a:r>
            <a:r>
              <a:rPr lang="en-US" altLang="en-US"/>
              <a:t>Let </a:t>
            </a:r>
            <a:r>
              <a:rPr lang="en-US" altLang="en-US" i="1"/>
              <a:t>Q(x) </a:t>
            </a:r>
            <a:r>
              <a:rPr lang="en-US" altLang="en-US"/>
              <a:t>be the statement “</a:t>
            </a:r>
            <a:r>
              <a:rPr lang="en-US" altLang="en-US" i="1"/>
              <a:t>x &lt; </a:t>
            </a:r>
            <a:r>
              <a:rPr lang="en-US" altLang="en-US"/>
              <a:t>2.” What is the truth value of the quantification ∀</a:t>
            </a:r>
            <a:r>
              <a:rPr lang="en-US" altLang="en-US" i="1"/>
              <a:t>xQ(x)</a:t>
            </a:r>
            <a:r>
              <a:rPr lang="en-US" altLang="en-US"/>
              <a:t>, where the domain consists of all real numbers?</a:t>
            </a:r>
          </a:p>
          <a:p>
            <a:pPr algn="just" eaLnBrk="1" hangingPunct="1"/>
            <a:endParaRPr lang="en-US" altLang="en-US" i="1"/>
          </a:p>
          <a:p>
            <a:pPr algn="just" eaLnBrk="1" hangingPunct="1"/>
            <a:r>
              <a:rPr lang="en-US" altLang="en-US" i="1">
                <a:solidFill>
                  <a:schemeClr val="accent2"/>
                </a:solidFill>
              </a:rPr>
              <a:t>Solution</a:t>
            </a:r>
            <a:r>
              <a:rPr lang="en-US" altLang="en-US" i="1"/>
              <a:t>: Q(x) </a:t>
            </a:r>
            <a:r>
              <a:rPr lang="en-US" altLang="en-US"/>
              <a:t>is not true for every real number </a:t>
            </a:r>
            <a:r>
              <a:rPr lang="en-US" altLang="en-US" i="1"/>
              <a:t>x</a:t>
            </a:r>
            <a:r>
              <a:rPr lang="en-US" altLang="en-US"/>
              <a:t>, because, for instance, </a:t>
            </a:r>
            <a:r>
              <a:rPr lang="en-US" altLang="en-US" i="1"/>
              <a:t>Q(</a:t>
            </a:r>
            <a:r>
              <a:rPr lang="en-US" altLang="en-US"/>
              <a:t>3</a:t>
            </a:r>
            <a:r>
              <a:rPr lang="en-US" altLang="en-US" i="1"/>
              <a:t>) </a:t>
            </a:r>
            <a:r>
              <a:rPr lang="en-US" altLang="en-US"/>
              <a:t>is false. That is, </a:t>
            </a:r>
            <a:r>
              <a:rPr lang="en-US" altLang="en-US" i="1"/>
              <a:t>x </a:t>
            </a:r>
            <a:r>
              <a:rPr lang="en-US" altLang="en-US"/>
              <a:t>= 3 is a counterexample for the statement ∀</a:t>
            </a:r>
            <a:r>
              <a:rPr lang="en-US" altLang="en-US" i="1"/>
              <a:t>xQ(x)</a:t>
            </a:r>
            <a:r>
              <a:rPr lang="en-US" altLang="en-US"/>
              <a:t>. Thus</a:t>
            </a:r>
          </a:p>
          <a:p>
            <a:pPr algn="just" eaLnBrk="1" hangingPunct="1"/>
            <a:r>
              <a:rPr lang="en-US" altLang="en-US"/>
              <a:t>∀</a:t>
            </a:r>
            <a:r>
              <a:rPr lang="en-US" altLang="en-US" i="1"/>
              <a:t>xQ(x)</a:t>
            </a:r>
          </a:p>
          <a:p>
            <a:pPr algn="just" eaLnBrk="1" hangingPunct="1"/>
            <a:r>
              <a:rPr lang="en-US" altLang="en-US"/>
              <a:t>is false.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EF74ABD5-3AFA-44F9-994D-D4367C889C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878DCA-6B4B-448A-87C5-1BD6DC62915A}" type="slidenum">
              <a:rPr lang="en-US" altLang="en-US" sz="1400"/>
              <a:pPr eaLnBrk="1" hangingPunct="1"/>
              <a:t>12</a:t>
            </a:fld>
            <a:endParaRPr lang="en-US" altLang="en-US" sz="1400"/>
          </a:p>
        </p:txBody>
      </p:sp>
      <p:sp>
        <p:nvSpPr>
          <p:cNvPr id="13315" name="TextBox 4">
            <a:extLst>
              <a:ext uri="{FF2B5EF4-FFF2-40B4-BE49-F238E27FC236}">
                <a16:creationId xmlns:a16="http://schemas.microsoft.com/office/drawing/2014/main" id="{592347FD-AAB7-488E-970D-D662384FDDB7}"/>
              </a:ext>
            </a:extLst>
          </p:cNvPr>
          <p:cNvSpPr txBox="1">
            <a:spLocks noChangeArrowheads="1"/>
          </p:cNvSpPr>
          <p:nvPr/>
        </p:nvSpPr>
        <p:spPr bwMode="auto">
          <a:xfrm>
            <a:off x="152400" y="1371600"/>
            <a:ext cx="8763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When all the elements in the domain can be listed—say, </a:t>
            </a:r>
            <a:r>
              <a:rPr lang="en-US" altLang="en-US" i="1"/>
              <a:t>x</a:t>
            </a:r>
            <a:r>
              <a:rPr lang="en-US" altLang="en-US" i="1" baseline="-25000"/>
              <a:t>1</a:t>
            </a:r>
            <a:r>
              <a:rPr lang="en-US" altLang="en-US" i="1"/>
              <a:t>, x</a:t>
            </a:r>
            <a:r>
              <a:rPr lang="en-US" altLang="en-US" i="1" baseline="-25000"/>
              <a:t>2</a:t>
            </a:r>
            <a:r>
              <a:rPr lang="en-US" altLang="en-US" i="1"/>
              <a:t>, . . ., x</a:t>
            </a:r>
            <a:r>
              <a:rPr lang="en-US" altLang="en-US" i="1" baseline="-25000"/>
              <a:t>n</a:t>
            </a:r>
            <a:r>
              <a:rPr lang="en-US" altLang="en-US" i="1"/>
              <a:t>—it follows that the</a:t>
            </a:r>
          </a:p>
          <a:p>
            <a:pPr eaLnBrk="1" hangingPunct="1"/>
            <a:r>
              <a:rPr lang="en-US" altLang="en-US"/>
              <a:t>universal quantification ∀</a:t>
            </a:r>
            <a:r>
              <a:rPr lang="en-US" altLang="en-US" i="1"/>
              <a:t>xP(x) is the same as the conjunction</a:t>
            </a:r>
          </a:p>
          <a:p>
            <a:pPr eaLnBrk="1" hangingPunct="1"/>
            <a:r>
              <a:rPr lang="en-US" altLang="en-US" i="1"/>
              <a:t>P(x</a:t>
            </a:r>
            <a:r>
              <a:rPr lang="en-US" altLang="en-US" i="1" baseline="-25000"/>
              <a:t>1</a:t>
            </a:r>
            <a:r>
              <a:rPr lang="en-US" altLang="en-US" i="1"/>
              <a:t>) ∧ P(x</a:t>
            </a:r>
            <a:r>
              <a:rPr lang="en-US" altLang="en-US" i="1" baseline="-25000"/>
              <a:t>2</a:t>
            </a:r>
            <a:r>
              <a:rPr lang="en-US" altLang="en-US" i="1"/>
              <a:t>) ∧ · · · ∧ P(x</a:t>
            </a:r>
            <a:r>
              <a:rPr lang="en-US" altLang="en-US" i="1" baseline="-25000"/>
              <a:t>n</a:t>
            </a:r>
            <a:r>
              <a:rPr lang="en-US" altLang="en-US" i="1"/>
              <a:t>),</a:t>
            </a:r>
          </a:p>
          <a:p>
            <a:pPr eaLnBrk="1" hangingPunct="1"/>
            <a:r>
              <a:rPr lang="en-US" altLang="en-US"/>
              <a:t>because this conjunction is true if and only if </a:t>
            </a:r>
            <a:r>
              <a:rPr lang="en-US" altLang="en-US" i="1"/>
              <a:t>P(x</a:t>
            </a:r>
            <a:r>
              <a:rPr lang="en-US" altLang="en-US" i="1" baseline="-25000"/>
              <a:t>1</a:t>
            </a:r>
            <a:r>
              <a:rPr lang="en-US" altLang="en-US" i="1"/>
              <a:t>), P(x</a:t>
            </a:r>
            <a:r>
              <a:rPr lang="en-US" altLang="en-US" i="1" baseline="-25000"/>
              <a:t>2</a:t>
            </a:r>
            <a:r>
              <a:rPr lang="en-US" altLang="en-US" i="1"/>
              <a:t>), . . . , P (x</a:t>
            </a:r>
            <a:r>
              <a:rPr lang="en-US" altLang="en-US" i="1" baseline="-25000"/>
              <a:t>n</a:t>
            </a:r>
            <a:r>
              <a:rPr lang="en-US" altLang="en-US" i="1"/>
              <a:t>) </a:t>
            </a:r>
            <a:r>
              <a:rPr lang="en-US" altLang="en-US"/>
              <a:t>are all true</a:t>
            </a:r>
            <a:r>
              <a:rPr lang="en-US" altLang="en-US" i="1"/>
              <a:t>.</a:t>
            </a:r>
            <a:endParaRPr lang="en-US" altLang="en-US"/>
          </a:p>
        </p:txBody>
      </p:sp>
      <p:sp>
        <p:nvSpPr>
          <p:cNvPr id="13316" name="Rectangle 5">
            <a:extLst>
              <a:ext uri="{FF2B5EF4-FFF2-40B4-BE49-F238E27FC236}">
                <a16:creationId xmlns:a16="http://schemas.microsoft.com/office/drawing/2014/main" id="{0D0F6965-337D-4F4D-ABA7-B4C0CECCE32C}"/>
              </a:ext>
            </a:extLst>
          </p:cNvPr>
          <p:cNvSpPr>
            <a:spLocks noChangeArrowheads="1"/>
          </p:cNvSpPr>
          <p:nvPr/>
        </p:nvSpPr>
        <p:spPr bwMode="auto">
          <a:xfrm>
            <a:off x="228600" y="381000"/>
            <a:ext cx="8305800"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b="1"/>
              <a:t>The truth value of </a:t>
            </a:r>
            <a:r>
              <a:rPr lang="en-US" altLang="en-US" sz="2800"/>
              <a:t>∀</a:t>
            </a:r>
            <a:r>
              <a:rPr lang="en-US" altLang="en-US" sz="2800" b="1" i="1"/>
              <a:t>xP(x) depends </a:t>
            </a:r>
            <a:r>
              <a:rPr lang="en-US" altLang="en-US" sz="2800" b="1"/>
              <a:t>on the domain: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64FF5B26-53CE-4189-A0EA-C77B9DA519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5E685A6-6F3B-468F-AFE6-A41C8B4EA2BE}" type="slidenum">
              <a:rPr lang="en-US" altLang="en-US" sz="1400"/>
              <a:pPr eaLnBrk="1" hangingPunct="1"/>
              <a:t>13</a:t>
            </a:fld>
            <a:endParaRPr lang="en-US" altLang="en-US" sz="1400"/>
          </a:p>
        </p:txBody>
      </p:sp>
      <p:sp>
        <p:nvSpPr>
          <p:cNvPr id="14339" name="Text Box 4">
            <a:extLst>
              <a:ext uri="{FF2B5EF4-FFF2-40B4-BE49-F238E27FC236}">
                <a16:creationId xmlns:a16="http://schemas.microsoft.com/office/drawing/2014/main" id="{B2D812D4-E80C-4A93-9523-4E831E6C6AED}"/>
              </a:ext>
            </a:extLst>
          </p:cNvPr>
          <p:cNvSpPr txBox="1">
            <a:spLocks noChangeArrowheads="1"/>
          </p:cNvSpPr>
          <p:nvPr/>
        </p:nvSpPr>
        <p:spPr bwMode="auto">
          <a:xfrm>
            <a:off x="228600" y="838200"/>
            <a:ext cx="8534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8</a:t>
            </a:r>
            <a:r>
              <a:rPr lang="en-US" altLang="en-US" b="1"/>
              <a:t> </a:t>
            </a:r>
            <a:r>
              <a:rPr lang="en-US" altLang="en-US"/>
              <a:t>What is the truth value of ∀</a:t>
            </a:r>
            <a:r>
              <a:rPr lang="en-US" altLang="en-US" i="1"/>
              <a:t>xP(x)</a:t>
            </a:r>
            <a:r>
              <a:rPr lang="en-US" altLang="en-US"/>
              <a:t>, where </a:t>
            </a:r>
            <a:r>
              <a:rPr lang="en-US" altLang="en-US" i="1"/>
              <a:t>P(x) </a:t>
            </a:r>
            <a:r>
              <a:rPr lang="en-US" altLang="en-US"/>
              <a:t>is the statement “</a:t>
            </a:r>
            <a:r>
              <a:rPr lang="en-US" altLang="en-US" i="1"/>
              <a:t>x</a:t>
            </a:r>
            <a:r>
              <a:rPr lang="en-US" altLang="en-US" baseline="30000"/>
              <a:t>2</a:t>
            </a:r>
            <a:r>
              <a:rPr lang="en-US" altLang="en-US"/>
              <a:t> </a:t>
            </a:r>
            <a:r>
              <a:rPr lang="en-US" altLang="en-US" i="1"/>
              <a:t>&lt; </a:t>
            </a:r>
            <a:r>
              <a:rPr lang="en-US" altLang="en-US"/>
              <a:t>10” and the domain consists of the positive integers not exceeding 4?</a:t>
            </a:r>
          </a:p>
          <a:p>
            <a:pPr algn="just" eaLnBrk="1" hangingPunct="1"/>
            <a:endParaRPr lang="en-US" altLang="en-US" i="1"/>
          </a:p>
          <a:p>
            <a:pPr algn="just" eaLnBrk="1" hangingPunct="1"/>
            <a:r>
              <a:rPr lang="en-US" altLang="en-US" i="1"/>
              <a:t>Solution: </a:t>
            </a:r>
            <a:r>
              <a:rPr lang="en-US" altLang="en-US"/>
              <a:t>The statement ∀</a:t>
            </a:r>
            <a:r>
              <a:rPr lang="en-US" altLang="en-US" i="1"/>
              <a:t>xP(x) </a:t>
            </a:r>
            <a:r>
              <a:rPr lang="en-US" altLang="en-US"/>
              <a:t>is the same as the conjunction</a:t>
            </a:r>
          </a:p>
          <a:p>
            <a:pPr algn="just" eaLnBrk="1" hangingPunct="1"/>
            <a:r>
              <a:rPr lang="en-US" altLang="en-US" i="1"/>
              <a:t>P(</a:t>
            </a:r>
            <a:r>
              <a:rPr lang="en-US" altLang="en-US"/>
              <a:t>1</a:t>
            </a:r>
            <a:r>
              <a:rPr lang="en-US" altLang="en-US" i="1"/>
              <a:t>) </a:t>
            </a:r>
            <a:r>
              <a:rPr lang="en-US" altLang="en-US"/>
              <a:t>∧ </a:t>
            </a:r>
            <a:r>
              <a:rPr lang="en-US" altLang="en-US" i="1"/>
              <a:t>P(</a:t>
            </a:r>
            <a:r>
              <a:rPr lang="en-US" altLang="en-US"/>
              <a:t>2</a:t>
            </a:r>
            <a:r>
              <a:rPr lang="en-US" altLang="en-US" i="1"/>
              <a:t>) </a:t>
            </a:r>
            <a:r>
              <a:rPr lang="en-US" altLang="en-US"/>
              <a:t>∧ </a:t>
            </a:r>
            <a:r>
              <a:rPr lang="en-US" altLang="en-US" i="1"/>
              <a:t>P(</a:t>
            </a:r>
            <a:r>
              <a:rPr lang="en-US" altLang="en-US"/>
              <a:t>3</a:t>
            </a:r>
            <a:r>
              <a:rPr lang="en-US" altLang="en-US" i="1"/>
              <a:t>) </a:t>
            </a:r>
            <a:r>
              <a:rPr lang="en-US" altLang="en-US"/>
              <a:t>∧ </a:t>
            </a:r>
            <a:r>
              <a:rPr lang="en-US" altLang="en-US" i="1"/>
              <a:t>P(</a:t>
            </a:r>
            <a:r>
              <a:rPr lang="en-US" altLang="en-US"/>
              <a:t>4</a:t>
            </a:r>
            <a:r>
              <a:rPr lang="en-US" altLang="en-US" i="1"/>
              <a:t>),</a:t>
            </a:r>
          </a:p>
          <a:p>
            <a:pPr algn="just" eaLnBrk="1" hangingPunct="1"/>
            <a:r>
              <a:rPr lang="en-US" altLang="en-US"/>
              <a:t>because the domain consists of the integers 1, 2, 3, and 4. Because </a:t>
            </a:r>
            <a:r>
              <a:rPr lang="en-US" altLang="en-US" i="1"/>
              <a:t>P(</a:t>
            </a:r>
            <a:r>
              <a:rPr lang="en-US" altLang="en-US"/>
              <a:t>4</a:t>
            </a:r>
            <a:r>
              <a:rPr lang="en-US" altLang="en-US" i="1"/>
              <a:t>)</a:t>
            </a:r>
            <a:r>
              <a:rPr lang="en-US" altLang="en-US"/>
              <a:t>, which is the statement “4</a:t>
            </a:r>
            <a:r>
              <a:rPr lang="en-US" altLang="en-US" baseline="30000"/>
              <a:t>2</a:t>
            </a:r>
            <a:r>
              <a:rPr lang="en-US" altLang="en-US"/>
              <a:t> </a:t>
            </a:r>
            <a:r>
              <a:rPr lang="en-US" altLang="en-US" i="1"/>
              <a:t>&lt; </a:t>
            </a:r>
            <a:r>
              <a:rPr lang="en-US" altLang="en-US"/>
              <a:t>10,” is false, it follows that ∀</a:t>
            </a:r>
            <a:r>
              <a:rPr lang="en-US" altLang="en-US" i="1"/>
              <a:t>xP(x) </a:t>
            </a:r>
            <a:r>
              <a:rPr lang="en-US" altLang="en-US"/>
              <a:t>is false.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4A87CF1C-08B8-4E09-A313-BEC064841B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3D621F-2B07-4A3B-96E7-F556AB16D81C}" type="slidenum">
              <a:rPr lang="en-US" altLang="en-US" sz="1400"/>
              <a:pPr eaLnBrk="1" hangingPunct="1"/>
              <a:t>14</a:t>
            </a:fld>
            <a:endParaRPr lang="en-US" altLang="en-US" sz="1400"/>
          </a:p>
        </p:txBody>
      </p:sp>
      <p:sp>
        <p:nvSpPr>
          <p:cNvPr id="15363" name="Text Box 4">
            <a:extLst>
              <a:ext uri="{FF2B5EF4-FFF2-40B4-BE49-F238E27FC236}">
                <a16:creationId xmlns:a16="http://schemas.microsoft.com/office/drawing/2014/main" id="{F9E2E81E-FB27-45C2-8231-77553CA95211}"/>
              </a:ext>
            </a:extLst>
          </p:cNvPr>
          <p:cNvSpPr txBox="1">
            <a:spLocks noChangeArrowheads="1"/>
          </p:cNvSpPr>
          <p:nvPr/>
        </p:nvSpPr>
        <p:spPr bwMode="auto">
          <a:xfrm>
            <a:off x="304800" y="457200"/>
            <a:ext cx="8458200" cy="1552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The </a:t>
            </a:r>
            <a:r>
              <a:rPr lang="en-US" altLang="en-US" i="1">
                <a:solidFill>
                  <a:schemeClr val="accent2"/>
                </a:solidFill>
              </a:rPr>
              <a:t>existential quantification</a:t>
            </a:r>
            <a:r>
              <a:rPr lang="en-US" altLang="en-US" i="1"/>
              <a:t> </a:t>
            </a:r>
            <a:r>
              <a:rPr lang="en-US" altLang="en-US"/>
              <a:t>of </a:t>
            </a:r>
            <a:r>
              <a:rPr lang="en-US" altLang="en-US" i="1"/>
              <a:t>P(x) </a:t>
            </a:r>
            <a:r>
              <a:rPr lang="en-US" altLang="en-US"/>
              <a:t>is the proposition</a:t>
            </a:r>
          </a:p>
          <a:p>
            <a:pPr eaLnBrk="1" hangingPunct="1"/>
            <a:r>
              <a:rPr lang="en-US" altLang="en-US"/>
              <a:t>“There exists an element </a:t>
            </a:r>
            <a:r>
              <a:rPr lang="en-US" altLang="en-US" i="1"/>
              <a:t>x </a:t>
            </a:r>
            <a:r>
              <a:rPr lang="en-US" altLang="en-US"/>
              <a:t>in the domain such that </a:t>
            </a:r>
            <a:r>
              <a:rPr lang="en-US" altLang="en-US" i="1"/>
              <a:t>P(x)</a:t>
            </a:r>
            <a:r>
              <a:rPr lang="en-US" altLang="en-US"/>
              <a:t>.”</a:t>
            </a:r>
          </a:p>
          <a:p>
            <a:pPr eaLnBrk="1" hangingPunct="1"/>
            <a:r>
              <a:rPr lang="en-US" altLang="en-US"/>
              <a:t>We use the notation ∃</a:t>
            </a:r>
            <a:r>
              <a:rPr lang="en-US" altLang="en-US" i="1"/>
              <a:t>xP(x) </a:t>
            </a:r>
            <a:r>
              <a:rPr lang="en-US" altLang="en-US"/>
              <a:t>for the existential quantification of </a:t>
            </a:r>
            <a:r>
              <a:rPr lang="en-US" altLang="en-US" i="1"/>
              <a:t>P(x)</a:t>
            </a:r>
            <a:r>
              <a:rPr lang="en-US" altLang="en-US"/>
              <a:t>. Here ∃ is called the </a:t>
            </a:r>
            <a:r>
              <a:rPr lang="en-US" altLang="en-US" i="1"/>
              <a:t>existential quantifier</a:t>
            </a:r>
            <a:r>
              <a:rPr lang="en-US" altLang="en-US"/>
              <a:t>.</a:t>
            </a:r>
          </a:p>
        </p:txBody>
      </p:sp>
      <p:sp>
        <p:nvSpPr>
          <p:cNvPr id="15364" name="Text Box 5">
            <a:extLst>
              <a:ext uri="{FF2B5EF4-FFF2-40B4-BE49-F238E27FC236}">
                <a16:creationId xmlns:a16="http://schemas.microsoft.com/office/drawing/2014/main" id="{20A8F126-5A27-4F3A-841F-00F2A96ABCF3}"/>
              </a:ext>
            </a:extLst>
          </p:cNvPr>
          <p:cNvSpPr txBox="1">
            <a:spLocks noChangeArrowheads="1"/>
          </p:cNvSpPr>
          <p:nvPr/>
        </p:nvSpPr>
        <p:spPr bwMode="auto">
          <a:xfrm>
            <a:off x="228600" y="2819400"/>
            <a:ext cx="8610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9</a:t>
            </a:r>
            <a:r>
              <a:rPr lang="en-US" altLang="en-US" b="1"/>
              <a:t> </a:t>
            </a:r>
            <a:r>
              <a:rPr lang="en-US" altLang="en-US"/>
              <a:t>Let </a:t>
            </a:r>
            <a:r>
              <a:rPr lang="en-US" altLang="en-US" i="1"/>
              <a:t>P(x) </a:t>
            </a:r>
            <a:r>
              <a:rPr lang="en-US" altLang="en-US"/>
              <a:t>denote the statement “</a:t>
            </a:r>
            <a:r>
              <a:rPr lang="en-US" altLang="en-US" i="1"/>
              <a:t>x &gt; </a:t>
            </a:r>
            <a:r>
              <a:rPr lang="en-US" altLang="en-US"/>
              <a:t>3.” What is the truth value of the quantification ∃</a:t>
            </a:r>
            <a:r>
              <a:rPr lang="en-US" altLang="en-US" i="1"/>
              <a:t>xP(x)</a:t>
            </a:r>
            <a:r>
              <a:rPr lang="en-US" altLang="en-US"/>
              <a:t>, where the domain consists of all real numbers?</a:t>
            </a:r>
          </a:p>
          <a:p>
            <a:pPr algn="just" eaLnBrk="1" hangingPunct="1"/>
            <a:endParaRPr lang="en-US" altLang="en-US" i="1"/>
          </a:p>
          <a:p>
            <a:pPr algn="just" eaLnBrk="1" hangingPunct="1"/>
            <a:r>
              <a:rPr lang="en-US" altLang="en-US" i="1">
                <a:solidFill>
                  <a:schemeClr val="accent2"/>
                </a:solidFill>
              </a:rPr>
              <a:t>Solution</a:t>
            </a:r>
            <a:r>
              <a:rPr lang="en-US" altLang="en-US" i="1"/>
              <a:t>: </a:t>
            </a:r>
            <a:r>
              <a:rPr lang="en-US" altLang="en-US"/>
              <a:t>Because “</a:t>
            </a:r>
            <a:r>
              <a:rPr lang="en-US" altLang="en-US" i="1"/>
              <a:t>x &gt; </a:t>
            </a:r>
            <a:r>
              <a:rPr lang="en-US" altLang="en-US"/>
              <a:t>3” is sometimes true—for instance, when </a:t>
            </a:r>
            <a:r>
              <a:rPr lang="en-US" altLang="en-US" i="1"/>
              <a:t>x </a:t>
            </a:r>
            <a:r>
              <a:rPr lang="en-US" altLang="en-US"/>
              <a:t>= 4—the existential quantification of </a:t>
            </a:r>
            <a:r>
              <a:rPr lang="en-US" altLang="en-US" i="1"/>
              <a:t>P(x)</a:t>
            </a:r>
            <a:r>
              <a:rPr lang="en-US" altLang="en-US"/>
              <a:t>, which is ∃</a:t>
            </a:r>
            <a:r>
              <a:rPr lang="en-US" altLang="en-US" i="1"/>
              <a:t>xP(x)</a:t>
            </a:r>
            <a:r>
              <a:rPr lang="en-US" altLang="en-US"/>
              <a:t>, is true.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DF8203C0-F53C-4282-92B2-6D795FCFB9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779D174-6ED3-4C26-8DF9-765F2DF9AA36}" type="slidenum">
              <a:rPr lang="en-US" altLang="en-US" sz="1400"/>
              <a:pPr eaLnBrk="1" hangingPunct="1"/>
              <a:t>15</a:t>
            </a:fld>
            <a:endParaRPr lang="en-US" altLang="en-US" sz="1400"/>
          </a:p>
        </p:txBody>
      </p:sp>
      <p:sp>
        <p:nvSpPr>
          <p:cNvPr id="16387" name="Text Box 4">
            <a:extLst>
              <a:ext uri="{FF2B5EF4-FFF2-40B4-BE49-F238E27FC236}">
                <a16:creationId xmlns:a16="http://schemas.microsoft.com/office/drawing/2014/main" id="{298A24B1-6612-425D-808D-D2E83F5DE95A}"/>
              </a:ext>
            </a:extLst>
          </p:cNvPr>
          <p:cNvSpPr txBox="1">
            <a:spLocks noChangeArrowheads="1"/>
          </p:cNvSpPr>
          <p:nvPr/>
        </p:nvSpPr>
        <p:spPr bwMode="auto">
          <a:xfrm>
            <a:off x="304800" y="1066800"/>
            <a:ext cx="8534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10</a:t>
            </a:r>
            <a:r>
              <a:rPr lang="en-US" altLang="en-US" b="1"/>
              <a:t> </a:t>
            </a:r>
            <a:r>
              <a:rPr lang="en-US" altLang="en-US"/>
              <a:t>Let </a:t>
            </a:r>
            <a:r>
              <a:rPr lang="en-US" altLang="en-US" i="1"/>
              <a:t>Q(x) </a:t>
            </a:r>
            <a:r>
              <a:rPr lang="en-US" altLang="en-US"/>
              <a:t>denote the statement “</a:t>
            </a:r>
            <a:r>
              <a:rPr lang="en-US" altLang="en-US" i="1"/>
              <a:t>x </a:t>
            </a:r>
            <a:r>
              <a:rPr lang="en-US" altLang="en-US"/>
              <a:t>= </a:t>
            </a:r>
            <a:r>
              <a:rPr lang="en-US" altLang="en-US" i="1"/>
              <a:t>x </a:t>
            </a:r>
            <a:r>
              <a:rPr lang="en-US" altLang="en-US"/>
              <a:t>+ 1.”What is the truth value of the quantification ∃</a:t>
            </a:r>
            <a:r>
              <a:rPr lang="en-US" altLang="en-US" i="1"/>
              <a:t>xQ(x)</a:t>
            </a:r>
            <a:r>
              <a:rPr lang="en-US" altLang="en-US"/>
              <a:t>, where the domain consists of all real numbers?</a:t>
            </a:r>
          </a:p>
          <a:p>
            <a:pPr algn="just" eaLnBrk="1" hangingPunct="1"/>
            <a:endParaRPr lang="en-US" altLang="en-US" i="1"/>
          </a:p>
          <a:p>
            <a:pPr algn="just" eaLnBrk="1" hangingPunct="1"/>
            <a:r>
              <a:rPr lang="en-US" altLang="en-US" i="1">
                <a:solidFill>
                  <a:schemeClr val="accent2"/>
                </a:solidFill>
              </a:rPr>
              <a:t>Solution</a:t>
            </a:r>
            <a:r>
              <a:rPr lang="en-US" altLang="en-US" i="1"/>
              <a:t>: </a:t>
            </a:r>
            <a:r>
              <a:rPr lang="en-US" altLang="en-US"/>
              <a:t>Because </a:t>
            </a:r>
            <a:r>
              <a:rPr lang="en-US" altLang="en-US" i="1"/>
              <a:t>Q(x) </a:t>
            </a:r>
            <a:r>
              <a:rPr lang="en-US" altLang="en-US"/>
              <a:t>is false for every real number </a:t>
            </a:r>
            <a:r>
              <a:rPr lang="en-US" altLang="en-US" i="1"/>
              <a:t>x</a:t>
            </a:r>
            <a:r>
              <a:rPr lang="en-US" altLang="en-US"/>
              <a:t>, the existential quantification of </a:t>
            </a:r>
            <a:r>
              <a:rPr lang="en-US" altLang="en-US" i="1"/>
              <a:t>Q(x)</a:t>
            </a:r>
            <a:r>
              <a:rPr lang="en-US" altLang="en-US"/>
              <a:t>, which is ∃</a:t>
            </a:r>
            <a:r>
              <a:rPr lang="en-US" altLang="en-US" i="1"/>
              <a:t>xQ(x)</a:t>
            </a:r>
            <a:r>
              <a:rPr lang="en-US" altLang="en-US"/>
              <a:t>, is 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9BDB1FE9-1A82-4292-93E7-9C787D0AA2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027E6AB-0628-421B-B203-C2FB6A97E055}" type="slidenum">
              <a:rPr lang="en-US" altLang="en-US" sz="1400"/>
              <a:pPr eaLnBrk="1" hangingPunct="1"/>
              <a:t>16</a:t>
            </a:fld>
            <a:endParaRPr lang="en-US" altLang="en-US" sz="1400"/>
          </a:p>
        </p:txBody>
      </p:sp>
      <p:sp>
        <p:nvSpPr>
          <p:cNvPr id="17411" name="TextBox 4">
            <a:extLst>
              <a:ext uri="{FF2B5EF4-FFF2-40B4-BE49-F238E27FC236}">
                <a16:creationId xmlns:a16="http://schemas.microsoft.com/office/drawing/2014/main" id="{A38D97AE-AA2C-4B43-9F06-DCDFACCED3B5}"/>
              </a:ext>
            </a:extLst>
          </p:cNvPr>
          <p:cNvSpPr txBox="1">
            <a:spLocks noChangeArrowheads="1"/>
          </p:cNvSpPr>
          <p:nvPr/>
        </p:nvSpPr>
        <p:spPr bwMode="auto">
          <a:xfrm>
            <a:off x="228600" y="1981200"/>
            <a:ext cx="8610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When all elements in the domain can be listed—say, </a:t>
            </a:r>
            <a:r>
              <a:rPr lang="en-US" altLang="en-US" i="1"/>
              <a:t>x</a:t>
            </a:r>
            <a:r>
              <a:rPr lang="en-US" altLang="en-US" i="1" baseline="-25000"/>
              <a:t>1</a:t>
            </a:r>
            <a:r>
              <a:rPr lang="en-US" altLang="en-US" i="1"/>
              <a:t>, x</a:t>
            </a:r>
            <a:r>
              <a:rPr lang="en-US" altLang="en-US" i="1" baseline="-25000"/>
              <a:t>2</a:t>
            </a:r>
            <a:r>
              <a:rPr lang="en-US" altLang="en-US" i="1"/>
              <a:t>, . . . , x</a:t>
            </a:r>
            <a:r>
              <a:rPr lang="en-US" altLang="en-US" i="1" baseline="-25000"/>
              <a:t>n</a:t>
            </a:r>
            <a:r>
              <a:rPr lang="en-US" altLang="en-US" i="1"/>
              <a:t>—the existential quantification</a:t>
            </a:r>
          </a:p>
          <a:p>
            <a:pPr eaLnBrk="1" hangingPunct="1"/>
            <a:r>
              <a:rPr lang="en-US" altLang="en-US"/>
              <a:t>∃</a:t>
            </a:r>
            <a:r>
              <a:rPr lang="en-US" altLang="en-US" i="1"/>
              <a:t>xP(x) is the same as the disjunction</a:t>
            </a:r>
          </a:p>
          <a:p>
            <a:pPr eaLnBrk="1" hangingPunct="1"/>
            <a:r>
              <a:rPr lang="en-US" altLang="en-US" i="1"/>
              <a:t>P(x</a:t>
            </a:r>
            <a:r>
              <a:rPr lang="en-US" altLang="en-US" i="1" baseline="-25000"/>
              <a:t>1</a:t>
            </a:r>
            <a:r>
              <a:rPr lang="en-US" altLang="en-US" i="1"/>
              <a:t>) ∨ P(x</a:t>
            </a:r>
            <a:r>
              <a:rPr lang="en-US" altLang="en-US" i="1" baseline="-25000"/>
              <a:t>2</a:t>
            </a:r>
            <a:r>
              <a:rPr lang="en-US" altLang="en-US" i="1"/>
              <a:t>) ∨ · · · ∨ P(x</a:t>
            </a:r>
            <a:r>
              <a:rPr lang="en-US" altLang="en-US" i="1" baseline="-25000"/>
              <a:t>n</a:t>
            </a:r>
            <a:r>
              <a:rPr lang="en-US" altLang="en-US" i="1"/>
              <a:t>),</a:t>
            </a:r>
          </a:p>
          <a:p>
            <a:pPr eaLnBrk="1" hangingPunct="1"/>
            <a:r>
              <a:rPr lang="en-US" altLang="en-US"/>
              <a:t>because this disjunction is true if and only if at least one of </a:t>
            </a:r>
            <a:r>
              <a:rPr lang="en-US" altLang="en-US" i="1"/>
              <a:t>P(x</a:t>
            </a:r>
            <a:r>
              <a:rPr lang="en-US" altLang="en-US" i="1" baseline="-25000"/>
              <a:t>1</a:t>
            </a:r>
            <a:r>
              <a:rPr lang="en-US" altLang="en-US" i="1"/>
              <a:t>), P(x</a:t>
            </a:r>
            <a:r>
              <a:rPr lang="en-US" altLang="en-US" i="1" baseline="-25000"/>
              <a:t>2</a:t>
            </a:r>
            <a:r>
              <a:rPr lang="en-US" altLang="en-US" i="1"/>
              <a:t>), . . . , P (x</a:t>
            </a:r>
            <a:r>
              <a:rPr lang="en-US" altLang="en-US" i="1" baseline="-25000"/>
              <a:t>n</a:t>
            </a:r>
            <a:r>
              <a:rPr lang="en-US" altLang="en-US" i="1"/>
              <a:t>) is true.</a:t>
            </a:r>
            <a:endParaRPr lang="en-US" altLang="en-US"/>
          </a:p>
        </p:txBody>
      </p:sp>
      <p:sp>
        <p:nvSpPr>
          <p:cNvPr id="17412" name="Rectangle 5">
            <a:extLst>
              <a:ext uri="{FF2B5EF4-FFF2-40B4-BE49-F238E27FC236}">
                <a16:creationId xmlns:a16="http://schemas.microsoft.com/office/drawing/2014/main" id="{4EBCF4C9-2753-4D4A-ADAA-AD8D3C3D6C6E}"/>
              </a:ext>
            </a:extLst>
          </p:cNvPr>
          <p:cNvSpPr>
            <a:spLocks noChangeArrowheads="1"/>
          </p:cNvSpPr>
          <p:nvPr/>
        </p:nvSpPr>
        <p:spPr bwMode="auto">
          <a:xfrm>
            <a:off x="228600" y="914400"/>
            <a:ext cx="8610600"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b="1"/>
              <a:t>The truth value of ∃</a:t>
            </a:r>
            <a:r>
              <a:rPr lang="en-US" altLang="en-US" sz="2800" b="1" i="1"/>
              <a:t>xP(x) depends </a:t>
            </a:r>
            <a:r>
              <a:rPr lang="en-US" altLang="en-US" sz="2800" b="1"/>
              <a:t>on the domain: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DDF7BE34-BE2F-4312-A36D-F10C1579E2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B4E74C6-F989-4C6B-AD2F-8595CACE93A5}" type="slidenum">
              <a:rPr lang="en-US" altLang="en-US" sz="1400"/>
              <a:pPr eaLnBrk="1" hangingPunct="1"/>
              <a:t>17</a:t>
            </a:fld>
            <a:endParaRPr lang="en-US" altLang="en-US" sz="1400"/>
          </a:p>
        </p:txBody>
      </p:sp>
      <p:sp>
        <p:nvSpPr>
          <p:cNvPr id="18435" name="Text Box 4">
            <a:extLst>
              <a:ext uri="{FF2B5EF4-FFF2-40B4-BE49-F238E27FC236}">
                <a16:creationId xmlns:a16="http://schemas.microsoft.com/office/drawing/2014/main" id="{72FE77EC-FE8F-40D7-945B-4C93FB654865}"/>
              </a:ext>
            </a:extLst>
          </p:cNvPr>
          <p:cNvSpPr txBox="1">
            <a:spLocks noChangeArrowheads="1"/>
          </p:cNvSpPr>
          <p:nvPr/>
        </p:nvSpPr>
        <p:spPr bwMode="auto">
          <a:xfrm>
            <a:off x="228600" y="762000"/>
            <a:ext cx="8382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11</a:t>
            </a:r>
            <a:r>
              <a:rPr lang="en-US" altLang="en-US" b="1"/>
              <a:t> </a:t>
            </a:r>
            <a:r>
              <a:rPr lang="en-US" altLang="en-US"/>
              <a:t>What is the truth value of ∃</a:t>
            </a:r>
            <a:r>
              <a:rPr lang="en-US" altLang="en-US" i="1"/>
              <a:t>xP(x)</a:t>
            </a:r>
            <a:r>
              <a:rPr lang="en-US" altLang="en-US"/>
              <a:t>, where </a:t>
            </a:r>
            <a:r>
              <a:rPr lang="en-US" altLang="en-US" i="1"/>
              <a:t>P(x) </a:t>
            </a:r>
            <a:r>
              <a:rPr lang="en-US" altLang="en-US"/>
              <a:t>is the statement “</a:t>
            </a:r>
            <a:r>
              <a:rPr lang="en-US" altLang="en-US" i="1"/>
              <a:t>x</a:t>
            </a:r>
            <a:r>
              <a:rPr lang="en-US" altLang="en-US" baseline="30000"/>
              <a:t>2</a:t>
            </a:r>
            <a:r>
              <a:rPr lang="en-US" altLang="en-US"/>
              <a:t> </a:t>
            </a:r>
            <a:r>
              <a:rPr lang="en-US" altLang="en-US" i="1"/>
              <a:t>&gt; </a:t>
            </a:r>
            <a:r>
              <a:rPr lang="en-US" altLang="en-US"/>
              <a:t>10” and the universe of discourse consists of the positive integers not exceeding 4?</a:t>
            </a:r>
          </a:p>
          <a:p>
            <a:pPr eaLnBrk="1" hangingPunct="1"/>
            <a:endParaRPr lang="en-US" altLang="en-US"/>
          </a:p>
          <a:p>
            <a:pPr eaLnBrk="1" hangingPunct="1"/>
            <a:r>
              <a:rPr lang="en-US" altLang="en-US" i="1">
                <a:solidFill>
                  <a:schemeClr val="accent2"/>
                </a:solidFill>
              </a:rPr>
              <a:t>Solution</a:t>
            </a:r>
            <a:r>
              <a:rPr lang="en-US" altLang="en-US" i="1"/>
              <a:t>: </a:t>
            </a:r>
            <a:r>
              <a:rPr lang="en-US" altLang="en-US"/>
              <a:t>Because the domain is {1</a:t>
            </a:r>
            <a:r>
              <a:rPr lang="en-US" altLang="en-US" i="1"/>
              <a:t>, </a:t>
            </a:r>
            <a:r>
              <a:rPr lang="en-US" altLang="en-US"/>
              <a:t>2</a:t>
            </a:r>
            <a:r>
              <a:rPr lang="en-US" altLang="en-US" i="1"/>
              <a:t>, </a:t>
            </a:r>
            <a:r>
              <a:rPr lang="en-US" altLang="en-US"/>
              <a:t>3</a:t>
            </a:r>
            <a:r>
              <a:rPr lang="en-US" altLang="en-US" i="1"/>
              <a:t>, </a:t>
            </a:r>
            <a:r>
              <a:rPr lang="en-US" altLang="en-US"/>
              <a:t>4}, the proposition ∃</a:t>
            </a:r>
            <a:r>
              <a:rPr lang="en-US" altLang="en-US" i="1"/>
              <a:t>xP(x) </a:t>
            </a:r>
            <a:r>
              <a:rPr lang="en-US" altLang="en-US"/>
              <a:t>is the same as the disjunction</a:t>
            </a:r>
          </a:p>
          <a:p>
            <a:pPr eaLnBrk="1" hangingPunct="1"/>
            <a:r>
              <a:rPr lang="en-US" altLang="en-US" i="1"/>
              <a:t>P(</a:t>
            </a:r>
            <a:r>
              <a:rPr lang="en-US" altLang="en-US"/>
              <a:t>1</a:t>
            </a:r>
            <a:r>
              <a:rPr lang="en-US" altLang="en-US" i="1"/>
              <a:t>) </a:t>
            </a:r>
            <a:r>
              <a:rPr lang="en-US" altLang="en-US"/>
              <a:t>∨ </a:t>
            </a:r>
            <a:r>
              <a:rPr lang="en-US" altLang="en-US" i="1"/>
              <a:t>P(</a:t>
            </a:r>
            <a:r>
              <a:rPr lang="en-US" altLang="en-US"/>
              <a:t>2</a:t>
            </a:r>
            <a:r>
              <a:rPr lang="en-US" altLang="en-US" i="1"/>
              <a:t>) </a:t>
            </a:r>
            <a:r>
              <a:rPr lang="en-US" altLang="en-US"/>
              <a:t>∨ </a:t>
            </a:r>
            <a:r>
              <a:rPr lang="en-US" altLang="en-US" i="1"/>
              <a:t>P(</a:t>
            </a:r>
            <a:r>
              <a:rPr lang="en-US" altLang="en-US"/>
              <a:t>3</a:t>
            </a:r>
            <a:r>
              <a:rPr lang="en-US" altLang="en-US" i="1"/>
              <a:t>) </a:t>
            </a:r>
            <a:r>
              <a:rPr lang="en-US" altLang="en-US"/>
              <a:t>∨ </a:t>
            </a:r>
            <a:r>
              <a:rPr lang="en-US" altLang="en-US" i="1"/>
              <a:t>P(</a:t>
            </a:r>
            <a:r>
              <a:rPr lang="en-US" altLang="en-US"/>
              <a:t>4</a:t>
            </a:r>
            <a:r>
              <a:rPr lang="en-US" altLang="en-US" i="1"/>
              <a:t>).</a:t>
            </a:r>
          </a:p>
          <a:p>
            <a:pPr eaLnBrk="1" hangingPunct="1"/>
            <a:r>
              <a:rPr lang="en-US" altLang="en-US"/>
              <a:t>Because </a:t>
            </a:r>
            <a:r>
              <a:rPr lang="en-US" altLang="en-US" i="1"/>
              <a:t>P(</a:t>
            </a:r>
            <a:r>
              <a:rPr lang="en-US" altLang="en-US"/>
              <a:t>4</a:t>
            </a:r>
            <a:r>
              <a:rPr lang="en-US" altLang="en-US" i="1"/>
              <a:t>)</a:t>
            </a:r>
            <a:r>
              <a:rPr lang="en-US" altLang="en-US"/>
              <a:t>, which is the statement “42 </a:t>
            </a:r>
            <a:r>
              <a:rPr lang="en-US" altLang="en-US" i="1"/>
              <a:t>&gt; </a:t>
            </a:r>
            <a:r>
              <a:rPr lang="en-US" altLang="en-US"/>
              <a:t>10,” is true, it follows that ∃</a:t>
            </a:r>
            <a:r>
              <a:rPr lang="en-US" altLang="en-US" i="1"/>
              <a:t>xP(x) </a:t>
            </a:r>
            <a:r>
              <a:rPr lang="en-US" altLang="en-US"/>
              <a:t>is true.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0267BD8F-61E4-4A40-9D55-17670790F1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7666F5-083D-4517-9E04-6544A43A5D0F}" type="slidenum">
              <a:rPr lang="en-US" altLang="en-US" sz="1400"/>
              <a:pPr eaLnBrk="1" hangingPunct="1"/>
              <a:t>18</a:t>
            </a:fld>
            <a:endParaRPr lang="en-US" altLang="en-US" sz="1400"/>
          </a:p>
        </p:txBody>
      </p:sp>
      <p:sp>
        <p:nvSpPr>
          <p:cNvPr id="19459" name="Text Box 5">
            <a:extLst>
              <a:ext uri="{FF2B5EF4-FFF2-40B4-BE49-F238E27FC236}">
                <a16:creationId xmlns:a16="http://schemas.microsoft.com/office/drawing/2014/main" id="{588AA090-553A-4C5E-814E-49E0CBB3A67C}"/>
              </a:ext>
            </a:extLst>
          </p:cNvPr>
          <p:cNvSpPr txBox="1">
            <a:spLocks noChangeArrowheads="1"/>
          </p:cNvSpPr>
          <p:nvPr/>
        </p:nvSpPr>
        <p:spPr bwMode="auto">
          <a:xfrm>
            <a:off x="457200" y="838200"/>
            <a:ext cx="8229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12</a:t>
            </a:r>
            <a:r>
              <a:rPr lang="en-US" altLang="en-US" b="1"/>
              <a:t> </a:t>
            </a:r>
            <a:r>
              <a:rPr lang="en-US" altLang="en-US"/>
              <a:t>Express the statement “Every student in this class has studied calculus” using predicates and quantifiers.</a:t>
            </a:r>
          </a:p>
          <a:p>
            <a:pPr eaLnBrk="1" hangingPunct="1"/>
            <a:endParaRPr lang="en-US" altLang="en-US" i="1"/>
          </a:p>
          <a:p>
            <a:pPr eaLnBrk="1" hangingPunct="1"/>
            <a:r>
              <a:rPr lang="en-US" altLang="en-US" i="1">
                <a:solidFill>
                  <a:schemeClr val="accent2"/>
                </a:solidFill>
              </a:rPr>
              <a:t>Solution</a:t>
            </a:r>
            <a:r>
              <a:rPr lang="en-US" altLang="en-US" i="1"/>
              <a:t>: </a:t>
            </a:r>
          </a:p>
          <a:p>
            <a:pPr eaLnBrk="1" hangingPunct="1"/>
            <a:r>
              <a:rPr lang="en-US" altLang="en-US" i="1"/>
              <a:t>Let us </a:t>
            </a:r>
            <a:r>
              <a:rPr lang="en-US" altLang="en-US"/>
              <a:t>introduce a variable </a:t>
            </a:r>
            <a:r>
              <a:rPr lang="en-US" altLang="en-US" i="1"/>
              <a:t>x </a:t>
            </a:r>
            <a:r>
              <a:rPr lang="en-US" altLang="en-US"/>
              <a:t>so that our statement becomes</a:t>
            </a:r>
          </a:p>
          <a:p>
            <a:pPr eaLnBrk="1" hangingPunct="1"/>
            <a:endParaRPr lang="en-US" altLang="en-US"/>
          </a:p>
          <a:p>
            <a:pPr eaLnBrk="1" hangingPunct="1"/>
            <a:r>
              <a:rPr lang="en-US" altLang="en-US"/>
              <a:t>“For every student </a:t>
            </a:r>
            <a:r>
              <a:rPr lang="en-US" altLang="en-US" i="1"/>
              <a:t>x </a:t>
            </a:r>
            <a:r>
              <a:rPr lang="en-US" altLang="en-US"/>
              <a:t>in this class, </a:t>
            </a:r>
            <a:r>
              <a:rPr lang="en-US" altLang="en-US" i="1"/>
              <a:t>x </a:t>
            </a:r>
            <a:r>
              <a:rPr lang="en-US" altLang="en-US"/>
              <a:t>has studied calculus.”</a:t>
            </a:r>
          </a:p>
          <a:p>
            <a:pPr eaLnBrk="1" hangingPunct="1"/>
            <a:endParaRPr lang="en-US" altLang="en-US"/>
          </a:p>
          <a:p>
            <a:pPr eaLnBrk="1" hangingPunct="1"/>
            <a:r>
              <a:rPr lang="en-US" altLang="en-US"/>
              <a:t>Continuing, we introduce </a:t>
            </a:r>
            <a:r>
              <a:rPr lang="en-US" altLang="en-US" i="1"/>
              <a:t>C(x)</a:t>
            </a:r>
            <a:r>
              <a:rPr lang="en-US" altLang="en-US"/>
              <a:t>, which is the statement “</a:t>
            </a:r>
            <a:r>
              <a:rPr lang="en-US" altLang="en-US" i="1"/>
              <a:t>x </a:t>
            </a:r>
            <a:r>
              <a:rPr lang="en-US" altLang="en-US"/>
              <a:t>has studied calculus.” </a:t>
            </a:r>
          </a:p>
          <a:p>
            <a:pPr eaLnBrk="1" hangingPunct="1"/>
            <a:endParaRPr lang="en-US" altLang="en-US"/>
          </a:p>
          <a:p>
            <a:pPr eaLnBrk="1" hangingPunct="1"/>
            <a:r>
              <a:rPr lang="en-US" altLang="en-US"/>
              <a:t>Consequently, if the domain for </a:t>
            </a:r>
            <a:r>
              <a:rPr lang="en-US" altLang="en-US" i="1"/>
              <a:t>x </a:t>
            </a:r>
            <a:r>
              <a:rPr lang="en-US" altLang="en-US"/>
              <a:t>consists of the students in the class, we can translate our statement as ∀</a:t>
            </a:r>
            <a:r>
              <a:rPr lang="en-US" altLang="en-US" i="1"/>
              <a:t>xC(x)</a:t>
            </a:r>
            <a:r>
              <a:rPr lang="en-US" alt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A48D1B4A-4BC1-4624-BB61-CCC7EE5D2D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9EF13C-C3E2-46C7-A575-0BD1C4B11633}" type="slidenum">
              <a:rPr lang="en-US" altLang="en-US" sz="1400"/>
              <a:pPr eaLnBrk="1" hangingPunct="1"/>
              <a:t>19</a:t>
            </a:fld>
            <a:endParaRPr lang="en-US" altLang="en-US" sz="1400"/>
          </a:p>
        </p:txBody>
      </p:sp>
      <p:sp>
        <p:nvSpPr>
          <p:cNvPr id="20483" name="Text Box 4">
            <a:extLst>
              <a:ext uri="{FF2B5EF4-FFF2-40B4-BE49-F238E27FC236}">
                <a16:creationId xmlns:a16="http://schemas.microsoft.com/office/drawing/2014/main" id="{28ACD9B7-3611-4B24-B2CC-28DAC54F279D}"/>
              </a:ext>
            </a:extLst>
          </p:cNvPr>
          <p:cNvSpPr txBox="1">
            <a:spLocks noChangeArrowheads="1"/>
          </p:cNvSpPr>
          <p:nvPr/>
        </p:nvSpPr>
        <p:spPr bwMode="auto">
          <a:xfrm>
            <a:off x="152400" y="381000"/>
            <a:ext cx="8763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13</a:t>
            </a:r>
            <a:r>
              <a:rPr lang="en-US" altLang="en-US" b="1"/>
              <a:t> </a:t>
            </a:r>
            <a:r>
              <a:rPr lang="en-US" altLang="en-US"/>
              <a:t>Express the statements “Some student in this class has visited Mexico” and “Every student in this class has visited either Canada or Mexico” using predicates and quantifiers.</a:t>
            </a:r>
          </a:p>
          <a:p>
            <a:pPr algn="just" eaLnBrk="1" hangingPunct="1"/>
            <a:endParaRPr lang="en-US" altLang="en-US" i="1"/>
          </a:p>
          <a:p>
            <a:pPr algn="just" eaLnBrk="1" hangingPunct="1"/>
            <a:r>
              <a:rPr lang="en-US" altLang="en-US" i="1">
                <a:solidFill>
                  <a:schemeClr val="accent2"/>
                </a:solidFill>
              </a:rPr>
              <a:t>Solution</a:t>
            </a:r>
            <a:r>
              <a:rPr lang="en-US" altLang="en-US" i="1"/>
              <a:t>: </a:t>
            </a:r>
            <a:r>
              <a:rPr lang="en-US" altLang="en-US"/>
              <a:t>The statement “Some student in this class has visited Mexico” means that</a:t>
            </a:r>
          </a:p>
          <a:p>
            <a:pPr algn="just" eaLnBrk="1" hangingPunct="1"/>
            <a:endParaRPr lang="en-US" altLang="en-US"/>
          </a:p>
          <a:p>
            <a:pPr algn="just" eaLnBrk="1" hangingPunct="1"/>
            <a:r>
              <a:rPr lang="en-US" altLang="en-US"/>
              <a:t>“There is a student </a:t>
            </a:r>
            <a:r>
              <a:rPr lang="en-US" altLang="en-US" i="1"/>
              <a:t>x </a:t>
            </a:r>
            <a:r>
              <a:rPr lang="en-US" altLang="en-US"/>
              <a:t>in this class having the property that </a:t>
            </a:r>
            <a:r>
              <a:rPr lang="en-US" altLang="en-US" i="1"/>
              <a:t>x </a:t>
            </a:r>
            <a:r>
              <a:rPr lang="en-US" altLang="en-US"/>
              <a:t>has visited Mexico.”</a:t>
            </a:r>
          </a:p>
          <a:p>
            <a:pPr algn="just" eaLnBrk="1" hangingPunct="1"/>
            <a:endParaRPr lang="en-US" altLang="en-US"/>
          </a:p>
          <a:p>
            <a:pPr algn="just" eaLnBrk="1" hangingPunct="1"/>
            <a:r>
              <a:rPr lang="en-US" altLang="en-US"/>
              <a:t>We introduce </a:t>
            </a:r>
            <a:r>
              <a:rPr lang="en-US" altLang="en-US" i="1"/>
              <a:t>M(x)</a:t>
            </a:r>
            <a:r>
              <a:rPr lang="en-US" altLang="en-US"/>
              <a:t>, which is the statement “</a:t>
            </a:r>
            <a:r>
              <a:rPr lang="en-US" altLang="en-US" i="1"/>
              <a:t>x </a:t>
            </a:r>
            <a:r>
              <a:rPr lang="en-US" altLang="en-US"/>
              <a:t>has visited Mexico.” If the domain for </a:t>
            </a:r>
            <a:r>
              <a:rPr lang="en-US" altLang="en-US" i="1"/>
              <a:t>x </a:t>
            </a:r>
            <a:r>
              <a:rPr lang="en-US" altLang="en-US"/>
              <a:t>consists of the students in this class, we can translate this first statement as ∃</a:t>
            </a:r>
            <a:r>
              <a:rPr lang="en-US" altLang="en-US" i="1"/>
              <a:t>xM(x)</a:t>
            </a:r>
            <a:r>
              <a:rPr lang="en-US" altLang="en-US"/>
              <a:t>.</a:t>
            </a:r>
          </a:p>
          <a:p>
            <a:pPr algn="just" eaLnBrk="1" hangingPunct="1"/>
            <a:endParaRPr lang="en-US" altLang="en-US"/>
          </a:p>
          <a:p>
            <a:pPr eaLnBrk="1" hangingPunct="1"/>
            <a:r>
              <a:rPr lang="en-US" altLang="en-US"/>
              <a:t>We let </a:t>
            </a:r>
            <a:r>
              <a:rPr lang="en-US" altLang="en-US" i="1"/>
              <a:t>C(x) be “x </a:t>
            </a:r>
            <a:r>
              <a:rPr lang="en-US" altLang="en-US"/>
              <a:t>has visited Canada.”</a:t>
            </a:r>
          </a:p>
          <a:p>
            <a:pPr eaLnBrk="1" hangingPunct="1"/>
            <a:r>
              <a:rPr lang="en-US" altLang="en-US"/>
              <a:t>The second statement can be expressed as ∀</a:t>
            </a:r>
            <a:r>
              <a:rPr lang="en-US" altLang="en-US" i="1"/>
              <a:t>x(C(x) ∨ M(x)).</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2540B682-980D-44A7-B903-3D2606B076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0E7F42-9EAC-4C07-8474-91F11C58D5E9}" type="slidenum">
              <a:rPr lang="en-US" altLang="en-US" sz="1400"/>
              <a:pPr eaLnBrk="1" hangingPunct="1"/>
              <a:t>2</a:t>
            </a:fld>
            <a:endParaRPr lang="en-US" altLang="en-US" sz="1400"/>
          </a:p>
        </p:txBody>
      </p:sp>
      <p:sp>
        <p:nvSpPr>
          <p:cNvPr id="4099" name="Text Box 5">
            <a:extLst>
              <a:ext uri="{FF2B5EF4-FFF2-40B4-BE49-F238E27FC236}">
                <a16:creationId xmlns:a16="http://schemas.microsoft.com/office/drawing/2014/main" id="{795AB020-C73F-4EAA-9052-A1DF844AEE9C}"/>
              </a:ext>
            </a:extLst>
          </p:cNvPr>
          <p:cNvSpPr txBox="1">
            <a:spLocks noChangeArrowheads="1"/>
          </p:cNvSpPr>
          <p:nvPr/>
        </p:nvSpPr>
        <p:spPr bwMode="auto">
          <a:xfrm>
            <a:off x="152400" y="1219200"/>
            <a:ext cx="8763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altLang="en-US"/>
              <a:t>The statement “</a:t>
            </a:r>
            <a:r>
              <a:rPr lang="en-US" altLang="en-US" i="1"/>
              <a:t>x </a:t>
            </a:r>
            <a:r>
              <a:rPr lang="en-US" altLang="en-US"/>
              <a:t>is greater than 3” has two parts. The first part, the variable </a:t>
            </a:r>
            <a:r>
              <a:rPr lang="en-US" altLang="en-US" i="1"/>
              <a:t>x</a:t>
            </a:r>
            <a:r>
              <a:rPr lang="en-US" altLang="en-US"/>
              <a:t>, is the subject of the statement. The second part—the </a:t>
            </a:r>
            <a:r>
              <a:rPr lang="en-US" altLang="en-US" b="1"/>
              <a:t>predicate</a:t>
            </a:r>
            <a:r>
              <a:rPr lang="en-US" altLang="en-US"/>
              <a:t>, “is greater than 3”—refers to a property that the subject of the statement can have. We can denote the statement “</a:t>
            </a:r>
            <a:r>
              <a:rPr lang="en-US" altLang="en-US" i="1"/>
              <a:t>x </a:t>
            </a:r>
            <a:r>
              <a:rPr lang="en-US" altLang="en-US"/>
              <a:t>is greater than 3” by </a:t>
            </a:r>
            <a:r>
              <a:rPr lang="en-US" altLang="en-US" i="1"/>
              <a:t>P(x)</a:t>
            </a:r>
            <a:r>
              <a:rPr lang="en-US" altLang="en-US"/>
              <a:t>, where </a:t>
            </a:r>
            <a:r>
              <a:rPr lang="en-US" altLang="en-US" i="1"/>
              <a:t>P </a:t>
            </a:r>
            <a:r>
              <a:rPr lang="en-US" altLang="en-US"/>
              <a:t>denotes the predicate “is greater than 3” and </a:t>
            </a:r>
            <a:r>
              <a:rPr lang="en-US" altLang="en-US" i="1"/>
              <a:t>x </a:t>
            </a:r>
            <a:r>
              <a:rPr lang="en-US" altLang="en-US"/>
              <a:t>is the variable. </a:t>
            </a:r>
          </a:p>
          <a:p>
            <a:pPr algn="just" eaLnBrk="1" hangingPunct="1"/>
            <a:endParaRPr lang="en-US" altLang="en-US"/>
          </a:p>
          <a:p>
            <a:pPr algn="just" eaLnBrk="1" hangingPunct="1">
              <a:buFont typeface="Wingdings" panose="05000000000000000000" pitchFamily="2" charset="2"/>
              <a:buChar char="ü"/>
            </a:pPr>
            <a:r>
              <a:rPr lang="en-US" altLang="en-US"/>
              <a:t>The statement </a:t>
            </a:r>
            <a:r>
              <a:rPr lang="en-US" altLang="en-US" i="1"/>
              <a:t>P(x) </a:t>
            </a:r>
            <a:r>
              <a:rPr lang="en-US" altLang="en-US"/>
              <a:t>is also said to be the value of the </a:t>
            </a:r>
            <a:r>
              <a:rPr lang="en-US" altLang="en-US" b="1" u="sng">
                <a:solidFill>
                  <a:srgbClr val="FF0000"/>
                </a:solidFill>
              </a:rPr>
              <a:t>propositional function</a:t>
            </a:r>
            <a:r>
              <a:rPr lang="en-US" altLang="en-US" b="1"/>
              <a:t> </a:t>
            </a:r>
            <a:r>
              <a:rPr lang="en-US" altLang="en-US" i="1"/>
              <a:t>P </a:t>
            </a:r>
            <a:r>
              <a:rPr lang="en-US" altLang="en-US"/>
              <a:t>at </a:t>
            </a:r>
            <a:r>
              <a:rPr lang="en-US" altLang="en-US" i="1"/>
              <a:t>x</a:t>
            </a:r>
            <a:r>
              <a:rPr lang="en-US" altLang="en-US"/>
              <a:t>. Once a value has been assigned to the variable </a:t>
            </a:r>
            <a:r>
              <a:rPr lang="en-US" altLang="en-US" i="1"/>
              <a:t>x</a:t>
            </a:r>
            <a:r>
              <a:rPr lang="en-US" altLang="en-US"/>
              <a:t>, the statement </a:t>
            </a:r>
            <a:r>
              <a:rPr lang="en-US" altLang="en-US" i="1"/>
              <a:t>P(x) </a:t>
            </a:r>
            <a:r>
              <a:rPr lang="en-US" altLang="en-US"/>
              <a:t>becomes a proposition and has a truth value.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32F310D2-0BDE-4206-8D2B-AC9EC6A9AB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1042E86-9CC8-47A1-BF5B-C3D1567B7E5B}" type="slidenum">
              <a:rPr lang="en-US" altLang="en-US" sz="1400"/>
              <a:pPr eaLnBrk="1" hangingPunct="1"/>
              <a:t>20</a:t>
            </a:fld>
            <a:endParaRPr lang="en-US" altLang="en-US" sz="1400"/>
          </a:p>
        </p:txBody>
      </p:sp>
      <p:sp>
        <p:nvSpPr>
          <p:cNvPr id="21507" name="Text Box 4">
            <a:extLst>
              <a:ext uri="{FF2B5EF4-FFF2-40B4-BE49-F238E27FC236}">
                <a16:creationId xmlns:a16="http://schemas.microsoft.com/office/drawing/2014/main" id="{99C3FE80-E64A-4686-B780-151DF5DFBFD5}"/>
              </a:ext>
            </a:extLst>
          </p:cNvPr>
          <p:cNvSpPr txBox="1">
            <a:spLocks noChangeArrowheads="1"/>
          </p:cNvSpPr>
          <p:nvPr/>
        </p:nvSpPr>
        <p:spPr bwMode="auto">
          <a:xfrm>
            <a:off x="0" y="0"/>
            <a:ext cx="876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000" b="1">
                <a:solidFill>
                  <a:schemeClr val="accent2"/>
                </a:solidFill>
              </a:rPr>
              <a:t>EXAMPLE 14</a:t>
            </a:r>
            <a:r>
              <a:rPr lang="en-US" altLang="en-US" sz="2000" b="1"/>
              <a:t> </a:t>
            </a:r>
            <a:r>
              <a:rPr lang="en-US" altLang="en-US" sz="2000"/>
              <a:t>Consider these statements. The first two are called </a:t>
            </a:r>
            <a:r>
              <a:rPr lang="en-US" altLang="en-US" sz="2000" i="1"/>
              <a:t>premises </a:t>
            </a:r>
            <a:r>
              <a:rPr lang="en-US" altLang="en-US" sz="2000"/>
              <a:t>and the third is called the </a:t>
            </a:r>
            <a:r>
              <a:rPr lang="en-US" altLang="en-US" sz="2000" i="1"/>
              <a:t>conclusion</a:t>
            </a:r>
            <a:r>
              <a:rPr lang="en-US" altLang="en-US" sz="2000"/>
              <a:t>. The entire set is called an </a:t>
            </a:r>
            <a:r>
              <a:rPr lang="en-US" altLang="en-US" sz="2000" i="1"/>
              <a:t>argument</a:t>
            </a:r>
            <a:r>
              <a:rPr lang="en-US" altLang="en-US" sz="2000"/>
              <a:t>.</a:t>
            </a:r>
          </a:p>
          <a:p>
            <a:pPr algn="just" eaLnBrk="1" hangingPunct="1"/>
            <a:r>
              <a:rPr lang="en-US" altLang="en-US" sz="2000"/>
              <a:t>“All lions are fierce.”</a:t>
            </a:r>
          </a:p>
          <a:p>
            <a:pPr algn="just" eaLnBrk="1" hangingPunct="1"/>
            <a:r>
              <a:rPr lang="en-US" altLang="en-US" sz="2000"/>
              <a:t>“Some lions do not drink coffee.”</a:t>
            </a:r>
          </a:p>
          <a:p>
            <a:pPr algn="just" eaLnBrk="1" hangingPunct="1"/>
            <a:r>
              <a:rPr lang="en-US" altLang="en-US" sz="2000"/>
              <a:t>“Some fierce creatures do not drink coffee.”</a:t>
            </a:r>
          </a:p>
          <a:p>
            <a:pPr algn="just" eaLnBrk="1" hangingPunct="1"/>
            <a:endParaRPr lang="en-US" altLang="en-US" sz="2000"/>
          </a:p>
          <a:p>
            <a:pPr algn="just" eaLnBrk="1" hangingPunct="1"/>
            <a:r>
              <a:rPr lang="en-US" altLang="en-US" sz="2000"/>
              <a:t>Let </a:t>
            </a:r>
            <a:r>
              <a:rPr lang="en-US" altLang="en-US" sz="2000" i="1"/>
              <a:t>P(x)</a:t>
            </a:r>
            <a:r>
              <a:rPr lang="en-US" altLang="en-US" sz="2000"/>
              <a:t>, </a:t>
            </a:r>
            <a:r>
              <a:rPr lang="en-US" altLang="en-US" sz="2000" i="1"/>
              <a:t>Q(x)</a:t>
            </a:r>
            <a:r>
              <a:rPr lang="en-US" altLang="en-US" sz="2000"/>
              <a:t>, and </a:t>
            </a:r>
            <a:r>
              <a:rPr lang="en-US" altLang="en-US" sz="2000" i="1"/>
              <a:t>R(x) </a:t>
            </a:r>
            <a:r>
              <a:rPr lang="en-US" altLang="en-US" sz="2000"/>
              <a:t>be the statements “</a:t>
            </a:r>
            <a:r>
              <a:rPr lang="en-US" altLang="en-US" sz="2000" i="1"/>
              <a:t>x </a:t>
            </a:r>
            <a:r>
              <a:rPr lang="en-US" altLang="en-US" sz="2000"/>
              <a:t>is</a:t>
            </a:r>
          </a:p>
          <a:p>
            <a:pPr algn="just" eaLnBrk="1" hangingPunct="1"/>
            <a:r>
              <a:rPr lang="en-US" altLang="en-US" sz="2000"/>
              <a:t>a lion,” “</a:t>
            </a:r>
            <a:r>
              <a:rPr lang="en-US" altLang="en-US" sz="2000" i="1"/>
              <a:t>x </a:t>
            </a:r>
            <a:r>
              <a:rPr lang="en-US" altLang="en-US" sz="2000"/>
              <a:t>is fierce,” and “</a:t>
            </a:r>
            <a:r>
              <a:rPr lang="en-US" altLang="en-US" sz="2000" i="1"/>
              <a:t>x </a:t>
            </a:r>
            <a:r>
              <a:rPr lang="en-US" altLang="en-US" sz="2000"/>
              <a:t>drinks coffee,” respectively. Assuming that the domain consists of all creatures, express the statements in the argument using quantifiers and </a:t>
            </a:r>
            <a:r>
              <a:rPr lang="en-US" altLang="en-US" sz="2000" i="1"/>
              <a:t>P(x)</a:t>
            </a:r>
            <a:r>
              <a:rPr lang="en-US" altLang="en-US" sz="2000"/>
              <a:t>, </a:t>
            </a:r>
            <a:r>
              <a:rPr lang="en-US" altLang="en-US" sz="2000" i="1"/>
              <a:t>Q(x)</a:t>
            </a:r>
            <a:r>
              <a:rPr lang="en-US" altLang="en-US" sz="2000"/>
              <a:t>, and </a:t>
            </a:r>
            <a:r>
              <a:rPr lang="en-US" altLang="en-US" sz="2000" i="1"/>
              <a:t>R(x)</a:t>
            </a:r>
            <a:r>
              <a:rPr lang="en-US" altLang="en-US" sz="2000"/>
              <a:t>.</a:t>
            </a:r>
          </a:p>
        </p:txBody>
      </p:sp>
      <p:sp>
        <p:nvSpPr>
          <p:cNvPr id="21508" name="Text Box 4">
            <a:extLst>
              <a:ext uri="{FF2B5EF4-FFF2-40B4-BE49-F238E27FC236}">
                <a16:creationId xmlns:a16="http://schemas.microsoft.com/office/drawing/2014/main" id="{EF200802-FA76-44D0-9FCF-8CB8AC6042CC}"/>
              </a:ext>
            </a:extLst>
          </p:cNvPr>
          <p:cNvSpPr txBox="1">
            <a:spLocks noChangeArrowheads="1"/>
          </p:cNvSpPr>
          <p:nvPr/>
        </p:nvSpPr>
        <p:spPr bwMode="auto">
          <a:xfrm>
            <a:off x="152400" y="3657600"/>
            <a:ext cx="5638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i="1">
                <a:solidFill>
                  <a:schemeClr val="accent2"/>
                </a:solidFill>
              </a:rPr>
              <a:t>Solution</a:t>
            </a:r>
            <a:r>
              <a:rPr lang="en-US" altLang="en-US" sz="2000" i="1"/>
              <a:t>:</a:t>
            </a:r>
            <a:r>
              <a:rPr lang="en-US" altLang="en-US" sz="2000"/>
              <a:t>We can express these statements as:</a:t>
            </a:r>
          </a:p>
          <a:p>
            <a:pPr eaLnBrk="1" hangingPunct="1"/>
            <a:r>
              <a:rPr lang="en-US" altLang="en-US" sz="2000"/>
              <a:t>∀</a:t>
            </a:r>
            <a:r>
              <a:rPr lang="en-US" altLang="en-US" sz="2000" i="1"/>
              <a:t>x(P(x) </a:t>
            </a:r>
            <a:r>
              <a:rPr lang="en-US" altLang="en-US" sz="2000"/>
              <a:t>→ </a:t>
            </a:r>
            <a:r>
              <a:rPr lang="en-US" altLang="en-US" sz="2000" i="1"/>
              <a:t>Q(x)).</a:t>
            </a:r>
          </a:p>
          <a:p>
            <a:pPr eaLnBrk="1" hangingPunct="1"/>
            <a:r>
              <a:rPr lang="en-US" altLang="en-US" sz="2000"/>
              <a:t>∃</a:t>
            </a:r>
            <a:r>
              <a:rPr lang="en-US" altLang="en-US" sz="2000" i="1"/>
              <a:t>x(P(x) </a:t>
            </a:r>
            <a:r>
              <a:rPr lang="en-US" altLang="en-US" sz="2000"/>
              <a:t>∧ ￢</a:t>
            </a:r>
            <a:r>
              <a:rPr lang="en-US" altLang="en-US" sz="2000" i="1"/>
              <a:t>R(x)).</a:t>
            </a:r>
          </a:p>
          <a:p>
            <a:pPr eaLnBrk="1" hangingPunct="1"/>
            <a:r>
              <a:rPr lang="en-US" altLang="en-US" sz="2000"/>
              <a:t>∃</a:t>
            </a:r>
            <a:r>
              <a:rPr lang="en-US" altLang="en-US" sz="2000" i="1"/>
              <a:t>x(Q(x) </a:t>
            </a:r>
            <a:r>
              <a:rPr lang="en-US" altLang="en-US" sz="2000"/>
              <a:t>∧ ￢</a:t>
            </a:r>
            <a:r>
              <a:rPr lang="en-US" altLang="en-US" sz="2000" i="1"/>
              <a:t>R(x)).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72A52F00-C1A1-4090-92D8-4465D0CD07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72DA071-4DD2-4E7C-85F7-F0BB3244D9A9}" type="slidenum">
              <a:rPr lang="en-US" altLang="en-US" sz="1400"/>
              <a:pPr eaLnBrk="1" hangingPunct="1"/>
              <a:t>21</a:t>
            </a:fld>
            <a:endParaRPr lang="en-US" altLang="en-US" sz="1400"/>
          </a:p>
        </p:txBody>
      </p:sp>
      <p:sp>
        <p:nvSpPr>
          <p:cNvPr id="22531" name="Text Box 4">
            <a:extLst>
              <a:ext uri="{FF2B5EF4-FFF2-40B4-BE49-F238E27FC236}">
                <a16:creationId xmlns:a16="http://schemas.microsoft.com/office/drawing/2014/main" id="{A649EDA7-C60C-4BC9-810A-478DF046EAFE}"/>
              </a:ext>
            </a:extLst>
          </p:cNvPr>
          <p:cNvSpPr txBox="1">
            <a:spLocks noChangeArrowheads="1"/>
          </p:cNvSpPr>
          <p:nvPr/>
        </p:nvSpPr>
        <p:spPr bwMode="auto">
          <a:xfrm>
            <a:off x="228600" y="381000"/>
            <a:ext cx="86868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15</a:t>
            </a:r>
            <a:r>
              <a:rPr lang="en-US" altLang="en-US" b="1"/>
              <a:t> </a:t>
            </a:r>
            <a:r>
              <a:rPr lang="en-US" altLang="en-US"/>
              <a:t>Consider these statements, of which the first three are premises and the fourth is a valid conclusion.</a:t>
            </a:r>
          </a:p>
          <a:p>
            <a:pPr eaLnBrk="1" hangingPunct="1"/>
            <a:r>
              <a:rPr lang="en-US" altLang="en-US">
                <a:solidFill>
                  <a:srgbClr val="FF0000"/>
                </a:solidFill>
              </a:rPr>
              <a:t>“All hummingbirds are richly colored.”</a:t>
            </a:r>
          </a:p>
          <a:p>
            <a:pPr eaLnBrk="1" hangingPunct="1"/>
            <a:r>
              <a:rPr lang="en-US" altLang="en-US">
                <a:solidFill>
                  <a:srgbClr val="FF0000"/>
                </a:solidFill>
              </a:rPr>
              <a:t>“No large birds live on honey.”</a:t>
            </a:r>
          </a:p>
          <a:p>
            <a:pPr eaLnBrk="1" hangingPunct="1"/>
            <a:r>
              <a:rPr lang="en-US" altLang="en-US">
                <a:solidFill>
                  <a:srgbClr val="FF0000"/>
                </a:solidFill>
              </a:rPr>
              <a:t>“Birds that do not live on honey are dull in color.”</a:t>
            </a:r>
          </a:p>
          <a:p>
            <a:pPr eaLnBrk="1" hangingPunct="1"/>
            <a:r>
              <a:rPr lang="en-US" altLang="en-US">
                <a:solidFill>
                  <a:srgbClr val="FF0000"/>
                </a:solidFill>
              </a:rPr>
              <a:t>“Hummingbirds are small.”</a:t>
            </a:r>
          </a:p>
          <a:p>
            <a:pPr eaLnBrk="1" hangingPunct="1"/>
            <a:r>
              <a:rPr lang="en-US" altLang="en-US"/>
              <a:t>Let </a:t>
            </a:r>
            <a:r>
              <a:rPr lang="en-US" altLang="en-US" i="1"/>
              <a:t>P(x)</a:t>
            </a:r>
            <a:r>
              <a:rPr lang="en-US" altLang="en-US"/>
              <a:t>, </a:t>
            </a:r>
            <a:r>
              <a:rPr lang="en-US" altLang="en-US" i="1"/>
              <a:t>Q(x)</a:t>
            </a:r>
            <a:r>
              <a:rPr lang="en-US" altLang="en-US"/>
              <a:t>, </a:t>
            </a:r>
            <a:r>
              <a:rPr lang="en-US" altLang="en-US" i="1"/>
              <a:t>R(x)</a:t>
            </a:r>
            <a:r>
              <a:rPr lang="en-US" altLang="en-US"/>
              <a:t>, and </a:t>
            </a:r>
            <a:r>
              <a:rPr lang="en-US" altLang="en-US" i="1"/>
              <a:t>S(x) </a:t>
            </a:r>
            <a:r>
              <a:rPr lang="en-US" altLang="en-US"/>
              <a:t>be the statements “</a:t>
            </a:r>
            <a:r>
              <a:rPr lang="en-US" altLang="en-US" i="1">
                <a:solidFill>
                  <a:schemeClr val="accent2"/>
                </a:solidFill>
              </a:rPr>
              <a:t>x </a:t>
            </a:r>
            <a:r>
              <a:rPr lang="en-US" altLang="en-US">
                <a:solidFill>
                  <a:schemeClr val="accent2"/>
                </a:solidFill>
              </a:rPr>
              <a:t>is a hummingbird</a:t>
            </a:r>
            <a:r>
              <a:rPr lang="en-US" altLang="en-US"/>
              <a:t>,” “</a:t>
            </a:r>
            <a:r>
              <a:rPr lang="en-US" altLang="en-US" i="1">
                <a:solidFill>
                  <a:schemeClr val="accent2"/>
                </a:solidFill>
              </a:rPr>
              <a:t>x </a:t>
            </a:r>
            <a:r>
              <a:rPr lang="en-US" altLang="en-US">
                <a:solidFill>
                  <a:schemeClr val="accent2"/>
                </a:solidFill>
              </a:rPr>
              <a:t>is large</a:t>
            </a:r>
            <a:r>
              <a:rPr lang="en-US" altLang="en-US"/>
              <a:t>,” “</a:t>
            </a:r>
            <a:r>
              <a:rPr lang="en-US" altLang="en-US" i="1">
                <a:solidFill>
                  <a:schemeClr val="accent2"/>
                </a:solidFill>
              </a:rPr>
              <a:t>x </a:t>
            </a:r>
            <a:r>
              <a:rPr lang="en-US" altLang="en-US">
                <a:solidFill>
                  <a:schemeClr val="accent2"/>
                </a:solidFill>
              </a:rPr>
              <a:t>lives on honey</a:t>
            </a:r>
            <a:r>
              <a:rPr lang="en-US" altLang="en-US"/>
              <a:t>,” and “</a:t>
            </a:r>
            <a:r>
              <a:rPr lang="en-US" altLang="en-US" i="1">
                <a:solidFill>
                  <a:schemeClr val="accent2"/>
                </a:solidFill>
              </a:rPr>
              <a:t>x </a:t>
            </a:r>
            <a:r>
              <a:rPr lang="en-US" altLang="en-US">
                <a:solidFill>
                  <a:schemeClr val="accent2"/>
                </a:solidFill>
              </a:rPr>
              <a:t>is richly colored</a:t>
            </a:r>
            <a:r>
              <a:rPr lang="en-US" altLang="en-US"/>
              <a:t>,” respectively. Assuming that the domain consists of all birds, express the statements in the argument using quantifiers and </a:t>
            </a:r>
            <a:r>
              <a:rPr lang="en-US" altLang="en-US" i="1"/>
              <a:t>P(x)</a:t>
            </a:r>
            <a:r>
              <a:rPr lang="en-US" altLang="en-US"/>
              <a:t>, </a:t>
            </a:r>
            <a:r>
              <a:rPr lang="en-US" altLang="en-US" i="1"/>
              <a:t>Q(x)</a:t>
            </a:r>
            <a:r>
              <a:rPr lang="en-US" altLang="en-US"/>
              <a:t>, </a:t>
            </a:r>
            <a:r>
              <a:rPr lang="en-US" altLang="en-US" i="1"/>
              <a:t>R(x)</a:t>
            </a:r>
            <a:r>
              <a:rPr lang="en-US" altLang="en-US"/>
              <a:t>, and </a:t>
            </a:r>
            <a:r>
              <a:rPr lang="en-US" altLang="en-US" i="1"/>
              <a:t>S(x)</a:t>
            </a:r>
            <a:r>
              <a:rPr lang="en-US" altLang="en-US"/>
              <a:t>.</a:t>
            </a:r>
          </a:p>
          <a:p>
            <a:pPr eaLnBrk="1" hangingPunct="1"/>
            <a:endParaRPr lang="en-US" altLang="en-US" i="1">
              <a:solidFill>
                <a:schemeClr val="accent2"/>
              </a:solidFill>
            </a:endParaRPr>
          </a:p>
          <a:p>
            <a:pPr eaLnBrk="1" hangingPunct="1"/>
            <a:r>
              <a:rPr lang="en-US" altLang="en-US" i="1">
                <a:solidFill>
                  <a:schemeClr val="accent2"/>
                </a:solidFill>
              </a:rPr>
              <a:t>Solution</a:t>
            </a:r>
            <a:r>
              <a:rPr lang="en-US" altLang="en-US" i="1"/>
              <a:t>:</a:t>
            </a:r>
            <a:r>
              <a:rPr lang="en-US" altLang="en-US"/>
              <a:t>We can express the statements in the argument as</a:t>
            </a:r>
          </a:p>
          <a:p>
            <a:pPr eaLnBrk="1" hangingPunct="1"/>
            <a:r>
              <a:rPr lang="en-US" altLang="en-US"/>
              <a:t>∀</a:t>
            </a:r>
            <a:r>
              <a:rPr lang="en-US" altLang="en-US" i="1"/>
              <a:t>x(P(x) </a:t>
            </a:r>
            <a:r>
              <a:rPr lang="en-US" altLang="en-US"/>
              <a:t>→ </a:t>
            </a:r>
            <a:r>
              <a:rPr lang="en-US" altLang="en-US" i="1"/>
              <a:t>S(x)).</a:t>
            </a:r>
          </a:p>
          <a:p>
            <a:pPr eaLnBrk="1" hangingPunct="1"/>
            <a:r>
              <a:rPr lang="en-US" altLang="en-US"/>
              <a:t>￢∃</a:t>
            </a:r>
            <a:r>
              <a:rPr lang="en-US" altLang="en-US" i="1"/>
              <a:t>x(Q(x) </a:t>
            </a:r>
            <a:r>
              <a:rPr lang="en-US" altLang="en-US"/>
              <a:t>∧ </a:t>
            </a:r>
            <a:r>
              <a:rPr lang="en-US" altLang="en-US" i="1"/>
              <a:t>R(x)).</a:t>
            </a:r>
          </a:p>
          <a:p>
            <a:pPr eaLnBrk="1" hangingPunct="1"/>
            <a:r>
              <a:rPr lang="en-US" altLang="en-US"/>
              <a:t>∀</a:t>
            </a:r>
            <a:r>
              <a:rPr lang="en-US" altLang="en-US" i="1"/>
              <a:t>x(</a:t>
            </a:r>
            <a:r>
              <a:rPr lang="en-US" altLang="en-US"/>
              <a:t>￢</a:t>
            </a:r>
            <a:r>
              <a:rPr lang="en-US" altLang="en-US" i="1"/>
              <a:t>R(x)</a:t>
            </a:r>
            <a:r>
              <a:rPr lang="en-US" altLang="en-US"/>
              <a:t>→￢</a:t>
            </a:r>
            <a:r>
              <a:rPr lang="en-US" altLang="en-US" i="1"/>
              <a:t>S(x)).</a:t>
            </a:r>
          </a:p>
          <a:p>
            <a:pPr eaLnBrk="1" hangingPunct="1"/>
            <a:r>
              <a:rPr lang="en-US" altLang="en-US"/>
              <a:t>∀</a:t>
            </a:r>
            <a:r>
              <a:rPr lang="en-US" altLang="en-US" i="1"/>
              <a:t>x(P(x)</a:t>
            </a:r>
            <a:r>
              <a:rPr lang="en-US" altLang="en-US"/>
              <a:t>→￢</a:t>
            </a:r>
            <a:r>
              <a:rPr lang="en-US" altLang="en-US" i="1"/>
              <a:t>Q(x)).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5924E730-AFA3-4B8F-90A6-8B97D389F3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2F9267-29D5-4781-A1F1-EC21D79AB98F}" type="slidenum">
              <a:rPr lang="en-US" altLang="en-US" sz="1400"/>
              <a:pPr eaLnBrk="1" hangingPunct="1"/>
              <a:t>22</a:t>
            </a:fld>
            <a:endParaRPr lang="en-US" altLang="en-US" sz="1400"/>
          </a:p>
        </p:txBody>
      </p:sp>
      <p:pic>
        <p:nvPicPr>
          <p:cNvPr id="23555" name="Picture 2">
            <a:extLst>
              <a:ext uri="{FF2B5EF4-FFF2-40B4-BE49-F238E27FC236}">
                <a16:creationId xmlns:a16="http://schemas.microsoft.com/office/drawing/2014/main" id="{9AA6ECB3-2ABC-4931-96D6-19D32543C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7868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a:extLst>
              <a:ext uri="{FF2B5EF4-FFF2-40B4-BE49-F238E27FC236}">
                <a16:creationId xmlns:a16="http://schemas.microsoft.com/office/drawing/2014/main" id="{64E9BBFB-1F14-41F1-86D1-927404BBCE0D}"/>
              </a:ext>
            </a:extLst>
          </p:cNvPr>
          <p:cNvSpPr txBox="1">
            <a:spLocks noChangeArrowheads="1"/>
          </p:cNvSpPr>
          <p:nvPr/>
        </p:nvSpPr>
        <p:spPr bwMode="auto">
          <a:xfrm>
            <a:off x="228600" y="3124200"/>
            <a:ext cx="8686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chemeClr val="accent2"/>
                </a:solidFill>
              </a:rPr>
              <a:t>Example-16</a:t>
            </a:r>
          </a:p>
          <a:p>
            <a:pPr eaLnBrk="1" hangingPunct="1"/>
            <a:r>
              <a:rPr lang="en-US" altLang="en-US" sz="2000"/>
              <a:t>What are the negations of the statements ∀</a:t>
            </a:r>
            <a:r>
              <a:rPr lang="en-US" altLang="en-US" sz="2000" i="1"/>
              <a:t>x(x</a:t>
            </a:r>
            <a:r>
              <a:rPr lang="en-US" altLang="en-US" sz="2000" i="1" baseline="30000"/>
              <a:t>2</a:t>
            </a:r>
            <a:r>
              <a:rPr lang="en-US" altLang="en-US" sz="2000" i="1"/>
              <a:t> &gt; x) </a:t>
            </a:r>
            <a:r>
              <a:rPr lang="en-US" altLang="en-US" sz="2000"/>
              <a:t>and</a:t>
            </a:r>
            <a:r>
              <a:rPr lang="en-US" altLang="en-US" sz="2000" i="1"/>
              <a:t> ∃x(x</a:t>
            </a:r>
            <a:r>
              <a:rPr lang="en-US" altLang="en-US" sz="2000" i="1" baseline="30000"/>
              <a:t>2</a:t>
            </a:r>
            <a:r>
              <a:rPr lang="en-US" altLang="en-US" sz="2000" i="1"/>
              <a:t> = 2)?</a:t>
            </a:r>
          </a:p>
          <a:p>
            <a:pPr eaLnBrk="1" hangingPunct="1"/>
            <a:endParaRPr lang="en-US" altLang="en-US" sz="2000"/>
          </a:p>
          <a:p>
            <a:pPr eaLnBrk="1" hangingPunct="1"/>
            <a:r>
              <a:rPr lang="en-US" altLang="en-US" sz="2000">
                <a:solidFill>
                  <a:schemeClr val="accent2"/>
                </a:solidFill>
              </a:rPr>
              <a:t>Solution:</a:t>
            </a:r>
            <a:r>
              <a:rPr lang="en-US" altLang="en-US" sz="2000"/>
              <a:t> The negation of </a:t>
            </a:r>
            <a:r>
              <a:rPr lang="en-US" altLang="en-US" sz="2000" i="1"/>
              <a:t>∀x(x</a:t>
            </a:r>
            <a:r>
              <a:rPr lang="en-US" altLang="en-US" sz="2000" i="1" baseline="30000"/>
              <a:t>2</a:t>
            </a:r>
            <a:r>
              <a:rPr lang="en-US" altLang="en-US" sz="2000" i="1"/>
              <a:t> &gt; x)</a:t>
            </a:r>
            <a:r>
              <a:rPr lang="en-US" altLang="en-US" sz="2000"/>
              <a:t> is the statement </a:t>
            </a:r>
            <a:r>
              <a:rPr lang="en-US" altLang="en-US" sz="2000" i="1"/>
              <a:t>￢∀x(x</a:t>
            </a:r>
            <a:r>
              <a:rPr lang="en-US" altLang="en-US" sz="2000" i="1" baseline="30000"/>
              <a:t>2</a:t>
            </a:r>
            <a:r>
              <a:rPr lang="en-US" altLang="en-US" sz="2000" i="1"/>
              <a:t> &gt; x)</a:t>
            </a:r>
            <a:r>
              <a:rPr lang="en-US" altLang="en-US" sz="2000"/>
              <a:t>, which is equivalent to </a:t>
            </a:r>
            <a:r>
              <a:rPr lang="en-US" altLang="en-US" sz="2000" i="1"/>
              <a:t>∃x￢(x</a:t>
            </a:r>
            <a:r>
              <a:rPr lang="en-US" altLang="en-US" sz="2000" i="1" baseline="30000"/>
              <a:t>2</a:t>
            </a:r>
            <a:r>
              <a:rPr lang="en-US" altLang="en-US" sz="2000" i="1"/>
              <a:t> &gt; x)</a:t>
            </a:r>
            <a:r>
              <a:rPr lang="en-US" altLang="en-US" sz="2000"/>
              <a:t>. This can be rewritten as </a:t>
            </a:r>
            <a:r>
              <a:rPr lang="en-US" altLang="en-US" sz="2000" i="1"/>
              <a:t>∃x(x</a:t>
            </a:r>
            <a:r>
              <a:rPr lang="en-US" altLang="en-US" sz="2000" i="1" baseline="30000"/>
              <a:t>2</a:t>
            </a:r>
            <a:r>
              <a:rPr lang="en-US" altLang="en-US" sz="2000" i="1"/>
              <a:t> ≤ x)</a:t>
            </a:r>
            <a:r>
              <a:rPr lang="en-US" altLang="en-US" sz="2000"/>
              <a:t>. </a:t>
            </a:r>
          </a:p>
          <a:p>
            <a:pPr eaLnBrk="1" hangingPunct="1"/>
            <a:r>
              <a:rPr lang="en-US" altLang="en-US" sz="2000"/>
              <a:t>The negation of </a:t>
            </a:r>
            <a:r>
              <a:rPr lang="en-US" altLang="en-US" sz="2000" i="1"/>
              <a:t>∃x(x</a:t>
            </a:r>
            <a:r>
              <a:rPr lang="en-US" altLang="en-US" sz="2000" i="1" baseline="30000"/>
              <a:t>2</a:t>
            </a:r>
            <a:r>
              <a:rPr lang="en-US" altLang="en-US" sz="2000" i="1"/>
              <a:t> = 2)</a:t>
            </a:r>
            <a:r>
              <a:rPr lang="en-US" altLang="en-US" sz="2000"/>
              <a:t> is the statement </a:t>
            </a:r>
            <a:r>
              <a:rPr lang="en-US" altLang="en-US" sz="2000" i="1"/>
              <a:t>￢∃x(x</a:t>
            </a:r>
            <a:r>
              <a:rPr lang="en-US" altLang="en-US" sz="2000" i="1" baseline="30000"/>
              <a:t>2</a:t>
            </a:r>
            <a:r>
              <a:rPr lang="en-US" altLang="en-US" sz="2000" i="1"/>
              <a:t> = 2)</a:t>
            </a:r>
            <a:r>
              <a:rPr lang="en-US" altLang="en-US" sz="2000"/>
              <a:t>, which is equivalent to </a:t>
            </a:r>
            <a:r>
              <a:rPr lang="en-US" altLang="en-US" sz="2000" i="1"/>
              <a:t>∀x￢(x</a:t>
            </a:r>
            <a:r>
              <a:rPr lang="en-US" altLang="en-US" sz="2000" i="1" baseline="30000"/>
              <a:t>2</a:t>
            </a:r>
            <a:r>
              <a:rPr lang="en-US" altLang="en-US" sz="2000" i="1"/>
              <a:t> = 2)</a:t>
            </a:r>
            <a:r>
              <a:rPr lang="en-US" altLang="en-US" sz="2000"/>
              <a:t>. This can be rewritten as </a:t>
            </a:r>
            <a:r>
              <a:rPr lang="en-US" altLang="en-US" sz="2000" i="1"/>
              <a:t>∀x(x</a:t>
            </a:r>
            <a:r>
              <a:rPr lang="en-US" altLang="en-US" sz="2000" i="1" baseline="30000"/>
              <a:t>2</a:t>
            </a:r>
            <a:r>
              <a:rPr lang="en-US" altLang="en-US" sz="2000" i="1"/>
              <a:t> = 2)</a:t>
            </a:r>
            <a:r>
              <a:rPr lang="en-US" altLang="en-US" sz="2000"/>
              <a:t>. The</a:t>
            </a:r>
          </a:p>
          <a:p>
            <a:pPr eaLnBrk="1" hangingPunct="1"/>
            <a:r>
              <a:rPr lang="en-US" altLang="en-US" sz="2000"/>
              <a:t>truth values of these statements depend on the domain.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3075AF3C-87C0-478B-ADA8-5ACF8C726A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9A975DF-FCE6-44C5-A553-9ED07746F9E6}" type="slidenum">
              <a:rPr lang="en-US" altLang="en-US" sz="1400"/>
              <a:pPr eaLnBrk="1" hangingPunct="1"/>
              <a:t>23</a:t>
            </a:fld>
            <a:endParaRPr lang="en-US" altLang="en-US" sz="1400"/>
          </a:p>
        </p:txBody>
      </p:sp>
      <p:sp>
        <p:nvSpPr>
          <p:cNvPr id="24579" name="Text Box 4">
            <a:extLst>
              <a:ext uri="{FF2B5EF4-FFF2-40B4-BE49-F238E27FC236}">
                <a16:creationId xmlns:a16="http://schemas.microsoft.com/office/drawing/2014/main" id="{AE1B4748-201D-4D86-B608-72B2BFC54A7E}"/>
              </a:ext>
            </a:extLst>
          </p:cNvPr>
          <p:cNvSpPr txBox="1">
            <a:spLocks noChangeArrowheads="1"/>
          </p:cNvSpPr>
          <p:nvPr/>
        </p:nvSpPr>
        <p:spPr bwMode="auto">
          <a:xfrm>
            <a:off x="228600" y="2590800"/>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FF3300"/>
                </a:solidFill>
              </a:rPr>
              <a:t>Understanding Statements Involving Nested Quantifiers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EFE8EB60-DF88-42DD-A72B-3E60308FA2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8E25E3-4BFF-45F1-8116-BBA086EB7B67}" type="slidenum">
              <a:rPr lang="en-US" altLang="en-US" sz="1400"/>
              <a:pPr eaLnBrk="1" hangingPunct="1"/>
              <a:t>24</a:t>
            </a:fld>
            <a:endParaRPr lang="en-US" altLang="en-US" sz="1400"/>
          </a:p>
        </p:txBody>
      </p:sp>
      <p:sp>
        <p:nvSpPr>
          <p:cNvPr id="25603" name="Text Box 4">
            <a:extLst>
              <a:ext uri="{FF2B5EF4-FFF2-40B4-BE49-F238E27FC236}">
                <a16:creationId xmlns:a16="http://schemas.microsoft.com/office/drawing/2014/main" id="{2104E237-2FAD-4D22-8286-755B93076821}"/>
              </a:ext>
            </a:extLst>
          </p:cNvPr>
          <p:cNvSpPr txBox="1">
            <a:spLocks noChangeArrowheads="1"/>
          </p:cNvSpPr>
          <p:nvPr/>
        </p:nvSpPr>
        <p:spPr bwMode="auto">
          <a:xfrm>
            <a:off x="152400" y="304800"/>
            <a:ext cx="8763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17</a:t>
            </a:r>
            <a:r>
              <a:rPr lang="en-US" altLang="en-US" b="1"/>
              <a:t> </a:t>
            </a:r>
            <a:r>
              <a:rPr lang="en-US" altLang="en-US"/>
              <a:t>Translate into English the statement</a:t>
            </a:r>
          </a:p>
          <a:p>
            <a:pPr algn="just" eaLnBrk="1" hangingPunct="1"/>
            <a:r>
              <a:rPr lang="en-US" altLang="en-US"/>
              <a:t>∀</a:t>
            </a:r>
            <a:r>
              <a:rPr lang="en-US" altLang="en-US" i="1"/>
              <a:t>x</a:t>
            </a:r>
            <a:r>
              <a:rPr lang="en-US" altLang="en-US"/>
              <a:t>∀</a:t>
            </a:r>
            <a:r>
              <a:rPr lang="en-US" altLang="en-US" i="1"/>
              <a:t>y((x &gt; </a:t>
            </a:r>
            <a:r>
              <a:rPr lang="en-US" altLang="en-US"/>
              <a:t>0</a:t>
            </a:r>
            <a:r>
              <a:rPr lang="en-US" altLang="en-US" i="1"/>
              <a:t>) </a:t>
            </a:r>
            <a:r>
              <a:rPr lang="en-US" altLang="en-US"/>
              <a:t>∧ </a:t>
            </a:r>
            <a:r>
              <a:rPr lang="en-US" altLang="en-US" i="1"/>
              <a:t>(y &lt; </a:t>
            </a:r>
            <a:r>
              <a:rPr lang="en-US" altLang="en-US"/>
              <a:t>0</a:t>
            </a:r>
            <a:r>
              <a:rPr lang="en-US" altLang="en-US" i="1"/>
              <a:t>) </a:t>
            </a:r>
            <a:r>
              <a:rPr lang="en-US" altLang="en-US"/>
              <a:t>→ </a:t>
            </a:r>
            <a:r>
              <a:rPr lang="en-US" altLang="en-US" i="1"/>
              <a:t>(xy &lt; </a:t>
            </a:r>
            <a:r>
              <a:rPr lang="en-US" altLang="en-US"/>
              <a:t>0</a:t>
            </a:r>
            <a:r>
              <a:rPr lang="en-US" altLang="en-US" i="1"/>
              <a:t>)),</a:t>
            </a:r>
          </a:p>
          <a:p>
            <a:pPr algn="just" eaLnBrk="1" hangingPunct="1"/>
            <a:r>
              <a:rPr lang="en-US" altLang="en-US"/>
              <a:t>where the domain for both variables consists of all real numbers.</a:t>
            </a:r>
          </a:p>
          <a:p>
            <a:pPr algn="just" eaLnBrk="1" hangingPunct="1"/>
            <a:endParaRPr lang="en-US" altLang="en-US" i="1">
              <a:solidFill>
                <a:schemeClr val="accent2"/>
              </a:solidFill>
            </a:endParaRPr>
          </a:p>
          <a:p>
            <a:pPr algn="just" eaLnBrk="1" hangingPunct="1"/>
            <a:r>
              <a:rPr lang="en-US" altLang="en-US" i="1">
                <a:solidFill>
                  <a:schemeClr val="accent2"/>
                </a:solidFill>
              </a:rPr>
              <a:t>Solution</a:t>
            </a:r>
            <a:r>
              <a:rPr lang="en-US" altLang="en-US" i="1"/>
              <a:t>: </a:t>
            </a:r>
            <a:endParaRPr lang="en-US" altLang="en-US"/>
          </a:p>
          <a:p>
            <a:pPr algn="just" eaLnBrk="1" hangingPunct="1">
              <a:buFont typeface="Wingdings" panose="05000000000000000000" pitchFamily="2" charset="2"/>
              <a:buChar char="ü"/>
            </a:pPr>
            <a:r>
              <a:rPr lang="en-US" altLang="en-US"/>
              <a:t>his statement says that for every real number </a:t>
            </a:r>
            <a:r>
              <a:rPr lang="en-US" altLang="en-US" i="1"/>
              <a:t>x </a:t>
            </a:r>
            <a:r>
              <a:rPr lang="en-US" altLang="en-US"/>
              <a:t>and for every real number </a:t>
            </a:r>
            <a:r>
              <a:rPr lang="en-US" altLang="en-US" i="1"/>
              <a:t>y</a:t>
            </a:r>
            <a:r>
              <a:rPr lang="en-US" altLang="en-US"/>
              <a:t>, if </a:t>
            </a:r>
            <a:r>
              <a:rPr lang="en-US" altLang="en-US" i="1"/>
              <a:t>x &gt; </a:t>
            </a:r>
            <a:r>
              <a:rPr lang="en-US" altLang="en-US"/>
              <a:t>0 and </a:t>
            </a:r>
            <a:r>
              <a:rPr lang="en-US" altLang="en-US" i="1"/>
              <a:t>y &lt; </a:t>
            </a:r>
            <a:r>
              <a:rPr lang="en-US" altLang="en-US"/>
              <a:t>0, then </a:t>
            </a:r>
            <a:r>
              <a:rPr lang="en-US" altLang="en-US" i="1"/>
              <a:t>xy &lt; </a:t>
            </a:r>
            <a:r>
              <a:rPr lang="en-US" altLang="en-US"/>
              <a:t>0. </a:t>
            </a:r>
          </a:p>
          <a:p>
            <a:pPr algn="just" eaLnBrk="1" hangingPunct="1">
              <a:buFont typeface="Wingdings" panose="05000000000000000000" pitchFamily="2" charset="2"/>
              <a:buChar char="ü"/>
            </a:pPr>
            <a:r>
              <a:rPr lang="en-US" altLang="en-US"/>
              <a:t>That is, this statement says that for real numbers </a:t>
            </a:r>
            <a:r>
              <a:rPr lang="en-US" altLang="en-US" i="1"/>
              <a:t>x </a:t>
            </a:r>
            <a:r>
              <a:rPr lang="en-US" altLang="en-US"/>
              <a:t>and </a:t>
            </a:r>
            <a:r>
              <a:rPr lang="en-US" altLang="en-US" i="1"/>
              <a:t>y</a:t>
            </a:r>
            <a:r>
              <a:rPr lang="en-US" altLang="en-US"/>
              <a:t>, if </a:t>
            </a:r>
            <a:r>
              <a:rPr lang="en-US" altLang="en-US" i="1"/>
              <a:t>x </a:t>
            </a:r>
            <a:r>
              <a:rPr lang="en-US" altLang="en-US"/>
              <a:t>is positive and </a:t>
            </a:r>
            <a:r>
              <a:rPr lang="en-US" altLang="en-US" i="1"/>
              <a:t>y </a:t>
            </a:r>
            <a:r>
              <a:rPr lang="en-US" altLang="en-US"/>
              <a:t>is negative, then </a:t>
            </a:r>
            <a:r>
              <a:rPr lang="en-US" altLang="en-US" i="1"/>
              <a:t>xy </a:t>
            </a:r>
            <a:r>
              <a:rPr lang="en-US" altLang="en-US"/>
              <a:t>is negative. </a:t>
            </a:r>
          </a:p>
          <a:p>
            <a:pPr algn="just" eaLnBrk="1" hangingPunct="1">
              <a:buFont typeface="Wingdings" panose="05000000000000000000" pitchFamily="2" charset="2"/>
              <a:buChar char="ü"/>
            </a:pPr>
            <a:r>
              <a:rPr lang="en-US" altLang="en-US"/>
              <a:t>This can be stated more succinctly as “The product of a positive real number and a negative real number is always a negative real number.”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006A1A81-53AB-40D7-9082-BCCF901390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36F4377-17F5-4277-B3F6-BF8CC7F6D38B}" type="slidenum">
              <a:rPr lang="en-US" altLang="en-US" sz="1400"/>
              <a:pPr eaLnBrk="1" hangingPunct="1"/>
              <a:t>25</a:t>
            </a:fld>
            <a:endParaRPr lang="en-US" altLang="en-US" sz="1400"/>
          </a:p>
        </p:txBody>
      </p:sp>
      <p:sp>
        <p:nvSpPr>
          <p:cNvPr id="26627" name="Text Box 4">
            <a:extLst>
              <a:ext uri="{FF2B5EF4-FFF2-40B4-BE49-F238E27FC236}">
                <a16:creationId xmlns:a16="http://schemas.microsoft.com/office/drawing/2014/main" id="{972BC9B2-4396-46D0-81AB-7427D0FBBDBF}"/>
              </a:ext>
            </a:extLst>
          </p:cNvPr>
          <p:cNvSpPr txBox="1">
            <a:spLocks noChangeArrowheads="1"/>
          </p:cNvSpPr>
          <p:nvPr/>
        </p:nvSpPr>
        <p:spPr bwMode="auto">
          <a:xfrm>
            <a:off x="304800" y="533400"/>
            <a:ext cx="8686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18</a:t>
            </a:r>
            <a:r>
              <a:rPr lang="en-US" altLang="en-US" b="1"/>
              <a:t> </a:t>
            </a:r>
            <a:r>
              <a:rPr lang="en-US" altLang="en-US"/>
              <a:t>Let </a:t>
            </a:r>
            <a:r>
              <a:rPr lang="en-US" altLang="en-US" i="1"/>
              <a:t>P(x, y) </a:t>
            </a:r>
            <a:r>
              <a:rPr lang="en-US" altLang="en-US"/>
              <a:t>be the statement “</a:t>
            </a:r>
            <a:r>
              <a:rPr lang="en-US" altLang="en-US" i="1"/>
              <a:t>x </a:t>
            </a:r>
            <a:r>
              <a:rPr lang="en-US" altLang="en-US"/>
              <a:t>+ </a:t>
            </a:r>
            <a:r>
              <a:rPr lang="en-US" altLang="en-US" i="1"/>
              <a:t>y </a:t>
            </a:r>
            <a:r>
              <a:rPr lang="en-US" altLang="en-US"/>
              <a:t>= </a:t>
            </a:r>
            <a:r>
              <a:rPr lang="en-US" altLang="en-US" i="1"/>
              <a:t>y </a:t>
            </a:r>
            <a:r>
              <a:rPr lang="en-US" altLang="en-US"/>
              <a:t>+ </a:t>
            </a:r>
            <a:r>
              <a:rPr lang="en-US" altLang="en-US" i="1"/>
              <a:t>x</a:t>
            </a:r>
            <a:r>
              <a:rPr lang="en-US" altLang="en-US"/>
              <a:t>.” What are the truth values of the quantifications ∀</a:t>
            </a:r>
            <a:r>
              <a:rPr lang="en-US" altLang="en-US" i="1"/>
              <a:t>x</a:t>
            </a:r>
            <a:r>
              <a:rPr lang="en-US" altLang="en-US"/>
              <a:t>∀</a:t>
            </a:r>
            <a:r>
              <a:rPr lang="en-US" altLang="en-US" i="1"/>
              <a:t>yP(x, y) </a:t>
            </a:r>
            <a:r>
              <a:rPr lang="en-US" altLang="en-US"/>
              <a:t>and ∀</a:t>
            </a:r>
            <a:r>
              <a:rPr lang="en-US" altLang="en-US" i="1"/>
              <a:t>y</a:t>
            </a:r>
            <a:r>
              <a:rPr lang="en-US" altLang="en-US"/>
              <a:t>∀</a:t>
            </a:r>
            <a:r>
              <a:rPr lang="en-US" altLang="en-US" i="1"/>
              <a:t>xP(x, y) </a:t>
            </a:r>
            <a:r>
              <a:rPr lang="en-US" altLang="en-US"/>
              <a:t>where the domain for all variables consists of all real numbers?</a:t>
            </a:r>
          </a:p>
          <a:p>
            <a:pPr algn="just" eaLnBrk="1" hangingPunct="1"/>
            <a:endParaRPr lang="en-US" altLang="en-US" i="1">
              <a:solidFill>
                <a:schemeClr val="accent2"/>
              </a:solidFill>
            </a:endParaRPr>
          </a:p>
          <a:p>
            <a:pPr algn="just" eaLnBrk="1" hangingPunct="1"/>
            <a:r>
              <a:rPr lang="en-US" altLang="en-US" i="1">
                <a:solidFill>
                  <a:schemeClr val="accent2"/>
                </a:solidFill>
              </a:rPr>
              <a:t>Solution</a:t>
            </a:r>
            <a:r>
              <a:rPr lang="en-US" altLang="en-US" i="1"/>
              <a:t>: </a:t>
            </a:r>
            <a:r>
              <a:rPr lang="en-US" altLang="en-US"/>
              <a:t>The quantification ∀</a:t>
            </a:r>
            <a:r>
              <a:rPr lang="en-US" altLang="en-US" i="1"/>
              <a:t>x</a:t>
            </a:r>
            <a:r>
              <a:rPr lang="en-US" altLang="en-US"/>
              <a:t>∀</a:t>
            </a:r>
            <a:r>
              <a:rPr lang="en-US" altLang="en-US" i="1"/>
              <a:t>yP(x, y) </a:t>
            </a:r>
            <a:r>
              <a:rPr lang="en-US" altLang="en-US"/>
              <a:t>denotes the proposition</a:t>
            </a:r>
          </a:p>
          <a:p>
            <a:pPr algn="just" eaLnBrk="1" hangingPunct="1"/>
            <a:r>
              <a:rPr lang="en-US" altLang="en-US"/>
              <a:t>“For all real numbers </a:t>
            </a:r>
            <a:r>
              <a:rPr lang="en-US" altLang="en-US" i="1"/>
              <a:t>x</a:t>
            </a:r>
            <a:r>
              <a:rPr lang="en-US" altLang="en-US"/>
              <a:t>, for all real numbers </a:t>
            </a:r>
            <a:r>
              <a:rPr lang="en-US" altLang="en-US" i="1"/>
              <a:t>y</a:t>
            </a:r>
            <a:r>
              <a:rPr lang="en-US" altLang="en-US"/>
              <a:t>, </a:t>
            </a:r>
            <a:r>
              <a:rPr lang="en-US" altLang="en-US" i="1"/>
              <a:t>x </a:t>
            </a:r>
            <a:r>
              <a:rPr lang="en-US" altLang="en-US"/>
              <a:t>+ </a:t>
            </a:r>
            <a:r>
              <a:rPr lang="en-US" altLang="en-US" i="1"/>
              <a:t>y </a:t>
            </a:r>
            <a:r>
              <a:rPr lang="en-US" altLang="en-US"/>
              <a:t>= </a:t>
            </a:r>
            <a:r>
              <a:rPr lang="en-US" altLang="en-US" i="1"/>
              <a:t>y </a:t>
            </a:r>
            <a:r>
              <a:rPr lang="en-US" altLang="en-US"/>
              <a:t>+ </a:t>
            </a:r>
            <a:r>
              <a:rPr lang="en-US" altLang="en-US" i="1"/>
              <a:t>x</a:t>
            </a:r>
            <a:r>
              <a:rPr lang="en-US" altLang="en-US"/>
              <a:t>.”</a:t>
            </a:r>
          </a:p>
          <a:p>
            <a:pPr algn="just" eaLnBrk="1" hangingPunct="1"/>
            <a:r>
              <a:rPr lang="en-US" altLang="en-US"/>
              <a:t>The proposition ∀</a:t>
            </a:r>
            <a:r>
              <a:rPr lang="en-US" altLang="en-US" i="1"/>
              <a:t>x</a:t>
            </a:r>
            <a:r>
              <a:rPr lang="en-US" altLang="en-US"/>
              <a:t>∀</a:t>
            </a:r>
            <a:r>
              <a:rPr lang="en-US" altLang="en-US" i="1"/>
              <a:t>yP(x, y) </a:t>
            </a:r>
            <a:r>
              <a:rPr lang="en-US" altLang="en-US"/>
              <a:t>is true. </a:t>
            </a:r>
          </a:p>
          <a:p>
            <a:pPr algn="just" eaLnBrk="1" hangingPunct="1"/>
            <a:r>
              <a:rPr lang="en-US" altLang="en-US"/>
              <a:t>Note that the statement ∀</a:t>
            </a:r>
            <a:r>
              <a:rPr lang="en-US" altLang="en-US" i="1"/>
              <a:t>y</a:t>
            </a:r>
            <a:r>
              <a:rPr lang="en-US" altLang="en-US"/>
              <a:t>∀</a:t>
            </a:r>
            <a:r>
              <a:rPr lang="en-US" altLang="en-US" i="1"/>
              <a:t>xP(x, y) </a:t>
            </a:r>
            <a:r>
              <a:rPr lang="en-US" altLang="en-US"/>
              <a:t>says “For all real numbers </a:t>
            </a:r>
            <a:r>
              <a:rPr lang="en-US" altLang="en-US" i="1"/>
              <a:t>y</a:t>
            </a:r>
            <a:r>
              <a:rPr lang="en-US" altLang="en-US"/>
              <a:t>, for all real numbers </a:t>
            </a:r>
            <a:r>
              <a:rPr lang="en-US" altLang="en-US" i="1"/>
              <a:t>x</a:t>
            </a:r>
            <a:r>
              <a:rPr lang="en-US" altLang="en-US"/>
              <a:t>, </a:t>
            </a:r>
            <a:r>
              <a:rPr lang="en-US" altLang="en-US" i="1"/>
              <a:t>x </a:t>
            </a:r>
            <a:r>
              <a:rPr lang="en-US" altLang="en-US"/>
              <a:t>+ </a:t>
            </a:r>
            <a:r>
              <a:rPr lang="en-US" altLang="en-US" i="1"/>
              <a:t>y </a:t>
            </a:r>
            <a:r>
              <a:rPr lang="en-US" altLang="en-US"/>
              <a:t>= </a:t>
            </a:r>
            <a:r>
              <a:rPr lang="en-US" altLang="en-US" i="1"/>
              <a:t>y </a:t>
            </a:r>
            <a:r>
              <a:rPr lang="en-US" altLang="en-US"/>
              <a:t>+ </a:t>
            </a:r>
            <a:r>
              <a:rPr lang="en-US" altLang="en-US" i="1"/>
              <a:t>x</a:t>
            </a:r>
            <a:r>
              <a:rPr lang="en-US" altLang="en-US"/>
              <a:t>.” This has the same meaning as before. That is, ∀</a:t>
            </a:r>
            <a:r>
              <a:rPr lang="en-US" altLang="en-US" i="1"/>
              <a:t>x</a:t>
            </a:r>
            <a:r>
              <a:rPr lang="en-US" altLang="en-US"/>
              <a:t>∀</a:t>
            </a:r>
            <a:r>
              <a:rPr lang="en-US" altLang="en-US" i="1"/>
              <a:t>yP(x, y) </a:t>
            </a:r>
            <a:r>
              <a:rPr lang="en-US" altLang="en-US"/>
              <a:t>and ∀</a:t>
            </a:r>
            <a:r>
              <a:rPr lang="en-US" altLang="en-US" i="1"/>
              <a:t>y</a:t>
            </a:r>
            <a:r>
              <a:rPr lang="en-US" altLang="en-US"/>
              <a:t>∀</a:t>
            </a:r>
            <a:r>
              <a:rPr lang="en-US" altLang="en-US" i="1"/>
              <a:t>xP(x, y) </a:t>
            </a:r>
            <a:r>
              <a:rPr lang="en-US" altLang="en-US"/>
              <a:t>have the same meaning, and both are true.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8EB0997A-5A9D-4862-B22A-041C8706F3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A048A5-51DA-4DA0-93F0-C1517DB99F4F}" type="slidenum">
              <a:rPr lang="en-US" altLang="en-US" sz="1400"/>
              <a:pPr eaLnBrk="1" hangingPunct="1"/>
              <a:t>26</a:t>
            </a:fld>
            <a:endParaRPr lang="en-US" altLang="en-US" sz="1400"/>
          </a:p>
        </p:txBody>
      </p:sp>
      <p:sp>
        <p:nvSpPr>
          <p:cNvPr id="27651" name="Text Box 4">
            <a:extLst>
              <a:ext uri="{FF2B5EF4-FFF2-40B4-BE49-F238E27FC236}">
                <a16:creationId xmlns:a16="http://schemas.microsoft.com/office/drawing/2014/main" id="{EF3D5834-D94B-4728-ADE4-0926BFC1F982}"/>
              </a:ext>
            </a:extLst>
          </p:cNvPr>
          <p:cNvSpPr txBox="1">
            <a:spLocks noChangeArrowheads="1"/>
          </p:cNvSpPr>
          <p:nvPr/>
        </p:nvSpPr>
        <p:spPr bwMode="auto">
          <a:xfrm>
            <a:off x="152400" y="533400"/>
            <a:ext cx="8763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19</a:t>
            </a:r>
            <a:r>
              <a:rPr lang="en-US" altLang="en-US" b="1"/>
              <a:t> </a:t>
            </a:r>
            <a:r>
              <a:rPr lang="en-US" altLang="en-US"/>
              <a:t>Let </a:t>
            </a:r>
            <a:r>
              <a:rPr lang="en-US" altLang="en-US" i="1"/>
              <a:t>Q(x, y) </a:t>
            </a:r>
            <a:r>
              <a:rPr lang="en-US" altLang="en-US"/>
              <a:t>denote “</a:t>
            </a:r>
            <a:r>
              <a:rPr lang="en-US" altLang="en-US" i="1"/>
              <a:t>x </a:t>
            </a:r>
            <a:r>
              <a:rPr lang="en-US" altLang="en-US"/>
              <a:t>+ </a:t>
            </a:r>
            <a:r>
              <a:rPr lang="en-US" altLang="en-US" i="1"/>
              <a:t>y </a:t>
            </a:r>
            <a:r>
              <a:rPr lang="en-US" altLang="en-US"/>
              <a:t>= 0.” What are the truth values of the quantifications ∃</a:t>
            </a:r>
            <a:r>
              <a:rPr lang="en-US" altLang="en-US" i="1"/>
              <a:t>y</a:t>
            </a:r>
            <a:r>
              <a:rPr lang="en-US" altLang="en-US"/>
              <a:t>∀</a:t>
            </a:r>
            <a:r>
              <a:rPr lang="en-US" altLang="en-US" i="1"/>
              <a:t>xQ(x, y) </a:t>
            </a:r>
            <a:r>
              <a:rPr lang="en-US" altLang="en-US"/>
              <a:t>and ∀</a:t>
            </a:r>
            <a:r>
              <a:rPr lang="en-US" altLang="en-US" i="1"/>
              <a:t>x</a:t>
            </a:r>
            <a:r>
              <a:rPr lang="en-US" altLang="en-US"/>
              <a:t>∃</a:t>
            </a:r>
            <a:r>
              <a:rPr lang="en-US" altLang="en-US" i="1"/>
              <a:t>yQ(x, y)</a:t>
            </a:r>
            <a:r>
              <a:rPr lang="en-US" altLang="en-US"/>
              <a:t>, where the domain for all variables consists of all real numbers?</a:t>
            </a:r>
          </a:p>
          <a:p>
            <a:pPr algn="just" eaLnBrk="1" hangingPunct="1"/>
            <a:r>
              <a:rPr lang="en-US" altLang="en-US" i="1">
                <a:solidFill>
                  <a:schemeClr val="accent2"/>
                </a:solidFill>
              </a:rPr>
              <a:t>Solution</a:t>
            </a:r>
            <a:r>
              <a:rPr lang="en-US" altLang="en-US" i="1"/>
              <a:t>: </a:t>
            </a:r>
            <a:r>
              <a:rPr lang="en-US" altLang="en-US"/>
              <a:t>The quantification, ∃</a:t>
            </a:r>
            <a:r>
              <a:rPr lang="en-US" altLang="en-US" i="1"/>
              <a:t>y</a:t>
            </a:r>
            <a:r>
              <a:rPr lang="en-US" altLang="en-US"/>
              <a:t>∀</a:t>
            </a:r>
            <a:r>
              <a:rPr lang="en-US" altLang="en-US" i="1"/>
              <a:t>xQ(x, y)</a:t>
            </a:r>
          </a:p>
          <a:p>
            <a:pPr algn="just" eaLnBrk="1" hangingPunct="1"/>
            <a:r>
              <a:rPr lang="en-US" altLang="en-US"/>
              <a:t>denotes the proposition</a:t>
            </a:r>
          </a:p>
          <a:p>
            <a:pPr algn="just" eaLnBrk="1" hangingPunct="1"/>
            <a:r>
              <a:rPr lang="en-US" altLang="en-US"/>
              <a:t>“</a:t>
            </a:r>
            <a:r>
              <a:rPr lang="en-US" altLang="en-US">
                <a:solidFill>
                  <a:srgbClr val="FF0000"/>
                </a:solidFill>
              </a:rPr>
              <a:t>There is a real number </a:t>
            </a:r>
            <a:r>
              <a:rPr lang="en-US" altLang="en-US" i="1">
                <a:solidFill>
                  <a:srgbClr val="FF0000"/>
                </a:solidFill>
              </a:rPr>
              <a:t>y </a:t>
            </a:r>
            <a:r>
              <a:rPr lang="en-US" altLang="en-US">
                <a:solidFill>
                  <a:srgbClr val="FF0000"/>
                </a:solidFill>
              </a:rPr>
              <a:t>such that for every real number </a:t>
            </a:r>
            <a:r>
              <a:rPr lang="en-US" altLang="en-US" i="1">
                <a:solidFill>
                  <a:srgbClr val="FF0000"/>
                </a:solidFill>
              </a:rPr>
              <a:t>x</a:t>
            </a:r>
            <a:r>
              <a:rPr lang="en-US" altLang="en-US">
                <a:solidFill>
                  <a:srgbClr val="FF0000"/>
                </a:solidFill>
              </a:rPr>
              <a:t>, </a:t>
            </a:r>
            <a:r>
              <a:rPr lang="en-US" altLang="en-US" i="1">
                <a:solidFill>
                  <a:srgbClr val="FF0000"/>
                </a:solidFill>
              </a:rPr>
              <a:t>Q(x, y)</a:t>
            </a:r>
            <a:r>
              <a:rPr lang="en-US" altLang="en-US"/>
              <a:t>.”</a:t>
            </a:r>
          </a:p>
          <a:p>
            <a:pPr algn="just" eaLnBrk="1" hangingPunct="1"/>
            <a:r>
              <a:rPr lang="en-US" altLang="en-US"/>
              <a:t>No matter what value of </a:t>
            </a:r>
            <a:r>
              <a:rPr lang="en-US" altLang="en-US" i="1"/>
              <a:t>y </a:t>
            </a:r>
            <a:r>
              <a:rPr lang="en-US" altLang="en-US"/>
              <a:t>is chosen, there is only one value of </a:t>
            </a:r>
            <a:r>
              <a:rPr lang="en-US" altLang="en-US" i="1"/>
              <a:t>x </a:t>
            </a:r>
            <a:r>
              <a:rPr lang="en-US" altLang="en-US"/>
              <a:t>for which </a:t>
            </a:r>
            <a:r>
              <a:rPr lang="en-US" altLang="en-US" i="1"/>
              <a:t>x </a:t>
            </a:r>
            <a:r>
              <a:rPr lang="en-US" altLang="en-US"/>
              <a:t>+ </a:t>
            </a:r>
            <a:r>
              <a:rPr lang="en-US" altLang="en-US" i="1"/>
              <a:t>y </a:t>
            </a:r>
            <a:r>
              <a:rPr lang="en-US" altLang="en-US"/>
              <a:t>= 0. Therefore the statement ∃</a:t>
            </a:r>
            <a:r>
              <a:rPr lang="en-US" altLang="en-US" i="1"/>
              <a:t>y</a:t>
            </a:r>
            <a:r>
              <a:rPr lang="en-US" altLang="en-US"/>
              <a:t>∀</a:t>
            </a:r>
            <a:r>
              <a:rPr lang="en-US" altLang="en-US" i="1"/>
              <a:t>xQ(x, y) </a:t>
            </a:r>
            <a:r>
              <a:rPr lang="en-US" altLang="en-US"/>
              <a:t>is false.</a:t>
            </a:r>
          </a:p>
          <a:p>
            <a:pPr algn="just" eaLnBrk="1" hangingPunct="1"/>
            <a:endParaRPr lang="en-US" altLang="en-US"/>
          </a:p>
          <a:p>
            <a:pPr algn="just" eaLnBrk="1" hangingPunct="1"/>
            <a:r>
              <a:rPr lang="en-US" altLang="en-US"/>
              <a:t>The quantification ∀</a:t>
            </a:r>
            <a:r>
              <a:rPr lang="en-US" altLang="en-US" i="1"/>
              <a:t>x</a:t>
            </a:r>
            <a:r>
              <a:rPr lang="en-US" altLang="en-US"/>
              <a:t>∃</a:t>
            </a:r>
            <a:r>
              <a:rPr lang="en-US" altLang="en-US" i="1"/>
              <a:t>yQ(x, y) </a:t>
            </a:r>
            <a:r>
              <a:rPr lang="en-US" altLang="en-US"/>
              <a:t>denotes the proposition</a:t>
            </a:r>
          </a:p>
          <a:p>
            <a:pPr algn="just" eaLnBrk="1" hangingPunct="1"/>
            <a:r>
              <a:rPr lang="en-US" altLang="en-US"/>
              <a:t>“</a:t>
            </a:r>
            <a:r>
              <a:rPr lang="en-US" altLang="en-US">
                <a:solidFill>
                  <a:srgbClr val="FF0000"/>
                </a:solidFill>
              </a:rPr>
              <a:t>For every real number </a:t>
            </a:r>
            <a:r>
              <a:rPr lang="en-US" altLang="en-US" i="1">
                <a:solidFill>
                  <a:srgbClr val="FF0000"/>
                </a:solidFill>
              </a:rPr>
              <a:t>x </a:t>
            </a:r>
            <a:r>
              <a:rPr lang="en-US" altLang="en-US">
                <a:solidFill>
                  <a:srgbClr val="FF0000"/>
                </a:solidFill>
              </a:rPr>
              <a:t>there is a real number </a:t>
            </a:r>
            <a:r>
              <a:rPr lang="en-US" altLang="en-US" i="1">
                <a:solidFill>
                  <a:srgbClr val="FF0000"/>
                </a:solidFill>
              </a:rPr>
              <a:t>y </a:t>
            </a:r>
            <a:r>
              <a:rPr lang="en-US" altLang="en-US">
                <a:solidFill>
                  <a:srgbClr val="FF0000"/>
                </a:solidFill>
              </a:rPr>
              <a:t>such that </a:t>
            </a:r>
            <a:r>
              <a:rPr lang="en-US" altLang="en-US" i="1">
                <a:solidFill>
                  <a:srgbClr val="FF0000"/>
                </a:solidFill>
              </a:rPr>
              <a:t>Q(x, y)</a:t>
            </a:r>
            <a:r>
              <a:rPr lang="en-US" altLang="en-US"/>
              <a:t>.”</a:t>
            </a:r>
          </a:p>
          <a:p>
            <a:pPr algn="just" eaLnBrk="1" hangingPunct="1"/>
            <a:r>
              <a:rPr lang="en-US" altLang="en-US"/>
              <a:t>Given a real number </a:t>
            </a:r>
            <a:r>
              <a:rPr lang="en-US" altLang="en-US" i="1"/>
              <a:t>x</a:t>
            </a:r>
            <a:r>
              <a:rPr lang="en-US" altLang="en-US"/>
              <a:t>, there is a real number </a:t>
            </a:r>
            <a:r>
              <a:rPr lang="en-US" altLang="en-US" i="1"/>
              <a:t>y </a:t>
            </a:r>
            <a:r>
              <a:rPr lang="en-US" altLang="en-US"/>
              <a:t>such that </a:t>
            </a:r>
            <a:r>
              <a:rPr lang="en-US" altLang="en-US" i="1"/>
              <a:t>x </a:t>
            </a:r>
            <a:r>
              <a:rPr lang="en-US" altLang="en-US"/>
              <a:t>+ </a:t>
            </a:r>
            <a:r>
              <a:rPr lang="en-US" altLang="en-US" i="1"/>
              <a:t>y </a:t>
            </a:r>
            <a:r>
              <a:rPr lang="en-US" altLang="en-US"/>
              <a:t>= 0; namely, </a:t>
            </a:r>
            <a:r>
              <a:rPr lang="en-US" altLang="en-US" i="1"/>
              <a:t>y </a:t>
            </a:r>
            <a:r>
              <a:rPr lang="en-US" altLang="en-US"/>
              <a:t>= −</a:t>
            </a:r>
            <a:r>
              <a:rPr lang="en-US" altLang="en-US" i="1"/>
              <a:t>x</a:t>
            </a:r>
            <a:r>
              <a:rPr lang="en-US" altLang="en-US"/>
              <a:t>. Hence, the statement ∀</a:t>
            </a:r>
            <a:r>
              <a:rPr lang="en-US" altLang="en-US" i="1"/>
              <a:t>x</a:t>
            </a:r>
            <a:r>
              <a:rPr lang="en-US" altLang="en-US"/>
              <a:t>∃</a:t>
            </a:r>
            <a:r>
              <a:rPr lang="en-US" altLang="en-US" i="1"/>
              <a:t>yQ(x, y) </a:t>
            </a:r>
            <a:r>
              <a:rPr lang="en-US" altLang="en-US"/>
              <a:t>is true.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557997EC-E5DA-49E2-95CC-B00673538D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13884EF-8786-421F-9626-D1E9B31428E5}" type="slidenum">
              <a:rPr lang="en-US" altLang="en-US" sz="1400"/>
              <a:pPr eaLnBrk="1" hangingPunct="1"/>
              <a:t>27</a:t>
            </a:fld>
            <a:endParaRPr lang="en-US" altLang="en-US" sz="1400"/>
          </a:p>
        </p:txBody>
      </p:sp>
      <p:sp>
        <p:nvSpPr>
          <p:cNvPr id="28675" name="TextBox 4">
            <a:extLst>
              <a:ext uri="{FF2B5EF4-FFF2-40B4-BE49-F238E27FC236}">
                <a16:creationId xmlns:a16="http://schemas.microsoft.com/office/drawing/2014/main" id="{00EA5CA9-9F64-4B81-BF5D-4E67A7F5F959}"/>
              </a:ext>
            </a:extLst>
          </p:cNvPr>
          <p:cNvSpPr txBox="1">
            <a:spLocks noChangeArrowheads="1"/>
          </p:cNvSpPr>
          <p:nvPr/>
        </p:nvSpPr>
        <p:spPr bwMode="auto">
          <a:xfrm>
            <a:off x="228600" y="457200"/>
            <a:ext cx="8763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rPr>
              <a:t>EXAMPLE 20</a:t>
            </a:r>
          </a:p>
          <a:p>
            <a:pPr eaLnBrk="1" hangingPunct="1"/>
            <a:r>
              <a:rPr lang="en-US" altLang="en-US"/>
              <a:t> Let Q(x, y, z) be the statement “x + y = z.” What are the truth values of the statements ∀x∀y∃zQ(x, y, z) and ∃z∀x∀yQ(x, y, z), where the domain of all variables consists of all real numbers?</a:t>
            </a:r>
          </a:p>
          <a:p>
            <a:pPr eaLnBrk="1" hangingPunct="1"/>
            <a:endParaRPr lang="en-US" altLang="en-US"/>
          </a:p>
          <a:p>
            <a:pPr eaLnBrk="1" hangingPunct="1"/>
            <a:r>
              <a:rPr lang="en-US" altLang="en-US">
                <a:solidFill>
                  <a:schemeClr val="accent2"/>
                </a:solidFill>
              </a:rPr>
              <a:t>Solution: </a:t>
            </a:r>
          </a:p>
          <a:p>
            <a:pPr eaLnBrk="1" hangingPunct="1"/>
            <a:r>
              <a:rPr lang="en-US" altLang="en-US"/>
              <a:t>The quantification ∀x∀y∃zQ(x, y, z), which is the statement</a:t>
            </a:r>
          </a:p>
          <a:p>
            <a:pPr eaLnBrk="1" hangingPunct="1"/>
            <a:r>
              <a:rPr lang="en-US" altLang="en-US"/>
              <a:t>“</a:t>
            </a:r>
            <a:r>
              <a:rPr lang="en-US" altLang="en-US">
                <a:solidFill>
                  <a:srgbClr val="FF0000"/>
                </a:solidFill>
              </a:rPr>
              <a:t>For all real numbers x and for all real numbers y there is a real number z such that x + y = z</a:t>
            </a:r>
            <a:r>
              <a:rPr lang="en-US" altLang="en-US"/>
              <a:t>,” is true. </a:t>
            </a:r>
          </a:p>
          <a:p>
            <a:pPr eaLnBrk="1" hangingPunct="1"/>
            <a:endParaRPr lang="en-US" altLang="en-US"/>
          </a:p>
          <a:p>
            <a:pPr eaLnBrk="1" hangingPunct="1"/>
            <a:r>
              <a:rPr lang="pl-PL" altLang="en-US"/>
              <a:t>∃z∀x∀yQ(x, y, z),</a:t>
            </a:r>
            <a:r>
              <a:rPr lang="en-US" altLang="en-US"/>
              <a:t> which is the statement</a:t>
            </a:r>
          </a:p>
          <a:p>
            <a:pPr eaLnBrk="1" hangingPunct="1"/>
            <a:r>
              <a:rPr lang="en-US" altLang="en-US"/>
              <a:t>“</a:t>
            </a:r>
            <a:r>
              <a:rPr lang="en-US" altLang="en-US">
                <a:solidFill>
                  <a:srgbClr val="FF0000"/>
                </a:solidFill>
              </a:rPr>
              <a:t>There is a real number z such that for all real numbers x and for all real numbers y it is true that x + y = z</a:t>
            </a:r>
            <a:r>
              <a:rPr lang="en-US" altLang="en-US"/>
              <a:t>,”</a:t>
            </a:r>
          </a:p>
          <a:p>
            <a:pPr eaLnBrk="1" hangingPunct="1"/>
            <a:r>
              <a:rPr lang="en-US" altLang="en-US"/>
              <a:t>is false, because there is no value of z that satisfies the equation x + y = z for all values of x and 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6C0C1C07-31AD-4B52-BEB6-80CB179FFC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4EFFCD-50EB-4B9A-86B7-1CD7AC9595B0}" type="slidenum">
              <a:rPr lang="en-US" altLang="en-US" sz="1400"/>
              <a:pPr eaLnBrk="1" hangingPunct="1"/>
              <a:t>28</a:t>
            </a:fld>
            <a:endParaRPr lang="en-US" altLang="en-US" sz="1400"/>
          </a:p>
        </p:txBody>
      </p:sp>
      <p:sp>
        <p:nvSpPr>
          <p:cNvPr id="29699" name="TextBox 4">
            <a:extLst>
              <a:ext uri="{FF2B5EF4-FFF2-40B4-BE49-F238E27FC236}">
                <a16:creationId xmlns:a16="http://schemas.microsoft.com/office/drawing/2014/main" id="{F7B16FCF-6429-4E0C-909E-7F2C5C478503}"/>
              </a:ext>
            </a:extLst>
          </p:cNvPr>
          <p:cNvSpPr txBox="1">
            <a:spLocks noChangeArrowheads="1"/>
          </p:cNvSpPr>
          <p:nvPr/>
        </p:nvSpPr>
        <p:spPr bwMode="auto">
          <a:xfrm>
            <a:off x="228600" y="609600"/>
            <a:ext cx="8686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Example-21</a:t>
            </a:r>
          </a:p>
          <a:p>
            <a:pPr eaLnBrk="1" hangingPunct="1"/>
            <a:r>
              <a:rPr lang="en-US" altLang="en-US"/>
              <a:t>Let A = {1, 2, 3, 4, 5}. Determine the truth value of each of the following statements:</a:t>
            </a:r>
          </a:p>
          <a:p>
            <a:pPr eaLnBrk="1" hangingPunct="1"/>
            <a:r>
              <a:rPr lang="pt-BR" altLang="en-US"/>
              <a:t>(a) (∃x ∈ A)(x + 3 = 10) (c) (∃x ∈ A)(x + 3 &lt; 5)</a:t>
            </a:r>
          </a:p>
          <a:p>
            <a:pPr eaLnBrk="1" hangingPunct="1"/>
            <a:r>
              <a:rPr lang="pt-BR" altLang="en-US"/>
              <a:t>(b) (∀x ∈ A)(x + 3 &lt; 10) (d) (∀x ∈ A)(x + 3 ≤ 7)</a:t>
            </a:r>
          </a:p>
          <a:p>
            <a:pPr eaLnBrk="1" hangingPunct="1"/>
            <a:r>
              <a:rPr lang="pt-BR" altLang="en-US">
                <a:solidFill>
                  <a:schemeClr val="accent2"/>
                </a:solidFill>
              </a:rPr>
              <a:t>Ans.</a:t>
            </a:r>
          </a:p>
          <a:p>
            <a:pPr eaLnBrk="1" hangingPunct="1"/>
            <a:r>
              <a:rPr lang="en-US" altLang="en-US"/>
              <a:t>(a) False. For no number in A is a solution to x + 3 = 10.</a:t>
            </a:r>
          </a:p>
          <a:p>
            <a:pPr eaLnBrk="1" hangingPunct="1"/>
            <a:r>
              <a:rPr lang="en-US" altLang="en-US"/>
              <a:t>(b) True. For every number in A satisfies x + 3 &lt; 10.</a:t>
            </a:r>
          </a:p>
          <a:p>
            <a:pPr eaLnBrk="1" hangingPunct="1"/>
            <a:r>
              <a:rPr lang="en-US" altLang="en-US"/>
              <a:t>(c) True. For if x = 1, then x + 3 &lt; 5, i.e., 1 is a solution.</a:t>
            </a:r>
          </a:p>
          <a:p>
            <a:pPr eaLnBrk="1" hangingPunct="1"/>
            <a:r>
              <a:rPr lang="en-US" altLang="en-US"/>
              <a:t>(d) False. For if x = 5, then x + 3 is not less than or equal 7. In other words, 5 is not a solution to the given condition.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794423AD-0C19-4814-BE18-5C90AF0EA9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7DB772-4F98-494F-97B5-E8F882235A91}" type="slidenum">
              <a:rPr lang="en-US" altLang="en-US" sz="1400"/>
              <a:pPr eaLnBrk="1" hangingPunct="1"/>
              <a:t>29</a:t>
            </a:fld>
            <a:endParaRPr lang="en-US" altLang="en-US" sz="1400"/>
          </a:p>
        </p:txBody>
      </p:sp>
      <p:sp>
        <p:nvSpPr>
          <p:cNvPr id="30723" name="TextBox 4">
            <a:extLst>
              <a:ext uri="{FF2B5EF4-FFF2-40B4-BE49-F238E27FC236}">
                <a16:creationId xmlns:a16="http://schemas.microsoft.com/office/drawing/2014/main" id="{347844CF-7497-4DD1-B76F-DC1E38E34B02}"/>
              </a:ext>
            </a:extLst>
          </p:cNvPr>
          <p:cNvSpPr txBox="1">
            <a:spLocks noChangeArrowheads="1"/>
          </p:cNvSpPr>
          <p:nvPr/>
        </p:nvSpPr>
        <p:spPr bwMode="auto">
          <a:xfrm>
            <a:off x="304800" y="609600"/>
            <a:ext cx="8610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rPr>
              <a:t>Example-22</a:t>
            </a:r>
          </a:p>
          <a:p>
            <a:pPr eaLnBrk="1" hangingPunct="1"/>
            <a:r>
              <a:rPr lang="en-US" altLang="en-US"/>
              <a:t>Determine the truth value of each of the following statements where </a:t>
            </a:r>
            <a:r>
              <a:rPr lang="en-US" altLang="en-US" b="1"/>
              <a:t>U = {1, 2, 3} is the universal set.</a:t>
            </a:r>
          </a:p>
          <a:p>
            <a:pPr eaLnBrk="1" hangingPunct="1"/>
            <a:endParaRPr lang="en-US" altLang="en-US" b="1"/>
          </a:p>
          <a:p>
            <a:pPr eaLnBrk="1" hangingPunct="1"/>
            <a:r>
              <a:rPr lang="en-US" altLang="en-US" b="1">
                <a:solidFill>
                  <a:schemeClr val="accent2"/>
                </a:solidFill>
              </a:rPr>
              <a:t>Ans.</a:t>
            </a:r>
          </a:p>
          <a:p>
            <a:pPr eaLnBrk="1" hangingPunct="1"/>
            <a:r>
              <a:rPr lang="es-ES" altLang="en-US"/>
              <a:t>(a) ∃x∀y, x</a:t>
            </a:r>
            <a:r>
              <a:rPr lang="es-ES" altLang="en-US" baseline="30000"/>
              <a:t>2</a:t>
            </a:r>
            <a:r>
              <a:rPr lang="es-ES" altLang="en-US"/>
              <a:t> &lt; y + 1; (b) ∀x∃y, x</a:t>
            </a:r>
            <a:r>
              <a:rPr lang="es-ES" altLang="en-US" baseline="30000"/>
              <a:t>2</a:t>
            </a:r>
            <a:r>
              <a:rPr lang="es-ES" altLang="en-US"/>
              <a:t> + y</a:t>
            </a:r>
            <a:r>
              <a:rPr lang="es-ES" altLang="en-US" baseline="30000"/>
              <a:t>2</a:t>
            </a:r>
            <a:r>
              <a:rPr lang="es-ES" altLang="en-US"/>
              <a:t> &lt; 12; (c) ∀x∀y, x</a:t>
            </a:r>
            <a:r>
              <a:rPr lang="es-ES" altLang="en-US" baseline="30000"/>
              <a:t>2</a:t>
            </a:r>
            <a:r>
              <a:rPr lang="es-ES" altLang="en-US"/>
              <a:t> + y</a:t>
            </a:r>
            <a:r>
              <a:rPr lang="es-ES" altLang="en-US" baseline="30000"/>
              <a:t>2</a:t>
            </a:r>
            <a:r>
              <a:rPr lang="es-ES" altLang="en-US"/>
              <a:t> &lt; 12.</a:t>
            </a:r>
          </a:p>
          <a:p>
            <a:pPr eaLnBrk="1" hangingPunct="1"/>
            <a:r>
              <a:rPr lang="en-US" altLang="en-US"/>
              <a:t>(a) True. For if x = 1, then 1, 2, and 3 are all solutions to 1 &lt; y + 1.</a:t>
            </a:r>
          </a:p>
          <a:p>
            <a:pPr eaLnBrk="1" hangingPunct="1"/>
            <a:r>
              <a:rPr lang="en-US" altLang="en-US"/>
              <a:t>(b) True. For each x, let y = 1; then x</a:t>
            </a:r>
            <a:r>
              <a:rPr lang="en-US" altLang="en-US" baseline="30000"/>
              <a:t>2</a:t>
            </a:r>
            <a:r>
              <a:rPr lang="en-US" altLang="en-US" baseline="-25000"/>
              <a:t> </a:t>
            </a:r>
            <a:r>
              <a:rPr lang="en-US" altLang="en-US"/>
              <a:t>+ 1 &lt; 12 is a true statement.</a:t>
            </a:r>
          </a:p>
          <a:p>
            <a:pPr eaLnBrk="1" hangingPunct="1"/>
            <a:r>
              <a:rPr lang="en-US" altLang="en-US"/>
              <a:t>(c) False. For if x = 2 and y = 3, then x</a:t>
            </a:r>
            <a:r>
              <a:rPr lang="en-US" altLang="en-US" baseline="30000"/>
              <a:t>2</a:t>
            </a:r>
            <a:r>
              <a:rPr lang="en-US" altLang="en-US"/>
              <a:t>+ y</a:t>
            </a:r>
            <a:r>
              <a:rPr lang="en-US" altLang="en-US" baseline="30000"/>
              <a:t>2</a:t>
            </a:r>
            <a:r>
              <a:rPr lang="en-US" altLang="en-US"/>
              <a:t> &lt; 12 is not a true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BA197D5A-BFFA-41F8-AA59-916316C273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D1A83A8-0CA9-4619-B7B3-F39BC90C52C6}" type="slidenum">
              <a:rPr lang="en-US" altLang="en-US" sz="1400"/>
              <a:pPr eaLnBrk="1" hangingPunct="1"/>
              <a:t>3</a:t>
            </a:fld>
            <a:endParaRPr lang="en-US" altLang="en-US" sz="1400"/>
          </a:p>
        </p:txBody>
      </p:sp>
      <p:sp>
        <p:nvSpPr>
          <p:cNvPr id="5123" name="Text Box 4">
            <a:extLst>
              <a:ext uri="{FF2B5EF4-FFF2-40B4-BE49-F238E27FC236}">
                <a16:creationId xmlns:a16="http://schemas.microsoft.com/office/drawing/2014/main" id="{49E56E43-DA9C-4B1F-9979-66388BB733A8}"/>
              </a:ext>
            </a:extLst>
          </p:cNvPr>
          <p:cNvSpPr txBox="1">
            <a:spLocks noChangeArrowheads="1"/>
          </p:cNvSpPr>
          <p:nvPr/>
        </p:nvSpPr>
        <p:spPr bwMode="auto">
          <a:xfrm>
            <a:off x="381000" y="533400"/>
            <a:ext cx="8534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a:t>
            </a:r>
            <a:r>
              <a:rPr lang="en-US" altLang="en-US" b="1"/>
              <a:t> </a:t>
            </a:r>
            <a:r>
              <a:rPr lang="en-US" altLang="en-US"/>
              <a:t>Let </a:t>
            </a:r>
            <a:r>
              <a:rPr lang="en-US" altLang="en-US" i="1"/>
              <a:t>P(x) </a:t>
            </a:r>
            <a:r>
              <a:rPr lang="en-US" altLang="en-US"/>
              <a:t>denote the statement “</a:t>
            </a:r>
            <a:r>
              <a:rPr lang="en-US" altLang="en-US" i="1"/>
              <a:t>x &gt; </a:t>
            </a:r>
            <a:r>
              <a:rPr lang="en-US" altLang="en-US"/>
              <a:t>3.” What are the truth values of </a:t>
            </a:r>
            <a:r>
              <a:rPr lang="en-US" altLang="en-US" i="1"/>
              <a:t>P(</a:t>
            </a:r>
            <a:r>
              <a:rPr lang="en-US" altLang="en-US"/>
              <a:t>4</a:t>
            </a:r>
            <a:r>
              <a:rPr lang="en-US" altLang="en-US" i="1"/>
              <a:t>) </a:t>
            </a:r>
            <a:r>
              <a:rPr lang="en-US" altLang="en-US"/>
              <a:t>and </a:t>
            </a:r>
            <a:r>
              <a:rPr lang="en-US" altLang="en-US" i="1"/>
              <a:t>P(</a:t>
            </a:r>
            <a:r>
              <a:rPr lang="en-US" altLang="en-US"/>
              <a:t>2</a:t>
            </a:r>
            <a:r>
              <a:rPr lang="en-US" altLang="en-US" i="1"/>
              <a:t>)</a:t>
            </a:r>
            <a:r>
              <a:rPr lang="en-US" altLang="en-US"/>
              <a:t>?</a:t>
            </a:r>
          </a:p>
          <a:p>
            <a:pPr eaLnBrk="1" hangingPunct="1"/>
            <a:endParaRPr lang="en-US" altLang="en-US" i="1">
              <a:solidFill>
                <a:schemeClr val="accent2"/>
              </a:solidFill>
            </a:endParaRPr>
          </a:p>
          <a:p>
            <a:pPr algn="just" eaLnBrk="1" hangingPunct="1"/>
            <a:r>
              <a:rPr lang="en-US" altLang="en-US" i="1">
                <a:solidFill>
                  <a:schemeClr val="accent2"/>
                </a:solidFill>
              </a:rPr>
              <a:t>Solution:</a:t>
            </a:r>
            <a:r>
              <a:rPr lang="en-US" altLang="en-US" i="1"/>
              <a:t> </a:t>
            </a:r>
            <a:r>
              <a:rPr lang="en-US" altLang="en-US"/>
              <a:t>We obtain the statement </a:t>
            </a:r>
            <a:r>
              <a:rPr lang="en-US" altLang="en-US" i="1"/>
              <a:t>P(</a:t>
            </a:r>
            <a:r>
              <a:rPr lang="en-US" altLang="en-US"/>
              <a:t>4</a:t>
            </a:r>
            <a:r>
              <a:rPr lang="en-US" altLang="en-US" i="1"/>
              <a:t>) </a:t>
            </a:r>
            <a:r>
              <a:rPr lang="en-US" altLang="en-US"/>
              <a:t>by setting </a:t>
            </a:r>
            <a:r>
              <a:rPr lang="en-US" altLang="en-US" i="1"/>
              <a:t>x </a:t>
            </a:r>
            <a:r>
              <a:rPr lang="en-US" altLang="en-US"/>
              <a:t>= 4 in the statement “</a:t>
            </a:r>
            <a:r>
              <a:rPr lang="en-US" altLang="en-US" i="1"/>
              <a:t>x &gt; </a:t>
            </a:r>
            <a:r>
              <a:rPr lang="en-US" altLang="en-US"/>
              <a:t>3.” Hence, </a:t>
            </a:r>
            <a:r>
              <a:rPr lang="en-US" altLang="en-US" i="1"/>
              <a:t>P(</a:t>
            </a:r>
            <a:r>
              <a:rPr lang="en-US" altLang="en-US"/>
              <a:t>4</a:t>
            </a:r>
            <a:r>
              <a:rPr lang="en-US" altLang="en-US" i="1"/>
              <a:t>)</a:t>
            </a:r>
            <a:r>
              <a:rPr lang="en-US" altLang="en-US"/>
              <a:t>, which is the statement “4 </a:t>
            </a:r>
            <a:r>
              <a:rPr lang="en-US" altLang="en-US" i="1"/>
              <a:t>&gt; </a:t>
            </a:r>
            <a:r>
              <a:rPr lang="en-US" altLang="en-US"/>
              <a:t>3,” is true. However, </a:t>
            </a:r>
            <a:r>
              <a:rPr lang="en-US" altLang="en-US" i="1"/>
              <a:t>P(</a:t>
            </a:r>
            <a:r>
              <a:rPr lang="en-US" altLang="en-US"/>
              <a:t>2</a:t>
            </a:r>
            <a:r>
              <a:rPr lang="en-US" altLang="en-US" i="1"/>
              <a:t>)</a:t>
            </a:r>
            <a:r>
              <a:rPr lang="en-US" altLang="en-US"/>
              <a:t>, which is the statement “2 </a:t>
            </a:r>
            <a:r>
              <a:rPr lang="en-US" altLang="en-US" i="1"/>
              <a:t>&gt; </a:t>
            </a:r>
            <a:r>
              <a:rPr lang="en-US" altLang="en-US"/>
              <a:t>3,” is false.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0B870386-9647-41DC-A75D-20C94A5FD3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A8EF8C5-9827-498C-958A-2A206E06C87B}" type="slidenum">
              <a:rPr lang="en-US" altLang="en-US" sz="1400"/>
              <a:pPr eaLnBrk="1" hangingPunct="1"/>
              <a:t>30</a:t>
            </a:fld>
            <a:endParaRPr lang="en-US" altLang="en-US" sz="1400"/>
          </a:p>
        </p:txBody>
      </p:sp>
      <p:sp>
        <p:nvSpPr>
          <p:cNvPr id="5" name="TextBox 4">
            <a:extLst>
              <a:ext uri="{FF2B5EF4-FFF2-40B4-BE49-F238E27FC236}">
                <a16:creationId xmlns:a16="http://schemas.microsoft.com/office/drawing/2014/main" id="{D852FD69-BA10-4900-AC5A-ED5A851C1DAD}"/>
              </a:ext>
            </a:extLst>
          </p:cNvPr>
          <p:cNvSpPr txBox="1"/>
          <p:nvPr/>
        </p:nvSpPr>
        <p:spPr>
          <a:xfrm>
            <a:off x="152400" y="304800"/>
            <a:ext cx="8991600" cy="4400550"/>
          </a:xfrm>
          <a:prstGeom prst="rect">
            <a:avLst/>
          </a:prstGeom>
          <a:noFill/>
        </p:spPr>
        <p:txBody>
          <a:bodyPr>
            <a:spAutoFit/>
          </a:bodyPr>
          <a:lstStyle/>
          <a:p>
            <a:pPr>
              <a:defRPr/>
            </a:pPr>
            <a:endParaRPr lang="en-US" sz="2800" dirty="0"/>
          </a:p>
          <a:p>
            <a:pPr>
              <a:defRPr/>
            </a:pPr>
            <a:r>
              <a:rPr lang="en-US" sz="2800" b="1" dirty="0">
                <a:solidFill>
                  <a:schemeClr val="accent2"/>
                </a:solidFill>
              </a:rPr>
              <a:t>Example-23</a:t>
            </a:r>
          </a:p>
          <a:p>
            <a:pPr>
              <a:defRPr/>
            </a:pPr>
            <a:r>
              <a:rPr lang="en-US" sz="2800" dirty="0"/>
              <a:t>Negate each of the following statements:</a:t>
            </a:r>
          </a:p>
          <a:p>
            <a:pPr marL="514350" indent="-514350">
              <a:buFontTx/>
              <a:buAutoNum type="alphaLcParenBoth"/>
              <a:defRPr/>
            </a:pPr>
            <a:r>
              <a:rPr lang="es-ES" sz="2800" dirty="0"/>
              <a:t>∃x ∀y, p(x, y); (b) ∃x ∀y, p(x, y); (c) ∃y ∃x ∀z, p(x, y, z).</a:t>
            </a:r>
          </a:p>
          <a:p>
            <a:pPr marL="514350" indent="-514350">
              <a:buFontTx/>
              <a:buAutoNum type="alphaLcParenBoth"/>
              <a:defRPr/>
            </a:pPr>
            <a:endParaRPr lang="es-ES" sz="2800" dirty="0"/>
          </a:p>
          <a:p>
            <a:pPr marL="514350" indent="-514350">
              <a:defRPr/>
            </a:pPr>
            <a:r>
              <a:rPr lang="es-ES" sz="2800" dirty="0" err="1"/>
              <a:t>Solution</a:t>
            </a:r>
            <a:r>
              <a:rPr lang="es-ES" sz="2800" dirty="0"/>
              <a:t>:</a:t>
            </a:r>
          </a:p>
          <a:p>
            <a:pPr>
              <a:defRPr/>
            </a:pPr>
            <a:r>
              <a:rPr lang="en-US" sz="2800" dirty="0"/>
              <a:t>Use ￢∀x p(x) ≡ ∃</a:t>
            </a:r>
            <a:r>
              <a:rPr lang="en-US" sz="2800" dirty="0" err="1"/>
              <a:t>x￢p</a:t>
            </a:r>
            <a:r>
              <a:rPr lang="en-US" sz="2800" dirty="0"/>
              <a:t>(x) and ￢∃x p(x) ≡ ∀</a:t>
            </a:r>
            <a:r>
              <a:rPr lang="en-US" sz="2800" dirty="0" err="1"/>
              <a:t>x￢p</a:t>
            </a:r>
            <a:r>
              <a:rPr lang="en-US" sz="2800" dirty="0"/>
              <a:t>(x):</a:t>
            </a:r>
          </a:p>
          <a:p>
            <a:pPr>
              <a:defRPr/>
            </a:pPr>
            <a:r>
              <a:rPr lang="es-ES" sz="2800" dirty="0"/>
              <a:t>(a) ￢(∃</a:t>
            </a:r>
            <a:r>
              <a:rPr lang="es-ES" sz="2800" dirty="0" err="1"/>
              <a:t>x∀y</a:t>
            </a:r>
            <a:r>
              <a:rPr lang="es-ES" sz="2800" dirty="0"/>
              <a:t>, p(x, y)) ≡ ∀</a:t>
            </a:r>
            <a:r>
              <a:rPr lang="es-ES" sz="2800" dirty="0" err="1"/>
              <a:t>x∃y￢p</a:t>
            </a:r>
            <a:r>
              <a:rPr lang="es-ES" sz="2800" dirty="0"/>
              <a:t>(x, y)</a:t>
            </a:r>
          </a:p>
          <a:p>
            <a:pPr>
              <a:defRPr/>
            </a:pPr>
            <a:r>
              <a:rPr lang="es-ES" sz="2800" dirty="0"/>
              <a:t>(b) ￢(∀</a:t>
            </a:r>
            <a:r>
              <a:rPr lang="es-ES" sz="2800" dirty="0" err="1"/>
              <a:t>x∀y</a:t>
            </a:r>
            <a:r>
              <a:rPr lang="es-ES" sz="2800" dirty="0"/>
              <a:t>, p(x, y)) ≡ ∃</a:t>
            </a:r>
            <a:r>
              <a:rPr lang="es-ES" sz="2800" dirty="0" err="1"/>
              <a:t>x∃y￢p</a:t>
            </a:r>
            <a:r>
              <a:rPr lang="es-ES" sz="2800" dirty="0"/>
              <a:t>(x, y)</a:t>
            </a:r>
          </a:p>
          <a:p>
            <a:pPr>
              <a:defRPr/>
            </a:pPr>
            <a:r>
              <a:rPr lang="en-US" sz="2800" dirty="0"/>
              <a:t>(c) ￢(∃y ∃x ∀z, p(x, y, z)) ≡ ∀y ∀x ∃</a:t>
            </a:r>
            <a:r>
              <a:rPr lang="en-US" sz="2800" dirty="0" err="1"/>
              <a:t>z￢p</a:t>
            </a:r>
            <a:r>
              <a:rPr lang="en-US" sz="2800" dirty="0"/>
              <a:t>(x, y, z)</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245B2599-CEEF-4547-908A-B863B4B5D4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4B4E0D-217D-4B76-AF0D-E401B8FFAA2C}" type="slidenum">
              <a:rPr lang="en-US" altLang="en-US" sz="1400"/>
              <a:pPr eaLnBrk="1" hangingPunct="1"/>
              <a:t>31</a:t>
            </a:fld>
            <a:endParaRPr lang="en-US" altLang="en-US" sz="1400"/>
          </a:p>
        </p:txBody>
      </p:sp>
      <p:sp>
        <p:nvSpPr>
          <p:cNvPr id="32771" name="TextBox 4">
            <a:extLst>
              <a:ext uri="{FF2B5EF4-FFF2-40B4-BE49-F238E27FC236}">
                <a16:creationId xmlns:a16="http://schemas.microsoft.com/office/drawing/2014/main" id="{5B5ABD18-0CDF-4A1A-AB7E-D1BA2C4A34EB}"/>
              </a:ext>
            </a:extLst>
          </p:cNvPr>
          <p:cNvSpPr txBox="1">
            <a:spLocks noChangeArrowheads="1"/>
          </p:cNvSpPr>
          <p:nvPr/>
        </p:nvSpPr>
        <p:spPr bwMode="auto">
          <a:xfrm>
            <a:off x="0" y="457200"/>
            <a:ext cx="8839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24</a:t>
            </a:r>
          </a:p>
          <a:p>
            <a:pPr algn="just" eaLnBrk="1" hangingPunct="1"/>
            <a:r>
              <a:rPr lang="en-US" altLang="en-US"/>
              <a:t> Express the statement “</a:t>
            </a:r>
            <a:r>
              <a:rPr lang="en-US" altLang="en-US">
                <a:solidFill>
                  <a:schemeClr val="accent2"/>
                </a:solidFill>
              </a:rPr>
              <a:t>If a person is female and is a parent, then this person is someone’s mother</a:t>
            </a:r>
            <a:r>
              <a:rPr lang="en-US" altLang="en-US"/>
              <a:t>” as a logical expression involving predicates, quantifiers with a domain consisting of all people, and logical connectives.</a:t>
            </a:r>
          </a:p>
          <a:p>
            <a:pPr algn="just" eaLnBrk="1" hangingPunct="1"/>
            <a:endParaRPr lang="en-US" altLang="en-US"/>
          </a:p>
          <a:p>
            <a:pPr algn="just" eaLnBrk="1" hangingPunct="1"/>
            <a:r>
              <a:rPr lang="en-US" altLang="en-US">
                <a:solidFill>
                  <a:schemeClr val="accent2"/>
                </a:solidFill>
              </a:rPr>
              <a:t>Solution: </a:t>
            </a:r>
            <a:r>
              <a:rPr lang="en-US" altLang="en-US"/>
              <a:t>We can express as, “</a:t>
            </a:r>
            <a:r>
              <a:rPr lang="en-US" altLang="en-US">
                <a:solidFill>
                  <a:schemeClr val="accent2"/>
                </a:solidFill>
              </a:rPr>
              <a:t>For every person x, if person x is female and person x is a parent, then there exists a person y such that person x is the mother of person y.</a:t>
            </a:r>
            <a:r>
              <a:rPr lang="en-US" altLang="en-US"/>
              <a:t>” We introduce the propositional functions F(x) to represent “x is female,” P(x) to represent “x is a parent,” and</a:t>
            </a:r>
          </a:p>
          <a:p>
            <a:pPr algn="just" eaLnBrk="1" hangingPunct="1"/>
            <a:r>
              <a:rPr lang="en-US" altLang="en-US"/>
              <a:t>M(x, y) to represent “x is the mother of y.” The original statement can be represented as</a:t>
            </a:r>
          </a:p>
          <a:p>
            <a:pPr algn="just" eaLnBrk="1" hangingPunct="1"/>
            <a:r>
              <a:rPr lang="en-US" altLang="en-US"/>
              <a:t>∀x((F (x) ∧ P(x)) → ∃yM(x, 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F18457F1-C8CE-4255-806F-512D9B28E5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B0FA86-853E-4930-B215-5759886421A4}" type="slidenum">
              <a:rPr lang="en-US" altLang="en-US" sz="1400"/>
              <a:pPr eaLnBrk="1" hangingPunct="1"/>
              <a:t>4</a:t>
            </a:fld>
            <a:endParaRPr lang="en-US" altLang="en-US" sz="1400"/>
          </a:p>
        </p:txBody>
      </p:sp>
      <p:sp>
        <p:nvSpPr>
          <p:cNvPr id="6147" name="Text Box 4">
            <a:extLst>
              <a:ext uri="{FF2B5EF4-FFF2-40B4-BE49-F238E27FC236}">
                <a16:creationId xmlns:a16="http://schemas.microsoft.com/office/drawing/2014/main" id="{DE21D088-270E-441D-AF81-69C6D6B53B89}"/>
              </a:ext>
            </a:extLst>
          </p:cNvPr>
          <p:cNvSpPr txBox="1">
            <a:spLocks noChangeArrowheads="1"/>
          </p:cNvSpPr>
          <p:nvPr/>
        </p:nvSpPr>
        <p:spPr bwMode="auto">
          <a:xfrm>
            <a:off x="228600" y="990600"/>
            <a:ext cx="8610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2</a:t>
            </a:r>
            <a:r>
              <a:rPr lang="en-US" altLang="en-US" b="1"/>
              <a:t> </a:t>
            </a:r>
            <a:r>
              <a:rPr lang="en-US" altLang="en-US"/>
              <a:t>Let </a:t>
            </a:r>
            <a:r>
              <a:rPr lang="en-US" altLang="en-US" i="1"/>
              <a:t>A(x) </a:t>
            </a:r>
            <a:r>
              <a:rPr lang="en-US" altLang="en-US"/>
              <a:t>denote the statement </a:t>
            </a:r>
            <a:r>
              <a:rPr lang="en-US" altLang="en-US">
                <a:solidFill>
                  <a:srgbClr val="FF0000"/>
                </a:solidFill>
              </a:rPr>
              <a:t>“Computer </a:t>
            </a:r>
            <a:r>
              <a:rPr lang="en-US" altLang="en-US" i="1">
                <a:solidFill>
                  <a:srgbClr val="FF0000"/>
                </a:solidFill>
              </a:rPr>
              <a:t>x </a:t>
            </a:r>
            <a:r>
              <a:rPr lang="en-US" altLang="en-US">
                <a:solidFill>
                  <a:srgbClr val="FF0000"/>
                </a:solidFill>
              </a:rPr>
              <a:t>is under attack by an intruder.”</a:t>
            </a:r>
            <a:r>
              <a:rPr lang="en-US" altLang="en-US"/>
              <a:t> Suppose that of the computers on campus, only CS2 and MATH1 are currently under attack by intruders. What are truth values of </a:t>
            </a:r>
            <a:r>
              <a:rPr lang="en-US" altLang="en-US" i="1"/>
              <a:t>A</a:t>
            </a:r>
            <a:r>
              <a:rPr lang="en-US" altLang="en-US"/>
              <a:t>(CS1), </a:t>
            </a:r>
            <a:r>
              <a:rPr lang="en-US" altLang="en-US" i="1"/>
              <a:t>A</a:t>
            </a:r>
            <a:r>
              <a:rPr lang="en-US" altLang="en-US"/>
              <a:t>(CS2), and </a:t>
            </a:r>
            <a:r>
              <a:rPr lang="en-US" altLang="en-US" i="1"/>
              <a:t>A</a:t>
            </a:r>
            <a:r>
              <a:rPr lang="en-US" altLang="en-US"/>
              <a:t>(MATH1)?</a:t>
            </a:r>
          </a:p>
          <a:p>
            <a:pPr algn="just" eaLnBrk="1" hangingPunct="1"/>
            <a:endParaRPr lang="en-US" altLang="en-US" i="1"/>
          </a:p>
          <a:p>
            <a:pPr algn="just" eaLnBrk="1" hangingPunct="1"/>
            <a:r>
              <a:rPr lang="en-US" altLang="en-US" i="1">
                <a:solidFill>
                  <a:schemeClr val="accent2"/>
                </a:solidFill>
              </a:rPr>
              <a:t>Solution:</a:t>
            </a:r>
            <a:r>
              <a:rPr lang="en-US" altLang="en-US" i="1"/>
              <a:t> </a:t>
            </a:r>
            <a:r>
              <a:rPr lang="en-US" altLang="en-US"/>
              <a:t>We obtain the statement </a:t>
            </a:r>
            <a:r>
              <a:rPr lang="en-US" altLang="en-US" i="1"/>
              <a:t>A</a:t>
            </a:r>
            <a:r>
              <a:rPr lang="en-US" altLang="en-US"/>
              <a:t>(CS1) by setting </a:t>
            </a:r>
            <a:r>
              <a:rPr lang="en-US" altLang="en-US" i="1"/>
              <a:t>x </a:t>
            </a:r>
            <a:r>
              <a:rPr lang="en-US" altLang="en-US"/>
              <a:t>= CS1 in the statement “Computer </a:t>
            </a:r>
            <a:r>
              <a:rPr lang="en-US" altLang="en-US" i="1"/>
              <a:t>x </a:t>
            </a:r>
            <a:r>
              <a:rPr lang="en-US" altLang="en-US"/>
              <a:t>is under attack by an intruder.” Because CS1 is not on the list of computers currently under attack, we conclude that </a:t>
            </a:r>
            <a:r>
              <a:rPr lang="en-US" altLang="en-US" i="1"/>
              <a:t>A</a:t>
            </a:r>
            <a:r>
              <a:rPr lang="en-US" altLang="en-US"/>
              <a:t>(CS1) is false. Similarly, because CS2 and MATH1 are on the list of computers under attack, we know that </a:t>
            </a:r>
            <a:r>
              <a:rPr lang="en-US" altLang="en-US" i="1"/>
              <a:t>A</a:t>
            </a:r>
            <a:r>
              <a:rPr lang="en-US" altLang="en-US"/>
              <a:t>(CS2) and </a:t>
            </a:r>
            <a:r>
              <a:rPr lang="en-US" altLang="en-US" i="1"/>
              <a:t>A</a:t>
            </a:r>
            <a:r>
              <a:rPr lang="en-US" altLang="en-US"/>
              <a:t>(MATH1) are true.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0976C699-AEDD-4983-B4CE-5447751135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F22B294-8B03-4B09-B0D4-0DB11743B157}" type="slidenum">
              <a:rPr lang="en-US" altLang="en-US" sz="1400"/>
              <a:pPr eaLnBrk="1" hangingPunct="1"/>
              <a:t>5</a:t>
            </a:fld>
            <a:endParaRPr lang="en-US" altLang="en-US" sz="1400"/>
          </a:p>
        </p:txBody>
      </p:sp>
      <p:sp>
        <p:nvSpPr>
          <p:cNvPr id="7171" name="Text Box 4">
            <a:extLst>
              <a:ext uri="{FF2B5EF4-FFF2-40B4-BE49-F238E27FC236}">
                <a16:creationId xmlns:a16="http://schemas.microsoft.com/office/drawing/2014/main" id="{3E103C93-EA42-4314-A766-1C0C94FE5DF9}"/>
              </a:ext>
            </a:extLst>
          </p:cNvPr>
          <p:cNvSpPr txBox="1">
            <a:spLocks noChangeArrowheads="1"/>
          </p:cNvSpPr>
          <p:nvPr/>
        </p:nvSpPr>
        <p:spPr bwMode="auto">
          <a:xfrm>
            <a:off x="228600" y="1066800"/>
            <a:ext cx="8382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3</a:t>
            </a:r>
            <a:r>
              <a:rPr lang="en-US" altLang="en-US" b="1"/>
              <a:t> </a:t>
            </a:r>
            <a:r>
              <a:rPr lang="en-US" altLang="en-US"/>
              <a:t>Let </a:t>
            </a:r>
            <a:r>
              <a:rPr lang="en-US" altLang="en-US" i="1"/>
              <a:t>Q(x, y) </a:t>
            </a:r>
            <a:r>
              <a:rPr lang="en-US" altLang="en-US"/>
              <a:t>denote the statement “</a:t>
            </a:r>
            <a:r>
              <a:rPr lang="en-US" altLang="en-US" i="1"/>
              <a:t>x </a:t>
            </a:r>
            <a:r>
              <a:rPr lang="en-US" altLang="en-US"/>
              <a:t>= </a:t>
            </a:r>
            <a:r>
              <a:rPr lang="en-US" altLang="en-US" i="1"/>
              <a:t>y </a:t>
            </a:r>
            <a:r>
              <a:rPr lang="en-US" altLang="en-US"/>
              <a:t>+ 3.” What are the truth values of the propositions </a:t>
            </a:r>
            <a:r>
              <a:rPr lang="en-US" altLang="en-US" i="1"/>
              <a:t>Q(</a:t>
            </a:r>
            <a:r>
              <a:rPr lang="en-US" altLang="en-US"/>
              <a:t>1</a:t>
            </a:r>
            <a:r>
              <a:rPr lang="en-US" altLang="en-US" i="1"/>
              <a:t>, </a:t>
            </a:r>
            <a:r>
              <a:rPr lang="en-US" altLang="en-US"/>
              <a:t>2</a:t>
            </a:r>
            <a:r>
              <a:rPr lang="en-US" altLang="en-US" i="1"/>
              <a:t>) </a:t>
            </a:r>
            <a:r>
              <a:rPr lang="en-US" altLang="en-US"/>
              <a:t>and </a:t>
            </a:r>
            <a:r>
              <a:rPr lang="en-US" altLang="en-US" i="1"/>
              <a:t>Q(</a:t>
            </a:r>
            <a:r>
              <a:rPr lang="en-US" altLang="en-US"/>
              <a:t>3</a:t>
            </a:r>
            <a:r>
              <a:rPr lang="en-US" altLang="en-US" i="1"/>
              <a:t>, </a:t>
            </a:r>
            <a:r>
              <a:rPr lang="en-US" altLang="en-US"/>
              <a:t>0</a:t>
            </a:r>
            <a:r>
              <a:rPr lang="en-US" altLang="en-US" i="1"/>
              <a:t>)</a:t>
            </a:r>
            <a:r>
              <a:rPr lang="en-US" altLang="en-US"/>
              <a:t>?</a:t>
            </a:r>
          </a:p>
          <a:p>
            <a:pPr algn="just" eaLnBrk="1" hangingPunct="1"/>
            <a:endParaRPr lang="en-US" altLang="en-US" i="1"/>
          </a:p>
          <a:p>
            <a:pPr algn="just" eaLnBrk="1" hangingPunct="1"/>
            <a:r>
              <a:rPr lang="en-US" altLang="en-US" i="1">
                <a:solidFill>
                  <a:schemeClr val="accent2"/>
                </a:solidFill>
              </a:rPr>
              <a:t>Solution</a:t>
            </a:r>
            <a:r>
              <a:rPr lang="en-US" altLang="en-US" i="1"/>
              <a:t>: </a:t>
            </a:r>
            <a:r>
              <a:rPr lang="en-US" altLang="en-US"/>
              <a:t>To obtain </a:t>
            </a:r>
            <a:r>
              <a:rPr lang="en-US" altLang="en-US" i="1"/>
              <a:t>Q(</a:t>
            </a:r>
            <a:r>
              <a:rPr lang="en-US" altLang="en-US"/>
              <a:t>1</a:t>
            </a:r>
            <a:r>
              <a:rPr lang="en-US" altLang="en-US" i="1"/>
              <a:t>, </a:t>
            </a:r>
            <a:r>
              <a:rPr lang="en-US" altLang="en-US"/>
              <a:t>2</a:t>
            </a:r>
            <a:r>
              <a:rPr lang="en-US" altLang="en-US" i="1"/>
              <a:t>)</a:t>
            </a:r>
            <a:r>
              <a:rPr lang="en-US" altLang="en-US"/>
              <a:t>, set </a:t>
            </a:r>
            <a:r>
              <a:rPr lang="en-US" altLang="en-US" i="1"/>
              <a:t>x </a:t>
            </a:r>
            <a:r>
              <a:rPr lang="en-US" altLang="en-US"/>
              <a:t>= 1 and </a:t>
            </a:r>
            <a:r>
              <a:rPr lang="en-US" altLang="en-US" i="1"/>
              <a:t>y </a:t>
            </a:r>
            <a:r>
              <a:rPr lang="en-US" altLang="en-US"/>
              <a:t>= 2 in the statement </a:t>
            </a:r>
            <a:r>
              <a:rPr lang="en-US" altLang="en-US" i="1"/>
              <a:t>Q(x, y)</a:t>
            </a:r>
            <a:r>
              <a:rPr lang="en-US" altLang="en-US"/>
              <a:t>. Hence, </a:t>
            </a:r>
            <a:r>
              <a:rPr lang="en-US" altLang="en-US" i="1"/>
              <a:t>Q(</a:t>
            </a:r>
            <a:r>
              <a:rPr lang="en-US" altLang="en-US"/>
              <a:t>1</a:t>
            </a:r>
            <a:r>
              <a:rPr lang="en-US" altLang="en-US" i="1"/>
              <a:t>, </a:t>
            </a:r>
            <a:r>
              <a:rPr lang="en-US" altLang="en-US"/>
              <a:t>2</a:t>
            </a:r>
            <a:r>
              <a:rPr lang="en-US" altLang="en-US" i="1"/>
              <a:t>) </a:t>
            </a:r>
            <a:r>
              <a:rPr lang="en-US" altLang="en-US"/>
              <a:t>is the statement “1 = 2 + 3,” which is false. The statement </a:t>
            </a:r>
            <a:r>
              <a:rPr lang="en-US" altLang="en-US" i="1"/>
              <a:t>Q(</a:t>
            </a:r>
            <a:r>
              <a:rPr lang="en-US" altLang="en-US"/>
              <a:t>3</a:t>
            </a:r>
            <a:r>
              <a:rPr lang="en-US" altLang="en-US" i="1"/>
              <a:t>, </a:t>
            </a:r>
            <a:r>
              <a:rPr lang="en-US" altLang="en-US"/>
              <a:t>0</a:t>
            </a:r>
            <a:r>
              <a:rPr lang="en-US" altLang="en-US" i="1"/>
              <a:t>) </a:t>
            </a:r>
            <a:r>
              <a:rPr lang="en-US" altLang="en-US"/>
              <a:t>is the proposition “3 = 0 + 3,” which is true.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7FDB9142-C026-43CD-9203-4C9A24DCF5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AEDFCEA-4209-433F-B8C6-0C952B83415C}" type="slidenum">
              <a:rPr lang="en-US" altLang="en-US" sz="1400"/>
              <a:pPr eaLnBrk="1" hangingPunct="1"/>
              <a:t>6</a:t>
            </a:fld>
            <a:endParaRPr lang="en-US" altLang="en-US" sz="1400"/>
          </a:p>
        </p:txBody>
      </p:sp>
      <p:sp>
        <p:nvSpPr>
          <p:cNvPr id="8195" name="Text Box 4">
            <a:extLst>
              <a:ext uri="{FF2B5EF4-FFF2-40B4-BE49-F238E27FC236}">
                <a16:creationId xmlns:a16="http://schemas.microsoft.com/office/drawing/2014/main" id="{E2AC39DB-BC56-4905-B97B-206614E717AD}"/>
              </a:ext>
            </a:extLst>
          </p:cNvPr>
          <p:cNvSpPr txBox="1">
            <a:spLocks noChangeArrowheads="1"/>
          </p:cNvSpPr>
          <p:nvPr/>
        </p:nvSpPr>
        <p:spPr bwMode="auto">
          <a:xfrm>
            <a:off x="228600" y="609600"/>
            <a:ext cx="8610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4</a:t>
            </a:r>
            <a:r>
              <a:rPr lang="en-US" altLang="en-US" b="1"/>
              <a:t> </a:t>
            </a:r>
            <a:r>
              <a:rPr lang="en-US" altLang="en-US"/>
              <a:t>Let </a:t>
            </a:r>
            <a:r>
              <a:rPr lang="en-US" altLang="en-US" i="1"/>
              <a:t>A(c, n) </a:t>
            </a:r>
            <a:r>
              <a:rPr lang="en-US" altLang="en-US"/>
              <a:t>denote the statement “Computer </a:t>
            </a:r>
            <a:r>
              <a:rPr lang="en-US" altLang="en-US" i="1"/>
              <a:t>c </a:t>
            </a:r>
            <a:r>
              <a:rPr lang="en-US" altLang="en-US"/>
              <a:t>is connected to network </a:t>
            </a:r>
            <a:r>
              <a:rPr lang="en-US" altLang="en-US" i="1"/>
              <a:t>n</a:t>
            </a:r>
            <a:r>
              <a:rPr lang="en-US" altLang="en-US"/>
              <a:t>,” where </a:t>
            </a:r>
            <a:r>
              <a:rPr lang="en-US" altLang="en-US" i="1"/>
              <a:t>c </a:t>
            </a:r>
            <a:r>
              <a:rPr lang="en-US" altLang="en-US"/>
              <a:t>is a variable representing a computer and </a:t>
            </a:r>
            <a:r>
              <a:rPr lang="en-US" altLang="en-US" i="1"/>
              <a:t>n </a:t>
            </a:r>
            <a:r>
              <a:rPr lang="en-US" altLang="en-US"/>
              <a:t>is a variable representing a network. Suppose that the computer MATH1 is connected to network CAMPUS2, but not to network CAMPUS1. What are the values of </a:t>
            </a:r>
            <a:r>
              <a:rPr lang="en-US" altLang="en-US" i="1"/>
              <a:t>A</a:t>
            </a:r>
            <a:r>
              <a:rPr lang="en-US" altLang="en-US"/>
              <a:t>(MATH1, CAMPUS1) and </a:t>
            </a:r>
            <a:r>
              <a:rPr lang="en-US" altLang="en-US" i="1"/>
              <a:t>A</a:t>
            </a:r>
            <a:r>
              <a:rPr lang="en-US" altLang="en-US"/>
              <a:t>(MATH1, CAMPUS2)?</a:t>
            </a:r>
          </a:p>
          <a:p>
            <a:pPr algn="just" eaLnBrk="1" hangingPunct="1"/>
            <a:endParaRPr lang="en-US" altLang="en-US" i="1"/>
          </a:p>
          <a:p>
            <a:pPr algn="just" eaLnBrk="1" hangingPunct="1"/>
            <a:r>
              <a:rPr lang="en-US" altLang="en-US" i="1"/>
              <a:t>Solution: </a:t>
            </a:r>
            <a:r>
              <a:rPr lang="en-US" altLang="en-US"/>
              <a:t>Because MATH1 is not connected to the CAMPUS1 network, we see that </a:t>
            </a:r>
            <a:r>
              <a:rPr lang="en-US" altLang="en-US" i="1"/>
              <a:t>A</a:t>
            </a:r>
            <a:r>
              <a:rPr lang="en-US" altLang="en-US"/>
              <a:t>(MATH1,CAMPUS1) is false. However, because MATH1 is connected to the CAMPUS2 network, we see that </a:t>
            </a:r>
            <a:r>
              <a:rPr lang="en-US" altLang="en-US" i="1"/>
              <a:t>A</a:t>
            </a:r>
            <a:r>
              <a:rPr lang="en-US" altLang="en-US"/>
              <a:t>(MATH1, CAMPUS2) is true.</a:t>
            </a:r>
          </a:p>
          <a:p>
            <a:pPr algn="just" eaLnBrk="1" hangingPunct="1"/>
            <a:endParaRPr lang="en-US" altLang="en-US"/>
          </a:p>
          <a:p>
            <a:pPr algn="just" eaLnBrk="1" hangingPunct="1"/>
            <a:r>
              <a:rPr lang="en-US" altLang="en-US"/>
              <a:t>Similarly, we can let </a:t>
            </a:r>
            <a:r>
              <a:rPr lang="en-US" altLang="en-US" i="1"/>
              <a:t>R(x, y, z) </a:t>
            </a:r>
            <a:r>
              <a:rPr lang="en-US" altLang="en-US"/>
              <a:t>denote the statement, “</a:t>
            </a:r>
            <a:r>
              <a:rPr lang="en-US" altLang="en-US" i="1"/>
              <a:t>x </a:t>
            </a:r>
            <a:r>
              <a:rPr lang="en-US" altLang="en-US"/>
              <a:t>+ </a:t>
            </a:r>
            <a:r>
              <a:rPr lang="en-US" altLang="en-US" i="1"/>
              <a:t>y </a:t>
            </a:r>
            <a:r>
              <a:rPr lang="en-US" altLang="en-US"/>
              <a:t>= </a:t>
            </a:r>
            <a:r>
              <a:rPr lang="en-US" altLang="en-US" i="1"/>
              <a:t>z</a:t>
            </a:r>
            <a:r>
              <a:rPr lang="en-US" altLang="en-US"/>
              <a:t>.” When values are assigned to the variables </a:t>
            </a:r>
            <a:r>
              <a:rPr lang="en-US" altLang="en-US" i="1"/>
              <a:t>x, y</a:t>
            </a:r>
            <a:r>
              <a:rPr lang="en-US" altLang="en-US"/>
              <a:t>, and </a:t>
            </a:r>
            <a:r>
              <a:rPr lang="en-US" altLang="en-US" i="1"/>
              <a:t>z</a:t>
            </a:r>
            <a:r>
              <a:rPr lang="en-US" altLang="en-US"/>
              <a:t>, this statement has a truth value.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A1C27447-E8C4-49BB-A501-80D4DECBDE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FB4F8C6-96B6-447B-A84F-7F3BF3DD6654}" type="slidenum">
              <a:rPr lang="en-US" altLang="en-US" sz="1400"/>
              <a:pPr eaLnBrk="1" hangingPunct="1"/>
              <a:t>7</a:t>
            </a:fld>
            <a:endParaRPr lang="en-US" altLang="en-US" sz="1400"/>
          </a:p>
        </p:txBody>
      </p:sp>
      <p:sp>
        <p:nvSpPr>
          <p:cNvPr id="9219" name="Text Box 4">
            <a:extLst>
              <a:ext uri="{FF2B5EF4-FFF2-40B4-BE49-F238E27FC236}">
                <a16:creationId xmlns:a16="http://schemas.microsoft.com/office/drawing/2014/main" id="{C42B747A-154D-4474-902F-19C7F6902435}"/>
              </a:ext>
            </a:extLst>
          </p:cNvPr>
          <p:cNvSpPr txBox="1">
            <a:spLocks noChangeArrowheads="1"/>
          </p:cNvSpPr>
          <p:nvPr/>
        </p:nvSpPr>
        <p:spPr bwMode="auto">
          <a:xfrm>
            <a:off x="228600" y="1447800"/>
            <a:ext cx="8686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5</a:t>
            </a:r>
            <a:r>
              <a:rPr lang="en-US" altLang="en-US" b="1"/>
              <a:t> </a:t>
            </a:r>
            <a:r>
              <a:rPr lang="en-US" altLang="en-US"/>
              <a:t>What are the truth values of the propositions </a:t>
            </a:r>
            <a:r>
              <a:rPr lang="en-US" altLang="en-US" i="1"/>
              <a:t>R(</a:t>
            </a:r>
            <a:r>
              <a:rPr lang="en-US" altLang="en-US"/>
              <a:t>1</a:t>
            </a:r>
            <a:r>
              <a:rPr lang="en-US" altLang="en-US" i="1"/>
              <a:t>, </a:t>
            </a:r>
            <a:r>
              <a:rPr lang="en-US" altLang="en-US"/>
              <a:t>2</a:t>
            </a:r>
            <a:r>
              <a:rPr lang="en-US" altLang="en-US" i="1"/>
              <a:t>, </a:t>
            </a:r>
            <a:r>
              <a:rPr lang="en-US" altLang="en-US"/>
              <a:t>3</a:t>
            </a:r>
            <a:r>
              <a:rPr lang="en-US" altLang="en-US" i="1"/>
              <a:t>) </a:t>
            </a:r>
            <a:r>
              <a:rPr lang="en-US" altLang="en-US"/>
              <a:t>and </a:t>
            </a:r>
            <a:r>
              <a:rPr lang="en-US" altLang="en-US" i="1"/>
              <a:t>R(</a:t>
            </a:r>
            <a:r>
              <a:rPr lang="en-US" altLang="en-US"/>
              <a:t>0</a:t>
            </a:r>
            <a:r>
              <a:rPr lang="en-US" altLang="en-US" i="1"/>
              <a:t>, </a:t>
            </a:r>
            <a:r>
              <a:rPr lang="en-US" altLang="en-US"/>
              <a:t>0</a:t>
            </a:r>
            <a:r>
              <a:rPr lang="en-US" altLang="en-US" i="1"/>
              <a:t>, </a:t>
            </a:r>
            <a:r>
              <a:rPr lang="en-US" altLang="en-US"/>
              <a:t>1</a:t>
            </a:r>
            <a:r>
              <a:rPr lang="en-US" altLang="en-US" i="1"/>
              <a:t>)</a:t>
            </a:r>
            <a:r>
              <a:rPr lang="en-US" altLang="en-US"/>
              <a:t>?</a:t>
            </a:r>
          </a:p>
          <a:p>
            <a:pPr algn="just" eaLnBrk="1" hangingPunct="1"/>
            <a:r>
              <a:rPr lang="en-US" altLang="en-US" i="1"/>
              <a:t>Solution: </a:t>
            </a:r>
            <a:r>
              <a:rPr lang="en-US" altLang="en-US"/>
              <a:t>The proposition </a:t>
            </a:r>
            <a:r>
              <a:rPr lang="en-US" altLang="en-US" i="1"/>
              <a:t>R(</a:t>
            </a:r>
            <a:r>
              <a:rPr lang="en-US" altLang="en-US"/>
              <a:t>1</a:t>
            </a:r>
            <a:r>
              <a:rPr lang="en-US" altLang="en-US" i="1"/>
              <a:t>, </a:t>
            </a:r>
            <a:r>
              <a:rPr lang="en-US" altLang="en-US"/>
              <a:t>2</a:t>
            </a:r>
            <a:r>
              <a:rPr lang="en-US" altLang="en-US" i="1"/>
              <a:t>, </a:t>
            </a:r>
            <a:r>
              <a:rPr lang="en-US" altLang="en-US"/>
              <a:t>3</a:t>
            </a:r>
            <a:r>
              <a:rPr lang="en-US" altLang="en-US" i="1"/>
              <a:t>) </a:t>
            </a:r>
            <a:r>
              <a:rPr lang="en-US" altLang="en-US"/>
              <a:t>is obtained by setting </a:t>
            </a:r>
            <a:r>
              <a:rPr lang="en-US" altLang="en-US" i="1"/>
              <a:t>x </a:t>
            </a:r>
            <a:r>
              <a:rPr lang="en-US" altLang="en-US"/>
              <a:t>= 1, </a:t>
            </a:r>
            <a:r>
              <a:rPr lang="en-US" altLang="en-US" i="1"/>
              <a:t>y </a:t>
            </a:r>
            <a:r>
              <a:rPr lang="en-US" altLang="en-US"/>
              <a:t>= 2, and </a:t>
            </a:r>
            <a:r>
              <a:rPr lang="en-US" altLang="en-US" i="1"/>
              <a:t>z </a:t>
            </a:r>
            <a:r>
              <a:rPr lang="en-US" altLang="en-US"/>
              <a:t>= 3 in the statement </a:t>
            </a:r>
            <a:r>
              <a:rPr lang="en-US" altLang="en-US" i="1"/>
              <a:t>R(x, y, z)</a:t>
            </a:r>
            <a:r>
              <a:rPr lang="en-US" altLang="en-US"/>
              <a:t>. We see that </a:t>
            </a:r>
            <a:r>
              <a:rPr lang="en-US" altLang="en-US" i="1"/>
              <a:t>R(</a:t>
            </a:r>
            <a:r>
              <a:rPr lang="en-US" altLang="en-US"/>
              <a:t>1</a:t>
            </a:r>
            <a:r>
              <a:rPr lang="en-US" altLang="en-US" i="1"/>
              <a:t>, </a:t>
            </a:r>
            <a:r>
              <a:rPr lang="en-US" altLang="en-US"/>
              <a:t>2</a:t>
            </a:r>
            <a:r>
              <a:rPr lang="en-US" altLang="en-US" i="1"/>
              <a:t>, </a:t>
            </a:r>
            <a:r>
              <a:rPr lang="en-US" altLang="en-US"/>
              <a:t>3</a:t>
            </a:r>
            <a:r>
              <a:rPr lang="en-US" altLang="en-US" i="1"/>
              <a:t>) </a:t>
            </a:r>
            <a:r>
              <a:rPr lang="en-US" altLang="en-US"/>
              <a:t>is the statement “1 + 2 = 3,” which is true. Also note that </a:t>
            </a:r>
            <a:r>
              <a:rPr lang="en-US" altLang="en-US" i="1"/>
              <a:t>R(</a:t>
            </a:r>
            <a:r>
              <a:rPr lang="en-US" altLang="en-US"/>
              <a:t>0</a:t>
            </a:r>
            <a:r>
              <a:rPr lang="en-US" altLang="en-US" i="1"/>
              <a:t>, </a:t>
            </a:r>
            <a:r>
              <a:rPr lang="en-US" altLang="en-US"/>
              <a:t>0</a:t>
            </a:r>
            <a:r>
              <a:rPr lang="en-US" altLang="en-US" i="1"/>
              <a:t>, </a:t>
            </a:r>
            <a:r>
              <a:rPr lang="en-US" altLang="en-US"/>
              <a:t>1</a:t>
            </a:r>
            <a:r>
              <a:rPr lang="en-US" altLang="en-US" i="1"/>
              <a:t>)</a:t>
            </a:r>
            <a:r>
              <a:rPr lang="en-US" altLang="en-US"/>
              <a:t>, which is the statement “0 + 0 = 1,” is false.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078E8527-A829-4FCA-99B8-8FBEAA159C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7A4356-5D51-482D-BBA8-BB1169F9C387}" type="slidenum">
              <a:rPr lang="en-US" altLang="en-US" sz="1400"/>
              <a:pPr eaLnBrk="1" hangingPunct="1"/>
              <a:t>8</a:t>
            </a:fld>
            <a:endParaRPr lang="en-US" altLang="en-US" sz="1400"/>
          </a:p>
        </p:txBody>
      </p:sp>
      <p:sp>
        <p:nvSpPr>
          <p:cNvPr id="10243" name="Text Box 4">
            <a:extLst>
              <a:ext uri="{FF2B5EF4-FFF2-40B4-BE49-F238E27FC236}">
                <a16:creationId xmlns:a16="http://schemas.microsoft.com/office/drawing/2014/main" id="{3CC364DA-A085-495E-81F0-252A28305CBC}"/>
              </a:ext>
            </a:extLst>
          </p:cNvPr>
          <p:cNvSpPr txBox="1">
            <a:spLocks noChangeArrowheads="1"/>
          </p:cNvSpPr>
          <p:nvPr/>
        </p:nvSpPr>
        <p:spPr bwMode="auto">
          <a:xfrm>
            <a:off x="228600" y="304800"/>
            <a:ext cx="8686800" cy="611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3600" b="1">
                <a:solidFill>
                  <a:schemeClr val="accent2"/>
                </a:solidFill>
              </a:rPr>
              <a:t>Quantifiers</a:t>
            </a:r>
          </a:p>
          <a:p>
            <a:pPr algn="just" eaLnBrk="1" hangingPunct="1">
              <a:buFont typeface="Wingdings" panose="05000000000000000000" pitchFamily="2" charset="2"/>
              <a:buChar char="ü"/>
            </a:pPr>
            <a:r>
              <a:rPr lang="en-US" altLang="en-US"/>
              <a:t>When the variables in a </a:t>
            </a:r>
            <a:r>
              <a:rPr lang="en-US" altLang="en-US">
                <a:solidFill>
                  <a:schemeClr val="accent2"/>
                </a:solidFill>
              </a:rPr>
              <a:t>propositional function </a:t>
            </a:r>
            <a:r>
              <a:rPr lang="en-US" altLang="en-US"/>
              <a:t>are assigned values, the resulting statement becomes a proposition with a certain truth value. However, there is another important way, called </a:t>
            </a:r>
            <a:r>
              <a:rPr lang="en-US" altLang="en-US" b="1">
                <a:solidFill>
                  <a:srgbClr val="FF0000"/>
                </a:solidFill>
              </a:rPr>
              <a:t>quantification</a:t>
            </a:r>
            <a:r>
              <a:rPr lang="en-US" altLang="en-US"/>
              <a:t>, to create a proposition from a propositional function. </a:t>
            </a:r>
          </a:p>
          <a:p>
            <a:pPr algn="just" eaLnBrk="1" hangingPunct="1"/>
            <a:endParaRPr lang="en-US" altLang="en-US"/>
          </a:p>
          <a:p>
            <a:pPr algn="just" eaLnBrk="1" hangingPunct="1">
              <a:buFont typeface="Wingdings" panose="05000000000000000000" pitchFamily="2" charset="2"/>
              <a:buChar char="ü"/>
            </a:pPr>
            <a:r>
              <a:rPr lang="en-US" altLang="en-US"/>
              <a:t>Quantification expresses the extent to which a predicate is true over a range of elements. In English, the words </a:t>
            </a:r>
            <a:r>
              <a:rPr lang="en-US" altLang="en-US" i="1">
                <a:solidFill>
                  <a:schemeClr val="accent2"/>
                </a:solidFill>
              </a:rPr>
              <a:t>all</a:t>
            </a:r>
            <a:r>
              <a:rPr lang="en-US" altLang="en-US">
                <a:solidFill>
                  <a:schemeClr val="accent2"/>
                </a:solidFill>
              </a:rPr>
              <a:t>, </a:t>
            </a:r>
            <a:r>
              <a:rPr lang="en-US" altLang="en-US" i="1">
                <a:solidFill>
                  <a:schemeClr val="accent2"/>
                </a:solidFill>
              </a:rPr>
              <a:t>some</a:t>
            </a:r>
            <a:r>
              <a:rPr lang="en-US" altLang="en-US">
                <a:solidFill>
                  <a:schemeClr val="accent2"/>
                </a:solidFill>
              </a:rPr>
              <a:t>, </a:t>
            </a:r>
            <a:r>
              <a:rPr lang="en-US" altLang="en-US" i="1">
                <a:solidFill>
                  <a:schemeClr val="accent2"/>
                </a:solidFill>
              </a:rPr>
              <a:t>many</a:t>
            </a:r>
            <a:r>
              <a:rPr lang="en-US" altLang="en-US">
                <a:solidFill>
                  <a:schemeClr val="accent2"/>
                </a:solidFill>
              </a:rPr>
              <a:t>, </a:t>
            </a:r>
            <a:r>
              <a:rPr lang="en-US" altLang="en-US" i="1">
                <a:solidFill>
                  <a:schemeClr val="accent2"/>
                </a:solidFill>
              </a:rPr>
              <a:t>none</a:t>
            </a:r>
            <a:r>
              <a:rPr lang="en-US" altLang="en-US"/>
              <a:t>, and </a:t>
            </a:r>
            <a:r>
              <a:rPr lang="en-US" altLang="en-US" i="1">
                <a:solidFill>
                  <a:schemeClr val="accent2"/>
                </a:solidFill>
              </a:rPr>
              <a:t>few</a:t>
            </a:r>
            <a:r>
              <a:rPr lang="en-US" altLang="en-US" i="1"/>
              <a:t> </a:t>
            </a:r>
            <a:r>
              <a:rPr lang="en-US" altLang="en-US"/>
              <a:t>are used in quantifications. </a:t>
            </a:r>
          </a:p>
          <a:p>
            <a:pPr algn="just" eaLnBrk="1" hangingPunct="1"/>
            <a:endParaRPr lang="en-US" altLang="en-US"/>
          </a:p>
          <a:p>
            <a:pPr algn="just" eaLnBrk="1" hangingPunct="1">
              <a:buFont typeface="Wingdings" panose="05000000000000000000" pitchFamily="2" charset="2"/>
              <a:buChar char="ü"/>
            </a:pPr>
            <a:r>
              <a:rPr lang="en-US" altLang="en-US"/>
              <a:t>We will focus on two types of quantification here: </a:t>
            </a:r>
            <a:r>
              <a:rPr lang="en-US" altLang="en-US" b="1">
                <a:solidFill>
                  <a:srgbClr val="FF0000"/>
                </a:solidFill>
              </a:rPr>
              <a:t>universal quantification</a:t>
            </a:r>
            <a:r>
              <a:rPr lang="en-US" altLang="en-US"/>
              <a:t>, which tells us that a predicate is true for every element under consideration, and </a:t>
            </a:r>
            <a:r>
              <a:rPr lang="en-US" altLang="en-US" b="1">
                <a:solidFill>
                  <a:srgbClr val="FF0000"/>
                </a:solidFill>
              </a:rPr>
              <a:t>existential quantification</a:t>
            </a:r>
            <a:r>
              <a:rPr lang="en-US" altLang="en-US"/>
              <a:t>, which tells us that there is one or more element under consideration for which the predicate is true. The area of logic that deals with predicates and quantifiers is called the </a:t>
            </a:r>
            <a:r>
              <a:rPr lang="en-US" altLang="en-US" b="1">
                <a:solidFill>
                  <a:schemeClr val="accent2"/>
                </a:solidFill>
              </a:rPr>
              <a:t>predicate calculus</a:t>
            </a:r>
            <a:r>
              <a:rPr lang="en-US" alt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a:extLst>
              <a:ext uri="{FF2B5EF4-FFF2-40B4-BE49-F238E27FC236}">
                <a16:creationId xmlns:a16="http://schemas.microsoft.com/office/drawing/2014/main" id="{90311E16-584B-459B-B201-C16726DF67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D4B22A2-0464-4E4F-B251-3BB599723353}" type="slidenum">
              <a:rPr lang="en-US" altLang="en-US" sz="1400"/>
              <a:pPr eaLnBrk="1" hangingPunct="1"/>
              <a:t>9</a:t>
            </a:fld>
            <a:endParaRPr lang="en-US" altLang="en-US" sz="1400"/>
          </a:p>
        </p:txBody>
      </p:sp>
      <p:sp>
        <p:nvSpPr>
          <p:cNvPr id="1028" name="Text Box 4">
            <a:extLst>
              <a:ext uri="{FF2B5EF4-FFF2-40B4-BE49-F238E27FC236}">
                <a16:creationId xmlns:a16="http://schemas.microsoft.com/office/drawing/2014/main" id="{732B606C-CC69-4203-9108-3A48614C0A88}"/>
              </a:ext>
            </a:extLst>
          </p:cNvPr>
          <p:cNvSpPr txBox="1">
            <a:spLocks noChangeArrowheads="1"/>
          </p:cNvSpPr>
          <p:nvPr/>
        </p:nvSpPr>
        <p:spPr bwMode="auto">
          <a:xfrm>
            <a:off x="228600" y="381000"/>
            <a:ext cx="8686800" cy="2308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The </a:t>
            </a:r>
            <a:r>
              <a:rPr lang="en-US" altLang="en-US" i="1"/>
              <a:t>universal quantification </a:t>
            </a:r>
            <a:r>
              <a:rPr lang="en-US" altLang="en-US"/>
              <a:t>of </a:t>
            </a:r>
            <a:r>
              <a:rPr lang="en-US" altLang="en-US" i="1"/>
              <a:t>P(x) </a:t>
            </a:r>
            <a:r>
              <a:rPr lang="en-US" altLang="en-US"/>
              <a:t>is the statement</a:t>
            </a:r>
          </a:p>
          <a:p>
            <a:pPr eaLnBrk="1" hangingPunct="1"/>
            <a:r>
              <a:rPr lang="en-US" altLang="en-US"/>
              <a:t>“</a:t>
            </a:r>
            <a:r>
              <a:rPr lang="en-US" altLang="en-US" i="1"/>
              <a:t>P(x) </a:t>
            </a:r>
            <a:r>
              <a:rPr lang="en-US" altLang="en-US"/>
              <a:t>for all values of </a:t>
            </a:r>
            <a:r>
              <a:rPr lang="en-US" altLang="en-US" i="1"/>
              <a:t>x </a:t>
            </a:r>
            <a:r>
              <a:rPr lang="en-US" altLang="en-US"/>
              <a:t>in the domain.” </a:t>
            </a:r>
          </a:p>
          <a:p>
            <a:pPr eaLnBrk="1" hangingPunct="1"/>
            <a:r>
              <a:rPr lang="en-US" altLang="en-US"/>
              <a:t>The notation ∀</a:t>
            </a:r>
            <a:r>
              <a:rPr lang="en-US" altLang="en-US" i="1"/>
              <a:t>xP(x) </a:t>
            </a:r>
            <a:r>
              <a:rPr lang="en-US" altLang="en-US"/>
              <a:t>denotes the universal quantification of </a:t>
            </a:r>
            <a:r>
              <a:rPr lang="en-US" altLang="en-US" i="1"/>
              <a:t>P(x)</a:t>
            </a:r>
            <a:r>
              <a:rPr lang="en-US" altLang="en-US"/>
              <a:t>. Here ∀ is called the </a:t>
            </a:r>
            <a:r>
              <a:rPr lang="en-US" altLang="en-US" b="1"/>
              <a:t>universal quantifier. </a:t>
            </a:r>
            <a:r>
              <a:rPr lang="en-US" altLang="en-US"/>
              <a:t>We read ∀</a:t>
            </a:r>
            <a:r>
              <a:rPr lang="en-US" altLang="en-US" i="1"/>
              <a:t>xP(x) </a:t>
            </a:r>
            <a:r>
              <a:rPr lang="en-US" altLang="en-US"/>
              <a:t>as “for all </a:t>
            </a:r>
            <a:r>
              <a:rPr lang="en-US" altLang="en-US" i="1"/>
              <a:t>xP(x)</a:t>
            </a:r>
            <a:r>
              <a:rPr lang="en-US" altLang="en-US"/>
              <a:t>” or “for every </a:t>
            </a:r>
            <a:r>
              <a:rPr lang="en-US" altLang="en-US" i="1"/>
              <a:t>x P(x)</a:t>
            </a:r>
            <a:r>
              <a:rPr lang="en-US" altLang="en-US"/>
              <a:t>.” An element for which </a:t>
            </a:r>
            <a:r>
              <a:rPr lang="en-US" altLang="en-US" i="1"/>
              <a:t>P(x) </a:t>
            </a:r>
            <a:r>
              <a:rPr lang="en-US" altLang="en-US"/>
              <a:t>is false is called a </a:t>
            </a:r>
            <a:r>
              <a:rPr lang="en-US" altLang="en-US" b="1"/>
              <a:t>counterexample </a:t>
            </a:r>
            <a:r>
              <a:rPr lang="en-US" altLang="en-US"/>
              <a:t>of ∀</a:t>
            </a:r>
            <a:r>
              <a:rPr lang="en-US" altLang="en-US" i="1"/>
              <a:t>xP(x)</a:t>
            </a:r>
            <a:r>
              <a:rPr lang="en-US" altLang="en-US"/>
              <a:t>.</a:t>
            </a:r>
          </a:p>
        </p:txBody>
      </p:sp>
      <p:graphicFrame>
        <p:nvGraphicFramePr>
          <p:cNvPr id="1026" name="Object 5">
            <a:extLst>
              <a:ext uri="{FF2B5EF4-FFF2-40B4-BE49-F238E27FC236}">
                <a16:creationId xmlns:a16="http://schemas.microsoft.com/office/drawing/2014/main" id="{2B14FD5E-C32B-41CC-8641-88FF5C8DA86B}"/>
              </a:ext>
            </a:extLst>
          </p:cNvPr>
          <p:cNvGraphicFramePr>
            <a:graphicFrameLocks noChangeAspect="1"/>
          </p:cNvGraphicFramePr>
          <p:nvPr>
            <p:ph/>
          </p:nvPr>
        </p:nvGraphicFramePr>
        <p:xfrm>
          <a:off x="304800" y="2895600"/>
          <a:ext cx="8656638" cy="1752600"/>
        </p:xfrm>
        <a:graphic>
          <a:graphicData uri="http://schemas.openxmlformats.org/presentationml/2006/ole">
            <mc:AlternateContent xmlns:mc="http://schemas.openxmlformats.org/markup-compatibility/2006">
              <mc:Choice xmlns:v="urn:schemas-microsoft-com:vml" Requires="v">
                <p:oleObj name="Bitmap Image" r:id="rId2" imgW="6163535" imgH="1247619" progId="Paint.Picture">
                  <p:embed/>
                </p:oleObj>
              </mc:Choice>
              <mc:Fallback>
                <p:oleObj name="Bitmap Image" r:id="rId2" imgW="6163535" imgH="1247619"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8656638"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Box 4">
            <a:extLst>
              <a:ext uri="{FF2B5EF4-FFF2-40B4-BE49-F238E27FC236}">
                <a16:creationId xmlns:a16="http://schemas.microsoft.com/office/drawing/2014/main" id="{F0C7D73B-9EC7-49B6-931F-B4EC0970FBF4}"/>
              </a:ext>
            </a:extLst>
          </p:cNvPr>
          <p:cNvSpPr txBox="1">
            <a:spLocks noChangeArrowheads="1"/>
          </p:cNvSpPr>
          <p:nvPr/>
        </p:nvSpPr>
        <p:spPr bwMode="auto">
          <a:xfrm>
            <a:off x="0" y="5105400"/>
            <a:ext cx="8839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Many mathematical statements assert that a property is true for all values of a variable in a particular domain, called the </a:t>
            </a:r>
            <a:r>
              <a:rPr lang="en-US" altLang="en-US">
                <a:solidFill>
                  <a:schemeClr val="accent2"/>
                </a:solidFill>
              </a:rPr>
              <a:t>domain of discourse</a:t>
            </a:r>
            <a:r>
              <a:rPr lang="en-US" altLang="en-US"/>
              <a:t> (or the </a:t>
            </a:r>
            <a:r>
              <a:rPr lang="en-US" altLang="en-US">
                <a:solidFill>
                  <a:schemeClr val="accent2"/>
                </a:solidFill>
              </a:rPr>
              <a:t>universe of discourse</a:t>
            </a:r>
            <a:r>
              <a:rPr lang="en-US" altLang="en-US"/>
              <a:t>), often just referred to as the </a:t>
            </a:r>
            <a:r>
              <a:rPr lang="en-US" altLang="en-US">
                <a:solidFill>
                  <a:schemeClr val="accent2"/>
                </a:solidFill>
              </a:rPr>
              <a:t>domain</a:t>
            </a:r>
            <a:r>
              <a:rPr lang="en-US" altLang="en-US"/>
              <a: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TotalTime>
  <Words>4081</Words>
  <Application>Microsoft Office PowerPoint</Application>
  <PresentationFormat>On-screen Show (4:3)</PresentationFormat>
  <Paragraphs>227</Paragraphs>
  <Slides>31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6" baseType="lpstr">
      <vt:lpstr>Times New Roman</vt:lpstr>
      <vt:lpstr>Arial</vt:lpstr>
      <vt:lpstr>Wingdings</vt:lpstr>
      <vt:lpstr>Default Design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61</cp:revision>
  <dcterms:created xsi:type="dcterms:W3CDTF">1601-01-01T00:00:00Z</dcterms:created>
  <dcterms:modified xsi:type="dcterms:W3CDTF">2022-06-28T10:42:21Z</dcterms:modified>
</cp:coreProperties>
</file>