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62" r:id="rId7"/>
    <p:sldId id="260" r:id="rId8"/>
    <p:sldId id="261" r:id="rId9"/>
    <p:sldId id="263" r:id="rId10"/>
    <p:sldId id="291" r:id="rId11"/>
    <p:sldId id="292" r:id="rId12"/>
    <p:sldId id="289" r:id="rId13"/>
    <p:sldId id="290" r:id="rId14"/>
    <p:sldId id="293" r:id="rId15"/>
    <p:sldId id="264" r:id="rId16"/>
    <p:sldId id="267" r:id="rId17"/>
    <p:sldId id="266" r:id="rId18"/>
    <p:sldId id="265" r:id="rId19"/>
    <p:sldId id="268" r:id="rId20"/>
    <p:sldId id="269" r:id="rId21"/>
    <p:sldId id="294" r:id="rId22"/>
    <p:sldId id="270" r:id="rId23"/>
    <p:sldId id="271" r:id="rId24"/>
    <p:sldId id="275" r:id="rId25"/>
    <p:sldId id="272" r:id="rId26"/>
    <p:sldId id="273" r:id="rId27"/>
    <p:sldId id="274" r:id="rId28"/>
    <p:sldId id="277" r:id="rId29"/>
    <p:sldId id="276" r:id="rId30"/>
    <p:sldId id="278" r:id="rId31"/>
    <p:sldId id="279" r:id="rId32"/>
    <p:sldId id="280" r:id="rId33"/>
    <p:sldId id="281" r:id="rId34"/>
    <p:sldId id="282" r:id="rId35"/>
    <p:sldId id="283" r:id="rId36"/>
    <p:sldId id="287"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99"/>
    <a:srgbClr val="66FF66"/>
    <a:srgbClr val="FF6699"/>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0C47CC6-A9C6-4266-8EB2-CEAB386214D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7D97E3-F88F-4EC7-8E37-BB225504C9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8C895C8-8658-4352-A5E3-040211C451B3}"/>
              </a:ext>
            </a:extLst>
          </p:cNvPr>
          <p:cNvSpPr>
            <a:spLocks noGrp="1" noChangeArrowheads="1"/>
          </p:cNvSpPr>
          <p:nvPr>
            <p:ph type="sldNum" sz="quarter" idx="12"/>
          </p:nvPr>
        </p:nvSpPr>
        <p:spPr>
          <a:ln/>
        </p:spPr>
        <p:txBody>
          <a:bodyPr/>
          <a:lstStyle>
            <a:lvl1pPr>
              <a:defRPr/>
            </a:lvl1pPr>
          </a:lstStyle>
          <a:p>
            <a:fld id="{4AB7A757-4A3C-4A85-A86C-7BC644DE7665}" type="slidenum">
              <a:rPr lang="en-US" altLang="en-US"/>
              <a:pPr/>
              <a:t>‹#›</a:t>
            </a:fld>
            <a:endParaRPr lang="en-US" altLang="en-US"/>
          </a:p>
        </p:txBody>
      </p:sp>
    </p:spTree>
    <p:extLst>
      <p:ext uri="{BB962C8B-B14F-4D97-AF65-F5344CB8AC3E}">
        <p14:creationId xmlns:p14="http://schemas.microsoft.com/office/powerpoint/2010/main" val="54051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08F4C9-8042-4073-A6B6-9556D363C9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BAEFDC4-D39C-4D05-8794-6ED5B5ADAE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291968-6ABA-47AC-8508-AE28FF9A97F9}"/>
              </a:ext>
            </a:extLst>
          </p:cNvPr>
          <p:cNvSpPr>
            <a:spLocks noGrp="1" noChangeArrowheads="1"/>
          </p:cNvSpPr>
          <p:nvPr>
            <p:ph type="sldNum" sz="quarter" idx="12"/>
          </p:nvPr>
        </p:nvSpPr>
        <p:spPr>
          <a:ln/>
        </p:spPr>
        <p:txBody>
          <a:bodyPr/>
          <a:lstStyle>
            <a:lvl1pPr>
              <a:defRPr/>
            </a:lvl1pPr>
          </a:lstStyle>
          <a:p>
            <a:fld id="{9B577769-87FD-4C48-A4CB-7CD4A8D18F31}" type="slidenum">
              <a:rPr lang="en-US" altLang="en-US"/>
              <a:pPr/>
              <a:t>‹#›</a:t>
            </a:fld>
            <a:endParaRPr lang="en-US" altLang="en-US"/>
          </a:p>
        </p:txBody>
      </p:sp>
    </p:spTree>
    <p:extLst>
      <p:ext uri="{BB962C8B-B14F-4D97-AF65-F5344CB8AC3E}">
        <p14:creationId xmlns:p14="http://schemas.microsoft.com/office/powerpoint/2010/main" val="4419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78DB56-2DE9-4FC5-BF3D-D91FF747A7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9D634B-3DA4-4B66-AA9D-2124A2DC54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8D3519-1A16-476E-8169-88926B22E7FE}"/>
              </a:ext>
            </a:extLst>
          </p:cNvPr>
          <p:cNvSpPr>
            <a:spLocks noGrp="1" noChangeArrowheads="1"/>
          </p:cNvSpPr>
          <p:nvPr>
            <p:ph type="sldNum" sz="quarter" idx="12"/>
          </p:nvPr>
        </p:nvSpPr>
        <p:spPr>
          <a:ln/>
        </p:spPr>
        <p:txBody>
          <a:bodyPr/>
          <a:lstStyle>
            <a:lvl1pPr>
              <a:defRPr/>
            </a:lvl1pPr>
          </a:lstStyle>
          <a:p>
            <a:fld id="{10C1C34B-7121-47C1-B01D-5327282AAEA2}" type="slidenum">
              <a:rPr lang="en-US" altLang="en-US"/>
              <a:pPr/>
              <a:t>‹#›</a:t>
            </a:fld>
            <a:endParaRPr lang="en-US" altLang="en-US"/>
          </a:p>
        </p:txBody>
      </p:sp>
    </p:spTree>
    <p:extLst>
      <p:ext uri="{BB962C8B-B14F-4D97-AF65-F5344CB8AC3E}">
        <p14:creationId xmlns:p14="http://schemas.microsoft.com/office/powerpoint/2010/main" val="3954768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A1BFBB0A-C913-4D65-B3B4-6B1846F751A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B55C04-F50D-4573-9325-9B39647351C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AE04FF4-14F7-4E22-B9BB-3B956954D811}"/>
              </a:ext>
            </a:extLst>
          </p:cNvPr>
          <p:cNvSpPr>
            <a:spLocks noGrp="1" noChangeArrowheads="1"/>
          </p:cNvSpPr>
          <p:nvPr>
            <p:ph type="sldNum" sz="quarter" idx="12"/>
          </p:nvPr>
        </p:nvSpPr>
        <p:spPr>
          <a:ln/>
        </p:spPr>
        <p:txBody>
          <a:bodyPr/>
          <a:lstStyle>
            <a:lvl1pPr>
              <a:defRPr/>
            </a:lvl1pPr>
          </a:lstStyle>
          <a:p>
            <a:fld id="{254CE5F1-CA04-4467-8338-9A44F33A75D6}" type="slidenum">
              <a:rPr lang="en-US" altLang="en-US"/>
              <a:pPr/>
              <a:t>‹#›</a:t>
            </a:fld>
            <a:endParaRPr lang="en-US" altLang="en-US"/>
          </a:p>
        </p:txBody>
      </p:sp>
    </p:spTree>
    <p:extLst>
      <p:ext uri="{BB962C8B-B14F-4D97-AF65-F5344CB8AC3E}">
        <p14:creationId xmlns:p14="http://schemas.microsoft.com/office/powerpoint/2010/main" val="200965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BBF3D9F-F501-451D-A7BE-2122D11C710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882D7B-45B1-435D-8B0D-8343AF1545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BD1F8C-7C1D-4F6E-8447-339836D65F3C}"/>
              </a:ext>
            </a:extLst>
          </p:cNvPr>
          <p:cNvSpPr>
            <a:spLocks noGrp="1" noChangeArrowheads="1"/>
          </p:cNvSpPr>
          <p:nvPr>
            <p:ph type="sldNum" sz="quarter" idx="12"/>
          </p:nvPr>
        </p:nvSpPr>
        <p:spPr>
          <a:ln/>
        </p:spPr>
        <p:txBody>
          <a:bodyPr/>
          <a:lstStyle>
            <a:lvl1pPr>
              <a:defRPr/>
            </a:lvl1pPr>
          </a:lstStyle>
          <a:p>
            <a:fld id="{A781D3D5-C91C-40FA-AF79-51F84BA201EF}" type="slidenum">
              <a:rPr lang="en-US" altLang="en-US"/>
              <a:pPr/>
              <a:t>‹#›</a:t>
            </a:fld>
            <a:endParaRPr lang="en-US" altLang="en-US"/>
          </a:p>
        </p:txBody>
      </p:sp>
    </p:spTree>
    <p:extLst>
      <p:ext uri="{BB962C8B-B14F-4D97-AF65-F5344CB8AC3E}">
        <p14:creationId xmlns:p14="http://schemas.microsoft.com/office/powerpoint/2010/main" val="12492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16517D-1B84-4FA0-8408-8E7D177E9E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D231C20-D13F-43A4-A48A-60DB18B771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4DA08B-24FE-4EAF-8AAC-D9E2BB636396}"/>
              </a:ext>
            </a:extLst>
          </p:cNvPr>
          <p:cNvSpPr>
            <a:spLocks noGrp="1" noChangeArrowheads="1"/>
          </p:cNvSpPr>
          <p:nvPr>
            <p:ph type="sldNum" sz="quarter" idx="12"/>
          </p:nvPr>
        </p:nvSpPr>
        <p:spPr>
          <a:ln/>
        </p:spPr>
        <p:txBody>
          <a:bodyPr/>
          <a:lstStyle>
            <a:lvl1pPr>
              <a:defRPr/>
            </a:lvl1pPr>
          </a:lstStyle>
          <a:p>
            <a:fld id="{6C10AEA1-11E9-45ED-ADFC-927A88F72D55}" type="slidenum">
              <a:rPr lang="en-US" altLang="en-US"/>
              <a:pPr/>
              <a:t>‹#›</a:t>
            </a:fld>
            <a:endParaRPr lang="en-US" altLang="en-US"/>
          </a:p>
        </p:txBody>
      </p:sp>
    </p:spTree>
    <p:extLst>
      <p:ext uri="{BB962C8B-B14F-4D97-AF65-F5344CB8AC3E}">
        <p14:creationId xmlns:p14="http://schemas.microsoft.com/office/powerpoint/2010/main" val="288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74D90C2-D4E2-41E0-A498-3265031560B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BB6D7BE-5DF8-4418-868E-7820D37F91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B170300-61DE-42A6-A0DF-0385C0C8295F}"/>
              </a:ext>
            </a:extLst>
          </p:cNvPr>
          <p:cNvSpPr>
            <a:spLocks noGrp="1" noChangeArrowheads="1"/>
          </p:cNvSpPr>
          <p:nvPr>
            <p:ph type="sldNum" sz="quarter" idx="12"/>
          </p:nvPr>
        </p:nvSpPr>
        <p:spPr>
          <a:ln/>
        </p:spPr>
        <p:txBody>
          <a:bodyPr/>
          <a:lstStyle>
            <a:lvl1pPr>
              <a:defRPr/>
            </a:lvl1pPr>
          </a:lstStyle>
          <a:p>
            <a:fld id="{6A095CDD-0426-477B-A951-1E9AAF6FB310}" type="slidenum">
              <a:rPr lang="en-US" altLang="en-US"/>
              <a:pPr/>
              <a:t>‹#›</a:t>
            </a:fld>
            <a:endParaRPr lang="en-US" altLang="en-US"/>
          </a:p>
        </p:txBody>
      </p:sp>
    </p:spTree>
    <p:extLst>
      <p:ext uri="{BB962C8B-B14F-4D97-AF65-F5344CB8AC3E}">
        <p14:creationId xmlns:p14="http://schemas.microsoft.com/office/powerpoint/2010/main" val="27964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45FF868-A6D4-48C0-96CB-6E58FECE695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46229E1-DCE8-46D2-9832-8060DF19C4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021CA09-D8D5-4866-8DF9-C4B4752FB84E}"/>
              </a:ext>
            </a:extLst>
          </p:cNvPr>
          <p:cNvSpPr>
            <a:spLocks noGrp="1" noChangeArrowheads="1"/>
          </p:cNvSpPr>
          <p:nvPr>
            <p:ph type="sldNum" sz="quarter" idx="12"/>
          </p:nvPr>
        </p:nvSpPr>
        <p:spPr>
          <a:ln/>
        </p:spPr>
        <p:txBody>
          <a:bodyPr/>
          <a:lstStyle>
            <a:lvl1pPr>
              <a:defRPr/>
            </a:lvl1pPr>
          </a:lstStyle>
          <a:p>
            <a:fld id="{189F8B64-B8DE-43C6-B247-B61985EE392A}" type="slidenum">
              <a:rPr lang="en-US" altLang="en-US"/>
              <a:pPr/>
              <a:t>‹#›</a:t>
            </a:fld>
            <a:endParaRPr lang="en-US" altLang="en-US"/>
          </a:p>
        </p:txBody>
      </p:sp>
    </p:spTree>
    <p:extLst>
      <p:ext uri="{BB962C8B-B14F-4D97-AF65-F5344CB8AC3E}">
        <p14:creationId xmlns:p14="http://schemas.microsoft.com/office/powerpoint/2010/main" val="184847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47D3F10-9BE0-48C0-8F63-70C45AFDD2E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1978041-D81F-4FDF-8348-A66A69295A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7E0185D-C803-44BC-8F49-7C5FB8977223}"/>
              </a:ext>
            </a:extLst>
          </p:cNvPr>
          <p:cNvSpPr>
            <a:spLocks noGrp="1" noChangeArrowheads="1"/>
          </p:cNvSpPr>
          <p:nvPr>
            <p:ph type="sldNum" sz="quarter" idx="12"/>
          </p:nvPr>
        </p:nvSpPr>
        <p:spPr>
          <a:ln/>
        </p:spPr>
        <p:txBody>
          <a:bodyPr/>
          <a:lstStyle>
            <a:lvl1pPr>
              <a:defRPr/>
            </a:lvl1pPr>
          </a:lstStyle>
          <a:p>
            <a:fld id="{84FCE840-E81D-49DC-AC9F-2B6F2BA0BE2A}" type="slidenum">
              <a:rPr lang="en-US" altLang="en-US"/>
              <a:pPr/>
              <a:t>‹#›</a:t>
            </a:fld>
            <a:endParaRPr lang="en-US" altLang="en-US"/>
          </a:p>
        </p:txBody>
      </p:sp>
    </p:spTree>
    <p:extLst>
      <p:ext uri="{BB962C8B-B14F-4D97-AF65-F5344CB8AC3E}">
        <p14:creationId xmlns:p14="http://schemas.microsoft.com/office/powerpoint/2010/main" val="383972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2840D2-D62C-4D87-B8FC-B641949834B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FE08561-520F-42F0-9452-3E4B246A34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D652740-7D2F-4288-913D-F8BC251A1F98}"/>
              </a:ext>
            </a:extLst>
          </p:cNvPr>
          <p:cNvSpPr>
            <a:spLocks noGrp="1" noChangeArrowheads="1"/>
          </p:cNvSpPr>
          <p:nvPr>
            <p:ph type="sldNum" sz="quarter" idx="12"/>
          </p:nvPr>
        </p:nvSpPr>
        <p:spPr>
          <a:ln/>
        </p:spPr>
        <p:txBody>
          <a:bodyPr/>
          <a:lstStyle>
            <a:lvl1pPr>
              <a:defRPr/>
            </a:lvl1pPr>
          </a:lstStyle>
          <a:p>
            <a:fld id="{112436B0-4454-409B-8CF8-7833885DD66D}" type="slidenum">
              <a:rPr lang="en-US" altLang="en-US"/>
              <a:pPr/>
              <a:t>‹#›</a:t>
            </a:fld>
            <a:endParaRPr lang="en-US" altLang="en-US"/>
          </a:p>
        </p:txBody>
      </p:sp>
    </p:spTree>
    <p:extLst>
      <p:ext uri="{BB962C8B-B14F-4D97-AF65-F5344CB8AC3E}">
        <p14:creationId xmlns:p14="http://schemas.microsoft.com/office/powerpoint/2010/main" val="140350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5308140-6000-40E4-B85B-672C36E107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7445603-F526-4F77-A9AA-E7912CE42C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A6C07C8-13D9-4EE5-B919-0F91B81F06E0}"/>
              </a:ext>
            </a:extLst>
          </p:cNvPr>
          <p:cNvSpPr>
            <a:spLocks noGrp="1" noChangeArrowheads="1"/>
          </p:cNvSpPr>
          <p:nvPr>
            <p:ph type="sldNum" sz="quarter" idx="12"/>
          </p:nvPr>
        </p:nvSpPr>
        <p:spPr>
          <a:ln/>
        </p:spPr>
        <p:txBody>
          <a:bodyPr/>
          <a:lstStyle>
            <a:lvl1pPr>
              <a:defRPr/>
            </a:lvl1pPr>
          </a:lstStyle>
          <a:p>
            <a:fld id="{BC231FF1-B252-4E08-96EC-61CA5489CE24}" type="slidenum">
              <a:rPr lang="en-US" altLang="en-US"/>
              <a:pPr/>
              <a:t>‹#›</a:t>
            </a:fld>
            <a:endParaRPr lang="en-US" altLang="en-US"/>
          </a:p>
        </p:txBody>
      </p:sp>
    </p:spTree>
    <p:extLst>
      <p:ext uri="{BB962C8B-B14F-4D97-AF65-F5344CB8AC3E}">
        <p14:creationId xmlns:p14="http://schemas.microsoft.com/office/powerpoint/2010/main" val="30135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363FEC-D62A-4167-97E2-2474DAA2240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89E873D-A61D-4284-AA4C-95459C1410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B50F5C-237D-4B39-BFDD-2162F36B4402}"/>
              </a:ext>
            </a:extLst>
          </p:cNvPr>
          <p:cNvSpPr>
            <a:spLocks noGrp="1" noChangeArrowheads="1"/>
          </p:cNvSpPr>
          <p:nvPr>
            <p:ph type="sldNum" sz="quarter" idx="12"/>
          </p:nvPr>
        </p:nvSpPr>
        <p:spPr>
          <a:ln/>
        </p:spPr>
        <p:txBody>
          <a:bodyPr/>
          <a:lstStyle>
            <a:lvl1pPr>
              <a:defRPr/>
            </a:lvl1pPr>
          </a:lstStyle>
          <a:p>
            <a:fld id="{83DEAD77-7935-48EA-92ED-A1FF0307BF90}" type="slidenum">
              <a:rPr lang="en-US" altLang="en-US"/>
              <a:pPr/>
              <a:t>‹#›</a:t>
            </a:fld>
            <a:endParaRPr lang="en-US" altLang="en-US"/>
          </a:p>
        </p:txBody>
      </p:sp>
    </p:spTree>
    <p:extLst>
      <p:ext uri="{BB962C8B-B14F-4D97-AF65-F5344CB8AC3E}">
        <p14:creationId xmlns:p14="http://schemas.microsoft.com/office/powerpoint/2010/main" val="274048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CF37421-8A0C-4EAF-9152-B8A3AF6D6346}"/>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Rectangle 3">
            <a:extLst>
              <a:ext uri="{FF2B5EF4-FFF2-40B4-BE49-F238E27FC236}">
                <a16:creationId xmlns:a16="http://schemas.microsoft.com/office/drawing/2014/main" id="{6F38272D-2C8D-4A40-AC26-E92D6E58648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BD4DE0A-A9B1-4A73-8A5F-70F10D6E6A13}"/>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0E5FEA25-00E9-40C8-94D1-7627A056E54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40136C22-F899-45EE-B77D-D5D2A726F8DB}"/>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29D9790-5304-4095-9E00-E66AEC9313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0.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a:extLst>
              <a:ext uri="{FF2B5EF4-FFF2-40B4-BE49-F238E27FC236}">
                <a16:creationId xmlns:a16="http://schemas.microsoft.com/office/drawing/2014/main" id="{ADFC1ECA-E0B0-426D-A1BA-84112F56F3F6}"/>
              </a:ext>
            </a:extLst>
          </p:cNvPr>
          <p:cNvSpPr>
            <a:spLocks noChangeArrowheads="1"/>
          </p:cNvSpPr>
          <p:nvPr/>
        </p:nvSpPr>
        <p:spPr bwMode="auto">
          <a:xfrm>
            <a:off x="2438400" y="3048000"/>
            <a:ext cx="4527550" cy="762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b="1"/>
              <a:t>Rules of Inference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F8F2C183-EB61-4956-B924-DCA1EC7C4832}"/>
              </a:ext>
            </a:extLst>
          </p:cNvPr>
          <p:cNvSpPr txBox="1">
            <a:spLocks noChangeArrowheads="1"/>
          </p:cNvSpPr>
          <p:nvPr/>
        </p:nvSpPr>
        <p:spPr bwMode="auto">
          <a:xfrm>
            <a:off x="0" y="304800"/>
            <a:ext cx="151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Example-1</a:t>
            </a:r>
          </a:p>
        </p:txBody>
      </p:sp>
      <p:sp>
        <p:nvSpPr>
          <p:cNvPr id="18435" name="TextBox 3">
            <a:extLst>
              <a:ext uri="{FF2B5EF4-FFF2-40B4-BE49-F238E27FC236}">
                <a16:creationId xmlns:a16="http://schemas.microsoft.com/office/drawing/2014/main" id="{8D378AAD-1E0A-461B-BC8D-5E0CC955DBC2}"/>
              </a:ext>
            </a:extLst>
          </p:cNvPr>
          <p:cNvSpPr txBox="1">
            <a:spLocks noChangeArrowheads="1"/>
          </p:cNvSpPr>
          <p:nvPr/>
        </p:nvSpPr>
        <p:spPr bwMode="auto">
          <a:xfrm>
            <a:off x="0" y="838200"/>
            <a:ext cx="8610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Show that the following argument is a </a:t>
            </a:r>
            <a:r>
              <a:rPr lang="en-US" altLang="en-US">
                <a:solidFill>
                  <a:srgbClr val="FF3300"/>
                </a:solidFill>
              </a:rPr>
              <a:t>f</a:t>
            </a:r>
            <a:r>
              <a:rPr lang="en-US" altLang="en-US">
                <a:solidFill>
                  <a:srgbClr val="FF0000"/>
                </a:solidFill>
              </a:rPr>
              <a:t>allacy</a:t>
            </a:r>
            <a:r>
              <a:rPr lang="en-US" altLang="en-US"/>
              <a:t>: </a:t>
            </a:r>
            <a:r>
              <a:rPr lang="en-US" altLang="en-US" i="1"/>
              <a:t>p → q, ￢p ┤ ￢q.</a:t>
            </a:r>
          </a:p>
          <a:p>
            <a:pPr algn="just" eaLnBrk="1" hangingPunct="1"/>
            <a:endParaRPr lang="en-US" altLang="en-US"/>
          </a:p>
          <a:p>
            <a:pPr algn="just" eaLnBrk="1" hangingPunct="1"/>
            <a:r>
              <a:rPr lang="en-US" altLang="en-US"/>
              <a:t>Ans.</a:t>
            </a:r>
          </a:p>
          <a:p>
            <a:pPr algn="just" eaLnBrk="1" hangingPunct="1"/>
            <a:r>
              <a:rPr lang="en-US" altLang="en-US"/>
              <a:t>Construct the truth table for [</a:t>
            </a:r>
            <a:r>
              <a:rPr lang="en-US" altLang="en-US" i="1"/>
              <a:t>(p → q)∧￢p] → ￢q </a:t>
            </a:r>
            <a:r>
              <a:rPr lang="en-US" altLang="en-US"/>
              <a:t>as in Fig. below. Since the proposition </a:t>
            </a:r>
            <a:r>
              <a:rPr lang="en-US" altLang="en-US" i="1"/>
              <a:t>[(p → q)∧￢p] → ￢q</a:t>
            </a:r>
          </a:p>
          <a:p>
            <a:pPr algn="just" eaLnBrk="1" hangingPunct="1"/>
            <a:r>
              <a:rPr lang="en-US" altLang="en-US"/>
              <a:t>is not a tautology, the argument is a fallacy. Equivalently, the argument is a fallacy since in the third line of the truth</a:t>
            </a:r>
          </a:p>
          <a:p>
            <a:pPr algn="just" eaLnBrk="1" hangingPunct="1"/>
            <a:r>
              <a:rPr lang="en-US" altLang="en-US"/>
              <a:t>table </a:t>
            </a:r>
            <a:r>
              <a:rPr lang="en-US" altLang="en-US" i="1"/>
              <a:t>p → q </a:t>
            </a:r>
            <a:r>
              <a:rPr lang="en-US" altLang="en-US"/>
              <a:t>and</a:t>
            </a:r>
            <a:r>
              <a:rPr lang="en-US" altLang="en-US" i="1"/>
              <a:t> ￢p </a:t>
            </a:r>
            <a:r>
              <a:rPr lang="en-US" altLang="en-US"/>
              <a:t>are true but </a:t>
            </a:r>
            <a:r>
              <a:rPr lang="en-US" altLang="en-US" i="1"/>
              <a:t>￢q </a:t>
            </a:r>
            <a:r>
              <a:rPr lang="en-US" altLang="en-US"/>
              <a:t>is false</a:t>
            </a:r>
            <a:r>
              <a:rPr lang="en-US" altLang="en-US" i="1"/>
              <a:t>.</a:t>
            </a:r>
            <a:endParaRPr lang="en-US" altLang="en-US"/>
          </a:p>
        </p:txBody>
      </p:sp>
      <p:pic>
        <p:nvPicPr>
          <p:cNvPr id="18436" name="Picture 7">
            <a:extLst>
              <a:ext uri="{FF2B5EF4-FFF2-40B4-BE49-F238E27FC236}">
                <a16:creationId xmlns:a16="http://schemas.microsoft.com/office/drawing/2014/main" id="{C58E0C64-EFF1-4914-849B-44676EEDB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114800"/>
            <a:ext cx="86137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AD1D376F-6C8B-4433-A991-0FE0D2A84700}"/>
              </a:ext>
            </a:extLst>
          </p:cNvPr>
          <p:cNvCxnSpPr/>
          <p:nvPr/>
        </p:nvCxnSpPr>
        <p:spPr>
          <a:xfrm>
            <a:off x="1828800" y="5715000"/>
            <a:ext cx="434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72CEC3D6-AA43-4E59-9976-3DEB70BE2063}"/>
              </a:ext>
            </a:extLst>
          </p:cNvPr>
          <p:cNvSpPr txBox="1">
            <a:spLocks noChangeArrowheads="1"/>
          </p:cNvSpPr>
          <p:nvPr/>
        </p:nvSpPr>
        <p:spPr bwMode="auto">
          <a:xfrm>
            <a:off x="304800" y="838200"/>
            <a:ext cx="8610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Prove the following argument is valid: </a:t>
            </a:r>
            <a:r>
              <a:rPr lang="en-US" altLang="en-US" i="1"/>
              <a:t>p </a:t>
            </a:r>
            <a:r>
              <a:rPr lang="en-US" altLang="en-US"/>
              <a:t>→￢</a:t>
            </a:r>
            <a:r>
              <a:rPr lang="en-US" altLang="en-US" i="1"/>
              <a:t>q, r </a:t>
            </a:r>
            <a:r>
              <a:rPr lang="en-US" altLang="en-US"/>
              <a:t>→ </a:t>
            </a:r>
            <a:r>
              <a:rPr lang="en-US" altLang="en-US" i="1"/>
              <a:t>q, r ┤</a:t>
            </a:r>
            <a:r>
              <a:rPr lang="en-US" altLang="en-US"/>
              <a:t> ￢</a:t>
            </a:r>
            <a:r>
              <a:rPr lang="en-US" altLang="en-US" i="1"/>
              <a:t>p</a:t>
            </a:r>
            <a:r>
              <a:rPr lang="en-US" altLang="en-US"/>
              <a:t>.</a:t>
            </a:r>
          </a:p>
          <a:p>
            <a:pPr eaLnBrk="1" hangingPunct="1"/>
            <a:endParaRPr lang="en-US" altLang="en-US"/>
          </a:p>
          <a:p>
            <a:pPr eaLnBrk="1" hangingPunct="1"/>
            <a:r>
              <a:rPr lang="en-US" altLang="en-US"/>
              <a:t>Construct the truth table of the premises and conclusions as in Fig. below.  Now, </a:t>
            </a:r>
            <a:r>
              <a:rPr lang="en-US" altLang="en-US" i="1"/>
              <a:t>p </a:t>
            </a:r>
            <a:r>
              <a:rPr lang="en-US" altLang="en-US"/>
              <a:t>→ ￢</a:t>
            </a:r>
            <a:r>
              <a:rPr lang="en-US" altLang="en-US" i="1"/>
              <a:t>q</a:t>
            </a:r>
            <a:r>
              <a:rPr lang="en-US" altLang="en-US"/>
              <a:t>, </a:t>
            </a:r>
            <a:r>
              <a:rPr lang="en-US" altLang="en-US" i="1"/>
              <a:t>r </a:t>
            </a:r>
            <a:r>
              <a:rPr lang="en-US" altLang="en-US"/>
              <a:t>→ </a:t>
            </a:r>
            <a:r>
              <a:rPr lang="en-US" altLang="en-US" i="1"/>
              <a:t>q</a:t>
            </a:r>
            <a:r>
              <a:rPr lang="en-US" altLang="en-US"/>
              <a:t>, and r are true simultaneously only in the fifth row of the table, where ￢</a:t>
            </a:r>
            <a:r>
              <a:rPr lang="en-US" altLang="en-US" i="1"/>
              <a:t>p </a:t>
            </a:r>
            <a:r>
              <a:rPr lang="en-US" altLang="en-US"/>
              <a:t>is also true. Hence the argument is valid</a:t>
            </a:r>
          </a:p>
        </p:txBody>
      </p:sp>
      <p:graphicFrame>
        <p:nvGraphicFramePr>
          <p:cNvPr id="3074" name="Object 3">
            <a:extLst>
              <a:ext uri="{FF2B5EF4-FFF2-40B4-BE49-F238E27FC236}">
                <a16:creationId xmlns:a16="http://schemas.microsoft.com/office/drawing/2014/main" id="{5B6ECB33-A351-4E28-AE8F-40B55B142B4F}"/>
              </a:ext>
            </a:extLst>
          </p:cNvPr>
          <p:cNvGraphicFramePr>
            <a:graphicFrameLocks noChangeAspect="1"/>
          </p:cNvGraphicFramePr>
          <p:nvPr>
            <p:ph/>
          </p:nvPr>
        </p:nvGraphicFramePr>
        <p:xfrm>
          <a:off x="2133600" y="3200400"/>
          <a:ext cx="4724400" cy="2776538"/>
        </p:xfrm>
        <a:graphic>
          <a:graphicData uri="http://schemas.openxmlformats.org/presentationml/2006/ole">
            <mc:AlternateContent xmlns:mc="http://schemas.openxmlformats.org/markup-compatibility/2006">
              <mc:Choice xmlns:v="urn:schemas-microsoft-com:vml" Requires="v">
                <p:oleObj name="Bitmap Image" r:id="rId2" imgW="3258005" imgH="1914286" progId="Paint.Picture">
                  <p:embed/>
                </p:oleObj>
              </mc:Choice>
              <mc:Fallback>
                <p:oleObj name="Bitmap Image" r:id="rId2" imgW="3258005" imgH="1914286"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200400"/>
                        <a:ext cx="4724400"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4">
            <a:extLst>
              <a:ext uri="{FF2B5EF4-FFF2-40B4-BE49-F238E27FC236}">
                <a16:creationId xmlns:a16="http://schemas.microsoft.com/office/drawing/2014/main" id="{5ED91BD7-76C9-4E66-972B-957053A3A274}"/>
              </a:ext>
            </a:extLst>
          </p:cNvPr>
          <p:cNvSpPr txBox="1">
            <a:spLocks noChangeArrowheads="1"/>
          </p:cNvSpPr>
          <p:nvPr/>
        </p:nvSpPr>
        <p:spPr bwMode="auto">
          <a:xfrm>
            <a:off x="381000" y="304800"/>
            <a:ext cx="151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Example-2</a:t>
            </a:r>
          </a:p>
        </p:txBody>
      </p:sp>
      <p:cxnSp>
        <p:nvCxnSpPr>
          <p:cNvPr id="6" name="Straight Connector 5">
            <a:extLst>
              <a:ext uri="{FF2B5EF4-FFF2-40B4-BE49-F238E27FC236}">
                <a16:creationId xmlns:a16="http://schemas.microsoft.com/office/drawing/2014/main" id="{468D30CC-4D18-4156-8372-A859EC5BD764}"/>
              </a:ext>
            </a:extLst>
          </p:cNvPr>
          <p:cNvCxnSpPr/>
          <p:nvPr/>
        </p:nvCxnSpPr>
        <p:spPr>
          <a:xfrm>
            <a:off x="2286000" y="5029200"/>
            <a:ext cx="4419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a:extLst>
              <a:ext uri="{FF2B5EF4-FFF2-40B4-BE49-F238E27FC236}">
                <a16:creationId xmlns:a16="http://schemas.microsoft.com/office/drawing/2014/main" id="{D20305F5-9351-4585-9BD8-F6EA7C2871A7}"/>
              </a:ext>
            </a:extLst>
          </p:cNvPr>
          <p:cNvSpPr txBox="1">
            <a:spLocks noChangeArrowheads="1"/>
          </p:cNvSpPr>
          <p:nvPr/>
        </p:nvSpPr>
        <p:spPr bwMode="auto">
          <a:xfrm>
            <a:off x="228600" y="457200"/>
            <a:ext cx="87630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EXAMPLE 3 </a:t>
            </a:r>
            <a:r>
              <a:rPr lang="en-US" altLang="en-US"/>
              <a:t>Consider the following argument:</a:t>
            </a:r>
          </a:p>
          <a:p>
            <a:pPr eaLnBrk="1" hangingPunct="1"/>
            <a:r>
              <a:rPr lang="en-US" altLang="en-US" i="1"/>
              <a:t>S</a:t>
            </a:r>
            <a:r>
              <a:rPr lang="en-US" altLang="en-US" baseline="-25000"/>
              <a:t>1</a:t>
            </a:r>
            <a:r>
              <a:rPr lang="en-US" altLang="en-US"/>
              <a:t> : </a:t>
            </a:r>
            <a:r>
              <a:rPr lang="en-US" altLang="en-US">
                <a:solidFill>
                  <a:srgbClr val="FF3300"/>
                </a:solidFill>
              </a:rPr>
              <a:t>If a man is a bachelor</a:t>
            </a:r>
            <a:r>
              <a:rPr lang="en-US" altLang="en-US" i="1">
                <a:solidFill>
                  <a:srgbClr val="FF3300"/>
                </a:solidFill>
              </a:rPr>
              <a:t>, </a:t>
            </a:r>
            <a:r>
              <a:rPr lang="en-US" altLang="en-US">
                <a:solidFill>
                  <a:srgbClr val="FF3300"/>
                </a:solidFill>
              </a:rPr>
              <a:t>he is unhappy</a:t>
            </a:r>
            <a:r>
              <a:rPr lang="en-US" altLang="en-US" i="1"/>
              <a:t>.</a:t>
            </a:r>
          </a:p>
          <a:p>
            <a:pPr eaLnBrk="1" hangingPunct="1"/>
            <a:r>
              <a:rPr lang="en-US" altLang="en-US" i="1"/>
              <a:t>S</a:t>
            </a:r>
            <a:r>
              <a:rPr lang="en-US" altLang="en-US" baseline="-25000"/>
              <a:t>2</a:t>
            </a:r>
            <a:r>
              <a:rPr lang="en-US" altLang="en-US"/>
              <a:t> : </a:t>
            </a:r>
            <a:r>
              <a:rPr lang="en-US" altLang="en-US">
                <a:solidFill>
                  <a:srgbClr val="FF3300"/>
                </a:solidFill>
              </a:rPr>
              <a:t>If a man is unhappy</a:t>
            </a:r>
            <a:r>
              <a:rPr lang="en-US" altLang="en-US" i="1">
                <a:solidFill>
                  <a:srgbClr val="FF3300"/>
                </a:solidFill>
              </a:rPr>
              <a:t>, </a:t>
            </a:r>
            <a:r>
              <a:rPr lang="en-US" altLang="en-US">
                <a:solidFill>
                  <a:srgbClr val="FF3300"/>
                </a:solidFill>
              </a:rPr>
              <a:t>he dies young</a:t>
            </a:r>
            <a:r>
              <a:rPr lang="en-US" altLang="en-US" i="1"/>
              <a:t>.</a:t>
            </a:r>
          </a:p>
          <a:p>
            <a:pPr eaLnBrk="1" hangingPunct="1"/>
            <a:r>
              <a:rPr lang="en-US" altLang="en-US" sz="1200" b="1" i="1"/>
              <a:t>___________________________________________________________________</a:t>
            </a:r>
          </a:p>
          <a:p>
            <a:pPr eaLnBrk="1" hangingPunct="1"/>
            <a:r>
              <a:rPr lang="en-US" altLang="en-US" i="1"/>
              <a:t>S </a:t>
            </a:r>
            <a:r>
              <a:rPr lang="en-US" altLang="en-US"/>
              <a:t>: </a:t>
            </a:r>
            <a:r>
              <a:rPr lang="en-US" altLang="en-US">
                <a:solidFill>
                  <a:schemeClr val="accent2"/>
                </a:solidFill>
              </a:rPr>
              <a:t>Bachelors die young</a:t>
            </a:r>
          </a:p>
          <a:p>
            <a:pPr eaLnBrk="1" hangingPunct="1"/>
            <a:r>
              <a:rPr lang="en-US" altLang="en-US"/>
              <a:t>Here the statement </a:t>
            </a:r>
            <a:r>
              <a:rPr lang="en-US" altLang="en-US" i="1"/>
              <a:t>S </a:t>
            </a:r>
            <a:r>
              <a:rPr lang="en-US" altLang="en-US"/>
              <a:t>below the line denotes the conclusion of the argument, and the statements </a:t>
            </a:r>
            <a:r>
              <a:rPr lang="en-US" altLang="en-US" i="1"/>
              <a:t>S</a:t>
            </a:r>
            <a:r>
              <a:rPr lang="en-US" altLang="en-US" baseline="-25000"/>
              <a:t>1</a:t>
            </a:r>
            <a:r>
              <a:rPr lang="en-US" altLang="en-US"/>
              <a:t> and </a:t>
            </a:r>
            <a:r>
              <a:rPr lang="en-US" altLang="en-US" i="1"/>
              <a:t>S</a:t>
            </a:r>
            <a:r>
              <a:rPr lang="en-US" altLang="en-US" baseline="-25000"/>
              <a:t>2</a:t>
            </a:r>
            <a:r>
              <a:rPr lang="en-US" altLang="en-US"/>
              <a:t> above the line denote the premises. We claim that the argument </a:t>
            </a:r>
            <a:r>
              <a:rPr lang="en-US" altLang="en-US" i="1"/>
              <a:t>S</a:t>
            </a:r>
            <a:r>
              <a:rPr lang="en-US" altLang="en-US" baseline="-25000"/>
              <a:t>1</a:t>
            </a:r>
            <a:r>
              <a:rPr lang="en-US" altLang="en-US" i="1"/>
              <a:t>, S</a:t>
            </a:r>
            <a:r>
              <a:rPr lang="en-US" altLang="en-US" baseline="-25000"/>
              <a:t>2</a:t>
            </a:r>
            <a:r>
              <a:rPr lang="en-US" altLang="en-US"/>
              <a:t> </a:t>
            </a:r>
            <a:r>
              <a:rPr lang="en-US" altLang="en-US" i="1"/>
              <a:t>┤</a:t>
            </a:r>
            <a:r>
              <a:rPr lang="en-US" altLang="en-US"/>
              <a:t> </a:t>
            </a:r>
            <a:r>
              <a:rPr lang="en-US" altLang="en-US" i="1"/>
              <a:t>S </a:t>
            </a:r>
            <a:r>
              <a:rPr lang="en-US" altLang="en-US"/>
              <a:t>is valid. For the argument is of the form</a:t>
            </a:r>
          </a:p>
          <a:p>
            <a:pPr eaLnBrk="1" hangingPunct="1"/>
            <a:r>
              <a:rPr lang="en-US" altLang="en-US" i="1"/>
              <a:t>p </a:t>
            </a:r>
            <a:r>
              <a:rPr lang="en-US" altLang="en-US"/>
              <a:t>→ </a:t>
            </a:r>
            <a:r>
              <a:rPr lang="en-US" altLang="en-US" i="1"/>
              <a:t>q, q </a:t>
            </a:r>
            <a:r>
              <a:rPr lang="en-US" altLang="en-US"/>
              <a:t>→ </a:t>
            </a:r>
            <a:r>
              <a:rPr lang="en-US" altLang="en-US" i="1"/>
              <a:t>r ┤</a:t>
            </a:r>
            <a:r>
              <a:rPr lang="en-US" altLang="en-US"/>
              <a:t> </a:t>
            </a:r>
            <a:r>
              <a:rPr lang="en-US" altLang="en-US" i="1"/>
              <a:t>p </a:t>
            </a:r>
            <a:r>
              <a:rPr lang="en-US" altLang="en-US"/>
              <a:t>→ </a:t>
            </a:r>
            <a:r>
              <a:rPr lang="en-US" altLang="en-US" i="1"/>
              <a:t>r</a:t>
            </a:r>
          </a:p>
          <a:p>
            <a:pPr eaLnBrk="1" hangingPunct="1"/>
            <a:r>
              <a:rPr lang="en-US" altLang="en-US"/>
              <a:t>where </a:t>
            </a:r>
            <a:r>
              <a:rPr lang="en-US" altLang="en-US" i="1"/>
              <a:t>p </a:t>
            </a:r>
            <a:r>
              <a:rPr lang="en-US" altLang="en-US"/>
              <a:t>is “</a:t>
            </a:r>
            <a:r>
              <a:rPr lang="en-US" altLang="en-US">
                <a:solidFill>
                  <a:srgbClr val="FF0000"/>
                </a:solidFill>
              </a:rPr>
              <a:t>He is a bachelor</a:t>
            </a:r>
            <a:r>
              <a:rPr lang="en-US" altLang="en-US"/>
              <a:t>,” </a:t>
            </a:r>
            <a:r>
              <a:rPr lang="en-US" altLang="en-US" i="1"/>
              <a:t>q </a:t>
            </a:r>
            <a:r>
              <a:rPr lang="en-US" altLang="en-US"/>
              <a:t>is “</a:t>
            </a:r>
            <a:r>
              <a:rPr lang="en-US" altLang="en-US">
                <a:solidFill>
                  <a:srgbClr val="FF0000"/>
                </a:solidFill>
              </a:rPr>
              <a:t>He is unhappy</a:t>
            </a:r>
            <a:r>
              <a:rPr lang="en-US" altLang="en-US"/>
              <a:t>” and </a:t>
            </a:r>
            <a:r>
              <a:rPr lang="en-US" altLang="en-US" i="1"/>
              <a:t>r </a:t>
            </a:r>
            <a:r>
              <a:rPr lang="en-US" altLang="en-US"/>
              <a:t>is “</a:t>
            </a:r>
            <a:r>
              <a:rPr lang="en-US" altLang="en-US">
                <a:solidFill>
                  <a:srgbClr val="FF0000"/>
                </a:solidFill>
              </a:rPr>
              <a:t>He dies young</a:t>
            </a:r>
            <a:r>
              <a:rPr lang="en-US" altLang="en-US"/>
              <a:t>;” this argument (Law of Syllogism) is valid.</a:t>
            </a:r>
          </a:p>
        </p:txBody>
      </p:sp>
      <p:pic>
        <p:nvPicPr>
          <p:cNvPr id="19459" name="Picture 5">
            <a:extLst>
              <a:ext uri="{FF2B5EF4-FFF2-40B4-BE49-F238E27FC236}">
                <a16:creationId xmlns:a16="http://schemas.microsoft.com/office/drawing/2014/main" id="{D7713C2F-D657-47D6-92BE-9FDF269D8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562600"/>
            <a:ext cx="82629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4">
            <a:extLst>
              <a:ext uri="{FF2B5EF4-FFF2-40B4-BE49-F238E27FC236}">
                <a16:creationId xmlns:a16="http://schemas.microsoft.com/office/drawing/2014/main" id="{FC79CB46-1942-415A-A3F7-41FF7F53DEBA}"/>
              </a:ext>
            </a:extLst>
          </p:cNvPr>
          <p:cNvSpPr txBox="1">
            <a:spLocks noChangeArrowheads="1"/>
          </p:cNvSpPr>
          <p:nvPr/>
        </p:nvSpPr>
        <p:spPr bwMode="auto">
          <a:xfrm>
            <a:off x="0" y="533400"/>
            <a:ext cx="8991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Determine the validity of the following argument:</a:t>
            </a:r>
          </a:p>
          <a:p>
            <a:pPr eaLnBrk="1" hangingPunct="1"/>
            <a:r>
              <a:rPr lang="en-US" altLang="en-US">
                <a:solidFill>
                  <a:srgbClr val="FF3300"/>
                </a:solidFill>
              </a:rPr>
              <a:t>If 7 is less than 4, then 7 is not a prime number.</a:t>
            </a:r>
          </a:p>
          <a:p>
            <a:pPr eaLnBrk="1" hangingPunct="1"/>
            <a:r>
              <a:rPr lang="en-US" altLang="en-US">
                <a:solidFill>
                  <a:srgbClr val="FF3300"/>
                </a:solidFill>
              </a:rPr>
              <a:t>7 is not less than 4.</a:t>
            </a:r>
          </a:p>
          <a:p>
            <a:pPr eaLnBrk="1" hangingPunct="1"/>
            <a:r>
              <a:rPr lang="en-US" altLang="en-US"/>
              <a:t>-------------------------------------------------------------</a:t>
            </a:r>
          </a:p>
          <a:p>
            <a:pPr eaLnBrk="1" hangingPunct="1"/>
            <a:r>
              <a:rPr lang="en-US" altLang="en-US"/>
              <a:t>∴ </a:t>
            </a:r>
            <a:r>
              <a:rPr lang="en-US" altLang="en-US">
                <a:solidFill>
                  <a:schemeClr val="accent2"/>
                </a:solidFill>
              </a:rPr>
              <a:t>7 is a prime number.</a:t>
            </a:r>
          </a:p>
          <a:p>
            <a:pPr eaLnBrk="1" hangingPunct="1"/>
            <a:r>
              <a:rPr lang="en-US" altLang="en-US"/>
              <a:t>First translate the argument into symbolic form. Let </a:t>
            </a:r>
            <a:r>
              <a:rPr lang="en-US" altLang="en-US" i="1"/>
              <a:t>p </a:t>
            </a:r>
            <a:r>
              <a:rPr lang="en-US" altLang="en-US"/>
              <a:t>be “7 is less than 4” and </a:t>
            </a:r>
            <a:r>
              <a:rPr lang="en-US" altLang="en-US" i="1"/>
              <a:t>q </a:t>
            </a:r>
            <a:r>
              <a:rPr lang="en-US" altLang="en-US"/>
              <a:t>be “7 is a prime number.” Then the argument is of the form</a:t>
            </a:r>
          </a:p>
          <a:p>
            <a:pPr eaLnBrk="1" hangingPunct="1"/>
            <a:r>
              <a:rPr lang="en-US" altLang="en-US" i="1"/>
              <a:t>p </a:t>
            </a:r>
            <a:r>
              <a:rPr lang="en-US" altLang="en-US"/>
              <a:t>→￢</a:t>
            </a:r>
            <a:r>
              <a:rPr lang="en-US" altLang="en-US" i="1"/>
              <a:t>q, </a:t>
            </a:r>
            <a:r>
              <a:rPr lang="en-US" altLang="en-US"/>
              <a:t>￢</a:t>
            </a:r>
            <a:r>
              <a:rPr lang="en-US" altLang="en-US" i="1"/>
              <a:t>q ┤</a:t>
            </a:r>
            <a:r>
              <a:rPr lang="en-US" altLang="en-US"/>
              <a:t> </a:t>
            </a:r>
            <a:r>
              <a:rPr lang="en-US" altLang="en-US" i="1"/>
              <a:t>q</a:t>
            </a:r>
          </a:p>
          <a:p>
            <a:pPr eaLnBrk="1" hangingPunct="1"/>
            <a:r>
              <a:rPr lang="en-US" altLang="en-US"/>
              <a:t>Now, we construct a truth table as shown below. The above argument is shown to be a fallacy since, in the fourth line of the truth table, the premises </a:t>
            </a:r>
            <a:r>
              <a:rPr lang="en-US" altLang="en-US" i="1"/>
              <a:t>p </a:t>
            </a:r>
            <a:r>
              <a:rPr lang="en-US" altLang="en-US"/>
              <a:t>→￢</a:t>
            </a:r>
            <a:r>
              <a:rPr lang="en-US" altLang="en-US" i="1"/>
              <a:t>q </a:t>
            </a:r>
            <a:r>
              <a:rPr lang="en-US" altLang="en-US"/>
              <a:t>and ￢</a:t>
            </a:r>
            <a:r>
              <a:rPr lang="en-US" altLang="en-US" i="1"/>
              <a:t>p </a:t>
            </a:r>
            <a:r>
              <a:rPr lang="en-US" altLang="en-US"/>
              <a:t>are true, but the conclusion </a:t>
            </a:r>
            <a:r>
              <a:rPr lang="en-US" altLang="en-US" i="1"/>
              <a:t>q </a:t>
            </a:r>
            <a:r>
              <a:rPr lang="en-US" altLang="en-US"/>
              <a:t>is false.</a:t>
            </a:r>
          </a:p>
        </p:txBody>
      </p:sp>
      <p:graphicFrame>
        <p:nvGraphicFramePr>
          <p:cNvPr id="4098" name="Object 5">
            <a:extLst>
              <a:ext uri="{FF2B5EF4-FFF2-40B4-BE49-F238E27FC236}">
                <a16:creationId xmlns:a16="http://schemas.microsoft.com/office/drawing/2014/main" id="{97273C28-B5E2-4453-BAB3-955302ECEA5F}"/>
              </a:ext>
            </a:extLst>
          </p:cNvPr>
          <p:cNvGraphicFramePr>
            <a:graphicFrameLocks noChangeAspect="1"/>
          </p:cNvGraphicFramePr>
          <p:nvPr>
            <p:ph/>
          </p:nvPr>
        </p:nvGraphicFramePr>
        <p:xfrm>
          <a:off x="2895600" y="4724400"/>
          <a:ext cx="3352800" cy="1898650"/>
        </p:xfrm>
        <a:graphic>
          <a:graphicData uri="http://schemas.openxmlformats.org/presentationml/2006/ole">
            <mc:AlternateContent xmlns:mc="http://schemas.openxmlformats.org/markup-compatibility/2006">
              <mc:Choice xmlns:v="urn:schemas-microsoft-com:vml" Requires="v">
                <p:oleObj name="Bitmap Image" r:id="rId2" imgW="2152951" imgH="1219370" progId="Paint.Picture">
                  <p:embed/>
                </p:oleObj>
              </mc:Choice>
              <mc:Fallback>
                <p:oleObj name="Bitmap Image" r:id="rId2" imgW="2152951" imgH="1219370"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724400"/>
                        <a:ext cx="335280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7">
            <a:extLst>
              <a:ext uri="{FF2B5EF4-FFF2-40B4-BE49-F238E27FC236}">
                <a16:creationId xmlns:a16="http://schemas.microsoft.com/office/drawing/2014/main" id="{227A814B-3BEB-472F-9C64-CC6DC8A13CBD}"/>
              </a:ext>
            </a:extLst>
          </p:cNvPr>
          <p:cNvSpPr>
            <a:spLocks noChangeArrowheads="1"/>
          </p:cNvSpPr>
          <p:nvPr/>
        </p:nvSpPr>
        <p:spPr bwMode="auto">
          <a:xfrm>
            <a:off x="0" y="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EXAMPLE 4</a:t>
            </a:r>
          </a:p>
        </p:txBody>
      </p:sp>
      <p:cxnSp>
        <p:nvCxnSpPr>
          <p:cNvPr id="6" name="Straight Connector 5">
            <a:extLst>
              <a:ext uri="{FF2B5EF4-FFF2-40B4-BE49-F238E27FC236}">
                <a16:creationId xmlns:a16="http://schemas.microsoft.com/office/drawing/2014/main" id="{F540744B-867F-4EF2-A1FB-6EB81CC3D4F2}"/>
              </a:ext>
            </a:extLst>
          </p:cNvPr>
          <p:cNvCxnSpPr/>
          <p:nvPr/>
        </p:nvCxnSpPr>
        <p:spPr>
          <a:xfrm>
            <a:off x="2971800" y="6399213"/>
            <a:ext cx="2971800"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993FCEE4-C444-4E64-891A-ABD87207CBE9}"/>
              </a:ext>
            </a:extLst>
          </p:cNvPr>
          <p:cNvSpPr txBox="1">
            <a:spLocks noChangeArrowheads="1"/>
          </p:cNvSpPr>
          <p:nvPr/>
        </p:nvSpPr>
        <p:spPr bwMode="auto">
          <a:xfrm>
            <a:off x="304800" y="838200"/>
            <a:ext cx="8839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Test the validity of the following argument:</a:t>
            </a:r>
          </a:p>
          <a:p>
            <a:pPr eaLnBrk="1" hangingPunct="1"/>
            <a:r>
              <a:rPr lang="en-US" altLang="en-US">
                <a:solidFill>
                  <a:srgbClr val="FF0000"/>
                </a:solidFill>
              </a:rPr>
              <a:t>If two sides of a triangle are equal, then the opposite angles are equal.</a:t>
            </a:r>
          </a:p>
          <a:p>
            <a:pPr eaLnBrk="1" hangingPunct="1"/>
            <a:r>
              <a:rPr lang="en-US" altLang="en-US">
                <a:solidFill>
                  <a:srgbClr val="FF0000"/>
                </a:solidFill>
              </a:rPr>
              <a:t>Two sides of a triangle are not equal.</a:t>
            </a:r>
          </a:p>
          <a:p>
            <a:pPr eaLnBrk="1" hangingPunct="1"/>
            <a:r>
              <a:rPr lang="en-US" altLang="en-US"/>
              <a:t>------------------------------------------------------------</a:t>
            </a:r>
          </a:p>
          <a:p>
            <a:pPr eaLnBrk="1" hangingPunct="1"/>
            <a:r>
              <a:rPr lang="en-US" altLang="en-US"/>
              <a:t>∴ </a:t>
            </a:r>
            <a:r>
              <a:rPr lang="en-US" altLang="en-US">
                <a:solidFill>
                  <a:schemeClr val="accent2"/>
                </a:solidFill>
              </a:rPr>
              <a:t>The opposite angles are not equal.</a:t>
            </a:r>
          </a:p>
          <a:p>
            <a:pPr eaLnBrk="1" hangingPunct="1"/>
            <a:endParaRPr lang="en-US" altLang="en-US"/>
          </a:p>
          <a:p>
            <a:pPr eaLnBrk="1" hangingPunct="1"/>
            <a:r>
              <a:rPr lang="en-US" altLang="en-US"/>
              <a:t>First translate the argument into the symbolic form </a:t>
            </a:r>
            <a:r>
              <a:rPr lang="en-US" altLang="en-US" i="1"/>
              <a:t>p </a:t>
            </a:r>
            <a:r>
              <a:rPr lang="en-US" altLang="en-US"/>
              <a:t>→ </a:t>
            </a:r>
            <a:r>
              <a:rPr lang="en-US" altLang="en-US" i="1"/>
              <a:t>q</a:t>
            </a:r>
            <a:r>
              <a:rPr lang="en-US" altLang="en-US"/>
              <a:t>, ￢</a:t>
            </a:r>
            <a:r>
              <a:rPr lang="en-US" altLang="en-US" i="1"/>
              <a:t>p ┤</a:t>
            </a:r>
            <a:r>
              <a:rPr lang="en-US" altLang="en-US"/>
              <a:t> ￢</a:t>
            </a:r>
            <a:r>
              <a:rPr lang="en-US" altLang="en-US" i="1"/>
              <a:t>q</a:t>
            </a:r>
            <a:r>
              <a:rPr lang="en-US" altLang="en-US"/>
              <a:t>, where </a:t>
            </a:r>
            <a:r>
              <a:rPr lang="en-US" altLang="en-US" i="1"/>
              <a:t>p </a:t>
            </a:r>
            <a:r>
              <a:rPr lang="en-US" altLang="en-US"/>
              <a:t>is “</a:t>
            </a:r>
            <a:r>
              <a:rPr lang="en-US" altLang="en-US">
                <a:solidFill>
                  <a:srgbClr val="FF0000"/>
                </a:solidFill>
              </a:rPr>
              <a:t>Two sides of a triangle are equal</a:t>
            </a:r>
            <a:r>
              <a:rPr lang="en-US" altLang="en-US"/>
              <a:t>” and </a:t>
            </a:r>
            <a:r>
              <a:rPr lang="en-US" altLang="en-US" i="1"/>
              <a:t>q </a:t>
            </a:r>
            <a:r>
              <a:rPr lang="en-US" altLang="en-US"/>
              <a:t>is “</a:t>
            </a:r>
            <a:r>
              <a:rPr lang="en-US" altLang="en-US">
                <a:solidFill>
                  <a:srgbClr val="FF0000"/>
                </a:solidFill>
              </a:rPr>
              <a:t>The opposite angles are equal</a:t>
            </a:r>
            <a:r>
              <a:rPr lang="en-US" altLang="en-US"/>
              <a:t>.” By previous exampe-1, this argument is a fallacy.</a:t>
            </a:r>
          </a:p>
        </p:txBody>
      </p:sp>
      <p:sp>
        <p:nvSpPr>
          <p:cNvPr id="20483" name="Rectangle 5">
            <a:extLst>
              <a:ext uri="{FF2B5EF4-FFF2-40B4-BE49-F238E27FC236}">
                <a16:creationId xmlns:a16="http://schemas.microsoft.com/office/drawing/2014/main" id="{442801DD-214E-4535-9F68-CC8717465292}"/>
              </a:ext>
            </a:extLst>
          </p:cNvPr>
          <p:cNvSpPr>
            <a:spLocks noChangeArrowheads="1"/>
          </p:cNvSpPr>
          <p:nvPr/>
        </p:nvSpPr>
        <p:spPr bwMode="auto">
          <a:xfrm>
            <a:off x="457200" y="3048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EXAMPLE 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5">
            <a:extLst>
              <a:ext uri="{FF2B5EF4-FFF2-40B4-BE49-F238E27FC236}">
                <a16:creationId xmlns:a16="http://schemas.microsoft.com/office/drawing/2014/main" id="{FCF83627-644B-433F-9801-2B4B2AD70C9E}"/>
              </a:ext>
            </a:extLst>
          </p:cNvPr>
          <p:cNvGraphicFramePr>
            <a:graphicFrameLocks noChangeAspect="1"/>
          </p:cNvGraphicFramePr>
          <p:nvPr>
            <p:ph/>
          </p:nvPr>
        </p:nvGraphicFramePr>
        <p:xfrm>
          <a:off x="0" y="914400"/>
          <a:ext cx="8915400" cy="3378200"/>
        </p:xfrm>
        <a:graphic>
          <a:graphicData uri="http://schemas.openxmlformats.org/presentationml/2006/ole">
            <mc:AlternateContent xmlns:mc="http://schemas.openxmlformats.org/markup-compatibility/2006">
              <mc:Choice xmlns:v="urn:schemas-microsoft-com:vml" Requires="v">
                <p:oleObj name="Bitmap Image" r:id="rId2" imgW="7895238" imgH="2991268" progId="Paint.Picture">
                  <p:embed/>
                </p:oleObj>
              </mc:Choice>
              <mc:Fallback>
                <p:oleObj name="Bitmap Image" r:id="rId2" imgW="7895238" imgH="2991268"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891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Text Box 7">
            <a:extLst>
              <a:ext uri="{FF2B5EF4-FFF2-40B4-BE49-F238E27FC236}">
                <a16:creationId xmlns:a16="http://schemas.microsoft.com/office/drawing/2014/main" id="{25E2EB97-B12C-464B-B70A-547622AF206F}"/>
              </a:ext>
            </a:extLst>
          </p:cNvPr>
          <p:cNvSpPr txBox="1">
            <a:spLocks noChangeArrowheads="1"/>
          </p:cNvSpPr>
          <p:nvPr/>
        </p:nvSpPr>
        <p:spPr bwMode="auto">
          <a:xfrm>
            <a:off x="228600" y="304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2"/>
                </a:solidFill>
              </a:rPr>
              <a:t>Example-6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a:extLst>
              <a:ext uri="{FF2B5EF4-FFF2-40B4-BE49-F238E27FC236}">
                <a16:creationId xmlns:a16="http://schemas.microsoft.com/office/drawing/2014/main" id="{3FC3A7A9-FC49-453D-B29A-D95F0ADF5345}"/>
              </a:ext>
            </a:extLst>
          </p:cNvPr>
          <p:cNvSpPr txBox="1">
            <a:spLocks noChangeArrowheads="1"/>
          </p:cNvSpPr>
          <p:nvPr/>
        </p:nvSpPr>
        <p:spPr bwMode="auto">
          <a:xfrm>
            <a:off x="228600" y="609600"/>
            <a:ext cx="8458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7 </a:t>
            </a:r>
            <a:r>
              <a:rPr lang="en-US" altLang="en-US"/>
              <a:t>State which rule of inference is the basis of the following argument: “</a:t>
            </a:r>
            <a:r>
              <a:rPr lang="en-US" altLang="en-US">
                <a:solidFill>
                  <a:srgbClr val="FF0000"/>
                </a:solidFill>
              </a:rPr>
              <a:t>It is below freezing now. Therefore, it is either below freezing or raining now</a:t>
            </a:r>
            <a:r>
              <a:rPr lang="en-US" altLang="en-US"/>
              <a:t>.”</a:t>
            </a:r>
          </a:p>
          <a:p>
            <a:pPr algn="just" eaLnBrk="1" hangingPunct="1"/>
            <a:endParaRPr lang="en-US" altLang="en-US"/>
          </a:p>
          <a:p>
            <a:pPr algn="just" eaLnBrk="1" hangingPunct="1"/>
            <a:r>
              <a:rPr lang="en-US" altLang="en-US" i="1"/>
              <a:t>Solution: </a:t>
            </a:r>
            <a:r>
              <a:rPr lang="en-US" altLang="en-US"/>
              <a:t>Let </a:t>
            </a:r>
            <a:r>
              <a:rPr lang="en-US" altLang="en-US" i="1"/>
              <a:t>p </a:t>
            </a:r>
            <a:r>
              <a:rPr lang="en-US" altLang="en-US"/>
              <a:t>be the proposition “It is below freezing now” and </a:t>
            </a:r>
            <a:r>
              <a:rPr lang="en-US" altLang="en-US" i="1"/>
              <a:t>q </a:t>
            </a:r>
            <a:r>
              <a:rPr lang="en-US" altLang="en-US"/>
              <a:t>the proposition “It is raining now.” Then this argument is of the form</a:t>
            </a:r>
          </a:p>
          <a:p>
            <a:pPr algn="just" eaLnBrk="1" hangingPunct="1"/>
            <a:r>
              <a:rPr lang="en-US" altLang="en-US" i="1"/>
              <a:t>    p</a:t>
            </a:r>
          </a:p>
          <a:p>
            <a:pPr algn="just" eaLnBrk="1" hangingPunct="1"/>
            <a:r>
              <a:rPr lang="en-US" altLang="en-US"/>
              <a:t>∴ </a:t>
            </a:r>
            <a:r>
              <a:rPr lang="en-US" altLang="en-US" i="1"/>
              <a:t>p </a:t>
            </a:r>
            <a:r>
              <a:rPr lang="en-US" altLang="en-US"/>
              <a:t>∨ </a:t>
            </a:r>
            <a:r>
              <a:rPr lang="en-US" altLang="en-US" i="1"/>
              <a:t>q</a:t>
            </a:r>
          </a:p>
          <a:p>
            <a:pPr algn="just" eaLnBrk="1" hangingPunct="1"/>
            <a:r>
              <a:rPr lang="en-US" altLang="en-US"/>
              <a:t>This is an argument that uses the </a:t>
            </a:r>
            <a:r>
              <a:rPr lang="en-US" altLang="en-US">
                <a:solidFill>
                  <a:srgbClr val="FF0000"/>
                </a:solidFill>
              </a:rPr>
              <a:t>addition </a:t>
            </a:r>
            <a:r>
              <a:rPr lang="en-US" altLang="en-US"/>
              <a:t>rule.</a:t>
            </a:r>
          </a:p>
        </p:txBody>
      </p:sp>
      <p:sp>
        <p:nvSpPr>
          <p:cNvPr id="6148" name="Line 5">
            <a:extLst>
              <a:ext uri="{FF2B5EF4-FFF2-40B4-BE49-F238E27FC236}">
                <a16:creationId xmlns:a16="http://schemas.microsoft.com/office/drawing/2014/main" id="{F699D2CB-4CA8-48FC-A604-AF4711D8441E}"/>
              </a:ext>
            </a:extLst>
          </p:cNvPr>
          <p:cNvSpPr>
            <a:spLocks noChangeShapeType="1"/>
          </p:cNvSpPr>
          <p:nvPr/>
        </p:nvSpPr>
        <p:spPr bwMode="auto">
          <a:xfrm>
            <a:off x="457200" y="3609975"/>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6146" name="Object 5">
            <a:extLst>
              <a:ext uri="{FF2B5EF4-FFF2-40B4-BE49-F238E27FC236}">
                <a16:creationId xmlns:a16="http://schemas.microsoft.com/office/drawing/2014/main" id="{B14FF8C6-8299-468D-9C58-1D261A29ABB3}"/>
              </a:ext>
            </a:extLst>
          </p:cNvPr>
          <p:cNvGraphicFramePr>
            <a:graphicFrameLocks noChangeAspect="1"/>
          </p:cNvGraphicFramePr>
          <p:nvPr/>
        </p:nvGraphicFramePr>
        <p:xfrm>
          <a:off x="685800" y="5486400"/>
          <a:ext cx="6732588" cy="657225"/>
        </p:xfrm>
        <a:graphic>
          <a:graphicData uri="http://schemas.openxmlformats.org/presentationml/2006/ole">
            <mc:AlternateContent xmlns:mc="http://schemas.openxmlformats.org/markup-compatibility/2006">
              <mc:Choice xmlns:v="urn:schemas-microsoft-com:vml" Requires="v">
                <p:oleObj name="Bitmap Image" r:id="rId2" imgW="6733333" imgH="657317" progId="Paint.Picture">
                  <p:embed/>
                </p:oleObj>
              </mc:Choice>
              <mc:Fallback>
                <p:oleObj name="Bitmap Image" r:id="rId2" imgW="6733333" imgH="657317"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86400"/>
                        <a:ext cx="673258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Text Box 6">
            <a:extLst>
              <a:ext uri="{FF2B5EF4-FFF2-40B4-BE49-F238E27FC236}">
                <a16:creationId xmlns:a16="http://schemas.microsoft.com/office/drawing/2014/main" id="{D8A1552B-B101-4F44-B962-D29853A19425}"/>
              </a:ext>
            </a:extLst>
          </p:cNvPr>
          <p:cNvSpPr txBox="1">
            <a:spLocks noChangeArrowheads="1"/>
          </p:cNvSpPr>
          <p:nvPr/>
        </p:nvSpPr>
        <p:spPr bwMode="auto">
          <a:xfrm>
            <a:off x="838200" y="5029200"/>
            <a:ext cx="758825"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a:extLst>
              <a:ext uri="{FF2B5EF4-FFF2-40B4-BE49-F238E27FC236}">
                <a16:creationId xmlns:a16="http://schemas.microsoft.com/office/drawing/2014/main" id="{00D4B07B-1544-44E8-9286-CBAD2D5DB043}"/>
              </a:ext>
            </a:extLst>
          </p:cNvPr>
          <p:cNvSpPr txBox="1">
            <a:spLocks noChangeArrowheads="1"/>
          </p:cNvSpPr>
          <p:nvPr/>
        </p:nvSpPr>
        <p:spPr bwMode="auto">
          <a:xfrm>
            <a:off x="228600" y="533400"/>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8 </a:t>
            </a:r>
            <a:r>
              <a:rPr lang="en-US" altLang="en-US"/>
              <a:t>State which rule of inference is the basis of the following argument: “</a:t>
            </a:r>
            <a:r>
              <a:rPr lang="en-US" altLang="en-US">
                <a:solidFill>
                  <a:srgbClr val="FF0000"/>
                </a:solidFill>
              </a:rPr>
              <a:t>It is below freezing and raining now. Therefore, it is below freezing now</a:t>
            </a:r>
            <a:r>
              <a:rPr lang="en-US" altLang="en-US"/>
              <a:t>.”</a:t>
            </a:r>
          </a:p>
          <a:p>
            <a:pPr algn="just" eaLnBrk="1" hangingPunct="1"/>
            <a:endParaRPr lang="en-US" altLang="en-US"/>
          </a:p>
          <a:p>
            <a:pPr algn="just" eaLnBrk="1" hangingPunct="1"/>
            <a:r>
              <a:rPr lang="en-US" altLang="en-US" i="1"/>
              <a:t>Solution: </a:t>
            </a:r>
            <a:r>
              <a:rPr lang="en-US" altLang="en-US"/>
              <a:t>Let </a:t>
            </a:r>
            <a:r>
              <a:rPr lang="en-US" altLang="en-US" i="1"/>
              <a:t>p </a:t>
            </a:r>
            <a:r>
              <a:rPr lang="en-US" altLang="en-US"/>
              <a:t>be the proposition “It is below freezing now,” and let </a:t>
            </a:r>
            <a:r>
              <a:rPr lang="en-US" altLang="en-US" i="1"/>
              <a:t>q </a:t>
            </a:r>
            <a:r>
              <a:rPr lang="en-US" altLang="en-US"/>
              <a:t>be the proposition “It is raining now.” This argument is of the form</a:t>
            </a:r>
          </a:p>
          <a:p>
            <a:pPr algn="just" eaLnBrk="1" hangingPunct="1"/>
            <a:r>
              <a:rPr lang="en-US" altLang="en-US" i="1"/>
              <a:t>p </a:t>
            </a:r>
            <a:r>
              <a:rPr lang="en-US" altLang="en-US"/>
              <a:t>∧ </a:t>
            </a:r>
            <a:r>
              <a:rPr lang="en-US" altLang="en-US" i="1"/>
              <a:t>q</a:t>
            </a:r>
          </a:p>
          <a:p>
            <a:pPr algn="just" eaLnBrk="1" hangingPunct="1"/>
            <a:r>
              <a:rPr lang="en-US" altLang="en-US"/>
              <a:t>∴ </a:t>
            </a:r>
            <a:r>
              <a:rPr lang="en-US" altLang="en-US" i="1"/>
              <a:t>p</a:t>
            </a:r>
          </a:p>
          <a:p>
            <a:pPr algn="just" eaLnBrk="1" hangingPunct="1"/>
            <a:r>
              <a:rPr lang="en-US" altLang="en-US"/>
              <a:t>This argument uses the simplification rule.</a:t>
            </a:r>
          </a:p>
        </p:txBody>
      </p:sp>
      <p:sp>
        <p:nvSpPr>
          <p:cNvPr id="7172" name="Line 5">
            <a:extLst>
              <a:ext uri="{FF2B5EF4-FFF2-40B4-BE49-F238E27FC236}">
                <a16:creationId xmlns:a16="http://schemas.microsoft.com/office/drawing/2014/main" id="{1845C099-337E-422B-8B65-CC9FFAE9D48D}"/>
              </a:ext>
            </a:extLst>
          </p:cNvPr>
          <p:cNvSpPr>
            <a:spLocks noChangeShapeType="1"/>
          </p:cNvSpPr>
          <p:nvPr/>
        </p:nvSpPr>
        <p:spPr bwMode="auto">
          <a:xfrm>
            <a:off x="228600" y="35433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7170" name="Object 5">
            <a:extLst>
              <a:ext uri="{FF2B5EF4-FFF2-40B4-BE49-F238E27FC236}">
                <a16:creationId xmlns:a16="http://schemas.microsoft.com/office/drawing/2014/main" id="{145CA9AE-B8AA-4991-8157-D615BF9FD50B}"/>
              </a:ext>
            </a:extLst>
          </p:cNvPr>
          <p:cNvGraphicFramePr>
            <a:graphicFrameLocks noChangeAspect="1"/>
          </p:cNvGraphicFramePr>
          <p:nvPr/>
        </p:nvGraphicFramePr>
        <p:xfrm>
          <a:off x="609600" y="5257800"/>
          <a:ext cx="7675563" cy="1181100"/>
        </p:xfrm>
        <a:graphic>
          <a:graphicData uri="http://schemas.openxmlformats.org/presentationml/2006/ole">
            <mc:AlternateContent xmlns:mc="http://schemas.openxmlformats.org/markup-compatibility/2006">
              <mc:Choice xmlns:v="urn:schemas-microsoft-com:vml" Requires="v">
                <p:oleObj name="Bitmap Image" r:id="rId2" imgW="7676190" imgH="1181265" progId="Paint.Picture">
                  <p:embed/>
                </p:oleObj>
              </mc:Choice>
              <mc:Fallback>
                <p:oleObj name="Bitmap Image" r:id="rId2" imgW="7676190" imgH="1181265"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257800"/>
                        <a:ext cx="7675563"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93F76C23-C3A9-42B3-85F9-6C4E508EB87C}"/>
              </a:ext>
            </a:extLst>
          </p:cNvPr>
          <p:cNvSpPr txBox="1">
            <a:spLocks noChangeArrowheads="1"/>
          </p:cNvSpPr>
          <p:nvPr/>
        </p:nvSpPr>
        <p:spPr bwMode="auto">
          <a:xfrm>
            <a:off x="228600" y="685800"/>
            <a:ext cx="8382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9 </a:t>
            </a:r>
            <a:r>
              <a:rPr lang="en-US" altLang="en-US"/>
              <a:t>State which rule of inference is used in the argument:</a:t>
            </a:r>
          </a:p>
          <a:p>
            <a:pPr algn="just" eaLnBrk="1" hangingPunct="1"/>
            <a:r>
              <a:rPr lang="en-US" altLang="en-US">
                <a:solidFill>
                  <a:srgbClr val="FF0000"/>
                </a:solidFill>
              </a:rPr>
              <a:t>If it rains today, then we will not have a barbecue today. If we do not have a barbecue today, then we will have a barbecue tomorrow. Therefore, if it rains today, then we will have a barbecue tomorrow</a:t>
            </a:r>
            <a:r>
              <a:rPr lang="en-US" altLang="en-US"/>
              <a:t>. </a:t>
            </a:r>
          </a:p>
          <a:p>
            <a:pPr algn="just" eaLnBrk="1" hangingPunct="1"/>
            <a:r>
              <a:rPr lang="en-US" altLang="en-US" i="1"/>
              <a:t>Solution: </a:t>
            </a:r>
            <a:r>
              <a:rPr lang="en-US" altLang="en-US"/>
              <a:t>Let </a:t>
            </a:r>
            <a:r>
              <a:rPr lang="en-US" altLang="en-US" i="1"/>
              <a:t>p </a:t>
            </a:r>
            <a:r>
              <a:rPr lang="en-US" altLang="en-US"/>
              <a:t>be the proposition “</a:t>
            </a:r>
            <a:r>
              <a:rPr lang="en-US" altLang="en-US">
                <a:solidFill>
                  <a:srgbClr val="FF0000"/>
                </a:solidFill>
              </a:rPr>
              <a:t>It is raining today</a:t>
            </a:r>
            <a:r>
              <a:rPr lang="en-US" altLang="en-US"/>
              <a:t>,” let </a:t>
            </a:r>
            <a:r>
              <a:rPr lang="en-US" altLang="en-US" i="1"/>
              <a:t>q </a:t>
            </a:r>
            <a:r>
              <a:rPr lang="en-US" altLang="en-US"/>
              <a:t>be the proposition “</a:t>
            </a:r>
            <a:r>
              <a:rPr lang="en-US" altLang="en-US">
                <a:solidFill>
                  <a:srgbClr val="FF0000"/>
                </a:solidFill>
              </a:rPr>
              <a:t>We will not have a barbecue today</a:t>
            </a:r>
            <a:r>
              <a:rPr lang="en-US" altLang="en-US"/>
              <a:t>,” and let </a:t>
            </a:r>
            <a:r>
              <a:rPr lang="en-US" altLang="en-US" i="1"/>
              <a:t>r </a:t>
            </a:r>
            <a:r>
              <a:rPr lang="en-US" altLang="en-US"/>
              <a:t>be the proposition “</a:t>
            </a:r>
            <a:r>
              <a:rPr lang="en-US" altLang="en-US">
                <a:solidFill>
                  <a:srgbClr val="FF0000"/>
                </a:solidFill>
              </a:rPr>
              <a:t>We will have a barbecue tomorrow</a:t>
            </a:r>
            <a:r>
              <a:rPr lang="en-US" altLang="en-US"/>
              <a:t>.” Then this argument is of the form</a:t>
            </a:r>
          </a:p>
          <a:p>
            <a:pPr algn="just" eaLnBrk="1" hangingPunct="1"/>
            <a:r>
              <a:rPr lang="en-US" altLang="en-US" i="1"/>
              <a:t>p </a:t>
            </a:r>
            <a:r>
              <a:rPr lang="en-US" altLang="en-US"/>
              <a:t>→ </a:t>
            </a:r>
            <a:r>
              <a:rPr lang="en-US" altLang="en-US" i="1"/>
              <a:t>q</a:t>
            </a:r>
          </a:p>
          <a:p>
            <a:pPr algn="just" eaLnBrk="1" hangingPunct="1"/>
            <a:r>
              <a:rPr lang="en-US" altLang="en-US" i="1"/>
              <a:t>q </a:t>
            </a:r>
            <a:r>
              <a:rPr lang="en-US" altLang="en-US"/>
              <a:t>→ </a:t>
            </a:r>
            <a:r>
              <a:rPr lang="en-US" altLang="en-US" i="1"/>
              <a:t>r</a:t>
            </a:r>
          </a:p>
          <a:p>
            <a:pPr algn="just" eaLnBrk="1" hangingPunct="1"/>
            <a:r>
              <a:rPr lang="en-US" altLang="en-US"/>
              <a:t>∴ </a:t>
            </a:r>
            <a:r>
              <a:rPr lang="en-US" altLang="en-US" i="1"/>
              <a:t>p </a:t>
            </a:r>
            <a:r>
              <a:rPr lang="en-US" altLang="en-US"/>
              <a:t>→ </a:t>
            </a:r>
            <a:r>
              <a:rPr lang="en-US" altLang="en-US" i="1"/>
              <a:t>r</a:t>
            </a:r>
          </a:p>
          <a:p>
            <a:pPr algn="just" eaLnBrk="1" hangingPunct="1"/>
            <a:r>
              <a:rPr lang="en-US" altLang="en-US"/>
              <a:t>Hence, this argument is a hypothetical syllogism.</a:t>
            </a:r>
          </a:p>
        </p:txBody>
      </p:sp>
      <p:sp>
        <p:nvSpPr>
          <p:cNvPr id="21507" name="Line 5">
            <a:extLst>
              <a:ext uri="{FF2B5EF4-FFF2-40B4-BE49-F238E27FC236}">
                <a16:creationId xmlns:a16="http://schemas.microsoft.com/office/drawing/2014/main" id="{A33AA100-96DE-40AE-BF0C-6C0B9343635B}"/>
              </a:ext>
            </a:extLst>
          </p:cNvPr>
          <p:cNvSpPr>
            <a:spLocks noChangeShapeType="1"/>
          </p:cNvSpPr>
          <p:nvPr/>
        </p:nvSpPr>
        <p:spPr bwMode="auto">
          <a:xfrm>
            <a:off x="355600" y="51435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67EBE57A-347F-4D15-B01E-3C529ADD988A}"/>
              </a:ext>
            </a:extLst>
          </p:cNvPr>
          <p:cNvSpPr txBox="1">
            <a:spLocks noChangeArrowheads="1"/>
          </p:cNvSpPr>
          <p:nvPr/>
        </p:nvSpPr>
        <p:spPr bwMode="auto">
          <a:xfrm>
            <a:off x="228600" y="5334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10 </a:t>
            </a:r>
            <a:r>
              <a:rPr lang="en-US" altLang="en-US"/>
              <a:t>Show that the premises “</a:t>
            </a:r>
            <a:r>
              <a:rPr lang="en-US" altLang="en-US">
                <a:solidFill>
                  <a:srgbClr val="FF0000"/>
                </a:solidFill>
              </a:rPr>
              <a:t>It is not sunny this afternoon and it is colder than yesterday</a:t>
            </a:r>
            <a:r>
              <a:rPr lang="en-US" altLang="en-US"/>
              <a:t>,” “</a:t>
            </a:r>
            <a:r>
              <a:rPr lang="en-US" altLang="en-US">
                <a:solidFill>
                  <a:srgbClr val="FF0000"/>
                </a:solidFill>
              </a:rPr>
              <a:t>We will go swimming only if it is sunny,</a:t>
            </a:r>
            <a:r>
              <a:rPr lang="en-US" altLang="en-US"/>
              <a:t>” “</a:t>
            </a:r>
            <a:r>
              <a:rPr lang="en-US" altLang="en-US">
                <a:solidFill>
                  <a:srgbClr val="FF0000"/>
                </a:solidFill>
              </a:rPr>
              <a:t>If we do not go swimming, then we will take a canoe trip</a:t>
            </a:r>
            <a:r>
              <a:rPr lang="en-US" altLang="en-US"/>
              <a:t>,” and “</a:t>
            </a:r>
            <a:r>
              <a:rPr lang="en-US" altLang="en-US">
                <a:solidFill>
                  <a:srgbClr val="FF0000"/>
                </a:solidFill>
              </a:rPr>
              <a:t>If we take a canoe trip, then we will be home by sunset</a:t>
            </a:r>
            <a:r>
              <a:rPr lang="en-US" altLang="en-US"/>
              <a:t>” lead to the conclusion “</a:t>
            </a:r>
            <a:r>
              <a:rPr lang="en-US" altLang="en-US">
                <a:solidFill>
                  <a:schemeClr val="accent2"/>
                </a:solidFill>
              </a:rPr>
              <a:t>We will be home by sunset</a:t>
            </a:r>
            <a:r>
              <a:rPr lang="en-US" altLang="en-US"/>
              <a:t>.”</a:t>
            </a:r>
          </a:p>
          <a:p>
            <a:pPr algn="just" eaLnBrk="1" hangingPunct="1"/>
            <a:endParaRPr lang="en-US" altLang="en-US" i="1"/>
          </a:p>
          <a:p>
            <a:pPr algn="just" eaLnBrk="1" hangingPunct="1"/>
            <a:r>
              <a:rPr lang="en-US" altLang="en-US" i="1"/>
              <a:t>Solution: </a:t>
            </a:r>
            <a:r>
              <a:rPr lang="en-US" altLang="en-US"/>
              <a:t>Let </a:t>
            </a:r>
            <a:r>
              <a:rPr lang="en-US" altLang="en-US" i="1"/>
              <a:t>p </a:t>
            </a:r>
            <a:r>
              <a:rPr lang="en-US" altLang="en-US"/>
              <a:t>be the proposition “</a:t>
            </a:r>
            <a:r>
              <a:rPr lang="en-US" altLang="en-US">
                <a:solidFill>
                  <a:srgbClr val="FF0000"/>
                </a:solidFill>
              </a:rPr>
              <a:t>It is sunny this afternoon</a:t>
            </a:r>
            <a:r>
              <a:rPr lang="en-US" altLang="en-US"/>
              <a:t>,” </a:t>
            </a:r>
            <a:r>
              <a:rPr lang="en-US" altLang="en-US" i="1"/>
              <a:t>q </a:t>
            </a:r>
            <a:r>
              <a:rPr lang="en-US" altLang="en-US"/>
              <a:t>the proposition “</a:t>
            </a:r>
            <a:r>
              <a:rPr lang="en-US" altLang="en-US">
                <a:solidFill>
                  <a:srgbClr val="FF0000"/>
                </a:solidFill>
              </a:rPr>
              <a:t>It is colder than yesterday</a:t>
            </a:r>
            <a:r>
              <a:rPr lang="en-US" altLang="en-US"/>
              <a:t>,” </a:t>
            </a:r>
            <a:r>
              <a:rPr lang="en-US" altLang="en-US" i="1"/>
              <a:t>r </a:t>
            </a:r>
            <a:r>
              <a:rPr lang="en-US" altLang="en-US"/>
              <a:t>the proposition “</a:t>
            </a:r>
            <a:r>
              <a:rPr lang="en-US" altLang="en-US">
                <a:solidFill>
                  <a:srgbClr val="FF0000"/>
                </a:solidFill>
              </a:rPr>
              <a:t>We will go swimming</a:t>
            </a:r>
            <a:r>
              <a:rPr lang="en-US" altLang="en-US"/>
              <a:t>,” </a:t>
            </a:r>
            <a:r>
              <a:rPr lang="en-US" altLang="en-US" i="1"/>
              <a:t>s </a:t>
            </a:r>
            <a:r>
              <a:rPr lang="en-US" altLang="en-US"/>
              <a:t>the proposition “</a:t>
            </a:r>
            <a:r>
              <a:rPr lang="en-US" altLang="en-US">
                <a:solidFill>
                  <a:srgbClr val="FF0000"/>
                </a:solidFill>
              </a:rPr>
              <a:t>We will take a canoe trip</a:t>
            </a:r>
            <a:r>
              <a:rPr lang="en-US" altLang="en-US"/>
              <a:t>,” and </a:t>
            </a:r>
            <a:r>
              <a:rPr lang="en-US" altLang="en-US" i="1"/>
              <a:t>t </a:t>
            </a:r>
            <a:r>
              <a:rPr lang="en-US" altLang="en-US"/>
              <a:t>the proposition “</a:t>
            </a:r>
            <a:r>
              <a:rPr lang="en-US" altLang="en-US">
                <a:solidFill>
                  <a:schemeClr val="accent2"/>
                </a:solidFill>
              </a:rPr>
              <a:t>We will be home by sunset</a:t>
            </a:r>
            <a:r>
              <a:rPr lang="en-US" altLang="en-US"/>
              <a:t>.” Then the premises become ￢</a:t>
            </a:r>
            <a:r>
              <a:rPr lang="en-US" altLang="en-US" i="1"/>
              <a:t>p </a:t>
            </a:r>
            <a:r>
              <a:rPr lang="en-US" altLang="en-US"/>
              <a:t>∧ </a:t>
            </a:r>
            <a:r>
              <a:rPr lang="en-US" altLang="en-US" i="1"/>
              <a:t>q, r </a:t>
            </a:r>
            <a:r>
              <a:rPr lang="en-US" altLang="en-US"/>
              <a:t>→ </a:t>
            </a:r>
            <a:r>
              <a:rPr lang="en-US" altLang="en-US" i="1"/>
              <a:t>p, </a:t>
            </a:r>
            <a:r>
              <a:rPr lang="en-US" altLang="en-US"/>
              <a:t>￢</a:t>
            </a:r>
            <a:r>
              <a:rPr lang="en-US" altLang="en-US" i="1"/>
              <a:t>r </a:t>
            </a:r>
            <a:r>
              <a:rPr lang="en-US" altLang="en-US"/>
              <a:t>→ </a:t>
            </a:r>
            <a:r>
              <a:rPr lang="en-US" altLang="en-US" i="1"/>
              <a:t>s, </a:t>
            </a:r>
            <a:r>
              <a:rPr lang="en-US" altLang="en-US"/>
              <a:t>and </a:t>
            </a:r>
            <a:r>
              <a:rPr lang="en-US" altLang="en-US" i="1"/>
              <a:t>s </a:t>
            </a:r>
            <a:r>
              <a:rPr lang="en-US" altLang="en-US"/>
              <a:t>→ </a:t>
            </a:r>
            <a:r>
              <a:rPr lang="en-US" altLang="en-US" i="1"/>
              <a:t>t </a:t>
            </a:r>
            <a:r>
              <a:rPr lang="en-US" altLang="en-US"/>
              <a:t>. The conclusion is simply </a:t>
            </a:r>
            <a:r>
              <a:rPr lang="en-US" altLang="en-US" i="1"/>
              <a:t>t </a:t>
            </a:r>
            <a:r>
              <a:rPr lang="en-US" altLang="en-US"/>
              <a:t>. We need to give a valid argument with premises ￢</a:t>
            </a:r>
            <a:r>
              <a:rPr lang="en-US" altLang="en-US" i="1"/>
              <a:t>p </a:t>
            </a:r>
            <a:r>
              <a:rPr lang="en-US" altLang="en-US"/>
              <a:t>∧ </a:t>
            </a:r>
            <a:r>
              <a:rPr lang="en-US" altLang="en-US" i="1"/>
              <a:t>q</a:t>
            </a:r>
            <a:r>
              <a:rPr lang="en-US" altLang="en-US"/>
              <a:t>, </a:t>
            </a:r>
            <a:r>
              <a:rPr lang="en-US" altLang="en-US" i="1"/>
              <a:t>r </a:t>
            </a:r>
            <a:r>
              <a:rPr lang="en-US" altLang="en-US"/>
              <a:t>→ </a:t>
            </a:r>
            <a:r>
              <a:rPr lang="en-US" altLang="en-US" i="1"/>
              <a:t>p</a:t>
            </a:r>
            <a:r>
              <a:rPr lang="en-US" altLang="en-US"/>
              <a:t>, ￢</a:t>
            </a:r>
            <a:r>
              <a:rPr lang="en-US" altLang="en-US" i="1"/>
              <a:t>r </a:t>
            </a:r>
            <a:r>
              <a:rPr lang="en-US" altLang="en-US"/>
              <a:t>→ </a:t>
            </a:r>
            <a:r>
              <a:rPr lang="en-US" altLang="en-US" i="1"/>
              <a:t>s</a:t>
            </a:r>
            <a:r>
              <a:rPr lang="en-US" altLang="en-US"/>
              <a:t>, and </a:t>
            </a:r>
            <a:r>
              <a:rPr lang="en-US" altLang="en-US" i="1"/>
              <a:t>s </a:t>
            </a:r>
            <a:r>
              <a:rPr lang="en-US" altLang="en-US"/>
              <a:t>→ </a:t>
            </a:r>
            <a:r>
              <a:rPr lang="en-US" altLang="en-US" i="1"/>
              <a:t>t </a:t>
            </a:r>
            <a:r>
              <a:rPr lang="en-US" altLang="en-US"/>
              <a:t>and conclusion </a:t>
            </a:r>
            <a:r>
              <a:rPr lang="en-US" altLang="en-US" i="1"/>
              <a:t>t </a:t>
            </a:r>
            <a:r>
              <a:rPr lang="en-US" altLang="en-US"/>
              <a:t>. We construct an argument to show that our premises lead to the desired conclusion as</a:t>
            </a:r>
          </a:p>
          <a:p>
            <a:pPr algn="just" eaLnBrk="1" hangingPunct="1"/>
            <a:r>
              <a:rPr lang="en-US" altLang="en-US"/>
              <a:t>follows.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12A8D3C4-7ACC-4B89-87ED-7308B2EC65D3}"/>
              </a:ext>
            </a:extLst>
          </p:cNvPr>
          <p:cNvSpPr txBox="1">
            <a:spLocks noChangeArrowheads="1"/>
          </p:cNvSpPr>
          <p:nvPr/>
        </p:nvSpPr>
        <p:spPr bwMode="auto">
          <a:xfrm>
            <a:off x="152400" y="3124200"/>
            <a:ext cx="8839200" cy="34163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An </a:t>
            </a:r>
            <a:r>
              <a:rPr lang="en-US" altLang="en-US" i="1">
                <a:solidFill>
                  <a:srgbClr val="FF0000"/>
                </a:solidFill>
              </a:rPr>
              <a:t>argument </a:t>
            </a:r>
            <a:r>
              <a:rPr lang="en-US" altLang="en-US"/>
              <a:t>is an assertion that a given set of propositions </a:t>
            </a:r>
            <a:r>
              <a:rPr lang="en-US" altLang="en-US" i="1"/>
              <a:t>P</a:t>
            </a:r>
            <a:r>
              <a:rPr lang="en-US" altLang="en-US" baseline="-25000"/>
              <a:t>1</a:t>
            </a:r>
            <a:r>
              <a:rPr lang="en-US" altLang="en-US" i="1"/>
              <a:t>, P</a:t>
            </a:r>
            <a:r>
              <a:rPr lang="en-US" altLang="en-US" baseline="-25000"/>
              <a:t>2</a:t>
            </a:r>
            <a:r>
              <a:rPr lang="en-US" altLang="en-US" i="1"/>
              <a:t>,… ,P</a:t>
            </a:r>
            <a:r>
              <a:rPr lang="en-US" altLang="en-US" i="1" baseline="-25000"/>
              <a:t>n</a:t>
            </a:r>
            <a:r>
              <a:rPr lang="en-US" altLang="en-US"/>
              <a:t>, called </a:t>
            </a:r>
            <a:r>
              <a:rPr lang="en-US" altLang="en-US" i="1">
                <a:solidFill>
                  <a:srgbClr val="FF3300"/>
                </a:solidFill>
              </a:rPr>
              <a:t>premises</a:t>
            </a:r>
            <a:r>
              <a:rPr lang="en-US" altLang="en-US"/>
              <a:t>, yields (has a consequence) another proposition </a:t>
            </a:r>
            <a:r>
              <a:rPr lang="en-US" altLang="en-US" i="1"/>
              <a:t>Q</a:t>
            </a:r>
            <a:r>
              <a:rPr lang="en-US" altLang="en-US"/>
              <a:t>, called the </a:t>
            </a:r>
            <a:r>
              <a:rPr lang="en-US" altLang="en-US" i="1">
                <a:solidFill>
                  <a:srgbClr val="FF3300"/>
                </a:solidFill>
              </a:rPr>
              <a:t>conclusion</a:t>
            </a:r>
            <a:r>
              <a:rPr lang="en-US" altLang="en-US"/>
              <a:t>. Such an argument is denoted by,</a:t>
            </a:r>
          </a:p>
          <a:p>
            <a:pPr algn="just" eaLnBrk="1" hangingPunct="1"/>
            <a:r>
              <a:rPr lang="en-US" altLang="en-US" i="1"/>
              <a:t>P</a:t>
            </a:r>
            <a:r>
              <a:rPr lang="en-US" altLang="en-US" baseline="-25000"/>
              <a:t>1</a:t>
            </a:r>
            <a:r>
              <a:rPr lang="en-US" altLang="en-US" i="1"/>
              <a:t>, P</a:t>
            </a:r>
            <a:r>
              <a:rPr lang="en-US" altLang="en-US" baseline="-25000"/>
              <a:t>2</a:t>
            </a:r>
            <a:r>
              <a:rPr lang="en-US" altLang="en-US" i="1"/>
              <a:t>, . . . , P </a:t>
            </a:r>
            <a:r>
              <a:rPr lang="en-US" altLang="en-US" i="1">
                <a:cs typeface="Times New Roman" panose="02020603050405020304" pitchFamily="18" charset="0"/>
              </a:rPr>
              <a:t>┤</a:t>
            </a:r>
            <a:r>
              <a:rPr lang="en-US" altLang="en-US" i="1"/>
              <a:t>Q</a:t>
            </a:r>
          </a:p>
          <a:p>
            <a:pPr algn="just" eaLnBrk="1" hangingPunct="1"/>
            <a:endParaRPr lang="en-US" altLang="en-US" i="1"/>
          </a:p>
          <a:p>
            <a:pPr algn="just" eaLnBrk="1" hangingPunct="1"/>
            <a:r>
              <a:rPr lang="en-US" altLang="en-US"/>
              <a:t>An argument </a:t>
            </a:r>
            <a:r>
              <a:rPr lang="en-US" altLang="en-US" i="1"/>
              <a:t>P</a:t>
            </a:r>
            <a:r>
              <a:rPr lang="en-US" altLang="en-US" baseline="-25000"/>
              <a:t>1</a:t>
            </a:r>
            <a:r>
              <a:rPr lang="en-US" altLang="en-US" i="1"/>
              <a:t>, P</a:t>
            </a:r>
            <a:r>
              <a:rPr lang="en-US" altLang="en-US" baseline="-25000"/>
              <a:t>2</a:t>
            </a:r>
            <a:r>
              <a:rPr lang="en-US" altLang="en-US" i="1"/>
              <a:t>, . . . , P</a:t>
            </a:r>
            <a:r>
              <a:rPr lang="en-US" altLang="en-US" i="1" baseline="-25000"/>
              <a:t>n</a:t>
            </a:r>
            <a:r>
              <a:rPr lang="en-US" altLang="en-US" i="1"/>
              <a:t> ┤</a:t>
            </a:r>
            <a:r>
              <a:rPr lang="en-US" altLang="en-US"/>
              <a:t> </a:t>
            </a:r>
            <a:r>
              <a:rPr lang="en-US" altLang="en-US" i="1"/>
              <a:t>Q </a:t>
            </a:r>
            <a:r>
              <a:rPr lang="en-US" altLang="en-US"/>
              <a:t>is said to be </a:t>
            </a:r>
            <a:r>
              <a:rPr lang="en-US" altLang="en-US" i="1">
                <a:solidFill>
                  <a:srgbClr val="FF3300"/>
                </a:solidFill>
              </a:rPr>
              <a:t>valid</a:t>
            </a:r>
            <a:r>
              <a:rPr lang="en-US" altLang="en-US" i="1"/>
              <a:t> </a:t>
            </a:r>
            <a:r>
              <a:rPr lang="en-US" altLang="en-US"/>
              <a:t>if </a:t>
            </a:r>
            <a:r>
              <a:rPr lang="en-US" altLang="en-US" i="1"/>
              <a:t>Q </a:t>
            </a:r>
            <a:r>
              <a:rPr lang="en-US" altLang="en-US"/>
              <a:t>is true whenever all the premises </a:t>
            </a:r>
            <a:r>
              <a:rPr lang="en-US" altLang="en-US" i="1"/>
              <a:t>P</a:t>
            </a:r>
            <a:r>
              <a:rPr lang="en-US" altLang="en-US" baseline="-25000"/>
              <a:t>1</a:t>
            </a:r>
            <a:r>
              <a:rPr lang="en-US" altLang="en-US" i="1"/>
              <a:t>, P</a:t>
            </a:r>
            <a:r>
              <a:rPr lang="en-US" altLang="en-US" baseline="-25000"/>
              <a:t>2</a:t>
            </a:r>
            <a:r>
              <a:rPr lang="en-US" altLang="en-US" i="1"/>
              <a:t>, . . . , P</a:t>
            </a:r>
            <a:r>
              <a:rPr lang="en-US" altLang="en-US" i="1" baseline="-25000"/>
              <a:t>n</a:t>
            </a:r>
            <a:r>
              <a:rPr lang="en-US" altLang="en-US" i="1"/>
              <a:t> </a:t>
            </a:r>
            <a:r>
              <a:rPr lang="en-US" altLang="en-US"/>
              <a:t>are true.</a:t>
            </a:r>
          </a:p>
          <a:p>
            <a:pPr eaLnBrk="1" hangingPunct="1"/>
            <a:endParaRPr lang="en-US" altLang="en-US"/>
          </a:p>
          <a:p>
            <a:pPr eaLnBrk="1" hangingPunct="1"/>
            <a:r>
              <a:rPr lang="en-US" altLang="en-US"/>
              <a:t>An argument which is not valid is called </a:t>
            </a:r>
            <a:r>
              <a:rPr lang="en-US" altLang="en-US" i="1">
                <a:solidFill>
                  <a:srgbClr val="FF3300"/>
                </a:solidFill>
              </a:rPr>
              <a:t>fallacy</a:t>
            </a:r>
            <a:r>
              <a:rPr lang="en-US" altLang="en-US"/>
              <a:t>.</a:t>
            </a:r>
          </a:p>
        </p:txBody>
      </p:sp>
      <p:sp>
        <p:nvSpPr>
          <p:cNvPr id="12291" name="Rectangle 5">
            <a:extLst>
              <a:ext uri="{FF2B5EF4-FFF2-40B4-BE49-F238E27FC236}">
                <a16:creationId xmlns:a16="http://schemas.microsoft.com/office/drawing/2014/main" id="{D94F715A-3E60-403C-9582-DE1807C40917}"/>
              </a:ext>
            </a:extLst>
          </p:cNvPr>
          <p:cNvSpPr>
            <a:spLocks noChangeArrowheads="1"/>
          </p:cNvSpPr>
          <p:nvPr/>
        </p:nvSpPr>
        <p:spPr bwMode="auto">
          <a:xfrm>
            <a:off x="2743200" y="0"/>
            <a:ext cx="3186113"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t>ARGUMENTS</a:t>
            </a:r>
          </a:p>
        </p:txBody>
      </p:sp>
      <p:sp>
        <p:nvSpPr>
          <p:cNvPr id="12292" name="Text Box 5">
            <a:extLst>
              <a:ext uri="{FF2B5EF4-FFF2-40B4-BE49-F238E27FC236}">
                <a16:creationId xmlns:a16="http://schemas.microsoft.com/office/drawing/2014/main" id="{A184122B-804D-42AB-B2CA-4F7B2AF700EC}"/>
              </a:ext>
            </a:extLst>
          </p:cNvPr>
          <p:cNvSpPr txBox="1">
            <a:spLocks noChangeArrowheads="1"/>
          </p:cNvSpPr>
          <p:nvPr/>
        </p:nvSpPr>
        <p:spPr bwMode="auto">
          <a:xfrm>
            <a:off x="76200" y="838200"/>
            <a:ext cx="8915400" cy="193833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1 </a:t>
            </a:r>
            <a:r>
              <a:rPr lang="en-US" altLang="en-US"/>
              <a:t>An </a:t>
            </a:r>
            <a:r>
              <a:rPr lang="en-US" altLang="en-US" i="1">
                <a:solidFill>
                  <a:srgbClr val="FF0000"/>
                </a:solidFill>
              </a:rPr>
              <a:t>argument</a:t>
            </a:r>
            <a:r>
              <a:rPr lang="en-US" altLang="en-US" i="1"/>
              <a:t> </a:t>
            </a:r>
            <a:r>
              <a:rPr lang="en-US" altLang="en-US"/>
              <a:t>in propositional logic is a sequence of propositions. All but the final proposition in the argument are called </a:t>
            </a:r>
            <a:r>
              <a:rPr lang="en-US" altLang="en-US" i="1"/>
              <a:t>premises </a:t>
            </a:r>
            <a:r>
              <a:rPr lang="en-US" altLang="en-US"/>
              <a:t>and the final proposition is called the </a:t>
            </a:r>
            <a:r>
              <a:rPr lang="en-US" altLang="en-US" i="1">
                <a:solidFill>
                  <a:srgbClr val="FF0000"/>
                </a:solidFill>
              </a:rPr>
              <a:t>conclusion</a:t>
            </a:r>
            <a:r>
              <a:rPr lang="en-US" altLang="en-US"/>
              <a:t>. An argument is </a:t>
            </a:r>
            <a:r>
              <a:rPr lang="en-US" altLang="en-US" i="1"/>
              <a:t>valid </a:t>
            </a:r>
            <a:r>
              <a:rPr lang="en-US" altLang="en-US"/>
              <a:t>if the truth of all its premises implies that the conclusion is true.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927DECCE-18A9-4B4F-A94A-698AEB343CE7}"/>
              </a:ext>
            </a:extLst>
          </p:cNvPr>
          <p:cNvSpPr>
            <a:spLocks noChangeArrowheads="1"/>
          </p:cNvSpPr>
          <p:nvPr/>
        </p:nvSpPr>
        <p:spPr bwMode="auto">
          <a:xfrm>
            <a:off x="1066800" y="0"/>
            <a:ext cx="6096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Step 				Reason</a:t>
            </a:r>
          </a:p>
          <a:p>
            <a:pPr eaLnBrk="1" hangingPunct="1"/>
            <a:r>
              <a:rPr lang="en-US" altLang="en-US"/>
              <a:t>1. ￢</a:t>
            </a:r>
            <a:r>
              <a:rPr lang="en-US" altLang="en-US" i="1"/>
              <a:t>p </a:t>
            </a:r>
            <a:r>
              <a:rPr lang="en-US" altLang="en-US"/>
              <a:t>∧ </a:t>
            </a:r>
            <a:r>
              <a:rPr lang="en-US" altLang="en-US" i="1"/>
              <a:t>q 	</a:t>
            </a:r>
            <a:r>
              <a:rPr lang="en-US" altLang="en-US"/>
              <a:t>Premise</a:t>
            </a:r>
          </a:p>
          <a:p>
            <a:pPr eaLnBrk="1" hangingPunct="1"/>
            <a:r>
              <a:rPr lang="en-US" altLang="en-US"/>
              <a:t>2. ￢</a:t>
            </a:r>
            <a:r>
              <a:rPr lang="en-US" altLang="en-US" i="1"/>
              <a:t>p 		</a:t>
            </a:r>
            <a:r>
              <a:rPr lang="en-US" altLang="en-US"/>
              <a:t>Simplification using (1)</a:t>
            </a:r>
          </a:p>
          <a:p>
            <a:pPr eaLnBrk="1" hangingPunct="1"/>
            <a:r>
              <a:rPr lang="en-US" altLang="en-US"/>
              <a:t>3. </a:t>
            </a:r>
            <a:r>
              <a:rPr lang="en-US" altLang="en-US" i="1"/>
              <a:t>r </a:t>
            </a:r>
            <a:r>
              <a:rPr lang="en-US" altLang="en-US"/>
              <a:t>→ </a:t>
            </a:r>
            <a:r>
              <a:rPr lang="en-US" altLang="en-US" i="1"/>
              <a:t>p 	</a:t>
            </a:r>
            <a:r>
              <a:rPr lang="en-US" altLang="en-US"/>
              <a:t>Premise</a:t>
            </a:r>
          </a:p>
          <a:p>
            <a:pPr eaLnBrk="1" hangingPunct="1"/>
            <a:r>
              <a:rPr lang="en-US" altLang="en-US"/>
              <a:t>4. ￢</a:t>
            </a:r>
            <a:r>
              <a:rPr lang="en-US" altLang="en-US" i="1"/>
              <a:t>r 		</a:t>
            </a:r>
            <a:r>
              <a:rPr lang="en-US" altLang="en-US"/>
              <a:t>Modus tollens using (2) and (3)</a:t>
            </a:r>
          </a:p>
          <a:p>
            <a:pPr eaLnBrk="1" hangingPunct="1"/>
            <a:r>
              <a:rPr lang="en-US" altLang="en-US"/>
              <a:t>5. ￢</a:t>
            </a:r>
            <a:r>
              <a:rPr lang="en-US" altLang="en-US" i="1"/>
              <a:t>r </a:t>
            </a:r>
            <a:r>
              <a:rPr lang="en-US" altLang="en-US"/>
              <a:t>→ </a:t>
            </a:r>
            <a:r>
              <a:rPr lang="en-US" altLang="en-US" i="1"/>
              <a:t>s 	</a:t>
            </a:r>
            <a:r>
              <a:rPr lang="en-US" altLang="en-US"/>
              <a:t>Premise</a:t>
            </a:r>
          </a:p>
          <a:p>
            <a:pPr eaLnBrk="1" hangingPunct="1"/>
            <a:r>
              <a:rPr lang="en-US" altLang="en-US"/>
              <a:t>6. </a:t>
            </a:r>
            <a:r>
              <a:rPr lang="en-US" altLang="en-US" i="1"/>
              <a:t>s 		</a:t>
            </a:r>
            <a:r>
              <a:rPr lang="en-US" altLang="en-US"/>
              <a:t>Modus ponens using (4) and (5)</a:t>
            </a:r>
          </a:p>
          <a:p>
            <a:pPr eaLnBrk="1" hangingPunct="1"/>
            <a:r>
              <a:rPr lang="en-US" altLang="en-US"/>
              <a:t>7. </a:t>
            </a:r>
            <a:r>
              <a:rPr lang="en-US" altLang="en-US" i="1"/>
              <a:t>s </a:t>
            </a:r>
            <a:r>
              <a:rPr lang="en-US" altLang="en-US"/>
              <a:t>→ </a:t>
            </a:r>
            <a:r>
              <a:rPr lang="en-US" altLang="en-US" i="1"/>
              <a:t>t 	</a:t>
            </a:r>
            <a:r>
              <a:rPr lang="en-US" altLang="en-US"/>
              <a:t>Premise</a:t>
            </a:r>
          </a:p>
          <a:p>
            <a:pPr eaLnBrk="1" hangingPunct="1"/>
            <a:r>
              <a:rPr lang="en-US" altLang="en-US"/>
              <a:t>8. </a:t>
            </a:r>
            <a:r>
              <a:rPr lang="en-US" altLang="en-US" i="1"/>
              <a:t>t 		</a:t>
            </a:r>
            <a:r>
              <a:rPr lang="en-US" altLang="en-US"/>
              <a:t>Modus ponens using (6) and (7)</a:t>
            </a:r>
          </a:p>
        </p:txBody>
      </p:sp>
      <p:grpSp>
        <p:nvGrpSpPr>
          <p:cNvPr id="23555" name="Group 5">
            <a:extLst>
              <a:ext uri="{FF2B5EF4-FFF2-40B4-BE49-F238E27FC236}">
                <a16:creationId xmlns:a16="http://schemas.microsoft.com/office/drawing/2014/main" id="{CFDDAFED-9A56-474C-B975-D8249DBF4A15}"/>
              </a:ext>
            </a:extLst>
          </p:cNvPr>
          <p:cNvGrpSpPr>
            <a:grpSpLocks/>
          </p:cNvGrpSpPr>
          <p:nvPr/>
        </p:nvGrpSpPr>
        <p:grpSpPr bwMode="auto">
          <a:xfrm>
            <a:off x="762000" y="3581400"/>
            <a:ext cx="7315200" cy="3276600"/>
            <a:chOff x="762000" y="3657600"/>
            <a:chExt cx="6915150" cy="2876550"/>
          </a:xfrm>
        </p:grpSpPr>
        <p:pic>
          <p:nvPicPr>
            <p:cNvPr id="23556" name="Picture 5">
              <a:extLst>
                <a:ext uri="{FF2B5EF4-FFF2-40B4-BE49-F238E27FC236}">
                  <a16:creationId xmlns:a16="http://schemas.microsoft.com/office/drawing/2014/main" id="{A16B0E1C-7C74-4116-8A95-55BF325FB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6867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6">
              <a:extLst>
                <a:ext uri="{FF2B5EF4-FFF2-40B4-BE49-F238E27FC236}">
                  <a16:creationId xmlns:a16="http://schemas.microsoft.com/office/drawing/2014/main" id="{7D657CB1-E3B4-4306-BC50-2AA371FDE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791200"/>
              <a:ext cx="69151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a:extLst>
              <a:ext uri="{FF2B5EF4-FFF2-40B4-BE49-F238E27FC236}">
                <a16:creationId xmlns:a16="http://schemas.microsoft.com/office/drawing/2014/main" id="{FADBD82B-13A2-4D52-AD4D-EDFD5615E547}"/>
              </a:ext>
            </a:extLst>
          </p:cNvPr>
          <p:cNvSpPr txBox="1">
            <a:spLocks noChangeArrowheads="1"/>
          </p:cNvSpPr>
          <p:nvPr/>
        </p:nvSpPr>
        <p:spPr bwMode="auto">
          <a:xfrm>
            <a:off x="152400" y="18288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Note that we could have used a truth table to show that whenever each of the four hypotheses is true, the conclusion is also true. However, because we are working with five propositional variables, </a:t>
            </a:r>
            <a:r>
              <a:rPr lang="en-US" altLang="en-US" i="1"/>
              <a:t>p</a:t>
            </a:r>
            <a:r>
              <a:rPr lang="en-US" altLang="en-US"/>
              <a:t>, </a:t>
            </a:r>
            <a:r>
              <a:rPr lang="en-US" altLang="en-US" i="1"/>
              <a:t>q</a:t>
            </a:r>
            <a:r>
              <a:rPr lang="en-US" altLang="en-US"/>
              <a:t>, </a:t>
            </a:r>
            <a:r>
              <a:rPr lang="en-US" altLang="en-US" i="1"/>
              <a:t>r</a:t>
            </a:r>
            <a:r>
              <a:rPr lang="en-US" altLang="en-US"/>
              <a:t>, </a:t>
            </a:r>
            <a:r>
              <a:rPr lang="en-US" altLang="en-US" i="1"/>
              <a:t>s</a:t>
            </a:r>
            <a:r>
              <a:rPr lang="en-US" altLang="en-US"/>
              <a:t>, and </a:t>
            </a:r>
            <a:r>
              <a:rPr lang="en-US" altLang="en-US" i="1"/>
              <a:t>t </a:t>
            </a:r>
            <a:r>
              <a:rPr lang="en-US" altLang="en-US"/>
              <a:t>, such a truth table would have 32 rows.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08552F7D-DEF9-47B5-8704-163DAD4525E7}"/>
              </a:ext>
            </a:extLst>
          </p:cNvPr>
          <p:cNvSpPr txBox="1">
            <a:spLocks noChangeArrowheads="1"/>
          </p:cNvSpPr>
          <p:nvPr/>
        </p:nvSpPr>
        <p:spPr bwMode="auto">
          <a:xfrm>
            <a:off x="304800" y="533400"/>
            <a:ext cx="8458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11 </a:t>
            </a:r>
            <a:r>
              <a:rPr lang="en-US" altLang="en-US"/>
              <a:t>Show that the premises “</a:t>
            </a:r>
            <a:r>
              <a:rPr lang="en-US" altLang="en-US">
                <a:solidFill>
                  <a:srgbClr val="FF0000"/>
                </a:solidFill>
              </a:rPr>
              <a:t>If you send me an e-mail message, then I will finish writing the program</a:t>
            </a:r>
            <a:r>
              <a:rPr lang="en-US" altLang="en-US"/>
              <a:t>,” “</a:t>
            </a:r>
            <a:r>
              <a:rPr lang="en-US" altLang="en-US">
                <a:solidFill>
                  <a:srgbClr val="FF0000"/>
                </a:solidFill>
              </a:rPr>
              <a:t>If you do not send me an e-mail message, then I will go to sleep early</a:t>
            </a:r>
            <a:r>
              <a:rPr lang="en-US" altLang="en-US"/>
              <a:t>,” and “</a:t>
            </a:r>
            <a:r>
              <a:rPr lang="en-US" altLang="en-US">
                <a:solidFill>
                  <a:srgbClr val="FF0000"/>
                </a:solidFill>
              </a:rPr>
              <a:t>If I go to sleep early, then I will wake up feeling refreshed</a:t>
            </a:r>
            <a:r>
              <a:rPr lang="en-US" altLang="en-US"/>
              <a:t>” lead to the conclusion “</a:t>
            </a:r>
            <a:r>
              <a:rPr lang="en-US" altLang="en-US">
                <a:solidFill>
                  <a:schemeClr val="accent2"/>
                </a:solidFill>
              </a:rPr>
              <a:t>If I do not finish writing the program, then I will wake up feeling refreshed</a:t>
            </a:r>
            <a:r>
              <a:rPr lang="en-US" altLang="en-US"/>
              <a:t>.”</a:t>
            </a:r>
          </a:p>
          <a:p>
            <a:pPr algn="just" eaLnBrk="1" hangingPunct="1"/>
            <a:endParaRPr lang="en-US" altLang="en-US" i="1"/>
          </a:p>
          <a:p>
            <a:pPr algn="just" eaLnBrk="1" hangingPunct="1"/>
            <a:r>
              <a:rPr lang="en-US" altLang="en-US" i="1"/>
              <a:t>Solution: </a:t>
            </a:r>
            <a:r>
              <a:rPr lang="en-US" altLang="en-US"/>
              <a:t>Let </a:t>
            </a:r>
            <a:r>
              <a:rPr lang="en-US" altLang="en-US" i="1"/>
              <a:t>p </a:t>
            </a:r>
            <a:r>
              <a:rPr lang="en-US" altLang="en-US"/>
              <a:t>be the proposition “</a:t>
            </a:r>
            <a:r>
              <a:rPr lang="en-US" altLang="en-US">
                <a:solidFill>
                  <a:srgbClr val="FF0000"/>
                </a:solidFill>
              </a:rPr>
              <a:t>You send me an e-mail message</a:t>
            </a:r>
            <a:r>
              <a:rPr lang="en-US" altLang="en-US"/>
              <a:t>,” </a:t>
            </a:r>
            <a:r>
              <a:rPr lang="en-US" altLang="en-US" i="1"/>
              <a:t>q </a:t>
            </a:r>
            <a:r>
              <a:rPr lang="en-US" altLang="en-US"/>
              <a:t>the proposition “</a:t>
            </a:r>
            <a:r>
              <a:rPr lang="en-US" altLang="en-US">
                <a:solidFill>
                  <a:srgbClr val="FF0000"/>
                </a:solidFill>
              </a:rPr>
              <a:t>I will finish writing the program</a:t>
            </a:r>
            <a:r>
              <a:rPr lang="en-US" altLang="en-US"/>
              <a:t>,” </a:t>
            </a:r>
            <a:r>
              <a:rPr lang="en-US" altLang="en-US" i="1"/>
              <a:t>r </a:t>
            </a:r>
            <a:r>
              <a:rPr lang="en-US" altLang="en-US"/>
              <a:t>the proposition “</a:t>
            </a:r>
            <a:r>
              <a:rPr lang="en-US" altLang="en-US">
                <a:solidFill>
                  <a:srgbClr val="FF0000"/>
                </a:solidFill>
              </a:rPr>
              <a:t>I will go to sleep earl</a:t>
            </a:r>
            <a:r>
              <a:rPr lang="en-US" altLang="en-US"/>
              <a:t>y,” and </a:t>
            </a:r>
            <a:r>
              <a:rPr lang="en-US" altLang="en-US" i="1"/>
              <a:t>s </a:t>
            </a:r>
            <a:r>
              <a:rPr lang="en-US" altLang="en-US"/>
              <a:t>the proposition “</a:t>
            </a:r>
            <a:r>
              <a:rPr lang="en-US" altLang="en-US">
                <a:solidFill>
                  <a:srgbClr val="FF0000"/>
                </a:solidFill>
              </a:rPr>
              <a:t>I Will wake up feeling refreshed</a:t>
            </a:r>
            <a:r>
              <a:rPr lang="en-US" altLang="en-US"/>
              <a:t>.” Then the premises are </a:t>
            </a:r>
            <a:r>
              <a:rPr lang="en-US" altLang="en-US" i="1"/>
              <a:t>p </a:t>
            </a:r>
            <a:r>
              <a:rPr lang="en-US" altLang="en-US"/>
              <a:t>→ </a:t>
            </a:r>
            <a:r>
              <a:rPr lang="en-US" altLang="en-US" i="1"/>
              <a:t>q</a:t>
            </a:r>
            <a:r>
              <a:rPr lang="en-US" altLang="en-US"/>
              <a:t>,￢</a:t>
            </a:r>
            <a:r>
              <a:rPr lang="en-US" altLang="en-US" i="1"/>
              <a:t>p </a:t>
            </a:r>
            <a:r>
              <a:rPr lang="en-US" altLang="en-US"/>
              <a:t>→ </a:t>
            </a:r>
            <a:r>
              <a:rPr lang="en-US" altLang="en-US" i="1"/>
              <a:t>r</a:t>
            </a:r>
            <a:r>
              <a:rPr lang="en-US" altLang="en-US"/>
              <a:t>, and </a:t>
            </a:r>
            <a:r>
              <a:rPr lang="en-US" altLang="en-US" i="1"/>
              <a:t>r </a:t>
            </a:r>
            <a:r>
              <a:rPr lang="en-US" altLang="en-US"/>
              <a:t>→ </a:t>
            </a:r>
            <a:r>
              <a:rPr lang="en-US" altLang="en-US" i="1"/>
              <a:t>s</a:t>
            </a:r>
            <a:r>
              <a:rPr lang="en-US" altLang="en-US"/>
              <a:t>. The desired conclusion is ￢</a:t>
            </a:r>
            <a:r>
              <a:rPr lang="en-US" altLang="en-US" i="1"/>
              <a:t>q </a:t>
            </a:r>
            <a:r>
              <a:rPr lang="en-US" altLang="en-US"/>
              <a:t>→ </a:t>
            </a:r>
            <a:r>
              <a:rPr lang="en-US" altLang="en-US" i="1"/>
              <a:t>s</a:t>
            </a:r>
            <a:r>
              <a:rPr lang="en-US" altLang="en-US"/>
              <a:t>.We need to give a valid argument with premises </a:t>
            </a:r>
            <a:r>
              <a:rPr lang="en-US" altLang="en-US" i="1"/>
              <a:t>p </a:t>
            </a:r>
            <a:r>
              <a:rPr lang="en-US" altLang="en-US"/>
              <a:t>→ </a:t>
            </a:r>
            <a:r>
              <a:rPr lang="en-US" altLang="en-US" i="1"/>
              <a:t>q</a:t>
            </a:r>
            <a:r>
              <a:rPr lang="en-US" altLang="en-US"/>
              <a:t>, ￢</a:t>
            </a:r>
            <a:r>
              <a:rPr lang="en-US" altLang="en-US" i="1"/>
              <a:t>p </a:t>
            </a:r>
            <a:r>
              <a:rPr lang="en-US" altLang="en-US"/>
              <a:t>→ </a:t>
            </a:r>
            <a:r>
              <a:rPr lang="en-US" altLang="en-US" i="1"/>
              <a:t>r</a:t>
            </a:r>
            <a:r>
              <a:rPr lang="en-US" altLang="en-US"/>
              <a:t>, and </a:t>
            </a:r>
            <a:r>
              <a:rPr lang="en-US" altLang="en-US" i="1"/>
              <a:t>r </a:t>
            </a:r>
            <a:r>
              <a:rPr lang="en-US" altLang="en-US"/>
              <a:t>→ </a:t>
            </a:r>
            <a:r>
              <a:rPr lang="en-US" altLang="en-US" i="1"/>
              <a:t>s </a:t>
            </a:r>
            <a:r>
              <a:rPr lang="en-US" altLang="en-US"/>
              <a:t>and conclusion ￢</a:t>
            </a:r>
            <a:r>
              <a:rPr lang="en-US" altLang="en-US" i="1"/>
              <a:t>q </a:t>
            </a:r>
            <a:r>
              <a:rPr lang="en-US" altLang="en-US"/>
              <a:t>→ </a:t>
            </a:r>
            <a:r>
              <a:rPr lang="en-US" altLang="en-US" i="1"/>
              <a:t>s</a:t>
            </a:r>
            <a:r>
              <a:rPr lang="en-US" altLang="en-US"/>
              <a:t>. This argument form shows that the premises lead to the desired conclusion.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FD4498F6-8D9D-4A90-9FF7-325FCDCB749E}"/>
              </a:ext>
            </a:extLst>
          </p:cNvPr>
          <p:cNvSpPr txBox="1">
            <a:spLocks noChangeArrowheads="1"/>
          </p:cNvSpPr>
          <p:nvPr/>
        </p:nvSpPr>
        <p:spPr bwMode="auto">
          <a:xfrm>
            <a:off x="304800" y="762000"/>
            <a:ext cx="8458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Step 			Reason</a:t>
            </a:r>
          </a:p>
          <a:p>
            <a:pPr eaLnBrk="1" hangingPunct="1"/>
            <a:r>
              <a:rPr lang="en-US" altLang="en-US"/>
              <a:t>1. </a:t>
            </a:r>
            <a:r>
              <a:rPr lang="en-US" altLang="en-US" i="1"/>
              <a:t>p </a:t>
            </a:r>
            <a:r>
              <a:rPr lang="en-US" altLang="en-US"/>
              <a:t>→ </a:t>
            </a:r>
            <a:r>
              <a:rPr lang="en-US" altLang="en-US" i="1"/>
              <a:t>q 		</a:t>
            </a:r>
            <a:r>
              <a:rPr lang="en-US" altLang="en-US"/>
              <a:t>Premise</a:t>
            </a:r>
          </a:p>
          <a:p>
            <a:pPr eaLnBrk="1" hangingPunct="1"/>
            <a:r>
              <a:rPr lang="en-US" altLang="en-US"/>
              <a:t>2. ￢</a:t>
            </a:r>
            <a:r>
              <a:rPr lang="en-US" altLang="en-US" i="1"/>
              <a:t>q </a:t>
            </a:r>
            <a:r>
              <a:rPr lang="en-US" altLang="en-US"/>
              <a:t>→￢</a:t>
            </a:r>
            <a:r>
              <a:rPr lang="en-US" altLang="en-US" i="1"/>
              <a:t>p 		</a:t>
            </a:r>
            <a:r>
              <a:rPr lang="en-US" altLang="en-US"/>
              <a:t>Contrapositive of (1)</a:t>
            </a:r>
          </a:p>
          <a:p>
            <a:pPr eaLnBrk="1" hangingPunct="1"/>
            <a:r>
              <a:rPr lang="en-US" altLang="en-US"/>
              <a:t>3. ￢</a:t>
            </a:r>
            <a:r>
              <a:rPr lang="en-US" altLang="en-US" i="1"/>
              <a:t>p </a:t>
            </a:r>
            <a:r>
              <a:rPr lang="en-US" altLang="en-US"/>
              <a:t>→ </a:t>
            </a:r>
            <a:r>
              <a:rPr lang="en-US" altLang="en-US" i="1"/>
              <a:t>r 		</a:t>
            </a:r>
            <a:r>
              <a:rPr lang="en-US" altLang="en-US"/>
              <a:t>Premise</a:t>
            </a:r>
          </a:p>
          <a:p>
            <a:pPr eaLnBrk="1" hangingPunct="1"/>
            <a:r>
              <a:rPr lang="en-US" altLang="en-US"/>
              <a:t>4. ￢</a:t>
            </a:r>
            <a:r>
              <a:rPr lang="en-US" altLang="en-US" i="1"/>
              <a:t>q </a:t>
            </a:r>
            <a:r>
              <a:rPr lang="en-US" altLang="en-US"/>
              <a:t>→ </a:t>
            </a:r>
            <a:r>
              <a:rPr lang="en-US" altLang="en-US" i="1"/>
              <a:t>r 		</a:t>
            </a:r>
            <a:r>
              <a:rPr lang="en-US" altLang="en-US"/>
              <a:t>Hypothetical syllogism using (2) and (3)</a:t>
            </a:r>
          </a:p>
          <a:p>
            <a:pPr eaLnBrk="1" hangingPunct="1"/>
            <a:r>
              <a:rPr lang="en-US" altLang="en-US"/>
              <a:t>5. </a:t>
            </a:r>
            <a:r>
              <a:rPr lang="en-US" altLang="en-US" i="1"/>
              <a:t>r </a:t>
            </a:r>
            <a:r>
              <a:rPr lang="en-US" altLang="en-US"/>
              <a:t>→ </a:t>
            </a:r>
            <a:r>
              <a:rPr lang="en-US" altLang="en-US" i="1"/>
              <a:t>s 		</a:t>
            </a:r>
            <a:r>
              <a:rPr lang="en-US" altLang="en-US"/>
              <a:t>Premise</a:t>
            </a:r>
          </a:p>
          <a:p>
            <a:pPr eaLnBrk="1" hangingPunct="1"/>
            <a:r>
              <a:rPr lang="en-US" altLang="en-US"/>
              <a:t>6. ￢</a:t>
            </a:r>
            <a:r>
              <a:rPr lang="en-US" altLang="en-US" i="1"/>
              <a:t>q </a:t>
            </a:r>
            <a:r>
              <a:rPr lang="en-US" altLang="en-US"/>
              <a:t>→ </a:t>
            </a:r>
            <a:r>
              <a:rPr lang="en-US" altLang="en-US" i="1"/>
              <a:t>s 		</a:t>
            </a:r>
            <a:r>
              <a:rPr lang="en-US" altLang="en-US"/>
              <a:t>Hypothetical syllogism using (4) and (5)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D49F4CD6-C4C5-4B5B-A6E4-8FBD86174955}"/>
              </a:ext>
            </a:extLst>
          </p:cNvPr>
          <p:cNvSpPr txBox="1">
            <a:spLocks noChangeArrowheads="1"/>
          </p:cNvSpPr>
          <p:nvPr/>
        </p:nvSpPr>
        <p:spPr bwMode="auto">
          <a:xfrm>
            <a:off x="304800" y="762000"/>
            <a:ext cx="8153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12 </a:t>
            </a:r>
            <a:r>
              <a:rPr lang="en-US" altLang="en-US"/>
              <a:t>Use resolution to show that the hypotheses “Jasmine is skiing or it is not snowing” and “It is snowing or Bart is playing hockey” imply that “Jasmine is skiing or Bart is playing hockey.”</a:t>
            </a:r>
          </a:p>
          <a:p>
            <a:pPr algn="just" eaLnBrk="1" hangingPunct="1"/>
            <a:endParaRPr lang="en-US" altLang="en-US"/>
          </a:p>
          <a:p>
            <a:pPr algn="just" eaLnBrk="1" hangingPunct="1"/>
            <a:r>
              <a:rPr lang="en-US" altLang="en-US" i="1"/>
              <a:t>Solution: </a:t>
            </a:r>
            <a:r>
              <a:rPr lang="en-US" altLang="en-US"/>
              <a:t>Let </a:t>
            </a:r>
            <a:r>
              <a:rPr lang="en-US" altLang="en-US" i="1"/>
              <a:t>p </a:t>
            </a:r>
            <a:r>
              <a:rPr lang="en-US" altLang="en-US"/>
              <a:t>be the proposition “It is snowing,” </a:t>
            </a:r>
            <a:r>
              <a:rPr lang="en-US" altLang="en-US" i="1"/>
              <a:t>q </a:t>
            </a:r>
            <a:r>
              <a:rPr lang="en-US" altLang="en-US"/>
              <a:t>the proposition “Jasmine is skiing,” and </a:t>
            </a:r>
            <a:r>
              <a:rPr lang="en-US" altLang="en-US" i="1"/>
              <a:t>r </a:t>
            </a:r>
            <a:r>
              <a:rPr lang="en-US" altLang="en-US"/>
              <a:t>the proposition “Bart is playing hockey.”We can represent the hypotheses as ￢</a:t>
            </a:r>
            <a:r>
              <a:rPr lang="en-US" altLang="en-US" i="1"/>
              <a:t>p </a:t>
            </a:r>
            <a:r>
              <a:rPr lang="en-US" altLang="en-US"/>
              <a:t>∨ </a:t>
            </a:r>
            <a:r>
              <a:rPr lang="en-US" altLang="en-US" i="1"/>
              <a:t>q </a:t>
            </a:r>
            <a:r>
              <a:rPr lang="en-US" altLang="en-US"/>
              <a:t>and </a:t>
            </a:r>
            <a:r>
              <a:rPr lang="en-US" altLang="en-US" i="1"/>
              <a:t>p </a:t>
            </a:r>
            <a:r>
              <a:rPr lang="en-US" altLang="en-US"/>
              <a:t>∨ </a:t>
            </a:r>
            <a:r>
              <a:rPr lang="en-US" altLang="en-US" i="1"/>
              <a:t>r</a:t>
            </a:r>
            <a:r>
              <a:rPr lang="en-US" altLang="en-US"/>
              <a:t>, respectively. Using resolution, the proposition </a:t>
            </a:r>
            <a:r>
              <a:rPr lang="en-US" altLang="en-US" i="1"/>
              <a:t>q </a:t>
            </a:r>
            <a:r>
              <a:rPr lang="en-US" altLang="en-US"/>
              <a:t>∨ </a:t>
            </a:r>
            <a:r>
              <a:rPr lang="en-US" altLang="en-US" i="1"/>
              <a:t>r</a:t>
            </a:r>
            <a:r>
              <a:rPr lang="en-US" altLang="en-US"/>
              <a:t>, “Jasmine is skiing or Bart is playing hockey,” follows.</a:t>
            </a:r>
          </a:p>
        </p:txBody>
      </p:sp>
      <p:pic>
        <p:nvPicPr>
          <p:cNvPr id="27651" name="Picture 4">
            <a:extLst>
              <a:ext uri="{FF2B5EF4-FFF2-40B4-BE49-F238E27FC236}">
                <a16:creationId xmlns:a16="http://schemas.microsoft.com/office/drawing/2014/main" id="{55936992-4DE1-4CBC-9CBA-46D92F348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105400"/>
            <a:ext cx="8347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a:extLst>
              <a:ext uri="{FF2B5EF4-FFF2-40B4-BE49-F238E27FC236}">
                <a16:creationId xmlns:a16="http://schemas.microsoft.com/office/drawing/2014/main" id="{1A4A6F9C-F286-4516-9B62-B2F28C030CFF}"/>
              </a:ext>
            </a:extLst>
          </p:cNvPr>
          <p:cNvSpPr txBox="1">
            <a:spLocks noChangeArrowheads="1"/>
          </p:cNvSpPr>
          <p:nvPr/>
        </p:nvSpPr>
        <p:spPr bwMode="auto">
          <a:xfrm>
            <a:off x="304800" y="228600"/>
            <a:ext cx="8458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Rules of Inference for Quantified Statements</a:t>
            </a:r>
          </a:p>
          <a:p>
            <a:pPr algn="just" eaLnBrk="1" hangingPunct="1"/>
            <a:r>
              <a:rPr lang="en-US" altLang="en-US"/>
              <a:t>We have discussed rules of inference for propositions. We will nowdescribe some important rules of inference for statements involving quantifiers. These rules of inference are used extensively</a:t>
            </a:r>
          </a:p>
          <a:p>
            <a:pPr algn="just" eaLnBrk="1" hangingPunct="1"/>
            <a:r>
              <a:rPr lang="en-US" altLang="en-US"/>
              <a:t>in mathematical arguments, often without being explicitly mentioned.</a:t>
            </a:r>
          </a:p>
        </p:txBody>
      </p:sp>
      <p:graphicFrame>
        <p:nvGraphicFramePr>
          <p:cNvPr id="8194" name="Object 5">
            <a:extLst>
              <a:ext uri="{FF2B5EF4-FFF2-40B4-BE49-F238E27FC236}">
                <a16:creationId xmlns:a16="http://schemas.microsoft.com/office/drawing/2014/main" id="{DFBF82AC-C9C7-40E3-BBAB-928620942761}"/>
              </a:ext>
            </a:extLst>
          </p:cNvPr>
          <p:cNvGraphicFramePr>
            <a:graphicFrameLocks noChangeAspect="1"/>
          </p:cNvGraphicFramePr>
          <p:nvPr>
            <p:ph/>
          </p:nvPr>
        </p:nvGraphicFramePr>
        <p:xfrm>
          <a:off x="1828800" y="2667000"/>
          <a:ext cx="5105400" cy="3524250"/>
        </p:xfrm>
        <a:graphic>
          <a:graphicData uri="http://schemas.openxmlformats.org/presentationml/2006/ole">
            <mc:AlternateContent xmlns:mc="http://schemas.openxmlformats.org/markup-compatibility/2006">
              <mc:Choice xmlns:v="urn:schemas-microsoft-com:vml" Requires="v">
                <p:oleObj name="Bitmap Image" r:id="rId2" imgW="5106113" imgH="3524742" progId="Paint.Picture">
                  <p:embed/>
                </p:oleObj>
              </mc:Choice>
              <mc:Fallback>
                <p:oleObj name="Bitmap Image" r:id="rId2" imgW="5106113" imgH="3524742"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51054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717A7BFE-A5C4-4F70-8CDE-49D79D332B2C}"/>
              </a:ext>
            </a:extLst>
          </p:cNvPr>
          <p:cNvSpPr txBox="1">
            <a:spLocks noChangeArrowheads="1"/>
          </p:cNvSpPr>
          <p:nvPr/>
        </p:nvSpPr>
        <p:spPr bwMode="auto">
          <a:xfrm>
            <a:off x="228600" y="381000"/>
            <a:ext cx="86106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b="1"/>
              <a:t>EXAMPLE 13 </a:t>
            </a:r>
            <a:r>
              <a:rPr lang="en-US" altLang="en-US" sz="2000"/>
              <a:t>Show that the premises “</a:t>
            </a:r>
            <a:r>
              <a:rPr lang="en-US" altLang="en-US" sz="2000">
                <a:solidFill>
                  <a:srgbClr val="FF0000"/>
                </a:solidFill>
              </a:rPr>
              <a:t>Everyone in this discrete mathematics class has taken a course in computer science</a:t>
            </a:r>
            <a:r>
              <a:rPr lang="en-US" altLang="en-US" sz="2000"/>
              <a:t>” and “</a:t>
            </a:r>
            <a:r>
              <a:rPr lang="en-US" altLang="en-US" sz="2000">
                <a:solidFill>
                  <a:srgbClr val="FF0000"/>
                </a:solidFill>
              </a:rPr>
              <a:t>Marla is a student in this class</a:t>
            </a:r>
            <a:r>
              <a:rPr lang="en-US" altLang="en-US" sz="2000"/>
              <a:t>” imply the conclusion “</a:t>
            </a:r>
            <a:r>
              <a:rPr lang="en-US" altLang="en-US" sz="2000">
                <a:solidFill>
                  <a:schemeClr val="accent2"/>
                </a:solidFill>
              </a:rPr>
              <a:t>Marla has taken a course in computer science</a:t>
            </a:r>
            <a:r>
              <a:rPr lang="en-US" altLang="en-US" sz="2000"/>
              <a:t>.”</a:t>
            </a:r>
          </a:p>
          <a:p>
            <a:pPr algn="just" eaLnBrk="1" hangingPunct="1"/>
            <a:endParaRPr lang="en-US" altLang="en-US" sz="2000" i="1"/>
          </a:p>
          <a:p>
            <a:pPr algn="just" eaLnBrk="1" hangingPunct="1"/>
            <a:r>
              <a:rPr lang="en-US" altLang="en-US" sz="2000" i="1"/>
              <a:t>Solution: </a:t>
            </a:r>
            <a:r>
              <a:rPr lang="en-US" altLang="en-US" sz="2000"/>
              <a:t>Let </a:t>
            </a:r>
            <a:r>
              <a:rPr lang="en-US" altLang="en-US" sz="2000" i="1"/>
              <a:t>D(x) </a:t>
            </a:r>
            <a:r>
              <a:rPr lang="en-US" altLang="en-US" sz="2000"/>
              <a:t>denote “</a:t>
            </a:r>
            <a:r>
              <a:rPr lang="en-US" altLang="en-US" sz="2000" i="1">
                <a:solidFill>
                  <a:srgbClr val="FF3300"/>
                </a:solidFill>
              </a:rPr>
              <a:t>x </a:t>
            </a:r>
            <a:r>
              <a:rPr lang="en-US" altLang="en-US" sz="2000">
                <a:solidFill>
                  <a:srgbClr val="FF3300"/>
                </a:solidFill>
              </a:rPr>
              <a:t>is in this discrete mathematics class</a:t>
            </a:r>
            <a:r>
              <a:rPr lang="en-US" altLang="en-US" sz="2000"/>
              <a:t>,” and let </a:t>
            </a:r>
            <a:r>
              <a:rPr lang="en-US" altLang="en-US" sz="2000" i="1"/>
              <a:t>C(x) </a:t>
            </a:r>
            <a:r>
              <a:rPr lang="en-US" altLang="en-US" sz="2000"/>
              <a:t>denote “</a:t>
            </a:r>
            <a:r>
              <a:rPr lang="en-US" altLang="en-US" sz="2000" i="1">
                <a:solidFill>
                  <a:srgbClr val="FF0000"/>
                </a:solidFill>
              </a:rPr>
              <a:t>x </a:t>
            </a:r>
            <a:r>
              <a:rPr lang="en-US" altLang="en-US" sz="2000">
                <a:solidFill>
                  <a:srgbClr val="FF0000"/>
                </a:solidFill>
              </a:rPr>
              <a:t>has taken a course in computer science</a:t>
            </a:r>
            <a:r>
              <a:rPr lang="en-US" altLang="en-US" sz="2000"/>
              <a:t>.” Then the premises are ∀</a:t>
            </a:r>
            <a:r>
              <a:rPr lang="en-US" altLang="en-US" sz="2000" i="1"/>
              <a:t>x(D(x) </a:t>
            </a:r>
            <a:r>
              <a:rPr lang="en-US" altLang="en-US" sz="2000"/>
              <a:t>→ </a:t>
            </a:r>
            <a:r>
              <a:rPr lang="en-US" altLang="en-US" sz="2000" i="1"/>
              <a:t>C(x)) </a:t>
            </a:r>
            <a:r>
              <a:rPr lang="en-US" altLang="en-US" sz="2000"/>
              <a:t>and </a:t>
            </a:r>
            <a:r>
              <a:rPr lang="en-US" altLang="en-US" sz="2000" i="1"/>
              <a:t>D</a:t>
            </a:r>
            <a:r>
              <a:rPr lang="en-US" altLang="en-US" sz="2000"/>
              <a:t>(Marla). The conclusion is </a:t>
            </a:r>
            <a:r>
              <a:rPr lang="en-US" altLang="en-US" sz="2000" i="1">
                <a:solidFill>
                  <a:schemeClr val="accent2"/>
                </a:solidFill>
              </a:rPr>
              <a:t>C</a:t>
            </a:r>
            <a:r>
              <a:rPr lang="en-US" altLang="en-US" sz="2000">
                <a:solidFill>
                  <a:schemeClr val="accent2"/>
                </a:solidFill>
              </a:rPr>
              <a:t>(Marla)</a:t>
            </a:r>
            <a:r>
              <a:rPr lang="en-US" altLang="en-US" sz="2000"/>
              <a:t>. The following steps can be used to establish the conclusion from the premises.</a:t>
            </a:r>
          </a:p>
        </p:txBody>
      </p:sp>
      <p:sp>
        <p:nvSpPr>
          <p:cNvPr id="28675" name="Text Box 5">
            <a:extLst>
              <a:ext uri="{FF2B5EF4-FFF2-40B4-BE49-F238E27FC236}">
                <a16:creationId xmlns:a16="http://schemas.microsoft.com/office/drawing/2014/main" id="{F9AA8EA1-426E-4497-8D37-59D76907F7C2}"/>
              </a:ext>
            </a:extLst>
          </p:cNvPr>
          <p:cNvSpPr txBox="1">
            <a:spLocks noChangeArrowheads="1"/>
          </p:cNvSpPr>
          <p:nvPr/>
        </p:nvSpPr>
        <p:spPr bwMode="auto">
          <a:xfrm>
            <a:off x="381000" y="3200400"/>
            <a:ext cx="815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Step 				Reason</a:t>
            </a:r>
          </a:p>
          <a:p>
            <a:pPr eaLnBrk="1" hangingPunct="1"/>
            <a:r>
              <a:rPr lang="en-US" altLang="en-US"/>
              <a:t>1. ∀</a:t>
            </a:r>
            <a:r>
              <a:rPr lang="en-US" altLang="en-US" i="1"/>
              <a:t>x(D(x) </a:t>
            </a:r>
            <a:r>
              <a:rPr lang="en-US" altLang="en-US"/>
              <a:t>→ </a:t>
            </a:r>
            <a:r>
              <a:rPr lang="en-US" altLang="en-US" i="1"/>
              <a:t>C(x)) 		</a:t>
            </a:r>
            <a:r>
              <a:rPr lang="en-US" altLang="en-US"/>
              <a:t>Premise</a:t>
            </a:r>
          </a:p>
          <a:p>
            <a:pPr eaLnBrk="1" hangingPunct="1"/>
            <a:r>
              <a:rPr lang="en-US" altLang="en-US"/>
              <a:t>2. </a:t>
            </a:r>
            <a:r>
              <a:rPr lang="en-US" altLang="en-US" i="1"/>
              <a:t>D</a:t>
            </a:r>
            <a:r>
              <a:rPr lang="en-US" altLang="en-US"/>
              <a:t>(Marla)→</a:t>
            </a:r>
            <a:r>
              <a:rPr lang="en-US" altLang="en-US" i="1"/>
              <a:t>C</a:t>
            </a:r>
            <a:r>
              <a:rPr lang="en-US" altLang="en-US"/>
              <a:t>(Marla) 	Universal instantiation from (1)</a:t>
            </a:r>
          </a:p>
          <a:p>
            <a:pPr eaLnBrk="1" hangingPunct="1"/>
            <a:r>
              <a:rPr lang="en-US" altLang="en-US"/>
              <a:t>3. </a:t>
            </a:r>
            <a:r>
              <a:rPr lang="en-US" altLang="en-US" i="1"/>
              <a:t>D</a:t>
            </a:r>
            <a:r>
              <a:rPr lang="en-US" altLang="en-US"/>
              <a:t>(Marla) 			Premise</a:t>
            </a:r>
          </a:p>
          <a:p>
            <a:pPr eaLnBrk="1" hangingPunct="1"/>
            <a:r>
              <a:rPr lang="en-US" altLang="en-US"/>
              <a:t>4. </a:t>
            </a:r>
            <a:r>
              <a:rPr lang="en-US" altLang="en-US" i="1"/>
              <a:t>C</a:t>
            </a:r>
            <a:r>
              <a:rPr lang="en-US" altLang="en-US"/>
              <a:t>(Marla) 			Modus ponens from (2) and (3)</a:t>
            </a:r>
          </a:p>
        </p:txBody>
      </p:sp>
      <p:pic>
        <p:nvPicPr>
          <p:cNvPr id="28676" name="Picture 5">
            <a:extLst>
              <a:ext uri="{FF2B5EF4-FFF2-40B4-BE49-F238E27FC236}">
                <a16:creationId xmlns:a16="http://schemas.microsoft.com/office/drawing/2014/main" id="{246EE9CC-01B7-40CD-A185-69A687073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181600"/>
            <a:ext cx="6858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D2FBAA17-59C6-4358-9CC7-AE09DF635DB0}"/>
              </a:ext>
            </a:extLst>
          </p:cNvPr>
          <p:cNvSpPr txBox="1">
            <a:spLocks noChangeArrowheads="1"/>
          </p:cNvSpPr>
          <p:nvPr/>
        </p:nvSpPr>
        <p:spPr bwMode="auto">
          <a:xfrm>
            <a:off x="228600" y="228600"/>
            <a:ext cx="8458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14: </a:t>
            </a:r>
            <a:r>
              <a:rPr lang="en-US" altLang="en-US"/>
              <a:t>Show that the premises “</a:t>
            </a:r>
            <a:r>
              <a:rPr lang="en-US" altLang="en-US">
                <a:solidFill>
                  <a:srgbClr val="FF0000"/>
                </a:solidFill>
              </a:rPr>
              <a:t>A student in this class has not read the book</a:t>
            </a:r>
            <a:r>
              <a:rPr lang="en-US" altLang="en-US"/>
              <a:t>,” and “</a:t>
            </a:r>
            <a:r>
              <a:rPr lang="en-US" altLang="en-US">
                <a:solidFill>
                  <a:srgbClr val="FF0000"/>
                </a:solidFill>
              </a:rPr>
              <a:t>Everyone in this class passed the first exam</a:t>
            </a:r>
            <a:r>
              <a:rPr lang="en-US" altLang="en-US"/>
              <a:t>” imply the conclusion “</a:t>
            </a:r>
            <a:r>
              <a:rPr lang="en-US" altLang="en-US">
                <a:solidFill>
                  <a:schemeClr val="accent2"/>
                </a:solidFill>
              </a:rPr>
              <a:t>Someone who passed the first exam has not read the book</a:t>
            </a:r>
            <a:r>
              <a:rPr lang="en-US" altLang="en-US"/>
              <a:t>.”</a:t>
            </a:r>
          </a:p>
          <a:p>
            <a:pPr algn="just" eaLnBrk="1" hangingPunct="1"/>
            <a:r>
              <a:rPr lang="en-US" altLang="en-US" i="1"/>
              <a:t>Solution: </a:t>
            </a:r>
            <a:r>
              <a:rPr lang="en-US" altLang="en-US"/>
              <a:t>Let </a:t>
            </a:r>
            <a:r>
              <a:rPr lang="en-US" altLang="en-US" i="1"/>
              <a:t>C(x) </a:t>
            </a:r>
            <a:r>
              <a:rPr lang="en-US" altLang="en-US"/>
              <a:t>be “</a:t>
            </a:r>
            <a:r>
              <a:rPr lang="en-US" altLang="en-US" i="1">
                <a:solidFill>
                  <a:srgbClr val="FF0000"/>
                </a:solidFill>
              </a:rPr>
              <a:t>x </a:t>
            </a:r>
            <a:r>
              <a:rPr lang="en-US" altLang="en-US">
                <a:solidFill>
                  <a:srgbClr val="FF0000"/>
                </a:solidFill>
              </a:rPr>
              <a:t>is in this class</a:t>
            </a:r>
            <a:r>
              <a:rPr lang="en-US" altLang="en-US"/>
              <a:t>,” </a:t>
            </a:r>
            <a:r>
              <a:rPr lang="en-US" altLang="en-US" i="1"/>
              <a:t>B(x) </a:t>
            </a:r>
            <a:r>
              <a:rPr lang="en-US" altLang="en-US"/>
              <a:t>be “</a:t>
            </a:r>
            <a:r>
              <a:rPr lang="en-US" altLang="en-US" i="1">
                <a:solidFill>
                  <a:srgbClr val="FF0000"/>
                </a:solidFill>
              </a:rPr>
              <a:t>x </a:t>
            </a:r>
            <a:r>
              <a:rPr lang="en-US" altLang="en-US">
                <a:solidFill>
                  <a:srgbClr val="FF0000"/>
                </a:solidFill>
              </a:rPr>
              <a:t>has read the book</a:t>
            </a:r>
            <a:r>
              <a:rPr lang="en-US" altLang="en-US"/>
              <a:t>,” and </a:t>
            </a:r>
            <a:r>
              <a:rPr lang="en-US" altLang="en-US" i="1"/>
              <a:t>P(x) </a:t>
            </a:r>
            <a:r>
              <a:rPr lang="en-US" altLang="en-US"/>
              <a:t>be “</a:t>
            </a:r>
            <a:r>
              <a:rPr lang="en-US" altLang="en-US" i="1">
                <a:solidFill>
                  <a:srgbClr val="FF0000"/>
                </a:solidFill>
              </a:rPr>
              <a:t>x </a:t>
            </a:r>
            <a:r>
              <a:rPr lang="en-US" altLang="en-US">
                <a:solidFill>
                  <a:srgbClr val="FF0000"/>
                </a:solidFill>
              </a:rPr>
              <a:t>passed the first exam</a:t>
            </a:r>
            <a:r>
              <a:rPr lang="en-US" altLang="en-US"/>
              <a:t>.” The premises are ∃</a:t>
            </a:r>
            <a:r>
              <a:rPr lang="en-US" altLang="en-US" i="1"/>
              <a:t>x(C(x)</a:t>
            </a:r>
            <a:r>
              <a:rPr lang="en-US" altLang="en-US"/>
              <a:t>∧￢</a:t>
            </a:r>
            <a:r>
              <a:rPr lang="en-US" altLang="en-US" i="1"/>
              <a:t>B(x)) </a:t>
            </a:r>
            <a:r>
              <a:rPr lang="en-US" altLang="en-US"/>
              <a:t>and ∀</a:t>
            </a:r>
            <a:r>
              <a:rPr lang="en-US" altLang="en-US" i="1"/>
              <a:t>x(C(x) </a:t>
            </a:r>
            <a:r>
              <a:rPr lang="en-US" altLang="en-US"/>
              <a:t>→ </a:t>
            </a:r>
            <a:r>
              <a:rPr lang="en-US" altLang="en-US" i="1"/>
              <a:t>P(x))</a:t>
            </a:r>
            <a:r>
              <a:rPr lang="en-US" altLang="en-US"/>
              <a:t>. The conclusion</a:t>
            </a:r>
          </a:p>
          <a:p>
            <a:pPr algn="just" eaLnBrk="1" hangingPunct="1"/>
            <a:r>
              <a:rPr lang="en-US" altLang="en-US"/>
              <a:t>is </a:t>
            </a:r>
            <a:r>
              <a:rPr lang="en-US" altLang="en-US">
                <a:solidFill>
                  <a:schemeClr val="accent2"/>
                </a:solidFill>
              </a:rPr>
              <a:t>∃</a:t>
            </a:r>
            <a:r>
              <a:rPr lang="en-US" altLang="en-US" i="1">
                <a:solidFill>
                  <a:schemeClr val="accent2"/>
                </a:solidFill>
              </a:rPr>
              <a:t>x(P(x)</a:t>
            </a:r>
            <a:r>
              <a:rPr lang="en-US" altLang="en-US">
                <a:solidFill>
                  <a:schemeClr val="accent2"/>
                </a:solidFill>
              </a:rPr>
              <a:t>∧￢</a:t>
            </a:r>
            <a:r>
              <a:rPr lang="en-US" altLang="en-US" i="1">
                <a:solidFill>
                  <a:schemeClr val="accent2"/>
                </a:solidFill>
              </a:rPr>
              <a:t>B(x)</a:t>
            </a:r>
            <a:r>
              <a:rPr lang="en-US" altLang="en-US" i="1"/>
              <a:t>)</a:t>
            </a:r>
            <a:r>
              <a:rPr lang="en-US" altLang="en-US"/>
              <a:t>. These steps can be used to establish the conclusion from the premises.</a:t>
            </a:r>
          </a:p>
        </p:txBody>
      </p:sp>
      <p:sp>
        <p:nvSpPr>
          <p:cNvPr id="29699" name="Text Box 5">
            <a:extLst>
              <a:ext uri="{FF2B5EF4-FFF2-40B4-BE49-F238E27FC236}">
                <a16:creationId xmlns:a16="http://schemas.microsoft.com/office/drawing/2014/main" id="{BB90BDE3-A778-4639-A4A6-4A6363543CE7}"/>
              </a:ext>
            </a:extLst>
          </p:cNvPr>
          <p:cNvSpPr txBox="1">
            <a:spLocks noChangeArrowheads="1"/>
          </p:cNvSpPr>
          <p:nvPr/>
        </p:nvSpPr>
        <p:spPr bwMode="auto">
          <a:xfrm>
            <a:off x="381000" y="3717925"/>
            <a:ext cx="8229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t>Step 					Reason</a:t>
            </a:r>
          </a:p>
          <a:p>
            <a:pPr eaLnBrk="1" hangingPunct="1"/>
            <a:r>
              <a:rPr lang="en-US" altLang="en-US" sz="2000"/>
              <a:t>1. ∃</a:t>
            </a:r>
            <a:r>
              <a:rPr lang="en-US" altLang="en-US" sz="2000" i="1"/>
              <a:t>x(C(x)</a:t>
            </a:r>
            <a:r>
              <a:rPr lang="en-US" altLang="en-US" sz="2000"/>
              <a:t>∧￢</a:t>
            </a:r>
            <a:r>
              <a:rPr lang="en-US" altLang="en-US" sz="2000" i="1"/>
              <a:t>B(x)) 		</a:t>
            </a:r>
            <a:r>
              <a:rPr lang="en-US" altLang="en-US" sz="2000"/>
              <a:t>Premise</a:t>
            </a:r>
          </a:p>
          <a:p>
            <a:pPr eaLnBrk="1" hangingPunct="1"/>
            <a:r>
              <a:rPr lang="en-US" altLang="en-US" sz="2000"/>
              <a:t>2. </a:t>
            </a:r>
            <a:r>
              <a:rPr lang="en-US" altLang="en-US" sz="2000" i="1"/>
              <a:t>C(a)</a:t>
            </a:r>
            <a:r>
              <a:rPr lang="en-US" altLang="en-US" sz="2000"/>
              <a:t>∧￢</a:t>
            </a:r>
            <a:r>
              <a:rPr lang="en-US" altLang="en-US" sz="2000" i="1"/>
              <a:t>B(a) 			</a:t>
            </a:r>
            <a:r>
              <a:rPr lang="en-US" altLang="en-US" sz="2000"/>
              <a:t>Existential instantiation from (1)</a:t>
            </a:r>
          </a:p>
          <a:p>
            <a:pPr eaLnBrk="1" hangingPunct="1"/>
            <a:r>
              <a:rPr lang="en-US" altLang="en-US" sz="2000"/>
              <a:t>3. </a:t>
            </a:r>
            <a:r>
              <a:rPr lang="en-US" altLang="en-US" sz="2000" i="1"/>
              <a:t>C(a) 				</a:t>
            </a:r>
            <a:r>
              <a:rPr lang="en-US" altLang="en-US" sz="2000"/>
              <a:t>Simplification from (2)</a:t>
            </a:r>
          </a:p>
          <a:p>
            <a:pPr eaLnBrk="1" hangingPunct="1"/>
            <a:r>
              <a:rPr lang="en-US" altLang="en-US" sz="2000"/>
              <a:t>4. ∀</a:t>
            </a:r>
            <a:r>
              <a:rPr lang="en-US" altLang="en-US" sz="2000" i="1"/>
              <a:t>x(C(x) </a:t>
            </a:r>
            <a:r>
              <a:rPr lang="en-US" altLang="en-US" sz="2000"/>
              <a:t>→ </a:t>
            </a:r>
            <a:r>
              <a:rPr lang="en-US" altLang="en-US" sz="2000" i="1"/>
              <a:t>P(x)) 		</a:t>
            </a:r>
            <a:r>
              <a:rPr lang="en-US" altLang="en-US" sz="2000"/>
              <a:t>Premise</a:t>
            </a:r>
          </a:p>
          <a:p>
            <a:pPr eaLnBrk="1" hangingPunct="1"/>
            <a:r>
              <a:rPr lang="en-US" altLang="en-US" sz="2000"/>
              <a:t>5. </a:t>
            </a:r>
            <a:r>
              <a:rPr lang="en-US" altLang="en-US" sz="2000" i="1"/>
              <a:t>C(a) </a:t>
            </a:r>
            <a:r>
              <a:rPr lang="en-US" altLang="en-US" sz="2000"/>
              <a:t>→ </a:t>
            </a:r>
            <a:r>
              <a:rPr lang="en-US" altLang="en-US" sz="2000" i="1"/>
              <a:t>P(a) 			</a:t>
            </a:r>
            <a:r>
              <a:rPr lang="en-US" altLang="en-US" sz="2000"/>
              <a:t>Universal instantiation from (4)</a:t>
            </a:r>
          </a:p>
          <a:p>
            <a:pPr eaLnBrk="1" hangingPunct="1"/>
            <a:r>
              <a:rPr lang="en-US" altLang="en-US" sz="2000"/>
              <a:t>6. </a:t>
            </a:r>
            <a:r>
              <a:rPr lang="en-US" altLang="en-US" sz="2000" i="1"/>
              <a:t>P(a) 				</a:t>
            </a:r>
            <a:r>
              <a:rPr lang="en-US" altLang="en-US" sz="2000"/>
              <a:t>Modus ponens from (3) and (5)</a:t>
            </a:r>
          </a:p>
          <a:p>
            <a:pPr eaLnBrk="1" hangingPunct="1"/>
            <a:r>
              <a:rPr lang="en-US" altLang="en-US" sz="2000"/>
              <a:t>7. ￢</a:t>
            </a:r>
            <a:r>
              <a:rPr lang="en-US" altLang="en-US" sz="2000" i="1"/>
              <a:t>B(a) 			</a:t>
            </a:r>
            <a:r>
              <a:rPr lang="en-US" altLang="en-US" sz="2000"/>
              <a:t>Simplification from (2)</a:t>
            </a:r>
          </a:p>
          <a:p>
            <a:pPr eaLnBrk="1" hangingPunct="1"/>
            <a:r>
              <a:rPr lang="en-US" altLang="en-US" sz="2000"/>
              <a:t>8. </a:t>
            </a:r>
            <a:r>
              <a:rPr lang="en-US" altLang="en-US" sz="2000" i="1"/>
              <a:t>P(a)</a:t>
            </a:r>
            <a:r>
              <a:rPr lang="en-US" altLang="en-US" sz="2000"/>
              <a:t>∧￢</a:t>
            </a:r>
            <a:r>
              <a:rPr lang="en-US" altLang="en-US" sz="2000" i="1"/>
              <a:t>B(a) 			</a:t>
            </a:r>
            <a:r>
              <a:rPr lang="en-US" altLang="en-US" sz="2000"/>
              <a:t>Conjunction from (6) and (7)</a:t>
            </a:r>
          </a:p>
          <a:p>
            <a:pPr eaLnBrk="1" hangingPunct="1"/>
            <a:r>
              <a:rPr lang="en-US" altLang="en-US" sz="2000"/>
              <a:t>9. ∃</a:t>
            </a:r>
            <a:r>
              <a:rPr lang="en-US" altLang="en-US" sz="2000" i="1"/>
              <a:t>x(P(x)</a:t>
            </a:r>
            <a:r>
              <a:rPr lang="en-US" altLang="en-US" sz="2000"/>
              <a:t>∧￢</a:t>
            </a:r>
            <a:r>
              <a:rPr lang="en-US" altLang="en-US" sz="2000" i="1"/>
              <a:t>B(x)) 		</a:t>
            </a:r>
            <a:r>
              <a:rPr lang="en-US" altLang="en-US" sz="2000"/>
              <a:t>Existential generalization from (8)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5C29719-D565-4D95-A3B2-7DA241A6DBCE}"/>
              </a:ext>
            </a:extLst>
          </p:cNvPr>
          <p:cNvSpPr>
            <a:spLocks noGrp="1" noChangeArrowheads="1"/>
          </p:cNvSpPr>
          <p:nvPr>
            <p:ph type="title"/>
          </p:nvPr>
        </p:nvSpPr>
        <p:spPr>
          <a:xfrm>
            <a:off x="762000" y="2286000"/>
            <a:ext cx="7772400" cy="1143000"/>
          </a:xfrm>
        </p:spPr>
        <p:txBody>
          <a:bodyPr/>
          <a:lstStyle/>
          <a:p>
            <a:pPr eaLnBrk="1" hangingPunct="1"/>
            <a:r>
              <a:rPr lang="en-US" altLang="en-US" b="1"/>
              <a:t>Methods of Proving Theorems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a:extLst>
              <a:ext uri="{FF2B5EF4-FFF2-40B4-BE49-F238E27FC236}">
                <a16:creationId xmlns:a16="http://schemas.microsoft.com/office/drawing/2014/main" id="{D772B277-E0E7-4A58-A072-41FC8D0C4A54}"/>
              </a:ext>
            </a:extLst>
          </p:cNvPr>
          <p:cNvSpPr txBox="1">
            <a:spLocks noChangeArrowheads="1"/>
          </p:cNvSpPr>
          <p:nvPr/>
        </p:nvSpPr>
        <p:spPr bwMode="auto">
          <a:xfrm>
            <a:off x="533400" y="1981200"/>
            <a:ext cx="822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1 </a:t>
            </a:r>
            <a:r>
              <a:rPr lang="en-US" altLang="en-US"/>
              <a:t>Give a direct proof of the theorem “If </a:t>
            </a:r>
            <a:r>
              <a:rPr lang="en-US" altLang="en-US" i="1"/>
              <a:t>n </a:t>
            </a:r>
            <a:r>
              <a:rPr lang="en-US" altLang="en-US"/>
              <a:t>is an odd integer, then </a:t>
            </a:r>
            <a:r>
              <a:rPr lang="en-US" altLang="en-US" i="1"/>
              <a:t>n</a:t>
            </a:r>
            <a:r>
              <a:rPr lang="en-US" altLang="en-US" baseline="30000"/>
              <a:t>2</a:t>
            </a:r>
            <a:r>
              <a:rPr lang="en-US" altLang="en-US"/>
              <a:t> is odd.”</a:t>
            </a:r>
          </a:p>
          <a:p>
            <a:pPr algn="just" eaLnBrk="1" hangingPunct="1"/>
            <a:r>
              <a:rPr lang="en-US" altLang="en-US"/>
              <a:t>By the definition of an odd integer, it follows that </a:t>
            </a:r>
            <a:r>
              <a:rPr lang="en-US" altLang="en-US" i="1"/>
              <a:t>n </a:t>
            </a:r>
            <a:r>
              <a:rPr lang="en-US" altLang="en-US"/>
              <a:t>= 2</a:t>
            </a:r>
            <a:r>
              <a:rPr lang="en-US" altLang="en-US" i="1"/>
              <a:t>k </a:t>
            </a:r>
            <a:r>
              <a:rPr lang="en-US" altLang="en-US"/>
              <a:t>+ 1, where </a:t>
            </a:r>
            <a:r>
              <a:rPr lang="en-US" altLang="en-US" i="1"/>
              <a:t>k </a:t>
            </a:r>
            <a:r>
              <a:rPr lang="en-US" altLang="en-US"/>
              <a:t>is some integer. We want to show that </a:t>
            </a:r>
            <a:r>
              <a:rPr lang="en-US" altLang="en-US" i="1"/>
              <a:t>n</a:t>
            </a:r>
            <a:r>
              <a:rPr lang="en-US" altLang="en-US" baseline="30000"/>
              <a:t>2</a:t>
            </a:r>
            <a:r>
              <a:rPr lang="en-US" altLang="en-US"/>
              <a:t> is also odd. We can square both sides of the equation </a:t>
            </a:r>
            <a:r>
              <a:rPr lang="en-US" altLang="en-US" i="1"/>
              <a:t>n </a:t>
            </a:r>
            <a:r>
              <a:rPr lang="en-US" altLang="en-US"/>
              <a:t>= 2</a:t>
            </a:r>
            <a:r>
              <a:rPr lang="en-US" altLang="en-US" i="1"/>
              <a:t>k </a:t>
            </a:r>
            <a:r>
              <a:rPr lang="en-US" altLang="en-US"/>
              <a:t>+ 1 to obtain a new equation that expresses </a:t>
            </a:r>
            <a:r>
              <a:rPr lang="en-US" altLang="en-US" i="1"/>
              <a:t>n</a:t>
            </a:r>
            <a:r>
              <a:rPr lang="en-US" altLang="en-US" baseline="30000"/>
              <a:t>2</a:t>
            </a:r>
            <a:r>
              <a:rPr lang="en-US" altLang="en-US"/>
              <a:t>. When we do this, we find that </a:t>
            </a:r>
            <a:r>
              <a:rPr lang="en-US" altLang="en-US" i="1"/>
              <a:t>n</a:t>
            </a:r>
            <a:r>
              <a:rPr lang="en-US" altLang="en-US"/>
              <a:t>2 = </a:t>
            </a:r>
            <a:r>
              <a:rPr lang="en-US" altLang="en-US" i="1"/>
              <a:t>(</a:t>
            </a:r>
            <a:r>
              <a:rPr lang="en-US" altLang="en-US"/>
              <a:t>2</a:t>
            </a:r>
            <a:r>
              <a:rPr lang="en-US" altLang="en-US" i="1"/>
              <a:t>k </a:t>
            </a:r>
            <a:r>
              <a:rPr lang="en-US" altLang="en-US"/>
              <a:t>+ 1</a:t>
            </a:r>
            <a:r>
              <a:rPr lang="en-US" altLang="en-US" i="1"/>
              <a:t>)</a:t>
            </a:r>
            <a:r>
              <a:rPr lang="en-US" altLang="en-US" baseline="30000"/>
              <a:t>2</a:t>
            </a:r>
            <a:r>
              <a:rPr lang="en-US" altLang="en-US"/>
              <a:t> = 4</a:t>
            </a:r>
            <a:r>
              <a:rPr lang="en-US" altLang="en-US" i="1"/>
              <a:t>k</a:t>
            </a:r>
            <a:r>
              <a:rPr lang="en-US" altLang="en-US"/>
              <a:t>2 + 4</a:t>
            </a:r>
            <a:r>
              <a:rPr lang="en-US" altLang="en-US" i="1"/>
              <a:t>k </a:t>
            </a:r>
            <a:r>
              <a:rPr lang="en-US" altLang="en-US"/>
              <a:t>+ 1 = 2</a:t>
            </a:r>
            <a:r>
              <a:rPr lang="en-US" altLang="en-US" i="1"/>
              <a:t>(</a:t>
            </a:r>
            <a:r>
              <a:rPr lang="en-US" altLang="en-US"/>
              <a:t>2</a:t>
            </a:r>
            <a:r>
              <a:rPr lang="en-US" altLang="en-US" i="1"/>
              <a:t>k</a:t>
            </a:r>
            <a:r>
              <a:rPr lang="en-US" altLang="en-US" baseline="30000"/>
              <a:t>2</a:t>
            </a:r>
            <a:r>
              <a:rPr lang="en-US" altLang="en-US"/>
              <a:t> + 2</a:t>
            </a:r>
            <a:r>
              <a:rPr lang="en-US" altLang="en-US" i="1"/>
              <a:t>k) </a:t>
            </a:r>
            <a:r>
              <a:rPr lang="en-US" altLang="en-US"/>
              <a:t>+ 1. By the definition of an odd integer, we can conclude that </a:t>
            </a:r>
            <a:r>
              <a:rPr lang="en-US" altLang="en-US" i="1"/>
              <a:t>n</a:t>
            </a:r>
            <a:r>
              <a:rPr lang="en-US" altLang="en-US" baseline="30000"/>
              <a:t>2</a:t>
            </a:r>
            <a:r>
              <a:rPr lang="en-US" altLang="en-US"/>
              <a:t> is an odd integer (it is one more than twice an integer). Consequently, we have proved that if </a:t>
            </a:r>
            <a:r>
              <a:rPr lang="en-US" altLang="en-US" i="1"/>
              <a:t>n </a:t>
            </a:r>
            <a:r>
              <a:rPr lang="en-US" altLang="en-US"/>
              <a:t>is an odd integer, then </a:t>
            </a:r>
            <a:r>
              <a:rPr lang="en-US" altLang="en-US" i="1"/>
              <a:t>n</a:t>
            </a:r>
            <a:r>
              <a:rPr lang="en-US" altLang="en-US" baseline="30000"/>
              <a:t>2</a:t>
            </a:r>
            <a:r>
              <a:rPr lang="en-US" altLang="en-US"/>
              <a:t> is an odd integer.</a:t>
            </a:r>
          </a:p>
        </p:txBody>
      </p:sp>
      <p:sp>
        <p:nvSpPr>
          <p:cNvPr id="31747" name="Text Box 5">
            <a:extLst>
              <a:ext uri="{FF2B5EF4-FFF2-40B4-BE49-F238E27FC236}">
                <a16:creationId xmlns:a16="http://schemas.microsoft.com/office/drawing/2014/main" id="{F5C42C43-C765-45EB-99E4-DB4F2669F680}"/>
              </a:ext>
            </a:extLst>
          </p:cNvPr>
          <p:cNvSpPr txBox="1">
            <a:spLocks noChangeArrowheads="1"/>
          </p:cNvSpPr>
          <p:nvPr/>
        </p:nvSpPr>
        <p:spPr bwMode="auto">
          <a:xfrm>
            <a:off x="381000" y="228600"/>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Direct Proofs</a:t>
            </a:r>
          </a:p>
          <a:p>
            <a:pPr algn="just" eaLnBrk="1" hangingPunct="1"/>
            <a:r>
              <a:rPr lang="en-US" altLang="en-US"/>
              <a:t>A direct proof shows that a conditional statement </a:t>
            </a:r>
            <a:r>
              <a:rPr lang="en-US" altLang="en-US" i="1"/>
              <a:t>p </a:t>
            </a:r>
            <a:r>
              <a:rPr lang="en-US" altLang="en-US"/>
              <a:t>→ </a:t>
            </a:r>
            <a:r>
              <a:rPr lang="en-US" altLang="en-US" i="1"/>
              <a:t>q </a:t>
            </a:r>
            <a:r>
              <a:rPr lang="en-US" altLang="en-US"/>
              <a:t>is true by showing that if </a:t>
            </a:r>
            <a:r>
              <a:rPr lang="en-US" altLang="en-US" i="1"/>
              <a:t>p </a:t>
            </a:r>
            <a:r>
              <a:rPr lang="en-US" altLang="en-US"/>
              <a:t>is true, then </a:t>
            </a:r>
            <a:r>
              <a:rPr lang="en-US" altLang="en-US" i="1"/>
              <a:t>q </a:t>
            </a:r>
            <a:r>
              <a:rPr lang="en-US" altLang="en-US"/>
              <a:t>must also be true, so that the combination </a:t>
            </a:r>
            <a:r>
              <a:rPr lang="en-US" altLang="en-US" i="1"/>
              <a:t>p </a:t>
            </a:r>
            <a:r>
              <a:rPr lang="en-US" altLang="en-US"/>
              <a:t>true and </a:t>
            </a:r>
            <a:r>
              <a:rPr lang="en-US" altLang="en-US" i="1"/>
              <a:t>q </a:t>
            </a:r>
            <a:r>
              <a:rPr lang="en-US" altLang="en-US"/>
              <a:t>false never occurs.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EB137CA1-4369-43EC-A559-3C4F4CC0724E}"/>
              </a:ext>
            </a:extLst>
          </p:cNvPr>
          <p:cNvSpPr txBox="1">
            <a:spLocks noChangeArrowheads="1"/>
          </p:cNvSpPr>
          <p:nvPr/>
        </p:nvSpPr>
        <p:spPr bwMode="auto">
          <a:xfrm>
            <a:off x="152400" y="1066800"/>
            <a:ext cx="8686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Consider the following argument involving propositions (which, by definition, is a sequence of propositions):</a:t>
            </a:r>
          </a:p>
          <a:p>
            <a:pPr algn="just" eaLnBrk="1" hangingPunct="1"/>
            <a:endParaRPr lang="en-US" altLang="en-US"/>
          </a:p>
          <a:p>
            <a:pPr algn="just" eaLnBrk="1" hangingPunct="1"/>
            <a:r>
              <a:rPr lang="en-US" altLang="en-US">
                <a:solidFill>
                  <a:srgbClr val="FF3300"/>
                </a:solidFill>
              </a:rPr>
              <a:t>“If you have a current password, then you can log onto the network.”</a:t>
            </a:r>
          </a:p>
          <a:p>
            <a:pPr algn="just" eaLnBrk="1" hangingPunct="1"/>
            <a:endParaRPr lang="en-US" altLang="en-US">
              <a:solidFill>
                <a:srgbClr val="FF3300"/>
              </a:solidFill>
            </a:endParaRPr>
          </a:p>
          <a:p>
            <a:pPr algn="just" eaLnBrk="1" hangingPunct="1"/>
            <a:r>
              <a:rPr lang="en-US" altLang="en-US">
                <a:solidFill>
                  <a:srgbClr val="FF3300"/>
                </a:solidFill>
              </a:rPr>
              <a:t>“You have a current password.”</a:t>
            </a:r>
          </a:p>
          <a:p>
            <a:pPr algn="just" eaLnBrk="1" hangingPunct="1"/>
            <a:endParaRPr lang="en-US" altLang="en-US"/>
          </a:p>
          <a:p>
            <a:pPr algn="just" eaLnBrk="1" hangingPunct="1"/>
            <a:r>
              <a:rPr lang="en-US" altLang="en-US"/>
              <a:t>Therefore,</a:t>
            </a:r>
          </a:p>
          <a:p>
            <a:pPr algn="just" eaLnBrk="1" hangingPunct="1"/>
            <a:r>
              <a:rPr lang="en-US" altLang="en-US">
                <a:solidFill>
                  <a:schemeClr val="accent2"/>
                </a:solidFill>
              </a:rPr>
              <a:t>“You can log onto the network.”</a:t>
            </a:r>
          </a:p>
          <a:p>
            <a:pPr algn="just" eaLnBrk="1" hangingPunct="1"/>
            <a:endParaRPr lang="en-US" altLang="en-US"/>
          </a:p>
          <a:p>
            <a:pPr algn="just" eaLnBrk="1" hangingPunct="1"/>
            <a:r>
              <a:rPr lang="en-US" altLang="en-US"/>
              <a:t>We would like to determine whether this is a valid argument. That is, we would like to determine whether the conclusion </a:t>
            </a:r>
            <a:r>
              <a:rPr lang="en-US" altLang="en-US">
                <a:solidFill>
                  <a:schemeClr val="accent2"/>
                </a:solidFill>
              </a:rPr>
              <a:t>“You can log onto the network”</a:t>
            </a:r>
            <a:r>
              <a:rPr lang="en-US" altLang="en-US"/>
              <a:t> must be true when the premises </a:t>
            </a:r>
            <a:r>
              <a:rPr lang="en-US" altLang="en-US">
                <a:solidFill>
                  <a:srgbClr val="FF3300"/>
                </a:solidFill>
              </a:rPr>
              <a:t>“If you have a current password, then you can log onto the network”</a:t>
            </a:r>
            <a:r>
              <a:rPr lang="en-US" altLang="en-US"/>
              <a:t> and </a:t>
            </a:r>
            <a:r>
              <a:rPr lang="en-US" altLang="en-US">
                <a:solidFill>
                  <a:srgbClr val="FF3300"/>
                </a:solidFill>
              </a:rPr>
              <a:t>“You have a current password”</a:t>
            </a:r>
            <a:r>
              <a:rPr lang="en-US" altLang="en-US"/>
              <a:t> are both true.</a:t>
            </a:r>
          </a:p>
        </p:txBody>
      </p:sp>
      <p:sp>
        <p:nvSpPr>
          <p:cNvPr id="13315" name="Rectangle 4">
            <a:extLst>
              <a:ext uri="{FF2B5EF4-FFF2-40B4-BE49-F238E27FC236}">
                <a16:creationId xmlns:a16="http://schemas.microsoft.com/office/drawing/2014/main" id="{38F98D3D-1F42-4C9C-AF48-194F45555451}"/>
              </a:ext>
            </a:extLst>
          </p:cNvPr>
          <p:cNvSpPr>
            <a:spLocks noChangeArrowheads="1"/>
          </p:cNvSpPr>
          <p:nvPr/>
        </p:nvSpPr>
        <p:spPr bwMode="auto">
          <a:xfrm>
            <a:off x="533400" y="152400"/>
            <a:ext cx="7981950" cy="64135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rgbClr val="FF0000"/>
                </a:solidFill>
              </a:rPr>
              <a:t>Valid Arguments in Propositional Logic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5B38817B-3C73-4DBA-AC0D-BF5A4D05A5B0}"/>
              </a:ext>
            </a:extLst>
          </p:cNvPr>
          <p:cNvSpPr txBox="1">
            <a:spLocks noChangeArrowheads="1"/>
          </p:cNvSpPr>
          <p:nvPr/>
        </p:nvSpPr>
        <p:spPr bwMode="auto">
          <a:xfrm>
            <a:off x="304800" y="838200"/>
            <a:ext cx="8382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Proof by contraposition</a:t>
            </a:r>
            <a:endParaRPr lang="en-US" altLang="en-US"/>
          </a:p>
          <a:p>
            <a:pPr eaLnBrk="1" hangingPunct="1"/>
            <a:r>
              <a:rPr lang="en-US" altLang="en-US"/>
              <a:t>Proofs by contraposition make use of the fact that the conditional statement </a:t>
            </a:r>
            <a:r>
              <a:rPr lang="en-US" altLang="en-US" i="1"/>
              <a:t>p </a:t>
            </a:r>
            <a:r>
              <a:rPr lang="en-US" altLang="en-US"/>
              <a:t>→ </a:t>
            </a:r>
            <a:r>
              <a:rPr lang="en-US" altLang="en-US" i="1"/>
              <a:t>q </a:t>
            </a:r>
            <a:r>
              <a:rPr lang="en-US" altLang="en-US"/>
              <a:t>is equivalent to its contrapositive, ￢</a:t>
            </a:r>
            <a:r>
              <a:rPr lang="en-US" altLang="en-US" i="1"/>
              <a:t>q </a:t>
            </a:r>
            <a:r>
              <a:rPr lang="en-US" altLang="en-US"/>
              <a:t>→￢</a:t>
            </a:r>
            <a:r>
              <a:rPr lang="en-US" altLang="en-US" i="1"/>
              <a:t>p</a:t>
            </a:r>
            <a:r>
              <a:rPr lang="en-US" altLang="en-US"/>
              <a:t>. This means that the conditional statement </a:t>
            </a:r>
            <a:r>
              <a:rPr lang="en-US" altLang="en-US" i="1"/>
              <a:t>p </a:t>
            </a:r>
            <a:r>
              <a:rPr lang="en-US" altLang="en-US"/>
              <a:t>→ </a:t>
            </a:r>
            <a:r>
              <a:rPr lang="en-US" altLang="en-US" i="1"/>
              <a:t>q </a:t>
            </a:r>
            <a:r>
              <a:rPr lang="en-US" altLang="en-US"/>
              <a:t>can be proved by</a:t>
            </a:r>
          </a:p>
          <a:p>
            <a:pPr eaLnBrk="1" hangingPunct="1"/>
            <a:r>
              <a:rPr lang="en-US" altLang="en-US"/>
              <a:t>showing that its contrapositive, ￢</a:t>
            </a:r>
            <a:r>
              <a:rPr lang="en-US" altLang="en-US" i="1"/>
              <a:t>q </a:t>
            </a:r>
            <a:r>
              <a:rPr lang="en-US" altLang="en-US"/>
              <a:t>→￢</a:t>
            </a:r>
            <a:r>
              <a:rPr lang="en-US" altLang="en-US" i="1"/>
              <a:t>p</a:t>
            </a:r>
            <a:r>
              <a:rPr lang="en-US" altLang="en-US"/>
              <a:t>, is true.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A88B82CD-3B14-452F-9BF8-1EA06B55AB31}"/>
              </a:ext>
            </a:extLst>
          </p:cNvPr>
          <p:cNvSpPr txBox="1">
            <a:spLocks noChangeArrowheads="1"/>
          </p:cNvSpPr>
          <p:nvPr/>
        </p:nvSpPr>
        <p:spPr bwMode="auto">
          <a:xfrm>
            <a:off x="228600" y="685800"/>
            <a:ext cx="8534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2 </a:t>
            </a:r>
            <a:r>
              <a:rPr lang="en-US" altLang="en-US"/>
              <a:t>Prove that if </a:t>
            </a:r>
            <a:r>
              <a:rPr lang="en-US" altLang="en-US" i="1"/>
              <a:t>n </a:t>
            </a:r>
            <a:r>
              <a:rPr lang="en-US" altLang="en-US"/>
              <a:t>is an integer and 3</a:t>
            </a:r>
            <a:r>
              <a:rPr lang="en-US" altLang="en-US" i="1"/>
              <a:t>n </a:t>
            </a:r>
            <a:r>
              <a:rPr lang="en-US" altLang="en-US"/>
              <a:t>+ 2 is odd, then </a:t>
            </a:r>
            <a:r>
              <a:rPr lang="en-US" altLang="en-US" i="1"/>
              <a:t>n </a:t>
            </a:r>
            <a:r>
              <a:rPr lang="en-US" altLang="en-US"/>
              <a:t>is odd.</a:t>
            </a:r>
          </a:p>
          <a:p>
            <a:pPr algn="just" eaLnBrk="1" hangingPunct="1"/>
            <a:endParaRPr lang="en-US" altLang="en-US"/>
          </a:p>
          <a:p>
            <a:pPr algn="just" eaLnBrk="1" hangingPunct="1"/>
            <a:r>
              <a:rPr lang="en-US" altLang="en-US" i="1"/>
              <a:t>Solution: </a:t>
            </a:r>
            <a:r>
              <a:rPr lang="en-US" altLang="en-US"/>
              <a:t>The first step in a proof by contraposition is to assume that the conclusion of the conditional statement “If 3</a:t>
            </a:r>
            <a:r>
              <a:rPr lang="en-US" altLang="en-US" i="1"/>
              <a:t>n </a:t>
            </a:r>
            <a:r>
              <a:rPr lang="en-US" altLang="en-US"/>
              <a:t>+ 2 is odd, then </a:t>
            </a:r>
            <a:r>
              <a:rPr lang="en-US" altLang="en-US" i="1"/>
              <a:t>n </a:t>
            </a:r>
            <a:r>
              <a:rPr lang="en-US" altLang="en-US"/>
              <a:t>is odd” is false; namely, assume that </a:t>
            </a:r>
            <a:r>
              <a:rPr lang="en-US" altLang="en-US" i="1"/>
              <a:t>n </a:t>
            </a:r>
            <a:r>
              <a:rPr lang="en-US" altLang="en-US"/>
              <a:t>is even. Then, by the definition of an even integer, </a:t>
            </a:r>
            <a:r>
              <a:rPr lang="en-US" altLang="en-US" i="1"/>
              <a:t>n </a:t>
            </a:r>
            <a:r>
              <a:rPr lang="en-US" altLang="en-US"/>
              <a:t>= 2</a:t>
            </a:r>
            <a:r>
              <a:rPr lang="en-US" altLang="en-US" i="1"/>
              <a:t>k </a:t>
            </a:r>
            <a:r>
              <a:rPr lang="en-US" altLang="en-US"/>
              <a:t>for some integer </a:t>
            </a:r>
            <a:r>
              <a:rPr lang="en-US" altLang="en-US" i="1"/>
              <a:t>k</a:t>
            </a:r>
            <a:r>
              <a:rPr lang="en-US" altLang="en-US"/>
              <a:t>. Substituting 2</a:t>
            </a:r>
            <a:r>
              <a:rPr lang="en-US" altLang="en-US" i="1"/>
              <a:t>k </a:t>
            </a:r>
            <a:r>
              <a:rPr lang="en-US" altLang="en-US"/>
              <a:t>for </a:t>
            </a:r>
            <a:r>
              <a:rPr lang="en-US" altLang="en-US" i="1"/>
              <a:t>n</a:t>
            </a:r>
            <a:r>
              <a:rPr lang="en-US" altLang="en-US"/>
              <a:t>, we find that 3</a:t>
            </a:r>
            <a:r>
              <a:rPr lang="en-US" altLang="en-US" i="1"/>
              <a:t>n </a:t>
            </a:r>
            <a:r>
              <a:rPr lang="en-US" altLang="en-US"/>
              <a:t>+ 2 = 3</a:t>
            </a:r>
            <a:r>
              <a:rPr lang="en-US" altLang="en-US" i="1"/>
              <a:t>(</a:t>
            </a:r>
            <a:r>
              <a:rPr lang="en-US" altLang="en-US"/>
              <a:t>2</a:t>
            </a:r>
            <a:r>
              <a:rPr lang="en-US" altLang="en-US" i="1"/>
              <a:t>k) </a:t>
            </a:r>
            <a:r>
              <a:rPr lang="en-US" altLang="en-US"/>
              <a:t>+ 2 = 6</a:t>
            </a:r>
            <a:r>
              <a:rPr lang="en-US" altLang="en-US" i="1"/>
              <a:t>k </a:t>
            </a:r>
            <a:r>
              <a:rPr lang="en-US" altLang="en-US"/>
              <a:t>+ 2 = 2</a:t>
            </a:r>
            <a:r>
              <a:rPr lang="en-US" altLang="en-US" i="1"/>
              <a:t>(</a:t>
            </a:r>
            <a:r>
              <a:rPr lang="en-US" altLang="en-US"/>
              <a:t>3</a:t>
            </a:r>
            <a:r>
              <a:rPr lang="en-US" altLang="en-US" i="1"/>
              <a:t>k </a:t>
            </a:r>
            <a:r>
              <a:rPr lang="en-US" altLang="en-US"/>
              <a:t>+ 1</a:t>
            </a:r>
            <a:r>
              <a:rPr lang="en-US" altLang="en-US" i="1"/>
              <a:t>)</a:t>
            </a:r>
            <a:r>
              <a:rPr lang="en-US" altLang="en-US"/>
              <a:t>. This tells us that 3</a:t>
            </a:r>
            <a:r>
              <a:rPr lang="en-US" altLang="en-US" i="1"/>
              <a:t>n </a:t>
            </a:r>
            <a:r>
              <a:rPr lang="en-US" altLang="en-US"/>
              <a:t>+ 2 is even (because it is a multiple of 2), and therefore not odd. This is the negation of the premise of the theorem. Because the negation of the conclusion of the conditional statement implies that the hypothesis is false, the original conditional statement is true. Our proof by contraposition succeeded; we have proved the theorem “If 3</a:t>
            </a:r>
            <a:r>
              <a:rPr lang="en-US" altLang="en-US" i="1"/>
              <a:t>n </a:t>
            </a:r>
            <a:r>
              <a:rPr lang="en-US" altLang="en-US"/>
              <a:t>+ 2 is odd, then </a:t>
            </a:r>
            <a:r>
              <a:rPr lang="en-US" altLang="en-US" i="1"/>
              <a:t>n </a:t>
            </a:r>
            <a:r>
              <a:rPr lang="en-US" altLang="en-US"/>
              <a:t>is odd.”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2BF9D41C-D632-47E5-A33C-6B65263D9207}"/>
              </a:ext>
            </a:extLst>
          </p:cNvPr>
          <p:cNvSpPr txBox="1">
            <a:spLocks noChangeArrowheads="1"/>
          </p:cNvSpPr>
          <p:nvPr/>
        </p:nvSpPr>
        <p:spPr bwMode="auto">
          <a:xfrm>
            <a:off x="228600" y="15240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Proofs by Contradiction</a:t>
            </a:r>
          </a:p>
          <a:p>
            <a:pPr algn="just" eaLnBrk="1" hangingPunct="1"/>
            <a:r>
              <a:rPr lang="en-US" altLang="en-US"/>
              <a:t>Suppose we want to prove that a statement </a:t>
            </a:r>
            <a:r>
              <a:rPr lang="en-US" altLang="en-US" i="1"/>
              <a:t>p </a:t>
            </a:r>
            <a:r>
              <a:rPr lang="en-US" altLang="en-US"/>
              <a:t>is true. we can conclude that ￢</a:t>
            </a:r>
            <a:r>
              <a:rPr lang="en-US" altLang="en-US" i="1"/>
              <a:t>p </a:t>
            </a:r>
            <a:r>
              <a:rPr lang="en-US" altLang="en-US"/>
              <a:t>is false, which means that </a:t>
            </a:r>
            <a:r>
              <a:rPr lang="en-US" altLang="en-US" i="1"/>
              <a:t>p </a:t>
            </a:r>
            <a:r>
              <a:rPr lang="en-US" altLang="en-US"/>
              <a:t>is true.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27E2AEBE-83A9-4255-8E4E-F775759DE459}"/>
              </a:ext>
            </a:extLst>
          </p:cNvPr>
          <p:cNvSpPr txBox="1">
            <a:spLocks noChangeArrowheads="1"/>
          </p:cNvSpPr>
          <p:nvPr/>
        </p:nvSpPr>
        <p:spPr bwMode="auto">
          <a:xfrm>
            <a:off x="152400" y="2286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35843" name="Text Box 5">
            <a:extLst>
              <a:ext uri="{FF2B5EF4-FFF2-40B4-BE49-F238E27FC236}">
                <a16:creationId xmlns:a16="http://schemas.microsoft.com/office/drawing/2014/main" id="{EF5B6791-6AAF-420A-99B4-68A6A78987E6}"/>
              </a:ext>
            </a:extLst>
          </p:cNvPr>
          <p:cNvSpPr txBox="1">
            <a:spLocks noChangeArrowheads="1"/>
          </p:cNvSpPr>
          <p:nvPr/>
        </p:nvSpPr>
        <p:spPr bwMode="auto">
          <a:xfrm>
            <a:off x="228600" y="990600"/>
            <a:ext cx="8763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Example-3</a:t>
            </a:r>
          </a:p>
          <a:p>
            <a:pPr algn="just" eaLnBrk="1" hangingPunct="1"/>
            <a:r>
              <a:rPr lang="en-US" altLang="en-US"/>
              <a:t>Prove that √2 is irrational by giving a proof by contradiction.</a:t>
            </a:r>
          </a:p>
          <a:p>
            <a:pPr algn="just" eaLnBrk="1" hangingPunct="1"/>
            <a:endParaRPr lang="en-US" altLang="en-US"/>
          </a:p>
          <a:p>
            <a:pPr algn="just" eaLnBrk="1" hangingPunct="1"/>
            <a:r>
              <a:rPr lang="en-US" altLang="en-US" i="1"/>
              <a:t>Solution: </a:t>
            </a:r>
            <a:r>
              <a:rPr lang="en-US" altLang="en-US"/>
              <a:t>To start a proof by contradiction, we suppose that ￢</a:t>
            </a:r>
            <a:r>
              <a:rPr lang="en-US" altLang="en-US" i="1"/>
              <a:t>p </a:t>
            </a:r>
            <a:r>
              <a:rPr lang="en-US" altLang="en-US"/>
              <a:t>is true. Note that ￢</a:t>
            </a:r>
            <a:r>
              <a:rPr lang="en-US" altLang="en-US" i="1"/>
              <a:t>p </a:t>
            </a:r>
            <a:r>
              <a:rPr lang="en-US" altLang="en-US"/>
              <a:t>is the statement “It is not the case that √2 is irrational,” which says that √2 is rational. If √2 is rational, there exist integers </a:t>
            </a:r>
            <a:r>
              <a:rPr lang="en-US" altLang="en-US" i="1"/>
              <a:t>a </a:t>
            </a:r>
            <a:r>
              <a:rPr lang="en-US" altLang="en-US"/>
              <a:t>and </a:t>
            </a:r>
            <a:r>
              <a:rPr lang="en-US" altLang="en-US" i="1"/>
              <a:t>b </a:t>
            </a:r>
            <a:r>
              <a:rPr lang="en-US" altLang="en-US"/>
              <a:t>with √2 = </a:t>
            </a:r>
            <a:r>
              <a:rPr lang="en-US" altLang="en-US" i="1"/>
              <a:t>a/b</a:t>
            </a:r>
            <a:r>
              <a:rPr lang="en-US" altLang="en-US"/>
              <a:t>, where </a:t>
            </a:r>
            <a:r>
              <a:rPr lang="en-US" altLang="en-US" i="1"/>
              <a:t>b </a:t>
            </a:r>
            <a:r>
              <a:rPr lang="en-US" altLang="en-US"/>
              <a:t>≠ 0 and </a:t>
            </a:r>
            <a:r>
              <a:rPr lang="en-US" altLang="en-US" i="1"/>
              <a:t>a </a:t>
            </a:r>
            <a:r>
              <a:rPr lang="en-US" altLang="en-US"/>
              <a:t>and </a:t>
            </a:r>
            <a:r>
              <a:rPr lang="en-US" altLang="en-US" i="1"/>
              <a:t>b </a:t>
            </a:r>
            <a:r>
              <a:rPr lang="en-US" altLang="en-US"/>
              <a:t>have no common factors (so that the fraction </a:t>
            </a:r>
            <a:r>
              <a:rPr lang="en-US" altLang="en-US" i="1"/>
              <a:t>a/b </a:t>
            </a:r>
            <a:r>
              <a:rPr lang="en-US" altLang="en-US"/>
              <a:t>is in lowest terms.) (Here, we are using the fact that every rational number can be written in lowest terms.)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a:extLst>
              <a:ext uri="{FF2B5EF4-FFF2-40B4-BE49-F238E27FC236}">
                <a16:creationId xmlns:a16="http://schemas.microsoft.com/office/drawing/2014/main" id="{769E2EAC-2B8F-48E1-A97B-F8A60261C974}"/>
              </a:ext>
            </a:extLst>
          </p:cNvPr>
          <p:cNvGraphicFramePr>
            <a:graphicFrameLocks noChangeAspect="1"/>
          </p:cNvGraphicFramePr>
          <p:nvPr>
            <p:ph/>
          </p:nvPr>
        </p:nvGraphicFramePr>
        <p:xfrm>
          <a:off x="304800" y="914400"/>
          <a:ext cx="8305800" cy="4367213"/>
        </p:xfrm>
        <a:graphic>
          <a:graphicData uri="http://schemas.openxmlformats.org/presentationml/2006/ole">
            <mc:AlternateContent xmlns:mc="http://schemas.openxmlformats.org/markup-compatibility/2006">
              <mc:Choice xmlns:v="urn:schemas-microsoft-com:vml" Requires="v">
                <p:oleObj name="Bitmap Image" r:id="rId2" imgW="5885714" imgH="3095238" progId="Paint.Picture">
                  <p:embed/>
                </p:oleObj>
              </mc:Choice>
              <mc:Fallback>
                <p:oleObj name="Bitmap Image" r:id="rId2" imgW="5885714" imgH="3095238"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830580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a:extLst>
              <a:ext uri="{FF2B5EF4-FFF2-40B4-BE49-F238E27FC236}">
                <a16:creationId xmlns:a16="http://schemas.microsoft.com/office/drawing/2014/main" id="{B28944D1-A798-490B-B77C-AABC9192DE6D}"/>
              </a:ext>
            </a:extLst>
          </p:cNvPr>
          <p:cNvSpPr txBox="1">
            <a:spLocks noChangeArrowheads="1"/>
          </p:cNvSpPr>
          <p:nvPr/>
        </p:nvSpPr>
        <p:spPr bwMode="auto">
          <a:xfrm>
            <a:off x="304800" y="1143000"/>
            <a:ext cx="845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Note that the statement that √2 = </a:t>
            </a:r>
            <a:r>
              <a:rPr lang="en-US" altLang="en-US" i="1"/>
              <a:t>a/b</a:t>
            </a:r>
            <a:r>
              <a:rPr lang="en-US" altLang="en-US"/>
              <a:t>, where </a:t>
            </a:r>
            <a:r>
              <a:rPr lang="en-US" altLang="en-US" i="1"/>
              <a:t>a </a:t>
            </a:r>
            <a:r>
              <a:rPr lang="en-US" altLang="en-US"/>
              <a:t>and </a:t>
            </a:r>
            <a:r>
              <a:rPr lang="en-US" altLang="en-US" i="1"/>
              <a:t>b </a:t>
            </a:r>
            <a:r>
              <a:rPr lang="en-US" altLang="en-US"/>
              <a:t>have no common factors, means, in particular, that 2 does not divide both </a:t>
            </a:r>
            <a:r>
              <a:rPr lang="en-US" altLang="en-US" i="1"/>
              <a:t>a </a:t>
            </a:r>
            <a:r>
              <a:rPr lang="en-US" altLang="en-US"/>
              <a:t>and </a:t>
            </a:r>
            <a:r>
              <a:rPr lang="en-US" altLang="en-US" i="1"/>
              <a:t>b</a:t>
            </a:r>
            <a:r>
              <a:rPr lang="en-US" altLang="en-US"/>
              <a:t>. Because our assumption of ￢</a:t>
            </a:r>
            <a:r>
              <a:rPr lang="en-US" altLang="en-US" i="1"/>
              <a:t>p </a:t>
            </a:r>
            <a:r>
              <a:rPr lang="en-US" altLang="en-US"/>
              <a:t>leads to the contradiction that 2 divides both </a:t>
            </a:r>
            <a:r>
              <a:rPr lang="en-US" altLang="en-US" i="1"/>
              <a:t>a </a:t>
            </a:r>
            <a:r>
              <a:rPr lang="en-US" altLang="en-US"/>
              <a:t>and </a:t>
            </a:r>
            <a:r>
              <a:rPr lang="en-US" altLang="en-US" i="1"/>
              <a:t>b </a:t>
            </a:r>
            <a:r>
              <a:rPr lang="en-US" altLang="en-US"/>
              <a:t>and 2 does not divide both </a:t>
            </a:r>
            <a:r>
              <a:rPr lang="en-US" altLang="en-US" i="1"/>
              <a:t>a </a:t>
            </a:r>
            <a:r>
              <a:rPr lang="en-US" altLang="en-US"/>
              <a:t>and </a:t>
            </a:r>
            <a:r>
              <a:rPr lang="en-US" altLang="en-US" i="1"/>
              <a:t>b</a:t>
            </a:r>
            <a:r>
              <a:rPr lang="en-US" altLang="en-US"/>
              <a:t>, ￢</a:t>
            </a:r>
            <a:r>
              <a:rPr lang="en-US" altLang="en-US" i="1"/>
              <a:t>p </a:t>
            </a:r>
            <a:r>
              <a:rPr lang="en-US" altLang="en-US"/>
              <a:t>must be false. That is, the statement </a:t>
            </a:r>
            <a:r>
              <a:rPr lang="en-US" altLang="en-US" i="1"/>
              <a:t>p</a:t>
            </a:r>
            <a:r>
              <a:rPr lang="en-US" altLang="en-US"/>
              <a:t>, “√2 is irrational,” is true. We have proved that √2 is irrational.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a:extLst>
              <a:ext uri="{FF2B5EF4-FFF2-40B4-BE49-F238E27FC236}">
                <a16:creationId xmlns:a16="http://schemas.microsoft.com/office/drawing/2014/main" id="{11F703BF-5E81-4103-90F3-2638BF5F9CB3}"/>
              </a:ext>
            </a:extLst>
          </p:cNvPr>
          <p:cNvSpPr txBox="1">
            <a:spLocks noChangeArrowheads="1"/>
          </p:cNvSpPr>
          <p:nvPr/>
        </p:nvSpPr>
        <p:spPr bwMode="auto">
          <a:xfrm>
            <a:off x="0" y="457200"/>
            <a:ext cx="89916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EXHAUSTIVEPROOF </a:t>
            </a:r>
            <a:r>
              <a:rPr lang="en-US" altLang="en-US"/>
              <a:t>Some theorems can be proved by examining a relatively small number of examples. Such proofs are called </a:t>
            </a:r>
            <a:r>
              <a:rPr lang="en-US" altLang="en-US" b="1"/>
              <a:t>exhaustive proofs</a:t>
            </a:r>
            <a:r>
              <a:rPr lang="en-US" altLang="en-US"/>
              <a:t>, or </a:t>
            </a:r>
            <a:r>
              <a:rPr lang="en-US" altLang="en-US" b="1"/>
              <a:t>proofs by exhaustion </a:t>
            </a:r>
            <a:r>
              <a:rPr lang="en-US" altLang="en-US"/>
              <a:t>because these proofs proceed by exhausting all possibilities. An exhaustive proof is a special type of proof by cases where each case involves checking a single example. We now provide some illustrations of exhaustive proofs.</a:t>
            </a:r>
          </a:p>
          <a:p>
            <a:pPr algn="just" eaLnBrk="1" hangingPunct="1"/>
            <a:endParaRPr lang="en-US" altLang="en-US"/>
          </a:p>
          <a:p>
            <a:pPr algn="just" eaLnBrk="1" hangingPunct="1"/>
            <a:r>
              <a:rPr lang="en-US" altLang="en-US" b="1"/>
              <a:t>EXAMPLE 1 </a:t>
            </a:r>
            <a:r>
              <a:rPr lang="en-US" altLang="en-US"/>
              <a:t>Prove that </a:t>
            </a:r>
            <a:r>
              <a:rPr lang="en-US" altLang="en-US" i="1"/>
              <a:t>(n </a:t>
            </a:r>
            <a:r>
              <a:rPr lang="en-US" altLang="en-US"/>
              <a:t>+ 1</a:t>
            </a:r>
            <a:r>
              <a:rPr lang="en-US" altLang="en-US" i="1"/>
              <a:t>)</a:t>
            </a:r>
            <a:r>
              <a:rPr lang="en-US" altLang="en-US" baseline="30000"/>
              <a:t>3</a:t>
            </a:r>
            <a:r>
              <a:rPr lang="en-US" altLang="en-US"/>
              <a:t> ≥ 3</a:t>
            </a:r>
            <a:r>
              <a:rPr lang="en-US" altLang="en-US" i="1" baseline="30000"/>
              <a:t>n</a:t>
            </a:r>
            <a:r>
              <a:rPr lang="en-US" altLang="en-US" i="1"/>
              <a:t> </a:t>
            </a:r>
            <a:r>
              <a:rPr lang="en-US" altLang="en-US"/>
              <a:t>if </a:t>
            </a:r>
            <a:r>
              <a:rPr lang="en-US" altLang="en-US" i="1"/>
              <a:t>n </a:t>
            </a:r>
            <a:r>
              <a:rPr lang="en-US" altLang="en-US"/>
              <a:t>is a positive integer with </a:t>
            </a:r>
            <a:r>
              <a:rPr lang="en-US" altLang="en-US" i="1"/>
              <a:t>n </a:t>
            </a:r>
            <a:r>
              <a:rPr lang="en-US" altLang="en-US"/>
              <a:t>≤ 4.</a:t>
            </a:r>
          </a:p>
          <a:p>
            <a:pPr algn="just" eaLnBrk="1" hangingPunct="1"/>
            <a:r>
              <a:rPr lang="en-US" altLang="en-US" i="1"/>
              <a:t>Solution: </a:t>
            </a:r>
            <a:r>
              <a:rPr lang="en-US" altLang="en-US"/>
              <a:t>We use a proof by exhaustion. We only need verify the inequality </a:t>
            </a:r>
            <a:r>
              <a:rPr lang="en-US" altLang="en-US" i="1"/>
              <a:t>(n </a:t>
            </a:r>
            <a:r>
              <a:rPr lang="en-US" altLang="en-US"/>
              <a:t>+ 1</a:t>
            </a:r>
            <a:r>
              <a:rPr lang="en-US" altLang="en-US" i="1"/>
              <a:t>)</a:t>
            </a:r>
            <a:r>
              <a:rPr lang="en-US" altLang="en-US" baseline="30000"/>
              <a:t>3</a:t>
            </a:r>
            <a:r>
              <a:rPr lang="en-US" altLang="en-US"/>
              <a:t> ≥ 3</a:t>
            </a:r>
            <a:r>
              <a:rPr lang="en-US" altLang="en-US" i="1" baseline="30000"/>
              <a:t>n</a:t>
            </a:r>
            <a:r>
              <a:rPr lang="en-US" altLang="en-US" i="1"/>
              <a:t> </a:t>
            </a:r>
            <a:r>
              <a:rPr lang="en-US" altLang="en-US"/>
              <a:t>when </a:t>
            </a:r>
            <a:r>
              <a:rPr lang="en-US" altLang="en-US" i="1"/>
              <a:t>n </a:t>
            </a:r>
            <a:r>
              <a:rPr lang="en-US" altLang="en-US"/>
              <a:t>= 1</a:t>
            </a:r>
            <a:r>
              <a:rPr lang="en-US" altLang="en-US" i="1"/>
              <a:t>, </a:t>
            </a:r>
            <a:r>
              <a:rPr lang="en-US" altLang="en-US"/>
              <a:t>2</a:t>
            </a:r>
            <a:r>
              <a:rPr lang="en-US" altLang="en-US" i="1"/>
              <a:t>, </a:t>
            </a:r>
            <a:r>
              <a:rPr lang="en-US" altLang="en-US"/>
              <a:t>3</a:t>
            </a:r>
            <a:r>
              <a:rPr lang="en-US" altLang="en-US" i="1"/>
              <a:t>, </a:t>
            </a:r>
            <a:r>
              <a:rPr lang="en-US" altLang="en-US"/>
              <a:t>and 4. For </a:t>
            </a:r>
            <a:r>
              <a:rPr lang="en-US" altLang="en-US" i="1"/>
              <a:t>n </a:t>
            </a:r>
            <a:r>
              <a:rPr lang="en-US" altLang="en-US"/>
              <a:t>= 1, we have </a:t>
            </a:r>
            <a:r>
              <a:rPr lang="en-US" altLang="en-US" i="1"/>
              <a:t>(n </a:t>
            </a:r>
            <a:r>
              <a:rPr lang="en-US" altLang="en-US"/>
              <a:t>+ 1</a:t>
            </a:r>
            <a:r>
              <a:rPr lang="en-US" altLang="en-US" i="1"/>
              <a:t>)</a:t>
            </a:r>
            <a:r>
              <a:rPr lang="en-US" altLang="en-US" baseline="30000"/>
              <a:t>3</a:t>
            </a:r>
            <a:r>
              <a:rPr lang="en-US" altLang="en-US"/>
              <a:t> = 2</a:t>
            </a:r>
            <a:r>
              <a:rPr lang="en-US" altLang="en-US" baseline="30000"/>
              <a:t>3</a:t>
            </a:r>
            <a:r>
              <a:rPr lang="en-US" altLang="en-US"/>
              <a:t> = 8 and 3</a:t>
            </a:r>
            <a:r>
              <a:rPr lang="en-US" altLang="en-US" i="1" baseline="30000"/>
              <a:t>n</a:t>
            </a:r>
            <a:r>
              <a:rPr lang="en-US" altLang="en-US" i="1"/>
              <a:t> </a:t>
            </a:r>
            <a:r>
              <a:rPr lang="en-US" altLang="en-US"/>
              <a:t>= 3</a:t>
            </a:r>
            <a:r>
              <a:rPr lang="en-US" altLang="en-US" baseline="30000"/>
              <a:t>1</a:t>
            </a:r>
            <a:r>
              <a:rPr lang="en-US" altLang="en-US"/>
              <a:t> = 3; for </a:t>
            </a:r>
            <a:r>
              <a:rPr lang="en-US" altLang="en-US" i="1"/>
              <a:t>n </a:t>
            </a:r>
            <a:r>
              <a:rPr lang="en-US" altLang="en-US"/>
              <a:t>= 2, we have </a:t>
            </a:r>
            <a:r>
              <a:rPr lang="en-US" altLang="en-US" i="1"/>
              <a:t>(n </a:t>
            </a:r>
            <a:r>
              <a:rPr lang="en-US" altLang="en-US"/>
              <a:t>+ 1</a:t>
            </a:r>
            <a:r>
              <a:rPr lang="en-US" altLang="en-US" i="1"/>
              <a:t>)</a:t>
            </a:r>
            <a:r>
              <a:rPr lang="en-US" altLang="en-US" baseline="30000"/>
              <a:t>3</a:t>
            </a:r>
            <a:r>
              <a:rPr lang="en-US" altLang="en-US"/>
              <a:t> = 3</a:t>
            </a:r>
            <a:r>
              <a:rPr lang="en-US" altLang="en-US" baseline="30000"/>
              <a:t>3</a:t>
            </a:r>
            <a:r>
              <a:rPr lang="en-US" altLang="en-US"/>
              <a:t> = 27 and 3</a:t>
            </a:r>
            <a:r>
              <a:rPr lang="en-US" altLang="en-US" i="1" baseline="30000"/>
              <a:t>n</a:t>
            </a:r>
            <a:r>
              <a:rPr lang="en-US" altLang="en-US" i="1"/>
              <a:t> </a:t>
            </a:r>
            <a:r>
              <a:rPr lang="en-US" altLang="en-US"/>
              <a:t>= 3</a:t>
            </a:r>
            <a:r>
              <a:rPr lang="en-US" altLang="en-US" baseline="30000"/>
              <a:t>2</a:t>
            </a:r>
            <a:r>
              <a:rPr lang="en-US" altLang="en-US"/>
              <a:t> = 9; for </a:t>
            </a:r>
            <a:r>
              <a:rPr lang="en-US" altLang="en-US" i="1"/>
              <a:t>n </a:t>
            </a:r>
            <a:r>
              <a:rPr lang="en-US" altLang="en-US"/>
              <a:t>= 3, we have </a:t>
            </a:r>
            <a:r>
              <a:rPr lang="en-US" altLang="en-US" i="1"/>
              <a:t>(n </a:t>
            </a:r>
            <a:r>
              <a:rPr lang="en-US" altLang="en-US"/>
              <a:t>+ 1</a:t>
            </a:r>
            <a:r>
              <a:rPr lang="en-US" altLang="en-US" i="1"/>
              <a:t>)</a:t>
            </a:r>
            <a:r>
              <a:rPr lang="en-US" altLang="en-US" baseline="30000"/>
              <a:t>3</a:t>
            </a:r>
            <a:r>
              <a:rPr lang="en-US" altLang="en-US"/>
              <a:t> = 4</a:t>
            </a:r>
            <a:r>
              <a:rPr lang="en-US" altLang="en-US" baseline="30000"/>
              <a:t>3</a:t>
            </a:r>
            <a:r>
              <a:rPr lang="en-US" altLang="en-US"/>
              <a:t> = 64 and 3</a:t>
            </a:r>
            <a:r>
              <a:rPr lang="en-US" altLang="en-US" i="1" baseline="30000"/>
              <a:t>n</a:t>
            </a:r>
            <a:r>
              <a:rPr lang="en-US" altLang="en-US" i="1"/>
              <a:t> </a:t>
            </a:r>
            <a:r>
              <a:rPr lang="en-US" altLang="en-US"/>
              <a:t>= 3</a:t>
            </a:r>
            <a:r>
              <a:rPr lang="en-US" altLang="en-US" baseline="30000"/>
              <a:t>3</a:t>
            </a:r>
            <a:r>
              <a:rPr lang="en-US" altLang="en-US"/>
              <a:t> = 27; and for </a:t>
            </a:r>
            <a:r>
              <a:rPr lang="en-US" altLang="en-US" i="1"/>
              <a:t>n </a:t>
            </a:r>
            <a:r>
              <a:rPr lang="en-US" altLang="en-US"/>
              <a:t>= 4, we have </a:t>
            </a:r>
            <a:r>
              <a:rPr lang="en-US" altLang="en-US" i="1"/>
              <a:t>(n </a:t>
            </a:r>
            <a:r>
              <a:rPr lang="en-US" altLang="en-US"/>
              <a:t>+ 1</a:t>
            </a:r>
            <a:r>
              <a:rPr lang="en-US" altLang="en-US" i="1"/>
              <a:t>)</a:t>
            </a:r>
            <a:r>
              <a:rPr lang="en-US" altLang="en-US" baseline="30000"/>
              <a:t>3</a:t>
            </a:r>
            <a:r>
              <a:rPr lang="en-US" altLang="en-US"/>
              <a:t> = 5</a:t>
            </a:r>
            <a:r>
              <a:rPr lang="en-US" altLang="en-US" baseline="30000"/>
              <a:t>3</a:t>
            </a:r>
            <a:r>
              <a:rPr lang="en-US" altLang="en-US"/>
              <a:t> = 125 and 3</a:t>
            </a:r>
            <a:r>
              <a:rPr lang="en-US" altLang="en-US" i="1" baseline="30000"/>
              <a:t>n</a:t>
            </a:r>
            <a:r>
              <a:rPr lang="en-US" altLang="en-US" i="1"/>
              <a:t> </a:t>
            </a:r>
            <a:r>
              <a:rPr lang="en-US" altLang="en-US"/>
              <a:t>= 3</a:t>
            </a:r>
            <a:r>
              <a:rPr lang="en-US" altLang="en-US" baseline="30000"/>
              <a:t>4</a:t>
            </a:r>
            <a:r>
              <a:rPr lang="en-US" altLang="en-US"/>
              <a:t> = 81. In each of</a:t>
            </a:r>
          </a:p>
          <a:p>
            <a:pPr algn="just" eaLnBrk="1" hangingPunct="1"/>
            <a:r>
              <a:rPr lang="en-US" altLang="en-US"/>
              <a:t>these four cases, we see that </a:t>
            </a:r>
            <a:r>
              <a:rPr lang="en-US" altLang="en-US" i="1"/>
              <a:t>(n </a:t>
            </a:r>
            <a:r>
              <a:rPr lang="en-US" altLang="en-US"/>
              <a:t>+ 1</a:t>
            </a:r>
            <a:r>
              <a:rPr lang="en-US" altLang="en-US" i="1"/>
              <a:t>)</a:t>
            </a:r>
            <a:r>
              <a:rPr lang="en-US" altLang="en-US" baseline="30000"/>
              <a:t>3</a:t>
            </a:r>
            <a:r>
              <a:rPr lang="en-US" altLang="en-US"/>
              <a:t> ≥ 3</a:t>
            </a:r>
            <a:r>
              <a:rPr lang="en-US" altLang="en-US" i="1" baseline="30000"/>
              <a:t>n</a:t>
            </a:r>
            <a:r>
              <a:rPr lang="en-US" altLang="en-US"/>
              <a:t>. We have used the method of exhaustion to prove that </a:t>
            </a:r>
            <a:r>
              <a:rPr lang="en-US" altLang="en-US" i="1"/>
              <a:t>(n </a:t>
            </a:r>
            <a:r>
              <a:rPr lang="en-US" altLang="en-US"/>
              <a:t>+ 1</a:t>
            </a:r>
            <a:r>
              <a:rPr lang="en-US" altLang="en-US" i="1"/>
              <a:t>)</a:t>
            </a:r>
            <a:r>
              <a:rPr lang="en-US" altLang="en-US" baseline="30000"/>
              <a:t>3</a:t>
            </a:r>
            <a:r>
              <a:rPr lang="en-US" altLang="en-US"/>
              <a:t> ≥ 3</a:t>
            </a:r>
            <a:r>
              <a:rPr lang="en-US" altLang="en-US" i="1" baseline="30000"/>
              <a:t>n</a:t>
            </a:r>
            <a:r>
              <a:rPr lang="en-US" altLang="en-US" i="1"/>
              <a:t> </a:t>
            </a:r>
            <a:r>
              <a:rPr lang="en-US" altLang="en-US"/>
              <a:t>if </a:t>
            </a:r>
            <a:r>
              <a:rPr lang="en-US" altLang="en-US" i="1"/>
              <a:t>n </a:t>
            </a:r>
            <a:r>
              <a:rPr lang="en-US" altLang="en-US"/>
              <a:t>is a positive integer with </a:t>
            </a:r>
            <a:r>
              <a:rPr lang="en-US" altLang="en-US" i="1"/>
              <a:t>n </a:t>
            </a:r>
            <a:r>
              <a:rPr lang="en-US" altLang="en-US"/>
              <a:t>≤ 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a:extLst>
              <a:ext uri="{FF2B5EF4-FFF2-40B4-BE49-F238E27FC236}">
                <a16:creationId xmlns:a16="http://schemas.microsoft.com/office/drawing/2014/main" id="{79CE2BFA-B507-4C74-8669-467AFCD01879}"/>
              </a:ext>
            </a:extLst>
          </p:cNvPr>
          <p:cNvSpPr txBox="1">
            <a:spLocks noChangeArrowheads="1"/>
          </p:cNvSpPr>
          <p:nvPr/>
        </p:nvSpPr>
        <p:spPr bwMode="auto">
          <a:xfrm>
            <a:off x="304800" y="457200"/>
            <a:ext cx="8686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Before we discuss the validity of this particular argument, we will look at its form. Use </a:t>
            </a:r>
            <a:r>
              <a:rPr lang="en-US" altLang="en-US" i="1"/>
              <a:t>p </a:t>
            </a:r>
            <a:r>
              <a:rPr lang="en-US" altLang="en-US"/>
              <a:t>to represent “You have a current password” and </a:t>
            </a:r>
            <a:r>
              <a:rPr lang="en-US" altLang="en-US" i="1"/>
              <a:t>q </a:t>
            </a:r>
            <a:r>
              <a:rPr lang="en-US" altLang="en-US"/>
              <a:t>to represent “You can log onto the network.” Then, the argument has the form</a:t>
            </a:r>
          </a:p>
          <a:p>
            <a:pPr algn="just" eaLnBrk="1" hangingPunct="1"/>
            <a:r>
              <a:rPr lang="en-US" altLang="en-US" i="1"/>
              <a:t>p </a:t>
            </a:r>
            <a:r>
              <a:rPr lang="en-US" altLang="en-US"/>
              <a:t>→ </a:t>
            </a:r>
            <a:r>
              <a:rPr lang="en-US" altLang="en-US" i="1"/>
              <a:t>q</a:t>
            </a:r>
          </a:p>
          <a:p>
            <a:pPr algn="just" eaLnBrk="1" hangingPunct="1"/>
            <a:r>
              <a:rPr lang="en-US" altLang="en-US" i="1"/>
              <a:t>P</a:t>
            </a:r>
          </a:p>
          <a:p>
            <a:pPr algn="just" eaLnBrk="1" hangingPunct="1"/>
            <a:r>
              <a:rPr lang="en-US" altLang="en-US"/>
              <a:t>∴ </a:t>
            </a:r>
            <a:r>
              <a:rPr lang="en-US" altLang="en-US" i="1"/>
              <a:t>q</a:t>
            </a:r>
          </a:p>
          <a:p>
            <a:pPr algn="just" eaLnBrk="1" hangingPunct="1"/>
            <a:r>
              <a:rPr lang="en-US" altLang="en-US"/>
              <a:t>where ∴ is the symbol that denotes “therefore.”</a:t>
            </a:r>
          </a:p>
        </p:txBody>
      </p:sp>
      <p:sp>
        <p:nvSpPr>
          <p:cNvPr id="14339" name="Line 5">
            <a:extLst>
              <a:ext uri="{FF2B5EF4-FFF2-40B4-BE49-F238E27FC236}">
                <a16:creationId xmlns:a16="http://schemas.microsoft.com/office/drawing/2014/main" id="{36537D93-B30A-4F41-809C-07138271B3DF}"/>
              </a:ext>
            </a:extLst>
          </p:cNvPr>
          <p:cNvSpPr>
            <a:spLocks noChangeShapeType="1"/>
          </p:cNvSpPr>
          <p:nvPr/>
        </p:nvSpPr>
        <p:spPr bwMode="auto">
          <a:xfrm>
            <a:off x="381000" y="2667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0" name="Text Box 6">
            <a:extLst>
              <a:ext uri="{FF2B5EF4-FFF2-40B4-BE49-F238E27FC236}">
                <a16:creationId xmlns:a16="http://schemas.microsoft.com/office/drawing/2014/main" id="{0973AD54-0C0A-4E6C-965D-85E7C5ACDB6F}"/>
              </a:ext>
            </a:extLst>
          </p:cNvPr>
          <p:cNvSpPr txBox="1">
            <a:spLocks noChangeArrowheads="1"/>
          </p:cNvSpPr>
          <p:nvPr/>
        </p:nvSpPr>
        <p:spPr bwMode="auto">
          <a:xfrm>
            <a:off x="304800" y="4953000"/>
            <a:ext cx="7391400" cy="13239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FF3300"/>
                </a:solidFill>
              </a:rPr>
              <a:t>“If you have access to the network, then you can change your grade.”</a:t>
            </a:r>
          </a:p>
          <a:p>
            <a:pPr eaLnBrk="1" hangingPunct="1"/>
            <a:r>
              <a:rPr lang="en-US" altLang="en-US" sz="2000">
                <a:solidFill>
                  <a:srgbClr val="FF3300"/>
                </a:solidFill>
              </a:rPr>
              <a:t>“You have access to the network.”</a:t>
            </a:r>
          </a:p>
          <a:p>
            <a:pPr eaLnBrk="1" hangingPunct="1"/>
            <a:r>
              <a:rPr lang="en-US" altLang="en-US" sz="2000"/>
              <a:t>_______________________________________________________</a:t>
            </a:r>
          </a:p>
          <a:p>
            <a:pPr eaLnBrk="1" hangingPunct="1"/>
            <a:r>
              <a:rPr lang="en-US" altLang="en-US" sz="2000"/>
              <a:t>∴ </a:t>
            </a:r>
            <a:r>
              <a:rPr lang="en-US" altLang="en-US" sz="2000">
                <a:solidFill>
                  <a:schemeClr val="accent2"/>
                </a:solidFill>
              </a:rPr>
              <a:t>“You can change your grade.”</a:t>
            </a:r>
          </a:p>
        </p:txBody>
      </p:sp>
      <p:sp>
        <p:nvSpPr>
          <p:cNvPr id="14341" name="Text Box 7">
            <a:extLst>
              <a:ext uri="{FF2B5EF4-FFF2-40B4-BE49-F238E27FC236}">
                <a16:creationId xmlns:a16="http://schemas.microsoft.com/office/drawing/2014/main" id="{0A0E4CBE-363D-416A-A8AE-957BC4234ECF}"/>
              </a:ext>
            </a:extLst>
          </p:cNvPr>
          <p:cNvSpPr txBox="1">
            <a:spLocks noChangeArrowheads="1"/>
          </p:cNvSpPr>
          <p:nvPr/>
        </p:nvSpPr>
        <p:spPr bwMode="auto">
          <a:xfrm>
            <a:off x="304800" y="36576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The argument we obtain by substituting these values of </a:t>
            </a:r>
            <a:r>
              <a:rPr lang="en-US" altLang="en-US" i="1"/>
              <a:t>p </a:t>
            </a:r>
            <a:r>
              <a:rPr lang="en-US" altLang="en-US"/>
              <a:t>and </a:t>
            </a:r>
            <a:r>
              <a:rPr lang="en-US" altLang="en-US" i="1"/>
              <a:t>q </a:t>
            </a:r>
            <a:r>
              <a:rPr lang="en-US" altLang="en-US"/>
              <a:t>into the argument form 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a:extLst>
              <a:ext uri="{FF2B5EF4-FFF2-40B4-BE49-F238E27FC236}">
                <a16:creationId xmlns:a16="http://schemas.microsoft.com/office/drawing/2014/main" id="{2DEFE0BD-B990-4065-98B6-E7255E1A09AF}"/>
              </a:ext>
            </a:extLst>
          </p:cNvPr>
          <p:cNvSpPr txBox="1">
            <a:spLocks noChangeArrowheads="1"/>
          </p:cNvSpPr>
          <p:nvPr/>
        </p:nvSpPr>
        <p:spPr bwMode="auto">
          <a:xfrm>
            <a:off x="304800" y="1371600"/>
            <a:ext cx="8458200" cy="2647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We know that when </a:t>
            </a:r>
            <a:r>
              <a:rPr lang="en-US" altLang="en-US" i="1"/>
              <a:t>p </a:t>
            </a:r>
            <a:r>
              <a:rPr lang="en-US" altLang="en-US"/>
              <a:t>and </a:t>
            </a:r>
            <a:r>
              <a:rPr lang="en-US" altLang="en-US" i="1"/>
              <a:t>q </a:t>
            </a:r>
            <a:r>
              <a:rPr lang="en-US" altLang="en-US"/>
              <a:t>are propositional variables, the statement </a:t>
            </a:r>
            <a:r>
              <a:rPr lang="en-US" altLang="en-US" i="1"/>
              <a:t>((p </a:t>
            </a:r>
            <a:r>
              <a:rPr lang="en-US" altLang="en-US"/>
              <a:t>→ </a:t>
            </a:r>
            <a:r>
              <a:rPr lang="en-US" altLang="en-US" i="1"/>
              <a:t>q) </a:t>
            </a:r>
            <a:r>
              <a:rPr lang="en-US" altLang="en-US"/>
              <a:t>∧ </a:t>
            </a:r>
            <a:r>
              <a:rPr lang="en-US" altLang="en-US" i="1"/>
              <a:t>p) </a:t>
            </a:r>
            <a:r>
              <a:rPr lang="en-US" altLang="en-US"/>
              <a:t>→ </a:t>
            </a:r>
            <a:r>
              <a:rPr lang="en-US" altLang="en-US" i="1"/>
              <a:t>q </a:t>
            </a:r>
            <a:r>
              <a:rPr lang="en-US" altLang="en-US"/>
              <a:t>is a tautology (shown in previous lecture). In particular, when both </a:t>
            </a:r>
            <a:r>
              <a:rPr lang="en-US" altLang="en-US" i="1"/>
              <a:t>p </a:t>
            </a:r>
            <a:r>
              <a:rPr lang="en-US" altLang="en-US"/>
              <a:t>→ </a:t>
            </a:r>
            <a:r>
              <a:rPr lang="en-US" altLang="en-US" i="1"/>
              <a:t>q </a:t>
            </a:r>
            <a:r>
              <a:rPr lang="en-US" altLang="en-US"/>
              <a:t>and </a:t>
            </a:r>
            <a:r>
              <a:rPr lang="en-US" altLang="en-US" i="1"/>
              <a:t>p </a:t>
            </a:r>
            <a:r>
              <a:rPr lang="en-US" altLang="en-US"/>
              <a:t>are true, we know that </a:t>
            </a:r>
            <a:r>
              <a:rPr lang="en-US" altLang="en-US" i="1"/>
              <a:t>q </a:t>
            </a:r>
            <a:r>
              <a:rPr lang="en-US" altLang="en-US"/>
              <a:t>must also be true. We say this form of argument is </a:t>
            </a:r>
            <a:r>
              <a:rPr lang="en-US" altLang="en-US" b="1"/>
              <a:t>valid </a:t>
            </a:r>
            <a:r>
              <a:rPr lang="en-US" altLang="en-US"/>
              <a:t>because whenever all its premises (all statements in the argument other than the final one, the conclusion) are true, the conclusion must also be true.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a:extLst>
              <a:ext uri="{FF2B5EF4-FFF2-40B4-BE49-F238E27FC236}">
                <a16:creationId xmlns:a16="http://schemas.microsoft.com/office/drawing/2014/main" id="{479017A9-0299-47DC-8D08-F81E30B77835}"/>
              </a:ext>
            </a:extLst>
          </p:cNvPr>
          <p:cNvSpPr txBox="1">
            <a:spLocks noChangeArrowheads="1"/>
          </p:cNvSpPr>
          <p:nvPr/>
        </p:nvSpPr>
        <p:spPr bwMode="auto">
          <a:xfrm>
            <a:off x="304800" y="838200"/>
            <a:ext cx="83820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Rules of Inference for Propositional Logic</a:t>
            </a:r>
          </a:p>
          <a:p>
            <a:pPr algn="just" eaLnBrk="1" hangingPunct="1">
              <a:buFont typeface="Wingdings" panose="05000000000000000000" pitchFamily="2" charset="2"/>
              <a:buChar char="ü"/>
            </a:pPr>
            <a:r>
              <a:rPr lang="en-US" altLang="en-US"/>
              <a:t>We can always use a truth table to show that an argument form is valid. We do this by showing that whenever the premises are true, the conclusion must also be true. </a:t>
            </a:r>
          </a:p>
          <a:p>
            <a:pPr algn="just" eaLnBrk="1" hangingPunct="1">
              <a:buFont typeface="Wingdings" panose="05000000000000000000" pitchFamily="2" charset="2"/>
              <a:buChar char="ü"/>
            </a:pPr>
            <a:endParaRPr lang="en-US" altLang="en-US"/>
          </a:p>
          <a:p>
            <a:pPr algn="just" eaLnBrk="1" hangingPunct="1">
              <a:buFont typeface="Wingdings" panose="05000000000000000000" pitchFamily="2" charset="2"/>
              <a:buChar char="ü"/>
            </a:pPr>
            <a:r>
              <a:rPr lang="en-US" altLang="en-US"/>
              <a:t>However, this can be a tedious approach. For example, when an argument form involves 10 different propositional variables, to use a truth table to show this argument form is valid requires 2</a:t>
            </a:r>
            <a:r>
              <a:rPr lang="en-US" altLang="en-US" baseline="30000"/>
              <a:t>10</a:t>
            </a:r>
            <a:r>
              <a:rPr lang="en-US" altLang="en-US"/>
              <a:t> = 1024 different rows. </a:t>
            </a:r>
          </a:p>
          <a:p>
            <a:pPr algn="just" eaLnBrk="1" hangingPunct="1">
              <a:buFont typeface="Wingdings" panose="05000000000000000000" pitchFamily="2" charset="2"/>
              <a:buChar char="ü"/>
            </a:pPr>
            <a:endParaRPr lang="en-US" altLang="en-US"/>
          </a:p>
          <a:p>
            <a:pPr algn="just" eaLnBrk="1" hangingPunct="1">
              <a:buFont typeface="Wingdings" panose="05000000000000000000" pitchFamily="2" charset="2"/>
              <a:buChar char="ü"/>
            </a:pPr>
            <a:r>
              <a:rPr lang="en-US" altLang="en-US"/>
              <a:t>Fortunately, we do not have to resort to truth tables. Instead, we can first establish the validity of some relatively simple argument forms, called </a:t>
            </a:r>
            <a:r>
              <a:rPr lang="en-US" altLang="en-US" b="1">
                <a:solidFill>
                  <a:srgbClr val="FF0000"/>
                </a:solidFill>
              </a:rPr>
              <a:t>rules of inference</a:t>
            </a:r>
            <a:r>
              <a:rPr lang="en-US" alt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a:extLst>
              <a:ext uri="{FF2B5EF4-FFF2-40B4-BE49-F238E27FC236}">
                <a16:creationId xmlns:a16="http://schemas.microsoft.com/office/drawing/2014/main" id="{626A1758-29E0-4931-9ADF-A041FD874774}"/>
              </a:ext>
            </a:extLst>
          </p:cNvPr>
          <p:cNvGraphicFramePr>
            <a:graphicFrameLocks noChangeAspect="1"/>
          </p:cNvGraphicFramePr>
          <p:nvPr>
            <p:ph/>
          </p:nvPr>
        </p:nvGraphicFramePr>
        <p:xfrm>
          <a:off x="762000" y="457200"/>
          <a:ext cx="7543800" cy="5532438"/>
        </p:xfrm>
        <a:graphic>
          <a:graphicData uri="http://schemas.openxmlformats.org/presentationml/2006/ole">
            <mc:AlternateContent xmlns:mc="http://schemas.openxmlformats.org/markup-compatibility/2006">
              <mc:Choice xmlns:v="urn:schemas-microsoft-com:vml" Requires="v">
                <p:oleObj name="Bitmap Image" r:id="rId2" imgW="6961905" imgH="5106113" progId="Paint.Picture">
                  <p:embed/>
                </p:oleObj>
              </mc:Choice>
              <mc:Fallback>
                <p:oleObj name="Bitmap Image" r:id="rId2" imgW="6961905" imgH="5106113"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200"/>
                        <a:ext cx="7543800"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9">
            <a:extLst>
              <a:ext uri="{FF2B5EF4-FFF2-40B4-BE49-F238E27FC236}">
                <a16:creationId xmlns:a16="http://schemas.microsoft.com/office/drawing/2014/main" id="{D9BF38C7-25E4-4910-AD65-649E885E6286}"/>
              </a:ext>
            </a:extLst>
          </p:cNvPr>
          <p:cNvGrpSpPr>
            <a:grpSpLocks/>
          </p:cNvGrpSpPr>
          <p:nvPr/>
        </p:nvGrpSpPr>
        <p:grpSpPr bwMode="auto">
          <a:xfrm>
            <a:off x="609600" y="1143000"/>
            <a:ext cx="7937500" cy="3338513"/>
            <a:chOff x="328" y="1272"/>
            <a:chExt cx="5000" cy="2103"/>
          </a:xfrm>
        </p:grpSpPr>
        <p:graphicFrame>
          <p:nvGraphicFramePr>
            <p:cNvPr id="2050" name="Object 4">
              <a:extLst>
                <a:ext uri="{FF2B5EF4-FFF2-40B4-BE49-F238E27FC236}">
                  <a16:creationId xmlns:a16="http://schemas.microsoft.com/office/drawing/2014/main" id="{EC4DB1C8-83E8-43E1-B68D-F47104B00773}"/>
                </a:ext>
              </a:extLst>
            </p:cNvPr>
            <p:cNvGraphicFramePr>
              <a:graphicFrameLocks noChangeAspect="1"/>
            </p:cNvGraphicFramePr>
            <p:nvPr/>
          </p:nvGraphicFramePr>
          <p:xfrm>
            <a:off x="336" y="1536"/>
            <a:ext cx="4992" cy="1839"/>
          </p:xfrm>
          <a:graphic>
            <a:graphicData uri="http://schemas.openxmlformats.org/presentationml/2006/ole">
              <mc:AlternateContent xmlns:mc="http://schemas.openxmlformats.org/markup-compatibility/2006">
                <mc:Choice xmlns:v="urn:schemas-microsoft-com:vml" Requires="v">
                  <p:oleObj name="Bitmap Image" r:id="rId2" imgW="6954221" imgH="2561905" progId="Paint.Picture">
                    <p:embed/>
                  </p:oleObj>
                </mc:Choice>
                <mc:Fallback>
                  <p:oleObj name="Bitmap Image" r:id="rId2" imgW="6954221" imgH="2561905"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536"/>
                          <a:ext cx="4992" cy="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6">
              <a:extLst>
                <a:ext uri="{FF2B5EF4-FFF2-40B4-BE49-F238E27FC236}">
                  <a16:creationId xmlns:a16="http://schemas.microsoft.com/office/drawing/2014/main" id="{C904607A-102F-4B22-A78C-3F5DE1CEC0A0}"/>
                </a:ext>
              </a:extLst>
            </p:cNvPr>
            <p:cNvGraphicFramePr>
              <a:graphicFrameLocks noChangeAspect="1"/>
            </p:cNvGraphicFramePr>
            <p:nvPr/>
          </p:nvGraphicFramePr>
          <p:xfrm>
            <a:off x="328" y="1272"/>
            <a:ext cx="4987" cy="269"/>
          </p:xfrm>
          <a:graphic>
            <a:graphicData uri="http://schemas.openxmlformats.org/presentationml/2006/ole">
              <mc:AlternateContent xmlns:mc="http://schemas.openxmlformats.org/markup-compatibility/2006">
                <mc:Choice xmlns:v="urn:schemas-microsoft-com:vml" Requires="v">
                  <p:oleObj name="Bitmap Image" r:id="rId4" imgW="6954221" imgH="371527" progId="Paint.Picture">
                    <p:embed/>
                  </p:oleObj>
                </mc:Choice>
                <mc:Fallback>
                  <p:oleObj name="Bitmap Image" r:id="rId4" imgW="6954221" imgH="37152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 y="1272"/>
                          <a:ext cx="498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a:extLst>
              <a:ext uri="{FF2B5EF4-FFF2-40B4-BE49-F238E27FC236}">
                <a16:creationId xmlns:a16="http://schemas.microsoft.com/office/drawing/2014/main" id="{ECE25051-A5D6-4A4D-BFE0-9DADEEF4AA19}"/>
              </a:ext>
            </a:extLst>
          </p:cNvPr>
          <p:cNvSpPr txBox="1">
            <a:spLocks noChangeArrowheads="1"/>
          </p:cNvSpPr>
          <p:nvPr/>
        </p:nvSpPr>
        <p:spPr bwMode="auto">
          <a:xfrm>
            <a:off x="228600" y="1101725"/>
            <a:ext cx="8610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The tautology </a:t>
            </a:r>
            <a:r>
              <a:rPr lang="en-US" altLang="en-US" i="1"/>
              <a:t>(p </a:t>
            </a:r>
            <a:r>
              <a:rPr lang="en-US" altLang="en-US"/>
              <a:t>∧ </a:t>
            </a:r>
            <a:r>
              <a:rPr lang="en-US" altLang="en-US" i="1"/>
              <a:t>(p </a:t>
            </a:r>
            <a:r>
              <a:rPr lang="en-US" altLang="en-US"/>
              <a:t>→ </a:t>
            </a:r>
            <a:r>
              <a:rPr lang="en-US" altLang="en-US" i="1"/>
              <a:t>q)) </a:t>
            </a:r>
            <a:r>
              <a:rPr lang="en-US" altLang="en-US"/>
              <a:t>→ </a:t>
            </a:r>
            <a:r>
              <a:rPr lang="en-US" altLang="en-US" i="1"/>
              <a:t>q </a:t>
            </a:r>
            <a:r>
              <a:rPr lang="en-US" altLang="en-US"/>
              <a:t>is the basis of the rule of inference called </a:t>
            </a:r>
            <a:r>
              <a:rPr lang="en-US" altLang="en-US" b="1"/>
              <a:t>modus ponens</a:t>
            </a:r>
            <a:r>
              <a:rPr lang="en-US" altLang="en-US"/>
              <a:t>. (Modus ponens is Latin for </a:t>
            </a:r>
            <a:r>
              <a:rPr lang="en-US" altLang="en-US" i="1"/>
              <a:t>mode that affirms</a:t>
            </a:r>
            <a:r>
              <a:rPr lang="en-US" altLang="en-US"/>
              <a:t>.) This tautology leads to the following valid argument form, which we have already seen in our initial discussion about arguments (where, as before, the symbol ∴ denotes “therefore”):</a:t>
            </a:r>
          </a:p>
          <a:p>
            <a:pPr algn="just" eaLnBrk="1" hangingPunct="1"/>
            <a:r>
              <a:rPr lang="en-US" altLang="en-US" i="1"/>
              <a:t>p</a:t>
            </a:r>
          </a:p>
          <a:p>
            <a:pPr algn="just" eaLnBrk="1" hangingPunct="1"/>
            <a:r>
              <a:rPr lang="en-US" altLang="en-US" i="1"/>
              <a:t>p </a:t>
            </a:r>
            <a:r>
              <a:rPr lang="en-US" altLang="en-US"/>
              <a:t>→ </a:t>
            </a:r>
            <a:r>
              <a:rPr lang="en-US" altLang="en-US" i="1"/>
              <a:t>q</a:t>
            </a:r>
          </a:p>
          <a:p>
            <a:pPr algn="just" eaLnBrk="1" hangingPunct="1"/>
            <a:r>
              <a:rPr lang="en-US" altLang="en-US"/>
              <a:t>∴ </a:t>
            </a:r>
            <a:r>
              <a:rPr lang="en-US" altLang="en-US" i="1"/>
              <a:t>q</a:t>
            </a:r>
          </a:p>
        </p:txBody>
      </p:sp>
      <p:sp>
        <p:nvSpPr>
          <p:cNvPr id="17411" name="Line 5">
            <a:extLst>
              <a:ext uri="{FF2B5EF4-FFF2-40B4-BE49-F238E27FC236}">
                <a16:creationId xmlns:a16="http://schemas.microsoft.com/office/drawing/2014/main" id="{C951985A-4D90-4CB9-A757-DA48EE8DD7DF}"/>
              </a:ext>
            </a:extLst>
          </p:cNvPr>
          <p:cNvSpPr>
            <a:spLocks noChangeShapeType="1"/>
          </p:cNvSpPr>
          <p:nvPr/>
        </p:nvSpPr>
        <p:spPr bwMode="auto">
          <a:xfrm>
            <a:off x="228600" y="3768725"/>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237</TotalTime>
  <Words>3724</Words>
  <Application>Microsoft Office PowerPoint</Application>
  <PresentationFormat>On-screen Show (4:3)</PresentationFormat>
  <Paragraphs>172</Paragraphs>
  <Slides>36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Times New Roman</vt:lpstr>
      <vt:lpstr>Arial</vt:lpstr>
      <vt:lpstr>Calibri</vt:lpstr>
      <vt:lpstr>Wingdings</vt:lpstr>
      <vt:lpstr>Default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 of Proving Theorems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72</cp:revision>
  <dcterms:created xsi:type="dcterms:W3CDTF">1601-01-01T00:00:00Z</dcterms:created>
  <dcterms:modified xsi:type="dcterms:W3CDTF">2022-06-28T10:42:36Z</dcterms:modified>
</cp:coreProperties>
</file>