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82" r:id="rId2"/>
    <p:sldId id="256" r:id="rId3"/>
    <p:sldId id="284" r:id="rId4"/>
    <p:sldId id="257" r:id="rId5"/>
    <p:sldId id="285"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83" r:id="rId21"/>
    <p:sldId id="272" r:id="rId22"/>
    <p:sldId id="274" r:id="rId23"/>
    <p:sldId id="273" r:id="rId24"/>
    <p:sldId id="275" r:id="rId25"/>
    <p:sldId id="276" r:id="rId26"/>
    <p:sldId id="277" r:id="rId27"/>
    <p:sldId id="278" r:id="rId28"/>
    <p:sldId id="279" r:id="rId29"/>
    <p:sldId id="280" r:id="rId30"/>
    <p:sldId id="281" r:id="rId31"/>
    <p:sldId id="292" r:id="rId32"/>
    <p:sldId id="293" r:id="rId33"/>
    <p:sldId id="294" r:id="rId34"/>
    <p:sldId id="295" r:id="rId35"/>
    <p:sldId id="296" r:id="rId36"/>
    <p:sldId id="291" r:id="rId37"/>
    <p:sldId id="299" r:id="rId38"/>
    <p:sldId id="300" r:id="rId39"/>
    <p:sldId id="301" r:id="rId40"/>
    <p:sldId id="302" r:id="rId41"/>
    <p:sldId id="286" r:id="rId42"/>
    <p:sldId id="287" r:id="rId43"/>
    <p:sldId id="298" r:id="rId44"/>
    <p:sldId id="288" r:id="rId45"/>
    <p:sldId id="289" r:id="rId46"/>
    <p:sldId id="297" r:id="rId47"/>
    <p:sldId id="290" r:id="rId4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CCECFF"/>
    <a:srgbClr val="CCCCFF"/>
    <a:srgbClr val="FF3300"/>
    <a:srgbClr val="000099"/>
    <a:srgbClr val="66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317AB3D-305B-4C26-A409-6EB26314F28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39939" name="Rectangle 3">
            <a:extLst>
              <a:ext uri="{FF2B5EF4-FFF2-40B4-BE49-F238E27FC236}">
                <a16:creationId xmlns:a16="http://schemas.microsoft.com/office/drawing/2014/main" id="{E8EA07D9-15AD-4FD6-991A-91E527B50E23}"/>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A047938B-7175-4262-B49F-73BD15B0EABC}" type="datetimeFigureOut">
              <a:rPr lang="en-US"/>
              <a:pPr>
                <a:defRPr/>
              </a:pPr>
              <a:t>6/28/2022</a:t>
            </a:fld>
            <a:endParaRPr lang="en-US"/>
          </a:p>
        </p:txBody>
      </p:sp>
      <p:sp>
        <p:nvSpPr>
          <p:cNvPr id="46084" name="Rectangle 4">
            <a:extLst>
              <a:ext uri="{FF2B5EF4-FFF2-40B4-BE49-F238E27FC236}">
                <a16:creationId xmlns:a16="http://schemas.microsoft.com/office/drawing/2014/main" id="{47942DB0-7E86-40CF-98BF-EB5839BC0FFC}"/>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a:extLst>
              <a:ext uri="{FF2B5EF4-FFF2-40B4-BE49-F238E27FC236}">
                <a16:creationId xmlns:a16="http://schemas.microsoft.com/office/drawing/2014/main" id="{116242AF-C587-4AD3-BC80-D81FD1B21A64}"/>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9942" name="Rectangle 6">
            <a:extLst>
              <a:ext uri="{FF2B5EF4-FFF2-40B4-BE49-F238E27FC236}">
                <a16:creationId xmlns:a16="http://schemas.microsoft.com/office/drawing/2014/main" id="{83204FA3-EBD7-473B-88A5-4A3846F12700}"/>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39943" name="Rectangle 7">
            <a:extLst>
              <a:ext uri="{FF2B5EF4-FFF2-40B4-BE49-F238E27FC236}">
                <a16:creationId xmlns:a16="http://schemas.microsoft.com/office/drawing/2014/main" id="{0C0532E9-BEFF-451E-9939-78B2346BE487}"/>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C5C602D3-2FE7-4A39-94E0-1DE9C0E497F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2E20CA5C-ABE3-4B7F-9E44-5ED6BEA63604}"/>
              </a:ext>
            </a:extLst>
          </p:cNvPr>
          <p:cNvSpPr>
            <a:spLocks noGrp="1" noChangeArrowheads="1"/>
          </p:cNvSpPr>
          <p:nvPr>
            <p:ph type="dt" sz="half" idx="10"/>
          </p:nvPr>
        </p:nvSpPr>
        <p:spPr>
          <a:ln/>
        </p:spPr>
        <p:txBody>
          <a:bodyPr/>
          <a:lstStyle>
            <a:lvl1pPr>
              <a:defRPr/>
            </a:lvl1pPr>
          </a:lstStyle>
          <a:p>
            <a:pPr>
              <a:defRPr/>
            </a:pPr>
            <a:fld id="{D147796B-A46B-4373-BBD0-A8D629888FAA}" type="datetime1">
              <a:rPr lang="en-US"/>
              <a:pPr>
                <a:defRPr/>
              </a:pPr>
              <a:t>6/28/2022</a:t>
            </a:fld>
            <a:endParaRPr lang="en-US"/>
          </a:p>
        </p:txBody>
      </p:sp>
      <p:sp>
        <p:nvSpPr>
          <p:cNvPr id="5" name="Rectangle 5">
            <a:extLst>
              <a:ext uri="{FF2B5EF4-FFF2-40B4-BE49-F238E27FC236}">
                <a16:creationId xmlns:a16="http://schemas.microsoft.com/office/drawing/2014/main" id="{D2F73DBE-6743-4556-9862-41433A9E1EF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ADAB558-457C-44B7-A828-81DF34A31C43}"/>
              </a:ext>
            </a:extLst>
          </p:cNvPr>
          <p:cNvSpPr>
            <a:spLocks noGrp="1" noChangeArrowheads="1"/>
          </p:cNvSpPr>
          <p:nvPr>
            <p:ph type="sldNum" sz="quarter" idx="12"/>
          </p:nvPr>
        </p:nvSpPr>
        <p:spPr>
          <a:ln/>
        </p:spPr>
        <p:txBody>
          <a:bodyPr/>
          <a:lstStyle>
            <a:lvl1pPr>
              <a:defRPr/>
            </a:lvl1pPr>
          </a:lstStyle>
          <a:p>
            <a:fld id="{24346ECB-88FF-440A-9CAC-30183BC93C91}" type="slidenum">
              <a:rPr lang="en-US" altLang="en-US"/>
              <a:pPr/>
              <a:t>‹#›</a:t>
            </a:fld>
            <a:endParaRPr lang="en-US" altLang="en-US"/>
          </a:p>
        </p:txBody>
      </p:sp>
    </p:spTree>
    <p:extLst>
      <p:ext uri="{BB962C8B-B14F-4D97-AF65-F5344CB8AC3E}">
        <p14:creationId xmlns:p14="http://schemas.microsoft.com/office/powerpoint/2010/main" val="1825524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551E733-2307-4642-AD53-5E194BAA391F}"/>
              </a:ext>
            </a:extLst>
          </p:cNvPr>
          <p:cNvSpPr>
            <a:spLocks noGrp="1" noChangeArrowheads="1"/>
          </p:cNvSpPr>
          <p:nvPr>
            <p:ph type="dt" sz="half" idx="10"/>
          </p:nvPr>
        </p:nvSpPr>
        <p:spPr>
          <a:ln/>
        </p:spPr>
        <p:txBody>
          <a:bodyPr/>
          <a:lstStyle>
            <a:lvl1pPr>
              <a:defRPr/>
            </a:lvl1pPr>
          </a:lstStyle>
          <a:p>
            <a:pPr>
              <a:defRPr/>
            </a:pPr>
            <a:fld id="{2C38A4C3-2D02-4151-BC6A-A0292272D495}" type="datetime1">
              <a:rPr lang="en-US"/>
              <a:pPr>
                <a:defRPr/>
              </a:pPr>
              <a:t>6/28/2022</a:t>
            </a:fld>
            <a:endParaRPr lang="en-US"/>
          </a:p>
        </p:txBody>
      </p:sp>
      <p:sp>
        <p:nvSpPr>
          <p:cNvPr id="5" name="Rectangle 5">
            <a:extLst>
              <a:ext uri="{FF2B5EF4-FFF2-40B4-BE49-F238E27FC236}">
                <a16:creationId xmlns:a16="http://schemas.microsoft.com/office/drawing/2014/main" id="{BA040DE3-0730-47AE-9143-4B3215E8594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536C0FB-9ADC-4711-B779-6619A1BFE729}"/>
              </a:ext>
            </a:extLst>
          </p:cNvPr>
          <p:cNvSpPr>
            <a:spLocks noGrp="1" noChangeArrowheads="1"/>
          </p:cNvSpPr>
          <p:nvPr>
            <p:ph type="sldNum" sz="quarter" idx="12"/>
          </p:nvPr>
        </p:nvSpPr>
        <p:spPr>
          <a:ln/>
        </p:spPr>
        <p:txBody>
          <a:bodyPr/>
          <a:lstStyle>
            <a:lvl1pPr>
              <a:defRPr/>
            </a:lvl1pPr>
          </a:lstStyle>
          <a:p>
            <a:fld id="{9216E745-C70B-45DD-A6A3-91F3D71F215D}" type="slidenum">
              <a:rPr lang="en-US" altLang="en-US"/>
              <a:pPr/>
              <a:t>‹#›</a:t>
            </a:fld>
            <a:endParaRPr lang="en-US" altLang="en-US"/>
          </a:p>
        </p:txBody>
      </p:sp>
    </p:spTree>
    <p:extLst>
      <p:ext uri="{BB962C8B-B14F-4D97-AF65-F5344CB8AC3E}">
        <p14:creationId xmlns:p14="http://schemas.microsoft.com/office/powerpoint/2010/main" val="2198635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0F25CEF-BCDB-4605-AF2D-274CF421D818}"/>
              </a:ext>
            </a:extLst>
          </p:cNvPr>
          <p:cNvSpPr>
            <a:spLocks noGrp="1" noChangeArrowheads="1"/>
          </p:cNvSpPr>
          <p:nvPr>
            <p:ph type="dt" sz="half" idx="10"/>
          </p:nvPr>
        </p:nvSpPr>
        <p:spPr>
          <a:ln/>
        </p:spPr>
        <p:txBody>
          <a:bodyPr/>
          <a:lstStyle>
            <a:lvl1pPr>
              <a:defRPr/>
            </a:lvl1pPr>
          </a:lstStyle>
          <a:p>
            <a:pPr>
              <a:defRPr/>
            </a:pPr>
            <a:fld id="{FDA8A82A-F5CC-4930-98DE-0FC4562F8C86}" type="datetime1">
              <a:rPr lang="en-US"/>
              <a:pPr>
                <a:defRPr/>
              </a:pPr>
              <a:t>6/28/2022</a:t>
            </a:fld>
            <a:endParaRPr lang="en-US"/>
          </a:p>
        </p:txBody>
      </p:sp>
      <p:sp>
        <p:nvSpPr>
          <p:cNvPr id="5" name="Rectangle 5">
            <a:extLst>
              <a:ext uri="{FF2B5EF4-FFF2-40B4-BE49-F238E27FC236}">
                <a16:creationId xmlns:a16="http://schemas.microsoft.com/office/drawing/2014/main" id="{E8F3BAD9-429C-41A8-A746-7ED4209C9CA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EF9E862-362C-4FCC-B020-6D80844B7843}"/>
              </a:ext>
            </a:extLst>
          </p:cNvPr>
          <p:cNvSpPr>
            <a:spLocks noGrp="1" noChangeArrowheads="1"/>
          </p:cNvSpPr>
          <p:nvPr>
            <p:ph type="sldNum" sz="quarter" idx="12"/>
          </p:nvPr>
        </p:nvSpPr>
        <p:spPr>
          <a:ln/>
        </p:spPr>
        <p:txBody>
          <a:bodyPr/>
          <a:lstStyle>
            <a:lvl1pPr>
              <a:defRPr/>
            </a:lvl1pPr>
          </a:lstStyle>
          <a:p>
            <a:fld id="{59386715-697A-4B14-A367-ADC1EC0254CE}" type="slidenum">
              <a:rPr lang="en-US" altLang="en-US"/>
              <a:pPr/>
              <a:t>‹#›</a:t>
            </a:fld>
            <a:endParaRPr lang="en-US" altLang="en-US"/>
          </a:p>
        </p:txBody>
      </p:sp>
    </p:spTree>
    <p:extLst>
      <p:ext uri="{BB962C8B-B14F-4D97-AF65-F5344CB8AC3E}">
        <p14:creationId xmlns:p14="http://schemas.microsoft.com/office/powerpoint/2010/main" val="3114613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AF3B8FB6-9F6D-4092-BA94-B757B33F21C7}"/>
              </a:ext>
            </a:extLst>
          </p:cNvPr>
          <p:cNvSpPr>
            <a:spLocks noGrp="1" noChangeArrowheads="1"/>
          </p:cNvSpPr>
          <p:nvPr>
            <p:ph type="dt" sz="half" idx="10"/>
          </p:nvPr>
        </p:nvSpPr>
        <p:spPr>
          <a:ln/>
        </p:spPr>
        <p:txBody>
          <a:bodyPr/>
          <a:lstStyle>
            <a:lvl1pPr>
              <a:defRPr/>
            </a:lvl1pPr>
          </a:lstStyle>
          <a:p>
            <a:pPr>
              <a:defRPr/>
            </a:pPr>
            <a:fld id="{88720FD3-F6B4-4E75-B288-609C47D6E675}" type="datetime1">
              <a:rPr lang="en-US"/>
              <a:pPr>
                <a:defRPr/>
              </a:pPr>
              <a:t>6/28/2022</a:t>
            </a:fld>
            <a:endParaRPr lang="en-US"/>
          </a:p>
        </p:txBody>
      </p:sp>
      <p:sp>
        <p:nvSpPr>
          <p:cNvPr id="4" name="Rectangle 5">
            <a:extLst>
              <a:ext uri="{FF2B5EF4-FFF2-40B4-BE49-F238E27FC236}">
                <a16:creationId xmlns:a16="http://schemas.microsoft.com/office/drawing/2014/main" id="{864CB9F6-D877-4932-9714-F73A1FBBF19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47782E5-3FF3-4139-A668-D0E135810BDA}"/>
              </a:ext>
            </a:extLst>
          </p:cNvPr>
          <p:cNvSpPr>
            <a:spLocks noGrp="1" noChangeArrowheads="1"/>
          </p:cNvSpPr>
          <p:nvPr>
            <p:ph type="sldNum" sz="quarter" idx="12"/>
          </p:nvPr>
        </p:nvSpPr>
        <p:spPr>
          <a:ln/>
        </p:spPr>
        <p:txBody>
          <a:bodyPr/>
          <a:lstStyle>
            <a:lvl1pPr>
              <a:defRPr/>
            </a:lvl1pPr>
          </a:lstStyle>
          <a:p>
            <a:fld id="{AFE7F08F-8FA5-4481-827E-CB491D61EA64}" type="slidenum">
              <a:rPr lang="en-US" altLang="en-US"/>
              <a:pPr/>
              <a:t>‹#›</a:t>
            </a:fld>
            <a:endParaRPr lang="en-US" altLang="en-US"/>
          </a:p>
        </p:txBody>
      </p:sp>
    </p:spTree>
    <p:extLst>
      <p:ext uri="{BB962C8B-B14F-4D97-AF65-F5344CB8AC3E}">
        <p14:creationId xmlns:p14="http://schemas.microsoft.com/office/powerpoint/2010/main" val="2615543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6EA9F-14A0-44F0-B840-C9298A840B45}"/>
              </a:ext>
            </a:extLst>
          </p:cNvPr>
          <p:cNvSpPr>
            <a:spLocks noGrp="1"/>
          </p:cNvSpPr>
          <p:nvPr>
            <p:ph type="title" sz="quarter"/>
          </p:nvPr>
        </p:nvSpPr>
        <p:spPr>
          <a:xfrm>
            <a:off x="685800" y="609600"/>
            <a:ext cx="7772400" cy="11430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A5C8127-6C2A-4B8F-AE90-AE1F62486E5A}"/>
              </a:ext>
            </a:extLst>
          </p:cNvPr>
          <p:cNvSpPr>
            <a:spLocks noGrp="1"/>
          </p:cNvSpPr>
          <p:nvPr>
            <p:ph sz="quarter" idx="1"/>
          </p:nvPr>
        </p:nvSpPr>
        <p:spPr>
          <a:xfrm>
            <a:off x="6858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F9DD14-DF8A-4261-AE78-5DB8CE1E87D5}"/>
              </a:ext>
            </a:extLst>
          </p:cNvPr>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C56D3EF6-2F56-45EF-9D42-DA961A10A9FA}"/>
              </a:ext>
            </a:extLst>
          </p:cNvPr>
          <p:cNvSpPr>
            <a:spLocks noGrp="1"/>
          </p:cNvSpPr>
          <p:nvPr>
            <p:ph sz="quarter" idx="3"/>
          </p:nvPr>
        </p:nvSpPr>
        <p:spPr>
          <a:xfrm>
            <a:off x="6858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819AEB5E-92A5-4C86-8A8B-92193EAED6C5}"/>
              </a:ext>
            </a:extLst>
          </p:cNvPr>
          <p:cNvSpPr>
            <a:spLocks noGrp="1"/>
          </p:cNvSpPr>
          <p:nvPr>
            <p:ph sz="quarter" idx="4"/>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28C260-4C84-40F3-BAD0-CFC5E9CD2B68}"/>
              </a:ext>
            </a:extLst>
          </p:cNvPr>
          <p:cNvSpPr>
            <a:spLocks noGrp="1"/>
          </p:cNvSpPr>
          <p:nvPr>
            <p:ph type="dt" sz="half" idx="10"/>
          </p:nvPr>
        </p:nvSpPr>
        <p:spPr>
          <a:xfrm>
            <a:off x="685800" y="6248400"/>
            <a:ext cx="1905000" cy="457200"/>
          </a:xfrm>
        </p:spPr>
        <p:txBody>
          <a:bodyPr/>
          <a:lstStyle>
            <a:lvl1pPr>
              <a:defRPr smtClean="0"/>
            </a:lvl1pPr>
          </a:lstStyle>
          <a:p>
            <a:pPr>
              <a:defRPr/>
            </a:pPr>
            <a:fld id="{82B60DF8-75EB-4DF3-B0DF-5F1E828236DA}" type="datetime1">
              <a:rPr lang="en-US"/>
              <a:pPr>
                <a:defRPr/>
              </a:pPr>
              <a:t>6/28/2022</a:t>
            </a:fld>
            <a:endParaRPr lang="en-US"/>
          </a:p>
        </p:txBody>
      </p:sp>
      <p:sp>
        <p:nvSpPr>
          <p:cNvPr id="8" name="Footer Placeholder 7">
            <a:extLst>
              <a:ext uri="{FF2B5EF4-FFF2-40B4-BE49-F238E27FC236}">
                <a16:creationId xmlns:a16="http://schemas.microsoft.com/office/drawing/2014/main" id="{6AFB7BD3-C5B3-4786-BB5B-12E0699CA87A}"/>
              </a:ext>
            </a:extLst>
          </p:cNvPr>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9" name="Slide Number Placeholder 8">
            <a:extLst>
              <a:ext uri="{FF2B5EF4-FFF2-40B4-BE49-F238E27FC236}">
                <a16:creationId xmlns:a16="http://schemas.microsoft.com/office/drawing/2014/main" id="{DCE457E4-5532-4644-B477-E90089E5C38C}"/>
              </a:ext>
            </a:extLst>
          </p:cNvPr>
          <p:cNvSpPr>
            <a:spLocks noGrp="1"/>
          </p:cNvSpPr>
          <p:nvPr>
            <p:ph type="sldNum" sz="quarter" idx="12"/>
          </p:nvPr>
        </p:nvSpPr>
        <p:spPr>
          <a:xfrm>
            <a:off x="6553200" y="6248400"/>
            <a:ext cx="1905000" cy="457200"/>
          </a:xfrm>
        </p:spPr>
        <p:txBody>
          <a:bodyPr/>
          <a:lstStyle>
            <a:lvl1pPr>
              <a:defRPr/>
            </a:lvl1pPr>
          </a:lstStyle>
          <a:p>
            <a:fld id="{2C123DA2-8FE0-4EEB-B496-D0680D21A6D3}" type="slidenum">
              <a:rPr lang="en-US" altLang="en-US"/>
              <a:pPr/>
              <a:t>‹#›</a:t>
            </a:fld>
            <a:endParaRPr lang="en-US" altLang="en-US"/>
          </a:p>
        </p:txBody>
      </p:sp>
    </p:spTree>
    <p:extLst>
      <p:ext uri="{BB962C8B-B14F-4D97-AF65-F5344CB8AC3E}">
        <p14:creationId xmlns:p14="http://schemas.microsoft.com/office/powerpoint/2010/main" val="2304829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4D7A886-FF89-4B53-8378-97E7BBC8E2D0}"/>
              </a:ext>
            </a:extLst>
          </p:cNvPr>
          <p:cNvSpPr>
            <a:spLocks noGrp="1" noChangeArrowheads="1"/>
          </p:cNvSpPr>
          <p:nvPr>
            <p:ph type="dt" sz="half" idx="10"/>
          </p:nvPr>
        </p:nvSpPr>
        <p:spPr>
          <a:ln/>
        </p:spPr>
        <p:txBody>
          <a:bodyPr/>
          <a:lstStyle>
            <a:lvl1pPr>
              <a:defRPr/>
            </a:lvl1pPr>
          </a:lstStyle>
          <a:p>
            <a:pPr>
              <a:defRPr/>
            </a:pPr>
            <a:fld id="{5D63F18A-8A82-4514-A7BC-C1F9EF762866}" type="datetime1">
              <a:rPr lang="en-US"/>
              <a:pPr>
                <a:defRPr/>
              </a:pPr>
              <a:t>6/28/2022</a:t>
            </a:fld>
            <a:endParaRPr lang="en-US"/>
          </a:p>
        </p:txBody>
      </p:sp>
      <p:sp>
        <p:nvSpPr>
          <p:cNvPr id="5" name="Rectangle 5">
            <a:extLst>
              <a:ext uri="{FF2B5EF4-FFF2-40B4-BE49-F238E27FC236}">
                <a16:creationId xmlns:a16="http://schemas.microsoft.com/office/drawing/2014/main" id="{F82026D9-93C0-4E97-9A83-77708651318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4344041-C381-42E8-BFBA-F1C25CC63B15}"/>
              </a:ext>
            </a:extLst>
          </p:cNvPr>
          <p:cNvSpPr>
            <a:spLocks noGrp="1" noChangeArrowheads="1"/>
          </p:cNvSpPr>
          <p:nvPr>
            <p:ph type="sldNum" sz="quarter" idx="12"/>
          </p:nvPr>
        </p:nvSpPr>
        <p:spPr>
          <a:ln/>
        </p:spPr>
        <p:txBody>
          <a:bodyPr/>
          <a:lstStyle>
            <a:lvl1pPr>
              <a:defRPr/>
            </a:lvl1pPr>
          </a:lstStyle>
          <a:p>
            <a:fld id="{6C61950F-9BCF-4BA6-A70D-74B071C6ACF2}" type="slidenum">
              <a:rPr lang="en-US" altLang="en-US"/>
              <a:pPr/>
              <a:t>‹#›</a:t>
            </a:fld>
            <a:endParaRPr lang="en-US" altLang="en-US"/>
          </a:p>
        </p:txBody>
      </p:sp>
    </p:spTree>
    <p:extLst>
      <p:ext uri="{BB962C8B-B14F-4D97-AF65-F5344CB8AC3E}">
        <p14:creationId xmlns:p14="http://schemas.microsoft.com/office/powerpoint/2010/main" val="1721688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33DAD25C-3C5A-4FE7-BE7B-E34FD7442F42}"/>
              </a:ext>
            </a:extLst>
          </p:cNvPr>
          <p:cNvSpPr>
            <a:spLocks noGrp="1" noChangeArrowheads="1"/>
          </p:cNvSpPr>
          <p:nvPr>
            <p:ph type="dt" sz="half" idx="10"/>
          </p:nvPr>
        </p:nvSpPr>
        <p:spPr>
          <a:ln/>
        </p:spPr>
        <p:txBody>
          <a:bodyPr/>
          <a:lstStyle>
            <a:lvl1pPr>
              <a:defRPr/>
            </a:lvl1pPr>
          </a:lstStyle>
          <a:p>
            <a:pPr>
              <a:defRPr/>
            </a:pPr>
            <a:fld id="{8D305F4F-89BB-4747-9A07-782678EBFE69}" type="datetime1">
              <a:rPr lang="en-US"/>
              <a:pPr>
                <a:defRPr/>
              </a:pPr>
              <a:t>6/28/2022</a:t>
            </a:fld>
            <a:endParaRPr lang="en-US"/>
          </a:p>
        </p:txBody>
      </p:sp>
      <p:sp>
        <p:nvSpPr>
          <p:cNvPr id="5" name="Rectangle 5">
            <a:extLst>
              <a:ext uri="{FF2B5EF4-FFF2-40B4-BE49-F238E27FC236}">
                <a16:creationId xmlns:a16="http://schemas.microsoft.com/office/drawing/2014/main" id="{03A6D9BC-AC47-45B7-A261-43D50792756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0231E25-A94B-4D13-9035-2D8BB7296B2C}"/>
              </a:ext>
            </a:extLst>
          </p:cNvPr>
          <p:cNvSpPr>
            <a:spLocks noGrp="1" noChangeArrowheads="1"/>
          </p:cNvSpPr>
          <p:nvPr>
            <p:ph type="sldNum" sz="quarter" idx="12"/>
          </p:nvPr>
        </p:nvSpPr>
        <p:spPr>
          <a:ln/>
        </p:spPr>
        <p:txBody>
          <a:bodyPr/>
          <a:lstStyle>
            <a:lvl1pPr>
              <a:defRPr/>
            </a:lvl1pPr>
          </a:lstStyle>
          <a:p>
            <a:fld id="{CACFE23A-CD5F-4D46-ACF2-A847C57281FA}" type="slidenum">
              <a:rPr lang="en-US" altLang="en-US"/>
              <a:pPr/>
              <a:t>‹#›</a:t>
            </a:fld>
            <a:endParaRPr lang="en-US" altLang="en-US"/>
          </a:p>
        </p:txBody>
      </p:sp>
    </p:spTree>
    <p:extLst>
      <p:ext uri="{BB962C8B-B14F-4D97-AF65-F5344CB8AC3E}">
        <p14:creationId xmlns:p14="http://schemas.microsoft.com/office/powerpoint/2010/main" val="3600517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97160EA-9315-4834-9BFD-9610B7F20BA2}"/>
              </a:ext>
            </a:extLst>
          </p:cNvPr>
          <p:cNvSpPr>
            <a:spLocks noGrp="1" noChangeArrowheads="1"/>
          </p:cNvSpPr>
          <p:nvPr>
            <p:ph type="dt" sz="half" idx="10"/>
          </p:nvPr>
        </p:nvSpPr>
        <p:spPr>
          <a:ln/>
        </p:spPr>
        <p:txBody>
          <a:bodyPr/>
          <a:lstStyle>
            <a:lvl1pPr>
              <a:defRPr/>
            </a:lvl1pPr>
          </a:lstStyle>
          <a:p>
            <a:pPr>
              <a:defRPr/>
            </a:pPr>
            <a:fld id="{12799042-BBED-46DF-8D03-DBC784EF69E5}" type="datetime1">
              <a:rPr lang="en-US"/>
              <a:pPr>
                <a:defRPr/>
              </a:pPr>
              <a:t>6/28/2022</a:t>
            </a:fld>
            <a:endParaRPr lang="en-US"/>
          </a:p>
        </p:txBody>
      </p:sp>
      <p:sp>
        <p:nvSpPr>
          <p:cNvPr id="6" name="Rectangle 5">
            <a:extLst>
              <a:ext uri="{FF2B5EF4-FFF2-40B4-BE49-F238E27FC236}">
                <a16:creationId xmlns:a16="http://schemas.microsoft.com/office/drawing/2014/main" id="{5514FE39-E7B2-427B-B97D-EB47D4FB25D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C7E2403-3EDD-477C-91FC-057DBBA524AF}"/>
              </a:ext>
            </a:extLst>
          </p:cNvPr>
          <p:cNvSpPr>
            <a:spLocks noGrp="1" noChangeArrowheads="1"/>
          </p:cNvSpPr>
          <p:nvPr>
            <p:ph type="sldNum" sz="quarter" idx="12"/>
          </p:nvPr>
        </p:nvSpPr>
        <p:spPr>
          <a:ln/>
        </p:spPr>
        <p:txBody>
          <a:bodyPr/>
          <a:lstStyle>
            <a:lvl1pPr>
              <a:defRPr/>
            </a:lvl1pPr>
          </a:lstStyle>
          <a:p>
            <a:fld id="{5A62EDE4-E72F-446E-8914-95C62B1F417B}" type="slidenum">
              <a:rPr lang="en-US" altLang="en-US"/>
              <a:pPr/>
              <a:t>‹#›</a:t>
            </a:fld>
            <a:endParaRPr lang="en-US" altLang="en-US"/>
          </a:p>
        </p:txBody>
      </p:sp>
    </p:spTree>
    <p:extLst>
      <p:ext uri="{BB962C8B-B14F-4D97-AF65-F5344CB8AC3E}">
        <p14:creationId xmlns:p14="http://schemas.microsoft.com/office/powerpoint/2010/main" val="1213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77EFC18-E17E-4131-BD14-45AEB2398E49}"/>
              </a:ext>
            </a:extLst>
          </p:cNvPr>
          <p:cNvSpPr>
            <a:spLocks noGrp="1" noChangeArrowheads="1"/>
          </p:cNvSpPr>
          <p:nvPr>
            <p:ph type="dt" sz="half" idx="10"/>
          </p:nvPr>
        </p:nvSpPr>
        <p:spPr>
          <a:ln/>
        </p:spPr>
        <p:txBody>
          <a:bodyPr/>
          <a:lstStyle>
            <a:lvl1pPr>
              <a:defRPr/>
            </a:lvl1pPr>
          </a:lstStyle>
          <a:p>
            <a:pPr>
              <a:defRPr/>
            </a:pPr>
            <a:fld id="{BF1E78E3-8908-4F2A-880D-8136DBE91649}" type="datetime1">
              <a:rPr lang="en-US"/>
              <a:pPr>
                <a:defRPr/>
              </a:pPr>
              <a:t>6/28/2022</a:t>
            </a:fld>
            <a:endParaRPr lang="en-US"/>
          </a:p>
        </p:txBody>
      </p:sp>
      <p:sp>
        <p:nvSpPr>
          <p:cNvPr id="8" name="Rectangle 5">
            <a:extLst>
              <a:ext uri="{FF2B5EF4-FFF2-40B4-BE49-F238E27FC236}">
                <a16:creationId xmlns:a16="http://schemas.microsoft.com/office/drawing/2014/main" id="{DCDB6945-0A92-4A33-9F26-45AE04615D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664C9F69-54D2-4470-8653-2C0859608BFD}"/>
              </a:ext>
            </a:extLst>
          </p:cNvPr>
          <p:cNvSpPr>
            <a:spLocks noGrp="1" noChangeArrowheads="1"/>
          </p:cNvSpPr>
          <p:nvPr>
            <p:ph type="sldNum" sz="quarter" idx="12"/>
          </p:nvPr>
        </p:nvSpPr>
        <p:spPr>
          <a:ln/>
        </p:spPr>
        <p:txBody>
          <a:bodyPr/>
          <a:lstStyle>
            <a:lvl1pPr>
              <a:defRPr/>
            </a:lvl1pPr>
          </a:lstStyle>
          <a:p>
            <a:fld id="{ED24AA72-C44B-49BD-87EC-E119AA4A00FE}" type="slidenum">
              <a:rPr lang="en-US" altLang="en-US"/>
              <a:pPr/>
              <a:t>‹#›</a:t>
            </a:fld>
            <a:endParaRPr lang="en-US" altLang="en-US"/>
          </a:p>
        </p:txBody>
      </p:sp>
    </p:spTree>
    <p:extLst>
      <p:ext uri="{BB962C8B-B14F-4D97-AF65-F5344CB8AC3E}">
        <p14:creationId xmlns:p14="http://schemas.microsoft.com/office/powerpoint/2010/main" val="4252811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B5304780-350F-4AF5-8914-86125D292F19}"/>
              </a:ext>
            </a:extLst>
          </p:cNvPr>
          <p:cNvSpPr>
            <a:spLocks noGrp="1" noChangeArrowheads="1"/>
          </p:cNvSpPr>
          <p:nvPr>
            <p:ph type="dt" sz="half" idx="10"/>
          </p:nvPr>
        </p:nvSpPr>
        <p:spPr>
          <a:ln/>
        </p:spPr>
        <p:txBody>
          <a:bodyPr/>
          <a:lstStyle>
            <a:lvl1pPr>
              <a:defRPr/>
            </a:lvl1pPr>
          </a:lstStyle>
          <a:p>
            <a:pPr>
              <a:defRPr/>
            </a:pPr>
            <a:fld id="{19C83FCA-7CF0-41EB-B198-DF586B4BD74E}" type="datetime1">
              <a:rPr lang="en-US"/>
              <a:pPr>
                <a:defRPr/>
              </a:pPr>
              <a:t>6/28/2022</a:t>
            </a:fld>
            <a:endParaRPr lang="en-US"/>
          </a:p>
        </p:txBody>
      </p:sp>
      <p:sp>
        <p:nvSpPr>
          <p:cNvPr id="4" name="Rectangle 5">
            <a:extLst>
              <a:ext uri="{FF2B5EF4-FFF2-40B4-BE49-F238E27FC236}">
                <a16:creationId xmlns:a16="http://schemas.microsoft.com/office/drawing/2014/main" id="{848BE991-CB33-4F0A-9405-16A294A3FFE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5BE49AF6-662C-41F9-824D-057A7E4E3447}"/>
              </a:ext>
            </a:extLst>
          </p:cNvPr>
          <p:cNvSpPr>
            <a:spLocks noGrp="1" noChangeArrowheads="1"/>
          </p:cNvSpPr>
          <p:nvPr>
            <p:ph type="sldNum" sz="quarter" idx="12"/>
          </p:nvPr>
        </p:nvSpPr>
        <p:spPr>
          <a:ln/>
        </p:spPr>
        <p:txBody>
          <a:bodyPr/>
          <a:lstStyle>
            <a:lvl1pPr>
              <a:defRPr/>
            </a:lvl1pPr>
          </a:lstStyle>
          <a:p>
            <a:fld id="{3E3673B1-E74B-4077-8840-16FED9363358}" type="slidenum">
              <a:rPr lang="en-US" altLang="en-US"/>
              <a:pPr/>
              <a:t>‹#›</a:t>
            </a:fld>
            <a:endParaRPr lang="en-US" altLang="en-US"/>
          </a:p>
        </p:txBody>
      </p:sp>
    </p:spTree>
    <p:extLst>
      <p:ext uri="{BB962C8B-B14F-4D97-AF65-F5344CB8AC3E}">
        <p14:creationId xmlns:p14="http://schemas.microsoft.com/office/powerpoint/2010/main" val="232276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31E7316-8FE7-4FD1-AD97-86D96EC4402B}"/>
              </a:ext>
            </a:extLst>
          </p:cNvPr>
          <p:cNvSpPr>
            <a:spLocks noGrp="1" noChangeArrowheads="1"/>
          </p:cNvSpPr>
          <p:nvPr>
            <p:ph type="dt" sz="half" idx="10"/>
          </p:nvPr>
        </p:nvSpPr>
        <p:spPr>
          <a:ln/>
        </p:spPr>
        <p:txBody>
          <a:bodyPr/>
          <a:lstStyle>
            <a:lvl1pPr>
              <a:defRPr/>
            </a:lvl1pPr>
          </a:lstStyle>
          <a:p>
            <a:pPr>
              <a:defRPr/>
            </a:pPr>
            <a:fld id="{6A8D5DE4-DE02-47CF-8C1B-8072C8A1E1F0}" type="datetime1">
              <a:rPr lang="en-US"/>
              <a:pPr>
                <a:defRPr/>
              </a:pPr>
              <a:t>6/28/2022</a:t>
            </a:fld>
            <a:endParaRPr lang="en-US"/>
          </a:p>
        </p:txBody>
      </p:sp>
      <p:sp>
        <p:nvSpPr>
          <p:cNvPr id="3" name="Rectangle 5">
            <a:extLst>
              <a:ext uri="{FF2B5EF4-FFF2-40B4-BE49-F238E27FC236}">
                <a16:creationId xmlns:a16="http://schemas.microsoft.com/office/drawing/2014/main" id="{40B8EF6A-ABEC-4171-8A73-B3A56ABDBA9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D2EBADB6-03BF-49DF-B8E4-5211E9FFFC00}"/>
              </a:ext>
            </a:extLst>
          </p:cNvPr>
          <p:cNvSpPr>
            <a:spLocks noGrp="1" noChangeArrowheads="1"/>
          </p:cNvSpPr>
          <p:nvPr>
            <p:ph type="sldNum" sz="quarter" idx="12"/>
          </p:nvPr>
        </p:nvSpPr>
        <p:spPr>
          <a:ln/>
        </p:spPr>
        <p:txBody>
          <a:bodyPr/>
          <a:lstStyle>
            <a:lvl1pPr>
              <a:defRPr/>
            </a:lvl1pPr>
          </a:lstStyle>
          <a:p>
            <a:fld id="{B32499BE-85CB-4343-8269-AE7B2761AD39}" type="slidenum">
              <a:rPr lang="en-US" altLang="en-US"/>
              <a:pPr/>
              <a:t>‹#›</a:t>
            </a:fld>
            <a:endParaRPr lang="en-US" altLang="en-US"/>
          </a:p>
        </p:txBody>
      </p:sp>
    </p:spTree>
    <p:extLst>
      <p:ext uri="{BB962C8B-B14F-4D97-AF65-F5344CB8AC3E}">
        <p14:creationId xmlns:p14="http://schemas.microsoft.com/office/powerpoint/2010/main" val="2077093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FA7D3E6-0B6D-4326-9211-EDF82DBE95F3}"/>
              </a:ext>
            </a:extLst>
          </p:cNvPr>
          <p:cNvSpPr>
            <a:spLocks noGrp="1" noChangeArrowheads="1"/>
          </p:cNvSpPr>
          <p:nvPr>
            <p:ph type="dt" sz="half" idx="10"/>
          </p:nvPr>
        </p:nvSpPr>
        <p:spPr>
          <a:ln/>
        </p:spPr>
        <p:txBody>
          <a:bodyPr/>
          <a:lstStyle>
            <a:lvl1pPr>
              <a:defRPr/>
            </a:lvl1pPr>
          </a:lstStyle>
          <a:p>
            <a:pPr>
              <a:defRPr/>
            </a:pPr>
            <a:fld id="{8EB71798-7519-41E6-8135-245987188914}" type="datetime1">
              <a:rPr lang="en-US"/>
              <a:pPr>
                <a:defRPr/>
              </a:pPr>
              <a:t>6/28/2022</a:t>
            </a:fld>
            <a:endParaRPr lang="en-US"/>
          </a:p>
        </p:txBody>
      </p:sp>
      <p:sp>
        <p:nvSpPr>
          <p:cNvPr id="6" name="Rectangle 5">
            <a:extLst>
              <a:ext uri="{FF2B5EF4-FFF2-40B4-BE49-F238E27FC236}">
                <a16:creationId xmlns:a16="http://schemas.microsoft.com/office/drawing/2014/main" id="{1E2E40D3-238D-4CC3-85B0-172A0DC3409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D824141-01D6-4D73-AB6D-4C7A6979BEB6}"/>
              </a:ext>
            </a:extLst>
          </p:cNvPr>
          <p:cNvSpPr>
            <a:spLocks noGrp="1" noChangeArrowheads="1"/>
          </p:cNvSpPr>
          <p:nvPr>
            <p:ph type="sldNum" sz="quarter" idx="12"/>
          </p:nvPr>
        </p:nvSpPr>
        <p:spPr>
          <a:ln/>
        </p:spPr>
        <p:txBody>
          <a:bodyPr/>
          <a:lstStyle>
            <a:lvl1pPr>
              <a:defRPr/>
            </a:lvl1pPr>
          </a:lstStyle>
          <a:p>
            <a:fld id="{476920CA-DA37-4B09-B764-EEE8A28765C9}" type="slidenum">
              <a:rPr lang="en-US" altLang="en-US"/>
              <a:pPr/>
              <a:t>‹#›</a:t>
            </a:fld>
            <a:endParaRPr lang="en-US" altLang="en-US"/>
          </a:p>
        </p:txBody>
      </p:sp>
    </p:spTree>
    <p:extLst>
      <p:ext uri="{BB962C8B-B14F-4D97-AF65-F5344CB8AC3E}">
        <p14:creationId xmlns:p14="http://schemas.microsoft.com/office/powerpoint/2010/main" val="1946461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83A0B87-0480-494D-938B-9C14C81B0FE4}"/>
              </a:ext>
            </a:extLst>
          </p:cNvPr>
          <p:cNvSpPr>
            <a:spLocks noGrp="1" noChangeArrowheads="1"/>
          </p:cNvSpPr>
          <p:nvPr>
            <p:ph type="dt" sz="half" idx="10"/>
          </p:nvPr>
        </p:nvSpPr>
        <p:spPr>
          <a:ln/>
        </p:spPr>
        <p:txBody>
          <a:bodyPr/>
          <a:lstStyle>
            <a:lvl1pPr>
              <a:defRPr/>
            </a:lvl1pPr>
          </a:lstStyle>
          <a:p>
            <a:pPr>
              <a:defRPr/>
            </a:pPr>
            <a:fld id="{4513FF14-5DD4-4EDC-9286-9EBEE4362136}" type="datetime1">
              <a:rPr lang="en-US"/>
              <a:pPr>
                <a:defRPr/>
              </a:pPr>
              <a:t>6/28/2022</a:t>
            </a:fld>
            <a:endParaRPr lang="en-US"/>
          </a:p>
        </p:txBody>
      </p:sp>
      <p:sp>
        <p:nvSpPr>
          <p:cNvPr id="6" name="Rectangle 5">
            <a:extLst>
              <a:ext uri="{FF2B5EF4-FFF2-40B4-BE49-F238E27FC236}">
                <a16:creationId xmlns:a16="http://schemas.microsoft.com/office/drawing/2014/main" id="{D2309B71-AE96-4A0E-B6DD-364A811087B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4E2503C-6B3C-4C81-A240-1FBFAE7323D6}"/>
              </a:ext>
            </a:extLst>
          </p:cNvPr>
          <p:cNvSpPr>
            <a:spLocks noGrp="1" noChangeArrowheads="1"/>
          </p:cNvSpPr>
          <p:nvPr>
            <p:ph type="sldNum" sz="quarter" idx="12"/>
          </p:nvPr>
        </p:nvSpPr>
        <p:spPr>
          <a:ln/>
        </p:spPr>
        <p:txBody>
          <a:bodyPr/>
          <a:lstStyle>
            <a:lvl1pPr>
              <a:defRPr/>
            </a:lvl1pPr>
          </a:lstStyle>
          <a:p>
            <a:fld id="{D02D0E6B-74EA-4FD5-A4FF-44225E4C531D}" type="slidenum">
              <a:rPr lang="en-US" altLang="en-US"/>
              <a:pPr/>
              <a:t>‹#›</a:t>
            </a:fld>
            <a:endParaRPr lang="en-US" altLang="en-US"/>
          </a:p>
        </p:txBody>
      </p:sp>
    </p:spTree>
    <p:extLst>
      <p:ext uri="{BB962C8B-B14F-4D97-AF65-F5344CB8AC3E}">
        <p14:creationId xmlns:p14="http://schemas.microsoft.com/office/powerpoint/2010/main" val="416578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7B563CD-BA59-4F17-8DAA-CD8A5F88E409}"/>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171" name="Rectangle 3">
            <a:extLst>
              <a:ext uri="{FF2B5EF4-FFF2-40B4-BE49-F238E27FC236}">
                <a16:creationId xmlns:a16="http://schemas.microsoft.com/office/drawing/2014/main" id="{F2703697-E1C4-433A-97AD-21DC442265D1}"/>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0208916-274A-46A9-A366-A0CF9C344CF5}"/>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8D21E392-E21A-432E-B438-E2B81C49AEB3}" type="datetime1">
              <a:rPr lang="en-US"/>
              <a:pPr>
                <a:defRPr/>
              </a:pPr>
              <a:t>6/28/2022</a:t>
            </a:fld>
            <a:endParaRPr lang="en-US"/>
          </a:p>
        </p:txBody>
      </p:sp>
      <p:sp>
        <p:nvSpPr>
          <p:cNvPr id="1029" name="Rectangle 5">
            <a:extLst>
              <a:ext uri="{FF2B5EF4-FFF2-40B4-BE49-F238E27FC236}">
                <a16:creationId xmlns:a16="http://schemas.microsoft.com/office/drawing/2014/main" id="{E6CD93B2-C68B-4941-A46A-ABD2329AFE29}"/>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a:extLst>
              <a:ext uri="{FF2B5EF4-FFF2-40B4-BE49-F238E27FC236}">
                <a16:creationId xmlns:a16="http://schemas.microsoft.com/office/drawing/2014/main" id="{CAC65E2A-ABB1-4313-8B16-587455BAB04C}"/>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76A2823-0F1B-4B1A-9492-B87F6F313B1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oleObject" Target="../embeddings/oleObject3.bin"/><Relationship Id="rId1" Type="http://schemas.openxmlformats.org/officeDocument/2006/relationships/slideLayout" Target="../slideLayouts/slideLayout13.xml"/><Relationship Id="rId6" Type="http://schemas.openxmlformats.org/officeDocument/2006/relationships/oleObject" Target="../embeddings/oleObject5.bin"/><Relationship Id="rId11" Type="http://schemas.openxmlformats.org/officeDocument/2006/relationships/image" Target="../media/image29.png"/><Relationship Id="rId5" Type="http://schemas.openxmlformats.org/officeDocument/2006/relationships/image" Target="../media/image26.png"/><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oleObject" Target="../embeddings/oleObject8.bin"/><Relationship Id="rId1" Type="http://schemas.openxmlformats.org/officeDocument/2006/relationships/slideLayout" Target="../slideLayouts/slideLayout13.xml"/><Relationship Id="rId6" Type="http://schemas.openxmlformats.org/officeDocument/2006/relationships/oleObject" Target="../embeddings/oleObject10.bin"/><Relationship Id="rId11" Type="http://schemas.openxmlformats.org/officeDocument/2006/relationships/image" Target="../media/image34.png"/><Relationship Id="rId5" Type="http://schemas.openxmlformats.org/officeDocument/2006/relationships/image" Target="../media/image31.png"/><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oleObject" Target="../embeddings/oleObject13.bin"/><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oleObject" Target="../embeddings/oleObject14.bin"/><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oleObject" Target="../embeddings/oleObject15.bin"/><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oleObject" Target="../embeddings/oleObject16.bin"/><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1AE2817-9C99-47B8-8956-7FFBCEFFE966}"/>
              </a:ext>
            </a:extLst>
          </p:cNvPr>
          <p:cNvSpPr>
            <a:spLocks noGrp="1"/>
          </p:cNvSpPr>
          <p:nvPr>
            <p:ph type="ctrTitle"/>
          </p:nvPr>
        </p:nvSpPr>
        <p:spPr>
          <a:xfrm>
            <a:off x="1447800" y="1828800"/>
            <a:ext cx="5943600" cy="990600"/>
          </a:xfrm>
          <a:solidFill>
            <a:srgbClr val="92D050"/>
          </a:solidFill>
        </p:spPr>
        <p:txBody>
          <a:bodyPr/>
          <a:lstStyle/>
          <a:p>
            <a:r>
              <a:rPr lang="en-US" altLang="en-US" sz="6000" b="1"/>
              <a:t>Graph and Tree</a:t>
            </a:r>
            <a:endParaRPr lang="en-US" altLang="en-US" sz="6000"/>
          </a:p>
        </p:txBody>
      </p:sp>
      <p:sp>
        <p:nvSpPr>
          <p:cNvPr id="8195" name="Slide Number Placeholder 3">
            <a:extLst>
              <a:ext uri="{FF2B5EF4-FFF2-40B4-BE49-F238E27FC236}">
                <a16:creationId xmlns:a16="http://schemas.microsoft.com/office/drawing/2014/main" id="{23BB4C77-13DC-4F28-B5CE-8E014E17E4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803795A-E84A-4EC9-AC2F-0E96C2F1F1CF}" type="slidenum">
              <a:rPr lang="en-US" altLang="en-US" sz="1400"/>
              <a:pPr eaLnBrk="1" hangingPunct="1"/>
              <a:t>1</a:t>
            </a:fld>
            <a:endParaRPr lang="en-US" altLang="en-US"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a:extLst>
              <a:ext uri="{FF2B5EF4-FFF2-40B4-BE49-F238E27FC236}">
                <a16:creationId xmlns:a16="http://schemas.microsoft.com/office/drawing/2014/main" id="{8FC25613-47F9-4201-B1E5-524DB254D4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416EF61-06EC-4FE3-8BAE-34AEB6A3ECB8}" type="slidenum">
              <a:rPr lang="en-US" altLang="en-US" sz="1400"/>
              <a:pPr eaLnBrk="1" hangingPunct="1"/>
              <a:t>10</a:t>
            </a:fld>
            <a:endParaRPr lang="en-US" altLang="en-US" sz="1400"/>
          </a:p>
        </p:txBody>
      </p:sp>
      <p:sp>
        <p:nvSpPr>
          <p:cNvPr id="16387" name="TextBox 4">
            <a:extLst>
              <a:ext uri="{FF2B5EF4-FFF2-40B4-BE49-F238E27FC236}">
                <a16:creationId xmlns:a16="http://schemas.microsoft.com/office/drawing/2014/main" id="{57EF01B2-AB87-4CB6-A4F5-7ED61C3BAF39}"/>
              </a:ext>
            </a:extLst>
          </p:cNvPr>
          <p:cNvSpPr txBox="1">
            <a:spLocks noChangeArrowheads="1"/>
          </p:cNvSpPr>
          <p:nvPr/>
        </p:nvSpPr>
        <p:spPr bwMode="auto">
          <a:xfrm>
            <a:off x="152400" y="457200"/>
            <a:ext cx="8763000" cy="12001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The degree of a vertex in an undirected graph is the number of edges incident with it, except that a loop at a vertex contributes twice to the degree of that vertex. The degree of the vertex v is denoted by deg(v).</a:t>
            </a:r>
          </a:p>
        </p:txBody>
      </p:sp>
      <p:sp>
        <p:nvSpPr>
          <p:cNvPr id="16388" name="TextBox 5">
            <a:extLst>
              <a:ext uri="{FF2B5EF4-FFF2-40B4-BE49-F238E27FC236}">
                <a16:creationId xmlns:a16="http://schemas.microsoft.com/office/drawing/2014/main" id="{2EEADE85-FB45-4066-AC8B-6CDA49D2761D}"/>
              </a:ext>
            </a:extLst>
          </p:cNvPr>
          <p:cNvSpPr txBox="1">
            <a:spLocks noChangeArrowheads="1"/>
          </p:cNvSpPr>
          <p:nvPr/>
        </p:nvSpPr>
        <p:spPr bwMode="auto">
          <a:xfrm>
            <a:off x="228600" y="1828800"/>
            <a:ext cx="8458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Example-2</a:t>
            </a:r>
          </a:p>
          <a:p>
            <a:pPr algn="just" eaLnBrk="1" hangingPunct="1"/>
            <a:r>
              <a:rPr lang="en-US" altLang="en-US"/>
              <a:t>What are the degrees of the vertices in the graphs </a:t>
            </a:r>
            <a:r>
              <a:rPr lang="en-US" altLang="en-US" i="1"/>
              <a:t>G and H </a:t>
            </a:r>
            <a:r>
              <a:rPr lang="en-US" altLang="en-US"/>
              <a:t>displayed in Figure 1?</a:t>
            </a:r>
          </a:p>
          <a:p>
            <a:pPr algn="just" eaLnBrk="1" hangingPunct="1"/>
            <a:r>
              <a:rPr lang="en-US" altLang="en-US" i="1"/>
              <a:t>Solution: In G, deg(a) = 2, deg(b) = deg(c) = deg(f ) = 4, deg(d ) = 1, deg(e) = 3, and </a:t>
            </a:r>
            <a:r>
              <a:rPr lang="en-US" altLang="en-US"/>
              <a:t>deg</a:t>
            </a:r>
            <a:r>
              <a:rPr lang="en-US" altLang="en-US" i="1"/>
              <a:t>(g) = 0. H, deg(a) = 4, deg(b) = deg(e) = 6, deg(c) = 1, and deg(d ) = 5.</a:t>
            </a:r>
            <a:endParaRPr lang="en-US" altLang="en-US"/>
          </a:p>
        </p:txBody>
      </p:sp>
      <p:pic>
        <p:nvPicPr>
          <p:cNvPr id="16389" name="Picture 2">
            <a:extLst>
              <a:ext uri="{FF2B5EF4-FFF2-40B4-BE49-F238E27FC236}">
                <a16:creationId xmlns:a16="http://schemas.microsoft.com/office/drawing/2014/main" id="{4BDC197F-F2A6-416C-B0A7-A3FBAE3BE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14800"/>
            <a:ext cx="747236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a:extLst>
              <a:ext uri="{FF2B5EF4-FFF2-40B4-BE49-F238E27FC236}">
                <a16:creationId xmlns:a16="http://schemas.microsoft.com/office/drawing/2014/main" id="{9E64D875-81EC-4761-82F0-60FA7FB7B9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64A5B4A-494A-44B5-8642-B98F976AE4EF}" type="slidenum">
              <a:rPr lang="en-US" altLang="en-US" sz="1400"/>
              <a:pPr eaLnBrk="1" hangingPunct="1"/>
              <a:t>11</a:t>
            </a:fld>
            <a:endParaRPr lang="en-US" altLang="en-US" sz="1400"/>
          </a:p>
        </p:txBody>
      </p:sp>
      <p:pic>
        <p:nvPicPr>
          <p:cNvPr id="17411" name="Picture 2">
            <a:extLst>
              <a:ext uri="{FF2B5EF4-FFF2-40B4-BE49-F238E27FC236}">
                <a16:creationId xmlns:a16="http://schemas.microsoft.com/office/drawing/2014/main" id="{3A029D5A-474F-4C9D-8AC8-D4E8F4443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892968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Box 5">
            <a:extLst>
              <a:ext uri="{FF2B5EF4-FFF2-40B4-BE49-F238E27FC236}">
                <a16:creationId xmlns:a16="http://schemas.microsoft.com/office/drawing/2014/main" id="{311EC8F9-0891-4E46-BF7F-F0BEFD143792}"/>
              </a:ext>
            </a:extLst>
          </p:cNvPr>
          <p:cNvSpPr txBox="1">
            <a:spLocks noChangeArrowheads="1"/>
          </p:cNvSpPr>
          <p:nvPr/>
        </p:nvSpPr>
        <p:spPr bwMode="auto">
          <a:xfrm>
            <a:off x="152400" y="2819400"/>
            <a:ext cx="87630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t>EXAMPLE 3 </a:t>
            </a:r>
          </a:p>
          <a:p>
            <a:pPr algn="just" eaLnBrk="1" hangingPunct="1"/>
            <a:r>
              <a:rPr lang="en-US" altLang="en-US" b="1"/>
              <a:t>How many edges are there in a graph with 10 vertices each of degree six?</a:t>
            </a:r>
          </a:p>
          <a:p>
            <a:pPr algn="just" eaLnBrk="1" hangingPunct="1"/>
            <a:r>
              <a:rPr lang="en-US" altLang="en-US" i="1"/>
              <a:t>Solution: Because the sum of the degrees of the vertices is 6 ・ 10 = 60, it follows that 2m = 60 </a:t>
            </a:r>
            <a:r>
              <a:rPr lang="en-US" altLang="en-US"/>
              <a:t>where </a:t>
            </a:r>
            <a:r>
              <a:rPr lang="en-US" altLang="en-US" i="1"/>
              <a:t>m is the number of edges. Therefore, m = 30.</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a:extLst>
              <a:ext uri="{FF2B5EF4-FFF2-40B4-BE49-F238E27FC236}">
                <a16:creationId xmlns:a16="http://schemas.microsoft.com/office/drawing/2014/main" id="{971A87AC-1FBE-475B-AB59-63805911D2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58F9802-98D8-44F2-868A-F67BDD5F814B}" type="slidenum">
              <a:rPr lang="en-US" altLang="en-US" sz="1400"/>
              <a:pPr eaLnBrk="1" hangingPunct="1"/>
              <a:t>12</a:t>
            </a:fld>
            <a:endParaRPr lang="en-US" altLang="en-US" sz="1400"/>
          </a:p>
        </p:txBody>
      </p:sp>
      <p:sp>
        <p:nvSpPr>
          <p:cNvPr id="18435" name="TextBox 4">
            <a:extLst>
              <a:ext uri="{FF2B5EF4-FFF2-40B4-BE49-F238E27FC236}">
                <a16:creationId xmlns:a16="http://schemas.microsoft.com/office/drawing/2014/main" id="{AEB68594-C614-43F6-A24E-64B34A7FDE4F}"/>
              </a:ext>
            </a:extLst>
          </p:cNvPr>
          <p:cNvSpPr txBox="1">
            <a:spLocks noChangeArrowheads="1"/>
          </p:cNvSpPr>
          <p:nvPr/>
        </p:nvSpPr>
        <p:spPr bwMode="auto">
          <a:xfrm>
            <a:off x="228600" y="304800"/>
            <a:ext cx="8382000" cy="83026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FF0000"/>
                </a:solidFill>
              </a:rPr>
              <a:t>Theorem</a:t>
            </a:r>
          </a:p>
          <a:p>
            <a:pPr eaLnBrk="1" hangingPunct="1"/>
            <a:r>
              <a:rPr lang="en-US" altLang="en-US"/>
              <a:t>An undirected graph has an even number of vertices of odd degree.</a:t>
            </a:r>
          </a:p>
        </p:txBody>
      </p:sp>
      <p:pic>
        <p:nvPicPr>
          <p:cNvPr id="18436" name="Picture 2">
            <a:extLst>
              <a:ext uri="{FF2B5EF4-FFF2-40B4-BE49-F238E27FC236}">
                <a16:creationId xmlns:a16="http://schemas.microsoft.com/office/drawing/2014/main" id="{2BEEB0A9-53B4-4377-8079-3F6935347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8991600"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a:extLst>
              <a:ext uri="{FF2B5EF4-FFF2-40B4-BE49-F238E27FC236}">
                <a16:creationId xmlns:a16="http://schemas.microsoft.com/office/drawing/2014/main" id="{96ED1083-56B9-49F8-B2C1-8FD69534F9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8DAE1D8-0DD9-4016-8D83-8CA76E70DBEB}" type="slidenum">
              <a:rPr lang="en-US" altLang="en-US" sz="1400"/>
              <a:pPr eaLnBrk="1" hangingPunct="1"/>
              <a:t>13</a:t>
            </a:fld>
            <a:endParaRPr lang="en-US" altLang="en-US" sz="1400"/>
          </a:p>
        </p:txBody>
      </p:sp>
      <p:sp>
        <p:nvSpPr>
          <p:cNvPr id="19459" name="TextBox 4">
            <a:extLst>
              <a:ext uri="{FF2B5EF4-FFF2-40B4-BE49-F238E27FC236}">
                <a16:creationId xmlns:a16="http://schemas.microsoft.com/office/drawing/2014/main" id="{7CC85FBE-70BD-49E3-A4CD-07EE50DFD4CF}"/>
              </a:ext>
            </a:extLst>
          </p:cNvPr>
          <p:cNvSpPr txBox="1">
            <a:spLocks noChangeArrowheads="1"/>
          </p:cNvSpPr>
          <p:nvPr/>
        </p:nvSpPr>
        <p:spPr bwMode="auto">
          <a:xfrm>
            <a:off x="228600" y="228600"/>
            <a:ext cx="8458200" cy="23082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In a graph with directed edges the in-degree of a vertex v, denoted by deg</a:t>
            </a:r>
            <a:r>
              <a:rPr lang="en-US" altLang="en-US" baseline="30000"/>
              <a:t>−</a:t>
            </a:r>
            <a:r>
              <a:rPr lang="en-US" altLang="en-US"/>
              <a:t>(v), is the number of edges with v as their terminal vertex. The out-degree of v, denoted by deg</a:t>
            </a:r>
            <a:r>
              <a:rPr lang="en-US" altLang="en-US" baseline="30000"/>
              <a:t>+</a:t>
            </a:r>
            <a:r>
              <a:rPr lang="en-US" altLang="en-US"/>
              <a:t>(v), is the number of edges with v as their initial vertex. (Note that a loop at a vertex contributes 1 to both the in-degree and the out-degree of this vertex.)</a:t>
            </a:r>
          </a:p>
        </p:txBody>
      </p:sp>
      <p:sp>
        <p:nvSpPr>
          <p:cNvPr id="19460" name="TextBox 5">
            <a:extLst>
              <a:ext uri="{FF2B5EF4-FFF2-40B4-BE49-F238E27FC236}">
                <a16:creationId xmlns:a16="http://schemas.microsoft.com/office/drawing/2014/main" id="{4AC31BE3-C183-4D60-BC60-91798758B80B}"/>
              </a:ext>
            </a:extLst>
          </p:cNvPr>
          <p:cNvSpPr txBox="1">
            <a:spLocks noChangeArrowheads="1"/>
          </p:cNvSpPr>
          <p:nvPr/>
        </p:nvSpPr>
        <p:spPr bwMode="auto">
          <a:xfrm>
            <a:off x="304800" y="2590800"/>
            <a:ext cx="853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EXAMPLE 4 </a:t>
            </a:r>
            <a:r>
              <a:rPr lang="en-US" altLang="en-US"/>
              <a:t>Find the in-degree and out-degree of each vertex in the graph G with directed edges shown in Figure 2.</a:t>
            </a:r>
          </a:p>
        </p:txBody>
      </p:sp>
      <p:pic>
        <p:nvPicPr>
          <p:cNvPr id="19461" name="Picture 2">
            <a:extLst>
              <a:ext uri="{FF2B5EF4-FFF2-40B4-BE49-F238E27FC236}">
                <a16:creationId xmlns:a16="http://schemas.microsoft.com/office/drawing/2014/main" id="{8C273CD4-3045-4D5B-A0E4-C8FF8E4F8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4114800"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Box 7">
            <a:extLst>
              <a:ext uri="{FF2B5EF4-FFF2-40B4-BE49-F238E27FC236}">
                <a16:creationId xmlns:a16="http://schemas.microsoft.com/office/drawing/2014/main" id="{04ED9A10-B7D7-4645-92BD-DDBDA0EDF646}"/>
              </a:ext>
            </a:extLst>
          </p:cNvPr>
          <p:cNvSpPr txBox="1">
            <a:spLocks noChangeArrowheads="1"/>
          </p:cNvSpPr>
          <p:nvPr/>
        </p:nvSpPr>
        <p:spPr bwMode="auto">
          <a:xfrm>
            <a:off x="3581400" y="4343400"/>
            <a:ext cx="52578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a:solidFill>
                  <a:srgbClr val="000099"/>
                </a:solidFill>
              </a:rPr>
              <a:t>Solution</a:t>
            </a:r>
            <a:r>
              <a:rPr lang="en-US" altLang="en-US" sz="1800"/>
              <a:t>: The in-degrees in </a:t>
            </a:r>
            <a:r>
              <a:rPr lang="en-US" altLang="en-US" sz="1800" i="1"/>
              <a:t>G</a:t>
            </a:r>
            <a:r>
              <a:rPr lang="en-US" altLang="en-US" sz="1800"/>
              <a:t> are deg</a:t>
            </a:r>
            <a:r>
              <a:rPr lang="en-US" altLang="en-US" sz="1800" baseline="30000"/>
              <a:t>−</a:t>
            </a:r>
            <a:r>
              <a:rPr lang="en-US" altLang="en-US" sz="1800"/>
              <a:t>(a) = 2, deg</a:t>
            </a:r>
            <a:r>
              <a:rPr lang="en-US" altLang="en-US" sz="1800" baseline="30000"/>
              <a:t>−</a:t>
            </a:r>
            <a:r>
              <a:rPr lang="en-US" altLang="en-US" sz="1800"/>
              <a:t>(b) = 2, deg</a:t>
            </a:r>
            <a:r>
              <a:rPr lang="en-US" altLang="en-US" sz="1800" baseline="30000"/>
              <a:t>−</a:t>
            </a:r>
            <a:r>
              <a:rPr lang="en-US" altLang="en-US" sz="1800"/>
              <a:t>(c) = 3, deg</a:t>
            </a:r>
            <a:r>
              <a:rPr lang="en-US" altLang="en-US" sz="1800" baseline="30000"/>
              <a:t>−</a:t>
            </a:r>
            <a:r>
              <a:rPr lang="en-US" altLang="en-US" sz="1800"/>
              <a:t>(d) = 2, deg</a:t>
            </a:r>
            <a:r>
              <a:rPr lang="en-US" altLang="en-US" sz="1800" baseline="30000"/>
              <a:t>−</a:t>
            </a:r>
            <a:r>
              <a:rPr lang="en-US" altLang="en-US" sz="1800"/>
              <a:t>(e) = 3, </a:t>
            </a:r>
          </a:p>
          <a:p>
            <a:pPr eaLnBrk="1" hangingPunct="1"/>
            <a:r>
              <a:rPr lang="en-US" altLang="en-US" sz="1800"/>
              <a:t>and deg</a:t>
            </a:r>
            <a:r>
              <a:rPr lang="en-US" altLang="en-US" sz="1800" baseline="30000"/>
              <a:t>−</a:t>
            </a:r>
            <a:r>
              <a:rPr lang="en-US" altLang="en-US" sz="1800"/>
              <a:t>(f ) = 0. </a:t>
            </a:r>
          </a:p>
          <a:p>
            <a:pPr eaLnBrk="1" hangingPunct="1"/>
            <a:r>
              <a:rPr lang="en-US" altLang="en-US" sz="1800"/>
              <a:t>The out-degrees are deg</a:t>
            </a:r>
            <a:r>
              <a:rPr lang="en-US" altLang="en-US" sz="1800" baseline="30000"/>
              <a:t>+</a:t>
            </a:r>
            <a:r>
              <a:rPr lang="en-US" altLang="en-US" sz="1800"/>
              <a:t>(a) = 4, deg</a:t>
            </a:r>
            <a:r>
              <a:rPr lang="en-US" altLang="en-US" sz="1800" baseline="30000"/>
              <a:t>+</a:t>
            </a:r>
            <a:r>
              <a:rPr lang="en-US" altLang="en-US" sz="1800"/>
              <a:t>(b) = 1, deg</a:t>
            </a:r>
            <a:r>
              <a:rPr lang="en-US" altLang="en-US" sz="1800" baseline="30000"/>
              <a:t>+</a:t>
            </a:r>
            <a:r>
              <a:rPr lang="en-US" altLang="en-US" sz="1800"/>
              <a:t>(c) = 2,deg</a:t>
            </a:r>
            <a:r>
              <a:rPr lang="en-US" altLang="en-US" sz="1800" baseline="30000"/>
              <a:t>+</a:t>
            </a:r>
            <a:r>
              <a:rPr lang="en-US" altLang="en-US" sz="1800"/>
              <a:t>(d) = 2, deg</a:t>
            </a:r>
            <a:r>
              <a:rPr lang="en-US" altLang="en-US" sz="1800" baseline="30000"/>
              <a:t>+</a:t>
            </a:r>
            <a:r>
              <a:rPr lang="en-US" altLang="en-US" sz="1800"/>
              <a:t>(e) = 3, and deg</a:t>
            </a:r>
            <a:r>
              <a:rPr lang="en-US" altLang="en-US" sz="1800" baseline="30000"/>
              <a:t>+</a:t>
            </a:r>
            <a:r>
              <a:rPr lang="en-US" altLang="en-US" sz="1800"/>
              <a:t>(f ) = 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a:extLst>
              <a:ext uri="{FF2B5EF4-FFF2-40B4-BE49-F238E27FC236}">
                <a16:creationId xmlns:a16="http://schemas.microsoft.com/office/drawing/2014/main" id="{AECE705B-1F0C-4963-AFAC-BD61A42B81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A11662E-D72F-45C6-8443-A6159F776CC8}" type="slidenum">
              <a:rPr lang="en-US" altLang="en-US" sz="1400"/>
              <a:pPr eaLnBrk="1" hangingPunct="1"/>
              <a:t>14</a:t>
            </a:fld>
            <a:endParaRPr lang="en-US" altLang="en-US" sz="1400"/>
          </a:p>
        </p:txBody>
      </p:sp>
      <p:sp>
        <p:nvSpPr>
          <p:cNvPr id="20483" name="Rectangle 4">
            <a:extLst>
              <a:ext uri="{FF2B5EF4-FFF2-40B4-BE49-F238E27FC236}">
                <a16:creationId xmlns:a16="http://schemas.microsoft.com/office/drawing/2014/main" id="{642907FC-0517-4899-BF98-4C73F7774763}"/>
              </a:ext>
            </a:extLst>
          </p:cNvPr>
          <p:cNvSpPr>
            <a:spLocks noChangeArrowheads="1"/>
          </p:cNvSpPr>
          <p:nvPr/>
        </p:nvSpPr>
        <p:spPr bwMode="auto">
          <a:xfrm>
            <a:off x="0" y="0"/>
            <a:ext cx="5810250" cy="64135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600" b="1">
                <a:solidFill>
                  <a:srgbClr val="000099"/>
                </a:solidFill>
              </a:rPr>
              <a:t>Some Special Simple Graphs</a:t>
            </a:r>
            <a:endParaRPr lang="en-US" altLang="en-US" sz="3600">
              <a:solidFill>
                <a:srgbClr val="000099"/>
              </a:solidFill>
            </a:endParaRPr>
          </a:p>
        </p:txBody>
      </p:sp>
      <p:sp>
        <p:nvSpPr>
          <p:cNvPr id="20484" name="TextBox 5">
            <a:extLst>
              <a:ext uri="{FF2B5EF4-FFF2-40B4-BE49-F238E27FC236}">
                <a16:creationId xmlns:a16="http://schemas.microsoft.com/office/drawing/2014/main" id="{11CEBBBA-A124-4A7E-A7A8-5029CA13B0D6}"/>
              </a:ext>
            </a:extLst>
          </p:cNvPr>
          <p:cNvSpPr txBox="1">
            <a:spLocks noChangeArrowheads="1"/>
          </p:cNvSpPr>
          <p:nvPr/>
        </p:nvSpPr>
        <p:spPr bwMode="auto">
          <a:xfrm>
            <a:off x="228600" y="1143000"/>
            <a:ext cx="86106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FF3300"/>
                </a:solidFill>
              </a:rPr>
              <a:t>Complete Graphs</a:t>
            </a:r>
            <a:r>
              <a:rPr lang="en-US" altLang="en-US" b="1"/>
              <a:t> </a:t>
            </a:r>
          </a:p>
          <a:p>
            <a:pPr algn="just" eaLnBrk="1" hangingPunct="1"/>
            <a:r>
              <a:rPr lang="en-US" altLang="en-US"/>
              <a:t>A complete graph on n vertices, denoted by Kn, is a simple graph that contains exactly one edge between each pair of distinct vertices. The graphs K</a:t>
            </a:r>
            <a:r>
              <a:rPr lang="en-US" altLang="en-US" baseline="-25000"/>
              <a:t>n</a:t>
            </a:r>
            <a:r>
              <a:rPr lang="en-US" altLang="en-US"/>
              <a:t>, for n = 1, 2, 3, 4, 5, 6, are displayed in Figure below. A simple graph for which there is at least one pair of distinct vertex not connected by an edge is called noncomplete.</a:t>
            </a:r>
          </a:p>
        </p:txBody>
      </p:sp>
      <p:pic>
        <p:nvPicPr>
          <p:cNvPr id="20485" name="Picture 2">
            <a:extLst>
              <a:ext uri="{FF2B5EF4-FFF2-40B4-BE49-F238E27FC236}">
                <a16:creationId xmlns:a16="http://schemas.microsoft.com/office/drawing/2014/main" id="{78BE000C-33DE-40F6-A5C4-2DE10DFB1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810000"/>
            <a:ext cx="84963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a:extLst>
              <a:ext uri="{FF2B5EF4-FFF2-40B4-BE49-F238E27FC236}">
                <a16:creationId xmlns:a16="http://schemas.microsoft.com/office/drawing/2014/main" id="{1338EA0F-4DB0-4DF3-B0EF-46CF5BDBEC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6B78991-126A-4D25-A7D9-29CD8BFE1993}" type="slidenum">
              <a:rPr lang="en-US" altLang="en-US" sz="1400"/>
              <a:pPr eaLnBrk="1" hangingPunct="1"/>
              <a:t>15</a:t>
            </a:fld>
            <a:endParaRPr lang="en-US" altLang="en-US" sz="1400"/>
          </a:p>
        </p:txBody>
      </p:sp>
      <p:sp>
        <p:nvSpPr>
          <p:cNvPr id="21507" name="TextBox 4">
            <a:extLst>
              <a:ext uri="{FF2B5EF4-FFF2-40B4-BE49-F238E27FC236}">
                <a16:creationId xmlns:a16="http://schemas.microsoft.com/office/drawing/2014/main" id="{9F6476F3-F4A2-426E-86D8-727BFF7E1994}"/>
              </a:ext>
            </a:extLst>
          </p:cNvPr>
          <p:cNvSpPr txBox="1">
            <a:spLocks noChangeArrowheads="1"/>
          </p:cNvSpPr>
          <p:nvPr/>
        </p:nvSpPr>
        <p:spPr bwMode="auto">
          <a:xfrm>
            <a:off x="304800" y="609600"/>
            <a:ext cx="8305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FF3300"/>
                </a:solidFill>
              </a:rPr>
              <a:t>Cycles</a:t>
            </a:r>
            <a:r>
              <a:rPr lang="en-US" altLang="en-US" b="1"/>
              <a:t> </a:t>
            </a:r>
          </a:p>
          <a:p>
            <a:pPr eaLnBrk="1" hangingPunct="1"/>
            <a:r>
              <a:rPr lang="en-US" altLang="en-US"/>
              <a:t>A cycle C</a:t>
            </a:r>
            <a:r>
              <a:rPr lang="en-US" altLang="en-US" baseline="-25000"/>
              <a:t>n</a:t>
            </a:r>
            <a:r>
              <a:rPr lang="en-US" altLang="en-US"/>
              <a:t>, n ≥ 3, consists of n vertices v</a:t>
            </a:r>
            <a:r>
              <a:rPr lang="en-US" altLang="en-US" baseline="-25000"/>
              <a:t>1</a:t>
            </a:r>
            <a:r>
              <a:rPr lang="en-US" altLang="en-US"/>
              <a:t>, v</a:t>
            </a:r>
            <a:r>
              <a:rPr lang="en-US" altLang="en-US" baseline="-25000"/>
              <a:t>2</a:t>
            </a:r>
            <a:r>
              <a:rPr lang="en-US" altLang="en-US"/>
              <a:t>, . . . , v</a:t>
            </a:r>
            <a:r>
              <a:rPr lang="en-US" altLang="en-US" baseline="-25000"/>
              <a:t>n</a:t>
            </a:r>
            <a:r>
              <a:rPr lang="en-US" altLang="en-US"/>
              <a:t> and edges {v</a:t>
            </a:r>
            <a:r>
              <a:rPr lang="en-US" altLang="en-US" baseline="-25000"/>
              <a:t>1</a:t>
            </a:r>
            <a:r>
              <a:rPr lang="en-US" altLang="en-US"/>
              <a:t>, v</a:t>
            </a:r>
            <a:r>
              <a:rPr lang="en-US" altLang="en-US" baseline="-25000"/>
              <a:t>2</a:t>
            </a:r>
            <a:r>
              <a:rPr lang="en-US" altLang="en-US"/>
              <a:t>}, {v</a:t>
            </a:r>
            <a:r>
              <a:rPr lang="en-US" altLang="en-US" baseline="-25000"/>
              <a:t>2</a:t>
            </a:r>
            <a:r>
              <a:rPr lang="en-US" altLang="en-US"/>
              <a:t>, v</a:t>
            </a:r>
            <a:r>
              <a:rPr lang="en-US" altLang="en-US" baseline="-25000"/>
              <a:t>3</a:t>
            </a:r>
            <a:r>
              <a:rPr lang="en-US" altLang="en-US"/>
              <a:t>}, . . . , {v</a:t>
            </a:r>
            <a:r>
              <a:rPr lang="en-US" altLang="en-US" baseline="-25000"/>
              <a:t>n−1</a:t>
            </a:r>
            <a:r>
              <a:rPr lang="en-US" altLang="en-US"/>
              <a:t>, v</a:t>
            </a:r>
            <a:r>
              <a:rPr lang="en-US" altLang="en-US" baseline="-25000"/>
              <a:t>n</a:t>
            </a:r>
            <a:r>
              <a:rPr lang="en-US" altLang="en-US"/>
              <a:t>}, and {v</a:t>
            </a:r>
            <a:r>
              <a:rPr lang="en-US" altLang="en-US" baseline="-25000"/>
              <a:t>n</a:t>
            </a:r>
            <a:r>
              <a:rPr lang="en-US" altLang="en-US"/>
              <a:t>, v</a:t>
            </a:r>
            <a:r>
              <a:rPr lang="en-US" altLang="en-US" baseline="-25000"/>
              <a:t>1</a:t>
            </a:r>
            <a:r>
              <a:rPr lang="en-US" altLang="en-US"/>
              <a:t>}. The cycles C</a:t>
            </a:r>
            <a:r>
              <a:rPr lang="en-US" altLang="en-US" baseline="-25000"/>
              <a:t>3</a:t>
            </a:r>
            <a:r>
              <a:rPr lang="en-US" altLang="en-US"/>
              <a:t>, C</a:t>
            </a:r>
            <a:r>
              <a:rPr lang="en-US" altLang="en-US" baseline="-25000"/>
              <a:t>4</a:t>
            </a:r>
            <a:r>
              <a:rPr lang="en-US" altLang="en-US"/>
              <a:t>, C</a:t>
            </a:r>
            <a:r>
              <a:rPr lang="en-US" altLang="en-US" baseline="-25000"/>
              <a:t>5</a:t>
            </a:r>
            <a:r>
              <a:rPr lang="en-US" altLang="en-US"/>
              <a:t>, and C</a:t>
            </a:r>
            <a:r>
              <a:rPr lang="en-US" altLang="en-US" baseline="-25000"/>
              <a:t>6</a:t>
            </a:r>
            <a:r>
              <a:rPr lang="en-US" altLang="en-US"/>
              <a:t> are displayed in Figure below.</a:t>
            </a:r>
          </a:p>
        </p:txBody>
      </p:sp>
      <p:pic>
        <p:nvPicPr>
          <p:cNvPr id="21508" name="Picture 2">
            <a:extLst>
              <a:ext uri="{FF2B5EF4-FFF2-40B4-BE49-F238E27FC236}">
                <a16:creationId xmlns:a16="http://schemas.microsoft.com/office/drawing/2014/main" id="{90A9FD96-D0AF-4C8C-91B2-BAB7FC0CC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0"/>
            <a:ext cx="82899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a:extLst>
              <a:ext uri="{FF2B5EF4-FFF2-40B4-BE49-F238E27FC236}">
                <a16:creationId xmlns:a16="http://schemas.microsoft.com/office/drawing/2014/main" id="{61F444CD-C595-449A-8CBE-1D5A2F2B96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F3A2239-FAEE-489B-89C3-5FEF821DAE24}" type="slidenum">
              <a:rPr lang="en-US" altLang="en-US" sz="1400"/>
              <a:pPr eaLnBrk="1" hangingPunct="1"/>
              <a:t>16</a:t>
            </a:fld>
            <a:endParaRPr lang="en-US" altLang="en-US" sz="1400"/>
          </a:p>
        </p:txBody>
      </p:sp>
      <p:sp>
        <p:nvSpPr>
          <p:cNvPr id="22531" name="TextBox 4">
            <a:extLst>
              <a:ext uri="{FF2B5EF4-FFF2-40B4-BE49-F238E27FC236}">
                <a16:creationId xmlns:a16="http://schemas.microsoft.com/office/drawing/2014/main" id="{9FE35899-1ACD-4544-AC06-FCDBF844D060}"/>
              </a:ext>
            </a:extLst>
          </p:cNvPr>
          <p:cNvSpPr txBox="1">
            <a:spLocks noChangeArrowheads="1"/>
          </p:cNvSpPr>
          <p:nvPr/>
        </p:nvSpPr>
        <p:spPr bwMode="auto">
          <a:xfrm>
            <a:off x="304800" y="533400"/>
            <a:ext cx="83058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FF3300"/>
                </a:solidFill>
              </a:rPr>
              <a:t>Wheels</a:t>
            </a:r>
            <a:r>
              <a:rPr lang="en-US" altLang="en-US" b="1"/>
              <a:t> </a:t>
            </a:r>
          </a:p>
          <a:p>
            <a:pPr algn="just" eaLnBrk="1" hangingPunct="1"/>
            <a:r>
              <a:rPr lang="en-US" altLang="en-US"/>
              <a:t>We obtain a wheel W</a:t>
            </a:r>
            <a:r>
              <a:rPr lang="en-US" altLang="en-US" baseline="-25000"/>
              <a:t>n</a:t>
            </a:r>
            <a:r>
              <a:rPr lang="en-US" altLang="en-US"/>
              <a:t> when we add an additional vertex to a cycle C</a:t>
            </a:r>
            <a:r>
              <a:rPr lang="en-US" altLang="en-US" baseline="-25000"/>
              <a:t>n</a:t>
            </a:r>
            <a:r>
              <a:rPr lang="en-US" altLang="en-US"/>
              <a:t>, for n ≥ 3, and connect this new vertex to each of the n vertices in C</a:t>
            </a:r>
            <a:r>
              <a:rPr lang="en-US" altLang="en-US" baseline="-25000"/>
              <a:t>n</a:t>
            </a:r>
            <a:r>
              <a:rPr lang="en-US" altLang="en-US"/>
              <a:t>, by new edges. The wheels W</a:t>
            </a:r>
            <a:r>
              <a:rPr lang="en-US" altLang="en-US" baseline="-25000"/>
              <a:t>3</a:t>
            </a:r>
            <a:r>
              <a:rPr lang="en-US" altLang="en-US"/>
              <a:t>, W</a:t>
            </a:r>
            <a:r>
              <a:rPr lang="en-US" altLang="en-US" baseline="-25000"/>
              <a:t>4</a:t>
            </a:r>
            <a:r>
              <a:rPr lang="en-US" altLang="en-US"/>
              <a:t>, W</a:t>
            </a:r>
            <a:r>
              <a:rPr lang="en-US" altLang="en-US" baseline="-25000"/>
              <a:t>5</a:t>
            </a:r>
            <a:r>
              <a:rPr lang="en-US" altLang="en-US"/>
              <a:t>, and W</a:t>
            </a:r>
            <a:r>
              <a:rPr lang="en-US" altLang="en-US" baseline="-25000"/>
              <a:t>6</a:t>
            </a:r>
            <a:r>
              <a:rPr lang="en-US" altLang="en-US"/>
              <a:t> are displayed in Figure below.</a:t>
            </a:r>
          </a:p>
        </p:txBody>
      </p:sp>
      <p:pic>
        <p:nvPicPr>
          <p:cNvPr id="22532" name="Picture 2">
            <a:extLst>
              <a:ext uri="{FF2B5EF4-FFF2-40B4-BE49-F238E27FC236}">
                <a16:creationId xmlns:a16="http://schemas.microsoft.com/office/drawing/2014/main" id="{0D915D17-4D75-4230-A8A1-9B7A52D3A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971800"/>
            <a:ext cx="8202613"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C966E792-4FBA-4D1E-93BA-1912C56B68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F1936E2-8E44-47E9-ACE0-CD0EB42F3752}" type="slidenum">
              <a:rPr lang="en-US" altLang="en-US" sz="1400"/>
              <a:pPr eaLnBrk="1" hangingPunct="1"/>
              <a:t>17</a:t>
            </a:fld>
            <a:endParaRPr lang="en-US" altLang="en-US" sz="1400"/>
          </a:p>
        </p:txBody>
      </p:sp>
      <p:sp>
        <p:nvSpPr>
          <p:cNvPr id="23555" name="TextBox 4">
            <a:extLst>
              <a:ext uri="{FF2B5EF4-FFF2-40B4-BE49-F238E27FC236}">
                <a16:creationId xmlns:a16="http://schemas.microsoft.com/office/drawing/2014/main" id="{9556B84F-0672-4B3B-BD29-5D5422A0552E}"/>
              </a:ext>
            </a:extLst>
          </p:cNvPr>
          <p:cNvSpPr txBox="1">
            <a:spLocks noChangeArrowheads="1"/>
          </p:cNvSpPr>
          <p:nvPr/>
        </p:nvSpPr>
        <p:spPr bwMode="auto">
          <a:xfrm>
            <a:off x="304800" y="457200"/>
            <a:ext cx="83820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FF3300"/>
                </a:solidFill>
              </a:rPr>
              <a:t>n-Cubes</a:t>
            </a:r>
          </a:p>
          <a:p>
            <a:pPr algn="just" eaLnBrk="1" hangingPunct="1"/>
            <a:r>
              <a:rPr lang="en-US" altLang="en-US"/>
              <a:t> An n-dimensional hypercube, or n-cube, denoted by Q</a:t>
            </a:r>
            <a:r>
              <a:rPr lang="en-US" altLang="en-US" baseline="-25000"/>
              <a:t>n</a:t>
            </a:r>
            <a:r>
              <a:rPr lang="en-US" altLang="en-US"/>
              <a:t>, is a graph that has vertices representing the 2</a:t>
            </a:r>
            <a:r>
              <a:rPr lang="en-US" altLang="en-US" baseline="30000"/>
              <a:t>n</a:t>
            </a:r>
            <a:r>
              <a:rPr lang="en-US" altLang="en-US"/>
              <a:t> bit strings of length n. Two vertices are adjacent if and only if the bit strings that they represent differ in exactly one bit position. We display Q</a:t>
            </a:r>
            <a:r>
              <a:rPr lang="en-US" altLang="en-US" baseline="-25000"/>
              <a:t>1</a:t>
            </a:r>
            <a:r>
              <a:rPr lang="en-US" altLang="en-US"/>
              <a:t>, Q</a:t>
            </a:r>
            <a:r>
              <a:rPr lang="en-US" altLang="en-US" baseline="-25000"/>
              <a:t>2</a:t>
            </a:r>
            <a:r>
              <a:rPr lang="en-US" altLang="en-US"/>
              <a:t>, and Q</a:t>
            </a:r>
            <a:r>
              <a:rPr lang="en-US" altLang="en-US" baseline="-25000"/>
              <a:t>3</a:t>
            </a:r>
            <a:r>
              <a:rPr lang="en-US" altLang="en-US"/>
              <a:t> in Figure below.</a:t>
            </a:r>
          </a:p>
        </p:txBody>
      </p:sp>
      <p:pic>
        <p:nvPicPr>
          <p:cNvPr id="23556" name="Picture 2">
            <a:extLst>
              <a:ext uri="{FF2B5EF4-FFF2-40B4-BE49-F238E27FC236}">
                <a16:creationId xmlns:a16="http://schemas.microsoft.com/office/drawing/2014/main" id="{820D3B04-330D-4F63-8403-7CAD3661F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971800"/>
            <a:ext cx="742315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a:extLst>
              <a:ext uri="{FF2B5EF4-FFF2-40B4-BE49-F238E27FC236}">
                <a16:creationId xmlns:a16="http://schemas.microsoft.com/office/drawing/2014/main" id="{8600759A-A547-4FF4-BC75-7E0E11D799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4DBC20A-9676-499F-8E14-88E466AC53BE}" type="slidenum">
              <a:rPr lang="en-US" altLang="en-US" sz="1400"/>
              <a:pPr eaLnBrk="1" hangingPunct="1"/>
              <a:t>18</a:t>
            </a:fld>
            <a:endParaRPr lang="en-US" altLang="en-US" sz="1400"/>
          </a:p>
        </p:txBody>
      </p:sp>
      <p:sp>
        <p:nvSpPr>
          <p:cNvPr id="24579" name="TextBox 4">
            <a:extLst>
              <a:ext uri="{FF2B5EF4-FFF2-40B4-BE49-F238E27FC236}">
                <a16:creationId xmlns:a16="http://schemas.microsoft.com/office/drawing/2014/main" id="{B1DDB950-4CC0-4648-88F2-39DF9C02B3CE}"/>
              </a:ext>
            </a:extLst>
          </p:cNvPr>
          <p:cNvSpPr txBox="1">
            <a:spLocks noChangeArrowheads="1"/>
          </p:cNvSpPr>
          <p:nvPr/>
        </p:nvSpPr>
        <p:spPr bwMode="auto">
          <a:xfrm>
            <a:off x="381000" y="457200"/>
            <a:ext cx="8305800" cy="26479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FF3300"/>
                </a:solidFill>
              </a:rPr>
              <a:t>Bipartite</a:t>
            </a:r>
            <a:endParaRPr lang="en-US" altLang="en-US">
              <a:solidFill>
                <a:srgbClr val="FF3300"/>
              </a:solidFill>
            </a:endParaRPr>
          </a:p>
          <a:p>
            <a:pPr algn="just" eaLnBrk="1" hangingPunct="1"/>
            <a:r>
              <a:rPr lang="en-US" altLang="en-US"/>
              <a:t>A simple graph G is called </a:t>
            </a:r>
            <a:r>
              <a:rPr lang="en-US" altLang="en-US" b="1"/>
              <a:t>bipartite</a:t>
            </a:r>
            <a:r>
              <a:rPr lang="en-US" altLang="en-US"/>
              <a:t> if its vertex set V can be partitioned into two disjoint sets V</a:t>
            </a:r>
            <a:r>
              <a:rPr lang="en-US" altLang="en-US" baseline="-25000"/>
              <a:t>1</a:t>
            </a:r>
            <a:r>
              <a:rPr lang="en-US" altLang="en-US"/>
              <a:t> and V</a:t>
            </a:r>
            <a:r>
              <a:rPr lang="en-US" altLang="en-US" baseline="-25000"/>
              <a:t>2</a:t>
            </a:r>
            <a:r>
              <a:rPr lang="en-US" altLang="en-US"/>
              <a:t> such that every edge in the graph connects a vertex in V</a:t>
            </a:r>
            <a:r>
              <a:rPr lang="en-US" altLang="en-US" baseline="-25000"/>
              <a:t>1</a:t>
            </a:r>
            <a:r>
              <a:rPr lang="en-US" altLang="en-US"/>
              <a:t> and a vertex in V</a:t>
            </a:r>
            <a:r>
              <a:rPr lang="en-US" altLang="en-US" baseline="-25000"/>
              <a:t>2 </a:t>
            </a:r>
            <a:r>
              <a:rPr lang="en-US" altLang="en-US"/>
              <a:t>(so that no edge in G connects either two vertices in V</a:t>
            </a:r>
            <a:r>
              <a:rPr lang="en-US" altLang="en-US" baseline="-25000"/>
              <a:t>1</a:t>
            </a:r>
            <a:r>
              <a:rPr lang="en-US" altLang="en-US"/>
              <a:t> or two vertices in V</a:t>
            </a:r>
            <a:r>
              <a:rPr lang="en-US" altLang="en-US" baseline="-25000"/>
              <a:t>2</a:t>
            </a:r>
            <a:r>
              <a:rPr lang="en-US" altLang="en-US"/>
              <a:t>). When this condition holds, we call the pair (V</a:t>
            </a:r>
            <a:r>
              <a:rPr lang="en-US" altLang="en-US" baseline="-25000"/>
              <a:t>1</a:t>
            </a:r>
            <a:r>
              <a:rPr lang="en-US" altLang="en-US"/>
              <a:t>, V</a:t>
            </a:r>
            <a:r>
              <a:rPr lang="en-US" altLang="en-US" baseline="-25000"/>
              <a:t>2</a:t>
            </a:r>
            <a:r>
              <a:rPr lang="en-US" altLang="en-US"/>
              <a:t>) a bipartition of the vertex set V of G.</a:t>
            </a:r>
          </a:p>
        </p:txBody>
      </p:sp>
      <p:pic>
        <p:nvPicPr>
          <p:cNvPr id="24580" name="Picture 2">
            <a:extLst>
              <a:ext uri="{FF2B5EF4-FFF2-40B4-BE49-F238E27FC236}">
                <a16:creationId xmlns:a16="http://schemas.microsoft.com/office/drawing/2014/main" id="{C462CB0B-8DE9-49B0-A775-5121E89CE0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505200"/>
            <a:ext cx="53530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a:extLst>
              <a:ext uri="{FF2B5EF4-FFF2-40B4-BE49-F238E27FC236}">
                <a16:creationId xmlns:a16="http://schemas.microsoft.com/office/drawing/2014/main" id="{7DE6C374-FEE9-4233-A697-A1F0AF9030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8984CCA-F47C-4B9D-9849-70B466097AB5}" type="slidenum">
              <a:rPr lang="en-US" altLang="en-US" sz="1400"/>
              <a:pPr eaLnBrk="1" hangingPunct="1"/>
              <a:t>19</a:t>
            </a:fld>
            <a:endParaRPr lang="en-US" altLang="en-US" sz="1400"/>
          </a:p>
        </p:txBody>
      </p:sp>
      <p:sp>
        <p:nvSpPr>
          <p:cNvPr id="25603" name="TextBox 4">
            <a:extLst>
              <a:ext uri="{FF2B5EF4-FFF2-40B4-BE49-F238E27FC236}">
                <a16:creationId xmlns:a16="http://schemas.microsoft.com/office/drawing/2014/main" id="{2FBAB317-E90A-404B-A687-4FBC5B6E5C6B}"/>
              </a:ext>
            </a:extLst>
          </p:cNvPr>
          <p:cNvSpPr txBox="1">
            <a:spLocks noChangeArrowheads="1"/>
          </p:cNvSpPr>
          <p:nvPr/>
        </p:nvSpPr>
        <p:spPr bwMode="auto">
          <a:xfrm>
            <a:off x="228600" y="304800"/>
            <a:ext cx="8534400" cy="26479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FF3300"/>
                </a:solidFill>
              </a:rPr>
              <a:t>Complete Bipartite Graphs</a:t>
            </a:r>
            <a:r>
              <a:rPr lang="en-US" altLang="en-US" b="1"/>
              <a:t> </a:t>
            </a:r>
          </a:p>
          <a:p>
            <a:pPr algn="just" eaLnBrk="1" hangingPunct="1"/>
            <a:r>
              <a:rPr lang="en-US" altLang="en-US"/>
              <a:t>A complete bipartite graph K</a:t>
            </a:r>
            <a:r>
              <a:rPr lang="en-US" altLang="en-US" baseline="-25000"/>
              <a:t>m,n</a:t>
            </a:r>
            <a:r>
              <a:rPr lang="en-US" altLang="en-US"/>
              <a:t> is a graph that has its vertex set partitioned into two subsets of m and n vertices, respectively with an edge between two vertices if and only if one vertex is in the first subset and the other vertex is in the second subset. The complete bipartite graphs K</a:t>
            </a:r>
            <a:r>
              <a:rPr lang="en-US" altLang="en-US" baseline="-25000"/>
              <a:t>2,3</a:t>
            </a:r>
            <a:r>
              <a:rPr lang="en-US" altLang="en-US"/>
              <a:t>, K</a:t>
            </a:r>
            <a:r>
              <a:rPr lang="en-US" altLang="en-US" baseline="-25000"/>
              <a:t>3,3</a:t>
            </a:r>
            <a:r>
              <a:rPr lang="en-US" altLang="en-US"/>
              <a:t>, K</a:t>
            </a:r>
            <a:r>
              <a:rPr lang="en-US" altLang="en-US" baseline="-25000"/>
              <a:t>3,5</a:t>
            </a:r>
            <a:r>
              <a:rPr lang="en-US" altLang="en-US"/>
              <a:t>, and K</a:t>
            </a:r>
            <a:r>
              <a:rPr lang="en-US" altLang="en-US" baseline="-25000"/>
              <a:t>2,6</a:t>
            </a:r>
            <a:r>
              <a:rPr lang="en-US" altLang="en-US"/>
              <a:t> are displayed in Figure below.</a:t>
            </a:r>
          </a:p>
        </p:txBody>
      </p:sp>
      <p:pic>
        <p:nvPicPr>
          <p:cNvPr id="25604" name="Picture 2">
            <a:extLst>
              <a:ext uri="{FF2B5EF4-FFF2-40B4-BE49-F238E27FC236}">
                <a16:creationId xmlns:a16="http://schemas.microsoft.com/office/drawing/2014/main" id="{BB5FFA2E-EB37-4FDB-9FE1-124B6D966C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95600"/>
            <a:ext cx="754221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3">
            <a:extLst>
              <a:ext uri="{FF2B5EF4-FFF2-40B4-BE49-F238E27FC236}">
                <a16:creationId xmlns:a16="http://schemas.microsoft.com/office/drawing/2014/main" id="{D1FE8CFE-6B5B-4119-805B-DD037897A4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938A6AA-2328-48C1-9B66-FF3FF36665E8}" type="slidenum">
              <a:rPr lang="en-US" altLang="en-US" sz="1400"/>
              <a:pPr eaLnBrk="1" hangingPunct="1"/>
              <a:t>2</a:t>
            </a:fld>
            <a:endParaRPr lang="en-US" altLang="en-US" sz="1400"/>
          </a:p>
        </p:txBody>
      </p:sp>
      <p:sp>
        <p:nvSpPr>
          <p:cNvPr id="1028" name="TextBox 4">
            <a:extLst>
              <a:ext uri="{FF2B5EF4-FFF2-40B4-BE49-F238E27FC236}">
                <a16:creationId xmlns:a16="http://schemas.microsoft.com/office/drawing/2014/main" id="{B755FE59-BC1A-4135-B5C5-BA468E0AA203}"/>
              </a:ext>
            </a:extLst>
          </p:cNvPr>
          <p:cNvSpPr txBox="1">
            <a:spLocks noChangeArrowheads="1"/>
          </p:cNvSpPr>
          <p:nvPr/>
        </p:nvSpPr>
        <p:spPr bwMode="auto">
          <a:xfrm>
            <a:off x="381000" y="990600"/>
            <a:ext cx="8534400" cy="15525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A </a:t>
            </a:r>
            <a:r>
              <a:rPr lang="en-US" altLang="en-US" b="1"/>
              <a:t>graph</a:t>
            </a:r>
            <a:r>
              <a:rPr lang="en-US" altLang="en-US"/>
              <a:t> </a:t>
            </a:r>
            <a:r>
              <a:rPr lang="en-US" altLang="en-US" i="1"/>
              <a:t>G = (V ,E) </a:t>
            </a:r>
            <a:r>
              <a:rPr lang="en-US" altLang="en-US"/>
              <a:t>consists of </a:t>
            </a:r>
            <a:r>
              <a:rPr lang="en-US" altLang="en-US" i="1"/>
              <a:t>V</a:t>
            </a:r>
            <a:r>
              <a:rPr lang="en-US" altLang="en-US"/>
              <a:t> , a nonempty set of vertices (or nodes) and </a:t>
            </a:r>
            <a:r>
              <a:rPr lang="en-US" altLang="en-US" i="1"/>
              <a:t>E</a:t>
            </a:r>
            <a:r>
              <a:rPr lang="en-US" altLang="en-US"/>
              <a:t>, a set of edges. Each edge has either one or two vertices associated with it, called its endpoints. An edge is said to connect its endpoints.</a:t>
            </a:r>
          </a:p>
        </p:txBody>
      </p:sp>
      <p:sp>
        <p:nvSpPr>
          <p:cNvPr id="1029" name="TextBox 7">
            <a:extLst>
              <a:ext uri="{FF2B5EF4-FFF2-40B4-BE49-F238E27FC236}">
                <a16:creationId xmlns:a16="http://schemas.microsoft.com/office/drawing/2014/main" id="{34066CDA-D444-4E46-8F1E-66BBB35CD117}"/>
              </a:ext>
            </a:extLst>
          </p:cNvPr>
          <p:cNvSpPr txBox="1">
            <a:spLocks noChangeArrowheads="1"/>
          </p:cNvSpPr>
          <p:nvPr/>
        </p:nvSpPr>
        <p:spPr bwMode="auto">
          <a:xfrm>
            <a:off x="457200" y="152400"/>
            <a:ext cx="3429000" cy="6461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600"/>
              <a:t>Basic Definitions</a:t>
            </a:r>
          </a:p>
        </p:txBody>
      </p:sp>
      <p:graphicFrame>
        <p:nvGraphicFramePr>
          <p:cNvPr id="1026" name="Object 8">
            <a:extLst>
              <a:ext uri="{FF2B5EF4-FFF2-40B4-BE49-F238E27FC236}">
                <a16:creationId xmlns:a16="http://schemas.microsoft.com/office/drawing/2014/main" id="{B0941206-5308-4DC5-9571-94347DB6009E}"/>
              </a:ext>
            </a:extLst>
          </p:cNvPr>
          <p:cNvGraphicFramePr>
            <a:graphicFrameLocks noChangeAspect="1"/>
          </p:cNvGraphicFramePr>
          <p:nvPr/>
        </p:nvGraphicFramePr>
        <p:xfrm>
          <a:off x="2590800" y="2590800"/>
          <a:ext cx="2667000" cy="2151063"/>
        </p:xfrm>
        <a:graphic>
          <a:graphicData uri="http://schemas.openxmlformats.org/presentationml/2006/ole">
            <mc:AlternateContent xmlns:mc="http://schemas.openxmlformats.org/markup-compatibility/2006">
              <mc:Choice xmlns:v="urn:schemas-microsoft-com:vml" Requires="v">
                <p:oleObj name="Bitmap Image" r:id="rId2" imgW="1724266" imgH="1390844" progId="Paint.Picture">
                  <p:embed/>
                </p:oleObj>
              </mc:Choice>
              <mc:Fallback>
                <p:oleObj name="Bitmap Image" r:id="rId2" imgW="1724266" imgH="1390844" progId="Paint.Picture">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590800"/>
                        <a:ext cx="2667000" cy="215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Text Box 9">
            <a:extLst>
              <a:ext uri="{FF2B5EF4-FFF2-40B4-BE49-F238E27FC236}">
                <a16:creationId xmlns:a16="http://schemas.microsoft.com/office/drawing/2014/main" id="{D35B733E-BB4C-4664-BB0D-569F4BB26743}"/>
              </a:ext>
            </a:extLst>
          </p:cNvPr>
          <p:cNvSpPr txBox="1">
            <a:spLocks noChangeArrowheads="1"/>
          </p:cNvSpPr>
          <p:nvPr/>
        </p:nvSpPr>
        <p:spPr bwMode="auto">
          <a:xfrm>
            <a:off x="304800" y="5029200"/>
            <a:ext cx="8610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(i) </a:t>
            </a:r>
            <a:r>
              <a:rPr lang="en-US" altLang="en-US" i="1"/>
              <a:t>V </a:t>
            </a:r>
            <a:r>
              <a:rPr lang="en-US" altLang="en-US"/>
              <a:t>consists of vertices </a:t>
            </a:r>
            <a:r>
              <a:rPr lang="en-US" altLang="en-US" i="1"/>
              <a:t>A</a:t>
            </a:r>
            <a:r>
              <a:rPr lang="en-US" altLang="en-US"/>
              <a:t>, </a:t>
            </a:r>
            <a:r>
              <a:rPr lang="en-US" altLang="en-US" i="1"/>
              <a:t>B</a:t>
            </a:r>
            <a:r>
              <a:rPr lang="en-US" altLang="en-US"/>
              <a:t>, </a:t>
            </a:r>
            <a:r>
              <a:rPr lang="en-US" altLang="en-US" i="1"/>
              <a:t>C</a:t>
            </a:r>
            <a:r>
              <a:rPr lang="en-US" altLang="en-US"/>
              <a:t>, </a:t>
            </a:r>
            <a:r>
              <a:rPr lang="en-US" altLang="en-US" i="1"/>
              <a:t>D</a:t>
            </a:r>
            <a:r>
              <a:rPr lang="en-US" altLang="en-US"/>
              <a:t>. Therefore V={</a:t>
            </a:r>
            <a:r>
              <a:rPr lang="en-US" altLang="en-US" i="1"/>
              <a:t>A</a:t>
            </a:r>
            <a:r>
              <a:rPr lang="en-US" altLang="en-US"/>
              <a:t>, </a:t>
            </a:r>
            <a:r>
              <a:rPr lang="en-US" altLang="en-US" i="1"/>
              <a:t>B</a:t>
            </a:r>
            <a:r>
              <a:rPr lang="en-US" altLang="en-US"/>
              <a:t>, </a:t>
            </a:r>
            <a:r>
              <a:rPr lang="en-US" altLang="en-US" i="1"/>
              <a:t>C</a:t>
            </a:r>
            <a:r>
              <a:rPr lang="en-US" altLang="en-US"/>
              <a:t>, </a:t>
            </a:r>
            <a:r>
              <a:rPr lang="en-US" altLang="en-US" i="1"/>
              <a:t>D</a:t>
            </a:r>
            <a:r>
              <a:rPr lang="en-US" altLang="en-US"/>
              <a:t>}</a:t>
            </a:r>
          </a:p>
          <a:p>
            <a:pPr eaLnBrk="1" hangingPunct="1"/>
            <a:r>
              <a:rPr lang="en-US" altLang="en-US"/>
              <a:t>(ii) </a:t>
            </a:r>
            <a:r>
              <a:rPr lang="en-US" altLang="en-US" i="1"/>
              <a:t>E </a:t>
            </a:r>
            <a:r>
              <a:rPr lang="en-US" altLang="en-US"/>
              <a:t>consists of edges </a:t>
            </a:r>
            <a:r>
              <a:rPr lang="en-US" altLang="en-US" i="1"/>
              <a:t>e</a:t>
            </a:r>
            <a:r>
              <a:rPr lang="en-US" altLang="en-US" baseline="-25000"/>
              <a:t>1</a:t>
            </a:r>
            <a:r>
              <a:rPr lang="en-US" altLang="en-US"/>
              <a:t> = {</a:t>
            </a:r>
            <a:r>
              <a:rPr lang="en-US" altLang="en-US" i="1"/>
              <a:t>A,B</a:t>
            </a:r>
            <a:r>
              <a:rPr lang="en-US" altLang="en-US"/>
              <a:t>}, </a:t>
            </a:r>
            <a:r>
              <a:rPr lang="en-US" altLang="en-US" i="1"/>
              <a:t>e</a:t>
            </a:r>
            <a:r>
              <a:rPr lang="en-US" altLang="en-US" baseline="-25000"/>
              <a:t>2</a:t>
            </a:r>
            <a:r>
              <a:rPr lang="en-US" altLang="en-US"/>
              <a:t> = {</a:t>
            </a:r>
            <a:r>
              <a:rPr lang="en-US" altLang="en-US" i="1"/>
              <a:t>B,C</a:t>
            </a:r>
            <a:r>
              <a:rPr lang="en-US" altLang="en-US"/>
              <a:t>}, </a:t>
            </a:r>
            <a:r>
              <a:rPr lang="en-US" altLang="en-US" i="1"/>
              <a:t>e</a:t>
            </a:r>
            <a:r>
              <a:rPr lang="en-US" altLang="en-US" baseline="-25000"/>
              <a:t>3</a:t>
            </a:r>
            <a:r>
              <a:rPr lang="en-US" altLang="en-US"/>
              <a:t> = {</a:t>
            </a:r>
            <a:r>
              <a:rPr lang="en-US" altLang="en-US" i="1"/>
              <a:t>C,D</a:t>
            </a:r>
            <a:r>
              <a:rPr lang="en-US" altLang="en-US"/>
              <a:t>}, </a:t>
            </a:r>
            <a:r>
              <a:rPr lang="en-US" altLang="en-US" i="1"/>
              <a:t>e</a:t>
            </a:r>
            <a:r>
              <a:rPr lang="en-US" altLang="en-US" baseline="-25000"/>
              <a:t>4</a:t>
            </a:r>
            <a:r>
              <a:rPr lang="en-US" altLang="en-US"/>
              <a:t> = {</a:t>
            </a:r>
            <a:r>
              <a:rPr lang="en-US" altLang="en-US" i="1"/>
              <a:t>A,C</a:t>
            </a:r>
            <a:r>
              <a:rPr lang="en-US" altLang="en-US"/>
              <a:t>}, </a:t>
            </a:r>
            <a:r>
              <a:rPr lang="en-US" altLang="en-US" i="1"/>
              <a:t>e</a:t>
            </a:r>
            <a:r>
              <a:rPr lang="en-US" altLang="en-US" baseline="-25000"/>
              <a:t>5</a:t>
            </a:r>
            <a:r>
              <a:rPr lang="en-US" altLang="en-US"/>
              <a:t> = {</a:t>
            </a:r>
            <a:r>
              <a:rPr lang="en-US" altLang="en-US" i="1"/>
              <a:t>B,D</a:t>
            </a:r>
            <a:r>
              <a:rPr lang="en-US" altLang="en-US"/>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a:extLst>
              <a:ext uri="{FF2B5EF4-FFF2-40B4-BE49-F238E27FC236}">
                <a16:creationId xmlns:a16="http://schemas.microsoft.com/office/drawing/2014/main" id="{522C8483-9B86-483F-9B53-9BF933CA1E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11EB85B-F8BA-4CBD-A622-41AD72B63BAE}" type="slidenum">
              <a:rPr lang="en-US" altLang="en-US" sz="1400"/>
              <a:pPr eaLnBrk="1" hangingPunct="1"/>
              <a:t>20</a:t>
            </a:fld>
            <a:endParaRPr lang="en-US" altLang="en-US" sz="1400"/>
          </a:p>
        </p:txBody>
      </p:sp>
      <p:sp>
        <p:nvSpPr>
          <p:cNvPr id="26627" name="TextBox 4">
            <a:extLst>
              <a:ext uri="{FF2B5EF4-FFF2-40B4-BE49-F238E27FC236}">
                <a16:creationId xmlns:a16="http://schemas.microsoft.com/office/drawing/2014/main" id="{90522807-5636-40B6-9931-8F8879D36E5C}"/>
              </a:ext>
            </a:extLst>
          </p:cNvPr>
          <p:cNvSpPr txBox="1">
            <a:spLocks noChangeArrowheads="1"/>
          </p:cNvSpPr>
          <p:nvPr/>
        </p:nvSpPr>
        <p:spPr bwMode="auto">
          <a:xfrm>
            <a:off x="228600" y="1981200"/>
            <a:ext cx="8534400" cy="17541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sz="3600"/>
              <a:t>A path or circuit of a graph is </a:t>
            </a:r>
            <a:r>
              <a:rPr lang="en-US" altLang="en-US" sz="3600" i="1">
                <a:solidFill>
                  <a:srgbClr val="FF0000"/>
                </a:solidFill>
              </a:rPr>
              <a:t>simple</a:t>
            </a:r>
            <a:r>
              <a:rPr lang="en-US" altLang="en-US" sz="3600" i="1"/>
              <a:t> </a:t>
            </a:r>
            <a:r>
              <a:rPr lang="en-US" altLang="en-US" sz="3600"/>
              <a:t>if it does not contain the same edge more than once.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69897498-3505-4A66-98CD-7A75A1B5F7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6156170-761C-4C90-B4DF-EF0561C2C4DE}" type="slidenum">
              <a:rPr lang="en-US" altLang="en-US" sz="1400"/>
              <a:pPr eaLnBrk="1" hangingPunct="1"/>
              <a:t>21</a:t>
            </a:fld>
            <a:endParaRPr lang="en-US" altLang="en-US" sz="1400"/>
          </a:p>
        </p:txBody>
      </p:sp>
      <p:sp>
        <p:nvSpPr>
          <p:cNvPr id="27651" name="TextBox 4">
            <a:extLst>
              <a:ext uri="{FF2B5EF4-FFF2-40B4-BE49-F238E27FC236}">
                <a16:creationId xmlns:a16="http://schemas.microsoft.com/office/drawing/2014/main" id="{9C66C209-13F2-4444-89BA-963D37DAFDED}"/>
              </a:ext>
            </a:extLst>
          </p:cNvPr>
          <p:cNvSpPr txBox="1">
            <a:spLocks noChangeArrowheads="1"/>
          </p:cNvSpPr>
          <p:nvPr/>
        </p:nvSpPr>
        <p:spPr bwMode="auto">
          <a:xfrm>
            <a:off x="0" y="0"/>
            <a:ext cx="5334000" cy="64135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600" b="1">
                <a:solidFill>
                  <a:srgbClr val="000099"/>
                </a:solidFill>
              </a:rPr>
              <a:t>Euler Paths and Circuits</a:t>
            </a:r>
            <a:endParaRPr lang="en-US" altLang="en-US" sz="3600">
              <a:solidFill>
                <a:srgbClr val="000099"/>
              </a:solidFill>
            </a:endParaRPr>
          </a:p>
        </p:txBody>
      </p:sp>
      <p:pic>
        <p:nvPicPr>
          <p:cNvPr id="27652" name="Picture 2">
            <a:extLst>
              <a:ext uri="{FF2B5EF4-FFF2-40B4-BE49-F238E27FC236}">
                <a16:creationId xmlns:a16="http://schemas.microsoft.com/office/drawing/2014/main" id="{98E9A189-6374-426C-B49E-CB22A4DD2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14600"/>
            <a:ext cx="655320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Box 6">
            <a:extLst>
              <a:ext uri="{FF2B5EF4-FFF2-40B4-BE49-F238E27FC236}">
                <a16:creationId xmlns:a16="http://schemas.microsoft.com/office/drawing/2014/main" id="{7A542712-B553-4042-B423-F79230CB9ECF}"/>
              </a:ext>
            </a:extLst>
          </p:cNvPr>
          <p:cNvSpPr txBox="1">
            <a:spLocks noChangeArrowheads="1"/>
          </p:cNvSpPr>
          <p:nvPr/>
        </p:nvSpPr>
        <p:spPr bwMode="auto">
          <a:xfrm>
            <a:off x="381000" y="1066800"/>
            <a:ext cx="838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The town of Königsberg, Prussia (now called Kaliningrad and part of the Russian republic), was divided into four sections by the branches of the Pregel River.</a:t>
            </a:r>
          </a:p>
        </p:txBody>
      </p:sp>
      <p:sp>
        <p:nvSpPr>
          <p:cNvPr id="27654" name="TextBox 7">
            <a:extLst>
              <a:ext uri="{FF2B5EF4-FFF2-40B4-BE49-F238E27FC236}">
                <a16:creationId xmlns:a16="http://schemas.microsoft.com/office/drawing/2014/main" id="{24A087B6-AF43-4E77-A15E-0B0D15C08373}"/>
              </a:ext>
            </a:extLst>
          </p:cNvPr>
          <p:cNvSpPr txBox="1">
            <a:spLocks noChangeArrowheads="1"/>
          </p:cNvSpPr>
          <p:nvPr/>
        </p:nvSpPr>
        <p:spPr bwMode="auto">
          <a:xfrm>
            <a:off x="304800" y="5562600"/>
            <a:ext cx="8534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sz="1800"/>
              <a:t>The townspeople took long walks through town on Sundays. They wondered whether it was possible to start at some location in the town, travel across all the bridges once without crossing any bridge twice, and return to the starting point. The Swiss mathematician Leonhard Euler solved this problem.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a:extLst>
              <a:ext uri="{FF2B5EF4-FFF2-40B4-BE49-F238E27FC236}">
                <a16:creationId xmlns:a16="http://schemas.microsoft.com/office/drawing/2014/main" id="{FBE5ADE0-447B-465E-8B19-479BCE41E3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94EC899-F169-492B-8D91-2BA58C3E7C27}" type="slidenum">
              <a:rPr lang="en-US" altLang="en-US" sz="1400"/>
              <a:pPr eaLnBrk="1" hangingPunct="1"/>
              <a:t>22</a:t>
            </a:fld>
            <a:endParaRPr lang="en-US" altLang="en-US" sz="1400"/>
          </a:p>
        </p:txBody>
      </p:sp>
      <p:sp>
        <p:nvSpPr>
          <p:cNvPr id="28675" name="TextBox 4">
            <a:extLst>
              <a:ext uri="{FF2B5EF4-FFF2-40B4-BE49-F238E27FC236}">
                <a16:creationId xmlns:a16="http://schemas.microsoft.com/office/drawing/2014/main" id="{8AB90ACD-728F-4016-B339-3C1A0CB49392}"/>
              </a:ext>
            </a:extLst>
          </p:cNvPr>
          <p:cNvSpPr txBox="1">
            <a:spLocks noChangeArrowheads="1"/>
          </p:cNvSpPr>
          <p:nvPr/>
        </p:nvSpPr>
        <p:spPr bwMode="auto">
          <a:xfrm>
            <a:off x="304800" y="685800"/>
            <a:ext cx="8610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Euler studied this problem using the multigraph obtained when the four regions are represented by vertices and the bridges by edges. This multigraph is shown in Figure below.</a:t>
            </a:r>
          </a:p>
        </p:txBody>
      </p:sp>
      <p:pic>
        <p:nvPicPr>
          <p:cNvPr id="28676" name="Picture 2">
            <a:extLst>
              <a:ext uri="{FF2B5EF4-FFF2-40B4-BE49-F238E27FC236}">
                <a16:creationId xmlns:a16="http://schemas.microsoft.com/office/drawing/2014/main" id="{593368E3-2B45-4E7A-AA3B-06D9FABA2F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33600"/>
            <a:ext cx="5943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2">
            <a:extLst>
              <a:ext uri="{FF2B5EF4-FFF2-40B4-BE49-F238E27FC236}">
                <a16:creationId xmlns:a16="http://schemas.microsoft.com/office/drawing/2014/main" id="{3F8C7D93-87C7-4B8E-92C0-4133B16ED2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600200"/>
            <a:ext cx="2667000" cy="442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Box 7">
            <a:extLst>
              <a:ext uri="{FF2B5EF4-FFF2-40B4-BE49-F238E27FC236}">
                <a16:creationId xmlns:a16="http://schemas.microsoft.com/office/drawing/2014/main" id="{A8CD40E8-CA78-4593-AB38-CC63DAE4A925}"/>
              </a:ext>
            </a:extLst>
          </p:cNvPr>
          <p:cNvSpPr txBox="1">
            <a:spLocks noChangeArrowheads="1"/>
          </p:cNvSpPr>
          <p:nvPr/>
        </p:nvSpPr>
        <p:spPr bwMode="auto">
          <a:xfrm>
            <a:off x="304800" y="5638800"/>
            <a:ext cx="8305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The question becomes: Is there a simple circuit in this multigraph that contains every edge?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a:extLst>
              <a:ext uri="{FF2B5EF4-FFF2-40B4-BE49-F238E27FC236}">
                <a16:creationId xmlns:a16="http://schemas.microsoft.com/office/drawing/2014/main" id="{549CAF3C-29CE-4FD2-A163-AC91E73E81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0A61EAE-D566-4BB4-A02F-F98823E98CB7}" type="slidenum">
              <a:rPr lang="en-US" altLang="en-US" sz="1400"/>
              <a:pPr eaLnBrk="1" hangingPunct="1"/>
              <a:t>23</a:t>
            </a:fld>
            <a:endParaRPr lang="en-US" altLang="en-US" sz="1400"/>
          </a:p>
        </p:txBody>
      </p:sp>
      <p:sp>
        <p:nvSpPr>
          <p:cNvPr id="29699" name="TextBox 4">
            <a:extLst>
              <a:ext uri="{FF2B5EF4-FFF2-40B4-BE49-F238E27FC236}">
                <a16:creationId xmlns:a16="http://schemas.microsoft.com/office/drawing/2014/main" id="{ECC8A113-078F-4044-84C4-DD6D6183A423}"/>
              </a:ext>
            </a:extLst>
          </p:cNvPr>
          <p:cNvSpPr txBox="1">
            <a:spLocks noChangeArrowheads="1"/>
          </p:cNvSpPr>
          <p:nvPr/>
        </p:nvSpPr>
        <p:spPr bwMode="auto">
          <a:xfrm>
            <a:off x="152400" y="457200"/>
            <a:ext cx="8839200" cy="8302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An Euler circuit in a graph G is a simple circuit containing every edge of G. An Euler path in G is a simple path containing every edge of G.</a:t>
            </a:r>
          </a:p>
        </p:txBody>
      </p:sp>
      <p:sp>
        <p:nvSpPr>
          <p:cNvPr id="29700" name="TextBox 5">
            <a:extLst>
              <a:ext uri="{FF2B5EF4-FFF2-40B4-BE49-F238E27FC236}">
                <a16:creationId xmlns:a16="http://schemas.microsoft.com/office/drawing/2014/main" id="{B81B1912-BF63-4595-B38B-4019E3DC76E2}"/>
              </a:ext>
            </a:extLst>
          </p:cNvPr>
          <p:cNvSpPr txBox="1">
            <a:spLocks noChangeArrowheads="1"/>
          </p:cNvSpPr>
          <p:nvPr/>
        </p:nvSpPr>
        <p:spPr bwMode="auto">
          <a:xfrm>
            <a:off x="304800" y="1981200"/>
            <a:ext cx="8305800" cy="12001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FF0000"/>
                </a:solidFill>
              </a:rPr>
              <a:t>Theorem</a:t>
            </a:r>
          </a:p>
          <a:p>
            <a:pPr algn="just" eaLnBrk="1" hangingPunct="1"/>
            <a:r>
              <a:rPr lang="en-US" altLang="en-US"/>
              <a:t>A connected multigraph with at least two vertices has an Euler circuit if and only if each of its vertices has even degree.</a:t>
            </a:r>
          </a:p>
        </p:txBody>
      </p:sp>
      <p:sp>
        <p:nvSpPr>
          <p:cNvPr id="29701" name="TextBox 6">
            <a:extLst>
              <a:ext uri="{FF2B5EF4-FFF2-40B4-BE49-F238E27FC236}">
                <a16:creationId xmlns:a16="http://schemas.microsoft.com/office/drawing/2014/main" id="{3406EAC2-94FC-471E-ADFA-9F1013874D9D}"/>
              </a:ext>
            </a:extLst>
          </p:cNvPr>
          <p:cNvSpPr txBox="1">
            <a:spLocks noChangeArrowheads="1"/>
          </p:cNvSpPr>
          <p:nvPr/>
        </p:nvSpPr>
        <p:spPr bwMode="auto">
          <a:xfrm>
            <a:off x="381000" y="3429000"/>
            <a:ext cx="8153400" cy="12001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FF0000"/>
                </a:solidFill>
              </a:rPr>
              <a:t>Theorem</a:t>
            </a:r>
          </a:p>
          <a:p>
            <a:pPr algn="just" eaLnBrk="1" hangingPunct="1"/>
            <a:r>
              <a:rPr lang="en-US" altLang="en-US"/>
              <a:t>A connected multigraph has an Euler path but not an Euler circuit if and only if it has exactly two vertices of odd degree.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a:extLst>
              <a:ext uri="{FF2B5EF4-FFF2-40B4-BE49-F238E27FC236}">
                <a16:creationId xmlns:a16="http://schemas.microsoft.com/office/drawing/2014/main" id="{34867A1D-70D1-454C-9FE0-C8B0C08538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B87EB8E-CA3B-4F5C-B47D-845AB0A87544}" type="slidenum">
              <a:rPr lang="en-US" altLang="en-US" sz="1400"/>
              <a:pPr eaLnBrk="1" hangingPunct="1"/>
              <a:t>24</a:t>
            </a:fld>
            <a:endParaRPr lang="en-US" altLang="en-US" sz="1400"/>
          </a:p>
        </p:txBody>
      </p:sp>
      <p:sp>
        <p:nvSpPr>
          <p:cNvPr id="30723" name="TextBox 4">
            <a:extLst>
              <a:ext uri="{FF2B5EF4-FFF2-40B4-BE49-F238E27FC236}">
                <a16:creationId xmlns:a16="http://schemas.microsoft.com/office/drawing/2014/main" id="{A51D2845-7F41-47ED-A615-F6130CD559D0}"/>
              </a:ext>
            </a:extLst>
          </p:cNvPr>
          <p:cNvSpPr txBox="1">
            <a:spLocks noChangeArrowheads="1"/>
          </p:cNvSpPr>
          <p:nvPr/>
        </p:nvSpPr>
        <p:spPr bwMode="auto">
          <a:xfrm>
            <a:off x="304800" y="533400"/>
            <a:ext cx="84582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sz="2000" b="1"/>
              <a:t>EXAMPLE 4 </a:t>
            </a:r>
          </a:p>
          <a:p>
            <a:pPr algn="just" eaLnBrk="1" hangingPunct="1"/>
            <a:r>
              <a:rPr lang="en-US" altLang="en-US" sz="2000" b="1"/>
              <a:t>Which graphs shown in Figure below have an Euler path?</a:t>
            </a:r>
          </a:p>
          <a:p>
            <a:pPr algn="just" eaLnBrk="1" hangingPunct="1"/>
            <a:r>
              <a:rPr lang="en-US" altLang="en-US" sz="2000"/>
              <a:t>Solution:G</a:t>
            </a:r>
            <a:r>
              <a:rPr lang="en-US" altLang="en-US" sz="2000" baseline="-25000"/>
              <a:t>1</a:t>
            </a:r>
            <a:r>
              <a:rPr lang="en-US" altLang="en-US" sz="2000"/>
              <a:t> contains exactly two vertices of odd degree, namely, b and d. Hence, it has an Euler path that must have b and d as its endpoints. One such Euler path is d, a, b, c, d, b. Similarly,G</a:t>
            </a:r>
            <a:r>
              <a:rPr lang="en-US" altLang="en-US" sz="2000" baseline="-25000"/>
              <a:t>2 </a:t>
            </a:r>
            <a:r>
              <a:rPr lang="en-US" altLang="en-US" sz="2000"/>
              <a:t>has exactly two vertices of odd degree, namely, b and d. So it has an Euler path that must have b and d as endpoints. One such Euler path is b, a, g, f, e, d, c, g, b, c, f, d. G3 has no Euler path because it has six vertices of odd degree.</a:t>
            </a:r>
          </a:p>
        </p:txBody>
      </p:sp>
      <p:pic>
        <p:nvPicPr>
          <p:cNvPr id="30724" name="Picture 2">
            <a:extLst>
              <a:ext uri="{FF2B5EF4-FFF2-40B4-BE49-F238E27FC236}">
                <a16:creationId xmlns:a16="http://schemas.microsoft.com/office/drawing/2014/main" id="{74EE1881-BDF1-4135-9020-7D263E914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29000"/>
            <a:ext cx="7924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a:extLst>
              <a:ext uri="{FF2B5EF4-FFF2-40B4-BE49-F238E27FC236}">
                <a16:creationId xmlns:a16="http://schemas.microsoft.com/office/drawing/2014/main" id="{14E447BD-0AEE-45BC-8030-B258CDD37F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2B6D9F7-1B8B-4C21-B6CC-5E0615B75662}" type="slidenum">
              <a:rPr lang="en-US" altLang="en-US" sz="1400"/>
              <a:pPr eaLnBrk="1" hangingPunct="1"/>
              <a:t>25</a:t>
            </a:fld>
            <a:endParaRPr lang="en-US" altLang="en-US" sz="1400"/>
          </a:p>
        </p:txBody>
      </p:sp>
      <p:sp>
        <p:nvSpPr>
          <p:cNvPr id="31747" name="TextBox 4">
            <a:extLst>
              <a:ext uri="{FF2B5EF4-FFF2-40B4-BE49-F238E27FC236}">
                <a16:creationId xmlns:a16="http://schemas.microsoft.com/office/drawing/2014/main" id="{E111D698-B8AA-4457-90C2-DC3692FCA8B8}"/>
              </a:ext>
            </a:extLst>
          </p:cNvPr>
          <p:cNvSpPr txBox="1">
            <a:spLocks noChangeArrowheads="1"/>
          </p:cNvSpPr>
          <p:nvPr/>
        </p:nvSpPr>
        <p:spPr bwMode="auto">
          <a:xfrm>
            <a:off x="381000" y="381000"/>
            <a:ext cx="6248400" cy="64135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600" b="1">
                <a:solidFill>
                  <a:srgbClr val="000099"/>
                </a:solidFill>
              </a:rPr>
              <a:t>Hamilton Paths and Circuits</a:t>
            </a:r>
            <a:endParaRPr lang="en-US" altLang="en-US" sz="3600">
              <a:solidFill>
                <a:srgbClr val="000099"/>
              </a:solidFill>
            </a:endParaRPr>
          </a:p>
        </p:txBody>
      </p:sp>
      <p:sp>
        <p:nvSpPr>
          <p:cNvPr id="31748" name="TextBox 5">
            <a:extLst>
              <a:ext uri="{FF2B5EF4-FFF2-40B4-BE49-F238E27FC236}">
                <a16:creationId xmlns:a16="http://schemas.microsoft.com/office/drawing/2014/main" id="{284B4B1C-BC62-474A-87EB-257D3D536C06}"/>
              </a:ext>
            </a:extLst>
          </p:cNvPr>
          <p:cNvSpPr txBox="1">
            <a:spLocks noChangeArrowheads="1"/>
          </p:cNvSpPr>
          <p:nvPr/>
        </p:nvSpPr>
        <p:spPr bwMode="auto">
          <a:xfrm>
            <a:off x="304800" y="1143000"/>
            <a:ext cx="8305800" cy="15700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A simple path in a graph G that passes through every vertex exactly once is called a Hamilton path, and a simple circuit in a graph G that passes through every vertex exactly once is called a Hamilton circuit.</a:t>
            </a:r>
          </a:p>
        </p:txBody>
      </p:sp>
      <p:sp>
        <p:nvSpPr>
          <p:cNvPr id="31749" name="TextBox 6">
            <a:extLst>
              <a:ext uri="{FF2B5EF4-FFF2-40B4-BE49-F238E27FC236}">
                <a16:creationId xmlns:a16="http://schemas.microsoft.com/office/drawing/2014/main" id="{9440140F-D0C9-4787-924B-64EA78761341}"/>
              </a:ext>
            </a:extLst>
          </p:cNvPr>
          <p:cNvSpPr txBox="1">
            <a:spLocks noChangeArrowheads="1"/>
          </p:cNvSpPr>
          <p:nvPr/>
        </p:nvSpPr>
        <p:spPr bwMode="auto">
          <a:xfrm>
            <a:off x="304800" y="3352800"/>
            <a:ext cx="8305800" cy="157003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DIRAC’S THEOREM </a:t>
            </a:r>
          </a:p>
          <a:p>
            <a:pPr algn="just" eaLnBrk="1" hangingPunct="1"/>
            <a:r>
              <a:rPr lang="en-US" altLang="en-US"/>
              <a:t>If G is a simple graph with n vertices with n ≥ 3 such that the degree of every vertex in G is at least n/2, then G has a Hamilton circuit.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a:extLst>
              <a:ext uri="{FF2B5EF4-FFF2-40B4-BE49-F238E27FC236}">
                <a16:creationId xmlns:a16="http://schemas.microsoft.com/office/drawing/2014/main" id="{AC4339A4-E5A5-49FE-BE55-68C81AE812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D835613-EE15-4D74-9B1A-CD70A4302DB2}" type="slidenum">
              <a:rPr lang="en-US" altLang="en-US" sz="1400"/>
              <a:pPr eaLnBrk="1" hangingPunct="1"/>
              <a:t>26</a:t>
            </a:fld>
            <a:endParaRPr lang="en-US" altLang="en-US" sz="1400"/>
          </a:p>
        </p:txBody>
      </p:sp>
      <p:sp>
        <p:nvSpPr>
          <p:cNvPr id="32771" name="Rectangle 5">
            <a:extLst>
              <a:ext uri="{FF2B5EF4-FFF2-40B4-BE49-F238E27FC236}">
                <a16:creationId xmlns:a16="http://schemas.microsoft.com/office/drawing/2014/main" id="{B80464EE-4A03-45B2-A41A-E428A8512940}"/>
              </a:ext>
            </a:extLst>
          </p:cNvPr>
          <p:cNvSpPr>
            <a:spLocks noChangeArrowheads="1"/>
          </p:cNvSpPr>
          <p:nvPr/>
        </p:nvSpPr>
        <p:spPr bwMode="auto">
          <a:xfrm>
            <a:off x="457200" y="1828800"/>
            <a:ext cx="8305800" cy="11906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 typeface="Wingdings" panose="05000000000000000000" pitchFamily="2" charset="2"/>
              <a:buChar char="v"/>
            </a:pPr>
            <a:r>
              <a:rPr lang="en-US" altLang="en-US" sz="3600">
                <a:solidFill>
                  <a:srgbClr val="000099"/>
                </a:solidFill>
              </a:rPr>
              <a:t>A tree is a connected undirected graph with no simple circuits.</a:t>
            </a:r>
          </a:p>
        </p:txBody>
      </p:sp>
      <p:sp>
        <p:nvSpPr>
          <p:cNvPr id="32772" name="TextBox 6">
            <a:extLst>
              <a:ext uri="{FF2B5EF4-FFF2-40B4-BE49-F238E27FC236}">
                <a16:creationId xmlns:a16="http://schemas.microsoft.com/office/drawing/2014/main" id="{A9AA96A1-E282-46BE-9A05-F662E4DABA09}"/>
              </a:ext>
            </a:extLst>
          </p:cNvPr>
          <p:cNvSpPr txBox="1">
            <a:spLocks noChangeArrowheads="1"/>
          </p:cNvSpPr>
          <p:nvPr/>
        </p:nvSpPr>
        <p:spPr bwMode="auto">
          <a:xfrm>
            <a:off x="2895600" y="228600"/>
            <a:ext cx="2667000" cy="12001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7200"/>
              <a:t>TREE</a:t>
            </a:r>
          </a:p>
        </p:txBody>
      </p:sp>
      <p:sp>
        <p:nvSpPr>
          <p:cNvPr id="32773" name="TextBox 7">
            <a:extLst>
              <a:ext uri="{FF2B5EF4-FFF2-40B4-BE49-F238E27FC236}">
                <a16:creationId xmlns:a16="http://schemas.microsoft.com/office/drawing/2014/main" id="{025EC376-45A2-48DA-9F4D-C4BD026FD5DE}"/>
              </a:ext>
            </a:extLst>
          </p:cNvPr>
          <p:cNvSpPr txBox="1">
            <a:spLocks noChangeArrowheads="1"/>
          </p:cNvSpPr>
          <p:nvPr/>
        </p:nvSpPr>
        <p:spPr bwMode="auto">
          <a:xfrm>
            <a:off x="457200" y="3505200"/>
            <a:ext cx="8229600" cy="8223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 typeface="Wingdings" panose="05000000000000000000" pitchFamily="2" charset="2"/>
              <a:buChar char="v"/>
            </a:pPr>
            <a:r>
              <a:rPr lang="en-US" altLang="en-US"/>
              <a:t>A rooted tree is a tree in which one vertex has been designated as the root and every edge is directed away from the root.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a:extLst>
              <a:ext uri="{FF2B5EF4-FFF2-40B4-BE49-F238E27FC236}">
                <a16:creationId xmlns:a16="http://schemas.microsoft.com/office/drawing/2014/main" id="{A259A50A-BB97-40F7-9311-E8B8372DEF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155E10B-F6C2-4194-BA26-328D5E611A42}" type="slidenum">
              <a:rPr lang="en-US" altLang="en-US" sz="1400"/>
              <a:pPr eaLnBrk="1" hangingPunct="1"/>
              <a:t>27</a:t>
            </a:fld>
            <a:endParaRPr lang="en-US" altLang="en-US" sz="1400"/>
          </a:p>
        </p:txBody>
      </p:sp>
      <p:sp>
        <p:nvSpPr>
          <p:cNvPr id="33795" name="TextBox 4">
            <a:extLst>
              <a:ext uri="{FF2B5EF4-FFF2-40B4-BE49-F238E27FC236}">
                <a16:creationId xmlns:a16="http://schemas.microsoft.com/office/drawing/2014/main" id="{031C2186-2B91-4187-82D6-A2FBCD80C823}"/>
              </a:ext>
            </a:extLst>
          </p:cNvPr>
          <p:cNvSpPr txBox="1">
            <a:spLocks noChangeArrowheads="1"/>
          </p:cNvSpPr>
          <p:nvPr/>
        </p:nvSpPr>
        <p:spPr bwMode="auto">
          <a:xfrm>
            <a:off x="304800" y="533400"/>
            <a:ext cx="83820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000099"/>
                </a:solidFill>
              </a:rPr>
              <a:t>EXAMPLE 1 </a:t>
            </a:r>
          </a:p>
          <a:p>
            <a:pPr algn="just" eaLnBrk="1" hangingPunct="1"/>
            <a:r>
              <a:rPr lang="en-US" altLang="en-US" b="1"/>
              <a:t>Which of the graphs shown in Figure below are trees?</a:t>
            </a:r>
          </a:p>
          <a:p>
            <a:pPr algn="just" eaLnBrk="1" hangingPunct="1"/>
            <a:r>
              <a:rPr lang="en-US" altLang="en-US"/>
              <a:t>Solution: </a:t>
            </a:r>
            <a:r>
              <a:rPr lang="en-US" altLang="en-US" i="1"/>
              <a:t>G</a:t>
            </a:r>
            <a:r>
              <a:rPr lang="en-US" altLang="en-US" i="1" baseline="-25000"/>
              <a:t>1</a:t>
            </a:r>
            <a:r>
              <a:rPr lang="en-US" altLang="en-US"/>
              <a:t> and </a:t>
            </a:r>
            <a:r>
              <a:rPr lang="en-US" altLang="en-US" i="1"/>
              <a:t>G</a:t>
            </a:r>
            <a:r>
              <a:rPr lang="en-US" altLang="en-US" i="1" baseline="-25000"/>
              <a:t>2</a:t>
            </a:r>
            <a:r>
              <a:rPr lang="en-US" altLang="en-US"/>
              <a:t> are trees, because both are connected graphs with no simple circuits. </a:t>
            </a:r>
            <a:r>
              <a:rPr lang="en-US" altLang="en-US" i="1"/>
              <a:t>G</a:t>
            </a:r>
            <a:r>
              <a:rPr lang="en-US" altLang="en-US" i="1" baseline="-25000"/>
              <a:t>3</a:t>
            </a:r>
            <a:r>
              <a:rPr lang="en-US" altLang="en-US"/>
              <a:t> is not a tree because e, b, a, d, e is a simple circuit in this graph. Finally, </a:t>
            </a:r>
            <a:r>
              <a:rPr lang="en-US" altLang="en-US" i="1"/>
              <a:t>G</a:t>
            </a:r>
            <a:r>
              <a:rPr lang="en-US" altLang="en-US" i="1" baseline="-25000"/>
              <a:t>4</a:t>
            </a:r>
            <a:r>
              <a:rPr lang="en-US" altLang="en-US"/>
              <a:t> is not a tree because it is not connected.</a:t>
            </a:r>
          </a:p>
        </p:txBody>
      </p:sp>
      <p:pic>
        <p:nvPicPr>
          <p:cNvPr id="33796" name="Picture 2">
            <a:extLst>
              <a:ext uri="{FF2B5EF4-FFF2-40B4-BE49-F238E27FC236}">
                <a16:creationId xmlns:a16="http://schemas.microsoft.com/office/drawing/2014/main" id="{1655CDD8-41EB-4040-81D7-FD99B6AB21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6413"/>
            <a:ext cx="8153400" cy="358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a:extLst>
              <a:ext uri="{FF2B5EF4-FFF2-40B4-BE49-F238E27FC236}">
                <a16:creationId xmlns:a16="http://schemas.microsoft.com/office/drawing/2014/main" id="{DFB54286-F935-45BE-8B19-55A5A042C2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B01DFED-937F-43B9-97C1-93D78417B33A}" type="slidenum">
              <a:rPr lang="en-US" altLang="en-US" sz="1400"/>
              <a:pPr eaLnBrk="1" hangingPunct="1"/>
              <a:t>28</a:t>
            </a:fld>
            <a:endParaRPr lang="en-US" altLang="en-US" sz="1400"/>
          </a:p>
        </p:txBody>
      </p:sp>
      <p:sp>
        <p:nvSpPr>
          <p:cNvPr id="34819" name="TextBox 4">
            <a:extLst>
              <a:ext uri="{FF2B5EF4-FFF2-40B4-BE49-F238E27FC236}">
                <a16:creationId xmlns:a16="http://schemas.microsoft.com/office/drawing/2014/main" id="{DDB265EA-92A5-416C-8DB1-89B0BFD6D631}"/>
              </a:ext>
            </a:extLst>
          </p:cNvPr>
          <p:cNvSpPr txBox="1">
            <a:spLocks noChangeArrowheads="1"/>
          </p:cNvSpPr>
          <p:nvPr/>
        </p:nvSpPr>
        <p:spPr bwMode="auto">
          <a:xfrm>
            <a:off x="304800" y="685800"/>
            <a:ext cx="8458200" cy="15525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buFont typeface="Wingdings" panose="05000000000000000000" pitchFamily="2" charset="2"/>
              <a:buChar char="v"/>
            </a:pPr>
            <a:r>
              <a:rPr lang="en-US" altLang="en-US"/>
              <a:t>A rooted tree is called an </a:t>
            </a:r>
            <a:r>
              <a:rPr lang="en-US" altLang="en-US" i="1">
                <a:solidFill>
                  <a:srgbClr val="FF3300"/>
                </a:solidFill>
              </a:rPr>
              <a:t>m</a:t>
            </a:r>
            <a:r>
              <a:rPr lang="en-US" altLang="en-US">
                <a:solidFill>
                  <a:srgbClr val="FF3300"/>
                </a:solidFill>
              </a:rPr>
              <a:t>-ary </a:t>
            </a:r>
            <a:r>
              <a:rPr lang="en-US" altLang="en-US"/>
              <a:t>tree if every internal vertex has no more than </a:t>
            </a:r>
            <a:r>
              <a:rPr lang="en-US" altLang="en-US" i="1"/>
              <a:t>m</a:t>
            </a:r>
            <a:r>
              <a:rPr lang="en-US" altLang="en-US"/>
              <a:t> children. The tree is called a </a:t>
            </a:r>
            <a:r>
              <a:rPr lang="en-US" altLang="en-US" i="1">
                <a:solidFill>
                  <a:srgbClr val="FF3300"/>
                </a:solidFill>
              </a:rPr>
              <a:t>full m-ary</a:t>
            </a:r>
            <a:r>
              <a:rPr lang="en-US" altLang="en-US"/>
              <a:t> tree if every internal vertex has exactly </a:t>
            </a:r>
            <a:r>
              <a:rPr lang="en-US" altLang="en-US" i="1"/>
              <a:t>m</a:t>
            </a:r>
            <a:r>
              <a:rPr lang="en-US" altLang="en-US"/>
              <a:t> children. An </a:t>
            </a:r>
            <a:r>
              <a:rPr lang="en-US" altLang="en-US" i="1"/>
              <a:t>m</a:t>
            </a:r>
            <a:r>
              <a:rPr lang="en-US" altLang="en-US"/>
              <a:t>-ary tree with </a:t>
            </a:r>
            <a:r>
              <a:rPr lang="en-US" altLang="en-US" i="1"/>
              <a:t>m</a:t>
            </a:r>
            <a:r>
              <a:rPr lang="en-US" altLang="en-US"/>
              <a:t> = 2 is called a binary tree.</a:t>
            </a:r>
          </a:p>
        </p:txBody>
      </p:sp>
      <p:pic>
        <p:nvPicPr>
          <p:cNvPr id="34820" name="Picture 2">
            <a:extLst>
              <a:ext uri="{FF2B5EF4-FFF2-40B4-BE49-F238E27FC236}">
                <a16:creationId xmlns:a16="http://schemas.microsoft.com/office/drawing/2014/main" id="{72195CDE-4573-4812-920E-8ADB44CBAD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581400"/>
            <a:ext cx="862965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TextBox 6">
            <a:extLst>
              <a:ext uri="{FF2B5EF4-FFF2-40B4-BE49-F238E27FC236}">
                <a16:creationId xmlns:a16="http://schemas.microsoft.com/office/drawing/2014/main" id="{8B739DFF-6EB4-4BDE-B6C7-618D2C30451A}"/>
              </a:ext>
            </a:extLst>
          </p:cNvPr>
          <p:cNvSpPr txBox="1">
            <a:spLocks noChangeArrowheads="1"/>
          </p:cNvSpPr>
          <p:nvPr/>
        </p:nvSpPr>
        <p:spPr bwMode="auto">
          <a:xfrm>
            <a:off x="304800" y="2438400"/>
            <a:ext cx="8534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000099"/>
                </a:solidFill>
              </a:rPr>
              <a:t>EXAMPLE 2 </a:t>
            </a:r>
          </a:p>
          <a:p>
            <a:pPr eaLnBrk="1" hangingPunct="1"/>
            <a:r>
              <a:rPr lang="en-US" altLang="en-US"/>
              <a:t>Are the rooted trees in Figure below full </a:t>
            </a:r>
            <a:r>
              <a:rPr lang="en-US" altLang="en-US" i="1"/>
              <a:t>m-ary </a:t>
            </a:r>
            <a:r>
              <a:rPr lang="en-US" altLang="en-US"/>
              <a:t>trees for some positive integer </a:t>
            </a:r>
            <a:r>
              <a:rPr lang="en-US" altLang="en-US" i="1"/>
              <a:t>m?</a:t>
            </a:r>
            <a:endParaRPr lang="en-US" altLang="en-US"/>
          </a:p>
        </p:txBody>
      </p:sp>
      <p:sp>
        <p:nvSpPr>
          <p:cNvPr id="34822" name="TextBox 7">
            <a:extLst>
              <a:ext uri="{FF2B5EF4-FFF2-40B4-BE49-F238E27FC236}">
                <a16:creationId xmlns:a16="http://schemas.microsoft.com/office/drawing/2014/main" id="{D438F8D8-06C5-4914-B84D-0EEED3386F51}"/>
              </a:ext>
            </a:extLst>
          </p:cNvPr>
          <p:cNvSpPr txBox="1">
            <a:spLocks noChangeArrowheads="1"/>
          </p:cNvSpPr>
          <p:nvPr/>
        </p:nvSpPr>
        <p:spPr bwMode="auto">
          <a:xfrm>
            <a:off x="0" y="5562600"/>
            <a:ext cx="86868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rgbClr val="000099"/>
                </a:solidFill>
              </a:rPr>
              <a:t>Solution:</a:t>
            </a:r>
            <a:r>
              <a:rPr lang="en-US" altLang="en-US" sz="1600"/>
              <a:t> </a:t>
            </a:r>
            <a:r>
              <a:rPr lang="en-US" altLang="en-US" sz="1600" i="1"/>
              <a:t>T1</a:t>
            </a:r>
            <a:r>
              <a:rPr lang="en-US" altLang="en-US" sz="1600"/>
              <a:t> is a full binary tree because each of its internal vertices has two children. </a:t>
            </a:r>
            <a:r>
              <a:rPr lang="en-US" altLang="en-US" sz="1600" i="1"/>
              <a:t>T2</a:t>
            </a:r>
            <a:r>
              <a:rPr lang="en-US" altLang="en-US" sz="1600"/>
              <a:t> is a full 3-ary tree because each of its internal vertices has three children. In </a:t>
            </a:r>
            <a:r>
              <a:rPr lang="en-US" altLang="en-US" sz="1600" i="1"/>
              <a:t>T3</a:t>
            </a:r>
            <a:r>
              <a:rPr lang="en-US" altLang="en-US" sz="1600"/>
              <a:t> each internal vertex has five children, so </a:t>
            </a:r>
            <a:r>
              <a:rPr lang="en-US" altLang="en-US" sz="1600" i="1"/>
              <a:t>T3</a:t>
            </a:r>
            <a:r>
              <a:rPr lang="en-US" altLang="en-US" sz="1600"/>
              <a:t> is a full 5-ary tree. </a:t>
            </a:r>
            <a:r>
              <a:rPr lang="en-US" altLang="en-US" sz="1600" i="1"/>
              <a:t>T4</a:t>
            </a:r>
            <a:r>
              <a:rPr lang="en-US" altLang="en-US" sz="1600"/>
              <a:t> is not a full m-ary tree for any m because some of its internal vertices have two children and others have three children.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a:extLst>
              <a:ext uri="{FF2B5EF4-FFF2-40B4-BE49-F238E27FC236}">
                <a16:creationId xmlns:a16="http://schemas.microsoft.com/office/drawing/2014/main" id="{70BAC68A-B762-4830-A239-53AA4E0E8F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8A9EBDD-893B-46E5-A6DB-3FCC49C24772}" type="slidenum">
              <a:rPr lang="en-US" altLang="en-US" sz="1400"/>
              <a:pPr eaLnBrk="1" hangingPunct="1"/>
              <a:t>29</a:t>
            </a:fld>
            <a:endParaRPr lang="en-US" altLang="en-US" sz="1400"/>
          </a:p>
        </p:txBody>
      </p:sp>
      <p:sp>
        <p:nvSpPr>
          <p:cNvPr id="35843" name="TextBox 4">
            <a:extLst>
              <a:ext uri="{FF2B5EF4-FFF2-40B4-BE49-F238E27FC236}">
                <a16:creationId xmlns:a16="http://schemas.microsoft.com/office/drawing/2014/main" id="{ECB8F071-2902-4859-9267-1D0A612CFCAC}"/>
              </a:ext>
            </a:extLst>
          </p:cNvPr>
          <p:cNvSpPr txBox="1">
            <a:spLocks noChangeArrowheads="1"/>
          </p:cNvSpPr>
          <p:nvPr/>
        </p:nvSpPr>
        <p:spPr bwMode="auto">
          <a:xfrm>
            <a:off x="152400" y="1219200"/>
            <a:ext cx="87630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000099"/>
                </a:solidFill>
              </a:rPr>
              <a:t>THEOREM </a:t>
            </a:r>
          </a:p>
          <a:p>
            <a:pPr eaLnBrk="1" hangingPunct="1"/>
            <a:r>
              <a:rPr lang="en-US" altLang="en-US"/>
              <a:t>A full m-ary tree with </a:t>
            </a:r>
            <a:r>
              <a:rPr lang="en-US" altLang="en-US" i="1"/>
              <a:t>i</a:t>
            </a:r>
            <a:r>
              <a:rPr lang="en-US" altLang="en-US"/>
              <a:t> internal vertices contains </a:t>
            </a:r>
            <a:r>
              <a:rPr lang="en-US" altLang="en-US" i="1"/>
              <a:t>n = mi </a:t>
            </a:r>
            <a:r>
              <a:rPr lang="en-US" altLang="en-US"/>
              <a:t>+ 1 vertices.</a:t>
            </a:r>
          </a:p>
          <a:p>
            <a:pPr eaLnBrk="1" hangingPunct="1"/>
            <a:endParaRPr lang="en-US" altLang="en-US" b="1" i="1"/>
          </a:p>
          <a:p>
            <a:pPr eaLnBrk="1" hangingPunct="1"/>
            <a:r>
              <a:rPr lang="en-US" altLang="en-US" b="1" i="1">
                <a:solidFill>
                  <a:srgbClr val="000099"/>
                </a:solidFill>
              </a:rPr>
              <a:t>Proof:</a:t>
            </a:r>
            <a:r>
              <a:rPr lang="en-US" altLang="en-US" b="1" i="1"/>
              <a:t> </a:t>
            </a:r>
          </a:p>
          <a:p>
            <a:pPr algn="just" eaLnBrk="1" hangingPunct="1"/>
            <a:r>
              <a:rPr lang="en-US" altLang="en-US"/>
              <a:t>Every vertex, except the root, is the child of an internal vertex. Because each of the </a:t>
            </a:r>
            <a:r>
              <a:rPr lang="en-US" altLang="en-US" i="1"/>
              <a:t>i</a:t>
            </a:r>
            <a:r>
              <a:rPr lang="en-US" altLang="en-US"/>
              <a:t> internal vertices has </a:t>
            </a:r>
            <a:r>
              <a:rPr lang="en-US" altLang="en-US" i="1"/>
              <a:t>m</a:t>
            </a:r>
            <a:r>
              <a:rPr lang="en-US" altLang="en-US"/>
              <a:t> children, there are </a:t>
            </a:r>
            <a:r>
              <a:rPr lang="en-US" altLang="en-US" i="1"/>
              <a:t>mi</a:t>
            </a:r>
            <a:r>
              <a:rPr lang="en-US" altLang="en-US"/>
              <a:t> vertices in the tree other than the root. Therefore, the tree contains </a:t>
            </a:r>
            <a:r>
              <a:rPr lang="en-US" altLang="en-US" i="1"/>
              <a:t>n = mi </a:t>
            </a:r>
            <a:r>
              <a:rPr lang="en-US" altLang="en-US"/>
              <a:t>+ 1 vertices.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5">
            <a:extLst>
              <a:ext uri="{FF2B5EF4-FFF2-40B4-BE49-F238E27FC236}">
                <a16:creationId xmlns:a16="http://schemas.microsoft.com/office/drawing/2014/main" id="{3F48B507-63FE-4912-B573-AB5295804200}"/>
              </a:ext>
            </a:extLst>
          </p:cNvPr>
          <p:cNvSpPr txBox="1">
            <a:spLocks noChangeArrowheads="1"/>
          </p:cNvSpPr>
          <p:nvPr/>
        </p:nvSpPr>
        <p:spPr bwMode="auto">
          <a:xfrm>
            <a:off x="381000" y="1295400"/>
            <a:ext cx="8610600" cy="11874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A graph in which each edge connects two different vertices and where no two edges connect the same pair of vertices is called a </a:t>
            </a:r>
            <a:r>
              <a:rPr lang="en-US" altLang="en-US" b="1"/>
              <a:t>simple graph.</a:t>
            </a:r>
            <a:endParaRPr lang="en-US" altLang="en-US"/>
          </a:p>
        </p:txBody>
      </p:sp>
      <p:sp>
        <p:nvSpPr>
          <p:cNvPr id="9219" name="TextBox 6">
            <a:extLst>
              <a:ext uri="{FF2B5EF4-FFF2-40B4-BE49-F238E27FC236}">
                <a16:creationId xmlns:a16="http://schemas.microsoft.com/office/drawing/2014/main" id="{EBB092A5-1F58-4768-9936-3489A0D994A7}"/>
              </a:ext>
            </a:extLst>
          </p:cNvPr>
          <p:cNvSpPr txBox="1">
            <a:spLocks noChangeArrowheads="1"/>
          </p:cNvSpPr>
          <p:nvPr/>
        </p:nvSpPr>
        <p:spPr bwMode="auto">
          <a:xfrm>
            <a:off x="381000" y="3048000"/>
            <a:ext cx="8534400" cy="11874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graphs that have more than one edge connecting the same pair of vertices. Graphs that may have multiple edges connecting the same vertices are called </a:t>
            </a:r>
            <a:r>
              <a:rPr lang="en-US" altLang="en-US" b="1"/>
              <a:t>multigraphs</a:t>
            </a:r>
            <a:r>
              <a:rPr lang="en-US" altLang="en-US"/>
              <a:t>.</a:t>
            </a:r>
          </a:p>
        </p:txBody>
      </p:sp>
      <p:sp>
        <p:nvSpPr>
          <p:cNvPr id="9220" name="TextBox 4">
            <a:extLst>
              <a:ext uri="{FF2B5EF4-FFF2-40B4-BE49-F238E27FC236}">
                <a16:creationId xmlns:a16="http://schemas.microsoft.com/office/drawing/2014/main" id="{177BFDBE-7A33-42DD-8BD5-63661CB91C09}"/>
              </a:ext>
            </a:extLst>
          </p:cNvPr>
          <p:cNvSpPr txBox="1">
            <a:spLocks noChangeArrowheads="1"/>
          </p:cNvSpPr>
          <p:nvPr/>
        </p:nvSpPr>
        <p:spPr bwMode="auto">
          <a:xfrm>
            <a:off x="457200" y="4953000"/>
            <a:ext cx="8458200" cy="11874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Graphs that may include loops, and possibly multiple edges connecting the same pair of vertices or a vertex to itself, are sometimes called </a:t>
            </a:r>
            <a:r>
              <a:rPr lang="en-US" altLang="en-US" b="1"/>
              <a:t>pseudographs.</a:t>
            </a:r>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a:extLst>
              <a:ext uri="{FF2B5EF4-FFF2-40B4-BE49-F238E27FC236}">
                <a16:creationId xmlns:a16="http://schemas.microsoft.com/office/drawing/2014/main" id="{EF30C159-36D0-4AA8-B12C-376B4AA0CD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23D38F5-1D21-409D-9FBA-63E71C02E5D0}" type="slidenum">
              <a:rPr lang="en-US" altLang="en-US" sz="1400"/>
              <a:pPr eaLnBrk="1" hangingPunct="1"/>
              <a:t>30</a:t>
            </a:fld>
            <a:endParaRPr lang="en-US" altLang="en-US" sz="1400"/>
          </a:p>
        </p:txBody>
      </p:sp>
      <p:pic>
        <p:nvPicPr>
          <p:cNvPr id="36867" name="Picture 3">
            <a:extLst>
              <a:ext uri="{FF2B5EF4-FFF2-40B4-BE49-F238E27FC236}">
                <a16:creationId xmlns:a16="http://schemas.microsoft.com/office/drawing/2014/main" id="{F029D847-7BF0-451D-9A8E-BF407267B8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75" y="838200"/>
            <a:ext cx="8770938"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Rectangle 6">
            <a:extLst>
              <a:ext uri="{FF2B5EF4-FFF2-40B4-BE49-F238E27FC236}">
                <a16:creationId xmlns:a16="http://schemas.microsoft.com/office/drawing/2014/main" id="{2FAD322A-0280-4C1F-91F4-774E879DE51A}"/>
              </a:ext>
            </a:extLst>
          </p:cNvPr>
          <p:cNvSpPr>
            <a:spLocks noChangeArrowheads="1"/>
          </p:cNvSpPr>
          <p:nvPr/>
        </p:nvSpPr>
        <p:spPr bwMode="auto">
          <a:xfrm>
            <a:off x="228600" y="304800"/>
            <a:ext cx="1790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THEOREM</a:t>
            </a:r>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a:extLst>
              <a:ext uri="{FF2B5EF4-FFF2-40B4-BE49-F238E27FC236}">
                <a16:creationId xmlns:a16="http://schemas.microsoft.com/office/drawing/2014/main" id="{E527A7F2-0BC7-4537-817D-603C733092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93B0447-3B65-4C01-BE2C-2C52EC6D3FEC}" type="slidenum">
              <a:rPr lang="en-US" altLang="en-US" sz="1400"/>
              <a:pPr eaLnBrk="1" hangingPunct="1"/>
              <a:t>31</a:t>
            </a:fld>
            <a:endParaRPr lang="en-US" altLang="en-US" sz="1400"/>
          </a:p>
        </p:txBody>
      </p:sp>
      <p:sp>
        <p:nvSpPr>
          <p:cNvPr id="37891" name="TextBox 4">
            <a:extLst>
              <a:ext uri="{FF2B5EF4-FFF2-40B4-BE49-F238E27FC236}">
                <a16:creationId xmlns:a16="http://schemas.microsoft.com/office/drawing/2014/main" id="{D672D7F0-F16E-4809-9F88-A657D1E225C9}"/>
              </a:ext>
            </a:extLst>
          </p:cNvPr>
          <p:cNvSpPr txBox="1">
            <a:spLocks noChangeArrowheads="1"/>
          </p:cNvSpPr>
          <p:nvPr/>
        </p:nvSpPr>
        <p:spPr bwMode="auto">
          <a:xfrm>
            <a:off x="152400" y="4724400"/>
            <a:ext cx="8305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pt-BR" altLang="en-US" b="1"/>
              <a:t>3. </a:t>
            </a:r>
            <a:r>
              <a:rPr lang="pt-BR" altLang="en-US" b="1">
                <a:solidFill>
                  <a:srgbClr val="FF0000"/>
                </a:solidFill>
              </a:rPr>
              <a:t>a)</a:t>
            </a:r>
            <a:r>
              <a:rPr lang="pt-BR" altLang="en-US" b="1"/>
              <a:t> </a:t>
            </a:r>
            <a:r>
              <a:rPr lang="pt-BR" altLang="en-US" b="1" i="1"/>
              <a:t>a </a:t>
            </a:r>
          </a:p>
          <a:p>
            <a:pPr eaLnBrk="1" hangingPunct="1"/>
            <a:r>
              <a:rPr lang="pt-BR" altLang="en-US" b="1" i="1"/>
              <a:t>    </a:t>
            </a:r>
            <a:r>
              <a:rPr lang="pt-BR" altLang="en-US" b="1" i="1">
                <a:solidFill>
                  <a:srgbClr val="FF0000"/>
                </a:solidFill>
              </a:rPr>
              <a:t>b)</a:t>
            </a:r>
            <a:r>
              <a:rPr lang="pt-BR" altLang="en-US" b="1" i="1"/>
              <a:t> a, b, c, d, f , h, j , q, t </a:t>
            </a:r>
          </a:p>
          <a:p>
            <a:pPr eaLnBrk="1" hangingPunct="1"/>
            <a:r>
              <a:rPr lang="pt-BR" altLang="en-US" b="1" i="1"/>
              <a:t>    </a:t>
            </a:r>
            <a:r>
              <a:rPr lang="pt-BR" altLang="en-US" b="1" i="1">
                <a:solidFill>
                  <a:srgbClr val="FF0000"/>
                </a:solidFill>
              </a:rPr>
              <a:t>c)</a:t>
            </a:r>
            <a:r>
              <a:rPr lang="pt-BR" altLang="en-US" b="1" i="1"/>
              <a:t> e, g, i, k,</a:t>
            </a:r>
            <a:r>
              <a:rPr lang="pt-BR" altLang="en-US" i="1"/>
              <a:t>l,m, n, o, p, r, s, u </a:t>
            </a:r>
          </a:p>
          <a:p>
            <a:pPr eaLnBrk="1" hangingPunct="1"/>
            <a:r>
              <a:rPr lang="pt-BR" altLang="en-US" b="1" i="1"/>
              <a:t>    </a:t>
            </a:r>
            <a:r>
              <a:rPr lang="pt-BR" altLang="en-US" b="1" i="1">
                <a:solidFill>
                  <a:srgbClr val="FF0000"/>
                </a:solidFill>
              </a:rPr>
              <a:t>d)</a:t>
            </a:r>
            <a:r>
              <a:rPr lang="pt-BR" altLang="en-US" b="1" i="1"/>
              <a:t> q, r </a:t>
            </a:r>
          </a:p>
          <a:p>
            <a:pPr eaLnBrk="1" hangingPunct="1"/>
            <a:r>
              <a:rPr lang="pt-BR" altLang="en-US" b="1" i="1">
                <a:solidFill>
                  <a:srgbClr val="FF0000"/>
                </a:solidFill>
              </a:rPr>
              <a:t>    e)</a:t>
            </a:r>
            <a:r>
              <a:rPr lang="pt-BR" altLang="en-US" b="1" i="1"/>
              <a:t> c     </a:t>
            </a:r>
            <a:r>
              <a:rPr lang="pt-BR" altLang="en-US" b="1" i="1">
                <a:solidFill>
                  <a:srgbClr val="FF0000"/>
                </a:solidFill>
              </a:rPr>
              <a:t>f)</a:t>
            </a:r>
            <a:r>
              <a:rPr lang="pt-BR" altLang="en-US" b="1" i="1"/>
              <a:t> p                  </a:t>
            </a:r>
            <a:r>
              <a:rPr lang="pt-BR" altLang="en-US" b="1" i="1">
                <a:solidFill>
                  <a:srgbClr val="FF0000"/>
                </a:solidFill>
              </a:rPr>
              <a:t>g)</a:t>
            </a:r>
            <a:r>
              <a:rPr lang="pt-BR" altLang="en-US" b="1" i="1"/>
              <a:t> f , b, a                    </a:t>
            </a:r>
            <a:r>
              <a:rPr lang="pt-BR" altLang="en-US" b="1" i="1">
                <a:solidFill>
                  <a:srgbClr val="FF0000"/>
                </a:solidFill>
              </a:rPr>
              <a:t>h)</a:t>
            </a:r>
            <a:r>
              <a:rPr lang="pt-BR" altLang="en-US" b="1" i="1"/>
              <a:t> e, f , l,m, n</a:t>
            </a:r>
            <a:endParaRPr lang="en-US" altLang="en-US"/>
          </a:p>
        </p:txBody>
      </p:sp>
      <p:pic>
        <p:nvPicPr>
          <p:cNvPr id="37892" name="Picture 2">
            <a:extLst>
              <a:ext uri="{FF2B5EF4-FFF2-40B4-BE49-F238E27FC236}">
                <a16:creationId xmlns:a16="http://schemas.microsoft.com/office/drawing/2014/main" id="{1DF6E672-40A1-47C8-A65F-5BDBFE646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62000"/>
            <a:ext cx="4343400" cy="395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Box 6">
            <a:extLst>
              <a:ext uri="{FF2B5EF4-FFF2-40B4-BE49-F238E27FC236}">
                <a16:creationId xmlns:a16="http://schemas.microsoft.com/office/drawing/2014/main" id="{07DFDFCA-0E72-4DE9-8F33-30BA92EE880F}"/>
              </a:ext>
            </a:extLst>
          </p:cNvPr>
          <p:cNvSpPr txBox="1">
            <a:spLocks noChangeArrowheads="1"/>
          </p:cNvSpPr>
          <p:nvPr/>
        </p:nvSpPr>
        <p:spPr bwMode="auto">
          <a:xfrm>
            <a:off x="4419600" y="228600"/>
            <a:ext cx="4572000" cy="25304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b="1"/>
              <a:t>a) Which vertex is the root?</a:t>
            </a:r>
          </a:p>
          <a:p>
            <a:pPr eaLnBrk="1" hangingPunct="1"/>
            <a:r>
              <a:rPr lang="en-US" altLang="en-US" sz="2000" b="1"/>
              <a:t>b) Which vertices are internal?</a:t>
            </a:r>
          </a:p>
          <a:p>
            <a:pPr eaLnBrk="1" hangingPunct="1"/>
            <a:r>
              <a:rPr lang="en-US" altLang="en-US" sz="2000" b="1"/>
              <a:t>c) Which vertices are leaves?</a:t>
            </a:r>
          </a:p>
          <a:p>
            <a:pPr eaLnBrk="1" hangingPunct="1"/>
            <a:r>
              <a:rPr lang="en-US" altLang="en-US" sz="2000" b="1"/>
              <a:t>d) Which vertices are children of </a:t>
            </a:r>
            <a:r>
              <a:rPr lang="en-US" altLang="en-US" sz="2000" b="1" i="1"/>
              <a:t>j?</a:t>
            </a:r>
          </a:p>
          <a:p>
            <a:pPr eaLnBrk="1" hangingPunct="1"/>
            <a:r>
              <a:rPr lang="en-US" altLang="en-US" sz="2000" b="1"/>
              <a:t>e) Which vertex is the parent of </a:t>
            </a:r>
            <a:r>
              <a:rPr lang="en-US" altLang="en-US" sz="2000" b="1" i="1"/>
              <a:t>h?</a:t>
            </a:r>
          </a:p>
          <a:p>
            <a:pPr eaLnBrk="1" hangingPunct="1"/>
            <a:r>
              <a:rPr lang="en-US" altLang="en-US" sz="2000" b="1"/>
              <a:t>f ) Which vertices are siblings of </a:t>
            </a:r>
            <a:r>
              <a:rPr lang="en-US" altLang="en-US" sz="2000" b="1" i="1"/>
              <a:t>o?</a:t>
            </a:r>
          </a:p>
          <a:p>
            <a:pPr eaLnBrk="1" hangingPunct="1"/>
            <a:r>
              <a:rPr lang="en-US" altLang="en-US" sz="2000" b="1"/>
              <a:t>g) Which vertices are ancestors of </a:t>
            </a:r>
            <a:r>
              <a:rPr lang="en-US" altLang="en-US" sz="2000" b="1" i="1"/>
              <a:t>m?</a:t>
            </a:r>
          </a:p>
          <a:p>
            <a:pPr eaLnBrk="1" hangingPunct="1"/>
            <a:r>
              <a:rPr lang="en-US" altLang="en-US" sz="2000" b="1"/>
              <a:t>h) Which vertices are descendants of </a:t>
            </a:r>
            <a:r>
              <a:rPr lang="en-US" altLang="en-US" sz="2000" b="1" i="1"/>
              <a:t>b?</a:t>
            </a:r>
            <a:endParaRPr lang="en-US" altLang="en-US" sz="2000"/>
          </a:p>
        </p:txBody>
      </p:sp>
      <p:sp>
        <p:nvSpPr>
          <p:cNvPr id="37894" name="TextBox 7">
            <a:extLst>
              <a:ext uri="{FF2B5EF4-FFF2-40B4-BE49-F238E27FC236}">
                <a16:creationId xmlns:a16="http://schemas.microsoft.com/office/drawing/2014/main" id="{19C3188B-1FF8-4792-B8EA-2ED47F4D04DA}"/>
              </a:ext>
            </a:extLst>
          </p:cNvPr>
          <p:cNvSpPr txBox="1">
            <a:spLocks noChangeArrowheads="1"/>
          </p:cNvSpPr>
          <p:nvPr/>
        </p:nvSpPr>
        <p:spPr bwMode="auto">
          <a:xfrm>
            <a:off x="228600" y="2286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000099"/>
                </a:solidFill>
              </a:rPr>
              <a:t>Example-3</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a:extLst>
              <a:ext uri="{FF2B5EF4-FFF2-40B4-BE49-F238E27FC236}">
                <a16:creationId xmlns:a16="http://schemas.microsoft.com/office/drawing/2014/main" id="{EDCBA7C0-A629-40E8-A3CD-6ABA122B02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7BDD996-455B-40A4-A4FD-49D0C131E565}" type="slidenum">
              <a:rPr lang="en-US" altLang="en-US" sz="1400"/>
              <a:pPr eaLnBrk="1" hangingPunct="1"/>
              <a:t>32</a:t>
            </a:fld>
            <a:endParaRPr lang="en-US" altLang="en-US" sz="1400"/>
          </a:p>
        </p:txBody>
      </p:sp>
      <p:sp>
        <p:nvSpPr>
          <p:cNvPr id="38915" name="TextBox 4">
            <a:extLst>
              <a:ext uri="{FF2B5EF4-FFF2-40B4-BE49-F238E27FC236}">
                <a16:creationId xmlns:a16="http://schemas.microsoft.com/office/drawing/2014/main" id="{46E8754C-57F8-4E10-BFDF-F308A6B37398}"/>
              </a:ext>
            </a:extLst>
          </p:cNvPr>
          <p:cNvSpPr txBox="1">
            <a:spLocks noChangeArrowheads="1"/>
          </p:cNvSpPr>
          <p:nvPr/>
        </p:nvSpPr>
        <p:spPr bwMode="auto">
          <a:xfrm>
            <a:off x="228600" y="381000"/>
            <a:ext cx="86106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000099"/>
                </a:solidFill>
              </a:rPr>
              <a:t>Example-4</a:t>
            </a:r>
          </a:p>
          <a:p>
            <a:pPr algn="just" eaLnBrk="1" hangingPunct="1"/>
            <a:r>
              <a:rPr lang="en-US" altLang="en-US"/>
              <a:t>How many edges does a tree with 10,000 vertices have?</a:t>
            </a:r>
          </a:p>
          <a:p>
            <a:pPr algn="just" eaLnBrk="1" hangingPunct="1"/>
            <a:r>
              <a:rPr lang="en-US" altLang="en-US"/>
              <a:t>Ans. </a:t>
            </a:r>
            <a:r>
              <a:rPr lang="en-US" altLang="en-US" i="1"/>
              <a:t>e =</a:t>
            </a:r>
            <a:r>
              <a:rPr lang="en-US" altLang="en-US"/>
              <a:t> </a:t>
            </a:r>
            <a:r>
              <a:rPr lang="en-US" altLang="en-US" i="1"/>
              <a:t>v</a:t>
            </a:r>
            <a:r>
              <a:rPr lang="en-US" altLang="en-US"/>
              <a:t>-1 = 9999</a:t>
            </a:r>
          </a:p>
          <a:p>
            <a:pPr algn="just" eaLnBrk="1" hangingPunct="1"/>
            <a:endParaRPr lang="en-US" altLang="en-US"/>
          </a:p>
          <a:p>
            <a:pPr algn="just" eaLnBrk="1" hangingPunct="1"/>
            <a:r>
              <a:rPr lang="en-US" altLang="en-US" b="1">
                <a:solidFill>
                  <a:srgbClr val="000099"/>
                </a:solidFill>
              </a:rPr>
              <a:t>Example-5</a:t>
            </a:r>
          </a:p>
          <a:p>
            <a:pPr algn="just" eaLnBrk="1" hangingPunct="1"/>
            <a:r>
              <a:rPr lang="en-US" altLang="en-US"/>
              <a:t>Suppose 1000 people enter a chess tournament. Use a rooted tree model of the tournament to determine how many games must be played to determine a champion, if a player is eliminated after one loss and games are played until only one entrant has not lost.</a:t>
            </a:r>
          </a:p>
          <a:p>
            <a:pPr algn="just" eaLnBrk="1" hangingPunct="1"/>
            <a:endParaRPr lang="en-US" altLang="en-US"/>
          </a:p>
          <a:p>
            <a:pPr algn="just" eaLnBrk="1" hangingPunct="1"/>
            <a:r>
              <a:rPr lang="en-US" altLang="en-US"/>
              <a:t>Ans. The number of players =1000 = number of leaves of full binary tree.</a:t>
            </a:r>
          </a:p>
          <a:p>
            <a:pPr algn="just" eaLnBrk="1" hangingPunct="1"/>
            <a:r>
              <a:rPr lang="en-US" altLang="en-US"/>
              <a:t>The number of games = the number of internal vertices,</a:t>
            </a:r>
          </a:p>
          <a:p>
            <a:pPr algn="just" eaLnBrk="1" hangingPunct="1"/>
            <a:r>
              <a:rPr lang="en-US" altLang="en-US"/>
              <a:t>i = (</a:t>
            </a:r>
            <a:r>
              <a:rPr lang="en-US" altLang="en-US" i="1"/>
              <a:t>l</a:t>
            </a:r>
            <a:r>
              <a:rPr lang="en-US" altLang="en-US"/>
              <a:t>-1)/(m-1) = (1000-1)/(2-1) = 999</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a:extLst>
              <a:ext uri="{FF2B5EF4-FFF2-40B4-BE49-F238E27FC236}">
                <a16:creationId xmlns:a16="http://schemas.microsoft.com/office/drawing/2014/main" id="{5EADD84B-40D7-4BD1-AF8A-95BB40C361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2D64841-F5F1-4A81-AEC9-8E0B0FE60E67}" type="slidenum">
              <a:rPr lang="en-US" altLang="en-US" sz="1400"/>
              <a:pPr eaLnBrk="1" hangingPunct="1"/>
              <a:t>33</a:t>
            </a:fld>
            <a:endParaRPr lang="en-US" altLang="en-US" sz="1400"/>
          </a:p>
        </p:txBody>
      </p:sp>
      <p:sp>
        <p:nvSpPr>
          <p:cNvPr id="39939" name="TextBox 4">
            <a:extLst>
              <a:ext uri="{FF2B5EF4-FFF2-40B4-BE49-F238E27FC236}">
                <a16:creationId xmlns:a16="http://schemas.microsoft.com/office/drawing/2014/main" id="{A12423D7-EF3F-481E-990B-6C81056BD048}"/>
              </a:ext>
            </a:extLst>
          </p:cNvPr>
          <p:cNvSpPr txBox="1">
            <a:spLocks noChangeArrowheads="1"/>
          </p:cNvSpPr>
          <p:nvPr/>
        </p:nvSpPr>
        <p:spPr bwMode="auto">
          <a:xfrm>
            <a:off x="381000" y="609600"/>
            <a:ext cx="80010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000099"/>
                </a:solidFill>
              </a:rPr>
              <a:t>Example-6</a:t>
            </a:r>
          </a:p>
          <a:p>
            <a:pPr eaLnBrk="1" hangingPunct="1"/>
            <a:r>
              <a:rPr lang="en-US" altLang="en-US"/>
              <a:t>How many vertices does a full 5-ary tree with 100 internal</a:t>
            </a:r>
          </a:p>
          <a:p>
            <a:pPr eaLnBrk="1" hangingPunct="1"/>
            <a:r>
              <a:rPr lang="en-US" altLang="en-US"/>
              <a:t>vertices have?</a:t>
            </a:r>
          </a:p>
          <a:p>
            <a:pPr eaLnBrk="1" hangingPunct="1"/>
            <a:endParaRPr lang="en-US" altLang="en-US"/>
          </a:p>
          <a:p>
            <a:pPr eaLnBrk="1" hangingPunct="1"/>
            <a:r>
              <a:rPr lang="en-US" altLang="en-US"/>
              <a:t>Ans. Given, </a:t>
            </a:r>
            <a:r>
              <a:rPr lang="en-US" altLang="en-US" i="1"/>
              <a:t>m</a:t>
            </a:r>
            <a:r>
              <a:rPr lang="en-US" altLang="en-US"/>
              <a:t> = 5 and </a:t>
            </a:r>
            <a:r>
              <a:rPr lang="en-US" altLang="en-US" i="1"/>
              <a:t>i</a:t>
            </a:r>
            <a:r>
              <a:rPr lang="en-US" altLang="en-US"/>
              <a:t> =100.</a:t>
            </a:r>
          </a:p>
          <a:p>
            <a:pPr eaLnBrk="1" hangingPunct="1"/>
            <a:r>
              <a:rPr lang="en-US" altLang="en-US"/>
              <a:t>For full </a:t>
            </a:r>
            <a:r>
              <a:rPr lang="en-US" altLang="en-US" i="1"/>
              <a:t>m</a:t>
            </a:r>
            <a:r>
              <a:rPr lang="en-US" altLang="en-US"/>
              <a:t>-ary tree, </a:t>
            </a:r>
            <a:r>
              <a:rPr lang="en-US" altLang="en-US" i="1"/>
              <a:t>v = mi + </a:t>
            </a:r>
            <a:r>
              <a:rPr lang="en-US" altLang="en-US"/>
              <a:t>1 = 5 × 100 + 1 = 501.</a:t>
            </a:r>
          </a:p>
          <a:p>
            <a:pPr eaLnBrk="1" hangingPunct="1"/>
            <a:endParaRPr lang="en-US" altLang="en-US"/>
          </a:p>
          <a:p>
            <a:pPr eaLnBrk="1" hangingPunct="1"/>
            <a:r>
              <a:rPr lang="en-US" altLang="en-US" b="1">
                <a:solidFill>
                  <a:srgbClr val="000099"/>
                </a:solidFill>
              </a:rPr>
              <a:t>Example-7</a:t>
            </a:r>
          </a:p>
          <a:p>
            <a:pPr eaLnBrk="1" hangingPunct="1"/>
            <a:r>
              <a:rPr lang="en-US" altLang="en-US"/>
              <a:t>How many edges does a full binary tree with 1000 internal</a:t>
            </a:r>
          </a:p>
          <a:p>
            <a:pPr eaLnBrk="1" hangingPunct="1"/>
            <a:r>
              <a:rPr lang="en-US" altLang="en-US"/>
              <a:t>vertices have?</a:t>
            </a:r>
          </a:p>
          <a:p>
            <a:pPr eaLnBrk="1" hangingPunct="1"/>
            <a:r>
              <a:rPr lang="en-US" altLang="en-US"/>
              <a:t>Ans. </a:t>
            </a:r>
            <a:r>
              <a:rPr lang="en-US" altLang="en-US" i="1"/>
              <a:t>m</a:t>
            </a:r>
            <a:r>
              <a:rPr lang="en-US" altLang="en-US"/>
              <a:t> = 2, </a:t>
            </a:r>
            <a:r>
              <a:rPr lang="en-US" altLang="en-US" i="1"/>
              <a:t>i</a:t>
            </a:r>
            <a:r>
              <a:rPr lang="en-US" altLang="en-US"/>
              <a:t> =1000</a:t>
            </a:r>
          </a:p>
          <a:p>
            <a:pPr eaLnBrk="1" hangingPunct="1"/>
            <a:r>
              <a:rPr lang="en-US" altLang="en-US"/>
              <a:t>  </a:t>
            </a:r>
            <a:r>
              <a:rPr lang="en-US" altLang="en-US" i="1"/>
              <a:t>v = mi</a:t>
            </a:r>
            <a:r>
              <a:rPr lang="en-US" altLang="en-US"/>
              <a:t> + 1= 2001</a:t>
            </a:r>
          </a:p>
          <a:p>
            <a:pPr eaLnBrk="1" hangingPunct="1"/>
            <a:r>
              <a:rPr lang="en-US" altLang="en-US"/>
              <a:t>   </a:t>
            </a:r>
            <a:r>
              <a:rPr lang="en-US" altLang="en-US" i="1"/>
              <a:t>e =</a:t>
            </a:r>
            <a:r>
              <a:rPr lang="en-US" altLang="en-US"/>
              <a:t> </a:t>
            </a:r>
            <a:r>
              <a:rPr lang="en-US" altLang="en-US" i="1"/>
              <a:t>v</a:t>
            </a:r>
            <a:r>
              <a:rPr lang="en-US" altLang="en-US"/>
              <a:t> - 1 = 2000</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a:extLst>
              <a:ext uri="{FF2B5EF4-FFF2-40B4-BE49-F238E27FC236}">
                <a16:creationId xmlns:a16="http://schemas.microsoft.com/office/drawing/2014/main" id="{3C3A4651-6A50-4131-8034-11D5584A5B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28A7665-4D47-4E0A-BFEB-590157780D89}" type="slidenum">
              <a:rPr lang="en-US" altLang="en-US" sz="1400"/>
              <a:pPr eaLnBrk="1" hangingPunct="1"/>
              <a:t>34</a:t>
            </a:fld>
            <a:endParaRPr lang="en-US" altLang="en-US" sz="1400"/>
          </a:p>
        </p:txBody>
      </p:sp>
      <p:sp>
        <p:nvSpPr>
          <p:cNvPr id="40963" name="TextBox 4">
            <a:extLst>
              <a:ext uri="{FF2B5EF4-FFF2-40B4-BE49-F238E27FC236}">
                <a16:creationId xmlns:a16="http://schemas.microsoft.com/office/drawing/2014/main" id="{C200805B-5564-4A2D-9F1F-84950960CDCF}"/>
              </a:ext>
            </a:extLst>
          </p:cNvPr>
          <p:cNvSpPr txBox="1">
            <a:spLocks noChangeArrowheads="1"/>
          </p:cNvSpPr>
          <p:nvPr/>
        </p:nvSpPr>
        <p:spPr bwMode="auto">
          <a:xfrm>
            <a:off x="381000" y="457200"/>
            <a:ext cx="8534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000099"/>
                </a:solidFill>
              </a:rPr>
              <a:t>Example-8</a:t>
            </a:r>
          </a:p>
          <a:p>
            <a:pPr eaLnBrk="1" hangingPunct="1"/>
            <a:r>
              <a:rPr lang="en-US" altLang="en-US"/>
              <a:t>How many leaves does a full 3-ary tree with 100 vertices have?</a:t>
            </a:r>
          </a:p>
          <a:p>
            <a:pPr eaLnBrk="1" hangingPunct="1"/>
            <a:r>
              <a:rPr lang="en-US" altLang="en-US" i="1"/>
              <a:t>m</a:t>
            </a:r>
            <a:r>
              <a:rPr lang="en-US" altLang="en-US"/>
              <a:t> = 3, </a:t>
            </a:r>
            <a:r>
              <a:rPr lang="en-US" altLang="en-US" i="1"/>
              <a:t>v</a:t>
            </a:r>
            <a:r>
              <a:rPr lang="en-US" altLang="en-US"/>
              <a:t> = 100</a:t>
            </a:r>
          </a:p>
          <a:p>
            <a:pPr eaLnBrk="1" hangingPunct="1"/>
            <a:r>
              <a:rPr lang="en-US" altLang="en-US" i="1"/>
              <a:t>l ={(m-1)v+</a:t>
            </a:r>
            <a:r>
              <a:rPr lang="en-US" altLang="en-US"/>
              <a:t>1</a:t>
            </a:r>
            <a:r>
              <a:rPr lang="en-US" altLang="en-US" i="1"/>
              <a:t>}/m</a:t>
            </a:r>
            <a:r>
              <a:rPr lang="en-US" altLang="en-US"/>
              <a:t> = {(3-1) </a:t>
            </a:r>
            <a:r>
              <a:rPr lang="en-US" altLang="en-US">
                <a:cs typeface="Times New Roman" panose="02020603050405020304" pitchFamily="18" charset="0"/>
              </a:rPr>
              <a:t>×</a:t>
            </a:r>
            <a:r>
              <a:rPr lang="en-US" altLang="en-US"/>
              <a:t> 100 + 1}/3 = 201/3 = 67</a:t>
            </a:r>
          </a:p>
        </p:txBody>
      </p:sp>
      <p:sp>
        <p:nvSpPr>
          <p:cNvPr id="40964" name="TextBox 5">
            <a:extLst>
              <a:ext uri="{FF2B5EF4-FFF2-40B4-BE49-F238E27FC236}">
                <a16:creationId xmlns:a16="http://schemas.microsoft.com/office/drawing/2014/main" id="{32993D7E-EF9B-4E20-B183-37B9BC237D3C}"/>
              </a:ext>
            </a:extLst>
          </p:cNvPr>
          <p:cNvSpPr txBox="1">
            <a:spLocks noChangeArrowheads="1"/>
          </p:cNvSpPr>
          <p:nvPr/>
        </p:nvSpPr>
        <p:spPr bwMode="auto">
          <a:xfrm>
            <a:off x="304800" y="2971800"/>
            <a:ext cx="8686800" cy="8223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A </a:t>
            </a:r>
            <a:r>
              <a:rPr lang="en-US" altLang="en-US" b="1"/>
              <a:t>complete </a:t>
            </a:r>
            <a:r>
              <a:rPr lang="en-US" altLang="en-US" b="1" i="1"/>
              <a:t>m-ary tree </a:t>
            </a:r>
            <a:r>
              <a:rPr lang="en-US" altLang="en-US"/>
              <a:t>is a</a:t>
            </a:r>
            <a:r>
              <a:rPr lang="en-US" altLang="en-US" b="1" i="1"/>
              <a:t> full m-ary tree </a:t>
            </a:r>
            <a:r>
              <a:rPr lang="en-US" altLang="en-US"/>
              <a:t>in which every leaf is at the same level.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a:extLst>
              <a:ext uri="{FF2B5EF4-FFF2-40B4-BE49-F238E27FC236}">
                <a16:creationId xmlns:a16="http://schemas.microsoft.com/office/drawing/2014/main" id="{DC84D591-8B18-46A3-8523-70DDED28B3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81F5535-CA81-46EB-8880-F09703B183BA}" type="slidenum">
              <a:rPr lang="en-US" altLang="en-US" sz="1400"/>
              <a:pPr eaLnBrk="1" hangingPunct="1"/>
              <a:t>35</a:t>
            </a:fld>
            <a:endParaRPr lang="en-US" altLang="en-US" sz="1400"/>
          </a:p>
        </p:txBody>
      </p:sp>
      <p:sp>
        <p:nvSpPr>
          <p:cNvPr id="41987" name="TextBox 4">
            <a:extLst>
              <a:ext uri="{FF2B5EF4-FFF2-40B4-BE49-F238E27FC236}">
                <a16:creationId xmlns:a16="http://schemas.microsoft.com/office/drawing/2014/main" id="{61958F63-6428-45F7-92E9-5B7E983A3F46}"/>
              </a:ext>
            </a:extLst>
          </p:cNvPr>
          <p:cNvSpPr txBox="1">
            <a:spLocks noChangeArrowheads="1"/>
          </p:cNvSpPr>
          <p:nvPr/>
        </p:nvSpPr>
        <p:spPr bwMode="auto">
          <a:xfrm>
            <a:off x="457200" y="762000"/>
            <a:ext cx="80772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000099"/>
                </a:solidFill>
              </a:rPr>
              <a:t>Example-9</a:t>
            </a:r>
          </a:p>
          <a:p>
            <a:pPr eaLnBrk="1" hangingPunct="1"/>
            <a:r>
              <a:rPr lang="en-US" altLang="en-US"/>
              <a:t>How many vertices and how many leaves does a complete</a:t>
            </a:r>
          </a:p>
          <a:p>
            <a:pPr eaLnBrk="1" hangingPunct="1"/>
            <a:r>
              <a:rPr lang="en-US" altLang="en-US" i="1"/>
              <a:t>m-ary tree </a:t>
            </a:r>
            <a:r>
              <a:rPr lang="en-US" altLang="en-US"/>
              <a:t>of height h have</a:t>
            </a:r>
            <a:r>
              <a:rPr lang="en-US" altLang="en-US" i="1"/>
              <a:t>?</a:t>
            </a:r>
          </a:p>
          <a:p>
            <a:pPr eaLnBrk="1" hangingPunct="1"/>
            <a:endParaRPr lang="en-US" altLang="en-US" i="1"/>
          </a:p>
          <a:p>
            <a:pPr eaLnBrk="1" hangingPunct="1"/>
            <a:r>
              <a:rPr lang="en-US" altLang="en-US" i="1"/>
              <a:t>Ans. </a:t>
            </a:r>
            <a:r>
              <a:rPr lang="en-US" altLang="en-US"/>
              <a:t>The number of leaves = </a:t>
            </a:r>
            <a:r>
              <a:rPr lang="en-US" altLang="en-US" i="1"/>
              <a:t>m</a:t>
            </a:r>
            <a:r>
              <a:rPr lang="en-US" altLang="en-US" i="1" baseline="30000"/>
              <a:t>h</a:t>
            </a:r>
            <a:r>
              <a:rPr lang="en-US" altLang="en-US" baseline="30000"/>
              <a:t>    </a:t>
            </a:r>
          </a:p>
          <a:p>
            <a:pPr eaLnBrk="1" hangingPunct="1"/>
            <a:r>
              <a:rPr lang="en-US" altLang="en-US"/>
              <a:t>The number of vertices,</a:t>
            </a:r>
          </a:p>
          <a:p>
            <a:pPr eaLnBrk="1" hangingPunct="1"/>
            <a:r>
              <a:rPr lang="en-US" altLang="en-US"/>
              <a:t>1 + </a:t>
            </a:r>
            <a:r>
              <a:rPr lang="en-US" altLang="en-US" i="1"/>
              <a:t>m + m</a:t>
            </a:r>
            <a:r>
              <a:rPr lang="en-US" altLang="en-US" i="1" baseline="30000"/>
              <a:t>2 </a:t>
            </a:r>
            <a:r>
              <a:rPr lang="en-US" altLang="en-US" i="1"/>
              <a:t>+ m</a:t>
            </a:r>
            <a:r>
              <a:rPr lang="en-US" altLang="en-US" i="1" baseline="30000"/>
              <a:t>3 </a:t>
            </a:r>
            <a:r>
              <a:rPr lang="en-US" altLang="en-US" i="1"/>
              <a:t>+… … … + m</a:t>
            </a:r>
            <a:r>
              <a:rPr lang="en-US" altLang="en-US" i="1" baseline="30000"/>
              <a:t>h</a:t>
            </a:r>
            <a:r>
              <a:rPr lang="en-US" altLang="en-US"/>
              <a:t>  = 1 × (</a:t>
            </a:r>
            <a:r>
              <a:rPr lang="en-US" altLang="en-US" i="1"/>
              <a:t>m</a:t>
            </a:r>
            <a:r>
              <a:rPr lang="en-US" altLang="en-US" i="1" baseline="30000"/>
              <a:t>h</a:t>
            </a:r>
            <a:r>
              <a:rPr lang="en-US" altLang="en-US" baseline="30000"/>
              <a:t>+1</a:t>
            </a:r>
            <a:r>
              <a:rPr lang="en-US" altLang="en-US"/>
              <a:t>-1)/(</a:t>
            </a:r>
            <a:r>
              <a:rPr lang="en-US" altLang="en-US" i="1"/>
              <a:t>m</a:t>
            </a:r>
            <a:r>
              <a:rPr lang="en-US" altLang="en-US"/>
              <a:t>-1)</a:t>
            </a:r>
          </a:p>
          <a:p>
            <a:pPr eaLnBrk="1" hangingPunct="1"/>
            <a:endParaRPr lang="en-US" altLang="en-US"/>
          </a:p>
          <a:p>
            <a:pPr eaLnBrk="1" hangingPunct="1"/>
            <a:r>
              <a:rPr lang="en-US" altLang="en-US" b="1">
                <a:solidFill>
                  <a:srgbClr val="000099"/>
                </a:solidFill>
              </a:rPr>
              <a:t>Example-10</a:t>
            </a:r>
          </a:p>
          <a:p>
            <a:pPr eaLnBrk="1" hangingPunct="1"/>
            <a:r>
              <a:rPr lang="en-US" altLang="en-US"/>
              <a:t>How many edges are there in a forest of </a:t>
            </a:r>
            <a:r>
              <a:rPr lang="en-US" altLang="en-US" i="1"/>
              <a:t>t </a:t>
            </a:r>
            <a:r>
              <a:rPr lang="en-US" altLang="en-US"/>
              <a:t>trees containing</a:t>
            </a:r>
          </a:p>
          <a:p>
            <a:pPr eaLnBrk="1" hangingPunct="1"/>
            <a:r>
              <a:rPr lang="en-US" altLang="en-US"/>
              <a:t>a total of </a:t>
            </a:r>
            <a:r>
              <a:rPr lang="en-US" altLang="en-US" i="1"/>
              <a:t>n vertices?</a:t>
            </a:r>
          </a:p>
          <a:p>
            <a:pPr eaLnBrk="1" hangingPunct="1"/>
            <a:endParaRPr lang="en-US" altLang="en-US" i="1"/>
          </a:p>
          <a:p>
            <a:pPr eaLnBrk="1" hangingPunct="1"/>
            <a:r>
              <a:rPr lang="en-US" altLang="en-US" i="1"/>
              <a:t>Ans. 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4">
            <a:extLst>
              <a:ext uri="{FF2B5EF4-FFF2-40B4-BE49-F238E27FC236}">
                <a16:creationId xmlns:a16="http://schemas.microsoft.com/office/drawing/2014/main" id="{71D83F7C-A69F-4E33-B58F-59797A6C90E8}"/>
              </a:ext>
            </a:extLst>
          </p:cNvPr>
          <p:cNvSpPr txBox="1">
            <a:spLocks noChangeArrowheads="1"/>
          </p:cNvSpPr>
          <p:nvPr/>
        </p:nvSpPr>
        <p:spPr bwMode="auto">
          <a:xfrm>
            <a:off x="304800" y="304800"/>
            <a:ext cx="84582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n-US" altLang="en-US">
                <a:solidFill>
                  <a:srgbClr val="000099"/>
                </a:solidFill>
              </a:rPr>
              <a:t>A rooted </a:t>
            </a:r>
            <a:r>
              <a:rPr lang="en-US" altLang="en-US" i="1">
                <a:solidFill>
                  <a:srgbClr val="000099"/>
                </a:solidFill>
              </a:rPr>
              <a:t>m</a:t>
            </a:r>
            <a:r>
              <a:rPr lang="en-US" altLang="en-US">
                <a:solidFill>
                  <a:srgbClr val="000099"/>
                </a:solidFill>
              </a:rPr>
              <a:t>-ary tree of height </a:t>
            </a:r>
            <a:r>
              <a:rPr lang="en-US" altLang="en-US" i="1">
                <a:solidFill>
                  <a:srgbClr val="000099"/>
                </a:solidFill>
              </a:rPr>
              <a:t>h </a:t>
            </a:r>
            <a:r>
              <a:rPr lang="en-US" altLang="en-US">
                <a:solidFill>
                  <a:srgbClr val="000099"/>
                </a:solidFill>
              </a:rPr>
              <a:t>is </a:t>
            </a:r>
            <a:r>
              <a:rPr lang="en-US" altLang="en-US" b="1">
                <a:solidFill>
                  <a:srgbClr val="000099"/>
                </a:solidFill>
              </a:rPr>
              <a:t>balanced </a:t>
            </a:r>
            <a:r>
              <a:rPr lang="en-US" altLang="en-US">
                <a:solidFill>
                  <a:srgbClr val="000099"/>
                </a:solidFill>
              </a:rPr>
              <a:t>if all leaves are at levels </a:t>
            </a:r>
            <a:r>
              <a:rPr lang="en-US" altLang="en-US" i="1">
                <a:solidFill>
                  <a:srgbClr val="000099"/>
                </a:solidFill>
              </a:rPr>
              <a:t>h </a:t>
            </a:r>
            <a:r>
              <a:rPr lang="en-US" altLang="en-US">
                <a:solidFill>
                  <a:srgbClr val="000099"/>
                </a:solidFill>
              </a:rPr>
              <a:t>or </a:t>
            </a:r>
            <a:r>
              <a:rPr lang="en-US" altLang="en-US" i="1">
                <a:solidFill>
                  <a:srgbClr val="000099"/>
                </a:solidFill>
              </a:rPr>
              <a:t>h </a:t>
            </a:r>
            <a:r>
              <a:rPr lang="en-US" altLang="en-US">
                <a:solidFill>
                  <a:srgbClr val="000099"/>
                </a:solidFill>
              </a:rPr>
              <a:t>− 1.</a:t>
            </a:r>
          </a:p>
          <a:p>
            <a:pPr algn="just" eaLnBrk="1" hangingPunct="1">
              <a:spcBef>
                <a:spcPct val="50000"/>
              </a:spcBef>
            </a:pPr>
            <a:r>
              <a:rPr lang="en-US" altLang="en-US" b="1">
                <a:solidFill>
                  <a:srgbClr val="000099"/>
                </a:solidFill>
              </a:rPr>
              <a:t>Example-11</a:t>
            </a:r>
          </a:p>
          <a:p>
            <a:pPr algn="just" eaLnBrk="1" hangingPunct="1">
              <a:spcBef>
                <a:spcPct val="50000"/>
              </a:spcBef>
            </a:pPr>
            <a:r>
              <a:rPr lang="en-US" altLang="en-US"/>
              <a:t>Which of the rooted trees shown in Figure 14 are balanced?</a:t>
            </a:r>
          </a:p>
          <a:p>
            <a:pPr algn="just" eaLnBrk="1" hangingPunct="1">
              <a:spcBef>
                <a:spcPct val="50000"/>
              </a:spcBef>
            </a:pPr>
            <a:endParaRPr lang="en-US" altLang="en-US"/>
          </a:p>
          <a:p>
            <a:pPr algn="just" eaLnBrk="1" hangingPunct="1"/>
            <a:r>
              <a:rPr lang="en-US" altLang="en-US" i="1"/>
              <a:t>Solution: T</a:t>
            </a:r>
            <a:r>
              <a:rPr lang="en-US" altLang="en-US"/>
              <a:t>1 is balanced, because all its leaves are at levels 3 and 4. However, </a:t>
            </a:r>
            <a:r>
              <a:rPr lang="en-US" altLang="en-US" i="1"/>
              <a:t>T</a:t>
            </a:r>
            <a:r>
              <a:rPr lang="en-US" altLang="en-US"/>
              <a:t>2 is not balanced, because it has leaves at levels 2, 3, and 4. Finally, </a:t>
            </a:r>
            <a:r>
              <a:rPr lang="en-US" altLang="en-US" i="1"/>
              <a:t>T</a:t>
            </a:r>
            <a:r>
              <a:rPr lang="en-US" altLang="en-US"/>
              <a:t>3 is balanced, because all its leaves are at</a:t>
            </a:r>
          </a:p>
          <a:p>
            <a:pPr algn="just" eaLnBrk="1" hangingPunct="1"/>
            <a:r>
              <a:rPr lang="en-US" altLang="en-US"/>
              <a:t>level 3.</a:t>
            </a:r>
          </a:p>
        </p:txBody>
      </p:sp>
      <p:graphicFrame>
        <p:nvGraphicFramePr>
          <p:cNvPr id="2050" name="Object 5">
            <a:extLst>
              <a:ext uri="{FF2B5EF4-FFF2-40B4-BE49-F238E27FC236}">
                <a16:creationId xmlns:a16="http://schemas.microsoft.com/office/drawing/2014/main" id="{EA0C7D43-8ABB-483C-A960-E12C9C80F1F5}"/>
              </a:ext>
            </a:extLst>
          </p:cNvPr>
          <p:cNvGraphicFramePr>
            <a:graphicFrameLocks noChangeAspect="1"/>
          </p:cNvGraphicFramePr>
          <p:nvPr>
            <p:ph/>
          </p:nvPr>
        </p:nvGraphicFramePr>
        <p:xfrm>
          <a:off x="193675" y="4343400"/>
          <a:ext cx="8721725" cy="2079625"/>
        </p:xfrm>
        <a:graphic>
          <a:graphicData uri="http://schemas.openxmlformats.org/presentationml/2006/ole">
            <mc:AlternateContent xmlns:mc="http://schemas.openxmlformats.org/markup-compatibility/2006">
              <mc:Choice xmlns:v="urn:schemas-microsoft-com:vml" Requires="v">
                <p:oleObj name="Bitmap Image" r:id="rId2" imgW="9228571" imgH="2200582" progId="Paint.Picture">
                  <p:embed/>
                </p:oleObj>
              </mc:Choice>
              <mc:Fallback>
                <p:oleObj name="Bitmap Image" r:id="rId2" imgW="9228571" imgH="2200582" progId="Paint.Picture">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 y="4343400"/>
                        <a:ext cx="8721725"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a:extLst>
              <a:ext uri="{FF2B5EF4-FFF2-40B4-BE49-F238E27FC236}">
                <a16:creationId xmlns:a16="http://schemas.microsoft.com/office/drawing/2014/main" id="{83F28623-3FA1-4647-AD40-CB3879A13B9C}"/>
              </a:ext>
            </a:extLst>
          </p:cNvPr>
          <p:cNvSpPr>
            <a:spLocks noChangeArrowheads="1"/>
          </p:cNvSpPr>
          <p:nvPr/>
        </p:nvSpPr>
        <p:spPr bwMode="auto">
          <a:xfrm>
            <a:off x="2209800" y="381000"/>
            <a:ext cx="4089400" cy="82391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800" b="1"/>
              <a:t>Tree Traversal</a:t>
            </a:r>
          </a:p>
        </p:txBody>
      </p:sp>
      <p:sp>
        <p:nvSpPr>
          <p:cNvPr id="59397" name="Text Box 5">
            <a:extLst>
              <a:ext uri="{FF2B5EF4-FFF2-40B4-BE49-F238E27FC236}">
                <a16:creationId xmlns:a16="http://schemas.microsoft.com/office/drawing/2014/main" id="{E3144C29-0D7F-4EB3-961B-ABED9E730557}"/>
              </a:ext>
            </a:extLst>
          </p:cNvPr>
          <p:cNvSpPr txBox="1">
            <a:spLocks noChangeArrowheads="1"/>
          </p:cNvSpPr>
          <p:nvPr/>
        </p:nvSpPr>
        <p:spPr bwMode="auto">
          <a:xfrm>
            <a:off x="228600" y="1447800"/>
            <a:ext cx="8458200" cy="1552575"/>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Procedures for systematically visiting every vertex of an ordered rooted tree are called </a:t>
            </a:r>
            <a:r>
              <a:rPr lang="en-US" altLang="en-US" b="1"/>
              <a:t>traversal algorithms</a:t>
            </a:r>
            <a:r>
              <a:rPr lang="en-US" altLang="en-US"/>
              <a:t>. We will describe three of the most commonly used such algorithms, </a:t>
            </a:r>
            <a:r>
              <a:rPr lang="en-US" altLang="en-US" b="1"/>
              <a:t>preorder traversal</a:t>
            </a:r>
            <a:r>
              <a:rPr lang="en-US" altLang="en-US"/>
              <a:t>, </a:t>
            </a:r>
            <a:r>
              <a:rPr lang="en-US" altLang="en-US" b="1"/>
              <a:t>inorder traversal</a:t>
            </a:r>
            <a:r>
              <a:rPr lang="en-US" altLang="en-US"/>
              <a:t>, and </a:t>
            </a:r>
            <a:r>
              <a:rPr lang="en-US" altLang="en-US" b="1"/>
              <a:t>postorder traversal</a:t>
            </a:r>
          </a:p>
        </p:txBody>
      </p:sp>
      <p:sp>
        <p:nvSpPr>
          <p:cNvPr id="59398" name="Text Box 6">
            <a:extLst>
              <a:ext uri="{FF2B5EF4-FFF2-40B4-BE49-F238E27FC236}">
                <a16:creationId xmlns:a16="http://schemas.microsoft.com/office/drawing/2014/main" id="{0DAC3BF2-3262-4581-813F-941B36399078}"/>
              </a:ext>
            </a:extLst>
          </p:cNvPr>
          <p:cNvSpPr txBox="1">
            <a:spLocks noChangeArrowheads="1"/>
          </p:cNvSpPr>
          <p:nvPr/>
        </p:nvSpPr>
        <p:spPr bwMode="auto">
          <a:xfrm>
            <a:off x="304800" y="3657600"/>
            <a:ext cx="84582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1">
                <a:solidFill>
                  <a:schemeClr val="accent2"/>
                </a:solidFill>
              </a:rPr>
              <a:t>Preorder traversal</a:t>
            </a:r>
          </a:p>
          <a:p>
            <a:pPr algn="just"/>
            <a:r>
              <a:rPr lang="en-US" altLang="en-US"/>
              <a:t>Let </a:t>
            </a:r>
            <a:r>
              <a:rPr lang="en-US" altLang="en-US" i="1"/>
              <a:t>T </a:t>
            </a:r>
            <a:r>
              <a:rPr lang="en-US" altLang="en-US"/>
              <a:t>be an ordered rooted tree with root </a:t>
            </a:r>
            <a:r>
              <a:rPr lang="en-US" altLang="en-US" i="1"/>
              <a:t>r</a:t>
            </a:r>
            <a:r>
              <a:rPr lang="en-US" altLang="en-US"/>
              <a:t>. If </a:t>
            </a:r>
            <a:r>
              <a:rPr lang="en-US" altLang="en-US" i="1"/>
              <a:t>T </a:t>
            </a:r>
            <a:r>
              <a:rPr lang="en-US" altLang="en-US"/>
              <a:t>consists only of </a:t>
            </a:r>
            <a:r>
              <a:rPr lang="en-US" altLang="en-US" i="1"/>
              <a:t>r</a:t>
            </a:r>
            <a:r>
              <a:rPr lang="en-US" altLang="en-US"/>
              <a:t>, then </a:t>
            </a:r>
            <a:r>
              <a:rPr lang="en-US" altLang="en-US" i="1"/>
              <a:t>r </a:t>
            </a:r>
            <a:r>
              <a:rPr lang="en-US" altLang="en-US"/>
              <a:t>is the </a:t>
            </a:r>
            <a:r>
              <a:rPr lang="en-US" altLang="en-US" i="1"/>
              <a:t>preorder traversal </a:t>
            </a:r>
            <a:r>
              <a:rPr lang="en-US" altLang="en-US"/>
              <a:t>of </a:t>
            </a:r>
            <a:r>
              <a:rPr lang="en-US" altLang="en-US" i="1"/>
              <a:t>T </a:t>
            </a:r>
            <a:r>
              <a:rPr lang="en-US" altLang="en-US"/>
              <a:t>. Otherwise, suppose that </a:t>
            </a:r>
            <a:r>
              <a:rPr lang="en-US" altLang="en-US" i="1"/>
              <a:t>T</a:t>
            </a:r>
            <a:r>
              <a:rPr lang="en-US" altLang="en-US"/>
              <a:t>1</a:t>
            </a:r>
            <a:r>
              <a:rPr lang="en-US" altLang="en-US" i="1"/>
              <a:t>, T</a:t>
            </a:r>
            <a:r>
              <a:rPr lang="en-US" altLang="en-US"/>
              <a:t>2</a:t>
            </a:r>
            <a:r>
              <a:rPr lang="en-US" altLang="en-US" i="1"/>
              <a:t>, . . . , Tn </a:t>
            </a:r>
            <a:r>
              <a:rPr lang="en-US" altLang="en-US"/>
              <a:t>are the subtrees at </a:t>
            </a:r>
            <a:r>
              <a:rPr lang="en-US" altLang="en-US" i="1"/>
              <a:t>r </a:t>
            </a:r>
            <a:r>
              <a:rPr lang="en-US" altLang="en-US"/>
              <a:t>from left to right in </a:t>
            </a:r>
            <a:r>
              <a:rPr lang="en-US" altLang="en-US" i="1"/>
              <a:t>T </a:t>
            </a:r>
            <a:r>
              <a:rPr lang="en-US" altLang="en-US"/>
              <a:t>. The </a:t>
            </a:r>
            <a:r>
              <a:rPr lang="en-US" altLang="en-US" i="1"/>
              <a:t>preorder traversal </a:t>
            </a:r>
            <a:r>
              <a:rPr lang="en-US" altLang="en-US"/>
              <a:t>begins by visiting </a:t>
            </a:r>
            <a:r>
              <a:rPr lang="en-US" altLang="en-US" i="1"/>
              <a:t>r</a:t>
            </a:r>
            <a:r>
              <a:rPr lang="en-US" altLang="en-US"/>
              <a:t>. It continues by traversing </a:t>
            </a:r>
            <a:r>
              <a:rPr lang="en-US" altLang="en-US" i="1"/>
              <a:t>T</a:t>
            </a:r>
            <a:r>
              <a:rPr lang="en-US" altLang="en-US"/>
              <a:t>1 in preorder, then </a:t>
            </a:r>
            <a:r>
              <a:rPr lang="en-US" altLang="en-US" i="1"/>
              <a:t>T</a:t>
            </a:r>
            <a:r>
              <a:rPr lang="en-US" altLang="en-US"/>
              <a:t>2 in preorder, and so on, until </a:t>
            </a:r>
            <a:r>
              <a:rPr lang="en-US" altLang="en-US" i="1"/>
              <a:t>Tn </a:t>
            </a:r>
            <a:r>
              <a:rPr lang="en-US" altLang="en-US"/>
              <a:t>is traversed in preorder.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22" name="Object 6">
            <a:extLst>
              <a:ext uri="{FF2B5EF4-FFF2-40B4-BE49-F238E27FC236}">
                <a16:creationId xmlns:a16="http://schemas.microsoft.com/office/drawing/2014/main" id="{C77FA80B-7222-49DB-8E46-E20F877871F9}"/>
              </a:ext>
            </a:extLst>
          </p:cNvPr>
          <p:cNvGraphicFramePr>
            <a:graphicFrameLocks noChangeAspect="1"/>
          </p:cNvGraphicFramePr>
          <p:nvPr>
            <p:ph sz="quarter" idx="1"/>
          </p:nvPr>
        </p:nvGraphicFramePr>
        <p:xfrm>
          <a:off x="381000" y="457200"/>
          <a:ext cx="2170113" cy="2819400"/>
        </p:xfrm>
        <a:graphic>
          <a:graphicData uri="http://schemas.openxmlformats.org/presentationml/2006/ole">
            <mc:AlternateContent xmlns:mc="http://schemas.openxmlformats.org/markup-compatibility/2006">
              <mc:Choice xmlns:v="urn:schemas-microsoft-com:vml" Requires="v">
                <p:oleObj name="Bitmap Image" r:id="rId2" imgW="1305107" imgH="1695687" progId="Paint.Picture">
                  <p:embed/>
                </p:oleObj>
              </mc:Choice>
              <mc:Fallback>
                <p:oleObj name="Bitmap Image" r:id="rId2" imgW="1305107" imgH="1695687" progId="Paint.Picture">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57200"/>
                        <a:ext cx="217011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4" name="Object 8">
            <a:extLst>
              <a:ext uri="{FF2B5EF4-FFF2-40B4-BE49-F238E27FC236}">
                <a16:creationId xmlns:a16="http://schemas.microsoft.com/office/drawing/2014/main" id="{1D76CFAD-0A20-42BE-B532-E382ACCF4A5F}"/>
              </a:ext>
            </a:extLst>
          </p:cNvPr>
          <p:cNvGraphicFramePr>
            <a:graphicFrameLocks noChangeAspect="1"/>
          </p:cNvGraphicFramePr>
          <p:nvPr>
            <p:ph sz="quarter" idx="2"/>
          </p:nvPr>
        </p:nvGraphicFramePr>
        <p:xfrm>
          <a:off x="3886200" y="381000"/>
          <a:ext cx="4038600" cy="2940050"/>
        </p:xfrm>
        <a:graphic>
          <a:graphicData uri="http://schemas.openxmlformats.org/presentationml/2006/ole">
            <mc:AlternateContent xmlns:mc="http://schemas.openxmlformats.org/markup-compatibility/2006">
              <mc:Choice xmlns:v="urn:schemas-microsoft-com:vml" Requires="v">
                <p:oleObj name="Bitmap Image" r:id="rId4" imgW="2172003" imgH="1580952" progId="Paint.Picture">
                  <p:embed/>
                </p:oleObj>
              </mc:Choice>
              <mc:Fallback>
                <p:oleObj name="Bitmap Image" r:id="rId4" imgW="2172003" imgH="1580952" progId="Paint.Picture">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381000"/>
                        <a:ext cx="4038600"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7" name="Object 11">
            <a:extLst>
              <a:ext uri="{FF2B5EF4-FFF2-40B4-BE49-F238E27FC236}">
                <a16:creationId xmlns:a16="http://schemas.microsoft.com/office/drawing/2014/main" id="{12236A7A-C74E-4F5A-B9CA-8FC4D362C3DF}"/>
              </a:ext>
            </a:extLst>
          </p:cNvPr>
          <p:cNvGraphicFramePr>
            <a:graphicFrameLocks noChangeAspect="1"/>
          </p:cNvGraphicFramePr>
          <p:nvPr>
            <p:ph sz="quarter" idx="3"/>
          </p:nvPr>
        </p:nvGraphicFramePr>
        <p:xfrm>
          <a:off x="0" y="3657600"/>
          <a:ext cx="3810000" cy="1803400"/>
        </p:xfrm>
        <a:graphic>
          <a:graphicData uri="http://schemas.openxmlformats.org/presentationml/2006/ole">
            <mc:AlternateContent xmlns:mc="http://schemas.openxmlformats.org/markup-compatibility/2006">
              <mc:Choice xmlns:v="urn:schemas-microsoft-com:vml" Requires="v">
                <p:oleObj name="Bitmap Image" r:id="rId6" imgW="2695951" imgH="1276190" progId="Paint.Picture">
                  <p:embed/>
                </p:oleObj>
              </mc:Choice>
              <mc:Fallback>
                <p:oleObj name="Bitmap Image" r:id="rId6" imgW="2695951" imgH="1276190" progId="Paint.Picture">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657600"/>
                        <a:ext cx="381000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30" name="Object 14">
            <a:extLst>
              <a:ext uri="{FF2B5EF4-FFF2-40B4-BE49-F238E27FC236}">
                <a16:creationId xmlns:a16="http://schemas.microsoft.com/office/drawing/2014/main" id="{2488AB4A-A776-450C-944C-46A797F7E5F9}"/>
              </a:ext>
            </a:extLst>
          </p:cNvPr>
          <p:cNvGraphicFramePr>
            <a:graphicFrameLocks noChangeAspect="1"/>
          </p:cNvGraphicFramePr>
          <p:nvPr>
            <p:ph sz="quarter" idx="4"/>
          </p:nvPr>
        </p:nvGraphicFramePr>
        <p:xfrm>
          <a:off x="4038600" y="3733800"/>
          <a:ext cx="4876800" cy="1362075"/>
        </p:xfrm>
        <a:graphic>
          <a:graphicData uri="http://schemas.openxmlformats.org/presentationml/2006/ole">
            <mc:AlternateContent xmlns:mc="http://schemas.openxmlformats.org/markup-compatibility/2006">
              <mc:Choice xmlns:v="urn:schemas-microsoft-com:vml" Requires="v">
                <p:oleObj name="Bitmap Image" r:id="rId8" imgW="3104762" imgH="866896" progId="Paint.Picture">
                  <p:embed/>
                </p:oleObj>
              </mc:Choice>
              <mc:Fallback>
                <p:oleObj name="Bitmap Image" r:id="rId8" imgW="3104762" imgH="866896" progId="Paint.Picture">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8600" y="3733800"/>
                        <a:ext cx="487680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33" name="Object 17">
            <a:extLst>
              <a:ext uri="{FF2B5EF4-FFF2-40B4-BE49-F238E27FC236}">
                <a16:creationId xmlns:a16="http://schemas.microsoft.com/office/drawing/2014/main" id="{2AF29514-5FD9-4724-9935-1CFCA6DBD816}"/>
              </a:ext>
            </a:extLst>
          </p:cNvPr>
          <p:cNvGraphicFramePr>
            <a:graphicFrameLocks noChangeAspect="1"/>
          </p:cNvGraphicFramePr>
          <p:nvPr/>
        </p:nvGraphicFramePr>
        <p:xfrm>
          <a:off x="457200" y="5715000"/>
          <a:ext cx="7620000" cy="677863"/>
        </p:xfrm>
        <a:graphic>
          <a:graphicData uri="http://schemas.openxmlformats.org/presentationml/2006/ole">
            <mc:AlternateContent xmlns:mc="http://schemas.openxmlformats.org/markup-compatibility/2006">
              <mc:Choice xmlns:v="urn:schemas-microsoft-com:vml" Requires="v">
                <p:oleObj name="Bitmap Image" r:id="rId10" imgW="3638095" imgH="323981" progId="Paint.Picture">
                  <p:embed/>
                </p:oleObj>
              </mc:Choice>
              <mc:Fallback>
                <p:oleObj name="Bitmap Image" r:id="rId10" imgW="3638095" imgH="323981" progId="Paint.Picture">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5715000"/>
                        <a:ext cx="7620000"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Text Box 4">
            <a:extLst>
              <a:ext uri="{FF2B5EF4-FFF2-40B4-BE49-F238E27FC236}">
                <a16:creationId xmlns:a16="http://schemas.microsoft.com/office/drawing/2014/main" id="{F6BD315C-8AD4-4BF9-AAAC-DF002A96AB30}"/>
              </a:ext>
            </a:extLst>
          </p:cNvPr>
          <p:cNvSpPr txBox="1">
            <a:spLocks noChangeArrowheads="1"/>
          </p:cNvSpPr>
          <p:nvPr/>
        </p:nvSpPr>
        <p:spPr bwMode="auto">
          <a:xfrm>
            <a:off x="304800" y="914400"/>
            <a:ext cx="84582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1">
                <a:solidFill>
                  <a:schemeClr val="accent2"/>
                </a:solidFill>
              </a:rPr>
              <a:t>Inorder traversal</a:t>
            </a:r>
          </a:p>
          <a:p>
            <a:pPr algn="just"/>
            <a:r>
              <a:rPr lang="en-US" altLang="en-US"/>
              <a:t>Let </a:t>
            </a:r>
            <a:r>
              <a:rPr lang="en-US" altLang="en-US" i="1"/>
              <a:t>T </a:t>
            </a:r>
            <a:r>
              <a:rPr lang="en-US" altLang="en-US"/>
              <a:t>be an ordered rooted tree with root </a:t>
            </a:r>
            <a:r>
              <a:rPr lang="en-US" altLang="en-US" i="1"/>
              <a:t>r</a:t>
            </a:r>
            <a:r>
              <a:rPr lang="en-US" altLang="en-US"/>
              <a:t>. If </a:t>
            </a:r>
            <a:r>
              <a:rPr lang="en-US" altLang="en-US" i="1"/>
              <a:t>T </a:t>
            </a:r>
            <a:r>
              <a:rPr lang="en-US" altLang="en-US"/>
              <a:t>consists only of </a:t>
            </a:r>
            <a:r>
              <a:rPr lang="en-US" altLang="en-US" i="1"/>
              <a:t>r</a:t>
            </a:r>
            <a:r>
              <a:rPr lang="en-US" altLang="en-US"/>
              <a:t>, then </a:t>
            </a:r>
            <a:r>
              <a:rPr lang="en-US" altLang="en-US" i="1"/>
              <a:t>r </a:t>
            </a:r>
            <a:r>
              <a:rPr lang="en-US" altLang="en-US"/>
              <a:t>is the </a:t>
            </a:r>
            <a:r>
              <a:rPr lang="en-US" altLang="en-US" i="1"/>
              <a:t>inorder traversal </a:t>
            </a:r>
            <a:r>
              <a:rPr lang="en-US" altLang="en-US"/>
              <a:t>of </a:t>
            </a:r>
            <a:r>
              <a:rPr lang="en-US" altLang="en-US" i="1"/>
              <a:t>T </a:t>
            </a:r>
            <a:r>
              <a:rPr lang="en-US" altLang="en-US"/>
              <a:t>. Otherwise, suppose that </a:t>
            </a:r>
            <a:r>
              <a:rPr lang="en-US" altLang="en-US" i="1"/>
              <a:t>T</a:t>
            </a:r>
            <a:r>
              <a:rPr lang="en-US" altLang="en-US"/>
              <a:t>1</a:t>
            </a:r>
            <a:r>
              <a:rPr lang="en-US" altLang="en-US" i="1"/>
              <a:t>, T</a:t>
            </a:r>
            <a:r>
              <a:rPr lang="en-US" altLang="en-US"/>
              <a:t>2</a:t>
            </a:r>
            <a:r>
              <a:rPr lang="en-US" altLang="en-US" i="1"/>
              <a:t>, . . . , Tn </a:t>
            </a:r>
            <a:r>
              <a:rPr lang="en-US" altLang="en-US"/>
              <a:t>are the subtrees at </a:t>
            </a:r>
            <a:r>
              <a:rPr lang="en-US" altLang="en-US" i="1"/>
              <a:t>r </a:t>
            </a:r>
            <a:r>
              <a:rPr lang="en-US" altLang="en-US"/>
              <a:t>from left to right. The </a:t>
            </a:r>
            <a:r>
              <a:rPr lang="en-US" altLang="en-US" i="1"/>
              <a:t>inorder traversal </a:t>
            </a:r>
            <a:r>
              <a:rPr lang="en-US" altLang="en-US"/>
              <a:t>begins by traversing </a:t>
            </a:r>
            <a:r>
              <a:rPr lang="en-US" altLang="en-US" i="1"/>
              <a:t>T</a:t>
            </a:r>
            <a:r>
              <a:rPr lang="en-US" altLang="en-US"/>
              <a:t>1 in inorder, then visiting </a:t>
            </a:r>
            <a:r>
              <a:rPr lang="en-US" altLang="en-US" i="1"/>
              <a:t>r</a:t>
            </a:r>
            <a:r>
              <a:rPr lang="en-US" altLang="en-US"/>
              <a:t>. It continues by traversing </a:t>
            </a:r>
            <a:r>
              <a:rPr lang="en-US" altLang="en-US" i="1"/>
              <a:t>T</a:t>
            </a:r>
            <a:r>
              <a:rPr lang="en-US" altLang="en-US"/>
              <a:t>2 in inorder, then </a:t>
            </a:r>
            <a:r>
              <a:rPr lang="en-US" altLang="en-US" i="1"/>
              <a:t>T</a:t>
            </a:r>
            <a:r>
              <a:rPr lang="en-US" altLang="en-US"/>
              <a:t>3 in inorder</a:t>
            </a:r>
            <a:r>
              <a:rPr lang="en-US" altLang="en-US" i="1"/>
              <a:t>, . . . , </a:t>
            </a:r>
            <a:r>
              <a:rPr lang="en-US" altLang="en-US"/>
              <a:t>and finally </a:t>
            </a:r>
            <a:r>
              <a:rPr lang="en-US" altLang="en-US" i="1"/>
              <a:t>Tn </a:t>
            </a:r>
            <a:r>
              <a:rPr lang="en-US" altLang="en-US"/>
              <a:t>in inorder.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a:extLst>
              <a:ext uri="{FF2B5EF4-FFF2-40B4-BE49-F238E27FC236}">
                <a16:creationId xmlns:a16="http://schemas.microsoft.com/office/drawing/2014/main" id="{5C2EE0E5-058F-4CD2-B096-6A4E53E641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1030546-8D15-4174-80DE-16DE316E9A83}" type="slidenum">
              <a:rPr lang="en-US" altLang="en-US" sz="1400"/>
              <a:pPr eaLnBrk="1" hangingPunct="1"/>
              <a:t>4</a:t>
            </a:fld>
            <a:endParaRPr lang="en-US" altLang="en-US" sz="1400"/>
          </a:p>
        </p:txBody>
      </p:sp>
      <p:sp>
        <p:nvSpPr>
          <p:cNvPr id="10243" name="TextBox 5">
            <a:extLst>
              <a:ext uri="{FF2B5EF4-FFF2-40B4-BE49-F238E27FC236}">
                <a16:creationId xmlns:a16="http://schemas.microsoft.com/office/drawing/2014/main" id="{E7866072-8FD9-4BAB-9EB1-041ED4CF04DC}"/>
              </a:ext>
            </a:extLst>
          </p:cNvPr>
          <p:cNvSpPr txBox="1">
            <a:spLocks noChangeArrowheads="1"/>
          </p:cNvSpPr>
          <p:nvPr/>
        </p:nvSpPr>
        <p:spPr bwMode="auto">
          <a:xfrm>
            <a:off x="228600" y="381000"/>
            <a:ext cx="8534400" cy="19177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A </a:t>
            </a:r>
            <a:r>
              <a:rPr lang="en-US" altLang="en-US" b="1"/>
              <a:t>directed graph </a:t>
            </a:r>
            <a:r>
              <a:rPr lang="en-US" altLang="en-US"/>
              <a:t>(or digraph) (V ,E) consists of a nonempty set of vertices V and a set of directed edges (or arcs) E. Each directed edge is associated with an ordered pair of vertices. The directed edge associated with the ordered pair (u, v) is said to start at u and end at v.</a:t>
            </a:r>
          </a:p>
        </p:txBody>
      </p:sp>
      <p:sp>
        <p:nvSpPr>
          <p:cNvPr id="10244" name="TextBox 6">
            <a:extLst>
              <a:ext uri="{FF2B5EF4-FFF2-40B4-BE49-F238E27FC236}">
                <a16:creationId xmlns:a16="http://schemas.microsoft.com/office/drawing/2014/main" id="{AEAF3DCA-6679-4D7A-A020-9F31B953C4BE}"/>
              </a:ext>
            </a:extLst>
          </p:cNvPr>
          <p:cNvSpPr txBox="1">
            <a:spLocks noChangeArrowheads="1"/>
          </p:cNvSpPr>
          <p:nvPr/>
        </p:nvSpPr>
        <p:spPr bwMode="auto">
          <a:xfrm>
            <a:off x="304800" y="3048000"/>
            <a:ext cx="8382000" cy="8223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When a directed graph has no loops and has no multiple directed edges, it is called a </a:t>
            </a:r>
            <a:r>
              <a:rPr lang="en-US" altLang="en-US" b="1"/>
              <a:t>simple directed graph.</a:t>
            </a:r>
            <a:endParaRPr lang="en-US" altLang="en-US"/>
          </a:p>
        </p:txBody>
      </p:sp>
      <p:sp>
        <p:nvSpPr>
          <p:cNvPr id="10245" name="TextBox 4">
            <a:extLst>
              <a:ext uri="{FF2B5EF4-FFF2-40B4-BE49-F238E27FC236}">
                <a16:creationId xmlns:a16="http://schemas.microsoft.com/office/drawing/2014/main" id="{6F0CF051-5136-4852-94F7-E31FD54EB752}"/>
              </a:ext>
            </a:extLst>
          </p:cNvPr>
          <p:cNvSpPr txBox="1">
            <a:spLocks noChangeArrowheads="1"/>
          </p:cNvSpPr>
          <p:nvPr/>
        </p:nvSpPr>
        <p:spPr bwMode="auto">
          <a:xfrm>
            <a:off x="381000" y="4724400"/>
            <a:ext cx="8458200" cy="11874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Directed graphs that may have </a:t>
            </a:r>
            <a:r>
              <a:rPr lang="en-US" altLang="en-US" b="1"/>
              <a:t>multiple directed edges </a:t>
            </a:r>
            <a:r>
              <a:rPr lang="en-US" altLang="en-US"/>
              <a:t>from a vertex to a second (possibly the same) vertex are used to model such networks. We called such graphs </a:t>
            </a:r>
            <a:r>
              <a:rPr lang="en-US" altLang="en-US" b="1"/>
              <a:t>directed multigraphs.</a:t>
            </a:r>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8" name="Object 4">
            <a:extLst>
              <a:ext uri="{FF2B5EF4-FFF2-40B4-BE49-F238E27FC236}">
                <a16:creationId xmlns:a16="http://schemas.microsoft.com/office/drawing/2014/main" id="{F77D3423-05C6-4A3F-96B7-1ECD9855D0FB}"/>
              </a:ext>
            </a:extLst>
          </p:cNvPr>
          <p:cNvGraphicFramePr>
            <a:graphicFrameLocks noChangeAspect="1"/>
          </p:cNvGraphicFramePr>
          <p:nvPr>
            <p:ph sz="quarter" idx="1"/>
          </p:nvPr>
        </p:nvGraphicFramePr>
        <p:xfrm>
          <a:off x="304800" y="381000"/>
          <a:ext cx="2024063" cy="2514600"/>
        </p:xfrm>
        <a:graphic>
          <a:graphicData uri="http://schemas.openxmlformats.org/presentationml/2006/ole">
            <mc:AlternateContent xmlns:mc="http://schemas.openxmlformats.org/markup-compatibility/2006">
              <mc:Choice xmlns:v="urn:schemas-microsoft-com:vml" Requires="v">
                <p:oleObj name="Bitmap Image" r:id="rId2" imgW="1295238" imgH="1609524" progId="Paint.Picture">
                  <p:embed/>
                </p:oleObj>
              </mc:Choice>
              <mc:Fallback>
                <p:oleObj name="Bitmap Image" r:id="rId2" imgW="1295238" imgH="1609524" progId="Paint.Picture">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81000"/>
                        <a:ext cx="2024063"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0" name="Object 6">
            <a:extLst>
              <a:ext uri="{FF2B5EF4-FFF2-40B4-BE49-F238E27FC236}">
                <a16:creationId xmlns:a16="http://schemas.microsoft.com/office/drawing/2014/main" id="{52A32D61-7ED2-457E-8083-D319B07B69A9}"/>
              </a:ext>
            </a:extLst>
          </p:cNvPr>
          <p:cNvGraphicFramePr>
            <a:graphicFrameLocks noChangeAspect="1"/>
          </p:cNvGraphicFramePr>
          <p:nvPr>
            <p:ph sz="quarter" idx="2"/>
          </p:nvPr>
        </p:nvGraphicFramePr>
        <p:xfrm>
          <a:off x="3429000" y="228600"/>
          <a:ext cx="3276600" cy="2295525"/>
        </p:xfrm>
        <a:graphic>
          <a:graphicData uri="http://schemas.openxmlformats.org/presentationml/2006/ole">
            <mc:AlternateContent xmlns:mc="http://schemas.openxmlformats.org/markup-compatibility/2006">
              <mc:Choice xmlns:v="urn:schemas-microsoft-com:vml" Requires="v">
                <p:oleObj name="Bitmap Image" r:id="rId4" imgW="2228571" imgH="1561905" progId="Paint.Picture">
                  <p:embed/>
                </p:oleObj>
              </mc:Choice>
              <mc:Fallback>
                <p:oleObj name="Bitmap Image" r:id="rId4" imgW="2228571" imgH="1561905"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28600"/>
                        <a:ext cx="3276600"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3" name="Object 9">
            <a:extLst>
              <a:ext uri="{FF2B5EF4-FFF2-40B4-BE49-F238E27FC236}">
                <a16:creationId xmlns:a16="http://schemas.microsoft.com/office/drawing/2014/main" id="{8DBC93F3-B7B2-45A9-944D-2952B585AAF8}"/>
              </a:ext>
            </a:extLst>
          </p:cNvPr>
          <p:cNvGraphicFramePr>
            <a:graphicFrameLocks noChangeAspect="1"/>
          </p:cNvGraphicFramePr>
          <p:nvPr>
            <p:ph sz="quarter" idx="3"/>
          </p:nvPr>
        </p:nvGraphicFramePr>
        <p:xfrm>
          <a:off x="228600" y="3124200"/>
          <a:ext cx="3733800" cy="1889125"/>
        </p:xfrm>
        <a:graphic>
          <a:graphicData uri="http://schemas.openxmlformats.org/presentationml/2006/ole">
            <mc:AlternateContent xmlns:mc="http://schemas.openxmlformats.org/markup-compatibility/2006">
              <mc:Choice xmlns:v="urn:schemas-microsoft-com:vml" Requires="v">
                <p:oleObj name="Bitmap Image" r:id="rId6" imgW="2467319" imgH="1247619" progId="Paint.Picture">
                  <p:embed/>
                </p:oleObj>
              </mc:Choice>
              <mc:Fallback>
                <p:oleObj name="Bitmap Image" r:id="rId6" imgW="2467319" imgH="1247619" progId="Paint.Picture">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3124200"/>
                        <a:ext cx="3733800" cy="188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6" name="Object 12">
            <a:extLst>
              <a:ext uri="{FF2B5EF4-FFF2-40B4-BE49-F238E27FC236}">
                <a16:creationId xmlns:a16="http://schemas.microsoft.com/office/drawing/2014/main" id="{32D910D0-4B1F-4B45-834B-4B296B03CDB4}"/>
              </a:ext>
            </a:extLst>
          </p:cNvPr>
          <p:cNvGraphicFramePr>
            <a:graphicFrameLocks noChangeAspect="1"/>
          </p:cNvGraphicFramePr>
          <p:nvPr>
            <p:ph sz="quarter" idx="4"/>
          </p:nvPr>
        </p:nvGraphicFramePr>
        <p:xfrm>
          <a:off x="4572000" y="3200400"/>
          <a:ext cx="4572000" cy="1266825"/>
        </p:xfrm>
        <a:graphic>
          <a:graphicData uri="http://schemas.openxmlformats.org/presentationml/2006/ole">
            <mc:AlternateContent xmlns:mc="http://schemas.openxmlformats.org/markup-compatibility/2006">
              <mc:Choice xmlns:v="urn:schemas-microsoft-com:vml" Requires="v">
                <p:oleObj name="Bitmap Image" r:id="rId8" imgW="3057143" imgH="847843" progId="Paint.Picture">
                  <p:embed/>
                </p:oleObj>
              </mc:Choice>
              <mc:Fallback>
                <p:oleObj name="Bitmap Image" r:id="rId8" imgW="3057143" imgH="847843" progId="Paint.Picture">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3200400"/>
                        <a:ext cx="457200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9" name="Object 15">
            <a:extLst>
              <a:ext uri="{FF2B5EF4-FFF2-40B4-BE49-F238E27FC236}">
                <a16:creationId xmlns:a16="http://schemas.microsoft.com/office/drawing/2014/main" id="{AB71D1E4-A443-4FA6-93C9-49BCBC7FF50C}"/>
              </a:ext>
            </a:extLst>
          </p:cNvPr>
          <p:cNvGraphicFramePr>
            <a:graphicFrameLocks noChangeAspect="1"/>
          </p:cNvGraphicFramePr>
          <p:nvPr/>
        </p:nvGraphicFramePr>
        <p:xfrm>
          <a:off x="381000" y="5638800"/>
          <a:ext cx="8077200" cy="757238"/>
        </p:xfrm>
        <a:graphic>
          <a:graphicData uri="http://schemas.openxmlformats.org/presentationml/2006/ole">
            <mc:AlternateContent xmlns:mc="http://schemas.openxmlformats.org/markup-compatibility/2006">
              <mc:Choice xmlns:v="urn:schemas-microsoft-com:vml" Requires="v">
                <p:oleObj name="Bitmap Image" r:id="rId10" imgW="3657143" imgH="343039" progId="Paint.Picture">
                  <p:embed/>
                </p:oleObj>
              </mc:Choice>
              <mc:Fallback>
                <p:oleObj name="Bitmap Image" r:id="rId10" imgW="3657143" imgH="343039" progId="Paint.Picture">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 y="5638800"/>
                        <a:ext cx="8077200"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4">
            <a:extLst>
              <a:ext uri="{FF2B5EF4-FFF2-40B4-BE49-F238E27FC236}">
                <a16:creationId xmlns:a16="http://schemas.microsoft.com/office/drawing/2014/main" id="{166880F4-D172-48AE-9A7C-E29A5202FD8A}"/>
              </a:ext>
            </a:extLst>
          </p:cNvPr>
          <p:cNvSpPr txBox="1">
            <a:spLocks noChangeArrowheads="1"/>
          </p:cNvSpPr>
          <p:nvPr/>
        </p:nvSpPr>
        <p:spPr bwMode="auto">
          <a:xfrm>
            <a:off x="2286000" y="304800"/>
            <a:ext cx="3276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3600" b="1"/>
              <a:t>Spanning Trees</a:t>
            </a:r>
          </a:p>
        </p:txBody>
      </p:sp>
      <p:sp>
        <p:nvSpPr>
          <p:cNvPr id="3076" name="Text Box 5">
            <a:extLst>
              <a:ext uri="{FF2B5EF4-FFF2-40B4-BE49-F238E27FC236}">
                <a16:creationId xmlns:a16="http://schemas.microsoft.com/office/drawing/2014/main" id="{B2C5BD83-02B5-4CFB-AF6A-343C852AE30F}"/>
              </a:ext>
            </a:extLst>
          </p:cNvPr>
          <p:cNvSpPr txBox="1">
            <a:spLocks noChangeArrowheads="1"/>
          </p:cNvSpPr>
          <p:nvPr/>
        </p:nvSpPr>
        <p:spPr bwMode="auto">
          <a:xfrm>
            <a:off x="152400" y="1219200"/>
            <a:ext cx="8610600" cy="8223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Let </a:t>
            </a:r>
            <a:r>
              <a:rPr lang="en-US" altLang="en-US" i="1"/>
              <a:t>G </a:t>
            </a:r>
            <a:r>
              <a:rPr lang="en-US" altLang="en-US"/>
              <a:t>be a simple graph. A </a:t>
            </a:r>
            <a:r>
              <a:rPr lang="en-US" altLang="en-US" i="1"/>
              <a:t>spanning tree </a:t>
            </a:r>
            <a:r>
              <a:rPr lang="en-US" altLang="en-US"/>
              <a:t>of </a:t>
            </a:r>
            <a:r>
              <a:rPr lang="en-US" altLang="en-US" i="1"/>
              <a:t>G </a:t>
            </a:r>
            <a:r>
              <a:rPr lang="en-US" altLang="en-US"/>
              <a:t>is a subgraph of </a:t>
            </a:r>
            <a:r>
              <a:rPr lang="en-US" altLang="en-US" i="1"/>
              <a:t>G </a:t>
            </a:r>
            <a:r>
              <a:rPr lang="en-US" altLang="en-US"/>
              <a:t>that is a tree containing every vertex of </a:t>
            </a:r>
            <a:r>
              <a:rPr lang="en-US" altLang="en-US" i="1"/>
              <a:t>G</a:t>
            </a:r>
            <a:r>
              <a:rPr lang="en-US" altLang="en-US"/>
              <a:t>.</a:t>
            </a:r>
          </a:p>
        </p:txBody>
      </p:sp>
      <p:sp>
        <p:nvSpPr>
          <p:cNvPr id="3077" name="Text Box 6">
            <a:extLst>
              <a:ext uri="{FF2B5EF4-FFF2-40B4-BE49-F238E27FC236}">
                <a16:creationId xmlns:a16="http://schemas.microsoft.com/office/drawing/2014/main" id="{0C2E1091-CC04-402A-B579-7554AFDC0319}"/>
              </a:ext>
            </a:extLst>
          </p:cNvPr>
          <p:cNvSpPr txBox="1">
            <a:spLocks noChangeArrowheads="1"/>
          </p:cNvSpPr>
          <p:nvPr/>
        </p:nvSpPr>
        <p:spPr bwMode="auto">
          <a:xfrm>
            <a:off x="304800" y="2362200"/>
            <a:ext cx="82296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b="1">
                <a:solidFill>
                  <a:srgbClr val="000099"/>
                </a:solidFill>
              </a:rPr>
              <a:t>Example-12</a:t>
            </a:r>
          </a:p>
          <a:p>
            <a:pPr eaLnBrk="1" hangingPunct="1">
              <a:spcBef>
                <a:spcPct val="50000"/>
              </a:spcBef>
            </a:pPr>
            <a:r>
              <a:rPr lang="en-US" altLang="en-US"/>
              <a:t>Find a spanning tree of the simple graph </a:t>
            </a:r>
            <a:r>
              <a:rPr lang="en-US" altLang="en-US" i="1"/>
              <a:t>G </a:t>
            </a:r>
            <a:r>
              <a:rPr lang="en-US" altLang="en-US"/>
              <a:t>shown in Figure below.</a:t>
            </a:r>
          </a:p>
        </p:txBody>
      </p:sp>
      <p:graphicFrame>
        <p:nvGraphicFramePr>
          <p:cNvPr id="3074" name="Object 7">
            <a:extLst>
              <a:ext uri="{FF2B5EF4-FFF2-40B4-BE49-F238E27FC236}">
                <a16:creationId xmlns:a16="http://schemas.microsoft.com/office/drawing/2014/main" id="{00FF0A7C-110B-444C-912A-665C9F6CC6A1}"/>
              </a:ext>
            </a:extLst>
          </p:cNvPr>
          <p:cNvGraphicFramePr>
            <a:graphicFrameLocks noChangeAspect="1"/>
          </p:cNvGraphicFramePr>
          <p:nvPr>
            <p:ph/>
          </p:nvPr>
        </p:nvGraphicFramePr>
        <p:xfrm>
          <a:off x="1828800" y="3733800"/>
          <a:ext cx="4343400" cy="2381250"/>
        </p:xfrm>
        <a:graphic>
          <a:graphicData uri="http://schemas.openxmlformats.org/presentationml/2006/ole">
            <mc:AlternateContent xmlns:mc="http://schemas.openxmlformats.org/markup-compatibility/2006">
              <mc:Choice xmlns:v="urn:schemas-microsoft-com:vml" Requires="v">
                <p:oleObj name="Bitmap Image" r:id="rId2" imgW="2467319" imgH="1352381" progId="Paint.Picture">
                  <p:embed/>
                </p:oleObj>
              </mc:Choice>
              <mc:Fallback>
                <p:oleObj name="Bitmap Image" r:id="rId2" imgW="2467319" imgH="1352381" progId="Paint.Picture">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733800"/>
                        <a:ext cx="43434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4">
            <a:extLst>
              <a:ext uri="{FF2B5EF4-FFF2-40B4-BE49-F238E27FC236}">
                <a16:creationId xmlns:a16="http://schemas.microsoft.com/office/drawing/2014/main" id="{CA25D922-A4A7-4D23-8DFF-4ABAAE4ED4F4}"/>
              </a:ext>
            </a:extLst>
          </p:cNvPr>
          <p:cNvGraphicFramePr>
            <a:graphicFrameLocks noChangeAspect="1"/>
          </p:cNvGraphicFramePr>
          <p:nvPr>
            <p:ph/>
          </p:nvPr>
        </p:nvGraphicFramePr>
        <p:xfrm>
          <a:off x="914400" y="1295400"/>
          <a:ext cx="6934200" cy="4154488"/>
        </p:xfrm>
        <a:graphic>
          <a:graphicData uri="http://schemas.openxmlformats.org/presentationml/2006/ole">
            <mc:AlternateContent xmlns:mc="http://schemas.openxmlformats.org/markup-compatibility/2006">
              <mc:Choice xmlns:v="urn:schemas-microsoft-com:vml" Requires="v">
                <p:oleObj name="Bitmap Image" r:id="rId2" imgW="4800000" imgH="2876190" progId="Paint.Picture">
                  <p:embed/>
                </p:oleObj>
              </mc:Choice>
              <mc:Fallback>
                <p:oleObj name="Bitmap Image" r:id="rId2" imgW="4800000" imgH="2876190" progId="Paint.Picture">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95400"/>
                        <a:ext cx="6934200" cy="415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 name="Text Box 6">
            <a:extLst>
              <a:ext uri="{FF2B5EF4-FFF2-40B4-BE49-F238E27FC236}">
                <a16:creationId xmlns:a16="http://schemas.microsoft.com/office/drawing/2014/main" id="{E8B5F78A-CC56-4274-A6E6-29CCE18E7C1D}"/>
              </a:ext>
            </a:extLst>
          </p:cNvPr>
          <p:cNvSpPr txBox="1">
            <a:spLocks noChangeArrowheads="1"/>
          </p:cNvSpPr>
          <p:nvPr/>
        </p:nvSpPr>
        <p:spPr bwMode="auto">
          <a:xfrm>
            <a:off x="609600" y="4572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Ans. Some possible spanning tress are shown below</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2">
            <a:extLst>
              <a:ext uri="{FF2B5EF4-FFF2-40B4-BE49-F238E27FC236}">
                <a16:creationId xmlns:a16="http://schemas.microsoft.com/office/drawing/2014/main" id="{046ED268-6403-4790-BE09-23336E683D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F071A8F-B19A-44F3-A28E-7D27560D1071}" type="slidenum">
              <a:rPr lang="en-US" altLang="en-US" sz="1400"/>
              <a:pPr eaLnBrk="1" hangingPunct="1"/>
              <a:t>43</a:t>
            </a:fld>
            <a:endParaRPr lang="en-US" altLang="en-US" sz="1400"/>
          </a:p>
        </p:txBody>
      </p:sp>
      <p:pic>
        <p:nvPicPr>
          <p:cNvPr id="43011" name="Picture 2">
            <a:extLst>
              <a:ext uri="{FF2B5EF4-FFF2-40B4-BE49-F238E27FC236}">
                <a16:creationId xmlns:a16="http://schemas.microsoft.com/office/drawing/2014/main" id="{DC08A5C1-0343-41DA-8C14-BCB0AC14B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47800"/>
            <a:ext cx="5943600"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TextBox 4">
            <a:extLst>
              <a:ext uri="{FF2B5EF4-FFF2-40B4-BE49-F238E27FC236}">
                <a16:creationId xmlns:a16="http://schemas.microsoft.com/office/drawing/2014/main" id="{A85E2ABD-EC0F-423D-9AF1-6DF57DC35612}"/>
              </a:ext>
            </a:extLst>
          </p:cNvPr>
          <p:cNvSpPr txBox="1">
            <a:spLocks noChangeArrowheads="1"/>
          </p:cNvSpPr>
          <p:nvPr/>
        </p:nvSpPr>
        <p:spPr bwMode="auto">
          <a:xfrm>
            <a:off x="0" y="0"/>
            <a:ext cx="6019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000099"/>
                </a:solidFill>
              </a:rPr>
              <a:t>Example-13</a:t>
            </a:r>
          </a:p>
          <a:p>
            <a:pPr eaLnBrk="1" hangingPunct="1"/>
            <a:r>
              <a:rPr lang="en-US" altLang="en-US"/>
              <a:t>Find a spanning tree for each of these graphs.</a:t>
            </a:r>
          </a:p>
          <a:p>
            <a:pPr eaLnBrk="1" hangingPunct="1"/>
            <a:r>
              <a:rPr lang="pl-PL" altLang="en-US" b="1"/>
              <a:t>a) </a:t>
            </a:r>
            <a:r>
              <a:rPr lang="pl-PL" altLang="en-US" b="1" i="1"/>
              <a:t>K</a:t>
            </a:r>
            <a:r>
              <a:rPr lang="pl-PL" altLang="en-US" b="1" i="1" baseline="-25000"/>
              <a:t>5</a:t>
            </a:r>
            <a:r>
              <a:rPr lang="pl-PL" altLang="en-US" b="1" i="1"/>
              <a:t> b) K</a:t>
            </a:r>
            <a:r>
              <a:rPr lang="pl-PL" altLang="en-US" b="1" i="1" baseline="-25000"/>
              <a:t>4,4</a:t>
            </a:r>
            <a:r>
              <a:rPr lang="pl-PL" altLang="en-US" b="1" i="1"/>
              <a:t> c) K</a:t>
            </a:r>
            <a:r>
              <a:rPr lang="pl-PL" altLang="en-US" b="1" i="1" baseline="-25000"/>
              <a:t>1,6</a:t>
            </a:r>
            <a:r>
              <a:rPr lang="en-US" altLang="en-US" b="1" i="1" baseline="-25000"/>
              <a:t> </a:t>
            </a:r>
            <a:r>
              <a:rPr lang="en-US" altLang="en-US" b="1"/>
              <a:t>d) </a:t>
            </a:r>
            <a:r>
              <a:rPr lang="en-US" altLang="en-US" b="1" i="1"/>
              <a:t>Q</a:t>
            </a:r>
            <a:r>
              <a:rPr lang="en-US" altLang="en-US" b="1" i="1" baseline="-25000"/>
              <a:t>3</a:t>
            </a:r>
            <a:r>
              <a:rPr lang="en-US" altLang="en-US" b="1" i="1"/>
              <a:t> e) C</a:t>
            </a:r>
            <a:r>
              <a:rPr lang="en-US" altLang="en-US" b="1" i="1" baseline="-25000"/>
              <a:t>5</a:t>
            </a:r>
            <a:r>
              <a:rPr lang="en-US" altLang="en-US" b="1" i="1"/>
              <a:t> f ) W</a:t>
            </a:r>
            <a:r>
              <a:rPr lang="en-US" altLang="en-US" b="1" i="1" baseline="-25000"/>
              <a:t>5</a:t>
            </a:r>
            <a:endParaRPr lang="en-US" altLang="en-US" baseline="-25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5">
            <a:extLst>
              <a:ext uri="{FF2B5EF4-FFF2-40B4-BE49-F238E27FC236}">
                <a16:creationId xmlns:a16="http://schemas.microsoft.com/office/drawing/2014/main" id="{AF35A159-6F1B-432D-8AF8-27ED67E443BA}"/>
              </a:ext>
            </a:extLst>
          </p:cNvPr>
          <p:cNvSpPr txBox="1">
            <a:spLocks noChangeArrowheads="1"/>
          </p:cNvSpPr>
          <p:nvPr/>
        </p:nvSpPr>
        <p:spPr bwMode="auto">
          <a:xfrm>
            <a:off x="304800" y="533400"/>
            <a:ext cx="8458200" cy="12001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A </a:t>
            </a:r>
            <a:r>
              <a:rPr lang="en-US" altLang="en-US" i="1"/>
              <a:t>minimum spanning tree </a:t>
            </a:r>
            <a:r>
              <a:rPr lang="en-US" altLang="en-US"/>
              <a:t>in a connected weighted graph is a spanning tree that has the smallest possible sum of weights of its edges.</a:t>
            </a:r>
          </a:p>
        </p:txBody>
      </p:sp>
      <p:sp>
        <p:nvSpPr>
          <p:cNvPr id="44035" name="TextBox 2">
            <a:extLst>
              <a:ext uri="{FF2B5EF4-FFF2-40B4-BE49-F238E27FC236}">
                <a16:creationId xmlns:a16="http://schemas.microsoft.com/office/drawing/2014/main" id="{AC3F4B15-1CC5-451F-9240-1169D6E80777}"/>
              </a:ext>
            </a:extLst>
          </p:cNvPr>
          <p:cNvSpPr txBox="1">
            <a:spLocks noChangeArrowheads="1"/>
          </p:cNvSpPr>
          <p:nvPr/>
        </p:nvSpPr>
        <p:spPr bwMode="auto">
          <a:xfrm>
            <a:off x="457200" y="2438400"/>
            <a:ext cx="84582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b="1">
                <a:solidFill>
                  <a:schemeClr val="accent2"/>
                </a:solidFill>
              </a:rPr>
              <a:t>Prim’s Algorithm of minimum spanning tree </a:t>
            </a:r>
          </a:p>
          <a:p>
            <a:pPr eaLnBrk="1" hangingPunct="1"/>
            <a:r>
              <a:rPr lang="en-US" altLang="en-US" sz="2000" b="1">
                <a:solidFill>
                  <a:srgbClr val="FF0000"/>
                </a:solidFill>
              </a:rPr>
              <a:t>procedure Prim(G: weighted connected undirected graph with n vertices)</a:t>
            </a:r>
          </a:p>
          <a:p>
            <a:pPr eaLnBrk="1" hangingPunct="1"/>
            <a:endParaRPr lang="en-US" altLang="en-US" sz="2000"/>
          </a:p>
          <a:p>
            <a:pPr eaLnBrk="1" hangingPunct="1"/>
            <a:r>
              <a:rPr lang="en-US" altLang="en-US" sz="2000"/>
              <a:t>T := a minimum-weight edge</a:t>
            </a:r>
          </a:p>
          <a:p>
            <a:pPr eaLnBrk="1" hangingPunct="1"/>
            <a:r>
              <a:rPr lang="en-US" altLang="en-US" sz="2000" b="1"/>
              <a:t>for i := 1 to n − 2</a:t>
            </a:r>
          </a:p>
          <a:p>
            <a:pPr eaLnBrk="1" hangingPunct="1"/>
            <a:r>
              <a:rPr lang="en-US" altLang="en-US" sz="2000"/>
              <a:t>e := an edge of minimum weight incident to a vertex in T and not forming a</a:t>
            </a:r>
          </a:p>
          <a:p>
            <a:pPr eaLnBrk="1" hangingPunct="1"/>
            <a:r>
              <a:rPr lang="en-US" altLang="en-US" sz="2000"/>
              <a:t>simple circuit in T if added to T</a:t>
            </a:r>
          </a:p>
          <a:p>
            <a:pPr eaLnBrk="1" hangingPunct="1"/>
            <a:r>
              <a:rPr lang="en-US" altLang="en-US" sz="2000"/>
              <a:t>T := T with e added</a:t>
            </a:r>
          </a:p>
          <a:p>
            <a:pPr eaLnBrk="1" hangingPunct="1"/>
            <a:r>
              <a:rPr lang="en-US" altLang="en-US" sz="2000" b="1"/>
              <a:t>return T {T is a minimum spanning tree of G}</a:t>
            </a:r>
            <a:endParaRPr lang="en-US" altLang="en-US" sz="2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4">
            <a:extLst>
              <a:ext uri="{FF2B5EF4-FFF2-40B4-BE49-F238E27FC236}">
                <a16:creationId xmlns:a16="http://schemas.microsoft.com/office/drawing/2014/main" id="{4D9B543A-BCD4-4EC6-B138-DE6F246C549A}"/>
              </a:ext>
            </a:extLst>
          </p:cNvPr>
          <p:cNvSpPr txBox="1">
            <a:spLocks noChangeArrowheads="1"/>
          </p:cNvSpPr>
          <p:nvPr/>
        </p:nvSpPr>
        <p:spPr bwMode="auto">
          <a:xfrm>
            <a:off x="304800" y="228600"/>
            <a:ext cx="85344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b="1">
                <a:solidFill>
                  <a:srgbClr val="000099"/>
                </a:solidFill>
              </a:rPr>
              <a:t>Example-14</a:t>
            </a:r>
          </a:p>
          <a:p>
            <a:pPr eaLnBrk="1" hangingPunct="1">
              <a:spcBef>
                <a:spcPct val="50000"/>
              </a:spcBef>
            </a:pPr>
            <a:r>
              <a:rPr lang="en-US" altLang="en-US"/>
              <a:t>Use Prim’s algorithm to find a minimum spanning tree in the graph shown in Figure 3.</a:t>
            </a:r>
          </a:p>
        </p:txBody>
      </p:sp>
      <p:graphicFrame>
        <p:nvGraphicFramePr>
          <p:cNvPr id="5122" name="Object 5">
            <a:extLst>
              <a:ext uri="{FF2B5EF4-FFF2-40B4-BE49-F238E27FC236}">
                <a16:creationId xmlns:a16="http://schemas.microsoft.com/office/drawing/2014/main" id="{65DD89D3-0E74-4E50-8C0F-EB7B33C54A30}"/>
              </a:ext>
            </a:extLst>
          </p:cNvPr>
          <p:cNvGraphicFramePr>
            <a:graphicFrameLocks noChangeAspect="1"/>
          </p:cNvGraphicFramePr>
          <p:nvPr>
            <p:ph/>
          </p:nvPr>
        </p:nvGraphicFramePr>
        <p:xfrm>
          <a:off x="609600" y="1905000"/>
          <a:ext cx="7924800" cy="3608388"/>
        </p:xfrm>
        <a:graphic>
          <a:graphicData uri="http://schemas.openxmlformats.org/presentationml/2006/ole">
            <mc:AlternateContent xmlns:mc="http://schemas.openxmlformats.org/markup-compatibility/2006">
              <mc:Choice xmlns:v="urn:schemas-microsoft-com:vml" Requires="v">
                <p:oleObj name="Bitmap Image" r:id="rId2" imgW="6714286" imgH="3057143" progId="Paint.Picture">
                  <p:embed/>
                </p:oleObj>
              </mc:Choice>
              <mc:Fallback>
                <p:oleObj name="Bitmap Image" r:id="rId2" imgW="6714286" imgH="3057143" progId="Paint.Picture">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905000"/>
                        <a:ext cx="7924800" cy="360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2">
            <a:extLst>
              <a:ext uri="{FF2B5EF4-FFF2-40B4-BE49-F238E27FC236}">
                <a16:creationId xmlns:a16="http://schemas.microsoft.com/office/drawing/2014/main" id="{9B8986F2-54B8-4AA8-9DB2-394C2D62F6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6919D4E-8B70-46E2-8C2F-9DB3DE3802C3}" type="slidenum">
              <a:rPr lang="en-US" altLang="en-US" sz="1400"/>
              <a:pPr eaLnBrk="1" hangingPunct="1"/>
              <a:t>46</a:t>
            </a:fld>
            <a:endParaRPr lang="en-US" altLang="en-US" sz="1400"/>
          </a:p>
        </p:txBody>
      </p:sp>
      <p:sp>
        <p:nvSpPr>
          <p:cNvPr id="45059" name="TextBox 3">
            <a:extLst>
              <a:ext uri="{FF2B5EF4-FFF2-40B4-BE49-F238E27FC236}">
                <a16:creationId xmlns:a16="http://schemas.microsoft.com/office/drawing/2014/main" id="{F7D96358-D1E9-4C46-86D8-4D1E1ABDEB16}"/>
              </a:ext>
            </a:extLst>
          </p:cNvPr>
          <p:cNvSpPr txBox="1">
            <a:spLocks noChangeArrowheads="1"/>
          </p:cNvSpPr>
          <p:nvPr/>
        </p:nvSpPr>
        <p:spPr bwMode="auto">
          <a:xfrm>
            <a:off x="228600" y="914400"/>
            <a:ext cx="8458200"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chemeClr val="accent2"/>
                </a:solidFill>
              </a:rPr>
              <a:t>Kruskal’s Algorithm of minimum spanning tree </a:t>
            </a:r>
          </a:p>
          <a:p>
            <a:pPr eaLnBrk="1" hangingPunct="1"/>
            <a:r>
              <a:rPr lang="en-US" altLang="en-US" sz="2000" b="1"/>
              <a:t>procedure </a:t>
            </a:r>
            <a:r>
              <a:rPr lang="en-US" altLang="en-US" sz="2000" b="1" i="1"/>
              <a:t>Kruskal(G: weighted connected undirected graph with n vertices)</a:t>
            </a:r>
          </a:p>
          <a:p>
            <a:pPr eaLnBrk="1" hangingPunct="1"/>
            <a:endParaRPr lang="en-US" altLang="en-US" i="1"/>
          </a:p>
          <a:p>
            <a:pPr eaLnBrk="1" hangingPunct="1"/>
            <a:r>
              <a:rPr lang="en-US" altLang="en-US" sz="2000" i="1"/>
              <a:t>T := empty graph</a:t>
            </a:r>
          </a:p>
          <a:p>
            <a:pPr eaLnBrk="1" hangingPunct="1"/>
            <a:r>
              <a:rPr lang="en-US" altLang="en-US" sz="2000" b="1"/>
              <a:t>for </a:t>
            </a:r>
            <a:r>
              <a:rPr lang="en-US" altLang="en-US" sz="2000" b="1" i="1"/>
              <a:t>i := 1 to n − 1</a:t>
            </a:r>
          </a:p>
          <a:p>
            <a:pPr eaLnBrk="1" hangingPunct="1"/>
            <a:r>
              <a:rPr lang="en-US" altLang="en-US" sz="2000" i="1"/>
              <a:t>e := any edge in G with smallest weight that does not form a simple circuit</a:t>
            </a:r>
          </a:p>
          <a:p>
            <a:pPr eaLnBrk="1" hangingPunct="1"/>
            <a:r>
              <a:rPr lang="en-US" altLang="en-US" sz="2000"/>
              <a:t>when added to </a:t>
            </a:r>
            <a:r>
              <a:rPr lang="en-US" altLang="en-US" sz="2000" i="1"/>
              <a:t>T</a:t>
            </a:r>
          </a:p>
          <a:p>
            <a:pPr eaLnBrk="1" hangingPunct="1"/>
            <a:r>
              <a:rPr lang="en-US" altLang="en-US" sz="2000" i="1"/>
              <a:t>T := T with e added</a:t>
            </a:r>
          </a:p>
          <a:p>
            <a:pPr eaLnBrk="1" hangingPunct="1"/>
            <a:r>
              <a:rPr lang="en-US" altLang="en-US" sz="2000" b="1"/>
              <a:t>return </a:t>
            </a:r>
            <a:r>
              <a:rPr lang="en-US" altLang="en-US" sz="2000" b="1" i="1"/>
              <a:t>T {T is a minimum spanning tree of G}</a:t>
            </a:r>
            <a:endParaRPr lang="en-US" altLang="en-US" sz="20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4">
            <a:extLst>
              <a:ext uri="{FF2B5EF4-FFF2-40B4-BE49-F238E27FC236}">
                <a16:creationId xmlns:a16="http://schemas.microsoft.com/office/drawing/2014/main" id="{61CD74EB-030F-4E3C-A9C2-0B79635E3B0E}"/>
              </a:ext>
            </a:extLst>
          </p:cNvPr>
          <p:cNvSpPr txBox="1">
            <a:spLocks noChangeArrowheads="1"/>
          </p:cNvSpPr>
          <p:nvPr/>
        </p:nvSpPr>
        <p:spPr bwMode="auto">
          <a:xfrm>
            <a:off x="228600" y="228600"/>
            <a:ext cx="83820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b="1">
                <a:solidFill>
                  <a:srgbClr val="000099"/>
                </a:solidFill>
              </a:rPr>
              <a:t>Example-15</a:t>
            </a:r>
          </a:p>
          <a:p>
            <a:pPr eaLnBrk="1" hangingPunct="1">
              <a:spcBef>
                <a:spcPct val="50000"/>
              </a:spcBef>
            </a:pPr>
            <a:r>
              <a:rPr lang="en-US" altLang="en-US"/>
              <a:t>Use Kruskal’s algorithm to find a minimum spanning tree in the weighted graph.</a:t>
            </a:r>
          </a:p>
        </p:txBody>
      </p:sp>
      <p:graphicFrame>
        <p:nvGraphicFramePr>
          <p:cNvPr id="6146" name="Object 5">
            <a:extLst>
              <a:ext uri="{FF2B5EF4-FFF2-40B4-BE49-F238E27FC236}">
                <a16:creationId xmlns:a16="http://schemas.microsoft.com/office/drawing/2014/main" id="{19295436-595A-4B3A-9E9C-D329847DB342}"/>
              </a:ext>
            </a:extLst>
          </p:cNvPr>
          <p:cNvGraphicFramePr>
            <a:graphicFrameLocks noChangeAspect="1"/>
          </p:cNvGraphicFramePr>
          <p:nvPr>
            <p:ph/>
          </p:nvPr>
        </p:nvGraphicFramePr>
        <p:xfrm>
          <a:off x="685800" y="1981200"/>
          <a:ext cx="7543800" cy="3181350"/>
        </p:xfrm>
        <a:graphic>
          <a:graphicData uri="http://schemas.openxmlformats.org/presentationml/2006/ole">
            <mc:AlternateContent xmlns:mc="http://schemas.openxmlformats.org/markup-compatibility/2006">
              <mc:Choice xmlns:v="urn:schemas-microsoft-com:vml" Requires="v">
                <p:oleObj name="Bitmap Image" r:id="rId2" imgW="6504762" imgH="2742857" progId="Paint.Picture">
                  <p:embed/>
                </p:oleObj>
              </mc:Choice>
              <mc:Fallback>
                <p:oleObj name="Bitmap Image" r:id="rId2" imgW="6504762" imgH="2742857" progId="Paint.Picture">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81200"/>
                        <a:ext cx="754380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a:extLst>
              <a:ext uri="{FF2B5EF4-FFF2-40B4-BE49-F238E27FC236}">
                <a16:creationId xmlns:a16="http://schemas.microsoft.com/office/drawing/2014/main" id="{C0629B5E-F06D-4268-B8D1-675D792311F0}"/>
              </a:ext>
            </a:extLst>
          </p:cNvPr>
          <p:cNvSpPr txBox="1">
            <a:spLocks noChangeArrowheads="1"/>
          </p:cNvSpPr>
          <p:nvPr/>
        </p:nvSpPr>
        <p:spPr bwMode="auto">
          <a:xfrm>
            <a:off x="228600" y="304800"/>
            <a:ext cx="8686800" cy="161607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t>Consider the directed graph </a:t>
            </a:r>
            <a:r>
              <a:rPr lang="en-US" altLang="en-US" sz="2000" i="1"/>
              <a:t>G </a:t>
            </a:r>
            <a:r>
              <a:rPr lang="en-US" altLang="en-US" sz="2000"/>
              <a:t>pictured in Fig. below. It consists of four vertices, </a:t>
            </a:r>
            <a:r>
              <a:rPr lang="en-US" altLang="en-US" sz="2000" i="1"/>
              <a:t>A</a:t>
            </a:r>
            <a:r>
              <a:rPr lang="en-US" altLang="en-US" sz="2000"/>
              <a:t>, </a:t>
            </a:r>
            <a:r>
              <a:rPr lang="en-US" altLang="en-US" sz="2000" i="1"/>
              <a:t>B</a:t>
            </a:r>
            <a:r>
              <a:rPr lang="en-US" altLang="en-US" sz="2000"/>
              <a:t>, </a:t>
            </a:r>
            <a:r>
              <a:rPr lang="en-US" altLang="en-US" sz="2000" i="1"/>
              <a:t>C</a:t>
            </a:r>
            <a:r>
              <a:rPr lang="en-US" altLang="en-US" sz="2000"/>
              <a:t>, </a:t>
            </a:r>
            <a:r>
              <a:rPr lang="en-US" altLang="en-US" sz="2000" i="1"/>
              <a:t>D</a:t>
            </a:r>
            <a:r>
              <a:rPr lang="en-US" altLang="en-US" sz="2000"/>
              <a:t>, that is, </a:t>
            </a:r>
            <a:r>
              <a:rPr lang="en-US" altLang="en-US" sz="2000" i="1"/>
              <a:t>V (G) </a:t>
            </a:r>
            <a:r>
              <a:rPr lang="en-US" altLang="en-US" sz="2000"/>
              <a:t>= {</a:t>
            </a:r>
            <a:r>
              <a:rPr lang="en-US" altLang="en-US" sz="2000" i="1"/>
              <a:t>A,B,C,D</a:t>
            </a:r>
            <a:r>
              <a:rPr lang="en-US" altLang="en-US" sz="2000"/>
              <a:t>} and the seven following edges:</a:t>
            </a:r>
          </a:p>
          <a:p>
            <a:pPr eaLnBrk="1" hangingPunct="1"/>
            <a:r>
              <a:rPr lang="en-US" altLang="en-US" sz="2000" i="1"/>
              <a:t>E(G) </a:t>
            </a:r>
            <a:r>
              <a:rPr lang="en-US" altLang="en-US" sz="2000"/>
              <a:t>= {</a:t>
            </a:r>
            <a:r>
              <a:rPr lang="en-US" altLang="en-US" sz="2000" i="1"/>
              <a:t>e</a:t>
            </a:r>
            <a:r>
              <a:rPr lang="en-US" altLang="en-US" sz="2000" baseline="-25000"/>
              <a:t>1</a:t>
            </a:r>
            <a:r>
              <a:rPr lang="en-US" altLang="en-US" sz="2000" i="1"/>
              <a:t>, e</a:t>
            </a:r>
            <a:r>
              <a:rPr lang="en-US" altLang="en-US" sz="2000" baseline="-25000"/>
              <a:t>2</a:t>
            </a:r>
            <a:r>
              <a:rPr lang="en-US" altLang="en-US" sz="2000" i="1"/>
              <a:t>, . . . , e</a:t>
            </a:r>
            <a:r>
              <a:rPr lang="en-US" altLang="en-US" sz="2000" baseline="-25000"/>
              <a:t>7</a:t>
            </a:r>
            <a:r>
              <a:rPr lang="en-US" altLang="en-US" sz="2000"/>
              <a:t>} = {</a:t>
            </a:r>
            <a:r>
              <a:rPr lang="en-US" altLang="en-US" sz="2000" i="1"/>
              <a:t>(A,D), (B, A), (B, A), (D,B), (B,C), (D,C), (B, B)</a:t>
            </a:r>
            <a:r>
              <a:rPr lang="en-US" altLang="en-US" sz="2000"/>
              <a:t>}</a:t>
            </a:r>
          </a:p>
          <a:p>
            <a:pPr eaLnBrk="1" hangingPunct="1"/>
            <a:r>
              <a:rPr lang="en-US" altLang="en-US" sz="2000"/>
              <a:t>The edges </a:t>
            </a:r>
            <a:r>
              <a:rPr lang="en-US" altLang="en-US" sz="2000" i="1"/>
              <a:t>e</a:t>
            </a:r>
            <a:r>
              <a:rPr lang="en-US" altLang="en-US" sz="2000" baseline="-25000"/>
              <a:t>2</a:t>
            </a:r>
            <a:r>
              <a:rPr lang="en-US" altLang="en-US" sz="2000"/>
              <a:t> and </a:t>
            </a:r>
            <a:r>
              <a:rPr lang="en-US" altLang="en-US" sz="2000" i="1"/>
              <a:t>e</a:t>
            </a:r>
            <a:r>
              <a:rPr lang="en-US" altLang="en-US" sz="2000" baseline="-25000"/>
              <a:t>3</a:t>
            </a:r>
            <a:r>
              <a:rPr lang="en-US" altLang="en-US" sz="2000"/>
              <a:t> are said to be </a:t>
            </a:r>
            <a:r>
              <a:rPr lang="en-US" altLang="en-US" sz="2000" i="1"/>
              <a:t>parallel </a:t>
            </a:r>
            <a:r>
              <a:rPr lang="en-US" altLang="en-US" sz="2000"/>
              <a:t>since they both begin at </a:t>
            </a:r>
            <a:r>
              <a:rPr lang="en-US" altLang="en-US" sz="2000" i="1"/>
              <a:t>B </a:t>
            </a:r>
            <a:r>
              <a:rPr lang="en-US" altLang="en-US" sz="2000"/>
              <a:t>and end at </a:t>
            </a:r>
            <a:r>
              <a:rPr lang="en-US" altLang="en-US" sz="2000" i="1"/>
              <a:t>A</a:t>
            </a:r>
            <a:r>
              <a:rPr lang="en-US" altLang="en-US" sz="2000"/>
              <a:t>. The edge </a:t>
            </a:r>
            <a:r>
              <a:rPr lang="en-US" altLang="en-US" sz="2000" i="1"/>
              <a:t>e</a:t>
            </a:r>
            <a:r>
              <a:rPr lang="en-US" altLang="en-US" sz="2000" baseline="-25000"/>
              <a:t>7</a:t>
            </a:r>
            <a:r>
              <a:rPr lang="en-US" altLang="en-US" sz="2000"/>
              <a:t> is a </a:t>
            </a:r>
            <a:r>
              <a:rPr lang="en-US" altLang="en-US" sz="2000" i="1"/>
              <a:t>loop </a:t>
            </a:r>
            <a:r>
              <a:rPr lang="en-US" altLang="en-US" sz="2000"/>
              <a:t>since it begins and ends at </a:t>
            </a:r>
            <a:r>
              <a:rPr lang="en-US" altLang="en-US" sz="2000" i="1"/>
              <a:t>B</a:t>
            </a:r>
            <a:r>
              <a:rPr lang="en-US" altLang="en-US" sz="2000"/>
              <a:t>.</a:t>
            </a:r>
          </a:p>
        </p:txBody>
      </p:sp>
      <p:pic>
        <p:nvPicPr>
          <p:cNvPr id="11267" name="Picture 6">
            <a:extLst>
              <a:ext uri="{FF2B5EF4-FFF2-40B4-BE49-F238E27FC236}">
                <a16:creationId xmlns:a16="http://schemas.microsoft.com/office/drawing/2014/main" id="{BB3DD3A2-9890-433B-9EC6-DB45DCA3BF15}"/>
              </a:ext>
            </a:extLst>
          </p:cNvPr>
          <p:cNvPicPr>
            <a:picLocks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1600200" y="2286000"/>
            <a:ext cx="4876800" cy="303847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a:extLst>
              <a:ext uri="{FF2B5EF4-FFF2-40B4-BE49-F238E27FC236}">
                <a16:creationId xmlns:a16="http://schemas.microsoft.com/office/drawing/2014/main" id="{643AF16B-3099-46A9-A389-5161DF2A5F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36BD6CC-84AC-4495-8FA5-A898BFFE5533}" type="slidenum">
              <a:rPr lang="en-US" altLang="en-US" sz="1400"/>
              <a:pPr eaLnBrk="1" hangingPunct="1"/>
              <a:t>6</a:t>
            </a:fld>
            <a:endParaRPr lang="en-US" altLang="en-US" sz="1400"/>
          </a:p>
        </p:txBody>
      </p:sp>
      <p:pic>
        <p:nvPicPr>
          <p:cNvPr id="12291" name="Picture 2">
            <a:extLst>
              <a:ext uri="{FF2B5EF4-FFF2-40B4-BE49-F238E27FC236}">
                <a16:creationId xmlns:a16="http://schemas.microsoft.com/office/drawing/2014/main" id="{7986E96E-A539-45D0-9402-DEE5D1C24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81200"/>
            <a:ext cx="8593138"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BF9C6F8A-0107-4A55-BEBA-F66F7FFE6F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57F8D86-157F-476A-B02D-B069593E495B}" type="slidenum">
              <a:rPr lang="en-US" altLang="en-US" sz="1400"/>
              <a:pPr eaLnBrk="1" hangingPunct="1"/>
              <a:t>7</a:t>
            </a:fld>
            <a:endParaRPr lang="en-US" altLang="en-US" sz="1400"/>
          </a:p>
        </p:txBody>
      </p:sp>
      <p:sp>
        <p:nvSpPr>
          <p:cNvPr id="13315" name="TextBox 4">
            <a:extLst>
              <a:ext uri="{FF2B5EF4-FFF2-40B4-BE49-F238E27FC236}">
                <a16:creationId xmlns:a16="http://schemas.microsoft.com/office/drawing/2014/main" id="{671CADE8-80A5-4844-A733-C49C9F575614}"/>
              </a:ext>
            </a:extLst>
          </p:cNvPr>
          <p:cNvSpPr txBox="1">
            <a:spLocks noChangeArrowheads="1"/>
          </p:cNvSpPr>
          <p:nvPr/>
        </p:nvSpPr>
        <p:spPr bwMode="auto">
          <a:xfrm>
            <a:off x="152400" y="762000"/>
            <a:ext cx="8610600" cy="22256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sz="2000"/>
              <a:t>Computer programs can be executed more rapidly by executing certain statements concurrently. It is important not to execute a statement that requires results of statements not yet executed. The dependence of statements on previous statements can be represented by a directed graph. Each statement is represented by a vertex, and there is an edge from one statement to a second statement if the second statement cannot be executed before the first statement. This resulting graph is called a </a:t>
            </a:r>
            <a:r>
              <a:rPr lang="en-US" altLang="en-US" sz="2000" b="1"/>
              <a:t>precedence graph.</a:t>
            </a:r>
            <a:endParaRPr lang="en-US" altLang="en-US" sz="2000"/>
          </a:p>
        </p:txBody>
      </p:sp>
      <p:sp>
        <p:nvSpPr>
          <p:cNvPr id="13316" name="Rectangle 5">
            <a:extLst>
              <a:ext uri="{FF2B5EF4-FFF2-40B4-BE49-F238E27FC236}">
                <a16:creationId xmlns:a16="http://schemas.microsoft.com/office/drawing/2014/main" id="{6700D521-F4F2-4F2C-856F-8745900D1E3D}"/>
              </a:ext>
            </a:extLst>
          </p:cNvPr>
          <p:cNvSpPr>
            <a:spLocks noChangeArrowheads="1"/>
          </p:cNvSpPr>
          <p:nvPr/>
        </p:nvSpPr>
        <p:spPr bwMode="auto">
          <a:xfrm>
            <a:off x="381000" y="0"/>
            <a:ext cx="4010025" cy="6461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600" b="1"/>
              <a:t>Precedence Graphs</a:t>
            </a:r>
            <a:endParaRPr lang="en-US" altLang="en-US" sz="3600"/>
          </a:p>
        </p:txBody>
      </p:sp>
      <p:pic>
        <p:nvPicPr>
          <p:cNvPr id="13317" name="Picture 2">
            <a:extLst>
              <a:ext uri="{FF2B5EF4-FFF2-40B4-BE49-F238E27FC236}">
                <a16:creationId xmlns:a16="http://schemas.microsoft.com/office/drawing/2014/main" id="{C4F3B686-6E78-4F85-BA32-69D474EDA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048000"/>
            <a:ext cx="4495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extBox 7">
            <a:extLst>
              <a:ext uri="{FF2B5EF4-FFF2-40B4-BE49-F238E27FC236}">
                <a16:creationId xmlns:a16="http://schemas.microsoft.com/office/drawing/2014/main" id="{C26DB43F-6ACD-4C9F-BC45-1FCF08700CC2}"/>
              </a:ext>
            </a:extLst>
          </p:cNvPr>
          <p:cNvSpPr txBox="1">
            <a:spLocks noChangeArrowheads="1"/>
          </p:cNvSpPr>
          <p:nvPr/>
        </p:nvSpPr>
        <p:spPr bwMode="auto">
          <a:xfrm>
            <a:off x="304800" y="3124200"/>
            <a:ext cx="2057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Example-1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a:extLst>
              <a:ext uri="{FF2B5EF4-FFF2-40B4-BE49-F238E27FC236}">
                <a16:creationId xmlns:a16="http://schemas.microsoft.com/office/drawing/2014/main" id="{1B8E85F9-E901-4748-A970-7571CB673A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B4FD6E1-1824-4B8B-8FE7-5F94F6BFE9B2}" type="slidenum">
              <a:rPr lang="en-US" altLang="en-US" sz="1400"/>
              <a:pPr eaLnBrk="1" hangingPunct="1"/>
              <a:t>8</a:t>
            </a:fld>
            <a:endParaRPr lang="en-US" altLang="en-US" sz="1400"/>
          </a:p>
        </p:txBody>
      </p:sp>
      <p:pic>
        <p:nvPicPr>
          <p:cNvPr id="14339" name="Picture 2">
            <a:extLst>
              <a:ext uri="{FF2B5EF4-FFF2-40B4-BE49-F238E27FC236}">
                <a16:creationId xmlns:a16="http://schemas.microsoft.com/office/drawing/2014/main" id="{A9E0FE57-CFD6-46B4-8301-7B4BDC280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90600"/>
            <a:ext cx="806608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Box 5">
            <a:extLst>
              <a:ext uri="{FF2B5EF4-FFF2-40B4-BE49-F238E27FC236}">
                <a16:creationId xmlns:a16="http://schemas.microsoft.com/office/drawing/2014/main" id="{F84F7A35-024B-4C6F-B412-29B8767C4C49}"/>
              </a:ext>
            </a:extLst>
          </p:cNvPr>
          <p:cNvSpPr txBox="1">
            <a:spLocks noChangeArrowheads="1"/>
          </p:cNvSpPr>
          <p:nvPr/>
        </p:nvSpPr>
        <p:spPr bwMode="auto">
          <a:xfrm>
            <a:off x="533400" y="304800"/>
            <a:ext cx="297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Ex-1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75913E11-AB16-41F5-BEC3-BB830A888E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7A808C7-6C54-456A-95E4-CF6E729148EA}" type="slidenum">
              <a:rPr lang="en-US" altLang="en-US" sz="1400"/>
              <a:pPr eaLnBrk="1" hangingPunct="1"/>
              <a:t>9</a:t>
            </a:fld>
            <a:endParaRPr lang="en-US" altLang="en-US" sz="1400"/>
          </a:p>
        </p:txBody>
      </p:sp>
      <p:pic>
        <p:nvPicPr>
          <p:cNvPr id="15363" name="Picture 2">
            <a:extLst>
              <a:ext uri="{FF2B5EF4-FFF2-40B4-BE49-F238E27FC236}">
                <a16:creationId xmlns:a16="http://schemas.microsoft.com/office/drawing/2014/main" id="{1A204C66-48B9-4A40-96BF-004E216442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
            <a:ext cx="4572000" cy="615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Box 5">
            <a:extLst>
              <a:ext uri="{FF2B5EF4-FFF2-40B4-BE49-F238E27FC236}">
                <a16:creationId xmlns:a16="http://schemas.microsoft.com/office/drawing/2014/main" id="{28B8DC80-3E07-479E-932A-8FA015822D05}"/>
              </a:ext>
            </a:extLst>
          </p:cNvPr>
          <p:cNvSpPr txBox="1">
            <a:spLocks noChangeArrowheads="1"/>
          </p:cNvSpPr>
          <p:nvPr/>
        </p:nvSpPr>
        <p:spPr bwMode="auto">
          <a:xfrm>
            <a:off x="5410200" y="533400"/>
            <a:ext cx="32766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sz="2000"/>
              <a:t>Exercises-2</a:t>
            </a:r>
          </a:p>
          <a:p>
            <a:pPr algn="just" eaLnBrk="1" hangingPunct="1"/>
            <a:r>
              <a:rPr lang="en-US" altLang="en-US" sz="2000"/>
              <a:t> determine whether the graph shown has directed or undirected edges, whether it has multiple edges, and whether it has one or more loops. Use your answers to determine the type of graph in Table 1 this graph is.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632</TotalTime>
  <Words>3333</Words>
  <Application>Microsoft Office PowerPoint</Application>
  <PresentationFormat>On-screen Show (4:3)</PresentationFormat>
  <Paragraphs>214</Paragraphs>
  <Slides>47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3" baseType="lpstr">
      <vt:lpstr>Times New Roman</vt:lpstr>
      <vt:lpstr>Arial</vt:lpstr>
      <vt:lpstr>Calibri</vt:lpstr>
      <vt:lpstr>Wingdings</vt:lpstr>
      <vt:lpstr>Default Design</vt:lpstr>
      <vt:lpstr>Bitmap Image</vt:lpstr>
      <vt:lpstr>Graph and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100</cp:revision>
  <dcterms:created xsi:type="dcterms:W3CDTF">1601-01-01T00:00:00Z</dcterms:created>
  <dcterms:modified xsi:type="dcterms:W3CDTF">2022-06-28T10:43:53Z</dcterms:modified>
</cp:coreProperties>
</file>