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81" r:id="rId8"/>
    <p:sldId id="262" r:id="rId9"/>
    <p:sldId id="263" r:id="rId10"/>
    <p:sldId id="265" r:id="rId11"/>
    <p:sldId id="264" r:id="rId12"/>
    <p:sldId id="284" r:id="rId13"/>
    <p:sldId id="266" r:id="rId14"/>
    <p:sldId id="267" r:id="rId15"/>
    <p:sldId id="269" r:id="rId16"/>
    <p:sldId id="285" r:id="rId17"/>
    <p:sldId id="286" r:id="rId18"/>
    <p:sldId id="270" r:id="rId19"/>
    <p:sldId id="271" r:id="rId20"/>
    <p:sldId id="287" r:id="rId21"/>
    <p:sldId id="283" r:id="rId22"/>
    <p:sldId id="272" r:id="rId23"/>
    <p:sldId id="273" r:id="rId24"/>
    <p:sldId id="274" r:id="rId25"/>
    <p:sldId id="275" r:id="rId26"/>
    <p:sldId id="279" r:id="rId27"/>
    <p:sldId id="280" r:id="rId28"/>
    <p:sldId id="282" r:id="rId29"/>
    <p:sldId id="276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8107-01EB-472F-9EE2-74EEE5791C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DC4E-AB18-431B-910F-0584B1D1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CSE-105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4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lab1pc17\Desktop\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50126"/>
            <a:ext cx="8438880" cy="18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8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this:</a:t>
            </a:r>
            <a:br>
              <a:rPr lang="en-US" dirty="0" smtClean="0"/>
            </a:br>
            <a:r>
              <a:rPr lang="en-US" dirty="0" smtClean="0"/>
              <a:t>(pg:7, </a:t>
            </a:r>
            <a:r>
              <a:rPr lang="en-US" dirty="0" err="1" smtClean="0"/>
              <a:t>Schaum’s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such fundamental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Any two such fundamental products are </a:t>
            </a:r>
            <a:r>
              <a:rPr lang="en-US" dirty="0" smtClean="0"/>
              <a:t>disjoint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universal set </a:t>
            </a:r>
            <a:r>
              <a:rPr lang="en-US" b="1" dirty="0"/>
              <a:t>U </a:t>
            </a:r>
            <a:r>
              <a:rPr lang="en-US" dirty="0"/>
              <a:t>is the union of all fundamental products</a:t>
            </a:r>
          </a:p>
        </p:txBody>
      </p:sp>
    </p:spTree>
    <p:extLst>
      <p:ext uri="{BB962C8B-B14F-4D97-AF65-F5344CB8AC3E}">
        <p14:creationId xmlns:p14="http://schemas.microsoft.com/office/powerpoint/2010/main" val="341756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la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" y="1600200"/>
            <a:ext cx="900720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3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en-US" dirty="0" smtClean="0"/>
              <a:t>∅</a:t>
            </a:r>
          </a:p>
          <a:p>
            <a:endParaRPr lang="en-US" dirty="0"/>
          </a:p>
          <a:p>
            <a:r>
              <a:rPr lang="en-US" dirty="0" smtClean="0"/>
              <a:t>∪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en-US" dirty="0" smtClean="0"/>
              <a:t>∩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Just exchange them!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Remember </a:t>
            </a:r>
            <a:r>
              <a:rPr lang="bn-IN" dirty="0" smtClean="0"/>
              <a:t>“দ্যা মরগানের সূত্র” ? (</a:t>
            </a:r>
            <a:r>
              <a:rPr lang="en-US" b="1" dirty="0" err="1"/>
              <a:t>DeMorgan’s</a:t>
            </a:r>
            <a:r>
              <a:rPr lang="en-US" b="1" dirty="0"/>
              <a:t> laws</a:t>
            </a:r>
            <a:r>
              <a:rPr lang="bn-IN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7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Finite &amp; Infinite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1"/>
            <a:r>
              <a:rPr lang="en-US" dirty="0" smtClean="0"/>
              <a:t>Guess…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A= set of all </a:t>
            </a:r>
            <a:r>
              <a:rPr lang="en-US" dirty="0"/>
              <a:t>E</a:t>
            </a:r>
            <a:r>
              <a:rPr lang="en-US" dirty="0" smtClean="0"/>
              <a:t>nglish letters=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 B= set of all integers= ? </a:t>
            </a:r>
          </a:p>
          <a:p>
            <a:pPr marL="457200" lvl="1" indent="0">
              <a:buNone/>
            </a:pPr>
            <a:r>
              <a:rPr lang="en-US" dirty="0" smtClean="0"/>
              <a:t> C= [0,1] </a:t>
            </a:r>
            <a:r>
              <a:rPr lang="en-US" dirty="0" smtClean="0">
                <a:sym typeface="Wingdings" pitchFamily="2" charset="2"/>
              </a:rPr>
              <a:t>= 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 D= (0,1) =?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E={0,1} =?</a:t>
            </a:r>
          </a:p>
          <a:p>
            <a:pPr marL="457200" lvl="1" indent="0">
              <a:buNone/>
            </a:pPr>
            <a:r>
              <a:rPr lang="en-US" dirty="0" smtClean="0"/>
              <a:t>∅ or { }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smtClean="0">
                <a:sym typeface="Wingdings" panose="05000000000000000000" pitchFamily="2" charset="2"/>
              </a:rPr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Countable, Uncountable &amp;</a:t>
            </a:r>
            <a:br>
              <a:rPr lang="en-US" dirty="0" smtClean="0"/>
            </a:br>
            <a:r>
              <a:rPr lang="en-US" dirty="0" err="1" smtClean="0"/>
              <a:t>Countably</a:t>
            </a:r>
            <a:r>
              <a:rPr lang="en-US" dirty="0" smtClean="0"/>
              <a:t> Infinite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Guess again….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E </a:t>
            </a:r>
            <a:r>
              <a:rPr lang="en-US" dirty="0"/>
              <a:t>= {2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, . . </a:t>
            </a:r>
            <a:r>
              <a:rPr lang="en-US" i="1" dirty="0" smtClean="0"/>
              <a:t>.</a:t>
            </a:r>
            <a:r>
              <a:rPr lang="en-US" dirty="0" smtClean="0"/>
              <a:t>} 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marL="457200" lvl="1" indent="0">
              <a:buNone/>
            </a:pPr>
            <a:r>
              <a:rPr lang="en-US" b="1" dirty="0"/>
              <a:t>I </a:t>
            </a:r>
            <a:r>
              <a:rPr lang="en-US" dirty="0"/>
              <a:t>= [0</a:t>
            </a:r>
            <a:r>
              <a:rPr lang="en-US" i="1" dirty="0"/>
              <a:t>, </a:t>
            </a:r>
            <a:r>
              <a:rPr lang="en-US" dirty="0"/>
              <a:t>1] = {</a:t>
            </a:r>
            <a:r>
              <a:rPr lang="en-US" i="1" dirty="0"/>
              <a:t>x </a:t>
            </a:r>
            <a:r>
              <a:rPr lang="en-US" dirty="0"/>
              <a:t>| 0 ≤ </a:t>
            </a:r>
            <a:r>
              <a:rPr lang="en-US" i="1" dirty="0"/>
              <a:t>x </a:t>
            </a:r>
            <a:r>
              <a:rPr lang="en-US" dirty="0"/>
              <a:t>≤ 1</a:t>
            </a:r>
            <a:r>
              <a:rPr lang="en-US" dirty="0" smtClean="0"/>
              <a:t>} 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X= {1,3,5}=?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5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 smtClean="0">
                <a:sym typeface="Wingdings" pitchFamily="2" charset="2"/>
              </a:rPr>
              <a:t> Countable: </a:t>
            </a:r>
          </a:p>
          <a:p>
            <a:r>
              <a:rPr lang="en-US" dirty="0" smtClean="0"/>
              <a:t>Countable </a:t>
            </a:r>
            <a:r>
              <a:rPr lang="en-US" dirty="0" smtClean="0">
                <a:sym typeface="Wingdings" pitchFamily="2" charset="2"/>
              </a:rPr>
              <a:t> Finite: </a:t>
            </a:r>
          </a:p>
          <a:p>
            <a:r>
              <a:rPr lang="en-US" dirty="0" smtClean="0"/>
              <a:t>Infinite </a:t>
            </a:r>
            <a:r>
              <a:rPr lang="en-US" dirty="0" smtClean="0">
                <a:sym typeface="Wingdings" pitchFamily="2" charset="2"/>
              </a:rPr>
              <a:t> Uncountable: </a:t>
            </a:r>
          </a:p>
          <a:p>
            <a:r>
              <a:rPr lang="en-US" dirty="0" smtClean="0">
                <a:sym typeface="Wingdings" pitchFamily="2" charset="2"/>
              </a:rPr>
              <a:t>Uncountable  Infinite: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9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</a:t>
            </a:r>
            <a:r>
              <a:rPr lang="en-US" dirty="0">
                <a:sym typeface="Wingdings" pitchFamily="2" charset="2"/>
              </a:rPr>
              <a:t> Countable: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Countable </a:t>
            </a:r>
            <a:r>
              <a:rPr lang="en-US" dirty="0">
                <a:sym typeface="Wingdings" pitchFamily="2" charset="2"/>
              </a:rPr>
              <a:t> Finite: </a:t>
            </a:r>
            <a:r>
              <a:rPr lang="en-US" dirty="0" smtClean="0">
                <a:sym typeface="Wingdings" pitchFamily="2" charset="2"/>
              </a:rPr>
              <a:t>F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Infinite </a:t>
            </a:r>
            <a:r>
              <a:rPr lang="en-US" dirty="0">
                <a:sym typeface="Wingdings" pitchFamily="2" charset="2"/>
              </a:rPr>
              <a:t> Uncountable</a:t>
            </a:r>
            <a:r>
              <a:rPr lang="en-US" dirty="0" smtClean="0">
                <a:sym typeface="Wingdings" pitchFamily="2" charset="2"/>
              </a:rPr>
              <a:t>: F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Uncountable  Infinite: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Counting Elements in 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see </a:t>
            </a:r>
            <a:r>
              <a:rPr lang="en-US" dirty="0" err="1" smtClean="0"/>
              <a:t>Schaum’s</a:t>
            </a:r>
            <a:r>
              <a:rPr lang="en-US" dirty="0" smtClean="0"/>
              <a:t> (pg:8) and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26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Inclusion–Exclusion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know that You know this topic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pt-BR" i="1" dirty="0" smtClean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i="1" dirty="0" smtClean="0"/>
              <a:t>	-</a:t>
            </a:r>
            <a:r>
              <a:rPr lang="pt-BR" i="1" dirty="0" smtClean="0">
                <a:solidFill>
                  <a:srgbClr val="FF0000"/>
                </a:solidFill>
              </a:rPr>
              <a:t>n(A </a:t>
            </a:r>
            <a:r>
              <a:rPr lang="pt-BR" dirty="0">
                <a:solidFill>
                  <a:srgbClr val="FF0000"/>
                </a:solidFill>
              </a:rPr>
              <a:t>∪ </a:t>
            </a:r>
            <a:r>
              <a:rPr lang="pt-BR" i="1" dirty="0">
                <a:solidFill>
                  <a:srgbClr val="FF0000"/>
                </a:solidFill>
              </a:rPr>
              <a:t>B) </a:t>
            </a:r>
            <a:r>
              <a:rPr lang="pt-BR" dirty="0">
                <a:solidFill>
                  <a:srgbClr val="FF0000"/>
                </a:solidFill>
              </a:rPr>
              <a:t>= </a:t>
            </a:r>
            <a:r>
              <a:rPr lang="pt-BR" i="1" dirty="0">
                <a:solidFill>
                  <a:srgbClr val="FF0000"/>
                </a:solidFill>
              </a:rPr>
              <a:t>n(A) </a:t>
            </a:r>
            <a:r>
              <a:rPr lang="pt-BR" dirty="0">
                <a:solidFill>
                  <a:srgbClr val="FF0000"/>
                </a:solidFill>
              </a:rPr>
              <a:t>+ </a:t>
            </a:r>
            <a:r>
              <a:rPr lang="pt-BR" i="1" dirty="0">
                <a:solidFill>
                  <a:srgbClr val="FF0000"/>
                </a:solidFill>
              </a:rPr>
              <a:t>n(B) </a:t>
            </a:r>
            <a:r>
              <a:rPr lang="pt-BR" dirty="0">
                <a:solidFill>
                  <a:srgbClr val="FF0000"/>
                </a:solidFill>
              </a:rPr>
              <a:t>− </a:t>
            </a:r>
            <a:r>
              <a:rPr lang="pt-BR" i="1" dirty="0">
                <a:solidFill>
                  <a:srgbClr val="FF0000"/>
                </a:solidFill>
              </a:rPr>
              <a:t>n(A </a:t>
            </a:r>
            <a:r>
              <a:rPr lang="pt-BR" dirty="0">
                <a:solidFill>
                  <a:srgbClr val="FF0000"/>
                </a:solidFill>
              </a:rPr>
              <a:t>∩ </a:t>
            </a:r>
            <a:r>
              <a:rPr lang="pt-BR" i="1" dirty="0">
                <a:solidFill>
                  <a:srgbClr val="FF0000"/>
                </a:solidFill>
              </a:rPr>
              <a:t>B</a:t>
            </a:r>
            <a:r>
              <a:rPr lang="pt-BR" i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	</a:t>
            </a:r>
            <a:r>
              <a:rPr lang="pt-BR" i="1" dirty="0" smtClean="0"/>
              <a:t>-what’s about</a:t>
            </a:r>
            <a:r>
              <a:rPr lang="pt-BR" i="1" dirty="0" smtClean="0">
                <a:solidFill>
                  <a:srgbClr val="FF0000"/>
                </a:solidFill>
              </a:rPr>
              <a:t> </a:t>
            </a:r>
            <a:r>
              <a:rPr lang="pt-BR" i="1" dirty="0">
                <a:solidFill>
                  <a:srgbClr val="FF0000"/>
                </a:solidFill>
              </a:rPr>
              <a:t>n(A </a:t>
            </a:r>
            <a:r>
              <a:rPr lang="pt-BR" dirty="0">
                <a:solidFill>
                  <a:srgbClr val="FF0000"/>
                </a:solidFill>
              </a:rPr>
              <a:t>∪ </a:t>
            </a:r>
            <a:r>
              <a:rPr lang="pt-BR" i="1" dirty="0" smtClean="0">
                <a:solidFill>
                  <a:srgbClr val="FF0000"/>
                </a:solidFill>
              </a:rPr>
              <a:t>B </a:t>
            </a:r>
            <a:r>
              <a:rPr lang="pt-BR" dirty="0" smtClean="0">
                <a:solidFill>
                  <a:srgbClr val="FF0000"/>
                </a:solidFill>
              </a:rPr>
              <a:t>∪ C</a:t>
            </a:r>
            <a:r>
              <a:rPr lang="pt-BR" i="1" dirty="0" smtClean="0">
                <a:solidFill>
                  <a:srgbClr val="FF0000"/>
                </a:solidFill>
              </a:rPr>
              <a:t>)</a:t>
            </a:r>
            <a:r>
              <a:rPr lang="pt-BR" i="1" dirty="0" smtClean="0"/>
              <a:t>? 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	</a:t>
            </a:r>
            <a:r>
              <a:rPr lang="pt-BR" i="1" dirty="0" smtClean="0"/>
              <a:t>-what’s about practising a math?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2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something (</a:t>
            </a:r>
            <a:r>
              <a:rPr lang="bn-IN" dirty="0" smtClean="0"/>
              <a:t>কতগুলো জিনিস একত্রে করে রাখা</a:t>
            </a:r>
            <a:r>
              <a:rPr lang="en-US" dirty="0" smtClean="0"/>
              <a:t>)</a:t>
            </a:r>
            <a:endParaRPr lang="bn-IN" dirty="0" smtClean="0"/>
          </a:p>
          <a:p>
            <a:endParaRPr lang="en-US" dirty="0"/>
          </a:p>
          <a:p>
            <a:r>
              <a:rPr lang="en-US" dirty="0" smtClean="0"/>
              <a:t>Example: set </a:t>
            </a:r>
          </a:p>
          <a:p>
            <a:r>
              <a:rPr lang="en-US" dirty="0"/>
              <a:t>o</a:t>
            </a:r>
            <a:r>
              <a:rPr lang="en-US" dirty="0" smtClean="0"/>
              <a:t>f clothes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1026" name="Picture 2" descr="C:\Users\lab1pc17\Desktop\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24200"/>
            <a:ext cx="4114800" cy="28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876800" y="2438400"/>
            <a:ext cx="22860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44491" y="2819400"/>
            <a:ext cx="1246909" cy="17522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1400" y="2438400"/>
            <a:ext cx="16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 of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12163" cy="491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0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ANY </a:t>
            </a:r>
            <a:r>
              <a:rPr lang="en-US" dirty="0"/>
              <a:t>QUESTION?</a:t>
            </a:r>
            <a:endParaRPr lang="en-US" dirty="0"/>
          </a:p>
        </p:txBody>
      </p:sp>
      <p:pic>
        <p:nvPicPr>
          <p:cNvPr id="2050" name="Picture 2" descr="C:\Users\lab1pc17\Desktop\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25" y="762000"/>
            <a:ext cx="828878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8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 OF SETS, POWER SETS, </a:t>
            </a:r>
            <a:r>
              <a:rPr lang="en-US" b="1" dirty="0" smtClean="0"/>
              <a:t>PARTITIONS (pg:10)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	A </a:t>
            </a:r>
            <a:r>
              <a:rPr lang="en-US" dirty="0"/>
              <a:t>= </a:t>
            </a:r>
            <a:r>
              <a:rPr lang="en-US" dirty="0" smtClean="0"/>
              <a:t>[ {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</a:t>
            </a:r>
            <a:r>
              <a:rPr lang="en-US" i="1" dirty="0"/>
              <a:t>, </a:t>
            </a:r>
            <a:r>
              <a:rPr lang="en-US" dirty="0"/>
              <a:t>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4}</a:t>
            </a:r>
            <a:r>
              <a:rPr lang="en-US" i="1" dirty="0"/>
              <a:t>, </a:t>
            </a:r>
            <a:r>
              <a:rPr lang="en-US" dirty="0"/>
              <a:t>{1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4}</a:t>
            </a:r>
            <a:r>
              <a:rPr lang="en-US" i="1" dirty="0"/>
              <a:t>, </a:t>
            </a:r>
            <a:r>
              <a:rPr lang="en-US" dirty="0"/>
              <a:t>{2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dirty="0" smtClean="0"/>
              <a:t>}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What is this! -_-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8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see </a:t>
            </a:r>
            <a:r>
              <a:rPr lang="en-US" dirty="0" err="1" smtClean="0"/>
              <a:t>Schaum’s</a:t>
            </a:r>
            <a:r>
              <a:rPr lang="en-US" dirty="0" smtClean="0"/>
              <a:t> (pg:10) and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8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Remember: </a:t>
            </a:r>
          </a:p>
          <a:p>
            <a:pPr lvl="2"/>
            <a:r>
              <a:rPr lang="en-US" dirty="0" smtClean="0"/>
              <a:t>Subdivision into some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nonoverlapping</a:t>
            </a:r>
            <a:r>
              <a:rPr lang="en-US" dirty="0">
                <a:solidFill>
                  <a:srgbClr val="FF0000"/>
                </a:solidFill>
              </a:rPr>
              <a:t>, nonempty </a:t>
            </a:r>
            <a:r>
              <a:rPr lang="en-US" dirty="0" smtClean="0"/>
              <a:t>subsets</a:t>
            </a:r>
          </a:p>
          <a:p>
            <a:pPr lvl="2"/>
            <a:r>
              <a:rPr lang="en-US" dirty="0" smtClean="0"/>
              <a:t>2 IMPORTANT conditions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799167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this: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71800"/>
            <a:ext cx="8969117" cy="2286000"/>
          </a:xfrm>
        </p:spPr>
      </p:pic>
    </p:spTree>
    <p:extLst>
      <p:ext uri="{BB962C8B-B14F-4D97-AF65-F5344CB8AC3E}">
        <p14:creationId xmlns:p14="http://schemas.microsoft.com/office/powerpoint/2010/main" val="177879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Set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2971800"/>
            <a:ext cx="8489522" cy="1032714"/>
          </a:xfrm>
        </p:spPr>
      </p:pic>
    </p:spTree>
    <p:extLst>
      <p:ext uri="{BB962C8B-B14F-4D97-AF65-F5344CB8AC3E}">
        <p14:creationId xmlns:p14="http://schemas.microsoft.com/office/powerpoint/2010/main" val="156481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 this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/>
              <a:t>A  _______ collection of sets X= {{0,1}, {0,2},...., {0,</a:t>
            </a:r>
            <a:r>
              <a:rPr lang="en-US" i="1" dirty="0" smtClean="0"/>
              <a:t>n</a:t>
            </a:r>
            <a:r>
              <a:rPr lang="en-US" dirty="0" smtClean="0"/>
              <a:t>},{0,</a:t>
            </a:r>
            <a:r>
              <a:rPr lang="en-US" i="1" dirty="0" smtClean="0"/>
              <a:t>n</a:t>
            </a:r>
            <a:r>
              <a:rPr lang="en-US" dirty="0" smtClean="0"/>
              <a:t>+1},.....}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Intersection on X</a:t>
            </a:r>
            <a:r>
              <a:rPr lang="en-US" dirty="0" smtClean="0">
                <a:sym typeface="Wingdings" panose="05000000000000000000" pitchFamily="2" charset="2"/>
              </a:rPr>
              <a:t> ?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Union on X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Same problem again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 _______ collection of sets X= {</a:t>
            </a:r>
            <a:r>
              <a:rPr lang="en-US" dirty="0" smtClean="0"/>
              <a:t>(0,1), (0,2),...., </a:t>
            </a:r>
            <a:r>
              <a:rPr lang="en-US" dirty="0"/>
              <a:t>(</a:t>
            </a:r>
            <a:r>
              <a:rPr lang="en-US" dirty="0" smtClean="0"/>
              <a:t>0,</a:t>
            </a:r>
            <a:r>
              <a:rPr lang="en-US" i="1" dirty="0" smtClean="0"/>
              <a:t>n</a:t>
            </a:r>
            <a:r>
              <a:rPr lang="en-US" dirty="0" smtClean="0"/>
              <a:t>),(0,</a:t>
            </a:r>
            <a:r>
              <a:rPr lang="en-US" i="1" dirty="0" smtClean="0"/>
              <a:t>n</a:t>
            </a:r>
            <a:r>
              <a:rPr lang="en-US" dirty="0" smtClean="0"/>
              <a:t>+1),.....}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Intersection on X</a:t>
            </a:r>
            <a:r>
              <a:rPr lang="en-US" dirty="0">
                <a:sym typeface="Wingdings" panose="05000000000000000000" pitchFamily="2" charset="2"/>
              </a:rPr>
              <a:t> 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Union on X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Again, I know that you know this topic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4418"/>
            <a:ext cx="5410200" cy="48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Mathematical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Set of natural numbers: N= {1,2,3,4………..}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of all integers: Z={….-2,-1,0,1,2……….}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of all rational numbers: Q={…-2.5,-2.25,-2,….0,…. .25, .5, 1…….}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of real numbers: R={-3.1416, -2, 0…, pi,…..}</a:t>
            </a:r>
          </a:p>
          <a:p>
            <a:pPr marL="0" indent="0">
              <a:buNone/>
            </a:pPr>
            <a:r>
              <a:rPr lang="en-US" dirty="0" smtClean="0"/>
              <a:t>Set of Complex numbers: C={-1, -2, -i, …0, i , 2i, 1 ,2 ..}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63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4000" dirty="0" smtClean="0"/>
              <a:t>        THANK YOU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      </a:t>
            </a:r>
            <a:r>
              <a:rPr lang="en-US" sz="4000" dirty="0" smtClean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519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51054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 </a:t>
            </a:r>
            <a:r>
              <a:rPr lang="en-US" dirty="0"/>
              <a:t>⊆ </a:t>
            </a:r>
            <a:r>
              <a:rPr lang="en-US" i="1" dirty="0" smtClean="0"/>
              <a:t>B means: set A is a subset of set B</a:t>
            </a:r>
          </a:p>
          <a:p>
            <a:pPr marL="0" indent="0">
              <a:buNone/>
            </a:pPr>
            <a:r>
              <a:rPr lang="en-US" dirty="0" smtClean="0"/>
              <a:t>Means</a:t>
            </a:r>
            <a:r>
              <a:rPr lang="en-US" dirty="0" smtClean="0">
                <a:sym typeface="Wingdings" pitchFamily="2" charset="2"/>
              </a:rPr>
              <a:t> either A=B or A is smaller* than B which does not contain any element absent in B.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lab1pc17\Desktop\con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0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This: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A= {1,2,3,4,5,6,7,8,9}</a:t>
            </a:r>
          </a:p>
          <a:p>
            <a:pPr marL="0" indent="0">
              <a:buNone/>
            </a:pPr>
            <a:r>
              <a:rPr lang="en-US" dirty="0" smtClean="0"/>
              <a:t>B= {1,2,3} </a:t>
            </a:r>
          </a:p>
          <a:p>
            <a:pPr marL="0" indent="0">
              <a:buNone/>
            </a:pPr>
            <a:r>
              <a:rPr lang="en-US" dirty="0" smtClean="0"/>
              <a:t>C= {0,1,2}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i) A </a:t>
            </a:r>
            <a:r>
              <a:rPr lang="en-US" dirty="0"/>
              <a:t>⊆ </a:t>
            </a:r>
            <a:r>
              <a:rPr lang="en-US" i="1" dirty="0" smtClean="0"/>
              <a:t>B </a:t>
            </a:r>
            <a:r>
              <a:rPr lang="en-US" i="1" dirty="0" smtClean="0">
                <a:sym typeface="Wingdings" pitchFamily="2" charset="2"/>
              </a:rPr>
              <a:t> 		v) C</a:t>
            </a:r>
            <a:r>
              <a:rPr lang="en-US" i="1" dirty="0" smtClean="0"/>
              <a:t> </a:t>
            </a:r>
            <a:r>
              <a:rPr lang="en-US" dirty="0"/>
              <a:t>⊆ </a:t>
            </a:r>
            <a:r>
              <a:rPr lang="en-US" i="1" dirty="0" smtClean="0"/>
              <a:t>A</a:t>
            </a:r>
            <a:endParaRPr lang="en-US" i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 smtClean="0"/>
              <a:t>ii) B </a:t>
            </a:r>
            <a:r>
              <a:rPr lang="en-US" dirty="0"/>
              <a:t>⊆ </a:t>
            </a:r>
            <a:r>
              <a:rPr lang="en-US" i="1" dirty="0" smtClean="0"/>
              <a:t>A </a:t>
            </a:r>
            <a:r>
              <a:rPr lang="en-US" i="1" dirty="0" smtClean="0">
                <a:sym typeface="Wingdings" pitchFamily="2" charset="2"/>
              </a:rPr>
              <a:t>		</a:t>
            </a:r>
          </a:p>
          <a:p>
            <a:pPr marL="0" indent="0">
              <a:buNone/>
            </a:pPr>
            <a:r>
              <a:rPr lang="en-US" i="1" dirty="0" smtClean="0"/>
              <a:t>iii) A </a:t>
            </a:r>
            <a:r>
              <a:rPr lang="en-US" dirty="0"/>
              <a:t>⊆ </a:t>
            </a:r>
            <a:r>
              <a:rPr lang="en-US" i="1" dirty="0" smtClean="0"/>
              <a:t>A </a:t>
            </a:r>
            <a:r>
              <a:rPr lang="en-US" i="1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i="1" dirty="0" smtClean="0"/>
              <a:t>iv) B </a:t>
            </a:r>
            <a:r>
              <a:rPr lang="en-US" dirty="0"/>
              <a:t>⊆ </a:t>
            </a:r>
            <a:r>
              <a:rPr lang="en-US" i="1" dirty="0" smtClean="0"/>
              <a:t>B </a:t>
            </a:r>
            <a:r>
              <a:rPr lang="en-US" i="1" dirty="0" smtClean="0">
                <a:sym typeface="Wingdings" pitchFamily="2" charset="2"/>
              </a:rPr>
              <a:t>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2286000"/>
            <a:ext cx="7620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Proper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i="1" dirty="0"/>
              <a:t>A </a:t>
            </a:r>
            <a:r>
              <a:rPr lang="en-US" dirty="0"/>
              <a:t>⊂ </a:t>
            </a:r>
            <a:r>
              <a:rPr lang="en-US" i="1" dirty="0" smtClean="0"/>
              <a:t>B</a:t>
            </a:r>
            <a:r>
              <a:rPr lang="en-US" i="1" dirty="0"/>
              <a:t> </a:t>
            </a:r>
            <a:r>
              <a:rPr lang="en-US" i="1" dirty="0" smtClean="0"/>
              <a:t>means</a:t>
            </a:r>
            <a:r>
              <a:rPr lang="en-US" i="1" dirty="0" smtClean="0">
                <a:sym typeface="Wingdings" pitchFamily="2" charset="2"/>
              </a:rPr>
              <a:t> A is smaller* than B (&amp; OBVIOUSLY does not have any element absent in B)</a:t>
            </a:r>
          </a:p>
          <a:p>
            <a:endParaRPr lang="en-US" i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		Check previous slide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relation among N, Z, Q, R, C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Book: </a:t>
            </a:r>
            <a:r>
              <a:rPr lang="en-US" dirty="0" err="1" smtClean="0"/>
              <a:t>Schaum’s</a:t>
            </a:r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lab1pc17\Desktop\th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814088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9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details from book &amp;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set</a:t>
            </a:r>
          </a:p>
          <a:p>
            <a:r>
              <a:rPr lang="en-US" dirty="0" smtClean="0"/>
              <a:t>Empty set</a:t>
            </a:r>
          </a:p>
          <a:p>
            <a:r>
              <a:rPr lang="en-US" dirty="0" smtClean="0"/>
              <a:t>Disjoint set</a:t>
            </a:r>
          </a:p>
          <a:p>
            <a:r>
              <a:rPr lang="en-US" dirty="0" smtClean="0"/>
              <a:t>Venn diagram</a:t>
            </a:r>
          </a:p>
          <a:p>
            <a:r>
              <a:rPr lang="en-US" dirty="0" smtClean="0"/>
              <a:t>Basic set operations (Union, Intersection, </a:t>
            </a:r>
            <a:r>
              <a:rPr lang="en-US" dirty="0"/>
              <a:t>Complements, Differences, Symmetric </a:t>
            </a:r>
            <a:r>
              <a:rPr lang="en-US" dirty="0" smtClean="0"/>
              <a:t>Differences)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7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568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2: SETS</vt:lpstr>
      <vt:lpstr>What Is Set?</vt:lpstr>
      <vt:lpstr>Mathematical Examples</vt:lpstr>
      <vt:lpstr>Subsets</vt:lpstr>
      <vt:lpstr>Check This: </vt:lpstr>
      <vt:lpstr>Proper Subset</vt:lpstr>
      <vt:lpstr>QUESTION</vt:lpstr>
      <vt:lpstr>Book: Schaum’s outline</vt:lpstr>
      <vt:lpstr>See details from book &amp; lecture</vt:lpstr>
      <vt:lpstr>Fundamental Products</vt:lpstr>
      <vt:lpstr>Check this: (pg:7, Schaum’s)</vt:lpstr>
      <vt:lpstr> </vt:lpstr>
      <vt:lpstr>Duality</vt:lpstr>
      <vt:lpstr>Finite &amp; Infinite Sets</vt:lpstr>
      <vt:lpstr>Countable, Uncountable &amp; Countably Infinite</vt:lpstr>
      <vt:lpstr>Guess</vt:lpstr>
      <vt:lpstr>Answers</vt:lpstr>
      <vt:lpstr>Counting Elements in Finite Sets</vt:lpstr>
      <vt:lpstr>Inclusion–Exclusion Principle</vt:lpstr>
      <vt:lpstr>Try this</vt:lpstr>
      <vt:lpstr>  </vt:lpstr>
      <vt:lpstr>CLASSES OF SETS, POWER SETS, PARTITIONS (pg:10)</vt:lpstr>
      <vt:lpstr>POWER SETS</vt:lpstr>
      <vt:lpstr>PARTITIONS</vt:lpstr>
      <vt:lpstr>Check this:</vt:lpstr>
      <vt:lpstr>Generalized Set Operations</vt:lpstr>
      <vt:lpstr>Contd…</vt:lpstr>
      <vt:lpstr>Same problem again !!!</vt:lpstr>
      <vt:lpstr>MATHEMATICAL INDUCTION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SETS</dc:title>
  <dc:creator>lab1pc17</dc:creator>
  <cp:lastModifiedBy>lab1pc17</cp:lastModifiedBy>
  <cp:revision>24</cp:revision>
  <dcterms:created xsi:type="dcterms:W3CDTF">2017-04-18T06:40:58Z</dcterms:created>
  <dcterms:modified xsi:type="dcterms:W3CDTF">2017-04-23T06:22:32Z</dcterms:modified>
</cp:coreProperties>
</file>