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88"/>
  </p:notesMasterIdLst>
  <p:handoutMasterIdLst>
    <p:handoutMasterId r:id="rId89"/>
  </p:handoutMasterIdLst>
  <p:sldIdLst>
    <p:sldId id="256" r:id="rId2"/>
    <p:sldId id="387" r:id="rId3"/>
    <p:sldId id="463" r:id="rId4"/>
    <p:sldId id="388" r:id="rId5"/>
    <p:sldId id="394" r:id="rId6"/>
    <p:sldId id="395" r:id="rId7"/>
    <p:sldId id="396" r:id="rId8"/>
    <p:sldId id="389" r:id="rId9"/>
    <p:sldId id="417" r:id="rId10"/>
    <p:sldId id="418" r:id="rId11"/>
    <p:sldId id="391" r:id="rId12"/>
    <p:sldId id="392" r:id="rId13"/>
    <p:sldId id="393"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64" r:id="rId29"/>
    <p:sldId id="468" r:id="rId30"/>
    <p:sldId id="469" r:id="rId31"/>
    <p:sldId id="470" r:id="rId32"/>
    <p:sldId id="471" r:id="rId33"/>
    <p:sldId id="472" r:id="rId34"/>
    <p:sldId id="473" r:id="rId35"/>
    <p:sldId id="474" r:id="rId36"/>
    <p:sldId id="475" r:id="rId37"/>
    <p:sldId id="476" r:id="rId38"/>
    <p:sldId id="477" r:id="rId39"/>
    <p:sldId id="465" r:id="rId40"/>
    <p:sldId id="434" r:id="rId41"/>
    <p:sldId id="435" r:id="rId42"/>
    <p:sldId id="436" r:id="rId43"/>
    <p:sldId id="437" r:id="rId44"/>
    <p:sldId id="438" r:id="rId45"/>
    <p:sldId id="439" r:id="rId46"/>
    <p:sldId id="440" r:id="rId47"/>
    <p:sldId id="441" r:id="rId48"/>
    <p:sldId id="442" r:id="rId49"/>
    <p:sldId id="443" r:id="rId50"/>
    <p:sldId id="444" r:id="rId51"/>
    <p:sldId id="466" r:id="rId52"/>
    <p:sldId id="415" r:id="rId53"/>
    <p:sldId id="446" r:id="rId54"/>
    <p:sldId id="447" r:id="rId55"/>
    <p:sldId id="448" r:id="rId56"/>
    <p:sldId id="462"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3" r:id="rId84"/>
    <p:sldId id="492" r:id="rId85"/>
    <p:sldId id="368" r:id="rId86"/>
    <p:sldId id="338" r:id="rId8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074" autoAdjust="0"/>
    <p:restoredTop sz="93165" autoAdjust="0"/>
  </p:normalViewPr>
  <p:slideViewPr>
    <p:cSldViewPr snapToGrid="0">
      <p:cViewPr varScale="1">
        <p:scale>
          <a:sx n="65" d="100"/>
          <a:sy n="65" d="100"/>
        </p:scale>
        <p:origin x="942" y="72"/>
      </p:cViewPr>
      <p:guideLst>
        <p:guide orient="horz" pos="2160"/>
        <p:guide pos="2880"/>
      </p:guideLst>
    </p:cSldViewPr>
  </p:slideViewPr>
  <p:outlineViewPr>
    <p:cViewPr>
      <p:scale>
        <a:sx n="33" d="100"/>
        <a:sy n="33" d="100"/>
      </p:scale>
      <p:origin x="0" y="-17316"/>
    </p:cViewPr>
    <p:sldLst>
      <p:sld r:id="rId1" collapse="1"/>
      <p:sld r:id="rId2"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36DDAA8-2571-4EEF-8A14-844D596EE726}" type="datetimeFigureOut">
              <a:rPr lang="en-US" smtClean="0"/>
              <a:pPr/>
              <a:t>6/28/2022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C65FB613-7FED-4192-8E5B-1481EA2AEB1B}" type="slidenum">
              <a:rPr lang="en-US" smtClean="0"/>
              <a:pPr/>
              <a:t>‹#›</a:t>
            </a:fld>
            <a:endParaRPr lang="en-US"/>
          </a:p>
        </p:txBody>
      </p:sp>
    </p:spTree>
    <p:extLst>
      <p:ext uri="{BB962C8B-B14F-4D97-AF65-F5344CB8AC3E}">
        <p14:creationId xmlns:p14="http://schemas.microsoft.com/office/powerpoint/2010/main" val="83321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233E0B-8985-4C80-9212-0E2B041D2DB7}" type="datetimeFigureOut">
              <a:rPr lang="en-US" smtClean="0"/>
              <a:pPr/>
              <a:t>6/28/2022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8E32228-077E-4C6D-9838-E60F51038F37}" type="slidenum">
              <a:rPr lang="en-US" smtClean="0"/>
              <a:pPr/>
              <a:t>‹#›</a:t>
            </a:fld>
            <a:endParaRPr lang="en-US"/>
          </a:p>
        </p:txBody>
      </p:sp>
    </p:spTree>
    <p:extLst>
      <p:ext uri="{BB962C8B-B14F-4D97-AF65-F5344CB8AC3E}">
        <p14:creationId xmlns:p14="http://schemas.microsoft.com/office/powerpoint/2010/main" val="213667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71BF51-400C-426C-8C35-50FF42D14237}" type="slidenum">
              <a:rPr lang="en-US"/>
              <a:pPr/>
              <a:t>3</a:t>
            </a:fld>
            <a:endParaRPr 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00DB47-5B6B-428F-A598-7942082D0BB6}" type="slidenum">
              <a:rPr lang="en-US"/>
              <a:pPr/>
              <a:t>22</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544C8-34BF-4B5B-BEB3-18ACDB494F7A}" type="slidenum">
              <a:rPr lang="en-US"/>
              <a:pPr/>
              <a:t>23</a:t>
            </a:fld>
            <a:endParaRPr 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D2FB3-F75C-4F10-9025-BEFE07D7BE2C}" type="slidenum">
              <a:rPr lang="en-US"/>
              <a:pPr/>
              <a:t>24</a:t>
            </a:fld>
            <a:endParaRPr 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5F341-F312-4A36-B3D6-BA32EA78D81F}" type="slidenum">
              <a:rPr lang="en-US"/>
              <a:pPr/>
              <a:t>25</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D1E2F-AF73-460E-9F22-0291D52B3EAA}" type="slidenum">
              <a:rPr lang="en-US"/>
              <a:pPr/>
              <a:t>26</a:t>
            </a:fld>
            <a:endParaRPr lang="en-US"/>
          </a:p>
        </p:txBody>
      </p:sp>
      <p:sp>
        <p:nvSpPr>
          <p:cNvPr id="993282" name="Rectangle 2"/>
          <p:cNvSpPr>
            <a:spLocks noGrp="1" noRot="1" noChangeAspec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699F2-5E7F-479E-AA10-6B291623E464}" type="slidenum">
              <a:rPr lang="en-US"/>
              <a:pPr/>
              <a:t>27</a:t>
            </a:fld>
            <a:endParaRPr lang="en-US"/>
          </a:p>
        </p:txBody>
      </p:sp>
      <p:sp>
        <p:nvSpPr>
          <p:cNvPr id="995330" name="Rectangle 2"/>
          <p:cNvSpPr>
            <a:spLocks noGrp="1" noRot="1" noChangeAspec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86C65-AB8E-4BDE-AF30-F36B27161E2F}" type="slidenum">
              <a:rPr lang="en-US"/>
              <a:pPr/>
              <a:t>40</a:t>
            </a:fld>
            <a:endParaRPr lang="en-US"/>
          </a:p>
        </p:txBody>
      </p:sp>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20921F-6737-4F47-AD85-788B92035447}" type="slidenum">
              <a:rPr lang="en-US"/>
              <a:pPr/>
              <a:t>41</a:t>
            </a:fld>
            <a:endParaRPr lang="en-US"/>
          </a:p>
        </p:txBody>
      </p:sp>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F64AD-D9D5-41F1-8963-B219B81B5A3B}" type="slidenum">
              <a:rPr lang="en-US"/>
              <a:pPr/>
              <a:t>42</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D14BA-9FD2-43BF-9680-18793B8448C5}" type="slidenum">
              <a:rPr lang="en-US"/>
              <a:pPr/>
              <a:t>14</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9EF1C-BE6C-4484-8732-86383EAC40BC}" type="slidenum">
              <a:rPr lang="en-US"/>
              <a:pPr/>
              <a:t>43</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189D3-6DD7-4BB4-A6EF-3AE27AF7B16C}" type="slidenum">
              <a:rPr lang="en-US"/>
              <a:pPr/>
              <a:t>44</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79009-E202-4E4F-98C5-43F54C69CFB1}" type="slidenum">
              <a:rPr lang="en-US"/>
              <a:pPr/>
              <a:t>45</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ECFEF-7DB2-4E6B-8068-FA3B964C0051}" type="slidenum">
              <a:rPr lang="en-US"/>
              <a:pPr/>
              <a:t>46</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0C8DB-242B-4DEF-83AE-ADA9C0C66D2B}" type="slidenum">
              <a:rPr lang="en-US"/>
              <a:pPr/>
              <a:t>47</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13262-274C-43F9-AEC5-8A0DF2F81CE7}" type="slidenum">
              <a:rPr lang="en-US"/>
              <a:pPr/>
              <a:t>48</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18BCB-6835-4956-8089-7161CFD5B86A}" type="slidenum">
              <a:rPr lang="en-US"/>
              <a:pPr/>
              <a:t>49</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6EC6E-977B-419B-A34E-7C88CFB84A74}" type="slidenum">
              <a:rPr lang="en-US"/>
              <a:pPr/>
              <a:t>50</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CF1F82-B944-4969-90ED-6F398EE2E0D1}" type="slidenum">
              <a:rPr lang="en-US"/>
              <a:pPr/>
              <a:t>15</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66C7A-38F2-4BDE-88FE-33DDFF00ECE4}" type="slidenum">
              <a:rPr lang="en-US"/>
              <a:pPr/>
              <a:t>53</a:t>
            </a:fld>
            <a:endParaRPr lang="en-US"/>
          </a:p>
        </p:txBody>
      </p:sp>
      <p:sp>
        <p:nvSpPr>
          <p:cNvPr id="1310722" name="Rectangle 2"/>
          <p:cNvSpPr>
            <a:spLocks noGrp="1" noRot="1" noChangeAspect="1" noChangeArrowheads="1" noTextEdit="1"/>
          </p:cNvSpPr>
          <p:nvPr>
            <p:ph type="sldImg"/>
          </p:nvPr>
        </p:nvSpPr>
        <p:spPr>
          <a:ln/>
        </p:spPr>
      </p:sp>
      <p:sp>
        <p:nvSpPr>
          <p:cNvPr id="131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D420B-C8A5-46F8-8D66-DF4A2F6A0D81}" type="slidenum">
              <a:rPr lang="en-US"/>
              <a:pPr/>
              <a:t>54</a:t>
            </a:fld>
            <a:endParaRPr lang="en-US"/>
          </a:p>
        </p:txBody>
      </p:sp>
      <p:sp>
        <p:nvSpPr>
          <p:cNvPr id="1312770" name="Rectangle 2"/>
          <p:cNvSpPr>
            <a:spLocks noGrp="1" noRot="1" noChangeAspect="1" noChangeArrowheads="1" noTextEdit="1"/>
          </p:cNvSpPr>
          <p:nvPr>
            <p:ph type="sldImg"/>
          </p:nvPr>
        </p:nvSpPr>
        <p:spPr>
          <a:ln/>
        </p:spPr>
      </p:sp>
      <p:sp>
        <p:nvSpPr>
          <p:cNvPr id="131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759A7-E292-4907-9BE9-041D9EB1F2BE}" type="slidenum">
              <a:rPr lang="en-US"/>
              <a:pPr/>
              <a:t>55</a:t>
            </a:fld>
            <a:endParaRPr lang="en-US"/>
          </a:p>
        </p:txBody>
      </p:sp>
      <p:sp>
        <p:nvSpPr>
          <p:cNvPr id="1314818" name="Rectangle 2"/>
          <p:cNvSpPr>
            <a:spLocks noGrp="1" noRot="1" noChangeAspect="1" noChangeArrowheads="1" noTextEdit="1"/>
          </p:cNvSpPr>
          <p:nvPr>
            <p:ph type="sldImg"/>
          </p:nvPr>
        </p:nvSpPr>
        <p:spPr>
          <a:ln/>
        </p:spPr>
      </p:sp>
      <p:sp>
        <p:nvSpPr>
          <p:cNvPr id="131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2592C98-8C25-497C-8104-45ACDA677257}" type="slidenum">
              <a:rPr lang="en-US" smtClean="0"/>
              <a:pPr/>
              <a:t>56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5144" y="4416108"/>
            <a:ext cx="5140112" cy="4182427"/>
          </a:xfrm>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F6409-422A-422C-9086-F723AF93FC63}" type="slidenum">
              <a:rPr lang="en-US"/>
              <a:pPr/>
              <a:t>57</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E57B5-CDFD-4555-8945-2D0015289A83}" type="slidenum">
              <a:rPr lang="en-US"/>
              <a:pPr/>
              <a:t>58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D0E3A-6E79-4639-8962-F52C09D99E27}" type="slidenum">
              <a:rPr lang="en-US"/>
              <a:pPr/>
              <a:t>59</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6C773C-2E38-4EED-8071-9C36DAC88AA4}" type="slidenum">
              <a:rPr lang="en-US"/>
              <a:pPr/>
              <a:t>60</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60F32-5330-4790-A644-140E6464D92D}" type="slidenum">
              <a:rPr lang="en-US"/>
              <a:pPr/>
              <a:t>61</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34122-E570-44F4-BCFC-864CEBD35A0E}" type="slidenum">
              <a:rPr lang="en-US"/>
              <a:pPr/>
              <a:t>62</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31F0F-2C96-41E2-A632-02FB4F61BEC4}" type="slidenum">
              <a:rPr lang="en-US"/>
              <a:pPr/>
              <a:t>16</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C8179-5B58-4EF3-A670-2016CF3C666C}" type="slidenum">
              <a:rPr lang="en-US"/>
              <a:pPr/>
              <a:t>63</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8F321-0EEC-4CF9-95B6-F14503791270}" type="slidenum">
              <a:rPr lang="en-US"/>
              <a:pPr/>
              <a:t>64</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24C05-D8F2-4A4F-831E-7BAB9AD23661}" type="slidenum">
              <a:rPr lang="en-US"/>
              <a:pPr/>
              <a:t>65</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00F75-3DAB-41DA-89F1-493BA90A9960}" type="slidenum">
              <a:rPr lang="en-US"/>
              <a:pPr/>
              <a:t>66</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D3740-03E3-4CD8-AE41-222D235E43CB}" type="slidenum">
              <a:rPr lang="en-US"/>
              <a:pPr/>
              <a:t>67</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9A62E-C915-40E2-81C0-FB74A14CE6C4}" type="slidenum">
              <a:rPr lang="en-US"/>
              <a:pPr/>
              <a:t>68</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A71EB-ED7A-4A42-B318-4D2128E81E22}" type="slidenum">
              <a:rPr lang="en-US"/>
              <a:pPr/>
              <a:t>69</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6E442-087B-4D71-B386-B4364525778D}" type="slidenum">
              <a:rPr lang="en-US"/>
              <a:pPr/>
              <a:t>17</a:t>
            </a:fld>
            <a:endParaRPr 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8C659-159F-4A25-BFFF-9AF6611A0DF6}" type="slidenum">
              <a:rPr lang="en-US"/>
              <a:pPr/>
              <a:t>18</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F6AF4A-D943-45F2-A22D-6C3A14318F64}" type="slidenum">
              <a:rPr lang="en-US"/>
              <a:pPr/>
              <a:t>19</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9816C-9434-4E83-B591-68AA658AC3BA}" type="slidenum">
              <a:rPr lang="en-US"/>
              <a:pPr/>
              <a:t>20</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B2AC1-3678-452E-8EA8-B87480817124}" type="slidenum">
              <a:rPr lang="en-US"/>
              <a:pPr/>
              <a:t>21</a:t>
            </a:fld>
            <a:endParaRPr 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C7ABDB8-B3F5-47A4-9711-3777097313E1}" type="datetime1">
              <a:rPr lang="en-US" smtClean="0"/>
              <a:pPr/>
              <a:t>6/28/2022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119B53-8FEA-4BCD-AD8C-881E4C0351D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8DB20-CB48-4E1E-B9D9-60D119054EBB}" type="datetime1">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9B53-8FEA-4BCD-AD8C-881E4C0351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C99063-3249-449C-AA5F-8FF72848E7CE}" type="datetime1">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19B53-8FEA-4BCD-AD8C-881E4C0351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696200" cy="4873752"/>
          </a:xfrm>
        </p:spPr>
        <p:txBody>
          <a:bodyPr>
            <a:normAutofit/>
          </a:bodyPr>
          <a:lstStyle>
            <a:lvl1pPr>
              <a:defRPr sz="2400"/>
            </a:lvl1pPr>
            <a:lvl2pPr>
              <a:defRPr sz="2400"/>
            </a:lvl2pPr>
            <a:lvl3pPr>
              <a:defRPr sz="2400"/>
            </a:lvl3pPr>
            <a:lvl4pPr>
              <a:defRPr sz="2400"/>
            </a:lvl4pPr>
            <a:lvl5pPr>
              <a:defRPr sz="24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4"/>
          </p:nvPr>
        </p:nvSpPr>
        <p:spPr/>
        <p:txBody>
          <a:bodyPr rtlCol="0"/>
          <a:lstStyle/>
          <a:p>
            <a:fld id="{150C7453-5EB7-426C-953A-B1BEE0DC2850}" type="datetime1">
              <a:rPr lang="en-US" smtClean="0"/>
              <a:pPr/>
              <a:t>6/28/2022</a:t>
            </a:fld>
            <a:endParaRPr lang="en-US"/>
          </a:p>
        </p:txBody>
      </p:sp>
      <p:sp>
        <p:nvSpPr>
          <p:cNvPr id="9" name="Slide Number Placeholder 8"/>
          <p:cNvSpPr>
            <a:spLocks noGrp="1"/>
          </p:cNvSpPr>
          <p:nvPr>
            <p:ph type="sldNum" sz="quarter" idx="15"/>
          </p:nvPr>
        </p:nvSpPr>
        <p:spPr/>
        <p:txBody>
          <a:bodyPr rtlCol="0"/>
          <a:lstStyle/>
          <a:p>
            <a:fld id="{05119B53-8FEA-4BCD-AD8C-881E4C0351D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65C4C3B-E9F6-4B3F-BFA4-47000192CD50}" type="datetime1">
              <a:rPr lang="en-US" smtClean="0"/>
              <a:pPr/>
              <a:t>6/28/2022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119B53-8FEA-4BCD-AD8C-881E4C0351D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AF764E5-3D11-41A1-A8FF-4233BBCB609C}" type="datetime1">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19B53-8FEA-4BCD-AD8C-881E4C0351D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3EBB279-38B0-44CD-87B6-270BEE6682AE}" type="datetime1">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19B53-8FEA-4BCD-AD8C-881E4C0351D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3B1E256-9A78-47EF-BC62-13EC55DEEF32}" type="datetime1">
              <a:rPr lang="en-US" smtClean="0"/>
              <a:pPr/>
              <a:t>6/28/2022</a:t>
            </a:fld>
            <a:endParaRPr lang="en-US"/>
          </a:p>
        </p:txBody>
      </p:sp>
      <p:sp>
        <p:nvSpPr>
          <p:cNvPr id="7" name="Slide Number Placeholder 6"/>
          <p:cNvSpPr>
            <a:spLocks noGrp="1"/>
          </p:cNvSpPr>
          <p:nvPr>
            <p:ph type="sldNum" sz="quarter" idx="11"/>
          </p:nvPr>
        </p:nvSpPr>
        <p:spPr/>
        <p:txBody>
          <a:bodyPr rtlCol="0"/>
          <a:lstStyle/>
          <a:p>
            <a:fld id="{05119B53-8FEA-4BCD-AD8C-881E4C0351D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87023-EB44-4A49-8D1E-CA226DFA12E4}" type="datetime1">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19B53-8FEA-4BCD-AD8C-881E4C0351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FF60033-61F6-4F32-B158-8B7BF2CCC4F4}" type="datetime1">
              <a:rPr lang="en-US" smtClean="0"/>
              <a:pPr/>
              <a:t>6/28/2022</a:t>
            </a:fld>
            <a:endParaRPr lang="en-US"/>
          </a:p>
        </p:txBody>
      </p:sp>
      <p:sp>
        <p:nvSpPr>
          <p:cNvPr id="22" name="Slide Number Placeholder 21"/>
          <p:cNvSpPr>
            <a:spLocks noGrp="1"/>
          </p:cNvSpPr>
          <p:nvPr>
            <p:ph type="sldNum" sz="quarter" idx="15"/>
          </p:nvPr>
        </p:nvSpPr>
        <p:spPr/>
        <p:txBody>
          <a:bodyPr rtlCol="0"/>
          <a:lstStyle/>
          <a:p>
            <a:fld id="{05119B53-8FEA-4BCD-AD8C-881E4C0351D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C326B57-48FE-4F89-9485-22981ED8D38D}" type="datetime1">
              <a:rPr lang="en-US" smtClean="0"/>
              <a:pPr/>
              <a:t>6/28/2022</a:t>
            </a:fld>
            <a:endParaRPr lang="en-US"/>
          </a:p>
        </p:txBody>
      </p:sp>
      <p:sp>
        <p:nvSpPr>
          <p:cNvPr id="18" name="Slide Number Placeholder 17"/>
          <p:cNvSpPr>
            <a:spLocks noGrp="1"/>
          </p:cNvSpPr>
          <p:nvPr>
            <p:ph type="sldNum" sz="quarter" idx="11"/>
          </p:nvPr>
        </p:nvSpPr>
        <p:spPr/>
        <p:txBody>
          <a:bodyPr rtlCol="0"/>
          <a:lstStyle/>
          <a:p>
            <a:fld id="{05119B53-8FEA-4BCD-AD8C-881E4C0351D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0A57B3C-C493-4246-9095-3DD941B09960}" type="datetime1">
              <a:rPr lang="en-US" smtClean="0"/>
              <a:pPr/>
              <a:t>6/28/2022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119B53-8FEA-4BCD-AD8C-881E4C0351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67000"/>
            <a:ext cx="6553200" cy="1894362"/>
          </a:xfrm>
        </p:spPr>
        <p:txBody>
          <a:bodyPr/>
          <a:lstStyle/>
          <a:p>
            <a:r>
              <a:rPr lang="en-US" dirty="0"/>
              <a:t>Graph Algorithms</a:t>
            </a:r>
          </a:p>
        </p:txBody>
      </p:sp>
      <p:sp>
        <p:nvSpPr>
          <p:cNvPr id="5" name="Subtitle 4">
            <a:extLst>
              <a:ext uri="{FF2B5EF4-FFF2-40B4-BE49-F238E27FC236}">
                <a16:creationId xmlns:a16="http://schemas.microsoft.com/office/drawing/2014/main" id="{ADD25677-B803-4C15-96BE-F87B430E5570}"/>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8400"/>
            <a:ext cx="1905000" cy="457200"/>
          </a:xfrm>
          <a:prstGeom prst="rect">
            <a:avLst/>
          </a:prstGeom>
          <a:noFill/>
        </p:spPr>
        <p:txBody>
          <a:bodyPr/>
          <a:lstStyle/>
          <a:p>
            <a:fld id="{3EF45764-E553-4FA6-9FF9-18F30A156DBD}" type="slidenum">
              <a:rPr lang="zh-TW" altLang="en-US"/>
              <a:pPr/>
              <a:t>10</a:t>
            </a:fld>
            <a:endParaRPr lang="en-US" altLang="zh-TW"/>
          </a:p>
        </p:txBody>
      </p:sp>
      <p:sp>
        <p:nvSpPr>
          <p:cNvPr id="9220" name="Rectangle 3"/>
          <p:cNvSpPr>
            <a:spLocks noGrp="1" noChangeArrowheads="1"/>
          </p:cNvSpPr>
          <p:nvPr>
            <p:ph type="body" idx="1"/>
          </p:nvPr>
        </p:nvSpPr>
        <p:spPr>
          <a:xfrm>
            <a:off x="685800" y="4365625"/>
            <a:ext cx="7772400" cy="2016125"/>
          </a:xfrm>
        </p:spPr>
        <p:txBody>
          <a:bodyPr/>
          <a:lstStyle/>
          <a:p>
            <a:pPr eaLnBrk="1" hangingPunct="1">
              <a:lnSpc>
                <a:spcPct val="80000"/>
              </a:lnSpc>
            </a:pPr>
            <a:r>
              <a:rPr lang="en-US" altLang="zh-TW" sz="2400" dirty="0">
                <a:ea typeface="新細明體" pitchFamily="18" charset="-120"/>
              </a:rPr>
              <a:t>Set A is always a subset of some minimum spanning tree.</a:t>
            </a:r>
          </a:p>
          <a:p>
            <a:pPr eaLnBrk="1" hangingPunct="1">
              <a:lnSpc>
                <a:spcPct val="80000"/>
              </a:lnSpc>
            </a:pPr>
            <a:r>
              <a:rPr lang="en-US" altLang="zh-TW" sz="2400" dirty="0">
                <a:ea typeface="新細明體" pitchFamily="18" charset="-120"/>
              </a:rPr>
              <a:t>An edge (</a:t>
            </a:r>
            <a:r>
              <a:rPr lang="en-US" altLang="zh-TW" sz="2400" dirty="0" err="1">
                <a:ea typeface="新細明體" pitchFamily="18" charset="-120"/>
              </a:rPr>
              <a:t>u,v</a:t>
            </a:r>
            <a:r>
              <a:rPr lang="en-US" altLang="zh-TW" sz="2400" dirty="0">
                <a:ea typeface="新細明體" pitchFamily="18" charset="-120"/>
              </a:rPr>
              <a:t>) is a </a:t>
            </a:r>
            <a:r>
              <a:rPr lang="en-US" altLang="zh-TW" sz="2400" dirty="0">
                <a:solidFill>
                  <a:schemeClr val="accent2"/>
                </a:solidFill>
                <a:ea typeface="新細明體" pitchFamily="18" charset="-120"/>
              </a:rPr>
              <a:t>safe edge</a:t>
            </a:r>
            <a:r>
              <a:rPr lang="en-US" altLang="zh-TW" sz="2400" dirty="0">
                <a:ea typeface="新細明體" pitchFamily="18" charset="-120"/>
              </a:rPr>
              <a:t> for A if by adding (</a:t>
            </a:r>
            <a:r>
              <a:rPr lang="en-US" altLang="zh-TW" sz="2400" dirty="0" err="1">
                <a:ea typeface="新細明體" pitchFamily="18" charset="-120"/>
              </a:rPr>
              <a:t>u,v</a:t>
            </a:r>
            <a:r>
              <a:rPr lang="en-US" altLang="zh-TW" sz="2400" dirty="0">
                <a:ea typeface="新細明體" pitchFamily="18" charset="-120"/>
              </a:rPr>
              <a:t>) to the subset A, we still have a minimum spanning tree.</a:t>
            </a:r>
          </a:p>
        </p:txBody>
      </p:sp>
      <p:sp>
        <p:nvSpPr>
          <p:cNvPr id="9221" name="Text Box 4"/>
          <p:cNvSpPr txBox="1">
            <a:spLocks noChangeArrowheads="1"/>
          </p:cNvSpPr>
          <p:nvPr/>
        </p:nvSpPr>
        <p:spPr bwMode="auto">
          <a:xfrm>
            <a:off x="684213" y="1628775"/>
            <a:ext cx="7273925" cy="2292350"/>
          </a:xfrm>
          <a:prstGeom prst="rect">
            <a:avLst/>
          </a:prstGeom>
          <a:noFill/>
          <a:ln w="9525">
            <a:solidFill>
              <a:schemeClr val="tx1"/>
            </a:solidFill>
            <a:miter lim="800000"/>
            <a:headEnd/>
            <a:tailEnd/>
          </a:ln>
        </p:spPr>
        <p:txBody>
          <a:bodyPr>
            <a:spAutoFit/>
          </a:bodyPr>
          <a:lstStyle/>
          <a:p>
            <a:pPr eaLnBrk="1" hangingPunct="1"/>
            <a:r>
              <a:rPr lang="en-US" altLang="zh-TW" dirty="0">
                <a:ea typeface="新細明體" pitchFamily="18" charset="-120"/>
              </a:rPr>
              <a:t>GENERIC_MST(</a:t>
            </a:r>
            <a:r>
              <a:rPr lang="en-US" altLang="zh-TW" dirty="0" err="1">
                <a:ea typeface="新細明體" pitchFamily="18" charset="-120"/>
              </a:rPr>
              <a:t>G,w</a:t>
            </a:r>
            <a:r>
              <a:rPr lang="en-US" altLang="zh-TW" dirty="0">
                <a:ea typeface="新細明體" pitchFamily="18" charset="-120"/>
              </a:rPr>
              <a:t>)</a:t>
            </a:r>
          </a:p>
          <a:p>
            <a:pPr eaLnBrk="1" hangingPunct="1"/>
            <a:r>
              <a:rPr lang="en-US" altLang="zh-TW" dirty="0">
                <a:ea typeface="新細明體" pitchFamily="18" charset="-120"/>
              </a:rPr>
              <a:t>1	A:={}</a:t>
            </a:r>
          </a:p>
          <a:p>
            <a:pPr eaLnBrk="1" hangingPunct="1"/>
            <a:r>
              <a:rPr lang="en-US" altLang="zh-TW" dirty="0">
                <a:ea typeface="新細明體" pitchFamily="18" charset="-120"/>
              </a:rPr>
              <a:t>2	while A does not form a spanning tree do</a:t>
            </a:r>
          </a:p>
          <a:p>
            <a:pPr eaLnBrk="1" hangingPunct="1"/>
            <a:r>
              <a:rPr lang="en-US" altLang="zh-TW" dirty="0">
                <a:ea typeface="新細明體" pitchFamily="18" charset="-120"/>
              </a:rPr>
              <a:t>3		find an edge (</a:t>
            </a:r>
            <a:r>
              <a:rPr lang="en-US" altLang="zh-TW" dirty="0" err="1">
                <a:ea typeface="新細明體" pitchFamily="18" charset="-120"/>
              </a:rPr>
              <a:t>u,v</a:t>
            </a:r>
            <a:r>
              <a:rPr lang="en-US" altLang="zh-TW" dirty="0">
                <a:ea typeface="新細明體" pitchFamily="18" charset="-120"/>
              </a:rPr>
              <a:t>) that is safe for A</a:t>
            </a:r>
          </a:p>
          <a:p>
            <a:pPr eaLnBrk="1" hangingPunct="1"/>
            <a:r>
              <a:rPr lang="en-US" altLang="zh-TW" dirty="0">
                <a:ea typeface="新細明體" pitchFamily="18" charset="-120"/>
              </a:rPr>
              <a:t>4		A:=A</a:t>
            </a:r>
            <a:r>
              <a:rPr lang="en-US" altLang="zh-TW" dirty="0">
                <a:latin typeface="宋体" pitchFamily="2" charset="-122"/>
                <a:ea typeface="宋体" pitchFamily="2" charset="-122"/>
              </a:rPr>
              <a:t>∪</a:t>
            </a:r>
            <a:r>
              <a:rPr lang="en-US" altLang="zh-TW" dirty="0">
                <a:ea typeface="新細明體" pitchFamily="18" charset="-120"/>
              </a:rPr>
              <a:t>{(</a:t>
            </a:r>
            <a:r>
              <a:rPr lang="en-US" altLang="zh-TW" dirty="0" err="1">
                <a:ea typeface="新細明體" pitchFamily="18" charset="-120"/>
              </a:rPr>
              <a:t>u,v</a:t>
            </a:r>
            <a:r>
              <a:rPr lang="en-US" altLang="zh-TW" dirty="0">
                <a:ea typeface="新細明體" pitchFamily="18" charset="-120"/>
              </a:rPr>
              <a:t>)}</a:t>
            </a:r>
          </a:p>
          <a:p>
            <a:pPr eaLnBrk="1" hangingPunct="1"/>
            <a:r>
              <a:rPr lang="en-US" altLang="zh-TW" dirty="0">
                <a:ea typeface="新細明體" pitchFamily="18" charset="-120"/>
              </a:rPr>
              <a:t>5	return A</a:t>
            </a:r>
          </a:p>
        </p:txBody>
      </p:sp>
      <p:sp>
        <p:nvSpPr>
          <p:cNvPr id="7" name="Title 6"/>
          <p:cNvSpPr>
            <a:spLocks noGrp="1"/>
          </p:cNvSpPr>
          <p:nvPr>
            <p:ph type="title"/>
          </p:nvPr>
        </p:nvSpPr>
        <p:spPr/>
        <p:txBody>
          <a:bodyPr/>
          <a:lstStyle/>
          <a:p>
            <a:r>
              <a:rPr lang="en-US" dirty="0"/>
              <a:t>Generic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TW" dirty="0">
                <a:solidFill>
                  <a:schemeClr val="bg1">
                    <a:lumMod val="50000"/>
                  </a:schemeClr>
                </a:solidFill>
                <a:ea typeface="新細明體" pitchFamily="18" charset="-120"/>
              </a:rPr>
              <a:t>How to find a safe edge</a:t>
            </a:r>
          </a:p>
        </p:txBody>
      </p:sp>
      <p:sp>
        <p:nvSpPr>
          <p:cNvPr id="10244" name="Rectangle 3"/>
          <p:cNvSpPr>
            <a:spLocks noGrp="1" noChangeArrowheads="1"/>
          </p:cNvSpPr>
          <p:nvPr>
            <p:ph type="body" idx="1"/>
          </p:nvPr>
        </p:nvSpPr>
        <p:spPr/>
        <p:txBody>
          <a:bodyPr/>
          <a:lstStyle/>
          <a:p>
            <a:pPr eaLnBrk="1" hangingPunct="1">
              <a:buFontTx/>
              <a:buNone/>
            </a:pPr>
            <a:r>
              <a:rPr lang="en-US" altLang="zh-TW" sz="2800" dirty="0">
                <a:ea typeface="新細明體" pitchFamily="18" charset="-120"/>
              </a:rPr>
              <a:t>We need some definitions and a theorem.</a:t>
            </a:r>
          </a:p>
          <a:p>
            <a:pPr eaLnBrk="1" hangingPunct="1"/>
            <a:r>
              <a:rPr lang="en-US" altLang="zh-TW" sz="2800" dirty="0">
                <a:ea typeface="新細明體" pitchFamily="18" charset="-120"/>
              </a:rPr>
              <a:t>A </a:t>
            </a:r>
            <a:r>
              <a:rPr lang="en-US" altLang="zh-TW" sz="2800" dirty="0">
                <a:solidFill>
                  <a:schemeClr val="accent2"/>
                </a:solidFill>
                <a:ea typeface="新細明體" pitchFamily="18" charset="-120"/>
              </a:rPr>
              <a:t>cut</a:t>
            </a:r>
            <a:r>
              <a:rPr lang="en-US" altLang="zh-TW" sz="2800" dirty="0">
                <a:ea typeface="新細明體" pitchFamily="18" charset="-120"/>
              </a:rPr>
              <a:t> (S,V-S) of an undirected graph G=(V,E) is a partition of V.</a:t>
            </a:r>
          </a:p>
          <a:p>
            <a:pPr eaLnBrk="1" hangingPunct="1"/>
            <a:r>
              <a:rPr lang="en-US" altLang="zh-TW" sz="2800" dirty="0">
                <a:ea typeface="新細明體" pitchFamily="18" charset="-120"/>
              </a:rPr>
              <a:t>An edge </a:t>
            </a:r>
            <a:r>
              <a:rPr lang="en-US" altLang="zh-TW" sz="2800" dirty="0">
                <a:solidFill>
                  <a:schemeClr val="accent2"/>
                </a:solidFill>
                <a:ea typeface="新細明體" pitchFamily="18" charset="-120"/>
              </a:rPr>
              <a:t>crosses</a:t>
            </a:r>
            <a:r>
              <a:rPr lang="en-US" altLang="zh-TW" sz="2800" dirty="0">
                <a:ea typeface="新細明體" pitchFamily="18" charset="-120"/>
              </a:rPr>
              <a:t> the cut (S,V-S) if one of its endpoints is in S and the other is in V-S.</a:t>
            </a:r>
          </a:p>
          <a:p>
            <a:pPr eaLnBrk="1" hangingPunct="1"/>
            <a:r>
              <a:rPr lang="en-US" altLang="zh-TW" sz="2800" dirty="0">
                <a:ea typeface="新細明體" pitchFamily="18" charset="-120"/>
              </a:rPr>
              <a:t>An edge is a </a:t>
            </a:r>
            <a:r>
              <a:rPr lang="en-US" altLang="zh-TW" sz="2800" dirty="0">
                <a:solidFill>
                  <a:schemeClr val="accent2"/>
                </a:solidFill>
                <a:ea typeface="新細明體" pitchFamily="18" charset="-120"/>
              </a:rPr>
              <a:t>light edge</a:t>
            </a:r>
            <a:r>
              <a:rPr lang="en-US" altLang="zh-TW" sz="2800" dirty="0">
                <a:ea typeface="新細明體" pitchFamily="18" charset="-120"/>
              </a:rPr>
              <a:t> crossing a cut if its weight is the minimum of any edge crossing the cut.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a:grpSpLocks/>
          </p:cNvGrpSpPr>
          <p:nvPr/>
        </p:nvGrpSpPr>
        <p:grpSpPr bwMode="auto">
          <a:xfrm>
            <a:off x="1116013" y="1666875"/>
            <a:ext cx="6700837" cy="2617788"/>
            <a:chOff x="68" y="965"/>
            <a:chExt cx="4221" cy="1649"/>
          </a:xfrm>
        </p:grpSpPr>
        <p:sp>
          <p:nvSpPr>
            <p:cNvPr id="11269" name="Text Box 65"/>
            <p:cNvSpPr txBox="1">
              <a:spLocks noChangeArrowheads="1"/>
            </p:cNvSpPr>
            <p:nvPr/>
          </p:nvSpPr>
          <p:spPr bwMode="auto">
            <a:xfrm>
              <a:off x="68" y="2205"/>
              <a:ext cx="61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V-S</a:t>
              </a:r>
              <a:r>
                <a:rPr lang="en-US" altLang="zh-TW">
                  <a:ea typeface="新細明體" pitchFamily="18" charset="-120"/>
                  <a:cs typeface="Times New Roman" pitchFamily="18" charset="0"/>
                </a:rPr>
                <a:t>↓</a:t>
              </a:r>
            </a:p>
          </p:txBody>
        </p:sp>
        <p:grpSp>
          <p:nvGrpSpPr>
            <p:cNvPr id="3" name="Group 60"/>
            <p:cNvGrpSpPr>
              <a:grpSpLocks/>
            </p:cNvGrpSpPr>
            <p:nvPr/>
          </p:nvGrpSpPr>
          <p:grpSpPr bwMode="auto">
            <a:xfrm>
              <a:off x="657" y="965"/>
              <a:ext cx="2903" cy="1649"/>
              <a:chOff x="657" y="965"/>
              <a:chExt cx="2903" cy="1649"/>
            </a:xfrm>
          </p:grpSpPr>
          <p:grpSp>
            <p:nvGrpSpPr>
              <p:cNvPr id="4" name="Group 5"/>
              <p:cNvGrpSpPr>
                <a:grpSpLocks/>
              </p:cNvGrpSpPr>
              <p:nvPr/>
            </p:nvGrpSpPr>
            <p:grpSpPr bwMode="auto">
              <a:xfrm>
                <a:off x="657" y="1692"/>
                <a:ext cx="194" cy="250"/>
                <a:chOff x="2368" y="1750"/>
                <a:chExt cx="194" cy="250"/>
              </a:xfrm>
            </p:grpSpPr>
            <p:sp>
              <p:nvSpPr>
                <p:cNvPr id="11328"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a</a:t>
                  </a:r>
                </a:p>
              </p:txBody>
            </p:sp>
            <p:sp>
              <p:nvSpPr>
                <p:cNvPr id="11329"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5" name="Group 8"/>
              <p:cNvGrpSpPr>
                <a:grpSpLocks/>
              </p:cNvGrpSpPr>
              <p:nvPr/>
            </p:nvGrpSpPr>
            <p:grpSpPr bwMode="auto">
              <a:xfrm>
                <a:off x="1156" y="1193"/>
                <a:ext cx="196" cy="250"/>
                <a:chOff x="2368" y="1750"/>
                <a:chExt cx="196" cy="250"/>
              </a:xfrm>
            </p:grpSpPr>
            <p:sp>
              <p:nvSpPr>
                <p:cNvPr id="11326"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b</a:t>
                  </a:r>
                </a:p>
              </p:txBody>
            </p:sp>
            <p:sp>
              <p:nvSpPr>
                <p:cNvPr id="11327"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6" name="Group 11"/>
              <p:cNvGrpSpPr>
                <a:grpSpLocks/>
              </p:cNvGrpSpPr>
              <p:nvPr/>
            </p:nvGrpSpPr>
            <p:grpSpPr bwMode="auto">
              <a:xfrm>
                <a:off x="1156" y="2182"/>
                <a:ext cx="196" cy="250"/>
                <a:chOff x="2368" y="1750"/>
                <a:chExt cx="196" cy="250"/>
              </a:xfrm>
            </p:grpSpPr>
            <p:sp>
              <p:nvSpPr>
                <p:cNvPr id="11324"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h</a:t>
                  </a:r>
                </a:p>
              </p:txBody>
            </p:sp>
            <p:sp>
              <p:nvSpPr>
                <p:cNvPr id="11325"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7" name="Group 14"/>
              <p:cNvGrpSpPr>
                <a:grpSpLocks/>
              </p:cNvGrpSpPr>
              <p:nvPr/>
            </p:nvGrpSpPr>
            <p:grpSpPr bwMode="auto">
              <a:xfrm>
                <a:off x="2006" y="1162"/>
                <a:ext cx="194" cy="250"/>
                <a:chOff x="2368" y="1750"/>
                <a:chExt cx="194" cy="250"/>
              </a:xfrm>
            </p:grpSpPr>
            <p:sp>
              <p:nvSpPr>
                <p:cNvPr id="11322"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c</a:t>
                  </a:r>
                </a:p>
              </p:txBody>
            </p:sp>
            <p:sp>
              <p:nvSpPr>
                <p:cNvPr id="11323"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8" name="Group 17"/>
              <p:cNvGrpSpPr>
                <a:grpSpLocks/>
              </p:cNvGrpSpPr>
              <p:nvPr/>
            </p:nvGrpSpPr>
            <p:grpSpPr bwMode="auto">
              <a:xfrm>
                <a:off x="2820" y="1162"/>
                <a:ext cx="196" cy="250"/>
                <a:chOff x="2368" y="1750"/>
                <a:chExt cx="196" cy="250"/>
              </a:xfrm>
            </p:grpSpPr>
            <p:sp>
              <p:nvSpPr>
                <p:cNvPr id="11320"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d</a:t>
                  </a:r>
                </a:p>
              </p:txBody>
            </p:sp>
            <p:sp>
              <p:nvSpPr>
                <p:cNvPr id="11321"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9" name="Group 20"/>
              <p:cNvGrpSpPr>
                <a:grpSpLocks/>
              </p:cNvGrpSpPr>
              <p:nvPr/>
            </p:nvGrpSpPr>
            <p:grpSpPr bwMode="auto">
              <a:xfrm>
                <a:off x="3366" y="1661"/>
                <a:ext cx="194" cy="250"/>
                <a:chOff x="2368" y="1750"/>
                <a:chExt cx="194" cy="250"/>
              </a:xfrm>
            </p:grpSpPr>
            <p:sp>
              <p:nvSpPr>
                <p:cNvPr id="11318"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e</a:t>
                  </a:r>
                </a:p>
              </p:txBody>
            </p:sp>
            <p:sp>
              <p:nvSpPr>
                <p:cNvPr id="11319"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0" name="Group 23"/>
              <p:cNvGrpSpPr>
                <a:grpSpLocks/>
              </p:cNvGrpSpPr>
              <p:nvPr/>
            </p:nvGrpSpPr>
            <p:grpSpPr bwMode="auto">
              <a:xfrm>
                <a:off x="2822" y="2182"/>
                <a:ext cx="194" cy="250"/>
                <a:chOff x="2368" y="1750"/>
                <a:chExt cx="194" cy="250"/>
              </a:xfrm>
            </p:grpSpPr>
            <p:sp>
              <p:nvSpPr>
                <p:cNvPr id="11316"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f</a:t>
                  </a:r>
                </a:p>
              </p:txBody>
            </p:sp>
            <p:sp>
              <p:nvSpPr>
                <p:cNvPr id="11317"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1" name="Group 26"/>
              <p:cNvGrpSpPr>
                <a:grpSpLocks/>
              </p:cNvGrpSpPr>
              <p:nvPr/>
            </p:nvGrpSpPr>
            <p:grpSpPr bwMode="auto">
              <a:xfrm>
                <a:off x="2004" y="2182"/>
                <a:ext cx="196" cy="250"/>
                <a:chOff x="2368" y="1750"/>
                <a:chExt cx="196" cy="250"/>
              </a:xfrm>
            </p:grpSpPr>
            <p:sp>
              <p:nvSpPr>
                <p:cNvPr id="11314"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g</a:t>
                  </a:r>
                </a:p>
              </p:txBody>
            </p:sp>
            <p:sp>
              <p:nvSpPr>
                <p:cNvPr id="11315"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2" name="Group 29"/>
              <p:cNvGrpSpPr>
                <a:grpSpLocks/>
              </p:cNvGrpSpPr>
              <p:nvPr/>
            </p:nvGrpSpPr>
            <p:grpSpPr bwMode="auto">
              <a:xfrm>
                <a:off x="1565" y="1706"/>
                <a:ext cx="182" cy="250"/>
                <a:chOff x="1519" y="1706"/>
                <a:chExt cx="182" cy="250"/>
              </a:xfrm>
            </p:grpSpPr>
            <p:sp>
              <p:nvSpPr>
                <p:cNvPr id="11312"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pPr eaLnBrk="1" hangingPunct="1"/>
                  <a:r>
                    <a:rPr lang="en-US" altLang="zh-TW" sz="2000">
                      <a:ea typeface="新細明體" pitchFamily="18" charset="-120"/>
                    </a:rPr>
                    <a:t>i</a:t>
                  </a:r>
                </a:p>
              </p:txBody>
            </p:sp>
            <p:sp>
              <p:nvSpPr>
                <p:cNvPr id="11313"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sp>
            <p:nvSpPr>
              <p:cNvPr id="11284" name="Line 32"/>
              <p:cNvSpPr>
                <a:spLocks noChangeShapeType="1"/>
              </p:cNvSpPr>
              <p:nvPr/>
            </p:nvSpPr>
            <p:spPr bwMode="auto">
              <a:xfrm flipV="1">
                <a:off x="793" y="1389"/>
                <a:ext cx="409" cy="363"/>
              </a:xfrm>
              <a:prstGeom prst="line">
                <a:avLst/>
              </a:prstGeom>
              <a:noFill/>
              <a:ln w="76200">
                <a:solidFill>
                  <a:srgbClr val="3366FF"/>
                </a:solidFill>
                <a:round/>
                <a:headEnd/>
                <a:tailEnd/>
              </a:ln>
            </p:spPr>
            <p:txBody>
              <a:bodyPr/>
              <a:lstStyle/>
              <a:p>
                <a:endParaRPr lang="en-AU"/>
              </a:p>
            </p:txBody>
          </p:sp>
          <p:sp>
            <p:nvSpPr>
              <p:cNvPr id="11285" name="Line 33"/>
              <p:cNvSpPr>
                <a:spLocks noChangeShapeType="1"/>
              </p:cNvSpPr>
              <p:nvPr/>
            </p:nvSpPr>
            <p:spPr bwMode="auto">
              <a:xfrm>
                <a:off x="793" y="1933"/>
                <a:ext cx="409" cy="318"/>
              </a:xfrm>
              <a:prstGeom prst="line">
                <a:avLst/>
              </a:prstGeom>
              <a:noFill/>
              <a:ln w="9525">
                <a:solidFill>
                  <a:schemeClr val="tx1"/>
                </a:solidFill>
                <a:round/>
                <a:headEnd/>
                <a:tailEnd/>
              </a:ln>
            </p:spPr>
            <p:txBody>
              <a:bodyPr/>
              <a:lstStyle/>
              <a:p>
                <a:endParaRPr lang="en-AU"/>
              </a:p>
            </p:txBody>
          </p:sp>
          <p:sp>
            <p:nvSpPr>
              <p:cNvPr id="11286" name="Line 34"/>
              <p:cNvSpPr>
                <a:spLocks noChangeShapeType="1"/>
              </p:cNvSpPr>
              <p:nvPr/>
            </p:nvSpPr>
            <p:spPr bwMode="auto">
              <a:xfrm>
                <a:off x="1247" y="1434"/>
                <a:ext cx="0" cy="817"/>
              </a:xfrm>
              <a:prstGeom prst="line">
                <a:avLst/>
              </a:prstGeom>
              <a:noFill/>
              <a:ln w="9525">
                <a:solidFill>
                  <a:schemeClr val="tx1"/>
                </a:solidFill>
                <a:round/>
                <a:headEnd/>
                <a:tailEnd/>
              </a:ln>
            </p:spPr>
            <p:txBody>
              <a:bodyPr/>
              <a:lstStyle/>
              <a:p>
                <a:endParaRPr lang="en-AU"/>
              </a:p>
            </p:txBody>
          </p:sp>
          <p:sp>
            <p:nvSpPr>
              <p:cNvPr id="11287" name="Line 35"/>
              <p:cNvSpPr>
                <a:spLocks noChangeShapeType="1"/>
              </p:cNvSpPr>
              <p:nvPr/>
            </p:nvSpPr>
            <p:spPr bwMode="auto">
              <a:xfrm>
                <a:off x="1338" y="1298"/>
                <a:ext cx="680" cy="0"/>
              </a:xfrm>
              <a:prstGeom prst="line">
                <a:avLst/>
              </a:prstGeom>
              <a:noFill/>
              <a:ln w="9525">
                <a:solidFill>
                  <a:schemeClr val="tx1"/>
                </a:solidFill>
                <a:round/>
                <a:headEnd/>
                <a:tailEnd/>
              </a:ln>
            </p:spPr>
            <p:txBody>
              <a:bodyPr/>
              <a:lstStyle/>
              <a:p>
                <a:endParaRPr lang="en-AU"/>
              </a:p>
            </p:txBody>
          </p:sp>
          <p:sp>
            <p:nvSpPr>
              <p:cNvPr id="11288" name="Line 36"/>
              <p:cNvSpPr>
                <a:spLocks noChangeShapeType="1"/>
              </p:cNvSpPr>
              <p:nvPr/>
            </p:nvSpPr>
            <p:spPr bwMode="auto">
              <a:xfrm>
                <a:off x="1338" y="2341"/>
                <a:ext cx="680" cy="0"/>
              </a:xfrm>
              <a:prstGeom prst="line">
                <a:avLst/>
              </a:prstGeom>
              <a:noFill/>
              <a:ln w="76200">
                <a:solidFill>
                  <a:srgbClr val="3366FF"/>
                </a:solidFill>
                <a:round/>
                <a:headEnd/>
                <a:tailEnd/>
              </a:ln>
            </p:spPr>
            <p:txBody>
              <a:bodyPr/>
              <a:lstStyle/>
              <a:p>
                <a:endParaRPr lang="en-AU"/>
              </a:p>
            </p:txBody>
          </p:sp>
          <p:sp>
            <p:nvSpPr>
              <p:cNvPr id="11289" name="Line 37"/>
              <p:cNvSpPr>
                <a:spLocks noChangeShapeType="1"/>
              </p:cNvSpPr>
              <p:nvPr/>
            </p:nvSpPr>
            <p:spPr bwMode="auto">
              <a:xfrm>
                <a:off x="2200" y="2341"/>
                <a:ext cx="635" cy="0"/>
              </a:xfrm>
              <a:prstGeom prst="line">
                <a:avLst/>
              </a:prstGeom>
              <a:noFill/>
              <a:ln w="76200">
                <a:solidFill>
                  <a:srgbClr val="3366FF"/>
                </a:solidFill>
                <a:round/>
                <a:headEnd/>
                <a:tailEnd/>
              </a:ln>
            </p:spPr>
            <p:txBody>
              <a:bodyPr/>
              <a:lstStyle/>
              <a:p>
                <a:endParaRPr lang="en-AU"/>
              </a:p>
            </p:txBody>
          </p:sp>
          <p:sp>
            <p:nvSpPr>
              <p:cNvPr id="11290" name="Line 38"/>
              <p:cNvSpPr>
                <a:spLocks noChangeShapeType="1"/>
              </p:cNvSpPr>
              <p:nvPr/>
            </p:nvSpPr>
            <p:spPr bwMode="auto">
              <a:xfrm>
                <a:off x="2154" y="1389"/>
                <a:ext cx="681" cy="862"/>
              </a:xfrm>
              <a:prstGeom prst="line">
                <a:avLst/>
              </a:prstGeom>
              <a:noFill/>
              <a:ln w="76200">
                <a:solidFill>
                  <a:srgbClr val="3366FF"/>
                </a:solidFill>
                <a:round/>
                <a:headEnd/>
                <a:tailEnd/>
              </a:ln>
            </p:spPr>
            <p:txBody>
              <a:bodyPr/>
              <a:lstStyle/>
              <a:p>
                <a:endParaRPr lang="en-AU"/>
              </a:p>
            </p:txBody>
          </p:sp>
          <p:sp>
            <p:nvSpPr>
              <p:cNvPr id="11291" name="Line 39"/>
              <p:cNvSpPr>
                <a:spLocks noChangeShapeType="1"/>
              </p:cNvSpPr>
              <p:nvPr/>
            </p:nvSpPr>
            <p:spPr bwMode="auto">
              <a:xfrm>
                <a:off x="2200" y="1298"/>
                <a:ext cx="635" cy="0"/>
              </a:xfrm>
              <a:prstGeom prst="line">
                <a:avLst/>
              </a:prstGeom>
              <a:noFill/>
              <a:ln w="9525">
                <a:solidFill>
                  <a:schemeClr val="tx1"/>
                </a:solidFill>
                <a:round/>
                <a:headEnd/>
                <a:tailEnd/>
              </a:ln>
            </p:spPr>
            <p:txBody>
              <a:bodyPr/>
              <a:lstStyle/>
              <a:p>
                <a:endParaRPr lang="en-AU"/>
              </a:p>
            </p:txBody>
          </p:sp>
          <p:sp>
            <p:nvSpPr>
              <p:cNvPr id="11292" name="Line 40"/>
              <p:cNvSpPr>
                <a:spLocks noChangeShapeType="1"/>
              </p:cNvSpPr>
              <p:nvPr/>
            </p:nvSpPr>
            <p:spPr bwMode="auto">
              <a:xfrm>
                <a:off x="2925" y="1389"/>
                <a:ext cx="0" cy="862"/>
              </a:xfrm>
              <a:prstGeom prst="line">
                <a:avLst/>
              </a:prstGeom>
              <a:noFill/>
              <a:ln w="9525">
                <a:solidFill>
                  <a:schemeClr val="tx1"/>
                </a:solidFill>
                <a:round/>
                <a:headEnd/>
                <a:tailEnd/>
              </a:ln>
            </p:spPr>
            <p:txBody>
              <a:bodyPr/>
              <a:lstStyle/>
              <a:p>
                <a:endParaRPr lang="en-AU"/>
              </a:p>
            </p:txBody>
          </p:sp>
          <p:sp>
            <p:nvSpPr>
              <p:cNvPr id="11293" name="Line 41"/>
              <p:cNvSpPr>
                <a:spLocks noChangeShapeType="1"/>
              </p:cNvSpPr>
              <p:nvPr/>
            </p:nvSpPr>
            <p:spPr bwMode="auto">
              <a:xfrm>
                <a:off x="3016" y="1344"/>
                <a:ext cx="408" cy="362"/>
              </a:xfrm>
              <a:prstGeom prst="line">
                <a:avLst/>
              </a:prstGeom>
              <a:noFill/>
              <a:ln w="9525">
                <a:solidFill>
                  <a:schemeClr val="tx1"/>
                </a:solidFill>
                <a:round/>
                <a:headEnd/>
                <a:tailEnd/>
              </a:ln>
            </p:spPr>
            <p:txBody>
              <a:bodyPr/>
              <a:lstStyle/>
              <a:p>
                <a:endParaRPr lang="en-AU"/>
              </a:p>
            </p:txBody>
          </p:sp>
          <p:sp>
            <p:nvSpPr>
              <p:cNvPr id="11294" name="Line 42"/>
              <p:cNvSpPr>
                <a:spLocks noChangeShapeType="1"/>
              </p:cNvSpPr>
              <p:nvPr/>
            </p:nvSpPr>
            <p:spPr bwMode="auto">
              <a:xfrm flipV="1">
                <a:off x="3016" y="1888"/>
                <a:ext cx="408" cy="408"/>
              </a:xfrm>
              <a:prstGeom prst="line">
                <a:avLst/>
              </a:prstGeom>
              <a:noFill/>
              <a:ln w="9525">
                <a:solidFill>
                  <a:schemeClr val="tx1"/>
                </a:solidFill>
                <a:round/>
                <a:headEnd/>
                <a:tailEnd/>
              </a:ln>
            </p:spPr>
            <p:txBody>
              <a:bodyPr/>
              <a:lstStyle/>
              <a:p>
                <a:endParaRPr lang="en-AU"/>
              </a:p>
            </p:txBody>
          </p:sp>
          <p:sp>
            <p:nvSpPr>
              <p:cNvPr id="11295" name="Line 43"/>
              <p:cNvSpPr>
                <a:spLocks noChangeShapeType="1"/>
              </p:cNvSpPr>
              <p:nvPr/>
            </p:nvSpPr>
            <p:spPr bwMode="auto">
              <a:xfrm>
                <a:off x="1746" y="1933"/>
                <a:ext cx="318" cy="318"/>
              </a:xfrm>
              <a:prstGeom prst="line">
                <a:avLst/>
              </a:prstGeom>
              <a:noFill/>
              <a:ln w="9525">
                <a:solidFill>
                  <a:schemeClr val="tx1"/>
                </a:solidFill>
                <a:round/>
                <a:headEnd/>
                <a:tailEnd/>
              </a:ln>
            </p:spPr>
            <p:txBody>
              <a:bodyPr/>
              <a:lstStyle/>
              <a:p>
                <a:endParaRPr lang="en-AU"/>
              </a:p>
            </p:txBody>
          </p:sp>
          <p:sp>
            <p:nvSpPr>
              <p:cNvPr id="11296" name="Line 44"/>
              <p:cNvSpPr>
                <a:spLocks noChangeShapeType="1"/>
              </p:cNvSpPr>
              <p:nvPr/>
            </p:nvSpPr>
            <p:spPr bwMode="auto">
              <a:xfrm flipV="1">
                <a:off x="1292" y="1933"/>
                <a:ext cx="273" cy="318"/>
              </a:xfrm>
              <a:prstGeom prst="line">
                <a:avLst/>
              </a:prstGeom>
              <a:noFill/>
              <a:ln w="9525">
                <a:solidFill>
                  <a:schemeClr val="tx1"/>
                </a:solidFill>
                <a:round/>
                <a:headEnd/>
                <a:tailEnd/>
              </a:ln>
            </p:spPr>
            <p:txBody>
              <a:bodyPr/>
              <a:lstStyle/>
              <a:p>
                <a:endParaRPr lang="en-AU"/>
              </a:p>
            </p:txBody>
          </p:sp>
          <p:sp>
            <p:nvSpPr>
              <p:cNvPr id="11297" name="Line 45"/>
              <p:cNvSpPr>
                <a:spLocks noChangeShapeType="1"/>
              </p:cNvSpPr>
              <p:nvPr/>
            </p:nvSpPr>
            <p:spPr bwMode="auto">
              <a:xfrm flipV="1">
                <a:off x="1701" y="1389"/>
                <a:ext cx="317" cy="363"/>
              </a:xfrm>
              <a:prstGeom prst="line">
                <a:avLst/>
              </a:prstGeom>
              <a:noFill/>
              <a:ln w="76200">
                <a:solidFill>
                  <a:srgbClr val="3366FF"/>
                </a:solidFill>
                <a:round/>
                <a:headEnd/>
                <a:tailEnd/>
              </a:ln>
            </p:spPr>
            <p:txBody>
              <a:bodyPr/>
              <a:lstStyle/>
              <a:p>
                <a:endParaRPr lang="en-AU"/>
              </a:p>
            </p:txBody>
          </p:sp>
          <p:sp>
            <p:nvSpPr>
              <p:cNvPr id="11298" name="Text Box 46"/>
              <p:cNvSpPr txBox="1">
                <a:spLocks noChangeArrowheads="1"/>
              </p:cNvSpPr>
              <p:nvPr/>
            </p:nvSpPr>
            <p:spPr bwMode="auto">
              <a:xfrm>
                <a:off x="793" y="1298"/>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11299" name="Text Box 47"/>
              <p:cNvSpPr txBox="1">
                <a:spLocks noChangeArrowheads="1"/>
              </p:cNvSpPr>
              <p:nvPr/>
            </p:nvSpPr>
            <p:spPr bwMode="auto">
              <a:xfrm>
                <a:off x="1552"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sp>
            <p:nvSpPr>
              <p:cNvPr id="11300" name="Text Box 48"/>
              <p:cNvSpPr txBox="1">
                <a:spLocks noChangeArrowheads="1"/>
              </p:cNvSpPr>
              <p:nvPr/>
            </p:nvSpPr>
            <p:spPr bwMode="auto">
              <a:xfrm>
                <a:off x="2396"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11301" name="Text Box 49"/>
              <p:cNvSpPr txBox="1">
                <a:spLocks noChangeArrowheads="1"/>
              </p:cNvSpPr>
              <p:nvPr/>
            </p:nvSpPr>
            <p:spPr bwMode="auto">
              <a:xfrm>
                <a:off x="3230" y="1220"/>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9</a:t>
                </a:r>
              </a:p>
            </p:txBody>
          </p:sp>
          <p:sp>
            <p:nvSpPr>
              <p:cNvPr id="11302" name="Text Box 50"/>
              <p:cNvSpPr txBox="1">
                <a:spLocks noChangeArrowheads="1"/>
              </p:cNvSpPr>
              <p:nvPr/>
            </p:nvSpPr>
            <p:spPr bwMode="auto">
              <a:xfrm>
                <a:off x="3198" y="1979"/>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10</a:t>
                </a:r>
              </a:p>
            </p:txBody>
          </p:sp>
          <p:sp>
            <p:nvSpPr>
              <p:cNvPr id="11303" name="Text Box 51"/>
              <p:cNvSpPr txBox="1">
                <a:spLocks noChangeArrowheads="1"/>
              </p:cNvSpPr>
              <p:nvPr/>
            </p:nvSpPr>
            <p:spPr bwMode="auto">
              <a:xfrm>
                <a:off x="2880" y="1661"/>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14</a:t>
                </a:r>
              </a:p>
            </p:txBody>
          </p:sp>
          <p:sp>
            <p:nvSpPr>
              <p:cNvPr id="11304" name="Text Box 52"/>
              <p:cNvSpPr txBox="1">
                <a:spLocks noChangeArrowheads="1"/>
              </p:cNvSpPr>
              <p:nvPr/>
            </p:nvSpPr>
            <p:spPr bwMode="auto">
              <a:xfrm>
                <a:off x="2245" y="173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11305" name="Text Box 53"/>
              <p:cNvSpPr txBox="1">
                <a:spLocks noChangeArrowheads="1"/>
              </p:cNvSpPr>
              <p:nvPr/>
            </p:nvSpPr>
            <p:spPr bwMode="auto">
              <a:xfrm>
                <a:off x="1852" y="1509"/>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11306" name="Text Box 54"/>
              <p:cNvSpPr txBox="1">
                <a:spLocks noChangeArrowheads="1"/>
              </p:cNvSpPr>
              <p:nvPr/>
            </p:nvSpPr>
            <p:spPr bwMode="auto">
              <a:xfrm>
                <a:off x="2426"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11307" name="Text Box 55"/>
              <p:cNvSpPr txBox="1">
                <a:spLocks noChangeArrowheads="1"/>
              </p:cNvSpPr>
              <p:nvPr/>
            </p:nvSpPr>
            <p:spPr bwMode="auto">
              <a:xfrm>
                <a:off x="1869"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6</a:t>
                </a:r>
              </a:p>
            </p:txBody>
          </p:sp>
          <p:sp>
            <p:nvSpPr>
              <p:cNvPr id="11308" name="Text Box 56"/>
              <p:cNvSpPr txBox="1">
                <a:spLocks noChangeArrowheads="1"/>
              </p:cNvSpPr>
              <p:nvPr/>
            </p:nvSpPr>
            <p:spPr bwMode="auto">
              <a:xfrm>
                <a:off x="1597"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a:t>
                </a:r>
              </a:p>
            </p:txBody>
          </p:sp>
          <p:sp>
            <p:nvSpPr>
              <p:cNvPr id="11309" name="Text Box 57"/>
              <p:cNvSpPr txBox="1">
                <a:spLocks noChangeArrowheads="1"/>
              </p:cNvSpPr>
              <p:nvPr/>
            </p:nvSpPr>
            <p:spPr bwMode="auto">
              <a:xfrm>
                <a:off x="1325"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11310" name="Text Box 58"/>
              <p:cNvSpPr txBox="1">
                <a:spLocks noChangeArrowheads="1"/>
              </p:cNvSpPr>
              <p:nvPr/>
            </p:nvSpPr>
            <p:spPr bwMode="auto">
              <a:xfrm>
                <a:off x="975" y="1645"/>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11</a:t>
                </a:r>
              </a:p>
            </p:txBody>
          </p:sp>
          <p:sp>
            <p:nvSpPr>
              <p:cNvPr id="11311" name="Text Box 59"/>
              <p:cNvSpPr txBox="1">
                <a:spLocks noChangeArrowheads="1"/>
              </p:cNvSpPr>
              <p:nvPr/>
            </p:nvSpPr>
            <p:spPr bwMode="auto">
              <a:xfrm>
                <a:off x="793" y="2053"/>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grpSp>
        <p:sp>
          <p:nvSpPr>
            <p:cNvPr id="11271" name="Freeform 63"/>
            <p:cNvSpPr>
              <a:spLocks/>
            </p:cNvSpPr>
            <p:nvPr/>
          </p:nvSpPr>
          <p:spPr bwMode="auto">
            <a:xfrm>
              <a:off x="295" y="966"/>
              <a:ext cx="3810" cy="1323"/>
            </a:xfrm>
            <a:custGeom>
              <a:avLst/>
              <a:gdLst>
                <a:gd name="T0" fmla="*/ 0 w 3810"/>
                <a:gd name="T1" fmla="*/ 1058 h 1323"/>
                <a:gd name="T2" fmla="*/ 816 w 3810"/>
                <a:gd name="T3" fmla="*/ 1058 h 1323"/>
                <a:gd name="T4" fmla="*/ 1769 w 3810"/>
                <a:gd name="T5" fmla="*/ 15 h 1323"/>
                <a:gd name="T6" fmla="*/ 2766 w 3810"/>
                <a:gd name="T7" fmla="*/ 1149 h 1323"/>
                <a:gd name="T8" fmla="*/ 3810 w 3810"/>
                <a:gd name="T9" fmla="*/ 1058 h 1323"/>
                <a:gd name="T10" fmla="*/ 0 60000 65536"/>
                <a:gd name="T11" fmla="*/ 0 60000 65536"/>
                <a:gd name="T12" fmla="*/ 0 60000 65536"/>
                <a:gd name="T13" fmla="*/ 0 60000 65536"/>
                <a:gd name="T14" fmla="*/ 0 60000 65536"/>
                <a:gd name="T15" fmla="*/ 0 w 3810"/>
                <a:gd name="T16" fmla="*/ 0 h 1323"/>
                <a:gd name="T17" fmla="*/ 3810 w 3810"/>
                <a:gd name="T18" fmla="*/ 1323 h 1323"/>
              </a:gdLst>
              <a:ahLst/>
              <a:cxnLst>
                <a:cxn ang="T10">
                  <a:pos x="T0" y="T1"/>
                </a:cxn>
                <a:cxn ang="T11">
                  <a:pos x="T2" y="T3"/>
                </a:cxn>
                <a:cxn ang="T12">
                  <a:pos x="T4" y="T5"/>
                </a:cxn>
                <a:cxn ang="T13">
                  <a:pos x="T6" y="T7"/>
                </a:cxn>
                <a:cxn ang="T14">
                  <a:pos x="T8" y="T9"/>
                </a:cxn>
              </a:cxnLst>
              <a:rect l="T15" t="T16" r="T17" b="T18"/>
              <a:pathLst>
                <a:path w="3810" h="1323">
                  <a:moveTo>
                    <a:pt x="0" y="1058"/>
                  </a:moveTo>
                  <a:cubicBezTo>
                    <a:pt x="260" y="1145"/>
                    <a:pt x="521" y="1232"/>
                    <a:pt x="816" y="1058"/>
                  </a:cubicBezTo>
                  <a:cubicBezTo>
                    <a:pt x="1111" y="884"/>
                    <a:pt x="1444" y="0"/>
                    <a:pt x="1769" y="15"/>
                  </a:cubicBezTo>
                  <a:cubicBezTo>
                    <a:pt x="2094" y="30"/>
                    <a:pt x="2426" y="975"/>
                    <a:pt x="2766" y="1149"/>
                  </a:cubicBezTo>
                  <a:cubicBezTo>
                    <a:pt x="3106" y="1323"/>
                    <a:pt x="3458" y="1190"/>
                    <a:pt x="3810" y="1058"/>
                  </a:cubicBezTo>
                </a:path>
              </a:pathLst>
            </a:custGeom>
            <a:noFill/>
            <a:ln w="9525">
              <a:solidFill>
                <a:schemeClr val="tx1"/>
              </a:solidFill>
              <a:round/>
              <a:headEnd/>
              <a:tailEnd/>
            </a:ln>
          </p:spPr>
          <p:txBody>
            <a:bodyPr/>
            <a:lstStyle/>
            <a:p>
              <a:endParaRPr lang="en-AU"/>
            </a:p>
          </p:txBody>
        </p:sp>
        <p:sp>
          <p:nvSpPr>
            <p:cNvPr id="11272" name="Text Box 64"/>
            <p:cNvSpPr txBox="1">
              <a:spLocks noChangeArrowheads="1"/>
            </p:cNvSpPr>
            <p:nvPr/>
          </p:nvSpPr>
          <p:spPr bwMode="auto">
            <a:xfrm>
              <a:off x="282" y="1628"/>
              <a:ext cx="415"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S</a:t>
              </a:r>
              <a:r>
                <a:rPr lang="en-US" altLang="zh-TW">
                  <a:ea typeface="新細明體" pitchFamily="18" charset="-120"/>
                  <a:cs typeface="Times New Roman" pitchFamily="18" charset="0"/>
                </a:rPr>
                <a:t>↑</a:t>
              </a:r>
            </a:p>
          </p:txBody>
        </p:sp>
        <p:sp>
          <p:nvSpPr>
            <p:cNvPr id="11273" name="Text Box 67"/>
            <p:cNvSpPr txBox="1">
              <a:spLocks noChangeArrowheads="1"/>
            </p:cNvSpPr>
            <p:nvPr/>
          </p:nvSpPr>
          <p:spPr bwMode="auto">
            <a:xfrm>
              <a:off x="3742" y="1661"/>
              <a:ext cx="367"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 S</a:t>
              </a:r>
            </a:p>
          </p:txBody>
        </p:sp>
        <p:sp>
          <p:nvSpPr>
            <p:cNvPr id="11274" name="Text Box 68"/>
            <p:cNvSpPr txBox="1">
              <a:spLocks noChangeArrowheads="1"/>
            </p:cNvSpPr>
            <p:nvPr/>
          </p:nvSpPr>
          <p:spPr bwMode="auto">
            <a:xfrm>
              <a:off x="3719" y="2205"/>
              <a:ext cx="570"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 V-S</a:t>
              </a:r>
            </a:p>
          </p:txBody>
        </p:sp>
      </p:grpSp>
      <p:sp>
        <p:nvSpPr>
          <p:cNvPr id="11268" name="Text Box 71"/>
          <p:cNvSpPr txBox="1">
            <a:spLocks noChangeArrowheads="1"/>
          </p:cNvSpPr>
          <p:nvPr/>
        </p:nvSpPr>
        <p:spPr bwMode="auto">
          <a:xfrm>
            <a:off x="457200" y="4365625"/>
            <a:ext cx="8178800" cy="1015663"/>
          </a:xfrm>
          <a:prstGeom prst="rect">
            <a:avLst/>
          </a:prstGeom>
          <a:noFill/>
          <a:ln w="9525">
            <a:noFill/>
            <a:miter lim="800000"/>
            <a:headEnd/>
            <a:tailEnd/>
          </a:ln>
        </p:spPr>
        <p:txBody>
          <a:bodyPr wrap="square">
            <a:spAutoFit/>
          </a:bodyPr>
          <a:lstStyle/>
          <a:p>
            <a:pPr eaLnBrk="1" hangingPunct="1">
              <a:spcBef>
                <a:spcPct val="50000"/>
              </a:spcBef>
              <a:buFontTx/>
              <a:buChar char="•"/>
            </a:pPr>
            <a:r>
              <a:rPr lang="en-US" altLang="zh-TW" dirty="0">
                <a:ea typeface="新細明體" pitchFamily="18" charset="-120"/>
              </a:rPr>
              <a:t> </a:t>
            </a:r>
            <a:r>
              <a:rPr lang="en-US" altLang="zh-TW" sz="2400" dirty="0">
                <a:ea typeface="新細明體" pitchFamily="18" charset="-120"/>
              </a:rPr>
              <a:t>This figure shows a cut (S,V-S) of the graph.</a:t>
            </a:r>
          </a:p>
          <a:p>
            <a:pPr eaLnBrk="1" hangingPunct="1">
              <a:spcBef>
                <a:spcPct val="50000"/>
              </a:spcBef>
              <a:buFontTx/>
              <a:buChar char="•"/>
            </a:pPr>
            <a:r>
              <a:rPr lang="en-US" altLang="zh-TW" sz="2400" dirty="0">
                <a:ea typeface="新細明體" pitchFamily="18" charset="-120"/>
              </a:rPr>
              <a:t> The edge (</a:t>
            </a:r>
            <a:r>
              <a:rPr lang="en-US" altLang="zh-TW" sz="2400" dirty="0" err="1">
                <a:ea typeface="新細明體" pitchFamily="18" charset="-120"/>
              </a:rPr>
              <a:t>d,c</a:t>
            </a:r>
            <a:r>
              <a:rPr lang="en-US" altLang="zh-TW" sz="2400" dirty="0">
                <a:ea typeface="新細明體" pitchFamily="18" charset="-120"/>
              </a:rPr>
              <a:t>) is the unique light edge crossing the cut.</a:t>
            </a:r>
            <a:endParaRPr lang="en-US" altLang="zh-TW" sz="2400" dirty="0">
              <a:ea typeface="新細明體" pitchFamily="18" charset="-120"/>
              <a:cs typeface="Times New Roman" pitchFamily="18" charset="0"/>
            </a:endParaRPr>
          </a:p>
        </p:txBody>
      </p:sp>
      <p:sp>
        <p:nvSpPr>
          <p:cNvPr id="66" name="Rectangle 2"/>
          <p:cNvSpPr txBox="1">
            <a:spLocks noChangeArrowheads="1"/>
          </p:cNvSpPr>
          <p:nvPr/>
        </p:nvSpPr>
        <p:spPr>
          <a:xfrm>
            <a:off x="457200" y="2746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TW" sz="3000" b="0" i="0" u="none" strike="noStrike" kern="1200" cap="small" spc="0" normalizeH="0" baseline="0" noProof="0" dirty="0">
              <a:ln>
                <a:noFill/>
              </a:ln>
              <a:solidFill>
                <a:schemeClr val="bg1">
                  <a:lumMod val="50000"/>
                </a:schemeClr>
              </a:solidFill>
              <a:effectLst/>
              <a:uLnTx/>
              <a:uFillTx/>
              <a:latin typeface="+mj-lt"/>
              <a:ea typeface="新細明體" pitchFamily="18" charset="-120"/>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TW" sz="3000" b="0" i="0" u="none" strike="noStrike" kern="1200" cap="small" spc="0" normalizeH="0" baseline="0" noProof="0" dirty="0">
                <a:ln>
                  <a:noFill/>
                </a:ln>
                <a:solidFill>
                  <a:schemeClr val="bg1">
                    <a:lumMod val="50000"/>
                  </a:schemeClr>
                </a:solidFill>
                <a:effectLst/>
                <a:uLnTx/>
                <a:uFillTx/>
                <a:latin typeface="+mj-lt"/>
                <a:ea typeface="新細明體" pitchFamily="18" charset="-120"/>
                <a:cs typeface="+mj-cs"/>
              </a:rPr>
              <a:t>How to find a safe edge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altLang="zh-TW" dirty="0">
                <a:solidFill>
                  <a:schemeClr val="bg1">
                    <a:lumMod val="50000"/>
                  </a:schemeClr>
                </a:solidFill>
                <a:ea typeface="新細明體" pitchFamily="18" charset="-120"/>
              </a:rPr>
              <a:t>The algorithms of </a:t>
            </a:r>
            <a:r>
              <a:rPr lang="en-US" altLang="zh-TW" dirty="0" err="1">
                <a:solidFill>
                  <a:schemeClr val="bg1">
                    <a:lumMod val="50000"/>
                  </a:schemeClr>
                </a:solidFill>
                <a:ea typeface="新細明體" pitchFamily="18" charset="-120"/>
              </a:rPr>
              <a:t>Kruskal</a:t>
            </a:r>
            <a:r>
              <a:rPr lang="en-US" altLang="zh-TW" dirty="0">
                <a:solidFill>
                  <a:schemeClr val="bg1">
                    <a:lumMod val="50000"/>
                  </a:schemeClr>
                </a:solidFill>
                <a:ea typeface="新細明體" pitchFamily="18" charset="-120"/>
              </a:rPr>
              <a:t> and Prim</a:t>
            </a:r>
          </a:p>
        </p:txBody>
      </p:sp>
      <p:sp>
        <p:nvSpPr>
          <p:cNvPr id="12292" name="Rectangle 3"/>
          <p:cNvSpPr>
            <a:spLocks noGrp="1" noChangeArrowheads="1"/>
          </p:cNvSpPr>
          <p:nvPr>
            <p:ph type="body" idx="1"/>
          </p:nvPr>
        </p:nvSpPr>
        <p:spPr>
          <a:xfrm>
            <a:off x="685800" y="1628775"/>
            <a:ext cx="7772400" cy="4467225"/>
          </a:xfrm>
        </p:spPr>
        <p:txBody>
          <a:bodyPr>
            <a:normAutofit lnSpcReduction="10000"/>
          </a:bodyPr>
          <a:lstStyle/>
          <a:p>
            <a:pPr eaLnBrk="1" hangingPunct="1">
              <a:lnSpc>
                <a:spcPct val="80000"/>
              </a:lnSpc>
            </a:pPr>
            <a:r>
              <a:rPr lang="en-US" altLang="zh-TW" sz="2800" dirty="0">
                <a:ea typeface="新細明體" pitchFamily="18" charset="-120"/>
              </a:rPr>
              <a:t>The two algorithms are elaborations of the generic algorithm.</a:t>
            </a:r>
          </a:p>
          <a:p>
            <a:pPr eaLnBrk="1" hangingPunct="1">
              <a:lnSpc>
                <a:spcPct val="80000"/>
              </a:lnSpc>
            </a:pPr>
            <a:r>
              <a:rPr lang="en-US" altLang="zh-TW" sz="2800" dirty="0">
                <a:ea typeface="新細明體" pitchFamily="18" charset="-120"/>
              </a:rPr>
              <a:t>They each use a specific rule to determine a safe edge in the GENERIC_MST.</a:t>
            </a:r>
          </a:p>
          <a:p>
            <a:pPr eaLnBrk="1" hangingPunct="1">
              <a:lnSpc>
                <a:spcPct val="80000"/>
              </a:lnSpc>
            </a:pPr>
            <a:r>
              <a:rPr lang="en-US" altLang="zh-TW" sz="2800" dirty="0">
                <a:ea typeface="新細明體" pitchFamily="18" charset="-120"/>
              </a:rPr>
              <a:t>In </a:t>
            </a:r>
            <a:r>
              <a:rPr lang="en-US" altLang="zh-TW" sz="2800" dirty="0" err="1">
                <a:ea typeface="新細明體" pitchFamily="18" charset="-120"/>
              </a:rPr>
              <a:t>Kruskal's</a:t>
            </a:r>
            <a:r>
              <a:rPr lang="en-US" altLang="zh-TW" sz="2800" dirty="0">
                <a:ea typeface="新細明體" pitchFamily="18" charset="-120"/>
              </a:rPr>
              <a:t> algorithm, </a:t>
            </a:r>
          </a:p>
          <a:p>
            <a:pPr lvl="1" eaLnBrk="1" hangingPunct="1">
              <a:lnSpc>
                <a:spcPct val="80000"/>
              </a:lnSpc>
            </a:pPr>
            <a:r>
              <a:rPr lang="en-US" altLang="zh-TW" sz="2400" dirty="0">
                <a:ea typeface="新細明體" pitchFamily="18" charset="-120"/>
              </a:rPr>
              <a:t>The set A is a forest.</a:t>
            </a:r>
          </a:p>
          <a:p>
            <a:pPr lvl="1" eaLnBrk="1" hangingPunct="1">
              <a:lnSpc>
                <a:spcPct val="80000"/>
              </a:lnSpc>
            </a:pPr>
            <a:r>
              <a:rPr lang="en-US" altLang="zh-TW" sz="2400" dirty="0">
                <a:ea typeface="新細明體" pitchFamily="18" charset="-120"/>
              </a:rPr>
              <a:t>The safe edge added to A is always a least-weight edge in the graph that connects two distinct components.</a:t>
            </a:r>
          </a:p>
          <a:p>
            <a:pPr eaLnBrk="1" hangingPunct="1">
              <a:lnSpc>
                <a:spcPct val="80000"/>
              </a:lnSpc>
            </a:pPr>
            <a:r>
              <a:rPr lang="en-US" altLang="zh-TW" sz="2800" dirty="0">
                <a:ea typeface="新細明體" pitchFamily="18" charset="-120"/>
              </a:rPr>
              <a:t>In Prim's algorithm, </a:t>
            </a:r>
          </a:p>
          <a:p>
            <a:pPr lvl="1" eaLnBrk="1" hangingPunct="1">
              <a:lnSpc>
                <a:spcPct val="80000"/>
              </a:lnSpc>
            </a:pPr>
            <a:r>
              <a:rPr lang="en-US" altLang="zh-TW" sz="2400" dirty="0">
                <a:ea typeface="新細明體" pitchFamily="18" charset="-120"/>
              </a:rPr>
              <a:t>The set A forms a single tree.</a:t>
            </a:r>
          </a:p>
          <a:p>
            <a:pPr lvl="1" eaLnBrk="1" hangingPunct="1">
              <a:lnSpc>
                <a:spcPct val="80000"/>
              </a:lnSpc>
            </a:pPr>
            <a:r>
              <a:rPr lang="en-US" altLang="zh-TW" sz="2400" dirty="0">
                <a:ea typeface="新細明體" pitchFamily="18" charset="-120"/>
              </a:rPr>
              <a:t>The safe edge added to A is always a least-weight edge connecting the tree to a vertex not in the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t>Kruskal’s algorithm</a:t>
            </a:r>
          </a:p>
        </p:txBody>
      </p:sp>
      <p:sp>
        <p:nvSpPr>
          <p:cNvPr id="916483" name="Rectangle 3"/>
          <p:cNvSpPr>
            <a:spLocks noGrp="1" noChangeArrowheads="1"/>
          </p:cNvSpPr>
          <p:nvPr>
            <p:ph type="body" idx="1"/>
          </p:nvPr>
        </p:nvSpPr>
        <p:spPr/>
        <p:txBody>
          <a:bodyPr/>
          <a:lstStyle/>
          <a:p>
            <a:r>
              <a:rPr lang="en-US" dirty="0"/>
              <a:t>Basic idea:</a:t>
            </a:r>
          </a:p>
          <a:p>
            <a:pPr lvl="1"/>
            <a:r>
              <a:rPr lang="en-US" dirty="0"/>
              <a:t>Grow many small trees </a:t>
            </a:r>
          </a:p>
          <a:p>
            <a:pPr lvl="1"/>
            <a:r>
              <a:rPr lang="en-US" dirty="0"/>
              <a:t>Find two trees that are closest (i.e., connected with the lightest edge), join them with the lightest edge</a:t>
            </a:r>
          </a:p>
          <a:p>
            <a:pPr lvl="1"/>
            <a:r>
              <a:rPr lang="en-US" dirty="0"/>
              <a:t>Terminate when a single tree forms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a:t>Claim</a:t>
            </a:r>
          </a:p>
        </p:txBody>
      </p:sp>
      <p:sp>
        <p:nvSpPr>
          <p:cNvPr id="918531" name="Rectangle 3"/>
          <p:cNvSpPr>
            <a:spLocks noGrp="1" noChangeArrowheads="1"/>
          </p:cNvSpPr>
          <p:nvPr>
            <p:ph type="body" idx="1"/>
          </p:nvPr>
        </p:nvSpPr>
        <p:spPr/>
        <p:txBody>
          <a:bodyPr/>
          <a:lstStyle/>
          <a:p>
            <a:pPr>
              <a:lnSpc>
                <a:spcPct val="90000"/>
              </a:lnSpc>
            </a:pPr>
            <a:r>
              <a:rPr lang="en-US" sz="2800"/>
              <a:t>If edge (u, v) is the lightest among all edges, (u, v) is in a MST</a:t>
            </a:r>
          </a:p>
          <a:p>
            <a:pPr>
              <a:lnSpc>
                <a:spcPct val="90000"/>
              </a:lnSpc>
            </a:pPr>
            <a:r>
              <a:rPr lang="en-US" sz="2800"/>
              <a:t>Proof by contradiction:</a:t>
            </a:r>
          </a:p>
          <a:p>
            <a:pPr lvl="1">
              <a:lnSpc>
                <a:spcPct val="90000"/>
              </a:lnSpc>
            </a:pPr>
            <a:r>
              <a:rPr lang="en-US" sz="2400"/>
              <a:t>Suppose that (u, v) is not in any MST</a:t>
            </a:r>
          </a:p>
          <a:p>
            <a:pPr lvl="1">
              <a:lnSpc>
                <a:spcPct val="90000"/>
              </a:lnSpc>
            </a:pPr>
            <a:r>
              <a:rPr lang="en-US" sz="2400"/>
              <a:t>Given a MST T, if we connect (u, v), we create a cycle</a:t>
            </a:r>
          </a:p>
          <a:p>
            <a:pPr lvl="1">
              <a:lnSpc>
                <a:spcPct val="90000"/>
              </a:lnSpc>
            </a:pPr>
            <a:r>
              <a:rPr lang="en-US" sz="2400"/>
              <a:t>Remove an edge in the cycle, have a new tree T’</a:t>
            </a:r>
          </a:p>
          <a:p>
            <a:pPr lvl="1">
              <a:lnSpc>
                <a:spcPct val="90000"/>
              </a:lnSpc>
            </a:pPr>
            <a:r>
              <a:rPr lang="en-US" sz="2400"/>
              <a:t>W(T’) &lt; W(T)</a:t>
            </a:r>
          </a:p>
          <a:p>
            <a:pPr>
              <a:lnSpc>
                <a:spcPct val="90000"/>
              </a:lnSpc>
            </a:pPr>
            <a:endParaRPr lang="en-US" sz="2800"/>
          </a:p>
        </p:txBody>
      </p:sp>
      <p:sp>
        <p:nvSpPr>
          <p:cNvPr id="918532" name="Oval 4"/>
          <p:cNvSpPr>
            <a:spLocks noChangeArrowheads="1"/>
          </p:cNvSpPr>
          <p:nvPr/>
        </p:nvSpPr>
        <p:spPr bwMode="auto">
          <a:xfrm>
            <a:off x="5730875" y="5257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18533" name="Oval 5"/>
          <p:cNvSpPr>
            <a:spLocks noChangeArrowheads="1"/>
          </p:cNvSpPr>
          <p:nvPr/>
        </p:nvSpPr>
        <p:spPr bwMode="auto">
          <a:xfrm>
            <a:off x="6873875" y="5257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18534" name="Text Box 6"/>
          <p:cNvSpPr txBox="1">
            <a:spLocks noChangeArrowheads="1"/>
          </p:cNvSpPr>
          <p:nvPr/>
        </p:nvSpPr>
        <p:spPr bwMode="auto">
          <a:xfrm>
            <a:off x="5638800" y="5424488"/>
            <a:ext cx="311150" cy="366712"/>
          </a:xfrm>
          <a:prstGeom prst="rect">
            <a:avLst/>
          </a:prstGeom>
          <a:noFill/>
          <a:ln w="9525">
            <a:noFill/>
            <a:miter lim="800000"/>
            <a:headEnd/>
            <a:tailEnd/>
          </a:ln>
          <a:effectLst/>
        </p:spPr>
        <p:txBody>
          <a:bodyPr wrap="none">
            <a:spAutoFit/>
          </a:bodyPr>
          <a:lstStyle/>
          <a:p>
            <a:r>
              <a:rPr lang="en-US"/>
              <a:t>u</a:t>
            </a:r>
          </a:p>
        </p:txBody>
      </p:sp>
      <p:sp>
        <p:nvSpPr>
          <p:cNvPr id="918535" name="Text Box 7"/>
          <p:cNvSpPr txBox="1">
            <a:spLocks noChangeArrowheads="1"/>
          </p:cNvSpPr>
          <p:nvPr/>
        </p:nvSpPr>
        <p:spPr bwMode="auto">
          <a:xfrm>
            <a:off x="6797675" y="5410200"/>
            <a:ext cx="298450" cy="366713"/>
          </a:xfrm>
          <a:prstGeom prst="rect">
            <a:avLst/>
          </a:prstGeom>
          <a:noFill/>
          <a:ln w="9525">
            <a:noFill/>
            <a:miter lim="800000"/>
            <a:headEnd/>
            <a:tailEnd/>
          </a:ln>
          <a:effectLst/>
        </p:spPr>
        <p:txBody>
          <a:bodyPr wrap="none">
            <a:spAutoFit/>
          </a:bodyPr>
          <a:lstStyle/>
          <a:p>
            <a:r>
              <a:rPr lang="en-US"/>
              <a:t>v</a:t>
            </a:r>
          </a:p>
        </p:txBody>
      </p:sp>
      <p:sp>
        <p:nvSpPr>
          <p:cNvPr id="918536" name="Freeform 8"/>
          <p:cNvSpPr>
            <a:spLocks/>
          </p:cNvSpPr>
          <p:nvPr/>
        </p:nvSpPr>
        <p:spPr bwMode="auto">
          <a:xfrm>
            <a:off x="5554663" y="4378325"/>
            <a:ext cx="2170112" cy="944563"/>
          </a:xfrm>
          <a:custGeom>
            <a:avLst/>
            <a:gdLst/>
            <a:ahLst/>
            <a:cxnLst>
              <a:cxn ang="0">
                <a:pos x="137" y="550"/>
              </a:cxn>
              <a:cxn ang="0">
                <a:pos x="97" y="475"/>
              </a:cxn>
              <a:cxn ang="0">
                <a:pos x="63" y="446"/>
              </a:cxn>
              <a:cxn ang="0">
                <a:pos x="17" y="406"/>
              </a:cxn>
              <a:cxn ang="0">
                <a:pos x="40" y="308"/>
              </a:cxn>
              <a:cxn ang="0">
                <a:pos x="63" y="285"/>
              </a:cxn>
              <a:cxn ang="0">
                <a:pos x="74" y="268"/>
              </a:cxn>
              <a:cxn ang="0">
                <a:pos x="114" y="251"/>
              </a:cxn>
              <a:cxn ang="0">
                <a:pos x="172" y="182"/>
              </a:cxn>
              <a:cxn ang="0">
                <a:pos x="218" y="107"/>
              </a:cxn>
              <a:cxn ang="0">
                <a:pos x="466" y="38"/>
              </a:cxn>
              <a:cxn ang="0">
                <a:pos x="667" y="49"/>
              </a:cxn>
              <a:cxn ang="0">
                <a:pos x="973" y="55"/>
              </a:cxn>
              <a:cxn ang="0">
                <a:pos x="1134" y="95"/>
              </a:cxn>
              <a:cxn ang="0">
                <a:pos x="1197" y="112"/>
              </a:cxn>
              <a:cxn ang="0">
                <a:pos x="1295" y="135"/>
              </a:cxn>
              <a:cxn ang="0">
                <a:pos x="1347" y="182"/>
              </a:cxn>
              <a:cxn ang="0">
                <a:pos x="1353" y="279"/>
              </a:cxn>
              <a:cxn ang="0">
                <a:pos x="1318" y="314"/>
              </a:cxn>
              <a:cxn ang="0">
                <a:pos x="1255" y="383"/>
              </a:cxn>
              <a:cxn ang="0">
                <a:pos x="1151" y="452"/>
              </a:cxn>
              <a:cxn ang="0">
                <a:pos x="1065" y="521"/>
              </a:cxn>
              <a:cxn ang="0">
                <a:pos x="1013" y="539"/>
              </a:cxn>
              <a:cxn ang="0">
                <a:pos x="932" y="585"/>
              </a:cxn>
              <a:cxn ang="0">
                <a:pos x="915" y="585"/>
              </a:cxn>
            </a:cxnLst>
            <a:rect l="0" t="0" r="r" b="b"/>
            <a:pathLst>
              <a:path w="1367" h="595">
                <a:moveTo>
                  <a:pt x="137" y="550"/>
                </a:moveTo>
                <a:cubicBezTo>
                  <a:pt x="124" y="522"/>
                  <a:pt x="115" y="502"/>
                  <a:pt x="97" y="475"/>
                </a:cubicBezTo>
                <a:cubicBezTo>
                  <a:pt x="89" y="463"/>
                  <a:pt x="73" y="457"/>
                  <a:pt x="63" y="446"/>
                </a:cubicBezTo>
                <a:cubicBezTo>
                  <a:pt x="50" y="430"/>
                  <a:pt x="17" y="406"/>
                  <a:pt x="17" y="406"/>
                </a:cubicBezTo>
                <a:cubicBezTo>
                  <a:pt x="3" y="365"/>
                  <a:pt x="0" y="335"/>
                  <a:pt x="40" y="308"/>
                </a:cubicBezTo>
                <a:cubicBezTo>
                  <a:pt x="51" y="272"/>
                  <a:pt x="35" y="307"/>
                  <a:pt x="63" y="285"/>
                </a:cubicBezTo>
                <a:cubicBezTo>
                  <a:pt x="68" y="281"/>
                  <a:pt x="69" y="273"/>
                  <a:pt x="74" y="268"/>
                </a:cubicBezTo>
                <a:cubicBezTo>
                  <a:pt x="88" y="254"/>
                  <a:pt x="95" y="255"/>
                  <a:pt x="114" y="251"/>
                </a:cubicBezTo>
                <a:cubicBezTo>
                  <a:pt x="133" y="227"/>
                  <a:pt x="154" y="207"/>
                  <a:pt x="172" y="182"/>
                </a:cubicBezTo>
                <a:cubicBezTo>
                  <a:pt x="180" y="150"/>
                  <a:pt x="184" y="117"/>
                  <a:pt x="218" y="107"/>
                </a:cubicBezTo>
                <a:cubicBezTo>
                  <a:pt x="288" y="0"/>
                  <a:pt x="250" y="43"/>
                  <a:pt x="466" y="38"/>
                </a:cubicBezTo>
                <a:cubicBezTo>
                  <a:pt x="536" y="29"/>
                  <a:pt x="599" y="48"/>
                  <a:pt x="667" y="49"/>
                </a:cubicBezTo>
                <a:cubicBezTo>
                  <a:pt x="769" y="51"/>
                  <a:pt x="871" y="53"/>
                  <a:pt x="973" y="55"/>
                </a:cubicBezTo>
                <a:cubicBezTo>
                  <a:pt x="1021" y="86"/>
                  <a:pt x="1079" y="90"/>
                  <a:pt x="1134" y="95"/>
                </a:cubicBezTo>
                <a:cubicBezTo>
                  <a:pt x="1155" y="102"/>
                  <a:pt x="1176" y="107"/>
                  <a:pt x="1197" y="112"/>
                </a:cubicBezTo>
                <a:cubicBezTo>
                  <a:pt x="1227" y="104"/>
                  <a:pt x="1264" y="126"/>
                  <a:pt x="1295" y="135"/>
                </a:cubicBezTo>
                <a:cubicBezTo>
                  <a:pt x="1314" y="148"/>
                  <a:pt x="1347" y="182"/>
                  <a:pt x="1347" y="182"/>
                </a:cubicBezTo>
                <a:cubicBezTo>
                  <a:pt x="1357" y="220"/>
                  <a:pt x="1367" y="234"/>
                  <a:pt x="1353" y="279"/>
                </a:cubicBezTo>
                <a:cubicBezTo>
                  <a:pt x="1352" y="284"/>
                  <a:pt x="1321" y="311"/>
                  <a:pt x="1318" y="314"/>
                </a:cubicBezTo>
                <a:cubicBezTo>
                  <a:pt x="1298" y="337"/>
                  <a:pt x="1280" y="365"/>
                  <a:pt x="1255" y="383"/>
                </a:cubicBezTo>
                <a:cubicBezTo>
                  <a:pt x="1222" y="406"/>
                  <a:pt x="1181" y="425"/>
                  <a:pt x="1151" y="452"/>
                </a:cubicBezTo>
                <a:cubicBezTo>
                  <a:pt x="1124" y="475"/>
                  <a:pt x="1100" y="511"/>
                  <a:pt x="1065" y="521"/>
                </a:cubicBezTo>
                <a:cubicBezTo>
                  <a:pt x="1045" y="535"/>
                  <a:pt x="1037" y="546"/>
                  <a:pt x="1013" y="539"/>
                </a:cubicBezTo>
                <a:cubicBezTo>
                  <a:pt x="966" y="547"/>
                  <a:pt x="969" y="567"/>
                  <a:pt x="932" y="585"/>
                </a:cubicBezTo>
                <a:cubicBezTo>
                  <a:pt x="913" y="594"/>
                  <a:pt x="915" y="595"/>
                  <a:pt x="915" y="585"/>
                </a:cubicBezTo>
              </a:path>
            </a:pathLst>
          </a:custGeom>
          <a:noFill/>
          <a:ln w="9525">
            <a:solidFill>
              <a:schemeClr val="tx1"/>
            </a:solidFill>
            <a:round/>
            <a:headEnd/>
            <a:tailEnd/>
          </a:ln>
          <a:effectLst/>
        </p:spPr>
        <p:txBody>
          <a:bodyPr/>
          <a:lstStyle/>
          <a:p>
            <a:endParaRPr lang="en-US"/>
          </a:p>
        </p:txBody>
      </p:sp>
      <p:sp>
        <p:nvSpPr>
          <p:cNvPr id="918537" name="Line 9"/>
          <p:cNvSpPr>
            <a:spLocks noChangeShapeType="1"/>
          </p:cNvSpPr>
          <p:nvPr/>
        </p:nvSpPr>
        <p:spPr bwMode="auto">
          <a:xfrm flipH="1">
            <a:off x="5181600" y="4953000"/>
            <a:ext cx="381000" cy="0"/>
          </a:xfrm>
          <a:prstGeom prst="line">
            <a:avLst/>
          </a:prstGeom>
          <a:noFill/>
          <a:ln w="9525">
            <a:solidFill>
              <a:schemeClr val="tx1"/>
            </a:solidFill>
            <a:round/>
            <a:headEnd/>
            <a:tailEnd/>
          </a:ln>
          <a:effectLst/>
        </p:spPr>
        <p:txBody>
          <a:bodyPr/>
          <a:lstStyle/>
          <a:p>
            <a:endParaRPr lang="en-US"/>
          </a:p>
        </p:txBody>
      </p:sp>
      <p:sp>
        <p:nvSpPr>
          <p:cNvPr id="918538" name="Line 10"/>
          <p:cNvSpPr>
            <a:spLocks noChangeShapeType="1"/>
          </p:cNvSpPr>
          <p:nvPr/>
        </p:nvSpPr>
        <p:spPr bwMode="auto">
          <a:xfrm flipH="1" flipV="1">
            <a:off x="5638800" y="4343400"/>
            <a:ext cx="152400" cy="381000"/>
          </a:xfrm>
          <a:prstGeom prst="line">
            <a:avLst/>
          </a:prstGeom>
          <a:noFill/>
          <a:ln w="9525">
            <a:solidFill>
              <a:schemeClr val="tx1"/>
            </a:solidFill>
            <a:round/>
            <a:headEnd/>
            <a:tailEnd/>
          </a:ln>
          <a:effectLst/>
        </p:spPr>
        <p:txBody>
          <a:bodyPr/>
          <a:lstStyle/>
          <a:p>
            <a:endParaRPr lang="en-US"/>
          </a:p>
        </p:txBody>
      </p:sp>
      <p:sp>
        <p:nvSpPr>
          <p:cNvPr id="918539" name="Line 11"/>
          <p:cNvSpPr>
            <a:spLocks noChangeShapeType="1"/>
          </p:cNvSpPr>
          <p:nvPr/>
        </p:nvSpPr>
        <p:spPr bwMode="auto">
          <a:xfrm flipV="1">
            <a:off x="6553200" y="4038600"/>
            <a:ext cx="152400" cy="381000"/>
          </a:xfrm>
          <a:prstGeom prst="line">
            <a:avLst/>
          </a:prstGeom>
          <a:noFill/>
          <a:ln w="9525">
            <a:solidFill>
              <a:schemeClr val="tx1"/>
            </a:solidFill>
            <a:round/>
            <a:headEnd/>
            <a:tailEnd/>
          </a:ln>
          <a:effectLst/>
        </p:spPr>
        <p:txBody>
          <a:bodyPr/>
          <a:lstStyle/>
          <a:p>
            <a:endParaRPr lang="en-US"/>
          </a:p>
        </p:txBody>
      </p:sp>
      <p:sp>
        <p:nvSpPr>
          <p:cNvPr id="918540" name="Line 12"/>
          <p:cNvSpPr>
            <a:spLocks noChangeShapeType="1"/>
          </p:cNvSpPr>
          <p:nvPr/>
        </p:nvSpPr>
        <p:spPr bwMode="auto">
          <a:xfrm>
            <a:off x="7620000" y="4953000"/>
            <a:ext cx="304800" cy="381000"/>
          </a:xfrm>
          <a:prstGeom prst="line">
            <a:avLst/>
          </a:prstGeom>
          <a:noFill/>
          <a:ln w="9525">
            <a:solidFill>
              <a:schemeClr val="tx1"/>
            </a:solidFill>
            <a:round/>
            <a:headEnd/>
            <a:tailEnd/>
          </a:ln>
          <a:effectLst/>
        </p:spPr>
        <p:txBody>
          <a:bodyPr/>
          <a:lstStyle/>
          <a:p>
            <a:endParaRPr lang="en-US"/>
          </a:p>
        </p:txBody>
      </p:sp>
      <p:sp>
        <p:nvSpPr>
          <p:cNvPr id="918541" name="Line 13"/>
          <p:cNvSpPr>
            <a:spLocks noChangeShapeType="1"/>
          </p:cNvSpPr>
          <p:nvPr/>
        </p:nvSpPr>
        <p:spPr bwMode="auto">
          <a:xfrm flipV="1">
            <a:off x="7696200" y="4343400"/>
            <a:ext cx="457200" cy="304800"/>
          </a:xfrm>
          <a:prstGeom prst="line">
            <a:avLst/>
          </a:prstGeom>
          <a:noFill/>
          <a:ln w="9525">
            <a:solidFill>
              <a:schemeClr val="tx1"/>
            </a:solidFill>
            <a:round/>
            <a:headEnd/>
            <a:tailEnd/>
          </a:ln>
          <a:effectLst/>
        </p:spPr>
        <p:txBody>
          <a:bodyPr/>
          <a:lstStyle/>
          <a:p>
            <a:endParaRPr lang="en-US"/>
          </a:p>
        </p:txBody>
      </p:sp>
      <p:sp>
        <p:nvSpPr>
          <p:cNvPr id="918542" name="Line 14"/>
          <p:cNvSpPr>
            <a:spLocks noChangeShapeType="1"/>
          </p:cNvSpPr>
          <p:nvPr/>
        </p:nvSpPr>
        <p:spPr bwMode="auto">
          <a:xfrm>
            <a:off x="7010400" y="5334000"/>
            <a:ext cx="304800" cy="381000"/>
          </a:xfrm>
          <a:prstGeom prst="line">
            <a:avLst/>
          </a:prstGeom>
          <a:noFill/>
          <a:ln w="9525">
            <a:solidFill>
              <a:schemeClr val="tx1"/>
            </a:solidFill>
            <a:round/>
            <a:headEnd/>
            <a:tailEnd/>
          </a:ln>
          <a:effectLst/>
        </p:spPr>
        <p:txBody>
          <a:bodyPr/>
          <a:lstStyle/>
          <a:p>
            <a:endParaRPr lang="en-US"/>
          </a:p>
        </p:txBody>
      </p:sp>
      <p:sp>
        <p:nvSpPr>
          <p:cNvPr id="918543" name="Line 15"/>
          <p:cNvSpPr>
            <a:spLocks noChangeShapeType="1"/>
          </p:cNvSpPr>
          <p:nvPr/>
        </p:nvSpPr>
        <p:spPr bwMode="auto">
          <a:xfrm flipH="1">
            <a:off x="5181600" y="5334000"/>
            <a:ext cx="533400" cy="228600"/>
          </a:xfrm>
          <a:prstGeom prst="line">
            <a:avLst/>
          </a:prstGeom>
          <a:noFill/>
          <a:ln w="9525">
            <a:solidFill>
              <a:schemeClr val="tx1"/>
            </a:solidFill>
            <a:round/>
            <a:headEnd/>
            <a:tailEnd/>
          </a:ln>
          <a:effectLst/>
        </p:spPr>
        <p:txBody>
          <a:bodyPr/>
          <a:lstStyle/>
          <a:p>
            <a:endParaRPr lang="en-US"/>
          </a:p>
        </p:txBody>
      </p:sp>
      <p:sp>
        <p:nvSpPr>
          <p:cNvPr id="918544" name="Line 16"/>
          <p:cNvSpPr>
            <a:spLocks noChangeShapeType="1"/>
          </p:cNvSpPr>
          <p:nvPr/>
        </p:nvSpPr>
        <p:spPr bwMode="auto">
          <a:xfrm>
            <a:off x="5867400" y="5334000"/>
            <a:ext cx="990600" cy="0"/>
          </a:xfrm>
          <a:prstGeom prst="line">
            <a:avLst/>
          </a:prstGeom>
          <a:noFill/>
          <a:ln w="9525">
            <a:solidFill>
              <a:schemeClr val="tx1"/>
            </a:solidFill>
            <a:round/>
            <a:headEnd/>
            <a:tailEnd/>
          </a:ln>
          <a:effectLst/>
        </p:spPr>
        <p:txBody>
          <a:bodyPr/>
          <a:lstStyle/>
          <a:p>
            <a:endParaRPr lang="en-US"/>
          </a:p>
        </p:txBody>
      </p:sp>
      <p:sp>
        <p:nvSpPr>
          <p:cNvPr id="918545" name="Text Box 17"/>
          <p:cNvSpPr txBox="1">
            <a:spLocks noChangeArrowheads="1"/>
          </p:cNvSpPr>
          <p:nvPr/>
        </p:nvSpPr>
        <p:spPr bwMode="auto">
          <a:xfrm>
            <a:off x="990600" y="4953000"/>
            <a:ext cx="3657600" cy="1311275"/>
          </a:xfrm>
          <a:prstGeom prst="rect">
            <a:avLst/>
          </a:prstGeom>
          <a:noFill/>
          <a:ln w="9525">
            <a:noFill/>
            <a:miter lim="800000"/>
            <a:headEnd/>
            <a:tailEnd/>
          </a:ln>
          <a:effectLst/>
        </p:spPr>
        <p:txBody>
          <a:bodyPr>
            <a:spAutoFit/>
          </a:bodyPr>
          <a:lstStyle/>
          <a:p>
            <a:pPr>
              <a:spcBef>
                <a:spcPct val="50000"/>
              </a:spcBef>
            </a:pPr>
            <a:r>
              <a:rPr lang="en-US" sz="2000"/>
              <a:t>By the same argument, the second, third, …, lightest edges, if they do not create a cycle, must be in MST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a:t>Kruskal’s algorithm in words</a:t>
            </a:r>
          </a:p>
        </p:txBody>
      </p:sp>
      <p:sp>
        <p:nvSpPr>
          <p:cNvPr id="971779" name="Rectangle 3"/>
          <p:cNvSpPr>
            <a:spLocks noGrp="1" noChangeArrowheads="1"/>
          </p:cNvSpPr>
          <p:nvPr>
            <p:ph type="body" idx="1"/>
          </p:nvPr>
        </p:nvSpPr>
        <p:spPr/>
        <p:txBody>
          <a:bodyPr/>
          <a:lstStyle/>
          <a:p>
            <a:r>
              <a:rPr lang="en-US" sz="2800"/>
              <a:t>Procedure:</a:t>
            </a:r>
          </a:p>
          <a:p>
            <a:pPr lvl="1"/>
            <a:r>
              <a:rPr lang="en-US"/>
              <a:t>Sort all edges into non-decreasing order</a:t>
            </a:r>
          </a:p>
          <a:p>
            <a:pPr lvl="1"/>
            <a:r>
              <a:rPr lang="en-US"/>
              <a:t>Initially each node is in its own tree</a:t>
            </a:r>
          </a:p>
          <a:p>
            <a:pPr lvl="1"/>
            <a:r>
              <a:rPr lang="en-US"/>
              <a:t>For each edge in the sorted list</a:t>
            </a:r>
          </a:p>
          <a:p>
            <a:pPr lvl="2"/>
            <a:r>
              <a:rPr lang="en-US">
                <a:solidFill>
                  <a:srgbClr val="990000"/>
                </a:solidFill>
              </a:rPr>
              <a:t>If the edge connects two separate trees</a:t>
            </a:r>
            <a:r>
              <a:rPr lang="en-US"/>
              <a:t>, then</a:t>
            </a:r>
          </a:p>
          <a:p>
            <a:pPr lvl="3"/>
            <a:r>
              <a:rPr lang="en-US">
                <a:solidFill>
                  <a:srgbClr val="990000"/>
                </a:solidFill>
              </a:rPr>
              <a:t>join the two trees </a:t>
            </a:r>
            <a:r>
              <a:rPr lang="en-US"/>
              <a:t>together with that edge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t>Example</a:t>
            </a:r>
          </a:p>
        </p:txBody>
      </p:sp>
      <p:sp>
        <p:nvSpPr>
          <p:cNvPr id="973827"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382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3829" name="Oval 5"/>
          <p:cNvSpPr>
            <a:spLocks noChangeArrowheads="1"/>
          </p:cNvSpPr>
          <p:nvPr/>
        </p:nvSpPr>
        <p:spPr bwMode="auto">
          <a:xfrm>
            <a:off x="5146675" y="2619375"/>
            <a:ext cx="679450" cy="679450"/>
          </a:xfrm>
          <a:prstGeom prst="ellipse">
            <a:avLst/>
          </a:prstGeom>
          <a:solidFill>
            <a:schemeClr val="fo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3830" name="Oval 6"/>
          <p:cNvSpPr>
            <a:spLocks noChangeArrowheads="1"/>
          </p:cNvSpPr>
          <p:nvPr/>
        </p:nvSpPr>
        <p:spPr bwMode="auto">
          <a:xfrm>
            <a:off x="2352675" y="3686175"/>
            <a:ext cx="679450" cy="679450"/>
          </a:xfrm>
          <a:prstGeom prst="ellipse">
            <a:avLst/>
          </a:prstGeom>
          <a:solidFill>
            <a:srgbClr val="FF99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3831"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3832"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3833"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3834"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3835" name="AutoShape 11"/>
          <p:cNvCxnSpPr>
            <a:cxnSpLocks noChangeShapeType="1"/>
            <a:stCxn id="973828" idx="7"/>
            <a:endCxn id="973827"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973836" name="AutoShape 12"/>
          <p:cNvCxnSpPr>
            <a:cxnSpLocks noChangeShapeType="1"/>
            <a:stCxn id="973828" idx="4"/>
            <a:endCxn id="97383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3837" name="AutoShape 13"/>
          <p:cNvCxnSpPr>
            <a:cxnSpLocks noChangeShapeType="1"/>
            <a:stCxn id="973832" idx="1"/>
            <a:endCxn id="973830" idx="5"/>
          </p:cNvCxnSpPr>
          <p:nvPr/>
        </p:nvCxnSpPr>
        <p:spPr bwMode="auto">
          <a:xfrm flipH="1" flipV="1">
            <a:off x="2932113" y="4265613"/>
            <a:ext cx="917575" cy="588962"/>
          </a:xfrm>
          <a:prstGeom prst="straightConnector1">
            <a:avLst/>
          </a:prstGeom>
          <a:noFill/>
          <a:ln w="28575">
            <a:solidFill>
              <a:schemeClr val="tx1"/>
            </a:solidFill>
            <a:round/>
            <a:headEnd/>
            <a:tailEnd/>
          </a:ln>
          <a:effectLst/>
        </p:spPr>
      </p:cxnSp>
      <p:cxnSp>
        <p:nvCxnSpPr>
          <p:cNvPr id="973838" name="AutoShape 14"/>
          <p:cNvCxnSpPr>
            <a:cxnSpLocks noChangeShapeType="1"/>
            <a:stCxn id="973831" idx="3"/>
            <a:endCxn id="97383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3839" name="AutoShape 15"/>
          <p:cNvCxnSpPr>
            <a:cxnSpLocks noChangeShapeType="1"/>
            <a:stCxn id="973831" idx="0"/>
            <a:endCxn id="973829"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3840" name="AutoShape 16"/>
          <p:cNvCxnSpPr>
            <a:cxnSpLocks noChangeShapeType="1"/>
            <a:stCxn id="973829" idx="1"/>
            <a:endCxn id="97382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3841" name="AutoShape 17"/>
          <p:cNvCxnSpPr>
            <a:cxnSpLocks noChangeShapeType="1"/>
            <a:stCxn id="973828" idx="6"/>
            <a:endCxn id="973829"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973842" name="AutoShape 18"/>
          <p:cNvCxnSpPr>
            <a:cxnSpLocks noChangeShapeType="1"/>
            <a:stCxn id="973828" idx="5"/>
            <a:endCxn id="973832"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3843" name="AutoShape 19"/>
          <p:cNvCxnSpPr>
            <a:cxnSpLocks noChangeShapeType="1"/>
            <a:stCxn id="973829" idx="6"/>
            <a:endCxn id="973833"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3844" name="AutoShape 20"/>
          <p:cNvCxnSpPr>
            <a:cxnSpLocks noChangeShapeType="1"/>
            <a:stCxn id="973831" idx="6"/>
            <a:endCxn id="97383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384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384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384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384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384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385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385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385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385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385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385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solidFill>
                  <a:srgbClr val="0000FF"/>
                </a:solidFill>
              </a:rPr>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a:t>Example</a:t>
            </a:r>
          </a:p>
        </p:txBody>
      </p:sp>
      <p:sp>
        <p:nvSpPr>
          <p:cNvPr id="975875"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587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5877" name="Oval 5"/>
          <p:cNvSpPr>
            <a:spLocks noChangeArrowheads="1"/>
          </p:cNvSpPr>
          <p:nvPr/>
        </p:nvSpPr>
        <p:spPr bwMode="auto">
          <a:xfrm>
            <a:off x="5146675" y="2619375"/>
            <a:ext cx="679450" cy="679450"/>
          </a:xfrm>
          <a:prstGeom prst="ellipse">
            <a:avLst/>
          </a:prstGeom>
          <a:solidFill>
            <a:schemeClr val="fo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5878"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5879"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5880"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5881"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5882"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5883" name="AutoShape 11"/>
          <p:cNvCxnSpPr>
            <a:cxnSpLocks noChangeShapeType="1"/>
            <a:stCxn id="975876" idx="7"/>
            <a:endCxn id="975875"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975884" name="AutoShape 12"/>
          <p:cNvCxnSpPr>
            <a:cxnSpLocks noChangeShapeType="1"/>
            <a:stCxn id="975876" idx="4"/>
            <a:endCxn id="97587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5885" name="AutoShape 13"/>
          <p:cNvCxnSpPr>
            <a:cxnSpLocks noChangeShapeType="1"/>
            <a:stCxn id="975880" idx="1"/>
            <a:endCxn id="97587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75886" name="AutoShape 14"/>
          <p:cNvCxnSpPr>
            <a:cxnSpLocks noChangeShapeType="1"/>
            <a:stCxn id="975879" idx="3"/>
            <a:endCxn id="97588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5887" name="AutoShape 15"/>
          <p:cNvCxnSpPr>
            <a:cxnSpLocks noChangeShapeType="1"/>
            <a:stCxn id="975879" idx="0"/>
            <a:endCxn id="975877"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5888" name="AutoShape 16"/>
          <p:cNvCxnSpPr>
            <a:cxnSpLocks noChangeShapeType="1"/>
            <a:stCxn id="975877" idx="1"/>
            <a:endCxn id="97587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5889" name="AutoShape 17"/>
          <p:cNvCxnSpPr>
            <a:cxnSpLocks noChangeShapeType="1"/>
            <a:stCxn id="975876" idx="6"/>
            <a:endCxn id="975877"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975890" name="AutoShape 18"/>
          <p:cNvCxnSpPr>
            <a:cxnSpLocks noChangeShapeType="1"/>
            <a:stCxn id="975876" idx="5"/>
            <a:endCxn id="975880"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5891" name="AutoShape 19"/>
          <p:cNvCxnSpPr>
            <a:cxnSpLocks noChangeShapeType="1"/>
            <a:stCxn id="975877" idx="6"/>
            <a:endCxn id="975881"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5892" name="AutoShape 20"/>
          <p:cNvCxnSpPr>
            <a:cxnSpLocks noChangeShapeType="1"/>
            <a:stCxn id="975879" idx="6"/>
            <a:endCxn id="97588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589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589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589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589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589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589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589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590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590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590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5903"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solidFill>
                  <a:srgbClr val="0000FF"/>
                </a:solidFill>
              </a:rPr>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a:t>Example</a:t>
            </a:r>
          </a:p>
        </p:txBody>
      </p:sp>
      <p:sp>
        <p:nvSpPr>
          <p:cNvPr id="977923"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792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792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7926"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7927"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7928"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7929"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7930"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7931" name="AutoShape 11"/>
          <p:cNvCxnSpPr>
            <a:cxnSpLocks noChangeShapeType="1"/>
            <a:stCxn id="977924" idx="7"/>
            <a:endCxn id="977923"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977932" name="AutoShape 12"/>
          <p:cNvCxnSpPr>
            <a:cxnSpLocks noChangeShapeType="1"/>
            <a:stCxn id="977924" idx="4"/>
            <a:endCxn id="97792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7933" name="AutoShape 13"/>
          <p:cNvCxnSpPr>
            <a:cxnSpLocks noChangeShapeType="1"/>
            <a:stCxn id="977928" idx="1"/>
            <a:endCxn id="97792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77934" name="AutoShape 14"/>
          <p:cNvCxnSpPr>
            <a:cxnSpLocks noChangeShapeType="1"/>
            <a:stCxn id="977927" idx="3"/>
            <a:endCxn id="97792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7935" name="AutoShape 15"/>
          <p:cNvCxnSpPr>
            <a:cxnSpLocks noChangeShapeType="1"/>
            <a:stCxn id="977927" idx="0"/>
            <a:endCxn id="977925"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7936" name="AutoShape 16"/>
          <p:cNvCxnSpPr>
            <a:cxnSpLocks noChangeShapeType="1"/>
            <a:stCxn id="977925" idx="1"/>
            <a:endCxn id="97792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7937" name="AutoShape 17"/>
          <p:cNvCxnSpPr>
            <a:cxnSpLocks noChangeShapeType="1"/>
            <a:stCxn id="977924" idx="6"/>
            <a:endCxn id="97792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77938" name="AutoShape 18"/>
          <p:cNvCxnSpPr>
            <a:cxnSpLocks noChangeShapeType="1"/>
            <a:stCxn id="977924" idx="5"/>
            <a:endCxn id="977928"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7939" name="AutoShape 19"/>
          <p:cNvCxnSpPr>
            <a:cxnSpLocks noChangeShapeType="1"/>
            <a:stCxn id="977925" idx="6"/>
            <a:endCxn id="977929"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7940" name="AutoShape 20"/>
          <p:cNvCxnSpPr>
            <a:cxnSpLocks noChangeShapeType="1"/>
            <a:stCxn id="977927" idx="6"/>
            <a:endCxn id="97793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794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794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794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794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794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794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794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794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794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795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7951"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solidFill>
                  <a:srgbClr val="0000FF"/>
                </a:solidFill>
              </a:rPr>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TW" dirty="0">
                <a:solidFill>
                  <a:schemeClr val="accent6"/>
                </a:solidFill>
                <a:ea typeface="新細明體" pitchFamily="18" charset="-120"/>
              </a:rPr>
              <a:t>Definition of MST</a:t>
            </a:r>
          </a:p>
        </p:txBody>
      </p:sp>
      <p:sp>
        <p:nvSpPr>
          <p:cNvPr id="6148" name="Rectangle 3"/>
          <p:cNvSpPr>
            <a:spLocks noGrp="1" noChangeArrowheads="1"/>
          </p:cNvSpPr>
          <p:nvPr>
            <p:ph type="body" idx="1"/>
          </p:nvPr>
        </p:nvSpPr>
        <p:spPr>
          <a:xfrm>
            <a:off x="685800" y="1981200"/>
            <a:ext cx="7989888" cy="4114800"/>
          </a:xfrm>
        </p:spPr>
        <p:txBody>
          <a:bodyPr>
            <a:noAutofit/>
          </a:bodyPr>
          <a:lstStyle/>
          <a:p>
            <a:pPr eaLnBrk="1" hangingPunct="1"/>
            <a:r>
              <a:rPr lang="en-US" altLang="zh-TW" sz="2300" dirty="0">
                <a:ea typeface="新細明體" pitchFamily="18" charset="-120"/>
              </a:rPr>
              <a:t>Let </a:t>
            </a:r>
            <a:r>
              <a:rPr lang="en-US" altLang="zh-TW" sz="2300" i="1" dirty="0">
                <a:ea typeface="新細明體" pitchFamily="18" charset="-120"/>
              </a:rPr>
              <a:t>G=(V,E)</a:t>
            </a:r>
            <a:r>
              <a:rPr lang="en-US" altLang="zh-TW" sz="2300" dirty="0">
                <a:ea typeface="新細明體" pitchFamily="18" charset="-120"/>
              </a:rPr>
              <a:t> be a connected, undirected graph. </a:t>
            </a:r>
          </a:p>
          <a:p>
            <a:pPr eaLnBrk="1" hangingPunct="1"/>
            <a:r>
              <a:rPr lang="en-US" altLang="zh-TW" sz="2300" dirty="0">
                <a:ea typeface="新細明體" pitchFamily="18" charset="-120"/>
              </a:rPr>
              <a:t>For each edge </a:t>
            </a:r>
            <a:r>
              <a:rPr lang="en-US" altLang="zh-TW" sz="2300" i="1" dirty="0">
                <a:ea typeface="新細明體" pitchFamily="18" charset="-120"/>
              </a:rPr>
              <a:t>(</a:t>
            </a:r>
            <a:r>
              <a:rPr lang="en-US" altLang="zh-TW" sz="2300" i="1" dirty="0" err="1">
                <a:ea typeface="新細明體" pitchFamily="18" charset="-120"/>
              </a:rPr>
              <a:t>u,v</a:t>
            </a:r>
            <a:r>
              <a:rPr lang="en-US" altLang="zh-TW" sz="2300" i="1" dirty="0">
                <a:ea typeface="新細明體" pitchFamily="18" charset="-120"/>
              </a:rPr>
              <a:t>)</a:t>
            </a:r>
            <a:r>
              <a:rPr lang="en-US" altLang="zh-TW" sz="2300" dirty="0">
                <a:ea typeface="新細明體" pitchFamily="18" charset="-120"/>
              </a:rPr>
              <a:t> in </a:t>
            </a:r>
            <a:r>
              <a:rPr lang="en-US" altLang="zh-TW" sz="2300" i="1" dirty="0">
                <a:ea typeface="新細明體" pitchFamily="18" charset="-120"/>
              </a:rPr>
              <a:t>E</a:t>
            </a:r>
            <a:r>
              <a:rPr lang="en-US" altLang="zh-TW" sz="2300" dirty="0">
                <a:ea typeface="新細明體" pitchFamily="18" charset="-120"/>
              </a:rPr>
              <a:t>, we have a weight </a:t>
            </a:r>
            <a:r>
              <a:rPr lang="en-US" altLang="zh-TW" sz="2300" i="1" dirty="0">
                <a:ea typeface="新細明體" pitchFamily="18" charset="-120"/>
              </a:rPr>
              <a:t>w(</a:t>
            </a:r>
            <a:r>
              <a:rPr lang="en-US" altLang="zh-TW" sz="2300" i="1" dirty="0" err="1">
                <a:ea typeface="新細明體" pitchFamily="18" charset="-120"/>
              </a:rPr>
              <a:t>u,v</a:t>
            </a:r>
            <a:r>
              <a:rPr lang="en-US" altLang="zh-TW" sz="2300" i="1" dirty="0">
                <a:ea typeface="新細明體" pitchFamily="18" charset="-120"/>
              </a:rPr>
              <a:t>)</a:t>
            </a:r>
            <a:r>
              <a:rPr lang="en-US" altLang="zh-TW" sz="2300" dirty="0">
                <a:ea typeface="新細明體" pitchFamily="18" charset="-120"/>
              </a:rPr>
              <a:t> specifying the cost (length of edge) to connect u and v.</a:t>
            </a:r>
          </a:p>
          <a:p>
            <a:pPr eaLnBrk="1" hangingPunct="1"/>
            <a:r>
              <a:rPr lang="en-US" altLang="zh-TW" sz="2300" dirty="0">
                <a:ea typeface="新細明體" pitchFamily="18" charset="-120"/>
              </a:rPr>
              <a:t>We wish to find a (acyclic) subset </a:t>
            </a:r>
            <a:r>
              <a:rPr lang="en-US" altLang="zh-TW" sz="2300" i="1" dirty="0">
                <a:ea typeface="新細明體" pitchFamily="18" charset="-120"/>
              </a:rPr>
              <a:t>T </a:t>
            </a:r>
            <a:r>
              <a:rPr lang="en-US" altLang="zh-TW" sz="2300" dirty="0">
                <a:ea typeface="新細明體" pitchFamily="18" charset="-120"/>
              </a:rPr>
              <a:t>of  </a:t>
            </a:r>
            <a:r>
              <a:rPr lang="en-US" altLang="zh-TW" sz="2300" i="1" dirty="0">
                <a:ea typeface="新細明體" pitchFamily="18" charset="-120"/>
              </a:rPr>
              <a:t>E</a:t>
            </a:r>
            <a:r>
              <a:rPr lang="en-US" altLang="zh-TW" sz="2300" dirty="0">
                <a:ea typeface="新細明體" pitchFamily="18" charset="-120"/>
              </a:rPr>
              <a:t> that connects all of the vertices in </a:t>
            </a:r>
            <a:r>
              <a:rPr lang="en-US" altLang="zh-TW" sz="2300" i="1" dirty="0">
                <a:ea typeface="新細明體" pitchFamily="18" charset="-120"/>
              </a:rPr>
              <a:t>V</a:t>
            </a:r>
            <a:r>
              <a:rPr lang="en-US" altLang="zh-TW" sz="2300" dirty="0">
                <a:ea typeface="新細明體" pitchFamily="18" charset="-120"/>
              </a:rPr>
              <a:t> and whose total weight is minimized.</a:t>
            </a:r>
          </a:p>
          <a:p>
            <a:pPr eaLnBrk="1" hangingPunct="1"/>
            <a:r>
              <a:rPr lang="en-US" altLang="zh-TW" sz="2300" dirty="0">
                <a:ea typeface="新細明體" pitchFamily="18" charset="-120"/>
              </a:rPr>
              <a:t>Since the total weight is minimized, the subset T must be  acyclic. </a:t>
            </a:r>
          </a:p>
          <a:p>
            <a:r>
              <a:rPr lang="en-US" altLang="zh-TW" sz="2300" dirty="0">
                <a:ea typeface="新細明體" pitchFamily="18" charset="-120"/>
              </a:rPr>
              <a:t>Thus, </a:t>
            </a:r>
            <a:r>
              <a:rPr lang="en-US" altLang="zh-TW" sz="2300" i="1" dirty="0">
                <a:ea typeface="新細明體" pitchFamily="18" charset="-120"/>
              </a:rPr>
              <a:t>T</a:t>
            </a:r>
            <a:r>
              <a:rPr lang="en-US" altLang="zh-TW" sz="2300" dirty="0">
                <a:ea typeface="新細明體" pitchFamily="18" charset="-120"/>
              </a:rPr>
              <a:t> is a tree. We call it a </a:t>
            </a:r>
            <a:r>
              <a:rPr lang="en-US" altLang="zh-TW" sz="2300" dirty="0">
                <a:solidFill>
                  <a:schemeClr val="accent2"/>
                </a:solidFill>
                <a:ea typeface="新細明體" pitchFamily="18" charset="-120"/>
              </a:rPr>
              <a:t>minimum</a:t>
            </a:r>
            <a:r>
              <a:rPr lang="en-US" altLang="zh-TW" sz="2300" dirty="0">
                <a:ea typeface="新細明體" pitchFamily="18" charset="-120"/>
              </a:rPr>
              <a:t> </a:t>
            </a:r>
            <a:r>
              <a:rPr lang="en-US" altLang="zh-TW" sz="2300" dirty="0">
                <a:solidFill>
                  <a:schemeClr val="accent2"/>
                </a:solidFill>
                <a:ea typeface="新細明體" pitchFamily="18" charset="-120"/>
              </a:rPr>
              <a:t>spanning tree</a:t>
            </a:r>
            <a:r>
              <a:rPr lang="en-US" altLang="zh-TW" sz="2300" dirty="0">
                <a:ea typeface="新細明體" pitchFamily="18" charset="-120"/>
              </a:rPr>
              <a:t>.</a:t>
            </a:r>
          </a:p>
          <a:p>
            <a:pPr eaLnBrk="1" hangingPunct="1"/>
            <a:r>
              <a:rPr lang="en-US" altLang="zh-TW" sz="2300" dirty="0">
                <a:ea typeface="新細明體" pitchFamily="18" charset="-120"/>
              </a:rPr>
              <a:t>The problem of determining the tree T is called the </a:t>
            </a:r>
            <a:r>
              <a:rPr lang="en-US" altLang="zh-TW" sz="2300" dirty="0">
                <a:solidFill>
                  <a:schemeClr val="accent2"/>
                </a:solidFill>
                <a:ea typeface="新細明體" pitchFamily="18" charset="-120"/>
              </a:rPr>
              <a:t>minimum-spanning-tree problem</a:t>
            </a:r>
            <a:r>
              <a:rPr lang="en-US" altLang="zh-TW" sz="2300" dirty="0">
                <a:ea typeface="新細明體" pitchFamily="18" charset="-12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a:t>Example</a:t>
            </a:r>
          </a:p>
        </p:txBody>
      </p:sp>
      <p:sp>
        <p:nvSpPr>
          <p:cNvPr id="97997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7997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7997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79974"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79975"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79976"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79977"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79978"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79979" name="AutoShape 11"/>
          <p:cNvCxnSpPr>
            <a:cxnSpLocks noChangeShapeType="1"/>
            <a:stCxn id="979972" idx="7"/>
            <a:endCxn id="97997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79980" name="AutoShape 12"/>
          <p:cNvCxnSpPr>
            <a:cxnSpLocks noChangeShapeType="1"/>
            <a:stCxn id="979972" idx="4"/>
            <a:endCxn id="97997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79981" name="AutoShape 13"/>
          <p:cNvCxnSpPr>
            <a:cxnSpLocks noChangeShapeType="1"/>
            <a:stCxn id="979976" idx="1"/>
            <a:endCxn id="97997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79982" name="AutoShape 14"/>
          <p:cNvCxnSpPr>
            <a:cxnSpLocks noChangeShapeType="1"/>
            <a:stCxn id="979975" idx="3"/>
            <a:endCxn id="97997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79983" name="AutoShape 15"/>
          <p:cNvCxnSpPr>
            <a:cxnSpLocks noChangeShapeType="1"/>
            <a:stCxn id="979975" idx="0"/>
            <a:endCxn id="979973"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979984" name="AutoShape 16"/>
          <p:cNvCxnSpPr>
            <a:cxnSpLocks noChangeShapeType="1"/>
            <a:stCxn id="979973" idx="1"/>
            <a:endCxn id="97997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79985" name="AutoShape 17"/>
          <p:cNvCxnSpPr>
            <a:cxnSpLocks noChangeShapeType="1"/>
            <a:stCxn id="979972" idx="6"/>
            <a:endCxn id="97997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79986" name="AutoShape 18"/>
          <p:cNvCxnSpPr>
            <a:cxnSpLocks noChangeShapeType="1"/>
            <a:stCxn id="979972" idx="5"/>
            <a:endCxn id="979976"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79987" name="AutoShape 19"/>
          <p:cNvCxnSpPr>
            <a:cxnSpLocks noChangeShapeType="1"/>
            <a:stCxn id="979973" idx="6"/>
            <a:endCxn id="979977"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79988" name="AutoShape 20"/>
          <p:cNvCxnSpPr>
            <a:cxnSpLocks noChangeShapeType="1"/>
            <a:stCxn id="979975" idx="6"/>
            <a:endCxn id="97997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7998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7999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7999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7999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7999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7999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7999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7999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7999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7999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79999"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solidFill>
                  <a:srgbClr val="0000FF"/>
                </a:solidFill>
              </a:rPr>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a:t>Example</a:t>
            </a:r>
          </a:p>
        </p:txBody>
      </p:sp>
      <p:sp>
        <p:nvSpPr>
          <p:cNvPr id="98201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202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202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2022"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202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2024"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2025"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2026"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2027" name="AutoShape 11"/>
          <p:cNvCxnSpPr>
            <a:cxnSpLocks noChangeShapeType="1"/>
            <a:stCxn id="982020" idx="7"/>
            <a:endCxn id="98201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2028" name="AutoShape 12"/>
          <p:cNvCxnSpPr>
            <a:cxnSpLocks noChangeShapeType="1"/>
            <a:stCxn id="982020" idx="4"/>
            <a:endCxn id="98202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2029" name="AutoShape 13"/>
          <p:cNvCxnSpPr>
            <a:cxnSpLocks noChangeShapeType="1"/>
            <a:stCxn id="982024" idx="1"/>
            <a:endCxn id="98202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2030" name="AutoShape 14"/>
          <p:cNvCxnSpPr>
            <a:cxnSpLocks noChangeShapeType="1"/>
            <a:stCxn id="982023" idx="3"/>
            <a:endCxn id="98202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2031" name="AutoShape 15"/>
          <p:cNvCxnSpPr>
            <a:cxnSpLocks noChangeShapeType="1"/>
            <a:stCxn id="982023" idx="0"/>
            <a:endCxn id="98202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2032" name="AutoShape 16"/>
          <p:cNvCxnSpPr>
            <a:cxnSpLocks noChangeShapeType="1"/>
            <a:stCxn id="982021" idx="1"/>
            <a:endCxn id="98201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2033" name="AutoShape 17"/>
          <p:cNvCxnSpPr>
            <a:cxnSpLocks noChangeShapeType="1"/>
            <a:stCxn id="982020" idx="6"/>
            <a:endCxn id="98202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2034" name="AutoShape 18"/>
          <p:cNvCxnSpPr>
            <a:cxnSpLocks noChangeShapeType="1"/>
            <a:stCxn id="982020" idx="5"/>
            <a:endCxn id="982024"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982035" name="AutoShape 19"/>
          <p:cNvCxnSpPr>
            <a:cxnSpLocks noChangeShapeType="1"/>
            <a:stCxn id="982021" idx="6"/>
            <a:endCxn id="982025"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82036" name="AutoShape 20"/>
          <p:cNvCxnSpPr>
            <a:cxnSpLocks noChangeShapeType="1"/>
            <a:stCxn id="982023" idx="6"/>
            <a:endCxn id="98202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203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203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203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204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204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204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204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204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204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204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2047"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solidFill>
                  <a:srgbClr val="0000FF"/>
                </a:solidFill>
              </a:rPr>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a:t>Example</a:t>
            </a:r>
          </a:p>
        </p:txBody>
      </p:sp>
      <p:sp>
        <p:nvSpPr>
          <p:cNvPr id="984067"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406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4069"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407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4071"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407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4073"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4074"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4075" name="AutoShape 11"/>
          <p:cNvCxnSpPr>
            <a:cxnSpLocks noChangeShapeType="1"/>
            <a:stCxn id="984068" idx="7"/>
            <a:endCxn id="984067"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4076" name="AutoShape 12"/>
          <p:cNvCxnSpPr>
            <a:cxnSpLocks noChangeShapeType="1"/>
            <a:stCxn id="984068" idx="4"/>
            <a:endCxn id="98407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4077" name="AutoShape 13"/>
          <p:cNvCxnSpPr>
            <a:cxnSpLocks noChangeShapeType="1"/>
            <a:stCxn id="984072" idx="1"/>
            <a:endCxn id="98407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4078" name="AutoShape 14"/>
          <p:cNvCxnSpPr>
            <a:cxnSpLocks noChangeShapeType="1"/>
            <a:stCxn id="984071" idx="3"/>
            <a:endCxn id="98407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4079" name="AutoShape 15"/>
          <p:cNvCxnSpPr>
            <a:cxnSpLocks noChangeShapeType="1"/>
            <a:stCxn id="984071" idx="0"/>
            <a:endCxn id="984069"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4080" name="AutoShape 16"/>
          <p:cNvCxnSpPr>
            <a:cxnSpLocks noChangeShapeType="1"/>
            <a:stCxn id="984069" idx="1"/>
            <a:endCxn id="98406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4081" name="AutoShape 17"/>
          <p:cNvCxnSpPr>
            <a:cxnSpLocks noChangeShapeType="1"/>
            <a:stCxn id="984068" idx="6"/>
            <a:endCxn id="984069"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4082" name="AutoShape 18"/>
          <p:cNvCxnSpPr>
            <a:cxnSpLocks noChangeShapeType="1"/>
            <a:stCxn id="984068" idx="5"/>
            <a:endCxn id="98407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84083" name="AutoShape 19"/>
          <p:cNvCxnSpPr>
            <a:cxnSpLocks noChangeShapeType="1"/>
            <a:stCxn id="984069" idx="6"/>
            <a:endCxn id="984073"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984084" name="AutoShape 20"/>
          <p:cNvCxnSpPr>
            <a:cxnSpLocks noChangeShapeType="1"/>
            <a:stCxn id="984071" idx="6"/>
            <a:endCxn id="98407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408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408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408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408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408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409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409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409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409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409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409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solidFill>
                  <a:srgbClr val="0000FF"/>
                </a:solidFill>
              </a:rPr>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en-US"/>
              <a:t>Example</a:t>
            </a:r>
          </a:p>
        </p:txBody>
      </p:sp>
      <p:sp>
        <p:nvSpPr>
          <p:cNvPr id="986115"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611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611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611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6119"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6120"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6121"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6122"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6123" name="AutoShape 11"/>
          <p:cNvCxnSpPr>
            <a:cxnSpLocks noChangeShapeType="1"/>
            <a:stCxn id="986116" idx="7"/>
            <a:endCxn id="986115"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6124" name="AutoShape 12"/>
          <p:cNvCxnSpPr>
            <a:cxnSpLocks noChangeShapeType="1"/>
            <a:stCxn id="986116" idx="4"/>
            <a:endCxn id="98611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6125" name="AutoShape 13"/>
          <p:cNvCxnSpPr>
            <a:cxnSpLocks noChangeShapeType="1"/>
            <a:stCxn id="986120" idx="1"/>
            <a:endCxn id="98611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6126" name="AutoShape 14"/>
          <p:cNvCxnSpPr>
            <a:cxnSpLocks noChangeShapeType="1"/>
            <a:stCxn id="986119" idx="3"/>
            <a:endCxn id="98612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6127" name="AutoShape 15"/>
          <p:cNvCxnSpPr>
            <a:cxnSpLocks noChangeShapeType="1"/>
            <a:stCxn id="986119" idx="0"/>
            <a:endCxn id="986117"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6128" name="AutoShape 16"/>
          <p:cNvCxnSpPr>
            <a:cxnSpLocks noChangeShapeType="1"/>
            <a:stCxn id="986117" idx="1"/>
            <a:endCxn id="98611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6129" name="AutoShape 17"/>
          <p:cNvCxnSpPr>
            <a:cxnSpLocks noChangeShapeType="1"/>
            <a:stCxn id="986116" idx="6"/>
            <a:endCxn id="98611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6130" name="AutoShape 18"/>
          <p:cNvCxnSpPr>
            <a:cxnSpLocks noChangeShapeType="1"/>
            <a:stCxn id="986116" idx="5"/>
            <a:endCxn id="986120"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86131" name="AutoShape 19"/>
          <p:cNvCxnSpPr>
            <a:cxnSpLocks noChangeShapeType="1"/>
            <a:stCxn id="986117" idx="6"/>
            <a:endCxn id="986121"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86132" name="AutoShape 20"/>
          <p:cNvCxnSpPr>
            <a:cxnSpLocks noChangeShapeType="1"/>
            <a:stCxn id="986119" idx="6"/>
            <a:endCxn id="98612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613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613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613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613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613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613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613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614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614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614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6143"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solidFill>
                  <a:srgbClr val="0000FF"/>
                </a:solidFill>
              </a:rPr>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lstStyle/>
          <a:p>
            <a:r>
              <a:rPr lang="en-US"/>
              <a:t>Example</a:t>
            </a:r>
          </a:p>
        </p:txBody>
      </p:sp>
      <p:sp>
        <p:nvSpPr>
          <p:cNvPr id="988163"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8816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8816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8816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88167"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8816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88169"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88170"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88171" name="AutoShape 11"/>
          <p:cNvCxnSpPr>
            <a:cxnSpLocks noChangeShapeType="1"/>
            <a:stCxn id="988164" idx="7"/>
            <a:endCxn id="988163"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88172" name="AutoShape 12"/>
          <p:cNvCxnSpPr>
            <a:cxnSpLocks noChangeShapeType="1"/>
            <a:stCxn id="988164" idx="4"/>
            <a:endCxn id="98816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88173" name="AutoShape 13"/>
          <p:cNvCxnSpPr>
            <a:cxnSpLocks noChangeShapeType="1"/>
            <a:stCxn id="988168" idx="1"/>
            <a:endCxn id="98816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88174" name="AutoShape 14"/>
          <p:cNvCxnSpPr>
            <a:cxnSpLocks noChangeShapeType="1"/>
            <a:stCxn id="988167" idx="3"/>
            <a:endCxn id="98816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88175" name="AutoShape 15"/>
          <p:cNvCxnSpPr>
            <a:cxnSpLocks noChangeShapeType="1"/>
            <a:stCxn id="988167" idx="0"/>
            <a:endCxn id="988165"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88176" name="AutoShape 16"/>
          <p:cNvCxnSpPr>
            <a:cxnSpLocks noChangeShapeType="1"/>
            <a:stCxn id="988165" idx="1"/>
            <a:endCxn id="98816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88177" name="AutoShape 17"/>
          <p:cNvCxnSpPr>
            <a:cxnSpLocks noChangeShapeType="1"/>
            <a:stCxn id="988164" idx="6"/>
            <a:endCxn id="98816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88178" name="AutoShape 18"/>
          <p:cNvCxnSpPr>
            <a:cxnSpLocks noChangeShapeType="1"/>
            <a:stCxn id="988164" idx="5"/>
            <a:endCxn id="988168"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88179" name="AutoShape 19"/>
          <p:cNvCxnSpPr>
            <a:cxnSpLocks noChangeShapeType="1"/>
            <a:stCxn id="988165" idx="6"/>
            <a:endCxn id="988169"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88180" name="AutoShape 20"/>
          <p:cNvCxnSpPr>
            <a:cxnSpLocks noChangeShapeType="1"/>
            <a:stCxn id="988167" idx="6"/>
            <a:endCxn id="98817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8818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8818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8818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8818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8818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8818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8818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8818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8818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8819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88191"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solidFill>
                  <a:srgbClr val="0000FF"/>
                </a:solidFill>
              </a:rPr>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t>Example</a:t>
            </a:r>
          </a:p>
        </p:txBody>
      </p:sp>
      <p:sp>
        <p:nvSpPr>
          <p:cNvPr id="99021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9021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9021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90214"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90215"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90216"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90217"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90218"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90219" name="AutoShape 11"/>
          <p:cNvCxnSpPr>
            <a:cxnSpLocks noChangeShapeType="1"/>
            <a:stCxn id="990212" idx="7"/>
            <a:endCxn id="99021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90220" name="AutoShape 12"/>
          <p:cNvCxnSpPr>
            <a:cxnSpLocks noChangeShapeType="1"/>
            <a:stCxn id="990212" idx="4"/>
            <a:endCxn id="99021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90221" name="AutoShape 13"/>
          <p:cNvCxnSpPr>
            <a:cxnSpLocks noChangeShapeType="1"/>
            <a:stCxn id="990216" idx="1"/>
            <a:endCxn id="99021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90222" name="AutoShape 14"/>
          <p:cNvCxnSpPr>
            <a:cxnSpLocks noChangeShapeType="1"/>
            <a:stCxn id="990215" idx="3"/>
            <a:endCxn id="99021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90223" name="AutoShape 15"/>
          <p:cNvCxnSpPr>
            <a:cxnSpLocks noChangeShapeType="1"/>
            <a:stCxn id="990215" idx="0"/>
            <a:endCxn id="990213"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90224" name="AutoShape 16"/>
          <p:cNvCxnSpPr>
            <a:cxnSpLocks noChangeShapeType="1"/>
            <a:stCxn id="990213" idx="1"/>
            <a:endCxn id="99021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90225" name="AutoShape 17"/>
          <p:cNvCxnSpPr>
            <a:cxnSpLocks noChangeShapeType="1"/>
            <a:stCxn id="990212" idx="6"/>
            <a:endCxn id="99021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90226" name="AutoShape 18"/>
          <p:cNvCxnSpPr>
            <a:cxnSpLocks noChangeShapeType="1"/>
            <a:stCxn id="990212" idx="5"/>
            <a:endCxn id="990216"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90227" name="AutoShape 19"/>
          <p:cNvCxnSpPr>
            <a:cxnSpLocks noChangeShapeType="1"/>
            <a:stCxn id="990213" idx="6"/>
            <a:endCxn id="990217"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90228" name="AutoShape 20"/>
          <p:cNvCxnSpPr>
            <a:cxnSpLocks noChangeShapeType="1"/>
            <a:stCxn id="990215" idx="6"/>
            <a:endCxn id="99021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9022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9023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9023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9023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9023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9023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9023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9023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9023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9023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90239"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solidFill>
                  <a:srgbClr val="0000FF"/>
                </a:solidFill>
              </a:rPr>
              <a:t>b-c: 	14</a:t>
            </a:r>
          </a:p>
          <a:p>
            <a:pPr>
              <a:spcBef>
                <a:spcPct val="50000"/>
              </a:spcBef>
            </a:pPr>
            <a:r>
              <a:rPr lang="en-US" sz="2400"/>
              <a:t>e-h: 	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Example</a:t>
            </a:r>
          </a:p>
        </p:txBody>
      </p:sp>
      <p:sp>
        <p:nvSpPr>
          <p:cNvPr id="99225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9226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9226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9226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9226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9226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92265"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92266"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92267" name="AutoShape 11"/>
          <p:cNvCxnSpPr>
            <a:cxnSpLocks noChangeShapeType="1"/>
            <a:stCxn id="992260" idx="7"/>
            <a:endCxn id="99225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92268" name="AutoShape 12"/>
          <p:cNvCxnSpPr>
            <a:cxnSpLocks noChangeShapeType="1"/>
            <a:stCxn id="992260" idx="4"/>
            <a:endCxn id="99226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92269" name="AutoShape 13"/>
          <p:cNvCxnSpPr>
            <a:cxnSpLocks noChangeShapeType="1"/>
            <a:stCxn id="992264" idx="1"/>
            <a:endCxn id="99226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92270" name="AutoShape 14"/>
          <p:cNvCxnSpPr>
            <a:cxnSpLocks noChangeShapeType="1"/>
            <a:stCxn id="992263" idx="3"/>
            <a:endCxn id="99226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92271" name="AutoShape 15"/>
          <p:cNvCxnSpPr>
            <a:cxnSpLocks noChangeShapeType="1"/>
            <a:stCxn id="992263" idx="0"/>
            <a:endCxn id="99226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92272" name="AutoShape 16"/>
          <p:cNvCxnSpPr>
            <a:cxnSpLocks noChangeShapeType="1"/>
            <a:stCxn id="992261" idx="1"/>
            <a:endCxn id="99225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92273" name="AutoShape 17"/>
          <p:cNvCxnSpPr>
            <a:cxnSpLocks noChangeShapeType="1"/>
            <a:stCxn id="992260" idx="6"/>
            <a:endCxn id="99226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92274" name="AutoShape 18"/>
          <p:cNvCxnSpPr>
            <a:cxnSpLocks noChangeShapeType="1"/>
            <a:stCxn id="992260" idx="5"/>
            <a:endCxn id="99226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92275" name="AutoShape 19"/>
          <p:cNvCxnSpPr>
            <a:cxnSpLocks noChangeShapeType="1"/>
            <a:stCxn id="992261" idx="6"/>
            <a:endCxn id="992265"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92276" name="AutoShape 20"/>
          <p:cNvCxnSpPr>
            <a:cxnSpLocks noChangeShapeType="1"/>
            <a:stCxn id="992263" idx="6"/>
            <a:endCxn id="99226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99227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9227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9227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9228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9228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9228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9228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9228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9228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9228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92287"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solidFill>
                  <a:srgbClr val="0000FF"/>
                </a:solidFill>
              </a:rPr>
              <a:t>e-h: 	15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en-US"/>
              <a:t>Example</a:t>
            </a:r>
          </a:p>
        </p:txBody>
      </p:sp>
      <p:sp>
        <p:nvSpPr>
          <p:cNvPr id="994307"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99430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994309"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99431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994311"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99431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994313"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994314" name="Oval 10"/>
          <p:cNvSpPr>
            <a:spLocks noChangeArrowheads="1"/>
          </p:cNvSpPr>
          <p:nvPr/>
        </p:nvSpPr>
        <p:spPr bwMode="auto">
          <a:xfrm>
            <a:off x="6543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994315" name="AutoShape 11"/>
          <p:cNvCxnSpPr>
            <a:cxnSpLocks noChangeShapeType="1"/>
            <a:stCxn id="994308" idx="7"/>
            <a:endCxn id="994307"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994316" name="AutoShape 12"/>
          <p:cNvCxnSpPr>
            <a:cxnSpLocks noChangeShapeType="1"/>
            <a:stCxn id="994308" idx="4"/>
            <a:endCxn id="99431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994317" name="AutoShape 13"/>
          <p:cNvCxnSpPr>
            <a:cxnSpLocks noChangeShapeType="1"/>
            <a:stCxn id="994312" idx="1"/>
            <a:endCxn id="99431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994318" name="AutoShape 14"/>
          <p:cNvCxnSpPr>
            <a:cxnSpLocks noChangeShapeType="1"/>
            <a:stCxn id="994311" idx="3"/>
            <a:endCxn id="99431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994319" name="AutoShape 15"/>
          <p:cNvCxnSpPr>
            <a:cxnSpLocks noChangeShapeType="1"/>
            <a:stCxn id="994311" idx="0"/>
            <a:endCxn id="994309"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994320" name="AutoShape 16"/>
          <p:cNvCxnSpPr>
            <a:cxnSpLocks noChangeShapeType="1"/>
            <a:stCxn id="994309" idx="1"/>
            <a:endCxn id="99430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994321" name="AutoShape 17"/>
          <p:cNvCxnSpPr>
            <a:cxnSpLocks noChangeShapeType="1"/>
            <a:stCxn id="994308" idx="6"/>
            <a:endCxn id="994309"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994322" name="AutoShape 18"/>
          <p:cNvCxnSpPr>
            <a:cxnSpLocks noChangeShapeType="1"/>
            <a:stCxn id="994308" idx="5"/>
            <a:endCxn id="99431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994323" name="AutoShape 19"/>
          <p:cNvCxnSpPr>
            <a:cxnSpLocks noChangeShapeType="1"/>
            <a:stCxn id="994309" idx="6"/>
            <a:endCxn id="994313"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994324" name="AutoShape 20"/>
          <p:cNvCxnSpPr>
            <a:cxnSpLocks noChangeShapeType="1"/>
            <a:stCxn id="994311" idx="6"/>
            <a:endCxn id="994314" idx="2"/>
          </p:cNvCxnSpPr>
          <p:nvPr/>
        </p:nvCxnSpPr>
        <p:spPr bwMode="auto">
          <a:xfrm>
            <a:off x="5826125" y="4025900"/>
            <a:ext cx="717550" cy="0"/>
          </a:xfrm>
          <a:prstGeom prst="straightConnector1">
            <a:avLst/>
          </a:prstGeom>
          <a:noFill/>
          <a:ln w="57150">
            <a:solidFill>
              <a:srgbClr val="FF9900"/>
            </a:solidFill>
            <a:round/>
            <a:headEnd/>
            <a:tailEnd/>
          </a:ln>
          <a:effectLst/>
        </p:spPr>
      </p:cxnSp>
      <p:sp>
        <p:nvSpPr>
          <p:cNvPr id="99432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99432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99432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99432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99432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99433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99433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99433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99433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99433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99433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4294967295"/>
          </p:nvPr>
        </p:nvSpPr>
        <p:spPr>
          <a:xfrm>
            <a:off x="6553200" y="6397625"/>
            <a:ext cx="2133600" cy="323850"/>
          </a:xfrm>
          <a:prstGeom prst="rect">
            <a:avLst/>
          </a:prstGeom>
          <a:noFill/>
        </p:spPr>
        <p:txBody>
          <a:bodyPr/>
          <a:lstStyle/>
          <a:p>
            <a:fld id="{F0FAA245-D5B2-40E9-A9FC-DA1CD0E40DDF}" type="slidenum">
              <a:rPr lang="en-US" smtClean="0"/>
              <a:pPr/>
              <a:t>28</a:t>
            </a:fld>
            <a:endParaRPr lang="en-US"/>
          </a:p>
        </p:txBody>
      </p:sp>
      <p:sp>
        <p:nvSpPr>
          <p:cNvPr id="16387" name="Rectangle 2"/>
          <p:cNvSpPr>
            <a:spLocks noGrp="1" noChangeArrowheads="1"/>
          </p:cNvSpPr>
          <p:nvPr>
            <p:ph type="title"/>
          </p:nvPr>
        </p:nvSpPr>
        <p:spPr/>
        <p:txBody>
          <a:bodyPr>
            <a:normAutofit/>
          </a:bodyPr>
          <a:lstStyle/>
          <a:p>
            <a:pPr eaLnBrk="1" hangingPunct="1"/>
            <a:r>
              <a:rPr lang="en-US" altLang="zh-TW" dirty="0">
                <a:solidFill>
                  <a:schemeClr val="bg1">
                    <a:lumMod val="50000"/>
                  </a:schemeClr>
                </a:solidFill>
                <a:ea typeface="新細明體" pitchFamily="18" charset="-120"/>
              </a:rPr>
              <a:t>Disjoint-Set</a:t>
            </a:r>
            <a:endParaRPr lang="da-DK" dirty="0">
              <a:solidFill>
                <a:schemeClr val="bg1">
                  <a:lumMod val="50000"/>
                </a:schemeClr>
              </a:solidFill>
              <a:ea typeface="新細明體" pitchFamily="18" charset="-120"/>
            </a:endParaRPr>
          </a:p>
        </p:txBody>
      </p:sp>
      <p:sp>
        <p:nvSpPr>
          <p:cNvPr id="256003" name="Rectangle 3"/>
          <p:cNvSpPr>
            <a:spLocks noGrp="1" noChangeArrowheads="1"/>
          </p:cNvSpPr>
          <p:nvPr>
            <p:ph type="body" idx="1"/>
          </p:nvPr>
        </p:nvSpPr>
        <p:spPr/>
        <p:txBody>
          <a:bodyPr/>
          <a:lstStyle/>
          <a:p>
            <a:pPr eaLnBrk="1" hangingPunct="1"/>
            <a:r>
              <a:rPr lang="en-US" altLang="zh-TW" sz="2400" dirty="0">
                <a:ea typeface="新細明體" pitchFamily="18" charset="-120"/>
              </a:rPr>
              <a:t>Keep a collection of sets S</a:t>
            </a:r>
            <a:r>
              <a:rPr lang="en-US" altLang="zh-TW" sz="2400" baseline="-25000" dirty="0">
                <a:ea typeface="新細明體" pitchFamily="18" charset="-120"/>
              </a:rPr>
              <a:t>1</a:t>
            </a:r>
            <a:r>
              <a:rPr lang="en-US" altLang="zh-TW" sz="2400" dirty="0">
                <a:ea typeface="新細明體" pitchFamily="18" charset="-120"/>
              </a:rPr>
              <a:t>, S</a:t>
            </a:r>
            <a:r>
              <a:rPr lang="en-US" altLang="zh-TW" sz="2400" baseline="-25000" dirty="0">
                <a:ea typeface="新細明體" pitchFamily="18" charset="-120"/>
              </a:rPr>
              <a:t>2</a:t>
            </a:r>
            <a:r>
              <a:rPr lang="en-US" altLang="zh-TW" sz="2400" dirty="0">
                <a:ea typeface="新細明體" pitchFamily="18" charset="-120"/>
              </a:rPr>
              <a:t>, .., </a:t>
            </a:r>
            <a:r>
              <a:rPr lang="en-US" altLang="zh-TW" sz="2400" dirty="0" err="1">
                <a:ea typeface="新細明體" pitchFamily="18" charset="-120"/>
              </a:rPr>
              <a:t>S</a:t>
            </a:r>
            <a:r>
              <a:rPr lang="en-US" altLang="zh-TW" sz="2400" baseline="-25000" dirty="0" err="1">
                <a:ea typeface="新細明體" pitchFamily="18" charset="-120"/>
              </a:rPr>
              <a:t>k</a:t>
            </a:r>
            <a:r>
              <a:rPr lang="en-US" altLang="zh-TW" sz="2400" dirty="0">
                <a:ea typeface="新細明體" pitchFamily="18" charset="-120"/>
              </a:rPr>
              <a:t>, </a:t>
            </a:r>
          </a:p>
          <a:p>
            <a:pPr lvl="1" eaLnBrk="1" hangingPunct="1"/>
            <a:r>
              <a:rPr lang="en-US" altLang="zh-TW" dirty="0">
                <a:ea typeface="新細明體" pitchFamily="18" charset="-120"/>
              </a:rPr>
              <a:t>Each S</a:t>
            </a:r>
            <a:r>
              <a:rPr lang="en-US" altLang="zh-TW" baseline="-25000" dirty="0">
                <a:ea typeface="新細明體" pitchFamily="18" charset="-120"/>
              </a:rPr>
              <a:t>i</a:t>
            </a:r>
            <a:r>
              <a:rPr lang="en-US" altLang="zh-TW" dirty="0">
                <a:ea typeface="新細明體" pitchFamily="18" charset="-120"/>
              </a:rPr>
              <a:t> is a set, </a:t>
            </a:r>
            <a:r>
              <a:rPr lang="en-US" altLang="zh-TW" dirty="0" err="1">
                <a:ea typeface="新細明體" pitchFamily="18" charset="-120"/>
              </a:rPr>
              <a:t>e,g</a:t>
            </a:r>
            <a:r>
              <a:rPr lang="en-US" altLang="zh-TW" dirty="0">
                <a:ea typeface="新細明體" pitchFamily="18" charset="-120"/>
              </a:rPr>
              <a:t>, S</a:t>
            </a:r>
            <a:r>
              <a:rPr lang="en-US" altLang="zh-TW" baseline="-25000" dirty="0">
                <a:ea typeface="新細明體" pitchFamily="18" charset="-120"/>
              </a:rPr>
              <a:t>1</a:t>
            </a:r>
            <a:r>
              <a:rPr lang="en-US" altLang="zh-TW" dirty="0">
                <a:ea typeface="新細明體" pitchFamily="18" charset="-120"/>
              </a:rPr>
              <a:t>={v</a:t>
            </a:r>
            <a:r>
              <a:rPr lang="en-US" altLang="zh-TW" baseline="-25000" dirty="0">
                <a:ea typeface="新細明體" pitchFamily="18" charset="-120"/>
              </a:rPr>
              <a:t>1</a:t>
            </a:r>
            <a:r>
              <a:rPr lang="en-US" altLang="zh-TW" dirty="0">
                <a:ea typeface="新細明體" pitchFamily="18" charset="-120"/>
              </a:rPr>
              <a:t>, v</a:t>
            </a:r>
            <a:r>
              <a:rPr lang="en-US" altLang="zh-TW" baseline="-25000" dirty="0">
                <a:ea typeface="新細明體" pitchFamily="18" charset="-120"/>
              </a:rPr>
              <a:t>2</a:t>
            </a:r>
            <a:r>
              <a:rPr lang="en-US" altLang="zh-TW" dirty="0">
                <a:ea typeface="新細明體" pitchFamily="18" charset="-120"/>
              </a:rPr>
              <a:t>, v</a:t>
            </a:r>
            <a:r>
              <a:rPr lang="en-US" altLang="zh-TW" baseline="-25000" dirty="0">
                <a:ea typeface="新細明體" pitchFamily="18" charset="-120"/>
              </a:rPr>
              <a:t>8</a:t>
            </a:r>
            <a:r>
              <a:rPr lang="en-US" altLang="zh-TW" dirty="0">
                <a:ea typeface="新細明體" pitchFamily="18" charset="-120"/>
              </a:rPr>
              <a:t>}.</a:t>
            </a:r>
          </a:p>
          <a:p>
            <a:pPr eaLnBrk="1" hangingPunct="1"/>
            <a:r>
              <a:rPr lang="en-US" altLang="zh-TW" sz="2400" dirty="0">
                <a:ea typeface="新細明體" pitchFamily="18" charset="-120"/>
              </a:rPr>
              <a:t>Three operations</a:t>
            </a:r>
          </a:p>
          <a:p>
            <a:pPr lvl="1" eaLnBrk="1" hangingPunct="1"/>
            <a:r>
              <a:rPr lang="en-US" altLang="zh-TW" dirty="0">
                <a:solidFill>
                  <a:srgbClr val="CC0000"/>
                </a:solidFill>
                <a:ea typeface="新細明體" pitchFamily="18" charset="-120"/>
              </a:rPr>
              <a:t>Make-Set(x)-</a:t>
            </a:r>
            <a:r>
              <a:rPr lang="en-US" altLang="zh-TW" dirty="0">
                <a:ea typeface="新細明體" pitchFamily="18" charset="-120"/>
              </a:rPr>
              <a:t>creates a new set whose only member is x.</a:t>
            </a:r>
          </a:p>
          <a:p>
            <a:pPr lvl="1" eaLnBrk="1" hangingPunct="1"/>
            <a:r>
              <a:rPr lang="en-US" altLang="zh-TW" dirty="0">
                <a:solidFill>
                  <a:srgbClr val="CC0000"/>
                </a:solidFill>
                <a:ea typeface="新細明體" pitchFamily="18" charset="-120"/>
              </a:rPr>
              <a:t>Union(x, y)</a:t>
            </a:r>
            <a:r>
              <a:rPr lang="en-US" altLang="zh-TW" dirty="0">
                <a:ea typeface="新細明體" pitchFamily="18" charset="-120"/>
              </a:rPr>
              <a:t> </a:t>
            </a:r>
            <a:r>
              <a:rPr lang="en-US" altLang="zh-TW" dirty="0">
                <a:latin typeface="Times New Roman" pitchFamily="18" charset="0"/>
                <a:ea typeface="新細明體" pitchFamily="18" charset="-120"/>
              </a:rPr>
              <a:t>–</a:t>
            </a:r>
            <a:r>
              <a:rPr lang="en-US" altLang="zh-TW" dirty="0">
                <a:ea typeface="新細明體" pitchFamily="18" charset="-120"/>
              </a:rPr>
              <a:t>unites the sets that contain x and y, say, </a:t>
            </a:r>
            <a:r>
              <a:rPr lang="en-US" altLang="zh-TW" dirty="0" err="1">
                <a:ea typeface="新細明體" pitchFamily="18" charset="-120"/>
              </a:rPr>
              <a:t>S</a:t>
            </a:r>
            <a:r>
              <a:rPr lang="en-US" altLang="zh-TW" baseline="-25000" dirty="0" err="1">
                <a:ea typeface="新細明體" pitchFamily="18" charset="-120"/>
              </a:rPr>
              <a:t>x</a:t>
            </a:r>
            <a:r>
              <a:rPr lang="en-US" altLang="zh-TW" dirty="0">
                <a:ea typeface="新細明體" pitchFamily="18" charset="-120"/>
              </a:rPr>
              <a:t> and </a:t>
            </a:r>
            <a:r>
              <a:rPr lang="en-US" altLang="zh-TW" dirty="0" err="1">
                <a:ea typeface="新細明體" pitchFamily="18" charset="-120"/>
              </a:rPr>
              <a:t>S</a:t>
            </a:r>
            <a:r>
              <a:rPr lang="en-US" altLang="zh-TW" baseline="-25000" dirty="0" err="1">
                <a:ea typeface="新細明體" pitchFamily="18" charset="-120"/>
              </a:rPr>
              <a:t>y</a:t>
            </a:r>
            <a:r>
              <a:rPr lang="en-US" altLang="zh-TW" dirty="0">
                <a:ea typeface="新細明體" pitchFamily="18" charset="-120"/>
              </a:rPr>
              <a:t>, into a new set that is the union of the two sets.</a:t>
            </a:r>
          </a:p>
          <a:p>
            <a:pPr lvl="1" eaLnBrk="1" hangingPunct="1"/>
            <a:r>
              <a:rPr lang="en-US" altLang="zh-TW" dirty="0">
                <a:solidFill>
                  <a:srgbClr val="CC0000"/>
                </a:solidFill>
                <a:ea typeface="新細明體" pitchFamily="18" charset="-120"/>
              </a:rPr>
              <a:t>Find-Set(x)-</a:t>
            </a:r>
            <a:r>
              <a:rPr lang="en-US" altLang="zh-TW" dirty="0">
                <a:ea typeface="新細明體" pitchFamily="18" charset="-120"/>
              </a:rPr>
              <a:t>returns a pointer to the representative of the set containing x.</a:t>
            </a:r>
          </a:p>
          <a:p>
            <a:pPr eaLnBrk="1" hangingPunct="1"/>
            <a:endParaRPr lang="en-US" baseline="-25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a:t>Multiple Operations</a:t>
            </a:r>
          </a:p>
        </p:txBody>
      </p:sp>
      <p:sp>
        <p:nvSpPr>
          <p:cNvPr id="3075" name="Rectangle 3"/>
          <p:cNvSpPr>
            <a:spLocks noGrp="1" noChangeArrowheads="1"/>
          </p:cNvSpPr>
          <p:nvPr>
            <p:ph type="body" idx="1"/>
          </p:nvPr>
        </p:nvSpPr>
        <p:spPr>
          <a:xfrm>
            <a:off x="457200" y="1905000"/>
            <a:ext cx="8458200" cy="4191000"/>
          </a:xfrm>
        </p:spPr>
        <p:txBody>
          <a:bodyPr/>
          <a:lstStyle/>
          <a:p>
            <a:pPr eaLnBrk="1" hangingPunct="1"/>
            <a:r>
              <a:rPr lang="en-US"/>
              <a:t>Suppose multiple operations:</a:t>
            </a:r>
          </a:p>
          <a:p>
            <a:pPr lvl="1" eaLnBrk="1" hangingPunct="1"/>
            <a:r>
              <a:rPr lang="en-US" i="1"/>
              <a:t>n</a:t>
            </a:r>
            <a:r>
              <a:rPr lang="en-US"/>
              <a:t>: #MAKE-SET operations (executed at beginning).</a:t>
            </a:r>
          </a:p>
          <a:p>
            <a:pPr lvl="1" eaLnBrk="1" hangingPunct="1"/>
            <a:r>
              <a:rPr lang="en-US" i="1"/>
              <a:t>m</a:t>
            </a:r>
            <a:r>
              <a:rPr lang="en-US"/>
              <a:t>: #MAKE-SET, UNION, FIND-SET operations.</a:t>
            </a:r>
          </a:p>
          <a:p>
            <a:pPr lvl="1" eaLnBrk="1" hangingPunct="1"/>
            <a:r>
              <a:rPr lang="en-US" i="1"/>
              <a:t>m</a:t>
            </a:r>
            <a:r>
              <a:rPr lang="en-US">
                <a:sym typeface="Symbol" pitchFamily="18" charset="2"/>
              </a:rPr>
              <a:t></a:t>
            </a:r>
            <a:r>
              <a:rPr lang="en-US" i="1"/>
              <a:t>n</a:t>
            </a:r>
            <a:r>
              <a:rPr lang="en-US"/>
              <a:t>, #UNION operation is at most </a:t>
            </a:r>
            <a:r>
              <a:rPr lang="en-US" i="1"/>
              <a:t>n</a:t>
            </a:r>
            <a:r>
              <a:rPr lang="en-US"/>
              <a:t>-1.</a:t>
            </a:r>
            <a:endParaRPr lang="en-US"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t>Minimum Spanning Trees</a:t>
            </a:r>
          </a:p>
        </p:txBody>
      </p:sp>
      <p:sp>
        <p:nvSpPr>
          <p:cNvPr id="891907" name="Rectangle 3"/>
          <p:cNvSpPr>
            <a:spLocks noGrp="1" noChangeArrowheads="1"/>
          </p:cNvSpPr>
          <p:nvPr>
            <p:ph type="body" idx="1"/>
          </p:nvPr>
        </p:nvSpPr>
        <p:spPr>
          <a:xfrm>
            <a:off x="350838" y="1452182"/>
            <a:ext cx="8229600" cy="5222875"/>
          </a:xfrm>
        </p:spPr>
        <p:txBody>
          <a:bodyPr/>
          <a:lstStyle/>
          <a:p>
            <a:pPr>
              <a:lnSpc>
                <a:spcPct val="90000"/>
              </a:lnSpc>
            </a:pPr>
            <a:r>
              <a:rPr lang="en-US" dirty="0"/>
              <a:t>Spanning Tree</a:t>
            </a:r>
          </a:p>
          <a:p>
            <a:pPr lvl="1">
              <a:lnSpc>
                <a:spcPct val="90000"/>
              </a:lnSpc>
            </a:pPr>
            <a:r>
              <a:rPr lang="en-US" dirty="0"/>
              <a:t>A tree (i.e., connected, acyclic graph) which contains all the vertices of the graph</a:t>
            </a:r>
          </a:p>
          <a:p>
            <a:pPr>
              <a:lnSpc>
                <a:spcPct val="90000"/>
              </a:lnSpc>
            </a:pPr>
            <a:r>
              <a:rPr lang="en-US" dirty="0"/>
              <a:t>Minimum Spanning Tree</a:t>
            </a:r>
          </a:p>
          <a:p>
            <a:pPr lvl="1">
              <a:lnSpc>
                <a:spcPct val="90000"/>
              </a:lnSpc>
            </a:pPr>
            <a:r>
              <a:rPr lang="en-US" dirty="0"/>
              <a:t>Spanning tree with the </a:t>
            </a:r>
            <a:r>
              <a:rPr lang="en-US" b="1" dirty="0"/>
              <a:t>minimum sum of weights</a:t>
            </a:r>
          </a:p>
          <a:p>
            <a:pPr lvl="1">
              <a:lnSpc>
                <a:spcPct val="90000"/>
              </a:lnSpc>
            </a:pPr>
            <a:endParaRPr lang="en-US" b="1" dirty="0"/>
          </a:p>
          <a:p>
            <a:pPr lvl="1">
              <a:lnSpc>
                <a:spcPct val="90000"/>
              </a:lnSpc>
            </a:pPr>
            <a:endParaRPr lang="en-US" b="1" dirty="0"/>
          </a:p>
          <a:p>
            <a:pPr lvl="1">
              <a:lnSpc>
                <a:spcPct val="90000"/>
              </a:lnSpc>
            </a:pPr>
            <a:endParaRPr lang="en-US" b="1" dirty="0"/>
          </a:p>
          <a:p>
            <a:pPr lvl="1">
              <a:lnSpc>
                <a:spcPct val="90000"/>
              </a:lnSpc>
            </a:pPr>
            <a:endParaRPr lang="en-US" b="1" dirty="0"/>
          </a:p>
          <a:p>
            <a:pPr>
              <a:lnSpc>
                <a:spcPct val="90000"/>
              </a:lnSpc>
            </a:pPr>
            <a:r>
              <a:rPr lang="en-US" dirty="0"/>
              <a:t>Spanning forest</a:t>
            </a:r>
          </a:p>
          <a:p>
            <a:pPr lvl="1">
              <a:lnSpc>
                <a:spcPct val="90000"/>
              </a:lnSpc>
            </a:pPr>
            <a:r>
              <a:rPr lang="en-US" dirty="0"/>
              <a:t>If a graph is not connected, then there is a spanning tree for each connected component of the graph</a:t>
            </a:r>
          </a:p>
        </p:txBody>
      </p:sp>
      <p:grpSp>
        <p:nvGrpSpPr>
          <p:cNvPr id="2" name="Group 51"/>
          <p:cNvGrpSpPr>
            <a:grpSpLocks/>
          </p:cNvGrpSpPr>
          <p:nvPr/>
        </p:nvGrpSpPr>
        <p:grpSpPr bwMode="auto">
          <a:xfrm>
            <a:off x="3562350" y="3415856"/>
            <a:ext cx="3721100" cy="2108200"/>
            <a:chOff x="1670" y="2241"/>
            <a:chExt cx="2344" cy="1328"/>
          </a:xfrm>
        </p:grpSpPr>
        <p:sp>
          <p:nvSpPr>
            <p:cNvPr id="891956" name="Line 52"/>
            <p:cNvSpPr>
              <a:spLocks noChangeShapeType="1"/>
            </p:cNvSpPr>
            <p:nvPr/>
          </p:nvSpPr>
          <p:spPr bwMode="auto">
            <a:xfrm flipV="1">
              <a:off x="1881" y="2543"/>
              <a:ext cx="257" cy="252"/>
            </a:xfrm>
            <a:prstGeom prst="line">
              <a:avLst/>
            </a:prstGeom>
            <a:noFill/>
            <a:ln w="76200">
              <a:solidFill>
                <a:srgbClr val="969696"/>
              </a:solidFill>
              <a:round/>
              <a:headEnd/>
              <a:tailEnd/>
            </a:ln>
            <a:effectLst/>
          </p:spPr>
          <p:txBody>
            <a:bodyPr/>
            <a:lstStyle/>
            <a:p>
              <a:endParaRPr lang="en-AU"/>
            </a:p>
          </p:txBody>
        </p:sp>
        <p:sp>
          <p:nvSpPr>
            <p:cNvPr id="891957" name="Line 53"/>
            <p:cNvSpPr>
              <a:spLocks noChangeShapeType="1"/>
            </p:cNvSpPr>
            <p:nvPr/>
          </p:nvSpPr>
          <p:spPr bwMode="auto">
            <a:xfrm flipV="1">
              <a:off x="2367" y="2440"/>
              <a:ext cx="347" cy="0"/>
            </a:xfrm>
            <a:prstGeom prst="line">
              <a:avLst/>
            </a:prstGeom>
            <a:noFill/>
            <a:ln w="76200">
              <a:solidFill>
                <a:srgbClr val="969696"/>
              </a:solidFill>
              <a:round/>
              <a:headEnd/>
              <a:tailEnd/>
            </a:ln>
            <a:effectLst/>
          </p:spPr>
          <p:txBody>
            <a:bodyPr/>
            <a:lstStyle/>
            <a:p>
              <a:endParaRPr lang="en-AU"/>
            </a:p>
          </p:txBody>
        </p:sp>
        <p:sp>
          <p:nvSpPr>
            <p:cNvPr id="891958" name="Line 54"/>
            <p:cNvSpPr>
              <a:spLocks noChangeShapeType="1"/>
            </p:cNvSpPr>
            <p:nvPr/>
          </p:nvSpPr>
          <p:spPr bwMode="auto">
            <a:xfrm flipV="1">
              <a:off x="2990" y="2441"/>
              <a:ext cx="347" cy="0"/>
            </a:xfrm>
            <a:prstGeom prst="line">
              <a:avLst/>
            </a:prstGeom>
            <a:noFill/>
            <a:ln w="76200">
              <a:solidFill>
                <a:srgbClr val="969696"/>
              </a:solidFill>
              <a:round/>
              <a:headEnd/>
              <a:tailEnd/>
            </a:ln>
            <a:effectLst/>
          </p:spPr>
          <p:txBody>
            <a:bodyPr/>
            <a:lstStyle/>
            <a:p>
              <a:endParaRPr lang="en-AU"/>
            </a:p>
          </p:txBody>
        </p:sp>
        <p:sp>
          <p:nvSpPr>
            <p:cNvPr id="891959" name="Line 55"/>
            <p:cNvSpPr>
              <a:spLocks noChangeShapeType="1"/>
            </p:cNvSpPr>
            <p:nvPr/>
          </p:nvSpPr>
          <p:spPr bwMode="auto">
            <a:xfrm flipV="1">
              <a:off x="2373" y="3377"/>
              <a:ext cx="347" cy="0"/>
            </a:xfrm>
            <a:prstGeom prst="line">
              <a:avLst/>
            </a:prstGeom>
            <a:noFill/>
            <a:ln w="76200">
              <a:solidFill>
                <a:srgbClr val="969696"/>
              </a:solidFill>
              <a:round/>
              <a:headEnd/>
              <a:tailEnd/>
            </a:ln>
            <a:effectLst/>
          </p:spPr>
          <p:txBody>
            <a:bodyPr/>
            <a:lstStyle/>
            <a:p>
              <a:endParaRPr lang="en-AU"/>
            </a:p>
          </p:txBody>
        </p:sp>
        <p:sp>
          <p:nvSpPr>
            <p:cNvPr id="891960" name="Line 56"/>
            <p:cNvSpPr>
              <a:spLocks noChangeShapeType="1"/>
            </p:cNvSpPr>
            <p:nvPr/>
          </p:nvSpPr>
          <p:spPr bwMode="auto">
            <a:xfrm flipV="1">
              <a:off x="2980" y="3386"/>
              <a:ext cx="347" cy="0"/>
            </a:xfrm>
            <a:prstGeom prst="line">
              <a:avLst/>
            </a:prstGeom>
            <a:noFill/>
            <a:ln w="76200">
              <a:solidFill>
                <a:srgbClr val="969696"/>
              </a:solidFill>
              <a:round/>
              <a:headEnd/>
              <a:tailEnd/>
            </a:ln>
            <a:effectLst/>
          </p:spPr>
          <p:txBody>
            <a:bodyPr/>
            <a:lstStyle/>
            <a:p>
              <a:endParaRPr lang="en-AU"/>
            </a:p>
          </p:txBody>
        </p:sp>
        <p:sp>
          <p:nvSpPr>
            <p:cNvPr id="891961" name="Line 57"/>
            <p:cNvSpPr>
              <a:spLocks noChangeShapeType="1"/>
            </p:cNvSpPr>
            <p:nvPr/>
          </p:nvSpPr>
          <p:spPr bwMode="auto">
            <a:xfrm flipH="1">
              <a:off x="2610" y="2552"/>
              <a:ext cx="153" cy="243"/>
            </a:xfrm>
            <a:prstGeom prst="line">
              <a:avLst/>
            </a:prstGeom>
            <a:noFill/>
            <a:ln w="76200">
              <a:solidFill>
                <a:srgbClr val="969696"/>
              </a:solidFill>
              <a:round/>
              <a:headEnd/>
              <a:tailEnd/>
            </a:ln>
            <a:effectLst/>
          </p:spPr>
          <p:txBody>
            <a:bodyPr/>
            <a:lstStyle/>
            <a:p>
              <a:endParaRPr lang="en-AU"/>
            </a:p>
          </p:txBody>
        </p:sp>
        <p:sp>
          <p:nvSpPr>
            <p:cNvPr id="891962" name="Line 58"/>
            <p:cNvSpPr>
              <a:spLocks noChangeShapeType="1"/>
            </p:cNvSpPr>
            <p:nvPr/>
          </p:nvSpPr>
          <p:spPr bwMode="auto">
            <a:xfrm>
              <a:off x="2921" y="2547"/>
              <a:ext cx="459" cy="729"/>
            </a:xfrm>
            <a:prstGeom prst="line">
              <a:avLst/>
            </a:prstGeom>
            <a:noFill/>
            <a:ln w="76200">
              <a:solidFill>
                <a:srgbClr val="969696"/>
              </a:solidFill>
              <a:round/>
              <a:headEnd/>
              <a:tailEnd/>
            </a:ln>
            <a:effectLst/>
          </p:spPr>
          <p:txBody>
            <a:bodyPr/>
            <a:lstStyle/>
            <a:p>
              <a:endParaRPr lang="en-AU"/>
            </a:p>
          </p:txBody>
        </p:sp>
        <p:sp>
          <p:nvSpPr>
            <p:cNvPr id="891963" name="Line 59"/>
            <p:cNvSpPr>
              <a:spLocks noChangeShapeType="1"/>
            </p:cNvSpPr>
            <p:nvPr/>
          </p:nvSpPr>
          <p:spPr bwMode="auto">
            <a:xfrm>
              <a:off x="3555" y="2530"/>
              <a:ext cx="256" cy="274"/>
            </a:xfrm>
            <a:prstGeom prst="line">
              <a:avLst/>
            </a:prstGeom>
            <a:noFill/>
            <a:ln w="76200">
              <a:solidFill>
                <a:srgbClr val="969696"/>
              </a:solidFill>
              <a:round/>
              <a:headEnd/>
              <a:tailEnd/>
            </a:ln>
            <a:effectLst/>
          </p:spPr>
          <p:txBody>
            <a:bodyPr/>
            <a:lstStyle/>
            <a:p>
              <a:endParaRPr lang="en-AU"/>
            </a:p>
          </p:txBody>
        </p:sp>
        <p:grpSp>
          <p:nvGrpSpPr>
            <p:cNvPr id="3" name="Group 60"/>
            <p:cNvGrpSpPr>
              <a:grpSpLocks/>
            </p:cNvGrpSpPr>
            <p:nvPr/>
          </p:nvGrpSpPr>
          <p:grpSpPr bwMode="auto">
            <a:xfrm>
              <a:off x="1670" y="2241"/>
              <a:ext cx="2344" cy="1328"/>
              <a:chOff x="3303" y="2273"/>
              <a:chExt cx="2344" cy="1328"/>
            </a:xfrm>
          </p:grpSpPr>
          <p:sp>
            <p:nvSpPr>
              <p:cNvPr id="891965" name="Oval 61"/>
              <p:cNvSpPr>
                <a:spLocks noChangeArrowheads="1"/>
              </p:cNvSpPr>
              <p:nvPr/>
            </p:nvSpPr>
            <p:spPr bwMode="auto">
              <a:xfrm>
                <a:off x="3303" y="2812"/>
                <a:ext cx="266" cy="265"/>
              </a:xfrm>
              <a:prstGeom prst="ellipse">
                <a:avLst/>
              </a:prstGeom>
              <a:noFill/>
              <a:ln w="19050">
                <a:solidFill>
                  <a:schemeClr val="tx1"/>
                </a:solidFill>
                <a:round/>
                <a:headEnd/>
                <a:tailEnd/>
              </a:ln>
              <a:effectLst/>
            </p:spPr>
            <p:txBody>
              <a:bodyPr wrap="none" anchor="ctr"/>
              <a:lstStyle/>
              <a:p>
                <a:pPr algn="ctr"/>
                <a:r>
                  <a:rPr lang="en-US"/>
                  <a:t>a</a:t>
                </a:r>
              </a:p>
            </p:txBody>
          </p:sp>
          <p:sp>
            <p:nvSpPr>
              <p:cNvPr id="891966" name="Oval 62"/>
              <p:cNvSpPr>
                <a:spLocks noChangeArrowheads="1"/>
              </p:cNvSpPr>
              <p:nvPr/>
            </p:nvSpPr>
            <p:spPr bwMode="auto">
              <a:xfrm>
                <a:off x="3732" y="2347"/>
                <a:ext cx="266" cy="265"/>
              </a:xfrm>
              <a:prstGeom prst="ellipse">
                <a:avLst/>
              </a:prstGeom>
              <a:noFill/>
              <a:ln w="19050">
                <a:solidFill>
                  <a:schemeClr val="tx1"/>
                </a:solidFill>
                <a:round/>
                <a:headEnd/>
                <a:tailEnd/>
              </a:ln>
              <a:effectLst/>
            </p:spPr>
            <p:txBody>
              <a:bodyPr wrap="none" anchor="ctr"/>
              <a:lstStyle/>
              <a:p>
                <a:pPr algn="ctr"/>
                <a:r>
                  <a:rPr lang="en-US"/>
                  <a:t>b</a:t>
                </a:r>
              </a:p>
            </p:txBody>
          </p:sp>
          <p:sp>
            <p:nvSpPr>
              <p:cNvPr id="891967" name="Oval 63"/>
              <p:cNvSpPr>
                <a:spLocks noChangeArrowheads="1"/>
              </p:cNvSpPr>
              <p:nvPr/>
            </p:nvSpPr>
            <p:spPr bwMode="auto">
              <a:xfrm>
                <a:off x="4344" y="2347"/>
                <a:ext cx="266" cy="265"/>
              </a:xfrm>
              <a:prstGeom prst="ellipse">
                <a:avLst/>
              </a:prstGeom>
              <a:noFill/>
              <a:ln w="19050">
                <a:solidFill>
                  <a:schemeClr val="tx1"/>
                </a:solidFill>
                <a:round/>
                <a:headEnd/>
                <a:tailEnd/>
              </a:ln>
              <a:effectLst/>
            </p:spPr>
            <p:txBody>
              <a:bodyPr wrap="none" anchor="ctr"/>
              <a:lstStyle/>
              <a:p>
                <a:pPr algn="ctr"/>
                <a:r>
                  <a:rPr lang="en-US"/>
                  <a:t>c</a:t>
                </a:r>
              </a:p>
            </p:txBody>
          </p:sp>
          <p:sp>
            <p:nvSpPr>
              <p:cNvPr id="891968" name="Oval 64"/>
              <p:cNvSpPr>
                <a:spLocks noChangeArrowheads="1"/>
              </p:cNvSpPr>
              <p:nvPr/>
            </p:nvSpPr>
            <p:spPr bwMode="auto">
              <a:xfrm>
                <a:off x="4956" y="2347"/>
                <a:ext cx="266" cy="265"/>
              </a:xfrm>
              <a:prstGeom prst="ellipse">
                <a:avLst/>
              </a:prstGeom>
              <a:noFill/>
              <a:ln w="19050">
                <a:solidFill>
                  <a:schemeClr val="tx1"/>
                </a:solidFill>
                <a:round/>
                <a:headEnd/>
                <a:tailEnd/>
              </a:ln>
              <a:effectLst/>
            </p:spPr>
            <p:txBody>
              <a:bodyPr wrap="none" anchor="ctr"/>
              <a:lstStyle/>
              <a:p>
                <a:pPr algn="ctr"/>
                <a:r>
                  <a:rPr lang="en-US"/>
                  <a:t>d</a:t>
                </a:r>
              </a:p>
            </p:txBody>
          </p:sp>
          <p:sp>
            <p:nvSpPr>
              <p:cNvPr id="891969" name="Oval 65"/>
              <p:cNvSpPr>
                <a:spLocks noChangeArrowheads="1"/>
              </p:cNvSpPr>
              <p:nvPr/>
            </p:nvSpPr>
            <p:spPr bwMode="auto">
              <a:xfrm>
                <a:off x="5381" y="2812"/>
                <a:ext cx="266" cy="265"/>
              </a:xfrm>
              <a:prstGeom prst="ellipse">
                <a:avLst/>
              </a:prstGeom>
              <a:noFill/>
              <a:ln w="19050">
                <a:solidFill>
                  <a:schemeClr val="tx1"/>
                </a:solidFill>
                <a:round/>
                <a:headEnd/>
                <a:tailEnd/>
              </a:ln>
              <a:effectLst/>
            </p:spPr>
            <p:txBody>
              <a:bodyPr wrap="none" anchor="ctr"/>
              <a:lstStyle/>
              <a:p>
                <a:pPr algn="ctr"/>
                <a:r>
                  <a:rPr lang="en-US"/>
                  <a:t>e</a:t>
                </a:r>
              </a:p>
            </p:txBody>
          </p:sp>
          <p:sp>
            <p:nvSpPr>
              <p:cNvPr id="891970" name="Oval 66"/>
              <p:cNvSpPr>
                <a:spLocks noChangeArrowheads="1"/>
              </p:cNvSpPr>
              <p:nvPr/>
            </p:nvSpPr>
            <p:spPr bwMode="auto">
              <a:xfrm>
                <a:off x="3732" y="3278"/>
                <a:ext cx="266" cy="265"/>
              </a:xfrm>
              <a:prstGeom prst="ellipse">
                <a:avLst/>
              </a:prstGeom>
              <a:noFill/>
              <a:ln w="19050">
                <a:solidFill>
                  <a:schemeClr val="tx1"/>
                </a:solidFill>
                <a:round/>
                <a:headEnd/>
                <a:tailEnd/>
              </a:ln>
              <a:effectLst/>
            </p:spPr>
            <p:txBody>
              <a:bodyPr wrap="none" anchor="ctr"/>
              <a:lstStyle/>
              <a:p>
                <a:pPr algn="ctr"/>
                <a:r>
                  <a:rPr lang="en-US"/>
                  <a:t>g</a:t>
                </a:r>
              </a:p>
            </p:txBody>
          </p:sp>
          <p:sp>
            <p:nvSpPr>
              <p:cNvPr id="891971" name="Oval 67"/>
              <p:cNvSpPr>
                <a:spLocks noChangeArrowheads="1"/>
              </p:cNvSpPr>
              <p:nvPr/>
            </p:nvSpPr>
            <p:spPr bwMode="auto">
              <a:xfrm>
                <a:off x="4344" y="3278"/>
                <a:ext cx="266" cy="265"/>
              </a:xfrm>
              <a:prstGeom prst="ellipse">
                <a:avLst/>
              </a:prstGeom>
              <a:noFill/>
              <a:ln w="19050">
                <a:solidFill>
                  <a:schemeClr val="tx1"/>
                </a:solidFill>
                <a:round/>
                <a:headEnd/>
                <a:tailEnd/>
              </a:ln>
              <a:effectLst/>
            </p:spPr>
            <p:txBody>
              <a:bodyPr wrap="none" anchor="ctr"/>
              <a:lstStyle/>
              <a:p>
                <a:pPr algn="ctr"/>
                <a:r>
                  <a:rPr lang="en-US"/>
                  <a:t>g</a:t>
                </a:r>
              </a:p>
            </p:txBody>
          </p:sp>
          <p:sp>
            <p:nvSpPr>
              <p:cNvPr id="891972" name="Oval 68"/>
              <p:cNvSpPr>
                <a:spLocks noChangeArrowheads="1"/>
              </p:cNvSpPr>
              <p:nvPr/>
            </p:nvSpPr>
            <p:spPr bwMode="auto">
              <a:xfrm>
                <a:off x="4956" y="3278"/>
                <a:ext cx="266" cy="265"/>
              </a:xfrm>
              <a:prstGeom prst="ellipse">
                <a:avLst/>
              </a:prstGeom>
              <a:noFill/>
              <a:ln w="19050">
                <a:solidFill>
                  <a:schemeClr val="tx1"/>
                </a:solidFill>
                <a:round/>
                <a:headEnd/>
                <a:tailEnd/>
              </a:ln>
              <a:effectLst/>
            </p:spPr>
            <p:txBody>
              <a:bodyPr wrap="none" anchor="ctr"/>
              <a:lstStyle/>
              <a:p>
                <a:pPr algn="ctr"/>
                <a:r>
                  <a:rPr lang="en-US"/>
                  <a:t>f</a:t>
                </a:r>
              </a:p>
            </p:txBody>
          </p:sp>
          <p:sp>
            <p:nvSpPr>
              <p:cNvPr id="891973" name="Oval 69"/>
              <p:cNvSpPr>
                <a:spLocks noChangeArrowheads="1"/>
              </p:cNvSpPr>
              <p:nvPr/>
            </p:nvSpPr>
            <p:spPr bwMode="auto">
              <a:xfrm>
                <a:off x="4038" y="2814"/>
                <a:ext cx="266" cy="265"/>
              </a:xfrm>
              <a:prstGeom prst="ellipse">
                <a:avLst/>
              </a:prstGeom>
              <a:noFill/>
              <a:ln w="19050">
                <a:solidFill>
                  <a:schemeClr val="tx1"/>
                </a:solidFill>
                <a:round/>
                <a:headEnd/>
                <a:tailEnd/>
              </a:ln>
              <a:effectLst/>
            </p:spPr>
            <p:txBody>
              <a:bodyPr wrap="none" anchor="ctr"/>
              <a:lstStyle/>
              <a:p>
                <a:pPr algn="ctr"/>
                <a:r>
                  <a:rPr lang="en-US"/>
                  <a:t>i</a:t>
                </a:r>
              </a:p>
            </p:txBody>
          </p:sp>
          <p:sp>
            <p:nvSpPr>
              <p:cNvPr id="891974" name="Line 70"/>
              <p:cNvSpPr>
                <a:spLocks noChangeShapeType="1"/>
              </p:cNvSpPr>
              <p:nvPr/>
            </p:nvSpPr>
            <p:spPr bwMode="auto">
              <a:xfrm>
                <a:off x="3857" y="2615"/>
                <a:ext cx="0" cy="671"/>
              </a:xfrm>
              <a:prstGeom prst="line">
                <a:avLst/>
              </a:prstGeom>
              <a:noFill/>
              <a:ln w="19050">
                <a:solidFill>
                  <a:schemeClr val="tx1"/>
                </a:solidFill>
                <a:round/>
                <a:headEnd/>
                <a:tailEnd/>
              </a:ln>
              <a:effectLst/>
            </p:spPr>
            <p:txBody>
              <a:bodyPr/>
              <a:lstStyle/>
              <a:p>
                <a:endParaRPr lang="en-AU"/>
              </a:p>
            </p:txBody>
          </p:sp>
          <p:sp>
            <p:nvSpPr>
              <p:cNvPr id="891975" name="Line 71"/>
              <p:cNvSpPr>
                <a:spLocks noChangeShapeType="1"/>
              </p:cNvSpPr>
              <p:nvPr/>
            </p:nvSpPr>
            <p:spPr bwMode="auto">
              <a:xfrm>
                <a:off x="5092" y="2616"/>
                <a:ext cx="0" cy="671"/>
              </a:xfrm>
              <a:prstGeom prst="line">
                <a:avLst/>
              </a:prstGeom>
              <a:noFill/>
              <a:ln w="19050">
                <a:solidFill>
                  <a:schemeClr val="tx1"/>
                </a:solidFill>
                <a:round/>
                <a:headEnd/>
                <a:tailEnd/>
              </a:ln>
              <a:effectLst/>
            </p:spPr>
            <p:txBody>
              <a:bodyPr/>
              <a:lstStyle/>
              <a:p>
                <a:endParaRPr lang="en-AU"/>
              </a:p>
            </p:txBody>
          </p:sp>
          <p:sp>
            <p:nvSpPr>
              <p:cNvPr id="891976" name="Line 72"/>
              <p:cNvSpPr>
                <a:spLocks noChangeShapeType="1"/>
              </p:cNvSpPr>
              <p:nvPr/>
            </p:nvSpPr>
            <p:spPr bwMode="auto">
              <a:xfrm>
                <a:off x="3996" y="2472"/>
                <a:ext cx="347" cy="0"/>
              </a:xfrm>
              <a:prstGeom prst="line">
                <a:avLst/>
              </a:prstGeom>
              <a:noFill/>
              <a:ln w="19050">
                <a:solidFill>
                  <a:schemeClr val="tx1"/>
                </a:solidFill>
                <a:round/>
                <a:headEnd/>
                <a:tailEnd/>
              </a:ln>
              <a:effectLst/>
            </p:spPr>
            <p:txBody>
              <a:bodyPr/>
              <a:lstStyle/>
              <a:p>
                <a:endParaRPr lang="en-AU"/>
              </a:p>
            </p:txBody>
          </p:sp>
          <p:sp>
            <p:nvSpPr>
              <p:cNvPr id="891977" name="Line 73"/>
              <p:cNvSpPr>
                <a:spLocks noChangeShapeType="1"/>
              </p:cNvSpPr>
              <p:nvPr/>
            </p:nvSpPr>
            <p:spPr bwMode="auto">
              <a:xfrm>
                <a:off x="4607" y="2474"/>
                <a:ext cx="347" cy="0"/>
              </a:xfrm>
              <a:prstGeom prst="line">
                <a:avLst/>
              </a:prstGeom>
              <a:noFill/>
              <a:ln w="19050">
                <a:solidFill>
                  <a:schemeClr val="tx1"/>
                </a:solidFill>
                <a:round/>
                <a:headEnd/>
                <a:tailEnd/>
              </a:ln>
              <a:effectLst/>
            </p:spPr>
            <p:txBody>
              <a:bodyPr/>
              <a:lstStyle/>
              <a:p>
                <a:endParaRPr lang="en-AU"/>
              </a:p>
            </p:txBody>
          </p:sp>
          <p:sp>
            <p:nvSpPr>
              <p:cNvPr id="891978" name="Line 74"/>
              <p:cNvSpPr>
                <a:spLocks noChangeShapeType="1"/>
              </p:cNvSpPr>
              <p:nvPr/>
            </p:nvSpPr>
            <p:spPr bwMode="auto">
              <a:xfrm>
                <a:off x="3996" y="3414"/>
                <a:ext cx="347" cy="0"/>
              </a:xfrm>
              <a:prstGeom prst="line">
                <a:avLst/>
              </a:prstGeom>
              <a:noFill/>
              <a:ln w="19050">
                <a:solidFill>
                  <a:schemeClr val="tx1"/>
                </a:solidFill>
                <a:round/>
                <a:headEnd/>
                <a:tailEnd/>
              </a:ln>
              <a:effectLst/>
            </p:spPr>
            <p:txBody>
              <a:bodyPr/>
              <a:lstStyle/>
              <a:p>
                <a:endParaRPr lang="en-AU"/>
              </a:p>
            </p:txBody>
          </p:sp>
          <p:sp>
            <p:nvSpPr>
              <p:cNvPr id="891979" name="Line 75"/>
              <p:cNvSpPr>
                <a:spLocks noChangeShapeType="1"/>
              </p:cNvSpPr>
              <p:nvPr/>
            </p:nvSpPr>
            <p:spPr bwMode="auto">
              <a:xfrm>
                <a:off x="4614" y="3418"/>
                <a:ext cx="347" cy="0"/>
              </a:xfrm>
              <a:prstGeom prst="line">
                <a:avLst/>
              </a:prstGeom>
              <a:noFill/>
              <a:ln w="19050">
                <a:solidFill>
                  <a:schemeClr val="tx1"/>
                </a:solidFill>
                <a:round/>
                <a:headEnd/>
                <a:tailEnd/>
              </a:ln>
              <a:effectLst/>
            </p:spPr>
            <p:txBody>
              <a:bodyPr/>
              <a:lstStyle/>
              <a:p>
                <a:endParaRPr lang="en-AU"/>
              </a:p>
            </p:txBody>
          </p:sp>
          <p:sp>
            <p:nvSpPr>
              <p:cNvPr id="891980" name="Line 76"/>
              <p:cNvSpPr>
                <a:spLocks noChangeShapeType="1"/>
              </p:cNvSpPr>
              <p:nvPr/>
            </p:nvSpPr>
            <p:spPr bwMode="auto">
              <a:xfrm flipV="1">
                <a:off x="3510" y="2574"/>
                <a:ext cx="261" cy="261"/>
              </a:xfrm>
              <a:prstGeom prst="line">
                <a:avLst/>
              </a:prstGeom>
              <a:noFill/>
              <a:ln w="19050">
                <a:solidFill>
                  <a:schemeClr val="tx1"/>
                </a:solidFill>
                <a:round/>
                <a:headEnd/>
                <a:tailEnd/>
              </a:ln>
              <a:effectLst/>
            </p:spPr>
            <p:txBody>
              <a:bodyPr/>
              <a:lstStyle/>
              <a:p>
                <a:endParaRPr lang="en-AU"/>
              </a:p>
            </p:txBody>
          </p:sp>
          <p:sp>
            <p:nvSpPr>
              <p:cNvPr id="891981" name="Line 77"/>
              <p:cNvSpPr>
                <a:spLocks noChangeShapeType="1"/>
              </p:cNvSpPr>
              <p:nvPr/>
            </p:nvSpPr>
            <p:spPr bwMode="auto">
              <a:xfrm flipV="1">
                <a:off x="5190" y="3057"/>
                <a:ext cx="261" cy="261"/>
              </a:xfrm>
              <a:prstGeom prst="line">
                <a:avLst/>
              </a:prstGeom>
              <a:noFill/>
              <a:ln w="19050">
                <a:solidFill>
                  <a:schemeClr val="tx1"/>
                </a:solidFill>
                <a:round/>
                <a:headEnd/>
                <a:tailEnd/>
              </a:ln>
              <a:effectLst/>
            </p:spPr>
            <p:txBody>
              <a:bodyPr/>
              <a:lstStyle/>
              <a:p>
                <a:endParaRPr lang="en-AU"/>
              </a:p>
            </p:txBody>
          </p:sp>
          <p:sp>
            <p:nvSpPr>
              <p:cNvPr id="891982" name="Line 78"/>
              <p:cNvSpPr>
                <a:spLocks noChangeShapeType="1"/>
              </p:cNvSpPr>
              <p:nvPr/>
            </p:nvSpPr>
            <p:spPr bwMode="auto">
              <a:xfrm>
                <a:off x="5189" y="2565"/>
                <a:ext cx="256" cy="270"/>
              </a:xfrm>
              <a:prstGeom prst="line">
                <a:avLst/>
              </a:prstGeom>
              <a:noFill/>
              <a:ln w="19050">
                <a:solidFill>
                  <a:schemeClr val="tx1"/>
                </a:solidFill>
                <a:round/>
                <a:headEnd/>
                <a:tailEnd/>
              </a:ln>
              <a:effectLst/>
            </p:spPr>
            <p:txBody>
              <a:bodyPr/>
              <a:lstStyle/>
              <a:p>
                <a:endParaRPr lang="en-AU"/>
              </a:p>
            </p:txBody>
          </p:sp>
          <p:sp>
            <p:nvSpPr>
              <p:cNvPr id="891983" name="Line 79"/>
              <p:cNvSpPr>
                <a:spLocks noChangeShapeType="1"/>
              </p:cNvSpPr>
              <p:nvPr/>
            </p:nvSpPr>
            <p:spPr bwMode="auto">
              <a:xfrm>
                <a:off x="3511" y="3042"/>
                <a:ext cx="256" cy="270"/>
              </a:xfrm>
              <a:prstGeom prst="line">
                <a:avLst/>
              </a:prstGeom>
              <a:noFill/>
              <a:ln w="19050">
                <a:solidFill>
                  <a:schemeClr val="tx1"/>
                </a:solidFill>
                <a:round/>
                <a:headEnd/>
                <a:tailEnd/>
              </a:ln>
              <a:effectLst/>
            </p:spPr>
            <p:txBody>
              <a:bodyPr/>
              <a:lstStyle/>
              <a:p>
                <a:endParaRPr lang="en-AU"/>
              </a:p>
            </p:txBody>
          </p:sp>
          <p:sp>
            <p:nvSpPr>
              <p:cNvPr id="891984" name="Line 80"/>
              <p:cNvSpPr>
                <a:spLocks noChangeShapeType="1"/>
              </p:cNvSpPr>
              <p:nvPr/>
            </p:nvSpPr>
            <p:spPr bwMode="auto">
              <a:xfrm>
                <a:off x="4554" y="2583"/>
                <a:ext cx="455" cy="725"/>
              </a:xfrm>
              <a:prstGeom prst="line">
                <a:avLst/>
              </a:prstGeom>
              <a:noFill/>
              <a:ln w="19050">
                <a:solidFill>
                  <a:schemeClr val="tx1"/>
                </a:solidFill>
                <a:round/>
                <a:headEnd/>
                <a:tailEnd/>
              </a:ln>
              <a:effectLst/>
            </p:spPr>
            <p:txBody>
              <a:bodyPr/>
              <a:lstStyle/>
              <a:p>
                <a:endParaRPr lang="en-AU"/>
              </a:p>
            </p:txBody>
          </p:sp>
          <p:sp>
            <p:nvSpPr>
              <p:cNvPr id="891985" name="Line 81"/>
              <p:cNvSpPr>
                <a:spLocks noChangeShapeType="1"/>
              </p:cNvSpPr>
              <p:nvPr/>
            </p:nvSpPr>
            <p:spPr bwMode="auto">
              <a:xfrm>
                <a:off x="4244" y="3056"/>
                <a:ext cx="166" cy="243"/>
              </a:xfrm>
              <a:prstGeom prst="line">
                <a:avLst/>
              </a:prstGeom>
              <a:noFill/>
              <a:ln w="19050">
                <a:solidFill>
                  <a:schemeClr val="tx1"/>
                </a:solidFill>
                <a:round/>
                <a:headEnd/>
                <a:tailEnd/>
              </a:ln>
              <a:effectLst/>
            </p:spPr>
            <p:txBody>
              <a:bodyPr/>
              <a:lstStyle/>
              <a:p>
                <a:endParaRPr lang="en-AU"/>
              </a:p>
            </p:txBody>
          </p:sp>
          <p:sp>
            <p:nvSpPr>
              <p:cNvPr id="891986" name="Line 82"/>
              <p:cNvSpPr>
                <a:spLocks noChangeShapeType="1"/>
              </p:cNvSpPr>
              <p:nvPr/>
            </p:nvSpPr>
            <p:spPr bwMode="auto">
              <a:xfrm flipV="1">
                <a:off x="3960" y="3065"/>
                <a:ext cx="153" cy="243"/>
              </a:xfrm>
              <a:prstGeom prst="line">
                <a:avLst/>
              </a:prstGeom>
              <a:noFill/>
              <a:ln w="19050">
                <a:solidFill>
                  <a:schemeClr val="tx1"/>
                </a:solidFill>
                <a:round/>
                <a:headEnd/>
                <a:tailEnd/>
              </a:ln>
              <a:effectLst/>
            </p:spPr>
            <p:txBody>
              <a:bodyPr/>
              <a:lstStyle/>
              <a:p>
                <a:endParaRPr lang="en-AU"/>
              </a:p>
            </p:txBody>
          </p:sp>
          <p:sp>
            <p:nvSpPr>
              <p:cNvPr id="891987" name="Line 83"/>
              <p:cNvSpPr>
                <a:spLocks noChangeShapeType="1"/>
              </p:cNvSpPr>
              <p:nvPr/>
            </p:nvSpPr>
            <p:spPr bwMode="auto">
              <a:xfrm flipV="1">
                <a:off x="4244" y="2583"/>
                <a:ext cx="157" cy="243"/>
              </a:xfrm>
              <a:prstGeom prst="line">
                <a:avLst/>
              </a:prstGeom>
              <a:noFill/>
              <a:ln w="19050">
                <a:solidFill>
                  <a:schemeClr val="tx1"/>
                </a:solidFill>
                <a:round/>
                <a:headEnd/>
                <a:tailEnd/>
              </a:ln>
              <a:effectLst/>
            </p:spPr>
            <p:txBody>
              <a:bodyPr/>
              <a:lstStyle/>
              <a:p>
                <a:endParaRPr lang="en-AU"/>
              </a:p>
            </p:txBody>
          </p:sp>
          <p:sp>
            <p:nvSpPr>
              <p:cNvPr id="891988" name="Text Box 84"/>
              <p:cNvSpPr txBox="1">
                <a:spLocks noChangeArrowheads="1"/>
              </p:cNvSpPr>
              <p:nvPr/>
            </p:nvSpPr>
            <p:spPr bwMode="auto">
              <a:xfrm>
                <a:off x="3489" y="2541"/>
                <a:ext cx="187" cy="212"/>
              </a:xfrm>
              <a:prstGeom prst="rect">
                <a:avLst/>
              </a:prstGeom>
              <a:noFill/>
              <a:ln w="9525">
                <a:noFill/>
                <a:miter lim="800000"/>
                <a:headEnd/>
                <a:tailEnd/>
              </a:ln>
              <a:effectLst/>
            </p:spPr>
            <p:txBody>
              <a:bodyPr wrap="none">
                <a:spAutoFit/>
              </a:bodyPr>
              <a:lstStyle/>
              <a:p>
                <a:r>
                  <a:rPr lang="en-US" sz="1600"/>
                  <a:t>4</a:t>
                </a:r>
              </a:p>
            </p:txBody>
          </p:sp>
          <p:sp>
            <p:nvSpPr>
              <p:cNvPr id="891989" name="Text Box 85"/>
              <p:cNvSpPr txBox="1">
                <a:spLocks noChangeArrowheads="1"/>
              </p:cNvSpPr>
              <p:nvPr/>
            </p:nvSpPr>
            <p:spPr bwMode="auto">
              <a:xfrm>
                <a:off x="4089" y="2273"/>
                <a:ext cx="187" cy="212"/>
              </a:xfrm>
              <a:prstGeom prst="rect">
                <a:avLst/>
              </a:prstGeom>
              <a:noFill/>
              <a:ln w="9525">
                <a:noFill/>
                <a:miter lim="800000"/>
                <a:headEnd/>
                <a:tailEnd/>
              </a:ln>
              <a:effectLst/>
            </p:spPr>
            <p:txBody>
              <a:bodyPr wrap="none">
                <a:spAutoFit/>
              </a:bodyPr>
              <a:lstStyle/>
              <a:p>
                <a:r>
                  <a:rPr lang="en-US" sz="1600"/>
                  <a:t>8</a:t>
                </a:r>
              </a:p>
            </p:txBody>
          </p:sp>
          <p:sp>
            <p:nvSpPr>
              <p:cNvPr id="891990" name="Text Box 86"/>
              <p:cNvSpPr txBox="1">
                <a:spLocks noChangeArrowheads="1"/>
              </p:cNvSpPr>
              <p:nvPr/>
            </p:nvSpPr>
            <p:spPr bwMode="auto">
              <a:xfrm>
                <a:off x="4696" y="2286"/>
                <a:ext cx="187" cy="212"/>
              </a:xfrm>
              <a:prstGeom prst="rect">
                <a:avLst/>
              </a:prstGeom>
              <a:noFill/>
              <a:ln w="9525">
                <a:noFill/>
                <a:miter lim="800000"/>
                <a:headEnd/>
                <a:tailEnd/>
              </a:ln>
              <a:effectLst/>
            </p:spPr>
            <p:txBody>
              <a:bodyPr wrap="none">
                <a:spAutoFit/>
              </a:bodyPr>
              <a:lstStyle/>
              <a:p>
                <a:r>
                  <a:rPr lang="en-US" sz="1600"/>
                  <a:t>7</a:t>
                </a:r>
              </a:p>
            </p:txBody>
          </p:sp>
          <p:sp>
            <p:nvSpPr>
              <p:cNvPr id="891991" name="Text Box 87"/>
              <p:cNvSpPr txBox="1">
                <a:spLocks noChangeArrowheads="1"/>
              </p:cNvSpPr>
              <p:nvPr/>
            </p:nvSpPr>
            <p:spPr bwMode="auto">
              <a:xfrm>
                <a:off x="3500" y="3109"/>
                <a:ext cx="187" cy="212"/>
              </a:xfrm>
              <a:prstGeom prst="rect">
                <a:avLst/>
              </a:prstGeom>
              <a:noFill/>
              <a:ln w="9525">
                <a:noFill/>
                <a:miter lim="800000"/>
                <a:headEnd/>
                <a:tailEnd/>
              </a:ln>
              <a:effectLst/>
            </p:spPr>
            <p:txBody>
              <a:bodyPr wrap="none">
                <a:spAutoFit/>
              </a:bodyPr>
              <a:lstStyle/>
              <a:p>
                <a:r>
                  <a:rPr lang="en-US" sz="1600"/>
                  <a:t>8</a:t>
                </a:r>
              </a:p>
            </p:txBody>
          </p:sp>
          <p:sp>
            <p:nvSpPr>
              <p:cNvPr id="891992" name="Text Box 88"/>
              <p:cNvSpPr txBox="1">
                <a:spLocks noChangeArrowheads="1"/>
              </p:cNvSpPr>
              <p:nvPr/>
            </p:nvSpPr>
            <p:spPr bwMode="auto">
              <a:xfrm>
                <a:off x="3636" y="2816"/>
                <a:ext cx="258" cy="212"/>
              </a:xfrm>
              <a:prstGeom prst="rect">
                <a:avLst/>
              </a:prstGeom>
              <a:noFill/>
              <a:ln w="9525">
                <a:noFill/>
                <a:miter lim="800000"/>
                <a:headEnd/>
                <a:tailEnd/>
              </a:ln>
              <a:effectLst/>
            </p:spPr>
            <p:txBody>
              <a:bodyPr wrap="none">
                <a:spAutoFit/>
              </a:bodyPr>
              <a:lstStyle/>
              <a:p>
                <a:r>
                  <a:rPr lang="en-US" sz="1600"/>
                  <a:t>11</a:t>
                </a:r>
              </a:p>
            </p:txBody>
          </p:sp>
          <p:sp>
            <p:nvSpPr>
              <p:cNvPr id="891993" name="Text Box 89"/>
              <p:cNvSpPr txBox="1">
                <a:spLocks noChangeArrowheads="1"/>
              </p:cNvSpPr>
              <p:nvPr/>
            </p:nvSpPr>
            <p:spPr bwMode="auto">
              <a:xfrm>
                <a:off x="4095" y="3389"/>
                <a:ext cx="187" cy="212"/>
              </a:xfrm>
              <a:prstGeom prst="rect">
                <a:avLst/>
              </a:prstGeom>
              <a:noFill/>
              <a:ln w="9525">
                <a:noFill/>
                <a:miter lim="800000"/>
                <a:headEnd/>
                <a:tailEnd/>
              </a:ln>
              <a:effectLst/>
            </p:spPr>
            <p:txBody>
              <a:bodyPr wrap="none">
                <a:spAutoFit/>
              </a:bodyPr>
              <a:lstStyle/>
              <a:p>
                <a:r>
                  <a:rPr lang="en-US" sz="1600"/>
                  <a:t>1</a:t>
                </a:r>
              </a:p>
            </p:txBody>
          </p:sp>
          <p:sp>
            <p:nvSpPr>
              <p:cNvPr id="891994" name="Text Box 90"/>
              <p:cNvSpPr txBox="1">
                <a:spLocks noChangeArrowheads="1"/>
              </p:cNvSpPr>
              <p:nvPr/>
            </p:nvSpPr>
            <p:spPr bwMode="auto">
              <a:xfrm>
                <a:off x="4690" y="3380"/>
                <a:ext cx="187" cy="212"/>
              </a:xfrm>
              <a:prstGeom prst="rect">
                <a:avLst/>
              </a:prstGeom>
              <a:noFill/>
              <a:ln w="9525">
                <a:noFill/>
                <a:miter lim="800000"/>
                <a:headEnd/>
                <a:tailEnd/>
              </a:ln>
              <a:effectLst/>
            </p:spPr>
            <p:txBody>
              <a:bodyPr wrap="none">
                <a:spAutoFit/>
              </a:bodyPr>
              <a:lstStyle/>
              <a:p>
                <a:r>
                  <a:rPr lang="en-US" sz="1600"/>
                  <a:t>2</a:t>
                </a:r>
              </a:p>
            </p:txBody>
          </p:sp>
          <p:sp>
            <p:nvSpPr>
              <p:cNvPr id="891995" name="Text Box 91"/>
              <p:cNvSpPr txBox="1">
                <a:spLocks noChangeArrowheads="1"/>
              </p:cNvSpPr>
              <p:nvPr/>
            </p:nvSpPr>
            <p:spPr bwMode="auto">
              <a:xfrm>
                <a:off x="3889" y="3039"/>
                <a:ext cx="187" cy="212"/>
              </a:xfrm>
              <a:prstGeom prst="rect">
                <a:avLst/>
              </a:prstGeom>
              <a:noFill/>
              <a:ln w="9525">
                <a:noFill/>
                <a:miter lim="800000"/>
                <a:headEnd/>
                <a:tailEnd/>
              </a:ln>
              <a:effectLst/>
            </p:spPr>
            <p:txBody>
              <a:bodyPr wrap="none">
                <a:spAutoFit/>
              </a:bodyPr>
              <a:lstStyle/>
              <a:p>
                <a:r>
                  <a:rPr lang="en-US" sz="1600"/>
                  <a:t>7</a:t>
                </a:r>
              </a:p>
            </p:txBody>
          </p:sp>
          <p:sp>
            <p:nvSpPr>
              <p:cNvPr id="891996" name="Text Box 92"/>
              <p:cNvSpPr txBox="1">
                <a:spLocks noChangeArrowheads="1"/>
              </p:cNvSpPr>
              <p:nvPr/>
            </p:nvSpPr>
            <p:spPr bwMode="auto">
              <a:xfrm>
                <a:off x="4280" y="2643"/>
                <a:ext cx="187" cy="212"/>
              </a:xfrm>
              <a:prstGeom prst="rect">
                <a:avLst/>
              </a:prstGeom>
              <a:noFill/>
              <a:ln w="9525">
                <a:noFill/>
                <a:miter lim="800000"/>
                <a:headEnd/>
                <a:tailEnd/>
              </a:ln>
              <a:effectLst/>
            </p:spPr>
            <p:txBody>
              <a:bodyPr wrap="none">
                <a:spAutoFit/>
              </a:bodyPr>
              <a:lstStyle/>
              <a:p>
                <a:r>
                  <a:rPr lang="en-US" sz="1600"/>
                  <a:t>2</a:t>
                </a:r>
              </a:p>
            </p:txBody>
          </p:sp>
          <p:sp>
            <p:nvSpPr>
              <p:cNvPr id="891997" name="Text Box 93"/>
              <p:cNvSpPr txBox="1">
                <a:spLocks noChangeArrowheads="1"/>
              </p:cNvSpPr>
              <p:nvPr/>
            </p:nvSpPr>
            <p:spPr bwMode="auto">
              <a:xfrm>
                <a:off x="4631" y="2872"/>
                <a:ext cx="187" cy="212"/>
              </a:xfrm>
              <a:prstGeom prst="rect">
                <a:avLst/>
              </a:prstGeom>
              <a:noFill/>
              <a:ln w="9525">
                <a:noFill/>
                <a:miter lim="800000"/>
                <a:headEnd/>
                <a:tailEnd/>
              </a:ln>
              <a:effectLst/>
            </p:spPr>
            <p:txBody>
              <a:bodyPr wrap="none">
                <a:spAutoFit/>
              </a:bodyPr>
              <a:lstStyle/>
              <a:p>
                <a:r>
                  <a:rPr lang="en-US" sz="1600"/>
                  <a:t>4</a:t>
                </a:r>
              </a:p>
            </p:txBody>
          </p:sp>
          <p:sp>
            <p:nvSpPr>
              <p:cNvPr id="891998" name="Text Box 94"/>
              <p:cNvSpPr txBox="1">
                <a:spLocks noChangeArrowheads="1"/>
              </p:cNvSpPr>
              <p:nvPr/>
            </p:nvSpPr>
            <p:spPr bwMode="auto">
              <a:xfrm>
                <a:off x="5063" y="2832"/>
                <a:ext cx="258" cy="212"/>
              </a:xfrm>
              <a:prstGeom prst="rect">
                <a:avLst/>
              </a:prstGeom>
              <a:noFill/>
              <a:ln w="9525">
                <a:noFill/>
                <a:miter lim="800000"/>
                <a:headEnd/>
                <a:tailEnd/>
              </a:ln>
              <a:effectLst/>
            </p:spPr>
            <p:txBody>
              <a:bodyPr wrap="none">
                <a:spAutoFit/>
              </a:bodyPr>
              <a:lstStyle/>
              <a:p>
                <a:r>
                  <a:rPr lang="en-US" sz="1600"/>
                  <a:t>14</a:t>
                </a:r>
              </a:p>
            </p:txBody>
          </p:sp>
          <p:sp>
            <p:nvSpPr>
              <p:cNvPr id="891999" name="Text Box 95"/>
              <p:cNvSpPr txBox="1">
                <a:spLocks noChangeArrowheads="1"/>
              </p:cNvSpPr>
              <p:nvPr/>
            </p:nvSpPr>
            <p:spPr bwMode="auto">
              <a:xfrm>
                <a:off x="5288" y="2526"/>
                <a:ext cx="187" cy="212"/>
              </a:xfrm>
              <a:prstGeom prst="rect">
                <a:avLst/>
              </a:prstGeom>
              <a:noFill/>
              <a:ln w="9525">
                <a:noFill/>
                <a:miter lim="800000"/>
                <a:headEnd/>
                <a:tailEnd/>
              </a:ln>
              <a:effectLst/>
            </p:spPr>
            <p:txBody>
              <a:bodyPr wrap="none">
                <a:spAutoFit/>
              </a:bodyPr>
              <a:lstStyle/>
              <a:p>
                <a:r>
                  <a:rPr lang="en-US" sz="1600"/>
                  <a:t>9</a:t>
                </a:r>
              </a:p>
            </p:txBody>
          </p:sp>
          <p:sp>
            <p:nvSpPr>
              <p:cNvPr id="892000" name="Text Box 96"/>
              <p:cNvSpPr txBox="1">
                <a:spLocks noChangeArrowheads="1"/>
              </p:cNvSpPr>
              <p:nvPr/>
            </p:nvSpPr>
            <p:spPr bwMode="auto">
              <a:xfrm>
                <a:off x="5270" y="3133"/>
                <a:ext cx="258" cy="212"/>
              </a:xfrm>
              <a:prstGeom prst="rect">
                <a:avLst/>
              </a:prstGeom>
              <a:noFill/>
              <a:ln w="9525">
                <a:noFill/>
                <a:miter lim="800000"/>
                <a:headEnd/>
                <a:tailEnd/>
              </a:ln>
              <a:effectLst/>
            </p:spPr>
            <p:txBody>
              <a:bodyPr wrap="none">
                <a:spAutoFit/>
              </a:bodyPr>
              <a:lstStyle/>
              <a:p>
                <a:r>
                  <a:rPr lang="en-US" sz="1600"/>
                  <a:t>10</a:t>
                </a:r>
              </a:p>
            </p:txBody>
          </p:sp>
          <p:sp>
            <p:nvSpPr>
              <p:cNvPr id="892001" name="Text Box 97"/>
              <p:cNvSpPr txBox="1">
                <a:spLocks noChangeArrowheads="1"/>
              </p:cNvSpPr>
              <p:nvPr/>
            </p:nvSpPr>
            <p:spPr bwMode="auto">
              <a:xfrm>
                <a:off x="4289" y="3025"/>
                <a:ext cx="187" cy="212"/>
              </a:xfrm>
              <a:prstGeom prst="rect">
                <a:avLst/>
              </a:prstGeom>
              <a:noFill/>
              <a:ln w="9525">
                <a:noFill/>
                <a:miter lim="800000"/>
                <a:headEnd/>
                <a:tailEnd/>
              </a:ln>
              <a:effectLst/>
            </p:spPr>
            <p:txBody>
              <a:bodyPr wrap="none">
                <a:spAutoFit/>
              </a:bodyPr>
              <a:lstStyle/>
              <a:p>
                <a:r>
                  <a:rPr lang="en-US" sz="1600"/>
                  <a:t>6</a:t>
                </a: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Linked-List Implementation</a:t>
            </a:r>
          </a:p>
        </p:txBody>
      </p:sp>
      <p:sp>
        <p:nvSpPr>
          <p:cNvPr id="5123" name="Rectangle 3"/>
          <p:cNvSpPr>
            <a:spLocks noGrp="1" noChangeArrowheads="1"/>
          </p:cNvSpPr>
          <p:nvPr>
            <p:ph type="body" idx="1"/>
          </p:nvPr>
        </p:nvSpPr>
        <p:spPr>
          <a:xfrm>
            <a:off x="304800" y="1828800"/>
            <a:ext cx="8839200" cy="4267200"/>
          </a:xfrm>
        </p:spPr>
        <p:txBody>
          <a:bodyPr/>
          <a:lstStyle/>
          <a:p>
            <a:pPr eaLnBrk="1" hangingPunct="1">
              <a:lnSpc>
                <a:spcPct val="90000"/>
              </a:lnSpc>
            </a:pPr>
            <a:r>
              <a:rPr lang="en-US" dirty="0"/>
              <a:t>Each set as a linked-list, with head and tail, and each node contains value, next node pointer and back-to representative pointer.</a:t>
            </a:r>
          </a:p>
          <a:p>
            <a:pPr eaLnBrk="1" hangingPunct="1">
              <a:lnSpc>
                <a:spcPct val="90000"/>
              </a:lnSpc>
            </a:pPr>
            <a:r>
              <a:rPr lang="en-US" dirty="0"/>
              <a:t>Example:</a:t>
            </a:r>
          </a:p>
          <a:p>
            <a:pPr eaLnBrk="1" hangingPunct="1">
              <a:lnSpc>
                <a:spcPct val="90000"/>
              </a:lnSpc>
            </a:pPr>
            <a:r>
              <a:rPr lang="en-US" dirty="0"/>
              <a:t>MAKE-SET costs </a:t>
            </a:r>
            <a:r>
              <a:rPr lang="en-US" i="1" dirty="0"/>
              <a:t>O</a:t>
            </a:r>
            <a:r>
              <a:rPr lang="en-US" dirty="0"/>
              <a:t>(1): just create a single element list.</a:t>
            </a:r>
          </a:p>
          <a:p>
            <a:pPr eaLnBrk="1" hangingPunct="1">
              <a:lnSpc>
                <a:spcPct val="90000"/>
              </a:lnSpc>
            </a:pPr>
            <a:r>
              <a:rPr lang="en-US" dirty="0"/>
              <a:t>FIND-SET costs </a:t>
            </a:r>
            <a:r>
              <a:rPr lang="en-US" i="1" dirty="0"/>
              <a:t>O</a:t>
            </a:r>
            <a:r>
              <a:rPr lang="en-US" dirty="0"/>
              <a:t>(1): just return back-to-representative pointer.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143000"/>
          </a:xfrm>
        </p:spPr>
        <p:txBody>
          <a:bodyPr/>
          <a:lstStyle/>
          <a:p>
            <a:pPr eaLnBrk="1" hangingPunct="1"/>
            <a:r>
              <a:rPr lang="en-US" dirty="0"/>
              <a:t>Linked-lists for two sets</a:t>
            </a:r>
          </a:p>
        </p:txBody>
      </p:sp>
      <p:sp>
        <p:nvSpPr>
          <p:cNvPr id="6147" name="Text Box 4"/>
          <p:cNvSpPr txBox="1">
            <a:spLocks noChangeArrowheads="1"/>
          </p:cNvSpPr>
          <p:nvPr/>
        </p:nvSpPr>
        <p:spPr bwMode="auto">
          <a:xfrm>
            <a:off x="2362200" y="2057400"/>
            <a:ext cx="776288" cy="457200"/>
          </a:xfrm>
          <a:prstGeom prst="rect">
            <a:avLst/>
          </a:prstGeom>
          <a:noFill/>
          <a:ln w="9525">
            <a:noFill/>
            <a:miter lim="800000"/>
            <a:headEnd/>
            <a:tailEnd/>
          </a:ln>
        </p:spPr>
        <p:txBody>
          <a:bodyPr wrap="none">
            <a:spAutoFit/>
          </a:bodyPr>
          <a:lstStyle/>
          <a:p>
            <a:r>
              <a:rPr lang="en-US" i="1"/>
              <a:t>head</a:t>
            </a:r>
          </a:p>
        </p:txBody>
      </p:sp>
      <p:grpSp>
        <p:nvGrpSpPr>
          <p:cNvPr id="2" name="Group 49"/>
          <p:cNvGrpSpPr>
            <a:grpSpLocks/>
          </p:cNvGrpSpPr>
          <p:nvPr/>
        </p:nvGrpSpPr>
        <p:grpSpPr bwMode="auto">
          <a:xfrm>
            <a:off x="2438400" y="1524000"/>
            <a:ext cx="3505200" cy="1600200"/>
            <a:chOff x="144" y="960"/>
            <a:chExt cx="2208" cy="1008"/>
          </a:xfrm>
          <a:noFill/>
        </p:grpSpPr>
        <p:sp>
          <p:nvSpPr>
            <p:cNvPr id="6239" name="Rectangle 3"/>
            <p:cNvSpPr>
              <a:spLocks noChangeArrowheads="1"/>
            </p:cNvSpPr>
            <p:nvPr/>
          </p:nvSpPr>
          <p:spPr bwMode="auto">
            <a:xfrm>
              <a:off x="576" y="1344"/>
              <a:ext cx="240" cy="192"/>
            </a:xfrm>
            <a:prstGeom prst="rect">
              <a:avLst/>
            </a:prstGeom>
            <a:grpFill/>
            <a:ln w="9525">
              <a:solidFill>
                <a:schemeClr val="tx1"/>
              </a:solidFill>
              <a:miter lim="800000"/>
              <a:headEnd/>
              <a:tailEnd/>
            </a:ln>
          </p:spPr>
          <p:txBody>
            <a:bodyPr wrap="none" anchor="ctr"/>
            <a:lstStyle/>
            <a:p>
              <a:endParaRPr lang="en-US"/>
            </a:p>
          </p:txBody>
        </p:sp>
        <p:sp>
          <p:nvSpPr>
            <p:cNvPr id="6240" name="Rectangle 5"/>
            <p:cNvSpPr>
              <a:spLocks noChangeArrowheads="1"/>
            </p:cNvSpPr>
            <p:nvPr/>
          </p:nvSpPr>
          <p:spPr bwMode="auto">
            <a:xfrm>
              <a:off x="576" y="1728"/>
              <a:ext cx="240" cy="192"/>
            </a:xfrm>
            <a:prstGeom prst="rect">
              <a:avLst/>
            </a:prstGeom>
            <a:grpFill/>
            <a:ln w="9525">
              <a:solidFill>
                <a:schemeClr val="tx1"/>
              </a:solidFill>
              <a:miter lim="800000"/>
              <a:headEnd/>
              <a:tailEnd/>
            </a:ln>
          </p:spPr>
          <p:txBody>
            <a:bodyPr wrap="none" anchor="ctr"/>
            <a:lstStyle/>
            <a:p>
              <a:endParaRPr lang="en-US"/>
            </a:p>
          </p:txBody>
        </p:sp>
        <p:sp>
          <p:nvSpPr>
            <p:cNvPr id="6241" name="Text Box 6"/>
            <p:cNvSpPr txBox="1">
              <a:spLocks noChangeArrowheads="1"/>
            </p:cNvSpPr>
            <p:nvPr/>
          </p:nvSpPr>
          <p:spPr bwMode="auto">
            <a:xfrm>
              <a:off x="144" y="1680"/>
              <a:ext cx="371" cy="288"/>
            </a:xfrm>
            <a:prstGeom prst="rect">
              <a:avLst/>
            </a:prstGeom>
            <a:grpFill/>
            <a:ln w="9525">
              <a:noFill/>
              <a:miter lim="800000"/>
              <a:headEnd/>
              <a:tailEnd/>
            </a:ln>
          </p:spPr>
          <p:txBody>
            <a:bodyPr wrap="none">
              <a:spAutoFit/>
            </a:bodyPr>
            <a:lstStyle/>
            <a:p>
              <a:r>
                <a:rPr lang="en-US" i="1"/>
                <a:t>tail</a:t>
              </a:r>
            </a:p>
          </p:txBody>
        </p:sp>
        <p:grpSp>
          <p:nvGrpSpPr>
            <p:cNvPr id="3" name="Group 16"/>
            <p:cNvGrpSpPr>
              <a:grpSpLocks/>
            </p:cNvGrpSpPr>
            <p:nvPr/>
          </p:nvGrpSpPr>
          <p:grpSpPr bwMode="auto">
            <a:xfrm>
              <a:off x="1008" y="1200"/>
              <a:ext cx="480" cy="528"/>
              <a:chOff x="1008" y="1200"/>
              <a:chExt cx="480" cy="528"/>
            </a:xfrm>
            <a:grpFill/>
          </p:grpSpPr>
          <p:sp>
            <p:nvSpPr>
              <p:cNvPr id="6269" name="Rectangle 8"/>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c</a:t>
                </a:r>
              </a:p>
            </p:txBody>
          </p:sp>
          <p:sp>
            <p:nvSpPr>
              <p:cNvPr id="6270" name="Line 9"/>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71" name="Line 10"/>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72" name="Line 13"/>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73" name="Line 14"/>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74" name="Line 15"/>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1488" y="1200"/>
              <a:ext cx="480" cy="528"/>
              <a:chOff x="1008" y="1200"/>
              <a:chExt cx="480" cy="528"/>
            </a:xfrm>
            <a:grpFill/>
          </p:grpSpPr>
          <p:sp>
            <p:nvSpPr>
              <p:cNvPr id="6263" name="Rectangle 18"/>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h</a:t>
                </a:r>
              </a:p>
            </p:txBody>
          </p:sp>
          <p:sp>
            <p:nvSpPr>
              <p:cNvPr id="6264" name="Line 19"/>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65" name="Line 20"/>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66" name="Line 21"/>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67" name="Line 22"/>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68" name="Line 23"/>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244" name="Rectangle 25"/>
            <p:cNvSpPr>
              <a:spLocks noChangeArrowheads="1"/>
            </p:cNvSpPr>
            <p:nvPr/>
          </p:nvSpPr>
          <p:spPr bwMode="auto">
            <a:xfrm>
              <a:off x="1968" y="1200"/>
              <a:ext cx="240" cy="528"/>
            </a:xfrm>
            <a:prstGeom prst="rect">
              <a:avLst/>
            </a:prstGeom>
            <a:grpFill/>
            <a:ln w="9525">
              <a:solidFill>
                <a:schemeClr val="tx1"/>
              </a:solidFill>
              <a:miter lim="800000"/>
              <a:headEnd/>
              <a:tailEnd/>
            </a:ln>
          </p:spPr>
          <p:txBody>
            <a:bodyPr wrap="none" anchor="ctr"/>
            <a:lstStyle/>
            <a:p>
              <a:pPr algn="ctr"/>
              <a:r>
                <a:rPr lang="en-US" i="1"/>
                <a:t>e</a:t>
              </a:r>
            </a:p>
          </p:txBody>
        </p:sp>
        <p:sp>
          <p:nvSpPr>
            <p:cNvPr id="6245" name="Line 26"/>
            <p:cNvSpPr>
              <a:spLocks noChangeShapeType="1"/>
            </p:cNvSpPr>
            <p:nvPr/>
          </p:nvSpPr>
          <p:spPr bwMode="auto">
            <a:xfrm>
              <a:off x="1968" y="1344"/>
              <a:ext cx="240" cy="0"/>
            </a:xfrm>
            <a:prstGeom prst="line">
              <a:avLst/>
            </a:prstGeom>
            <a:grpFill/>
            <a:ln w="9525">
              <a:solidFill>
                <a:schemeClr val="tx1"/>
              </a:solidFill>
              <a:round/>
              <a:headEnd/>
              <a:tailEnd/>
            </a:ln>
          </p:spPr>
          <p:txBody>
            <a:bodyPr/>
            <a:lstStyle/>
            <a:p>
              <a:endParaRPr lang="en-US"/>
            </a:p>
          </p:txBody>
        </p:sp>
        <p:sp>
          <p:nvSpPr>
            <p:cNvPr id="6246" name="Line 27"/>
            <p:cNvSpPr>
              <a:spLocks noChangeShapeType="1"/>
            </p:cNvSpPr>
            <p:nvPr/>
          </p:nvSpPr>
          <p:spPr bwMode="auto">
            <a:xfrm>
              <a:off x="1968" y="1584"/>
              <a:ext cx="240" cy="0"/>
            </a:xfrm>
            <a:prstGeom prst="line">
              <a:avLst/>
            </a:prstGeom>
            <a:grpFill/>
            <a:ln w="9525">
              <a:solidFill>
                <a:schemeClr val="tx1"/>
              </a:solidFill>
              <a:round/>
              <a:headEnd/>
              <a:tailEnd/>
            </a:ln>
          </p:spPr>
          <p:txBody>
            <a:bodyPr/>
            <a:lstStyle/>
            <a:p>
              <a:endParaRPr lang="en-US"/>
            </a:p>
          </p:txBody>
        </p:sp>
        <p:sp>
          <p:nvSpPr>
            <p:cNvPr id="6247" name="Line 31"/>
            <p:cNvSpPr>
              <a:spLocks noChangeShapeType="1"/>
            </p:cNvSpPr>
            <p:nvPr/>
          </p:nvSpPr>
          <p:spPr bwMode="auto">
            <a:xfrm flipV="1">
              <a:off x="2016" y="1632"/>
              <a:ext cx="144" cy="96"/>
            </a:xfrm>
            <a:prstGeom prst="line">
              <a:avLst/>
            </a:prstGeom>
            <a:grpFill/>
            <a:ln w="9525">
              <a:solidFill>
                <a:schemeClr val="tx1"/>
              </a:solidFill>
              <a:round/>
              <a:headEnd/>
              <a:tailEnd/>
            </a:ln>
          </p:spPr>
          <p:txBody>
            <a:bodyPr/>
            <a:lstStyle/>
            <a:p>
              <a:endParaRPr lang="en-US"/>
            </a:p>
          </p:txBody>
        </p:sp>
        <p:sp>
          <p:nvSpPr>
            <p:cNvPr id="6248" name="Line 32"/>
            <p:cNvSpPr>
              <a:spLocks noChangeShapeType="1"/>
            </p:cNvSpPr>
            <p:nvPr/>
          </p:nvSpPr>
          <p:spPr bwMode="auto">
            <a:xfrm>
              <a:off x="816" y="1824"/>
              <a:ext cx="1296" cy="0"/>
            </a:xfrm>
            <a:prstGeom prst="line">
              <a:avLst/>
            </a:prstGeom>
            <a:grpFill/>
            <a:ln w="9525">
              <a:solidFill>
                <a:schemeClr val="tx1"/>
              </a:solidFill>
              <a:round/>
              <a:headEnd/>
              <a:tailEnd/>
            </a:ln>
          </p:spPr>
          <p:txBody>
            <a:bodyPr/>
            <a:lstStyle/>
            <a:p>
              <a:endParaRPr lang="en-US"/>
            </a:p>
          </p:txBody>
        </p:sp>
        <p:sp>
          <p:nvSpPr>
            <p:cNvPr id="6249" name="Line 34"/>
            <p:cNvSpPr>
              <a:spLocks noChangeShapeType="1"/>
            </p:cNvSpPr>
            <p:nvPr/>
          </p:nvSpPr>
          <p:spPr bwMode="auto">
            <a:xfrm flipV="1">
              <a:off x="2112" y="1728"/>
              <a:ext cx="0" cy="96"/>
            </a:xfrm>
            <a:prstGeom prst="line">
              <a:avLst/>
            </a:prstGeom>
            <a:grpFill/>
            <a:ln w="9525">
              <a:solidFill>
                <a:schemeClr val="tx1"/>
              </a:solidFill>
              <a:round/>
              <a:headEnd/>
              <a:tailEnd type="triangle" w="med" len="med"/>
            </a:ln>
          </p:spPr>
          <p:txBody>
            <a:bodyPr/>
            <a:lstStyle/>
            <a:p>
              <a:endParaRPr lang="en-US"/>
            </a:p>
          </p:txBody>
        </p:sp>
        <p:sp>
          <p:nvSpPr>
            <p:cNvPr id="6250" name="Line 35"/>
            <p:cNvSpPr>
              <a:spLocks noChangeShapeType="1"/>
            </p:cNvSpPr>
            <p:nvPr/>
          </p:nvSpPr>
          <p:spPr bwMode="auto">
            <a:xfrm>
              <a:off x="816" y="1440"/>
              <a:ext cx="192" cy="0"/>
            </a:xfrm>
            <a:prstGeom prst="line">
              <a:avLst/>
            </a:prstGeom>
            <a:grpFill/>
            <a:ln w="9525">
              <a:solidFill>
                <a:schemeClr val="tx1"/>
              </a:solidFill>
              <a:round/>
              <a:headEnd/>
              <a:tailEnd type="triangle" w="med" len="med"/>
            </a:ln>
          </p:spPr>
          <p:txBody>
            <a:bodyPr/>
            <a:lstStyle/>
            <a:p>
              <a:endParaRPr lang="en-US"/>
            </a:p>
          </p:txBody>
        </p:sp>
        <p:sp>
          <p:nvSpPr>
            <p:cNvPr id="6251" name="Line 36"/>
            <p:cNvSpPr>
              <a:spLocks noChangeShapeType="1"/>
            </p:cNvSpPr>
            <p:nvPr/>
          </p:nvSpPr>
          <p:spPr bwMode="auto">
            <a:xfrm>
              <a:off x="2112" y="1248"/>
              <a:ext cx="240" cy="0"/>
            </a:xfrm>
            <a:prstGeom prst="line">
              <a:avLst/>
            </a:prstGeom>
            <a:grpFill/>
            <a:ln w="9525">
              <a:solidFill>
                <a:schemeClr val="tx1"/>
              </a:solidFill>
              <a:round/>
              <a:headEnd/>
              <a:tailEnd/>
            </a:ln>
          </p:spPr>
          <p:txBody>
            <a:bodyPr/>
            <a:lstStyle/>
            <a:p>
              <a:endParaRPr lang="en-US"/>
            </a:p>
          </p:txBody>
        </p:sp>
        <p:sp>
          <p:nvSpPr>
            <p:cNvPr id="6252" name="Line 37"/>
            <p:cNvSpPr>
              <a:spLocks noChangeShapeType="1"/>
            </p:cNvSpPr>
            <p:nvPr/>
          </p:nvSpPr>
          <p:spPr bwMode="auto">
            <a:xfrm flipV="1">
              <a:off x="2352" y="960"/>
              <a:ext cx="0" cy="288"/>
            </a:xfrm>
            <a:prstGeom prst="line">
              <a:avLst/>
            </a:prstGeom>
            <a:grpFill/>
            <a:ln w="9525">
              <a:solidFill>
                <a:schemeClr val="tx1"/>
              </a:solidFill>
              <a:round/>
              <a:headEnd/>
              <a:tailEnd/>
            </a:ln>
          </p:spPr>
          <p:txBody>
            <a:bodyPr/>
            <a:lstStyle/>
            <a:p>
              <a:endParaRPr lang="en-US"/>
            </a:p>
          </p:txBody>
        </p:sp>
        <p:sp>
          <p:nvSpPr>
            <p:cNvPr id="6253" name="Line 38"/>
            <p:cNvSpPr>
              <a:spLocks noChangeShapeType="1"/>
            </p:cNvSpPr>
            <p:nvPr/>
          </p:nvSpPr>
          <p:spPr bwMode="auto">
            <a:xfrm flipH="1">
              <a:off x="1056" y="960"/>
              <a:ext cx="1296" cy="0"/>
            </a:xfrm>
            <a:prstGeom prst="line">
              <a:avLst/>
            </a:prstGeom>
            <a:grpFill/>
            <a:ln w="9525">
              <a:solidFill>
                <a:schemeClr val="tx1"/>
              </a:solidFill>
              <a:round/>
              <a:headEnd/>
              <a:tailEnd/>
            </a:ln>
          </p:spPr>
          <p:txBody>
            <a:bodyPr/>
            <a:lstStyle/>
            <a:p>
              <a:endParaRPr lang="en-US"/>
            </a:p>
          </p:txBody>
        </p:sp>
        <p:sp>
          <p:nvSpPr>
            <p:cNvPr id="6254" name="Line 39"/>
            <p:cNvSpPr>
              <a:spLocks noChangeShapeType="1"/>
            </p:cNvSpPr>
            <p:nvPr/>
          </p:nvSpPr>
          <p:spPr bwMode="auto">
            <a:xfrm>
              <a:off x="1056" y="960"/>
              <a:ext cx="0" cy="240"/>
            </a:xfrm>
            <a:prstGeom prst="line">
              <a:avLst/>
            </a:prstGeom>
            <a:grpFill/>
            <a:ln w="9525">
              <a:solidFill>
                <a:schemeClr val="tx1"/>
              </a:solidFill>
              <a:round/>
              <a:headEnd/>
              <a:tailEnd type="triangle" w="med" len="med"/>
            </a:ln>
          </p:spPr>
          <p:txBody>
            <a:bodyPr/>
            <a:lstStyle/>
            <a:p>
              <a:endParaRPr lang="en-US"/>
            </a:p>
          </p:txBody>
        </p:sp>
        <p:sp>
          <p:nvSpPr>
            <p:cNvPr id="6255" name="Line 41"/>
            <p:cNvSpPr>
              <a:spLocks noChangeShapeType="1"/>
            </p:cNvSpPr>
            <p:nvPr/>
          </p:nvSpPr>
          <p:spPr bwMode="auto">
            <a:xfrm>
              <a:off x="1680" y="1248"/>
              <a:ext cx="144" cy="0"/>
            </a:xfrm>
            <a:prstGeom prst="line">
              <a:avLst/>
            </a:prstGeom>
            <a:grpFill/>
            <a:ln w="9525">
              <a:solidFill>
                <a:schemeClr val="tx1"/>
              </a:solidFill>
              <a:round/>
              <a:headEnd/>
              <a:tailEnd/>
            </a:ln>
          </p:spPr>
          <p:txBody>
            <a:bodyPr/>
            <a:lstStyle/>
            <a:p>
              <a:endParaRPr lang="en-US"/>
            </a:p>
          </p:txBody>
        </p:sp>
        <p:sp>
          <p:nvSpPr>
            <p:cNvPr id="6256" name="Line 42"/>
            <p:cNvSpPr>
              <a:spLocks noChangeShapeType="1"/>
            </p:cNvSpPr>
            <p:nvPr/>
          </p:nvSpPr>
          <p:spPr bwMode="auto">
            <a:xfrm flipV="1">
              <a:off x="1824" y="1056"/>
              <a:ext cx="0" cy="192"/>
            </a:xfrm>
            <a:prstGeom prst="line">
              <a:avLst/>
            </a:prstGeom>
            <a:grpFill/>
            <a:ln w="9525">
              <a:solidFill>
                <a:schemeClr val="tx1"/>
              </a:solidFill>
              <a:round/>
              <a:headEnd/>
              <a:tailEnd/>
            </a:ln>
          </p:spPr>
          <p:txBody>
            <a:bodyPr/>
            <a:lstStyle/>
            <a:p>
              <a:endParaRPr lang="en-US"/>
            </a:p>
          </p:txBody>
        </p:sp>
        <p:sp>
          <p:nvSpPr>
            <p:cNvPr id="6257" name="Line 43"/>
            <p:cNvSpPr>
              <a:spLocks noChangeShapeType="1"/>
            </p:cNvSpPr>
            <p:nvPr/>
          </p:nvSpPr>
          <p:spPr bwMode="auto">
            <a:xfrm flipH="1">
              <a:off x="1104" y="1056"/>
              <a:ext cx="720" cy="0"/>
            </a:xfrm>
            <a:prstGeom prst="line">
              <a:avLst/>
            </a:prstGeom>
            <a:grpFill/>
            <a:ln w="9525">
              <a:solidFill>
                <a:schemeClr val="tx1"/>
              </a:solidFill>
              <a:round/>
              <a:headEnd/>
              <a:tailEnd/>
            </a:ln>
          </p:spPr>
          <p:txBody>
            <a:bodyPr/>
            <a:lstStyle/>
            <a:p>
              <a:endParaRPr lang="en-US"/>
            </a:p>
          </p:txBody>
        </p:sp>
        <p:sp>
          <p:nvSpPr>
            <p:cNvPr id="6258" name="Line 44"/>
            <p:cNvSpPr>
              <a:spLocks noChangeShapeType="1"/>
            </p:cNvSpPr>
            <p:nvPr/>
          </p:nvSpPr>
          <p:spPr bwMode="auto">
            <a:xfrm>
              <a:off x="1104" y="1056"/>
              <a:ext cx="0" cy="144"/>
            </a:xfrm>
            <a:prstGeom prst="line">
              <a:avLst/>
            </a:prstGeom>
            <a:grpFill/>
            <a:ln w="9525">
              <a:solidFill>
                <a:schemeClr val="tx1"/>
              </a:solidFill>
              <a:round/>
              <a:headEnd/>
              <a:tailEnd type="triangle" w="med" len="med"/>
            </a:ln>
          </p:spPr>
          <p:txBody>
            <a:bodyPr/>
            <a:lstStyle/>
            <a:p>
              <a:endParaRPr lang="en-US"/>
            </a:p>
          </p:txBody>
        </p:sp>
        <p:sp>
          <p:nvSpPr>
            <p:cNvPr id="6259" name="Line 45"/>
            <p:cNvSpPr>
              <a:spLocks noChangeShapeType="1"/>
            </p:cNvSpPr>
            <p:nvPr/>
          </p:nvSpPr>
          <p:spPr bwMode="auto">
            <a:xfrm>
              <a:off x="1200" y="1248"/>
              <a:ext cx="144" cy="0"/>
            </a:xfrm>
            <a:prstGeom prst="line">
              <a:avLst/>
            </a:prstGeom>
            <a:grpFill/>
            <a:ln w="9525">
              <a:solidFill>
                <a:schemeClr val="tx1"/>
              </a:solidFill>
              <a:round/>
              <a:headEnd/>
              <a:tailEnd/>
            </a:ln>
          </p:spPr>
          <p:txBody>
            <a:bodyPr/>
            <a:lstStyle/>
            <a:p>
              <a:endParaRPr lang="en-US"/>
            </a:p>
          </p:txBody>
        </p:sp>
        <p:sp>
          <p:nvSpPr>
            <p:cNvPr id="6260" name="Line 46"/>
            <p:cNvSpPr>
              <a:spLocks noChangeShapeType="1"/>
            </p:cNvSpPr>
            <p:nvPr/>
          </p:nvSpPr>
          <p:spPr bwMode="auto">
            <a:xfrm flipV="1">
              <a:off x="1344" y="1104"/>
              <a:ext cx="0" cy="144"/>
            </a:xfrm>
            <a:prstGeom prst="line">
              <a:avLst/>
            </a:prstGeom>
            <a:grpFill/>
            <a:ln w="9525">
              <a:solidFill>
                <a:schemeClr val="tx1"/>
              </a:solidFill>
              <a:round/>
              <a:headEnd/>
              <a:tailEnd/>
            </a:ln>
          </p:spPr>
          <p:txBody>
            <a:bodyPr/>
            <a:lstStyle/>
            <a:p>
              <a:endParaRPr lang="en-US"/>
            </a:p>
          </p:txBody>
        </p:sp>
        <p:sp>
          <p:nvSpPr>
            <p:cNvPr id="6261" name="Line 47"/>
            <p:cNvSpPr>
              <a:spLocks noChangeShapeType="1"/>
            </p:cNvSpPr>
            <p:nvPr/>
          </p:nvSpPr>
          <p:spPr bwMode="auto">
            <a:xfrm>
              <a:off x="1200" y="1104"/>
              <a:ext cx="144" cy="0"/>
            </a:xfrm>
            <a:prstGeom prst="line">
              <a:avLst/>
            </a:prstGeom>
            <a:grpFill/>
            <a:ln w="9525">
              <a:solidFill>
                <a:schemeClr val="tx1"/>
              </a:solidFill>
              <a:round/>
              <a:headEnd/>
              <a:tailEnd/>
            </a:ln>
          </p:spPr>
          <p:txBody>
            <a:bodyPr/>
            <a:lstStyle/>
            <a:p>
              <a:endParaRPr lang="en-US"/>
            </a:p>
          </p:txBody>
        </p:sp>
        <p:sp>
          <p:nvSpPr>
            <p:cNvPr id="6262" name="Line 48"/>
            <p:cNvSpPr>
              <a:spLocks noChangeShapeType="1"/>
            </p:cNvSpPr>
            <p:nvPr/>
          </p:nvSpPr>
          <p:spPr bwMode="auto">
            <a:xfrm>
              <a:off x="1200" y="1104"/>
              <a:ext cx="0" cy="96"/>
            </a:xfrm>
            <a:prstGeom prst="line">
              <a:avLst/>
            </a:prstGeom>
            <a:grpFill/>
            <a:ln w="9525">
              <a:solidFill>
                <a:schemeClr val="tx1"/>
              </a:solidFill>
              <a:round/>
              <a:headEnd/>
              <a:tailEnd type="triangle" w="med" len="med"/>
            </a:ln>
          </p:spPr>
          <p:txBody>
            <a:bodyPr/>
            <a:lstStyle/>
            <a:p>
              <a:endParaRPr lang="en-US"/>
            </a:p>
          </p:txBody>
        </p:sp>
      </p:grpSp>
      <p:sp>
        <p:nvSpPr>
          <p:cNvPr id="6149" name="Rectangle 51"/>
          <p:cNvSpPr>
            <a:spLocks noChangeArrowheads="1"/>
          </p:cNvSpPr>
          <p:nvPr/>
        </p:nvSpPr>
        <p:spPr bwMode="auto">
          <a:xfrm>
            <a:off x="3048000" y="3810000"/>
            <a:ext cx="381000" cy="304800"/>
          </a:xfrm>
          <a:prstGeom prst="rect">
            <a:avLst/>
          </a:prstGeom>
          <a:noFill/>
          <a:ln w="9525">
            <a:solidFill>
              <a:schemeClr val="tx1"/>
            </a:solidFill>
            <a:miter lim="800000"/>
            <a:headEnd/>
            <a:tailEnd/>
          </a:ln>
        </p:spPr>
        <p:txBody>
          <a:bodyPr wrap="none" anchor="ctr"/>
          <a:lstStyle/>
          <a:p>
            <a:endParaRPr lang="en-US"/>
          </a:p>
        </p:txBody>
      </p:sp>
      <p:sp>
        <p:nvSpPr>
          <p:cNvPr id="6150" name="Rectangle 52"/>
          <p:cNvSpPr>
            <a:spLocks noChangeArrowheads="1"/>
          </p:cNvSpPr>
          <p:nvPr/>
        </p:nvSpPr>
        <p:spPr bwMode="auto">
          <a:xfrm>
            <a:off x="3048000" y="4419600"/>
            <a:ext cx="381000" cy="304800"/>
          </a:xfrm>
          <a:prstGeom prst="rect">
            <a:avLst/>
          </a:prstGeom>
          <a:noFill/>
          <a:ln w="9525">
            <a:solidFill>
              <a:schemeClr val="tx1"/>
            </a:solidFill>
            <a:miter lim="800000"/>
            <a:headEnd/>
            <a:tailEnd/>
          </a:ln>
        </p:spPr>
        <p:txBody>
          <a:bodyPr wrap="none" anchor="ctr"/>
          <a:lstStyle/>
          <a:p>
            <a:endParaRPr lang="en-US"/>
          </a:p>
        </p:txBody>
      </p:sp>
      <p:sp>
        <p:nvSpPr>
          <p:cNvPr id="6151" name="Text Box 53"/>
          <p:cNvSpPr txBox="1">
            <a:spLocks noChangeArrowheads="1"/>
          </p:cNvSpPr>
          <p:nvPr/>
        </p:nvSpPr>
        <p:spPr bwMode="auto">
          <a:xfrm>
            <a:off x="2362200" y="4343400"/>
            <a:ext cx="588963" cy="457200"/>
          </a:xfrm>
          <a:prstGeom prst="rect">
            <a:avLst/>
          </a:prstGeom>
          <a:noFill/>
          <a:ln w="9525">
            <a:noFill/>
            <a:miter lim="800000"/>
            <a:headEnd/>
            <a:tailEnd/>
          </a:ln>
        </p:spPr>
        <p:txBody>
          <a:bodyPr wrap="none">
            <a:spAutoFit/>
          </a:bodyPr>
          <a:lstStyle/>
          <a:p>
            <a:r>
              <a:rPr lang="en-US" i="1"/>
              <a:t>tail</a:t>
            </a:r>
          </a:p>
        </p:txBody>
      </p:sp>
      <p:grpSp>
        <p:nvGrpSpPr>
          <p:cNvPr id="5" name="Group 54"/>
          <p:cNvGrpSpPr>
            <a:grpSpLocks/>
          </p:cNvGrpSpPr>
          <p:nvPr/>
        </p:nvGrpSpPr>
        <p:grpSpPr bwMode="auto">
          <a:xfrm>
            <a:off x="3733800" y="3581400"/>
            <a:ext cx="762000" cy="838200"/>
            <a:chOff x="1008" y="1200"/>
            <a:chExt cx="480" cy="528"/>
          </a:xfrm>
          <a:noFill/>
        </p:grpSpPr>
        <p:sp>
          <p:nvSpPr>
            <p:cNvPr id="6233" name="Rectangle 55"/>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f</a:t>
              </a:r>
            </a:p>
          </p:txBody>
        </p:sp>
        <p:sp>
          <p:nvSpPr>
            <p:cNvPr id="6234" name="Line 56"/>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35" name="Line 57"/>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36" name="Line 58"/>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37" name="Line 59"/>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38" name="Line 60"/>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153" name="Rectangle 62"/>
          <p:cNvSpPr>
            <a:spLocks noChangeArrowheads="1"/>
          </p:cNvSpPr>
          <p:nvPr/>
        </p:nvSpPr>
        <p:spPr bwMode="auto">
          <a:xfrm>
            <a:off x="4495800" y="3581400"/>
            <a:ext cx="381000" cy="838200"/>
          </a:xfrm>
          <a:prstGeom prst="rect">
            <a:avLst/>
          </a:prstGeom>
          <a:noFill/>
          <a:ln w="9525">
            <a:solidFill>
              <a:schemeClr val="tx1"/>
            </a:solidFill>
            <a:miter lim="800000"/>
            <a:headEnd/>
            <a:tailEnd/>
          </a:ln>
        </p:spPr>
        <p:txBody>
          <a:bodyPr wrap="none" anchor="ctr"/>
          <a:lstStyle/>
          <a:p>
            <a:pPr algn="ctr"/>
            <a:r>
              <a:rPr lang="en-US" i="1"/>
              <a:t>g</a:t>
            </a:r>
          </a:p>
        </p:txBody>
      </p:sp>
      <p:sp>
        <p:nvSpPr>
          <p:cNvPr id="6154" name="Line 63"/>
          <p:cNvSpPr>
            <a:spLocks noChangeShapeType="1"/>
          </p:cNvSpPr>
          <p:nvPr/>
        </p:nvSpPr>
        <p:spPr bwMode="auto">
          <a:xfrm>
            <a:off x="4495800" y="3810000"/>
            <a:ext cx="381000" cy="0"/>
          </a:xfrm>
          <a:prstGeom prst="line">
            <a:avLst/>
          </a:prstGeom>
          <a:noFill/>
          <a:ln w="9525">
            <a:solidFill>
              <a:schemeClr val="tx1"/>
            </a:solidFill>
            <a:round/>
            <a:headEnd/>
            <a:tailEnd/>
          </a:ln>
        </p:spPr>
        <p:txBody>
          <a:bodyPr/>
          <a:lstStyle/>
          <a:p>
            <a:endParaRPr lang="en-US"/>
          </a:p>
        </p:txBody>
      </p:sp>
      <p:sp>
        <p:nvSpPr>
          <p:cNvPr id="6155" name="Line 64"/>
          <p:cNvSpPr>
            <a:spLocks noChangeShapeType="1"/>
          </p:cNvSpPr>
          <p:nvPr/>
        </p:nvSpPr>
        <p:spPr bwMode="auto">
          <a:xfrm>
            <a:off x="4495800" y="4191000"/>
            <a:ext cx="381000" cy="0"/>
          </a:xfrm>
          <a:prstGeom prst="line">
            <a:avLst/>
          </a:prstGeom>
          <a:noFill/>
          <a:ln w="9525">
            <a:solidFill>
              <a:schemeClr val="tx1"/>
            </a:solidFill>
            <a:round/>
            <a:headEnd/>
            <a:tailEnd/>
          </a:ln>
        </p:spPr>
        <p:txBody>
          <a:bodyPr/>
          <a:lstStyle/>
          <a:p>
            <a:endParaRPr lang="en-US"/>
          </a:p>
        </p:txBody>
      </p:sp>
      <p:sp>
        <p:nvSpPr>
          <p:cNvPr id="6156" name="Line 71"/>
          <p:cNvSpPr>
            <a:spLocks noChangeShapeType="1"/>
          </p:cNvSpPr>
          <p:nvPr/>
        </p:nvSpPr>
        <p:spPr bwMode="auto">
          <a:xfrm flipV="1">
            <a:off x="4572000" y="4267200"/>
            <a:ext cx="228600" cy="152400"/>
          </a:xfrm>
          <a:prstGeom prst="line">
            <a:avLst/>
          </a:prstGeom>
          <a:noFill/>
          <a:ln w="9525">
            <a:solidFill>
              <a:schemeClr val="tx1"/>
            </a:solidFill>
            <a:round/>
            <a:headEnd/>
            <a:tailEnd/>
          </a:ln>
        </p:spPr>
        <p:txBody>
          <a:bodyPr/>
          <a:lstStyle/>
          <a:p>
            <a:endParaRPr lang="en-US"/>
          </a:p>
        </p:txBody>
      </p:sp>
      <p:sp>
        <p:nvSpPr>
          <p:cNvPr id="6157" name="Line 72"/>
          <p:cNvSpPr>
            <a:spLocks noChangeShapeType="1"/>
          </p:cNvSpPr>
          <p:nvPr/>
        </p:nvSpPr>
        <p:spPr bwMode="auto">
          <a:xfrm>
            <a:off x="3429000" y="4572000"/>
            <a:ext cx="1295400" cy="0"/>
          </a:xfrm>
          <a:prstGeom prst="line">
            <a:avLst/>
          </a:prstGeom>
          <a:noFill/>
          <a:ln w="9525">
            <a:solidFill>
              <a:schemeClr val="tx1"/>
            </a:solidFill>
            <a:round/>
            <a:headEnd/>
            <a:tailEnd/>
          </a:ln>
        </p:spPr>
        <p:txBody>
          <a:bodyPr/>
          <a:lstStyle/>
          <a:p>
            <a:endParaRPr lang="en-US"/>
          </a:p>
        </p:txBody>
      </p:sp>
      <p:sp>
        <p:nvSpPr>
          <p:cNvPr id="6158" name="Line 73"/>
          <p:cNvSpPr>
            <a:spLocks noChangeShapeType="1"/>
          </p:cNvSpPr>
          <p:nvPr/>
        </p:nvSpPr>
        <p:spPr bwMode="auto">
          <a:xfrm flipV="1">
            <a:off x="4724400" y="4419600"/>
            <a:ext cx="0" cy="152400"/>
          </a:xfrm>
          <a:prstGeom prst="line">
            <a:avLst/>
          </a:prstGeom>
          <a:noFill/>
          <a:ln w="9525">
            <a:solidFill>
              <a:schemeClr val="tx1"/>
            </a:solidFill>
            <a:round/>
            <a:headEnd/>
            <a:tailEnd type="triangle" w="med" len="med"/>
          </a:ln>
        </p:spPr>
        <p:txBody>
          <a:bodyPr/>
          <a:lstStyle/>
          <a:p>
            <a:endParaRPr lang="en-US"/>
          </a:p>
        </p:txBody>
      </p:sp>
      <p:sp>
        <p:nvSpPr>
          <p:cNvPr id="6159" name="Line 74"/>
          <p:cNvSpPr>
            <a:spLocks noChangeShapeType="1"/>
          </p:cNvSpPr>
          <p:nvPr/>
        </p:nvSpPr>
        <p:spPr bwMode="auto">
          <a:xfrm>
            <a:off x="3429000" y="3962400"/>
            <a:ext cx="304800" cy="0"/>
          </a:xfrm>
          <a:prstGeom prst="line">
            <a:avLst/>
          </a:prstGeom>
          <a:noFill/>
          <a:ln w="9525">
            <a:solidFill>
              <a:schemeClr val="tx1"/>
            </a:solidFill>
            <a:round/>
            <a:headEnd/>
            <a:tailEnd type="triangle" w="med" len="med"/>
          </a:ln>
        </p:spPr>
        <p:txBody>
          <a:bodyPr/>
          <a:lstStyle/>
          <a:p>
            <a:endParaRPr lang="en-US"/>
          </a:p>
        </p:txBody>
      </p:sp>
      <p:sp>
        <p:nvSpPr>
          <p:cNvPr id="6160" name="Line 79"/>
          <p:cNvSpPr>
            <a:spLocks noChangeShapeType="1"/>
          </p:cNvSpPr>
          <p:nvPr/>
        </p:nvSpPr>
        <p:spPr bwMode="auto">
          <a:xfrm>
            <a:off x="4800600" y="3657600"/>
            <a:ext cx="228600" cy="0"/>
          </a:xfrm>
          <a:prstGeom prst="line">
            <a:avLst/>
          </a:prstGeom>
          <a:noFill/>
          <a:ln w="9525">
            <a:solidFill>
              <a:schemeClr val="tx1"/>
            </a:solidFill>
            <a:round/>
            <a:headEnd/>
            <a:tailEnd/>
          </a:ln>
        </p:spPr>
        <p:txBody>
          <a:bodyPr/>
          <a:lstStyle/>
          <a:p>
            <a:endParaRPr lang="en-US"/>
          </a:p>
        </p:txBody>
      </p:sp>
      <p:sp>
        <p:nvSpPr>
          <p:cNvPr id="6161" name="Line 80"/>
          <p:cNvSpPr>
            <a:spLocks noChangeShapeType="1"/>
          </p:cNvSpPr>
          <p:nvPr/>
        </p:nvSpPr>
        <p:spPr bwMode="auto">
          <a:xfrm flipV="1">
            <a:off x="5029200" y="3352800"/>
            <a:ext cx="0" cy="304800"/>
          </a:xfrm>
          <a:prstGeom prst="line">
            <a:avLst/>
          </a:prstGeom>
          <a:noFill/>
          <a:ln w="9525">
            <a:solidFill>
              <a:schemeClr val="tx1"/>
            </a:solidFill>
            <a:round/>
            <a:headEnd/>
            <a:tailEnd/>
          </a:ln>
        </p:spPr>
        <p:txBody>
          <a:bodyPr/>
          <a:lstStyle/>
          <a:p>
            <a:endParaRPr lang="en-US"/>
          </a:p>
        </p:txBody>
      </p:sp>
      <p:sp>
        <p:nvSpPr>
          <p:cNvPr id="6162" name="Line 81"/>
          <p:cNvSpPr>
            <a:spLocks noChangeShapeType="1"/>
          </p:cNvSpPr>
          <p:nvPr/>
        </p:nvSpPr>
        <p:spPr bwMode="auto">
          <a:xfrm flipH="1">
            <a:off x="3886200" y="3352800"/>
            <a:ext cx="1143000" cy="0"/>
          </a:xfrm>
          <a:prstGeom prst="line">
            <a:avLst/>
          </a:prstGeom>
          <a:noFill/>
          <a:ln w="9525">
            <a:solidFill>
              <a:schemeClr val="tx1"/>
            </a:solidFill>
            <a:round/>
            <a:headEnd/>
            <a:tailEnd/>
          </a:ln>
        </p:spPr>
        <p:txBody>
          <a:bodyPr/>
          <a:lstStyle/>
          <a:p>
            <a:endParaRPr lang="en-US"/>
          </a:p>
        </p:txBody>
      </p:sp>
      <p:sp>
        <p:nvSpPr>
          <p:cNvPr id="6163" name="Line 82"/>
          <p:cNvSpPr>
            <a:spLocks noChangeShapeType="1"/>
          </p:cNvSpPr>
          <p:nvPr/>
        </p:nvSpPr>
        <p:spPr bwMode="auto">
          <a:xfrm>
            <a:off x="3886200" y="3352800"/>
            <a:ext cx="0" cy="228600"/>
          </a:xfrm>
          <a:prstGeom prst="line">
            <a:avLst/>
          </a:prstGeom>
          <a:noFill/>
          <a:ln w="9525">
            <a:solidFill>
              <a:schemeClr val="tx1"/>
            </a:solidFill>
            <a:round/>
            <a:headEnd/>
            <a:tailEnd type="triangle" w="med" len="med"/>
          </a:ln>
        </p:spPr>
        <p:txBody>
          <a:bodyPr/>
          <a:lstStyle/>
          <a:p>
            <a:endParaRPr lang="en-US"/>
          </a:p>
        </p:txBody>
      </p:sp>
      <p:sp>
        <p:nvSpPr>
          <p:cNvPr id="6164" name="Line 83"/>
          <p:cNvSpPr>
            <a:spLocks noChangeShapeType="1"/>
          </p:cNvSpPr>
          <p:nvPr/>
        </p:nvSpPr>
        <p:spPr bwMode="auto">
          <a:xfrm>
            <a:off x="4038600" y="3657600"/>
            <a:ext cx="228600" cy="0"/>
          </a:xfrm>
          <a:prstGeom prst="line">
            <a:avLst/>
          </a:prstGeom>
          <a:noFill/>
          <a:ln w="9525">
            <a:solidFill>
              <a:schemeClr val="tx1"/>
            </a:solidFill>
            <a:round/>
            <a:headEnd/>
            <a:tailEnd/>
          </a:ln>
        </p:spPr>
        <p:txBody>
          <a:bodyPr/>
          <a:lstStyle/>
          <a:p>
            <a:endParaRPr lang="en-US"/>
          </a:p>
        </p:txBody>
      </p:sp>
      <p:sp>
        <p:nvSpPr>
          <p:cNvPr id="6165" name="Line 84"/>
          <p:cNvSpPr>
            <a:spLocks noChangeShapeType="1"/>
          </p:cNvSpPr>
          <p:nvPr/>
        </p:nvSpPr>
        <p:spPr bwMode="auto">
          <a:xfrm flipV="1">
            <a:off x="4267200" y="3429000"/>
            <a:ext cx="0" cy="228600"/>
          </a:xfrm>
          <a:prstGeom prst="line">
            <a:avLst/>
          </a:prstGeom>
          <a:noFill/>
          <a:ln w="9525">
            <a:solidFill>
              <a:schemeClr val="tx1"/>
            </a:solidFill>
            <a:round/>
            <a:headEnd/>
            <a:tailEnd/>
          </a:ln>
        </p:spPr>
        <p:txBody>
          <a:bodyPr/>
          <a:lstStyle/>
          <a:p>
            <a:endParaRPr lang="en-US"/>
          </a:p>
        </p:txBody>
      </p:sp>
      <p:sp>
        <p:nvSpPr>
          <p:cNvPr id="6166" name="Line 85"/>
          <p:cNvSpPr>
            <a:spLocks noChangeShapeType="1"/>
          </p:cNvSpPr>
          <p:nvPr/>
        </p:nvSpPr>
        <p:spPr bwMode="auto">
          <a:xfrm>
            <a:off x="4038600" y="3429000"/>
            <a:ext cx="228600" cy="0"/>
          </a:xfrm>
          <a:prstGeom prst="line">
            <a:avLst/>
          </a:prstGeom>
          <a:noFill/>
          <a:ln w="9525">
            <a:solidFill>
              <a:schemeClr val="tx1"/>
            </a:solidFill>
            <a:round/>
            <a:headEnd/>
            <a:tailEnd/>
          </a:ln>
        </p:spPr>
        <p:txBody>
          <a:bodyPr/>
          <a:lstStyle/>
          <a:p>
            <a:endParaRPr lang="en-US"/>
          </a:p>
        </p:txBody>
      </p:sp>
      <p:sp>
        <p:nvSpPr>
          <p:cNvPr id="6167" name="Line 86"/>
          <p:cNvSpPr>
            <a:spLocks noChangeShapeType="1"/>
          </p:cNvSpPr>
          <p:nvPr/>
        </p:nvSpPr>
        <p:spPr bwMode="auto">
          <a:xfrm>
            <a:off x="4038600" y="3429000"/>
            <a:ext cx="0" cy="152400"/>
          </a:xfrm>
          <a:prstGeom prst="line">
            <a:avLst/>
          </a:prstGeom>
          <a:noFill/>
          <a:ln w="9525">
            <a:solidFill>
              <a:schemeClr val="tx1"/>
            </a:solidFill>
            <a:round/>
            <a:headEnd/>
            <a:tailEnd type="triangle" w="med" len="med"/>
          </a:ln>
        </p:spPr>
        <p:txBody>
          <a:bodyPr/>
          <a:lstStyle/>
          <a:p>
            <a:endParaRPr lang="en-US"/>
          </a:p>
        </p:txBody>
      </p:sp>
      <p:sp>
        <p:nvSpPr>
          <p:cNvPr id="6168" name="Text Box 87"/>
          <p:cNvSpPr txBox="1">
            <a:spLocks noChangeArrowheads="1"/>
          </p:cNvSpPr>
          <p:nvPr/>
        </p:nvSpPr>
        <p:spPr bwMode="auto">
          <a:xfrm>
            <a:off x="2286000" y="3733800"/>
            <a:ext cx="776288" cy="457200"/>
          </a:xfrm>
          <a:prstGeom prst="rect">
            <a:avLst/>
          </a:prstGeom>
          <a:noFill/>
          <a:ln w="9525">
            <a:noFill/>
            <a:miter lim="800000"/>
            <a:headEnd/>
            <a:tailEnd/>
          </a:ln>
        </p:spPr>
        <p:txBody>
          <a:bodyPr wrap="none">
            <a:spAutoFit/>
          </a:bodyPr>
          <a:lstStyle/>
          <a:p>
            <a:r>
              <a:rPr lang="en-US" i="1"/>
              <a:t>head</a:t>
            </a:r>
          </a:p>
        </p:txBody>
      </p:sp>
      <p:sp>
        <p:nvSpPr>
          <p:cNvPr id="6169" name="Rectangle 89"/>
          <p:cNvSpPr>
            <a:spLocks noChangeArrowheads="1"/>
          </p:cNvSpPr>
          <p:nvPr/>
        </p:nvSpPr>
        <p:spPr bwMode="auto">
          <a:xfrm>
            <a:off x="1752600" y="5867400"/>
            <a:ext cx="381000" cy="304800"/>
          </a:xfrm>
          <a:prstGeom prst="rect">
            <a:avLst/>
          </a:prstGeom>
          <a:noFill/>
          <a:ln w="9525">
            <a:solidFill>
              <a:schemeClr val="tx1"/>
            </a:solidFill>
            <a:miter lim="800000"/>
            <a:headEnd/>
            <a:tailEnd/>
          </a:ln>
        </p:spPr>
        <p:txBody>
          <a:bodyPr wrap="none" anchor="ctr"/>
          <a:lstStyle/>
          <a:p>
            <a:endParaRPr lang="en-US"/>
          </a:p>
        </p:txBody>
      </p:sp>
      <p:sp>
        <p:nvSpPr>
          <p:cNvPr id="6170" name="Rectangle 90"/>
          <p:cNvSpPr>
            <a:spLocks noChangeArrowheads="1"/>
          </p:cNvSpPr>
          <p:nvPr/>
        </p:nvSpPr>
        <p:spPr bwMode="auto">
          <a:xfrm>
            <a:off x="1752600" y="6477000"/>
            <a:ext cx="381000" cy="304800"/>
          </a:xfrm>
          <a:prstGeom prst="rect">
            <a:avLst/>
          </a:prstGeom>
          <a:noFill/>
          <a:ln w="9525">
            <a:solidFill>
              <a:schemeClr val="tx1"/>
            </a:solidFill>
            <a:miter lim="800000"/>
            <a:headEnd/>
            <a:tailEnd/>
          </a:ln>
        </p:spPr>
        <p:txBody>
          <a:bodyPr wrap="none" anchor="ctr"/>
          <a:lstStyle/>
          <a:p>
            <a:endParaRPr lang="en-US"/>
          </a:p>
        </p:txBody>
      </p:sp>
      <p:sp>
        <p:nvSpPr>
          <p:cNvPr id="6171" name="Text Box 91"/>
          <p:cNvSpPr txBox="1">
            <a:spLocks noChangeArrowheads="1"/>
          </p:cNvSpPr>
          <p:nvPr/>
        </p:nvSpPr>
        <p:spPr bwMode="auto">
          <a:xfrm>
            <a:off x="1066800" y="6400800"/>
            <a:ext cx="588963" cy="457200"/>
          </a:xfrm>
          <a:prstGeom prst="rect">
            <a:avLst/>
          </a:prstGeom>
          <a:noFill/>
          <a:ln w="9525">
            <a:noFill/>
            <a:miter lim="800000"/>
            <a:headEnd/>
            <a:tailEnd/>
          </a:ln>
        </p:spPr>
        <p:txBody>
          <a:bodyPr wrap="none">
            <a:spAutoFit/>
          </a:bodyPr>
          <a:lstStyle/>
          <a:p>
            <a:r>
              <a:rPr lang="en-US" i="1"/>
              <a:t>tail</a:t>
            </a:r>
          </a:p>
        </p:txBody>
      </p:sp>
      <p:grpSp>
        <p:nvGrpSpPr>
          <p:cNvPr id="6" name="Group 92"/>
          <p:cNvGrpSpPr>
            <a:grpSpLocks/>
          </p:cNvGrpSpPr>
          <p:nvPr/>
        </p:nvGrpSpPr>
        <p:grpSpPr bwMode="auto">
          <a:xfrm>
            <a:off x="2438400" y="5638800"/>
            <a:ext cx="762000" cy="838200"/>
            <a:chOff x="1008" y="1200"/>
            <a:chExt cx="480" cy="528"/>
          </a:xfrm>
          <a:noFill/>
        </p:grpSpPr>
        <p:sp>
          <p:nvSpPr>
            <p:cNvPr id="6227" name="Rectangle 93"/>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f</a:t>
              </a:r>
            </a:p>
          </p:txBody>
        </p:sp>
        <p:sp>
          <p:nvSpPr>
            <p:cNvPr id="6228" name="Line 94"/>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29" name="Line 95"/>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30" name="Line 96"/>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31" name="Line 97"/>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32" name="Line 98"/>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173" name="Rectangle 106"/>
          <p:cNvSpPr>
            <a:spLocks noChangeArrowheads="1"/>
          </p:cNvSpPr>
          <p:nvPr/>
        </p:nvSpPr>
        <p:spPr bwMode="auto">
          <a:xfrm>
            <a:off x="3962400" y="5638800"/>
            <a:ext cx="381000" cy="838200"/>
          </a:xfrm>
          <a:prstGeom prst="rect">
            <a:avLst/>
          </a:prstGeom>
          <a:noFill/>
          <a:ln w="9525">
            <a:solidFill>
              <a:schemeClr val="tx1"/>
            </a:solidFill>
            <a:miter lim="800000"/>
            <a:headEnd/>
            <a:tailEnd/>
          </a:ln>
        </p:spPr>
        <p:txBody>
          <a:bodyPr wrap="none" anchor="ctr"/>
          <a:lstStyle/>
          <a:p>
            <a:pPr algn="ctr"/>
            <a:r>
              <a:rPr lang="en-US" i="1"/>
              <a:t>c</a:t>
            </a:r>
          </a:p>
        </p:txBody>
      </p:sp>
      <p:sp>
        <p:nvSpPr>
          <p:cNvPr id="6174" name="Line 107"/>
          <p:cNvSpPr>
            <a:spLocks noChangeShapeType="1"/>
          </p:cNvSpPr>
          <p:nvPr/>
        </p:nvSpPr>
        <p:spPr bwMode="auto">
          <a:xfrm>
            <a:off x="3962400" y="5867400"/>
            <a:ext cx="381000" cy="0"/>
          </a:xfrm>
          <a:prstGeom prst="line">
            <a:avLst/>
          </a:prstGeom>
          <a:noFill/>
          <a:ln w="9525">
            <a:solidFill>
              <a:schemeClr val="tx1"/>
            </a:solidFill>
            <a:round/>
            <a:headEnd/>
            <a:tailEnd/>
          </a:ln>
        </p:spPr>
        <p:txBody>
          <a:bodyPr/>
          <a:lstStyle/>
          <a:p>
            <a:endParaRPr lang="en-US"/>
          </a:p>
        </p:txBody>
      </p:sp>
      <p:sp>
        <p:nvSpPr>
          <p:cNvPr id="6175" name="Line 108"/>
          <p:cNvSpPr>
            <a:spLocks noChangeShapeType="1"/>
          </p:cNvSpPr>
          <p:nvPr/>
        </p:nvSpPr>
        <p:spPr bwMode="auto">
          <a:xfrm>
            <a:off x="3962400" y="6248400"/>
            <a:ext cx="381000" cy="0"/>
          </a:xfrm>
          <a:prstGeom prst="line">
            <a:avLst/>
          </a:prstGeom>
          <a:noFill/>
          <a:ln w="9525">
            <a:solidFill>
              <a:schemeClr val="tx1"/>
            </a:solidFill>
            <a:round/>
            <a:headEnd/>
            <a:tailEnd/>
          </a:ln>
        </p:spPr>
        <p:txBody>
          <a:bodyPr/>
          <a:lstStyle/>
          <a:p>
            <a:endParaRPr lang="en-US"/>
          </a:p>
        </p:txBody>
      </p:sp>
      <p:sp>
        <p:nvSpPr>
          <p:cNvPr id="6176" name="Line 109"/>
          <p:cNvSpPr>
            <a:spLocks noChangeShapeType="1"/>
          </p:cNvSpPr>
          <p:nvPr/>
        </p:nvSpPr>
        <p:spPr bwMode="auto">
          <a:xfrm flipV="1">
            <a:off x="5562600" y="6248400"/>
            <a:ext cx="228600" cy="152400"/>
          </a:xfrm>
          <a:prstGeom prst="line">
            <a:avLst/>
          </a:prstGeom>
          <a:noFill/>
          <a:ln w="9525">
            <a:solidFill>
              <a:schemeClr val="tx1"/>
            </a:solidFill>
            <a:round/>
            <a:headEnd/>
            <a:tailEnd/>
          </a:ln>
        </p:spPr>
        <p:txBody>
          <a:bodyPr/>
          <a:lstStyle/>
          <a:p>
            <a:endParaRPr lang="en-US"/>
          </a:p>
        </p:txBody>
      </p:sp>
      <p:sp>
        <p:nvSpPr>
          <p:cNvPr id="6177" name="Line 110"/>
          <p:cNvSpPr>
            <a:spLocks noChangeShapeType="1"/>
          </p:cNvSpPr>
          <p:nvPr/>
        </p:nvSpPr>
        <p:spPr bwMode="auto">
          <a:xfrm>
            <a:off x="2133600" y="6629400"/>
            <a:ext cx="3505200" cy="0"/>
          </a:xfrm>
          <a:prstGeom prst="line">
            <a:avLst/>
          </a:prstGeom>
          <a:noFill/>
          <a:ln w="9525">
            <a:solidFill>
              <a:schemeClr val="tx1"/>
            </a:solidFill>
            <a:round/>
            <a:headEnd/>
            <a:tailEnd/>
          </a:ln>
        </p:spPr>
        <p:txBody>
          <a:bodyPr/>
          <a:lstStyle/>
          <a:p>
            <a:endParaRPr lang="en-US"/>
          </a:p>
        </p:txBody>
      </p:sp>
      <p:sp>
        <p:nvSpPr>
          <p:cNvPr id="6178" name="Line 111"/>
          <p:cNvSpPr>
            <a:spLocks noChangeShapeType="1"/>
          </p:cNvSpPr>
          <p:nvPr/>
        </p:nvSpPr>
        <p:spPr bwMode="auto">
          <a:xfrm flipV="1">
            <a:off x="5638800" y="6477000"/>
            <a:ext cx="0" cy="152400"/>
          </a:xfrm>
          <a:prstGeom prst="line">
            <a:avLst/>
          </a:prstGeom>
          <a:noFill/>
          <a:ln w="9525">
            <a:solidFill>
              <a:schemeClr val="tx1"/>
            </a:solidFill>
            <a:round/>
            <a:headEnd/>
            <a:tailEnd type="triangle" w="med" len="med"/>
          </a:ln>
        </p:spPr>
        <p:txBody>
          <a:bodyPr/>
          <a:lstStyle/>
          <a:p>
            <a:endParaRPr lang="en-US"/>
          </a:p>
        </p:txBody>
      </p:sp>
      <p:sp>
        <p:nvSpPr>
          <p:cNvPr id="6179" name="Line 112"/>
          <p:cNvSpPr>
            <a:spLocks noChangeShapeType="1"/>
          </p:cNvSpPr>
          <p:nvPr/>
        </p:nvSpPr>
        <p:spPr bwMode="auto">
          <a:xfrm>
            <a:off x="2133600" y="6019800"/>
            <a:ext cx="304800" cy="0"/>
          </a:xfrm>
          <a:prstGeom prst="line">
            <a:avLst/>
          </a:prstGeom>
          <a:noFill/>
          <a:ln w="9525">
            <a:solidFill>
              <a:schemeClr val="tx1"/>
            </a:solidFill>
            <a:round/>
            <a:headEnd/>
            <a:tailEnd type="triangle" w="med" len="med"/>
          </a:ln>
        </p:spPr>
        <p:txBody>
          <a:bodyPr/>
          <a:lstStyle/>
          <a:p>
            <a:endParaRPr lang="en-US"/>
          </a:p>
        </p:txBody>
      </p:sp>
      <p:sp>
        <p:nvSpPr>
          <p:cNvPr id="6180" name="Line 113"/>
          <p:cNvSpPr>
            <a:spLocks noChangeShapeType="1"/>
          </p:cNvSpPr>
          <p:nvPr/>
        </p:nvSpPr>
        <p:spPr bwMode="auto">
          <a:xfrm>
            <a:off x="4191000" y="5715000"/>
            <a:ext cx="381000" cy="0"/>
          </a:xfrm>
          <a:prstGeom prst="line">
            <a:avLst/>
          </a:prstGeom>
          <a:noFill/>
          <a:ln w="9525">
            <a:solidFill>
              <a:schemeClr val="tx1"/>
            </a:solidFill>
            <a:round/>
            <a:headEnd/>
            <a:tailEnd/>
          </a:ln>
        </p:spPr>
        <p:txBody>
          <a:bodyPr/>
          <a:lstStyle/>
          <a:p>
            <a:endParaRPr lang="en-US"/>
          </a:p>
        </p:txBody>
      </p:sp>
      <p:sp>
        <p:nvSpPr>
          <p:cNvPr id="6181" name="Line 115"/>
          <p:cNvSpPr>
            <a:spLocks noChangeShapeType="1"/>
          </p:cNvSpPr>
          <p:nvPr/>
        </p:nvSpPr>
        <p:spPr bwMode="auto">
          <a:xfrm flipH="1">
            <a:off x="2514600" y="5257800"/>
            <a:ext cx="2743200" cy="0"/>
          </a:xfrm>
          <a:prstGeom prst="line">
            <a:avLst/>
          </a:prstGeom>
          <a:noFill/>
          <a:ln w="9525">
            <a:solidFill>
              <a:schemeClr val="tx1"/>
            </a:solidFill>
            <a:round/>
            <a:headEnd/>
            <a:tailEnd/>
          </a:ln>
        </p:spPr>
        <p:txBody>
          <a:bodyPr/>
          <a:lstStyle/>
          <a:p>
            <a:endParaRPr lang="en-US"/>
          </a:p>
        </p:txBody>
      </p:sp>
      <p:sp>
        <p:nvSpPr>
          <p:cNvPr id="6182" name="Line 116"/>
          <p:cNvSpPr>
            <a:spLocks noChangeShapeType="1"/>
          </p:cNvSpPr>
          <p:nvPr/>
        </p:nvSpPr>
        <p:spPr bwMode="auto">
          <a:xfrm>
            <a:off x="2514600" y="5257800"/>
            <a:ext cx="0" cy="381000"/>
          </a:xfrm>
          <a:prstGeom prst="line">
            <a:avLst/>
          </a:prstGeom>
          <a:noFill/>
          <a:ln w="9525">
            <a:solidFill>
              <a:schemeClr val="tx1"/>
            </a:solidFill>
            <a:round/>
            <a:headEnd/>
            <a:tailEnd type="triangle" w="med" len="med"/>
          </a:ln>
        </p:spPr>
        <p:txBody>
          <a:bodyPr/>
          <a:lstStyle/>
          <a:p>
            <a:endParaRPr lang="en-US"/>
          </a:p>
        </p:txBody>
      </p:sp>
      <p:grpSp>
        <p:nvGrpSpPr>
          <p:cNvPr id="7" name="Group 99"/>
          <p:cNvGrpSpPr>
            <a:grpSpLocks/>
          </p:cNvGrpSpPr>
          <p:nvPr/>
        </p:nvGrpSpPr>
        <p:grpSpPr bwMode="auto">
          <a:xfrm>
            <a:off x="3200400" y="5638800"/>
            <a:ext cx="762000" cy="838200"/>
            <a:chOff x="1008" y="1200"/>
            <a:chExt cx="480" cy="528"/>
          </a:xfrm>
          <a:noFill/>
        </p:grpSpPr>
        <p:sp>
          <p:nvSpPr>
            <p:cNvPr id="6221" name="Rectangle 100"/>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g</a:t>
              </a:r>
            </a:p>
          </p:txBody>
        </p:sp>
        <p:sp>
          <p:nvSpPr>
            <p:cNvPr id="6222" name="Line 101"/>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23" name="Line 102"/>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24" name="Line 103"/>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25" name="Line 104"/>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26" name="Line 105"/>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184" name="Line 117"/>
          <p:cNvSpPr>
            <a:spLocks noChangeShapeType="1"/>
          </p:cNvSpPr>
          <p:nvPr/>
        </p:nvSpPr>
        <p:spPr bwMode="auto">
          <a:xfrm>
            <a:off x="3505200" y="5715000"/>
            <a:ext cx="228600" cy="0"/>
          </a:xfrm>
          <a:prstGeom prst="line">
            <a:avLst/>
          </a:prstGeom>
          <a:noFill/>
          <a:ln w="9525">
            <a:solidFill>
              <a:schemeClr val="tx1"/>
            </a:solidFill>
            <a:round/>
            <a:headEnd/>
            <a:tailEnd/>
          </a:ln>
        </p:spPr>
        <p:txBody>
          <a:bodyPr/>
          <a:lstStyle/>
          <a:p>
            <a:endParaRPr lang="en-US"/>
          </a:p>
        </p:txBody>
      </p:sp>
      <p:sp>
        <p:nvSpPr>
          <p:cNvPr id="6185" name="Line 118"/>
          <p:cNvSpPr>
            <a:spLocks noChangeShapeType="1"/>
          </p:cNvSpPr>
          <p:nvPr/>
        </p:nvSpPr>
        <p:spPr bwMode="auto">
          <a:xfrm flipV="1">
            <a:off x="3733800" y="5410200"/>
            <a:ext cx="0" cy="304800"/>
          </a:xfrm>
          <a:prstGeom prst="line">
            <a:avLst/>
          </a:prstGeom>
          <a:noFill/>
          <a:ln w="9525">
            <a:solidFill>
              <a:schemeClr val="tx1"/>
            </a:solidFill>
            <a:round/>
            <a:headEnd/>
            <a:tailEnd/>
          </a:ln>
        </p:spPr>
        <p:txBody>
          <a:bodyPr/>
          <a:lstStyle/>
          <a:p>
            <a:endParaRPr lang="en-US"/>
          </a:p>
        </p:txBody>
      </p:sp>
      <p:sp>
        <p:nvSpPr>
          <p:cNvPr id="6186" name="Line 119"/>
          <p:cNvSpPr>
            <a:spLocks noChangeShapeType="1"/>
          </p:cNvSpPr>
          <p:nvPr/>
        </p:nvSpPr>
        <p:spPr bwMode="auto">
          <a:xfrm flipH="1">
            <a:off x="2667000" y="5410200"/>
            <a:ext cx="1066800" cy="0"/>
          </a:xfrm>
          <a:prstGeom prst="line">
            <a:avLst/>
          </a:prstGeom>
          <a:noFill/>
          <a:ln w="9525">
            <a:solidFill>
              <a:schemeClr val="tx1"/>
            </a:solidFill>
            <a:round/>
            <a:headEnd/>
            <a:tailEnd/>
          </a:ln>
        </p:spPr>
        <p:txBody>
          <a:bodyPr/>
          <a:lstStyle/>
          <a:p>
            <a:endParaRPr lang="en-US"/>
          </a:p>
        </p:txBody>
      </p:sp>
      <p:sp>
        <p:nvSpPr>
          <p:cNvPr id="6187" name="Line 121"/>
          <p:cNvSpPr>
            <a:spLocks noChangeShapeType="1"/>
          </p:cNvSpPr>
          <p:nvPr/>
        </p:nvSpPr>
        <p:spPr bwMode="auto">
          <a:xfrm>
            <a:off x="2743200" y="5715000"/>
            <a:ext cx="228600" cy="0"/>
          </a:xfrm>
          <a:prstGeom prst="line">
            <a:avLst/>
          </a:prstGeom>
          <a:noFill/>
          <a:ln w="9525">
            <a:solidFill>
              <a:schemeClr val="tx1"/>
            </a:solidFill>
            <a:round/>
            <a:headEnd/>
            <a:tailEnd/>
          </a:ln>
        </p:spPr>
        <p:txBody>
          <a:bodyPr/>
          <a:lstStyle/>
          <a:p>
            <a:endParaRPr lang="en-US"/>
          </a:p>
        </p:txBody>
      </p:sp>
      <p:sp>
        <p:nvSpPr>
          <p:cNvPr id="6188" name="Line 122"/>
          <p:cNvSpPr>
            <a:spLocks noChangeShapeType="1"/>
          </p:cNvSpPr>
          <p:nvPr/>
        </p:nvSpPr>
        <p:spPr bwMode="auto">
          <a:xfrm flipV="1">
            <a:off x="2971800" y="5486400"/>
            <a:ext cx="0" cy="228600"/>
          </a:xfrm>
          <a:prstGeom prst="line">
            <a:avLst/>
          </a:prstGeom>
          <a:noFill/>
          <a:ln w="9525">
            <a:solidFill>
              <a:schemeClr val="tx1"/>
            </a:solidFill>
            <a:round/>
            <a:headEnd/>
            <a:tailEnd/>
          </a:ln>
        </p:spPr>
        <p:txBody>
          <a:bodyPr/>
          <a:lstStyle/>
          <a:p>
            <a:endParaRPr lang="en-US"/>
          </a:p>
        </p:txBody>
      </p:sp>
      <p:sp>
        <p:nvSpPr>
          <p:cNvPr id="6189" name="Line 123"/>
          <p:cNvSpPr>
            <a:spLocks noChangeShapeType="1"/>
          </p:cNvSpPr>
          <p:nvPr/>
        </p:nvSpPr>
        <p:spPr bwMode="auto">
          <a:xfrm>
            <a:off x="2743200" y="5486400"/>
            <a:ext cx="228600" cy="0"/>
          </a:xfrm>
          <a:prstGeom prst="line">
            <a:avLst/>
          </a:prstGeom>
          <a:noFill/>
          <a:ln w="9525">
            <a:solidFill>
              <a:schemeClr val="tx1"/>
            </a:solidFill>
            <a:round/>
            <a:headEnd/>
            <a:tailEnd/>
          </a:ln>
        </p:spPr>
        <p:txBody>
          <a:bodyPr/>
          <a:lstStyle/>
          <a:p>
            <a:endParaRPr lang="en-US"/>
          </a:p>
        </p:txBody>
      </p:sp>
      <p:sp>
        <p:nvSpPr>
          <p:cNvPr id="6190" name="Line 124"/>
          <p:cNvSpPr>
            <a:spLocks noChangeShapeType="1"/>
          </p:cNvSpPr>
          <p:nvPr/>
        </p:nvSpPr>
        <p:spPr bwMode="auto">
          <a:xfrm>
            <a:off x="2667000" y="5410200"/>
            <a:ext cx="0" cy="228600"/>
          </a:xfrm>
          <a:prstGeom prst="line">
            <a:avLst/>
          </a:prstGeom>
          <a:noFill/>
          <a:ln w="9525">
            <a:solidFill>
              <a:schemeClr val="tx1"/>
            </a:solidFill>
            <a:round/>
            <a:headEnd/>
            <a:tailEnd type="triangle" w="med" len="med"/>
          </a:ln>
        </p:spPr>
        <p:txBody>
          <a:bodyPr/>
          <a:lstStyle/>
          <a:p>
            <a:endParaRPr lang="en-US"/>
          </a:p>
        </p:txBody>
      </p:sp>
      <p:sp>
        <p:nvSpPr>
          <p:cNvPr id="6191" name="Text Box 125"/>
          <p:cNvSpPr txBox="1">
            <a:spLocks noChangeArrowheads="1"/>
          </p:cNvSpPr>
          <p:nvPr/>
        </p:nvSpPr>
        <p:spPr bwMode="auto">
          <a:xfrm>
            <a:off x="990600" y="5791200"/>
            <a:ext cx="776288" cy="457200"/>
          </a:xfrm>
          <a:prstGeom prst="rect">
            <a:avLst/>
          </a:prstGeom>
          <a:noFill/>
          <a:ln w="9525">
            <a:noFill/>
            <a:miter lim="800000"/>
            <a:headEnd/>
            <a:tailEnd/>
          </a:ln>
        </p:spPr>
        <p:txBody>
          <a:bodyPr wrap="none">
            <a:spAutoFit/>
          </a:bodyPr>
          <a:lstStyle/>
          <a:p>
            <a:r>
              <a:rPr lang="en-US" i="1"/>
              <a:t>head</a:t>
            </a:r>
          </a:p>
        </p:txBody>
      </p:sp>
      <p:sp>
        <p:nvSpPr>
          <p:cNvPr id="6192" name="Text Box 126"/>
          <p:cNvSpPr txBox="1">
            <a:spLocks noChangeArrowheads="1"/>
          </p:cNvSpPr>
          <p:nvPr/>
        </p:nvSpPr>
        <p:spPr bwMode="auto">
          <a:xfrm>
            <a:off x="898525" y="1717675"/>
            <a:ext cx="1516063" cy="457200"/>
          </a:xfrm>
          <a:prstGeom prst="rect">
            <a:avLst/>
          </a:prstGeom>
          <a:noFill/>
          <a:ln w="9525">
            <a:noFill/>
            <a:miter lim="800000"/>
            <a:headEnd/>
            <a:tailEnd/>
          </a:ln>
        </p:spPr>
        <p:txBody>
          <a:bodyPr wrap="none">
            <a:spAutoFit/>
          </a:bodyPr>
          <a:lstStyle/>
          <a:p>
            <a:r>
              <a:rPr lang="en-US"/>
              <a:t>Set {</a:t>
            </a:r>
            <a:r>
              <a:rPr lang="en-US" i="1"/>
              <a:t>c</a:t>
            </a:r>
            <a:r>
              <a:rPr lang="en-US"/>
              <a:t>,</a:t>
            </a:r>
            <a:r>
              <a:rPr lang="en-US" i="1"/>
              <a:t>h</a:t>
            </a:r>
            <a:r>
              <a:rPr lang="en-US"/>
              <a:t>,</a:t>
            </a:r>
            <a:r>
              <a:rPr lang="en-US" i="1"/>
              <a:t>e</a:t>
            </a:r>
            <a:r>
              <a:rPr lang="en-US"/>
              <a:t>}</a:t>
            </a:r>
          </a:p>
        </p:txBody>
      </p:sp>
      <p:sp>
        <p:nvSpPr>
          <p:cNvPr id="6193" name="Text Box 127"/>
          <p:cNvSpPr txBox="1">
            <a:spLocks noChangeArrowheads="1"/>
          </p:cNvSpPr>
          <p:nvPr/>
        </p:nvSpPr>
        <p:spPr bwMode="auto">
          <a:xfrm>
            <a:off x="990600" y="3581400"/>
            <a:ext cx="1330325" cy="457200"/>
          </a:xfrm>
          <a:prstGeom prst="rect">
            <a:avLst/>
          </a:prstGeom>
          <a:noFill/>
          <a:ln w="9525">
            <a:noFill/>
            <a:miter lim="800000"/>
            <a:headEnd/>
            <a:tailEnd/>
          </a:ln>
        </p:spPr>
        <p:txBody>
          <a:bodyPr wrap="none">
            <a:spAutoFit/>
          </a:bodyPr>
          <a:lstStyle/>
          <a:p>
            <a:r>
              <a:rPr lang="en-US"/>
              <a:t>Set {</a:t>
            </a:r>
            <a:r>
              <a:rPr lang="en-US" i="1"/>
              <a:t>f</a:t>
            </a:r>
            <a:r>
              <a:rPr lang="en-US"/>
              <a:t>, </a:t>
            </a:r>
            <a:r>
              <a:rPr lang="en-US" i="1"/>
              <a:t>g</a:t>
            </a:r>
            <a:r>
              <a:rPr lang="en-US"/>
              <a:t>}</a:t>
            </a:r>
          </a:p>
        </p:txBody>
      </p:sp>
      <p:sp>
        <p:nvSpPr>
          <p:cNvPr id="6194" name="Text Box 128"/>
          <p:cNvSpPr txBox="1">
            <a:spLocks noChangeArrowheads="1"/>
          </p:cNvSpPr>
          <p:nvPr/>
        </p:nvSpPr>
        <p:spPr bwMode="auto">
          <a:xfrm>
            <a:off x="304800" y="4953000"/>
            <a:ext cx="1574800" cy="822325"/>
          </a:xfrm>
          <a:prstGeom prst="rect">
            <a:avLst/>
          </a:prstGeom>
          <a:noFill/>
          <a:ln w="9525">
            <a:noFill/>
            <a:miter lim="800000"/>
            <a:headEnd/>
            <a:tailEnd/>
          </a:ln>
        </p:spPr>
        <p:txBody>
          <a:bodyPr wrap="none">
            <a:spAutoFit/>
          </a:bodyPr>
          <a:lstStyle/>
          <a:p>
            <a:r>
              <a:rPr lang="en-US"/>
              <a:t>UNION of </a:t>
            </a:r>
          </a:p>
          <a:p>
            <a:r>
              <a:rPr lang="en-US"/>
              <a:t>two Sets</a:t>
            </a:r>
          </a:p>
        </p:txBody>
      </p:sp>
      <p:grpSp>
        <p:nvGrpSpPr>
          <p:cNvPr id="8" name="Group 130"/>
          <p:cNvGrpSpPr>
            <a:grpSpLocks/>
          </p:cNvGrpSpPr>
          <p:nvPr/>
        </p:nvGrpSpPr>
        <p:grpSpPr bwMode="auto">
          <a:xfrm>
            <a:off x="4724400" y="5638800"/>
            <a:ext cx="762000" cy="838200"/>
            <a:chOff x="2016" y="3552"/>
            <a:chExt cx="480" cy="528"/>
          </a:xfrm>
          <a:noFill/>
        </p:grpSpPr>
        <p:grpSp>
          <p:nvGrpSpPr>
            <p:cNvPr id="9" name="Group 131"/>
            <p:cNvGrpSpPr>
              <a:grpSpLocks/>
            </p:cNvGrpSpPr>
            <p:nvPr/>
          </p:nvGrpSpPr>
          <p:grpSpPr bwMode="auto">
            <a:xfrm>
              <a:off x="2016" y="3552"/>
              <a:ext cx="480" cy="528"/>
              <a:chOff x="1008" y="1200"/>
              <a:chExt cx="480" cy="528"/>
            </a:xfrm>
            <a:grpFill/>
          </p:grpSpPr>
          <p:sp>
            <p:nvSpPr>
              <p:cNvPr id="6215" name="Rectangle 132"/>
              <p:cNvSpPr>
                <a:spLocks noChangeArrowheads="1"/>
              </p:cNvSpPr>
              <p:nvPr/>
            </p:nvSpPr>
            <p:spPr bwMode="auto">
              <a:xfrm>
                <a:off x="1008" y="1200"/>
                <a:ext cx="240" cy="528"/>
              </a:xfrm>
              <a:prstGeom prst="rect">
                <a:avLst/>
              </a:prstGeom>
              <a:grpFill/>
              <a:ln w="9525">
                <a:solidFill>
                  <a:schemeClr val="tx1"/>
                </a:solidFill>
                <a:miter lim="800000"/>
                <a:headEnd/>
                <a:tailEnd/>
              </a:ln>
            </p:spPr>
            <p:txBody>
              <a:bodyPr wrap="none" anchor="ctr"/>
              <a:lstStyle/>
              <a:p>
                <a:pPr algn="ctr"/>
                <a:r>
                  <a:rPr lang="en-US" i="1"/>
                  <a:t>h</a:t>
                </a:r>
              </a:p>
            </p:txBody>
          </p:sp>
          <p:sp>
            <p:nvSpPr>
              <p:cNvPr id="6216" name="Line 133"/>
              <p:cNvSpPr>
                <a:spLocks noChangeShapeType="1"/>
              </p:cNvSpPr>
              <p:nvPr/>
            </p:nvSpPr>
            <p:spPr bwMode="auto">
              <a:xfrm>
                <a:off x="1008" y="1344"/>
                <a:ext cx="240" cy="0"/>
              </a:xfrm>
              <a:prstGeom prst="line">
                <a:avLst/>
              </a:prstGeom>
              <a:grpFill/>
              <a:ln w="9525">
                <a:solidFill>
                  <a:schemeClr val="tx1"/>
                </a:solidFill>
                <a:round/>
                <a:headEnd/>
                <a:tailEnd/>
              </a:ln>
            </p:spPr>
            <p:txBody>
              <a:bodyPr/>
              <a:lstStyle/>
              <a:p>
                <a:endParaRPr lang="en-US"/>
              </a:p>
            </p:txBody>
          </p:sp>
          <p:sp>
            <p:nvSpPr>
              <p:cNvPr id="6217" name="Line 134"/>
              <p:cNvSpPr>
                <a:spLocks noChangeShapeType="1"/>
              </p:cNvSpPr>
              <p:nvPr/>
            </p:nvSpPr>
            <p:spPr bwMode="auto">
              <a:xfrm>
                <a:off x="1008" y="1584"/>
                <a:ext cx="240" cy="0"/>
              </a:xfrm>
              <a:prstGeom prst="line">
                <a:avLst/>
              </a:prstGeom>
              <a:grpFill/>
              <a:ln w="9525">
                <a:solidFill>
                  <a:schemeClr val="tx1"/>
                </a:solidFill>
                <a:round/>
                <a:headEnd/>
                <a:tailEnd/>
              </a:ln>
            </p:spPr>
            <p:txBody>
              <a:bodyPr/>
              <a:lstStyle/>
              <a:p>
                <a:endParaRPr lang="en-US"/>
              </a:p>
            </p:txBody>
          </p:sp>
          <p:sp>
            <p:nvSpPr>
              <p:cNvPr id="6218" name="Line 135"/>
              <p:cNvSpPr>
                <a:spLocks noChangeShapeType="1"/>
              </p:cNvSpPr>
              <p:nvPr/>
            </p:nvSpPr>
            <p:spPr bwMode="auto">
              <a:xfrm>
                <a:off x="1200" y="1632"/>
                <a:ext cx="192" cy="0"/>
              </a:xfrm>
              <a:prstGeom prst="line">
                <a:avLst/>
              </a:prstGeom>
              <a:grpFill/>
              <a:ln w="9525">
                <a:solidFill>
                  <a:schemeClr val="tx1"/>
                </a:solidFill>
                <a:round/>
                <a:headEnd/>
                <a:tailEnd/>
              </a:ln>
            </p:spPr>
            <p:txBody>
              <a:bodyPr/>
              <a:lstStyle/>
              <a:p>
                <a:endParaRPr lang="en-US"/>
              </a:p>
            </p:txBody>
          </p:sp>
          <p:sp>
            <p:nvSpPr>
              <p:cNvPr id="6219" name="Line 136"/>
              <p:cNvSpPr>
                <a:spLocks noChangeShapeType="1"/>
              </p:cNvSpPr>
              <p:nvPr/>
            </p:nvSpPr>
            <p:spPr bwMode="auto">
              <a:xfrm flipV="1">
                <a:off x="1392" y="1440"/>
                <a:ext cx="0" cy="192"/>
              </a:xfrm>
              <a:prstGeom prst="line">
                <a:avLst/>
              </a:prstGeom>
              <a:grpFill/>
              <a:ln w="9525">
                <a:solidFill>
                  <a:schemeClr val="tx1"/>
                </a:solidFill>
                <a:round/>
                <a:headEnd/>
                <a:tailEnd/>
              </a:ln>
            </p:spPr>
            <p:txBody>
              <a:bodyPr/>
              <a:lstStyle/>
              <a:p>
                <a:endParaRPr lang="en-US"/>
              </a:p>
            </p:txBody>
          </p:sp>
          <p:sp>
            <p:nvSpPr>
              <p:cNvPr id="6220" name="Line 137"/>
              <p:cNvSpPr>
                <a:spLocks noChangeShapeType="1"/>
              </p:cNvSpPr>
              <p:nvPr/>
            </p:nvSpPr>
            <p:spPr bwMode="auto">
              <a:xfrm>
                <a:off x="1392" y="1440"/>
                <a:ext cx="96" cy="0"/>
              </a:xfrm>
              <a:prstGeom prst="line">
                <a:avLst/>
              </a:prstGeom>
              <a:grpFill/>
              <a:ln w="9525">
                <a:solidFill>
                  <a:schemeClr val="tx1"/>
                </a:solidFill>
                <a:round/>
                <a:headEnd/>
                <a:tailEnd type="triangle" w="med" len="med"/>
              </a:ln>
            </p:spPr>
            <p:txBody>
              <a:bodyPr/>
              <a:lstStyle/>
              <a:p>
                <a:endParaRPr lang="en-US"/>
              </a:p>
            </p:txBody>
          </p:sp>
        </p:grpSp>
        <p:sp>
          <p:nvSpPr>
            <p:cNvPr id="6214" name="Line 138"/>
            <p:cNvSpPr>
              <a:spLocks noChangeShapeType="1"/>
            </p:cNvSpPr>
            <p:nvPr/>
          </p:nvSpPr>
          <p:spPr bwMode="auto">
            <a:xfrm>
              <a:off x="2208" y="3600"/>
              <a:ext cx="144" cy="0"/>
            </a:xfrm>
            <a:prstGeom prst="line">
              <a:avLst/>
            </a:prstGeom>
            <a:grpFill/>
            <a:ln w="9525">
              <a:solidFill>
                <a:schemeClr val="tx1"/>
              </a:solidFill>
              <a:round/>
              <a:headEnd/>
              <a:tailEnd/>
            </a:ln>
          </p:spPr>
          <p:txBody>
            <a:bodyPr/>
            <a:lstStyle/>
            <a:p>
              <a:endParaRPr lang="en-US"/>
            </a:p>
          </p:txBody>
        </p:sp>
      </p:grpSp>
      <p:sp>
        <p:nvSpPr>
          <p:cNvPr id="6196" name="Rectangle 141"/>
          <p:cNvSpPr>
            <a:spLocks noChangeArrowheads="1"/>
          </p:cNvSpPr>
          <p:nvPr/>
        </p:nvSpPr>
        <p:spPr bwMode="auto">
          <a:xfrm>
            <a:off x="5486400" y="5638800"/>
            <a:ext cx="381000" cy="838200"/>
          </a:xfrm>
          <a:prstGeom prst="rect">
            <a:avLst/>
          </a:prstGeom>
          <a:noFill/>
          <a:ln w="9525">
            <a:solidFill>
              <a:schemeClr val="tx1"/>
            </a:solidFill>
            <a:miter lim="800000"/>
            <a:headEnd/>
            <a:tailEnd/>
          </a:ln>
        </p:spPr>
        <p:txBody>
          <a:bodyPr wrap="none" anchor="ctr"/>
          <a:lstStyle/>
          <a:p>
            <a:pPr algn="ctr"/>
            <a:r>
              <a:rPr lang="en-US" i="1"/>
              <a:t>e</a:t>
            </a:r>
          </a:p>
        </p:txBody>
      </p:sp>
      <p:sp>
        <p:nvSpPr>
          <p:cNvPr id="6197" name="Line 142"/>
          <p:cNvSpPr>
            <a:spLocks noChangeShapeType="1"/>
          </p:cNvSpPr>
          <p:nvPr/>
        </p:nvSpPr>
        <p:spPr bwMode="auto">
          <a:xfrm>
            <a:off x="5486400" y="5867400"/>
            <a:ext cx="381000" cy="0"/>
          </a:xfrm>
          <a:prstGeom prst="line">
            <a:avLst/>
          </a:prstGeom>
          <a:noFill/>
          <a:ln w="9525">
            <a:solidFill>
              <a:schemeClr val="tx1"/>
            </a:solidFill>
            <a:round/>
            <a:headEnd/>
            <a:tailEnd/>
          </a:ln>
        </p:spPr>
        <p:txBody>
          <a:bodyPr/>
          <a:lstStyle/>
          <a:p>
            <a:endParaRPr lang="en-US"/>
          </a:p>
        </p:txBody>
      </p:sp>
      <p:sp>
        <p:nvSpPr>
          <p:cNvPr id="6198" name="Line 143"/>
          <p:cNvSpPr>
            <a:spLocks noChangeShapeType="1"/>
          </p:cNvSpPr>
          <p:nvPr/>
        </p:nvSpPr>
        <p:spPr bwMode="auto">
          <a:xfrm>
            <a:off x="5486400" y="6248400"/>
            <a:ext cx="381000" cy="0"/>
          </a:xfrm>
          <a:prstGeom prst="line">
            <a:avLst/>
          </a:prstGeom>
          <a:noFill/>
          <a:ln w="9525">
            <a:solidFill>
              <a:schemeClr val="tx1"/>
            </a:solidFill>
            <a:round/>
            <a:headEnd/>
            <a:tailEnd/>
          </a:ln>
        </p:spPr>
        <p:txBody>
          <a:bodyPr/>
          <a:lstStyle/>
          <a:p>
            <a:endParaRPr lang="en-US"/>
          </a:p>
        </p:txBody>
      </p:sp>
      <p:sp>
        <p:nvSpPr>
          <p:cNvPr id="6199" name="Line 147"/>
          <p:cNvSpPr>
            <a:spLocks noChangeShapeType="1"/>
          </p:cNvSpPr>
          <p:nvPr/>
        </p:nvSpPr>
        <p:spPr bwMode="auto">
          <a:xfrm>
            <a:off x="5791200" y="5715000"/>
            <a:ext cx="228600" cy="0"/>
          </a:xfrm>
          <a:prstGeom prst="line">
            <a:avLst/>
          </a:prstGeom>
          <a:noFill/>
          <a:ln w="9525">
            <a:solidFill>
              <a:schemeClr val="tx1"/>
            </a:solidFill>
            <a:round/>
            <a:headEnd/>
            <a:tailEnd/>
          </a:ln>
        </p:spPr>
        <p:txBody>
          <a:bodyPr/>
          <a:lstStyle/>
          <a:p>
            <a:endParaRPr lang="en-US"/>
          </a:p>
        </p:txBody>
      </p:sp>
      <p:grpSp>
        <p:nvGrpSpPr>
          <p:cNvPr id="10" name="Group 164"/>
          <p:cNvGrpSpPr>
            <a:grpSpLocks/>
          </p:cNvGrpSpPr>
          <p:nvPr/>
        </p:nvGrpSpPr>
        <p:grpSpPr bwMode="auto">
          <a:xfrm>
            <a:off x="4267200" y="6019800"/>
            <a:ext cx="457200" cy="304800"/>
            <a:chOff x="4848" y="2784"/>
            <a:chExt cx="288" cy="192"/>
          </a:xfrm>
          <a:noFill/>
        </p:grpSpPr>
        <p:sp>
          <p:nvSpPr>
            <p:cNvPr id="6210" name="Line 160"/>
            <p:cNvSpPr>
              <a:spLocks noChangeShapeType="1"/>
            </p:cNvSpPr>
            <p:nvPr/>
          </p:nvSpPr>
          <p:spPr bwMode="auto">
            <a:xfrm>
              <a:off x="4848" y="2976"/>
              <a:ext cx="192" cy="0"/>
            </a:xfrm>
            <a:prstGeom prst="line">
              <a:avLst/>
            </a:prstGeom>
            <a:grpFill/>
            <a:ln w="9525">
              <a:solidFill>
                <a:schemeClr val="tx1"/>
              </a:solidFill>
              <a:round/>
              <a:headEnd/>
              <a:tailEnd/>
            </a:ln>
          </p:spPr>
          <p:txBody>
            <a:bodyPr/>
            <a:lstStyle/>
            <a:p>
              <a:endParaRPr lang="en-US"/>
            </a:p>
          </p:txBody>
        </p:sp>
        <p:sp>
          <p:nvSpPr>
            <p:cNvPr id="6211" name="Line 161"/>
            <p:cNvSpPr>
              <a:spLocks noChangeShapeType="1"/>
            </p:cNvSpPr>
            <p:nvPr/>
          </p:nvSpPr>
          <p:spPr bwMode="auto">
            <a:xfrm flipV="1">
              <a:off x="5040" y="2784"/>
              <a:ext cx="0" cy="192"/>
            </a:xfrm>
            <a:prstGeom prst="line">
              <a:avLst/>
            </a:prstGeom>
            <a:grpFill/>
            <a:ln w="9525">
              <a:solidFill>
                <a:schemeClr val="tx1"/>
              </a:solidFill>
              <a:round/>
              <a:headEnd/>
              <a:tailEnd/>
            </a:ln>
          </p:spPr>
          <p:txBody>
            <a:bodyPr/>
            <a:lstStyle/>
            <a:p>
              <a:endParaRPr lang="en-US"/>
            </a:p>
          </p:txBody>
        </p:sp>
        <p:sp>
          <p:nvSpPr>
            <p:cNvPr id="6212" name="Line 162"/>
            <p:cNvSpPr>
              <a:spLocks noChangeShapeType="1"/>
            </p:cNvSpPr>
            <p:nvPr/>
          </p:nvSpPr>
          <p:spPr bwMode="auto">
            <a:xfrm>
              <a:off x="5040" y="2784"/>
              <a:ext cx="96" cy="0"/>
            </a:xfrm>
            <a:prstGeom prst="line">
              <a:avLst/>
            </a:prstGeom>
            <a:grpFill/>
            <a:ln w="9525">
              <a:solidFill>
                <a:schemeClr val="tx1"/>
              </a:solidFill>
              <a:round/>
              <a:headEnd/>
              <a:tailEnd type="triangle" w="med" len="med"/>
            </a:ln>
          </p:spPr>
          <p:txBody>
            <a:bodyPr/>
            <a:lstStyle/>
            <a:p>
              <a:endParaRPr lang="en-US"/>
            </a:p>
          </p:txBody>
        </p:sp>
      </p:grpSp>
      <p:sp>
        <p:nvSpPr>
          <p:cNvPr id="6201" name="Line 165"/>
          <p:cNvSpPr>
            <a:spLocks noChangeShapeType="1"/>
          </p:cNvSpPr>
          <p:nvPr/>
        </p:nvSpPr>
        <p:spPr bwMode="auto">
          <a:xfrm flipV="1">
            <a:off x="5562600" y="6324600"/>
            <a:ext cx="228600" cy="152400"/>
          </a:xfrm>
          <a:prstGeom prst="line">
            <a:avLst/>
          </a:prstGeom>
          <a:noFill/>
          <a:ln w="9525">
            <a:solidFill>
              <a:schemeClr val="tx1"/>
            </a:solidFill>
            <a:round/>
            <a:headEnd/>
            <a:tailEnd/>
          </a:ln>
        </p:spPr>
        <p:txBody>
          <a:bodyPr/>
          <a:lstStyle/>
          <a:p>
            <a:endParaRPr lang="en-US"/>
          </a:p>
        </p:txBody>
      </p:sp>
      <p:sp>
        <p:nvSpPr>
          <p:cNvPr id="6202" name="Line 166"/>
          <p:cNvSpPr>
            <a:spLocks noChangeShapeType="1"/>
          </p:cNvSpPr>
          <p:nvPr/>
        </p:nvSpPr>
        <p:spPr bwMode="auto">
          <a:xfrm>
            <a:off x="2743200" y="5486400"/>
            <a:ext cx="0" cy="152400"/>
          </a:xfrm>
          <a:prstGeom prst="line">
            <a:avLst/>
          </a:prstGeom>
          <a:noFill/>
          <a:ln w="9525">
            <a:solidFill>
              <a:schemeClr val="tx1"/>
            </a:solidFill>
            <a:round/>
            <a:headEnd/>
            <a:tailEnd type="triangle" w="med" len="med"/>
          </a:ln>
        </p:spPr>
        <p:txBody>
          <a:bodyPr/>
          <a:lstStyle/>
          <a:p>
            <a:endParaRPr lang="en-US"/>
          </a:p>
        </p:txBody>
      </p:sp>
      <p:sp>
        <p:nvSpPr>
          <p:cNvPr id="6203" name="Line 167"/>
          <p:cNvSpPr>
            <a:spLocks noChangeShapeType="1"/>
          </p:cNvSpPr>
          <p:nvPr/>
        </p:nvSpPr>
        <p:spPr bwMode="auto">
          <a:xfrm>
            <a:off x="5257800" y="5257800"/>
            <a:ext cx="0" cy="457200"/>
          </a:xfrm>
          <a:prstGeom prst="line">
            <a:avLst/>
          </a:prstGeom>
          <a:noFill/>
          <a:ln w="9525">
            <a:solidFill>
              <a:schemeClr val="tx1"/>
            </a:solidFill>
            <a:round/>
            <a:headEnd/>
            <a:tailEnd/>
          </a:ln>
        </p:spPr>
        <p:txBody>
          <a:bodyPr/>
          <a:lstStyle/>
          <a:p>
            <a:endParaRPr lang="en-US"/>
          </a:p>
        </p:txBody>
      </p:sp>
      <p:sp>
        <p:nvSpPr>
          <p:cNvPr id="6204" name="Line 168"/>
          <p:cNvSpPr>
            <a:spLocks noChangeShapeType="1"/>
          </p:cNvSpPr>
          <p:nvPr/>
        </p:nvSpPr>
        <p:spPr bwMode="auto">
          <a:xfrm>
            <a:off x="2590800" y="5334000"/>
            <a:ext cx="1981200" cy="0"/>
          </a:xfrm>
          <a:prstGeom prst="line">
            <a:avLst/>
          </a:prstGeom>
          <a:noFill/>
          <a:ln w="9525">
            <a:solidFill>
              <a:schemeClr val="tx1"/>
            </a:solidFill>
            <a:round/>
            <a:headEnd/>
            <a:tailEnd/>
          </a:ln>
        </p:spPr>
        <p:txBody>
          <a:bodyPr/>
          <a:lstStyle/>
          <a:p>
            <a:endParaRPr lang="en-US"/>
          </a:p>
        </p:txBody>
      </p:sp>
      <p:sp>
        <p:nvSpPr>
          <p:cNvPr id="6205" name="Line 169"/>
          <p:cNvSpPr>
            <a:spLocks noChangeShapeType="1"/>
          </p:cNvSpPr>
          <p:nvPr/>
        </p:nvSpPr>
        <p:spPr bwMode="auto">
          <a:xfrm>
            <a:off x="4572000" y="5334000"/>
            <a:ext cx="0" cy="381000"/>
          </a:xfrm>
          <a:prstGeom prst="line">
            <a:avLst/>
          </a:prstGeom>
          <a:noFill/>
          <a:ln w="9525">
            <a:solidFill>
              <a:schemeClr val="tx1"/>
            </a:solidFill>
            <a:round/>
            <a:headEnd/>
            <a:tailEnd/>
          </a:ln>
        </p:spPr>
        <p:txBody>
          <a:bodyPr/>
          <a:lstStyle/>
          <a:p>
            <a:endParaRPr lang="en-US"/>
          </a:p>
        </p:txBody>
      </p:sp>
      <p:sp>
        <p:nvSpPr>
          <p:cNvPr id="6206" name="Line 170"/>
          <p:cNvSpPr>
            <a:spLocks noChangeShapeType="1"/>
          </p:cNvSpPr>
          <p:nvPr/>
        </p:nvSpPr>
        <p:spPr bwMode="auto">
          <a:xfrm>
            <a:off x="2590800" y="5334000"/>
            <a:ext cx="0" cy="304800"/>
          </a:xfrm>
          <a:prstGeom prst="line">
            <a:avLst/>
          </a:prstGeom>
          <a:noFill/>
          <a:ln w="9525">
            <a:solidFill>
              <a:schemeClr val="tx1"/>
            </a:solidFill>
            <a:round/>
            <a:headEnd/>
            <a:tailEnd type="triangle" w="med" len="med"/>
          </a:ln>
        </p:spPr>
        <p:txBody>
          <a:bodyPr/>
          <a:lstStyle/>
          <a:p>
            <a:endParaRPr lang="en-US"/>
          </a:p>
        </p:txBody>
      </p:sp>
      <p:sp>
        <p:nvSpPr>
          <p:cNvPr id="6207" name="Line 173"/>
          <p:cNvSpPr>
            <a:spLocks noChangeShapeType="1"/>
          </p:cNvSpPr>
          <p:nvPr/>
        </p:nvSpPr>
        <p:spPr bwMode="auto">
          <a:xfrm>
            <a:off x="2438400" y="5181600"/>
            <a:ext cx="3581400" cy="0"/>
          </a:xfrm>
          <a:prstGeom prst="line">
            <a:avLst/>
          </a:prstGeom>
          <a:noFill/>
          <a:ln w="9525">
            <a:solidFill>
              <a:schemeClr val="tx1"/>
            </a:solidFill>
            <a:round/>
            <a:headEnd/>
            <a:tailEnd/>
          </a:ln>
        </p:spPr>
        <p:txBody>
          <a:bodyPr/>
          <a:lstStyle/>
          <a:p>
            <a:endParaRPr lang="en-US"/>
          </a:p>
        </p:txBody>
      </p:sp>
      <p:sp>
        <p:nvSpPr>
          <p:cNvPr id="6208" name="Line 174"/>
          <p:cNvSpPr>
            <a:spLocks noChangeShapeType="1"/>
          </p:cNvSpPr>
          <p:nvPr/>
        </p:nvSpPr>
        <p:spPr bwMode="auto">
          <a:xfrm>
            <a:off x="6019800" y="5181600"/>
            <a:ext cx="0" cy="533400"/>
          </a:xfrm>
          <a:prstGeom prst="line">
            <a:avLst/>
          </a:prstGeom>
          <a:noFill/>
          <a:ln w="9525">
            <a:solidFill>
              <a:schemeClr val="tx1"/>
            </a:solidFill>
            <a:round/>
            <a:headEnd/>
            <a:tailEnd/>
          </a:ln>
        </p:spPr>
        <p:txBody>
          <a:bodyPr/>
          <a:lstStyle/>
          <a:p>
            <a:endParaRPr lang="en-US"/>
          </a:p>
        </p:txBody>
      </p:sp>
      <p:sp>
        <p:nvSpPr>
          <p:cNvPr id="6209" name="Line 175"/>
          <p:cNvSpPr>
            <a:spLocks noChangeShapeType="1"/>
          </p:cNvSpPr>
          <p:nvPr/>
        </p:nvSpPr>
        <p:spPr bwMode="auto">
          <a:xfrm>
            <a:off x="2438400" y="5181600"/>
            <a:ext cx="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0"/>
            <a:ext cx="7772400" cy="1143000"/>
          </a:xfrm>
        </p:spPr>
        <p:txBody>
          <a:bodyPr/>
          <a:lstStyle/>
          <a:p>
            <a:pPr eaLnBrk="1" hangingPunct="1"/>
            <a:r>
              <a:rPr lang="en-US" dirty="0"/>
              <a:t>UNION Implementation</a:t>
            </a:r>
          </a:p>
        </p:txBody>
      </p:sp>
      <p:sp>
        <p:nvSpPr>
          <p:cNvPr id="7171" name="Rectangle 3"/>
          <p:cNvSpPr>
            <a:spLocks noGrp="1" noChangeArrowheads="1"/>
          </p:cNvSpPr>
          <p:nvPr>
            <p:ph type="body" idx="1"/>
          </p:nvPr>
        </p:nvSpPr>
        <p:spPr>
          <a:xfrm>
            <a:off x="762000" y="1066800"/>
            <a:ext cx="8001000" cy="5257800"/>
          </a:xfrm>
        </p:spPr>
        <p:txBody>
          <a:bodyPr>
            <a:normAutofit fontScale="92500"/>
          </a:bodyPr>
          <a:lstStyle/>
          <a:p>
            <a:pPr eaLnBrk="1" hangingPunct="1">
              <a:lnSpc>
                <a:spcPct val="90000"/>
              </a:lnSpc>
            </a:pPr>
            <a:endParaRPr lang="en-US" sz="2800" dirty="0"/>
          </a:p>
          <a:p>
            <a:pPr eaLnBrk="1" hangingPunct="1">
              <a:lnSpc>
                <a:spcPct val="90000"/>
              </a:lnSpc>
            </a:pPr>
            <a:r>
              <a:rPr lang="en-US" sz="2800" dirty="0"/>
              <a:t>A simple implementation: UNION(</a:t>
            </a:r>
            <a:r>
              <a:rPr lang="en-US" sz="2800" i="1" dirty="0" err="1"/>
              <a:t>x</a:t>
            </a:r>
            <a:r>
              <a:rPr lang="en-US" sz="2800" dirty="0" err="1"/>
              <a:t>,</a:t>
            </a:r>
            <a:r>
              <a:rPr lang="en-US" sz="2800" i="1" dirty="0" err="1"/>
              <a:t>y</a:t>
            </a:r>
            <a:r>
              <a:rPr lang="en-US" sz="2800" dirty="0"/>
              <a:t>) just appends </a:t>
            </a:r>
            <a:r>
              <a:rPr lang="en-US" sz="2800" i="1" dirty="0"/>
              <a:t>x</a:t>
            </a:r>
            <a:r>
              <a:rPr lang="en-US" sz="2800" dirty="0"/>
              <a:t> to the end of </a:t>
            </a:r>
            <a:r>
              <a:rPr lang="en-US" sz="2800" i="1" dirty="0"/>
              <a:t>y</a:t>
            </a:r>
            <a:r>
              <a:rPr lang="en-US" sz="2800" dirty="0"/>
              <a:t>, updates all back-to-representative pointers in </a:t>
            </a:r>
            <a:r>
              <a:rPr lang="en-US" sz="2800" i="1" dirty="0"/>
              <a:t>x</a:t>
            </a:r>
            <a:r>
              <a:rPr lang="en-US" sz="2800" dirty="0"/>
              <a:t> to the head of </a:t>
            </a:r>
            <a:r>
              <a:rPr lang="en-US" sz="2800" i="1" dirty="0"/>
              <a:t>y</a:t>
            </a:r>
            <a:r>
              <a:rPr lang="en-US" sz="2800" dirty="0"/>
              <a:t>.</a:t>
            </a:r>
          </a:p>
          <a:p>
            <a:pPr eaLnBrk="1" hangingPunct="1">
              <a:lnSpc>
                <a:spcPct val="90000"/>
              </a:lnSpc>
            </a:pPr>
            <a:r>
              <a:rPr lang="en-US" sz="2800" dirty="0"/>
              <a:t>Each UNION takes time linear in the </a:t>
            </a:r>
            <a:r>
              <a:rPr lang="en-US" sz="2800" i="1" dirty="0" err="1"/>
              <a:t>x</a:t>
            </a:r>
            <a:r>
              <a:rPr lang="en-US" sz="2800" dirty="0" err="1"/>
              <a:t>’s</a:t>
            </a:r>
            <a:r>
              <a:rPr lang="en-US" sz="2800" dirty="0"/>
              <a:t> length.</a:t>
            </a:r>
          </a:p>
          <a:p>
            <a:pPr eaLnBrk="1" hangingPunct="1">
              <a:lnSpc>
                <a:spcPct val="90000"/>
              </a:lnSpc>
            </a:pPr>
            <a:r>
              <a:rPr lang="en-US" sz="2800" dirty="0"/>
              <a:t>Suppose </a:t>
            </a:r>
            <a:r>
              <a:rPr lang="en-US" sz="2800" i="1" dirty="0"/>
              <a:t>n</a:t>
            </a:r>
            <a:r>
              <a:rPr lang="en-US" sz="2800" dirty="0"/>
              <a:t> MAKE-SET(</a:t>
            </a:r>
            <a:r>
              <a:rPr lang="en-US" sz="2800" i="1" dirty="0"/>
              <a:t>x</a:t>
            </a:r>
            <a:r>
              <a:rPr lang="en-US" sz="2800" i="1" baseline="-25000" dirty="0"/>
              <a:t>i</a:t>
            </a:r>
            <a:r>
              <a:rPr lang="en-US" sz="2800" dirty="0"/>
              <a:t>) operations (</a:t>
            </a:r>
            <a:r>
              <a:rPr lang="en-US" sz="2800" i="1" dirty="0"/>
              <a:t>O</a:t>
            </a:r>
            <a:r>
              <a:rPr lang="en-US" sz="2800" dirty="0"/>
              <a:t>(1) each) followed by </a:t>
            </a:r>
            <a:r>
              <a:rPr lang="en-US" sz="2800" i="1" dirty="0"/>
              <a:t>n</a:t>
            </a:r>
            <a:r>
              <a:rPr lang="en-US" sz="2800" dirty="0"/>
              <a:t>-1 UNION</a:t>
            </a:r>
          </a:p>
          <a:p>
            <a:pPr lvl="1" eaLnBrk="1" hangingPunct="1">
              <a:lnSpc>
                <a:spcPct val="90000"/>
              </a:lnSpc>
            </a:pPr>
            <a:r>
              <a:rPr lang="en-US" sz="2400" dirty="0"/>
              <a:t> UNION(</a:t>
            </a:r>
            <a:r>
              <a:rPr lang="en-US" sz="2400" i="1" dirty="0"/>
              <a:t>x</a:t>
            </a:r>
            <a:r>
              <a:rPr lang="en-US" sz="2400" baseline="-25000" dirty="0"/>
              <a:t>1</a:t>
            </a:r>
            <a:r>
              <a:rPr lang="en-US" sz="2400" dirty="0"/>
              <a:t>, </a:t>
            </a:r>
            <a:r>
              <a:rPr lang="en-US" sz="2400" i="1" dirty="0"/>
              <a:t>x</a:t>
            </a:r>
            <a:r>
              <a:rPr lang="en-US" sz="2400" baseline="-25000" dirty="0"/>
              <a:t>2</a:t>
            </a:r>
            <a:r>
              <a:rPr lang="en-US" sz="2400" dirty="0"/>
              <a:t>), </a:t>
            </a:r>
            <a:r>
              <a:rPr lang="en-US" sz="2400" i="1" dirty="0"/>
              <a:t>O</a:t>
            </a:r>
            <a:r>
              <a:rPr lang="en-US" sz="2400" dirty="0"/>
              <a:t>(1), </a:t>
            </a:r>
          </a:p>
          <a:p>
            <a:pPr lvl="1" eaLnBrk="1" hangingPunct="1">
              <a:lnSpc>
                <a:spcPct val="90000"/>
              </a:lnSpc>
            </a:pPr>
            <a:r>
              <a:rPr lang="en-US" sz="2400" dirty="0"/>
              <a:t>UNION(</a:t>
            </a:r>
            <a:r>
              <a:rPr lang="en-US" sz="2400" i="1" dirty="0"/>
              <a:t>x</a:t>
            </a:r>
            <a:r>
              <a:rPr lang="en-US" sz="2400" baseline="-25000" dirty="0"/>
              <a:t>2</a:t>
            </a:r>
            <a:r>
              <a:rPr lang="en-US" sz="2400" dirty="0"/>
              <a:t>, </a:t>
            </a:r>
            <a:r>
              <a:rPr lang="en-US" sz="2400" i="1" dirty="0"/>
              <a:t>x</a:t>
            </a:r>
            <a:r>
              <a:rPr lang="en-US" sz="2400" baseline="-25000" dirty="0"/>
              <a:t>3</a:t>
            </a:r>
            <a:r>
              <a:rPr lang="en-US" sz="2400" dirty="0"/>
              <a:t>), </a:t>
            </a:r>
            <a:r>
              <a:rPr lang="en-US" sz="2400" i="1" dirty="0"/>
              <a:t>O</a:t>
            </a:r>
            <a:r>
              <a:rPr lang="en-US" sz="2400" dirty="0"/>
              <a:t>(2),</a:t>
            </a:r>
          </a:p>
          <a:p>
            <a:pPr lvl="1" eaLnBrk="1" hangingPunct="1">
              <a:lnSpc>
                <a:spcPct val="90000"/>
              </a:lnSpc>
            </a:pPr>
            <a:r>
              <a:rPr lang="en-US" sz="2400" dirty="0"/>
              <a:t>…..</a:t>
            </a:r>
          </a:p>
          <a:p>
            <a:pPr lvl="1" eaLnBrk="1" hangingPunct="1">
              <a:lnSpc>
                <a:spcPct val="90000"/>
              </a:lnSpc>
            </a:pPr>
            <a:r>
              <a:rPr lang="en-US" sz="2400" dirty="0"/>
              <a:t>UNION(</a:t>
            </a:r>
            <a:r>
              <a:rPr lang="en-US" sz="2400" i="1" dirty="0"/>
              <a:t>x</a:t>
            </a:r>
            <a:r>
              <a:rPr lang="en-US" sz="2400" i="1" baseline="-25000" dirty="0"/>
              <a:t>n-</a:t>
            </a:r>
            <a:r>
              <a:rPr lang="en-US" sz="2400" baseline="-25000" dirty="0"/>
              <a:t>1</a:t>
            </a:r>
            <a:r>
              <a:rPr lang="en-US" sz="2400" dirty="0"/>
              <a:t>, </a:t>
            </a:r>
            <a:r>
              <a:rPr lang="en-US" sz="2400" i="1" dirty="0" err="1"/>
              <a:t>x</a:t>
            </a:r>
            <a:r>
              <a:rPr lang="en-US" sz="2400" i="1" baseline="-25000" dirty="0" err="1"/>
              <a:t>n</a:t>
            </a:r>
            <a:r>
              <a:rPr lang="en-US" sz="2400" dirty="0"/>
              <a:t>), </a:t>
            </a:r>
            <a:r>
              <a:rPr lang="en-US" sz="2400" i="1" dirty="0"/>
              <a:t>O</a:t>
            </a:r>
            <a:r>
              <a:rPr lang="en-US" sz="2400" dirty="0"/>
              <a:t>(</a:t>
            </a:r>
            <a:r>
              <a:rPr lang="en-US" sz="2400" i="1" dirty="0"/>
              <a:t>n</a:t>
            </a:r>
            <a:r>
              <a:rPr lang="en-US" sz="2400" dirty="0"/>
              <a:t>-1)</a:t>
            </a:r>
          </a:p>
          <a:p>
            <a:pPr eaLnBrk="1" hangingPunct="1">
              <a:lnSpc>
                <a:spcPct val="90000"/>
              </a:lnSpc>
            </a:pPr>
            <a:r>
              <a:rPr lang="en-US" sz="2800" dirty="0"/>
              <a:t>The UNIONs cost 1+2+…+</a:t>
            </a:r>
            <a:r>
              <a:rPr lang="en-US" sz="2800" i="1" dirty="0"/>
              <a:t>n</a:t>
            </a:r>
            <a:r>
              <a:rPr lang="en-US" sz="2800" dirty="0"/>
              <a:t>-1=</a:t>
            </a:r>
            <a:r>
              <a:rPr lang="en-US" sz="2800" dirty="0">
                <a:sym typeface="Symbol" pitchFamily="18" charset="2"/>
              </a:rPr>
              <a:t></a:t>
            </a:r>
            <a:r>
              <a:rPr lang="en-US" sz="2800" dirty="0"/>
              <a:t>(</a:t>
            </a:r>
            <a:r>
              <a:rPr lang="en-US" sz="2800" i="1" dirty="0"/>
              <a:t>n</a:t>
            </a:r>
            <a:r>
              <a:rPr lang="en-US" sz="2800" baseline="30000" dirty="0"/>
              <a:t>2</a:t>
            </a:r>
            <a:r>
              <a:rPr lang="en-US" sz="2800" dirty="0"/>
              <a:t>)</a:t>
            </a:r>
          </a:p>
          <a:p>
            <a:pPr eaLnBrk="1" hangingPunct="1">
              <a:lnSpc>
                <a:spcPct val="90000"/>
              </a:lnSpc>
            </a:pPr>
            <a:r>
              <a:rPr lang="en-US" sz="2800" dirty="0"/>
              <a:t>So 2</a:t>
            </a:r>
            <a:r>
              <a:rPr lang="en-US" sz="2800" i="1" dirty="0"/>
              <a:t>n</a:t>
            </a:r>
            <a:r>
              <a:rPr lang="en-US" sz="2800" dirty="0"/>
              <a:t>-1 operations cost </a:t>
            </a:r>
            <a:r>
              <a:rPr lang="en-US" sz="2800" dirty="0">
                <a:sym typeface="Symbol" pitchFamily="18" charset="2"/>
              </a:rPr>
              <a:t></a:t>
            </a:r>
            <a:r>
              <a:rPr lang="en-US" sz="2800" dirty="0"/>
              <a:t>(</a:t>
            </a:r>
            <a:r>
              <a:rPr lang="en-US" sz="2800" i="1" dirty="0"/>
              <a:t>n</a:t>
            </a:r>
            <a:r>
              <a:rPr lang="en-US" sz="2800" baseline="30000" dirty="0"/>
              <a:t>2</a:t>
            </a:r>
            <a:r>
              <a:rPr lang="en-US" sz="2800" dirty="0"/>
              <a:t>), average </a:t>
            </a:r>
            <a:r>
              <a:rPr lang="en-US" sz="2800" dirty="0">
                <a:sym typeface="Symbol" pitchFamily="18" charset="2"/>
              </a:rPr>
              <a:t></a:t>
            </a:r>
            <a:r>
              <a:rPr lang="en-US" sz="2800" dirty="0"/>
              <a:t>(</a:t>
            </a:r>
            <a:r>
              <a:rPr lang="en-US" sz="2800" i="1" dirty="0"/>
              <a:t>n</a:t>
            </a:r>
            <a:r>
              <a:rPr lang="en-US" sz="2800" dirty="0"/>
              <a:t>) each.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0"/>
            <a:ext cx="7772400" cy="1143000"/>
          </a:xfrm>
        </p:spPr>
        <p:txBody>
          <a:bodyPr>
            <a:normAutofit/>
          </a:bodyPr>
          <a:lstStyle/>
          <a:p>
            <a:r>
              <a:rPr lang="en-US" dirty="0"/>
              <a:t>Weighted-Union Heuristic</a:t>
            </a:r>
          </a:p>
        </p:txBody>
      </p:sp>
      <p:sp>
        <p:nvSpPr>
          <p:cNvPr id="7171" name="Rectangle 3"/>
          <p:cNvSpPr>
            <a:spLocks noGrp="1" noChangeArrowheads="1"/>
          </p:cNvSpPr>
          <p:nvPr>
            <p:ph type="body" idx="1"/>
          </p:nvPr>
        </p:nvSpPr>
        <p:spPr>
          <a:xfrm>
            <a:off x="762000" y="1066800"/>
            <a:ext cx="8001000" cy="5257800"/>
          </a:xfrm>
        </p:spPr>
        <p:txBody>
          <a:bodyPr>
            <a:normAutofit lnSpcReduction="10000"/>
          </a:bodyPr>
          <a:lstStyle/>
          <a:p>
            <a:pPr eaLnBrk="1" hangingPunct="1">
              <a:lnSpc>
                <a:spcPct val="90000"/>
              </a:lnSpc>
            </a:pPr>
            <a:endParaRPr lang="en-US" sz="2800" dirty="0"/>
          </a:p>
          <a:p>
            <a:pPr>
              <a:tabLst>
                <a:tab pos="715963" algn="l"/>
              </a:tabLst>
            </a:pPr>
            <a:r>
              <a:rPr lang="en-US" dirty="0"/>
              <a:t>The simple implementation is </a:t>
            </a:r>
            <a:r>
              <a:rPr lang="en-US" dirty="0">
                <a:solidFill>
                  <a:srgbClr val="D60000"/>
                </a:solidFill>
              </a:rPr>
              <a:t>inefficient</a:t>
            </a:r>
            <a:r>
              <a:rPr lang="en-US" dirty="0"/>
              <a:t> because</a:t>
            </a:r>
          </a:p>
          <a:p>
            <a:pPr lvl="1">
              <a:tabLst>
                <a:tab pos="715963" algn="l"/>
              </a:tabLst>
            </a:pPr>
            <a:r>
              <a:rPr lang="en-US" dirty="0"/>
              <a:t>We may be appending a</a:t>
            </a:r>
            <a:r>
              <a:rPr lang="en-US" dirty="0">
                <a:solidFill>
                  <a:schemeClr val="accent2"/>
                </a:solidFill>
              </a:rPr>
              <a:t> </a:t>
            </a:r>
            <a:r>
              <a:rPr lang="en-US" dirty="0">
                <a:solidFill>
                  <a:srgbClr val="D60000"/>
                </a:solidFill>
              </a:rPr>
              <a:t>longer list</a:t>
            </a:r>
            <a:r>
              <a:rPr lang="en-US" dirty="0"/>
              <a:t> to a </a:t>
            </a:r>
            <a:r>
              <a:rPr lang="en-US" dirty="0">
                <a:solidFill>
                  <a:srgbClr val="D60000"/>
                </a:solidFill>
              </a:rPr>
              <a:t>shorter List</a:t>
            </a:r>
            <a:r>
              <a:rPr lang="en-US" dirty="0"/>
              <a:t> during a </a:t>
            </a:r>
            <a:r>
              <a:rPr lang="en-US" dirty="0">
                <a:solidFill>
                  <a:srgbClr val="D60000"/>
                </a:solidFill>
              </a:rPr>
              <a:t>UNION </a:t>
            </a:r>
            <a:r>
              <a:rPr lang="en-US" dirty="0"/>
              <a:t>operation </a:t>
            </a:r>
          </a:p>
          <a:p>
            <a:pPr lvl="1">
              <a:tabLst>
                <a:tab pos="715963" algn="l"/>
              </a:tabLst>
            </a:pPr>
            <a:r>
              <a:rPr lang="en-US" dirty="0"/>
              <a:t>We must update the representative pointer of </a:t>
            </a:r>
            <a:r>
              <a:rPr lang="en-US" dirty="0">
                <a:solidFill>
                  <a:srgbClr val="D60000"/>
                </a:solidFill>
              </a:rPr>
              <a:t>each member</a:t>
            </a:r>
            <a:r>
              <a:rPr lang="en-US" dirty="0"/>
              <a:t> of the longer list </a:t>
            </a:r>
          </a:p>
          <a:p>
            <a:pPr>
              <a:tabLst>
                <a:tab pos="715963" algn="l"/>
              </a:tabLst>
            </a:pPr>
            <a:r>
              <a:rPr lang="en-US" dirty="0">
                <a:solidFill>
                  <a:schemeClr val="accent2"/>
                </a:solidFill>
              </a:rPr>
              <a:t>Weighted Union Heuristic</a:t>
            </a:r>
          </a:p>
          <a:p>
            <a:pPr lvl="1">
              <a:tabLst>
                <a:tab pos="715963" algn="l"/>
              </a:tabLst>
            </a:pPr>
            <a:r>
              <a:rPr lang="en-US" dirty="0"/>
              <a:t>Maintain the length of each list</a:t>
            </a:r>
          </a:p>
          <a:p>
            <a:pPr lvl="1">
              <a:tabLst>
                <a:tab pos="715963" algn="l"/>
              </a:tabLst>
            </a:pPr>
            <a:r>
              <a:rPr lang="en-US" dirty="0"/>
              <a:t>Always </a:t>
            </a:r>
            <a:r>
              <a:rPr lang="en-US" dirty="0">
                <a:solidFill>
                  <a:srgbClr val="D60000"/>
                </a:solidFill>
              </a:rPr>
              <a:t>append</a:t>
            </a:r>
            <a:r>
              <a:rPr lang="en-US" dirty="0"/>
              <a:t> the </a:t>
            </a:r>
            <a:r>
              <a:rPr lang="en-US" dirty="0">
                <a:solidFill>
                  <a:srgbClr val="D60000"/>
                </a:solidFill>
              </a:rPr>
              <a:t>smaller list</a:t>
            </a:r>
            <a:r>
              <a:rPr lang="en-US" dirty="0"/>
              <a:t> to the </a:t>
            </a:r>
            <a:r>
              <a:rPr lang="en-US" dirty="0">
                <a:solidFill>
                  <a:srgbClr val="D60000"/>
                </a:solidFill>
              </a:rPr>
              <a:t>longer list</a:t>
            </a:r>
          </a:p>
          <a:p>
            <a:pPr lvl="1">
              <a:tabLst>
                <a:tab pos="715963" algn="l"/>
              </a:tabLst>
            </a:pPr>
            <a:r>
              <a:rPr lang="en-US" dirty="0"/>
              <a:t>With ties broken arbitrarily</a:t>
            </a:r>
          </a:p>
          <a:p>
            <a:pPr lvl="1">
              <a:tabLst>
                <a:tab pos="715963" algn="l"/>
              </a:tabLst>
            </a:pPr>
            <a:r>
              <a:rPr lang="en-US" dirty="0"/>
              <a:t>A sequence of </a:t>
            </a:r>
            <a:r>
              <a:rPr lang="en-US" i="1" dirty="0"/>
              <a:t>m </a:t>
            </a:r>
            <a:r>
              <a:rPr lang="en-US" dirty="0">
                <a:solidFill>
                  <a:srgbClr val="D60000"/>
                </a:solidFill>
              </a:rPr>
              <a:t>MAKE-SET</a:t>
            </a:r>
            <a:r>
              <a:rPr lang="en-US" dirty="0"/>
              <a:t>, </a:t>
            </a:r>
            <a:r>
              <a:rPr lang="en-US" dirty="0">
                <a:solidFill>
                  <a:srgbClr val="D60000"/>
                </a:solidFill>
              </a:rPr>
              <a:t>UNION</a:t>
            </a:r>
            <a:r>
              <a:rPr lang="en-US" dirty="0"/>
              <a:t> &amp; </a:t>
            </a:r>
            <a:r>
              <a:rPr lang="en-US" dirty="0">
                <a:solidFill>
                  <a:srgbClr val="D60000"/>
                </a:solidFill>
              </a:rPr>
              <a:t>FIND-SET</a:t>
            </a:r>
            <a:r>
              <a:rPr lang="en-US" dirty="0"/>
              <a:t> operations, </a:t>
            </a:r>
            <a:r>
              <a:rPr lang="en-US" i="1" dirty="0"/>
              <a:t>n </a:t>
            </a:r>
            <a:r>
              <a:rPr lang="en-US" dirty="0"/>
              <a:t>of which are </a:t>
            </a:r>
            <a:r>
              <a:rPr lang="en-US" dirty="0">
                <a:solidFill>
                  <a:srgbClr val="D60000"/>
                </a:solidFill>
              </a:rPr>
              <a:t>MAKE-SET</a:t>
            </a:r>
            <a:r>
              <a:rPr lang="en-US" dirty="0"/>
              <a:t> operations, takes </a:t>
            </a:r>
            <a:r>
              <a:rPr lang="en-US" i="1" dirty="0">
                <a:solidFill>
                  <a:srgbClr val="339933"/>
                </a:solidFill>
              </a:rPr>
              <a:t>O</a:t>
            </a:r>
            <a:r>
              <a:rPr lang="en-US" dirty="0">
                <a:solidFill>
                  <a:srgbClr val="339933"/>
                </a:solidFill>
              </a:rPr>
              <a:t>(</a:t>
            </a:r>
            <a:r>
              <a:rPr lang="en-US" i="1" dirty="0" err="1">
                <a:solidFill>
                  <a:srgbClr val="339933"/>
                </a:solidFill>
              </a:rPr>
              <a:t>m+nlgn</a:t>
            </a:r>
            <a:r>
              <a:rPr lang="en-US" dirty="0">
                <a:solidFill>
                  <a:srgbClr val="339933"/>
                </a:solidFill>
              </a:rPr>
              <a:t>)</a:t>
            </a:r>
            <a:r>
              <a:rPr lang="en-US" i="1" dirty="0"/>
              <a:t> </a:t>
            </a:r>
            <a:r>
              <a:rPr lang="en-US" dirty="0"/>
              <a:t>time</a:t>
            </a:r>
          </a:p>
          <a:p>
            <a:pPr lvl="1">
              <a:tabLst>
                <a:tab pos="715963" algn="l"/>
              </a:tabLst>
            </a:pPr>
            <a:endParaRPr lang="en-US" dirty="0"/>
          </a:p>
          <a:p>
            <a:pPr>
              <a:tabLst>
                <a:tab pos="715963" algn="l"/>
              </a:tabLst>
            </a:pPr>
            <a:endParaRPr lang="tr-TR" dirty="0">
              <a:solidFill>
                <a:schemeClr val="accent2"/>
              </a:solidFill>
            </a:endParaRPr>
          </a:p>
          <a:p>
            <a:pPr lvl="1">
              <a:tabLst>
                <a:tab pos="715963" algn="l"/>
              </a:tabLst>
            </a:pP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0"/>
            <a:ext cx="7772400" cy="1143000"/>
          </a:xfrm>
        </p:spPr>
        <p:txBody>
          <a:bodyPr>
            <a:normAutofit/>
          </a:bodyPr>
          <a:lstStyle/>
          <a:p>
            <a:pPr eaLnBrk="1" hangingPunct="1"/>
            <a:r>
              <a:rPr lang="en-US" dirty="0"/>
              <a:t>Disjoint-set Implementation: Forests </a:t>
            </a:r>
          </a:p>
        </p:txBody>
      </p:sp>
      <p:sp>
        <p:nvSpPr>
          <p:cNvPr id="9219" name="Rectangle 3"/>
          <p:cNvSpPr>
            <a:spLocks noGrp="1" noChangeArrowheads="1"/>
          </p:cNvSpPr>
          <p:nvPr>
            <p:ph type="body" idx="1"/>
          </p:nvPr>
        </p:nvSpPr>
        <p:spPr>
          <a:xfrm>
            <a:off x="762000" y="1066800"/>
            <a:ext cx="7772400" cy="1676400"/>
          </a:xfrm>
        </p:spPr>
        <p:txBody>
          <a:bodyPr/>
          <a:lstStyle/>
          <a:p>
            <a:pPr eaLnBrk="1" hangingPunct="1"/>
            <a:r>
              <a:rPr lang="en-US"/>
              <a:t>Rooted trees, each tree is a set, root is the representative. Each node points to its parent. Root points to itself.</a:t>
            </a:r>
          </a:p>
        </p:txBody>
      </p:sp>
      <p:grpSp>
        <p:nvGrpSpPr>
          <p:cNvPr id="2" name="Group 16"/>
          <p:cNvGrpSpPr>
            <a:grpSpLocks/>
          </p:cNvGrpSpPr>
          <p:nvPr/>
        </p:nvGrpSpPr>
        <p:grpSpPr bwMode="auto">
          <a:xfrm>
            <a:off x="3048000" y="3124200"/>
            <a:ext cx="482600" cy="533400"/>
            <a:chOff x="952" y="1952"/>
            <a:chExt cx="304" cy="352"/>
          </a:xfrm>
          <a:noFill/>
        </p:grpSpPr>
        <p:sp>
          <p:nvSpPr>
            <p:cNvPr id="9250" name="Oval 4"/>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c</a:t>
              </a:r>
            </a:p>
          </p:txBody>
        </p:sp>
        <p:sp>
          <p:nvSpPr>
            <p:cNvPr id="9251" name="Oval 6"/>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f</a:t>
              </a:r>
            </a:p>
          </p:txBody>
        </p:sp>
        <p:sp>
          <p:nvSpPr>
            <p:cNvPr id="9252" name="Freeform 14"/>
            <p:cNvSpPr>
              <a:spLocks/>
            </p:cNvSpPr>
            <p:nvPr/>
          </p:nvSpPr>
          <p:spPr bwMode="auto">
            <a:xfrm>
              <a:off x="952" y="1952"/>
              <a:ext cx="304" cy="160"/>
            </a:xfrm>
            <a:custGeom>
              <a:avLst/>
              <a:gdLst>
                <a:gd name="T0" fmla="*/ 200 w 304"/>
                <a:gd name="T1" fmla="*/ 160 h 160"/>
                <a:gd name="T2" fmla="*/ 296 w 304"/>
                <a:gd name="T3" fmla="*/ 112 h 160"/>
                <a:gd name="T4" fmla="*/ 248 w 304"/>
                <a:gd name="T5" fmla="*/ 16 h 160"/>
                <a:gd name="T6" fmla="*/ 104 w 304"/>
                <a:gd name="T7" fmla="*/ 16 h 160"/>
                <a:gd name="T8" fmla="*/ 8 w 304"/>
                <a:gd name="T9" fmla="*/ 64 h 160"/>
                <a:gd name="T10" fmla="*/ 56 w 304"/>
                <a:gd name="T11" fmla="*/ 112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grpFill/>
            <a:ln w="9525">
              <a:solidFill>
                <a:schemeClr val="tx1"/>
              </a:solidFill>
              <a:round/>
              <a:headEnd/>
              <a:tailEnd/>
            </a:ln>
          </p:spPr>
          <p:txBody>
            <a:bodyPr/>
            <a:lstStyle/>
            <a:p>
              <a:endParaRPr lang="en-US"/>
            </a:p>
          </p:txBody>
        </p:sp>
        <p:sp>
          <p:nvSpPr>
            <p:cNvPr id="9253" name="Line 15"/>
            <p:cNvSpPr>
              <a:spLocks noChangeShapeType="1"/>
            </p:cNvSpPr>
            <p:nvPr/>
          </p:nvSpPr>
          <p:spPr bwMode="auto">
            <a:xfrm>
              <a:off x="1008" y="2064"/>
              <a:ext cx="48" cy="48"/>
            </a:xfrm>
            <a:prstGeom prst="line">
              <a:avLst/>
            </a:prstGeom>
            <a:grpFill/>
            <a:ln w="9525">
              <a:solidFill>
                <a:schemeClr val="tx1"/>
              </a:solidFill>
              <a:round/>
              <a:headEnd/>
              <a:tailEnd type="triangle" w="med" len="med"/>
            </a:ln>
          </p:spPr>
          <p:txBody>
            <a:bodyPr/>
            <a:lstStyle/>
            <a:p>
              <a:endParaRPr lang="en-US"/>
            </a:p>
          </p:txBody>
        </p:sp>
      </p:grpSp>
      <p:sp>
        <p:nvSpPr>
          <p:cNvPr id="9221" name="Freeform 20"/>
          <p:cNvSpPr>
            <a:spLocks/>
          </p:cNvSpPr>
          <p:nvPr/>
        </p:nvSpPr>
        <p:spPr bwMode="auto">
          <a:xfrm>
            <a:off x="1524000" y="3124200"/>
            <a:ext cx="482600" cy="242888"/>
          </a:xfrm>
          <a:custGeom>
            <a:avLst/>
            <a:gdLst>
              <a:gd name="T0" fmla="*/ 2147483647 w 304"/>
              <a:gd name="T1" fmla="*/ 2147483647 h 160"/>
              <a:gd name="T2" fmla="*/ 2147483647 w 304"/>
              <a:gd name="T3" fmla="*/ 2147483647 h 160"/>
              <a:gd name="T4" fmla="*/ 2147483647 w 304"/>
              <a:gd name="T5" fmla="*/ 2147483647 h 160"/>
              <a:gd name="T6" fmla="*/ 2147483647 w 304"/>
              <a:gd name="T7" fmla="*/ 2147483647 h 160"/>
              <a:gd name="T8" fmla="*/ 2147483647 w 304"/>
              <a:gd name="T9" fmla="*/ 2147483647 h 160"/>
              <a:gd name="T10" fmla="*/ 2147483647 w 304"/>
              <a:gd name="T11" fmla="*/ 2147483647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noFill/>
          <a:ln w="9525">
            <a:solidFill>
              <a:schemeClr val="tx1"/>
            </a:solidFill>
            <a:round/>
            <a:headEnd/>
            <a:tailEnd/>
          </a:ln>
        </p:spPr>
        <p:txBody>
          <a:bodyPr/>
          <a:lstStyle/>
          <a:p>
            <a:endParaRPr lang="en-US"/>
          </a:p>
        </p:txBody>
      </p:sp>
      <p:grpSp>
        <p:nvGrpSpPr>
          <p:cNvPr id="3" name="Group 31"/>
          <p:cNvGrpSpPr>
            <a:grpSpLocks/>
          </p:cNvGrpSpPr>
          <p:nvPr/>
        </p:nvGrpSpPr>
        <p:grpSpPr bwMode="auto">
          <a:xfrm>
            <a:off x="1143000" y="3294063"/>
            <a:ext cx="1219200" cy="973137"/>
            <a:chOff x="720" y="2075"/>
            <a:chExt cx="768" cy="613"/>
          </a:xfrm>
          <a:noFill/>
        </p:grpSpPr>
        <p:sp>
          <p:nvSpPr>
            <p:cNvPr id="9243" name="Oval 8"/>
            <p:cNvSpPr>
              <a:spLocks noChangeArrowheads="1"/>
            </p:cNvSpPr>
            <p:nvPr/>
          </p:nvSpPr>
          <p:spPr bwMode="auto">
            <a:xfrm>
              <a:off x="720" y="2496"/>
              <a:ext cx="240" cy="192"/>
            </a:xfrm>
            <a:prstGeom prst="ellipse">
              <a:avLst/>
            </a:prstGeom>
            <a:grpFill/>
            <a:ln w="9525">
              <a:solidFill>
                <a:schemeClr val="tx1"/>
              </a:solidFill>
              <a:round/>
              <a:headEnd/>
              <a:tailEnd/>
            </a:ln>
          </p:spPr>
          <p:txBody>
            <a:bodyPr wrap="none" anchor="ctr"/>
            <a:lstStyle/>
            <a:p>
              <a:pPr algn="ctr"/>
              <a:r>
                <a:rPr lang="en-US" i="1"/>
                <a:t>h</a:t>
              </a:r>
            </a:p>
          </p:txBody>
        </p:sp>
        <p:sp>
          <p:nvSpPr>
            <p:cNvPr id="9244" name="Oval 9"/>
            <p:cNvSpPr>
              <a:spLocks noChangeArrowheads="1"/>
            </p:cNvSpPr>
            <p:nvPr/>
          </p:nvSpPr>
          <p:spPr bwMode="auto">
            <a:xfrm>
              <a:off x="1248" y="2496"/>
              <a:ext cx="240" cy="192"/>
            </a:xfrm>
            <a:prstGeom prst="ellipse">
              <a:avLst/>
            </a:prstGeom>
            <a:grpFill/>
            <a:ln w="9525">
              <a:solidFill>
                <a:schemeClr val="tx1"/>
              </a:solidFill>
              <a:round/>
              <a:headEnd/>
              <a:tailEnd/>
            </a:ln>
          </p:spPr>
          <p:txBody>
            <a:bodyPr wrap="none" anchor="ctr"/>
            <a:lstStyle/>
            <a:p>
              <a:pPr algn="ctr"/>
              <a:r>
                <a:rPr lang="en-US" i="1"/>
                <a:t>e</a:t>
              </a:r>
            </a:p>
          </p:txBody>
        </p:sp>
        <p:sp>
          <p:nvSpPr>
            <p:cNvPr id="9245" name="Line 10"/>
            <p:cNvSpPr>
              <a:spLocks noChangeShapeType="1"/>
            </p:cNvSpPr>
            <p:nvPr/>
          </p:nvSpPr>
          <p:spPr bwMode="auto">
            <a:xfrm flipV="1">
              <a:off x="864" y="2304"/>
              <a:ext cx="192" cy="192"/>
            </a:xfrm>
            <a:prstGeom prst="line">
              <a:avLst/>
            </a:prstGeom>
            <a:grpFill/>
            <a:ln w="9525">
              <a:solidFill>
                <a:schemeClr val="tx1"/>
              </a:solidFill>
              <a:round/>
              <a:headEnd/>
              <a:tailEnd type="triangle" w="med" len="med"/>
            </a:ln>
          </p:spPr>
          <p:txBody>
            <a:bodyPr/>
            <a:lstStyle/>
            <a:p>
              <a:endParaRPr lang="en-US"/>
            </a:p>
          </p:txBody>
        </p:sp>
        <p:sp>
          <p:nvSpPr>
            <p:cNvPr id="9246" name="Line 12"/>
            <p:cNvSpPr>
              <a:spLocks noChangeShapeType="1"/>
            </p:cNvSpPr>
            <p:nvPr/>
          </p:nvSpPr>
          <p:spPr bwMode="auto">
            <a:xfrm flipH="1" flipV="1">
              <a:off x="1104" y="2304"/>
              <a:ext cx="192" cy="192"/>
            </a:xfrm>
            <a:prstGeom prst="line">
              <a:avLst/>
            </a:prstGeom>
            <a:grpFill/>
            <a:ln w="9525">
              <a:solidFill>
                <a:schemeClr val="tx1"/>
              </a:solidFill>
              <a:round/>
              <a:headEnd/>
              <a:tailEnd type="triangle" w="med" len="med"/>
            </a:ln>
          </p:spPr>
          <p:txBody>
            <a:bodyPr/>
            <a:lstStyle/>
            <a:p>
              <a:endParaRPr lang="en-US"/>
            </a:p>
          </p:txBody>
        </p:sp>
        <p:sp>
          <p:nvSpPr>
            <p:cNvPr id="9247" name="Oval 18"/>
            <p:cNvSpPr>
              <a:spLocks noChangeArrowheads="1"/>
            </p:cNvSpPr>
            <p:nvPr/>
          </p:nvSpPr>
          <p:spPr bwMode="auto">
            <a:xfrm>
              <a:off x="968" y="2121"/>
              <a:ext cx="240" cy="183"/>
            </a:xfrm>
            <a:prstGeom prst="ellipse">
              <a:avLst/>
            </a:prstGeom>
            <a:grpFill/>
            <a:ln w="9525">
              <a:solidFill>
                <a:schemeClr val="tx1"/>
              </a:solidFill>
              <a:round/>
              <a:headEnd/>
              <a:tailEnd/>
            </a:ln>
          </p:spPr>
          <p:txBody>
            <a:bodyPr wrap="none" anchor="ctr"/>
            <a:lstStyle/>
            <a:p>
              <a:pPr algn="ctr"/>
              <a:r>
                <a:rPr lang="en-US" i="1"/>
                <a:t>c</a:t>
              </a:r>
            </a:p>
          </p:txBody>
        </p:sp>
        <p:sp>
          <p:nvSpPr>
            <p:cNvPr id="9248" name="Oval 19"/>
            <p:cNvSpPr>
              <a:spLocks noChangeArrowheads="1"/>
            </p:cNvSpPr>
            <p:nvPr/>
          </p:nvSpPr>
          <p:spPr bwMode="auto">
            <a:xfrm>
              <a:off x="968" y="2121"/>
              <a:ext cx="240" cy="183"/>
            </a:xfrm>
            <a:prstGeom prst="ellipse">
              <a:avLst/>
            </a:prstGeom>
            <a:grpFill/>
            <a:ln w="9525">
              <a:solidFill>
                <a:schemeClr val="tx1"/>
              </a:solidFill>
              <a:round/>
              <a:headEnd/>
              <a:tailEnd/>
            </a:ln>
          </p:spPr>
          <p:txBody>
            <a:bodyPr wrap="none" anchor="ctr"/>
            <a:lstStyle/>
            <a:p>
              <a:pPr algn="ctr"/>
              <a:r>
                <a:rPr lang="en-US" i="1"/>
                <a:t>c</a:t>
              </a:r>
            </a:p>
          </p:txBody>
        </p:sp>
        <p:sp>
          <p:nvSpPr>
            <p:cNvPr id="9249" name="Line 21"/>
            <p:cNvSpPr>
              <a:spLocks noChangeShapeType="1"/>
            </p:cNvSpPr>
            <p:nvPr/>
          </p:nvSpPr>
          <p:spPr bwMode="auto">
            <a:xfrm>
              <a:off x="1016" y="2075"/>
              <a:ext cx="48" cy="46"/>
            </a:xfrm>
            <a:prstGeom prst="line">
              <a:avLst/>
            </a:prstGeom>
            <a:grpFill/>
            <a:ln w="9525">
              <a:solidFill>
                <a:schemeClr val="tx1"/>
              </a:solidFill>
              <a:round/>
              <a:headEnd/>
              <a:tailEnd type="triangle" w="med" len="med"/>
            </a:ln>
          </p:spPr>
          <p:txBody>
            <a:bodyPr/>
            <a:lstStyle/>
            <a:p>
              <a:endParaRPr lang="en-US"/>
            </a:p>
          </p:txBody>
        </p:sp>
      </p:grpSp>
      <p:sp>
        <p:nvSpPr>
          <p:cNvPr id="9223" name="Line 22"/>
          <p:cNvSpPr>
            <a:spLocks noChangeShapeType="1"/>
          </p:cNvSpPr>
          <p:nvPr/>
        </p:nvSpPr>
        <p:spPr bwMode="auto">
          <a:xfrm>
            <a:off x="838200" y="3124200"/>
            <a:ext cx="6019800" cy="0"/>
          </a:xfrm>
          <a:prstGeom prst="line">
            <a:avLst/>
          </a:prstGeom>
          <a:noFill/>
          <a:ln w="9525">
            <a:solidFill>
              <a:schemeClr val="tx1"/>
            </a:solidFill>
            <a:round/>
            <a:headEnd/>
            <a:tailEnd/>
          </a:ln>
        </p:spPr>
        <p:txBody>
          <a:bodyPr/>
          <a:lstStyle/>
          <a:p>
            <a:endParaRPr lang="en-US"/>
          </a:p>
        </p:txBody>
      </p:sp>
      <p:grpSp>
        <p:nvGrpSpPr>
          <p:cNvPr id="4" name="Group 23"/>
          <p:cNvGrpSpPr>
            <a:grpSpLocks/>
          </p:cNvGrpSpPr>
          <p:nvPr/>
        </p:nvGrpSpPr>
        <p:grpSpPr bwMode="auto">
          <a:xfrm>
            <a:off x="5257800" y="3124200"/>
            <a:ext cx="482600" cy="533400"/>
            <a:chOff x="952" y="1952"/>
            <a:chExt cx="304" cy="352"/>
          </a:xfrm>
          <a:noFill/>
        </p:grpSpPr>
        <p:sp>
          <p:nvSpPr>
            <p:cNvPr id="9239" name="Oval 24"/>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c</a:t>
              </a:r>
            </a:p>
          </p:txBody>
        </p:sp>
        <p:sp>
          <p:nvSpPr>
            <p:cNvPr id="9240" name="Oval 25"/>
            <p:cNvSpPr>
              <a:spLocks noChangeArrowheads="1"/>
            </p:cNvSpPr>
            <p:nvPr/>
          </p:nvSpPr>
          <p:spPr bwMode="auto">
            <a:xfrm>
              <a:off x="960" y="2112"/>
              <a:ext cx="240" cy="192"/>
            </a:xfrm>
            <a:prstGeom prst="ellipse">
              <a:avLst/>
            </a:prstGeom>
            <a:grpFill/>
            <a:ln w="9525">
              <a:solidFill>
                <a:schemeClr val="tx1"/>
              </a:solidFill>
              <a:round/>
              <a:headEnd/>
              <a:tailEnd/>
            </a:ln>
          </p:spPr>
          <p:txBody>
            <a:bodyPr wrap="none" anchor="ctr"/>
            <a:lstStyle/>
            <a:p>
              <a:pPr algn="ctr"/>
              <a:r>
                <a:rPr lang="en-US" i="1"/>
                <a:t>f</a:t>
              </a:r>
            </a:p>
          </p:txBody>
        </p:sp>
        <p:sp>
          <p:nvSpPr>
            <p:cNvPr id="9241" name="Freeform 26"/>
            <p:cNvSpPr>
              <a:spLocks/>
            </p:cNvSpPr>
            <p:nvPr/>
          </p:nvSpPr>
          <p:spPr bwMode="auto">
            <a:xfrm>
              <a:off x="952" y="1952"/>
              <a:ext cx="304" cy="160"/>
            </a:xfrm>
            <a:custGeom>
              <a:avLst/>
              <a:gdLst>
                <a:gd name="T0" fmla="*/ 200 w 304"/>
                <a:gd name="T1" fmla="*/ 160 h 160"/>
                <a:gd name="T2" fmla="*/ 296 w 304"/>
                <a:gd name="T3" fmla="*/ 112 h 160"/>
                <a:gd name="T4" fmla="*/ 248 w 304"/>
                <a:gd name="T5" fmla="*/ 16 h 160"/>
                <a:gd name="T6" fmla="*/ 104 w 304"/>
                <a:gd name="T7" fmla="*/ 16 h 160"/>
                <a:gd name="T8" fmla="*/ 8 w 304"/>
                <a:gd name="T9" fmla="*/ 64 h 160"/>
                <a:gd name="T10" fmla="*/ 56 w 304"/>
                <a:gd name="T11" fmla="*/ 112 h 160"/>
                <a:gd name="T12" fmla="*/ 0 60000 65536"/>
                <a:gd name="T13" fmla="*/ 0 60000 65536"/>
                <a:gd name="T14" fmla="*/ 0 60000 65536"/>
                <a:gd name="T15" fmla="*/ 0 60000 65536"/>
                <a:gd name="T16" fmla="*/ 0 60000 65536"/>
                <a:gd name="T17" fmla="*/ 0 60000 65536"/>
                <a:gd name="T18" fmla="*/ 0 w 304"/>
                <a:gd name="T19" fmla="*/ 0 h 160"/>
                <a:gd name="T20" fmla="*/ 304 w 304"/>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04" h="160">
                  <a:moveTo>
                    <a:pt x="200" y="160"/>
                  </a:moveTo>
                  <a:cubicBezTo>
                    <a:pt x="244" y="148"/>
                    <a:pt x="288" y="136"/>
                    <a:pt x="296" y="112"/>
                  </a:cubicBezTo>
                  <a:cubicBezTo>
                    <a:pt x="304" y="88"/>
                    <a:pt x="280" y="32"/>
                    <a:pt x="248" y="16"/>
                  </a:cubicBezTo>
                  <a:cubicBezTo>
                    <a:pt x="216" y="0"/>
                    <a:pt x="144" y="8"/>
                    <a:pt x="104" y="16"/>
                  </a:cubicBezTo>
                  <a:cubicBezTo>
                    <a:pt x="64" y="24"/>
                    <a:pt x="16" y="48"/>
                    <a:pt x="8" y="64"/>
                  </a:cubicBezTo>
                  <a:cubicBezTo>
                    <a:pt x="0" y="80"/>
                    <a:pt x="28" y="96"/>
                    <a:pt x="56" y="112"/>
                  </a:cubicBezTo>
                </a:path>
              </a:pathLst>
            </a:custGeom>
            <a:grpFill/>
            <a:ln w="9525">
              <a:solidFill>
                <a:schemeClr val="tx1"/>
              </a:solidFill>
              <a:round/>
              <a:headEnd/>
              <a:tailEnd/>
            </a:ln>
          </p:spPr>
          <p:txBody>
            <a:bodyPr/>
            <a:lstStyle/>
            <a:p>
              <a:endParaRPr lang="en-US"/>
            </a:p>
          </p:txBody>
        </p:sp>
        <p:sp>
          <p:nvSpPr>
            <p:cNvPr id="9242" name="Line 27"/>
            <p:cNvSpPr>
              <a:spLocks noChangeShapeType="1"/>
            </p:cNvSpPr>
            <p:nvPr/>
          </p:nvSpPr>
          <p:spPr bwMode="auto">
            <a:xfrm>
              <a:off x="1008" y="2064"/>
              <a:ext cx="48" cy="48"/>
            </a:xfrm>
            <a:prstGeom prst="line">
              <a:avLst/>
            </a:prstGeom>
            <a:grpFill/>
            <a:ln w="9525">
              <a:solidFill>
                <a:schemeClr val="tx1"/>
              </a:solidFill>
              <a:round/>
              <a:headEnd/>
              <a:tailEnd type="triangle" w="med" len="med"/>
            </a:ln>
          </p:spPr>
          <p:txBody>
            <a:bodyPr/>
            <a:lstStyle/>
            <a:p>
              <a:endParaRPr lang="en-US"/>
            </a:p>
          </p:txBody>
        </p:sp>
      </p:grpSp>
      <p:sp>
        <p:nvSpPr>
          <p:cNvPr id="9225" name="Oval 28"/>
          <p:cNvSpPr>
            <a:spLocks noChangeArrowheads="1"/>
          </p:cNvSpPr>
          <p:nvPr/>
        </p:nvSpPr>
        <p:spPr bwMode="auto">
          <a:xfrm>
            <a:off x="3048000" y="3962400"/>
            <a:ext cx="381000" cy="304800"/>
          </a:xfrm>
          <a:prstGeom prst="ellipse">
            <a:avLst/>
          </a:prstGeom>
          <a:noFill/>
          <a:ln w="9525">
            <a:solidFill>
              <a:schemeClr val="tx1"/>
            </a:solidFill>
            <a:round/>
            <a:headEnd/>
            <a:tailEnd/>
          </a:ln>
        </p:spPr>
        <p:txBody>
          <a:bodyPr wrap="none" anchor="ctr"/>
          <a:lstStyle/>
          <a:p>
            <a:pPr algn="ctr"/>
            <a:r>
              <a:rPr lang="en-US" i="1"/>
              <a:t>d</a:t>
            </a:r>
          </a:p>
        </p:txBody>
      </p:sp>
      <p:sp>
        <p:nvSpPr>
          <p:cNvPr id="9226" name="Line 29"/>
          <p:cNvSpPr>
            <a:spLocks noChangeShapeType="1"/>
          </p:cNvSpPr>
          <p:nvPr/>
        </p:nvSpPr>
        <p:spPr bwMode="auto">
          <a:xfrm flipV="1">
            <a:off x="3200400" y="3657600"/>
            <a:ext cx="0" cy="304800"/>
          </a:xfrm>
          <a:prstGeom prst="line">
            <a:avLst/>
          </a:prstGeom>
          <a:noFill/>
          <a:ln w="9525">
            <a:solidFill>
              <a:schemeClr val="tx1"/>
            </a:solidFill>
            <a:round/>
            <a:headEnd/>
            <a:tailEnd type="triangle" w="med" len="med"/>
          </a:ln>
        </p:spPr>
        <p:txBody>
          <a:bodyPr/>
          <a:lstStyle/>
          <a:p>
            <a:endParaRPr lang="en-US"/>
          </a:p>
        </p:txBody>
      </p:sp>
      <p:sp>
        <p:nvSpPr>
          <p:cNvPr id="9227" name="Oval 30"/>
          <p:cNvSpPr>
            <a:spLocks noChangeArrowheads="1"/>
          </p:cNvSpPr>
          <p:nvPr/>
        </p:nvSpPr>
        <p:spPr bwMode="auto">
          <a:xfrm>
            <a:off x="5867400" y="3886200"/>
            <a:ext cx="381000" cy="304800"/>
          </a:xfrm>
          <a:prstGeom prst="ellipse">
            <a:avLst/>
          </a:prstGeom>
          <a:noFill/>
          <a:ln w="9525">
            <a:solidFill>
              <a:schemeClr val="tx1"/>
            </a:solidFill>
            <a:round/>
            <a:headEnd/>
            <a:tailEnd/>
          </a:ln>
        </p:spPr>
        <p:txBody>
          <a:bodyPr wrap="none" anchor="ctr"/>
          <a:lstStyle/>
          <a:p>
            <a:pPr algn="ctr"/>
            <a:r>
              <a:rPr lang="en-US" i="1"/>
              <a:t>d</a:t>
            </a:r>
          </a:p>
        </p:txBody>
      </p:sp>
      <p:sp>
        <p:nvSpPr>
          <p:cNvPr id="9228" name="Oval 33"/>
          <p:cNvSpPr>
            <a:spLocks noChangeArrowheads="1"/>
          </p:cNvSpPr>
          <p:nvPr/>
        </p:nvSpPr>
        <p:spPr bwMode="auto">
          <a:xfrm>
            <a:off x="4419600" y="4467225"/>
            <a:ext cx="381000" cy="333375"/>
          </a:xfrm>
          <a:prstGeom prst="ellipse">
            <a:avLst/>
          </a:prstGeom>
          <a:noFill/>
          <a:ln w="9525">
            <a:solidFill>
              <a:schemeClr val="tx1"/>
            </a:solidFill>
            <a:round/>
            <a:headEnd/>
            <a:tailEnd/>
          </a:ln>
        </p:spPr>
        <p:txBody>
          <a:bodyPr wrap="none" anchor="ctr"/>
          <a:lstStyle/>
          <a:p>
            <a:pPr algn="ctr"/>
            <a:r>
              <a:rPr lang="en-US" i="1"/>
              <a:t>h</a:t>
            </a:r>
          </a:p>
        </p:txBody>
      </p:sp>
      <p:sp>
        <p:nvSpPr>
          <p:cNvPr id="9229" name="Oval 34"/>
          <p:cNvSpPr>
            <a:spLocks noChangeArrowheads="1"/>
          </p:cNvSpPr>
          <p:nvPr/>
        </p:nvSpPr>
        <p:spPr bwMode="auto">
          <a:xfrm>
            <a:off x="5257800" y="4467225"/>
            <a:ext cx="381000" cy="333375"/>
          </a:xfrm>
          <a:prstGeom prst="ellipse">
            <a:avLst/>
          </a:prstGeom>
          <a:noFill/>
          <a:ln w="9525">
            <a:solidFill>
              <a:schemeClr val="tx1"/>
            </a:solidFill>
            <a:round/>
            <a:headEnd/>
            <a:tailEnd/>
          </a:ln>
        </p:spPr>
        <p:txBody>
          <a:bodyPr wrap="none" anchor="ctr"/>
          <a:lstStyle/>
          <a:p>
            <a:pPr algn="ctr"/>
            <a:r>
              <a:rPr lang="en-US" i="1"/>
              <a:t>e</a:t>
            </a:r>
          </a:p>
        </p:txBody>
      </p:sp>
      <p:sp>
        <p:nvSpPr>
          <p:cNvPr id="9230" name="Line 35"/>
          <p:cNvSpPr>
            <a:spLocks noChangeShapeType="1"/>
          </p:cNvSpPr>
          <p:nvPr/>
        </p:nvSpPr>
        <p:spPr bwMode="auto">
          <a:xfrm flipV="1">
            <a:off x="4648200" y="4132263"/>
            <a:ext cx="304800" cy="334962"/>
          </a:xfrm>
          <a:prstGeom prst="line">
            <a:avLst/>
          </a:prstGeom>
          <a:noFill/>
          <a:ln w="9525">
            <a:solidFill>
              <a:schemeClr val="tx1"/>
            </a:solidFill>
            <a:round/>
            <a:headEnd/>
            <a:tailEnd type="triangle" w="med" len="med"/>
          </a:ln>
        </p:spPr>
        <p:txBody>
          <a:bodyPr/>
          <a:lstStyle/>
          <a:p>
            <a:endParaRPr lang="en-US"/>
          </a:p>
        </p:txBody>
      </p:sp>
      <p:sp>
        <p:nvSpPr>
          <p:cNvPr id="9231" name="Line 36"/>
          <p:cNvSpPr>
            <a:spLocks noChangeShapeType="1"/>
          </p:cNvSpPr>
          <p:nvPr/>
        </p:nvSpPr>
        <p:spPr bwMode="auto">
          <a:xfrm flipH="1" flipV="1">
            <a:off x="5029200" y="4132263"/>
            <a:ext cx="304800" cy="334962"/>
          </a:xfrm>
          <a:prstGeom prst="line">
            <a:avLst/>
          </a:prstGeom>
          <a:noFill/>
          <a:ln w="9525">
            <a:solidFill>
              <a:schemeClr val="tx1"/>
            </a:solidFill>
            <a:round/>
            <a:headEnd/>
            <a:tailEnd type="triangle" w="med" len="med"/>
          </a:ln>
        </p:spPr>
        <p:txBody>
          <a:bodyPr/>
          <a:lstStyle/>
          <a:p>
            <a:endParaRPr lang="en-US"/>
          </a:p>
        </p:txBody>
      </p:sp>
      <p:sp>
        <p:nvSpPr>
          <p:cNvPr id="9232" name="Oval 37"/>
          <p:cNvSpPr>
            <a:spLocks noChangeArrowheads="1"/>
          </p:cNvSpPr>
          <p:nvPr/>
        </p:nvSpPr>
        <p:spPr bwMode="auto">
          <a:xfrm>
            <a:off x="4813300" y="3813175"/>
            <a:ext cx="381000" cy="319088"/>
          </a:xfrm>
          <a:prstGeom prst="ellipse">
            <a:avLst/>
          </a:prstGeom>
          <a:noFill/>
          <a:ln w="9525">
            <a:solidFill>
              <a:schemeClr val="tx1"/>
            </a:solidFill>
            <a:round/>
            <a:headEnd/>
            <a:tailEnd/>
          </a:ln>
        </p:spPr>
        <p:txBody>
          <a:bodyPr wrap="none" anchor="ctr"/>
          <a:lstStyle/>
          <a:p>
            <a:pPr algn="ctr"/>
            <a:r>
              <a:rPr lang="en-US" i="1"/>
              <a:t>c</a:t>
            </a:r>
          </a:p>
        </p:txBody>
      </p:sp>
      <p:sp>
        <p:nvSpPr>
          <p:cNvPr id="9233" name="Oval 38"/>
          <p:cNvSpPr>
            <a:spLocks noChangeArrowheads="1"/>
          </p:cNvSpPr>
          <p:nvPr/>
        </p:nvSpPr>
        <p:spPr bwMode="auto">
          <a:xfrm>
            <a:off x="4813300" y="3813175"/>
            <a:ext cx="381000" cy="319088"/>
          </a:xfrm>
          <a:prstGeom prst="ellipse">
            <a:avLst/>
          </a:prstGeom>
          <a:noFill/>
          <a:ln w="9525">
            <a:solidFill>
              <a:schemeClr val="tx1"/>
            </a:solidFill>
            <a:round/>
            <a:headEnd/>
            <a:tailEnd/>
          </a:ln>
        </p:spPr>
        <p:txBody>
          <a:bodyPr wrap="none" anchor="ctr"/>
          <a:lstStyle/>
          <a:p>
            <a:pPr algn="ctr"/>
            <a:r>
              <a:rPr lang="en-US" i="1"/>
              <a:t>c</a:t>
            </a:r>
          </a:p>
        </p:txBody>
      </p:sp>
      <p:sp>
        <p:nvSpPr>
          <p:cNvPr id="9234" name="Line 40"/>
          <p:cNvSpPr>
            <a:spLocks noChangeShapeType="1"/>
          </p:cNvSpPr>
          <p:nvPr/>
        </p:nvSpPr>
        <p:spPr bwMode="auto">
          <a:xfrm flipV="1">
            <a:off x="5105400" y="3657600"/>
            <a:ext cx="228600" cy="152400"/>
          </a:xfrm>
          <a:prstGeom prst="line">
            <a:avLst/>
          </a:prstGeom>
          <a:noFill/>
          <a:ln w="9525">
            <a:solidFill>
              <a:schemeClr val="tx1"/>
            </a:solidFill>
            <a:round/>
            <a:headEnd/>
            <a:tailEnd type="triangle" w="med" len="med"/>
          </a:ln>
        </p:spPr>
        <p:txBody>
          <a:bodyPr/>
          <a:lstStyle/>
          <a:p>
            <a:endParaRPr lang="en-US"/>
          </a:p>
        </p:txBody>
      </p:sp>
      <p:sp>
        <p:nvSpPr>
          <p:cNvPr id="9235" name="Line 41"/>
          <p:cNvSpPr>
            <a:spLocks noChangeShapeType="1"/>
          </p:cNvSpPr>
          <p:nvPr/>
        </p:nvSpPr>
        <p:spPr bwMode="auto">
          <a:xfrm flipH="1" flipV="1">
            <a:off x="5486400" y="3657600"/>
            <a:ext cx="381000" cy="304800"/>
          </a:xfrm>
          <a:prstGeom prst="line">
            <a:avLst/>
          </a:prstGeom>
          <a:noFill/>
          <a:ln w="9525">
            <a:solidFill>
              <a:schemeClr val="tx1"/>
            </a:solidFill>
            <a:round/>
            <a:headEnd/>
            <a:tailEnd type="triangle" w="med" len="med"/>
          </a:ln>
        </p:spPr>
        <p:txBody>
          <a:bodyPr/>
          <a:lstStyle/>
          <a:p>
            <a:endParaRPr lang="en-US"/>
          </a:p>
        </p:txBody>
      </p:sp>
      <p:sp>
        <p:nvSpPr>
          <p:cNvPr id="9236" name="Text Box 42"/>
          <p:cNvSpPr txBox="1">
            <a:spLocks noChangeArrowheads="1"/>
          </p:cNvSpPr>
          <p:nvPr/>
        </p:nvSpPr>
        <p:spPr bwMode="auto">
          <a:xfrm>
            <a:off x="1066800" y="4495800"/>
            <a:ext cx="1516063" cy="457200"/>
          </a:xfrm>
          <a:prstGeom prst="rect">
            <a:avLst/>
          </a:prstGeom>
          <a:noFill/>
          <a:ln w="9525">
            <a:noFill/>
            <a:miter lim="800000"/>
            <a:headEnd/>
            <a:tailEnd/>
          </a:ln>
        </p:spPr>
        <p:txBody>
          <a:bodyPr wrap="none">
            <a:spAutoFit/>
          </a:bodyPr>
          <a:lstStyle/>
          <a:p>
            <a:r>
              <a:rPr lang="en-US"/>
              <a:t>Set {</a:t>
            </a:r>
            <a:r>
              <a:rPr lang="en-US" i="1"/>
              <a:t>c</a:t>
            </a:r>
            <a:r>
              <a:rPr lang="en-US"/>
              <a:t>,</a:t>
            </a:r>
            <a:r>
              <a:rPr lang="en-US" i="1"/>
              <a:t>h</a:t>
            </a:r>
            <a:r>
              <a:rPr lang="en-US"/>
              <a:t>,</a:t>
            </a:r>
            <a:r>
              <a:rPr lang="en-US" i="1"/>
              <a:t>e</a:t>
            </a:r>
            <a:r>
              <a:rPr lang="en-US"/>
              <a:t>}</a:t>
            </a:r>
          </a:p>
        </p:txBody>
      </p:sp>
      <p:sp>
        <p:nvSpPr>
          <p:cNvPr id="9237" name="Text Box 43"/>
          <p:cNvSpPr txBox="1">
            <a:spLocks noChangeArrowheads="1"/>
          </p:cNvSpPr>
          <p:nvPr/>
        </p:nvSpPr>
        <p:spPr bwMode="auto">
          <a:xfrm>
            <a:off x="2590800" y="4495800"/>
            <a:ext cx="1254125" cy="457200"/>
          </a:xfrm>
          <a:prstGeom prst="rect">
            <a:avLst/>
          </a:prstGeom>
          <a:noFill/>
          <a:ln w="9525">
            <a:noFill/>
            <a:miter lim="800000"/>
            <a:headEnd/>
            <a:tailEnd/>
          </a:ln>
        </p:spPr>
        <p:txBody>
          <a:bodyPr wrap="none">
            <a:spAutoFit/>
          </a:bodyPr>
          <a:lstStyle/>
          <a:p>
            <a:r>
              <a:rPr lang="en-US"/>
              <a:t>Set {</a:t>
            </a:r>
            <a:r>
              <a:rPr lang="en-US" i="1"/>
              <a:t>f</a:t>
            </a:r>
            <a:r>
              <a:rPr lang="en-US"/>
              <a:t>,</a:t>
            </a:r>
            <a:r>
              <a:rPr lang="en-US" i="1"/>
              <a:t>d</a:t>
            </a:r>
            <a:r>
              <a:rPr lang="en-US"/>
              <a:t>}</a:t>
            </a:r>
          </a:p>
        </p:txBody>
      </p:sp>
      <p:sp>
        <p:nvSpPr>
          <p:cNvPr id="9238" name="Text Box 44"/>
          <p:cNvSpPr txBox="1">
            <a:spLocks noChangeArrowheads="1"/>
          </p:cNvSpPr>
          <p:nvPr/>
        </p:nvSpPr>
        <p:spPr bwMode="auto">
          <a:xfrm>
            <a:off x="6384925" y="4384675"/>
            <a:ext cx="1168400" cy="457200"/>
          </a:xfrm>
          <a:prstGeom prst="rect">
            <a:avLst/>
          </a:prstGeom>
          <a:noFill/>
          <a:ln w="9525">
            <a:noFill/>
            <a:miter lim="800000"/>
            <a:headEnd/>
            <a:tailEnd/>
          </a:ln>
        </p:spPr>
        <p:txBody>
          <a:bodyPr wrap="none">
            <a:spAutoFit/>
          </a:bodyPr>
          <a:lstStyle/>
          <a:p>
            <a:r>
              <a:rPr lang="en-US"/>
              <a:t>UNION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Straightforward Solution</a:t>
            </a:r>
          </a:p>
        </p:txBody>
      </p:sp>
      <p:sp>
        <p:nvSpPr>
          <p:cNvPr id="10243" name="Rectangle 3"/>
          <p:cNvSpPr>
            <a:spLocks noGrp="1" noChangeArrowheads="1"/>
          </p:cNvSpPr>
          <p:nvPr>
            <p:ph type="body" idx="1"/>
          </p:nvPr>
        </p:nvSpPr>
        <p:spPr>
          <a:xfrm>
            <a:off x="762000" y="1676400"/>
            <a:ext cx="8382000" cy="4114800"/>
          </a:xfrm>
        </p:spPr>
        <p:txBody>
          <a:bodyPr/>
          <a:lstStyle/>
          <a:p>
            <a:pPr eaLnBrk="1" hangingPunct="1"/>
            <a:r>
              <a:rPr lang="en-US" sz="2800"/>
              <a:t>Three operations</a:t>
            </a:r>
          </a:p>
          <a:p>
            <a:pPr lvl="1" eaLnBrk="1" hangingPunct="1"/>
            <a:r>
              <a:rPr lang="en-US" sz="2400"/>
              <a:t>MAKE-SET(</a:t>
            </a:r>
            <a:r>
              <a:rPr lang="en-US" sz="2400" i="1"/>
              <a:t>x</a:t>
            </a:r>
            <a:r>
              <a:rPr lang="en-US" sz="2400"/>
              <a:t>): create a tree containing </a:t>
            </a:r>
            <a:r>
              <a:rPr lang="en-US" sz="2400" i="1"/>
              <a:t>x</a:t>
            </a:r>
            <a:r>
              <a:rPr lang="en-US" sz="2400"/>
              <a:t>.  </a:t>
            </a:r>
            <a:r>
              <a:rPr lang="en-US" sz="2400" i="1"/>
              <a:t>O</a:t>
            </a:r>
            <a:r>
              <a:rPr lang="en-US" sz="2400"/>
              <a:t>(1)</a:t>
            </a:r>
          </a:p>
          <a:p>
            <a:pPr lvl="1" eaLnBrk="1" hangingPunct="1"/>
            <a:r>
              <a:rPr lang="en-US" sz="2400"/>
              <a:t>FIND-SET(</a:t>
            </a:r>
            <a:r>
              <a:rPr lang="en-US" sz="2400" i="1"/>
              <a:t>x</a:t>
            </a:r>
            <a:r>
              <a:rPr lang="en-US" sz="2400"/>
              <a:t>): follow the chain of parent pointers until to the root. </a:t>
            </a:r>
            <a:r>
              <a:rPr lang="en-US" sz="2400" i="1"/>
              <a:t>O</a:t>
            </a:r>
            <a:r>
              <a:rPr lang="en-US" sz="2400"/>
              <a:t>(height of </a:t>
            </a:r>
            <a:r>
              <a:rPr lang="en-US" sz="2400" i="1"/>
              <a:t>x</a:t>
            </a:r>
            <a:r>
              <a:rPr lang="en-US" sz="2400"/>
              <a:t>’s tree) </a:t>
            </a:r>
          </a:p>
          <a:p>
            <a:pPr lvl="1" eaLnBrk="1" hangingPunct="1"/>
            <a:r>
              <a:rPr lang="en-US" sz="2400"/>
              <a:t>UNION(</a:t>
            </a:r>
            <a:r>
              <a:rPr lang="en-US" sz="2400" i="1"/>
              <a:t>x</a:t>
            </a:r>
            <a:r>
              <a:rPr lang="en-US" sz="2400"/>
              <a:t>,</a:t>
            </a:r>
            <a:r>
              <a:rPr lang="en-US" sz="2400" i="1"/>
              <a:t>y</a:t>
            </a:r>
            <a:r>
              <a:rPr lang="en-US" sz="2400"/>
              <a:t>): let the root of one tree point to the root of the other.  </a:t>
            </a:r>
            <a:r>
              <a:rPr lang="en-US" sz="2400" i="1"/>
              <a:t>O</a:t>
            </a:r>
            <a:r>
              <a:rPr lang="en-US" sz="2400"/>
              <a:t>(1)</a:t>
            </a:r>
          </a:p>
          <a:p>
            <a:pPr eaLnBrk="1" hangingPunct="1"/>
            <a:r>
              <a:rPr lang="en-US" sz="2800"/>
              <a:t>It is possible that </a:t>
            </a:r>
            <a:r>
              <a:rPr lang="en-US" sz="2800" i="1"/>
              <a:t>n</a:t>
            </a:r>
            <a:r>
              <a:rPr lang="en-US" sz="2800"/>
              <a:t>-1 UNIONs results in a tree of height </a:t>
            </a:r>
            <a:r>
              <a:rPr lang="en-US" sz="2800" i="1"/>
              <a:t>n</a:t>
            </a:r>
            <a:r>
              <a:rPr lang="en-US" sz="2800"/>
              <a:t>-1. (just a linear chain of </a:t>
            </a:r>
            <a:r>
              <a:rPr lang="en-US" sz="2800" i="1"/>
              <a:t>n</a:t>
            </a:r>
            <a:r>
              <a:rPr lang="en-US" sz="2800"/>
              <a:t> nodes).</a:t>
            </a:r>
          </a:p>
          <a:p>
            <a:pPr eaLnBrk="1" hangingPunct="1"/>
            <a:r>
              <a:rPr lang="en-US" sz="2800"/>
              <a:t>So </a:t>
            </a:r>
            <a:r>
              <a:rPr lang="en-US" sz="2800" i="1"/>
              <a:t>n</a:t>
            </a:r>
            <a:r>
              <a:rPr lang="en-US" sz="2800"/>
              <a:t> FIND-SET operations will cost </a:t>
            </a:r>
            <a:r>
              <a:rPr lang="en-US" sz="2800" i="1"/>
              <a:t>O</a:t>
            </a:r>
            <a:r>
              <a:rPr lang="en-US" sz="2800"/>
              <a:t>(</a:t>
            </a:r>
            <a:r>
              <a:rPr lang="en-US" sz="2800" i="1"/>
              <a:t>n</a:t>
            </a:r>
            <a:r>
              <a:rPr lang="en-US" sz="2800" baseline="30000"/>
              <a:t>2</a:t>
            </a:r>
            <a:r>
              <a:rPr lang="en-US" sz="28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dirty="0"/>
              <a:t>Union by Rank &amp; Path Compression</a:t>
            </a:r>
          </a:p>
        </p:txBody>
      </p:sp>
      <p:sp>
        <p:nvSpPr>
          <p:cNvPr id="11267" name="Rectangle 3"/>
          <p:cNvSpPr>
            <a:spLocks noGrp="1" noChangeArrowheads="1"/>
          </p:cNvSpPr>
          <p:nvPr>
            <p:ph type="body" idx="1"/>
          </p:nvPr>
        </p:nvSpPr>
        <p:spPr>
          <a:xfrm>
            <a:off x="304800" y="1752600"/>
            <a:ext cx="8839200" cy="4114800"/>
          </a:xfrm>
        </p:spPr>
        <p:txBody>
          <a:bodyPr/>
          <a:lstStyle/>
          <a:p>
            <a:pPr eaLnBrk="1" hangingPunct="1"/>
            <a:r>
              <a:rPr lang="en-US" sz="2800"/>
              <a:t>Union by Rank: Each node is associated with a rank, which is the upper bound on the height of the node (i.e., the height of subtree rooted at the node), then when UNION, let the root with smaller rank point to the root with larger rank. </a:t>
            </a:r>
          </a:p>
          <a:p>
            <a:pPr eaLnBrk="1" hangingPunct="1"/>
            <a:r>
              <a:rPr lang="en-US" sz="2800"/>
              <a:t>Path Compression: used in FIND-SET(</a:t>
            </a:r>
            <a:r>
              <a:rPr lang="en-US" sz="2800" i="1"/>
              <a:t>x</a:t>
            </a:r>
            <a:r>
              <a:rPr lang="en-US" sz="2800"/>
              <a:t>) operation, make each node in the path from </a:t>
            </a:r>
            <a:r>
              <a:rPr lang="en-US" sz="2800" i="1"/>
              <a:t>x</a:t>
            </a:r>
            <a:r>
              <a:rPr lang="en-US" sz="2800"/>
              <a:t> to the root  directly point to the root. Thus reduce the tree height.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pPr eaLnBrk="1" hangingPunct="1"/>
            <a:r>
              <a:rPr lang="en-US" dirty="0"/>
              <a:t>Path Compression</a:t>
            </a:r>
          </a:p>
        </p:txBody>
      </p:sp>
      <p:sp>
        <p:nvSpPr>
          <p:cNvPr id="12291" name="Oval 3"/>
          <p:cNvSpPr>
            <a:spLocks noChangeArrowheads="1"/>
          </p:cNvSpPr>
          <p:nvPr/>
        </p:nvSpPr>
        <p:spPr bwMode="auto">
          <a:xfrm>
            <a:off x="3429000" y="1447800"/>
            <a:ext cx="457200" cy="381000"/>
          </a:xfrm>
          <a:prstGeom prst="ellipse">
            <a:avLst/>
          </a:prstGeom>
          <a:noFill/>
          <a:ln w="9525">
            <a:solidFill>
              <a:schemeClr val="tx1"/>
            </a:solidFill>
            <a:round/>
            <a:headEnd/>
            <a:tailEnd/>
          </a:ln>
        </p:spPr>
        <p:txBody>
          <a:bodyPr wrap="none" anchor="ctr"/>
          <a:lstStyle/>
          <a:p>
            <a:pPr algn="ctr"/>
            <a:r>
              <a:rPr lang="en-US" i="1"/>
              <a:t>f</a:t>
            </a:r>
          </a:p>
        </p:txBody>
      </p:sp>
      <p:sp>
        <p:nvSpPr>
          <p:cNvPr id="12292" name="Oval 5"/>
          <p:cNvSpPr>
            <a:spLocks noChangeArrowheads="1"/>
          </p:cNvSpPr>
          <p:nvPr/>
        </p:nvSpPr>
        <p:spPr bwMode="auto">
          <a:xfrm>
            <a:off x="3048000" y="1981200"/>
            <a:ext cx="457200" cy="381000"/>
          </a:xfrm>
          <a:prstGeom prst="ellipse">
            <a:avLst/>
          </a:prstGeom>
          <a:noFill/>
          <a:ln w="9525">
            <a:solidFill>
              <a:schemeClr val="tx1"/>
            </a:solidFill>
            <a:round/>
            <a:headEnd/>
            <a:tailEnd/>
          </a:ln>
        </p:spPr>
        <p:txBody>
          <a:bodyPr wrap="none" anchor="ctr"/>
          <a:lstStyle/>
          <a:p>
            <a:pPr algn="ctr"/>
            <a:r>
              <a:rPr lang="en-US" i="1"/>
              <a:t>e</a:t>
            </a:r>
          </a:p>
        </p:txBody>
      </p:sp>
      <p:sp>
        <p:nvSpPr>
          <p:cNvPr id="12293" name="Oval 6"/>
          <p:cNvSpPr>
            <a:spLocks noChangeArrowheads="1"/>
          </p:cNvSpPr>
          <p:nvPr/>
        </p:nvSpPr>
        <p:spPr bwMode="auto">
          <a:xfrm>
            <a:off x="2590800" y="2514600"/>
            <a:ext cx="457200" cy="381000"/>
          </a:xfrm>
          <a:prstGeom prst="ellipse">
            <a:avLst/>
          </a:prstGeom>
          <a:noFill/>
          <a:ln w="9525">
            <a:solidFill>
              <a:schemeClr val="tx1"/>
            </a:solidFill>
            <a:round/>
            <a:headEnd/>
            <a:tailEnd/>
          </a:ln>
        </p:spPr>
        <p:txBody>
          <a:bodyPr wrap="none" anchor="ctr"/>
          <a:lstStyle/>
          <a:p>
            <a:pPr algn="ctr"/>
            <a:r>
              <a:rPr lang="en-US" i="1"/>
              <a:t>d</a:t>
            </a:r>
          </a:p>
        </p:txBody>
      </p:sp>
      <p:sp>
        <p:nvSpPr>
          <p:cNvPr id="12294" name="Oval 7"/>
          <p:cNvSpPr>
            <a:spLocks noChangeArrowheads="1"/>
          </p:cNvSpPr>
          <p:nvPr/>
        </p:nvSpPr>
        <p:spPr bwMode="auto">
          <a:xfrm>
            <a:off x="2133600" y="3124200"/>
            <a:ext cx="457200" cy="381000"/>
          </a:xfrm>
          <a:prstGeom prst="ellipse">
            <a:avLst/>
          </a:prstGeom>
          <a:noFill/>
          <a:ln w="9525">
            <a:solidFill>
              <a:schemeClr val="tx1"/>
            </a:solidFill>
            <a:round/>
            <a:headEnd/>
            <a:tailEnd/>
          </a:ln>
        </p:spPr>
        <p:txBody>
          <a:bodyPr wrap="none" anchor="ctr"/>
          <a:lstStyle/>
          <a:p>
            <a:pPr algn="ctr"/>
            <a:r>
              <a:rPr lang="en-US" i="1" dirty="0"/>
              <a:t>c</a:t>
            </a:r>
          </a:p>
        </p:txBody>
      </p:sp>
      <p:sp>
        <p:nvSpPr>
          <p:cNvPr id="12295" name="Line 8"/>
          <p:cNvSpPr>
            <a:spLocks noChangeShapeType="1"/>
          </p:cNvSpPr>
          <p:nvPr/>
        </p:nvSpPr>
        <p:spPr bwMode="auto">
          <a:xfrm flipV="1">
            <a:off x="3352800" y="1752600"/>
            <a:ext cx="228600" cy="228600"/>
          </a:xfrm>
          <a:prstGeom prst="line">
            <a:avLst/>
          </a:prstGeom>
          <a:noFill/>
          <a:ln w="9525">
            <a:solidFill>
              <a:schemeClr val="tx1"/>
            </a:solidFill>
            <a:round/>
            <a:headEnd/>
            <a:tailEnd type="triangle" w="med" len="med"/>
          </a:ln>
        </p:spPr>
        <p:txBody>
          <a:bodyPr/>
          <a:lstStyle/>
          <a:p>
            <a:endParaRPr lang="en-US"/>
          </a:p>
        </p:txBody>
      </p:sp>
      <p:sp>
        <p:nvSpPr>
          <p:cNvPr id="12296" name="Line 9"/>
          <p:cNvSpPr>
            <a:spLocks noChangeShapeType="1"/>
          </p:cNvSpPr>
          <p:nvPr/>
        </p:nvSpPr>
        <p:spPr bwMode="auto">
          <a:xfrm flipV="1">
            <a:off x="2895600" y="2286000"/>
            <a:ext cx="228600" cy="228600"/>
          </a:xfrm>
          <a:prstGeom prst="line">
            <a:avLst/>
          </a:prstGeom>
          <a:noFill/>
          <a:ln w="9525">
            <a:solidFill>
              <a:schemeClr val="tx1"/>
            </a:solidFill>
            <a:round/>
            <a:headEnd/>
            <a:tailEnd type="triangle" w="med" len="med"/>
          </a:ln>
        </p:spPr>
        <p:txBody>
          <a:bodyPr/>
          <a:lstStyle/>
          <a:p>
            <a:endParaRPr lang="en-US"/>
          </a:p>
        </p:txBody>
      </p:sp>
      <p:sp>
        <p:nvSpPr>
          <p:cNvPr id="12297" name="Line 10"/>
          <p:cNvSpPr>
            <a:spLocks noChangeShapeType="1"/>
          </p:cNvSpPr>
          <p:nvPr/>
        </p:nvSpPr>
        <p:spPr bwMode="auto">
          <a:xfrm flipV="1">
            <a:off x="2438400" y="2819400"/>
            <a:ext cx="304800" cy="304800"/>
          </a:xfrm>
          <a:prstGeom prst="line">
            <a:avLst/>
          </a:prstGeom>
          <a:noFill/>
          <a:ln w="9525">
            <a:solidFill>
              <a:schemeClr val="tx1"/>
            </a:solidFill>
            <a:round/>
            <a:headEnd/>
            <a:tailEnd type="triangle" w="med" len="med"/>
          </a:ln>
        </p:spPr>
        <p:txBody>
          <a:bodyPr/>
          <a:lstStyle/>
          <a:p>
            <a:endParaRPr lang="en-US"/>
          </a:p>
        </p:txBody>
      </p:sp>
      <p:sp>
        <p:nvSpPr>
          <p:cNvPr id="12298" name="Freeform 11"/>
          <p:cNvSpPr>
            <a:spLocks/>
          </p:cNvSpPr>
          <p:nvPr/>
        </p:nvSpPr>
        <p:spPr bwMode="auto">
          <a:xfrm>
            <a:off x="3581400" y="18288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299" name="Freeform 12"/>
          <p:cNvSpPr>
            <a:spLocks/>
          </p:cNvSpPr>
          <p:nvPr/>
        </p:nvSpPr>
        <p:spPr bwMode="auto">
          <a:xfrm>
            <a:off x="3200400" y="23622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0" name="Freeform 13"/>
          <p:cNvSpPr>
            <a:spLocks/>
          </p:cNvSpPr>
          <p:nvPr/>
        </p:nvSpPr>
        <p:spPr bwMode="auto">
          <a:xfrm>
            <a:off x="2819400" y="28956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1" name="Freeform 14"/>
          <p:cNvSpPr>
            <a:spLocks/>
          </p:cNvSpPr>
          <p:nvPr/>
        </p:nvSpPr>
        <p:spPr bwMode="auto">
          <a:xfrm>
            <a:off x="2362200" y="35052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2" name="Oval 17"/>
          <p:cNvSpPr>
            <a:spLocks noChangeArrowheads="1"/>
          </p:cNvSpPr>
          <p:nvPr/>
        </p:nvSpPr>
        <p:spPr bwMode="auto">
          <a:xfrm>
            <a:off x="7086600" y="1524000"/>
            <a:ext cx="457200" cy="381000"/>
          </a:xfrm>
          <a:prstGeom prst="ellipse">
            <a:avLst/>
          </a:prstGeom>
          <a:noFill/>
          <a:ln w="9525">
            <a:solidFill>
              <a:schemeClr val="tx1"/>
            </a:solidFill>
            <a:round/>
            <a:headEnd/>
            <a:tailEnd/>
          </a:ln>
        </p:spPr>
        <p:txBody>
          <a:bodyPr wrap="none" anchor="ctr"/>
          <a:lstStyle/>
          <a:p>
            <a:pPr algn="ctr"/>
            <a:r>
              <a:rPr lang="en-US" i="1"/>
              <a:t>f</a:t>
            </a:r>
          </a:p>
        </p:txBody>
      </p:sp>
      <p:sp>
        <p:nvSpPr>
          <p:cNvPr id="12303" name="Oval 18"/>
          <p:cNvSpPr>
            <a:spLocks noChangeArrowheads="1"/>
          </p:cNvSpPr>
          <p:nvPr/>
        </p:nvSpPr>
        <p:spPr bwMode="auto">
          <a:xfrm>
            <a:off x="6705600" y="2057400"/>
            <a:ext cx="457200" cy="381000"/>
          </a:xfrm>
          <a:prstGeom prst="ellipse">
            <a:avLst/>
          </a:prstGeom>
          <a:noFill/>
          <a:ln w="9525">
            <a:solidFill>
              <a:schemeClr val="tx1"/>
            </a:solidFill>
            <a:round/>
            <a:headEnd/>
            <a:tailEnd/>
          </a:ln>
        </p:spPr>
        <p:txBody>
          <a:bodyPr wrap="none" anchor="ctr"/>
          <a:lstStyle/>
          <a:p>
            <a:pPr algn="ctr"/>
            <a:r>
              <a:rPr lang="en-US" i="1"/>
              <a:t>e</a:t>
            </a:r>
          </a:p>
        </p:txBody>
      </p:sp>
      <p:sp>
        <p:nvSpPr>
          <p:cNvPr id="12304" name="Oval 19"/>
          <p:cNvSpPr>
            <a:spLocks noChangeArrowheads="1"/>
          </p:cNvSpPr>
          <p:nvPr/>
        </p:nvSpPr>
        <p:spPr bwMode="auto">
          <a:xfrm>
            <a:off x="6096000" y="2057400"/>
            <a:ext cx="457200" cy="381000"/>
          </a:xfrm>
          <a:prstGeom prst="ellipse">
            <a:avLst/>
          </a:prstGeom>
          <a:noFill/>
          <a:ln w="9525">
            <a:solidFill>
              <a:schemeClr val="tx1"/>
            </a:solidFill>
            <a:round/>
            <a:headEnd/>
            <a:tailEnd/>
          </a:ln>
        </p:spPr>
        <p:txBody>
          <a:bodyPr wrap="none" anchor="ctr"/>
          <a:lstStyle/>
          <a:p>
            <a:pPr algn="ctr"/>
            <a:r>
              <a:rPr lang="en-US" i="1"/>
              <a:t>d</a:t>
            </a:r>
          </a:p>
        </p:txBody>
      </p:sp>
      <p:sp>
        <p:nvSpPr>
          <p:cNvPr id="12305" name="Oval 20"/>
          <p:cNvSpPr>
            <a:spLocks noChangeArrowheads="1"/>
          </p:cNvSpPr>
          <p:nvPr/>
        </p:nvSpPr>
        <p:spPr bwMode="auto">
          <a:xfrm>
            <a:off x="5410200" y="2057400"/>
            <a:ext cx="457200" cy="381000"/>
          </a:xfrm>
          <a:prstGeom prst="ellipse">
            <a:avLst/>
          </a:prstGeom>
          <a:noFill/>
          <a:ln w="9525">
            <a:solidFill>
              <a:schemeClr val="tx1"/>
            </a:solidFill>
            <a:round/>
            <a:headEnd/>
            <a:tailEnd/>
          </a:ln>
        </p:spPr>
        <p:txBody>
          <a:bodyPr wrap="none" anchor="ctr"/>
          <a:lstStyle/>
          <a:p>
            <a:pPr algn="ctr"/>
            <a:r>
              <a:rPr lang="en-US" i="1"/>
              <a:t>c</a:t>
            </a:r>
          </a:p>
        </p:txBody>
      </p:sp>
      <p:sp>
        <p:nvSpPr>
          <p:cNvPr id="12306" name="Line 21"/>
          <p:cNvSpPr>
            <a:spLocks noChangeShapeType="1"/>
          </p:cNvSpPr>
          <p:nvPr/>
        </p:nvSpPr>
        <p:spPr bwMode="auto">
          <a:xfrm flipV="1">
            <a:off x="7010400" y="1828800"/>
            <a:ext cx="228600" cy="228600"/>
          </a:xfrm>
          <a:prstGeom prst="line">
            <a:avLst/>
          </a:prstGeom>
          <a:noFill/>
          <a:ln w="9525">
            <a:solidFill>
              <a:schemeClr val="tx1"/>
            </a:solidFill>
            <a:round/>
            <a:headEnd/>
            <a:tailEnd type="triangle" w="med" len="med"/>
          </a:ln>
        </p:spPr>
        <p:txBody>
          <a:bodyPr/>
          <a:lstStyle/>
          <a:p>
            <a:endParaRPr lang="en-US"/>
          </a:p>
        </p:txBody>
      </p:sp>
      <p:sp>
        <p:nvSpPr>
          <p:cNvPr id="12307" name="Freeform 24"/>
          <p:cNvSpPr>
            <a:spLocks/>
          </p:cNvSpPr>
          <p:nvPr/>
        </p:nvSpPr>
        <p:spPr bwMode="auto">
          <a:xfrm>
            <a:off x="7239000" y="19050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8" name="Freeform 25"/>
          <p:cNvSpPr>
            <a:spLocks/>
          </p:cNvSpPr>
          <p:nvPr/>
        </p:nvSpPr>
        <p:spPr bwMode="auto">
          <a:xfrm>
            <a:off x="68580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09" name="Freeform 26"/>
          <p:cNvSpPr>
            <a:spLocks/>
          </p:cNvSpPr>
          <p:nvPr/>
        </p:nvSpPr>
        <p:spPr bwMode="auto">
          <a:xfrm>
            <a:off x="62484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10" name="Freeform 27"/>
          <p:cNvSpPr>
            <a:spLocks/>
          </p:cNvSpPr>
          <p:nvPr/>
        </p:nvSpPr>
        <p:spPr bwMode="auto">
          <a:xfrm>
            <a:off x="5562600" y="2438400"/>
            <a:ext cx="557213" cy="430213"/>
          </a:xfrm>
          <a:custGeom>
            <a:avLst/>
            <a:gdLst>
              <a:gd name="T0" fmla="*/ 2147483647 w 351"/>
              <a:gd name="T1" fmla="*/ 0 h 271"/>
              <a:gd name="T2" fmla="*/ 2147483647 w 351"/>
              <a:gd name="T3" fmla="*/ 2147483647 h 271"/>
              <a:gd name="T4" fmla="*/ 2147483647 w 351"/>
              <a:gd name="T5" fmla="*/ 2147483647 h 271"/>
              <a:gd name="T6" fmla="*/ 0 w 351"/>
              <a:gd name="T7" fmla="*/ 2147483647 h 271"/>
              <a:gd name="T8" fmla="*/ 2147483647 w 351"/>
              <a:gd name="T9" fmla="*/ 2147483647 h 271"/>
              <a:gd name="T10" fmla="*/ 2147483647 w 351"/>
              <a:gd name="T11" fmla="*/ 2147483647 h 271"/>
              <a:gd name="T12" fmla="*/ 2147483647 w 351"/>
              <a:gd name="T13" fmla="*/ 2147483647 h 271"/>
              <a:gd name="T14" fmla="*/ 2147483647 w 351"/>
              <a:gd name="T15" fmla="*/ 2147483647 h 271"/>
              <a:gd name="T16" fmla="*/ 2147483647 w 351"/>
              <a:gd name="T17" fmla="*/ 2147483647 h 271"/>
              <a:gd name="T18" fmla="*/ 2147483647 w 351"/>
              <a:gd name="T19" fmla="*/ 2147483647 h 271"/>
              <a:gd name="T20" fmla="*/ 2147483647 w 351"/>
              <a:gd name="T21" fmla="*/ 2147483647 h 271"/>
              <a:gd name="T22" fmla="*/ 2147483647 w 351"/>
              <a:gd name="T23" fmla="*/ 0 h 2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1"/>
              <a:gd name="T37" fmla="*/ 0 h 271"/>
              <a:gd name="T38" fmla="*/ 351 w 351"/>
              <a:gd name="T39" fmla="*/ 271 h 2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1" h="271">
                <a:moveTo>
                  <a:pt x="63" y="0"/>
                </a:moveTo>
                <a:cubicBezTo>
                  <a:pt x="54" y="55"/>
                  <a:pt x="43" y="109"/>
                  <a:pt x="27" y="162"/>
                </a:cubicBezTo>
                <a:cubicBezTo>
                  <a:pt x="22" y="180"/>
                  <a:pt x="15" y="198"/>
                  <a:pt x="9" y="216"/>
                </a:cubicBezTo>
                <a:cubicBezTo>
                  <a:pt x="6" y="225"/>
                  <a:pt x="0" y="243"/>
                  <a:pt x="0" y="243"/>
                </a:cubicBezTo>
                <a:cubicBezTo>
                  <a:pt x="71" y="271"/>
                  <a:pt x="144" y="267"/>
                  <a:pt x="207" y="225"/>
                </a:cubicBezTo>
                <a:cubicBezTo>
                  <a:pt x="234" y="228"/>
                  <a:pt x="262" y="227"/>
                  <a:pt x="288" y="234"/>
                </a:cubicBezTo>
                <a:cubicBezTo>
                  <a:pt x="298" y="237"/>
                  <a:pt x="305" y="255"/>
                  <a:pt x="315" y="252"/>
                </a:cubicBezTo>
                <a:cubicBezTo>
                  <a:pt x="331" y="247"/>
                  <a:pt x="339" y="228"/>
                  <a:pt x="351" y="216"/>
                </a:cubicBezTo>
                <a:cubicBezTo>
                  <a:pt x="327" y="192"/>
                  <a:pt x="303" y="168"/>
                  <a:pt x="279" y="144"/>
                </a:cubicBezTo>
                <a:cubicBezTo>
                  <a:pt x="272" y="137"/>
                  <a:pt x="276" y="124"/>
                  <a:pt x="270" y="117"/>
                </a:cubicBezTo>
                <a:cubicBezTo>
                  <a:pt x="257" y="100"/>
                  <a:pt x="196" y="30"/>
                  <a:pt x="171" y="18"/>
                </a:cubicBezTo>
                <a:cubicBezTo>
                  <a:pt x="137" y="1"/>
                  <a:pt x="100" y="0"/>
                  <a:pt x="63" y="0"/>
                </a:cubicBezTo>
                <a:close/>
              </a:path>
            </a:pathLst>
          </a:custGeom>
          <a:noFill/>
          <a:ln w="9525">
            <a:solidFill>
              <a:schemeClr val="tx1"/>
            </a:solidFill>
            <a:round/>
            <a:headEnd/>
            <a:tailEnd/>
          </a:ln>
        </p:spPr>
        <p:txBody>
          <a:bodyPr/>
          <a:lstStyle/>
          <a:p>
            <a:endParaRPr lang="en-US"/>
          </a:p>
        </p:txBody>
      </p:sp>
      <p:sp>
        <p:nvSpPr>
          <p:cNvPr id="12311" name="Line 28"/>
          <p:cNvSpPr>
            <a:spLocks noChangeShapeType="1"/>
          </p:cNvSpPr>
          <p:nvPr/>
        </p:nvSpPr>
        <p:spPr bwMode="auto">
          <a:xfrm flipV="1">
            <a:off x="6477000" y="1828800"/>
            <a:ext cx="685800" cy="228600"/>
          </a:xfrm>
          <a:prstGeom prst="line">
            <a:avLst/>
          </a:prstGeom>
          <a:noFill/>
          <a:ln w="9525">
            <a:solidFill>
              <a:schemeClr val="tx1"/>
            </a:solidFill>
            <a:round/>
            <a:headEnd/>
            <a:tailEnd type="triangle" w="med" len="med"/>
          </a:ln>
        </p:spPr>
        <p:txBody>
          <a:bodyPr/>
          <a:lstStyle/>
          <a:p>
            <a:endParaRPr lang="en-US"/>
          </a:p>
        </p:txBody>
      </p:sp>
      <p:sp>
        <p:nvSpPr>
          <p:cNvPr id="12312" name="Line 29"/>
          <p:cNvSpPr>
            <a:spLocks noChangeShapeType="1"/>
          </p:cNvSpPr>
          <p:nvPr/>
        </p:nvSpPr>
        <p:spPr bwMode="auto">
          <a:xfrm flipV="1">
            <a:off x="5791200" y="1752600"/>
            <a:ext cx="13716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Algorithm for Disjoint-Set Forest</a:t>
            </a:r>
          </a:p>
        </p:txBody>
      </p:sp>
      <p:sp>
        <p:nvSpPr>
          <p:cNvPr id="13315" name="Text Box 3"/>
          <p:cNvSpPr txBox="1">
            <a:spLocks noChangeArrowheads="1"/>
          </p:cNvSpPr>
          <p:nvPr/>
        </p:nvSpPr>
        <p:spPr bwMode="auto">
          <a:xfrm>
            <a:off x="268942" y="2030413"/>
            <a:ext cx="1776448" cy="923330"/>
          </a:xfrm>
          <a:prstGeom prst="rect">
            <a:avLst/>
          </a:prstGeom>
          <a:noFill/>
          <a:ln w="9525">
            <a:noFill/>
            <a:miter lim="800000"/>
            <a:headEnd/>
            <a:tailEnd/>
          </a:ln>
        </p:spPr>
        <p:txBody>
          <a:bodyPr wrap="none">
            <a:spAutoFit/>
          </a:bodyPr>
          <a:lstStyle/>
          <a:p>
            <a:pPr marL="457200" indent="-457200"/>
            <a:r>
              <a:rPr lang="en-US" dirty="0"/>
              <a:t>MAKE-SET(</a:t>
            </a:r>
            <a:r>
              <a:rPr lang="en-US" i="1" dirty="0"/>
              <a:t>x</a:t>
            </a:r>
            <a:r>
              <a:rPr lang="en-US" dirty="0"/>
              <a:t>)</a:t>
            </a:r>
          </a:p>
          <a:p>
            <a:pPr marL="457200" indent="-457200">
              <a:buFontTx/>
              <a:buAutoNum type="arabicPeriod"/>
            </a:pPr>
            <a:r>
              <a:rPr lang="en-US" i="1" dirty="0"/>
              <a:t>p</a:t>
            </a:r>
            <a:r>
              <a:rPr lang="en-US" dirty="0"/>
              <a:t>[</a:t>
            </a:r>
            <a:r>
              <a:rPr lang="en-US" i="1" dirty="0"/>
              <a:t>x</a:t>
            </a:r>
            <a:r>
              <a:rPr lang="en-US" dirty="0"/>
              <a:t>]</a:t>
            </a:r>
            <a:r>
              <a:rPr lang="en-US" dirty="0">
                <a:sym typeface="Symbol" pitchFamily="18" charset="2"/>
              </a:rPr>
              <a:t></a:t>
            </a:r>
            <a:r>
              <a:rPr lang="en-US" i="1" dirty="0">
                <a:sym typeface="Symbol" pitchFamily="18" charset="2"/>
              </a:rPr>
              <a:t>x</a:t>
            </a:r>
          </a:p>
          <a:p>
            <a:pPr marL="457200" indent="-457200">
              <a:buFontTx/>
              <a:buAutoNum type="arabicPeriod"/>
            </a:pPr>
            <a:r>
              <a:rPr lang="en-US" i="1" dirty="0">
                <a:sym typeface="Symbol" pitchFamily="18" charset="2"/>
              </a:rPr>
              <a:t>rank</a:t>
            </a:r>
            <a:r>
              <a:rPr lang="en-US" dirty="0"/>
              <a:t>[</a:t>
            </a:r>
            <a:r>
              <a:rPr lang="en-US" i="1" dirty="0"/>
              <a:t>x</a:t>
            </a:r>
            <a:r>
              <a:rPr lang="en-US" dirty="0"/>
              <a:t>]</a:t>
            </a:r>
            <a:r>
              <a:rPr lang="en-US" dirty="0">
                <a:sym typeface="Symbol" pitchFamily="18" charset="2"/>
              </a:rPr>
              <a:t>0</a:t>
            </a:r>
          </a:p>
        </p:txBody>
      </p:sp>
      <p:sp>
        <p:nvSpPr>
          <p:cNvPr id="13316" name="Text Box 4"/>
          <p:cNvSpPr txBox="1">
            <a:spLocks noChangeArrowheads="1"/>
          </p:cNvSpPr>
          <p:nvPr/>
        </p:nvSpPr>
        <p:spPr bwMode="auto">
          <a:xfrm>
            <a:off x="2097742" y="2590800"/>
            <a:ext cx="3086101" cy="2031325"/>
          </a:xfrm>
          <a:prstGeom prst="rect">
            <a:avLst/>
          </a:prstGeom>
          <a:noFill/>
          <a:ln w="9525">
            <a:noFill/>
            <a:miter lim="800000"/>
            <a:headEnd/>
            <a:tailEnd/>
          </a:ln>
        </p:spPr>
        <p:txBody>
          <a:bodyPr wrap="none">
            <a:spAutoFit/>
          </a:bodyPr>
          <a:lstStyle/>
          <a:p>
            <a:pPr marL="457200" indent="-457200"/>
            <a:r>
              <a:rPr lang="en-US" dirty="0"/>
              <a:t>LINK(</a:t>
            </a:r>
            <a:r>
              <a:rPr lang="en-US" i="1" dirty="0" err="1"/>
              <a:t>x</a:t>
            </a:r>
            <a:r>
              <a:rPr lang="en-US" dirty="0" err="1"/>
              <a:t>,</a:t>
            </a:r>
            <a:r>
              <a:rPr lang="en-US" i="1" dirty="0" err="1"/>
              <a:t>y</a:t>
            </a:r>
            <a:r>
              <a:rPr lang="en-US" dirty="0"/>
              <a:t>)</a:t>
            </a:r>
          </a:p>
          <a:p>
            <a:pPr marL="457200" indent="-457200">
              <a:buFontTx/>
              <a:buAutoNum type="arabicPeriod"/>
            </a:pPr>
            <a:r>
              <a:rPr lang="en-US" b="1" dirty="0">
                <a:sym typeface="Symbol" pitchFamily="18" charset="2"/>
              </a:rPr>
              <a:t>if</a:t>
            </a:r>
            <a:r>
              <a:rPr lang="en-US" dirty="0">
                <a:sym typeface="Symbol" pitchFamily="18" charset="2"/>
              </a:rPr>
              <a:t> </a:t>
            </a:r>
            <a:r>
              <a:rPr lang="en-US" i="1" dirty="0">
                <a:sym typeface="Symbol" pitchFamily="18" charset="2"/>
              </a:rPr>
              <a:t>rank</a:t>
            </a:r>
            <a:r>
              <a:rPr lang="en-US" dirty="0">
                <a:sym typeface="Symbol" pitchFamily="18" charset="2"/>
              </a:rPr>
              <a:t>[</a:t>
            </a:r>
            <a:r>
              <a:rPr lang="en-US" i="1" dirty="0">
                <a:sym typeface="Symbol" pitchFamily="18" charset="2"/>
              </a:rPr>
              <a:t>x</a:t>
            </a:r>
            <a:r>
              <a:rPr lang="en-US" dirty="0">
                <a:sym typeface="Symbol" pitchFamily="18" charset="2"/>
              </a:rPr>
              <a:t>]&gt;</a:t>
            </a:r>
            <a:r>
              <a:rPr lang="en-US" i="1" dirty="0">
                <a:sym typeface="Symbol" pitchFamily="18" charset="2"/>
              </a:rPr>
              <a:t>rank</a:t>
            </a:r>
            <a:r>
              <a:rPr lang="en-US" dirty="0">
                <a:sym typeface="Symbol" pitchFamily="18" charset="2"/>
              </a:rPr>
              <a:t>[</a:t>
            </a:r>
            <a:r>
              <a:rPr lang="en-US" i="1" dirty="0">
                <a:sym typeface="Symbol" pitchFamily="18" charset="2"/>
              </a:rPr>
              <a:t>y</a:t>
            </a:r>
            <a:r>
              <a:rPr lang="en-US" dirty="0">
                <a:sym typeface="Symbol" pitchFamily="18" charset="2"/>
              </a:rPr>
              <a:t>]</a:t>
            </a:r>
          </a:p>
          <a:p>
            <a:pPr marL="457200" indent="-457200">
              <a:buFontTx/>
              <a:buAutoNum type="arabicPeriod"/>
            </a:pPr>
            <a:r>
              <a:rPr lang="en-US" b="1" dirty="0">
                <a:sym typeface="Symbol" pitchFamily="18" charset="2"/>
              </a:rPr>
              <a:t>then</a:t>
            </a:r>
            <a:r>
              <a:rPr lang="en-US" dirty="0">
                <a:sym typeface="Symbol" pitchFamily="18" charset="2"/>
              </a:rPr>
              <a:t> </a:t>
            </a:r>
            <a:r>
              <a:rPr lang="en-US" i="1" dirty="0">
                <a:sym typeface="Symbol" pitchFamily="18" charset="2"/>
              </a:rPr>
              <a:t>p</a:t>
            </a:r>
            <a:r>
              <a:rPr lang="en-US" dirty="0">
                <a:sym typeface="Symbol" pitchFamily="18" charset="2"/>
              </a:rPr>
              <a:t>[</a:t>
            </a:r>
            <a:r>
              <a:rPr lang="en-US" i="1" dirty="0">
                <a:sym typeface="Symbol" pitchFamily="18" charset="2"/>
              </a:rPr>
              <a:t>y</a:t>
            </a:r>
            <a:r>
              <a:rPr lang="en-US" dirty="0">
                <a:sym typeface="Symbol" pitchFamily="18" charset="2"/>
              </a:rPr>
              <a:t>] </a:t>
            </a:r>
            <a:r>
              <a:rPr lang="en-US" i="1" dirty="0">
                <a:sym typeface="Symbol" pitchFamily="18" charset="2"/>
              </a:rPr>
              <a:t>x</a:t>
            </a:r>
            <a:endParaRPr lang="en-US" dirty="0">
              <a:sym typeface="Symbol" pitchFamily="18" charset="2"/>
            </a:endParaRPr>
          </a:p>
          <a:p>
            <a:pPr marL="457200" indent="-457200">
              <a:buFontTx/>
              <a:buAutoNum type="arabicPeriod"/>
            </a:pPr>
            <a:r>
              <a:rPr lang="en-US" b="1" dirty="0">
                <a:sym typeface="Symbol" pitchFamily="18" charset="2"/>
              </a:rPr>
              <a:t>else </a:t>
            </a:r>
            <a:r>
              <a:rPr lang="en-US" dirty="0">
                <a:sym typeface="Symbol" pitchFamily="18" charset="2"/>
              </a:rPr>
              <a:t> </a:t>
            </a:r>
            <a:r>
              <a:rPr lang="en-US" i="1" dirty="0">
                <a:sym typeface="Symbol" pitchFamily="18" charset="2"/>
              </a:rPr>
              <a:t>p</a:t>
            </a:r>
            <a:r>
              <a:rPr lang="en-US" dirty="0">
                <a:sym typeface="Symbol" pitchFamily="18" charset="2"/>
              </a:rPr>
              <a:t>[</a:t>
            </a:r>
            <a:r>
              <a:rPr lang="en-US" i="1" dirty="0">
                <a:sym typeface="Symbol" pitchFamily="18" charset="2"/>
              </a:rPr>
              <a:t>x</a:t>
            </a:r>
            <a:r>
              <a:rPr lang="en-US" dirty="0">
                <a:sym typeface="Symbol" pitchFamily="18" charset="2"/>
              </a:rPr>
              <a:t>] </a:t>
            </a:r>
            <a:r>
              <a:rPr lang="en-US" i="1" dirty="0">
                <a:sym typeface="Symbol" pitchFamily="18" charset="2"/>
              </a:rPr>
              <a:t>y</a:t>
            </a:r>
            <a:endParaRPr lang="en-US" dirty="0">
              <a:sym typeface="Symbol" pitchFamily="18" charset="2"/>
            </a:endParaRPr>
          </a:p>
          <a:p>
            <a:pPr marL="457200" indent="-457200">
              <a:buFontTx/>
              <a:buAutoNum type="arabicPeriod"/>
            </a:pPr>
            <a:r>
              <a:rPr lang="en-US" dirty="0"/>
              <a:t>        </a:t>
            </a:r>
            <a:r>
              <a:rPr lang="en-US" b="1" dirty="0"/>
              <a:t>if</a:t>
            </a:r>
            <a:r>
              <a:rPr lang="en-US" dirty="0"/>
              <a:t> </a:t>
            </a:r>
            <a:r>
              <a:rPr lang="en-US" i="1" dirty="0"/>
              <a:t>rank</a:t>
            </a:r>
            <a:r>
              <a:rPr lang="en-US" dirty="0"/>
              <a:t>[</a:t>
            </a:r>
            <a:r>
              <a:rPr lang="en-US" i="1" dirty="0"/>
              <a:t>x</a:t>
            </a:r>
            <a:r>
              <a:rPr lang="en-US" dirty="0"/>
              <a:t>]=</a:t>
            </a:r>
            <a:r>
              <a:rPr lang="en-US" i="1" dirty="0"/>
              <a:t>rank</a:t>
            </a:r>
            <a:r>
              <a:rPr lang="en-US" dirty="0"/>
              <a:t>[</a:t>
            </a:r>
            <a:r>
              <a:rPr lang="en-US" i="1" dirty="0"/>
              <a:t>y</a:t>
            </a:r>
            <a:r>
              <a:rPr lang="en-US" dirty="0"/>
              <a:t>]</a:t>
            </a:r>
          </a:p>
          <a:p>
            <a:pPr marL="457200" indent="-457200">
              <a:buFontTx/>
              <a:buAutoNum type="arabicPeriod"/>
            </a:pPr>
            <a:r>
              <a:rPr lang="en-US" dirty="0"/>
              <a:t>        </a:t>
            </a:r>
            <a:r>
              <a:rPr lang="en-US" b="1" dirty="0"/>
              <a:t>then</a:t>
            </a:r>
            <a:r>
              <a:rPr lang="en-US" dirty="0"/>
              <a:t> </a:t>
            </a:r>
            <a:r>
              <a:rPr lang="en-US" i="1" dirty="0"/>
              <a:t>rank</a:t>
            </a:r>
            <a:r>
              <a:rPr lang="en-US" dirty="0"/>
              <a:t>[</a:t>
            </a:r>
            <a:r>
              <a:rPr lang="en-US" i="1" dirty="0"/>
              <a:t>y</a:t>
            </a:r>
            <a:r>
              <a:rPr lang="en-US" dirty="0"/>
              <a:t>]++</a:t>
            </a:r>
          </a:p>
          <a:p>
            <a:pPr marL="457200" indent="-457200"/>
            <a:endParaRPr lang="en-US" dirty="0"/>
          </a:p>
        </p:txBody>
      </p:sp>
      <p:sp>
        <p:nvSpPr>
          <p:cNvPr id="13317" name="Text Box 5"/>
          <p:cNvSpPr txBox="1">
            <a:spLocks noChangeArrowheads="1"/>
          </p:cNvSpPr>
          <p:nvPr/>
        </p:nvSpPr>
        <p:spPr bwMode="auto">
          <a:xfrm>
            <a:off x="5145742" y="2438400"/>
            <a:ext cx="3860352" cy="1231106"/>
          </a:xfrm>
          <a:prstGeom prst="rect">
            <a:avLst/>
          </a:prstGeom>
          <a:noFill/>
          <a:ln w="9525">
            <a:noFill/>
            <a:miter lim="800000"/>
            <a:headEnd/>
            <a:tailEnd/>
          </a:ln>
        </p:spPr>
        <p:txBody>
          <a:bodyPr wrap="none">
            <a:spAutoFit/>
          </a:bodyPr>
          <a:lstStyle/>
          <a:p>
            <a:pPr marL="457200" indent="-457200"/>
            <a:r>
              <a:rPr lang="en-US" sz="2000" dirty="0"/>
              <a:t>FIND-SET(</a:t>
            </a:r>
            <a:r>
              <a:rPr lang="en-US" sz="2000" i="1" dirty="0"/>
              <a:t>x</a:t>
            </a:r>
            <a:r>
              <a:rPr lang="en-US" sz="2000" dirty="0"/>
              <a:t>)</a:t>
            </a:r>
          </a:p>
          <a:p>
            <a:pPr marL="457200" indent="-457200">
              <a:buFontTx/>
              <a:buAutoNum type="arabicPeriod"/>
            </a:pPr>
            <a:r>
              <a:rPr lang="en-US" b="1" dirty="0"/>
              <a:t>if</a:t>
            </a:r>
            <a:r>
              <a:rPr lang="en-US" dirty="0"/>
              <a:t> </a:t>
            </a:r>
            <a:r>
              <a:rPr lang="en-US" i="1" dirty="0"/>
              <a:t>x</a:t>
            </a:r>
            <a:r>
              <a:rPr lang="en-US" dirty="0">
                <a:sym typeface="Symbol" pitchFamily="18" charset="2"/>
              </a:rPr>
              <a:t> </a:t>
            </a:r>
            <a:r>
              <a:rPr lang="en-US" i="1" dirty="0"/>
              <a:t>p</a:t>
            </a:r>
            <a:r>
              <a:rPr lang="en-US" dirty="0"/>
              <a:t>[</a:t>
            </a:r>
            <a:r>
              <a:rPr lang="en-US" i="1" dirty="0"/>
              <a:t>x</a:t>
            </a:r>
            <a:r>
              <a:rPr lang="en-US" dirty="0"/>
              <a:t>]</a:t>
            </a:r>
          </a:p>
          <a:p>
            <a:pPr marL="457200" indent="-457200">
              <a:buFontTx/>
              <a:buAutoNum type="arabicPeriod"/>
            </a:pPr>
            <a:r>
              <a:rPr lang="en-US" dirty="0"/>
              <a:t>   </a:t>
            </a:r>
            <a:r>
              <a:rPr lang="en-US" b="1" dirty="0"/>
              <a:t>then</a:t>
            </a:r>
            <a:r>
              <a:rPr lang="en-US" dirty="0"/>
              <a:t> </a:t>
            </a:r>
            <a:r>
              <a:rPr lang="en-US" i="1" dirty="0"/>
              <a:t>p</a:t>
            </a:r>
            <a:r>
              <a:rPr lang="en-US" dirty="0"/>
              <a:t>[</a:t>
            </a:r>
            <a:r>
              <a:rPr lang="en-US" i="1" dirty="0"/>
              <a:t>x</a:t>
            </a:r>
            <a:r>
              <a:rPr lang="en-US" dirty="0"/>
              <a:t>] </a:t>
            </a:r>
            <a:r>
              <a:rPr lang="en-US" dirty="0">
                <a:sym typeface="Symbol" pitchFamily="18" charset="2"/>
              </a:rPr>
              <a:t>FIND-SET(</a:t>
            </a:r>
            <a:r>
              <a:rPr lang="en-US" i="1" dirty="0"/>
              <a:t>p</a:t>
            </a:r>
            <a:r>
              <a:rPr lang="en-US" dirty="0"/>
              <a:t>[</a:t>
            </a:r>
            <a:r>
              <a:rPr lang="en-US" i="1" dirty="0"/>
              <a:t>x</a:t>
            </a:r>
            <a:r>
              <a:rPr lang="en-US" dirty="0"/>
              <a:t>]</a:t>
            </a:r>
            <a:r>
              <a:rPr lang="en-US" dirty="0">
                <a:sym typeface="Symbol" pitchFamily="18" charset="2"/>
              </a:rPr>
              <a:t>)</a:t>
            </a:r>
          </a:p>
          <a:p>
            <a:pPr marL="457200" indent="-457200">
              <a:buFontTx/>
              <a:buAutoNum type="arabicPeriod"/>
            </a:pPr>
            <a:r>
              <a:rPr lang="en-US" b="1" dirty="0"/>
              <a:t>return</a:t>
            </a:r>
            <a:r>
              <a:rPr lang="en-US" dirty="0"/>
              <a:t> </a:t>
            </a:r>
            <a:r>
              <a:rPr lang="en-US" i="1" dirty="0"/>
              <a:t>p</a:t>
            </a:r>
            <a:r>
              <a:rPr lang="en-US" dirty="0"/>
              <a:t>[</a:t>
            </a:r>
            <a:r>
              <a:rPr lang="en-US" i="1" dirty="0"/>
              <a:t>x</a:t>
            </a:r>
            <a:r>
              <a:rPr lang="en-US" dirty="0"/>
              <a:t>]</a:t>
            </a:r>
          </a:p>
        </p:txBody>
      </p:sp>
      <p:sp>
        <p:nvSpPr>
          <p:cNvPr id="13318" name="Rectangle 6"/>
          <p:cNvSpPr>
            <a:spLocks noChangeArrowheads="1"/>
          </p:cNvSpPr>
          <p:nvPr/>
        </p:nvSpPr>
        <p:spPr bwMode="auto">
          <a:xfrm>
            <a:off x="116542" y="1752600"/>
            <a:ext cx="1905000" cy="3048000"/>
          </a:xfrm>
          <a:prstGeom prst="rect">
            <a:avLst/>
          </a:prstGeom>
          <a:noFill/>
          <a:ln w="9525">
            <a:solidFill>
              <a:schemeClr val="tx1"/>
            </a:solidFill>
            <a:miter lim="800000"/>
            <a:headEnd/>
            <a:tailEnd/>
          </a:ln>
        </p:spPr>
        <p:txBody>
          <a:bodyPr wrap="none" anchor="ctr"/>
          <a:lstStyle/>
          <a:p>
            <a:endParaRPr lang="en-US"/>
          </a:p>
        </p:txBody>
      </p:sp>
      <p:sp>
        <p:nvSpPr>
          <p:cNvPr id="13319" name="Rectangle 7"/>
          <p:cNvSpPr>
            <a:spLocks noChangeArrowheads="1"/>
          </p:cNvSpPr>
          <p:nvPr/>
        </p:nvSpPr>
        <p:spPr bwMode="auto">
          <a:xfrm>
            <a:off x="2097742" y="2438400"/>
            <a:ext cx="2971800" cy="2438400"/>
          </a:xfrm>
          <a:prstGeom prst="rect">
            <a:avLst/>
          </a:prstGeom>
          <a:noFill/>
          <a:ln w="9525">
            <a:solidFill>
              <a:schemeClr val="tx1"/>
            </a:solidFill>
            <a:miter lim="800000"/>
            <a:headEnd/>
            <a:tailEnd/>
          </a:ln>
        </p:spPr>
        <p:txBody>
          <a:bodyPr wrap="none" anchor="ctr"/>
          <a:lstStyle/>
          <a:p>
            <a:endParaRPr lang="en-US"/>
          </a:p>
        </p:txBody>
      </p:sp>
      <p:sp>
        <p:nvSpPr>
          <p:cNvPr id="13320" name="Rectangle 8"/>
          <p:cNvSpPr>
            <a:spLocks noChangeArrowheads="1"/>
          </p:cNvSpPr>
          <p:nvPr/>
        </p:nvSpPr>
        <p:spPr bwMode="auto">
          <a:xfrm>
            <a:off x="5145742" y="2438400"/>
            <a:ext cx="3657600" cy="2438400"/>
          </a:xfrm>
          <a:prstGeom prst="rect">
            <a:avLst/>
          </a:prstGeom>
          <a:noFill/>
          <a:ln w="9525">
            <a:solidFill>
              <a:schemeClr val="tx1"/>
            </a:solidFill>
            <a:miter lim="800000"/>
            <a:headEnd/>
            <a:tailEnd/>
          </a:ln>
        </p:spPr>
        <p:txBody>
          <a:bodyPr wrap="none" anchor="ctr"/>
          <a:lstStyle/>
          <a:p>
            <a:endParaRPr lang="en-US"/>
          </a:p>
        </p:txBody>
      </p:sp>
      <p:sp>
        <p:nvSpPr>
          <p:cNvPr id="13321" name="Text Box 9"/>
          <p:cNvSpPr txBox="1">
            <a:spLocks noChangeArrowheads="1"/>
          </p:cNvSpPr>
          <p:nvPr/>
        </p:nvSpPr>
        <p:spPr bwMode="auto">
          <a:xfrm>
            <a:off x="40342" y="5486400"/>
            <a:ext cx="7858241" cy="707886"/>
          </a:xfrm>
          <a:prstGeom prst="rect">
            <a:avLst/>
          </a:prstGeom>
          <a:noFill/>
          <a:ln w="9525">
            <a:noFill/>
            <a:miter lim="800000"/>
            <a:headEnd/>
            <a:tailEnd/>
          </a:ln>
        </p:spPr>
        <p:txBody>
          <a:bodyPr wrap="none">
            <a:spAutoFit/>
          </a:bodyPr>
          <a:lstStyle/>
          <a:p>
            <a:r>
              <a:rPr lang="en-US" sz="2000" dirty="0"/>
              <a:t>Worst case running time for </a:t>
            </a:r>
            <a:r>
              <a:rPr lang="en-US" sz="2000" i="1" dirty="0"/>
              <a:t>m</a:t>
            </a:r>
            <a:r>
              <a:rPr lang="en-US" sz="2000" dirty="0"/>
              <a:t> MAKE-SET, UNION, FIND-SET </a:t>
            </a:r>
          </a:p>
          <a:p>
            <a:r>
              <a:rPr lang="en-US" sz="2000" dirty="0"/>
              <a:t>operations is: </a:t>
            </a:r>
            <a:r>
              <a:rPr lang="en-US" sz="2000" i="1" dirty="0"/>
              <a:t>O</a:t>
            </a:r>
            <a:r>
              <a:rPr lang="en-US" sz="2000" dirty="0"/>
              <a:t>(</a:t>
            </a:r>
            <a:r>
              <a:rPr lang="en-US" sz="2000" i="1" dirty="0"/>
              <a:t>m</a:t>
            </a:r>
            <a:r>
              <a:rPr lang="en-US" sz="2000" dirty="0">
                <a:sym typeface="Symbol" pitchFamily="18" charset="2"/>
              </a:rPr>
              <a:t>(</a:t>
            </a:r>
            <a:r>
              <a:rPr lang="en-US" sz="2000" i="1" dirty="0">
                <a:sym typeface="Symbol" pitchFamily="18" charset="2"/>
              </a:rPr>
              <a:t>n</a:t>
            </a:r>
            <a:r>
              <a:rPr lang="en-US" sz="2000" dirty="0">
                <a:sym typeface="Symbol" pitchFamily="18" charset="2"/>
              </a:rPr>
              <a:t>))  where (</a:t>
            </a:r>
            <a:r>
              <a:rPr lang="en-US" sz="2000" i="1" dirty="0">
                <a:sym typeface="Symbol" pitchFamily="18" charset="2"/>
              </a:rPr>
              <a:t>n</a:t>
            </a:r>
            <a:r>
              <a:rPr lang="en-US" sz="2000" dirty="0">
                <a:sym typeface="Symbol" pitchFamily="18" charset="2"/>
              </a:rPr>
              <a:t>)4. So nearly linear in </a:t>
            </a:r>
            <a:r>
              <a:rPr lang="en-US" sz="2000" i="1" dirty="0">
                <a:sym typeface="Symbol" pitchFamily="18" charset="2"/>
              </a:rPr>
              <a:t>m</a:t>
            </a:r>
            <a:r>
              <a:rPr lang="en-US" sz="2000" dirty="0">
                <a:sym typeface="Symbol" pitchFamily="18" charset="2"/>
              </a:rPr>
              <a:t>.</a:t>
            </a:r>
          </a:p>
        </p:txBody>
      </p:sp>
      <p:sp>
        <p:nvSpPr>
          <p:cNvPr id="13322" name="Text Box 10"/>
          <p:cNvSpPr txBox="1">
            <a:spLocks noChangeArrowheads="1"/>
          </p:cNvSpPr>
          <p:nvPr/>
        </p:nvSpPr>
        <p:spPr bwMode="auto">
          <a:xfrm>
            <a:off x="2173942" y="1676400"/>
            <a:ext cx="4100513" cy="701675"/>
          </a:xfrm>
          <a:prstGeom prst="rect">
            <a:avLst/>
          </a:prstGeom>
          <a:noFill/>
          <a:ln w="9525">
            <a:noFill/>
            <a:miter lim="800000"/>
            <a:headEnd/>
            <a:tailEnd/>
          </a:ln>
        </p:spPr>
        <p:txBody>
          <a:bodyPr wrap="none">
            <a:spAutoFit/>
          </a:bodyPr>
          <a:lstStyle/>
          <a:p>
            <a:r>
              <a:rPr lang="en-US" sz="2000" dirty="0"/>
              <a:t>UNION(</a:t>
            </a:r>
            <a:r>
              <a:rPr lang="en-US" sz="2000" i="1" dirty="0" err="1"/>
              <a:t>x</a:t>
            </a:r>
            <a:r>
              <a:rPr lang="en-US" sz="2000" dirty="0" err="1"/>
              <a:t>,</a:t>
            </a:r>
            <a:r>
              <a:rPr lang="en-US" sz="2000" i="1" dirty="0" err="1"/>
              <a:t>y</a:t>
            </a:r>
            <a:r>
              <a:rPr lang="en-US" sz="2000" dirty="0"/>
              <a:t>)</a:t>
            </a:r>
          </a:p>
          <a:p>
            <a:r>
              <a:rPr lang="en-US" dirty="0"/>
              <a:t>1. LINK(FIND-SET(</a:t>
            </a:r>
            <a:r>
              <a:rPr lang="en-US" i="1" dirty="0"/>
              <a:t>x</a:t>
            </a:r>
            <a:r>
              <a:rPr lang="en-US" dirty="0"/>
              <a:t>),FIND-SET(</a:t>
            </a:r>
            <a:r>
              <a:rPr lang="en-US" i="1" dirty="0"/>
              <a:t>y</a:t>
            </a:r>
            <a:r>
              <a:rPr lang="en-US" dirty="0"/>
              <a:t>))</a:t>
            </a:r>
          </a:p>
        </p:txBody>
      </p:sp>
      <p:sp>
        <p:nvSpPr>
          <p:cNvPr id="13323" name="Rectangle 11"/>
          <p:cNvSpPr>
            <a:spLocks noChangeArrowheads="1"/>
          </p:cNvSpPr>
          <p:nvPr/>
        </p:nvSpPr>
        <p:spPr bwMode="auto">
          <a:xfrm>
            <a:off x="2173942" y="1676400"/>
            <a:ext cx="5410200" cy="6858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370" name="Rectangle 2"/>
          <p:cNvSpPr>
            <a:spLocks noGrp="1" noChangeArrowheads="1"/>
          </p:cNvSpPr>
          <p:nvPr>
            <p:ph type="title"/>
          </p:nvPr>
        </p:nvSpPr>
        <p:spPr/>
        <p:txBody>
          <a:bodyPr/>
          <a:lstStyle/>
          <a:p>
            <a:pPr eaLnBrk="1" hangingPunct="1">
              <a:defRPr/>
            </a:pPr>
            <a:r>
              <a:rPr lang="da-DK" dirty="0"/>
              <a:t>Kruskal's Algorithm</a:t>
            </a:r>
          </a:p>
        </p:txBody>
      </p:sp>
      <p:sp>
        <p:nvSpPr>
          <p:cNvPr id="23555" name="Rectangle 3"/>
          <p:cNvSpPr>
            <a:spLocks noChangeArrowheads="1"/>
          </p:cNvSpPr>
          <p:nvPr/>
        </p:nvSpPr>
        <p:spPr bwMode="auto">
          <a:xfrm>
            <a:off x="0" y="1854200"/>
            <a:ext cx="8788400" cy="3352800"/>
          </a:xfrm>
          <a:prstGeom prst="rect">
            <a:avLst/>
          </a:prstGeom>
          <a:noFill/>
          <a:ln w="12700">
            <a:noFill/>
            <a:miter lim="800000"/>
            <a:headEnd type="none" w="sm" len="sm"/>
            <a:tailEnd type="none" w="sm" len="sm"/>
          </a:ln>
          <a:effectLst/>
        </p:spPr>
        <p:txBody>
          <a:bodyPr lIns="92075" tIns="46038" rIns="92075" bIns="46038"/>
          <a:lstStyle/>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dirty="0">
                <a:latin typeface="Courier New" pitchFamily="49" charset="0"/>
                <a:cs typeface="Times New Roman" pitchFamily="18" charset="0"/>
              </a:rPr>
              <a:t>MST-Kruskal</a:t>
            </a:r>
            <a:r>
              <a:rPr lang="en-US" sz="2000" b="0" dirty="0">
                <a:latin typeface="Courier New" pitchFamily="49" charset="0"/>
                <a:cs typeface="Times New Roman" pitchFamily="18" charset="0"/>
              </a:rPr>
              <a:t>(</a:t>
            </a:r>
            <a:r>
              <a:rPr lang="en-US" sz="2000" b="0" i="1" dirty="0" err="1">
                <a:latin typeface="Courier New" pitchFamily="49" charset="0"/>
                <a:cs typeface="Times New Roman" pitchFamily="18" charset="0"/>
              </a:rPr>
              <a:t>G</a:t>
            </a:r>
            <a:r>
              <a:rPr lang="en-US" sz="2000" b="0" dirty="0" err="1">
                <a:latin typeface="Courier New" pitchFamily="49" charset="0"/>
                <a:cs typeface="Times New Roman" pitchFamily="18" charset="0"/>
              </a:rPr>
              <a:t>,</a:t>
            </a:r>
            <a:r>
              <a:rPr lang="en-US" sz="2000" b="0" i="1" dirty="0" err="1">
                <a:latin typeface="Courier New" pitchFamily="49" charset="0"/>
                <a:cs typeface="Times New Roman" pitchFamily="18" charset="0"/>
              </a:rPr>
              <a:t>w</a:t>
            </a:r>
            <a:r>
              <a:rPr lang="en-US" sz="2000" b="0" dirty="0">
                <a:latin typeface="Courier New" pitchFamily="49" charset="0"/>
                <a:cs typeface="Times New Roman" pitchFamily="18" charset="0"/>
              </a:rPr>
              <a: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Courier New" pitchFamily="49" charset="0"/>
              </a:rPr>
              <a:t>1</a:t>
            </a:r>
            <a:r>
              <a:rPr lang="en-US"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r>
              <a:rPr lang="en-US" sz="2000" b="0" dirty="0">
                <a:latin typeface="Courier New" pitchFamily="49" charset="0"/>
                <a:cs typeface="Times New Roman" pitchFamily="18" charset="0"/>
              </a:rPr>
              <a:t> </a:t>
            </a:r>
            <a:r>
              <a:rPr lang="en-US" sz="2000" b="0" dirty="0">
                <a:latin typeface="Symbol" pitchFamily="18" charset="2"/>
                <a:cs typeface="Courier New" pitchFamily="49" charset="0"/>
              </a:rPr>
              <a:t>¬</a:t>
            </a:r>
            <a:r>
              <a:rPr lang="en-US" sz="2000" b="0" dirty="0">
                <a:latin typeface="Courier New" pitchFamily="49" charset="0"/>
                <a:cs typeface="Times New Roman" pitchFamily="18" charset="0"/>
              </a:rPr>
              <a:t> </a:t>
            </a:r>
            <a:r>
              <a:rPr lang="en-US" sz="2000" b="0" dirty="0">
                <a:latin typeface="Symbol" pitchFamily="18" charset="2"/>
                <a:cs typeface="Times New Roman" pitchFamily="18" charset="0"/>
              </a:rPr>
              <a:t>Æ</a:t>
            </a:r>
            <a:endParaRPr lang="en-US" sz="2000" b="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2 </a:t>
            </a:r>
            <a:r>
              <a:rPr lang="en-US" sz="2000" dirty="0">
                <a:latin typeface="Courier New" pitchFamily="49" charset="0"/>
                <a:cs typeface="Times New Roman" pitchFamily="18" charset="0"/>
              </a:rPr>
              <a:t>for</a:t>
            </a:r>
            <a:r>
              <a:rPr lang="en-US" sz="2000" b="0" dirty="0">
                <a:latin typeface="Courier New" pitchFamily="49" charset="0"/>
                <a:cs typeface="Times New Roman" pitchFamily="18" charset="0"/>
              </a:rPr>
              <a:t> each </a:t>
            </a:r>
            <a:r>
              <a:rPr lang="da-DK" sz="2000" b="0" dirty="0">
                <a:latin typeface="Courier New" pitchFamily="49" charset="0"/>
                <a:cs typeface="Times New Roman" pitchFamily="18" charset="0"/>
              </a:rPr>
              <a:t>vertex </a:t>
            </a:r>
            <a:r>
              <a:rPr lang="da-DK" sz="2000" b="0" i="1" dirty="0">
                <a:latin typeface="Courier New" pitchFamily="49" charset="0"/>
                <a:cs typeface="Times New Roman" pitchFamily="18" charset="0"/>
              </a:rPr>
              <a:t>v</a:t>
            </a:r>
            <a:r>
              <a:rPr lang="en-US" sz="2000" b="0" dirty="0">
                <a:latin typeface="Courier New" pitchFamily="49" charset="0"/>
                <a:cs typeface="Times New Roman" pitchFamily="18" charset="0"/>
              </a:rPr>
              <a:t> </a:t>
            </a:r>
            <a:r>
              <a:rPr lang="en-US" sz="2000" b="0" dirty="0">
                <a:latin typeface="Symbol" pitchFamily="18" charset="2"/>
                <a:cs typeface="Times New Roman" pitchFamily="18" charset="0"/>
              </a:rPr>
              <a:t>Î</a:t>
            </a:r>
            <a:r>
              <a:rPr lang="en-US" sz="2000" b="0" dirty="0">
                <a:latin typeface="Courier New" pitchFamily="49" charset="0"/>
                <a:cs typeface="Times New Roman" pitchFamily="18" charset="0"/>
              </a:rPr>
              <a:t> </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G</a:t>
            </a:r>
            <a:r>
              <a:rPr lang="da-DK" sz="2000" b="0" dirty="0">
                <a:latin typeface="Courier New" pitchFamily="49" charset="0"/>
                <a:cs typeface="Times New Roman" pitchFamily="18" charset="0"/>
              </a:rPr>
              <a:t>] </a:t>
            </a:r>
            <a:r>
              <a:rPr lang="da-DK" sz="2000" dirty="0">
                <a:latin typeface="Courier New" pitchFamily="49" charset="0"/>
                <a:cs typeface="Times New Roman" pitchFamily="18" charset="0"/>
              </a:rPr>
              <a:t>do</a:t>
            </a:r>
            <a:endParaRPr lang="en-US" sz="200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3    </a:t>
            </a:r>
            <a:r>
              <a:rPr lang="da-DK" sz="2000" dirty="0">
                <a:solidFill>
                  <a:srgbClr val="FF3300"/>
                </a:solidFill>
                <a:latin typeface="Courier New" pitchFamily="49" charset="0"/>
                <a:cs typeface="Times New Roman" pitchFamily="18" charset="0"/>
              </a:rPr>
              <a:t>Make-Set</a:t>
            </a:r>
            <a:r>
              <a:rPr lang="en-US" sz="2000" b="0" dirty="0">
                <a:latin typeface="Courier New" pitchFamily="49" charset="0"/>
                <a:cs typeface="Times New Roman" pitchFamily="18" charset="0"/>
              </a:rPr>
              <a:t>(</a:t>
            </a:r>
            <a:r>
              <a:rPr lang="en-US" sz="2000" b="0" i="1" dirty="0">
                <a:latin typeface="Courier New" pitchFamily="49" charset="0"/>
                <a:cs typeface="Times New Roman" pitchFamily="18" charset="0"/>
              </a:rPr>
              <a:t>v</a:t>
            </a:r>
            <a:r>
              <a:rPr lang="en-US" sz="2000" b="0" dirty="0">
                <a:latin typeface="Courier New" pitchFamily="49" charset="0"/>
                <a:cs typeface="Times New Roman" pitchFamily="18" charset="0"/>
              </a:rPr>
              <a:t>) </a:t>
            </a:r>
            <a:r>
              <a:rPr lang="en-US" sz="1400" b="0" dirty="0">
                <a:latin typeface="Courier New" pitchFamily="49" charset="0"/>
                <a:cs typeface="Times New Roman" pitchFamily="18" charset="0"/>
              </a:rPr>
              <a:t>//</a:t>
            </a:r>
            <a:r>
              <a:rPr lang="en-US" sz="1400" b="0" dirty="0"/>
              <a:t>creates set containing v (for initialization)</a:t>
            </a:r>
            <a:endParaRPr lang="en-US" sz="1400" b="0" dirty="0">
              <a:latin typeface="Symbol" pitchFamily="18" charset="2"/>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4 </a:t>
            </a:r>
            <a:r>
              <a:rPr lang="da-DK" sz="2000" b="0" dirty="0">
                <a:latin typeface="Courier New" pitchFamily="49" charset="0"/>
                <a:cs typeface="Times New Roman" pitchFamily="18" charset="0"/>
              </a:rPr>
              <a:t>sort the edges of </a:t>
            </a:r>
            <a:r>
              <a:rPr lang="da-DK" sz="2000" b="0" i="1" dirty="0">
                <a:latin typeface="Courier New" pitchFamily="49" charset="0"/>
                <a:cs typeface="Times New Roman" pitchFamily="18" charset="0"/>
              </a:rPr>
              <a:t>E</a:t>
            </a:r>
            <a:r>
              <a:rPr lang="da-DK" sz="2000" b="0" dirty="0">
                <a:latin typeface="Courier New" pitchFamily="49" charset="0"/>
                <a:cs typeface="Times New Roman" pitchFamily="18" charset="0"/>
              </a:rPr>
              <a:t> </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5 </a:t>
            </a:r>
            <a:r>
              <a:rPr lang="da-DK" sz="2000" dirty="0">
                <a:latin typeface="Courier New" pitchFamily="49" charset="0"/>
                <a:cs typeface="Times New Roman" pitchFamily="18" charset="0"/>
              </a:rPr>
              <a:t>for</a:t>
            </a:r>
            <a:r>
              <a:rPr lang="en-US" sz="2000" b="0" dirty="0">
                <a:latin typeface="Courier New" pitchFamily="49" charset="0"/>
                <a:cs typeface="Times New Roman" pitchFamily="18" charset="0"/>
              </a:rPr>
              <a:t> </a:t>
            </a:r>
            <a:r>
              <a:rPr lang="da-DK" sz="2000" b="0" dirty="0">
                <a:latin typeface="Courier New" pitchFamily="49" charset="0"/>
                <a:cs typeface="Times New Roman" pitchFamily="18" charset="0"/>
              </a:rPr>
              <a:t>each (</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r>
              <a:rPr lang="en-US" sz="2000" b="0" dirty="0">
                <a:latin typeface="Symbol" pitchFamily="18" charset="2"/>
                <a:cs typeface="Times New Roman" pitchFamily="18" charset="0"/>
              </a:rPr>
              <a:t>Î</a:t>
            </a:r>
            <a:r>
              <a:rPr lang="da-DK" sz="2000" b="0" i="1" dirty="0">
                <a:latin typeface="Courier New" pitchFamily="49" charset="0"/>
                <a:cs typeface="Times New Roman" pitchFamily="18" charset="0"/>
              </a:rPr>
              <a:t>E do</a:t>
            </a:r>
            <a:endParaRPr lang="da-DK" sz="200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6   </a:t>
            </a:r>
            <a:r>
              <a:rPr lang="da-DK" sz="2000" dirty="0">
                <a:latin typeface="Courier New" pitchFamily="49" charset="0"/>
                <a:cs typeface="Times New Roman" pitchFamily="18" charset="0"/>
              </a:rPr>
              <a:t>if</a:t>
            </a:r>
            <a:r>
              <a:rPr lang="da-DK" sz="2000" b="0" dirty="0">
                <a:latin typeface="Courier New" pitchFamily="49" charset="0"/>
                <a:cs typeface="Times New Roman" pitchFamily="18" charset="0"/>
              </a:rPr>
              <a:t> </a:t>
            </a:r>
            <a:r>
              <a:rPr lang="da-DK" sz="2000" dirty="0">
                <a:solidFill>
                  <a:srgbClr val="FF3300"/>
                </a:solidFill>
                <a:latin typeface="Courier New" pitchFamily="49" charset="0"/>
                <a:cs typeface="Times New Roman" pitchFamily="18" charset="0"/>
              </a:rPr>
              <a:t>Find-Set</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 </a:t>
            </a:r>
            <a:r>
              <a:rPr lang="en-US" sz="2000" dirty="0">
                <a:latin typeface="Symbol" pitchFamily="18" charset="2"/>
                <a:cs typeface="Times New Roman" pitchFamily="18" charset="0"/>
              </a:rPr>
              <a:t>¹</a:t>
            </a:r>
            <a:r>
              <a:rPr lang="da-DK" sz="2000" b="0" dirty="0">
                <a:latin typeface="Courier New" pitchFamily="49" charset="0"/>
                <a:cs typeface="Times New Roman" pitchFamily="18" charset="0"/>
              </a:rPr>
              <a:t> </a:t>
            </a:r>
            <a:r>
              <a:rPr lang="da-DK" sz="2000" dirty="0">
                <a:solidFill>
                  <a:srgbClr val="FF3300"/>
                </a:solidFill>
                <a:latin typeface="Courier New" pitchFamily="49" charset="0"/>
                <a:cs typeface="Times New Roman" pitchFamily="18" charset="0"/>
              </a:rPr>
              <a:t>Find-Set</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 </a:t>
            </a:r>
            <a:r>
              <a:rPr lang="da-DK" sz="2000" dirty="0">
                <a:latin typeface="Courier New" pitchFamily="49" charset="0"/>
                <a:cs typeface="Times New Roman" pitchFamily="18" charset="0"/>
              </a:rPr>
              <a:t>then // </a:t>
            </a:r>
            <a:r>
              <a:rPr lang="da-DK" sz="1600" dirty="0">
                <a:latin typeface="Courier New" pitchFamily="49" charset="0"/>
                <a:cs typeface="Times New Roman" pitchFamily="18" charset="0"/>
              </a:rPr>
              <a:t>different component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7      </a:t>
            </a:r>
            <a:r>
              <a:rPr lang="da-DK" sz="2000" b="0" i="1" dirty="0">
                <a:latin typeface="Courier New" pitchFamily="49" charset="0"/>
                <a:cs typeface="Times New Roman" pitchFamily="18" charset="0"/>
              </a:rPr>
              <a:t>A</a:t>
            </a:r>
            <a:r>
              <a:rPr lang="da-DK" sz="2000" b="0" dirty="0">
                <a:latin typeface="Courier New" pitchFamily="49" charset="0"/>
                <a:cs typeface="Times New Roman" pitchFamily="18" charset="0"/>
              </a:rPr>
              <a:t> </a:t>
            </a:r>
            <a:r>
              <a:rPr lang="en-US" sz="2000" b="0" dirty="0">
                <a:latin typeface="Symbol" pitchFamily="18" charset="2"/>
                <a:cs typeface="Courier New" pitchFamily="49" charset="0"/>
              </a:rPr>
              <a:t>¬</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r>
              <a:rPr lang="da-DK" sz="2000" b="0" dirty="0">
                <a:latin typeface="Courier New" pitchFamily="49" charset="0"/>
                <a:cs typeface="Times New Roman" pitchFamily="18" charset="0"/>
              </a:rPr>
              <a:t> </a:t>
            </a:r>
            <a:r>
              <a:rPr lang="da-DK" sz="2000" b="0" dirty="0">
                <a:latin typeface="Symbol" pitchFamily="18" charset="2"/>
                <a:cs typeface="Times New Roman" pitchFamily="18" charset="0"/>
              </a:rPr>
              <a:t>È</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8      </a:t>
            </a:r>
            <a:r>
              <a:rPr lang="da-DK" sz="2000" dirty="0">
                <a:solidFill>
                  <a:srgbClr val="FF3300"/>
                </a:solidFill>
                <a:latin typeface="Courier New" pitchFamily="49" charset="0"/>
                <a:cs typeface="Times New Roman" pitchFamily="18" charset="0"/>
              </a:rPr>
              <a:t>Union</a:t>
            </a:r>
            <a:r>
              <a:rPr lang="da-DK" sz="2000" b="0" dirty="0">
                <a:latin typeface="Courier New" pitchFamily="49" charset="0"/>
                <a:cs typeface="Times New Roman" pitchFamily="18" charset="0"/>
              </a:rPr>
              <a:t>(Set(</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),Set(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 // merge</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9 </a:t>
            </a:r>
            <a:r>
              <a:rPr lang="da-DK" sz="2000" dirty="0">
                <a:latin typeface="Courier New" pitchFamily="49" charset="0"/>
                <a:cs typeface="Times New Roman" pitchFamily="18" charset="0"/>
              </a:rPr>
              <a:t>return</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TW" dirty="0">
                <a:solidFill>
                  <a:schemeClr val="accent6"/>
                </a:solidFill>
                <a:ea typeface="新細明體" pitchFamily="18" charset="-120"/>
              </a:rPr>
              <a:t>Application of MST: an example</a:t>
            </a:r>
          </a:p>
        </p:txBody>
      </p:sp>
      <p:sp>
        <p:nvSpPr>
          <p:cNvPr id="7172" name="Rectangle 3"/>
          <p:cNvSpPr>
            <a:spLocks noGrp="1" noChangeArrowheads="1"/>
          </p:cNvSpPr>
          <p:nvPr>
            <p:ph type="body" idx="1"/>
          </p:nvPr>
        </p:nvSpPr>
        <p:spPr/>
        <p:txBody>
          <a:bodyPr/>
          <a:lstStyle/>
          <a:p>
            <a:pPr eaLnBrk="1" hangingPunct="1"/>
            <a:r>
              <a:rPr lang="en-US" altLang="zh-TW" sz="2800">
                <a:ea typeface="新細明體" pitchFamily="18" charset="-120"/>
              </a:rPr>
              <a:t>In the design of electronic circuitry, it is often necessary to make a set of pins electrically equivalent by wiring them together.</a:t>
            </a:r>
          </a:p>
          <a:p>
            <a:pPr eaLnBrk="1" hangingPunct="1"/>
            <a:r>
              <a:rPr lang="en-US" altLang="zh-TW" sz="2800">
                <a:ea typeface="新細明體" pitchFamily="18" charset="-120"/>
              </a:rPr>
              <a:t>Running cable TV to a set of houses. What’s the least amount of cable needed to still connect all the houses?</a:t>
            </a:r>
          </a:p>
          <a:p>
            <a:pPr eaLnBrk="1" hangingPunct="1">
              <a:buFontTx/>
              <a:buNone/>
            </a:pPr>
            <a:endParaRPr lang="en-US" altLang="zh-TW" sz="2800">
              <a:ea typeface="新細明體"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p:txBody>
          <a:bodyPr/>
          <a:lstStyle/>
          <a:p>
            <a:r>
              <a:rPr lang="en-US"/>
              <a:t>Example with disjoint set union</a:t>
            </a:r>
          </a:p>
        </p:txBody>
      </p:sp>
      <p:sp>
        <p:nvSpPr>
          <p:cNvPr id="1063939"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6394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63941" name="Oval 5"/>
          <p:cNvSpPr>
            <a:spLocks noChangeArrowheads="1"/>
          </p:cNvSpPr>
          <p:nvPr/>
        </p:nvSpPr>
        <p:spPr bwMode="auto">
          <a:xfrm>
            <a:off x="5146675" y="2619375"/>
            <a:ext cx="679450" cy="679450"/>
          </a:xfrm>
          <a:prstGeom prst="ellipse">
            <a:avLst/>
          </a:prstGeom>
          <a:solidFill>
            <a:schemeClr val="fo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63942" name="Oval 6"/>
          <p:cNvSpPr>
            <a:spLocks noChangeArrowheads="1"/>
          </p:cNvSpPr>
          <p:nvPr/>
        </p:nvSpPr>
        <p:spPr bwMode="auto">
          <a:xfrm>
            <a:off x="2352675" y="3686175"/>
            <a:ext cx="679450" cy="679450"/>
          </a:xfrm>
          <a:prstGeom prst="ellipse">
            <a:avLst/>
          </a:prstGeom>
          <a:solidFill>
            <a:srgbClr val="FF99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63943"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63944"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63945"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63946"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63947" name="AutoShape 11"/>
          <p:cNvCxnSpPr>
            <a:cxnSpLocks noChangeShapeType="1"/>
            <a:stCxn id="1063940" idx="7"/>
            <a:endCxn id="1063939"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063948" name="AutoShape 12"/>
          <p:cNvCxnSpPr>
            <a:cxnSpLocks noChangeShapeType="1"/>
            <a:stCxn id="1063940" idx="4"/>
            <a:endCxn id="106394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63949" name="AutoShape 13"/>
          <p:cNvCxnSpPr>
            <a:cxnSpLocks noChangeShapeType="1"/>
            <a:stCxn id="1063944" idx="1"/>
            <a:endCxn id="1063942" idx="5"/>
          </p:cNvCxnSpPr>
          <p:nvPr/>
        </p:nvCxnSpPr>
        <p:spPr bwMode="auto">
          <a:xfrm flipH="1" flipV="1">
            <a:off x="2932113" y="4265613"/>
            <a:ext cx="917575" cy="588962"/>
          </a:xfrm>
          <a:prstGeom prst="straightConnector1">
            <a:avLst/>
          </a:prstGeom>
          <a:noFill/>
          <a:ln w="28575">
            <a:solidFill>
              <a:schemeClr val="tx1"/>
            </a:solidFill>
            <a:round/>
            <a:headEnd/>
            <a:tailEnd/>
          </a:ln>
          <a:effectLst/>
        </p:spPr>
      </p:cxnSp>
      <p:cxnSp>
        <p:nvCxnSpPr>
          <p:cNvPr id="1063950" name="AutoShape 14"/>
          <p:cNvCxnSpPr>
            <a:cxnSpLocks noChangeShapeType="1"/>
            <a:stCxn id="1063943" idx="3"/>
            <a:endCxn id="106394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63951" name="AutoShape 15"/>
          <p:cNvCxnSpPr>
            <a:cxnSpLocks noChangeShapeType="1"/>
            <a:stCxn id="1063943" idx="0"/>
            <a:endCxn id="1063941"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063952" name="AutoShape 16"/>
          <p:cNvCxnSpPr>
            <a:cxnSpLocks noChangeShapeType="1"/>
            <a:stCxn id="1063941" idx="1"/>
            <a:endCxn id="106393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63953" name="AutoShape 17"/>
          <p:cNvCxnSpPr>
            <a:cxnSpLocks noChangeShapeType="1"/>
            <a:stCxn id="1063940" idx="6"/>
            <a:endCxn id="1063941"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063954" name="AutoShape 18"/>
          <p:cNvCxnSpPr>
            <a:cxnSpLocks noChangeShapeType="1"/>
            <a:stCxn id="1063940" idx="5"/>
            <a:endCxn id="1063944"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063955" name="AutoShape 19"/>
          <p:cNvCxnSpPr>
            <a:cxnSpLocks noChangeShapeType="1"/>
            <a:stCxn id="1063941" idx="6"/>
            <a:endCxn id="1063945"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63956" name="AutoShape 20"/>
          <p:cNvCxnSpPr>
            <a:cxnSpLocks noChangeShapeType="1"/>
            <a:stCxn id="1063943" idx="6"/>
            <a:endCxn id="106394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6395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6395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6395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6396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6396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6396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6396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6396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6396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6396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63967"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solidFill>
                  <a:srgbClr val="0000FF"/>
                </a:solidFill>
              </a:rPr>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63968" name="Rectangle 32"/>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a</a:t>
            </a:r>
          </a:p>
        </p:txBody>
      </p:sp>
      <p:sp>
        <p:nvSpPr>
          <p:cNvPr id="1063969" name="Rectangle 33"/>
          <p:cNvSpPr>
            <a:spLocks noChangeArrowheads="1"/>
          </p:cNvSpPr>
          <p:nvPr/>
        </p:nvSpPr>
        <p:spPr bwMode="auto">
          <a:xfrm>
            <a:off x="3200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63970" name="Rectangle 34"/>
          <p:cNvSpPr>
            <a:spLocks noChangeArrowheads="1"/>
          </p:cNvSpPr>
          <p:nvPr/>
        </p:nvSpPr>
        <p:spPr bwMode="auto">
          <a:xfrm>
            <a:off x="3810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c</a:t>
            </a:r>
          </a:p>
        </p:txBody>
      </p:sp>
      <p:sp>
        <p:nvSpPr>
          <p:cNvPr id="1063971" name="Rectangle 35"/>
          <p:cNvSpPr>
            <a:spLocks noChangeArrowheads="1"/>
          </p:cNvSpPr>
          <p:nvPr/>
        </p:nvSpPr>
        <p:spPr bwMode="auto">
          <a:xfrm>
            <a:off x="44196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a:t>
            </a:r>
          </a:p>
        </p:txBody>
      </p:sp>
      <p:sp>
        <p:nvSpPr>
          <p:cNvPr id="1063972" name="Rectangle 36"/>
          <p:cNvSpPr>
            <a:spLocks noChangeArrowheads="1"/>
          </p:cNvSpPr>
          <p:nvPr/>
        </p:nvSpPr>
        <p:spPr bwMode="auto">
          <a:xfrm>
            <a:off x="50292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e</a:t>
            </a:r>
          </a:p>
        </p:txBody>
      </p:sp>
      <p:sp>
        <p:nvSpPr>
          <p:cNvPr id="1063973" name="Rectangle 37"/>
          <p:cNvSpPr>
            <a:spLocks noChangeArrowheads="1"/>
          </p:cNvSpPr>
          <p:nvPr/>
        </p:nvSpPr>
        <p:spPr bwMode="auto">
          <a:xfrm>
            <a:off x="5638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f</a:t>
            </a:r>
          </a:p>
        </p:txBody>
      </p:sp>
      <p:sp>
        <p:nvSpPr>
          <p:cNvPr id="1063974" name="Rectangle 38"/>
          <p:cNvSpPr>
            <a:spLocks noChangeArrowheads="1"/>
          </p:cNvSpPr>
          <p:nvPr/>
        </p:nvSpPr>
        <p:spPr bwMode="auto">
          <a:xfrm>
            <a:off x="6248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g</a:t>
            </a:r>
          </a:p>
        </p:txBody>
      </p:sp>
      <p:sp>
        <p:nvSpPr>
          <p:cNvPr id="1063975" name="Rectangle 39"/>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p:txBody>
          <a:bodyPr/>
          <a:lstStyle/>
          <a:p>
            <a:r>
              <a:rPr lang="en-US"/>
              <a:t>Example with disjoint set union</a:t>
            </a:r>
          </a:p>
        </p:txBody>
      </p:sp>
      <p:sp>
        <p:nvSpPr>
          <p:cNvPr id="1065987"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6598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65989" name="Oval 5"/>
          <p:cNvSpPr>
            <a:spLocks noChangeArrowheads="1"/>
          </p:cNvSpPr>
          <p:nvPr/>
        </p:nvSpPr>
        <p:spPr bwMode="auto">
          <a:xfrm>
            <a:off x="5146675" y="2619375"/>
            <a:ext cx="679450" cy="679450"/>
          </a:xfrm>
          <a:prstGeom prst="ellipse">
            <a:avLst/>
          </a:prstGeom>
          <a:solidFill>
            <a:schemeClr val="fo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65990"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65991"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65992"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65993"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65994"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65995" name="AutoShape 11"/>
          <p:cNvCxnSpPr>
            <a:cxnSpLocks noChangeShapeType="1"/>
            <a:stCxn id="1065988" idx="7"/>
            <a:endCxn id="1065987"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065996" name="AutoShape 12"/>
          <p:cNvCxnSpPr>
            <a:cxnSpLocks noChangeShapeType="1"/>
            <a:stCxn id="1065988" idx="4"/>
            <a:endCxn id="106599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65997" name="AutoShape 13"/>
          <p:cNvCxnSpPr>
            <a:cxnSpLocks noChangeShapeType="1"/>
            <a:stCxn id="1065992" idx="1"/>
            <a:endCxn id="106599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65998" name="AutoShape 14"/>
          <p:cNvCxnSpPr>
            <a:cxnSpLocks noChangeShapeType="1"/>
            <a:stCxn id="1065991" idx="3"/>
            <a:endCxn id="106599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65999" name="AutoShape 15"/>
          <p:cNvCxnSpPr>
            <a:cxnSpLocks noChangeShapeType="1"/>
            <a:stCxn id="1065991" idx="0"/>
            <a:endCxn id="1065989"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066000" name="AutoShape 16"/>
          <p:cNvCxnSpPr>
            <a:cxnSpLocks noChangeShapeType="1"/>
            <a:stCxn id="1065989" idx="1"/>
            <a:endCxn id="106598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66001" name="AutoShape 17"/>
          <p:cNvCxnSpPr>
            <a:cxnSpLocks noChangeShapeType="1"/>
            <a:stCxn id="1065988" idx="6"/>
            <a:endCxn id="1065989"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066002" name="AutoShape 18"/>
          <p:cNvCxnSpPr>
            <a:cxnSpLocks noChangeShapeType="1"/>
            <a:stCxn id="1065988" idx="5"/>
            <a:endCxn id="1065992"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066003" name="AutoShape 19"/>
          <p:cNvCxnSpPr>
            <a:cxnSpLocks noChangeShapeType="1"/>
            <a:stCxn id="1065989" idx="6"/>
            <a:endCxn id="1065993"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66004" name="AutoShape 20"/>
          <p:cNvCxnSpPr>
            <a:cxnSpLocks noChangeShapeType="1"/>
            <a:stCxn id="1065991" idx="6"/>
            <a:endCxn id="106599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6600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6600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6600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6600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6600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6601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6601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6601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6601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6601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6601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solidFill>
                  <a:srgbClr val="0000FF"/>
                </a:solidFill>
              </a:rPr>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66016" name="Rectangle 32"/>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a</a:t>
            </a:r>
          </a:p>
        </p:txBody>
      </p:sp>
      <p:sp>
        <p:nvSpPr>
          <p:cNvPr id="1066017" name="Rectangle 33"/>
          <p:cNvSpPr>
            <a:spLocks noChangeArrowheads="1"/>
          </p:cNvSpPr>
          <p:nvPr/>
        </p:nvSpPr>
        <p:spPr bwMode="auto">
          <a:xfrm>
            <a:off x="3200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66018" name="Rectangle 34"/>
          <p:cNvSpPr>
            <a:spLocks noChangeArrowheads="1"/>
          </p:cNvSpPr>
          <p:nvPr/>
        </p:nvSpPr>
        <p:spPr bwMode="auto">
          <a:xfrm>
            <a:off x="3810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c</a:t>
            </a:r>
          </a:p>
        </p:txBody>
      </p:sp>
      <p:sp>
        <p:nvSpPr>
          <p:cNvPr id="1066019" name="Rectangle 35"/>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d</a:t>
            </a:r>
          </a:p>
        </p:txBody>
      </p:sp>
      <p:sp>
        <p:nvSpPr>
          <p:cNvPr id="1066020" name="Rectangle 36"/>
          <p:cNvSpPr>
            <a:spLocks noChangeArrowheads="1"/>
          </p:cNvSpPr>
          <p:nvPr/>
        </p:nvSpPr>
        <p:spPr bwMode="auto">
          <a:xfrm>
            <a:off x="50292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e</a:t>
            </a:r>
          </a:p>
        </p:txBody>
      </p:sp>
      <p:sp>
        <p:nvSpPr>
          <p:cNvPr id="1066021" name="Rectangle 37"/>
          <p:cNvSpPr>
            <a:spLocks noChangeArrowheads="1"/>
          </p:cNvSpPr>
          <p:nvPr/>
        </p:nvSpPr>
        <p:spPr bwMode="auto">
          <a:xfrm>
            <a:off x="5638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f</a:t>
            </a:r>
          </a:p>
        </p:txBody>
      </p:sp>
      <p:sp>
        <p:nvSpPr>
          <p:cNvPr id="1066022" name="Rectangle 38"/>
          <p:cNvSpPr>
            <a:spLocks noChangeArrowheads="1"/>
          </p:cNvSpPr>
          <p:nvPr/>
        </p:nvSpPr>
        <p:spPr bwMode="auto">
          <a:xfrm>
            <a:off x="6248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g</a:t>
            </a:r>
          </a:p>
        </p:txBody>
      </p:sp>
      <p:sp>
        <p:nvSpPr>
          <p:cNvPr id="1066023" name="Rectangle 39"/>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66024" name="Line 40"/>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66026" name="Freeform 42"/>
          <p:cNvSpPr>
            <a:spLocks/>
          </p:cNvSpPr>
          <p:nvPr/>
        </p:nvSpPr>
        <p:spPr bwMode="auto">
          <a:xfrm>
            <a:off x="3949700" y="5753100"/>
            <a:ext cx="6223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a:t>Example with disjoint set union</a:t>
            </a:r>
          </a:p>
        </p:txBody>
      </p:sp>
      <p:sp>
        <p:nvSpPr>
          <p:cNvPr id="1068035"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6803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6803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68038"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68039"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68040"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68041"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68042"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68043" name="AutoShape 11"/>
          <p:cNvCxnSpPr>
            <a:cxnSpLocks noChangeShapeType="1"/>
            <a:stCxn id="1068036" idx="7"/>
            <a:endCxn id="1068035"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068044" name="AutoShape 12"/>
          <p:cNvCxnSpPr>
            <a:cxnSpLocks noChangeShapeType="1"/>
            <a:stCxn id="1068036" idx="4"/>
            <a:endCxn id="106803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68045" name="AutoShape 13"/>
          <p:cNvCxnSpPr>
            <a:cxnSpLocks noChangeShapeType="1"/>
            <a:stCxn id="1068040" idx="1"/>
            <a:endCxn id="106803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68046" name="AutoShape 14"/>
          <p:cNvCxnSpPr>
            <a:cxnSpLocks noChangeShapeType="1"/>
            <a:stCxn id="1068039" idx="3"/>
            <a:endCxn id="106804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68047" name="AutoShape 15"/>
          <p:cNvCxnSpPr>
            <a:cxnSpLocks noChangeShapeType="1"/>
            <a:stCxn id="1068039" idx="0"/>
            <a:endCxn id="1068037"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068048" name="AutoShape 16"/>
          <p:cNvCxnSpPr>
            <a:cxnSpLocks noChangeShapeType="1"/>
            <a:stCxn id="1068037" idx="1"/>
            <a:endCxn id="106803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68049" name="AutoShape 17"/>
          <p:cNvCxnSpPr>
            <a:cxnSpLocks noChangeShapeType="1"/>
            <a:stCxn id="1068036" idx="6"/>
            <a:endCxn id="106803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68050" name="AutoShape 18"/>
          <p:cNvCxnSpPr>
            <a:cxnSpLocks noChangeShapeType="1"/>
            <a:stCxn id="1068036" idx="5"/>
            <a:endCxn id="1068040"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068051" name="AutoShape 19"/>
          <p:cNvCxnSpPr>
            <a:cxnSpLocks noChangeShapeType="1"/>
            <a:stCxn id="1068037" idx="6"/>
            <a:endCxn id="1068041"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68052" name="AutoShape 20"/>
          <p:cNvCxnSpPr>
            <a:cxnSpLocks noChangeShapeType="1"/>
            <a:stCxn id="1068039" idx="6"/>
            <a:endCxn id="106804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6805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6805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6805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6805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6805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6805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6805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6806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6806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6806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68063"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solidFill>
                  <a:srgbClr val="0000FF"/>
                </a:solidFill>
              </a:rPr>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68064" name="Rectangle 32"/>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a</a:t>
            </a:r>
          </a:p>
        </p:txBody>
      </p:sp>
      <p:sp>
        <p:nvSpPr>
          <p:cNvPr id="1068065" name="Rectangle 33"/>
          <p:cNvSpPr>
            <a:spLocks noChangeArrowheads="1"/>
          </p:cNvSpPr>
          <p:nvPr/>
        </p:nvSpPr>
        <p:spPr bwMode="auto">
          <a:xfrm>
            <a:off x="3200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68066" name="Rectangle 34"/>
          <p:cNvSpPr>
            <a:spLocks noChangeArrowheads="1"/>
          </p:cNvSpPr>
          <p:nvPr/>
        </p:nvSpPr>
        <p:spPr bwMode="auto">
          <a:xfrm>
            <a:off x="44196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c</a:t>
            </a:r>
          </a:p>
        </p:txBody>
      </p:sp>
      <p:sp>
        <p:nvSpPr>
          <p:cNvPr id="1068067" name="Rectangle 35"/>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d</a:t>
            </a:r>
          </a:p>
        </p:txBody>
      </p:sp>
      <p:sp>
        <p:nvSpPr>
          <p:cNvPr id="1068068" name="Rectangle 36"/>
          <p:cNvSpPr>
            <a:spLocks noChangeArrowheads="1"/>
          </p:cNvSpPr>
          <p:nvPr/>
        </p:nvSpPr>
        <p:spPr bwMode="auto">
          <a:xfrm>
            <a:off x="5638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e</a:t>
            </a:r>
          </a:p>
        </p:txBody>
      </p:sp>
      <p:sp>
        <p:nvSpPr>
          <p:cNvPr id="1068069" name="Rectangle 37"/>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f</a:t>
            </a:r>
          </a:p>
        </p:txBody>
      </p:sp>
      <p:sp>
        <p:nvSpPr>
          <p:cNvPr id="1068070" name="Rectangle 38"/>
          <p:cNvSpPr>
            <a:spLocks noChangeArrowheads="1"/>
          </p:cNvSpPr>
          <p:nvPr/>
        </p:nvSpPr>
        <p:spPr bwMode="auto">
          <a:xfrm>
            <a:off x="6248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g</a:t>
            </a:r>
          </a:p>
        </p:txBody>
      </p:sp>
      <p:sp>
        <p:nvSpPr>
          <p:cNvPr id="1068071" name="Rectangle 39"/>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68072" name="Line 40"/>
          <p:cNvSpPr>
            <a:spLocks noChangeShapeType="1"/>
          </p:cNvSpPr>
          <p:nvPr/>
        </p:nvSpPr>
        <p:spPr bwMode="auto">
          <a:xfrm>
            <a:off x="47244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68075" name="Freeform 43"/>
          <p:cNvSpPr>
            <a:spLocks/>
          </p:cNvSpPr>
          <p:nvPr/>
        </p:nvSpPr>
        <p:spPr bwMode="auto">
          <a:xfrm>
            <a:off x="4572000" y="5753100"/>
            <a:ext cx="6223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68076" name="Freeform 44"/>
          <p:cNvSpPr>
            <a:spLocks/>
          </p:cNvSpPr>
          <p:nvPr/>
        </p:nvSpPr>
        <p:spPr bwMode="auto">
          <a:xfrm>
            <a:off x="3340100" y="5753100"/>
            <a:ext cx="6223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68077" name="Line 45"/>
          <p:cNvSpPr>
            <a:spLocks noChangeShapeType="1"/>
          </p:cNvSpPr>
          <p:nvPr/>
        </p:nvSpPr>
        <p:spPr bwMode="auto">
          <a:xfrm>
            <a:off x="3505200" y="6172200"/>
            <a:ext cx="304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a:t>Example with disjoint set union</a:t>
            </a:r>
          </a:p>
        </p:txBody>
      </p:sp>
      <p:sp>
        <p:nvSpPr>
          <p:cNvPr id="1070083"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7008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7008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70086"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70087"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70088"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70089"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70090"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70091" name="AutoShape 11"/>
          <p:cNvCxnSpPr>
            <a:cxnSpLocks noChangeShapeType="1"/>
            <a:stCxn id="1070084" idx="7"/>
            <a:endCxn id="1070083"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70092" name="AutoShape 12"/>
          <p:cNvCxnSpPr>
            <a:cxnSpLocks noChangeShapeType="1"/>
            <a:stCxn id="1070084" idx="4"/>
            <a:endCxn id="107008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70093" name="AutoShape 13"/>
          <p:cNvCxnSpPr>
            <a:cxnSpLocks noChangeShapeType="1"/>
            <a:stCxn id="1070088" idx="1"/>
            <a:endCxn id="107008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70094" name="AutoShape 14"/>
          <p:cNvCxnSpPr>
            <a:cxnSpLocks noChangeShapeType="1"/>
            <a:stCxn id="1070087" idx="3"/>
            <a:endCxn id="107008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70095" name="AutoShape 15"/>
          <p:cNvCxnSpPr>
            <a:cxnSpLocks noChangeShapeType="1"/>
            <a:stCxn id="1070087" idx="0"/>
            <a:endCxn id="1070085"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070096" name="AutoShape 16"/>
          <p:cNvCxnSpPr>
            <a:cxnSpLocks noChangeShapeType="1"/>
            <a:stCxn id="1070085" idx="1"/>
            <a:endCxn id="107008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70097" name="AutoShape 17"/>
          <p:cNvCxnSpPr>
            <a:cxnSpLocks noChangeShapeType="1"/>
            <a:stCxn id="1070084" idx="6"/>
            <a:endCxn id="107008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70098" name="AutoShape 18"/>
          <p:cNvCxnSpPr>
            <a:cxnSpLocks noChangeShapeType="1"/>
            <a:stCxn id="1070084" idx="5"/>
            <a:endCxn id="1070088"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070099" name="AutoShape 19"/>
          <p:cNvCxnSpPr>
            <a:cxnSpLocks noChangeShapeType="1"/>
            <a:stCxn id="1070085" idx="6"/>
            <a:endCxn id="1070089"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70100" name="AutoShape 20"/>
          <p:cNvCxnSpPr>
            <a:cxnSpLocks noChangeShapeType="1"/>
            <a:stCxn id="1070087" idx="6"/>
            <a:endCxn id="107009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7010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7010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7010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7010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7010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7010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7010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7010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7010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7011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70111"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solidFill>
                  <a:srgbClr val="0000FF"/>
                </a:solidFill>
              </a:rPr>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70112" name="Rectangle 32"/>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a</a:t>
            </a:r>
          </a:p>
        </p:txBody>
      </p:sp>
      <p:sp>
        <p:nvSpPr>
          <p:cNvPr id="1070113" name="Rectangle 33"/>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70114" name="Rectangle 34"/>
          <p:cNvSpPr>
            <a:spLocks noChangeArrowheads="1"/>
          </p:cNvSpPr>
          <p:nvPr/>
        </p:nvSpPr>
        <p:spPr bwMode="auto">
          <a:xfrm>
            <a:off x="44196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c</a:t>
            </a:r>
          </a:p>
        </p:txBody>
      </p:sp>
      <p:sp>
        <p:nvSpPr>
          <p:cNvPr id="1070115" name="Rectangle 35"/>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d</a:t>
            </a:r>
          </a:p>
        </p:txBody>
      </p:sp>
      <p:sp>
        <p:nvSpPr>
          <p:cNvPr id="1070116" name="Rectangle 36"/>
          <p:cNvSpPr>
            <a:spLocks noChangeArrowheads="1"/>
          </p:cNvSpPr>
          <p:nvPr/>
        </p:nvSpPr>
        <p:spPr bwMode="auto">
          <a:xfrm>
            <a:off x="5638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e</a:t>
            </a:r>
          </a:p>
        </p:txBody>
      </p:sp>
      <p:sp>
        <p:nvSpPr>
          <p:cNvPr id="1070117" name="Rectangle 37"/>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f</a:t>
            </a:r>
          </a:p>
        </p:txBody>
      </p:sp>
      <p:sp>
        <p:nvSpPr>
          <p:cNvPr id="1070118" name="Rectangle 38"/>
          <p:cNvSpPr>
            <a:spLocks noChangeArrowheads="1"/>
          </p:cNvSpPr>
          <p:nvPr/>
        </p:nvSpPr>
        <p:spPr bwMode="auto">
          <a:xfrm>
            <a:off x="6248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g</a:t>
            </a:r>
          </a:p>
        </p:txBody>
      </p:sp>
      <p:sp>
        <p:nvSpPr>
          <p:cNvPr id="1070119" name="Rectangle 39"/>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70120" name="Line 40"/>
          <p:cNvSpPr>
            <a:spLocks noChangeShapeType="1"/>
          </p:cNvSpPr>
          <p:nvPr/>
        </p:nvSpPr>
        <p:spPr bwMode="auto">
          <a:xfrm>
            <a:off x="47244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0121" name="Freeform 41"/>
          <p:cNvSpPr>
            <a:spLocks/>
          </p:cNvSpPr>
          <p:nvPr/>
        </p:nvSpPr>
        <p:spPr bwMode="auto">
          <a:xfrm>
            <a:off x="4572000" y="5753100"/>
            <a:ext cx="6223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0122" name="Freeform 42"/>
          <p:cNvSpPr>
            <a:spLocks/>
          </p:cNvSpPr>
          <p:nvPr/>
        </p:nvSpPr>
        <p:spPr bwMode="auto">
          <a:xfrm>
            <a:off x="2743200" y="5753100"/>
            <a:ext cx="6096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0123" name="Line 43"/>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0124" name="Freeform 44"/>
          <p:cNvSpPr>
            <a:spLocks/>
          </p:cNvSpPr>
          <p:nvPr/>
        </p:nvSpPr>
        <p:spPr bwMode="auto">
          <a:xfrm>
            <a:off x="2667000" y="5638800"/>
            <a:ext cx="13081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0125" name="Line 45"/>
          <p:cNvSpPr>
            <a:spLocks noChangeShapeType="1"/>
          </p:cNvSpPr>
          <p:nvPr/>
        </p:nvSpPr>
        <p:spPr bwMode="auto">
          <a:xfrm>
            <a:off x="3517900" y="6172200"/>
            <a:ext cx="304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a:t>Example with disjoint set union</a:t>
            </a:r>
          </a:p>
        </p:txBody>
      </p:sp>
      <p:sp>
        <p:nvSpPr>
          <p:cNvPr id="107213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7213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7213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72134" name="Oval 6"/>
          <p:cNvSpPr>
            <a:spLocks noChangeArrowheads="1"/>
          </p:cNvSpPr>
          <p:nvPr/>
        </p:nvSpPr>
        <p:spPr bwMode="auto">
          <a:xfrm>
            <a:off x="2352675" y="3686175"/>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72135"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72136" name="Oval 8"/>
          <p:cNvSpPr>
            <a:spLocks noChangeArrowheads="1"/>
          </p:cNvSpPr>
          <p:nvPr/>
        </p:nvSpPr>
        <p:spPr bwMode="auto">
          <a:xfrm>
            <a:off x="3749675" y="4754563"/>
            <a:ext cx="679450" cy="679450"/>
          </a:xfrm>
          <a:prstGeom prst="ellipse">
            <a:avLst/>
          </a:prstGeom>
          <a:solidFill>
            <a:srgbClr val="FF9999"/>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72137"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72138"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72139" name="AutoShape 11"/>
          <p:cNvCxnSpPr>
            <a:cxnSpLocks noChangeShapeType="1"/>
            <a:stCxn id="1072132" idx="7"/>
            <a:endCxn id="107213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72140" name="AutoShape 12"/>
          <p:cNvCxnSpPr>
            <a:cxnSpLocks noChangeShapeType="1"/>
            <a:stCxn id="1072132" idx="4"/>
            <a:endCxn id="107213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72141" name="AutoShape 13"/>
          <p:cNvCxnSpPr>
            <a:cxnSpLocks noChangeShapeType="1"/>
            <a:stCxn id="1072136" idx="1"/>
            <a:endCxn id="107213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72142" name="AutoShape 14"/>
          <p:cNvCxnSpPr>
            <a:cxnSpLocks noChangeShapeType="1"/>
            <a:stCxn id="1072135" idx="3"/>
            <a:endCxn id="107213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72143" name="AutoShape 15"/>
          <p:cNvCxnSpPr>
            <a:cxnSpLocks noChangeShapeType="1"/>
            <a:stCxn id="1072135" idx="0"/>
            <a:endCxn id="1072133"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072144" name="AutoShape 16"/>
          <p:cNvCxnSpPr>
            <a:cxnSpLocks noChangeShapeType="1"/>
            <a:stCxn id="1072133" idx="1"/>
            <a:endCxn id="107213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72145" name="AutoShape 17"/>
          <p:cNvCxnSpPr>
            <a:cxnSpLocks noChangeShapeType="1"/>
            <a:stCxn id="1072132" idx="6"/>
            <a:endCxn id="107213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72146" name="AutoShape 18"/>
          <p:cNvCxnSpPr>
            <a:cxnSpLocks noChangeShapeType="1"/>
            <a:stCxn id="1072132" idx="5"/>
            <a:endCxn id="1072136"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072147" name="AutoShape 19"/>
          <p:cNvCxnSpPr>
            <a:cxnSpLocks noChangeShapeType="1"/>
            <a:stCxn id="1072133" idx="6"/>
            <a:endCxn id="1072137"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72148" name="AutoShape 20"/>
          <p:cNvCxnSpPr>
            <a:cxnSpLocks noChangeShapeType="1"/>
            <a:stCxn id="1072135" idx="6"/>
            <a:endCxn id="107213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7214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7215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7215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7215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7215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7215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7215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7215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7215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7215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72159"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solidFill>
                  <a:srgbClr val="0000FF"/>
                </a:solidFill>
              </a:rPr>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72192" name="Rectangle 64"/>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e</a:t>
            </a:r>
          </a:p>
        </p:txBody>
      </p:sp>
      <p:sp>
        <p:nvSpPr>
          <p:cNvPr id="1072193" name="Rectangle 65"/>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72194" name="Rectangle 66"/>
          <p:cNvSpPr>
            <a:spLocks noChangeArrowheads="1"/>
          </p:cNvSpPr>
          <p:nvPr/>
        </p:nvSpPr>
        <p:spPr bwMode="auto">
          <a:xfrm>
            <a:off x="50292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c</a:t>
            </a:r>
          </a:p>
        </p:txBody>
      </p:sp>
      <p:sp>
        <p:nvSpPr>
          <p:cNvPr id="1072195" name="Rectangle 67"/>
          <p:cNvSpPr>
            <a:spLocks noChangeArrowheads="1"/>
          </p:cNvSpPr>
          <p:nvPr/>
        </p:nvSpPr>
        <p:spPr bwMode="auto">
          <a:xfrm>
            <a:off x="56388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d</a:t>
            </a:r>
          </a:p>
        </p:txBody>
      </p:sp>
      <p:sp>
        <p:nvSpPr>
          <p:cNvPr id="1072196" name="Rectangle 68"/>
          <p:cNvSpPr>
            <a:spLocks noChangeArrowheads="1"/>
          </p:cNvSpPr>
          <p:nvPr/>
        </p:nvSpPr>
        <p:spPr bwMode="auto">
          <a:xfrm>
            <a:off x="6248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g</a:t>
            </a:r>
          </a:p>
        </p:txBody>
      </p:sp>
      <p:sp>
        <p:nvSpPr>
          <p:cNvPr id="1072197" name="Rectangle 69"/>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f</a:t>
            </a:r>
          </a:p>
        </p:txBody>
      </p:sp>
      <p:sp>
        <p:nvSpPr>
          <p:cNvPr id="1072198" name="Rectangle 70"/>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a</a:t>
            </a:r>
          </a:p>
        </p:txBody>
      </p:sp>
      <p:sp>
        <p:nvSpPr>
          <p:cNvPr id="1072199" name="Rectangle 71"/>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72200" name="Line 72"/>
          <p:cNvSpPr>
            <a:spLocks noChangeShapeType="1"/>
          </p:cNvSpPr>
          <p:nvPr/>
        </p:nvSpPr>
        <p:spPr bwMode="auto">
          <a:xfrm>
            <a:off x="53340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2201" name="Freeform 73"/>
          <p:cNvSpPr>
            <a:spLocks/>
          </p:cNvSpPr>
          <p:nvPr/>
        </p:nvSpPr>
        <p:spPr bwMode="auto">
          <a:xfrm>
            <a:off x="5181600" y="5753100"/>
            <a:ext cx="6223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2202" name="Freeform 74"/>
          <p:cNvSpPr>
            <a:spLocks/>
          </p:cNvSpPr>
          <p:nvPr/>
        </p:nvSpPr>
        <p:spPr bwMode="auto">
          <a:xfrm>
            <a:off x="2743200" y="5753100"/>
            <a:ext cx="6096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2203" name="Line 75"/>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2204" name="Freeform 76"/>
          <p:cNvSpPr>
            <a:spLocks/>
          </p:cNvSpPr>
          <p:nvPr/>
        </p:nvSpPr>
        <p:spPr bwMode="auto">
          <a:xfrm>
            <a:off x="2667000" y="5638800"/>
            <a:ext cx="13081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2205" name="Line 77"/>
          <p:cNvSpPr>
            <a:spLocks noChangeShapeType="1"/>
          </p:cNvSpPr>
          <p:nvPr/>
        </p:nvSpPr>
        <p:spPr bwMode="auto">
          <a:xfrm>
            <a:off x="35179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2206" name="Freeform 78"/>
          <p:cNvSpPr>
            <a:spLocks/>
          </p:cNvSpPr>
          <p:nvPr/>
        </p:nvSpPr>
        <p:spPr bwMode="auto">
          <a:xfrm>
            <a:off x="2590800" y="5486400"/>
            <a:ext cx="19939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2208" name="Line 80"/>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r>
              <a:rPr lang="en-US"/>
              <a:t>Example with disjoint set union</a:t>
            </a:r>
          </a:p>
        </p:txBody>
      </p:sp>
      <p:sp>
        <p:nvSpPr>
          <p:cNvPr id="107417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7418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7418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7418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7418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7418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74185" name="Oval 9"/>
          <p:cNvSpPr>
            <a:spLocks noChangeArrowheads="1"/>
          </p:cNvSpPr>
          <p:nvPr/>
        </p:nvSpPr>
        <p:spPr bwMode="auto">
          <a:xfrm>
            <a:off x="6543675" y="2619375"/>
            <a:ext cx="679450" cy="679450"/>
          </a:xfrm>
          <a:prstGeom prst="ellipse">
            <a:avLst/>
          </a:prstGeom>
          <a:solidFill>
            <a:schemeClr val="tx1"/>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74186"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74187" name="AutoShape 11"/>
          <p:cNvCxnSpPr>
            <a:cxnSpLocks noChangeShapeType="1"/>
            <a:stCxn id="1074180" idx="7"/>
            <a:endCxn id="107417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74188" name="AutoShape 12"/>
          <p:cNvCxnSpPr>
            <a:cxnSpLocks noChangeShapeType="1"/>
            <a:stCxn id="1074180" idx="4"/>
            <a:endCxn id="107418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74189" name="AutoShape 13"/>
          <p:cNvCxnSpPr>
            <a:cxnSpLocks noChangeShapeType="1"/>
            <a:stCxn id="1074184" idx="1"/>
            <a:endCxn id="107418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74190" name="AutoShape 14"/>
          <p:cNvCxnSpPr>
            <a:cxnSpLocks noChangeShapeType="1"/>
            <a:stCxn id="1074183" idx="3"/>
            <a:endCxn id="107418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74191" name="AutoShape 15"/>
          <p:cNvCxnSpPr>
            <a:cxnSpLocks noChangeShapeType="1"/>
            <a:stCxn id="1074183" idx="0"/>
            <a:endCxn id="107418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074192" name="AutoShape 16"/>
          <p:cNvCxnSpPr>
            <a:cxnSpLocks noChangeShapeType="1"/>
            <a:stCxn id="1074181" idx="1"/>
            <a:endCxn id="107417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74193" name="AutoShape 17"/>
          <p:cNvCxnSpPr>
            <a:cxnSpLocks noChangeShapeType="1"/>
            <a:stCxn id="1074180" idx="6"/>
            <a:endCxn id="107418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74194" name="AutoShape 18"/>
          <p:cNvCxnSpPr>
            <a:cxnSpLocks noChangeShapeType="1"/>
            <a:stCxn id="1074180" idx="5"/>
            <a:endCxn id="107418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074195" name="AutoShape 19"/>
          <p:cNvCxnSpPr>
            <a:cxnSpLocks noChangeShapeType="1"/>
            <a:stCxn id="1074181" idx="6"/>
            <a:endCxn id="1074185"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74196" name="AutoShape 20"/>
          <p:cNvCxnSpPr>
            <a:cxnSpLocks noChangeShapeType="1"/>
            <a:stCxn id="1074183" idx="6"/>
            <a:endCxn id="107418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7419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7419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7419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7420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7420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7420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7420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7420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7420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7420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74207"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solidFill>
                  <a:srgbClr val="0000FF"/>
                </a:solidFill>
              </a:rPr>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74240" name="Rectangle 64"/>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c</a:t>
            </a:r>
          </a:p>
        </p:txBody>
      </p:sp>
      <p:sp>
        <p:nvSpPr>
          <p:cNvPr id="1074241" name="Rectangle 65"/>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74242" name="Rectangle 66"/>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f</a:t>
            </a:r>
          </a:p>
        </p:txBody>
      </p:sp>
      <p:sp>
        <p:nvSpPr>
          <p:cNvPr id="1074243" name="Rectangle 67"/>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a</a:t>
            </a:r>
          </a:p>
        </p:txBody>
      </p:sp>
      <p:sp>
        <p:nvSpPr>
          <p:cNvPr id="1074244" name="Rectangle 68"/>
          <p:cNvSpPr>
            <a:spLocks noChangeArrowheads="1"/>
          </p:cNvSpPr>
          <p:nvPr/>
        </p:nvSpPr>
        <p:spPr bwMode="auto">
          <a:xfrm>
            <a:off x="56388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d</a:t>
            </a:r>
          </a:p>
        </p:txBody>
      </p:sp>
      <p:sp>
        <p:nvSpPr>
          <p:cNvPr id="1074245" name="Rectangle 69"/>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e</a:t>
            </a:r>
          </a:p>
        </p:txBody>
      </p:sp>
      <p:sp>
        <p:nvSpPr>
          <p:cNvPr id="1074246" name="Rectangle 70"/>
          <p:cNvSpPr>
            <a:spLocks noChangeArrowheads="1"/>
          </p:cNvSpPr>
          <p:nvPr/>
        </p:nvSpPr>
        <p:spPr bwMode="auto">
          <a:xfrm>
            <a:off x="62484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g</a:t>
            </a:r>
          </a:p>
        </p:txBody>
      </p:sp>
      <p:sp>
        <p:nvSpPr>
          <p:cNvPr id="1074247" name="Rectangle 71"/>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74248" name="Line 72"/>
          <p:cNvSpPr>
            <a:spLocks noChangeShapeType="1"/>
          </p:cNvSpPr>
          <p:nvPr/>
        </p:nvSpPr>
        <p:spPr bwMode="auto">
          <a:xfrm>
            <a:off x="35052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4249" name="Freeform 73"/>
          <p:cNvSpPr>
            <a:spLocks/>
          </p:cNvSpPr>
          <p:nvPr/>
        </p:nvSpPr>
        <p:spPr bwMode="auto">
          <a:xfrm>
            <a:off x="2743200" y="5753100"/>
            <a:ext cx="12319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4250" name="Freeform 74"/>
          <p:cNvSpPr>
            <a:spLocks/>
          </p:cNvSpPr>
          <p:nvPr/>
        </p:nvSpPr>
        <p:spPr bwMode="auto">
          <a:xfrm>
            <a:off x="2819400" y="5867400"/>
            <a:ext cx="533400" cy="152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4251" name="Line 75"/>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4252" name="Freeform 76"/>
          <p:cNvSpPr>
            <a:spLocks/>
          </p:cNvSpPr>
          <p:nvPr/>
        </p:nvSpPr>
        <p:spPr bwMode="auto">
          <a:xfrm>
            <a:off x="2667000" y="5638800"/>
            <a:ext cx="18288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4253" name="Line 77"/>
          <p:cNvSpPr>
            <a:spLocks noChangeShapeType="1"/>
          </p:cNvSpPr>
          <p:nvPr/>
        </p:nvSpPr>
        <p:spPr bwMode="auto">
          <a:xfrm>
            <a:off x="47371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4254" name="Freeform 78"/>
          <p:cNvSpPr>
            <a:spLocks/>
          </p:cNvSpPr>
          <p:nvPr/>
        </p:nvSpPr>
        <p:spPr bwMode="auto">
          <a:xfrm>
            <a:off x="2590800" y="5486400"/>
            <a:ext cx="25908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4255" name="Line 79"/>
          <p:cNvSpPr>
            <a:spLocks noChangeShapeType="1"/>
          </p:cNvSpPr>
          <p:nvPr/>
        </p:nvSpPr>
        <p:spPr bwMode="auto">
          <a:xfrm>
            <a:off x="53467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4256" name="Line 80"/>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4257" name="Freeform 81"/>
          <p:cNvSpPr>
            <a:spLocks/>
          </p:cNvSpPr>
          <p:nvPr/>
        </p:nvSpPr>
        <p:spPr bwMode="auto">
          <a:xfrm>
            <a:off x="2590800" y="5486400"/>
            <a:ext cx="32004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r>
              <a:rPr lang="en-US"/>
              <a:t>Example with disjoint set union</a:t>
            </a:r>
          </a:p>
        </p:txBody>
      </p:sp>
      <p:sp>
        <p:nvSpPr>
          <p:cNvPr id="1076227"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7622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76229"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7623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76231"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7623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76233"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76234"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76235" name="AutoShape 11"/>
          <p:cNvCxnSpPr>
            <a:cxnSpLocks noChangeShapeType="1"/>
            <a:stCxn id="1076228" idx="7"/>
            <a:endCxn id="1076227"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76236" name="AutoShape 12"/>
          <p:cNvCxnSpPr>
            <a:cxnSpLocks noChangeShapeType="1"/>
            <a:stCxn id="1076228" idx="4"/>
            <a:endCxn id="107623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76237" name="AutoShape 13"/>
          <p:cNvCxnSpPr>
            <a:cxnSpLocks noChangeShapeType="1"/>
            <a:stCxn id="1076232" idx="1"/>
            <a:endCxn id="107623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76238" name="AutoShape 14"/>
          <p:cNvCxnSpPr>
            <a:cxnSpLocks noChangeShapeType="1"/>
            <a:stCxn id="1076231" idx="3"/>
            <a:endCxn id="107623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76239" name="AutoShape 15"/>
          <p:cNvCxnSpPr>
            <a:cxnSpLocks noChangeShapeType="1"/>
            <a:stCxn id="1076231" idx="0"/>
            <a:endCxn id="1076229"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076240" name="AutoShape 16"/>
          <p:cNvCxnSpPr>
            <a:cxnSpLocks noChangeShapeType="1"/>
            <a:stCxn id="1076229" idx="1"/>
            <a:endCxn id="107622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76241" name="AutoShape 17"/>
          <p:cNvCxnSpPr>
            <a:cxnSpLocks noChangeShapeType="1"/>
            <a:stCxn id="1076228" idx="6"/>
            <a:endCxn id="1076229"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76242" name="AutoShape 18"/>
          <p:cNvCxnSpPr>
            <a:cxnSpLocks noChangeShapeType="1"/>
            <a:stCxn id="1076228" idx="5"/>
            <a:endCxn id="107623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076243" name="AutoShape 19"/>
          <p:cNvCxnSpPr>
            <a:cxnSpLocks noChangeShapeType="1"/>
            <a:stCxn id="1076229" idx="6"/>
            <a:endCxn id="1076233"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076244" name="AutoShape 20"/>
          <p:cNvCxnSpPr>
            <a:cxnSpLocks noChangeShapeType="1"/>
            <a:stCxn id="1076231" idx="6"/>
            <a:endCxn id="107623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7624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7624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7624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7624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7624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7625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7625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7625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7625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7625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76255"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solidFill>
                  <a:srgbClr val="0000FF"/>
                </a:solidFill>
              </a:rPr>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76274" name="Rectangle 50"/>
          <p:cNvSpPr>
            <a:spLocks noChangeArrowheads="1"/>
          </p:cNvSpPr>
          <p:nvPr/>
        </p:nvSpPr>
        <p:spPr bwMode="auto">
          <a:xfrm>
            <a:off x="56388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d</a:t>
            </a:r>
          </a:p>
        </p:txBody>
      </p:sp>
      <p:sp>
        <p:nvSpPr>
          <p:cNvPr id="1076275" name="Rectangle 51"/>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76276" name="Rectangle 52"/>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f</a:t>
            </a:r>
          </a:p>
        </p:txBody>
      </p:sp>
      <p:sp>
        <p:nvSpPr>
          <p:cNvPr id="1076277" name="Rectangle 53"/>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a</a:t>
            </a:r>
          </a:p>
        </p:txBody>
      </p:sp>
      <p:sp>
        <p:nvSpPr>
          <p:cNvPr id="1076278" name="Rectangle 54"/>
          <p:cNvSpPr>
            <a:spLocks noChangeArrowheads="1"/>
          </p:cNvSpPr>
          <p:nvPr/>
        </p:nvSpPr>
        <p:spPr bwMode="auto">
          <a:xfrm>
            <a:off x="6248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g</a:t>
            </a:r>
          </a:p>
        </p:txBody>
      </p:sp>
      <p:sp>
        <p:nvSpPr>
          <p:cNvPr id="1076279" name="Rectangle 55"/>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e</a:t>
            </a:r>
          </a:p>
        </p:txBody>
      </p:sp>
      <p:sp>
        <p:nvSpPr>
          <p:cNvPr id="1076280" name="Rectangle 56"/>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c</a:t>
            </a:r>
          </a:p>
        </p:txBody>
      </p:sp>
      <p:sp>
        <p:nvSpPr>
          <p:cNvPr id="1076281" name="Rectangle 57"/>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76282" name="Line 58"/>
          <p:cNvSpPr>
            <a:spLocks noChangeShapeType="1"/>
          </p:cNvSpPr>
          <p:nvPr/>
        </p:nvSpPr>
        <p:spPr bwMode="auto">
          <a:xfrm>
            <a:off x="35052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6283" name="Freeform 59"/>
          <p:cNvSpPr>
            <a:spLocks/>
          </p:cNvSpPr>
          <p:nvPr/>
        </p:nvSpPr>
        <p:spPr bwMode="auto">
          <a:xfrm>
            <a:off x="2743200" y="5753100"/>
            <a:ext cx="12319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6284" name="Freeform 60"/>
          <p:cNvSpPr>
            <a:spLocks/>
          </p:cNvSpPr>
          <p:nvPr/>
        </p:nvSpPr>
        <p:spPr bwMode="auto">
          <a:xfrm>
            <a:off x="2819400" y="5867400"/>
            <a:ext cx="533400" cy="152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6285" name="Line 61"/>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6286" name="Freeform 62"/>
          <p:cNvSpPr>
            <a:spLocks/>
          </p:cNvSpPr>
          <p:nvPr/>
        </p:nvSpPr>
        <p:spPr bwMode="auto">
          <a:xfrm>
            <a:off x="2667000" y="5638800"/>
            <a:ext cx="18288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6287" name="Line 63"/>
          <p:cNvSpPr>
            <a:spLocks noChangeShapeType="1"/>
          </p:cNvSpPr>
          <p:nvPr/>
        </p:nvSpPr>
        <p:spPr bwMode="auto">
          <a:xfrm>
            <a:off x="47371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6288" name="Freeform 64"/>
          <p:cNvSpPr>
            <a:spLocks/>
          </p:cNvSpPr>
          <p:nvPr/>
        </p:nvSpPr>
        <p:spPr bwMode="auto">
          <a:xfrm>
            <a:off x="2590800" y="5486400"/>
            <a:ext cx="25908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6289" name="Line 65"/>
          <p:cNvSpPr>
            <a:spLocks noChangeShapeType="1"/>
          </p:cNvSpPr>
          <p:nvPr/>
        </p:nvSpPr>
        <p:spPr bwMode="auto">
          <a:xfrm>
            <a:off x="59563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6290" name="Line 66"/>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6291" name="Freeform 67"/>
          <p:cNvSpPr>
            <a:spLocks/>
          </p:cNvSpPr>
          <p:nvPr/>
        </p:nvSpPr>
        <p:spPr bwMode="auto">
          <a:xfrm>
            <a:off x="2590800" y="5486400"/>
            <a:ext cx="32004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6292" name="Line 68"/>
          <p:cNvSpPr>
            <a:spLocks noChangeShapeType="1"/>
          </p:cNvSpPr>
          <p:nvPr/>
        </p:nvSpPr>
        <p:spPr bwMode="auto">
          <a:xfrm>
            <a:off x="53340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6293" name="Freeform 69"/>
          <p:cNvSpPr>
            <a:spLocks/>
          </p:cNvSpPr>
          <p:nvPr/>
        </p:nvSpPr>
        <p:spPr bwMode="auto">
          <a:xfrm>
            <a:off x="2590800" y="5486400"/>
            <a:ext cx="38100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a:t>Example with disjoint set union</a:t>
            </a:r>
          </a:p>
        </p:txBody>
      </p:sp>
      <p:sp>
        <p:nvSpPr>
          <p:cNvPr id="1078275"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7827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7827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7827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78279"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78280"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78281"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78282"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78283" name="AutoShape 11"/>
          <p:cNvCxnSpPr>
            <a:cxnSpLocks noChangeShapeType="1"/>
            <a:stCxn id="1078276" idx="7"/>
            <a:endCxn id="1078275"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78284" name="AutoShape 12"/>
          <p:cNvCxnSpPr>
            <a:cxnSpLocks noChangeShapeType="1"/>
            <a:stCxn id="1078276" idx="4"/>
            <a:endCxn id="107827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78285" name="AutoShape 13"/>
          <p:cNvCxnSpPr>
            <a:cxnSpLocks noChangeShapeType="1"/>
            <a:stCxn id="1078280" idx="1"/>
            <a:endCxn id="107827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78286" name="AutoShape 14"/>
          <p:cNvCxnSpPr>
            <a:cxnSpLocks noChangeShapeType="1"/>
            <a:stCxn id="1078279" idx="3"/>
            <a:endCxn id="107828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78287" name="AutoShape 15"/>
          <p:cNvCxnSpPr>
            <a:cxnSpLocks noChangeShapeType="1"/>
            <a:stCxn id="1078279" idx="0"/>
            <a:endCxn id="1078277"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078288" name="AutoShape 16"/>
          <p:cNvCxnSpPr>
            <a:cxnSpLocks noChangeShapeType="1"/>
            <a:stCxn id="1078277" idx="1"/>
            <a:endCxn id="107827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78289" name="AutoShape 17"/>
          <p:cNvCxnSpPr>
            <a:cxnSpLocks noChangeShapeType="1"/>
            <a:stCxn id="1078276" idx="6"/>
            <a:endCxn id="107827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78290" name="AutoShape 18"/>
          <p:cNvCxnSpPr>
            <a:cxnSpLocks noChangeShapeType="1"/>
            <a:stCxn id="1078276" idx="5"/>
            <a:endCxn id="1078280"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078291" name="AutoShape 19"/>
          <p:cNvCxnSpPr>
            <a:cxnSpLocks noChangeShapeType="1"/>
            <a:stCxn id="1078277" idx="6"/>
            <a:endCxn id="1078281"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078292" name="AutoShape 20"/>
          <p:cNvCxnSpPr>
            <a:cxnSpLocks noChangeShapeType="1"/>
            <a:stCxn id="1078279" idx="6"/>
            <a:endCxn id="107828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7829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7829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7829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7829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7829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7829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7829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7830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7830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7830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78303"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solidFill>
                  <a:srgbClr val="0000FF"/>
                </a:solidFill>
              </a:rPr>
              <a:t>a-f: 	12</a:t>
            </a:r>
          </a:p>
          <a:p>
            <a:pPr>
              <a:spcBef>
                <a:spcPct val="50000"/>
              </a:spcBef>
            </a:pPr>
            <a:r>
              <a:rPr lang="en-US" sz="2400"/>
              <a:t>b-c: 	14</a:t>
            </a:r>
          </a:p>
          <a:p>
            <a:pPr>
              <a:spcBef>
                <a:spcPct val="50000"/>
              </a:spcBef>
            </a:pPr>
            <a:r>
              <a:rPr lang="en-US" sz="2400"/>
              <a:t>e-h: 	15</a:t>
            </a:r>
          </a:p>
        </p:txBody>
      </p:sp>
      <p:sp>
        <p:nvSpPr>
          <p:cNvPr id="1078304" name="Rectangle 32"/>
          <p:cNvSpPr>
            <a:spLocks noChangeArrowheads="1"/>
          </p:cNvSpPr>
          <p:nvPr/>
        </p:nvSpPr>
        <p:spPr bwMode="auto">
          <a:xfrm>
            <a:off x="56388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e</a:t>
            </a:r>
          </a:p>
        </p:txBody>
      </p:sp>
      <p:sp>
        <p:nvSpPr>
          <p:cNvPr id="1078305" name="Rectangle 33"/>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78306" name="Rectangle 34"/>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c</a:t>
            </a:r>
          </a:p>
        </p:txBody>
      </p:sp>
      <p:sp>
        <p:nvSpPr>
          <p:cNvPr id="1078307" name="Rectangle 35"/>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d</a:t>
            </a:r>
          </a:p>
        </p:txBody>
      </p:sp>
      <p:sp>
        <p:nvSpPr>
          <p:cNvPr id="1078308" name="Rectangle 36"/>
          <p:cNvSpPr>
            <a:spLocks noChangeArrowheads="1"/>
          </p:cNvSpPr>
          <p:nvPr/>
        </p:nvSpPr>
        <p:spPr bwMode="auto">
          <a:xfrm>
            <a:off x="6248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a</a:t>
            </a:r>
          </a:p>
        </p:txBody>
      </p:sp>
      <p:sp>
        <p:nvSpPr>
          <p:cNvPr id="1078309" name="Rectangle 37"/>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f</a:t>
            </a:r>
          </a:p>
        </p:txBody>
      </p:sp>
      <p:sp>
        <p:nvSpPr>
          <p:cNvPr id="1078310" name="Rectangle 38"/>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g</a:t>
            </a:r>
          </a:p>
        </p:txBody>
      </p:sp>
      <p:sp>
        <p:nvSpPr>
          <p:cNvPr id="1078311" name="Rectangle 39"/>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78312" name="Line 40"/>
          <p:cNvSpPr>
            <a:spLocks noChangeShapeType="1"/>
          </p:cNvSpPr>
          <p:nvPr/>
        </p:nvSpPr>
        <p:spPr bwMode="auto">
          <a:xfrm>
            <a:off x="35052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8313" name="Freeform 41"/>
          <p:cNvSpPr>
            <a:spLocks/>
          </p:cNvSpPr>
          <p:nvPr/>
        </p:nvSpPr>
        <p:spPr bwMode="auto">
          <a:xfrm>
            <a:off x="2743200" y="5753100"/>
            <a:ext cx="12319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8314" name="Freeform 42"/>
          <p:cNvSpPr>
            <a:spLocks/>
          </p:cNvSpPr>
          <p:nvPr/>
        </p:nvSpPr>
        <p:spPr bwMode="auto">
          <a:xfrm>
            <a:off x="2819400" y="5867400"/>
            <a:ext cx="533400" cy="152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8315" name="Line 43"/>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8316" name="Freeform 44"/>
          <p:cNvSpPr>
            <a:spLocks/>
          </p:cNvSpPr>
          <p:nvPr/>
        </p:nvSpPr>
        <p:spPr bwMode="auto">
          <a:xfrm>
            <a:off x="2667000" y="5638800"/>
            <a:ext cx="18288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8317" name="Line 45"/>
          <p:cNvSpPr>
            <a:spLocks noChangeShapeType="1"/>
          </p:cNvSpPr>
          <p:nvPr/>
        </p:nvSpPr>
        <p:spPr bwMode="auto">
          <a:xfrm>
            <a:off x="47371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8318" name="Freeform 46"/>
          <p:cNvSpPr>
            <a:spLocks/>
          </p:cNvSpPr>
          <p:nvPr/>
        </p:nvSpPr>
        <p:spPr bwMode="auto">
          <a:xfrm>
            <a:off x="2590800" y="5486400"/>
            <a:ext cx="25908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8319" name="Line 47"/>
          <p:cNvSpPr>
            <a:spLocks noChangeShapeType="1"/>
          </p:cNvSpPr>
          <p:nvPr/>
        </p:nvSpPr>
        <p:spPr bwMode="auto">
          <a:xfrm>
            <a:off x="59563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8320" name="Line 48"/>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8321" name="Freeform 49"/>
          <p:cNvSpPr>
            <a:spLocks/>
          </p:cNvSpPr>
          <p:nvPr/>
        </p:nvSpPr>
        <p:spPr bwMode="auto">
          <a:xfrm>
            <a:off x="2590800" y="5486400"/>
            <a:ext cx="32004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78322" name="Line 50"/>
          <p:cNvSpPr>
            <a:spLocks noChangeShapeType="1"/>
          </p:cNvSpPr>
          <p:nvPr/>
        </p:nvSpPr>
        <p:spPr bwMode="auto">
          <a:xfrm>
            <a:off x="53340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78323" name="Freeform 51"/>
          <p:cNvSpPr>
            <a:spLocks/>
          </p:cNvSpPr>
          <p:nvPr/>
        </p:nvSpPr>
        <p:spPr bwMode="auto">
          <a:xfrm>
            <a:off x="2590800" y="5486400"/>
            <a:ext cx="38100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en-US"/>
              <a:t>Example with disjoint set union</a:t>
            </a:r>
          </a:p>
        </p:txBody>
      </p:sp>
      <p:sp>
        <p:nvSpPr>
          <p:cNvPr id="1080323"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8032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8032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8032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80327"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8032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80329"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80330"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80331" name="AutoShape 11"/>
          <p:cNvCxnSpPr>
            <a:cxnSpLocks noChangeShapeType="1"/>
            <a:stCxn id="1080324" idx="7"/>
            <a:endCxn id="1080323"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80332" name="AutoShape 12"/>
          <p:cNvCxnSpPr>
            <a:cxnSpLocks noChangeShapeType="1"/>
            <a:stCxn id="1080324" idx="4"/>
            <a:endCxn id="108032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80333" name="AutoShape 13"/>
          <p:cNvCxnSpPr>
            <a:cxnSpLocks noChangeShapeType="1"/>
            <a:stCxn id="1080328" idx="1"/>
            <a:endCxn id="108032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80334" name="AutoShape 14"/>
          <p:cNvCxnSpPr>
            <a:cxnSpLocks noChangeShapeType="1"/>
            <a:stCxn id="1080327" idx="3"/>
            <a:endCxn id="108032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80335" name="AutoShape 15"/>
          <p:cNvCxnSpPr>
            <a:cxnSpLocks noChangeShapeType="1"/>
            <a:stCxn id="1080327" idx="0"/>
            <a:endCxn id="1080325"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080336" name="AutoShape 16"/>
          <p:cNvCxnSpPr>
            <a:cxnSpLocks noChangeShapeType="1"/>
            <a:stCxn id="1080325" idx="1"/>
            <a:endCxn id="108032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80337" name="AutoShape 17"/>
          <p:cNvCxnSpPr>
            <a:cxnSpLocks noChangeShapeType="1"/>
            <a:stCxn id="1080324" idx="6"/>
            <a:endCxn id="108032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80338" name="AutoShape 18"/>
          <p:cNvCxnSpPr>
            <a:cxnSpLocks noChangeShapeType="1"/>
            <a:stCxn id="1080324" idx="5"/>
            <a:endCxn id="1080328"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080339" name="AutoShape 19"/>
          <p:cNvCxnSpPr>
            <a:cxnSpLocks noChangeShapeType="1"/>
            <a:stCxn id="1080325" idx="6"/>
            <a:endCxn id="1080329"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080340" name="AutoShape 20"/>
          <p:cNvCxnSpPr>
            <a:cxnSpLocks noChangeShapeType="1"/>
            <a:stCxn id="1080327" idx="6"/>
            <a:endCxn id="108033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8034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8034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8034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8034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8034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8034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8034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8034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8034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8035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80351"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solidFill>
                  <a:srgbClr val="0000FF"/>
                </a:solidFill>
              </a:rPr>
              <a:t>b-c: 	14</a:t>
            </a:r>
          </a:p>
          <a:p>
            <a:pPr>
              <a:spcBef>
                <a:spcPct val="50000"/>
              </a:spcBef>
            </a:pPr>
            <a:r>
              <a:rPr lang="en-US" sz="2400"/>
              <a:t>e-h: 	15</a:t>
            </a:r>
          </a:p>
        </p:txBody>
      </p:sp>
      <p:sp>
        <p:nvSpPr>
          <p:cNvPr id="1080352" name="Rectangle 32"/>
          <p:cNvSpPr>
            <a:spLocks noChangeArrowheads="1"/>
          </p:cNvSpPr>
          <p:nvPr/>
        </p:nvSpPr>
        <p:spPr bwMode="auto">
          <a:xfrm>
            <a:off x="56388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e</a:t>
            </a:r>
          </a:p>
        </p:txBody>
      </p:sp>
      <p:sp>
        <p:nvSpPr>
          <p:cNvPr id="1080353" name="Rectangle 33"/>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80354" name="Rectangle 34"/>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c</a:t>
            </a:r>
          </a:p>
        </p:txBody>
      </p:sp>
      <p:sp>
        <p:nvSpPr>
          <p:cNvPr id="1080355" name="Rectangle 35"/>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d</a:t>
            </a:r>
          </a:p>
        </p:txBody>
      </p:sp>
      <p:sp>
        <p:nvSpPr>
          <p:cNvPr id="1080356" name="Rectangle 36"/>
          <p:cNvSpPr>
            <a:spLocks noChangeArrowheads="1"/>
          </p:cNvSpPr>
          <p:nvPr/>
        </p:nvSpPr>
        <p:spPr bwMode="auto">
          <a:xfrm>
            <a:off x="6248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a</a:t>
            </a:r>
          </a:p>
        </p:txBody>
      </p:sp>
      <p:sp>
        <p:nvSpPr>
          <p:cNvPr id="1080357" name="Rectangle 37"/>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f</a:t>
            </a:r>
          </a:p>
        </p:txBody>
      </p:sp>
      <p:sp>
        <p:nvSpPr>
          <p:cNvPr id="1080358" name="Rectangle 38"/>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g</a:t>
            </a:r>
          </a:p>
        </p:txBody>
      </p:sp>
      <p:sp>
        <p:nvSpPr>
          <p:cNvPr id="1080359" name="Rectangle 39"/>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80360" name="Line 40"/>
          <p:cNvSpPr>
            <a:spLocks noChangeShapeType="1"/>
          </p:cNvSpPr>
          <p:nvPr/>
        </p:nvSpPr>
        <p:spPr bwMode="auto">
          <a:xfrm>
            <a:off x="35052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0361" name="Freeform 41"/>
          <p:cNvSpPr>
            <a:spLocks/>
          </p:cNvSpPr>
          <p:nvPr/>
        </p:nvSpPr>
        <p:spPr bwMode="auto">
          <a:xfrm>
            <a:off x="2743200" y="5753100"/>
            <a:ext cx="12319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0362" name="Freeform 42"/>
          <p:cNvSpPr>
            <a:spLocks/>
          </p:cNvSpPr>
          <p:nvPr/>
        </p:nvSpPr>
        <p:spPr bwMode="auto">
          <a:xfrm>
            <a:off x="2819400" y="5867400"/>
            <a:ext cx="533400" cy="152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0363" name="Line 43"/>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0364" name="Freeform 44"/>
          <p:cNvSpPr>
            <a:spLocks/>
          </p:cNvSpPr>
          <p:nvPr/>
        </p:nvSpPr>
        <p:spPr bwMode="auto">
          <a:xfrm>
            <a:off x="2667000" y="5638800"/>
            <a:ext cx="18288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0365" name="Line 45"/>
          <p:cNvSpPr>
            <a:spLocks noChangeShapeType="1"/>
          </p:cNvSpPr>
          <p:nvPr/>
        </p:nvSpPr>
        <p:spPr bwMode="auto">
          <a:xfrm>
            <a:off x="47371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0366" name="Freeform 46"/>
          <p:cNvSpPr>
            <a:spLocks/>
          </p:cNvSpPr>
          <p:nvPr/>
        </p:nvSpPr>
        <p:spPr bwMode="auto">
          <a:xfrm>
            <a:off x="2590800" y="5486400"/>
            <a:ext cx="25908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0367" name="Line 47"/>
          <p:cNvSpPr>
            <a:spLocks noChangeShapeType="1"/>
          </p:cNvSpPr>
          <p:nvPr/>
        </p:nvSpPr>
        <p:spPr bwMode="auto">
          <a:xfrm>
            <a:off x="59563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0368" name="Line 48"/>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0369" name="Freeform 49"/>
          <p:cNvSpPr>
            <a:spLocks/>
          </p:cNvSpPr>
          <p:nvPr/>
        </p:nvSpPr>
        <p:spPr bwMode="auto">
          <a:xfrm>
            <a:off x="2590800" y="5486400"/>
            <a:ext cx="32004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0370" name="Line 50"/>
          <p:cNvSpPr>
            <a:spLocks noChangeShapeType="1"/>
          </p:cNvSpPr>
          <p:nvPr/>
        </p:nvSpPr>
        <p:spPr bwMode="auto">
          <a:xfrm>
            <a:off x="53340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0371" name="Freeform 51"/>
          <p:cNvSpPr>
            <a:spLocks/>
          </p:cNvSpPr>
          <p:nvPr/>
        </p:nvSpPr>
        <p:spPr bwMode="auto">
          <a:xfrm>
            <a:off x="2590800" y="5486400"/>
            <a:ext cx="38100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title"/>
          </p:nvPr>
        </p:nvSpPr>
        <p:spPr/>
        <p:txBody>
          <a:bodyPr/>
          <a:lstStyle/>
          <a:p>
            <a:r>
              <a:rPr lang="en-US"/>
              <a:t>Example with disjoint set union</a:t>
            </a:r>
          </a:p>
        </p:txBody>
      </p:sp>
      <p:sp>
        <p:nvSpPr>
          <p:cNvPr id="108237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8237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8237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82374"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82375"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82376"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82377"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82378" name="Oval 10"/>
          <p:cNvSpPr>
            <a:spLocks noChangeArrowheads="1"/>
          </p:cNvSpPr>
          <p:nvPr/>
        </p:nvSpPr>
        <p:spPr bwMode="auto">
          <a:xfrm>
            <a:off x="6543675" y="3686175"/>
            <a:ext cx="679450" cy="679450"/>
          </a:xfrm>
          <a:prstGeom prst="ellipse">
            <a:avLst/>
          </a:prstGeom>
          <a:solidFill>
            <a:srgbClr val="996633"/>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82379" name="AutoShape 11"/>
          <p:cNvCxnSpPr>
            <a:cxnSpLocks noChangeShapeType="1"/>
            <a:stCxn id="1082372" idx="7"/>
            <a:endCxn id="108237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82380" name="AutoShape 12"/>
          <p:cNvCxnSpPr>
            <a:cxnSpLocks noChangeShapeType="1"/>
            <a:stCxn id="1082372" idx="4"/>
            <a:endCxn id="108237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82381" name="AutoShape 13"/>
          <p:cNvCxnSpPr>
            <a:cxnSpLocks noChangeShapeType="1"/>
            <a:stCxn id="1082376" idx="1"/>
            <a:endCxn id="108237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82382" name="AutoShape 14"/>
          <p:cNvCxnSpPr>
            <a:cxnSpLocks noChangeShapeType="1"/>
            <a:stCxn id="1082375" idx="3"/>
            <a:endCxn id="108237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82383" name="AutoShape 15"/>
          <p:cNvCxnSpPr>
            <a:cxnSpLocks noChangeShapeType="1"/>
            <a:stCxn id="1082375" idx="0"/>
            <a:endCxn id="1082373"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082384" name="AutoShape 16"/>
          <p:cNvCxnSpPr>
            <a:cxnSpLocks noChangeShapeType="1"/>
            <a:stCxn id="1082373" idx="1"/>
            <a:endCxn id="108237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82385" name="AutoShape 17"/>
          <p:cNvCxnSpPr>
            <a:cxnSpLocks noChangeShapeType="1"/>
            <a:stCxn id="1082372" idx="6"/>
            <a:endCxn id="108237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82386" name="AutoShape 18"/>
          <p:cNvCxnSpPr>
            <a:cxnSpLocks noChangeShapeType="1"/>
            <a:stCxn id="1082372" idx="5"/>
            <a:endCxn id="1082376"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082387" name="AutoShape 19"/>
          <p:cNvCxnSpPr>
            <a:cxnSpLocks noChangeShapeType="1"/>
            <a:stCxn id="1082373" idx="6"/>
            <a:endCxn id="1082377"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082388" name="AutoShape 20"/>
          <p:cNvCxnSpPr>
            <a:cxnSpLocks noChangeShapeType="1"/>
            <a:stCxn id="1082375" idx="6"/>
            <a:endCxn id="108237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8238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8239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8239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8239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8239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8239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8239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8239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8239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8239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82399"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solidFill>
                  <a:srgbClr val="0000FF"/>
                </a:solidFill>
              </a:rPr>
              <a:t>e-h: 	15</a:t>
            </a:r>
          </a:p>
        </p:txBody>
      </p:sp>
      <p:sp>
        <p:nvSpPr>
          <p:cNvPr id="1082400" name="Rectangle 32"/>
          <p:cNvSpPr>
            <a:spLocks noChangeArrowheads="1"/>
          </p:cNvSpPr>
          <p:nvPr/>
        </p:nvSpPr>
        <p:spPr bwMode="auto">
          <a:xfrm>
            <a:off x="56388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e</a:t>
            </a:r>
          </a:p>
        </p:txBody>
      </p:sp>
      <p:sp>
        <p:nvSpPr>
          <p:cNvPr id="1082401" name="Rectangle 33"/>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82402" name="Rectangle 34"/>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c</a:t>
            </a:r>
          </a:p>
        </p:txBody>
      </p:sp>
      <p:sp>
        <p:nvSpPr>
          <p:cNvPr id="1082403" name="Rectangle 35"/>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d</a:t>
            </a:r>
          </a:p>
        </p:txBody>
      </p:sp>
      <p:sp>
        <p:nvSpPr>
          <p:cNvPr id="1082404" name="Rectangle 36"/>
          <p:cNvSpPr>
            <a:spLocks noChangeArrowheads="1"/>
          </p:cNvSpPr>
          <p:nvPr/>
        </p:nvSpPr>
        <p:spPr bwMode="auto">
          <a:xfrm>
            <a:off x="6248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a</a:t>
            </a:r>
          </a:p>
        </p:txBody>
      </p:sp>
      <p:sp>
        <p:nvSpPr>
          <p:cNvPr id="1082405" name="Rectangle 37"/>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f</a:t>
            </a:r>
          </a:p>
        </p:txBody>
      </p:sp>
      <p:sp>
        <p:nvSpPr>
          <p:cNvPr id="1082406" name="Rectangle 38"/>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a:t>g</a:t>
            </a:r>
          </a:p>
        </p:txBody>
      </p:sp>
      <p:sp>
        <p:nvSpPr>
          <p:cNvPr id="1082407" name="Rectangle 39"/>
          <p:cNvSpPr>
            <a:spLocks noChangeArrowheads="1"/>
          </p:cNvSpPr>
          <p:nvPr/>
        </p:nvSpPr>
        <p:spPr bwMode="auto">
          <a:xfrm>
            <a:off x="68580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h</a:t>
            </a:r>
          </a:p>
        </p:txBody>
      </p:sp>
      <p:sp>
        <p:nvSpPr>
          <p:cNvPr id="1082408" name="Line 40"/>
          <p:cNvSpPr>
            <a:spLocks noChangeShapeType="1"/>
          </p:cNvSpPr>
          <p:nvPr/>
        </p:nvSpPr>
        <p:spPr bwMode="auto">
          <a:xfrm>
            <a:off x="35052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2409" name="Freeform 41"/>
          <p:cNvSpPr>
            <a:spLocks/>
          </p:cNvSpPr>
          <p:nvPr/>
        </p:nvSpPr>
        <p:spPr bwMode="auto">
          <a:xfrm>
            <a:off x="2743200" y="5753100"/>
            <a:ext cx="12319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2410" name="Freeform 42"/>
          <p:cNvSpPr>
            <a:spLocks/>
          </p:cNvSpPr>
          <p:nvPr/>
        </p:nvSpPr>
        <p:spPr bwMode="auto">
          <a:xfrm>
            <a:off x="2819400" y="5867400"/>
            <a:ext cx="533400" cy="152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2411" name="Line 43"/>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2412" name="Freeform 44"/>
          <p:cNvSpPr>
            <a:spLocks/>
          </p:cNvSpPr>
          <p:nvPr/>
        </p:nvSpPr>
        <p:spPr bwMode="auto">
          <a:xfrm>
            <a:off x="2667000" y="5638800"/>
            <a:ext cx="18288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2413" name="Line 45"/>
          <p:cNvSpPr>
            <a:spLocks noChangeShapeType="1"/>
          </p:cNvSpPr>
          <p:nvPr/>
        </p:nvSpPr>
        <p:spPr bwMode="auto">
          <a:xfrm>
            <a:off x="47371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2414" name="Freeform 46"/>
          <p:cNvSpPr>
            <a:spLocks/>
          </p:cNvSpPr>
          <p:nvPr/>
        </p:nvSpPr>
        <p:spPr bwMode="auto">
          <a:xfrm>
            <a:off x="2590800" y="5486400"/>
            <a:ext cx="25908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2415" name="Line 47"/>
          <p:cNvSpPr>
            <a:spLocks noChangeShapeType="1"/>
          </p:cNvSpPr>
          <p:nvPr/>
        </p:nvSpPr>
        <p:spPr bwMode="auto">
          <a:xfrm>
            <a:off x="59563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2416" name="Line 48"/>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2417" name="Freeform 49"/>
          <p:cNvSpPr>
            <a:spLocks/>
          </p:cNvSpPr>
          <p:nvPr/>
        </p:nvSpPr>
        <p:spPr bwMode="auto">
          <a:xfrm>
            <a:off x="2590800" y="5486400"/>
            <a:ext cx="32004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2418" name="Line 50"/>
          <p:cNvSpPr>
            <a:spLocks noChangeShapeType="1"/>
          </p:cNvSpPr>
          <p:nvPr/>
        </p:nvSpPr>
        <p:spPr bwMode="auto">
          <a:xfrm>
            <a:off x="53340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2419" name="Freeform 51"/>
          <p:cNvSpPr>
            <a:spLocks/>
          </p:cNvSpPr>
          <p:nvPr/>
        </p:nvSpPr>
        <p:spPr bwMode="auto">
          <a:xfrm>
            <a:off x="2590800" y="5486400"/>
            <a:ext cx="38100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01D217-EC92-4B5F-A13C-8D3F04376B3F}" type="slidenum">
              <a:rPr lang="en-US"/>
              <a:pPr eaLnBrk="1" hangingPunct="1"/>
              <a:t>5</a:t>
            </a:fld>
            <a:endParaRPr lang="en-US"/>
          </a:p>
        </p:txBody>
      </p:sp>
      <p:sp>
        <p:nvSpPr>
          <p:cNvPr id="6147" name="Rectangle 2"/>
          <p:cNvSpPr>
            <a:spLocks noGrp="1" noChangeArrowheads="1"/>
          </p:cNvSpPr>
          <p:nvPr>
            <p:ph type="title"/>
          </p:nvPr>
        </p:nvSpPr>
        <p:spPr/>
        <p:txBody>
          <a:bodyPr/>
          <a:lstStyle/>
          <a:p>
            <a:pPr eaLnBrk="1" hangingPunct="1"/>
            <a:r>
              <a:rPr lang="en-US" dirty="0"/>
              <a:t>Problem: Laying Telephone Wire</a:t>
            </a:r>
          </a:p>
        </p:txBody>
      </p:sp>
      <p:grpSp>
        <p:nvGrpSpPr>
          <p:cNvPr id="2" name="Group 3"/>
          <p:cNvGrpSpPr>
            <a:grpSpLocks/>
          </p:cNvGrpSpPr>
          <p:nvPr/>
        </p:nvGrpSpPr>
        <p:grpSpPr bwMode="auto">
          <a:xfrm>
            <a:off x="914400" y="3810000"/>
            <a:ext cx="533400" cy="533400"/>
            <a:chOff x="576" y="2400"/>
            <a:chExt cx="336" cy="336"/>
          </a:xfrm>
        </p:grpSpPr>
        <p:sp>
          <p:nvSpPr>
            <p:cNvPr id="6207"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8"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9"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10" name="Rectangle 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3" name="Group 8"/>
          <p:cNvGrpSpPr>
            <a:grpSpLocks/>
          </p:cNvGrpSpPr>
          <p:nvPr/>
        </p:nvGrpSpPr>
        <p:grpSpPr bwMode="auto">
          <a:xfrm>
            <a:off x="4800600" y="4572000"/>
            <a:ext cx="533400" cy="533400"/>
            <a:chOff x="576" y="2400"/>
            <a:chExt cx="336" cy="336"/>
          </a:xfrm>
        </p:grpSpPr>
        <p:sp>
          <p:nvSpPr>
            <p:cNvPr id="6203"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4"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5"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6" name="Rectangle 1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4" name="Group 13"/>
          <p:cNvGrpSpPr>
            <a:grpSpLocks/>
          </p:cNvGrpSpPr>
          <p:nvPr/>
        </p:nvGrpSpPr>
        <p:grpSpPr bwMode="auto">
          <a:xfrm>
            <a:off x="3352800" y="2133600"/>
            <a:ext cx="533400" cy="533400"/>
            <a:chOff x="576" y="2400"/>
            <a:chExt cx="336" cy="336"/>
          </a:xfrm>
        </p:grpSpPr>
        <p:sp>
          <p:nvSpPr>
            <p:cNvPr id="6199"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0"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1"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202" name="Rectangle 1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5" name="Group 18"/>
          <p:cNvGrpSpPr>
            <a:grpSpLocks/>
          </p:cNvGrpSpPr>
          <p:nvPr/>
        </p:nvGrpSpPr>
        <p:grpSpPr bwMode="auto">
          <a:xfrm>
            <a:off x="6019800" y="1905000"/>
            <a:ext cx="533400" cy="533400"/>
            <a:chOff x="576" y="2400"/>
            <a:chExt cx="336" cy="336"/>
          </a:xfrm>
        </p:grpSpPr>
        <p:sp>
          <p:nvSpPr>
            <p:cNvPr id="6195"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6"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7"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8" name="Rectangle 2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6" name="Group 23"/>
          <p:cNvGrpSpPr>
            <a:grpSpLocks/>
          </p:cNvGrpSpPr>
          <p:nvPr/>
        </p:nvGrpSpPr>
        <p:grpSpPr bwMode="auto">
          <a:xfrm>
            <a:off x="2362200" y="2971800"/>
            <a:ext cx="533400" cy="533400"/>
            <a:chOff x="576" y="2400"/>
            <a:chExt cx="336" cy="336"/>
          </a:xfrm>
        </p:grpSpPr>
        <p:sp>
          <p:nvSpPr>
            <p:cNvPr id="6191"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2"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3"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4" name="Rectangle 2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7" name="Group 28"/>
          <p:cNvGrpSpPr>
            <a:grpSpLocks/>
          </p:cNvGrpSpPr>
          <p:nvPr/>
        </p:nvGrpSpPr>
        <p:grpSpPr bwMode="auto">
          <a:xfrm>
            <a:off x="1143000" y="2209800"/>
            <a:ext cx="533400" cy="533400"/>
            <a:chOff x="576" y="2400"/>
            <a:chExt cx="336" cy="336"/>
          </a:xfrm>
        </p:grpSpPr>
        <p:sp>
          <p:nvSpPr>
            <p:cNvPr id="6187"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8"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9"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90" name="Rectangle 3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8" name="Group 33"/>
          <p:cNvGrpSpPr>
            <a:grpSpLocks/>
          </p:cNvGrpSpPr>
          <p:nvPr/>
        </p:nvGrpSpPr>
        <p:grpSpPr bwMode="auto">
          <a:xfrm>
            <a:off x="1828800" y="1524000"/>
            <a:ext cx="533400" cy="533400"/>
            <a:chOff x="576" y="2400"/>
            <a:chExt cx="336" cy="336"/>
          </a:xfrm>
        </p:grpSpPr>
        <p:sp>
          <p:nvSpPr>
            <p:cNvPr id="6183"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4"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5"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6" name="Rectangle 3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9" name="Group 38"/>
          <p:cNvGrpSpPr>
            <a:grpSpLocks/>
          </p:cNvGrpSpPr>
          <p:nvPr/>
        </p:nvGrpSpPr>
        <p:grpSpPr bwMode="auto">
          <a:xfrm>
            <a:off x="1981200" y="3962400"/>
            <a:ext cx="533400" cy="533400"/>
            <a:chOff x="576" y="2400"/>
            <a:chExt cx="336" cy="336"/>
          </a:xfrm>
        </p:grpSpPr>
        <p:sp>
          <p:nvSpPr>
            <p:cNvPr id="6179"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0"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1"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82" name="Rectangle 4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0" name="Group 43"/>
          <p:cNvGrpSpPr>
            <a:grpSpLocks/>
          </p:cNvGrpSpPr>
          <p:nvPr/>
        </p:nvGrpSpPr>
        <p:grpSpPr bwMode="auto">
          <a:xfrm>
            <a:off x="4267200" y="3048000"/>
            <a:ext cx="1371600" cy="762000"/>
            <a:chOff x="2688" y="2064"/>
            <a:chExt cx="864" cy="480"/>
          </a:xfrm>
        </p:grpSpPr>
        <p:sp>
          <p:nvSpPr>
            <p:cNvPr id="6168" name="Rectangle 44"/>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9" name="Rectangle 45"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0" name="Rectangle 46"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1" name="Rectangle 47"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2" name="Rectangle 48"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3" name="Rectangle 49"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4" name="Rectangle 50"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5" name="Rectangle 51"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6" name="Rectangle 52"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7" name="Rectangle 53"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6178" name="Rectangle 54"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grpSp>
      <p:sp>
        <p:nvSpPr>
          <p:cNvPr id="6157" name="Text Box 55"/>
          <p:cNvSpPr txBox="1">
            <a:spLocks noChangeArrowheads="1"/>
          </p:cNvSpPr>
          <p:nvPr/>
        </p:nvSpPr>
        <p:spPr bwMode="auto">
          <a:xfrm>
            <a:off x="4191000" y="38100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Central office</a:t>
            </a:r>
          </a:p>
        </p:txBody>
      </p:sp>
      <p:grpSp>
        <p:nvGrpSpPr>
          <p:cNvPr id="11" name="Group 56"/>
          <p:cNvGrpSpPr>
            <a:grpSpLocks/>
          </p:cNvGrpSpPr>
          <p:nvPr/>
        </p:nvGrpSpPr>
        <p:grpSpPr bwMode="auto">
          <a:xfrm>
            <a:off x="6934200" y="4495800"/>
            <a:ext cx="533400" cy="533400"/>
            <a:chOff x="576" y="2400"/>
            <a:chExt cx="336" cy="336"/>
          </a:xfrm>
        </p:grpSpPr>
        <p:sp>
          <p:nvSpPr>
            <p:cNvPr id="6164" name="AutoShape 57"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5" name="Rectangle 58"/>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6" name="Rectangle 59"/>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7" name="Rectangle 60"/>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2" name="Group 61"/>
          <p:cNvGrpSpPr>
            <a:grpSpLocks/>
          </p:cNvGrpSpPr>
          <p:nvPr/>
        </p:nvGrpSpPr>
        <p:grpSpPr bwMode="auto">
          <a:xfrm>
            <a:off x="6172200" y="4495800"/>
            <a:ext cx="533400" cy="533400"/>
            <a:chOff x="576" y="2400"/>
            <a:chExt cx="336" cy="336"/>
          </a:xfrm>
        </p:grpSpPr>
        <p:sp>
          <p:nvSpPr>
            <p:cNvPr id="6160" name="AutoShape 62"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1" name="Rectangle 63"/>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2" name="Rectangle 64"/>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63" name="Rectangle 65"/>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spTree>
    <p:extLst>
      <p:ext uri="{BB962C8B-B14F-4D97-AF65-F5344CB8AC3E}">
        <p14:creationId xmlns:p14="http://schemas.microsoft.com/office/powerpoint/2010/main" val="4178146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a:t>Example with disjoint set union</a:t>
            </a:r>
          </a:p>
        </p:txBody>
      </p:sp>
      <p:sp>
        <p:nvSpPr>
          <p:cNvPr id="108441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8442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8442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8442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8442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8442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84425"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84426" name="Oval 10"/>
          <p:cNvSpPr>
            <a:spLocks noChangeArrowheads="1"/>
          </p:cNvSpPr>
          <p:nvPr/>
        </p:nvSpPr>
        <p:spPr bwMode="auto">
          <a:xfrm>
            <a:off x="6543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84427" name="AutoShape 11"/>
          <p:cNvCxnSpPr>
            <a:cxnSpLocks noChangeShapeType="1"/>
            <a:stCxn id="1084420" idx="7"/>
            <a:endCxn id="108441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084428" name="AutoShape 12"/>
          <p:cNvCxnSpPr>
            <a:cxnSpLocks noChangeShapeType="1"/>
            <a:stCxn id="1084420" idx="4"/>
            <a:endCxn id="108442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084429" name="AutoShape 13"/>
          <p:cNvCxnSpPr>
            <a:cxnSpLocks noChangeShapeType="1"/>
            <a:stCxn id="1084424" idx="1"/>
            <a:endCxn id="108442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084430" name="AutoShape 14"/>
          <p:cNvCxnSpPr>
            <a:cxnSpLocks noChangeShapeType="1"/>
            <a:stCxn id="1084423" idx="3"/>
            <a:endCxn id="108442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84431" name="AutoShape 15"/>
          <p:cNvCxnSpPr>
            <a:cxnSpLocks noChangeShapeType="1"/>
            <a:stCxn id="1084423" idx="0"/>
            <a:endCxn id="108442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084432" name="AutoShape 16"/>
          <p:cNvCxnSpPr>
            <a:cxnSpLocks noChangeShapeType="1"/>
            <a:stCxn id="1084421" idx="1"/>
            <a:endCxn id="108441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84433" name="AutoShape 17"/>
          <p:cNvCxnSpPr>
            <a:cxnSpLocks noChangeShapeType="1"/>
            <a:stCxn id="1084420" idx="6"/>
            <a:endCxn id="108442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084434" name="AutoShape 18"/>
          <p:cNvCxnSpPr>
            <a:cxnSpLocks noChangeShapeType="1"/>
            <a:stCxn id="1084420" idx="5"/>
            <a:endCxn id="108442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084435" name="AutoShape 19"/>
          <p:cNvCxnSpPr>
            <a:cxnSpLocks noChangeShapeType="1"/>
            <a:stCxn id="1084421" idx="6"/>
            <a:endCxn id="1084425"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084436" name="AutoShape 20"/>
          <p:cNvCxnSpPr>
            <a:cxnSpLocks noChangeShapeType="1"/>
            <a:stCxn id="1084423" idx="6"/>
            <a:endCxn id="1084426" idx="2"/>
          </p:cNvCxnSpPr>
          <p:nvPr/>
        </p:nvCxnSpPr>
        <p:spPr bwMode="auto">
          <a:xfrm>
            <a:off x="5826125" y="4025900"/>
            <a:ext cx="717550" cy="0"/>
          </a:xfrm>
          <a:prstGeom prst="straightConnector1">
            <a:avLst/>
          </a:prstGeom>
          <a:noFill/>
          <a:ln w="57150">
            <a:solidFill>
              <a:srgbClr val="FF9900"/>
            </a:solidFill>
            <a:round/>
            <a:headEnd/>
            <a:tailEnd/>
          </a:ln>
          <a:effectLst/>
        </p:spPr>
      </p:cxnSp>
      <p:sp>
        <p:nvSpPr>
          <p:cNvPr id="108443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8443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8443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8444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8444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8444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8444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8444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8444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8444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84447" name="Text Box 31"/>
          <p:cNvSpPr txBox="1">
            <a:spLocks noChangeArrowheads="1"/>
          </p:cNvSpPr>
          <p:nvPr/>
        </p:nvSpPr>
        <p:spPr bwMode="auto">
          <a:xfrm>
            <a:off x="304800" y="1066800"/>
            <a:ext cx="1600200" cy="5386388"/>
          </a:xfrm>
          <a:prstGeom prst="rect">
            <a:avLst/>
          </a:prstGeom>
          <a:noFill/>
          <a:ln w="9525">
            <a:noFill/>
            <a:miter lim="800000"/>
            <a:headEnd/>
            <a:tailEnd/>
          </a:ln>
          <a:effectLst/>
        </p:spPr>
        <p:txBody>
          <a:bodyPr>
            <a:spAutoFit/>
          </a:bodyPr>
          <a:lstStyle/>
          <a:p>
            <a:pPr>
              <a:spcBef>
                <a:spcPct val="50000"/>
              </a:spcBef>
            </a:pPr>
            <a:r>
              <a:rPr lang="en-US" sz="2400"/>
              <a:t>c-d: 	3</a:t>
            </a:r>
          </a:p>
          <a:p>
            <a:pPr>
              <a:spcBef>
                <a:spcPct val="50000"/>
              </a:spcBef>
            </a:pPr>
            <a:r>
              <a:rPr lang="en-US" sz="2400"/>
              <a:t>b-f: 	5</a:t>
            </a:r>
          </a:p>
          <a:p>
            <a:pPr>
              <a:spcBef>
                <a:spcPct val="50000"/>
              </a:spcBef>
            </a:pPr>
            <a:r>
              <a:rPr lang="en-US" sz="2400"/>
              <a:t>b-a: 	6</a:t>
            </a:r>
          </a:p>
          <a:p>
            <a:pPr>
              <a:spcBef>
                <a:spcPct val="50000"/>
              </a:spcBef>
            </a:pPr>
            <a:r>
              <a:rPr lang="en-US" sz="2400"/>
              <a:t>f-e: 	7</a:t>
            </a:r>
          </a:p>
          <a:p>
            <a:pPr>
              <a:spcBef>
                <a:spcPct val="50000"/>
              </a:spcBef>
            </a:pPr>
            <a:r>
              <a:rPr lang="en-US" sz="2400"/>
              <a:t>b-d: 	8</a:t>
            </a:r>
          </a:p>
          <a:p>
            <a:pPr>
              <a:spcBef>
                <a:spcPct val="50000"/>
              </a:spcBef>
            </a:pPr>
            <a:r>
              <a:rPr lang="en-US" sz="2400"/>
              <a:t>f-g: 	9</a:t>
            </a:r>
          </a:p>
          <a:p>
            <a:pPr>
              <a:spcBef>
                <a:spcPct val="50000"/>
              </a:spcBef>
            </a:pPr>
            <a:r>
              <a:rPr lang="en-US" sz="2400"/>
              <a:t>d-e: 	10</a:t>
            </a:r>
          </a:p>
          <a:p>
            <a:pPr>
              <a:spcBef>
                <a:spcPct val="50000"/>
              </a:spcBef>
            </a:pPr>
            <a:r>
              <a:rPr lang="en-US" sz="2400"/>
              <a:t>a-f: 	12</a:t>
            </a:r>
          </a:p>
          <a:p>
            <a:pPr>
              <a:spcBef>
                <a:spcPct val="50000"/>
              </a:spcBef>
            </a:pPr>
            <a:r>
              <a:rPr lang="en-US" sz="2400"/>
              <a:t>b-c: 	14</a:t>
            </a:r>
          </a:p>
          <a:p>
            <a:pPr>
              <a:spcBef>
                <a:spcPct val="50000"/>
              </a:spcBef>
            </a:pPr>
            <a:r>
              <a:rPr lang="en-US" sz="2400"/>
              <a:t>e-h: 	15</a:t>
            </a:r>
          </a:p>
        </p:txBody>
      </p:sp>
      <p:sp>
        <p:nvSpPr>
          <p:cNvPr id="1084448" name="Rectangle 32"/>
          <p:cNvSpPr>
            <a:spLocks noChangeArrowheads="1"/>
          </p:cNvSpPr>
          <p:nvPr/>
        </p:nvSpPr>
        <p:spPr bwMode="auto">
          <a:xfrm>
            <a:off x="56388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d</a:t>
            </a:r>
          </a:p>
        </p:txBody>
      </p:sp>
      <p:sp>
        <p:nvSpPr>
          <p:cNvPr id="1084449" name="Rectangle 33"/>
          <p:cNvSpPr>
            <a:spLocks noChangeArrowheads="1"/>
          </p:cNvSpPr>
          <p:nvPr/>
        </p:nvSpPr>
        <p:spPr bwMode="auto">
          <a:xfrm>
            <a:off x="2590800" y="6019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b</a:t>
            </a:r>
          </a:p>
        </p:txBody>
      </p:sp>
      <p:sp>
        <p:nvSpPr>
          <p:cNvPr id="1084450" name="Rectangle 34"/>
          <p:cNvSpPr>
            <a:spLocks noChangeArrowheads="1"/>
          </p:cNvSpPr>
          <p:nvPr/>
        </p:nvSpPr>
        <p:spPr bwMode="auto">
          <a:xfrm>
            <a:off x="3200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f</a:t>
            </a:r>
          </a:p>
        </p:txBody>
      </p:sp>
      <p:sp>
        <p:nvSpPr>
          <p:cNvPr id="1084451" name="Rectangle 35"/>
          <p:cNvSpPr>
            <a:spLocks noChangeArrowheads="1"/>
          </p:cNvSpPr>
          <p:nvPr/>
        </p:nvSpPr>
        <p:spPr bwMode="auto">
          <a:xfrm>
            <a:off x="3810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a</a:t>
            </a:r>
          </a:p>
        </p:txBody>
      </p:sp>
      <p:sp>
        <p:nvSpPr>
          <p:cNvPr id="1084452" name="Rectangle 36"/>
          <p:cNvSpPr>
            <a:spLocks noChangeArrowheads="1"/>
          </p:cNvSpPr>
          <p:nvPr/>
        </p:nvSpPr>
        <p:spPr bwMode="auto">
          <a:xfrm>
            <a:off x="62484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g</a:t>
            </a:r>
          </a:p>
        </p:txBody>
      </p:sp>
      <p:sp>
        <p:nvSpPr>
          <p:cNvPr id="1084453" name="Rectangle 37"/>
          <p:cNvSpPr>
            <a:spLocks noChangeArrowheads="1"/>
          </p:cNvSpPr>
          <p:nvPr/>
        </p:nvSpPr>
        <p:spPr bwMode="auto">
          <a:xfrm>
            <a:off x="44196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e</a:t>
            </a:r>
          </a:p>
        </p:txBody>
      </p:sp>
      <p:sp>
        <p:nvSpPr>
          <p:cNvPr id="1084454" name="Rectangle 38"/>
          <p:cNvSpPr>
            <a:spLocks noChangeArrowheads="1"/>
          </p:cNvSpPr>
          <p:nvPr/>
        </p:nvSpPr>
        <p:spPr bwMode="auto">
          <a:xfrm>
            <a:off x="50292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c</a:t>
            </a:r>
          </a:p>
        </p:txBody>
      </p:sp>
      <p:sp>
        <p:nvSpPr>
          <p:cNvPr id="1084455" name="Rectangle 39"/>
          <p:cNvSpPr>
            <a:spLocks noChangeArrowheads="1"/>
          </p:cNvSpPr>
          <p:nvPr/>
        </p:nvSpPr>
        <p:spPr bwMode="auto">
          <a:xfrm>
            <a:off x="6858000" y="6019800"/>
            <a:ext cx="304800" cy="304800"/>
          </a:xfrm>
          <a:prstGeom prst="rect">
            <a:avLst/>
          </a:prstGeom>
          <a:solidFill>
            <a:schemeClr val="bg2"/>
          </a:solidFill>
          <a:ln w="9525">
            <a:solidFill>
              <a:schemeClr val="tx1"/>
            </a:solidFill>
            <a:miter lim="800000"/>
            <a:headEnd/>
            <a:tailEnd/>
          </a:ln>
          <a:effectLst/>
        </p:spPr>
        <p:txBody>
          <a:bodyPr wrap="none" anchor="ctr"/>
          <a:lstStyle/>
          <a:p>
            <a:pPr algn="ctr"/>
            <a:r>
              <a:rPr lang="en-US" dirty="0"/>
              <a:t>h</a:t>
            </a:r>
          </a:p>
        </p:txBody>
      </p:sp>
      <p:sp>
        <p:nvSpPr>
          <p:cNvPr id="1084456" name="Line 40"/>
          <p:cNvSpPr>
            <a:spLocks noChangeShapeType="1"/>
          </p:cNvSpPr>
          <p:nvPr/>
        </p:nvSpPr>
        <p:spPr bwMode="auto">
          <a:xfrm>
            <a:off x="35052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4457" name="Freeform 41"/>
          <p:cNvSpPr>
            <a:spLocks/>
          </p:cNvSpPr>
          <p:nvPr/>
        </p:nvSpPr>
        <p:spPr bwMode="auto">
          <a:xfrm>
            <a:off x="2743200" y="5753100"/>
            <a:ext cx="1231900" cy="2667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4458" name="Freeform 42"/>
          <p:cNvSpPr>
            <a:spLocks/>
          </p:cNvSpPr>
          <p:nvPr/>
        </p:nvSpPr>
        <p:spPr bwMode="auto">
          <a:xfrm>
            <a:off x="2819400" y="5867400"/>
            <a:ext cx="533400" cy="152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4459" name="Line 43"/>
          <p:cNvSpPr>
            <a:spLocks noChangeShapeType="1"/>
          </p:cNvSpPr>
          <p:nvPr/>
        </p:nvSpPr>
        <p:spPr bwMode="auto">
          <a:xfrm>
            <a:off x="28956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4460" name="Freeform 44"/>
          <p:cNvSpPr>
            <a:spLocks/>
          </p:cNvSpPr>
          <p:nvPr/>
        </p:nvSpPr>
        <p:spPr bwMode="auto">
          <a:xfrm>
            <a:off x="2667000" y="5638800"/>
            <a:ext cx="1828800" cy="3810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4461" name="Line 45"/>
          <p:cNvSpPr>
            <a:spLocks noChangeShapeType="1"/>
          </p:cNvSpPr>
          <p:nvPr/>
        </p:nvSpPr>
        <p:spPr bwMode="auto">
          <a:xfrm>
            <a:off x="47371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4462" name="Freeform 46"/>
          <p:cNvSpPr>
            <a:spLocks/>
          </p:cNvSpPr>
          <p:nvPr/>
        </p:nvSpPr>
        <p:spPr bwMode="auto">
          <a:xfrm>
            <a:off x="2590800" y="5486400"/>
            <a:ext cx="25908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4463" name="Line 47"/>
          <p:cNvSpPr>
            <a:spLocks noChangeShapeType="1"/>
          </p:cNvSpPr>
          <p:nvPr/>
        </p:nvSpPr>
        <p:spPr bwMode="auto">
          <a:xfrm>
            <a:off x="59563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4464" name="Line 48"/>
          <p:cNvSpPr>
            <a:spLocks noChangeShapeType="1"/>
          </p:cNvSpPr>
          <p:nvPr/>
        </p:nvSpPr>
        <p:spPr bwMode="auto">
          <a:xfrm>
            <a:off x="41148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4465" name="Freeform 49"/>
          <p:cNvSpPr>
            <a:spLocks/>
          </p:cNvSpPr>
          <p:nvPr/>
        </p:nvSpPr>
        <p:spPr bwMode="auto">
          <a:xfrm>
            <a:off x="2590800" y="5486400"/>
            <a:ext cx="32004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4466" name="Line 50"/>
          <p:cNvSpPr>
            <a:spLocks noChangeShapeType="1"/>
          </p:cNvSpPr>
          <p:nvPr/>
        </p:nvSpPr>
        <p:spPr bwMode="auto">
          <a:xfrm>
            <a:off x="53340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4467" name="Freeform 51"/>
          <p:cNvSpPr>
            <a:spLocks/>
          </p:cNvSpPr>
          <p:nvPr/>
        </p:nvSpPr>
        <p:spPr bwMode="auto">
          <a:xfrm>
            <a:off x="2590800" y="5486400"/>
            <a:ext cx="38100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
        <p:nvSpPr>
          <p:cNvPr id="1084468" name="Line 52"/>
          <p:cNvSpPr>
            <a:spLocks noChangeShapeType="1"/>
          </p:cNvSpPr>
          <p:nvPr/>
        </p:nvSpPr>
        <p:spPr bwMode="auto">
          <a:xfrm>
            <a:off x="6565900" y="6172200"/>
            <a:ext cx="304800" cy="0"/>
          </a:xfrm>
          <a:prstGeom prst="line">
            <a:avLst/>
          </a:prstGeom>
          <a:noFill/>
          <a:ln w="9525">
            <a:solidFill>
              <a:schemeClr val="tx1"/>
            </a:solidFill>
            <a:round/>
            <a:headEnd/>
            <a:tailEnd type="triangle" w="med" len="med"/>
          </a:ln>
          <a:effectLst/>
        </p:spPr>
        <p:txBody>
          <a:bodyPr/>
          <a:lstStyle/>
          <a:p>
            <a:endParaRPr lang="en-US"/>
          </a:p>
        </p:txBody>
      </p:sp>
      <p:sp>
        <p:nvSpPr>
          <p:cNvPr id="1084469" name="Freeform 53"/>
          <p:cNvSpPr>
            <a:spLocks/>
          </p:cNvSpPr>
          <p:nvPr/>
        </p:nvSpPr>
        <p:spPr bwMode="auto">
          <a:xfrm>
            <a:off x="2590800" y="5486400"/>
            <a:ext cx="4419600" cy="533400"/>
          </a:xfrm>
          <a:custGeom>
            <a:avLst/>
            <a:gdLst/>
            <a:ahLst/>
            <a:cxnLst>
              <a:cxn ang="0">
                <a:pos x="680" y="168"/>
              </a:cxn>
              <a:cxn ang="0">
                <a:pos x="344" y="24"/>
              </a:cxn>
              <a:cxn ang="0">
                <a:pos x="56" y="24"/>
              </a:cxn>
              <a:cxn ang="0">
                <a:pos x="8" y="168"/>
              </a:cxn>
            </a:cxnLst>
            <a:rect l="0" t="0" r="r" b="b"/>
            <a:pathLst>
              <a:path w="680" h="168">
                <a:moveTo>
                  <a:pt x="680" y="168"/>
                </a:moveTo>
                <a:cubicBezTo>
                  <a:pt x="564" y="108"/>
                  <a:pt x="448" y="48"/>
                  <a:pt x="344" y="24"/>
                </a:cubicBezTo>
                <a:cubicBezTo>
                  <a:pt x="240" y="0"/>
                  <a:pt x="112" y="0"/>
                  <a:pt x="56" y="24"/>
                </a:cubicBezTo>
                <a:cubicBezTo>
                  <a:pt x="0" y="48"/>
                  <a:pt x="4" y="108"/>
                  <a:pt x="8" y="168"/>
                </a:cubicBezTo>
              </a:path>
            </a:pathLst>
          </a:custGeom>
          <a:noFill/>
          <a:ln w="9525" cap="flat" cmpd="sng">
            <a:solidFill>
              <a:schemeClr val="tx1"/>
            </a:solidFill>
            <a:prstDash val="solid"/>
            <a:round/>
            <a:headEnd type="none" w="med" len="med"/>
            <a:tailEnd type="triangle" w="med" len="med"/>
          </a:ln>
          <a:effectLst/>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370" name="Rectangle 2"/>
          <p:cNvSpPr>
            <a:spLocks noGrp="1" noChangeArrowheads="1"/>
          </p:cNvSpPr>
          <p:nvPr>
            <p:ph type="title"/>
          </p:nvPr>
        </p:nvSpPr>
        <p:spPr/>
        <p:txBody>
          <a:bodyPr/>
          <a:lstStyle/>
          <a:p>
            <a:pPr eaLnBrk="1" hangingPunct="1">
              <a:defRPr/>
            </a:pPr>
            <a:r>
              <a:rPr lang="da-DK" dirty="0"/>
              <a:t>Kruskal's Algorithm</a:t>
            </a:r>
          </a:p>
        </p:txBody>
      </p:sp>
      <p:sp>
        <p:nvSpPr>
          <p:cNvPr id="23555" name="Rectangle 3"/>
          <p:cNvSpPr>
            <a:spLocks noChangeArrowheads="1"/>
          </p:cNvSpPr>
          <p:nvPr/>
        </p:nvSpPr>
        <p:spPr bwMode="auto">
          <a:xfrm>
            <a:off x="0" y="1854200"/>
            <a:ext cx="8788400" cy="3352800"/>
          </a:xfrm>
          <a:prstGeom prst="rect">
            <a:avLst/>
          </a:prstGeom>
          <a:noFill/>
          <a:ln w="12700">
            <a:noFill/>
            <a:miter lim="800000"/>
            <a:headEnd type="none" w="sm" len="sm"/>
            <a:tailEnd type="none" w="sm" len="sm"/>
          </a:ln>
          <a:effectLst/>
        </p:spPr>
        <p:txBody>
          <a:bodyPr lIns="92075" tIns="46038" rIns="92075" bIns="46038"/>
          <a:lstStyle/>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dirty="0">
                <a:latin typeface="Courier New" pitchFamily="49" charset="0"/>
                <a:cs typeface="Times New Roman" pitchFamily="18" charset="0"/>
              </a:rPr>
              <a:t>MST-Kruskal</a:t>
            </a:r>
            <a:r>
              <a:rPr lang="en-US" sz="2000" b="0" dirty="0">
                <a:latin typeface="Courier New" pitchFamily="49" charset="0"/>
                <a:cs typeface="Times New Roman" pitchFamily="18" charset="0"/>
              </a:rPr>
              <a:t>(</a:t>
            </a:r>
            <a:r>
              <a:rPr lang="en-US" sz="2000" b="0" i="1" dirty="0" err="1">
                <a:latin typeface="Courier New" pitchFamily="49" charset="0"/>
                <a:cs typeface="Times New Roman" pitchFamily="18" charset="0"/>
              </a:rPr>
              <a:t>G</a:t>
            </a:r>
            <a:r>
              <a:rPr lang="en-US" sz="2000" b="0" dirty="0" err="1">
                <a:latin typeface="Courier New" pitchFamily="49" charset="0"/>
                <a:cs typeface="Times New Roman" pitchFamily="18" charset="0"/>
              </a:rPr>
              <a:t>,</a:t>
            </a:r>
            <a:r>
              <a:rPr lang="en-US" sz="2000" b="0" i="1" dirty="0" err="1">
                <a:latin typeface="Courier New" pitchFamily="49" charset="0"/>
                <a:cs typeface="Times New Roman" pitchFamily="18" charset="0"/>
              </a:rPr>
              <a:t>w</a:t>
            </a:r>
            <a:r>
              <a:rPr lang="en-US" sz="2000" b="0" dirty="0">
                <a:latin typeface="Courier New" pitchFamily="49" charset="0"/>
                <a:cs typeface="Times New Roman" pitchFamily="18" charset="0"/>
              </a:rPr>
              <a: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Courier New" pitchFamily="49" charset="0"/>
              </a:rPr>
              <a:t>1</a:t>
            </a:r>
            <a:r>
              <a:rPr lang="en-US"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r>
              <a:rPr lang="en-US" sz="2000" b="0" dirty="0">
                <a:latin typeface="Courier New" pitchFamily="49" charset="0"/>
                <a:cs typeface="Times New Roman" pitchFamily="18" charset="0"/>
              </a:rPr>
              <a:t> </a:t>
            </a:r>
            <a:r>
              <a:rPr lang="en-US" sz="2000" b="0" dirty="0">
                <a:latin typeface="Symbol" pitchFamily="18" charset="2"/>
                <a:cs typeface="Courier New" pitchFamily="49" charset="0"/>
              </a:rPr>
              <a:t>¬</a:t>
            </a:r>
            <a:r>
              <a:rPr lang="en-US" sz="2000" b="0" dirty="0">
                <a:latin typeface="Courier New" pitchFamily="49" charset="0"/>
                <a:cs typeface="Times New Roman" pitchFamily="18" charset="0"/>
              </a:rPr>
              <a:t> </a:t>
            </a:r>
            <a:r>
              <a:rPr lang="en-US" sz="2000" b="0" dirty="0">
                <a:latin typeface="Symbol" pitchFamily="18" charset="2"/>
                <a:cs typeface="Times New Roman" pitchFamily="18" charset="0"/>
              </a:rPr>
              <a:t>Æ</a:t>
            </a:r>
            <a:endParaRPr lang="en-US" sz="2000" b="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2 </a:t>
            </a:r>
            <a:r>
              <a:rPr lang="en-US" sz="2000" dirty="0">
                <a:latin typeface="Courier New" pitchFamily="49" charset="0"/>
                <a:cs typeface="Times New Roman" pitchFamily="18" charset="0"/>
              </a:rPr>
              <a:t>for</a:t>
            </a:r>
            <a:r>
              <a:rPr lang="en-US" sz="2000" b="0" dirty="0">
                <a:latin typeface="Courier New" pitchFamily="49" charset="0"/>
                <a:cs typeface="Times New Roman" pitchFamily="18" charset="0"/>
              </a:rPr>
              <a:t> each </a:t>
            </a:r>
            <a:r>
              <a:rPr lang="da-DK" sz="2000" b="0" dirty="0">
                <a:latin typeface="Courier New" pitchFamily="49" charset="0"/>
                <a:cs typeface="Times New Roman" pitchFamily="18" charset="0"/>
              </a:rPr>
              <a:t>vertex </a:t>
            </a:r>
            <a:r>
              <a:rPr lang="da-DK" sz="2000" b="0" i="1" dirty="0">
                <a:latin typeface="Courier New" pitchFamily="49" charset="0"/>
                <a:cs typeface="Times New Roman" pitchFamily="18" charset="0"/>
              </a:rPr>
              <a:t>v</a:t>
            </a:r>
            <a:r>
              <a:rPr lang="en-US" sz="2000" b="0" dirty="0">
                <a:latin typeface="Courier New" pitchFamily="49" charset="0"/>
                <a:cs typeface="Times New Roman" pitchFamily="18" charset="0"/>
              </a:rPr>
              <a:t> </a:t>
            </a:r>
            <a:r>
              <a:rPr lang="en-US" sz="2000" b="0" dirty="0">
                <a:latin typeface="Symbol" pitchFamily="18" charset="2"/>
                <a:cs typeface="Times New Roman" pitchFamily="18" charset="0"/>
              </a:rPr>
              <a:t>Î</a:t>
            </a:r>
            <a:r>
              <a:rPr lang="en-US" sz="2000" b="0" dirty="0">
                <a:latin typeface="Courier New" pitchFamily="49" charset="0"/>
                <a:cs typeface="Times New Roman" pitchFamily="18" charset="0"/>
              </a:rPr>
              <a:t> </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G</a:t>
            </a:r>
            <a:r>
              <a:rPr lang="da-DK" sz="2000" b="0" dirty="0">
                <a:latin typeface="Courier New" pitchFamily="49" charset="0"/>
                <a:cs typeface="Times New Roman" pitchFamily="18" charset="0"/>
              </a:rPr>
              <a:t>] </a:t>
            </a:r>
            <a:r>
              <a:rPr lang="da-DK" sz="2000" dirty="0">
                <a:latin typeface="Courier New" pitchFamily="49" charset="0"/>
                <a:cs typeface="Times New Roman" pitchFamily="18" charset="0"/>
              </a:rPr>
              <a:t>do</a:t>
            </a:r>
            <a:endParaRPr lang="en-US" sz="200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3    </a:t>
            </a:r>
            <a:r>
              <a:rPr lang="da-DK" sz="2000" dirty="0">
                <a:solidFill>
                  <a:srgbClr val="FF3300"/>
                </a:solidFill>
                <a:latin typeface="Courier New" pitchFamily="49" charset="0"/>
                <a:cs typeface="Times New Roman" pitchFamily="18" charset="0"/>
              </a:rPr>
              <a:t>Make-Set</a:t>
            </a:r>
            <a:r>
              <a:rPr lang="en-US" sz="2000" b="0" dirty="0">
                <a:latin typeface="Courier New" pitchFamily="49" charset="0"/>
                <a:cs typeface="Times New Roman" pitchFamily="18" charset="0"/>
              </a:rPr>
              <a:t>(</a:t>
            </a:r>
            <a:r>
              <a:rPr lang="en-US" sz="2000" b="0" i="1" dirty="0">
                <a:latin typeface="Courier New" pitchFamily="49" charset="0"/>
                <a:cs typeface="Times New Roman" pitchFamily="18" charset="0"/>
              </a:rPr>
              <a:t>v</a:t>
            </a:r>
            <a:r>
              <a:rPr lang="en-US" sz="2000" b="0" dirty="0">
                <a:latin typeface="Courier New" pitchFamily="49" charset="0"/>
                <a:cs typeface="Times New Roman" pitchFamily="18" charset="0"/>
              </a:rPr>
              <a:t>) </a:t>
            </a:r>
            <a:r>
              <a:rPr lang="en-US" sz="1400" b="0" dirty="0">
                <a:latin typeface="Courier New" pitchFamily="49" charset="0"/>
                <a:cs typeface="Times New Roman" pitchFamily="18" charset="0"/>
              </a:rPr>
              <a:t>//</a:t>
            </a:r>
            <a:r>
              <a:rPr lang="en-US" sz="1400" b="0" dirty="0"/>
              <a:t>creates set containing v (for initialization)</a:t>
            </a:r>
            <a:endParaRPr lang="en-US" sz="1400" b="0" dirty="0">
              <a:latin typeface="Symbol" pitchFamily="18" charset="2"/>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en-US" sz="2000" b="0" dirty="0">
                <a:latin typeface="Courier New" pitchFamily="49" charset="0"/>
                <a:cs typeface="Times New Roman" pitchFamily="18" charset="0"/>
              </a:rPr>
              <a:t>4 </a:t>
            </a:r>
            <a:r>
              <a:rPr lang="da-DK" sz="2000" b="0" dirty="0">
                <a:latin typeface="Courier New" pitchFamily="49" charset="0"/>
                <a:cs typeface="Times New Roman" pitchFamily="18" charset="0"/>
              </a:rPr>
              <a:t>sort the edges of </a:t>
            </a:r>
            <a:r>
              <a:rPr lang="da-DK" sz="2000" b="0" i="1" dirty="0">
                <a:latin typeface="Courier New" pitchFamily="49" charset="0"/>
                <a:cs typeface="Times New Roman" pitchFamily="18" charset="0"/>
              </a:rPr>
              <a:t>E</a:t>
            </a:r>
            <a:r>
              <a:rPr lang="da-DK" sz="2000" b="0" dirty="0">
                <a:latin typeface="Courier New" pitchFamily="49" charset="0"/>
                <a:cs typeface="Times New Roman" pitchFamily="18" charset="0"/>
              </a:rPr>
              <a:t> </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5 </a:t>
            </a:r>
            <a:r>
              <a:rPr lang="da-DK" sz="2000" dirty="0">
                <a:latin typeface="Courier New" pitchFamily="49" charset="0"/>
                <a:cs typeface="Times New Roman" pitchFamily="18" charset="0"/>
              </a:rPr>
              <a:t>for</a:t>
            </a:r>
            <a:r>
              <a:rPr lang="en-US" sz="2000" b="0" dirty="0">
                <a:latin typeface="Courier New" pitchFamily="49" charset="0"/>
                <a:cs typeface="Times New Roman" pitchFamily="18" charset="0"/>
              </a:rPr>
              <a:t> </a:t>
            </a:r>
            <a:r>
              <a:rPr lang="da-DK" sz="2000" b="0" dirty="0">
                <a:latin typeface="Courier New" pitchFamily="49" charset="0"/>
                <a:cs typeface="Times New Roman" pitchFamily="18" charset="0"/>
              </a:rPr>
              <a:t>each (</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r>
              <a:rPr lang="en-US" sz="2000" b="0" dirty="0">
                <a:latin typeface="Symbol" pitchFamily="18" charset="2"/>
                <a:cs typeface="Times New Roman" pitchFamily="18" charset="0"/>
              </a:rPr>
              <a:t>Î</a:t>
            </a:r>
            <a:r>
              <a:rPr lang="da-DK" sz="2000" b="0" i="1" dirty="0">
                <a:latin typeface="Courier New" pitchFamily="49" charset="0"/>
                <a:cs typeface="Times New Roman" pitchFamily="18" charset="0"/>
              </a:rPr>
              <a:t>E do</a:t>
            </a:r>
            <a:endParaRPr lang="da-DK" sz="2000" dirty="0">
              <a:latin typeface="Courier New" pitchFamily="49" charset="0"/>
              <a:cs typeface="Times New Roman" pitchFamily="18" charset="0"/>
            </a:endParaRP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6   </a:t>
            </a:r>
            <a:r>
              <a:rPr lang="da-DK" sz="2000" dirty="0">
                <a:latin typeface="Courier New" pitchFamily="49" charset="0"/>
                <a:cs typeface="Times New Roman" pitchFamily="18" charset="0"/>
              </a:rPr>
              <a:t>if</a:t>
            </a:r>
            <a:r>
              <a:rPr lang="da-DK" sz="2000" b="0" dirty="0">
                <a:latin typeface="Courier New" pitchFamily="49" charset="0"/>
                <a:cs typeface="Times New Roman" pitchFamily="18" charset="0"/>
              </a:rPr>
              <a:t> </a:t>
            </a:r>
            <a:r>
              <a:rPr lang="da-DK" sz="2000" dirty="0">
                <a:solidFill>
                  <a:srgbClr val="FF3300"/>
                </a:solidFill>
                <a:latin typeface="Courier New" pitchFamily="49" charset="0"/>
                <a:cs typeface="Times New Roman" pitchFamily="18" charset="0"/>
              </a:rPr>
              <a:t>Find-Set</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 </a:t>
            </a:r>
            <a:r>
              <a:rPr lang="en-US" sz="2000" dirty="0">
                <a:latin typeface="Symbol" pitchFamily="18" charset="2"/>
                <a:cs typeface="Times New Roman" pitchFamily="18" charset="0"/>
              </a:rPr>
              <a:t>¹</a:t>
            </a:r>
            <a:r>
              <a:rPr lang="da-DK" sz="2000" b="0" dirty="0">
                <a:latin typeface="Courier New" pitchFamily="49" charset="0"/>
                <a:cs typeface="Times New Roman" pitchFamily="18" charset="0"/>
              </a:rPr>
              <a:t> </a:t>
            </a:r>
            <a:r>
              <a:rPr lang="da-DK" sz="2000" dirty="0">
                <a:solidFill>
                  <a:srgbClr val="FF3300"/>
                </a:solidFill>
                <a:latin typeface="Courier New" pitchFamily="49" charset="0"/>
                <a:cs typeface="Times New Roman" pitchFamily="18" charset="0"/>
              </a:rPr>
              <a:t>Find-Set</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 </a:t>
            </a:r>
            <a:r>
              <a:rPr lang="da-DK" sz="2000" dirty="0">
                <a:latin typeface="Courier New" pitchFamily="49" charset="0"/>
                <a:cs typeface="Times New Roman" pitchFamily="18" charset="0"/>
              </a:rPr>
              <a:t>then // </a:t>
            </a:r>
            <a:r>
              <a:rPr lang="da-DK" sz="1600" dirty="0">
                <a:latin typeface="Courier New" pitchFamily="49" charset="0"/>
                <a:cs typeface="Times New Roman" pitchFamily="18" charset="0"/>
              </a:rPr>
              <a:t>different component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7      </a:t>
            </a:r>
            <a:r>
              <a:rPr lang="da-DK" sz="2000" b="0" i="1" dirty="0">
                <a:latin typeface="Courier New" pitchFamily="49" charset="0"/>
                <a:cs typeface="Times New Roman" pitchFamily="18" charset="0"/>
              </a:rPr>
              <a:t>A</a:t>
            </a:r>
            <a:r>
              <a:rPr lang="da-DK" sz="2000" b="0" dirty="0">
                <a:latin typeface="Courier New" pitchFamily="49" charset="0"/>
                <a:cs typeface="Times New Roman" pitchFamily="18" charset="0"/>
              </a:rPr>
              <a:t> </a:t>
            </a:r>
            <a:r>
              <a:rPr lang="en-US" sz="2000" b="0" dirty="0">
                <a:latin typeface="Symbol" pitchFamily="18" charset="2"/>
                <a:cs typeface="Courier New" pitchFamily="49" charset="0"/>
              </a:rPr>
              <a:t>¬</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r>
              <a:rPr lang="da-DK" sz="2000" b="0" dirty="0">
                <a:latin typeface="Courier New" pitchFamily="49" charset="0"/>
                <a:cs typeface="Times New Roman" pitchFamily="18" charset="0"/>
              </a:rPr>
              <a:t> </a:t>
            </a:r>
            <a:r>
              <a:rPr lang="da-DK" sz="2000" b="0" dirty="0">
                <a:latin typeface="Symbol" pitchFamily="18" charset="2"/>
                <a:cs typeface="Times New Roman" pitchFamily="18" charset="0"/>
              </a:rPr>
              <a:t>È</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8      </a:t>
            </a:r>
            <a:r>
              <a:rPr lang="da-DK" sz="2000" dirty="0">
                <a:solidFill>
                  <a:srgbClr val="FF3300"/>
                </a:solidFill>
                <a:latin typeface="Courier New" pitchFamily="49" charset="0"/>
                <a:cs typeface="Times New Roman" pitchFamily="18" charset="0"/>
              </a:rPr>
              <a:t>Union</a:t>
            </a:r>
            <a:r>
              <a:rPr lang="da-DK" sz="2000" b="0" dirty="0">
                <a:latin typeface="Courier New" pitchFamily="49" charset="0"/>
                <a:cs typeface="Times New Roman" pitchFamily="18" charset="0"/>
              </a:rPr>
              <a:t>(Set(</a:t>
            </a:r>
            <a:r>
              <a:rPr lang="da-DK" sz="2000" b="0" i="1" dirty="0">
                <a:latin typeface="Courier New" pitchFamily="49" charset="0"/>
                <a:cs typeface="Times New Roman" pitchFamily="18" charset="0"/>
              </a:rPr>
              <a:t>u</a:t>
            </a:r>
            <a:r>
              <a:rPr lang="da-DK" sz="2000" b="0" dirty="0">
                <a:latin typeface="Courier New" pitchFamily="49" charset="0"/>
                <a:cs typeface="Times New Roman" pitchFamily="18" charset="0"/>
              </a:rPr>
              <a:t>),Set(</a:t>
            </a:r>
            <a:r>
              <a:rPr lang="da-DK" sz="2000" b="0" i="1" dirty="0">
                <a:latin typeface="Courier New" pitchFamily="49" charset="0"/>
                <a:cs typeface="Times New Roman" pitchFamily="18" charset="0"/>
              </a:rPr>
              <a:t>v</a:t>
            </a:r>
            <a:r>
              <a:rPr lang="da-DK" sz="2000" b="0" dirty="0">
                <a:latin typeface="Courier New" pitchFamily="49" charset="0"/>
                <a:cs typeface="Times New Roman" pitchFamily="18" charset="0"/>
              </a:rPr>
              <a:t>)) // merge</a:t>
            </a:r>
          </a:p>
          <a:p>
            <a:pPr marL="342900" indent="-342900">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0" dirty="0">
                <a:latin typeface="Courier New" pitchFamily="49" charset="0"/>
                <a:cs typeface="Times New Roman" pitchFamily="18" charset="0"/>
              </a:rPr>
              <a:t>9 </a:t>
            </a:r>
            <a:r>
              <a:rPr lang="da-DK" sz="2000" dirty="0">
                <a:latin typeface="Courier New" pitchFamily="49" charset="0"/>
                <a:cs typeface="Times New Roman" pitchFamily="18" charset="0"/>
              </a:rPr>
              <a:t>return</a:t>
            </a:r>
            <a:r>
              <a:rPr lang="da-DK" sz="2000" b="0" dirty="0">
                <a:latin typeface="Courier New" pitchFamily="49" charset="0"/>
                <a:cs typeface="Times New Roman" pitchFamily="18" charset="0"/>
              </a:rPr>
              <a:t> </a:t>
            </a:r>
            <a:r>
              <a:rPr lang="da-DK" sz="2000" b="0" i="1" dirty="0">
                <a:latin typeface="Courier New" pitchFamily="49" charset="0"/>
                <a:cs typeface="Times New Roman" pitchFamily="18" charset="0"/>
              </a:rPr>
              <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effectLst/>
              </a:rPr>
              <a:t>Running Time of Kruskal’s Algorithm</a:t>
            </a:r>
          </a:p>
        </p:txBody>
      </p:sp>
      <p:sp>
        <p:nvSpPr>
          <p:cNvPr id="2275331" name="Rectangle 3"/>
          <p:cNvSpPr>
            <a:spLocks noGrp="1" noChangeArrowheads="1"/>
          </p:cNvSpPr>
          <p:nvPr>
            <p:ph type="body" idx="1"/>
          </p:nvPr>
        </p:nvSpPr>
        <p:spPr/>
        <p:txBody>
          <a:bodyPr>
            <a:normAutofit fontScale="85000" lnSpcReduction="10000"/>
          </a:bodyPr>
          <a:lstStyle/>
          <a:p>
            <a:pPr marL="342900" indent="-342900" eaLnBrk="1" hangingPunct="1">
              <a:tabLst/>
              <a:defRPr/>
            </a:pPr>
            <a:r>
              <a:rPr lang="en-US" sz="2400" dirty="0" err="1">
                <a:effectLst/>
              </a:rPr>
              <a:t>Kruskal’s</a:t>
            </a:r>
            <a:r>
              <a:rPr lang="en-US" sz="2400" dirty="0">
                <a:effectLst/>
              </a:rPr>
              <a:t> Algorithm consists of two stages.</a:t>
            </a:r>
            <a:endParaRPr lang="en-US" sz="2400" dirty="0"/>
          </a:p>
          <a:p>
            <a:pPr marL="742950" lvl="1" indent="-285750" eaLnBrk="1" hangingPunct="1">
              <a:tabLst/>
              <a:defRPr/>
            </a:pPr>
            <a:r>
              <a:rPr lang="en-US" sz="2400" dirty="0"/>
              <a:t>Initializing the set A in line 1 takes </a:t>
            </a:r>
            <a:r>
              <a:rPr lang="en-US" sz="2400" dirty="0">
                <a:solidFill>
                  <a:srgbClr val="FF3300"/>
                </a:solidFill>
              </a:rPr>
              <a:t>O(1)</a:t>
            </a:r>
            <a:r>
              <a:rPr lang="en-US" sz="2400" dirty="0"/>
              <a:t> time.</a:t>
            </a:r>
          </a:p>
          <a:p>
            <a:pPr marL="742950" lvl="1" indent="-285750" eaLnBrk="1" hangingPunct="1">
              <a:tabLst/>
              <a:defRPr/>
            </a:pPr>
            <a:r>
              <a:rPr lang="en-US" sz="2400" dirty="0"/>
              <a:t>Sorting the edges by weight in line 4.</a:t>
            </a:r>
          </a:p>
          <a:p>
            <a:pPr marL="1143000" lvl="2" indent="-228600" eaLnBrk="1" hangingPunct="1">
              <a:tabLst/>
              <a:defRPr/>
            </a:pPr>
            <a:r>
              <a:rPr lang="en-US" sz="2000" dirty="0"/>
              <a:t> takes	</a:t>
            </a:r>
            <a:r>
              <a:rPr lang="en-US" sz="2000" i="1" dirty="0"/>
              <a:t>O</a:t>
            </a:r>
            <a:r>
              <a:rPr lang="en-US" sz="2000" dirty="0"/>
              <a:t>(</a:t>
            </a:r>
            <a:r>
              <a:rPr lang="en-US" sz="2000" i="1" dirty="0"/>
              <a:t>E</a:t>
            </a:r>
            <a:r>
              <a:rPr lang="en-US" sz="2000" dirty="0"/>
              <a:t> </a:t>
            </a:r>
            <a:r>
              <a:rPr lang="en-US" sz="2000" dirty="0" err="1"/>
              <a:t>lg</a:t>
            </a:r>
            <a:r>
              <a:rPr lang="en-US" sz="2000" dirty="0"/>
              <a:t> </a:t>
            </a:r>
            <a:r>
              <a:rPr lang="en-US" sz="2000" i="1" dirty="0"/>
              <a:t>E</a:t>
            </a:r>
            <a:r>
              <a:rPr lang="en-US" sz="2000" dirty="0"/>
              <a:t>) </a:t>
            </a:r>
          </a:p>
          <a:p>
            <a:pPr marL="742950" lvl="1" indent="-285750" eaLnBrk="1" hangingPunct="1">
              <a:tabLst/>
              <a:defRPr/>
            </a:pPr>
            <a:endParaRPr lang="en-US" sz="1400" dirty="0"/>
          </a:p>
          <a:p>
            <a:pPr marL="742950" lvl="1" indent="-285750" eaLnBrk="1" hangingPunct="1">
              <a:tabLst/>
              <a:defRPr/>
            </a:pPr>
            <a:r>
              <a:rPr lang="en-US" sz="2400" dirty="0"/>
              <a:t>Performing </a:t>
            </a:r>
          </a:p>
          <a:p>
            <a:pPr marL="1143000" lvl="2" indent="-228600" eaLnBrk="1" hangingPunct="1">
              <a:tabLst/>
              <a:defRPr/>
            </a:pPr>
            <a:r>
              <a:rPr lang="en-US" sz="2000" dirty="0"/>
              <a:t>|</a:t>
            </a:r>
            <a:r>
              <a:rPr lang="en-US" sz="2000" i="1" dirty="0"/>
              <a:t>V</a:t>
            </a:r>
            <a:r>
              <a:rPr lang="en-US" sz="2000" dirty="0"/>
              <a:t>| </a:t>
            </a:r>
            <a:r>
              <a:rPr lang="en-US" sz="2000" dirty="0" err="1"/>
              <a:t>MakeSet</a:t>
            </a:r>
            <a:r>
              <a:rPr lang="en-US" sz="2000" dirty="0"/>
              <a:t>() operations		</a:t>
            </a:r>
            <a:r>
              <a:rPr lang="en-US" sz="2000" dirty="0">
                <a:solidFill>
                  <a:schemeClr val="accent2"/>
                </a:solidFill>
              </a:rPr>
              <a:t>for loop in lines 2-3.</a:t>
            </a:r>
          </a:p>
          <a:p>
            <a:pPr marL="1143000" lvl="2" indent="-228600" eaLnBrk="1" hangingPunct="1">
              <a:tabLst/>
              <a:defRPr/>
            </a:pPr>
            <a:r>
              <a:rPr lang="en-US" sz="2000" dirty="0"/>
              <a:t>|</a:t>
            </a:r>
            <a:r>
              <a:rPr lang="en-US" sz="2000" i="1" dirty="0"/>
              <a:t>E| </a:t>
            </a:r>
            <a:r>
              <a:rPr lang="en-US" sz="2000" dirty="0" err="1"/>
              <a:t>FindSet</a:t>
            </a:r>
            <a:r>
              <a:rPr lang="en-US" sz="2000" dirty="0"/>
              <a:t>(),				</a:t>
            </a:r>
            <a:r>
              <a:rPr lang="en-US" sz="2000" dirty="0">
                <a:solidFill>
                  <a:schemeClr val="accent2"/>
                </a:solidFill>
              </a:rPr>
              <a:t>for loop in lines 5-8.</a:t>
            </a:r>
          </a:p>
          <a:p>
            <a:pPr marL="1143000" lvl="2" indent="-228600" eaLnBrk="1" hangingPunct="1">
              <a:tabLst/>
              <a:defRPr/>
            </a:pPr>
            <a:r>
              <a:rPr lang="en-US" sz="2000" dirty="0"/>
              <a:t>|</a:t>
            </a:r>
            <a:r>
              <a:rPr lang="en-US" sz="2000" i="1" dirty="0"/>
              <a:t>V</a:t>
            </a:r>
            <a:r>
              <a:rPr lang="en-US" sz="2000" dirty="0"/>
              <a:t>| - 1 Union(), 			</a:t>
            </a:r>
            <a:r>
              <a:rPr lang="en-US" sz="2000" dirty="0">
                <a:solidFill>
                  <a:schemeClr val="accent2"/>
                </a:solidFill>
              </a:rPr>
              <a:t>for loop in lines 5-8. </a:t>
            </a:r>
          </a:p>
          <a:p>
            <a:pPr marL="1143000" lvl="2" indent="-228600">
              <a:defRPr/>
            </a:pPr>
            <a:r>
              <a:rPr lang="en-US" sz="2000" dirty="0"/>
              <a:t>which takes 	</a:t>
            </a:r>
            <a:r>
              <a:rPr lang="en-US" sz="2000" i="1" dirty="0"/>
              <a:t> O</a:t>
            </a:r>
            <a:r>
              <a:rPr lang="en-US" sz="2000" dirty="0"/>
              <a:t>(</a:t>
            </a:r>
            <a:r>
              <a:rPr lang="en-US" sz="2000" i="1" dirty="0"/>
              <a:t>E</a:t>
            </a:r>
            <a:r>
              <a:rPr lang="en-US" sz="2000" dirty="0"/>
              <a:t> </a:t>
            </a:r>
            <a:r>
              <a:rPr lang="en-US" sz="2000" dirty="0" err="1"/>
              <a:t>lg</a:t>
            </a:r>
            <a:r>
              <a:rPr lang="en-US" sz="2000" dirty="0"/>
              <a:t> </a:t>
            </a:r>
            <a:r>
              <a:rPr lang="en-US" sz="2000" i="1" dirty="0"/>
              <a:t>E</a:t>
            </a:r>
            <a:r>
              <a:rPr lang="en-US" sz="2000" dirty="0"/>
              <a:t>)</a:t>
            </a:r>
          </a:p>
          <a:p>
            <a:pPr marL="342900" indent="-342900" eaLnBrk="1" hangingPunct="1">
              <a:tabLst/>
              <a:defRPr/>
            </a:pPr>
            <a:endParaRPr lang="en-US" sz="1400" dirty="0">
              <a:effectLst/>
            </a:endParaRPr>
          </a:p>
          <a:p>
            <a:pPr marL="342900" indent="-342900" eaLnBrk="1" hangingPunct="1">
              <a:tabLst/>
              <a:defRPr/>
            </a:pPr>
            <a:r>
              <a:rPr lang="en-US" sz="2400" dirty="0">
                <a:effectLst/>
              </a:rPr>
              <a:t>The total running time is</a:t>
            </a:r>
          </a:p>
          <a:p>
            <a:pPr marL="742950" lvl="1" indent="-285750" eaLnBrk="1" hangingPunct="1">
              <a:tabLst/>
              <a:defRPr/>
            </a:pPr>
            <a:r>
              <a:rPr lang="en-US" sz="2400" i="1" dirty="0"/>
              <a:t>O</a:t>
            </a:r>
            <a:r>
              <a:rPr lang="en-US" sz="2400" dirty="0"/>
              <a:t>(</a:t>
            </a:r>
            <a:r>
              <a:rPr lang="en-US" sz="2400" i="1" dirty="0"/>
              <a:t>E</a:t>
            </a:r>
            <a:r>
              <a:rPr lang="en-US" sz="2400" dirty="0"/>
              <a:t> </a:t>
            </a:r>
            <a:r>
              <a:rPr lang="en-US" sz="2400" dirty="0" err="1"/>
              <a:t>lg</a:t>
            </a:r>
            <a:r>
              <a:rPr lang="en-US" sz="2400" dirty="0"/>
              <a:t> </a:t>
            </a:r>
            <a:r>
              <a:rPr lang="en-US" sz="2400" i="1" dirty="0"/>
              <a:t>E</a:t>
            </a:r>
            <a:r>
              <a:rPr lang="en-US" sz="2400" dirty="0"/>
              <a:t>)</a:t>
            </a:r>
          </a:p>
          <a:p>
            <a:pPr marL="742950" lvl="1" indent="-285750" eaLnBrk="1" hangingPunct="1">
              <a:tabLst/>
              <a:defRPr/>
            </a:pPr>
            <a:r>
              <a:rPr lang="en-US" sz="2400" dirty="0"/>
              <a:t>We have </a:t>
            </a:r>
            <a:r>
              <a:rPr lang="en-US" sz="2400" dirty="0" err="1"/>
              <a:t>lg</a:t>
            </a:r>
            <a:r>
              <a:rPr lang="en-US" sz="2400" dirty="0"/>
              <a:t> </a:t>
            </a:r>
            <a:r>
              <a:rPr lang="en-US" sz="2400" dirty="0">
                <a:cs typeface="Times New Roman" panose="02020603050405020304" pitchFamily="18" charset="0"/>
              </a:rPr>
              <a:t>│</a:t>
            </a:r>
            <a:r>
              <a:rPr lang="en-US" sz="2400" dirty="0"/>
              <a:t>E</a:t>
            </a:r>
            <a:r>
              <a:rPr lang="en-US" sz="2400" dirty="0">
                <a:cs typeface="Times New Roman" panose="02020603050405020304" pitchFamily="18" charset="0"/>
              </a:rPr>
              <a:t>│</a:t>
            </a:r>
            <a:r>
              <a:rPr lang="en-US" sz="2400" dirty="0"/>
              <a:t> = O(</a:t>
            </a:r>
            <a:r>
              <a:rPr lang="en-US" sz="2400" dirty="0" err="1"/>
              <a:t>lg</a:t>
            </a:r>
            <a:r>
              <a:rPr lang="en-US" sz="2400" dirty="0"/>
              <a:t> V) because # of E = V-1</a:t>
            </a:r>
          </a:p>
          <a:p>
            <a:pPr marL="742950" lvl="1" indent="-285750" eaLnBrk="1" hangingPunct="1">
              <a:tabLst/>
              <a:defRPr/>
            </a:pPr>
            <a:r>
              <a:rPr lang="en-US" sz="2400" dirty="0"/>
              <a:t>So total running time becomes O(E </a:t>
            </a:r>
            <a:r>
              <a:rPr lang="en-US" sz="2400" dirty="0" err="1"/>
              <a:t>lg</a:t>
            </a:r>
            <a:r>
              <a:rPr lang="en-US" sz="2400" dirty="0"/>
              <a:t> V).</a:t>
            </a:r>
          </a:p>
        </p:txBody>
      </p:sp>
      <p:pic>
        <p:nvPicPr>
          <p:cNvPr id="1026" name="Picture 2"/>
          <p:cNvPicPr>
            <a:picLocks noChangeAspect="1" noChangeArrowheads="1"/>
          </p:cNvPicPr>
          <p:nvPr/>
        </p:nvPicPr>
        <p:blipFill>
          <a:blip r:embed="rId3" cstate="print"/>
          <a:srcRect/>
          <a:stretch>
            <a:fillRect/>
          </a:stretch>
        </p:blipFill>
        <p:spPr bwMode="auto">
          <a:xfrm>
            <a:off x="4495800" y="3352800"/>
            <a:ext cx="152400" cy="1524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Freeform 2"/>
          <p:cNvSpPr>
            <a:spLocks/>
          </p:cNvSpPr>
          <p:nvPr/>
        </p:nvSpPr>
        <p:spPr bwMode="auto">
          <a:xfrm>
            <a:off x="3810000" y="4343400"/>
            <a:ext cx="4195763" cy="1727200"/>
          </a:xfrm>
          <a:custGeom>
            <a:avLst/>
            <a:gdLst/>
            <a:ahLst/>
            <a:cxnLst>
              <a:cxn ang="0">
                <a:pos x="800" y="34"/>
              </a:cxn>
              <a:cxn ang="0">
                <a:pos x="736" y="11"/>
              </a:cxn>
              <a:cxn ang="0">
                <a:pos x="483" y="22"/>
              </a:cxn>
              <a:cxn ang="0">
                <a:pos x="379" y="51"/>
              </a:cxn>
              <a:cxn ang="0">
                <a:pos x="322" y="80"/>
              </a:cxn>
              <a:cxn ang="0">
                <a:pos x="252" y="97"/>
              </a:cxn>
              <a:cxn ang="0">
                <a:pos x="160" y="183"/>
              </a:cxn>
              <a:cxn ang="0">
                <a:pos x="120" y="235"/>
              </a:cxn>
              <a:cxn ang="0">
                <a:pos x="34" y="339"/>
              </a:cxn>
              <a:cxn ang="0">
                <a:pos x="11" y="466"/>
              </a:cxn>
              <a:cxn ang="0">
                <a:pos x="34" y="725"/>
              </a:cxn>
              <a:cxn ang="0">
                <a:pos x="62" y="829"/>
              </a:cxn>
              <a:cxn ang="0">
                <a:pos x="85" y="903"/>
              </a:cxn>
              <a:cxn ang="0">
                <a:pos x="183" y="967"/>
              </a:cxn>
              <a:cxn ang="0">
                <a:pos x="258" y="996"/>
              </a:cxn>
              <a:cxn ang="0">
                <a:pos x="523" y="1024"/>
              </a:cxn>
              <a:cxn ang="0">
                <a:pos x="754" y="1030"/>
              </a:cxn>
              <a:cxn ang="0">
                <a:pos x="1387" y="1082"/>
              </a:cxn>
              <a:cxn ang="0">
                <a:pos x="1911" y="1088"/>
              </a:cxn>
              <a:cxn ang="0">
                <a:pos x="2090" y="1059"/>
              </a:cxn>
              <a:cxn ang="0">
                <a:pos x="2205" y="1019"/>
              </a:cxn>
              <a:cxn ang="0">
                <a:pos x="2315" y="967"/>
              </a:cxn>
              <a:cxn ang="0">
                <a:pos x="2349" y="938"/>
              </a:cxn>
              <a:cxn ang="0">
                <a:pos x="2355" y="921"/>
              </a:cxn>
              <a:cxn ang="0">
                <a:pos x="2378" y="915"/>
              </a:cxn>
              <a:cxn ang="0">
                <a:pos x="2447" y="852"/>
              </a:cxn>
              <a:cxn ang="0">
                <a:pos x="2516" y="782"/>
              </a:cxn>
              <a:cxn ang="0">
                <a:pos x="2551" y="725"/>
              </a:cxn>
              <a:cxn ang="0">
                <a:pos x="2556" y="696"/>
              </a:cxn>
              <a:cxn ang="0">
                <a:pos x="2580" y="633"/>
              </a:cxn>
              <a:cxn ang="0">
                <a:pos x="2620" y="552"/>
              </a:cxn>
              <a:cxn ang="0">
                <a:pos x="2643" y="483"/>
              </a:cxn>
              <a:cxn ang="0">
                <a:pos x="2637" y="253"/>
              </a:cxn>
              <a:cxn ang="0">
                <a:pos x="2493" y="149"/>
              </a:cxn>
              <a:cxn ang="0">
                <a:pos x="2194" y="74"/>
              </a:cxn>
              <a:cxn ang="0">
                <a:pos x="1802" y="62"/>
              </a:cxn>
              <a:cxn ang="0">
                <a:pos x="932" y="34"/>
              </a:cxn>
              <a:cxn ang="0">
                <a:pos x="800" y="34"/>
              </a:cxn>
            </a:cxnLst>
            <a:rect l="0" t="0" r="r" b="b"/>
            <a:pathLst>
              <a:path w="2643" h="1088">
                <a:moveTo>
                  <a:pt x="800" y="34"/>
                </a:moveTo>
                <a:cubicBezTo>
                  <a:pt x="777" y="19"/>
                  <a:pt x="764" y="16"/>
                  <a:pt x="736" y="11"/>
                </a:cubicBezTo>
                <a:cubicBezTo>
                  <a:pt x="652" y="13"/>
                  <a:pt x="565" y="4"/>
                  <a:pt x="483" y="22"/>
                </a:cubicBezTo>
                <a:cubicBezTo>
                  <a:pt x="256" y="72"/>
                  <a:pt x="535" y="28"/>
                  <a:pt x="379" y="51"/>
                </a:cubicBezTo>
                <a:cubicBezTo>
                  <a:pt x="359" y="59"/>
                  <a:pt x="342" y="73"/>
                  <a:pt x="322" y="80"/>
                </a:cubicBezTo>
                <a:cubicBezTo>
                  <a:pt x="299" y="88"/>
                  <a:pt x="252" y="97"/>
                  <a:pt x="252" y="97"/>
                </a:cubicBezTo>
                <a:cubicBezTo>
                  <a:pt x="210" y="125"/>
                  <a:pt x="205" y="156"/>
                  <a:pt x="160" y="183"/>
                </a:cubicBezTo>
                <a:cubicBezTo>
                  <a:pt x="152" y="212"/>
                  <a:pt x="147" y="222"/>
                  <a:pt x="120" y="235"/>
                </a:cubicBezTo>
                <a:cubicBezTo>
                  <a:pt x="89" y="268"/>
                  <a:pt x="66" y="307"/>
                  <a:pt x="34" y="339"/>
                </a:cubicBezTo>
                <a:cubicBezTo>
                  <a:pt x="27" y="382"/>
                  <a:pt x="17" y="423"/>
                  <a:pt x="11" y="466"/>
                </a:cubicBezTo>
                <a:cubicBezTo>
                  <a:pt x="6" y="584"/>
                  <a:pt x="0" y="629"/>
                  <a:pt x="34" y="725"/>
                </a:cubicBezTo>
                <a:cubicBezTo>
                  <a:pt x="38" y="769"/>
                  <a:pt x="44" y="791"/>
                  <a:pt x="62" y="829"/>
                </a:cubicBezTo>
                <a:cubicBezTo>
                  <a:pt x="66" y="850"/>
                  <a:pt x="76" y="884"/>
                  <a:pt x="85" y="903"/>
                </a:cubicBezTo>
                <a:cubicBezTo>
                  <a:pt x="101" y="935"/>
                  <a:pt x="152" y="957"/>
                  <a:pt x="183" y="967"/>
                </a:cubicBezTo>
                <a:cubicBezTo>
                  <a:pt x="209" y="975"/>
                  <a:pt x="232" y="990"/>
                  <a:pt x="258" y="996"/>
                </a:cubicBezTo>
                <a:cubicBezTo>
                  <a:pt x="341" y="1016"/>
                  <a:pt x="438" y="1021"/>
                  <a:pt x="523" y="1024"/>
                </a:cubicBezTo>
                <a:cubicBezTo>
                  <a:pt x="600" y="1027"/>
                  <a:pt x="677" y="1028"/>
                  <a:pt x="754" y="1030"/>
                </a:cubicBezTo>
                <a:cubicBezTo>
                  <a:pt x="965" y="1058"/>
                  <a:pt x="1175" y="1068"/>
                  <a:pt x="1387" y="1082"/>
                </a:cubicBezTo>
                <a:cubicBezTo>
                  <a:pt x="1561" y="1067"/>
                  <a:pt x="1737" y="1068"/>
                  <a:pt x="1911" y="1088"/>
                </a:cubicBezTo>
                <a:cubicBezTo>
                  <a:pt x="1970" y="1084"/>
                  <a:pt x="2033" y="1077"/>
                  <a:pt x="2090" y="1059"/>
                </a:cubicBezTo>
                <a:cubicBezTo>
                  <a:pt x="2130" y="1046"/>
                  <a:pt x="2163" y="1025"/>
                  <a:pt x="2205" y="1019"/>
                </a:cubicBezTo>
                <a:cubicBezTo>
                  <a:pt x="2241" y="1000"/>
                  <a:pt x="2277" y="980"/>
                  <a:pt x="2315" y="967"/>
                </a:cubicBezTo>
                <a:cubicBezTo>
                  <a:pt x="2326" y="956"/>
                  <a:pt x="2340" y="950"/>
                  <a:pt x="2349" y="938"/>
                </a:cubicBezTo>
                <a:cubicBezTo>
                  <a:pt x="2353" y="933"/>
                  <a:pt x="2350" y="925"/>
                  <a:pt x="2355" y="921"/>
                </a:cubicBezTo>
                <a:cubicBezTo>
                  <a:pt x="2361" y="916"/>
                  <a:pt x="2370" y="917"/>
                  <a:pt x="2378" y="915"/>
                </a:cubicBezTo>
                <a:cubicBezTo>
                  <a:pt x="2392" y="886"/>
                  <a:pt x="2416" y="859"/>
                  <a:pt x="2447" y="852"/>
                </a:cubicBezTo>
                <a:cubicBezTo>
                  <a:pt x="2470" y="827"/>
                  <a:pt x="2487" y="797"/>
                  <a:pt x="2516" y="782"/>
                </a:cubicBezTo>
                <a:cubicBezTo>
                  <a:pt x="2531" y="713"/>
                  <a:pt x="2507" y="801"/>
                  <a:pt x="2551" y="725"/>
                </a:cubicBezTo>
                <a:cubicBezTo>
                  <a:pt x="2556" y="717"/>
                  <a:pt x="2553" y="705"/>
                  <a:pt x="2556" y="696"/>
                </a:cubicBezTo>
                <a:cubicBezTo>
                  <a:pt x="2563" y="675"/>
                  <a:pt x="2570" y="653"/>
                  <a:pt x="2580" y="633"/>
                </a:cubicBezTo>
                <a:cubicBezTo>
                  <a:pt x="2593" y="606"/>
                  <a:pt x="2612" y="581"/>
                  <a:pt x="2620" y="552"/>
                </a:cubicBezTo>
                <a:cubicBezTo>
                  <a:pt x="2627" y="527"/>
                  <a:pt x="2631" y="506"/>
                  <a:pt x="2643" y="483"/>
                </a:cubicBezTo>
                <a:cubicBezTo>
                  <a:pt x="2641" y="406"/>
                  <a:pt x="2641" y="330"/>
                  <a:pt x="2637" y="253"/>
                </a:cubicBezTo>
                <a:cubicBezTo>
                  <a:pt x="2634" y="186"/>
                  <a:pt x="2543" y="162"/>
                  <a:pt x="2493" y="149"/>
                </a:cubicBezTo>
                <a:cubicBezTo>
                  <a:pt x="2390" y="89"/>
                  <a:pt x="2320" y="78"/>
                  <a:pt x="2194" y="74"/>
                </a:cubicBezTo>
                <a:cubicBezTo>
                  <a:pt x="2063" y="70"/>
                  <a:pt x="1802" y="62"/>
                  <a:pt x="1802" y="62"/>
                </a:cubicBezTo>
                <a:cubicBezTo>
                  <a:pt x="1513" y="44"/>
                  <a:pt x="1211" y="116"/>
                  <a:pt x="932" y="34"/>
                </a:cubicBezTo>
                <a:cubicBezTo>
                  <a:pt x="884" y="0"/>
                  <a:pt x="922" y="21"/>
                  <a:pt x="800" y="34"/>
                </a:cubicBezTo>
                <a:close/>
              </a:path>
            </a:pathLst>
          </a:custGeom>
          <a:solidFill>
            <a:schemeClr val="accent1"/>
          </a:solidFill>
          <a:ln w="9525">
            <a:solidFill>
              <a:schemeClr val="tx1"/>
            </a:solidFill>
            <a:round/>
            <a:headEnd/>
            <a:tailEnd/>
          </a:ln>
          <a:effectLst/>
        </p:spPr>
        <p:txBody>
          <a:bodyPr/>
          <a:lstStyle/>
          <a:p>
            <a:endParaRPr lang="en-AU"/>
          </a:p>
        </p:txBody>
      </p:sp>
      <p:sp>
        <p:nvSpPr>
          <p:cNvPr id="1309699" name="Rectangle 3"/>
          <p:cNvSpPr>
            <a:spLocks noGrp="1" noChangeArrowheads="1"/>
          </p:cNvSpPr>
          <p:nvPr>
            <p:ph type="title"/>
          </p:nvPr>
        </p:nvSpPr>
        <p:spPr/>
        <p:txBody>
          <a:bodyPr/>
          <a:lstStyle/>
          <a:p>
            <a:r>
              <a:rPr lang="en-US"/>
              <a:t>Prim’s algorithm</a:t>
            </a:r>
          </a:p>
        </p:txBody>
      </p:sp>
      <p:sp>
        <p:nvSpPr>
          <p:cNvPr id="1309700" name="Rectangle 4"/>
          <p:cNvSpPr>
            <a:spLocks noGrp="1" noChangeArrowheads="1"/>
          </p:cNvSpPr>
          <p:nvPr>
            <p:ph type="body" idx="1"/>
          </p:nvPr>
        </p:nvSpPr>
        <p:spPr/>
        <p:txBody>
          <a:bodyPr/>
          <a:lstStyle/>
          <a:p>
            <a:r>
              <a:rPr lang="en-US"/>
              <a:t>Basic idea:</a:t>
            </a:r>
          </a:p>
          <a:p>
            <a:pPr lvl="1"/>
            <a:r>
              <a:rPr lang="en-US"/>
              <a:t>Start from an arbitrary single node</a:t>
            </a:r>
          </a:p>
          <a:p>
            <a:pPr lvl="2"/>
            <a:r>
              <a:rPr lang="en-US"/>
              <a:t>A MST for a single node has no edge</a:t>
            </a:r>
          </a:p>
          <a:p>
            <a:pPr lvl="1"/>
            <a:r>
              <a:rPr lang="en-US"/>
              <a:t>Gradually build up a single larger and larger MST</a:t>
            </a:r>
          </a:p>
          <a:p>
            <a:pPr lvl="1"/>
            <a:endParaRPr lang="en-US"/>
          </a:p>
        </p:txBody>
      </p:sp>
      <p:sp>
        <p:nvSpPr>
          <p:cNvPr id="1309701" name="Line 5"/>
          <p:cNvSpPr>
            <a:spLocks noChangeShapeType="1"/>
          </p:cNvSpPr>
          <p:nvPr/>
        </p:nvSpPr>
        <p:spPr bwMode="auto">
          <a:xfrm flipV="1">
            <a:off x="3200400" y="4724400"/>
            <a:ext cx="1219200" cy="457200"/>
          </a:xfrm>
          <a:prstGeom prst="line">
            <a:avLst/>
          </a:prstGeom>
          <a:noFill/>
          <a:ln w="9525">
            <a:solidFill>
              <a:schemeClr val="tx1"/>
            </a:solidFill>
            <a:round/>
            <a:headEnd/>
            <a:tailEnd/>
          </a:ln>
          <a:effectLst/>
        </p:spPr>
        <p:txBody>
          <a:bodyPr/>
          <a:lstStyle/>
          <a:p>
            <a:endParaRPr lang="en-AU"/>
          </a:p>
        </p:txBody>
      </p:sp>
      <p:sp>
        <p:nvSpPr>
          <p:cNvPr id="1309702" name="Line 6"/>
          <p:cNvSpPr>
            <a:spLocks noChangeShapeType="1"/>
          </p:cNvSpPr>
          <p:nvPr/>
        </p:nvSpPr>
        <p:spPr bwMode="auto">
          <a:xfrm>
            <a:off x="3124200" y="5257800"/>
            <a:ext cx="1219200" cy="0"/>
          </a:xfrm>
          <a:prstGeom prst="line">
            <a:avLst/>
          </a:prstGeom>
          <a:noFill/>
          <a:ln w="9525">
            <a:solidFill>
              <a:schemeClr val="tx1"/>
            </a:solidFill>
            <a:round/>
            <a:headEnd/>
            <a:tailEnd/>
          </a:ln>
          <a:effectLst/>
        </p:spPr>
        <p:txBody>
          <a:bodyPr/>
          <a:lstStyle/>
          <a:p>
            <a:endParaRPr lang="en-AU"/>
          </a:p>
        </p:txBody>
      </p:sp>
      <p:sp>
        <p:nvSpPr>
          <p:cNvPr id="1309703" name="Line 7"/>
          <p:cNvSpPr>
            <a:spLocks noChangeShapeType="1"/>
          </p:cNvSpPr>
          <p:nvPr/>
        </p:nvSpPr>
        <p:spPr bwMode="auto">
          <a:xfrm>
            <a:off x="3124200" y="5334000"/>
            <a:ext cx="1219200" cy="457200"/>
          </a:xfrm>
          <a:prstGeom prst="line">
            <a:avLst/>
          </a:prstGeom>
          <a:noFill/>
          <a:ln w="9525">
            <a:solidFill>
              <a:schemeClr val="tx1"/>
            </a:solidFill>
            <a:round/>
            <a:headEnd/>
            <a:tailEnd/>
          </a:ln>
          <a:effectLst/>
        </p:spPr>
        <p:txBody>
          <a:bodyPr/>
          <a:lstStyle/>
          <a:p>
            <a:endParaRPr lang="en-AU"/>
          </a:p>
        </p:txBody>
      </p:sp>
      <p:sp>
        <p:nvSpPr>
          <p:cNvPr id="1309704" name="Oval 8"/>
          <p:cNvSpPr>
            <a:spLocks noChangeArrowheads="1"/>
          </p:cNvSpPr>
          <p:nvPr/>
        </p:nvSpPr>
        <p:spPr bwMode="auto">
          <a:xfrm>
            <a:off x="3048000" y="51816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09705" name="Oval 9"/>
          <p:cNvSpPr>
            <a:spLocks noChangeArrowheads="1"/>
          </p:cNvSpPr>
          <p:nvPr/>
        </p:nvSpPr>
        <p:spPr bwMode="auto">
          <a:xfrm>
            <a:off x="4343400" y="4572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09706" name="Oval 10"/>
          <p:cNvSpPr>
            <a:spLocks noChangeArrowheads="1"/>
          </p:cNvSpPr>
          <p:nvPr/>
        </p:nvSpPr>
        <p:spPr bwMode="auto">
          <a:xfrm>
            <a:off x="4191000" y="51054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09707" name="Oval 11"/>
          <p:cNvSpPr>
            <a:spLocks noChangeArrowheads="1"/>
          </p:cNvSpPr>
          <p:nvPr/>
        </p:nvSpPr>
        <p:spPr bwMode="auto">
          <a:xfrm>
            <a:off x="4267200" y="56388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09708" name="Text Box 12"/>
          <p:cNvSpPr txBox="1">
            <a:spLocks noChangeArrowheads="1"/>
          </p:cNvSpPr>
          <p:nvPr/>
        </p:nvSpPr>
        <p:spPr bwMode="auto">
          <a:xfrm>
            <a:off x="3352800" y="4738688"/>
            <a:ext cx="311150" cy="366712"/>
          </a:xfrm>
          <a:prstGeom prst="rect">
            <a:avLst/>
          </a:prstGeom>
          <a:noFill/>
          <a:ln w="9525">
            <a:noFill/>
            <a:miter lim="800000"/>
            <a:headEnd/>
            <a:tailEnd/>
          </a:ln>
          <a:effectLst/>
        </p:spPr>
        <p:txBody>
          <a:bodyPr wrap="none">
            <a:spAutoFit/>
          </a:bodyPr>
          <a:lstStyle/>
          <a:p>
            <a:r>
              <a:rPr lang="en-US"/>
              <a:t>6</a:t>
            </a:r>
          </a:p>
        </p:txBody>
      </p:sp>
      <p:sp>
        <p:nvSpPr>
          <p:cNvPr id="1309709" name="Text Box 13"/>
          <p:cNvSpPr txBox="1">
            <a:spLocks noChangeArrowheads="1"/>
          </p:cNvSpPr>
          <p:nvPr/>
        </p:nvSpPr>
        <p:spPr bwMode="auto">
          <a:xfrm>
            <a:off x="3565525" y="4967288"/>
            <a:ext cx="311150" cy="366712"/>
          </a:xfrm>
          <a:prstGeom prst="rect">
            <a:avLst/>
          </a:prstGeom>
          <a:noFill/>
          <a:ln w="9525">
            <a:noFill/>
            <a:miter lim="800000"/>
            <a:headEnd/>
            <a:tailEnd/>
          </a:ln>
          <a:effectLst/>
        </p:spPr>
        <p:txBody>
          <a:bodyPr wrap="none">
            <a:spAutoFit/>
          </a:bodyPr>
          <a:lstStyle/>
          <a:p>
            <a:r>
              <a:rPr lang="en-US"/>
              <a:t>5</a:t>
            </a:r>
          </a:p>
        </p:txBody>
      </p:sp>
      <p:sp>
        <p:nvSpPr>
          <p:cNvPr id="1309710" name="Text Box 14"/>
          <p:cNvSpPr txBox="1">
            <a:spLocks noChangeArrowheads="1"/>
          </p:cNvSpPr>
          <p:nvPr/>
        </p:nvSpPr>
        <p:spPr bwMode="auto">
          <a:xfrm>
            <a:off x="3429000" y="5486400"/>
            <a:ext cx="311150" cy="366713"/>
          </a:xfrm>
          <a:prstGeom prst="rect">
            <a:avLst/>
          </a:prstGeom>
          <a:noFill/>
          <a:ln w="9525">
            <a:noFill/>
            <a:miter lim="800000"/>
            <a:headEnd/>
            <a:tailEnd/>
          </a:ln>
          <a:effectLst/>
        </p:spPr>
        <p:txBody>
          <a:bodyPr wrap="none">
            <a:spAutoFit/>
          </a:bodyPr>
          <a:lstStyle/>
          <a:p>
            <a:r>
              <a:rPr lang="en-US"/>
              <a:t>7</a:t>
            </a:r>
          </a:p>
        </p:txBody>
      </p:sp>
      <p:sp>
        <p:nvSpPr>
          <p:cNvPr id="1309711" name="Text Box 15"/>
          <p:cNvSpPr txBox="1">
            <a:spLocks noChangeArrowheads="1"/>
          </p:cNvSpPr>
          <p:nvPr/>
        </p:nvSpPr>
        <p:spPr bwMode="auto">
          <a:xfrm>
            <a:off x="1447800" y="6034088"/>
            <a:ext cx="2292350" cy="366712"/>
          </a:xfrm>
          <a:prstGeom prst="rect">
            <a:avLst/>
          </a:prstGeom>
          <a:noFill/>
          <a:ln w="9525">
            <a:noFill/>
            <a:miter lim="800000"/>
            <a:headEnd/>
            <a:tailEnd/>
          </a:ln>
          <a:effectLst/>
        </p:spPr>
        <p:txBody>
          <a:bodyPr wrap="none">
            <a:spAutoFit/>
          </a:bodyPr>
          <a:lstStyle/>
          <a:p>
            <a:r>
              <a:rPr lang="en-US"/>
              <a:t>Fully explored nodes</a:t>
            </a:r>
          </a:p>
        </p:txBody>
      </p:sp>
      <p:sp>
        <p:nvSpPr>
          <p:cNvPr id="1309712" name="Text Box 16"/>
          <p:cNvSpPr txBox="1">
            <a:spLocks noChangeArrowheads="1"/>
          </p:cNvSpPr>
          <p:nvPr/>
        </p:nvSpPr>
        <p:spPr bwMode="auto">
          <a:xfrm>
            <a:off x="3435350" y="6361113"/>
            <a:ext cx="4184650" cy="366712"/>
          </a:xfrm>
          <a:prstGeom prst="rect">
            <a:avLst/>
          </a:prstGeom>
          <a:noFill/>
          <a:ln w="9525">
            <a:noFill/>
            <a:miter lim="800000"/>
            <a:headEnd/>
            <a:tailEnd/>
          </a:ln>
          <a:effectLst/>
        </p:spPr>
        <p:txBody>
          <a:bodyPr wrap="none">
            <a:spAutoFit/>
          </a:bodyPr>
          <a:lstStyle/>
          <a:p>
            <a:r>
              <a:rPr lang="en-US"/>
              <a:t>Discovered but not fully explored nodes</a:t>
            </a:r>
          </a:p>
        </p:txBody>
      </p:sp>
      <p:sp>
        <p:nvSpPr>
          <p:cNvPr id="1309713" name="Text Box 17"/>
          <p:cNvSpPr txBox="1">
            <a:spLocks noChangeArrowheads="1"/>
          </p:cNvSpPr>
          <p:nvPr/>
        </p:nvSpPr>
        <p:spPr bwMode="auto">
          <a:xfrm>
            <a:off x="6324600" y="5257800"/>
            <a:ext cx="2076450" cy="366713"/>
          </a:xfrm>
          <a:prstGeom prst="rect">
            <a:avLst/>
          </a:prstGeom>
          <a:noFill/>
          <a:ln w="9525">
            <a:noFill/>
            <a:miter lim="800000"/>
            <a:headEnd/>
            <a:tailEnd/>
          </a:ln>
          <a:effectLst/>
        </p:spPr>
        <p:txBody>
          <a:bodyPr wrap="none">
            <a:spAutoFit/>
          </a:bodyPr>
          <a:lstStyle/>
          <a:p>
            <a:r>
              <a:rPr lang="en-US"/>
              <a:t>Not yet discovered</a:t>
            </a:r>
          </a:p>
        </p:txBody>
      </p:sp>
      <p:sp>
        <p:nvSpPr>
          <p:cNvPr id="1309714" name="Line 18"/>
          <p:cNvSpPr>
            <a:spLocks noChangeShapeType="1"/>
          </p:cNvSpPr>
          <p:nvPr/>
        </p:nvSpPr>
        <p:spPr bwMode="auto">
          <a:xfrm flipV="1">
            <a:off x="2590800" y="5486400"/>
            <a:ext cx="45720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09715" name="Line 19"/>
          <p:cNvSpPr>
            <a:spLocks noChangeShapeType="1"/>
          </p:cNvSpPr>
          <p:nvPr/>
        </p:nvSpPr>
        <p:spPr bwMode="auto">
          <a:xfrm flipV="1">
            <a:off x="4114800" y="5410200"/>
            <a:ext cx="76200" cy="8382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09716" name="Line 20"/>
          <p:cNvSpPr>
            <a:spLocks noChangeShapeType="1"/>
          </p:cNvSpPr>
          <p:nvPr/>
        </p:nvSpPr>
        <p:spPr bwMode="auto">
          <a:xfrm flipV="1">
            <a:off x="4419600" y="5867400"/>
            <a:ext cx="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09717" name="Line 21"/>
          <p:cNvSpPr>
            <a:spLocks noChangeShapeType="1"/>
          </p:cNvSpPr>
          <p:nvPr/>
        </p:nvSpPr>
        <p:spPr bwMode="auto">
          <a:xfrm flipH="1" flipV="1">
            <a:off x="4495800" y="4876800"/>
            <a:ext cx="533400" cy="1371600"/>
          </a:xfrm>
          <a:prstGeom prst="line">
            <a:avLst/>
          </a:prstGeom>
          <a:noFill/>
          <a:ln w="9525">
            <a:solidFill>
              <a:schemeClr val="tx1"/>
            </a:solidFill>
            <a:prstDash val="dash"/>
            <a:round/>
            <a:headEnd/>
            <a:tailEnd type="triangle" w="med" len="med"/>
          </a:ln>
          <a:effectLst/>
        </p:spPr>
        <p:txBody>
          <a:bodyPr/>
          <a:lstStyle/>
          <a:p>
            <a:endParaRPr lang="en-A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Freeform 2"/>
          <p:cNvSpPr>
            <a:spLocks/>
          </p:cNvSpPr>
          <p:nvPr/>
        </p:nvSpPr>
        <p:spPr bwMode="auto">
          <a:xfrm>
            <a:off x="3898900" y="4360863"/>
            <a:ext cx="4092575" cy="1674812"/>
          </a:xfrm>
          <a:custGeom>
            <a:avLst/>
            <a:gdLst/>
            <a:ahLst/>
            <a:cxnLst>
              <a:cxn ang="0">
                <a:pos x="2578" y="208"/>
              </a:cxn>
              <a:cxn ang="0">
                <a:pos x="2492" y="156"/>
              </a:cxn>
              <a:cxn ang="0">
                <a:pos x="2434" y="145"/>
              </a:cxn>
              <a:cxn ang="0">
                <a:pos x="2279" y="81"/>
              </a:cxn>
              <a:cxn ang="0">
                <a:pos x="1559" y="64"/>
              </a:cxn>
              <a:cxn ang="0">
                <a:pos x="954" y="52"/>
              </a:cxn>
              <a:cxn ang="0">
                <a:pos x="925" y="29"/>
              </a:cxn>
              <a:cxn ang="0">
                <a:pos x="914" y="12"/>
              </a:cxn>
              <a:cxn ang="0">
                <a:pos x="879" y="1"/>
              </a:cxn>
              <a:cxn ang="0">
                <a:pos x="372" y="6"/>
              </a:cxn>
              <a:cxn ang="0">
                <a:pos x="315" y="24"/>
              </a:cxn>
              <a:cxn ang="0">
                <a:pos x="280" y="70"/>
              </a:cxn>
              <a:cxn ang="0">
                <a:pos x="245" y="104"/>
              </a:cxn>
              <a:cxn ang="0">
                <a:pos x="211" y="127"/>
              </a:cxn>
              <a:cxn ang="0">
                <a:pos x="205" y="145"/>
              </a:cxn>
              <a:cxn ang="0">
                <a:pos x="153" y="168"/>
              </a:cxn>
              <a:cxn ang="0">
                <a:pos x="101" y="191"/>
              </a:cxn>
              <a:cxn ang="0">
                <a:pos x="67" y="214"/>
              </a:cxn>
              <a:cxn ang="0">
                <a:pos x="211" y="294"/>
              </a:cxn>
              <a:cxn ang="0">
                <a:pos x="332" y="375"/>
              </a:cxn>
              <a:cxn ang="0">
                <a:pos x="389" y="438"/>
              </a:cxn>
              <a:cxn ang="0">
                <a:pos x="349" y="548"/>
              </a:cxn>
              <a:cxn ang="0">
                <a:pos x="320" y="605"/>
              </a:cxn>
              <a:cxn ang="0">
                <a:pos x="303" y="640"/>
              </a:cxn>
              <a:cxn ang="0">
                <a:pos x="251" y="657"/>
              </a:cxn>
              <a:cxn ang="0">
                <a:pos x="199" y="703"/>
              </a:cxn>
              <a:cxn ang="0">
                <a:pos x="148" y="939"/>
              </a:cxn>
              <a:cxn ang="0">
                <a:pos x="1991" y="968"/>
              </a:cxn>
              <a:cxn ang="0">
                <a:pos x="2066" y="939"/>
              </a:cxn>
              <a:cxn ang="0">
                <a:pos x="2187" y="905"/>
              </a:cxn>
              <a:cxn ang="0">
                <a:pos x="2290" y="865"/>
              </a:cxn>
              <a:cxn ang="0">
                <a:pos x="2359" y="836"/>
              </a:cxn>
              <a:cxn ang="0">
                <a:pos x="2515" y="703"/>
              </a:cxn>
              <a:cxn ang="0">
                <a:pos x="2549" y="628"/>
              </a:cxn>
              <a:cxn ang="0">
                <a:pos x="2555" y="594"/>
              </a:cxn>
              <a:cxn ang="0">
                <a:pos x="2544" y="208"/>
              </a:cxn>
              <a:cxn ang="0">
                <a:pos x="2532" y="185"/>
              </a:cxn>
            </a:cxnLst>
            <a:rect l="0" t="0" r="r" b="b"/>
            <a:pathLst>
              <a:path w="2578" h="1055">
                <a:moveTo>
                  <a:pt x="2578" y="208"/>
                </a:moveTo>
                <a:cubicBezTo>
                  <a:pt x="2570" y="202"/>
                  <a:pt x="2498" y="157"/>
                  <a:pt x="2492" y="156"/>
                </a:cubicBezTo>
                <a:cubicBezTo>
                  <a:pt x="2449" y="149"/>
                  <a:pt x="2469" y="153"/>
                  <a:pt x="2434" y="145"/>
                </a:cubicBezTo>
                <a:cubicBezTo>
                  <a:pt x="2406" y="100"/>
                  <a:pt x="2327" y="86"/>
                  <a:pt x="2279" y="81"/>
                </a:cubicBezTo>
                <a:cubicBezTo>
                  <a:pt x="2051" y="5"/>
                  <a:pt x="1799" y="67"/>
                  <a:pt x="1559" y="64"/>
                </a:cubicBezTo>
                <a:cubicBezTo>
                  <a:pt x="1245" y="60"/>
                  <a:pt x="1224" y="59"/>
                  <a:pt x="954" y="52"/>
                </a:cubicBezTo>
                <a:cubicBezTo>
                  <a:pt x="917" y="0"/>
                  <a:pt x="967" y="64"/>
                  <a:pt x="925" y="29"/>
                </a:cubicBezTo>
                <a:cubicBezTo>
                  <a:pt x="920" y="25"/>
                  <a:pt x="919" y="16"/>
                  <a:pt x="914" y="12"/>
                </a:cubicBezTo>
                <a:cubicBezTo>
                  <a:pt x="912" y="11"/>
                  <a:pt x="882" y="2"/>
                  <a:pt x="879" y="1"/>
                </a:cubicBezTo>
                <a:cubicBezTo>
                  <a:pt x="838" y="2"/>
                  <a:pt x="433" y="27"/>
                  <a:pt x="372" y="6"/>
                </a:cubicBezTo>
                <a:cubicBezTo>
                  <a:pt x="331" y="21"/>
                  <a:pt x="350" y="15"/>
                  <a:pt x="315" y="24"/>
                </a:cubicBezTo>
                <a:cubicBezTo>
                  <a:pt x="291" y="39"/>
                  <a:pt x="298" y="50"/>
                  <a:pt x="280" y="70"/>
                </a:cubicBezTo>
                <a:cubicBezTo>
                  <a:pt x="269" y="82"/>
                  <a:pt x="257" y="93"/>
                  <a:pt x="245" y="104"/>
                </a:cubicBezTo>
                <a:cubicBezTo>
                  <a:pt x="235" y="114"/>
                  <a:pt x="211" y="127"/>
                  <a:pt x="211" y="127"/>
                </a:cubicBezTo>
                <a:cubicBezTo>
                  <a:pt x="209" y="133"/>
                  <a:pt x="209" y="141"/>
                  <a:pt x="205" y="145"/>
                </a:cubicBezTo>
                <a:cubicBezTo>
                  <a:pt x="201" y="149"/>
                  <a:pt x="160" y="166"/>
                  <a:pt x="153" y="168"/>
                </a:cubicBezTo>
                <a:cubicBezTo>
                  <a:pt x="124" y="158"/>
                  <a:pt x="123" y="174"/>
                  <a:pt x="101" y="191"/>
                </a:cubicBezTo>
                <a:cubicBezTo>
                  <a:pt x="90" y="199"/>
                  <a:pt x="67" y="214"/>
                  <a:pt x="67" y="214"/>
                </a:cubicBezTo>
                <a:cubicBezTo>
                  <a:pt x="0" y="308"/>
                  <a:pt x="188" y="293"/>
                  <a:pt x="211" y="294"/>
                </a:cubicBezTo>
                <a:cubicBezTo>
                  <a:pt x="256" y="310"/>
                  <a:pt x="301" y="337"/>
                  <a:pt x="332" y="375"/>
                </a:cubicBezTo>
                <a:cubicBezTo>
                  <a:pt x="350" y="397"/>
                  <a:pt x="365" y="422"/>
                  <a:pt x="389" y="438"/>
                </a:cubicBezTo>
                <a:cubicBezTo>
                  <a:pt x="405" y="485"/>
                  <a:pt x="386" y="522"/>
                  <a:pt x="349" y="548"/>
                </a:cubicBezTo>
                <a:cubicBezTo>
                  <a:pt x="342" y="569"/>
                  <a:pt x="328" y="585"/>
                  <a:pt x="320" y="605"/>
                </a:cubicBezTo>
                <a:cubicBezTo>
                  <a:pt x="314" y="621"/>
                  <a:pt x="318" y="628"/>
                  <a:pt x="303" y="640"/>
                </a:cubicBezTo>
                <a:cubicBezTo>
                  <a:pt x="291" y="649"/>
                  <a:pt x="265" y="652"/>
                  <a:pt x="251" y="657"/>
                </a:cubicBezTo>
                <a:cubicBezTo>
                  <a:pt x="212" y="697"/>
                  <a:pt x="231" y="684"/>
                  <a:pt x="199" y="703"/>
                </a:cubicBezTo>
                <a:cubicBezTo>
                  <a:pt x="164" y="776"/>
                  <a:pt x="165" y="861"/>
                  <a:pt x="148" y="939"/>
                </a:cubicBezTo>
                <a:cubicBezTo>
                  <a:pt x="168" y="1055"/>
                  <a:pt x="1570" y="973"/>
                  <a:pt x="1991" y="968"/>
                </a:cubicBezTo>
                <a:cubicBezTo>
                  <a:pt x="2019" y="961"/>
                  <a:pt x="2040" y="952"/>
                  <a:pt x="2066" y="939"/>
                </a:cubicBezTo>
                <a:cubicBezTo>
                  <a:pt x="2100" y="922"/>
                  <a:pt x="2150" y="917"/>
                  <a:pt x="2187" y="905"/>
                </a:cubicBezTo>
                <a:cubicBezTo>
                  <a:pt x="2224" y="880"/>
                  <a:pt x="2247" y="876"/>
                  <a:pt x="2290" y="865"/>
                </a:cubicBezTo>
                <a:cubicBezTo>
                  <a:pt x="2317" y="858"/>
                  <a:pt x="2333" y="844"/>
                  <a:pt x="2359" y="836"/>
                </a:cubicBezTo>
                <a:cubicBezTo>
                  <a:pt x="2419" y="797"/>
                  <a:pt x="2466" y="755"/>
                  <a:pt x="2515" y="703"/>
                </a:cubicBezTo>
                <a:cubicBezTo>
                  <a:pt x="2522" y="677"/>
                  <a:pt x="2535" y="651"/>
                  <a:pt x="2549" y="628"/>
                </a:cubicBezTo>
                <a:cubicBezTo>
                  <a:pt x="2551" y="617"/>
                  <a:pt x="2555" y="606"/>
                  <a:pt x="2555" y="594"/>
                </a:cubicBezTo>
                <a:cubicBezTo>
                  <a:pt x="2555" y="465"/>
                  <a:pt x="2552" y="336"/>
                  <a:pt x="2544" y="208"/>
                </a:cubicBezTo>
                <a:cubicBezTo>
                  <a:pt x="2543" y="194"/>
                  <a:pt x="2539" y="192"/>
                  <a:pt x="2532" y="185"/>
                </a:cubicBezTo>
              </a:path>
            </a:pathLst>
          </a:custGeom>
          <a:solidFill>
            <a:schemeClr val="accent1"/>
          </a:solidFill>
          <a:ln w="9525">
            <a:solidFill>
              <a:schemeClr val="tx1"/>
            </a:solidFill>
            <a:round/>
            <a:headEnd/>
            <a:tailEnd/>
          </a:ln>
          <a:effectLst/>
        </p:spPr>
        <p:txBody>
          <a:bodyPr/>
          <a:lstStyle/>
          <a:p>
            <a:endParaRPr lang="en-AU"/>
          </a:p>
        </p:txBody>
      </p:sp>
      <p:sp>
        <p:nvSpPr>
          <p:cNvPr id="1311747" name="Rectangle 3"/>
          <p:cNvSpPr>
            <a:spLocks noGrp="1" noChangeArrowheads="1"/>
          </p:cNvSpPr>
          <p:nvPr>
            <p:ph type="title"/>
          </p:nvPr>
        </p:nvSpPr>
        <p:spPr/>
        <p:txBody>
          <a:bodyPr/>
          <a:lstStyle/>
          <a:p>
            <a:r>
              <a:rPr lang="en-US"/>
              <a:t>Prim’s algorithm</a:t>
            </a:r>
          </a:p>
        </p:txBody>
      </p:sp>
      <p:sp>
        <p:nvSpPr>
          <p:cNvPr id="1311748" name="Rectangle 4"/>
          <p:cNvSpPr>
            <a:spLocks noGrp="1" noChangeArrowheads="1"/>
          </p:cNvSpPr>
          <p:nvPr>
            <p:ph type="body" idx="1"/>
          </p:nvPr>
        </p:nvSpPr>
        <p:spPr/>
        <p:txBody>
          <a:bodyPr/>
          <a:lstStyle/>
          <a:p>
            <a:r>
              <a:rPr lang="en-US"/>
              <a:t>Basic idea:</a:t>
            </a:r>
          </a:p>
          <a:p>
            <a:pPr lvl="1"/>
            <a:r>
              <a:rPr lang="en-US"/>
              <a:t>Start from an arbitrary single node</a:t>
            </a:r>
          </a:p>
          <a:p>
            <a:pPr lvl="2"/>
            <a:r>
              <a:rPr lang="en-US"/>
              <a:t>A MST for a single node has no edge</a:t>
            </a:r>
          </a:p>
          <a:p>
            <a:pPr lvl="1"/>
            <a:r>
              <a:rPr lang="en-US"/>
              <a:t>Gradually build up a single larger and larger MST</a:t>
            </a:r>
          </a:p>
          <a:p>
            <a:pPr lvl="1"/>
            <a:endParaRPr lang="en-US"/>
          </a:p>
        </p:txBody>
      </p:sp>
      <p:sp>
        <p:nvSpPr>
          <p:cNvPr id="1311749" name="Line 5"/>
          <p:cNvSpPr>
            <a:spLocks noChangeShapeType="1"/>
          </p:cNvSpPr>
          <p:nvPr/>
        </p:nvSpPr>
        <p:spPr bwMode="auto">
          <a:xfrm flipV="1">
            <a:off x="3200400" y="4724400"/>
            <a:ext cx="1219200" cy="457200"/>
          </a:xfrm>
          <a:prstGeom prst="line">
            <a:avLst/>
          </a:prstGeom>
          <a:noFill/>
          <a:ln w="9525">
            <a:solidFill>
              <a:schemeClr val="tx1"/>
            </a:solidFill>
            <a:round/>
            <a:headEnd/>
            <a:tailEnd/>
          </a:ln>
          <a:effectLst/>
        </p:spPr>
        <p:txBody>
          <a:bodyPr/>
          <a:lstStyle/>
          <a:p>
            <a:endParaRPr lang="en-AU"/>
          </a:p>
        </p:txBody>
      </p:sp>
      <p:sp>
        <p:nvSpPr>
          <p:cNvPr id="1311750" name="Line 6"/>
          <p:cNvSpPr>
            <a:spLocks noChangeShapeType="1"/>
          </p:cNvSpPr>
          <p:nvPr/>
        </p:nvSpPr>
        <p:spPr bwMode="auto">
          <a:xfrm>
            <a:off x="3124200" y="5257800"/>
            <a:ext cx="1219200" cy="0"/>
          </a:xfrm>
          <a:prstGeom prst="line">
            <a:avLst/>
          </a:prstGeom>
          <a:noFill/>
          <a:ln w="28575">
            <a:solidFill>
              <a:srgbClr val="0000CC"/>
            </a:solidFill>
            <a:round/>
            <a:headEnd/>
            <a:tailEnd/>
          </a:ln>
          <a:effectLst/>
        </p:spPr>
        <p:txBody>
          <a:bodyPr/>
          <a:lstStyle/>
          <a:p>
            <a:endParaRPr lang="en-AU"/>
          </a:p>
        </p:txBody>
      </p:sp>
      <p:sp>
        <p:nvSpPr>
          <p:cNvPr id="1311751" name="Line 7"/>
          <p:cNvSpPr>
            <a:spLocks noChangeShapeType="1"/>
          </p:cNvSpPr>
          <p:nvPr/>
        </p:nvSpPr>
        <p:spPr bwMode="auto">
          <a:xfrm>
            <a:off x="3124200" y="5334000"/>
            <a:ext cx="1219200" cy="457200"/>
          </a:xfrm>
          <a:prstGeom prst="line">
            <a:avLst/>
          </a:prstGeom>
          <a:noFill/>
          <a:ln w="9525">
            <a:solidFill>
              <a:schemeClr val="tx1"/>
            </a:solidFill>
            <a:round/>
            <a:headEnd/>
            <a:tailEnd/>
          </a:ln>
          <a:effectLst/>
        </p:spPr>
        <p:txBody>
          <a:bodyPr/>
          <a:lstStyle/>
          <a:p>
            <a:endParaRPr lang="en-AU"/>
          </a:p>
        </p:txBody>
      </p:sp>
      <p:sp>
        <p:nvSpPr>
          <p:cNvPr id="1311752" name="Oval 8"/>
          <p:cNvSpPr>
            <a:spLocks noChangeArrowheads="1"/>
          </p:cNvSpPr>
          <p:nvPr/>
        </p:nvSpPr>
        <p:spPr bwMode="auto">
          <a:xfrm>
            <a:off x="3048000" y="51816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1753" name="Oval 9"/>
          <p:cNvSpPr>
            <a:spLocks noChangeArrowheads="1"/>
          </p:cNvSpPr>
          <p:nvPr/>
        </p:nvSpPr>
        <p:spPr bwMode="auto">
          <a:xfrm>
            <a:off x="4343400" y="4572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54" name="Oval 10"/>
          <p:cNvSpPr>
            <a:spLocks noChangeArrowheads="1"/>
          </p:cNvSpPr>
          <p:nvPr/>
        </p:nvSpPr>
        <p:spPr bwMode="auto">
          <a:xfrm>
            <a:off x="4191000" y="51054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1755" name="Oval 11"/>
          <p:cNvSpPr>
            <a:spLocks noChangeArrowheads="1"/>
          </p:cNvSpPr>
          <p:nvPr/>
        </p:nvSpPr>
        <p:spPr bwMode="auto">
          <a:xfrm>
            <a:off x="4267200" y="56388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56" name="Text Box 12"/>
          <p:cNvSpPr txBox="1">
            <a:spLocks noChangeArrowheads="1"/>
          </p:cNvSpPr>
          <p:nvPr/>
        </p:nvSpPr>
        <p:spPr bwMode="auto">
          <a:xfrm>
            <a:off x="3352800" y="4738688"/>
            <a:ext cx="311150" cy="366712"/>
          </a:xfrm>
          <a:prstGeom prst="rect">
            <a:avLst/>
          </a:prstGeom>
          <a:noFill/>
          <a:ln w="9525">
            <a:noFill/>
            <a:miter lim="800000"/>
            <a:headEnd/>
            <a:tailEnd/>
          </a:ln>
          <a:effectLst/>
        </p:spPr>
        <p:txBody>
          <a:bodyPr wrap="none">
            <a:spAutoFit/>
          </a:bodyPr>
          <a:lstStyle/>
          <a:p>
            <a:r>
              <a:rPr lang="en-US"/>
              <a:t>6</a:t>
            </a:r>
          </a:p>
        </p:txBody>
      </p:sp>
      <p:sp>
        <p:nvSpPr>
          <p:cNvPr id="1311757" name="Text Box 13"/>
          <p:cNvSpPr txBox="1">
            <a:spLocks noChangeArrowheads="1"/>
          </p:cNvSpPr>
          <p:nvPr/>
        </p:nvSpPr>
        <p:spPr bwMode="auto">
          <a:xfrm>
            <a:off x="3565525" y="4967288"/>
            <a:ext cx="311150" cy="366712"/>
          </a:xfrm>
          <a:prstGeom prst="rect">
            <a:avLst/>
          </a:prstGeom>
          <a:noFill/>
          <a:ln w="9525">
            <a:noFill/>
            <a:miter lim="800000"/>
            <a:headEnd/>
            <a:tailEnd/>
          </a:ln>
          <a:effectLst/>
        </p:spPr>
        <p:txBody>
          <a:bodyPr wrap="none">
            <a:spAutoFit/>
          </a:bodyPr>
          <a:lstStyle/>
          <a:p>
            <a:r>
              <a:rPr lang="en-US"/>
              <a:t>5</a:t>
            </a:r>
          </a:p>
        </p:txBody>
      </p:sp>
      <p:sp>
        <p:nvSpPr>
          <p:cNvPr id="1311758" name="Text Box 14"/>
          <p:cNvSpPr txBox="1">
            <a:spLocks noChangeArrowheads="1"/>
          </p:cNvSpPr>
          <p:nvPr/>
        </p:nvSpPr>
        <p:spPr bwMode="auto">
          <a:xfrm>
            <a:off x="3429000" y="5486400"/>
            <a:ext cx="311150" cy="366713"/>
          </a:xfrm>
          <a:prstGeom prst="rect">
            <a:avLst/>
          </a:prstGeom>
          <a:noFill/>
          <a:ln w="9525">
            <a:noFill/>
            <a:miter lim="800000"/>
            <a:headEnd/>
            <a:tailEnd/>
          </a:ln>
          <a:effectLst/>
        </p:spPr>
        <p:txBody>
          <a:bodyPr wrap="none">
            <a:spAutoFit/>
          </a:bodyPr>
          <a:lstStyle/>
          <a:p>
            <a:r>
              <a:rPr lang="en-US"/>
              <a:t>7</a:t>
            </a:r>
          </a:p>
        </p:txBody>
      </p:sp>
      <p:sp>
        <p:nvSpPr>
          <p:cNvPr id="1311759" name="Line 15"/>
          <p:cNvSpPr>
            <a:spLocks noChangeShapeType="1"/>
          </p:cNvSpPr>
          <p:nvPr/>
        </p:nvSpPr>
        <p:spPr bwMode="auto">
          <a:xfrm flipV="1">
            <a:off x="4419600" y="4800600"/>
            <a:ext cx="609600" cy="381000"/>
          </a:xfrm>
          <a:prstGeom prst="line">
            <a:avLst/>
          </a:prstGeom>
          <a:noFill/>
          <a:ln w="9525">
            <a:solidFill>
              <a:schemeClr val="tx1"/>
            </a:solidFill>
            <a:round/>
            <a:headEnd/>
            <a:tailEnd/>
          </a:ln>
          <a:effectLst/>
        </p:spPr>
        <p:txBody>
          <a:bodyPr/>
          <a:lstStyle/>
          <a:p>
            <a:endParaRPr lang="en-AU"/>
          </a:p>
        </p:txBody>
      </p:sp>
      <p:sp>
        <p:nvSpPr>
          <p:cNvPr id="1311760" name="Line 16"/>
          <p:cNvSpPr>
            <a:spLocks noChangeShapeType="1"/>
          </p:cNvSpPr>
          <p:nvPr/>
        </p:nvSpPr>
        <p:spPr bwMode="auto">
          <a:xfrm>
            <a:off x="4419600" y="5257800"/>
            <a:ext cx="914400" cy="381000"/>
          </a:xfrm>
          <a:prstGeom prst="line">
            <a:avLst/>
          </a:prstGeom>
          <a:noFill/>
          <a:ln w="9525">
            <a:solidFill>
              <a:schemeClr val="tx1"/>
            </a:solidFill>
            <a:round/>
            <a:headEnd/>
            <a:tailEnd/>
          </a:ln>
          <a:effectLst/>
        </p:spPr>
        <p:txBody>
          <a:bodyPr/>
          <a:lstStyle/>
          <a:p>
            <a:endParaRPr lang="en-AU"/>
          </a:p>
        </p:txBody>
      </p:sp>
      <p:sp>
        <p:nvSpPr>
          <p:cNvPr id="1311761" name="Line 17"/>
          <p:cNvSpPr>
            <a:spLocks noChangeShapeType="1"/>
          </p:cNvSpPr>
          <p:nvPr/>
        </p:nvSpPr>
        <p:spPr bwMode="auto">
          <a:xfrm flipV="1">
            <a:off x="4419600" y="5105400"/>
            <a:ext cx="1600200" cy="76200"/>
          </a:xfrm>
          <a:prstGeom prst="line">
            <a:avLst/>
          </a:prstGeom>
          <a:noFill/>
          <a:ln w="9525">
            <a:solidFill>
              <a:schemeClr val="tx1"/>
            </a:solidFill>
            <a:round/>
            <a:headEnd/>
            <a:tailEnd/>
          </a:ln>
          <a:effectLst/>
        </p:spPr>
        <p:txBody>
          <a:bodyPr/>
          <a:lstStyle/>
          <a:p>
            <a:endParaRPr lang="en-AU"/>
          </a:p>
        </p:txBody>
      </p:sp>
      <p:sp>
        <p:nvSpPr>
          <p:cNvPr id="1311762" name="Oval 18"/>
          <p:cNvSpPr>
            <a:spLocks noChangeArrowheads="1"/>
          </p:cNvSpPr>
          <p:nvPr/>
        </p:nvSpPr>
        <p:spPr bwMode="auto">
          <a:xfrm>
            <a:off x="4953000" y="46482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63" name="Oval 19"/>
          <p:cNvSpPr>
            <a:spLocks noChangeArrowheads="1"/>
          </p:cNvSpPr>
          <p:nvPr/>
        </p:nvSpPr>
        <p:spPr bwMode="auto">
          <a:xfrm>
            <a:off x="6019800" y="4953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64" name="Oval 20"/>
          <p:cNvSpPr>
            <a:spLocks noChangeArrowheads="1"/>
          </p:cNvSpPr>
          <p:nvPr/>
        </p:nvSpPr>
        <p:spPr bwMode="auto">
          <a:xfrm>
            <a:off x="5181600" y="54864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1765" name="Text Box 21"/>
          <p:cNvSpPr txBox="1">
            <a:spLocks noChangeArrowheads="1"/>
          </p:cNvSpPr>
          <p:nvPr/>
        </p:nvSpPr>
        <p:spPr bwMode="auto">
          <a:xfrm>
            <a:off x="4556125" y="4684713"/>
            <a:ext cx="311150" cy="366712"/>
          </a:xfrm>
          <a:prstGeom prst="rect">
            <a:avLst/>
          </a:prstGeom>
          <a:noFill/>
          <a:ln w="9525">
            <a:noFill/>
            <a:miter lim="800000"/>
            <a:headEnd/>
            <a:tailEnd/>
          </a:ln>
          <a:effectLst/>
        </p:spPr>
        <p:txBody>
          <a:bodyPr wrap="none">
            <a:spAutoFit/>
          </a:bodyPr>
          <a:lstStyle/>
          <a:p>
            <a:r>
              <a:rPr lang="en-US"/>
              <a:t>2</a:t>
            </a:r>
          </a:p>
        </p:txBody>
      </p:sp>
      <p:sp>
        <p:nvSpPr>
          <p:cNvPr id="1311766" name="Text Box 22"/>
          <p:cNvSpPr txBox="1">
            <a:spLocks noChangeArrowheads="1"/>
          </p:cNvSpPr>
          <p:nvPr/>
        </p:nvSpPr>
        <p:spPr bwMode="auto">
          <a:xfrm>
            <a:off x="4946650" y="5043488"/>
            <a:ext cx="311150" cy="366712"/>
          </a:xfrm>
          <a:prstGeom prst="rect">
            <a:avLst/>
          </a:prstGeom>
          <a:noFill/>
          <a:ln w="9525">
            <a:noFill/>
            <a:miter lim="800000"/>
            <a:headEnd/>
            <a:tailEnd/>
          </a:ln>
          <a:effectLst/>
        </p:spPr>
        <p:txBody>
          <a:bodyPr wrap="none">
            <a:spAutoFit/>
          </a:bodyPr>
          <a:lstStyle/>
          <a:p>
            <a:r>
              <a:rPr lang="en-US"/>
              <a:t>9</a:t>
            </a:r>
          </a:p>
        </p:txBody>
      </p:sp>
      <p:sp>
        <p:nvSpPr>
          <p:cNvPr id="1311767" name="Text Box 23"/>
          <p:cNvSpPr txBox="1">
            <a:spLocks noChangeArrowheads="1"/>
          </p:cNvSpPr>
          <p:nvPr/>
        </p:nvSpPr>
        <p:spPr bwMode="auto">
          <a:xfrm>
            <a:off x="4648200" y="5348288"/>
            <a:ext cx="311150" cy="366712"/>
          </a:xfrm>
          <a:prstGeom prst="rect">
            <a:avLst/>
          </a:prstGeom>
          <a:noFill/>
          <a:ln w="9525">
            <a:noFill/>
            <a:miter lim="800000"/>
            <a:headEnd/>
            <a:tailEnd/>
          </a:ln>
          <a:effectLst/>
        </p:spPr>
        <p:txBody>
          <a:bodyPr wrap="none">
            <a:spAutoFit/>
          </a:bodyPr>
          <a:lstStyle/>
          <a:p>
            <a:r>
              <a:rPr lang="en-US"/>
              <a:t>4</a:t>
            </a:r>
          </a:p>
        </p:txBody>
      </p:sp>
      <p:sp>
        <p:nvSpPr>
          <p:cNvPr id="1311768" name="Text Box 24"/>
          <p:cNvSpPr txBox="1">
            <a:spLocks noChangeArrowheads="1"/>
          </p:cNvSpPr>
          <p:nvPr/>
        </p:nvSpPr>
        <p:spPr bwMode="auto">
          <a:xfrm>
            <a:off x="1447800" y="6034088"/>
            <a:ext cx="2292350" cy="366712"/>
          </a:xfrm>
          <a:prstGeom prst="rect">
            <a:avLst/>
          </a:prstGeom>
          <a:noFill/>
          <a:ln w="9525">
            <a:noFill/>
            <a:miter lim="800000"/>
            <a:headEnd/>
            <a:tailEnd/>
          </a:ln>
          <a:effectLst/>
        </p:spPr>
        <p:txBody>
          <a:bodyPr wrap="none">
            <a:spAutoFit/>
          </a:bodyPr>
          <a:lstStyle/>
          <a:p>
            <a:r>
              <a:rPr lang="en-US"/>
              <a:t>Fully explored nodes</a:t>
            </a:r>
          </a:p>
        </p:txBody>
      </p:sp>
      <p:sp>
        <p:nvSpPr>
          <p:cNvPr id="1311769" name="Line 25"/>
          <p:cNvSpPr>
            <a:spLocks noChangeShapeType="1"/>
          </p:cNvSpPr>
          <p:nvPr/>
        </p:nvSpPr>
        <p:spPr bwMode="auto">
          <a:xfrm flipV="1">
            <a:off x="2590800" y="5486400"/>
            <a:ext cx="45720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0" name="Line 26"/>
          <p:cNvSpPr>
            <a:spLocks noChangeShapeType="1"/>
          </p:cNvSpPr>
          <p:nvPr/>
        </p:nvSpPr>
        <p:spPr bwMode="auto">
          <a:xfrm flipV="1">
            <a:off x="3429000" y="5410200"/>
            <a:ext cx="685800" cy="6096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1" name="Line 27"/>
          <p:cNvSpPr>
            <a:spLocks noChangeShapeType="1"/>
          </p:cNvSpPr>
          <p:nvPr/>
        </p:nvSpPr>
        <p:spPr bwMode="auto">
          <a:xfrm flipV="1">
            <a:off x="4419600" y="5867400"/>
            <a:ext cx="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2" name="Line 28"/>
          <p:cNvSpPr>
            <a:spLocks noChangeShapeType="1"/>
          </p:cNvSpPr>
          <p:nvPr/>
        </p:nvSpPr>
        <p:spPr bwMode="auto">
          <a:xfrm flipV="1">
            <a:off x="4800600" y="5791200"/>
            <a:ext cx="457200" cy="533400"/>
          </a:xfrm>
          <a:prstGeom prst="line">
            <a:avLst/>
          </a:prstGeom>
          <a:noFill/>
          <a:ln w="9525">
            <a:solidFill>
              <a:schemeClr val="tx1"/>
            </a:solidFill>
            <a:prstDash val="dash"/>
            <a:round/>
            <a:headEnd/>
            <a:tailEnd type="triangle" w="med" len="med"/>
          </a:ln>
          <a:effectLst/>
        </p:spPr>
        <p:txBody>
          <a:bodyPr/>
          <a:lstStyle/>
          <a:p>
            <a:endParaRPr lang="en-AU"/>
          </a:p>
        </p:txBody>
      </p:sp>
      <p:sp>
        <p:nvSpPr>
          <p:cNvPr id="1311773" name="Text Box 29"/>
          <p:cNvSpPr txBox="1">
            <a:spLocks noChangeArrowheads="1"/>
          </p:cNvSpPr>
          <p:nvPr/>
        </p:nvSpPr>
        <p:spPr bwMode="auto">
          <a:xfrm>
            <a:off x="3435350" y="6361113"/>
            <a:ext cx="4184650" cy="366712"/>
          </a:xfrm>
          <a:prstGeom prst="rect">
            <a:avLst/>
          </a:prstGeom>
          <a:noFill/>
          <a:ln w="9525">
            <a:noFill/>
            <a:miter lim="800000"/>
            <a:headEnd/>
            <a:tailEnd/>
          </a:ln>
          <a:effectLst/>
        </p:spPr>
        <p:txBody>
          <a:bodyPr wrap="none">
            <a:spAutoFit/>
          </a:bodyPr>
          <a:lstStyle/>
          <a:p>
            <a:r>
              <a:rPr lang="en-US"/>
              <a:t>Discovered but not fully explored nodes</a:t>
            </a:r>
          </a:p>
        </p:txBody>
      </p:sp>
      <p:sp>
        <p:nvSpPr>
          <p:cNvPr id="1311774" name="Text Box 30"/>
          <p:cNvSpPr txBox="1">
            <a:spLocks noChangeArrowheads="1"/>
          </p:cNvSpPr>
          <p:nvPr/>
        </p:nvSpPr>
        <p:spPr bwMode="auto">
          <a:xfrm>
            <a:off x="6324600" y="5257800"/>
            <a:ext cx="2076450" cy="366713"/>
          </a:xfrm>
          <a:prstGeom prst="rect">
            <a:avLst/>
          </a:prstGeom>
          <a:noFill/>
          <a:ln w="9525">
            <a:noFill/>
            <a:miter lim="800000"/>
            <a:headEnd/>
            <a:tailEnd/>
          </a:ln>
          <a:effectLst/>
        </p:spPr>
        <p:txBody>
          <a:bodyPr wrap="none">
            <a:spAutoFit/>
          </a:bodyPr>
          <a:lstStyle/>
          <a:p>
            <a:r>
              <a:rPr lang="en-US"/>
              <a:t>Not yet discovered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Freeform 2"/>
          <p:cNvSpPr>
            <a:spLocks/>
          </p:cNvSpPr>
          <p:nvPr/>
        </p:nvSpPr>
        <p:spPr bwMode="auto">
          <a:xfrm>
            <a:off x="3898900" y="4360863"/>
            <a:ext cx="4092575" cy="1674812"/>
          </a:xfrm>
          <a:custGeom>
            <a:avLst/>
            <a:gdLst/>
            <a:ahLst/>
            <a:cxnLst>
              <a:cxn ang="0">
                <a:pos x="2578" y="208"/>
              </a:cxn>
              <a:cxn ang="0">
                <a:pos x="2492" y="156"/>
              </a:cxn>
              <a:cxn ang="0">
                <a:pos x="2434" y="145"/>
              </a:cxn>
              <a:cxn ang="0">
                <a:pos x="2279" y="81"/>
              </a:cxn>
              <a:cxn ang="0">
                <a:pos x="1559" y="64"/>
              </a:cxn>
              <a:cxn ang="0">
                <a:pos x="954" y="52"/>
              </a:cxn>
              <a:cxn ang="0">
                <a:pos x="925" y="29"/>
              </a:cxn>
              <a:cxn ang="0">
                <a:pos x="914" y="12"/>
              </a:cxn>
              <a:cxn ang="0">
                <a:pos x="879" y="1"/>
              </a:cxn>
              <a:cxn ang="0">
                <a:pos x="372" y="6"/>
              </a:cxn>
              <a:cxn ang="0">
                <a:pos x="315" y="24"/>
              </a:cxn>
              <a:cxn ang="0">
                <a:pos x="280" y="70"/>
              </a:cxn>
              <a:cxn ang="0">
                <a:pos x="245" y="104"/>
              </a:cxn>
              <a:cxn ang="0">
                <a:pos x="211" y="127"/>
              </a:cxn>
              <a:cxn ang="0">
                <a:pos x="205" y="145"/>
              </a:cxn>
              <a:cxn ang="0">
                <a:pos x="153" y="168"/>
              </a:cxn>
              <a:cxn ang="0">
                <a:pos x="101" y="191"/>
              </a:cxn>
              <a:cxn ang="0">
                <a:pos x="67" y="214"/>
              </a:cxn>
              <a:cxn ang="0">
                <a:pos x="211" y="294"/>
              </a:cxn>
              <a:cxn ang="0">
                <a:pos x="332" y="375"/>
              </a:cxn>
              <a:cxn ang="0">
                <a:pos x="389" y="438"/>
              </a:cxn>
              <a:cxn ang="0">
                <a:pos x="349" y="548"/>
              </a:cxn>
              <a:cxn ang="0">
                <a:pos x="320" y="605"/>
              </a:cxn>
              <a:cxn ang="0">
                <a:pos x="303" y="640"/>
              </a:cxn>
              <a:cxn ang="0">
                <a:pos x="251" y="657"/>
              </a:cxn>
              <a:cxn ang="0">
                <a:pos x="199" y="703"/>
              </a:cxn>
              <a:cxn ang="0">
                <a:pos x="148" y="939"/>
              </a:cxn>
              <a:cxn ang="0">
                <a:pos x="1991" y="968"/>
              </a:cxn>
              <a:cxn ang="0">
                <a:pos x="2066" y="939"/>
              </a:cxn>
              <a:cxn ang="0">
                <a:pos x="2187" y="905"/>
              </a:cxn>
              <a:cxn ang="0">
                <a:pos x="2290" y="865"/>
              </a:cxn>
              <a:cxn ang="0">
                <a:pos x="2359" y="836"/>
              </a:cxn>
              <a:cxn ang="0">
                <a:pos x="2515" y="703"/>
              </a:cxn>
              <a:cxn ang="0">
                <a:pos x="2549" y="628"/>
              </a:cxn>
              <a:cxn ang="0">
                <a:pos x="2555" y="594"/>
              </a:cxn>
              <a:cxn ang="0">
                <a:pos x="2544" y="208"/>
              </a:cxn>
              <a:cxn ang="0">
                <a:pos x="2532" y="185"/>
              </a:cxn>
            </a:cxnLst>
            <a:rect l="0" t="0" r="r" b="b"/>
            <a:pathLst>
              <a:path w="2578" h="1055">
                <a:moveTo>
                  <a:pt x="2578" y="208"/>
                </a:moveTo>
                <a:cubicBezTo>
                  <a:pt x="2570" y="202"/>
                  <a:pt x="2498" y="157"/>
                  <a:pt x="2492" y="156"/>
                </a:cubicBezTo>
                <a:cubicBezTo>
                  <a:pt x="2449" y="149"/>
                  <a:pt x="2469" y="153"/>
                  <a:pt x="2434" y="145"/>
                </a:cubicBezTo>
                <a:cubicBezTo>
                  <a:pt x="2406" y="100"/>
                  <a:pt x="2327" y="86"/>
                  <a:pt x="2279" y="81"/>
                </a:cubicBezTo>
                <a:cubicBezTo>
                  <a:pt x="2051" y="5"/>
                  <a:pt x="1799" y="67"/>
                  <a:pt x="1559" y="64"/>
                </a:cubicBezTo>
                <a:cubicBezTo>
                  <a:pt x="1245" y="60"/>
                  <a:pt x="1224" y="59"/>
                  <a:pt x="954" y="52"/>
                </a:cubicBezTo>
                <a:cubicBezTo>
                  <a:pt x="917" y="0"/>
                  <a:pt x="967" y="64"/>
                  <a:pt x="925" y="29"/>
                </a:cubicBezTo>
                <a:cubicBezTo>
                  <a:pt x="920" y="25"/>
                  <a:pt x="919" y="16"/>
                  <a:pt x="914" y="12"/>
                </a:cubicBezTo>
                <a:cubicBezTo>
                  <a:pt x="912" y="11"/>
                  <a:pt x="882" y="2"/>
                  <a:pt x="879" y="1"/>
                </a:cubicBezTo>
                <a:cubicBezTo>
                  <a:pt x="838" y="2"/>
                  <a:pt x="433" y="27"/>
                  <a:pt x="372" y="6"/>
                </a:cubicBezTo>
                <a:cubicBezTo>
                  <a:pt x="331" y="21"/>
                  <a:pt x="350" y="15"/>
                  <a:pt x="315" y="24"/>
                </a:cubicBezTo>
                <a:cubicBezTo>
                  <a:pt x="291" y="39"/>
                  <a:pt x="298" y="50"/>
                  <a:pt x="280" y="70"/>
                </a:cubicBezTo>
                <a:cubicBezTo>
                  <a:pt x="269" y="82"/>
                  <a:pt x="257" y="93"/>
                  <a:pt x="245" y="104"/>
                </a:cubicBezTo>
                <a:cubicBezTo>
                  <a:pt x="235" y="114"/>
                  <a:pt x="211" y="127"/>
                  <a:pt x="211" y="127"/>
                </a:cubicBezTo>
                <a:cubicBezTo>
                  <a:pt x="209" y="133"/>
                  <a:pt x="209" y="141"/>
                  <a:pt x="205" y="145"/>
                </a:cubicBezTo>
                <a:cubicBezTo>
                  <a:pt x="201" y="149"/>
                  <a:pt x="160" y="166"/>
                  <a:pt x="153" y="168"/>
                </a:cubicBezTo>
                <a:cubicBezTo>
                  <a:pt x="124" y="158"/>
                  <a:pt x="123" y="174"/>
                  <a:pt x="101" y="191"/>
                </a:cubicBezTo>
                <a:cubicBezTo>
                  <a:pt x="90" y="199"/>
                  <a:pt x="67" y="214"/>
                  <a:pt x="67" y="214"/>
                </a:cubicBezTo>
                <a:cubicBezTo>
                  <a:pt x="0" y="308"/>
                  <a:pt x="188" y="293"/>
                  <a:pt x="211" y="294"/>
                </a:cubicBezTo>
                <a:cubicBezTo>
                  <a:pt x="256" y="310"/>
                  <a:pt x="301" y="337"/>
                  <a:pt x="332" y="375"/>
                </a:cubicBezTo>
                <a:cubicBezTo>
                  <a:pt x="350" y="397"/>
                  <a:pt x="365" y="422"/>
                  <a:pt x="389" y="438"/>
                </a:cubicBezTo>
                <a:cubicBezTo>
                  <a:pt x="405" y="485"/>
                  <a:pt x="386" y="522"/>
                  <a:pt x="349" y="548"/>
                </a:cubicBezTo>
                <a:cubicBezTo>
                  <a:pt x="342" y="569"/>
                  <a:pt x="328" y="585"/>
                  <a:pt x="320" y="605"/>
                </a:cubicBezTo>
                <a:cubicBezTo>
                  <a:pt x="314" y="621"/>
                  <a:pt x="318" y="628"/>
                  <a:pt x="303" y="640"/>
                </a:cubicBezTo>
                <a:cubicBezTo>
                  <a:pt x="291" y="649"/>
                  <a:pt x="265" y="652"/>
                  <a:pt x="251" y="657"/>
                </a:cubicBezTo>
                <a:cubicBezTo>
                  <a:pt x="212" y="697"/>
                  <a:pt x="231" y="684"/>
                  <a:pt x="199" y="703"/>
                </a:cubicBezTo>
                <a:cubicBezTo>
                  <a:pt x="164" y="776"/>
                  <a:pt x="165" y="861"/>
                  <a:pt x="148" y="939"/>
                </a:cubicBezTo>
                <a:cubicBezTo>
                  <a:pt x="168" y="1055"/>
                  <a:pt x="1570" y="973"/>
                  <a:pt x="1991" y="968"/>
                </a:cubicBezTo>
                <a:cubicBezTo>
                  <a:pt x="2019" y="961"/>
                  <a:pt x="2040" y="952"/>
                  <a:pt x="2066" y="939"/>
                </a:cubicBezTo>
                <a:cubicBezTo>
                  <a:pt x="2100" y="922"/>
                  <a:pt x="2150" y="917"/>
                  <a:pt x="2187" y="905"/>
                </a:cubicBezTo>
                <a:cubicBezTo>
                  <a:pt x="2224" y="880"/>
                  <a:pt x="2247" y="876"/>
                  <a:pt x="2290" y="865"/>
                </a:cubicBezTo>
                <a:cubicBezTo>
                  <a:pt x="2317" y="858"/>
                  <a:pt x="2333" y="844"/>
                  <a:pt x="2359" y="836"/>
                </a:cubicBezTo>
                <a:cubicBezTo>
                  <a:pt x="2419" y="797"/>
                  <a:pt x="2466" y="755"/>
                  <a:pt x="2515" y="703"/>
                </a:cubicBezTo>
                <a:cubicBezTo>
                  <a:pt x="2522" y="677"/>
                  <a:pt x="2535" y="651"/>
                  <a:pt x="2549" y="628"/>
                </a:cubicBezTo>
                <a:cubicBezTo>
                  <a:pt x="2551" y="617"/>
                  <a:pt x="2555" y="606"/>
                  <a:pt x="2555" y="594"/>
                </a:cubicBezTo>
                <a:cubicBezTo>
                  <a:pt x="2555" y="465"/>
                  <a:pt x="2552" y="336"/>
                  <a:pt x="2544" y="208"/>
                </a:cubicBezTo>
                <a:cubicBezTo>
                  <a:pt x="2543" y="194"/>
                  <a:pt x="2539" y="192"/>
                  <a:pt x="2532" y="185"/>
                </a:cubicBezTo>
              </a:path>
            </a:pathLst>
          </a:custGeom>
          <a:solidFill>
            <a:schemeClr val="accent1"/>
          </a:solidFill>
          <a:ln w="9525">
            <a:solidFill>
              <a:schemeClr val="tx1"/>
            </a:solidFill>
            <a:round/>
            <a:headEnd/>
            <a:tailEnd/>
          </a:ln>
          <a:effectLst/>
        </p:spPr>
        <p:txBody>
          <a:bodyPr/>
          <a:lstStyle/>
          <a:p>
            <a:endParaRPr lang="en-AU"/>
          </a:p>
        </p:txBody>
      </p:sp>
      <p:sp>
        <p:nvSpPr>
          <p:cNvPr id="1313795" name="Rectangle 3"/>
          <p:cNvSpPr>
            <a:spLocks noGrp="1" noChangeArrowheads="1"/>
          </p:cNvSpPr>
          <p:nvPr>
            <p:ph type="title"/>
          </p:nvPr>
        </p:nvSpPr>
        <p:spPr/>
        <p:txBody>
          <a:bodyPr/>
          <a:lstStyle/>
          <a:p>
            <a:r>
              <a:rPr lang="en-US"/>
              <a:t>Prim’s algorithm</a:t>
            </a:r>
          </a:p>
        </p:txBody>
      </p:sp>
      <p:sp>
        <p:nvSpPr>
          <p:cNvPr id="1313796" name="Rectangle 4"/>
          <p:cNvSpPr>
            <a:spLocks noGrp="1" noChangeArrowheads="1"/>
          </p:cNvSpPr>
          <p:nvPr>
            <p:ph type="body" idx="1"/>
          </p:nvPr>
        </p:nvSpPr>
        <p:spPr/>
        <p:txBody>
          <a:bodyPr/>
          <a:lstStyle/>
          <a:p>
            <a:r>
              <a:rPr lang="en-US"/>
              <a:t>Basic idea:</a:t>
            </a:r>
          </a:p>
          <a:p>
            <a:pPr lvl="1"/>
            <a:r>
              <a:rPr lang="en-US"/>
              <a:t>Start from an arbitrary single node</a:t>
            </a:r>
          </a:p>
          <a:p>
            <a:pPr lvl="2"/>
            <a:r>
              <a:rPr lang="en-US"/>
              <a:t>A MST for a single node has no edge</a:t>
            </a:r>
          </a:p>
          <a:p>
            <a:pPr lvl="1"/>
            <a:r>
              <a:rPr lang="en-US"/>
              <a:t>Gradually build up a single larger and larger MST</a:t>
            </a:r>
          </a:p>
          <a:p>
            <a:pPr lvl="1"/>
            <a:endParaRPr lang="en-US"/>
          </a:p>
        </p:txBody>
      </p:sp>
      <p:sp>
        <p:nvSpPr>
          <p:cNvPr id="1313797" name="Line 5"/>
          <p:cNvSpPr>
            <a:spLocks noChangeShapeType="1"/>
          </p:cNvSpPr>
          <p:nvPr/>
        </p:nvSpPr>
        <p:spPr bwMode="auto">
          <a:xfrm flipV="1">
            <a:off x="3200400" y="4724400"/>
            <a:ext cx="1219200" cy="457200"/>
          </a:xfrm>
          <a:prstGeom prst="line">
            <a:avLst/>
          </a:prstGeom>
          <a:noFill/>
          <a:ln w="9525">
            <a:solidFill>
              <a:schemeClr val="tx1"/>
            </a:solidFill>
            <a:round/>
            <a:headEnd/>
            <a:tailEnd/>
          </a:ln>
          <a:effectLst/>
        </p:spPr>
        <p:txBody>
          <a:bodyPr/>
          <a:lstStyle/>
          <a:p>
            <a:endParaRPr lang="en-AU"/>
          </a:p>
        </p:txBody>
      </p:sp>
      <p:sp>
        <p:nvSpPr>
          <p:cNvPr id="1313798" name="Line 6"/>
          <p:cNvSpPr>
            <a:spLocks noChangeShapeType="1"/>
          </p:cNvSpPr>
          <p:nvPr/>
        </p:nvSpPr>
        <p:spPr bwMode="auto">
          <a:xfrm>
            <a:off x="3124200" y="5257800"/>
            <a:ext cx="1219200" cy="0"/>
          </a:xfrm>
          <a:prstGeom prst="line">
            <a:avLst/>
          </a:prstGeom>
          <a:noFill/>
          <a:ln w="28575">
            <a:solidFill>
              <a:srgbClr val="0000CC"/>
            </a:solidFill>
            <a:round/>
            <a:headEnd/>
            <a:tailEnd/>
          </a:ln>
          <a:effectLst/>
        </p:spPr>
        <p:txBody>
          <a:bodyPr/>
          <a:lstStyle/>
          <a:p>
            <a:endParaRPr lang="en-AU"/>
          </a:p>
        </p:txBody>
      </p:sp>
      <p:sp>
        <p:nvSpPr>
          <p:cNvPr id="1313799" name="Line 7"/>
          <p:cNvSpPr>
            <a:spLocks noChangeShapeType="1"/>
          </p:cNvSpPr>
          <p:nvPr/>
        </p:nvSpPr>
        <p:spPr bwMode="auto">
          <a:xfrm>
            <a:off x="3124200" y="5334000"/>
            <a:ext cx="1219200" cy="457200"/>
          </a:xfrm>
          <a:prstGeom prst="line">
            <a:avLst/>
          </a:prstGeom>
          <a:noFill/>
          <a:ln w="9525">
            <a:solidFill>
              <a:schemeClr val="tx1"/>
            </a:solidFill>
            <a:round/>
            <a:headEnd/>
            <a:tailEnd/>
          </a:ln>
          <a:effectLst/>
        </p:spPr>
        <p:txBody>
          <a:bodyPr/>
          <a:lstStyle/>
          <a:p>
            <a:endParaRPr lang="en-AU"/>
          </a:p>
        </p:txBody>
      </p:sp>
      <p:sp>
        <p:nvSpPr>
          <p:cNvPr id="1313800" name="Oval 8"/>
          <p:cNvSpPr>
            <a:spLocks noChangeArrowheads="1"/>
          </p:cNvSpPr>
          <p:nvPr/>
        </p:nvSpPr>
        <p:spPr bwMode="auto">
          <a:xfrm>
            <a:off x="3048000" y="51816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3801" name="Oval 9"/>
          <p:cNvSpPr>
            <a:spLocks noChangeArrowheads="1"/>
          </p:cNvSpPr>
          <p:nvPr/>
        </p:nvSpPr>
        <p:spPr bwMode="auto">
          <a:xfrm>
            <a:off x="4343400" y="4572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02" name="Oval 10"/>
          <p:cNvSpPr>
            <a:spLocks noChangeArrowheads="1"/>
          </p:cNvSpPr>
          <p:nvPr/>
        </p:nvSpPr>
        <p:spPr bwMode="auto">
          <a:xfrm>
            <a:off x="4191000" y="51054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3803" name="Oval 11"/>
          <p:cNvSpPr>
            <a:spLocks noChangeArrowheads="1"/>
          </p:cNvSpPr>
          <p:nvPr/>
        </p:nvSpPr>
        <p:spPr bwMode="auto">
          <a:xfrm>
            <a:off x="4267200" y="56388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04" name="Text Box 12"/>
          <p:cNvSpPr txBox="1">
            <a:spLocks noChangeArrowheads="1"/>
          </p:cNvSpPr>
          <p:nvPr/>
        </p:nvSpPr>
        <p:spPr bwMode="auto">
          <a:xfrm>
            <a:off x="3352800" y="4738688"/>
            <a:ext cx="311150" cy="366712"/>
          </a:xfrm>
          <a:prstGeom prst="rect">
            <a:avLst/>
          </a:prstGeom>
          <a:noFill/>
          <a:ln w="9525">
            <a:noFill/>
            <a:miter lim="800000"/>
            <a:headEnd/>
            <a:tailEnd/>
          </a:ln>
          <a:effectLst/>
        </p:spPr>
        <p:txBody>
          <a:bodyPr wrap="none">
            <a:spAutoFit/>
          </a:bodyPr>
          <a:lstStyle/>
          <a:p>
            <a:r>
              <a:rPr lang="en-US"/>
              <a:t>6</a:t>
            </a:r>
          </a:p>
        </p:txBody>
      </p:sp>
      <p:sp>
        <p:nvSpPr>
          <p:cNvPr id="1313805" name="Text Box 13"/>
          <p:cNvSpPr txBox="1">
            <a:spLocks noChangeArrowheads="1"/>
          </p:cNvSpPr>
          <p:nvPr/>
        </p:nvSpPr>
        <p:spPr bwMode="auto">
          <a:xfrm>
            <a:off x="3565525" y="4967288"/>
            <a:ext cx="311150" cy="366712"/>
          </a:xfrm>
          <a:prstGeom prst="rect">
            <a:avLst/>
          </a:prstGeom>
          <a:noFill/>
          <a:ln w="9525">
            <a:noFill/>
            <a:miter lim="800000"/>
            <a:headEnd/>
            <a:tailEnd/>
          </a:ln>
          <a:effectLst/>
        </p:spPr>
        <p:txBody>
          <a:bodyPr wrap="none">
            <a:spAutoFit/>
          </a:bodyPr>
          <a:lstStyle/>
          <a:p>
            <a:r>
              <a:rPr lang="en-US"/>
              <a:t>5</a:t>
            </a:r>
          </a:p>
        </p:txBody>
      </p:sp>
      <p:sp>
        <p:nvSpPr>
          <p:cNvPr id="1313806" name="Text Box 14"/>
          <p:cNvSpPr txBox="1">
            <a:spLocks noChangeArrowheads="1"/>
          </p:cNvSpPr>
          <p:nvPr/>
        </p:nvSpPr>
        <p:spPr bwMode="auto">
          <a:xfrm>
            <a:off x="3429000" y="5486400"/>
            <a:ext cx="311150" cy="366713"/>
          </a:xfrm>
          <a:prstGeom prst="rect">
            <a:avLst/>
          </a:prstGeom>
          <a:noFill/>
          <a:ln w="9525">
            <a:noFill/>
            <a:miter lim="800000"/>
            <a:headEnd/>
            <a:tailEnd/>
          </a:ln>
          <a:effectLst/>
        </p:spPr>
        <p:txBody>
          <a:bodyPr wrap="none">
            <a:spAutoFit/>
          </a:bodyPr>
          <a:lstStyle/>
          <a:p>
            <a:r>
              <a:rPr lang="en-US"/>
              <a:t>7</a:t>
            </a:r>
          </a:p>
        </p:txBody>
      </p:sp>
      <p:sp>
        <p:nvSpPr>
          <p:cNvPr id="1313807" name="Line 15"/>
          <p:cNvSpPr>
            <a:spLocks noChangeShapeType="1"/>
          </p:cNvSpPr>
          <p:nvPr/>
        </p:nvSpPr>
        <p:spPr bwMode="auto">
          <a:xfrm flipV="1">
            <a:off x="4419600" y="4800600"/>
            <a:ext cx="609600" cy="381000"/>
          </a:xfrm>
          <a:prstGeom prst="line">
            <a:avLst/>
          </a:prstGeom>
          <a:noFill/>
          <a:ln w="28575">
            <a:solidFill>
              <a:srgbClr val="0000CC"/>
            </a:solidFill>
            <a:round/>
            <a:headEnd/>
            <a:tailEnd/>
          </a:ln>
          <a:effectLst/>
        </p:spPr>
        <p:txBody>
          <a:bodyPr/>
          <a:lstStyle/>
          <a:p>
            <a:endParaRPr lang="en-AU"/>
          </a:p>
        </p:txBody>
      </p:sp>
      <p:sp>
        <p:nvSpPr>
          <p:cNvPr id="1313808" name="Line 16"/>
          <p:cNvSpPr>
            <a:spLocks noChangeShapeType="1"/>
          </p:cNvSpPr>
          <p:nvPr/>
        </p:nvSpPr>
        <p:spPr bwMode="auto">
          <a:xfrm>
            <a:off x="4419600" y="5257800"/>
            <a:ext cx="914400" cy="381000"/>
          </a:xfrm>
          <a:prstGeom prst="line">
            <a:avLst/>
          </a:prstGeom>
          <a:noFill/>
          <a:ln w="9525">
            <a:solidFill>
              <a:schemeClr val="tx1"/>
            </a:solidFill>
            <a:round/>
            <a:headEnd/>
            <a:tailEnd/>
          </a:ln>
          <a:effectLst/>
        </p:spPr>
        <p:txBody>
          <a:bodyPr/>
          <a:lstStyle/>
          <a:p>
            <a:endParaRPr lang="en-AU"/>
          </a:p>
        </p:txBody>
      </p:sp>
      <p:sp>
        <p:nvSpPr>
          <p:cNvPr id="1313809" name="Line 17"/>
          <p:cNvSpPr>
            <a:spLocks noChangeShapeType="1"/>
          </p:cNvSpPr>
          <p:nvPr/>
        </p:nvSpPr>
        <p:spPr bwMode="auto">
          <a:xfrm flipV="1">
            <a:off x="4419600" y="5105400"/>
            <a:ext cx="1600200" cy="76200"/>
          </a:xfrm>
          <a:prstGeom prst="line">
            <a:avLst/>
          </a:prstGeom>
          <a:noFill/>
          <a:ln w="9525">
            <a:solidFill>
              <a:schemeClr val="tx1"/>
            </a:solidFill>
            <a:round/>
            <a:headEnd/>
            <a:tailEnd/>
          </a:ln>
          <a:effectLst/>
        </p:spPr>
        <p:txBody>
          <a:bodyPr/>
          <a:lstStyle/>
          <a:p>
            <a:endParaRPr lang="en-AU"/>
          </a:p>
        </p:txBody>
      </p:sp>
      <p:sp>
        <p:nvSpPr>
          <p:cNvPr id="1313810" name="Oval 18"/>
          <p:cNvSpPr>
            <a:spLocks noChangeArrowheads="1"/>
          </p:cNvSpPr>
          <p:nvPr/>
        </p:nvSpPr>
        <p:spPr bwMode="auto">
          <a:xfrm>
            <a:off x="4953000" y="4648200"/>
            <a:ext cx="228600" cy="228600"/>
          </a:xfrm>
          <a:prstGeom prst="ellipse">
            <a:avLst/>
          </a:prstGeom>
          <a:solidFill>
            <a:srgbClr val="0000CC"/>
          </a:solidFill>
          <a:ln w="9525">
            <a:solidFill>
              <a:schemeClr val="tx1"/>
            </a:solidFill>
            <a:round/>
            <a:headEnd/>
            <a:tailEnd/>
          </a:ln>
          <a:effectLst/>
        </p:spPr>
        <p:txBody>
          <a:bodyPr wrap="none" anchor="ctr"/>
          <a:lstStyle/>
          <a:p>
            <a:endParaRPr lang="en-AU"/>
          </a:p>
        </p:txBody>
      </p:sp>
      <p:sp>
        <p:nvSpPr>
          <p:cNvPr id="1313811" name="Oval 19"/>
          <p:cNvSpPr>
            <a:spLocks noChangeArrowheads="1"/>
          </p:cNvSpPr>
          <p:nvPr/>
        </p:nvSpPr>
        <p:spPr bwMode="auto">
          <a:xfrm>
            <a:off x="6019800" y="49530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12" name="Oval 20"/>
          <p:cNvSpPr>
            <a:spLocks noChangeArrowheads="1"/>
          </p:cNvSpPr>
          <p:nvPr/>
        </p:nvSpPr>
        <p:spPr bwMode="auto">
          <a:xfrm>
            <a:off x="5181600" y="5486400"/>
            <a:ext cx="228600" cy="228600"/>
          </a:xfrm>
          <a:prstGeom prst="ellipse">
            <a:avLst/>
          </a:prstGeom>
          <a:solidFill>
            <a:schemeClr val="bg2"/>
          </a:solidFill>
          <a:ln w="9525">
            <a:solidFill>
              <a:schemeClr val="tx1"/>
            </a:solidFill>
            <a:round/>
            <a:headEnd/>
            <a:tailEnd/>
          </a:ln>
          <a:effectLst/>
        </p:spPr>
        <p:txBody>
          <a:bodyPr wrap="none" anchor="ctr"/>
          <a:lstStyle/>
          <a:p>
            <a:endParaRPr lang="en-AU"/>
          </a:p>
        </p:txBody>
      </p:sp>
      <p:sp>
        <p:nvSpPr>
          <p:cNvPr id="1313813" name="Text Box 21"/>
          <p:cNvSpPr txBox="1">
            <a:spLocks noChangeArrowheads="1"/>
          </p:cNvSpPr>
          <p:nvPr/>
        </p:nvSpPr>
        <p:spPr bwMode="auto">
          <a:xfrm>
            <a:off x="4556125" y="4662488"/>
            <a:ext cx="311150" cy="366712"/>
          </a:xfrm>
          <a:prstGeom prst="rect">
            <a:avLst/>
          </a:prstGeom>
          <a:noFill/>
          <a:ln w="9525">
            <a:noFill/>
            <a:miter lim="800000"/>
            <a:headEnd/>
            <a:tailEnd/>
          </a:ln>
          <a:effectLst/>
        </p:spPr>
        <p:txBody>
          <a:bodyPr wrap="none">
            <a:spAutoFit/>
          </a:bodyPr>
          <a:lstStyle/>
          <a:p>
            <a:r>
              <a:rPr lang="en-US"/>
              <a:t>2</a:t>
            </a:r>
          </a:p>
        </p:txBody>
      </p:sp>
      <p:sp>
        <p:nvSpPr>
          <p:cNvPr id="1313814" name="Text Box 22"/>
          <p:cNvSpPr txBox="1">
            <a:spLocks noChangeArrowheads="1"/>
          </p:cNvSpPr>
          <p:nvPr/>
        </p:nvSpPr>
        <p:spPr bwMode="auto">
          <a:xfrm>
            <a:off x="4946650" y="5043488"/>
            <a:ext cx="311150" cy="366712"/>
          </a:xfrm>
          <a:prstGeom prst="rect">
            <a:avLst/>
          </a:prstGeom>
          <a:noFill/>
          <a:ln w="9525">
            <a:noFill/>
            <a:miter lim="800000"/>
            <a:headEnd/>
            <a:tailEnd/>
          </a:ln>
          <a:effectLst/>
        </p:spPr>
        <p:txBody>
          <a:bodyPr wrap="none">
            <a:spAutoFit/>
          </a:bodyPr>
          <a:lstStyle/>
          <a:p>
            <a:r>
              <a:rPr lang="en-US"/>
              <a:t>9</a:t>
            </a:r>
          </a:p>
        </p:txBody>
      </p:sp>
      <p:sp>
        <p:nvSpPr>
          <p:cNvPr id="1313815" name="Text Box 23"/>
          <p:cNvSpPr txBox="1">
            <a:spLocks noChangeArrowheads="1"/>
          </p:cNvSpPr>
          <p:nvPr/>
        </p:nvSpPr>
        <p:spPr bwMode="auto">
          <a:xfrm>
            <a:off x="4648200" y="5348288"/>
            <a:ext cx="311150" cy="366712"/>
          </a:xfrm>
          <a:prstGeom prst="rect">
            <a:avLst/>
          </a:prstGeom>
          <a:noFill/>
          <a:ln w="9525">
            <a:noFill/>
            <a:miter lim="800000"/>
            <a:headEnd/>
            <a:tailEnd/>
          </a:ln>
          <a:effectLst/>
        </p:spPr>
        <p:txBody>
          <a:bodyPr wrap="none">
            <a:spAutoFit/>
          </a:bodyPr>
          <a:lstStyle/>
          <a:p>
            <a:r>
              <a:rPr lang="en-US"/>
              <a:t>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4294967295"/>
          </p:nvPr>
        </p:nvSpPr>
        <p:spPr>
          <a:xfrm>
            <a:off x="6553200" y="6397625"/>
            <a:ext cx="2133600" cy="323850"/>
          </a:xfrm>
          <a:prstGeom prst="rect">
            <a:avLst/>
          </a:prstGeom>
          <a:noFill/>
        </p:spPr>
        <p:txBody>
          <a:bodyPr/>
          <a:lstStyle/>
          <a:p>
            <a:fld id="{A8F9C84E-F24C-45DD-BE61-7FD08A6317AE}" type="slidenum">
              <a:rPr lang="en-US" smtClean="0"/>
              <a:pPr/>
              <a:t>56</a:t>
            </a:fld>
            <a:endParaRPr lang="en-US"/>
          </a:p>
        </p:txBody>
      </p:sp>
      <p:sp>
        <p:nvSpPr>
          <p:cNvPr id="14339" name="Rectangle 2"/>
          <p:cNvSpPr>
            <a:spLocks noGrp="1" noChangeArrowheads="1"/>
          </p:cNvSpPr>
          <p:nvPr>
            <p:ph type="title"/>
          </p:nvPr>
        </p:nvSpPr>
        <p:spPr>
          <a:noFill/>
        </p:spPr>
        <p:txBody>
          <a:bodyPr lIns="92075" tIns="46038" rIns="92075" bIns="46038"/>
          <a:lstStyle/>
          <a:p>
            <a:pPr eaLnBrk="1" hangingPunct="1"/>
            <a:r>
              <a:rPr lang="en-US" b="1"/>
              <a:t>Notation</a:t>
            </a:r>
          </a:p>
        </p:txBody>
      </p:sp>
      <p:sp>
        <p:nvSpPr>
          <p:cNvPr id="14340" name="Rectangle 3"/>
          <p:cNvSpPr>
            <a:spLocks noGrp="1" noChangeArrowheads="1"/>
          </p:cNvSpPr>
          <p:nvPr>
            <p:ph type="body" idx="1"/>
          </p:nvPr>
        </p:nvSpPr>
        <p:spPr>
          <a:xfrm>
            <a:off x="762000" y="1524000"/>
            <a:ext cx="7772400" cy="1143000"/>
          </a:xfrm>
          <a:noFill/>
        </p:spPr>
        <p:txBody>
          <a:bodyPr lIns="92075" tIns="46038" rIns="92075" bIns="46038"/>
          <a:lstStyle/>
          <a:p>
            <a:pPr eaLnBrk="1" hangingPunct="1"/>
            <a:r>
              <a:rPr lang="en-US">
                <a:solidFill>
                  <a:srgbClr val="DD0111"/>
                </a:solidFill>
              </a:rPr>
              <a:t>Tree-vertices:</a:t>
            </a:r>
            <a:r>
              <a:rPr lang="en-US"/>
              <a:t> in the tree constructed so far</a:t>
            </a:r>
          </a:p>
          <a:p>
            <a:pPr eaLnBrk="1" hangingPunct="1"/>
            <a:r>
              <a:rPr lang="en-US">
                <a:solidFill>
                  <a:srgbClr val="DD0111"/>
                </a:solidFill>
              </a:rPr>
              <a:t>Non-tree vertices:</a:t>
            </a:r>
            <a:r>
              <a:rPr lang="en-US"/>
              <a:t> rest of vertices</a:t>
            </a:r>
          </a:p>
        </p:txBody>
      </p:sp>
      <p:sp>
        <p:nvSpPr>
          <p:cNvPr id="14341" name="Rectangle 4"/>
          <p:cNvSpPr>
            <a:spLocks noChangeArrowheads="1"/>
          </p:cNvSpPr>
          <p:nvPr/>
        </p:nvSpPr>
        <p:spPr bwMode="auto">
          <a:xfrm>
            <a:off x="685800" y="3124200"/>
            <a:ext cx="7772400" cy="838200"/>
          </a:xfrm>
          <a:prstGeom prst="rect">
            <a:avLst/>
          </a:prstGeom>
          <a:noFill/>
          <a:ln w="9525">
            <a:noFill/>
            <a:miter lim="800000"/>
            <a:headEnd/>
            <a:tailEnd/>
          </a:ln>
        </p:spPr>
        <p:txBody>
          <a:bodyPr lIns="92075" tIns="46038" rIns="92075" bIns="46038" anchor="ctr"/>
          <a:lstStyle/>
          <a:p>
            <a:pPr algn="ctr"/>
            <a:r>
              <a:rPr lang="en-US" sz="4000" b="1">
                <a:solidFill>
                  <a:schemeClr val="tx2"/>
                </a:solidFill>
              </a:rPr>
              <a:t>Prim’s Selection rule</a:t>
            </a:r>
          </a:p>
        </p:txBody>
      </p:sp>
      <p:sp>
        <p:nvSpPr>
          <p:cNvPr id="14342" name="Rectangle 5"/>
          <p:cNvSpPr>
            <a:spLocks noChangeArrowheads="1"/>
          </p:cNvSpPr>
          <p:nvPr/>
        </p:nvSpPr>
        <p:spPr bwMode="auto">
          <a:xfrm>
            <a:off x="685800" y="4114800"/>
            <a:ext cx="7772400" cy="1219200"/>
          </a:xfrm>
          <a:prstGeom prst="rect">
            <a:avLst/>
          </a:prstGeom>
          <a:noFill/>
          <a:ln w="9525">
            <a:noFill/>
            <a:miter lim="800000"/>
            <a:headEnd/>
            <a:tailEnd/>
          </a:ln>
        </p:spPr>
        <p:txBody>
          <a:bodyPr lIns="92075" tIns="46038" rIns="92075" bIns="46038"/>
          <a:lstStyle/>
          <a:p>
            <a:pPr marL="342900" indent="-342900">
              <a:spcBef>
                <a:spcPct val="20000"/>
              </a:spcBef>
              <a:buFontTx/>
              <a:buChar char="•"/>
            </a:pPr>
            <a:r>
              <a:rPr lang="en-US" sz="2800">
                <a:solidFill>
                  <a:schemeClr val="accent2"/>
                </a:solidFill>
              </a:rPr>
              <a:t>Select the minimum weight edge between a tree-node and a non-tree node and add to the tree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ChangeArrowheads="1"/>
          </p:cNvSpPr>
          <p:nvPr>
            <p:ph type="title"/>
          </p:nvPr>
        </p:nvSpPr>
        <p:spPr/>
        <p:txBody>
          <a:bodyPr/>
          <a:lstStyle/>
          <a:p>
            <a:r>
              <a:rPr lang="en-US"/>
              <a:t>Prim’s algorithm in words</a:t>
            </a:r>
          </a:p>
        </p:txBody>
      </p:sp>
      <p:sp>
        <p:nvSpPr>
          <p:cNvPr id="1096707" name="Rectangle 3"/>
          <p:cNvSpPr>
            <a:spLocks noGrp="1" noChangeArrowheads="1"/>
          </p:cNvSpPr>
          <p:nvPr>
            <p:ph type="body" idx="1"/>
          </p:nvPr>
        </p:nvSpPr>
        <p:spPr/>
        <p:txBody>
          <a:bodyPr/>
          <a:lstStyle/>
          <a:p>
            <a:r>
              <a:rPr lang="en-US"/>
              <a:t>Randomly pick a vertex as the initial tree T</a:t>
            </a:r>
          </a:p>
          <a:p>
            <a:r>
              <a:rPr lang="en-US"/>
              <a:t>Gradually expand into a MST:</a:t>
            </a:r>
          </a:p>
          <a:p>
            <a:pPr lvl="1"/>
            <a:r>
              <a:rPr lang="en-US"/>
              <a:t>For </a:t>
            </a:r>
            <a:r>
              <a:rPr lang="en-US">
                <a:solidFill>
                  <a:srgbClr val="990000"/>
                </a:solidFill>
              </a:rPr>
              <a:t>each vertex that is not in T but directly connected to some nodes in T</a:t>
            </a:r>
          </a:p>
          <a:p>
            <a:pPr lvl="2"/>
            <a:r>
              <a:rPr lang="en-US"/>
              <a:t>Compute its minimum distance to any vertex in T</a:t>
            </a:r>
          </a:p>
          <a:p>
            <a:pPr lvl="1"/>
            <a:r>
              <a:rPr lang="en-US"/>
              <a:t>Select the vertex that is closest to T</a:t>
            </a:r>
          </a:p>
          <a:p>
            <a:pPr lvl="2"/>
            <a:r>
              <a:rPr lang="en-US"/>
              <a:t>Add it to 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t>Example</a:t>
            </a:r>
          </a:p>
        </p:txBody>
      </p:sp>
      <p:sp>
        <p:nvSpPr>
          <p:cNvPr id="1098755"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098756" name="Oval 4"/>
          <p:cNvSpPr>
            <a:spLocks noChangeArrowheads="1"/>
          </p:cNvSpPr>
          <p:nvPr/>
        </p:nvSpPr>
        <p:spPr bwMode="auto">
          <a:xfrm>
            <a:off x="2352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098757"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09875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098759" name="Oval 7"/>
          <p:cNvSpPr>
            <a:spLocks noChangeArrowheads="1"/>
          </p:cNvSpPr>
          <p:nvPr/>
        </p:nvSpPr>
        <p:spPr bwMode="auto">
          <a:xfrm>
            <a:off x="5146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098760" name="Oval 8"/>
          <p:cNvSpPr>
            <a:spLocks noChangeArrowheads="1"/>
          </p:cNvSpPr>
          <p:nvPr/>
        </p:nvSpPr>
        <p:spPr bwMode="auto">
          <a:xfrm>
            <a:off x="3749675" y="4754563"/>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098761"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098762"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098763" name="AutoShape 11"/>
          <p:cNvCxnSpPr>
            <a:cxnSpLocks noChangeShapeType="1"/>
            <a:stCxn id="1098756" idx="7"/>
            <a:endCxn id="1098755"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098764" name="AutoShape 12"/>
          <p:cNvCxnSpPr>
            <a:cxnSpLocks noChangeShapeType="1"/>
            <a:stCxn id="1098756" idx="4"/>
            <a:endCxn id="1098758" idx="0"/>
          </p:cNvCxnSpPr>
          <p:nvPr/>
        </p:nvCxnSpPr>
        <p:spPr bwMode="auto">
          <a:xfrm>
            <a:off x="2692400" y="3298825"/>
            <a:ext cx="0" cy="387350"/>
          </a:xfrm>
          <a:prstGeom prst="straightConnector1">
            <a:avLst/>
          </a:prstGeom>
          <a:noFill/>
          <a:ln w="57150">
            <a:solidFill>
              <a:schemeClr val="hlink"/>
            </a:solidFill>
            <a:round/>
            <a:headEnd/>
            <a:tailEnd/>
          </a:ln>
          <a:effectLst/>
        </p:spPr>
      </p:cxnSp>
      <p:cxnSp>
        <p:nvCxnSpPr>
          <p:cNvPr id="1098765" name="AutoShape 13"/>
          <p:cNvCxnSpPr>
            <a:cxnSpLocks noChangeShapeType="1"/>
            <a:stCxn id="1098760" idx="1"/>
            <a:endCxn id="1098758" idx="5"/>
          </p:cNvCxnSpPr>
          <p:nvPr/>
        </p:nvCxnSpPr>
        <p:spPr bwMode="auto">
          <a:xfrm flipH="1" flipV="1">
            <a:off x="2932113" y="4265613"/>
            <a:ext cx="917575" cy="588962"/>
          </a:xfrm>
          <a:prstGeom prst="straightConnector1">
            <a:avLst/>
          </a:prstGeom>
          <a:noFill/>
          <a:ln w="57150">
            <a:solidFill>
              <a:schemeClr val="hlink"/>
            </a:solidFill>
            <a:round/>
            <a:headEnd/>
            <a:tailEnd/>
          </a:ln>
          <a:effectLst/>
        </p:spPr>
      </p:cxnSp>
      <p:cxnSp>
        <p:nvCxnSpPr>
          <p:cNvPr id="1098766" name="AutoShape 14"/>
          <p:cNvCxnSpPr>
            <a:cxnSpLocks noChangeShapeType="1"/>
            <a:stCxn id="1098759" idx="3"/>
            <a:endCxn id="109876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098767" name="AutoShape 15"/>
          <p:cNvCxnSpPr>
            <a:cxnSpLocks noChangeShapeType="1"/>
            <a:stCxn id="1098759" idx="0"/>
            <a:endCxn id="1098757"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098768" name="AutoShape 16"/>
          <p:cNvCxnSpPr>
            <a:cxnSpLocks noChangeShapeType="1"/>
            <a:stCxn id="1098757" idx="1"/>
            <a:endCxn id="109875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098769" name="AutoShape 17"/>
          <p:cNvCxnSpPr>
            <a:cxnSpLocks noChangeShapeType="1"/>
            <a:stCxn id="1098756" idx="6"/>
            <a:endCxn id="1098757"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098770" name="AutoShape 18"/>
          <p:cNvCxnSpPr>
            <a:cxnSpLocks noChangeShapeType="1"/>
            <a:stCxn id="1098756" idx="5"/>
            <a:endCxn id="1098760"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098771" name="AutoShape 19"/>
          <p:cNvCxnSpPr>
            <a:cxnSpLocks noChangeShapeType="1"/>
            <a:stCxn id="1098757" idx="6"/>
            <a:endCxn id="1098761"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098772" name="AutoShape 20"/>
          <p:cNvCxnSpPr>
            <a:cxnSpLocks noChangeShapeType="1"/>
            <a:stCxn id="1098759" idx="6"/>
            <a:endCxn id="109876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09877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09877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09877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09877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09877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09877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09877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09878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09878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09878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098783" name="Freeform 31"/>
          <p:cNvSpPr>
            <a:spLocks/>
          </p:cNvSpPr>
          <p:nvPr/>
        </p:nvSpPr>
        <p:spPr bwMode="auto">
          <a:xfrm>
            <a:off x="1490663" y="3222625"/>
            <a:ext cx="1868487" cy="2298700"/>
          </a:xfrm>
          <a:custGeom>
            <a:avLst/>
            <a:gdLst/>
            <a:ahLst/>
            <a:cxnLst>
              <a:cxn ang="0">
                <a:pos x="0" y="0"/>
              </a:cxn>
              <a:cxn ang="0">
                <a:pos x="51" y="6"/>
              </a:cxn>
              <a:cxn ang="0">
                <a:pos x="146" y="11"/>
              </a:cxn>
              <a:cxn ang="0">
                <a:pos x="235" y="28"/>
              </a:cxn>
              <a:cxn ang="0">
                <a:pos x="302" y="39"/>
              </a:cxn>
              <a:cxn ang="0">
                <a:pos x="431" y="50"/>
              </a:cxn>
              <a:cxn ang="0">
                <a:pos x="565" y="84"/>
              </a:cxn>
              <a:cxn ang="0">
                <a:pos x="644" y="106"/>
              </a:cxn>
              <a:cxn ang="0">
                <a:pos x="711" y="134"/>
              </a:cxn>
              <a:cxn ang="0">
                <a:pos x="783" y="168"/>
              </a:cxn>
              <a:cxn ang="0">
                <a:pos x="834" y="196"/>
              </a:cxn>
              <a:cxn ang="0">
                <a:pos x="884" y="229"/>
              </a:cxn>
              <a:cxn ang="0">
                <a:pos x="929" y="263"/>
              </a:cxn>
              <a:cxn ang="0">
                <a:pos x="990" y="313"/>
              </a:cxn>
              <a:cxn ang="0">
                <a:pos x="1046" y="375"/>
              </a:cxn>
              <a:cxn ang="0">
                <a:pos x="1080" y="442"/>
              </a:cxn>
              <a:cxn ang="0">
                <a:pos x="1102" y="487"/>
              </a:cxn>
              <a:cxn ang="0">
                <a:pos x="1125" y="520"/>
              </a:cxn>
              <a:cxn ang="0">
                <a:pos x="1152" y="598"/>
              </a:cxn>
              <a:cxn ang="0">
                <a:pos x="1147" y="1448"/>
              </a:cxn>
            </a:cxnLst>
            <a:rect l="0" t="0" r="r" b="b"/>
            <a:pathLst>
              <a:path w="1177" h="1448">
                <a:moveTo>
                  <a:pt x="0" y="0"/>
                </a:moveTo>
                <a:cubicBezTo>
                  <a:pt x="17" y="2"/>
                  <a:pt x="34" y="5"/>
                  <a:pt x="51" y="6"/>
                </a:cubicBezTo>
                <a:cubicBezTo>
                  <a:pt x="83" y="8"/>
                  <a:pt x="114" y="8"/>
                  <a:pt x="146" y="11"/>
                </a:cubicBezTo>
                <a:cubicBezTo>
                  <a:pt x="175" y="14"/>
                  <a:pt x="206" y="25"/>
                  <a:pt x="235" y="28"/>
                </a:cubicBezTo>
                <a:cubicBezTo>
                  <a:pt x="267" y="39"/>
                  <a:pt x="248" y="34"/>
                  <a:pt x="302" y="39"/>
                </a:cubicBezTo>
                <a:cubicBezTo>
                  <a:pt x="345" y="43"/>
                  <a:pt x="431" y="50"/>
                  <a:pt x="431" y="50"/>
                </a:cubicBezTo>
                <a:cubicBezTo>
                  <a:pt x="478" y="60"/>
                  <a:pt x="517" y="78"/>
                  <a:pt x="565" y="84"/>
                </a:cubicBezTo>
                <a:cubicBezTo>
                  <a:pt x="591" y="91"/>
                  <a:pt x="618" y="97"/>
                  <a:pt x="644" y="106"/>
                </a:cubicBezTo>
                <a:cubicBezTo>
                  <a:pt x="667" y="114"/>
                  <a:pt x="687" y="127"/>
                  <a:pt x="711" y="134"/>
                </a:cubicBezTo>
                <a:cubicBezTo>
                  <a:pt x="733" y="149"/>
                  <a:pt x="760" y="155"/>
                  <a:pt x="783" y="168"/>
                </a:cubicBezTo>
                <a:cubicBezTo>
                  <a:pt x="838" y="199"/>
                  <a:pt x="797" y="183"/>
                  <a:pt x="834" y="196"/>
                </a:cubicBezTo>
                <a:cubicBezTo>
                  <a:pt x="851" y="212"/>
                  <a:pt x="862" y="222"/>
                  <a:pt x="884" y="229"/>
                </a:cubicBezTo>
                <a:cubicBezTo>
                  <a:pt x="901" y="240"/>
                  <a:pt x="912" y="252"/>
                  <a:pt x="929" y="263"/>
                </a:cubicBezTo>
                <a:cubicBezTo>
                  <a:pt x="940" y="281"/>
                  <a:pt x="971" y="300"/>
                  <a:pt x="990" y="313"/>
                </a:cubicBezTo>
                <a:cubicBezTo>
                  <a:pt x="1006" y="336"/>
                  <a:pt x="1031" y="352"/>
                  <a:pt x="1046" y="375"/>
                </a:cubicBezTo>
                <a:cubicBezTo>
                  <a:pt x="1060" y="396"/>
                  <a:pt x="1070" y="419"/>
                  <a:pt x="1080" y="442"/>
                </a:cubicBezTo>
                <a:cubicBezTo>
                  <a:pt x="1087" y="457"/>
                  <a:pt x="1092" y="473"/>
                  <a:pt x="1102" y="487"/>
                </a:cubicBezTo>
                <a:cubicBezTo>
                  <a:pt x="1110" y="498"/>
                  <a:pt x="1125" y="520"/>
                  <a:pt x="1125" y="520"/>
                </a:cubicBezTo>
                <a:cubicBezTo>
                  <a:pt x="1130" y="549"/>
                  <a:pt x="1143" y="570"/>
                  <a:pt x="1152" y="598"/>
                </a:cubicBezTo>
                <a:cubicBezTo>
                  <a:pt x="1177" y="879"/>
                  <a:pt x="1147" y="1166"/>
                  <a:pt x="1147" y="1448"/>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t>Example</a:t>
            </a:r>
          </a:p>
        </p:txBody>
      </p:sp>
      <p:sp>
        <p:nvSpPr>
          <p:cNvPr id="1100803"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0804" name="Oval 4"/>
          <p:cNvSpPr>
            <a:spLocks noChangeArrowheads="1"/>
          </p:cNvSpPr>
          <p:nvPr/>
        </p:nvSpPr>
        <p:spPr bwMode="auto">
          <a:xfrm>
            <a:off x="2352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0805"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080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0807" name="Oval 7"/>
          <p:cNvSpPr>
            <a:spLocks noChangeArrowheads="1"/>
          </p:cNvSpPr>
          <p:nvPr/>
        </p:nvSpPr>
        <p:spPr bwMode="auto">
          <a:xfrm>
            <a:off x="5146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080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0809"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0810"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0811" name="AutoShape 11"/>
          <p:cNvCxnSpPr>
            <a:cxnSpLocks noChangeShapeType="1"/>
            <a:stCxn id="1100804" idx="7"/>
            <a:endCxn id="1100803"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100812" name="AutoShape 12"/>
          <p:cNvCxnSpPr>
            <a:cxnSpLocks noChangeShapeType="1"/>
            <a:stCxn id="1100804" idx="4"/>
            <a:endCxn id="1100806" idx="0"/>
          </p:cNvCxnSpPr>
          <p:nvPr/>
        </p:nvCxnSpPr>
        <p:spPr bwMode="auto">
          <a:xfrm>
            <a:off x="2692400" y="3298825"/>
            <a:ext cx="0" cy="387350"/>
          </a:xfrm>
          <a:prstGeom prst="straightConnector1">
            <a:avLst/>
          </a:prstGeom>
          <a:noFill/>
          <a:ln w="57150">
            <a:solidFill>
              <a:schemeClr val="hlink"/>
            </a:solidFill>
            <a:round/>
            <a:headEnd/>
            <a:tailEnd/>
          </a:ln>
          <a:effectLst/>
        </p:spPr>
      </p:cxnSp>
      <p:cxnSp>
        <p:nvCxnSpPr>
          <p:cNvPr id="1100813" name="AutoShape 13"/>
          <p:cNvCxnSpPr>
            <a:cxnSpLocks noChangeShapeType="1"/>
            <a:stCxn id="1100808" idx="1"/>
            <a:endCxn id="110080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0814" name="AutoShape 14"/>
          <p:cNvCxnSpPr>
            <a:cxnSpLocks noChangeShapeType="1"/>
            <a:stCxn id="1100807" idx="3"/>
            <a:endCxn id="110080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00815" name="AutoShape 15"/>
          <p:cNvCxnSpPr>
            <a:cxnSpLocks noChangeShapeType="1"/>
            <a:stCxn id="1100807" idx="0"/>
            <a:endCxn id="1100805"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0816" name="AutoShape 16"/>
          <p:cNvCxnSpPr>
            <a:cxnSpLocks noChangeShapeType="1"/>
            <a:stCxn id="1100805" idx="1"/>
            <a:endCxn id="110080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0817" name="AutoShape 17"/>
          <p:cNvCxnSpPr>
            <a:cxnSpLocks noChangeShapeType="1"/>
            <a:stCxn id="1100804" idx="6"/>
            <a:endCxn id="1100805"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100818" name="AutoShape 18"/>
          <p:cNvCxnSpPr>
            <a:cxnSpLocks noChangeShapeType="1"/>
            <a:stCxn id="1100804" idx="5"/>
            <a:endCxn id="1100808" idx="0"/>
          </p:cNvCxnSpPr>
          <p:nvPr/>
        </p:nvCxnSpPr>
        <p:spPr bwMode="auto">
          <a:xfrm>
            <a:off x="2932113" y="3198813"/>
            <a:ext cx="1157287" cy="1555750"/>
          </a:xfrm>
          <a:prstGeom prst="straightConnector1">
            <a:avLst/>
          </a:prstGeom>
          <a:noFill/>
          <a:ln w="28575">
            <a:solidFill>
              <a:schemeClr val="tx1"/>
            </a:solidFill>
            <a:round/>
            <a:headEnd/>
            <a:tailEnd/>
          </a:ln>
          <a:effectLst/>
        </p:spPr>
      </p:cxnSp>
      <p:cxnSp>
        <p:nvCxnSpPr>
          <p:cNvPr id="1100819" name="AutoShape 19"/>
          <p:cNvCxnSpPr>
            <a:cxnSpLocks noChangeShapeType="1"/>
            <a:stCxn id="1100805" idx="6"/>
            <a:endCxn id="1100809"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0820" name="AutoShape 20"/>
          <p:cNvCxnSpPr>
            <a:cxnSpLocks noChangeShapeType="1"/>
            <a:stCxn id="1100807" idx="6"/>
            <a:endCxn id="110081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082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082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082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082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082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082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082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082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082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083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0831" name="Freeform 31"/>
          <p:cNvSpPr>
            <a:spLocks/>
          </p:cNvSpPr>
          <p:nvPr/>
        </p:nvSpPr>
        <p:spPr bwMode="auto">
          <a:xfrm>
            <a:off x="1624013" y="3541713"/>
            <a:ext cx="3440112" cy="2138362"/>
          </a:xfrm>
          <a:custGeom>
            <a:avLst/>
            <a:gdLst/>
            <a:ahLst/>
            <a:cxnLst>
              <a:cxn ang="0">
                <a:pos x="0" y="28"/>
              </a:cxn>
              <a:cxn ang="0">
                <a:pos x="694" y="0"/>
              </a:cxn>
              <a:cxn ang="0">
                <a:pos x="968" y="6"/>
              </a:cxn>
              <a:cxn ang="0">
                <a:pos x="1029" y="11"/>
              </a:cxn>
              <a:cxn ang="0">
                <a:pos x="1074" y="28"/>
              </a:cxn>
              <a:cxn ang="0">
                <a:pos x="1270" y="101"/>
              </a:cxn>
              <a:cxn ang="0">
                <a:pos x="1315" y="123"/>
              </a:cxn>
              <a:cxn ang="0">
                <a:pos x="1326" y="135"/>
              </a:cxn>
              <a:cxn ang="0">
                <a:pos x="1370" y="151"/>
              </a:cxn>
              <a:cxn ang="0">
                <a:pos x="1426" y="185"/>
              </a:cxn>
              <a:cxn ang="0">
                <a:pos x="1589" y="258"/>
              </a:cxn>
              <a:cxn ang="0">
                <a:pos x="1622" y="291"/>
              </a:cxn>
              <a:cxn ang="0">
                <a:pos x="1650" y="313"/>
              </a:cxn>
              <a:cxn ang="0">
                <a:pos x="1667" y="330"/>
              </a:cxn>
              <a:cxn ang="0">
                <a:pos x="1684" y="336"/>
              </a:cxn>
              <a:cxn ang="0">
                <a:pos x="1695" y="358"/>
              </a:cxn>
              <a:cxn ang="0">
                <a:pos x="1745" y="409"/>
              </a:cxn>
              <a:cxn ang="0">
                <a:pos x="1807" y="498"/>
              </a:cxn>
              <a:cxn ang="0">
                <a:pos x="1874" y="688"/>
              </a:cxn>
              <a:cxn ang="0">
                <a:pos x="1935" y="811"/>
              </a:cxn>
              <a:cxn ang="0">
                <a:pos x="1952" y="850"/>
              </a:cxn>
              <a:cxn ang="0">
                <a:pos x="1974" y="923"/>
              </a:cxn>
              <a:cxn ang="0">
                <a:pos x="2025" y="1012"/>
              </a:cxn>
              <a:cxn ang="0">
                <a:pos x="2070" y="1096"/>
              </a:cxn>
              <a:cxn ang="0">
                <a:pos x="2097" y="1147"/>
              </a:cxn>
              <a:cxn ang="0">
                <a:pos x="2137" y="1275"/>
              </a:cxn>
              <a:cxn ang="0">
                <a:pos x="2165" y="1320"/>
              </a:cxn>
              <a:cxn ang="0">
                <a:pos x="2142" y="1342"/>
              </a:cxn>
            </a:cxnLst>
            <a:rect l="0" t="0" r="r" b="b"/>
            <a:pathLst>
              <a:path w="2167" h="1347">
                <a:moveTo>
                  <a:pt x="0" y="28"/>
                </a:moveTo>
                <a:cubicBezTo>
                  <a:pt x="231" y="21"/>
                  <a:pt x="463" y="9"/>
                  <a:pt x="694" y="0"/>
                </a:cubicBezTo>
                <a:cubicBezTo>
                  <a:pt x="767" y="13"/>
                  <a:pt x="951" y="6"/>
                  <a:pt x="968" y="6"/>
                </a:cubicBezTo>
                <a:cubicBezTo>
                  <a:pt x="988" y="8"/>
                  <a:pt x="1009" y="8"/>
                  <a:pt x="1029" y="11"/>
                </a:cubicBezTo>
                <a:cubicBezTo>
                  <a:pt x="1045" y="13"/>
                  <a:pt x="1059" y="22"/>
                  <a:pt x="1074" y="28"/>
                </a:cubicBezTo>
                <a:cubicBezTo>
                  <a:pt x="1140" y="53"/>
                  <a:pt x="1200" y="89"/>
                  <a:pt x="1270" y="101"/>
                </a:cubicBezTo>
                <a:cubicBezTo>
                  <a:pt x="1337" y="153"/>
                  <a:pt x="1250" y="90"/>
                  <a:pt x="1315" y="123"/>
                </a:cubicBezTo>
                <a:cubicBezTo>
                  <a:pt x="1320" y="125"/>
                  <a:pt x="1322" y="132"/>
                  <a:pt x="1326" y="135"/>
                </a:cubicBezTo>
                <a:cubicBezTo>
                  <a:pt x="1343" y="147"/>
                  <a:pt x="1351" y="147"/>
                  <a:pt x="1370" y="151"/>
                </a:cubicBezTo>
                <a:cubicBezTo>
                  <a:pt x="1390" y="160"/>
                  <a:pt x="1405" y="179"/>
                  <a:pt x="1426" y="185"/>
                </a:cubicBezTo>
                <a:cubicBezTo>
                  <a:pt x="1484" y="202"/>
                  <a:pt x="1535" y="235"/>
                  <a:pt x="1589" y="258"/>
                </a:cubicBezTo>
                <a:cubicBezTo>
                  <a:pt x="1613" y="318"/>
                  <a:pt x="1583" y="265"/>
                  <a:pt x="1622" y="291"/>
                </a:cubicBezTo>
                <a:cubicBezTo>
                  <a:pt x="1670" y="323"/>
                  <a:pt x="1597" y="297"/>
                  <a:pt x="1650" y="313"/>
                </a:cubicBezTo>
                <a:cubicBezTo>
                  <a:pt x="1656" y="319"/>
                  <a:pt x="1660" y="326"/>
                  <a:pt x="1667" y="330"/>
                </a:cubicBezTo>
                <a:cubicBezTo>
                  <a:pt x="1672" y="333"/>
                  <a:pt x="1680" y="332"/>
                  <a:pt x="1684" y="336"/>
                </a:cubicBezTo>
                <a:cubicBezTo>
                  <a:pt x="1690" y="342"/>
                  <a:pt x="1690" y="352"/>
                  <a:pt x="1695" y="358"/>
                </a:cubicBezTo>
                <a:cubicBezTo>
                  <a:pt x="1699" y="363"/>
                  <a:pt x="1734" y="398"/>
                  <a:pt x="1745" y="409"/>
                </a:cubicBezTo>
                <a:cubicBezTo>
                  <a:pt x="1772" y="436"/>
                  <a:pt x="1786" y="468"/>
                  <a:pt x="1807" y="498"/>
                </a:cubicBezTo>
                <a:cubicBezTo>
                  <a:pt x="1826" y="561"/>
                  <a:pt x="1840" y="632"/>
                  <a:pt x="1874" y="688"/>
                </a:cubicBezTo>
                <a:cubicBezTo>
                  <a:pt x="1883" y="731"/>
                  <a:pt x="1904" y="780"/>
                  <a:pt x="1935" y="811"/>
                </a:cubicBezTo>
                <a:cubicBezTo>
                  <a:pt x="1953" y="880"/>
                  <a:pt x="1928" y="795"/>
                  <a:pt x="1952" y="850"/>
                </a:cubicBezTo>
                <a:cubicBezTo>
                  <a:pt x="1962" y="873"/>
                  <a:pt x="1963" y="901"/>
                  <a:pt x="1974" y="923"/>
                </a:cubicBezTo>
                <a:cubicBezTo>
                  <a:pt x="1989" y="953"/>
                  <a:pt x="2004" y="985"/>
                  <a:pt x="2025" y="1012"/>
                </a:cubicBezTo>
                <a:cubicBezTo>
                  <a:pt x="2035" y="1045"/>
                  <a:pt x="2044" y="1072"/>
                  <a:pt x="2070" y="1096"/>
                </a:cubicBezTo>
                <a:cubicBezTo>
                  <a:pt x="2077" y="1119"/>
                  <a:pt x="2080" y="1129"/>
                  <a:pt x="2097" y="1147"/>
                </a:cubicBezTo>
                <a:cubicBezTo>
                  <a:pt x="2087" y="1180"/>
                  <a:pt x="2117" y="1248"/>
                  <a:pt x="2137" y="1275"/>
                </a:cubicBezTo>
                <a:cubicBezTo>
                  <a:pt x="2143" y="1295"/>
                  <a:pt x="2150" y="1306"/>
                  <a:pt x="2165" y="1320"/>
                </a:cubicBezTo>
                <a:cubicBezTo>
                  <a:pt x="2158" y="1347"/>
                  <a:pt x="2167" y="1342"/>
                  <a:pt x="2142" y="1342"/>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1F8056-81BF-4547-AE29-91F6849D1792}" type="slidenum">
              <a:rPr lang="en-US"/>
              <a:pPr eaLnBrk="1" hangingPunct="1"/>
              <a:t>6</a:t>
            </a:fld>
            <a:endParaRPr lang="en-US"/>
          </a:p>
        </p:txBody>
      </p:sp>
      <p:sp>
        <p:nvSpPr>
          <p:cNvPr id="7171" name="Rectangle 2"/>
          <p:cNvSpPr>
            <a:spLocks noGrp="1" noChangeArrowheads="1"/>
          </p:cNvSpPr>
          <p:nvPr>
            <p:ph type="title"/>
          </p:nvPr>
        </p:nvSpPr>
        <p:spPr/>
        <p:txBody>
          <a:bodyPr/>
          <a:lstStyle/>
          <a:p>
            <a:pPr eaLnBrk="1" hangingPunct="1"/>
            <a:r>
              <a:rPr lang="en-US"/>
              <a:t>Wiring: Naïve Approach</a:t>
            </a:r>
          </a:p>
        </p:txBody>
      </p:sp>
      <p:grpSp>
        <p:nvGrpSpPr>
          <p:cNvPr id="2" name="Group 3"/>
          <p:cNvGrpSpPr>
            <a:grpSpLocks/>
          </p:cNvGrpSpPr>
          <p:nvPr/>
        </p:nvGrpSpPr>
        <p:grpSpPr bwMode="auto">
          <a:xfrm>
            <a:off x="914400" y="3810000"/>
            <a:ext cx="533400" cy="533400"/>
            <a:chOff x="576" y="2400"/>
            <a:chExt cx="336" cy="336"/>
          </a:xfrm>
        </p:grpSpPr>
        <p:sp>
          <p:nvSpPr>
            <p:cNvPr id="7242"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3"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4"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5" name="Rectangle 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3" name="Group 8"/>
          <p:cNvGrpSpPr>
            <a:grpSpLocks/>
          </p:cNvGrpSpPr>
          <p:nvPr/>
        </p:nvGrpSpPr>
        <p:grpSpPr bwMode="auto">
          <a:xfrm>
            <a:off x="4800600" y="4572000"/>
            <a:ext cx="533400" cy="533400"/>
            <a:chOff x="576" y="2400"/>
            <a:chExt cx="336" cy="336"/>
          </a:xfrm>
        </p:grpSpPr>
        <p:sp>
          <p:nvSpPr>
            <p:cNvPr id="7238"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9"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0"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41" name="Rectangle 1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4" name="Group 13"/>
          <p:cNvGrpSpPr>
            <a:grpSpLocks/>
          </p:cNvGrpSpPr>
          <p:nvPr/>
        </p:nvGrpSpPr>
        <p:grpSpPr bwMode="auto">
          <a:xfrm>
            <a:off x="3352800" y="2133600"/>
            <a:ext cx="533400" cy="533400"/>
            <a:chOff x="576" y="2400"/>
            <a:chExt cx="336" cy="336"/>
          </a:xfrm>
        </p:grpSpPr>
        <p:sp>
          <p:nvSpPr>
            <p:cNvPr id="7234"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5"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6"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7" name="Rectangle 1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5" name="Group 18"/>
          <p:cNvGrpSpPr>
            <a:grpSpLocks/>
          </p:cNvGrpSpPr>
          <p:nvPr/>
        </p:nvGrpSpPr>
        <p:grpSpPr bwMode="auto">
          <a:xfrm>
            <a:off x="6019800" y="1905000"/>
            <a:ext cx="533400" cy="533400"/>
            <a:chOff x="576" y="2400"/>
            <a:chExt cx="336" cy="336"/>
          </a:xfrm>
        </p:grpSpPr>
        <p:sp>
          <p:nvSpPr>
            <p:cNvPr id="7230"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1"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2"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33" name="Rectangle 2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6" name="Group 23"/>
          <p:cNvGrpSpPr>
            <a:grpSpLocks/>
          </p:cNvGrpSpPr>
          <p:nvPr/>
        </p:nvGrpSpPr>
        <p:grpSpPr bwMode="auto">
          <a:xfrm>
            <a:off x="2362200" y="2971800"/>
            <a:ext cx="533400" cy="533400"/>
            <a:chOff x="576" y="2400"/>
            <a:chExt cx="336" cy="336"/>
          </a:xfrm>
        </p:grpSpPr>
        <p:sp>
          <p:nvSpPr>
            <p:cNvPr id="7226"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7"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8"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9" name="Rectangle 2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7" name="Group 28"/>
          <p:cNvGrpSpPr>
            <a:grpSpLocks/>
          </p:cNvGrpSpPr>
          <p:nvPr/>
        </p:nvGrpSpPr>
        <p:grpSpPr bwMode="auto">
          <a:xfrm>
            <a:off x="1143000" y="2209800"/>
            <a:ext cx="533400" cy="533400"/>
            <a:chOff x="576" y="2400"/>
            <a:chExt cx="336" cy="336"/>
          </a:xfrm>
        </p:grpSpPr>
        <p:sp>
          <p:nvSpPr>
            <p:cNvPr id="7222"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3"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4"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5" name="Rectangle 3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8" name="Group 33"/>
          <p:cNvGrpSpPr>
            <a:grpSpLocks/>
          </p:cNvGrpSpPr>
          <p:nvPr/>
        </p:nvGrpSpPr>
        <p:grpSpPr bwMode="auto">
          <a:xfrm>
            <a:off x="1828800" y="1524000"/>
            <a:ext cx="533400" cy="533400"/>
            <a:chOff x="576" y="2400"/>
            <a:chExt cx="336" cy="336"/>
          </a:xfrm>
        </p:grpSpPr>
        <p:sp>
          <p:nvSpPr>
            <p:cNvPr id="7218"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9"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0"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21" name="Rectangle 3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9" name="Group 38"/>
          <p:cNvGrpSpPr>
            <a:grpSpLocks/>
          </p:cNvGrpSpPr>
          <p:nvPr/>
        </p:nvGrpSpPr>
        <p:grpSpPr bwMode="auto">
          <a:xfrm>
            <a:off x="1981200" y="3962400"/>
            <a:ext cx="533400" cy="533400"/>
            <a:chOff x="576" y="2400"/>
            <a:chExt cx="336" cy="336"/>
          </a:xfrm>
        </p:grpSpPr>
        <p:sp>
          <p:nvSpPr>
            <p:cNvPr id="7214"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5"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6"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7" name="Rectangle 4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sp>
        <p:nvSpPr>
          <p:cNvPr id="7180" name="Text Box 43"/>
          <p:cNvSpPr txBox="1">
            <a:spLocks noChangeArrowheads="1"/>
          </p:cNvSpPr>
          <p:nvPr/>
        </p:nvSpPr>
        <p:spPr bwMode="auto">
          <a:xfrm>
            <a:off x="4191000" y="38100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Central office</a:t>
            </a:r>
          </a:p>
        </p:txBody>
      </p:sp>
      <p:grpSp>
        <p:nvGrpSpPr>
          <p:cNvPr id="10" name="Group 44"/>
          <p:cNvGrpSpPr>
            <a:grpSpLocks/>
          </p:cNvGrpSpPr>
          <p:nvPr/>
        </p:nvGrpSpPr>
        <p:grpSpPr bwMode="auto">
          <a:xfrm>
            <a:off x="6934200" y="4495800"/>
            <a:ext cx="533400" cy="533400"/>
            <a:chOff x="576" y="2400"/>
            <a:chExt cx="336" cy="336"/>
          </a:xfrm>
        </p:grpSpPr>
        <p:sp>
          <p:nvSpPr>
            <p:cNvPr id="7210" name="AutoShape 45"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1" name="Rectangle 46"/>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2" name="Rectangle 47"/>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13" name="Rectangle 48"/>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1" name="Group 49"/>
          <p:cNvGrpSpPr>
            <a:grpSpLocks/>
          </p:cNvGrpSpPr>
          <p:nvPr/>
        </p:nvGrpSpPr>
        <p:grpSpPr bwMode="auto">
          <a:xfrm>
            <a:off x="6172200" y="4495800"/>
            <a:ext cx="533400" cy="533400"/>
            <a:chOff x="576" y="2400"/>
            <a:chExt cx="336" cy="336"/>
          </a:xfrm>
        </p:grpSpPr>
        <p:sp>
          <p:nvSpPr>
            <p:cNvPr id="7206" name="AutoShape 50"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07" name="Rectangle 51"/>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08" name="Rectangle 52"/>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209" name="Rectangle 53"/>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cxnSp>
        <p:nvCxnSpPr>
          <p:cNvPr id="7183" name="AutoShape 54"/>
          <p:cNvCxnSpPr>
            <a:cxnSpLocks noChangeShapeType="1"/>
            <a:stCxn id="7202" idx="0"/>
            <a:endCxn id="7235" idx="2"/>
          </p:cNvCxnSpPr>
          <p:nvPr/>
        </p:nvCxnSpPr>
        <p:spPr bwMode="auto">
          <a:xfrm flipH="1" flipV="1">
            <a:off x="3619500" y="2667000"/>
            <a:ext cx="1333500" cy="838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84" name="AutoShape 55"/>
          <p:cNvCxnSpPr>
            <a:cxnSpLocks noChangeShapeType="1"/>
            <a:stCxn id="7202" idx="0"/>
            <a:endCxn id="7227" idx="3"/>
          </p:cNvCxnSpPr>
          <p:nvPr/>
        </p:nvCxnSpPr>
        <p:spPr bwMode="auto">
          <a:xfrm flipH="1" flipV="1">
            <a:off x="2822575" y="3390900"/>
            <a:ext cx="2130425" cy="114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85" name="AutoShape 56"/>
          <p:cNvCxnSpPr>
            <a:cxnSpLocks noChangeShapeType="1"/>
            <a:stCxn id="7202" idx="0"/>
            <a:endCxn id="7215" idx="3"/>
          </p:cNvCxnSpPr>
          <p:nvPr/>
        </p:nvCxnSpPr>
        <p:spPr bwMode="auto">
          <a:xfrm flipH="1">
            <a:off x="2441575" y="3505200"/>
            <a:ext cx="2511425" cy="876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57"/>
          <p:cNvCxnSpPr>
            <a:cxnSpLocks noChangeShapeType="1"/>
            <a:stCxn id="7202" idx="0"/>
            <a:endCxn id="7242" idx="5"/>
          </p:cNvCxnSpPr>
          <p:nvPr/>
        </p:nvCxnSpPr>
        <p:spPr bwMode="auto">
          <a:xfrm flipH="1">
            <a:off x="1314450" y="3505200"/>
            <a:ext cx="363855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58"/>
          <p:cNvCxnSpPr>
            <a:cxnSpLocks noChangeShapeType="1"/>
            <a:stCxn id="7223" idx="3"/>
            <a:endCxn id="7202" idx="0"/>
          </p:cNvCxnSpPr>
          <p:nvPr/>
        </p:nvCxnSpPr>
        <p:spPr bwMode="auto">
          <a:xfrm>
            <a:off x="1603375" y="2628900"/>
            <a:ext cx="3349625" cy="876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88" name="AutoShape 59"/>
          <p:cNvCxnSpPr>
            <a:cxnSpLocks noChangeShapeType="1"/>
            <a:stCxn id="7202" idx="0"/>
            <a:endCxn id="7219" idx="2"/>
          </p:cNvCxnSpPr>
          <p:nvPr/>
        </p:nvCxnSpPr>
        <p:spPr bwMode="auto">
          <a:xfrm flipH="1" flipV="1">
            <a:off x="2095500" y="2057400"/>
            <a:ext cx="2857500" cy="1447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89" name="AutoShape 60"/>
          <p:cNvCxnSpPr>
            <a:cxnSpLocks noChangeShapeType="1"/>
            <a:stCxn id="7202" idx="0"/>
            <a:endCxn id="7238" idx="0"/>
          </p:cNvCxnSpPr>
          <p:nvPr/>
        </p:nvCxnSpPr>
        <p:spPr bwMode="auto">
          <a:xfrm>
            <a:off x="4953000" y="3505200"/>
            <a:ext cx="114300" cy="1066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90" name="AutoShape 61"/>
          <p:cNvCxnSpPr>
            <a:cxnSpLocks noChangeShapeType="1"/>
            <a:stCxn id="7202" idx="0"/>
            <a:endCxn id="7206" idx="1"/>
          </p:cNvCxnSpPr>
          <p:nvPr/>
        </p:nvCxnSpPr>
        <p:spPr bwMode="auto">
          <a:xfrm>
            <a:off x="4953000" y="3505200"/>
            <a:ext cx="1352550" cy="1143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91" name="AutoShape 62"/>
          <p:cNvCxnSpPr>
            <a:cxnSpLocks noChangeShapeType="1"/>
            <a:stCxn id="7202" idx="0"/>
            <a:endCxn id="7210" idx="1"/>
          </p:cNvCxnSpPr>
          <p:nvPr/>
        </p:nvCxnSpPr>
        <p:spPr bwMode="auto">
          <a:xfrm>
            <a:off x="4953000" y="3505200"/>
            <a:ext cx="2114550" cy="1143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92" name="AutoShape 63"/>
          <p:cNvCxnSpPr>
            <a:cxnSpLocks noChangeShapeType="1"/>
            <a:stCxn id="7202" idx="0"/>
            <a:endCxn id="7231" idx="1"/>
          </p:cNvCxnSpPr>
          <p:nvPr/>
        </p:nvCxnSpPr>
        <p:spPr bwMode="auto">
          <a:xfrm flipV="1">
            <a:off x="4953000" y="2324100"/>
            <a:ext cx="1139825" cy="1181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2" name="Group 64"/>
          <p:cNvGrpSpPr>
            <a:grpSpLocks/>
          </p:cNvGrpSpPr>
          <p:nvPr/>
        </p:nvGrpSpPr>
        <p:grpSpPr bwMode="auto">
          <a:xfrm>
            <a:off x="4267200" y="3048000"/>
            <a:ext cx="1371600" cy="762000"/>
            <a:chOff x="2688" y="2064"/>
            <a:chExt cx="864" cy="480"/>
          </a:xfrm>
        </p:grpSpPr>
        <p:sp>
          <p:nvSpPr>
            <p:cNvPr id="7195" name="Rectangle 65"/>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196" name="Rectangle 66"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197" name="Rectangle 67"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198" name="Rectangle 68"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199" name="Rectangle 69"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0" name="Rectangle 70"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1" name="Rectangle 71"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2" name="Rectangle 72"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3" name="Rectangle 73"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4" name="Rectangle 74"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7205" name="Rectangle 75"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grpSp>
      <p:sp>
        <p:nvSpPr>
          <p:cNvPr id="7194" name="Text Box 76"/>
          <p:cNvSpPr txBox="1">
            <a:spLocks noChangeArrowheads="1"/>
          </p:cNvSpPr>
          <p:nvPr/>
        </p:nvSpPr>
        <p:spPr bwMode="auto">
          <a:xfrm>
            <a:off x="3609975" y="5410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t>Expensive!</a:t>
            </a:r>
            <a:endParaRPr lang="en-US" sz="2400"/>
          </a:p>
        </p:txBody>
      </p:sp>
    </p:spTree>
    <p:extLst>
      <p:ext uri="{BB962C8B-B14F-4D97-AF65-F5344CB8AC3E}">
        <p14:creationId xmlns:p14="http://schemas.microsoft.com/office/powerpoint/2010/main" val="398800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Grp="1" noChangeArrowheads="1"/>
          </p:cNvSpPr>
          <p:nvPr>
            <p:ph type="title"/>
          </p:nvPr>
        </p:nvSpPr>
        <p:spPr/>
        <p:txBody>
          <a:bodyPr/>
          <a:lstStyle/>
          <a:p>
            <a:r>
              <a:rPr lang="en-US"/>
              <a:t>Example</a:t>
            </a:r>
          </a:p>
        </p:txBody>
      </p:sp>
      <p:sp>
        <p:nvSpPr>
          <p:cNvPr id="1102851"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2852" name="Oval 4"/>
          <p:cNvSpPr>
            <a:spLocks noChangeArrowheads="1"/>
          </p:cNvSpPr>
          <p:nvPr/>
        </p:nvSpPr>
        <p:spPr bwMode="auto">
          <a:xfrm>
            <a:off x="2352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2853"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2854"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2855"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2856"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2857"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2858"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2859" name="AutoShape 11"/>
          <p:cNvCxnSpPr>
            <a:cxnSpLocks noChangeShapeType="1"/>
            <a:stCxn id="1102852" idx="7"/>
            <a:endCxn id="1102851"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102860" name="AutoShape 12"/>
          <p:cNvCxnSpPr>
            <a:cxnSpLocks noChangeShapeType="1"/>
            <a:stCxn id="1102852" idx="4"/>
            <a:endCxn id="110285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2861" name="AutoShape 13"/>
          <p:cNvCxnSpPr>
            <a:cxnSpLocks noChangeShapeType="1"/>
            <a:stCxn id="1102856" idx="1"/>
            <a:endCxn id="110285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2862" name="AutoShape 14"/>
          <p:cNvCxnSpPr>
            <a:cxnSpLocks noChangeShapeType="1"/>
            <a:stCxn id="1102855" idx="3"/>
            <a:endCxn id="1102856"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2863" name="AutoShape 15"/>
          <p:cNvCxnSpPr>
            <a:cxnSpLocks noChangeShapeType="1"/>
            <a:stCxn id="1102855" idx="0"/>
            <a:endCxn id="1102853"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2864" name="AutoShape 16"/>
          <p:cNvCxnSpPr>
            <a:cxnSpLocks noChangeShapeType="1"/>
            <a:stCxn id="1102853" idx="1"/>
            <a:endCxn id="110285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2865" name="AutoShape 17"/>
          <p:cNvCxnSpPr>
            <a:cxnSpLocks noChangeShapeType="1"/>
            <a:stCxn id="1102852" idx="6"/>
            <a:endCxn id="1102853"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102866" name="AutoShape 18"/>
          <p:cNvCxnSpPr>
            <a:cxnSpLocks noChangeShapeType="1"/>
            <a:stCxn id="1102852" idx="5"/>
            <a:endCxn id="1102856" idx="0"/>
          </p:cNvCxnSpPr>
          <p:nvPr/>
        </p:nvCxnSpPr>
        <p:spPr bwMode="auto">
          <a:xfrm>
            <a:off x="2932113" y="3198813"/>
            <a:ext cx="1157287" cy="1555750"/>
          </a:xfrm>
          <a:prstGeom prst="straightConnector1">
            <a:avLst/>
          </a:prstGeom>
          <a:noFill/>
          <a:ln w="57150">
            <a:solidFill>
              <a:schemeClr val="hlink"/>
            </a:solidFill>
            <a:round/>
            <a:headEnd/>
            <a:tailEnd/>
          </a:ln>
          <a:effectLst/>
        </p:spPr>
      </p:cxnSp>
      <p:cxnSp>
        <p:nvCxnSpPr>
          <p:cNvPr id="1102867" name="AutoShape 19"/>
          <p:cNvCxnSpPr>
            <a:cxnSpLocks noChangeShapeType="1"/>
            <a:stCxn id="1102853" idx="6"/>
            <a:endCxn id="1102857"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2868" name="AutoShape 20"/>
          <p:cNvCxnSpPr>
            <a:cxnSpLocks noChangeShapeType="1"/>
            <a:stCxn id="1102855" idx="6"/>
            <a:endCxn id="110285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286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287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287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287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287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287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287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287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287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287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2879" name="Freeform 31"/>
          <p:cNvSpPr>
            <a:spLocks/>
          </p:cNvSpPr>
          <p:nvPr/>
        </p:nvSpPr>
        <p:spPr bwMode="auto">
          <a:xfrm>
            <a:off x="1624013" y="3541713"/>
            <a:ext cx="3440112" cy="2138362"/>
          </a:xfrm>
          <a:custGeom>
            <a:avLst/>
            <a:gdLst/>
            <a:ahLst/>
            <a:cxnLst>
              <a:cxn ang="0">
                <a:pos x="0" y="28"/>
              </a:cxn>
              <a:cxn ang="0">
                <a:pos x="694" y="0"/>
              </a:cxn>
              <a:cxn ang="0">
                <a:pos x="968" y="6"/>
              </a:cxn>
              <a:cxn ang="0">
                <a:pos x="1029" y="11"/>
              </a:cxn>
              <a:cxn ang="0">
                <a:pos x="1074" y="28"/>
              </a:cxn>
              <a:cxn ang="0">
                <a:pos x="1270" y="101"/>
              </a:cxn>
              <a:cxn ang="0">
                <a:pos x="1315" y="123"/>
              </a:cxn>
              <a:cxn ang="0">
                <a:pos x="1326" y="135"/>
              </a:cxn>
              <a:cxn ang="0">
                <a:pos x="1370" y="151"/>
              </a:cxn>
              <a:cxn ang="0">
                <a:pos x="1426" y="185"/>
              </a:cxn>
              <a:cxn ang="0">
                <a:pos x="1589" y="258"/>
              </a:cxn>
              <a:cxn ang="0">
                <a:pos x="1622" y="291"/>
              </a:cxn>
              <a:cxn ang="0">
                <a:pos x="1650" y="313"/>
              </a:cxn>
              <a:cxn ang="0">
                <a:pos x="1667" y="330"/>
              </a:cxn>
              <a:cxn ang="0">
                <a:pos x="1684" y="336"/>
              </a:cxn>
              <a:cxn ang="0">
                <a:pos x="1695" y="358"/>
              </a:cxn>
              <a:cxn ang="0">
                <a:pos x="1745" y="409"/>
              </a:cxn>
              <a:cxn ang="0">
                <a:pos x="1807" y="498"/>
              </a:cxn>
              <a:cxn ang="0">
                <a:pos x="1874" y="688"/>
              </a:cxn>
              <a:cxn ang="0">
                <a:pos x="1935" y="811"/>
              </a:cxn>
              <a:cxn ang="0">
                <a:pos x="1952" y="850"/>
              </a:cxn>
              <a:cxn ang="0">
                <a:pos x="1974" y="923"/>
              </a:cxn>
              <a:cxn ang="0">
                <a:pos x="2025" y="1012"/>
              </a:cxn>
              <a:cxn ang="0">
                <a:pos x="2070" y="1096"/>
              </a:cxn>
              <a:cxn ang="0">
                <a:pos x="2097" y="1147"/>
              </a:cxn>
              <a:cxn ang="0">
                <a:pos x="2137" y="1275"/>
              </a:cxn>
              <a:cxn ang="0">
                <a:pos x="2165" y="1320"/>
              </a:cxn>
              <a:cxn ang="0">
                <a:pos x="2142" y="1342"/>
              </a:cxn>
            </a:cxnLst>
            <a:rect l="0" t="0" r="r" b="b"/>
            <a:pathLst>
              <a:path w="2167" h="1347">
                <a:moveTo>
                  <a:pt x="0" y="28"/>
                </a:moveTo>
                <a:cubicBezTo>
                  <a:pt x="231" y="21"/>
                  <a:pt x="463" y="9"/>
                  <a:pt x="694" y="0"/>
                </a:cubicBezTo>
                <a:cubicBezTo>
                  <a:pt x="767" y="13"/>
                  <a:pt x="951" y="6"/>
                  <a:pt x="968" y="6"/>
                </a:cubicBezTo>
                <a:cubicBezTo>
                  <a:pt x="988" y="8"/>
                  <a:pt x="1009" y="8"/>
                  <a:pt x="1029" y="11"/>
                </a:cubicBezTo>
                <a:cubicBezTo>
                  <a:pt x="1045" y="13"/>
                  <a:pt x="1059" y="22"/>
                  <a:pt x="1074" y="28"/>
                </a:cubicBezTo>
                <a:cubicBezTo>
                  <a:pt x="1140" y="53"/>
                  <a:pt x="1200" y="89"/>
                  <a:pt x="1270" y="101"/>
                </a:cubicBezTo>
                <a:cubicBezTo>
                  <a:pt x="1337" y="153"/>
                  <a:pt x="1250" y="90"/>
                  <a:pt x="1315" y="123"/>
                </a:cubicBezTo>
                <a:cubicBezTo>
                  <a:pt x="1320" y="125"/>
                  <a:pt x="1322" y="132"/>
                  <a:pt x="1326" y="135"/>
                </a:cubicBezTo>
                <a:cubicBezTo>
                  <a:pt x="1343" y="147"/>
                  <a:pt x="1351" y="147"/>
                  <a:pt x="1370" y="151"/>
                </a:cubicBezTo>
                <a:cubicBezTo>
                  <a:pt x="1390" y="160"/>
                  <a:pt x="1405" y="179"/>
                  <a:pt x="1426" y="185"/>
                </a:cubicBezTo>
                <a:cubicBezTo>
                  <a:pt x="1484" y="202"/>
                  <a:pt x="1535" y="235"/>
                  <a:pt x="1589" y="258"/>
                </a:cubicBezTo>
                <a:cubicBezTo>
                  <a:pt x="1613" y="318"/>
                  <a:pt x="1583" y="265"/>
                  <a:pt x="1622" y="291"/>
                </a:cubicBezTo>
                <a:cubicBezTo>
                  <a:pt x="1670" y="323"/>
                  <a:pt x="1597" y="297"/>
                  <a:pt x="1650" y="313"/>
                </a:cubicBezTo>
                <a:cubicBezTo>
                  <a:pt x="1656" y="319"/>
                  <a:pt x="1660" y="326"/>
                  <a:pt x="1667" y="330"/>
                </a:cubicBezTo>
                <a:cubicBezTo>
                  <a:pt x="1672" y="333"/>
                  <a:pt x="1680" y="332"/>
                  <a:pt x="1684" y="336"/>
                </a:cubicBezTo>
                <a:cubicBezTo>
                  <a:pt x="1690" y="342"/>
                  <a:pt x="1690" y="352"/>
                  <a:pt x="1695" y="358"/>
                </a:cubicBezTo>
                <a:cubicBezTo>
                  <a:pt x="1699" y="363"/>
                  <a:pt x="1734" y="398"/>
                  <a:pt x="1745" y="409"/>
                </a:cubicBezTo>
                <a:cubicBezTo>
                  <a:pt x="1772" y="436"/>
                  <a:pt x="1786" y="468"/>
                  <a:pt x="1807" y="498"/>
                </a:cubicBezTo>
                <a:cubicBezTo>
                  <a:pt x="1826" y="561"/>
                  <a:pt x="1840" y="632"/>
                  <a:pt x="1874" y="688"/>
                </a:cubicBezTo>
                <a:cubicBezTo>
                  <a:pt x="1883" y="731"/>
                  <a:pt x="1904" y="780"/>
                  <a:pt x="1935" y="811"/>
                </a:cubicBezTo>
                <a:cubicBezTo>
                  <a:pt x="1953" y="880"/>
                  <a:pt x="1928" y="795"/>
                  <a:pt x="1952" y="850"/>
                </a:cubicBezTo>
                <a:cubicBezTo>
                  <a:pt x="1962" y="873"/>
                  <a:pt x="1963" y="901"/>
                  <a:pt x="1974" y="923"/>
                </a:cubicBezTo>
                <a:cubicBezTo>
                  <a:pt x="1989" y="953"/>
                  <a:pt x="2004" y="985"/>
                  <a:pt x="2025" y="1012"/>
                </a:cubicBezTo>
                <a:cubicBezTo>
                  <a:pt x="2035" y="1045"/>
                  <a:pt x="2044" y="1072"/>
                  <a:pt x="2070" y="1096"/>
                </a:cubicBezTo>
                <a:cubicBezTo>
                  <a:pt x="2077" y="1119"/>
                  <a:pt x="2080" y="1129"/>
                  <a:pt x="2097" y="1147"/>
                </a:cubicBezTo>
                <a:cubicBezTo>
                  <a:pt x="2087" y="1180"/>
                  <a:pt x="2117" y="1248"/>
                  <a:pt x="2137" y="1275"/>
                </a:cubicBezTo>
                <a:cubicBezTo>
                  <a:pt x="2143" y="1295"/>
                  <a:pt x="2150" y="1306"/>
                  <a:pt x="2165" y="1320"/>
                </a:cubicBezTo>
                <a:cubicBezTo>
                  <a:pt x="2158" y="1347"/>
                  <a:pt x="2167" y="1342"/>
                  <a:pt x="2142" y="1342"/>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a:t>Example</a:t>
            </a:r>
          </a:p>
        </p:txBody>
      </p:sp>
      <p:sp>
        <p:nvSpPr>
          <p:cNvPr id="1104899" name="Oval 3"/>
          <p:cNvSpPr>
            <a:spLocks noChangeArrowheads="1"/>
          </p:cNvSpPr>
          <p:nvPr/>
        </p:nvSpPr>
        <p:spPr bwMode="auto">
          <a:xfrm>
            <a:off x="3749675" y="15525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490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4901" name="Oval 5"/>
          <p:cNvSpPr>
            <a:spLocks noChangeArrowheads="1"/>
          </p:cNvSpPr>
          <p:nvPr/>
        </p:nvSpPr>
        <p:spPr bwMode="auto">
          <a:xfrm>
            <a:off x="5146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490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4903"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490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4905"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4906"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4907" name="AutoShape 11"/>
          <p:cNvCxnSpPr>
            <a:cxnSpLocks noChangeShapeType="1"/>
            <a:stCxn id="1104900" idx="7"/>
            <a:endCxn id="1104899" idx="3"/>
          </p:cNvCxnSpPr>
          <p:nvPr/>
        </p:nvCxnSpPr>
        <p:spPr bwMode="auto">
          <a:xfrm flipV="1">
            <a:off x="2932113" y="2132013"/>
            <a:ext cx="917575" cy="587375"/>
          </a:xfrm>
          <a:prstGeom prst="straightConnector1">
            <a:avLst/>
          </a:prstGeom>
          <a:noFill/>
          <a:ln w="28575">
            <a:solidFill>
              <a:schemeClr val="tx1"/>
            </a:solidFill>
            <a:round/>
            <a:headEnd/>
            <a:tailEnd/>
          </a:ln>
          <a:effectLst/>
        </p:spPr>
      </p:cxnSp>
      <p:cxnSp>
        <p:nvCxnSpPr>
          <p:cNvPr id="1104908" name="AutoShape 12"/>
          <p:cNvCxnSpPr>
            <a:cxnSpLocks noChangeShapeType="1"/>
            <a:stCxn id="1104900" idx="4"/>
            <a:endCxn id="110490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4909" name="AutoShape 13"/>
          <p:cNvCxnSpPr>
            <a:cxnSpLocks noChangeShapeType="1"/>
            <a:stCxn id="1104904" idx="1"/>
            <a:endCxn id="110490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4910" name="AutoShape 14"/>
          <p:cNvCxnSpPr>
            <a:cxnSpLocks noChangeShapeType="1"/>
            <a:stCxn id="1104903" idx="3"/>
            <a:endCxn id="1104904"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4911" name="AutoShape 15"/>
          <p:cNvCxnSpPr>
            <a:cxnSpLocks noChangeShapeType="1"/>
            <a:stCxn id="1104903" idx="0"/>
            <a:endCxn id="1104901"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4912" name="AutoShape 16"/>
          <p:cNvCxnSpPr>
            <a:cxnSpLocks noChangeShapeType="1"/>
            <a:stCxn id="1104901" idx="1"/>
            <a:endCxn id="110489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4913" name="AutoShape 17"/>
          <p:cNvCxnSpPr>
            <a:cxnSpLocks noChangeShapeType="1"/>
            <a:stCxn id="1104900" idx="6"/>
            <a:endCxn id="1104901" idx="2"/>
          </p:cNvCxnSpPr>
          <p:nvPr/>
        </p:nvCxnSpPr>
        <p:spPr bwMode="auto">
          <a:xfrm>
            <a:off x="3032125" y="2959100"/>
            <a:ext cx="2114550" cy="0"/>
          </a:xfrm>
          <a:prstGeom prst="straightConnector1">
            <a:avLst/>
          </a:prstGeom>
          <a:noFill/>
          <a:ln w="28575">
            <a:solidFill>
              <a:schemeClr val="tx1"/>
            </a:solidFill>
            <a:round/>
            <a:headEnd/>
            <a:tailEnd/>
          </a:ln>
          <a:effectLst/>
        </p:spPr>
      </p:cxnSp>
      <p:cxnSp>
        <p:nvCxnSpPr>
          <p:cNvPr id="1104914" name="AutoShape 18"/>
          <p:cNvCxnSpPr>
            <a:cxnSpLocks noChangeShapeType="1"/>
            <a:stCxn id="1104900" idx="5"/>
            <a:endCxn id="110490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04915" name="AutoShape 19"/>
          <p:cNvCxnSpPr>
            <a:cxnSpLocks noChangeShapeType="1"/>
            <a:stCxn id="1104901" idx="6"/>
            <a:endCxn id="1104905"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4916" name="AutoShape 20"/>
          <p:cNvCxnSpPr>
            <a:cxnSpLocks noChangeShapeType="1"/>
            <a:stCxn id="1104903" idx="6"/>
            <a:endCxn id="110490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491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491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491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492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492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492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492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492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492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492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4927" name="Line 31"/>
          <p:cNvSpPr>
            <a:spLocks noChangeShapeType="1"/>
          </p:cNvSpPr>
          <p:nvPr/>
        </p:nvSpPr>
        <p:spPr bwMode="auto">
          <a:xfrm>
            <a:off x="2895600" y="1295400"/>
            <a:ext cx="2819400" cy="4495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en-US"/>
              <a:t>Example</a:t>
            </a:r>
          </a:p>
        </p:txBody>
      </p:sp>
      <p:sp>
        <p:nvSpPr>
          <p:cNvPr id="1106947" name="Oval 3"/>
          <p:cNvSpPr>
            <a:spLocks noChangeArrowheads="1"/>
          </p:cNvSpPr>
          <p:nvPr/>
        </p:nvSpPr>
        <p:spPr bwMode="auto">
          <a:xfrm>
            <a:off x="3749675" y="15525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694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6949" name="Oval 5"/>
          <p:cNvSpPr>
            <a:spLocks noChangeArrowheads="1"/>
          </p:cNvSpPr>
          <p:nvPr/>
        </p:nvSpPr>
        <p:spPr bwMode="auto">
          <a:xfrm>
            <a:off x="5146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695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6951"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695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6953"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6954"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6955" name="AutoShape 11"/>
          <p:cNvCxnSpPr>
            <a:cxnSpLocks noChangeShapeType="1"/>
            <a:stCxn id="1106948" idx="7"/>
            <a:endCxn id="1106947" idx="3"/>
          </p:cNvCxnSpPr>
          <p:nvPr/>
        </p:nvCxnSpPr>
        <p:spPr bwMode="auto">
          <a:xfrm flipV="1">
            <a:off x="2932113" y="2132013"/>
            <a:ext cx="917575" cy="587375"/>
          </a:xfrm>
          <a:prstGeom prst="straightConnector1">
            <a:avLst/>
          </a:prstGeom>
          <a:noFill/>
          <a:ln w="57150">
            <a:solidFill>
              <a:schemeClr val="hlink"/>
            </a:solidFill>
            <a:round/>
            <a:headEnd/>
            <a:tailEnd/>
          </a:ln>
          <a:effectLst/>
        </p:spPr>
      </p:cxnSp>
      <p:cxnSp>
        <p:nvCxnSpPr>
          <p:cNvPr id="1106956" name="AutoShape 12"/>
          <p:cNvCxnSpPr>
            <a:cxnSpLocks noChangeShapeType="1"/>
            <a:stCxn id="1106948" idx="4"/>
            <a:endCxn id="110695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6957" name="AutoShape 13"/>
          <p:cNvCxnSpPr>
            <a:cxnSpLocks noChangeShapeType="1"/>
            <a:stCxn id="1106952" idx="1"/>
            <a:endCxn id="110695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6958" name="AutoShape 14"/>
          <p:cNvCxnSpPr>
            <a:cxnSpLocks noChangeShapeType="1"/>
            <a:stCxn id="1106951" idx="3"/>
            <a:endCxn id="1106952"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6959" name="AutoShape 15"/>
          <p:cNvCxnSpPr>
            <a:cxnSpLocks noChangeShapeType="1"/>
            <a:stCxn id="1106951" idx="0"/>
            <a:endCxn id="1106949"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6960" name="AutoShape 16"/>
          <p:cNvCxnSpPr>
            <a:cxnSpLocks noChangeShapeType="1"/>
            <a:stCxn id="1106949" idx="1"/>
            <a:endCxn id="110694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6961" name="AutoShape 17"/>
          <p:cNvCxnSpPr>
            <a:cxnSpLocks noChangeShapeType="1"/>
            <a:stCxn id="1106948" idx="6"/>
            <a:endCxn id="1106949" idx="2"/>
          </p:cNvCxnSpPr>
          <p:nvPr/>
        </p:nvCxnSpPr>
        <p:spPr bwMode="auto">
          <a:xfrm>
            <a:off x="3032125" y="2959100"/>
            <a:ext cx="2114550" cy="0"/>
          </a:xfrm>
          <a:prstGeom prst="straightConnector1">
            <a:avLst/>
          </a:prstGeom>
          <a:noFill/>
          <a:ln w="57150">
            <a:solidFill>
              <a:schemeClr val="hlink"/>
            </a:solidFill>
            <a:round/>
            <a:headEnd/>
            <a:tailEnd/>
          </a:ln>
          <a:effectLst/>
        </p:spPr>
      </p:cxnSp>
      <p:cxnSp>
        <p:nvCxnSpPr>
          <p:cNvPr id="1106962" name="AutoShape 18"/>
          <p:cNvCxnSpPr>
            <a:cxnSpLocks noChangeShapeType="1"/>
            <a:stCxn id="1106948" idx="5"/>
            <a:endCxn id="110695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06963" name="AutoShape 19"/>
          <p:cNvCxnSpPr>
            <a:cxnSpLocks noChangeShapeType="1"/>
            <a:stCxn id="1106949" idx="6"/>
            <a:endCxn id="1106953"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6964" name="AutoShape 20"/>
          <p:cNvCxnSpPr>
            <a:cxnSpLocks noChangeShapeType="1"/>
            <a:stCxn id="1106951" idx="6"/>
            <a:endCxn id="1106954"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696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696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696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696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696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697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697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697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697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697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6975" name="Line 31"/>
          <p:cNvSpPr>
            <a:spLocks noChangeShapeType="1"/>
          </p:cNvSpPr>
          <p:nvPr/>
        </p:nvSpPr>
        <p:spPr bwMode="auto">
          <a:xfrm>
            <a:off x="2895600" y="1295400"/>
            <a:ext cx="2819400" cy="4495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Example</a:t>
            </a:r>
          </a:p>
        </p:txBody>
      </p:sp>
      <p:sp>
        <p:nvSpPr>
          <p:cNvPr id="1108995" name="Oval 3"/>
          <p:cNvSpPr>
            <a:spLocks noChangeArrowheads="1"/>
          </p:cNvSpPr>
          <p:nvPr/>
        </p:nvSpPr>
        <p:spPr bwMode="auto">
          <a:xfrm>
            <a:off x="3749675" y="15525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0899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0899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0899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08999"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09000"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09001" name="Oval 9"/>
          <p:cNvSpPr>
            <a:spLocks noChangeArrowheads="1"/>
          </p:cNvSpPr>
          <p:nvPr/>
        </p:nvSpPr>
        <p:spPr bwMode="auto">
          <a:xfrm>
            <a:off x="6543675" y="26193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09002"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09003" name="AutoShape 11"/>
          <p:cNvCxnSpPr>
            <a:cxnSpLocks noChangeShapeType="1"/>
            <a:stCxn id="1108996" idx="7"/>
            <a:endCxn id="1108995" idx="3"/>
          </p:cNvCxnSpPr>
          <p:nvPr/>
        </p:nvCxnSpPr>
        <p:spPr bwMode="auto">
          <a:xfrm flipV="1">
            <a:off x="2932113" y="2132013"/>
            <a:ext cx="917575" cy="587375"/>
          </a:xfrm>
          <a:prstGeom prst="straightConnector1">
            <a:avLst/>
          </a:prstGeom>
          <a:noFill/>
          <a:ln w="57150">
            <a:solidFill>
              <a:schemeClr val="hlink"/>
            </a:solidFill>
            <a:round/>
            <a:headEnd/>
            <a:tailEnd/>
          </a:ln>
          <a:effectLst/>
        </p:spPr>
      </p:cxnSp>
      <p:cxnSp>
        <p:nvCxnSpPr>
          <p:cNvPr id="1109004" name="AutoShape 12"/>
          <p:cNvCxnSpPr>
            <a:cxnSpLocks noChangeShapeType="1"/>
            <a:stCxn id="1108996" idx="4"/>
            <a:endCxn id="110899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09005" name="AutoShape 13"/>
          <p:cNvCxnSpPr>
            <a:cxnSpLocks noChangeShapeType="1"/>
            <a:stCxn id="1109000" idx="1"/>
            <a:endCxn id="110899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09006" name="AutoShape 14"/>
          <p:cNvCxnSpPr>
            <a:cxnSpLocks noChangeShapeType="1"/>
            <a:stCxn id="1108999" idx="3"/>
            <a:endCxn id="1109000" idx="7"/>
          </p:cNvCxnSpPr>
          <p:nvPr/>
        </p:nvCxnSpPr>
        <p:spPr bwMode="auto">
          <a:xfrm flipH="1">
            <a:off x="4329113" y="4265613"/>
            <a:ext cx="917575" cy="588962"/>
          </a:xfrm>
          <a:prstGeom prst="straightConnector1">
            <a:avLst/>
          </a:prstGeom>
          <a:noFill/>
          <a:ln w="57150">
            <a:solidFill>
              <a:schemeClr val="hlink"/>
            </a:solidFill>
            <a:round/>
            <a:headEnd/>
            <a:tailEnd/>
          </a:ln>
          <a:effectLst/>
        </p:spPr>
      </p:cxnSp>
      <p:cxnSp>
        <p:nvCxnSpPr>
          <p:cNvPr id="1109007" name="AutoShape 15"/>
          <p:cNvCxnSpPr>
            <a:cxnSpLocks noChangeShapeType="1"/>
            <a:stCxn id="1108999" idx="0"/>
            <a:endCxn id="1108997" idx="4"/>
          </p:cNvCxnSpPr>
          <p:nvPr/>
        </p:nvCxnSpPr>
        <p:spPr bwMode="auto">
          <a:xfrm flipV="1">
            <a:off x="5486400" y="3298825"/>
            <a:ext cx="0" cy="387350"/>
          </a:xfrm>
          <a:prstGeom prst="straightConnector1">
            <a:avLst/>
          </a:prstGeom>
          <a:noFill/>
          <a:ln w="28575">
            <a:solidFill>
              <a:schemeClr val="tx1"/>
            </a:solidFill>
            <a:round/>
            <a:headEnd/>
            <a:tailEnd/>
          </a:ln>
          <a:effectLst/>
        </p:spPr>
      </p:cxnSp>
      <p:cxnSp>
        <p:nvCxnSpPr>
          <p:cNvPr id="1109008" name="AutoShape 16"/>
          <p:cNvCxnSpPr>
            <a:cxnSpLocks noChangeShapeType="1"/>
            <a:stCxn id="1108997" idx="1"/>
            <a:endCxn id="110899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09009" name="AutoShape 17"/>
          <p:cNvCxnSpPr>
            <a:cxnSpLocks noChangeShapeType="1"/>
            <a:stCxn id="1108996" idx="6"/>
            <a:endCxn id="110899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09010" name="AutoShape 18"/>
          <p:cNvCxnSpPr>
            <a:cxnSpLocks noChangeShapeType="1"/>
            <a:stCxn id="1108996" idx="5"/>
            <a:endCxn id="1109000"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09011" name="AutoShape 19"/>
          <p:cNvCxnSpPr>
            <a:cxnSpLocks noChangeShapeType="1"/>
            <a:stCxn id="1108997" idx="6"/>
            <a:endCxn id="1109001" idx="2"/>
          </p:cNvCxnSpPr>
          <p:nvPr/>
        </p:nvCxnSpPr>
        <p:spPr bwMode="auto">
          <a:xfrm>
            <a:off x="5826125" y="2959100"/>
            <a:ext cx="717550" cy="0"/>
          </a:xfrm>
          <a:prstGeom prst="straightConnector1">
            <a:avLst/>
          </a:prstGeom>
          <a:noFill/>
          <a:ln w="28575">
            <a:solidFill>
              <a:schemeClr val="tx1"/>
            </a:solidFill>
            <a:round/>
            <a:headEnd/>
            <a:tailEnd/>
          </a:ln>
          <a:effectLst/>
        </p:spPr>
      </p:cxnSp>
      <p:cxnSp>
        <p:nvCxnSpPr>
          <p:cNvPr id="1109012" name="AutoShape 20"/>
          <p:cNvCxnSpPr>
            <a:cxnSpLocks noChangeShapeType="1"/>
            <a:stCxn id="1108999" idx="6"/>
            <a:endCxn id="1109002"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0901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0901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0901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0901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0901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0901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0901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0902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0902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0902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09023" name="Freeform 31"/>
          <p:cNvSpPr>
            <a:spLocks/>
          </p:cNvSpPr>
          <p:nvPr/>
        </p:nvSpPr>
        <p:spPr bwMode="auto">
          <a:xfrm>
            <a:off x="1863725" y="2205038"/>
            <a:ext cx="4252913" cy="4071937"/>
          </a:xfrm>
          <a:custGeom>
            <a:avLst/>
            <a:gdLst/>
            <a:ahLst/>
            <a:cxnLst>
              <a:cxn ang="0">
                <a:pos x="0" y="54"/>
              </a:cxn>
              <a:cxn ang="0">
                <a:pos x="1700" y="26"/>
              </a:cxn>
              <a:cxn ang="0">
                <a:pos x="2114" y="31"/>
              </a:cxn>
              <a:cxn ang="0">
                <a:pos x="2176" y="59"/>
              </a:cxn>
              <a:cxn ang="0">
                <a:pos x="2282" y="126"/>
              </a:cxn>
              <a:cxn ang="0">
                <a:pos x="2355" y="160"/>
              </a:cxn>
              <a:cxn ang="0">
                <a:pos x="2427" y="182"/>
              </a:cxn>
              <a:cxn ang="0">
                <a:pos x="2478" y="205"/>
              </a:cxn>
              <a:cxn ang="0">
                <a:pos x="2556" y="300"/>
              </a:cxn>
              <a:cxn ang="0">
                <a:pos x="2601" y="345"/>
              </a:cxn>
              <a:cxn ang="0">
                <a:pos x="2640" y="401"/>
              </a:cxn>
              <a:cxn ang="0">
                <a:pos x="2668" y="434"/>
              </a:cxn>
              <a:cxn ang="0">
                <a:pos x="2528" y="686"/>
              </a:cxn>
              <a:cxn ang="0">
                <a:pos x="2461" y="747"/>
              </a:cxn>
              <a:cxn ang="0">
                <a:pos x="2388" y="770"/>
              </a:cxn>
              <a:cxn ang="0">
                <a:pos x="2344" y="792"/>
              </a:cxn>
              <a:cxn ang="0">
                <a:pos x="2248" y="837"/>
              </a:cxn>
              <a:cxn ang="0">
                <a:pos x="2193" y="865"/>
              </a:cxn>
              <a:cxn ang="0">
                <a:pos x="2092" y="898"/>
              </a:cxn>
              <a:cxn ang="0">
                <a:pos x="2002" y="982"/>
              </a:cxn>
              <a:cxn ang="0">
                <a:pos x="1958" y="1044"/>
              </a:cxn>
              <a:cxn ang="0">
                <a:pos x="1930" y="1116"/>
              </a:cxn>
              <a:cxn ang="0">
                <a:pos x="1913" y="1183"/>
              </a:cxn>
              <a:cxn ang="0">
                <a:pos x="1879" y="1480"/>
              </a:cxn>
              <a:cxn ang="0">
                <a:pos x="1863" y="2565"/>
              </a:cxn>
            </a:cxnLst>
            <a:rect l="0" t="0" r="r" b="b"/>
            <a:pathLst>
              <a:path w="2679" h="2565">
                <a:moveTo>
                  <a:pt x="0" y="54"/>
                </a:moveTo>
                <a:cubicBezTo>
                  <a:pt x="559" y="0"/>
                  <a:pt x="1141" y="30"/>
                  <a:pt x="1700" y="26"/>
                </a:cubicBezTo>
                <a:cubicBezTo>
                  <a:pt x="1844" y="23"/>
                  <a:pt x="1973" y="17"/>
                  <a:pt x="2114" y="31"/>
                </a:cubicBezTo>
                <a:cubicBezTo>
                  <a:pt x="2164" y="57"/>
                  <a:pt x="2143" y="49"/>
                  <a:pt x="2176" y="59"/>
                </a:cubicBezTo>
                <a:cubicBezTo>
                  <a:pt x="2221" y="94"/>
                  <a:pt x="2217" y="117"/>
                  <a:pt x="2282" y="126"/>
                </a:cubicBezTo>
                <a:cubicBezTo>
                  <a:pt x="2310" y="136"/>
                  <a:pt x="2329" y="147"/>
                  <a:pt x="2355" y="160"/>
                </a:cubicBezTo>
                <a:cubicBezTo>
                  <a:pt x="2377" y="171"/>
                  <a:pt x="2404" y="174"/>
                  <a:pt x="2427" y="182"/>
                </a:cubicBezTo>
                <a:cubicBezTo>
                  <a:pt x="2445" y="188"/>
                  <a:pt x="2460" y="199"/>
                  <a:pt x="2478" y="205"/>
                </a:cubicBezTo>
                <a:cubicBezTo>
                  <a:pt x="2490" y="229"/>
                  <a:pt x="2533" y="292"/>
                  <a:pt x="2556" y="300"/>
                </a:cubicBezTo>
                <a:cubicBezTo>
                  <a:pt x="2572" y="316"/>
                  <a:pt x="2582" y="332"/>
                  <a:pt x="2601" y="345"/>
                </a:cubicBezTo>
                <a:cubicBezTo>
                  <a:pt x="2608" y="367"/>
                  <a:pt x="2622" y="388"/>
                  <a:pt x="2640" y="401"/>
                </a:cubicBezTo>
                <a:cubicBezTo>
                  <a:pt x="2648" y="413"/>
                  <a:pt x="2666" y="420"/>
                  <a:pt x="2668" y="434"/>
                </a:cubicBezTo>
                <a:cubicBezTo>
                  <a:pt x="2679" y="521"/>
                  <a:pt x="2600" y="640"/>
                  <a:pt x="2528" y="686"/>
                </a:cubicBezTo>
                <a:cubicBezTo>
                  <a:pt x="2510" y="713"/>
                  <a:pt x="2493" y="737"/>
                  <a:pt x="2461" y="747"/>
                </a:cubicBezTo>
                <a:cubicBezTo>
                  <a:pt x="2438" y="762"/>
                  <a:pt x="2414" y="761"/>
                  <a:pt x="2388" y="770"/>
                </a:cubicBezTo>
                <a:cubicBezTo>
                  <a:pt x="2323" y="817"/>
                  <a:pt x="2405" y="761"/>
                  <a:pt x="2344" y="792"/>
                </a:cubicBezTo>
                <a:cubicBezTo>
                  <a:pt x="2310" y="809"/>
                  <a:pt x="2288" y="830"/>
                  <a:pt x="2248" y="837"/>
                </a:cubicBezTo>
                <a:cubicBezTo>
                  <a:pt x="2209" y="863"/>
                  <a:pt x="2228" y="856"/>
                  <a:pt x="2193" y="865"/>
                </a:cubicBezTo>
                <a:cubicBezTo>
                  <a:pt x="2162" y="885"/>
                  <a:pt x="2127" y="888"/>
                  <a:pt x="2092" y="898"/>
                </a:cubicBezTo>
                <a:cubicBezTo>
                  <a:pt x="2064" y="926"/>
                  <a:pt x="2026" y="951"/>
                  <a:pt x="2002" y="982"/>
                </a:cubicBezTo>
                <a:cubicBezTo>
                  <a:pt x="1986" y="1003"/>
                  <a:pt x="1976" y="1025"/>
                  <a:pt x="1958" y="1044"/>
                </a:cubicBezTo>
                <a:cubicBezTo>
                  <a:pt x="1949" y="1068"/>
                  <a:pt x="1936" y="1091"/>
                  <a:pt x="1930" y="1116"/>
                </a:cubicBezTo>
                <a:cubicBezTo>
                  <a:pt x="1914" y="1182"/>
                  <a:pt x="1926" y="1148"/>
                  <a:pt x="1913" y="1183"/>
                </a:cubicBezTo>
                <a:cubicBezTo>
                  <a:pt x="1904" y="1282"/>
                  <a:pt x="1891" y="1381"/>
                  <a:pt x="1879" y="1480"/>
                </a:cubicBezTo>
                <a:cubicBezTo>
                  <a:pt x="1869" y="1841"/>
                  <a:pt x="1863" y="2204"/>
                  <a:pt x="1863" y="2565"/>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lstStyle/>
          <a:p>
            <a:r>
              <a:rPr lang="en-US"/>
              <a:t>Example</a:t>
            </a:r>
          </a:p>
        </p:txBody>
      </p:sp>
      <p:sp>
        <p:nvSpPr>
          <p:cNvPr id="1111043" name="Oval 3"/>
          <p:cNvSpPr>
            <a:spLocks noChangeArrowheads="1"/>
          </p:cNvSpPr>
          <p:nvPr/>
        </p:nvSpPr>
        <p:spPr bwMode="auto">
          <a:xfrm>
            <a:off x="3749675" y="15525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104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104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104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1047"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104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1049"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1050"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1051" name="AutoShape 11"/>
          <p:cNvCxnSpPr>
            <a:cxnSpLocks noChangeShapeType="1"/>
            <a:stCxn id="1111044" idx="7"/>
            <a:endCxn id="1111043" idx="3"/>
          </p:cNvCxnSpPr>
          <p:nvPr/>
        </p:nvCxnSpPr>
        <p:spPr bwMode="auto">
          <a:xfrm flipV="1">
            <a:off x="2932113" y="2132013"/>
            <a:ext cx="917575" cy="587375"/>
          </a:xfrm>
          <a:prstGeom prst="straightConnector1">
            <a:avLst/>
          </a:prstGeom>
          <a:noFill/>
          <a:ln w="57150">
            <a:solidFill>
              <a:schemeClr val="hlink"/>
            </a:solidFill>
            <a:round/>
            <a:headEnd/>
            <a:tailEnd/>
          </a:ln>
          <a:effectLst/>
        </p:spPr>
      </p:cxnSp>
      <p:cxnSp>
        <p:nvCxnSpPr>
          <p:cNvPr id="1111052" name="AutoShape 12"/>
          <p:cNvCxnSpPr>
            <a:cxnSpLocks noChangeShapeType="1"/>
            <a:stCxn id="1111044" idx="4"/>
            <a:endCxn id="111104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1053" name="AutoShape 13"/>
          <p:cNvCxnSpPr>
            <a:cxnSpLocks noChangeShapeType="1"/>
            <a:stCxn id="1111048" idx="1"/>
            <a:endCxn id="111104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1054" name="AutoShape 14"/>
          <p:cNvCxnSpPr>
            <a:cxnSpLocks noChangeShapeType="1"/>
            <a:stCxn id="1111047" idx="3"/>
            <a:endCxn id="111104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1055" name="AutoShape 15"/>
          <p:cNvCxnSpPr>
            <a:cxnSpLocks noChangeShapeType="1"/>
            <a:stCxn id="1111047" idx="0"/>
            <a:endCxn id="1111045" idx="4"/>
          </p:cNvCxnSpPr>
          <p:nvPr/>
        </p:nvCxnSpPr>
        <p:spPr bwMode="auto">
          <a:xfrm flipV="1">
            <a:off x="5486400" y="3298825"/>
            <a:ext cx="0" cy="387350"/>
          </a:xfrm>
          <a:prstGeom prst="straightConnector1">
            <a:avLst/>
          </a:prstGeom>
          <a:noFill/>
          <a:ln w="57150">
            <a:solidFill>
              <a:schemeClr val="hlink"/>
            </a:solidFill>
            <a:round/>
            <a:headEnd/>
            <a:tailEnd/>
          </a:ln>
          <a:effectLst/>
        </p:spPr>
      </p:cxnSp>
      <p:cxnSp>
        <p:nvCxnSpPr>
          <p:cNvPr id="1111056" name="AutoShape 16"/>
          <p:cNvCxnSpPr>
            <a:cxnSpLocks noChangeShapeType="1"/>
            <a:stCxn id="1111045" idx="1"/>
            <a:endCxn id="111104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1057" name="AutoShape 17"/>
          <p:cNvCxnSpPr>
            <a:cxnSpLocks noChangeShapeType="1"/>
            <a:stCxn id="1111044" idx="6"/>
            <a:endCxn id="111104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1058" name="AutoShape 18"/>
          <p:cNvCxnSpPr>
            <a:cxnSpLocks noChangeShapeType="1"/>
            <a:stCxn id="1111044" idx="5"/>
            <a:endCxn id="1111048"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1059" name="AutoShape 19"/>
          <p:cNvCxnSpPr>
            <a:cxnSpLocks noChangeShapeType="1"/>
            <a:stCxn id="1111045" idx="6"/>
            <a:endCxn id="1111049"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1060" name="AutoShape 20"/>
          <p:cNvCxnSpPr>
            <a:cxnSpLocks noChangeShapeType="1"/>
            <a:stCxn id="1111047" idx="6"/>
            <a:endCxn id="1111050"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1106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106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106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106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106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106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106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106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106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107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1071" name="Freeform 31"/>
          <p:cNvSpPr>
            <a:spLocks/>
          </p:cNvSpPr>
          <p:nvPr/>
        </p:nvSpPr>
        <p:spPr bwMode="auto">
          <a:xfrm>
            <a:off x="1863725" y="2205038"/>
            <a:ext cx="4252913" cy="4071937"/>
          </a:xfrm>
          <a:custGeom>
            <a:avLst/>
            <a:gdLst/>
            <a:ahLst/>
            <a:cxnLst>
              <a:cxn ang="0">
                <a:pos x="0" y="54"/>
              </a:cxn>
              <a:cxn ang="0">
                <a:pos x="1700" y="26"/>
              </a:cxn>
              <a:cxn ang="0">
                <a:pos x="2114" y="31"/>
              </a:cxn>
              <a:cxn ang="0">
                <a:pos x="2176" y="59"/>
              </a:cxn>
              <a:cxn ang="0">
                <a:pos x="2282" y="126"/>
              </a:cxn>
              <a:cxn ang="0">
                <a:pos x="2355" y="160"/>
              </a:cxn>
              <a:cxn ang="0">
                <a:pos x="2427" y="182"/>
              </a:cxn>
              <a:cxn ang="0">
                <a:pos x="2478" y="205"/>
              </a:cxn>
              <a:cxn ang="0">
                <a:pos x="2556" y="300"/>
              </a:cxn>
              <a:cxn ang="0">
                <a:pos x="2601" y="345"/>
              </a:cxn>
              <a:cxn ang="0">
                <a:pos x="2640" y="401"/>
              </a:cxn>
              <a:cxn ang="0">
                <a:pos x="2668" y="434"/>
              </a:cxn>
              <a:cxn ang="0">
                <a:pos x="2528" y="686"/>
              </a:cxn>
              <a:cxn ang="0">
                <a:pos x="2461" y="747"/>
              </a:cxn>
              <a:cxn ang="0">
                <a:pos x="2388" y="770"/>
              </a:cxn>
              <a:cxn ang="0">
                <a:pos x="2344" y="792"/>
              </a:cxn>
              <a:cxn ang="0">
                <a:pos x="2248" y="837"/>
              </a:cxn>
              <a:cxn ang="0">
                <a:pos x="2193" y="865"/>
              </a:cxn>
              <a:cxn ang="0">
                <a:pos x="2092" y="898"/>
              </a:cxn>
              <a:cxn ang="0">
                <a:pos x="2002" y="982"/>
              </a:cxn>
              <a:cxn ang="0">
                <a:pos x="1958" y="1044"/>
              </a:cxn>
              <a:cxn ang="0">
                <a:pos x="1930" y="1116"/>
              </a:cxn>
              <a:cxn ang="0">
                <a:pos x="1913" y="1183"/>
              </a:cxn>
              <a:cxn ang="0">
                <a:pos x="1879" y="1480"/>
              </a:cxn>
              <a:cxn ang="0">
                <a:pos x="1863" y="2565"/>
              </a:cxn>
            </a:cxnLst>
            <a:rect l="0" t="0" r="r" b="b"/>
            <a:pathLst>
              <a:path w="2679" h="2565">
                <a:moveTo>
                  <a:pt x="0" y="54"/>
                </a:moveTo>
                <a:cubicBezTo>
                  <a:pt x="559" y="0"/>
                  <a:pt x="1141" y="30"/>
                  <a:pt x="1700" y="26"/>
                </a:cubicBezTo>
                <a:cubicBezTo>
                  <a:pt x="1844" y="23"/>
                  <a:pt x="1973" y="17"/>
                  <a:pt x="2114" y="31"/>
                </a:cubicBezTo>
                <a:cubicBezTo>
                  <a:pt x="2164" y="57"/>
                  <a:pt x="2143" y="49"/>
                  <a:pt x="2176" y="59"/>
                </a:cubicBezTo>
                <a:cubicBezTo>
                  <a:pt x="2221" y="94"/>
                  <a:pt x="2217" y="117"/>
                  <a:pt x="2282" y="126"/>
                </a:cubicBezTo>
                <a:cubicBezTo>
                  <a:pt x="2310" y="136"/>
                  <a:pt x="2329" y="147"/>
                  <a:pt x="2355" y="160"/>
                </a:cubicBezTo>
                <a:cubicBezTo>
                  <a:pt x="2377" y="171"/>
                  <a:pt x="2404" y="174"/>
                  <a:pt x="2427" y="182"/>
                </a:cubicBezTo>
                <a:cubicBezTo>
                  <a:pt x="2445" y="188"/>
                  <a:pt x="2460" y="199"/>
                  <a:pt x="2478" y="205"/>
                </a:cubicBezTo>
                <a:cubicBezTo>
                  <a:pt x="2490" y="229"/>
                  <a:pt x="2533" y="292"/>
                  <a:pt x="2556" y="300"/>
                </a:cubicBezTo>
                <a:cubicBezTo>
                  <a:pt x="2572" y="316"/>
                  <a:pt x="2582" y="332"/>
                  <a:pt x="2601" y="345"/>
                </a:cubicBezTo>
                <a:cubicBezTo>
                  <a:pt x="2608" y="367"/>
                  <a:pt x="2622" y="388"/>
                  <a:pt x="2640" y="401"/>
                </a:cubicBezTo>
                <a:cubicBezTo>
                  <a:pt x="2648" y="413"/>
                  <a:pt x="2666" y="420"/>
                  <a:pt x="2668" y="434"/>
                </a:cubicBezTo>
                <a:cubicBezTo>
                  <a:pt x="2679" y="521"/>
                  <a:pt x="2600" y="640"/>
                  <a:pt x="2528" y="686"/>
                </a:cubicBezTo>
                <a:cubicBezTo>
                  <a:pt x="2510" y="713"/>
                  <a:pt x="2493" y="737"/>
                  <a:pt x="2461" y="747"/>
                </a:cubicBezTo>
                <a:cubicBezTo>
                  <a:pt x="2438" y="762"/>
                  <a:pt x="2414" y="761"/>
                  <a:pt x="2388" y="770"/>
                </a:cubicBezTo>
                <a:cubicBezTo>
                  <a:pt x="2323" y="817"/>
                  <a:pt x="2405" y="761"/>
                  <a:pt x="2344" y="792"/>
                </a:cubicBezTo>
                <a:cubicBezTo>
                  <a:pt x="2310" y="809"/>
                  <a:pt x="2288" y="830"/>
                  <a:pt x="2248" y="837"/>
                </a:cubicBezTo>
                <a:cubicBezTo>
                  <a:pt x="2209" y="863"/>
                  <a:pt x="2228" y="856"/>
                  <a:pt x="2193" y="865"/>
                </a:cubicBezTo>
                <a:cubicBezTo>
                  <a:pt x="2162" y="885"/>
                  <a:pt x="2127" y="888"/>
                  <a:pt x="2092" y="898"/>
                </a:cubicBezTo>
                <a:cubicBezTo>
                  <a:pt x="2064" y="926"/>
                  <a:pt x="2026" y="951"/>
                  <a:pt x="2002" y="982"/>
                </a:cubicBezTo>
                <a:cubicBezTo>
                  <a:pt x="1986" y="1003"/>
                  <a:pt x="1976" y="1025"/>
                  <a:pt x="1958" y="1044"/>
                </a:cubicBezTo>
                <a:cubicBezTo>
                  <a:pt x="1949" y="1068"/>
                  <a:pt x="1936" y="1091"/>
                  <a:pt x="1930" y="1116"/>
                </a:cubicBezTo>
                <a:cubicBezTo>
                  <a:pt x="1914" y="1182"/>
                  <a:pt x="1926" y="1148"/>
                  <a:pt x="1913" y="1183"/>
                </a:cubicBezTo>
                <a:cubicBezTo>
                  <a:pt x="1904" y="1282"/>
                  <a:pt x="1891" y="1381"/>
                  <a:pt x="1879" y="1480"/>
                </a:cubicBezTo>
                <a:cubicBezTo>
                  <a:pt x="1869" y="1841"/>
                  <a:pt x="1863" y="2204"/>
                  <a:pt x="1863" y="2565"/>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p:txBody>
          <a:bodyPr/>
          <a:lstStyle/>
          <a:p>
            <a:r>
              <a:rPr lang="en-US"/>
              <a:t>Example</a:t>
            </a:r>
          </a:p>
        </p:txBody>
      </p:sp>
      <p:sp>
        <p:nvSpPr>
          <p:cNvPr id="1113091"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3092"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3093"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3094"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3095" name="Oval 7"/>
          <p:cNvSpPr>
            <a:spLocks noChangeArrowheads="1"/>
          </p:cNvSpPr>
          <p:nvPr/>
        </p:nvSpPr>
        <p:spPr bwMode="auto">
          <a:xfrm>
            <a:off x="5146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3096"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3097"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3098"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3099" name="AutoShape 11"/>
          <p:cNvCxnSpPr>
            <a:cxnSpLocks noChangeShapeType="1"/>
            <a:stCxn id="1113092" idx="7"/>
            <a:endCxn id="1113091"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3100" name="AutoShape 12"/>
          <p:cNvCxnSpPr>
            <a:cxnSpLocks noChangeShapeType="1"/>
            <a:stCxn id="1113092" idx="4"/>
            <a:endCxn id="1113094"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3101" name="AutoShape 13"/>
          <p:cNvCxnSpPr>
            <a:cxnSpLocks noChangeShapeType="1"/>
            <a:stCxn id="1113096" idx="1"/>
            <a:endCxn id="1113094"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3102" name="AutoShape 14"/>
          <p:cNvCxnSpPr>
            <a:cxnSpLocks noChangeShapeType="1"/>
            <a:stCxn id="1113095" idx="3"/>
            <a:endCxn id="1113096"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3103" name="AutoShape 15"/>
          <p:cNvCxnSpPr>
            <a:cxnSpLocks noChangeShapeType="1"/>
            <a:stCxn id="1113095" idx="0"/>
            <a:endCxn id="1113093" idx="4"/>
          </p:cNvCxnSpPr>
          <p:nvPr/>
        </p:nvCxnSpPr>
        <p:spPr bwMode="auto">
          <a:xfrm flipV="1">
            <a:off x="5486400" y="3298825"/>
            <a:ext cx="0" cy="387350"/>
          </a:xfrm>
          <a:prstGeom prst="straightConnector1">
            <a:avLst/>
          </a:prstGeom>
          <a:noFill/>
          <a:ln w="57150">
            <a:solidFill>
              <a:schemeClr val="hlink"/>
            </a:solidFill>
            <a:round/>
            <a:headEnd/>
            <a:tailEnd/>
          </a:ln>
          <a:effectLst/>
        </p:spPr>
      </p:cxnSp>
      <p:cxnSp>
        <p:nvCxnSpPr>
          <p:cNvPr id="1113104" name="AutoShape 16"/>
          <p:cNvCxnSpPr>
            <a:cxnSpLocks noChangeShapeType="1"/>
            <a:stCxn id="1113093" idx="1"/>
            <a:endCxn id="1113091"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3105" name="AutoShape 17"/>
          <p:cNvCxnSpPr>
            <a:cxnSpLocks noChangeShapeType="1"/>
            <a:stCxn id="1113092" idx="6"/>
            <a:endCxn id="1113093"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3106" name="AutoShape 18"/>
          <p:cNvCxnSpPr>
            <a:cxnSpLocks noChangeShapeType="1"/>
            <a:stCxn id="1113092" idx="5"/>
            <a:endCxn id="1113096"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3107" name="AutoShape 19"/>
          <p:cNvCxnSpPr>
            <a:cxnSpLocks noChangeShapeType="1"/>
            <a:stCxn id="1113093" idx="6"/>
            <a:endCxn id="1113097"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3108" name="AutoShape 20"/>
          <p:cNvCxnSpPr>
            <a:cxnSpLocks noChangeShapeType="1"/>
            <a:stCxn id="1113095" idx="6"/>
            <a:endCxn id="1113098"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13109"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3110"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3111"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3112"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3113"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3114"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3115"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3116"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3117"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3118"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3119" name="Freeform 31"/>
          <p:cNvSpPr>
            <a:spLocks/>
          </p:cNvSpPr>
          <p:nvPr/>
        </p:nvSpPr>
        <p:spPr bwMode="auto">
          <a:xfrm>
            <a:off x="5016500" y="2068513"/>
            <a:ext cx="1801813" cy="3692525"/>
          </a:xfrm>
          <a:custGeom>
            <a:avLst/>
            <a:gdLst/>
            <a:ahLst/>
            <a:cxnLst>
              <a:cxn ang="0">
                <a:pos x="1135" y="0"/>
              </a:cxn>
              <a:cxn ang="0">
                <a:pos x="1096" y="67"/>
              </a:cxn>
              <a:cxn ang="0">
                <a:pos x="1085" y="106"/>
              </a:cxn>
              <a:cxn ang="0">
                <a:pos x="1073" y="117"/>
              </a:cxn>
              <a:cxn ang="0">
                <a:pos x="1068" y="145"/>
              </a:cxn>
              <a:cxn ang="0">
                <a:pos x="1029" y="218"/>
              </a:cxn>
              <a:cxn ang="0">
                <a:pos x="961" y="330"/>
              </a:cxn>
              <a:cxn ang="0">
                <a:pos x="917" y="386"/>
              </a:cxn>
              <a:cxn ang="0">
                <a:pos x="883" y="436"/>
              </a:cxn>
              <a:cxn ang="0">
                <a:pos x="850" y="470"/>
              </a:cxn>
              <a:cxn ang="0">
                <a:pos x="827" y="503"/>
              </a:cxn>
              <a:cxn ang="0">
                <a:pos x="816" y="526"/>
              </a:cxn>
              <a:cxn ang="0">
                <a:pos x="699" y="643"/>
              </a:cxn>
              <a:cxn ang="0">
                <a:pos x="632" y="693"/>
              </a:cxn>
              <a:cxn ang="0">
                <a:pos x="531" y="749"/>
              </a:cxn>
              <a:cxn ang="0">
                <a:pos x="475" y="772"/>
              </a:cxn>
              <a:cxn ang="0">
                <a:pos x="358" y="783"/>
              </a:cxn>
              <a:cxn ang="0">
                <a:pos x="262" y="811"/>
              </a:cxn>
              <a:cxn ang="0">
                <a:pos x="190" y="850"/>
              </a:cxn>
              <a:cxn ang="0">
                <a:pos x="156" y="872"/>
              </a:cxn>
              <a:cxn ang="0">
                <a:pos x="128" y="912"/>
              </a:cxn>
              <a:cxn ang="0">
                <a:pos x="100" y="951"/>
              </a:cxn>
              <a:cxn ang="0">
                <a:pos x="72" y="995"/>
              </a:cxn>
              <a:cxn ang="0">
                <a:pos x="67" y="1012"/>
              </a:cxn>
              <a:cxn ang="0">
                <a:pos x="56" y="1035"/>
              </a:cxn>
              <a:cxn ang="0">
                <a:pos x="44" y="1079"/>
              </a:cxn>
              <a:cxn ang="0">
                <a:pos x="16" y="1415"/>
              </a:cxn>
              <a:cxn ang="0">
                <a:pos x="0" y="2326"/>
              </a:cxn>
            </a:cxnLst>
            <a:rect l="0" t="0" r="r" b="b"/>
            <a:pathLst>
              <a:path w="1135" h="2326">
                <a:moveTo>
                  <a:pt x="1135" y="0"/>
                </a:moveTo>
                <a:cubicBezTo>
                  <a:pt x="1119" y="24"/>
                  <a:pt x="1111" y="44"/>
                  <a:pt x="1096" y="67"/>
                </a:cubicBezTo>
                <a:cubicBezTo>
                  <a:pt x="1092" y="80"/>
                  <a:pt x="1091" y="94"/>
                  <a:pt x="1085" y="106"/>
                </a:cubicBezTo>
                <a:cubicBezTo>
                  <a:pt x="1083" y="111"/>
                  <a:pt x="1075" y="112"/>
                  <a:pt x="1073" y="117"/>
                </a:cubicBezTo>
                <a:cubicBezTo>
                  <a:pt x="1069" y="126"/>
                  <a:pt x="1071" y="136"/>
                  <a:pt x="1068" y="145"/>
                </a:cubicBezTo>
                <a:cubicBezTo>
                  <a:pt x="1059" y="171"/>
                  <a:pt x="1045" y="196"/>
                  <a:pt x="1029" y="218"/>
                </a:cubicBezTo>
                <a:cubicBezTo>
                  <a:pt x="1014" y="259"/>
                  <a:pt x="987" y="294"/>
                  <a:pt x="961" y="330"/>
                </a:cubicBezTo>
                <a:cubicBezTo>
                  <a:pt x="946" y="350"/>
                  <a:pt x="938" y="372"/>
                  <a:pt x="917" y="386"/>
                </a:cubicBezTo>
                <a:cubicBezTo>
                  <a:pt x="907" y="402"/>
                  <a:pt x="896" y="421"/>
                  <a:pt x="883" y="436"/>
                </a:cubicBezTo>
                <a:cubicBezTo>
                  <a:pt x="873" y="448"/>
                  <a:pt x="850" y="470"/>
                  <a:pt x="850" y="470"/>
                </a:cubicBezTo>
                <a:cubicBezTo>
                  <a:pt x="836" y="509"/>
                  <a:pt x="855" y="464"/>
                  <a:pt x="827" y="503"/>
                </a:cubicBezTo>
                <a:cubicBezTo>
                  <a:pt x="822" y="510"/>
                  <a:pt x="821" y="519"/>
                  <a:pt x="816" y="526"/>
                </a:cubicBezTo>
                <a:cubicBezTo>
                  <a:pt x="784" y="571"/>
                  <a:pt x="740" y="607"/>
                  <a:pt x="699" y="643"/>
                </a:cubicBezTo>
                <a:cubicBezTo>
                  <a:pt x="671" y="668"/>
                  <a:pt x="666" y="683"/>
                  <a:pt x="632" y="693"/>
                </a:cubicBezTo>
                <a:cubicBezTo>
                  <a:pt x="605" y="732"/>
                  <a:pt x="574" y="736"/>
                  <a:pt x="531" y="749"/>
                </a:cubicBezTo>
                <a:cubicBezTo>
                  <a:pt x="512" y="755"/>
                  <a:pt x="495" y="768"/>
                  <a:pt x="475" y="772"/>
                </a:cubicBezTo>
                <a:cubicBezTo>
                  <a:pt x="447" y="777"/>
                  <a:pt x="375" y="782"/>
                  <a:pt x="358" y="783"/>
                </a:cubicBezTo>
                <a:cubicBezTo>
                  <a:pt x="326" y="792"/>
                  <a:pt x="293" y="800"/>
                  <a:pt x="262" y="811"/>
                </a:cubicBezTo>
                <a:cubicBezTo>
                  <a:pt x="239" y="829"/>
                  <a:pt x="215" y="836"/>
                  <a:pt x="190" y="850"/>
                </a:cubicBezTo>
                <a:cubicBezTo>
                  <a:pt x="178" y="856"/>
                  <a:pt x="156" y="872"/>
                  <a:pt x="156" y="872"/>
                </a:cubicBezTo>
                <a:cubicBezTo>
                  <a:pt x="150" y="892"/>
                  <a:pt x="142" y="897"/>
                  <a:pt x="128" y="912"/>
                </a:cubicBezTo>
                <a:cubicBezTo>
                  <a:pt x="122" y="931"/>
                  <a:pt x="113" y="937"/>
                  <a:pt x="100" y="951"/>
                </a:cubicBezTo>
                <a:cubicBezTo>
                  <a:pt x="94" y="970"/>
                  <a:pt x="83" y="979"/>
                  <a:pt x="72" y="995"/>
                </a:cubicBezTo>
                <a:cubicBezTo>
                  <a:pt x="70" y="1001"/>
                  <a:pt x="69" y="1007"/>
                  <a:pt x="67" y="1012"/>
                </a:cubicBezTo>
                <a:cubicBezTo>
                  <a:pt x="64" y="1020"/>
                  <a:pt x="59" y="1027"/>
                  <a:pt x="56" y="1035"/>
                </a:cubicBezTo>
                <a:cubicBezTo>
                  <a:pt x="51" y="1049"/>
                  <a:pt x="44" y="1079"/>
                  <a:pt x="44" y="1079"/>
                </a:cubicBezTo>
                <a:cubicBezTo>
                  <a:pt x="35" y="1191"/>
                  <a:pt x="22" y="1302"/>
                  <a:pt x="16" y="1415"/>
                </a:cubicBezTo>
                <a:cubicBezTo>
                  <a:pt x="11" y="1719"/>
                  <a:pt x="0" y="2022"/>
                  <a:pt x="0" y="2326"/>
                </a:cubicBezTo>
              </a:path>
            </a:pathLst>
          </a:custGeom>
          <a:noFill/>
          <a:ln w="19050" cap="flat" cmpd="sng">
            <a:solidFill>
              <a:srgbClr val="0000FF"/>
            </a:solidFill>
            <a:prstDash val="dash"/>
            <a:round/>
            <a:headEnd/>
            <a:tailEnd/>
          </a:ln>
          <a:effectLst/>
        </p:spPr>
        <p:txBody>
          <a:bodyPr/>
          <a:lstStyle/>
          <a:p>
            <a:endParaRPr lang="en-AU"/>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p:txBody>
          <a:bodyPr/>
          <a:lstStyle/>
          <a:p>
            <a:r>
              <a:rPr lang="en-US"/>
              <a:t>Example</a:t>
            </a:r>
          </a:p>
        </p:txBody>
      </p:sp>
      <p:sp>
        <p:nvSpPr>
          <p:cNvPr id="1115139"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5140"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5141"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5142"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5143"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5144"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5145"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5146" name="Oval 10"/>
          <p:cNvSpPr>
            <a:spLocks noChangeArrowheads="1"/>
          </p:cNvSpPr>
          <p:nvPr/>
        </p:nvSpPr>
        <p:spPr bwMode="auto">
          <a:xfrm>
            <a:off x="6543675" y="3686175"/>
            <a:ext cx="679450" cy="679450"/>
          </a:xfrm>
          <a:prstGeom prst="ellipse">
            <a:avLst/>
          </a:prstGeom>
          <a:solidFill>
            <a:schemeClr val="accent2"/>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5147" name="AutoShape 11"/>
          <p:cNvCxnSpPr>
            <a:cxnSpLocks noChangeShapeType="1"/>
            <a:stCxn id="1115140" idx="7"/>
            <a:endCxn id="1115139"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5148" name="AutoShape 12"/>
          <p:cNvCxnSpPr>
            <a:cxnSpLocks noChangeShapeType="1"/>
            <a:stCxn id="1115140" idx="4"/>
            <a:endCxn id="1115142"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5149" name="AutoShape 13"/>
          <p:cNvCxnSpPr>
            <a:cxnSpLocks noChangeShapeType="1"/>
            <a:stCxn id="1115144" idx="1"/>
            <a:endCxn id="1115142"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5150" name="AutoShape 14"/>
          <p:cNvCxnSpPr>
            <a:cxnSpLocks noChangeShapeType="1"/>
            <a:stCxn id="1115143" idx="3"/>
            <a:endCxn id="1115144"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5151" name="AutoShape 15"/>
          <p:cNvCxnSpPr>
            <a:cxnSpLocks noChangeShapeType="1"/>
            <a:stCxn id="1115143" idx="0"/>
            <a:endCxn id="1115141"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15152" name="AutoShape 16"/>
          <p:cNvCxnSpPr>
            <a:cxnSpLocks noChangeShapeType="1"/>
            <a:stCxn id="1115141" idx="1"/>
            <a:endCxn id="1115139"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5153" name="AutoShape 17"/>
          <p:cNvCxnSpPr>
            <a:cxnSpLocks noChangeShapeType="1"/>
            <a:stCxn id="1115140" idx="6"/>
            <a:endCxn id="1115141"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5154" name="AutoShape 18"/>
          <p:cNvCxnSpPr>
            <a:cxnSpLocks noChangeShapeType="1"/>
            <a:stCxn id="1115140" idx="5"/>
            <a:endCxn id="1115144"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5155" name="AutoShape 19"/>
          <p:cNvCxnSpPr>
            <a:cxnSpLocks noChangeShapeType="1"/>
            <a:stCxn id="1115141" idx="6"/>
            <a:endCxn id="1115145"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5156" name="AutoShape 20"/>
          <p:cNvCxnSpPr>
            <a:cxnSpLocks noChangeShapeType="1"/>
            <a:stCxn id="1115143" idx="6"/>
            <a:endCxn id="1115146" idx="2"/>
          </p:cNvCxnSpPr>
          <p:nvPr/>
        </p:nvCxnSpPr>
        <p:spPr bwMode="auto">
          <a:xfrm>
            <a:off x="5826125" y="4025900"/>
            <a:ext cx="717550" cy="0"/>
          </a:xfrm>
          <a:prstGeom prst="straightConnector1">
            <a:avLst/>
          </a:prstGeom>
          <a:noFill/>
          <a:ln w="28575">
            <a:solidFill>
              <a:schemeClr val="tx1"/>
            </a:solidFill>
            <a:round/>
            <a:headEnd/>
            <a:tailEnd/>
          </a:ln>
          <a:effectLst/>
        </p:spPr>
      </p:cxnSp>
      <p:sp>
        <p:nvSpPr>
          <p:cNvPr id="1115157"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5158"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5159"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5160"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5161"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5162"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5163"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5164"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5165"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5166"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5167" name="Line 31"/>
          <p:cNvSpPr>
            <a:spLocks noChangeShapeType="1"/>
          </p:cNvSpPr>
          <p:nvPr/>
        </p:nvSpPr>
        <p:spPr bwMode="auto">
          <a:xfrm>
            <a:off x="6019800" y="2438400"/>
            <a:ext cx="0" cy="2209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p:txBody>
          <a:bodyPr/>
          <a:lstStyle/>
          <a:p>
            <a:r>
              <a:rPr lang="en-US"/>
              <a:t>Example</a:t>
            </a:r>
          </a:p>
        </p:txBody>
      </p:sp>
      <p:sp>
        <p:nvSpPr>
          <p:cNvPr id="1117187"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7188"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7189"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7190"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7191"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7192"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7193" name="Oval 9"/>
          <p:cNvSpPr>
            <a:spLocks noChangeArrowheads="1"/>
          </p:cNvSpPr>
          <p:nvPr/>
        </p:nvSpPr>
        <p:spPr bwMode="auto">
          <a:xfrm>
            <a:off x="6543675" y="26193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7194" name="Oval 10"/>
          <p:cNvSpPr>
            <a:spLocks noChangeArrowheads="1"/>
          </p:cNvSpPr>
          <p:nvPr/>
        </p:nvSpPr>
        <p:spPr bwMode="auto">
          <a:xfrm>
            <a:off x="6543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7195" name="AutoShape 11"/>
          <p:cNvCxnSpPr>
            <a:cxnSpLocks noChangeShapeType="1"/>
            <a:stCxn id="1117188" idx="7"/>
            <a:endCxn id="1117187"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7196" name="AutoShape 12"/>
          <p:cNvCxnSpPr>
            <a:cxnSpLocks noChangeShapeType="1"/>
            <a:stCxn id="1117188" idx="4"/>
            <a:endCxn id="1117190"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7197" name="AutoShape 13"/>
          <p:cNvCxnSpPr>
            <a:cxnSpLocks noChangeShapeType="1"/>
            <a:stCxn id="1117192" idx="1"/>
            <a:endCxn id="1117190"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7198" name="AutoShape 14"/>
          <p:cNvCxnSpPr>
            <a:cxnSpLocks noChangeShapeType="1"/>
            <a:stCxn id="1117191" idx="3"/>
            <a:endCxn id="1117192"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7199" name="AutoShape 15"/>
          <p:cNvCxnSpPr>
            <a:cxnSpLocks noChangeShapeType="1"/>
            <a:stCxn id="1117191" idx="0"/>
            <a:endCxn id="1117189"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17200" name="AutoShape 16"/>
          <p:cNvCxnSpPr>
            <a:cxnSpLocks noChangeShapeType="1"/>
            <a:stCxn id="1117189" idx="1"/>
            <a:endCxn id="1117187"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7201" name="AutoShape 17"/>
          <p:cNvCxnSpPr>
            <a:cxnSpLocks noChangeShapeType="1"/>
            <a:stCxn id="1117188" idx="6"/>
            <a:endCxn id="1117189"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7202" name="AutoShape 18"/>
          <p:cNvCxnSpPr>
            <a:cxnSpLocks noChangeShapeType="1"/>
            <a:stCxn id="1117188" idx="5"/>
            <a:endCxn id="1117192"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7203" name="AutoShape 19"/>
          <p:cNvCxnSpPr>
            <a:cxnSpLocks noChangeShapeType="1"/>
            <a:stCxn id="1117189" idx="6"/>
            <a:endCxn id="1117193" idx="2"/>
          </p:cNvCxnSpPr>
          <p:nvPr/>
        </p:nvCxnSpPr>
        <p:spPr bwMode="auto">
          <a:xfrm>
            <a:off x="5826125" y="2959100"/>
            <a:ext cx="717550" cy="0"/>
          </a:xfrm>
          <a:prstGeom prst="straightConnector1">
            <a:avLst/>
          </a:prstGeom>
          <a:noFill/>
          <a:ln w="57150">
            <a:solidFill>
              <a:schemeClr val="hlink"/>
            </a:solidFill>
            <a:round/>
            <a:headEnd/>
            <a:tailEnd/>
          </a:ln>
          <a:effectLst/>
        </p:spPr>
      </p:cxnSp>
      <p:cxnSp>
        <p:nvCxnSpPr>
          <p:cNvPr id="1117204" name="AutoShape 20"/>
          <p:cNvCxnSpPr>
            <a:cxnSpLocks noChangeShapeType="1"/>
            <a:stCxn id="1117191" idx="6"/>
            <a:endCxn id="1117194" idx="2"/>
          </p:cNvCxnSpPr>
          <p:nvPr/>
        </p:nvCxnSpPr>
        <p:spPr bwMode="auto">
          <a:xfrm>
            <a:off x="5826125" y="4025900"/>
            <a:ext cx="717550" cy="0"/>
          </a:xfrm>
          <a:prstGeom prst="straightConnector1">
            <a:avLst/>
          </a:prstGeom>
          <a:noFill/>
          <a:ln w="57150">
            <a:solidFill>
              <a:schemeClr val="hlink"/>
            </a:solidFill>
            <a:round/>
            <a:headEnd/>
            <a:tailEnd/>
          </a:ln>
          <a:effectLst/>
        </p:spPr>
      </p:cxnSp>
      <p:sp>
        <p:nvSpPr>
          <p:cNvPr id="1117205"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7206"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7207"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7208"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7209"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7210"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7211"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7212"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7213"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7214"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7215" name="Line 31"/>
          <p:cNvSpPr>
            <a:spLocks noChangeShapeType="1"/>
          </p:cNvSpPr>
          <p:nvPr/>
        </p:nvSpPr>
        <p:spPr bwMode="auto">
          <a:xfrm>
            <a:off x="6019800" y="2438400"/>
            <a:ext cx="0" cy="2209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lstStyle/>
          <a:p>
            <a:r>
              <a:rPr lang="en-US"/>
              <a:t>Example</a:t>
            </a:r>
          </a:p>
        </p:txBody>
      </p:sp>
      <p:sp>
        <p:nvSpPr>
          <p:cNvPr id="1119235"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19236"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19237"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19238"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19239"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19240"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19241"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19242" name="Oval 10"/>
          <p:cNvSpPr>
            <a:spLocks noChangeArrowheads="1"/>
          </p:cNvSpPr>
          <p:nvPr/>
        </p:nvSpPr>
        <p:spPr bwMode="auto">
          <a:xfrm>
            <a:off x="6543675" y="3686175"/>
            <a:ext cx="679450" cy="679450"/>
          </a:xfrm>
          <a:prstGeom prst="ellipse">
            <a:avLst/>
          </a:prstGeom>
          <a:solidFill>
            <a:schemeClr val="hlink"/>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19243" name="AutoShape 11"/>
          <p:cNvCxnSpPr>
            <a:cxnSpLocks noChangeShapeType="1"/>
            <a:stCxn id="1119236" idx="7"/>
            <a:endCxn id="1119235"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19244" name="AutoShape 12"/>
          <p:cNvCxnSpPr>
            <a:cxnSpLocks noChangeShapeType="1"/>
            <a:stCxn id="1119236" idx="4"/>
            <a:endCxn id="1119238"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19245" name="AutoShape 13"/>
          <p:cNvCxnSpPr>
            <a:cxnSpLocks noChangeShapeType="1"/>
            <a:stCxn id="1119240" idx="1"/>
            <a:endCxn id="1119238"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19246" name="AutoShape 14"/>
          <p:cNvCxnSpPr>
            <a:cxnSpLocks noChangeShapeType="1"/>
            <a:stCxn id="1119239" idx="3"/>
            <a:endCxn id="1119240"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19247" name="AutoShape 15"/>
          <p:cNvCxnSpPr>
            <a:cxnSpLocks noChangeShapeType="1"/>
            <a:stCxn id="1119239" idx="0"/>
            <a:endCxn id="1119237"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19248" name="AutoShape 16"/>
          <p:cNvCxnSpPr>
            <a:cxnSpLocks noChangeShapeType="1"/>
            <a:stCxn id="1119237" idx="1"/>
            <a:endCxn id="1119235"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19249" name="AutoShape 17"/>
          <p:cNvCxnSpPr>
            <a:cxnSpLocks noChangeShapeType="1"/>
            <a:stCxn id="1119236" idx="6"/>
            <a:endCxn id="1119237"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19250" name="AutoShape 18"/>
          <p:cNvCxnSpPr>
            <a:cxnSpLocks noChangeShapeType="1"/>
            <a:stCxn id="1119236" idx="5"/>
            <a:endCxn id="1119240"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19251" name="AutoShape 19"/>
          <p:cNvCxnSpPr>
            <a:cxnSpLocks noChangeShapeType="1"/>
            <a:stCxn id="1119237" idx="6"/>
            <a:endCxn id="1119241"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119252" name="AutoShape 20"/>
          <p:cNvCxnSpPr>
            <a:cxnSpLocks noChangeShapeType="1"/>
            <a:stCxn id="1119239" idx="6"/>
            <a:endCxn id="1119242" idx="2"/>
          </p:cNvCxnSpPr>
          <p:nvPr/>
        </p:nvCxnSpPr>
        <p:spPr bwMode="auto">
          <a:xfrm>
            <a:off x="5826125" y="4025900"/>
            <a:ext cx="717550" cy="0"/>
          </a:xfrm>
          <a:prstGeom prst="straightConnector1">
            <a:avLst/>
          </a:prstGeom>
          <a:noFill/>
          <a:ln w="57150">
            <a:solidFill>
              <a:schemeClr val="hlink"/>
            </a:solidFill>
            <a:round/>
            <a:headEnd/>
            <a:tailEnd/>
          </a:ln>
          <a:effectLst/>
        </p:spPr>
      </p:cxnSp>
      <p:sp>
        <p:nvSpPr>
          <p:cNvPr id="1119253"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19254"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19255"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19256"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19257"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19258"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19259"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19260"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19261"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19262"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
        <p:nvSpPr>
          <p:cNvPr id="1119263" name="Line 31"/>
          <p:cNvSpPr>
            <a:spLocks noChangeShapeType="1"/>
          </p:cNvSpPr>
          <p:nvPr/>
        </p:nvSpPr>
        <p:spPr bwMode="auto">
          <a:xfrm flipH="1">
            <a:off x="5791200" y="3352800"/>
            <a:ext cx="1219200" cy="1066800"/>
          </a:xfrm>
          <a:prstGeom prst="line">
            <a:avLst/>
          </a:prstGeom>
          <a:noFill/>
          <a:ln w="19050">
            <a:solidFill>
              <a:srgbClr val="0000FF"/>
            </a:solidFill>
            <a:prstDash val="dash"/>
            <a:round/>
            <a:headEnd/>
            <a:tailEnd/>
          </a:ln>
          <a:effectLst/>
        </p:spPr>
        <p:txBody>
          <a:bodyPr/>
          <a:lstStyle/>
          <a:p>
            <a:endParaRPr lang="en-A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r>
              <a:rPr lang="en-US"/>
              <a:t>Example</a:t>
            </a:r>
          </a:p>
        </p:txBody>
      </p:sp>
      <p:sp>
        <p:nvSpPr>
          <p:cNvPr id="1121283" name="Oval 3"/>
          <p:cNvSpPr>
            <a:spLocks noChangeArrowheads="1"/>
          </p:cNvSpPr>
          <p:nvPr/>
        </p:nvSpPr>
        <p:spPr bwMode="auto">
          <a:xfrm>
            <a:off x="3749675" y="15525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a</a:t>
            </a:r>
          </a:p>
        </p:txBody>
      </p:sp>
      <p:sp>
        <p:nvSpPr>
          <p:cNvPr id="1121284" name="Oval 4"/>
          <p:cNvSpPr>
            <a:spLocks noChangeArrowheads="1"/>
          </p:cNvSpPr>
          <p:nvPr/>
        </p:nvSpPr>
        <p:spPr bwMode="auto">
          <a:xfrm>
            <a:off x="2352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b</a:t>
            </a:r>
          </a:p>
        </p:txBody>
      </p:sp>
      <p:sp>
        <p:nvSpPr>
          <p:cNvPr id="1121285" name="Oval 5"/>
          <p:cNvSpPr>
            <a:spLocks noChangeArrowheads="1"/>
          </p:cNvSpPr>
          <p:nvPr/>
        </p:nvSpPr>
        <p:spPr bwMode="auto">
          <a:xfrm>
            <a:off x="5146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f</a:t>
            </a:r>
          </a:p>
        </p:txBody>
      </p:sp>
      <p:sp>
        <p:nvSpPr>
          <p:cNvPr id="1121286" name="Oval 6"/>
          <p:cNvSpPr>
            <a:spLocks noChangeArrowheads="1"/>
          </p:cNvSpPr>
          <p:nvPr/>
        </p:nvSpPr>
        <p:spPr bwMode="auto">
          <a:xfrm>
            <a:off x="2352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c</a:t>
            </a:r>
          </a:p>
        </p:txBody>
      </p:sp>
      <p:sp>
        <p:nvSpPr>
          <p:cNvPr id="1121287" name="Oval 7"/>
          <p:cNvSpPr>
            <a:spLocks noChangeArrowheads="1"/>
          </p:cNvSpPr>
          <p:nvPr/>
        </p:nvSpPr>
        <p:spPr bwMode="auto">
          <a:xfrm>
            <a:off x="5146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e</a:t>
            </a:r>
          </a:p>
        </p:txBody>
      </p:sp>
      <p:sp>
        <p:nvSpPr>
          <p:cNvPr id="1121288" name="Oval 8"/>
          <p:cNvSpPr>
            <a:spLocks noChangeArrowheads="1"/>
          </p:cNvSpPr>
          <p:nvPr/>
        </p:nvSpPr>
        <p:spPr bwMode="auto">
          <a:xfrm>
            <a:off x="3749675" y="4754563"/>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d</a:t>
            </a:r>
          </a:p>
        </p:txBody>
      </p:sp>
      <p:sp>
        <p:nvSpPr>
          <p:cNvPr id="1121289" name="Oval 9"/>
          <p:cNvSpPr>
            <a:spLocks noChangeArrowheads="1"/>
          </p:cNvSpPr>
          <p:nvPr/>
        </p:nvSpPr>
        <p:spPr bwMode="auto">
          <a:xfrm>
            <a:off x="6543675" y="26193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g</a:t>
            </a:r>
            <a:endParaRPr lang="en-US" sz="3200" i="1">
              <a:latin typeface="Times New Roman" pitchFamily="18" charset="0"/>
              <a:ea typeface="Arial Unicode MS" pitchFamily="34" charset="-128"/>
              <a:cs typeface="Arial Unicode MS" pitchFamily="34" charset="-128"/>
            </a:endParaRPr>
          </a:p>
        </p:txBody>
      </p:sp>
      <p:sp>
        <p:nvSpPr>
          <p:cNvPr id="1121290" name="Oval 10"/>
          <p:cNvSpPr>
            <a:spLocks noChangeArrowheads="1"/>
          </p:cNvSpPr>
          <p:nvPr/>
        </p:nvSpPr>
        <p:spPr bwMode="auto">
          <a:xfrm>
            <a:off x="6543675" y="3686175"/>
            <a:ext cx="679450" cy="679450"/>
          </a:xfrm>
          <a:prstGeom prst="ellipse">
            <a:avLst/>
          </a:prstGeom>
          <a:solidFill>
            <a:srgbClr val="990000"/>
          </a:solidFill>
          <a:ln w="9525">
            <a:solidFill>
              <a:schemeClr val="tx1"/>
            </a:solidFill>
            <a:round/>
            <a:headEnd/>
            <a:tailEnd/>
          </a:ln>
          <a:effectLst>
            <a:outerShdw dist="107763" dir="2700000" algn="ctr" rotWithShape="0">
              <a:srgbClr val="808080"/>
            </a:outerShdw>
          </a:effectLst>
        </p:spPr>
        <p:txBody>
          <a:bodyPr wrap="none" anchor="ctr"/>
          <a:lstStyle/>
          <a:p>
            <a:pPr algn="ctr"/>
            <a:r>
              <a:rPr lang="en-US" sz="3200" i="1">
                <a:solidFill>
                  <a:schemeClr val="bg1"/>
                </a:solidFill>
                <a:latin typeface="Times New Roman" pitchFamily="18" charset="0"/>
                <a:ea typeface="Arial Unicode MS" pitchFamily="34" charset="-128"/>
                <a:cs typeface="Arial Unicode MS" pitchFamily="34" charset="-128"/>
              </a:rPr>
              <a:t>h</a:t>
            </a:r>
            <a:endParaRPr lang="en-US" sz="3200" i="1">
              <a:latin typeface="Times New Roman" pitchFamily="18" charset="0"/>
              <a:ea typeface="Arial Unicode MS" pitchFamily="34" charset="-128"/>
              <a:cs typeface="Arial Unicode MS" pitchFamily="34" charset="-128"/>
            </a:endParaRPr>
          </a:p>
        </p:txBody>
      </p:sp>
      <p:cxnSp>
        <p:nvCxnSpPr>
          <p:cNvPr id="1121291" name="AutoShape 11"/>
          <p:cNvCxnSpPr>
            <a:cxnSpLocks noChangeShapeType="1"/>
            <a:stCxn id="1121284" idx="7"/>
            <a:endCxn id="1121283" idx="3"/>
          </p:cNvCxnSpPr>
          <p:nvPr/>
        </p:nvCxnSpPr>
        <p:spPr bwMode="auto">
          <a:xfrm flipV="1">
            <a:off x="2932113" y="2132013"/>
            <a:ext cx="917575" cy="587375"/>
          </a:xfrm>
          <a:prstGeom prst="straightConnector1">
            <a:avLst/>
          </a:prstGeom>
          <a:noFill/>
          <a:ln w="57150">
            <a:solidFill>
              <a:srgbClr val="FF9900"/>
            </a:solidFill>
            <a:round/>
            <a:headEnd/>
            <a:tailEnd/>
          </a:ln>
          <a:effectLst/>
        </p:spPr>
      </p:cxnSp>
      <p:cxnSp>
        <p:nvCxnSpPr>
          <p:cNvPr id="1121292" name="AutoShape 12"/>
          <p:cNvCxnSpPr>
            <a:cxnSpLocks noChangeShapeType="1"/>
            <a:stCxn id="1121284" idx="4"/>
            <a:endCxn id="1121286" idx="0"/>
          </p:cNvCxnSpPr>
          <p:nvPr/>
        </p:nvCxnSpPr>
        <p:spPr bwMode="auto">
          <a:xfrm>
            <a:off x="2692400" y="3298825"/>
            <a:ext cx="0" cy="387350"/>
          </a:xfrm>
          <a:prstGeom prst="straightConnector1">
            <a:avLst/>
          </a:prstGeom>
          <a:noFill/>
          <a:ln w="28575">
            <a:solidFill>
              <a:schemeClr val="tx1"/>
            </a:solidFill>
            <a:round/>
            <a:headEnd/>
            <a:tailEnd/>
          </a:ln>
          <a:effectLst/>
        </p:spPr>
      </p:cxnSp>
      <p:cxnSp>
        <p:nvCxnSpPr>
          <p:cNvPr id="1121293" name="AutoShape 13"/>
          <p:cNvCxnSpPr>
            <a:cxnSpLocks noChangeShapeType="1"/>
            <a:stCxn id="1121288" idx="1"/>
            <a:endCxn id="1121286" idx="5"/>
          </p:cNvCxnSpPr>
          <p:nvPr/>
        </p:nvCxnSpPr>
        <p:spPr bwMode="auto">
          <a:xfrm flipH="1" flipV="1">
            <a:off x="2932113" y="4265613"/>
            <a:ext cx="917575" cy="588962"/>
          </a:xfrm>
          <a:prstGeom prst="straightConnector1">
            <a:avLst/>
          </a:prstGeom>
          <a:noFill/>
          <a:ln w="57150">
            <a:solidFill>
              <a:srgbClr val="FF9900"/>
            </a:solidFill>
            <a:round/>
            <a:headEnd/>
            <a:tailEnd/>
          </a:ln>
          <a:effectLst/>
        </p:spPr>
      </p:cxnSp>
      <p:cxnSp>
        <p:nvCxnSpPr>
          <p:cNvPr id="1121294" name="AutoShape 14"/>
          <p:cNvCxnSpPr>
            <a:cxnSpLocks noChangeShapeType="1"/>
            <a:stCxn id="1121287" idx="3"/>
            <a:endCxn id="1121288" idx="7"/>
          </p:cNvCxnSpPr>
          <p:nvPr/>
        </p:nvCxnSpPr>
        <p:spPr bwMode="auto">
          <a:xfrm flipH="1">
            <a:off x="4329113" y="4265613"/>
            <a:ext cx="917575" cy="588962"/>
          </a:xfrm>
          <a:prstGeom prst="straightConnector1">
            <a:avLst/>
          </a:prstGeom>
          <a:noFill/>
          <a:ln w="28575">
            <a:solidFill>
              <a:schemeClr val="tx1"/>
            </a:solidFill>
            <a:round/>
            <a:headEnd/>
            <a:tailEnd/>
          </a:ln>
          <a:effectLst/>
        </p:spPr>
      </p:cxnSp>
      <p:cxnSp>
        <p:nvCxnSpPr>
          <p:cNvPr id="1121295" name="AutoShape 15"/>
          <p:cNvCxnSpPr>
            <a:cxnSpLocks noChangeShapeType="1"/>
            <a:stCxn id="1121287" idx="0"/>
            <a:endCxn id="1121285" idx="4"/>
          </p:cNvCxnSpPr>
          <p:nvPr/>
        </p:nvCxnSpPr>
        <p:spPr bwMode="auto">
          <a:xfrm flipV="1">
            <a:off x="5486400" y="3298825"/>
            <a:ext cx="0" cy="387350"/>
          </a:xfrm>
          <a:prstGeom prst="straightConnector1">
            <a:avLst/>
          </a:prstGeom>
          <a:noFill/>
          <a:ln w="57150">
            <a:solidFill>
              <a:srgbClr val="FF9900"/>
            </a:solidFill>
            <a:round/>
            <a:headEnd/>
            <a:tailEnd/>
          </a:ln>
          <a:effectLst/>
        </p:spPr>
      </p:cxnSp>
      <p:cxnSp>
        <p:nvCxnSpPr>
          <p:cNvPr id="1121296" name="AutoShape 16"/>
          <p:cNvCxnSpPr>
            <a:cxnSpLocks noChangeShapeType="1"/>
            <a:stCxn id="1121285" idx="1"/>
            <a:endCxn id="1121283" idx="5"/>
          </p:cNvCxnSpPr>
          <p:nvPr/>
        </p:nvCxnSpPr>
        <p:spPr bwMode="auto">
          <a:xfrm flipH="1" flipV="1">
            <a:off x="4329113" y="2132013"/>
            <a:ext cx="917575" cy="587375"/>
          </a:xfrm>
          <a:prstGeom prst="straightConnector1">
            <a:avLst/>
          </a:prstGeom>
          <a:noFill/>
          <a:ln w="28575">
            <a:solidFill>
              <a:schemeClr val="tx1"/>
            </a:solidFill>
            <a:round/>
            <a:headEnd/>
            <a:tailEnd/>
          </a:ln>
          <a:effectLst/>
        </p:spPr>
      </p:cxnSp>
      <p:cxnSp>
        <p:nvCxnSpPr>
          <p:cNvPr id="1121297" name="AutoShape 17"/>
          <p:cNvCxnSpPr>
            <a:cxnSpLocks noChangeShapeType="1"/>
            <a:stCxn id="1121284" idx="6"/>
            <a:endCxn id="1121285" idx="2"/>
          </p:cNvCxnSpPr>
          <p:nvPr/>
        </p:nvCxnSpPr>
        <p:spPr bwMode="auto">
          <a:xfrm>
            <a:off x="3032125" y="2959100"/>
            <a:ext cx="2114550" cy="0"/>
          </a:xfrm>
          <a:prstGeom prst="straightConnector1">
            <a:avLst/>
          </a:prstGeom>
          <a:noFill/>
          <a:ln w="57150">
            <a:solidFill>
              <a:srgbClr val="FF9900"/>
            </a:solidFill>
            <a:round/>
            <a:headEnd/>
            <a:tailEnd/>
          </a:ln>
          <a:effectLst/>
        </p:spPr>
      </p:cxnSp>
      <p:cxnSp>
        <p:nvCxnSpPr>
          <p:cNvPr id="1121298" name="AutoShape 18"/>
          <p:cNvCxnSpPr>
            <a:cxnSpLocks noChangeShapeType="1"/>
            <a:stCxn id="1121284" idx="5"/>
            <a:endCxn id="1121288" idx="0"/>
          </p:cNvCxnSpPr>
          <p:nvPr/>
        </p:nvCxnSpPr>
        <p:spPr bwMode="auto">
          <a:xfrm>
            <a:off x="2932113" y="3198813"/>
            <a:ext cx="1157287" cy="1555750"/>
          </a:xfrm>
          <a:prstGeom prst="straightConnector1">
            <a:avLst/>
          </a:prstGeom>
          <a:noFill/>
          <a:ln w="57150">
            <a:solidFill>
              <a:srgbClr val="FF9900"/>
            </a:solidFill>
            <a:round/>
            <a:headEnd/>
            <a:tailEnd/>
          </a:ln>
          <a:effectLst/>
        </p:spPr>
      </p:cxnSp>
      <p:cxnSp>
        <p:nvCxnSpPr>
          <p:cNvPr id="1121299" name="AutoShape 19"/>
          <p:cNvCxnSpPr>
            <a:cxnSpLocks noChangeShapeType="1"/>
            <a:stCxn id="1121285" idx="6"/>
            <a:endCxn id="1121289" idx="2"/>
          </p:cNvCxnSpPr>
          <p:nvPr/>
        </p:nvCxnSpPr>
        <p:spPr bwMode="auto">
          <a:xfrm>
            <a:off x="5826125" y="2959100"/>
            <a:ext cx="717550" cy="0"/>
          </a:xfrm>
          <a:prstGeom prst="straightConnector1">
            <a:avLst/>
          </a:prstGeom>
          <a:noFill/>
          <a:ln w="57150">
            <a:solidFill>
              <a:srgbClr val="FF9900"/>
            </a:solidFill>
            <a:round/>
            <a:headEnd/>
            <a:tailEnd/>
          </a:ln>
          <a:effectLst/>
        </p:spPr>
      </p:cxnSp>
      <p:cxnSp>
        <p:nvCxnSpPr>
          <p:cNvPr id="1121300" name="AutoShape 20"/>
          <p:cNvCxnSpPr>
            <a:cxnSpLocks noChangeShapeType="1"/>
            <a:stCxn id="1121287" idx="6"/>
            <a:endCxn id="1121290" idx="2"/>
          </p:cNvCxnSpPr>
          <p:nvPr/>
        </p:nvCxnSpPr>
        <p:spPr bwMode="auto">
          <a:xfrm>
            <a:off x="5826125" y="4025900"/>
            <a:ext cx="717550" cy="0"/>
          </a:xfrm>
          <a:prstGeom prst="straightConnector1">
            <a:avLst/>
          </a:prstGeom>
          <a:noFill/>
          <a:ln w="57150">
            <a:solidFill>
              <a:srgbClr val="FF9900"/>
            </a:solidFill>
            <a:round/>
            <a:headEnd/>
            <a:tailEnd/>
          </a:ln>
          <a:effectLst/>
        </p:spPr>
      </p:cxnSp>
      <p:sp>
        <p:nvSpPr>
          <p:cNvPr id="1121301" name="Text Box 21"/>
          <p:cNvSpPr txBox="1">
            <a:spLocks noChangeArrowheads="1"/>
          </p:cNvSpPr>
          <p:nvPr/>
        </p:nvSpPr>
        <p:spPr bwMode="auto">
          <a:xfrm>
            <a:off x="3086100" y="1893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6</a:t>
            </a:r>
          </a:p>
        </p:txBody>
      </p:sp>
      <p:sp>
        <p:nvSpPr>
          <p:cNvPr id="1121302" name="Text Box 22"/>
          <p:cNvSpPr txBox="1">
            <a:spLocks noChangeArrowheads="1"/>
          </p:cNvSpPr>
          <p:nvPr/>
        </p:nvSpPr>
        <p:spPr bwMode="auto">
          <a:xfrm>
            <a:off x="4705350" y="18938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12</a:t>
            </a:r>
          </a:p>
        </p:txBody>
      </p:sp>
      <p:sp>
        <p:nvSpPr>
          <p:cNvPr id="1121303" name="Text Box 23"/>
          <p:cNvSpPr txBox="1">
            <a:spLocks noChangeArrowheads="1"/>
          </p:cNvSpPr>
          <p:nvPr/>
        </p:nvSpPr>
        <p:spPr bwMode="auto">
          <a:xfrm>
            <a:off x="3873500" y="24399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5</a:t>
            </a:r>
          </a:p>
        </p:txBody>
      </p:sp>
      <p:sp>
        <p:nvSpPr>
          <p:cNvPr id="1121304" name="Text Box 24"/>
          <p:cNvSpPr txBox="1">
            <a:spLocks noChangeArrowheads="1"/>
          </p:cNvSpPr>
          <p:nvPr/>
        </p:nvSpPr>
        <p:spPr bwMode="auto">
          <a:xfrm>
            <a:off x="2070100" y="3243263"/>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14</a:t>
            </a:r>
          </a:p>
        </p:txBody>
      </p:sp>
      <p:sp>
        <p:nvSpPr>
          <p:cNvPr id="1121305" name="Text Box 25"/>
          <p:cNvSpPr txBox="1">
            <a:spLocks noChangeArrowheads="1"/>
          </p:cNvSpPr>
          <p:nvPr/>
        </p:nvSpPr>
        <p:spPr bwMode="auto">
          <a:xfrm>
            <a:off x="3086100" y="44973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3</a:t>
            </a:r>
          </a:p>
        </p:txBody>
      </p:sp>
      <p:sp>
        <p:nvSpPr>
          <p:cNvPr id="1121306" name="Text Box 26"/>
          <p:cNvSpPr txBox="1">
            <a:spLocks noChangeArrowheads="1"/>
          </p:cNvSpPr>
          <p:nvPr/>
        </p:nvSpPr>
        <p:spPr bwMode="auto">
          <a:xfrm>
            <a:off x="3454400" y="35321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8</a:t>
            </a:r>
          </a:p>
        </p:txBody>
      </p:sp>
      <p:sp>
        <p:nvSpPr>
          <p:cNvPr id="1121307" name="Text Box 27"/>
          <p:cNvSpPr txBox="1">
            <a:spLocks noChangeArrowheads="1"/>
          </p:cNvSpPr>
          <p:nvPr/>
        </p:nvSpPr>
        <p:spPr bwMode="auto">
          <a:xfrm>
            <a:off x="4705350" y="4476750"/>
            <a:ext cx="5905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10</a:t>
            </a:r>
          </a:p>
        </p:txBody>
      </p:sp>
      <p:sp>
        <p:nvSpPr>
          <p:cNvPr id="1121308" name="Text Box 28"/>
          <p:cNvSpPr txBox="1">
            <a:spLocks noChangeArrowheads="1"/>
          </p:cNvSpPr>
          <p:nvPr/>
        </p:nvSpPr>
        <p:spPr bwMode="auto">
          <a:xfrm>
            <a:off x="5930900" y="3468688"/>
            <a:ext cx="5905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15</a:t>
            </a:r>
          </a:p>
        </p:txBody>
      </p:sp>
      <p:sp>
        <p:nvSpPr>
          <p:cNvPr id="1121309" name="Text Box 29"/>
          <p:cNvSpPr txBox="1">
            <a:spLocks noChangeArrowheads="1"/>
          </p:cNvSpPr>
          <p:nvPr/>
        </p:nvSpPr>
        <p:spPr bwMode="auto">
          <a:xfrm>
            <a:off x="6032500" y="2401888"/>
            <a:ext cx="387350" cy="579437"/>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9</a:t>
            </a:r>
          </a:p>
        </p:txBody>
      </p:sp>
      <p:sp>
        <p:nvSpPr>
          <p:cNvPr id="1121310" name="Text Box 30"/>
          <p:cNvSpPr txBox="1">
            <a:spLocks noChangeArrowheads="1"/>
          </p:cNvSpPr>
          <p:nvPr/>
        </p:nvSpPr>
        <p:spPr bwMode="auto">
          <a:xfrm>
            <a:off x="5080000" y="3225800"/>
            <a:ext cx="387350" cy="579438"/>
          </a:xfrm>
          <a:prstGeom prst="rect">
            <a:avLst/>
          </a:prstGeom>
          <a:noFill/>
          <a:ln w="28575">
            <a:noFill/>
            <a:miter lim="800000"/>
            <a:headEnd/>
            <a:tailEnd/>
          </a:ln>
          <a:effectLst/>
        </p:spPr>
        <p:txBody>
          <a:bodyPr wrap="none">
            <a:spAutoFit/>
          </a:bodyPr>
          <a:lstStyle/>
          <a:p>
            <a:pPr algn="ctr"/>
            <a:r>
              <a:rPr lang="en-US" sz="3200">
                <a:solidFill>
                  <a:srgbClr val="008A87"/>
                </a:solidFill>
                <a:latin typeface="Times New Roman" pitchFamily="18" charset="0"/>
                <a:ea typeface="Arial Unicode MS" pitchFamily="34" charset="-128"/>
                <a:cs typeface="Arial Unicode MS" pitchFamily="34" charset="-128"/>
              </a:rPr>
              <a:t>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E41EF4-3E93-429C-9FC8-063EFBCA95AC}" type="slidenum">
              <a:rPr lang="en-US"/>
              <a:pPr eaLnBrk="1" hangingPunct="1"/>
              <a:t>7</a:t>
            </a:fld>
            <a:endParaRPr lang="en-US"/>
          </a:p>
        </p:txBody>
      </p:sp>
      <p:sp>
        <p:nvSpPr>
          <p:cNvPr id="8195" name="Rectangle 2"/>
          <p:cNvSpPr>
            <a:spLocks noGrp="1" noChangeArrowheads="1"/>
          </p:cNvSpPr>
          <p:nvPr>
            <p:ph type="title"/>
          </p:nvPr>
        </p:nvSpPr>
        <p:spPr/>
        <p:txBody>
          <a:bodyPr/>
          <a:lstStyle/>
          <a:p>
            <a:pPr eaLnBrk="1" hangingPunct="1"/>
            <a:r>
              <a:rPr lang="en-US"/>
              <a:t>Wiring: Better Approach</a:t>
            </a:r>
          </a:p>
        </p:txBody>
      </p:sp>
      <p:grpSp>
        <p:nvGrpSpPr>
          <p:cNvPr id="2" name="Group 3"/>
          <p:cNvGrpSpPr>
            <a:grpSpLocks/>
          </p:cNvGrpSpPr>
          <p:nvPr/>
        </p:nvGrpSpPr>
        <p:grpSpPr bwMode="auto">
          <a:xfrm>
            <a:off x="914400" y="3810000"/>
            <a:ext cx="533400" cy="533400"/>
            <a:chOff x="576" y="2400"/>
            <a:chExt cx="336" cy="336"/>
          </a:xfrm>
        </p:grpSpPr>
        <p:sp>
          <p:nvSpPr>
            <p:cNvPr id="8266"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7"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8"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9" name="Rectangle 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3" name="Group 8"/>
          <p:cNvGrpSpPr>
            <a:grpSpLocks/>
          </p:cNvGrpSpPr>
          <p:nvPr/>
        </p:nvGrpSpPr>
        <p:grpSpPr bwMode="auto">
          <a:xfrm>
            <a:off x="4800600" y="4572000"/>
            <a:ext cx="533400" cy="533400"/>
            <a:chOff x="576" y="2400"/>
            <a:chExt cx="336" cy="336"/>
          </a:xfrm>
        </p:grpSpPr>
        <p:sp>
          <p:nvSpPr>
            <p:cNvPr id="8262"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3"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4"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5" name="Rectangle 1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4" name="Group 13"/>
          <p:cNvGrpSpPr>
            <a:grpSpLocks/>
          </p:cNvGrpSpPr>
          <p:nvPr/>
        </p:nvGrpSpPr>
        <p:grpSpPr bwMode="auto">
          <a:xfrm>
            <a:off x="3352800" y="2133600"/>
            <a:ext cx="533400" cy="533400"/>
            <a:chOff x="576" y="2400"/>
            <a:chExt cx="336" cy="336"/>
          </a:xfrm>
        </p:grpSpPr>
        <p:sp>
          <p:nvSpPr>
            <p:cNvPr id="8258"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9"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0"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61" name="Rectangle 1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5" name="Group 18"/>
          <p:cNvGrpSpPr>
            <a:grpSpLocks/>
          </p:cNvGrpSpPr>
          <p:nvPr/>
        </p:nvGrpSpPr>
        <p:grpSpPr bwMode="auto">
          <a:xfrm>
            <a:off x="6019800" y="1905000"/>
            <a:ext cx="533400" cy="533400"/>
            <a:chOff x="576" y="2400"/>
            <a:chExt cx="336" cy="336"/>
          </a:xfrm>
        </p:grpSpPr>
        <p:sp>
          <p:nvSpPr>
            <p:cNvPr id="8254"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5"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6"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7" name="Rectangle 2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6" name="Group 23"/>
          <p:cNvGrpSpPr>
            <a:grpSpLocks/>
          </p:cNvGrpSpPr>
          <p:nvPr/>
        </p:nvGrpSpPr>
        <p:grpSpPr bwMode="auto">
          <a:xfrm>
            <a:off x="2362200" y="2971800"/>
            <a:ext cx="533400" cy="533400"/>
            <a:chOff x="576" y="2400"/>
            <a:chExt cx="336" cy="336"/>
          </a:xfrm>
        </p:grpSpPr>
        <p:sp>
          <p:nvSpPr>
            <p:cNvPr id="8250"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1"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2"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53" name="Rectangle 2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7" name="Group 28"/>
          <p:cNvGrpSpPr>
            <a:grpSpLocks/>
          </p:cNvGrpSpPr>
          <p:nvPr/>
        </p:nvGrpSpPr>
        <p:grpSpPr bwMode="auto">
          <a:xfrm>
            <a:off x="1143000" y="2209800"/>
            <a:ext cx="533400" cy="533400"/>
            <a:chOff x="576" y="2400"/>
            <a:chExt cx="336" cy="336"/>
          </a:xfrm>
        </p:grpSpPr>
        <p:sp>
          <p:nvSpPr>
            <p:cNvPr id="8246"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7"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8"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9" name="Rectangle 3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8" name="Group 33"/>
          <p:cNvGrpSpPr>
            <a:grpSpLocks/>
          </p:cNvGrpSpPr>
          <p:nvPr/>
        </p:nvGrpSpPr>
        <p:grpSpPr bwMode="auto">
          <a:xfrm>
            <a:off x="1828800" y="1524000"/>
            <a:ext cx="533400" cy="533400"/>
            <a:chOff x="576" y="2400"/>
            <a:chExt cx="336" cy="336"/>
          </a:xfrm>
        </p:grpSpPr>
        <p:sp>
          <p:nvSpPr>
            <p:cNvPr id="8242"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3"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4"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5" name="Rectangle 37"/>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9" name="Group 38"/>
          <p:cNvGrpSpPr>
            <a:grpSpLocks/>
          </p:cNvGrpSpPr>
          <p:nvPr/>
        </p:nvGrpSpPr>
        <p:grpSpPr bwMode="auto">
          <a:xfrm>
            <a:off x="1981200" y="3962400"/>
            <a:ext cx="533400" cy="533400"/>
            <a:chOff x="576" y="2400"/>
            <a:chExt cx="336" cy="336"/>
          </a:xfrm>
        </p:grpSpPr>
        <p:sp>
          <p:nvSpPr>
            <p:cNvPr id="8238"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9"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0"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41" name="Rectangle 42"/>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sp>
        <p:nvSpPr>
          <p:cNvPr id="8204" name="Text Box 43"/>
          <p:cNvSpPr txBox="1">
            <a:spLocks noChangeArrowheads="1"/>
          </p:cNvSpPr>
          <p:nvPr/>
        </p:nvSpPr>
        <p:spPr bwMode="auto">
          <a:xfrm>
            <a:off x="4191000" y="38100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Central office</a:t>
            </a:r>
          </a:p>
        </p:txBody>
      </p:sp>
      <p:grpSp>
        <p:nvGrpSpPr>
          <p:cNvPr id="10" name="Group 44"/>
          <p:cNvGrpSpPr>
            <a:grpSpLocks/>
          </p:cNvGrpSpPr>
          <p:nvPr/>
        </p:nvGrpSpPr>
        <p:grpSpPr bwMode="auto">
          <a:xfrm>
            <a:off x="6934200" y="4495800"/>
            <a:ext cx="533400" cy="533400"/>
            <a:chOff x="576" y="2400"/>
            <a:chExt cx="336" cy="336"/>
          </a:xfrm>
        </p:grpSpPr>
        <p:sp>
          <p:nvSpPr>
            <p:cNvPr id="8234" name="AutoShape 45"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5" name="Rectangle 46"/>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6" name="Rectangle 47"/>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7" name="Rectangle 48"/>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grpSp>
        <p:nvGrpSpPr>
          <p:cNvPr id="11" name="Group 49"/>
          <p:cNvGrpSpPr>
            <a:grpSpLocks/>
          </p:cNvGrpSpPr>
          <p:nvPr/>
        </p:nvGrpSpPr>
        <p:grpSpPr bwMode="auto">
          <a:xfrm>
            <a:off x="6172200" y="4495800"/>
            <a:ext cx="533400" cy="533400"/>
            <a:chOff x="576" y="2400"/>
            <a:chExt cx="336" cy="336"/>
          </a:xfrm>
        </p:grpSpPr>
        <p:sp>
          <p:nvSpPr>
            <p:cNvPr id="8230" name="AutoShape 50"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1" name="Rectangle 51"/>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2" name="Rectangle 52"/>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33" name="Rectangle 53"/>
            <p:cNvSpPr>
              <a:spLocks noChangeArrowheads="1"/>
            </p:cNvSpPr>
            <p:nvPr/>
          </p:nvSpPr>
          <p:spPr bwMode="auto">
            <a:xfrm>
              <a:off x="768" y="2640"/>
              <a:ext cx="48" cy="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cxnSp>
        <p:nvCxnSpPr>
          <p:cNvPr id="8207" name="AutoShape 54"/>
          <p:cNvCxnSpPr>
            <a:cxnSpLocks noChangeShapeType="1"/>
            <a:stCxn id="8226" idx="0"/>
            <a:endCxn id="8255" idx="1"/>
          </p:cNvCxnSpPr>
          <p:nvPr/>
        </p:nvCxnSpPr>
        <p:spPr bwMode="auto">
          <a:xfrm flipV="1">
            <a:off x="4953000" y="2324100"/>
            <a:ext cx="1139825" cy="1181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55"/>
          <p:cNvCxnSpPr>
            <a:cxnSpLocks noChangeShapeType="1"/>
            <a:stCxn id="8226" idx="0"/>
            <a:endCxn id="8262" idx="0"/>
          </p:cNvCxnSpPr>
          <p:nvPr/>
        </p:nvCxnSpPr>
        <p:spPr bwMode="auto">
          <a:xfrm>
            <a:off x="4953000" y="3505200"/>
            <a:ext cx="114300" cy="1066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56"/>
          <p:cNvCxnSpPr>
            <a:cxnSpLocks noChangeShapeType="1"/>
            <a:stCxn id="8226" idx="0"/>
            <a:endCxn id="8259" idx="2"/>
          </p:cNvCxnSpPr>
          <p:nvPr/>
        </p:nvCxnSpPr>
        <p:spPr bwMode="auto">
          <a:xfrm flipH="1" flipV="1">
            <a:off x="3619500" y="2667000"/>
            <a:ext cx="1333500" cy="838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57"/>
          <p:cNvCxnSpPr>
            <a:cxnSpLocks noChangeShapeType="1"/>
            <a:stCxn id="8259" idx="2"/>
            <a:endCxn id="8250" idx="5"/>
          </p:cNvCxnSpPr>
          <p:nvPr/>
        </p:nvCxnSpPr>
        <p:spPr bwMode="auto">
          <a:xfrm flipH="1">
            <a:off x="2762250" y="2667000"/>
            <a:ext cx="85725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58"/>
          <p:cNvCxnSpPr>
            <a:cxnSpLocks noChangeShapeType="1"/>
            <a:stCxn id="8250" idx="1"/>
            <a:endCxn id="8247" idx="3"/>
          </p:cNvCxnSpPr>
          <p:nvPr/>
        </p:nvCxnSpPr>
        <p:spPr bwMode="auto">
          <a:xfrm flipH="1" flipV="1">
            <a:off x="1603375" y="2628900"/>
            <a:ext cx="892175" cy="495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59"/>
          <p:cNvCxnSpPr>
            <a:cxnSpLocks noChangeShapeType="1"/>
            <a:stCxn id="8247" idx="3"/>
            <a:endCxn id="8243" idx="2"/>
          </p:cNvCxnSpPr>
          <p:nvPr/>
        </p:nvCxnSpPr>
        <p:spPr bwMode="auto">
          <a:xfrm flipV="1">
            <a:off x="1603375" y="2057400"/>
            <a:ext cx="492125" cy="571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60"/>
          <p:cNvCxnSpPr>
            <a:cxnSpLocks noChangeShapeType="1"/>
            <a:stCxn id="8251" idx="2"/>
            <a:endCxn id="8238" idx="5"/>
          </p:cNvCxnSpPr>
          <p:nvPr/>
        </p:nvCxnSpPr>
        <p:spPr bwMode="auto">
          <a:xfrm flipH="1">
            <a:off x="2381250" y="3505200"/>
            <a:ext cx="24765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14" name="AutoShape 61"/>
          <p:cNvCxnSpPr>
            <a:cxnSpLocks noChangeShapeType="1"/>
            <a:stCxn id="8239" idx="1"/>
            <a:endCxn id="8267" idx="3"/>
          </p:cNvCxnSpPr>
          <p:nvPr/>
        </p:nvCxnSpPr>
        <p:spPr bwMode="auto">
          <a:xfrm flipH="1" flipV="1">
            <a:off x="1374775" y="4229100"/>
            <a:ext cx="67945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15" name="AutoShape 62"/>
          <p:cNvCxnSpPr>
            <a:cxnSpLocks noChangeShapeType="1"/>
            <a:stCxn id="8263" idx="3"/>
            <a:endCxn id="8231" idx="1"/>
          </p:cNvCxnSpPr>
          <p:nvPr/>
        </p:nvCxnSpPr>
        <p:spPr bwMode="auto">
          <a:xfrm flipV="1">
            <a:off x="5260975" y="4914900"/>
            <a:ext cx="98425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16" name="AutoShape 63"/>
          <p:cNvCxnSpPr>
            <a:cxnSpLocks noChangeShapeType="1"/>
            <a:stCxn id="8231" idx="3"/>
            <a:endCxn id="8235" idx="1"/>
          </p:cNvCxnSpPr>
          <p:nvPr/>
        </p:nvCxnSpPr>
        <p:spPr bwMode="auto">
          <a:xfrm>
            <a:off x="6632575" y="4914900"/>
            <a:ext cx="37465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2" name="Group 64"/>
          <p:cNvGrpSpPr>
            <a:grpSpLocks/>
          </p:cNvGrpSpPr>
          <p:nvPr/>
        </p:nvGrpSpPr>
        <p:grpSpPr bwMode="auto">
          <a:xfrm>
            <a:off x="4267200" y="3048000"/>
            <a:ext cx="1371600" cy="762000"/>
            <a:chOff x="2688" y="2064"/>
            <a:chExt cx="864" cy="480"/>
          </a:xfrm>
        </p:grpSpPr>
        <p:sp>
          <p:nvSpPr>
            <p:cNvPr id="8219" name="Rectangle 65"/>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8220" name="Rectangle 66"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1" name="Rectangle 67"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2" name="Rectangle 68"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3" name="Rectangle 69"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4" name="Rectangle 70"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5" name="Rectangle 71"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6" name="Rectangle 72"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7" name="Rectangle 73"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8" name="Rectangle 74"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sp>
          <p:nvSpPr>
            <p:cNvPr id="8229" name="Rectangle 75"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2400" i="1">
                <a:latin typeface="Times New Roman" panose="02020603050405020304" pitchFamily="18" charset="0"/>
              </a:endParaRPr>
            </a:p>
          </p:txBody>
        </p:sp>
      </p:grpSp>
      <p:sp>
        <p:nvSpPr>
          <p:cNvPr id="8218" name="Text Box 76"/>
          <p:cNvSpPr txBox="1">
            <a:spLocks noChangeArrowheads="1"/>
          </p:cNvSpPr>
          <p:nvPr/>
        </p:nvSpPr>
        <p:spPr bwMode="auto">
          <a:xfrm>
            <a:off x="533400" y="5410200"/>
            <a:ext cx="804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Minimize the total length of wire connecting the customers</a:t>
            </a:r>
          </a:p>
        </p:txBody>
      </p:sp>
    </p:spTree>
    <p:extLst>
      <p:ext uri="{BB962C8B-B14F-4D97-AF65-F5344CB8AC3E}">
        <p14:creationId xmlns:p14="http://schemas.microsoft.com/office/powerpoint/2010/main" val="3150277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76250" y="1481138"/>
            <a:ext cx="7772400" cy="4862512"/>
          </a:xfrm>
        </p:spPr>
        <p:txBody>
          <a:bodyPr/>
          <a:lstStyle/>
          <a:p>
            <a:pPr>
              <a:lnSpc>
                <a:spcPct val="80000"/>
              </a:lnSpc>
            </a:pPr>
            <a:r>
              <a:rPr lang="en-US" altLang="zh-TW" sz="2400" dirty="0">
                <a:ea typeface="新細明體" pitchFamily="18" charset="-120"/>
              </a:rPr>
              <a:t>r:</a:t>
            </a:r>
            <a:r>
              <a:rPr lang="en-US" altLang="zh-TW" sz="2000" dirty="0">
                <a:ea typeface="新細明體" pitchFamily="18" charset="-120"/>
              </a:rPr>
              <a:t>Grow the minimum spanning tree from the </a:t>
            </a:r>
            <a:r>
              <a:rPr lang="en-US" altLang="zh-TW" sz="2000" b="1" dirty="0">
                <a:solidFill>
                  <a:srgbClr val="FF0000"/>
                </a:solidFill>
                <a:ea typeface="新細明體" pitchFamily="18" charset="-120"/>
              </a:rPr>
              <a:t>root vertex “r”</a:t>
            </a:r>
            <a:r>
              <a:rPr lang="en-US" altLang="zh-TW" sz="2000" dirty="0">
                <a:solidFill>
                  <a:srgbClr val="FF0000"/>
                </a:solidFill>
                <a:ea typeface="新細明體" pitchFamily="18" charset="-120"/>
              </a:rPr>
              <a:t>.</a:t>
            </a:r>
          </a:p>
          <a:p>
            <a:pPr>
              <a:lnSpc>
                <a:spcPct val="80000"/>
              </a:lnSpc>
            </a:pPr>
            <a:endParaRPr lang="en-US" altLang="zh-TW" sz="2000" dirty="0">
              <a:solidFill>
                <a:srgbClr val="FF0000"/>
              </a:solidFill>
              <a:ea typeface="新細明體" pitchFamily="18" charset="-120"/>
            </a:endParaRPr>
          </a:p>
          <a:p>
            <a:pPr>
              <a:lnSpc>
                <a:spcPct val="80000"/>
              </a:lnSpc>
            </a:pPr>
            <a:r>
              <a:rPr lang="en-US" altLang="zh-TW" sz="2400" dirty="0">
                <a:ea typeface="新細明體" pitchFamily="18" charset="-120"/>
              </a:rPr>
              <a:t>Q: </a:t>
            </a:r>
            <a:r>
              <a:rPr lang="en-US" altLang="zh-TW" sz="2000" dirty="0">
                <a:ea typeface="新細明體" pitchFamily="18" charset="-120"/>
              </a:rPr>
              <a:t>is a priority queue, holding all vertices that are </a:t>
            </a:r>
            <a:r>
              <a:rPr lang="en-US" altLang="zh-TW" sz="2000" dirty="0">
                <a:solidFill>
                  <a:srgbClr val="FF0000"/>
                </a:solidFill>
                <a:ea typeface="新細明體" pitchFamily="18" charset="-120"/>
              </a:rPr>
              <a:t>not in the tree</a:t>
            </a:r>
            <a:r>
              <a:rPr lang="en-US" altLang="zh-TW" sz="2000" dirty="0">
                <a:ea typeface="新細明體" pitchFamily="18" charset="-120"/>
              </a:rPr>
              <a:t> now.</a:t>
            </a:r>
          </a:p>
          <a:p>
            <a:pPr>
              <a:lnSpc>
                <a:spcPct val="80000"/>
              </a:lnSpc>
            </a:pPr>
            <a:endParaRPr lang="en-US" altLang="zh-TW" sz="2000" dirty="0">
              <a:ea typeface="新細明體" pitchFamily="18" charset="-120"/>
            </a:endParaRPr>
          </a:p>
          <a:p>
            <a:pPr>
              <a:lnSpc>
                <a:spcPct val="80000"/>
              </a:lnSpc>
            </a:pPr>
            <a:r>
              <a:rPr lang="en-US" altLang="zh-TW" sz="2400" dirty="0">
                <a:ea typeface="新細明體" pitchFamily="18" charset="-120"/>
              </a:rPr>
              <a:t>key[v]: </a:t>
            </a:r>
            <a:r>
              <a:rPr lang="en-US" altLang="zh-TW" sz="2000" dirty="0">
                <a:ea typeface="新細明體" pitchFamily="18" charset="-120"/>
              </a:rPr>
              <a:t>is the </a:t>
            </a:r>
            <a:r>
              <a:rPr lang="en-US" altLang="zh-TW" sz="2000" dirty="0">
                <a:solidFill>
                  <a:srgbClr val="FF0000"/>
                </a:solidFill>
                <a:ea typeface="新細明體" pitchFamily="18" charset="-120"/>
              </a:rPr>
              <a:t>minimum weight</a:t>
            </a:r>
            <a:r>
              <a:rPr lang="en-US" altLang="zh-TW" sz="2000" dirty="0">
                <a:ea typeface="新細明體" pitchFamily="18" charset="-120"/>
              </a:rPr>
              <a:t> of any edge connecting v to a vertex in the tree.</a:t>
            </a:r>
          </a:p>
          <a:p>
            <a:pPr>
              <a:lnSpc>
                <a:spcPct val="80000"/>
              </a:lnSpc>
            </a:pPr>
            <a:endParaRPr lang="en-US" altLang="zh-TW" sz="2000" dirty="0">
              <a:ea typeface="新細明體" pitchFamily="18" charset="-120"/>
            </a:endParaRPr>
          </a:p>
          <a:p>
            <a:pPr>
              <a:lnSpc>
                <a:spcPct val="80000"/>
              </a:lnSpc>
            </a:pPr>
            <a:r>
              <a:rPr lang="en-US" altLang="zh-TW" sz="2400" dirty="0">
                <a:ea typeface="新細明體" pitchFamily="18" charset="-120"/>
              </a:rPr>
              <a:t> </a:t>
            </a:r>
            <a:r>
              <a:rPr lang="en-US" sz="2400" dirty="0">
                <a:latin typeface="Symbol" pitchFamily="18" charset="2"/>
                <a:cs typeface="Times New Roman" pitchFamily="18" charset="0"/>
              </a:rPr>
              <a:t>p</a:t>
            </a:r>
            <a:r>
              <a:rPr lang="en-US" altLang="zh-TW" sz="2400" dirty="0">
                <a:ea typeface="新細明體" pitchFamily="18" charset="-120"/>
              </a:rPr>
              <a:t> [v]: </a:t>
            </a:r>
            <a:r>
              <a:rPr lang="en-US" altLang="zh-TW" sz="2000" dirty="0">
                <a:ea typeface="新細明體" pitchFamily="18" charset="-120"/>
              </a:rPr>
              <a:t>names the </a:t>
            </a:r>
            <a:r>
              <a:rPr lang="en-US" altLang="zh-TW" sz="2000" dirty="0">
                <a:solidFill>
                  <a:srgbClr val="FF0000"/>
                </a:solidFill>
                <a:ea typeface="新細明體" pitchFamily="18" charset="-120"/>
              </a:rPr>
              <a:t>parent of v</a:t>
            </a:r>
            <a:r>
              <a:rPr lang="en-US" altLang="zh-TW" sz="2000" dirty="0">
                <a:ea typeface="新細明體" pitchFamily="18" charset="-120"/>
              </a:rPr>
              <a:t> in the tree.</a:t>
            </a:r>
          </a:p>
          <a:p>
            <a:pPr>
              <a:lnSpc>
                <a:spcPct val="80000"/>
              </a:lnSpc>
            </a:pPr>
            <a:endParaRPr lang="en-US" altLang="zh-TW" sz="2000" dirty="0">
              <a:ea typeface="新細明體" pitchFamily="18" charset="-120"/>
            </a:endParaRPr>
          </a:p>
          <a:p>
            <a:pPr>
              <a:lnSpc>
                <a:spcPct val="80000"/>
              </a:lnSpc>
            </a:pPr>
            <a:r>
              <a:rPr lang="en-US" altLang="zh-TW" sz="2400" dirty="0">
                <a:ea typeface="新細明體" pitchFamily="18" charset="-120"/>
                <a:cs typeface="Times New Roman" pitchFamily="18" charset="0"/>
              </a:rPr>
              <a:t>T[v] – </a:t>
            </a:r>
            <a:r>
              <a:rPr lang="en-US" altLang="zh-TW" sz="2000" dirty="0">
                <a:ea typeface="新細明體" pitchFamily="18" charset="-120"/>
                <a:cs typeface="Times New Roman" pitchFamily="18" charset="0"/>
              </a:rPr>
              <a:t>Vertex v is </a:t>
            </a:r>
            <a:r>
              <a:rPr lang="en-US" altLang="zh-TW" sz="2000" dirty="0">
                <a:solidFill>
                  <a:srgbClr val="DD0111"/>
                </a:solidFill>
                <a:ea typeface="新細明體" pitchFamily="18" charset="-120"/>
                <a:cs typeface="Times New Roman" pitchFamily="18" charset="0"/>
              </a:rPr>
              <a:t>already included</a:t>
            </a:r>
            <a:r>
              <a:rPr lang="en-US" altLang="zh-TW" sz="2000" dirty="0">
                <a:ea typeface="新細明體" pitchFamily="18" charset="-120"/>
                <a:cs typeface="Times New Roman" pitchFamily="18" charset="0"/>
              </a:rPr>
              <a:t> in MST if T[v]==1, otherwise, it is not included yet.</a:t>
            </a:r>
          </a:p>
          <a:p>
            <a:pPr>
              <a:lnSpc>
                <a:spcPct val="80000"/>
              </a:lnSpc>
            </a:pPr>
            <a:endParaRPr lang="en-US" altLang="zh-TW" sz="2000" dirty="0">
              <a:ea typeface="新細明體" pitchFamily="18" charset="-120"/>
              <a:cs typeface="Times New Roman" pitchFamily="18" charset="0"/>
            </a:endParaRPr>
          </a:p>
          <a:p>
            <a:pPr>
              <a:lnSpc>
                <a:spcPct val="80000"/>
              </a:lnSpc>
            </a:pPr>
            <a:r>
              <a:rPr lang="en-US" sz="2000">
                <a:cs typeface="Times New Roman" panose="02020603050405020304" pitchFamily="18" charset="0"/>
              </a:rPr>
              <a:t>Removing v </a:t>
            </a:r>
            <a:r>
              <a:rPr lang="en-US" sz="2000" dirty="0">
                <a:cs typeface="Times New Roman" panose="02020603050405020304" pitchFamily="18" charset="0"/>
              </a:rPr>
              <a:t>from set Q adds it to set Q-V of vertices in tree, thus </a:t>
            </a:r>
            <a:r>
              <a:rPr lang="en-US" sz="2000">
                <a:cs typeface="Times New Roman" panose="02020603050405020304" pitchFamily="18" charset="0"/>
              </a:rPr>
              <a:t>adding (v, </a:t>
            </a:r>
            <a:r>
              <a:rPr lang="en-US" sz="2000" dirty="0">
                <a:cs typeface="Times New Roman" panose="02020603050405020304" pitchFamily="18" charset="0"/>
              </a:rPr>
              <a:t>p</a:t>
            </a:r>
            <a:r>
              <a:rPr lang="en-US" sz="2000">
                <a:cs typeface="Times New Roman" panose="02020603050405020304" pitchFamily="18" charset="0"/>
              </a:rPr>
              <a:t>[ v]) </a:t>
            </a:r>
            <a:r>
              <a:rPr lang="en-US" sz="2000" dirty="0">
                <a:cs typeface="Times New Roman" panose="02020603050405020304" pitchFamily="18" charset="0"/>
              </a:rPr>
              <a:t>to A.</a:t>
            </a:r>
          </a:p>
          <a:p>
            <a:pPr>
              <a:lnSpc>
                <a:spcPct val="80000"/>
              </a:lnSpc>
            </a:pPr>
            <a:endParaRPr lang="en-US" altLang="zh-TW" sz="2000" dirty="0">
              <a:ea typeface="新細明體" pitchFamily="18" charset="-120"/>
              <a:cs typeface="Times New Roman" pitchFamily="18" charset="0"/>
            </a:endParaRPr>
          </a:p>
          <a:p>
            <a:pPr>
              <a:lnSpc>
                <a:spcPct val="80000"/>
              </a:lnSpc>
            </a:pPr>
            <a:endParaRPr lang="zh-TW" altLang="en-US" sz="2400" dirty="0">
              <a:ea typeface="新細明體" pitchFamily="18" charset="-120"/>
            </a:endParaRPr>
          </a:p>
        </p:txBody>
      </p:sp>
      <p:sp>
        <p:nvSpPr>
          <p:cNvPr id="25604" name="Rectangle 3"/>
          <p:cNvSpPr>
            <a:spLocks noGrp="1" noChangeArrowheads="1"/>
          </p:cNvSpPr>
          <p:nvPr>
            <p:ph type="title"/>
          </p:nvPr>
        </p:nvSpPr>
        <p:spPr/>
        <p:txBody>
          <a:bodyPr/>
          <a:lstStyle/>
          <a:p>
            <a:pPr eaLnBrk="1" hangingPunct="1"/>
            <a:r>
              <a:rPr lang="da-DK" dirty="0"/>
              <a:t>Prim Algorithm:Variables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idx="1"/>
          </p:nvPr>
        </p:nvSpPr>
        <p:spPr>
          <a:xfrm>
            <a:off x="350838" y="1728788"/>
            <a:ext cx="8229600" cy="3514725"/>
          </a:xfrm>
          <a:noFill/>
        </p:spPr>
        <p:txBody>
          <a:bodyPr lIns="92075" tIns="46038" rIns="92075" bIns="46038">
            <a:normAutofit fontScale="92500" lnSpcReduction="10000"/>
          </a:bodyPr>
          <a:lstStyle/>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1" dirty="0">
                <a:latin typeface="Courier New" pitchFamily="49" charset="0"/>
                <a:cs typeface="Times New Roman" pitchFamily="18" charset="0"/>
              </a:rPr>
              <a:t>MST-Prim</a:t>
            </a:r>
            <a:r>
              <a:rPr lang="en-US" sz="2000" dirty="0">
                <a:latin typeface="Courier New" pitchFamily="49" charset="0"/>
                <a:cs typeface="Times New Roman" pitchFamily="18" charset="0"/>
              </a:rPr>
              <a:t>(</a:t>
            </a:r>
            <a:r>
              <a:rPr lang="en-US" sz="2000" dirty="0" err="1">
                <a:latin typeface="Courier New" pitchFamily="49" charset="0"/>
                <a:cs typeface="Times New Roman" pitchFamily="18" charset="0"/>
              </a:rPr>
              <a:t>G,r</a:t>
            </a:r>
            <a:r>
              <a:rPr lang="en-US" sz="2000" dirty="0">
                <a:latin typeface="Courier New" pitchFamily="49" charset="0"/>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Courier New" pitchFamily="49" charset="0"/>
              </a:rPr>
              <a:t>01</a:t>
            </a:r>
            <a:r>
              <a:rPr lang="en-US" sz="1800" dirty="0">
                <a:latin typeface="Courier New" pitchFamily="49" charset="0"/>
                <a:cs typeface="Times New Roman" pitchFamily="18" charset="0"/>
              </a:rPr>
              <a:t> Q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V[G]  // Q – vertices out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02 </a:t>
            </a:r>
            <a:r>
              <a:rPr lang="en-US" sz="1800" b="1" dirty="0">
                <a:latin typeface="Courier New" pitchFamily="49" charset="0"/>
                <a:cs typeface="Times New Roman" pitchFamily="18" charset="0"/>
              </a:rPr>
              <a:t>for</a:t>
            </a:r>
            <a:r>
              <a:rPr lang="en-US" sz="1800" dirty="0">
                <a:latin typeface="Courier New" pitchFamily="49" charset="0"/>
                <a:cs typeface="Times New Roman" pitchFamily="18" charset="0"/>
              </a:rPr>
              <a:t> each u </a:t>
            </a:r>
            <a:r>
              <a:rPr lang="en-US" sz="1800" dirty="0">
                <a:latin typeface="Symbol" pitchFamily="18" charset="2"/>
                <a:cs typeface="Times New Roman" pitchFamily="18" charset="0"/>
              </a:rPr>
              <a:t>Î</a:t>
            </a:r>
            <a:r>
              <a:rPr lang="en-US" sz="1800" dirty="0">
                <a:latin typeface="Courier New" pitchFamily="49" charset="0"/>
                <a:cs typeface="Times New Roman" pitchFamily="18" charset="0"/>
              </a:rPr>
              <a:t> Q</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03    key[u]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a:t>
            </a:r>
            <a:r>
              <a:rPr lang="en-US" sz="1800" dirty="0">
                <a:latin typeface="Symbol" pitchFamily="18" charset="2"/>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04 key[r]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0				// r is the first tree node, let r=1</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05 </a:t>
            </a:r>
            <a:r>
              <a:rPr lang="en-US" sz="1800" dirty="0">
                <a:latin typeface="Symbol" pitchFamily="18" charset="2"/>
                <a:cs typeface="Times New Roman" pitchFamily="18" charset="0"/>
              </a:rPr>
              <a:t>p</a:t>
            </a:r>
            <a:r>
              <a:rPr lang="en-US" sz="1800" dirty="0">
                <a:latin typeface="Courier New" pitchFamily="49" charset="0"/>
                <a:cs typeface="Times New Roman" pitchFamily="18" charset="0"/>
              </a:rPr>
              <a:t>[r]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NIL</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06 </a:t>
            </a:r>
            <a:r>
              <a:rPr lang="en-US" sz="1800" b="1" dirty="0">
                <a:latin typeface="Courier New" pitchFamily="49" charset="0"/>
                <a:cs typeface="Times New Roman" pitchFamily="18" charset="0"/>
              </a:rPr>
              <a:t>while</a:t>
            </a:r>
            <a:r>
              <a:rPr lang="en-US" sz="1800" dirty="0">
                <a:latin typeface="Courier New" pitchFamily="49" charset="0"/>
                <a:cs typeface="Times New Roman" pitchFamily="18" charset="0"/>
              </a:rPr>
              <a:t> Q </a:t>
            </a:r>
            <a:r>
              <a:rPr lang="en-US" sz="1800" dirty="0">
                <a:latin typeface="Symbol" pitchFamily="18" charset="2"/>
                <a:cs typeface="Times New Roman" pitchFamily="18" charset="0"/>
              </a:rPr>
              <a:t>¹</a:t>
            </a:r>
            <a:r>
              <a:rPr lang="en-US" sz="1800" dirty="0">
                <a:latin typeface="Courier New" pitchFamily="49" charset="0"/>
                <a:cs typeface="Times New Roman" pitchFamily="18" charset="0"/>
              </a:rPr>
              <a:t> </a:t>
            </a:r>
            <a:r>
              <a:rPr lang="en-US" sz="1800" dirty="0">
                <a:latin typeface="Symbol" pitchFamily="18" charset="2"/>
                <a:cs typeface="Times New Roman" pitchFamily="18" charset="0"/>
              </a:rPr>
              <a:t>Æ</a:t>
            </a:r>
            <a:r>
              <a:rPr lang="en-US" sz="1800" dirty="0">
                <a:latin typeface="Courier New" pitchFamily="49" charset="0"/>
                <a:cs typeface="Times New Roman" pitchFamily="18" charset="0"/>
              </a:rPr>
              <a:t> </a:t>
            </a:r>
            <a:r>
              <a:rPr lang="en-US" sz="1800" b="1" dirty="0">
                <a:latin typeface="Courier New" pitchFamily="49" charset="0"/>
                <a:cs typeface="Times New Roman" pitchFamily="18" charset="0"/>
              </a:rPr>
              <a:t>do</a:t>
            </a:r>
            <a:endParaRPr lang="en-US" sz="1800" b="1" dirty="0">
              <a:latin typeface="Symbol" pitchFamily="18" charset="2"/>
              <a:cs typeface="Times New Roman" pitchFamily="18" charset="0"/>
            </a:endParaRP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07   u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ExtractMin</a:t>
            </a:r>
            <a:r>
              <a:rPr lang="en-US" sz="1800" dirty="0">
                <a:latin typeface="Courier New" pitchFamily="49" charset="0"/>
                <a:cs typeface="Times New Roman" pitchFamily="18" charset="0"/>
              </a:rPr>
              <a:t>(Q)  // making u part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08      </a:t>
            </a:r>
            <a:r>
              <a:rPr lang="en-US" sz="1800" b="1" dirty="0">
                <a:latin typeface="Courier New" pitchFamily="49" charset="0"/>
                <a:cs typeface="Times New Roman" pitchFamily="18" charset="0"/>
              </a:rPr>
              <a:t>for</a:t>
            </a:r>
            <a:r>
              <a:rPr lang="en-US" sz="1800" dirty="0">
                <a:latin typeface="Courier New" pitchFamily="49" charset="0"/>
                <a:cs typeface="Times New Roman" pitchFamily="18" charset="0"/>
              </a:rPr>
              <a:t> each v </a:t>
            </a:r>
            <a:r>
              <a:rPr lang="en-US" sz="1800" dirty="0">
                <a:latin typeface="Symbol" pitchFamily="18" charset="2"/>
                <a:cs typeface="Times New Roman" pitchFamily="18" charset="0"/>
              </a:rPr>
              <a:t>Î</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Adj</a:t>
            </a:r>
            <a:r>
              <a:rPr lang="en-US" sz="1800" dirty="0">
                <a:latin typeface="Courier New" pitchFamily="49" charset="0"/>
                <a:cs typeface="Times New Roman" pitchFamily="18" charset="0"/>
              </a:rPr>
              <a:t>[u] </a:t>
            </a:r>
            <a:r>
              <a:rPr lang="en-US" sz="1800" b="1" dirty="0">
                <a:latin typeface="Courier New" pitchFamily="49" charset="0"/>
                <a:cs typeface="Times New Roman" pitchFamily="18" charset="0"/>
              </a:rPr>
              <a:t>do</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09         </a:t>
            </a:r>
            <a:r>
              <a:rPr lang="en-US" sz="1800" b="1" dirty="0">
                <a:latin typeface="Courier New" pitchFamily="49" charset="0"/>
                <a:cs typeface="Times New Roman" pitchFamily="18" charset="0"/>
              </a:rPr>
              <a:t>if</a:t>
            </a:r>
            <a:r>
              <a:rPr lang="en-US" sz="1800" dirty="0">
                <a:latin typeface="Courier New" pitchFamily="49" charset="0"/>
                <a:cs typeface="Times New Roman" pitchFamily="18" charset="0"/>
              </a:rPr>
              <a:t> v </a:t>
            </a:r>
            <a:r>
              <a:rPr lang="en-US" sz="1800" dirty="0">
                <a:latin typeface="Symbol" pitchFamily="18" charset="2"/>
                <a:cs typeface="Times New Roman" pitchFamily="18" charset="0"/>
              </a:rPr>
              <a:t>Î</a:t>
            </a:r>
            <a:r>
              <a:rPr lang="en-US" sz="1800" dirty="0">
                <a:latin typeface="Courier New" pitchFamily="49" charset="0"/>
                <a:cs typeface="Times New Roman" pitchFamily="18" charset="0"/>
              </a:rPr>
              <a:t> Q and w(</a:t>
            </a:r>
            <a:r>
              <a:rPr lang="en-US" sz="1800" dirty="0" err="1">
                <a:latin typeface="Courier New" pitchFamily="49" charset="0"/>
                <a:cs typeface="Times New Roman" pitchFamily="18" charset="0"/>
              </a:rPr>
              <a:t>u,v</a:t>
            </a:r>
            <a:r>
              <a:rPr lang="en-US" sz="1800" dirty="0">
                <a:latin typeface="Courier New" pitchFamily="49" charset="0"/>
                <a:cs typeface="Times New Roman" pitchFamily="18" charset="0"/>
              </a:rPr>
              <a:t>) &lt; key[v] </a:t>
            </a:r>
            <a:r>
              <a:rPr lang="en-US" sz="1800" b="1" dirty="0">
                <a:latin typeface="Courier New" pitchFamily="49" charset="0"/>
                <a:cs typeface="Times New Roman" pitchFamily="18" charset="0"/>
              </a:rPr>
              <a:t>then</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10            </a:t>
            </a:r>
            <a:r>
              <a:rPr lang="en-US" sz="1800" dirty="0">
                <a:latin typeface="Symbol" pitchFamily="18" charset="2"/>
                <a:cs typeface="Times New Roman" pitchFamily="18" charset="0"/>
              </a:rPr>
              <a:t>p</a:t>
            </a:r>
            <a:r>
              <a:rPr lang="en-US" sz="1800" dirty="0">
                <a:latin typeface="Courier New" pitchFamily="49" charset="0"/>
                <a:cs typeface="Times New Roman" pitchFamily="18" charset="0"/>
              </a:rPr>
              <a:t>[v]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u</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11            key[v]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w(</a:t>
            </a:r>
            <a:r>
              <a:rPr lang="en-US" sz="1800" dirty="0" err="1">
                <a:latin typeface="Courier New" pitchFamily="49" charset="0"/>
                <a:cs typeface="Times New Roman" pitchFamily="18" charset="0"/>
              </a:rPr>
              <a:t>u,v</a:t>
            </a:r>
            <a:r>
              <a:rPr lang="en-US" sz="1800" dirty="0">
                <a:latin typeface="Courier New" pitchFamily="49" charset="0"/>
                <a:cs typeface="Times New Roman" pitchFamily="18" charset="0"/>
              </a:rPr>
              <a:t>)</a:t>
            </a:r>
          </a:p>
        </p:txBody>
      </p:sp>
      <p:sp>
        <p:nvSpPr>
          <p:cNvPr id="24580" name="Rectangle 3"/>
          <p:cNvSpPr>
            <a:spLocks noGrp="1" noChangeArrowheads="1"/>
          </p:cNvSpPr>
          <p:nvPr>
            <p:ph type="title"/>
          </p:nvPr>
        </p:nvSpPr>
        <p:spPr/>
        <p:txBody>
          <a:bodyPr/>
          <a:lstStyle/>
          <a:p>
            <a:pPr eaLnBrk="1" hangingPunct="1"/>
            <a:r>
              <a:rPr lang="da-DK"/>
              <a:t>Prim Algorithm (2)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fld id="{C621613A-3DE3-465D-A4E1-B5D1B786C0E9}" type="slidenum">
              <a:rPr lang="zh-TW" altLang="en-US" smtClean="0">
                <a:ea typeface="新細明體" pitchFamily="18" charset="-120"/>
              </a:rPr>
              <a:pPr/>
              <a:t>72</a:t>
            </a:fld>
            <a:endParaRPr lang="en-US" altLang="zh-TW">
              <a:ea typeface="新細明體" pitchFamily="18" charset="-120"/>
            </a:endParaRPr>
          </a:p>
        </p:txBody>
      </p:sp>
      <p:grpSp>
        <p:nvGrpSpPr>
          <p:cNvPr id="2" name="Group 4"/>
          <p:cNvGrpSpPr>
            <a:grpSpLocks/>
          </p:cNvGrpSpPr>
          <p:nvPr/>
        </p:nvGrpSpPr>
        <p:grpSpPr bwMode="auto">
          <a:xfrm>
            <a:off x="2195513" y="1098550"/>
            <a:ext cx="4608512" cy="2617788"/>
            <a:chOff x="1429" y="2643"/>
            <a:chExt cx="2903" cy="1649"/>
          </a:xfrm>
        </p:grpSpPr>
        <p:grpSp>
          <p:nvGrpSpPr>
            <p:cNvPr id="3" name="Group 5"/>
            <p:cNvGrpSpPr>
              <a:grpSpLocks/>
            </p:cNvGrpSpPr>
            <p:nvPr/>
          </p:nvGrpSpPr>
          <p:grpSpPr bwMode="auto">
            <a:xfrm>
              <a:off x="1429" y="3370"/>
              <a:ext cx="194" cy="250"/>
              <a:chOff x="2368" y="1750"/>
              <a:chExt cx="194" cy="250"/>
            </a:xfrm>
          </p:grpSpPr>
          <p:sp>
            <p:nvSpPr>
              <p:cNvPr id="26741"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6742"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196" cy="250"/>
              <a:chOff x="2368" y="1750"/>
              <a:chExt cx="196" cy="250"/>
            </a:xfrm>
          </p:grpSpPr>
          <p:sp>
            <p:nvSpPr>
              <p:cNvPr id="26739"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6740"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196" cy="250"/>
              <a:chOff x="2368" y="1750"/>
              <a:chExt cx="196" cy="250"/>
            </a:xfrm>
          </p:grpSpPr>
          <p:sp>
            <p:nvSpPr>
              <p:cNvPr id="26737"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6738"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4" cy="250"/>
              <a:chOff x="2368" y="1750"/>
              <a:chExt cx="194" cy="250"/>
            </a:xfrm>
          </p:grpSpPr>
          <p:sp>
            <p:nvSpPr>
              <p:cNvPr id="26735"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6736"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196" cy="250"/>
              <a:chOff x="2368" y="1750"/>
              <a:chExt cx="196" cy="250"/>
            </a:xfrm>
          </p:grpSpPr>
          <p:sp>
            <p:nvSpPr>
              <p:cNvPr id="26733"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6734"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194" cy="250"/>
              <a:chOff x="2368" y="1750"/>
              <a:chExt cx="194" cy="250"/>
            </a:xfrm>
          </p:grpSpPr>
          <p:sp>
            <p:nvSpPr>
              <p:cNvPr id="26731"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6732"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26729"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6730"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196" cy="250"/>
              <a:chOff x="2368" y="1750"/>
              <a:chExt cx="196" cy="250"/>
            </a:xfrm>
          </p:grpSpPr>
          <p:sp>
            <p:nvSpPr>
              <p:cNvPr id="26727"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6728"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26725"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6726"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6697"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26698"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6699"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6700"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26701"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6702"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6703"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6704"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6705"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6706"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6707"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708"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6709"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6710"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6711"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6712"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6713"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6714"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6715"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6716"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6717"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6718"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6719"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6720"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6721"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6722"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6723"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6724"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6628"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26629"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6630"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25843" name="Group 243"/>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4A4B872A-EC36-4337-8D9B-6BE1D56CE2E3}" type="slidenum">
              <a:rPr lang="zh-TW" altLang="en-US" sz="1400">
                <a:ea typeface="新細明體" pitchFamily="18" charset="-120"/>
              </a:rPr>
              <a:pPr algn="r"/>
              <a:t>73</a:t>
            </a:fld>
            <a:endParaRPr lang="en-US" altLang="zh-TW" sz="1400">
              <a:ea typeface="新細明體" pitchFamily="18" charset="-120"/>
            </a:endParaRPr>
          </a:p>
        </p:txBody>
      </p:sp>
      <p:grpSp>
        <p:nvGrpSpPr>
          <p:cNvPr id="2" name="Group 4"/>
          <p:cNvGrpSpPr>
            <a:grpSpLocks/>
          </p:cNvGrpSpPr>
          <p:nvPr/>
        </p:nvGrpSpPr>
        <p:grpSpPr bwMode="auto">
          <a:xfrm>
            <a:off x="2195513" y="1098550"/>
            <a:ext cx="4608512" cy="2617788"/>
            <a:chOff x="1429" y="2643"/>
            <a:chExt cx="2903" cy="1649"/>
          </a:xfrm>
        </p:grpSpPr>
        <p:grpSp>
          <p:nvGrpSpPr>
            <p:cNvPr id="3" name="Group 5"/>
            <p:cNvGrpSpPr>
              <a:grpSpLocks/>
            </p:cNvGrpSpPr>
            <p:nvPr/>
          </p:nvGrpSpPr>
          <p:grpSpPr bwMode="auto">
            <a:xfrm>
              <a:off x="1429" y="3370"/>
              <a:ext cx="194" cy="250"/>
              <a:chOff x="2368" y="1750"/>
              <a:chExt cx="194" cy="250"/>
            </a:xfrm>
          </p:grpSpPr>
          <p:sp>
            <p:nvSpPr>
              <p:cNvPr id="27766"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7767"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196" cy="250"/>
              <a:chOff x="2368" y="1750"/>
              <a:chExt cx="196" cy="250"/>
            </a:xfrm>
          </p:grpSpPr>
          <p:sp>
            <p:nvSpPr>
              <p:cNvPr id="27764"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7765"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196" cy="250"/>
              <a:chOff x="2368" y="1750"/>
              <a:chExt cx="196" cy="250"/>
            </a:xfrm>
          </p:grpSpPr>
          <p:sp>
            <p:nvSpPr>
              <p:cNvPr id="27762"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7763"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4" cy="250"/>
              <a:chOff x="2368" y="1750"/>
              <a:chExt cx="194" cy="250"/>
            </a:xfrm>
          </p:grpSpPr>
          <p:sp>
            <p:nvSpPr>
              <p:cNvPr id="27760"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7761"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196" cy="250"/>
              <a:chOff x="2368" y="1750"/>
              <a:chExt cx="196" cy="250"/>
            </a:xfrm>
          </p:grpSpPr>
          <p:sp>
            <p:nvSpPr>
              <p:cNvPr id="27758"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7759"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194" cy="250"/>
              <a:chOff x="2368" y="1750"/>
              <a:chExt cx="194" cy="250"/>
            </a:xfrm>
          </p:grpSpPr>
          <p:sp>
            <p:nvSpPr>
              <p:cNvPr id="27756"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7757"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27754"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7755"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196" cy="250"/>
              <a:chOff x="2368" y="1750"/>
              <a:chExt cx="196" cy="250"/>
            </a:xfrm>
          </p:grpSpPr>
          <p:sp>
            <p:nvSpPr>
              <p:cNvPr id="27752"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7753"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27750"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7751"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7722"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27723"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7724"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7725"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27726"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7727"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7728"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7729"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7730"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7731"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7732"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7733"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734"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7735"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7736"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7737"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7738"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7739"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7740"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7741"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7742"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7743"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7744"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7745"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7746"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7747"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7748"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7749"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7652"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27653"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7654"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2526" name="Group 62"/>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3399"/>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3399"/>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3399"/>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712" name="Line 119"/>
          <p:cNvSpPr>
            <a:spLocks noChangeShapeType="1"/>
          </p:cNvSpPr>
          <p:nvPr/>
        </p:nvSpPr>
        <p:spPr bwMode="auto">
          <a:xfrm flipV="1">
            <a:off x="2638425" y="6056313"/>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9A690C39-EA6D-4CD1-B4D7-D8DE821452F8}" type="slidenum">
              <a:rPr lang="zh-TW" altLang="en-US" sz="1400">
                <a:ea typeface="新細明體" pitchFamily="18" charset="-120"/>
              </a:rPr>
              <a:pPr algn="r"/>
              <a:t>74</a:t>
            </a:fld>
            <a:endParaRPr lang="en-US" altLang="zh-TW" sz="1400">
              <a:ea typeface="新細明體" pitchFamily="18" charset="-120"/>
            </a:endParaRPr>
          </a:p>
        </p:txBody>
      </p:sp>
      <p:sp>
        <p:nvSpPr>
          <p:cNvPr id="28675" name="Text Box 116"/>
          <p:cNvSpPr txBox="1">
            <a:spLocks noChangeArrowheads="1"/>
          </p:cNvSpPr>
          <p:nvPr/>
        </p:nvSpPr>
        <p:spPr bwMode="auto">
          <a:xfrm>
            <a:off x="609600" y="152400"/>
            <a:ext cx="7848600" cy="579438"/>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28676"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8677"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3550" name="Group 62"/>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60"/>
          <p:cNvGrpSpPr>
            <a:grpSpLocks/>
          </p:cNvGrpSpPr>
          <p:nvPr/>
        </p:nvGrpSpPr>
        <p:grpSpPr bwMode="auto">
          <a:xfrm>
            <a:off x="2205038" y="10937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28791"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8792"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28789"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8790"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28787"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8788"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28785"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8786"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28783"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8784"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28781"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8782"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28779"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8780"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28777"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8778"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28775"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8776"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8747"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28748"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8749"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8750"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28751"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8752"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8753"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8754"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8755"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8756"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8757"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8758"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8759"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760" name="Line 101"/>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8761"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8762"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8763"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8764"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8765"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8766"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8767"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8768"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8769"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8770"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8771"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8772"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8773"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8774"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8736" name="Line 175"/>
          <p:cNvSpPr>
            <a:spLocks noChangeShapeType="1"/>
          </p:cNvSpPr>
          <p:nvPr/>
        </p:nvSpPr>
        <p:spPr bwMode="auto">
          <a:xfrm flipV="1">
            <a:off x="3327400" y="6056313"/>
            <a:ext cx="0" cy="479425"/>
          </a:xfrm>
          <a:prstGeom prst="line">
            <a:avLst/>
          </a:prstGeom>
          <a:noFill/>
          <a:ln w="28575">
            <a:solidFill>
              <a:srgbClr val="FF0000"/>
            </a:solidFill>
            <a:round/>
            <a:headEnd/>
            <a:tailEnd type="triangle" w="med" len="med"/>
          </a:ln>
        </p:spPr>
        <p:txBody>
          <a:bodyPr/>
          <a:lstStyle/>
          <a:p>
            <a:endParaRPr lang="en-US"/>
          </a:p>
        </p:txBody>
      </p:sp>
      <p:sp>
        <p:nvSpPr>
          <p:cNvPr id="28737" name="Text Box 117"/>
          <p:cNvSpPr txBox="1">
            <a:spLocks noChangeArrowheads="1"/>
          </p:cNvSpPr>
          <p:nvPr/>
        </p:nvSpPr>
        <p:spPr bwMode="auto">
          <a:xfrm>
            <a:off x="2717801" y="3662362"/>
            <a:ext cx="6426200" cy="376237"/>
          </a:xfrm>
          <a:prstGeom prst="rect">
            <a:avLst/>
          </a:prstGeom>
          <a:noFill/>
          <a:ln w="9525">
            <a:noFill/>
            <a:miter lim="800000"/>
            <a:headEnd/>
            <a:tailEnd/>
          </a:ln>
        </p:spPr>
        <p:txBody>
          <a:bodyPr wrap="square">
            <a:spAutoFit/>
          </a:bodyPr>
          <a:lstStyle/>
          <a:p>
            <a:pPr>
              <a:spcBef>
                <a:spcPct val="50000"/>
              </a:spcBef>
            </a:pPr>
            <a:r>
              <a:rPr lang="en-US" altLang="zh-TW" b="1" dirty="0">
                <a:solidFill>
                  <a:srgbClr val="DD0111"/>
                </a:solidFill>
                <a:ea typeface="新細明體" pitchFamily="18" charset="-120"/>
              </a:rPr>
              <a:t>Important: </a:t>
            </a:r>
            <a:r>
              <a:rPr lang="en-US" altLang="zh-TW" dirty="0">
                <a:solidFill>
                  <a:srgbClr val="0000FF"/>
                </a:solidFill>
                <a:ea typeface="新細明體" pitchFamily="18" charset="-120"/>
              </a:rPr>
              <a:t>Update Key[v] only if T[v]==0</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06481BB6-174F-4DB3-8AF3-BD4A5E8D09BA}" type="slidenum">
              <a:rPr lang="zh-TW" altLang="en-US" sz="1400">
                <a:ea typeface="新細明體" pitchFamily="18" charset="-120"/>
              </a:rPr>
              <a:pPr algn="r"/>
              <a:t>75</a:t>
            </a:fld>
            <a:endParaRPr lang="en-US" altLang="zh-TW" sz="1400">
              <a:ea typeface="新細明體" pitchFamily="18" charset="-120"/>
            </a:endParaRPr>
          </a:p>
        </p:txBody>
      </p:sp>
      <p:sp>
        <p:nvSpPr>
          <p:cNvPr id="29699" name="Text Box 116"/>
          <p:cNvSpPr txBox="1">
            <a:spLocks noChangeArrowheads="1"/>
          </p:cNvSpPr>
          <p:nvPr/>
        </p:nvSpPr>
        <p:spPr bwMode="auto">
          <a:xfrm>
            <a:off x="609600" y="152400"/>
            <a:ext cx="7848600" cy="579438"/>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29700"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29701"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4518" name="Group 6"/>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
          <p:cNvGrpSpPr>
            <a:grpSpLocks/>
          </p:cNvGrpSpPr>
          <p:nvPr/>
        </p:nvGrpSpPr>
        <p:grpSpPr bwMode="auto">
          <a:xfrm>
            <a:off x="2193925" y="1106488"/>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29814"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29815"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29812"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29813"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29810"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29811"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29808"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29809"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29806"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29807"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29804"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29805"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29802"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29803"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29800"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29801"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29798"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29799"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US"/>
              </a:p>
            </p:txBody>
          </p:sp>
        </p:grpSp>
        <p:sp>
          <p:nvSpPr>
            <p:cNvPr id="29770"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29771"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29772"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29773"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29774"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9775"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9776"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9777"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9778"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9779"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9780"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9781"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9782"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9783"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9784"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9785"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29786"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9787"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29788"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29789"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29790"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29791"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9792"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29793"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29794"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29795"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29796"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29797"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29760" name="Line 176"/>
          <p:cNvSpPr>
            <a:spLocks noChangeShapeType="1"/>
          </p:cNvSpPr>
          <p:nvPr/>
        </p:nvSpPr>
        <p:spPr bwMode="auto">
          <a:xfrm flipV="1">
            <a:off x="7554913" y="6056313"/>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FF613643-A05B-4CC6-BF4F-F5F50AA077D6}" type="slidenum">
              <a:rPr lang="zh-TW" altLang="en-US" sz="1400">
                <a:ea typeface="新細明體" pitchFamily="18" charset="-120"/>
              </a:rPr>
              <a:pPr algn="r"/>
              <a:t>76</a:t>
            </a:fld>
            <a:endParaRPr lang="en-US" altLang="zh-TW" sz="1400">
              <a:ea typeface="新細明體" pitchFamily="18" charset="-120"/>
            </a:endParaRPr>
          </a:p>
        </p:txBody>
      </p:sp>
      <p:sp>
        <p:nvSpPr>
          <p:cNvPr id="30723"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30724"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0725"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5542" name="Group 6"/>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8000"/>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60"/>
          <p:cNvGrpSpPr>
            <a:grpSpLocks/>
          </p:cNvGrpSpPr>
          <p:nvPr/>
        </p:nvGrpSpPr>
        <p:grpSpPr bwMode="auto">
          <a:xfrm>
            <a:off x="2193925" y="11191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30838"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0839"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30836"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0837"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30834"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0835"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30832"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0833"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30830"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0831"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30828"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0829"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30826"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0827"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30824"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0825"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30822"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0823"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0794"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0795"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0796"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0797"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0798"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0799"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0800"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0801"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0802"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0803"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0804"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0805"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0806"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0807"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0808"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809"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0810"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0811"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0812"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0813"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0814"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815"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0816"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0817"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0818"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0819"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0820"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0821"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0784" name="Line 175"/>
          <p:cNvSpPr>
            <a:spLocks noChangeShapeType="1"/>
          </p:cNvSpPr>
          <p:nvPr/>
        </p:nvSpPr>
        <p:spPr bwMode="auto">
          <a:xfrm flipV="1">
            <a:off x="5500688" y="6027738"/>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04238BA7-AD0E-4704-A7F7-18A615EC4842}" type="slidenum">
              <a:rPr lang="zh-TW" altLang="en-US" sz="1400">
                <a:ea typeface="新細明體" pitchFamily="18" charset="-120"/>
              </a:rPr>
              <a:pPr algn="r"/>
              <a:t>77</a:t>
            </a:fld>
            <a:endParaRPr lang="en-US" altLang="zh-TW" sz="1400">
              <a:ea typeface="新細明體" pitchFamily="18" charset="-120"/>
            </a:endParaRPr>
          </a:p>
        </p:txBody>
      </p:sp>
      <p:sp>
        <p:nvSpPr>
          <p:cNvPr id="31747"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31748"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1749"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6566" name="Group 6"/>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
          <p:cNvGrpSpPr>
            <a:grpSpLocks/>
          </p:cNvGrpSpPr>
          <p:nvPr/>
        </p:nvGrpSpPr>
        <p:grpSpPr bwMode="auto">
          <a:xfrm>
            <a:off x="2193925" y="1119188"/>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31862"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1863"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31860"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1861"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31858"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1859"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31856"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1857"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31854"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1855"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31852"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1853"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31850"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1851"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31848"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1849"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31846"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1847"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1818"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181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182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1821"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1822"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1823"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1824"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1825"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1826"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1827"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182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182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183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1831"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1832"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1833"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834"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1835"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1836"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1837"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1838"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1839"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1840"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1841"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1842"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1843"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1844"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1845"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1808" name="Line 175"/>
          <p:cNvSpPr>
            <a:spLocks noChangeShapeType="1"/>
          </p:cNvSpPr>
          <p:nvPr/>
        </p:nvSpPr>
        <p:spPr bwMode="auto">
          <a:xfrm flipV="1">
            <a:off x="6130925" y="6042025"/>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8DC8AFD0-4DFC-4607-8A8E-805B29A5BF75}" type="slidenum">
              <a:rPr lang="zh-TW" altLang="en-US" sz="1400">
                <a:ea typeface="新細明體" pitchFamily="18" charset="-120"/>
              </a:rPr>
              <a:pPr algn="r"/>
              <a:t>78</a:t>
            </a:fld>
            <a:endParaRPr lang="en-US" altLang="zh-TW" sz="1400">
              <a:ea typeface="新細明體" pitchFamily="18" charset="-120"/>
            </a:endParaRPr>
          </a:p>
        </p:txBody>
      </p:sp>
      <p:sp>
        <p:nvSpPr>
          <p:cNvPr id="32771"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32772"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2773"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7590" name="Group 6"/>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60"/>
          <p:cNvGrpSpPr>
            <a:grpSpLocks/>
          </p:cNvGrpSpPr>
          <p:nvPr/>
        </p:nvGrpSpPr>
        <p:grpSpPr bwMode="auto">
          <a:xfrm>
            <a:off x="2193925" y="11191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32886"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2887"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32884"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2885"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32882"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2883"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32880"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2881"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32878"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2879"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32876"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2877"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32874"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2875" name="Oval 81"/>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32872"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2873" name="Oval 84"/>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32870"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2871"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2842"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2843"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2844"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2845"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2846"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2847"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2848"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2849"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2850"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2851"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2852"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2853"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2854"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2855"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2856"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2857"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2858"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859"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2860"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2861"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2862"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2863"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2864"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2865"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2866"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2867"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868"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2869"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2832" name="Line 175"/>
          <p:cNvSpPr>
            <a:spLocks noChangeShapeType="1"/>
          </p:cNvSpPr>
          <p:nvPr/>
        </p:nvSpPr>
        <p:spPr bwMode="auto">
          <a:xfrm flipV="1">
            <a:off x="6821488" y="6026150"/>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97A2A58E-3219-42AF-983B-629B65A4B042}" type="slidenum">
              <a:rPr lang="zh-TW" altLang="en-US" sz="1400">
                <a:ea typeface="新細明體" pitchFamily="18" charset="-120"/>
              </a:rPr>
              <a:pPr algn="r"/>
              <a:t>79</a:t>
            </a:fld>
            <a:endParaRPr lang="en-US" altLang="zh-TW" sz="1400">
              <a:ea typeface="新細明體" pitchFamily="18" charset="-120"/>
            </a:endParaRPr>
          </a:p>
        </p:txBody>
      </p:sp>
      <p:sp>
        <p:nvSpPr>
          <p:cNvPr id="33795"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33796"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3797"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8614" name="Group 6"/>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
          <p:cNvGrpSpPr>
            <a:grpSpLocks/>
          </p:cNvGrpSpPr>
          <p:nvPr/>
        </p:nvGrpSpPr>
        <p:grpSpPr bwMode="auto">
          <a:xfrm>
            <a:off x="2193925" y="1120775"/>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33910"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3911"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33908"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3909"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33906"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3907" name="Oval 1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33904"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3905"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33902"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3903"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33900"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3901"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33898"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3899"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33896"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3897" name="Oval 28"/>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33894"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3895"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3866"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3867"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3868"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3869"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3870"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33871"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3872"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3873"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3874"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3875"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3876"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3877"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3878"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3879"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3880"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3881"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3882"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3883"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884"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3885"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3886"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3887"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3888"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3889"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3890"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3891"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3892"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3893"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3856" name="Line 175"/>
          <p:cNvSpPr>
            <a:spLocks noChangeShapeType="1"/>
          </p:cNvSpPr>
          <p:nvPr/>
        </p:nvSpPr>
        <p:spPr bwMode="auto">
          <a:xfrm flipV="1">
            <a:off x="3987800" y="6040438"/>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4"/>
          <p:cNvSpPr txBox="1">
            <a:spLocks noChangeArrowheads="1"/>
          </p:cNvSpPr>
          <p:nvPr/>
        </p:nvSpPr>
        <p:spPr bwMode="auto">
          <a:xfrm>
            <a:off x="876300" y="1649413"/>
            <a:ext cx="5222875" cy="822325"/>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Here is an example of a connected graph </a:t>
            </a:r>
          </a:p>
          <a:p>
            <a:pPr eaLnBrk="1" hangingPunct="1"/>
            <a:r>
              <a:rPr lang="en-US" altLang="zh-TW" dirty="0">
                <a:ea typeface="新細明體" pitchFamily="18" charset="-120"/>
              </a:rPr>
              <a:t>and its minimum spanning tree:</a:t>
            </a:r>
          </a:p>
        </p:txBody>
      </p:sp>
      <p:grpSp>
        <p:nvGrpSpPr>
          <p:cNvPr id="2" name="Group 136"/>
          <p:cNvGrpSpPr>
            <a:grpSpLocks/>
          </p:cNvGrpSpPr>
          <p:nvPr/>
        </p:nvGrpSpPr>
        <p:grpSpPr bwMode="auto">
          <a:xfrm>
            <a:off x="2124075" y="2586038"/>
            <a:ext cx="4608513" cy="2617787"/>
            <a:chOff x="657" y="965"/>
            <a:chExt cx="2903" cy="1649"/>
          </a:xfrm>
        </p:grpSpPr>
        <p:grpSp>
          <p:nvGrpSpPr>
            <p:cNvPr id="3" name="Group 17"/>
            <p:cNvGrpSpPr>
              <a:grpSpLocks/>
            </p:cNvGrpSpPr>
            <p:nvPr/>
          </p:nvGrpSpPr>
          <p:grpSpPr bwMode="auto">
            <a:xfrm>
              <a:off x="657" y="1692"/>
              <a:ext cx="194" cy="250"/>
              <a:chOff x="2368" y="1750"/>
              <a:chExt cx="194" cy="250"/>
            </a:xfrm>
          </p:grpSpPr>
          <p:sp>
            <p:nvSpPr>
              <p:cNvPr id="8251"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a</a:t>
                </a:r>
              </a:p>
            </p:txBody>
          </p:sp>
          <p:sp>
            <p:nvSpPr>
              <p:cNvPr id="8252"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4" name="Group 18"/>
            <p:cNvGrpSpPr>
              <a:grpSpLocks/>
            </p:cNvGrpSpPr>
            <p:nvPr/>
          </p:nvGrpSpPr>
          <p:grpSpPr bwMode="auto">
            <a:xfrm>
              <a:off x="1156" y="1193"/>
              <a:ext cx="196" cy="250"/>
              <a:chOff x="2368" y="1750"/>
              <a:chExt cx="196" cy="250"/>
            </a:xfrm>
          </p:grpSpPr>
          <p:sp>
            <p:nvSpPr>
              <p:cNvPr id="8249" name="Text Box 1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b</a:t>
                </a:r>
              </a:p>
            </p:txBody>
          </p:sp>
          <p:sp>
            <p:nvSpPr>
              <p:cNvPr id="8250" name="Oval 2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5" name="Group 21"/>
            <p:cNvGrpSpPr>
              <a:grpSpLocks/>
            </p:cNvGrpSpPr>
            <p:nvPr/>
          </p:nvGrpSpPr>
          <p:grpSpPr bwMode="auto">
            <a:xfrm>
              <a:off x="1156" y="2182"/>
              <a:ext cx="196" cy="250"/>
              <a:chOff x="2368" y="1750"/>
              <a:chExt cx="196" cy="250"/>
            </a:xfrm>
          </p:grpSpPr>
          <p:sp>
            <p:nvSpPr>
              <p:cNvPr id="8247" name="Text Box 2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h</a:t>
                </a:r>
              </a:p>
            </p:txBody>
          </p:sp>
          <p:sp>
            <p:nvSpPr>
              <p:cNvPr id="8248" name="Oval 2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6" name="Group 24"/>
            <p:cNvGrpSpPr>
              <a:grpSpLocks/>
            </p:cNvGrpSpPr>
            <p:nvPr/>
          </p:nvGrpSpPr>
          <p:grpSpPr bwMode="auto">
            <a:xfrm>
              <a:off x="2006" y="1162"/>
              <a:ext cx="194" cy="250"/>
              <a:chOff x="2368" y="1750"/>
              <a:chExt cx="194" cy="250"/>
            </a:xfrm>
          </p:grpSpPr>
          <p:sp>
            <p:nvSpPr>
              <p:cNvPr id="8245" name="Text Box 2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c</a:t>
                </a:r>
              </a:p>
            </p:txBody>
          </p:sp>
          <p:sp>
            <p:nvSpPr>
              <p:cNvPr id="8246" name="Oval 2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7" name="Group 27"/>
            <p:cNvGrpSpPr>
              <a:grpSpLocks/>
            </p:cNvGrpSpPr>
            <p:nvPr/>
          </p:nvGrpSpPr>
          <p:grpSpPr bwMode="auto">
            <a:xfrm>
              <a:off x="2820" y="1162"/>
              <a:ext cx="196" cy="250"/>
              <a:chOff x="2368" y="1750"/>
              <a:chExt cx="196" cy="250"/>
            </a:xfrm>
          </p:grpSpPr>
          <p:sp>
            <p:nvSpPr>
              <p:cNvPr id="8243" name="Text Box 2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d</a:t>
                </a:r>
              </a:p>
            </p:txBody>
          </p:sp>
          <p:sp>
            <p:nvSpPr>
              <p:cNvPr id="8244" name="Oval 2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8" name="Group 30"/>
            <p:cNvGrpSpPr>
              <a:grpSpLocks/>
            </p:cNvGrpSpPr>
            <p:nvPr/>
          </p:nvGrpSpPr>
          <p:grpSpPr bwMode="auto">
            <a:xfrm>
              <a:off x="3366" y="1661"/>
              <a:ext cx="194" cy="250"/>
              <a:chOff x="2368" y="1750"/>
              <a:chExt cx="194" cy="250"/>
            </a:xfrm>
          </p:grpSpPr>
          <p:sp>
            <p:nvSpPr>
              <p:cNvPr id="8241" name="Text Box 3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e</a:t>
                </a:r>
              </a:p>
            </p:txBody>
          </p:sp>
          <p:sp>
            <p:nvSpPr>
              <p:cNvPr id="8242" name="Oval 3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9" name="Group 33"/>
            <p:cNvGrpSpPr>
              <a:grpSpLocks/>
            </p:cNvGrpSpPr>
            <p:nvPr/>
          </p:nvGrpSpPr>
          <p:grpSpPr bwMode="auto">
            <a:xfrm>
              <a:off x="2822" y="2182"/>
              <a:ext cx="194" cy="250"/>
              <a:chOff x="2368" y="1750"/>
              <a:chExt cx="194" cy="250"/>
            </a:xfrm>
          </p:grpSpPr>
          <p:sp>
            <p:nvSpPr>
              <p:cNvPr id="8239" name="Text Box 3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f</a:t>
                </a:r>
              </a:p>
            </p:txBody>
          </p:sp>
          <p:sp>
            <p:nvSpPr>
              <p:cNvPr id="8240" name="Oval 3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0" name="Group 36"/>
            <p:cNvGrpSpPr>
              <a:grpSpLocks/>
            </p:cNvGrpSpPr>
            <p:nvPr/>
          </p:nvGrpSpPr>
          <p:grpSpPr bwMode="auto">
            <a:xfrm>
              <a:off x="2004" y="2182"/>
              <a:ext cx="196" cy="250"/>
              <a:chOff x="2368" y="1750"/>
              <a:chExt cx="196" cy="250"/>
            </a:xfrm>
          </p:grpSpPr>
          <p:sp>
            <p:nvSpPr>
              <p:cNvPr id="8237" name="Text Box 3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g</a:t>
                </a:r>
              </a:p>
            </p:txBody>
          </p:sp>
          <p:sp>
            <p:nvSpPr>
              <p:cNvPr id="8238" name="Oval 3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1" name="Group 42"/>
            <p:cNvGrpSpPr>
              <a:grpSpLocks/>
            </p:cNvGrpSpPr>
            <p:nvPr/>
          </p:nvGrpSpPr>
          <p:grpSpPr bwMode="auto">
            <a:xfrm>
              <a:off x="1565" y="1706"/>
              <a:ext cx="182" cy="250"/>
              <a:chOff x="1519" y="1706"/>
              <a:chExt cx="182" cy="250"/>
            </a:xfrm>
          </p:grpSpPr>
          <p:sp>
            <p:nvSpPr>
              <p:cNvPr id="8235" name="Text Box 4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pPr eaLnBrk="1" hangingPunct="1"/>
                <a:r>
                  <a:rPr lang="en-US" altLang="zh-TW" sz="2000">
                    <a:ea typeface="新細明體" pitchFamily="18" charset="-120"/>
                  </a:rPr>
                  <a:t>i</a:t>
                </a:r>
              </a:p>
            </p:txBody>
          </p:sp>
          <p:sp>
            <p:nvSpPr>
              <p:cNvPr id="8236" name="Oval 4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sp>
          <p:nvSpPr>
            <p:cNvPr id="8207" name="Line 43"/>
            <p:cNvSpPr>
              <a:spLocks noChangeShapeType="1"/>
            </p:cNvSpPr>
            <p:nvPr/>
          </p:nvSpPr>
          <p:spPr bwMode="auto">
            <a:xfrm flipV="1">
              <a:off x="793" y="1389"/>
              <a:ext cx="409" cy="363"/>
            </a:xfrm>
            <a:prstGeom prst="line">
              <a:avLst/>
            </a:prstGeom>
            <a:noFill/>
            <a:ln w="76200">
              <a:solidFill>
                <a:srgbClr val="3366FF"/>
              </a:solidFill>
              <a:round/>
              <a:headEnd/>
              <a:tailEnd/>
            </a:ln>
          </p:spPr>
          <p:txBody>
            <a:bodyPr/>
            <a:lstStyle/>
            <a:p>
              <a:endParaRPr lang="en-AU"/>
            </a:p>
          </p:txBody>
        </p:sp>
        <p:sp>
          <p:nvSpPr>
            <p:cNvPr id="8208" name="Line 51"/>
            <p:cNvSpPr>
              <a:spLocks noChangeShapeType="1"/>
            </p:cNvSpPr>
            <p:nvPr/>
          </p:nvSpPr>
          <p:spPr bwMode="auto">
            <a:xfrm>
              <a:off x="793" y="1933"/>
              <a:ext cx="409" cy="318"/>
            </a:xfrm>
            <a:prstGeom prst="line">
              <a:avLst/>
            </a:prstGeom>
            <a:noFill/>
            <a:ln w="9525">
              <a:solidFill>
                <a:schemeClr val="tx1"/>
              </a:solidFill>
              <a:round/>
              <a:headEnd/>
              <a:tailEnd/>
            </a:ln>
          </p:spPr>
          <p:txBody>
            <a:bodyPr/>
            <a:lstStyle/>
            <a:p>
              <a:endParaRPr lang="en-AU"/>
            </a:p>
          </p:txBody>
        </p:sp>
        <p:sp>
          <p:nvSpPr>
            <p:cNvPr id="8209" name="Line 52"/>
            <p:cNvSpPr>
              <a:spLocks noChangeShapeType="1"/>
            </p:cNvSpPr>
            <p:nvPr/>
          </p:nvSpPr>
          <p:spPr bwMode="auto">
            <a:xfrm>
              <a:off x="1247" y="1434"/>
              <a:ext cx="0" cy="817"/>
            </a:xfrm>
            <a:prstGeom prst="line">
              <a:avLst/>
            </a:prstGeom>
            <a:noFill/>
            <a:ln w="9525">
              <a:solidFill>
                <a:schemeClr val="tx1"/>
              </a:solidFill>
              <a:round/>
              <a:headEnd/>
              <a:tailEnd/>
            </a:ln>
          </p:spPr>
          <p:txBody>
            <a:bodyPr/>
            <a:lstStyle/>
            <a:p>
              <a:endParaRPr lang="en-AU"/>
            </a:p>
          </p:txBody>
        </p:sp>
        <p:sp>
          <p:nvSpPr>
            <p:cNvPr id="8210" name="Line 53"/>
            <p:cNvSpPr>
              <a:spLocks noChangeShapeType="1"/>
            </p:cNvSpPr>
            <p:nvPr/>
          </p:nvSpPr>
          <p:spPr bwMode="auto">
            <a:xfrm>
              <a:off x="1338" y="1298"/>
              <a:ext cx="680" cy="0"/>
            </a:xfrm>
            <a:prstGeom prst="line">
              <a:avLst/>
            </a:prstGeom>
            <a:noFill/>
            <a:ln w="76200">
              <a:solidFill>
                <a:srgbClr val="3366FF"/>
              </a:solidFill>
              <a:round/>
              <a:headEnd/>
              <a:tailEnd/>
            </a:ln>
          </p:spPr>
          <p:txBody>
            <a:bodyPr/>
            <a:lstStyle/>
            <a:p>
              <a:endParaRPr lang="en-AU"/>
            </a:p>
          </p:txBody>
        </p:sp>
        <p:sp>
          <p:nvSpPr>
            <p:cNvPr id="8211" name="Line 54"/>
            <p:cNvSpPr>
              <a:spLocks noChangeShapeType="1"/>
            </p:cNvSpPr>
            <p:nvPr/>
          </p:nvSpPr>
          <p:spPr bwMode="auto">
            <a:xfrm>
              <a:off x="1338" y="2341"/>
              <a:ext cx="680" cy="0"/>
            </a:xfrm>
            <a:prstGeom prst="line">
              <a:avLst/>
            </a:prstGeom>
            <a:noFill/>
            <a:ln w="76200">
              <a:solidFill>
                <a:srgbClr val="3366FF"/>
              </a:solidFill>
              <a:round/>
              <a:headEnd/>
              <a:tailEnd/>
            </a:ln>
          </p:spPr>
          <p:txBody>
            <a:bodyPr/>
            <a:lstStyle/>
            <a:p>
              <a:endParaRPr lang="en-AU"/>
            </a:p>
          </p:txBody>
        </p:sp>
        <p:sp>
          <p:nvSpPr>
            <p:cNvPr id="8212" name="Line 55"/>
            <p:cNvSpPr>
              <a:spLocks noChangeShapeType="1"/>
            </p:cNvSpPr>
            <p:nvPr/>
          </p:nvSpPr>
          <p:spPr bwMode="auto">
            <a:xfrm>
              <a:off x="2200" y="2341"/>
              <a:ext cx="635" cy="0"/>
            </a:xfrm>
            <a:prstGeom prst="line">
              <a:avLst/>
            </a:prstGeom>
            <a:noFill/>
            <a:ln w="76200">
              <a:solidFill>
                <a:srgbClr val="3366FF"/>
              </a:solidFill>
              <a:round/>
              <a:headEnd/>
              <a:tailEnd/>
            </a:ln>
          </p:spPr>
          <p:txBody>
            <a:bodyPr/>
            <a:lstStyle/>
            <a:p>
              <a:endParaRPr lang="en-AU"/>
            </a:p>
          </p:txBody>
        </p:sp>
        <p:sp>
          <p:nvSpPr>
            <p:cNvPr id="8213" name="Line 57"/>
            <p:cNvSpPr>
              <a:spLocks noChangeShapeType="1"/>
            </p:cNvSpPr>
            <p:nvPr/>
          </p:nvSpPr>
          <p:spPr bwMode="auto">
            <a:xfrm>
              <a:off x="2154" y="1389"/>
              <a:ext cx="681" cy="862"/>
            </a:xfrm>
            <a:prstGeom prst="line">
              <a:avLst/>
            </a:prstGeom>
            <a:noFill/>
            <a:ln w="76200">
              <a:solidFill>
                <a:srgbClr val="3366FF"/>
              </a:solidFill>
              <a:round/>
              <a:headEnd/>
              <a:tailEnd/>
            </a:ln>
          </p:spPr>
          <p:txBody>
            <a:bodyPr/>
            <a:lstStyle/>
            <a:p>
              <a:endParaRPr lang="en-AU"/>
            </a:p>
          </p:txBody>
        </p:sp>
        <p:sp>
          <p:nvSpPr>
            <p:cNvPr id="8214" name="Line 58"/>
            <p:cNvSpPr>
              <a:spLocks noChangeShapeType="1"/>
            </p:cNvSpPr>
            <p:nvPr/>
          </p:nvSpPr>
          <p:spPr bwMode="auto">
            <a:xfrm>
              <a:off x="2200" y="1298"/>
              <a:ext cx="635" cy="0"/>
            </a:xfrm>
            <a:prstGeom prst="line">
              <a:avLst/>
            </a:prstGeom>
            <a:noFill/>
            <a:ln w="76200">
              <a:solidFill>
                <a:srgbClr val="3366FF"/>
              </a:solidFill>
              <a:round/>
              <a:headEnd/>
              <a:tailEnd/>
            </a:ln>
          </p:spPr>
          <p:txBody>
            <a:bodyPr/>
            <a:lstStyle/>
            <a:p>
              <a:endParaRPr lang="en-AU"/>
            </a:p>
          </p:txBody>
        </p:sp>
        <p:sp>
          <p:nvSpPr>
            <p:cNvPr id="8215" name="Line 59"/>
            <p:cNvSpPr>
              <a:spLocks noChangeShapeType="1"/>
            </p:cNvSpPr>
            <p:nvPr/>
          </p:nvSpPr>
          <p:spPr bwMode="auto">
            <a:xfrm>
              <a:off x="2925" y="1389"/>
              <a:ext cx="0" cy="862"/>
            </a:xfrm>
            <a:prstGeom prst="line">
              <a:avLst/>
            </a:prstGeom>
            <a:noFill/>
            <a:ln w="9525">
              <a:solidFill>
                <a:schemeClr val="tx1"/>
              </a:solidFill>
              <a:round/>
              <a:headEnd/>
              <a:tailEnd/>
            </a:ln>
          </p:spPr>
          <p:txBody>
            <a:bodyPr/>
            <a:lstStyle/>
            <a:p>
              <a:endParaRPr lang="en-AU"/>
            </a:p>
          </p:txBody>
        </p:sp>
        <p:sp>
          <p:nvSpPr>
            <p:cNvPr id="8216" name="Line 60"/>
            <p:cNvSpPr>
              <a:spLocks noChangeShapeType="1"/>
            </p:cNvSpPr>
            <p:nvPr/>
          </p:nvSpPr>
          <p:spPr bwMode="auto">
            <a:xfrm>
              <a:off x="3016" y="1344"/>
              <a:ext cx="408" cy="362"/>
            </a:xfrm>
            <a:prstGeom prst="line">
              <a:avLst/>
            </a:prstGeom>
            <a:noFill/>
            <a:ln w="76200">
              <a:solidFill>
                <a:srgbClr val="3366FF"/>
              </a:solidFill>
              <a:round/>
              <a:headEnd/>
              <a:tailEnd/>
            </a:ln>
          </p:spPr>
          <p:txBody>
            <a:bodyPr/>
            <a:lstStyle/>
            <a:p>
              <a:endParaRPr lang="en-AU"/>
            </a:p>
          </p:txBody>
        </p:sp>
        <p:sp>
          <p:nvSpPr>
            <p:cNvPr id="8217" name="Line 61"/>
            <p:cNvSpPr>
              <a:spLocks noChangeShapeType="1"/>
            </p:cNvSpPr>
            <p:nvPr/>
          </p:nvSpPr>
          <p:spPr bwMode="auto">
            <a:xfrm flipV="1">
              <a:off x="3016" y="1888"/>
              <a:ext cx="408" cy="408"/>
            </a:xfrm>
            <a:prstGeom prst="line">
              <a:avLst/>
            </a:prstGeom>
            <a:noFill/>
            <a:ln w="9525">
              <a:solidFill>
                <a:schemeClr val="tx1"/>
              </a:solidFill>
              <a:round/>
              <a:headEnd/>
              <a:tailEnd/>
            </a:ln>
          </p:spPr>
          <p:txBody>
            <a:bodyPr/>
            <a:lstStyle/>
            <a:p>
              <a:endParaRPr lang="en-AU"/>
            </a:p>
          </p:txBody>
        </p:sp>
        <p:sp>
          <p:nvSpPr>
            <p:cNvPr id="8218" name="Line 62"/>
            <p:cNvSpPr>
              <a:spLocks noChangeShapeType="1"/>
            </p:cNvSpPr>
            <p:nvPr/>
          </p:nvSpPr>
          <p:spPr bwMode="auto">
            <a:xfrm>
              <a:off x="1746" y="1933"/>
              <a:ext cx="318" cy="318"/>
            </a:xfrm>
            <a:prstGeom prst="line">
              <a:avLst/>
            </a:prstGeom>
            <a:noFill/>
            <a:ln w="9525">
              <a:solidFill>
                <a:schemeClr val="tx1"/>
              </a:solidFill>
              <a:round/>
              <a:headEnd/>
              <a:tailEnd/>
            </a:ln>
          </p:spPr>
          <p:txBody>
            <a:bodyPr/>
            <a:lstStyle/>
            <a:p>
              <a:endParaRPr lang="en-AU"/>
            </a:p>
          </p:txBody>
        </p:sp>
        <p:sp>
          <p:nvSpPr>
            <p:cNvPr id="8219" name="Line 63"/>
            <p:cNvSpPr>
              <a:spLocks noChangeShapeType="1"/>
            </p:cNvSpPr>
            <p:nvPr/>
          </p:nvSpPr>
          <p:spPr bwMode="auto">
            <a:xfrm flipV="1">
              <a:off x="1292" y="1933"/>
              <a:ext cx="273" cy="318"/>
            </a:xfrm>
            <a:prstGeom prst="line">
              <a:avLst/>
            </a:prstGeom>
            <a:noFill/>
            <a:ln w="9525">
              <a:solidFill>
                <a:schemeClr val="tx1"/>
              </a:solidFill>
              <a:round/>
              <a:headEnd/>
              <a:tailEnd/>
            </a:ln>
          </p:spPr>
          <p:txBody>
            <a:bodyPr/>
            <a:lstStyle/>
            <a:p>
              <a:endParaRPr lang="en-AU"/>
            </a:p>
          </p:txBody>
        </p:sp>
        <p:sp>
          <p:nvSpPr>
            <p:cNvPr id="8220" name="Line 64"/>
            <p:cNvSpPr>
              <a:spLocks noChangeShapeType="1"/>
            </p:cNvSpPr>
            <p:nvPr/>
          </p:nvSpPr>
          <p:spPr bwMode="auto">
            <a:xfrm flipV="1">
              <a:off x="1701" y="1389"/>
              <a:ext cx="317" cy="363"/>
            </a:xfrm>
            <a:prstGeom prst="line">
              <a:avLst/>
            </a:prstGeom>
            <a:noFill/>
            <a:ln w="76200">
              <a:solidFill>
                <a:srgbClr val="3366FF"/>
              </a:solidFill>
              <a:round/>
              <a:headEnd/>
              <a:tailEnd/>
            </a:ln>
          </p:spPr>
          <p:txBody>
            <a:bodyPr/>
            <a:lstStyle/>
            <a:p>
              <a:endParaRPr lang="en-AU"/>
            </a:p>
          </p:txBody>
        </p:sp>
        <p:sp>
          <p:nvSpPr>
            <p:cNvPr id="8221" name="Text Box 65"/>
            <p:cNvSpPr txBox="1">
              <a:spLocks noChangeArrowheads="1"/>
            </p:cNvSpPr>
            <p:nvPr/>
          </p:nvSpPr>
          <p:spPr bwMode="auto">
            <a:xfrm>
              <a:off x="793" y="1298"/>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2" name="Text Box 66"/>
            <p:cNvSpPr txBox="1">
              <a:spLocks noChangeArrowheads="1"/>
            </p:cNvSpPr>
            <p:nvPr/>
          </p:nvSpPr>
          <p:spPr bwMode="auto">
            <a:xfrm>
              <a:off x="1552"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sp>
          <p:nvSpPr>
            <p:cNvPr id="8223" name="Text Box 67"/>
            <p:cNvSpPr txBox="1">
              <a:spLocks noChangeArrowheads="1"/>
            </p:cNvSpPr>
            <p:nvPr/>
          </p:nvSpPr>
          <p:spPr bwMode="auto">
            <a:xfrm>
              <a:off x="2396"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24" name="Text Box 68"/>
            <p:cNvSpPr txBox="1">
              <a:spLocks noChangeArrowheads="1"/>
            </p:cNvSpPr>
            <p:nvPr/>
          </p:nvSpPr>
          <p:spPr bwMode="auto">
            <a:xfrm>
              <a:off x="3230" y="1220"/>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9</a:t>
              </a:r>
            </a:p>
          </p:txBody>
        </p:sp>
        <p:sp>
          <p:nvSpPr>
            <p:cNvPr id="8225" name="Text Box 69"/>
            <p:cNvSpPr txBox="1">
              <a:spLocks noChangeArrowheads="1"/>
            </p:cNvSpPr>
            <p:nvPr/>
          </p:nvSpPr>
          <p:spPr bwMode="auto">
            <a:xfrm>
              <a:off x="3198" y="1979"/>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10</a:t>
              </a:r>
            </a:p>
          </p:txBody>
        </p:sp>
        <p:sp>
          <p:nvSpPr>
            <p:cNvPr id="8226" name="Text Box 70"/>
            <p:cNvSpPr txBox="1">
              <a:spLocks noChangeArrowheads="1"/>
            </p:cNvSpPr>
            <p:nvPr/>
          </p:nvSpPr>
          <p:spPr bwMode="auto">
            <a:xfrm>
              <a:off x="2880" y="1661"/>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14</a:t>
              </a:r>
            </a:p>
          </p:txBody>
        </p:sp>
        <p:sp>
          <p:nvSpPr>
            <p:cNvPr id="8227" name="Text Box 71"/>
            <p:cNvSpPr txBox="1">
              <a:spLocks noChangeArrowheads="1"/>
            </p:cNvSpPr>
            <p:nvPr/>
          </p:nvSpPr>
          <p:spPr bwMode="auto">
            <a:xfrm>
              <a:off x="2245" y="173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8" name="Text Box 72"/>
            <p:cNvSpPr txBox="1">
              <a:spLocks noChangeArrowheads="1"/>
            </p:cNvSpPr>
            <p:nvPr/>
          </p:nvSpPr>
          <p:spPr bwMode="auto">
            <a:xfrm>
              <a:off x="1852" y="1509"/>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29" name="Text Box 73"/>
            <p:cNvSpPr txBox="1">
              <a:spLocks noChangeArrowheads="1"/>
            </p:cNvSpPr>
            <p:nvPr/>
          </p:nvSpPr>
          <p:spPr bwMode="auto">
            <a:xfrm>
              <a:off x="2426"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30" name="Text Box 74"/>
            <p:cNvSpPr txBox="1">
              <a:spLocks noChangeArrowheads="1"/>
            </p:cNvSpPr>
            <p:nvPr/>
          </p:nvSpPr>
          <p:spPr bwMode="auto">
            <a:xfrm>
              <a:off x="1869"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6</a:t>
              </a:r>
            </a:p>
          </p:txBody>
        </p:sp>
        <p:sp>
          <p:nvSpPr>
            <p:cNvPr id="8231" name="Text Box 75"/>
            <p:cNvSpPr txBox="1">
              <a:spLocks noChangeArrowheads="1"/>
            </p:cNvSpPr>
            <p:nvPr/>
          </p:nvSpPr>
          <p:spPr bwMode="auto">
            <a:xfrm>
              <a:off x="1597"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a:t>
              </a:r>
            </a:p>
          </p:txBody>
        </p:sp>
        <p:sp>
          <p:nvSpPr>
            <p:cNvPr id="8232" name="Text Box 76"/>
            <p:cNvSpPr txBox="1">
              <a:spLocks noChangeArrowheads="1"/>
            </p:cNvSpPr>
            <p:nvPr/>
          </p:nvSpPr>
          <p:spPr bwMode="auto">
            <a:xfrm>
              <a:off x="1325"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33" name="Text Box 77"/>
            <p:cNvSpPr txBox="1">
              <a:spLocks noChangeArrowheads="1"/>
            </p:cNvSpPr>
            <p:nvPr/>
          </p:nvSpPr>
          <p:spPr bwMode="auto">
            <a:xfrm>
              <a:off x="975" y="1645"/>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11</a:t>
              </a:r>
            </a:p>
          </p:txBody>
        </p:sp>
        <p:sp>
          <p:nvSpPr>
            <p:cNvPr id="8234" name="Text Box 78"/>
            <p:cNvSpPr txBox="1">
              <a:spLocks noChangeArrowheads="1"/>
            </p:cNvSpPr>
            <p:nvPr/>
          </p:nvSpPr>
          <p:spPr bwMode="auto">
            <a:xfrm>
              <a:off x="793" y="2053"/>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grpSp>
      <p:sp>
        <p:nvSpPr>
          <p:cNvPr id="8197" name="Text Box 137"/>
          <p:cNvSpPr txBox="1">
            <a:spLocks noChangeArrowheads="1"/>
          </p:cNvSpPr>
          <p:nvPr/>
        </p:nvSpPr>
        <p:spPr bwMode="auto">
          <a:xfrm>
            <a:off x="909638" y="5213350"/>
            <a:ext cx="6796087" cy="1187450"/>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Notice that the tree is not unique: </a:t>
            </a:r>
          </a:p>
          <a:p>
            <a:pPr eaLnBrk="1" hangingPunct="1"/>
            <a:r>
              <a:rPr lang="en-US" altLang="zh-TW" dirty="0">
                <a:ea typeface="新細明體" pitchFamily="18" charset="-120"/>
              </a:rPr>
              <a:t>replacing (</a:t>
            </a:r>
            <a:r>
              <a:rPr lang="en-US" altLang="zh-TW" dirty="0" err="1">
                <a:ea typeface="新細明體" pitchFamily="18" charset="-120"/>
              </a:rPr>
              <a:t>b,c</a:t>
            </a:r>
            <a:r>
              <a:rPr lang="en-US" altLang="zh-TW" dirty="0">
                <a:ea typeface="新細明體" pitchFamily="18" charset="-120"/>
              </a:rPr>
              <a:t>) with (</a:t>
            </a:r>
            <a:r>
              <a:rPr lang="en-US" altLang="zh-TW" dirty="0" err="1">
                <a:ea typeface="新細明體" pitchFamily="18" charset="-120"/>
              </a:rPr>
              <a:t>a,h</a:t>
            </a:r>
            <a:r>
              <a:rPr lang="en-US" altLang="zh-TW" dirty="0">
                <a:ea typeface="新細明體" pitchFamily="18" charset="-120"/>
              </a:rPr>
              <a:t>) yields another spanning tree </a:t>
            </a:r>
          </a:p>
          <a:p>
            <a:pPr eaLnBrk="1" hangingPunct="1"/>
            <a:r>
              <a:rPr lang="en-US" altLang="zh-TW" dirty="0">
                <a:ea typeface="新細明體" pitchFamily="18" charset="-120"/>
              </a:rPr>
              <a:t>with the same minimum weight.</a:t>
            </a:r>
          </a:p>
        </p:txBody>
      </p:sp>
      <p:sp>
        <p:nvSpPr>
          <p:cNvPr id="61" name="Rectangle 2"/>
          <p:cNvSpPr txBox="1">
            <a:spLocks noChangeArrowheads="1"/>
          </p:cNvSpPr>
          <p:nvPr/>
        </p:nvSpPr>
        <p:spPr>
          <a:xfrm>
            <a:off x="457200" y="2492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TW" sz="3000" b="0" i="0" u="none" strike="noStrike" kern="1200" cap="small" spc="0" normalizeH="0" baseline="0" noProof="0" dirty="0">
              <a:ln>
                <a:noFill/>
              </a:ln>
              <a:solidFill>
                <a:schemeClr val="accent6"/>
              </a:solidFill>
              <a:effectLst/>
              <a:uLnTx/>
              <a:uFillTx/>
              <a:latin typeface="+mj-lt"/>
              <a:ea typeface="新細明體" pitchFamily="18" charset="-120"/>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TW" sz="3000" cap="small" noProof="0" dirty="0">
                <a:solidFill>
                  <a:schemeClr val="accent6"/>
                </a:solidFill>
                <a:latin typeface="+mj-lt"/>
                <a:ea typeface="新細明體" pitchFamily="18" charset="-120"/>
                <a:cs typeface="+mj-cs"/>
              </a:rPr>
              <a:t>Example</a:t>
            </a:r>
            <a:r>
              <a:rPr kumimoji="0" lang="en-US" altLang="zh-TW" sz="3000" b="0" i="0" u="none" strike="noStrike" kern="1200" cap="small" spc="0" normalizeH="0" baseline="0" noProof="0" dirty="0">
                <a:ln>
                  <a:noFill/>
                </a:ln>
                <a:solidFill>
                  <a:schemeClr val="accent6"/>
                </a:solidFill>
                <a:effectLst/>
                <a:uLnTx/>
                <a:uFillTx/>
                <a:latin typeface="+mj-lt"/>
                <a:ea typeface="新細明體" pitchFamily="18" charset="-120"/>
                <a:cs typeface="+mj-cs"/>
              </a:rPr>
              <a:t> of MST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6D3FE373-8687-4A63-BF67-D10C0B00454B}" type="slidenum">
              <a:rPr lang="zh-TW" altLang="en-US" sz="1400">
                <a:ea typeface="新細明體" pitchFamily="18" charset="-120"/>
              </a:rPr>
              <a:pPr algn="r"/>
              <a:t>80</a:t>
            </a:fld>
            <a:endParaRPr lang="en-US" altLang="zh-TW" sz="1400">
              <a:ea typeface="新細明體" pitchFamily="18" charset="-120"/>
            </a:endParaRPr>
          </a:p>
        </p:txBody>
      </p:sp>
      <p:sp>
        <p:nvSpPr>
          <p:cNvPr id="34819"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34820"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4821"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69638" name="Group 6"/>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60"/>
          <p:cNvGrpSpPr>
            <a:grpSpLocks/>
          </p:cNvGrpSpPr>
          <p:nvPr/>
        </p:nvGrpSpPr>
        <p:grpSpPr bwMode="auto">
          <a:xfrm>
            <a:off x="2193925" y="1119188"/>
            <a:ext cx="4625975" cy="2527300"/>
            <a:chOff x="1429" y="2643"/>
            <a:chExt cx="2914" cy="1592"/>
          </a:xfrm>
        </p:grpSpPr>
        <p:grpSp>
          <p:nvGrpSpPr>
            <p:cNvPr id="3" name="Group 61"/>
            <p:cNvGrpSpPr>
              <a:grpSpLocks/>
            </p:cNvGrpSpPr>
            <p:nvPr/>
          </p:nvGrpSpPr>
          <p:grpSpPr bwMode="auto">
            <a:xfrm>
              <a:off x="1429" y="3370"/>
              <a:ext cx="205" cy="250"/>
              <a:chOff x="2368" y="1750"/>
              <a:chExt cx="205" cy="250"/>
            </a:xfrm>
          </p:grpSpPr>
          <p:sp>
            <p:nvSpPr>
              <p:cNvPr id="34934" name="Text Box 6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4935"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64"/>
            <p:cNvGrpSpPr>
              <a:grpSpLocks/>
            </p:cNvGrpSpPr>
            <p:nvPr/>
          </p:nvGrpSpPr>
          <p:grpSpPr bwMode="auto">
            <a:xfrm>
              <a:off x="1928" y="2871"/>
              <a:ext cx="205" cy="250"/>
              <a:chOff x="2368" y="1750"/>
              <a:chExt cx="205" cy="250"/>
            </a:xfrm>
          </p:grpSpPr>
          <p:sp>
            <p:nvSpPr>
              <p:cNvPr id="34932" name="Text Box 65"/>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4933"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67"/>
            <p:cNvGrpSpPr>
              <a:grpSpLocks/>
            </p:cNvGrpSpPr>
            <p:nvPr/>
          </p:nvGrpSpPr>
          <p:grpSpPr bwMode="auto">
            <a:xfrm>
              <a:off x="1928" y="3860"/>
              <a:ext cx="205" cy="250"/>
              <a:chOff x="2368" y="1750"/>
              <a:chExt cx="205" cy="250"/>
            </a:xfrm>
          </p:grpSpPr>
          <p:sp>
            <p:nvSpPr>
              <p:cNvPr id="34930" name="Text Box 6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4931" name="Oval 69"/>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6" name="Group 70"/>
            <p:cNvGrpSpPr>
              <a:grpSpLocks/>
            </p:cNvGrpSpPr>
            <p:nvPr/>
          </p:nvGrpSpPr>
          <p:grpSpPr bwMode="auto">
            <a:xfrm>
              <a:off x="2778" y="2840"/>
              <a:ext cx="196" cy="250"/>
              <a:chOff x="2368" y="1750"/>
              <a:chExt cx="196" cy="250"/>
            </a:xfrm>
          </p:grpSpPr>
          <p:sp>
            <p:nvSpPr>
              <p:cNvPr id="34928" name="Text Box 71"/>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4929"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73"/>
            <p:cNvGrpSpPr>
              <a:grpSpLocks/>
            </p:cNvGrpSpPr>
            <p:nvPr/>
          </p:nvGrpSpPr>
          <p:grpSpPr bwMode="auto">
            <a:xfrm>
              <a:off x="3592" y="2840"/>
              <a:ext cx="205" cy="250"/>
              <a:chOff x="2368" y="1750"/>
              <a:chExt cx="205" cy="250"/>
            </a:xfrm>
          </p:grpSpPr>
          <p:sp>
            <p:nvSpPr>
              <p:cNvPr id="34926" name="Text Box 74"/>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4927" name="Oval 7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8" name="Group 76"/>
            <p:cNvGrpSpPr>
              <a:grpSpLocks/>
            </p:cNvGrpSpPr>
            <p:nvPr/>
          </p:nvGrpSpPr>
          <p:grpSpPr bwMode="auto">
            <a:xfrm>
              <a:off x="4138" y="3339"/>
              <a:ext cx="205" cy="250"/>
              <a:chOff x="2368" y="1750"/>
              <a:chExt cx="205" cy="250"/>
            </a:xfrm>
          </p:grpSpPr>
          <p:sp>
            <p:nvSpPr>
              <p:cNvPr id="34924" name="Text Box 7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4925"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US"/>
              </a:p>
            </p:txBody>
          </p:sp>
        </p:grpSp>
        <p:grpSp>
          <p:nvGrpSpPr>
            <p:cNvPr id="9" name="Group 79"/>
            <p:cNvGrpSpPr>
              <a:grpSpLocks/>
            </p:cNvGrpSpPr>
            <p:nvPr/>
          </p:nvGrpSpPr>
          <p:grpSpPr bwMode="auto">
            <a:xfrm>
              <a:off x="3594" y="3860"/>
              <a:ext cx="194" cy="250"/>
              <a:chOff x="2368" y="1750"/>
              <a:chExt cx="194" cy="250"/>
            </a:xfrm>
          </p:grpSpPr>
          <p:sp>
            <p:nvSpPr>
              <p:cNvPr id="34922" name="Text Box 80"/>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4923" name="Oval 81"/>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82"/>
            <p:cNvGrpSpPr>
              <a:grpSpLocks/>
            </p:cNvGrpSpPr>
            <p:nvPr/>
          </p:nvGrpSpPr>
          <p:grpSpPr bwMode="auto">
            <a:xfrm>
              <a:off x="2776" y="3860"/>
              <a:ext cx="205" cy="250"/>
              <a:chOff x="2368" y="1750"/>
              <a:chExt cx="205" cy="250"/>
            </a:xfrm>
          </p:grpSpPr>
          <p:sp>
            <p:nvSpPr>
              <p:cNvPr id="34920" name="Text Box 83"/>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4921" name="Oval 84"/>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85"/>
            <p:cNvGrpSpPr>
              <a:grpSpLocks/>
            </p:cNvGrpSpPr>
            <p:nvPr/>
          </p:nvGrpSpPr>
          <p:grpSpPr bwMode="auto">
            <a:xfrm>
              <a:off x="2337" y="3384"/>
              <a:ext cx="182" cy="250"/>
              <a:chOff x="1519" y="1706"/>
              <a:chExt cx="182" cy="250"/>
            </a:xfrm>
          </p:grpSpPr>
          <p:sp>
            <p:nvSpPr>
              <p:cNvPr id="34918"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4919"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4890"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4891"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4892"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4893"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4894"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34895"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4896"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4897" name="Line 95"/>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34898"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4899"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4900"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4901"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4902"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4903"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4904" name="Text Box 102"/>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4905" name="Text Box 103"/>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4906" name="Text Box 104"/>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4907" name="Text Box 105"/>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4908" name="Text Box 106"/>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909" name="Text Box 107"/>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4910" name="Text Box 108"/>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4911" name="Text Box 109"/>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4912" name="Text Box 110"/>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4913" name="Text Box 111"/>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4914" name="Text Box 112"/>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4915" name="Text Box 113"/>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4916" name="Text Box 114"/>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4917" name="Text Box 115"/>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34880" name="Line 175"/>
          <p:cNvSpPr>
            <a:spLocks noChangeShapeType="1"/>
          </p:cNvSpPr>
          <p:nvPr/>
        </p:nvSpPr>
        <p:spPr bwMode="auto">
          <a:xfrm flipV="1">
            <a:off x="4692650" y="6011863"/>
            <a:ext cx="0" cy="479425"/>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6553200" y="6397625"/>
            <a:ext cx="2133600" cy="323850"/>
          </a:xfrm>
          <a:prstGeom prst="rect">
            <a:avLst/>
          </a:prstGeom>
          <a:noFill/>
          <a:ln w="9525">
            <a:noFill/>
            <a:miter lim="800000"/>
            <a:headEnd/>
            <a:tailEnd/>
          </a:ln>
        </p:spPr>
        <p:txBody>
          <a:bodyPr/>
          <a:lstStyle/>
          <a:p>
            <a:pPr algn="r"/>
            <a:fld id="{9B48539B-818D-4952-86A6-C6B352C40EFA}" type="slidenum">
              <a:rPr lang="zh-TW" altLang="en-US" sz="1400">
                <a:ea typeface="新細明體" pitchFamily="18" charset="-120"/>
              </a:rPr>
              <a:pPr algn="r"/>
              <a:t>81</a:t>
            </a:fld>
            <a:endParaRPr lang="en-US" altLang="zh-TW" sz="1400">
              <a:ea typeface="新細明體" pitchFamily="18" charset="-120"/>
            </a:endParaRPr>
          </a:p>
        </p:txBody>
      </p:sp>
      <p:sp>
        <p:nvSpPr>
          <p:cNvPr id="35843" name="Text Box 116"/>
          <p:cNvSpPr txBox="1">
            <a:spLocks noChangeArrowheads="1"/>
          </p:cNvSpPr>
          <p:nvPr/>
        </p:nvSpPr>
        <p:spPr bwMode="auto">
          <a:xfrm>
            <a:off x="609600" y="152400"/>
            <a:ext cx="7848600" cy="584775"/>
          </a:xfrm>
          <a:prstGeom prst="rect">
            <a:avLst/>
          </a:prstGeom>
          <a:noFill/>
          <a:ln w="9525">
            <a:noFill/>
            <a:miter lim="800000"/>
            <a:headEnd/>
            <a:tailEnd/>
          </a:ln>
        </p:spPr>
        <p:txBody>
          <a:bodyPr>
            <a:spAutoFit/>
          </a:bodyPr>
          <a:lstStyle/>
          <a:p>
            <a:pPr>
              <a:spcBef>
                <a:spcPct val="50000"/>
              </a:spcBef>
            </a:pPr>
            <a:r>
              <a:rPr lang="en-US" altLang="zh-TW" sz="3200" dirty="0">
                <a:ea typeface="新細明體" pitchFamily="18" charset="-120"/>
              </a:rPr>
              <a:t>The execution of Prim's algorithm</a:t>
            </a:r>
            <a:endParaRPr lang="en-US" altLang="zh-TW" sz="2000" dirty="0">
              <a:ea typeface="新細明體" pitchFamily="18" charset="-120"/>
            </a:endParaRPr>
          </a:p>
        </p:txBody>
      </p:sp>
      <p:sp>
        <p:nvSpPr>
          <p:cNvPr id="35844" name="Text Box 117"/>
          <p:cNvSpPr txBox="1">
            <a:spLocks noChangeArrowheads="1"/>
          </p:cNvSpPr>
          <p:nvPr/>
        </p:nvSpPr>
        <p:spPr bwMode="auto">
          <a:xfrm>
            <a:off x="179388" y="1412875"/>
            <a:ext cx="1223962" cy="822325"/>
          </a:xfrm>
          <a:prstGeom prst="rect">
            <a:avLst/>
          </a:prstGeom>
          <a:noFill/>
          <a:ln w="9525">
            <a:noFill/>
            <a:miter lim="800000"/>
            <a:headEnd/>
            <a:tailEnd/>
          </a:ln>
        </p:spPr>
        <p:txBody>
          <a:bodyPr>
            <a:spAutoFit/>
          </a:bodyPr>
          <a:lstStyle/>
          <a:p>
            <a:pPr>
              <a:spcBef>
                <a:spcPct val="50000"/>
              </a:spcBef>
            </a:pPr>
            <a:r>
              <a:rPr lang="en-US" altLang="zh-TW">
                <a:ea typeface="新細明體" pitchFamily="18" charset="-120"/>
              </a:rPr>
              <a:t>the root vertex</a:t>
            </a:r>
          </a:p>
        </p:txBody>
      </p:sp>
      <p:sp>
        <p:nvSpPr>
          <p:cNvPr id="35845"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graphicFrame>
        <p:nvGraphicFramePr>
          <p:cNvPr id="71686" name="Group 6"/>
          <p:cNvGraphicFramePr>
            <a:graphicFrameLocks noGrp="1"/>
          </p:cNvGraphicFramePr>
          <p:nvPr/>
        </p:nvGraphicFramePr>
        <p:xfrm>
          <a:off x="869950" y="4184650"/>
          <a:ext cx="7031038" cy="1828800"/>
        </p:xfrm>
        <a:graphic>
          <a:graphicData uri="http://schemas.openxmlformats.org/drawingml/2006/table">
            <a:tbl>
              <a:tblPr/>
              <a:tblGrid>
                <a:gridCol w="709613">
                  <a:extLst>
                    <a:ext uri="{9D8B030D-6E8A-4147-A177-3AD203B41FA5}">
                      <a16:colId xmlns:a16="http://schemas.microsoft.com/office/drawing/2014/main" val="20000"/>
                    </a:ext>
                  </a:extLst>
                </a:gridCol>
                <a:gridCol w="701675">
                  <a:extLst>
                    <a:ext uri="{9D8B030D-6E8A-4147-A177-3AD203B41FA5}">
                      <a16:colId xmlns:a16="http://schemas.microsoft.com/office/drawing/2014/main" val="20001"/>
                    </a:ext>
                  </a:extLst>
                </a:gridCol>
                <a:gridCol w="7032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746125">
                  <a:extLst>
                    <a:ext uri="{9D8B030D-6E8A-4147-A177-3AD203B41FA5}">
                      <a16:colId xmlns:a16="http://schemas.microsoft.com/office/drawing/2014/main" val="20005"/>
                    </a:ext>
                  </a:extLst>
                </a:gridCol>
                <a:gridCol w="703262">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703263">
                  <a:extLst>
                    <a:ext uri="{9D8B030D-6E8A-4147-A177-3AD203B41FA5}">
                      <a16:colId xmlns:a16="http://schemas.microsoft.com/office/drawing/2014/main" val="20008"/>
                    </a:ext>
                  </a:extLst>
                </a:gridCol>
                <a:gridCol w="701675">
                  <a:extLst>
                    <a:ext uri="{9D8B030D-6E8A-4147-A177-3AD203B41FA5}">
                      <a16:colId xmlns:a16="http://schemas.microsoft.com/office/drawing/2014/main" val="20009"/>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DD0111"/>
                          </a:solidFill>
                          <a:effectLst/>
                          <a:latin typeface="Arial"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008000"/>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
          <p:cNvGrpSpPr>
            <a:grpSpLocks/>
          </p:cNvGrpSpPr>
          <p:nvPr/>
        </p:nvGrpSpPr>
        <p:grpSpPr bwMode="auto">
          <a:xfrm>
            <a:off x="2193925" y="1122363"/>
            <a:ext cx="4625975" cy="2527300"/>
            <a:chOff x="1429" y="2643"/>
            <a:chExt cx="2914" cy="1592"/>
          </a:xfrm>
        </p:grpSpPr>
        <p:grpSp>
          <p:nvGrpSpPr>
            <p:cNvPr id="3" name="Group 5"/>
            <p:cNvGrpSpPr>
              <a:grpSpLocks/>
            </p:cNvGrpSpPr>
            <p:nvPr/>
          </p:nvGrpSpPr>
          <p:grpSpPr bwMode="auto">
            <a:xfrm>
              <a:off x="1429" y="3370"/>
              <a:ext cx="205" cy="250"/>
              <a:chOff x="2368" y="1750"/>
              <a:chExt cx="205" cy="250"/>
            </a:xfrm>
          </p:grpSpPr>
          <p:sp>
            <p:nvSpPr>
              <p:cNvPr id="35957" name="Text Box 6"/>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a</a:t>
                </a:r>
              </a:p>
            </p:txBody>
          </p:sp>
          <p:sp>
            <p:nvSpPr>
              <p:cNvPr id="35958"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4" name="Group 8"/>
            <p:cNvGrpSpPr>
              <a:grpSpLocks/>
            </p:cNvGrpSpPr>
            <p:nvPr/>
          </p:nvGrpSpPr>
          <p:grpSpPr bwMode="auto">
            <a:xfrm>
              <a:off x="1928" y="2871"/>
              <a:ext cx="205" cy="250"/>
              <a:chOff x="2368" y="1750"/>
              <a:chExt cx="205" cy="250"/>
            </a:xfrm>
          </p:grpSpPr>
          <p:sp>
            <p:nvSpPr>
              <p:cNvPr id="35955" name="Text Box 9"/>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b</a:t>
                </a:r>
              </a:p>
            </p:txBody>
          </p:sp>
          <p:sp>
            <p:nvSpPr>
              <p:cNvPr id="35956"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5" name="Group 11"/>
            <p:cNvGrpSpPr>
              <a:grpSpLocks/>
            </p:cNvGrpSpPr>
            <p:nvPr/>
          </p:nvGrpSpPr>
          <p:grpSpPr bwMode="auto">
            <a:xfrm>
              <a:off x="1928" y="3860"/>
              <a:ext cx="205" cy="250"/>
              <a:chOff x="2368" y="1750"/>
              <a:chExt cx="205" cy="250"/>
            </a:xfrm>
          </p:grpSpPr>
          <p:sp>
            <p:nvSpPr>
              <p:cNvPr id="35953" name="Text Box 12"/>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h</a:t>
                </a:r>
              </a:p>
            </p:txBody>
          </p:sp>
          <p:sp>
            <p:nvSpPr>
              <p:cNvPr id="35954" name="Oval 1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6" name="Group 14"/>
            <p:cNvGrpSpPr>
              <a:grpSpLocks/>
            </p:cNvGrpSpPr>
            <p:nvPr/>
          </p:nvGrpSpPr>
          <p:grpSpPr bwMode="auto">
            <a:xfrm>
              <a:off x="2778" y="2840"/>
              <a:ext cx="196" cy="250"/>
              <a:chOff x="2368" y="1750"/>
              <a:chExt cx="196" cy="250"/>
            </a:xfrm>
          </p:grpSpPr>
          <p:sp>
            <p:nvSpPr>
              <p:cNvPr id="35951" name="Text Box 1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sz="2000">
                    <a:ea typeface="新細明體" pitchFamily="18" charset="-120"/>
                  </a:rPr>
                  <a:t>c</a:t>
                </a:r>
              </a:p>
            </p:txBody>
          </p:sp>
          <p:sp>
            <p:nvSpPr>
              <p:cNvPr id="35952"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7" name="Group 17"/>
            <p:cNvGrpSpPr>
              <a:grpSpLocks/>
            </p:cNvGrpSpPr>
            <p:nvPr/>
          </p:nvGrpSpPr>
          <p:grpSpPr bwMode="auto">
            <a:xfrm>
              <a:off x="3592" y="2840"/>
              <a:ext cx="205" cy="250"/>
              <a:chOff x="2368" y="1750"/>
              <a:chExt cx="205" cy="250"/>
            </a:xfrm>
          </p:grpSpPr>
          <p:sp>
            <p:nvSpPr>
              <p:cNvPr id="35949" name="Text Box 18"/>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d</a:t>
                </a:r>
              </a:p>
            </p:txBody>
          </p:sp>
          <p:sp>
            <p:nvSpPr>
              <p:cNvPr id="35950" name="Oval 19"/>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8" name="Group 20"/>
            <p:cNvGrpSpPr>
              <a:grpSpLocks/>
            </p:cNvGrpSpPr>
            <p:nvPr/>
          </p:nvGrpSpPr>
          <p:grpSpPr bwMode="auto">
            <a:xfrm>
              <a:off x="4138" y="3339"/>
              <a:ext cx="205" cy="250"/>
              <a:chOff x="2368" y="1750"/>
              <a:chExt cx="205" cy="250"/>
            </a:xfrm>
          </p:grpSpPr>
          <p:sp>
            <p:nvSpPr>
              <p:cNvPr id="35947" name="Text Box 21"/>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e</a:t>
                </a:r>
              </a:p>
            </p:txBody>
          </p:sp>
          <p:sp>
            <p:nvSpPr>
              <p:cNvPr id="35948" name="Oval 2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9" name="Group 23"/>
            <p:cNvGrpSpPr>
              <a:grpSpLocks/>
            </p:cNvGrpSpPr>
            <p:nvPr/>
          </p:nvGrpSpPr>
          <p:grpSpPr bwMode="auto">
            <a:xfrm>
              <a:off x="3594" y="3860"/>
              <a:ext cx="194" cy="250"/>
              <a:chOff x="2368" y="1750"/>
              <a:chExt cx="194" cy="250"/>
            </a:xfrm>
          </p:grpSpPr>
          <p:sp>
            <p:nvSpPr>
              <p:cNvPr id="35945" name="Text Box 24"/>
              <p:cNvSpPr txBox="1">
                <a:spLocks noChangeArrowheads="1"/>
              </p:cNvSpPr>
              <p:nvPr/>
            </p:nvSpPr>
            <p:spPr bwMode="auto">
              <a:xfrm>
                <a:off x="2368" y="1750"/>
                <a:ext cx="160" cy="250"/>
              </a:xfrm>
              <a:prstGeom prst="rect">
                <a:avLst/>
              </a:prstGeom>
              <a:noFill/>
              <a:ln w="9525">
                <a:noFill/>
                <a:miter lim="800000"/>
                <a:headEnd/>
                <a:tailEnd/>
              </a:ln>
            </p:spPr>
            <p:txBody>
              <a:bodyPr wrap="none">
                <a:spAutoFit/>
              </a:bodyPr>
              <a:lstStyle/>
              <a:p>
                <a:r>
                  <a:rPr lang="en-US" altLang="zh-TW" sz="2000">
                    <a:ea typeface="新細明體" pitchFamily="18" charset="-120"/>
                  </a:rPr>
                  <a:t>f</a:t>
                </a:r>
              </a:p>
            </p:txBody>
          </p:sp>
          <p:sp>
            <p:nvSpPr>
              <p:cNvPr id="35946"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0" name="Group 26"/>
            <p:cNvGrpSpPr>
              <a:grpSpLocks/>
            </p:cNvGrpSpPr>
            <p:nvPr/>
          </p:nvGrpSpPr>
          <p:grpSpPr bwMode="auto">
            <a:xfrm>
              <a:off x="2776" y="3860"/>
              <a:ext cx="205" cy="250"/>
              <a:chOff x="2368" y="1750"/>
              <a:chExt cx="205" cy="250"/>
            </a:xfrm>
          </p:grpSpPr>
          <p:sp>
            <p:nvSpPr>
              <p:cNvPr id="35943" name="Text Box 27"/>
              <p:cNvSpPr txBox="1">
                <a:spLocks noChangeArrowheads="1"/>
              </p:cNvSpPr>
              <p:nvPr/>
            </p:nvSpPr>
            <p:spPr bwMode="auto">
              <a:xfrm>
                <a:off x="2368" y="1750"/>
                <a:ext cx="205" cy="250"/>
              </a:xfrm>
              <a:prstGeom prst="rect">
                <a:avLst/>
              </a:prstGeom>
              <a:noFill/>
              <a:ln w="9525">
                <a:noFill/>
                <a:miter lim="800000"/>
                <a:headEnd/>
                <a:tailEnd/>
              </a:ln>
            </p:spPr>
            <p:txBody>
              <a:bodyPr wrap="none">
                <a:spAutoFit/>
              </a:bodyPr>
              <a:lstStyle/>
              <a:p>
                <a:r>
                  <a:rPr lang="en-US" altLang="zh-TW" sz="2000">
                    <a:ea typeface="新細明體" pitchFamily="18" charset="-120"/>
                  </a:rPr>
                  <a:t>g</a:t>
                </a:r>
              </a:p>
            </p:txBody>
          </p:sp>
          <p:sp>
            <p:nvSpPr>
              <p:cNvPr id="35944" name="Oval 28"/>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US"/>
              </a:p>
            </p:txBody>
          </p:sp>
        </p:grpSp>
        <p:grpSp>
          <p:nvGrpSpPr>
            <p:cNvPr id="11" name="Group 29"/>
            <p:cNvGrpSpPr>
              <a:grpSpLocks/>
            </p:cNvGrpSpPr>
            <p:nvPr/>
          </p:nvGrpSpPr>
          <p:grpSpPr bwMode="auto">
            <a:xfrm>
              <a:off x="2337" y="3384"/>
              <a:ext cx="182" cy="250"/>
              <a:chOff x="1519" y="1706"/>
              <a:chExt cx="182" cy="250"/>
            </a:xfrm>
          </p:grpSpPr>
          <p:sp>
            <p:nvSpPr>
              <p:cNvPr id="35941"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sz="2000">
                    <a:ea typeface="新細明體" pitchFamily="18" charset="-120"/>
                  </a:rPr>
                  <a:t>i</a:t>
                </a:r>
              </a:p>
            </p:txBody>
          </p:sp>
          <p:sp>
            <p:nvSpPr>
              <p:cNvPr id="35942"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US"/>
              </a:p>
            </p:txBody>
          </p:sp>
        </p:grpSp>
        <p:sp>
          <p:nvSpPr>
            <p:cNvPr id="35913"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35914"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5915"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5916"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35917"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35918"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35919"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35920" name="Line 39"/>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35921"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5922" name="Line 41"/>
            <p:cNvSpPr>
              <a:spLocks noChangeShapeType="1"/>
            </p:cNvSpPr>
            <p:nvPr/>
          </p:nvSpPr>
          <p:spPr bwMode="auto">
            <a:xfrm>
              <a:off x="3788" y="3022"/>
              <a:ext cx="408" cy="362"/>
            </a:xfrm>
            <a:prstGeom prst="line">
              <a:avLst/>
            </a:prstGeom>
            <a:noFill/>
            <a:ln w="76200">
              <a:solidFill>
                <a:srgbClr val="3366FF"/>
              </a:solidFill>
              <a:round/>
              <a:headEnd/>
              <a:tailEnd/>
            </a:ln>
          </p:spPr>
          <p:txBody>
            <a:bodyPr/>
            <a:lstStyle/>
            <a:p>
              <a:endParaRPr lang="en-US"/>
            </a:p>
          </p:txBody>
        </p:sp>
        <p:sp>
          <p:nvSpPr>
            <p:cNvPr id="35923"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5924"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5925"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5926"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35927" name="Text Box 46"/>
            <p:cNvSpPr txBox="1">
              <a:spLocks noChangeArrowheads="1"/>
            </p:cNvSpPr>
            <p:nvPr/>
          </p:nvSpPr>
          <p:spPr bwMode="auto">
            <a:xfrm>
              <a:off x="1565" y="2976"/>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5928" name="Text Box 47"/>
            <p:cNvSpPr txBox="1">
              <a:spLocks noChangeArrowheads="1"/>
            </p:cNvSpPr>
            <p:nvPr/>
          </p:nvSpPr>
          <p:spPr bwMode="auto">
            <a:xfrm>
              <a:off x="2324"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5929" name="Text Box 48"/>
            <p:cNvSpPr txBox="1">
              <a:spLocks noChangeArrowheads="1"/>
            </p:cNvSpPr>
            <p:nvPr/>
          </p:nvSpPr>
          <p:spPr bwMode="auto">
            <a:xfrm>
              <a:off x="3168" y="264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5930" name="Text Box 49"/>
            <p:cNvSpPr txBox="1">
              <a:spLocks noChangeArrowheads="1"/>
            </p:cNvSpPr>
            <p:nvPr/>
          </p:nvSpPr>
          <p:spPr bwMode="auto">
            <a:xfrm>
              <a:off x="4002" y="2898"/>
              <a:ext cx="196" cy="231"/>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5931" name="Text Box 50"/>
            <p:cNvSpPr txBox="1">
              <a:spLocks noChangeArrowheads="1"/>
            </p:cNvSpPr>
            <p:nvPr/>
          </p:nvSpPr>
          <p:spPr bwMode="auto">
            <a:xfrm>
              <a:off x="3970" y="3657"/>
              <a:ext cx="276" cy="231"/>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5932" name="Text Box 51"/>
            <p:cNvSpPr txBox="1">
              <a:spLocks noChangeArrowheads="1"/>
            </p:cNvSpPr>
            <p:nvPr/>
          </p:nvSpPr>
          <p:spPr bwMode="auto">
            <a:xfrm>
              <a:off x="3652" y="3339"/>
              <a:ext cx="276" cy="231"/>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933" name="Text Box 52"/>
            <p:cNvSpPr txBox="1">
              <a:spLocks noChangeArrowheads="1"/>
            </p:cNvSpPr>
            <p:nvPr/>
          </p:nvSpPr>
          <p:spPr bwMode="auto">
            <a:xfrm>
              <a:off x="3017" y="3414"/>
              <a:ext cx="196" cy="231"/>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5934" name="Text Box 53"/>
            <p:cNvSpPr txBox="1">
              <a:spLocks noChangeArrowheads="1"/>
            </p:cNvSpPr>
            <p:nvPr/>
          </p:nvSpPr>
          <p:spPr bwMode="auto">
            <a:xfrm>
              <a:off x="2624" y="3187"/>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5935" name="Text Box 54"/>
            <p:cNvSpPr txBox="1">
              <a:spLocks noChangeArrowheads="1"/>
            </p:cNvSpPr>
            <p:nvPr/>
          </p:nvSpPr>
          <p:spPr bwMode="auto">
            <a:xfrm>
              <a:off x="3198"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5936" name="Text Box 55"/>
            <p:cNvSpPr txBox="1">
              <a:spLocks noChangeArrowheads="1"/>
            </p:cNvSpPr>
            <p:nvPr/>
          </p:nvSpPr>
          <p:spPr bwMode="auto">
            <a:xfrm>
              <a:off x="2641"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5937" name="Text Box 56"/>
            <p:cNvSpPr txBox="1">
              <a:spLocks noChangeArrowheads="1"/>
            </p:cNvSpPr>
            <p:nvPr/>
          </p:nvSpPr>
          <p:spPr bwMode="auto">
            <a:xfrm>
              <a:off x="2369" y="4004"/>
              <a:ext cx="196" cy="231"/>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35938" name="Text Box 57"/>
            <p:cNvSpPr txBox="1">
              <a:spLocks noChangeArrowheads="1"/>
            </p:cNvSpPr>
            <p:nvPr/>
          </p:nvSpPr>
          <p:spPr bwMode="auto">
            <a:xfrm>
              <a:off x="2097" y="3533"/>
              <a:ext cx="196" cy="231"/>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5939" name="Text Box 58"/>
            <p:cNvSpPr txBox="1">
              <a:spLocks noChangeArrowheads="1"/>
            </p:cNvSpPr>
            <p:nvPr/>
          </p:nvSpPr>
          <p:spPr bwMode="auto">
            <a:xfrm>
              <a:off x="1747" y="3323"/>
              <a:ext cx="276" cy="231"/>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35940" name="Text Box 59"/>
            <p:cNvSpPr txBox="1">
              <a:spLocks noChangeArrowheads="1"/>
            </p:cNvSpPr>
            <p:nvPr/>
          </p:nvSpPr>
          <p:spPr bwMode="auto">
            <a:xfrm>
              <a:off x="1565" y="3731"/>
              <a:ext cx="196" cy="231"/>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4" name="Rectangle 8"/>
          <p:cNvSpPr>
            <a:spLocks noChangeArrowheads="1"/>
          </p:cNvSpPr>
          <p:nvPr/>
        </p:nvSpPr>
        <p:spPr bwMode="auto">
          <a:xfrm>
            <a:off x="817563" y="3732213"/>
            <a:ext cx="7358062" cy="268287"/>
          </a:xfrm>
          <a:prstGeom prst="rect">
            <a:avLst/>
          </a:prstGeom>
          <a:solidFill>
            <a:schemeClr val="accent1"/>
          </a:solidFill>
          <a:ln w="9525">
            <a:solidFill>
              <a:schemeClr val="tx1"/>
            </a:solidFill>
            <a:miter lim="800000"/>
            <a:headEnd/>
            <a:tailEnd/>
          </a:ln>
        </p:spPr>
        <p:txBody>
          <a:bodyPr wrap="none" anchor="ctr"/>
          <a:lstStyle/>
          <a:p>
            <a:pPr algn="r"/>
            <a:r>
              <a:rPr lang="en-US"/>
              <a:t>Overall: O(E)</a:t>
            </a:r>
          </a:p>
        </p:txBody>
      </p:sp>
      <p:sp>
        <p:nvSpPr>
          <p:cNvPr id="234505" name="Rectangle 9"/>
          <p:cNvSpPr>
            <a:spLocks noChangeArrowheads="1"/>
          </p:cNvSpPr>
          <p:nvPr/>
        </p:nvSpPr>
        <p:spPr bwMode="auto">
          <a:xfrm>
            <a:off x="785813" y="4635500"/>
            <a:ext cx="7358062" cy="268288"/>
          </a:xfrm>
          <a:prstGeom prst="rect">
            <a:avLst/>
          </a:prstGeom>
          <a:solidFill>
            <a:schemeClr val="accent1"/>
          </a:solidFill>
          <a:ln w="9525">
            <a:solidFill>
              <a:schemeClr val="tx1"/>
            </a:solidFill>
            <a:miter lim="800000"/>
            <a:headEnd/>
            <a:tailEnd/>
          </a:ln>
        </p:spPr>
        <p:txBody>
          <a:bodyPr wrap="none" anchor="ctr"/>
          <a:lstStyle/>
          <a:p>
            <a:pPr algn="r"/>
            <a:r>
              <a:rPr lang="en-US"/>
              <a:t>Decrease Key: O(lgV)</a:t>
            </a:r>
          </a:p>
        </p:txBody>
      </p:sp>
      <p:sp>
        <p:nvSpPr>
          <p:cNvPr id="234503" name="Rectangle 7"/>
          <p:cNvSpPr>
            <a:spLocks noChangeArrowheads="1"/>
          </p:cNvSpPr>
          <p:nvPr/>
        </p:nvSpPr>
        <p:spPr bwMode="auto">
          <a:xfrm>
            <a:off x="808038" y="3424238"/>
            <a:ext cx="7358062" cy="268287"/>
          </a:xfrm>
          <a:prstGeom prst="rect">
            <a:avLst/>
          </a:prstGeom>
          <a:solidFill>
            <a:schemeClr val="accent1"/>
          </a:solidFill>
          <a:ln w="9525">
            <a:solidFill>
              <a:schemeClr val="tx1"/>
            </a:solidFill>
            <a:miter lim="800000"/>
            <a:headEnd/>
            <a:tailEnd/>
          </a:ln>
        </p:spPr>
        <p:txBody>
          <a:bodyPr wrap="none" anchor="ctr"/>
          <a:lstStyle/>
          <a:p>
            <a:pPr algn="r"/>
            <a:r>
              <a:rPr lang="en-US"/>
              <a:t>Heap: O(lgV)</a:t>
            </a:r>
          </a:p>
        </p:txBody>
      </p:sp>
      <p:sp>
        <p:nvSpPr>
          <p:cNvPr id="234502" name="Rectangle 6"/>
          <p:cNvSpPr>
            <a:spLocks noChangeArrowheads="1"/>
          </p:cNvSpPr>
          <p:nvPr/>
        </p:nvSpPr>
        <p:spPr bwMode="auto">
          <a:xfrm>
            <a:off x="798513" y="3094038"/>
            <a:ext cx="7358062" cy="268287"/>
          </a:xfrm>
          <a:prstGeom prst="rect">
            <a:avLst/>
          </a:prstGeom>
          <a:solidFill>
            <a:schemeClr val="accent1"/>
          </a:solidFill>
          <a:ln w="9525">
            <a:solidFill>
              <a:schemeClr val="tx1"/>
            </a:solidFill>
            <a:miter lim="800000"/>
            <a:headEnd/>
            <a:tailEnd/>
          </a:ln>
        </p:spPr>
        <p:txBody>
          <a:bodyPr wrap="none" anchor="ctr"/>
          <a:lstStyle/>
          <a:p>
            <a:pPr algn="r"/>
            <a:r>
              <a:rPr lang="en-US"/>
              <a:t>O(V)</a:t>
            </a:r>
          </a:p>
        </p:txBody>
      </p:sp>
      <p:sp>
        <p:nvSpPr>
          <p:cNvPr id="234501" name="Rectangle 5"/>
          <p:cNvSpPr>
            <a:spLocks noChangeArrowheads="1"/>
          </p:cNvSpPr>
          <p:nvPr/>
        </p:nvSpPr>
        <p:spPr bwMode="auto">
          <a:xfrm>
            <a:off x="819150" y="1976438"/>
            <a:ext cx="7358063" cy="596900"/>
          </a:xfrm>
          <a:prstGeom prst="rect">
            <a:avLst/>
          </a:prstGeom>
          <a:solidFill>
            <a:schemeClr val="accent1"/>
          </a:solidFill>
          <a:ln w="9525">
            <a:solidFill>
              <a:schemeClr val="tx1"/>
            </a:solidFill>
            <a:miter lim="800000"/>
            <a:headEnd/>
            <a:tailEnd/>
          </a:ln>
        </p:spPr>
        <p:txBody>
          <a:bodyPr wrap="none" anchor="ctr"/>
          <a:lstStyle/>
          <a:p>
            <a:pPr algn="r"/>
            <a:r>
              <a:rPr lang="en-US"/>
              <a:t>O(V)</a:t>
            </a:r>
          </a:p>
        </p:txBody>
      </p:sp>
      <p:sp>
        <p:nvSpPr>
          <p:cNvPr id="36872" name="Rectangle 2"/>
          <p:cNvSpPr>
            <a:spLocks noGrp="1" noChangeArrowheads="1"/>
          </p:cNvSpPr>
          <p:nvPr>
            <p:ph type="body" idx="1"/>
          </p:nvPr>
        </p:nvSpPr>
        <p:spPr>
          <a:xfrm>
            <a:off x="350838" y="1423988"/>
            <a:ext cx="8229600" cy="3514725"/>
          </a:xfrm>
          <a:noFill/>
        </p:spPr>
        <p:txBody>
          <a:bodyPr lIns="92075" tIns="46038" rIns="92075" bIns="46038">
            <a:normAutofit fontScale="92500" lnSpcReduction="10000"/>
          </a:bodyPr>
          <a:lstStyle/>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da-DK" sz="2000" b="1" dirty="0">
                <a:latin typeface="Courier New" pitchFamily="49" charset="0"/>
                <a:cs typeface="Times New Roman" pitchFamily="18" charset="0"/>
              </a:rPr>
              <a:t>MST-Prim</a:t>
            </a:r>
            <a:r>
              <a:rPr lang="en-US" sz="2000" dirty="0">
                <a:latin typeface="Courier New" pitchFamily="49" charset="0"/>
                <a:cs typeface="Times New Roman" pitchFamily="18" charset="0"/>
              </a:rPr>
              <a:t>(</a:t>
            </a:r>
            <a:r>
              <a:rPr lang="en-US" sz="2000" dirty="0" err="1">
                <a:latin typeface="Courier New" pitchFamily="49" charset="0"/>
                <a:cs typeface="Times New Roman" pitchFamily="18" charset="0"/>
              </a:rPr>
              <a:t>G,r</a:t>
            </a:r>
            <a:r>
              <a:rPr lang="en-US" sz="2000" dirty="0">
                <a:latin typeface="Courier New" pitchFamily="49" charset="0"/>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Courier New" pitchFamily="49" charset="0"/>
              </a:rPr>
              <a:t>01</a:t>
            </a:r>
            <a:r>
              <a:rPr lang="en-US" sz="1800" dirty="0">
                <a:latin typeface="Courier New" pitchFamily="49" charset="0"/>
                <a:cs typeface="Times New Roman" pitchFamily="18" charset="0"/>
              </a:rPr>
              <a:t> Q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V[G]  // Q – vertices out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02 </a:t>
            </a:r>
            <a:r>
              <a:rPr lang="en-US" sz="1800" b="1" dirty="0">
                <a:latin typeface="Courier New" pitchFamily="49" charset="0"/>
                <a:cs typeface="Times New Roman" pitchFamily="18" charset="0"/>
              </a:rPr>
              <a:t>for</a:t>
            </a:r>
            <a:r>
              <a:rPr lang="en-US" sz="1800" dirty="0">
                <a:latin typeface="Courier New" pitchFamily="49" charset="0"/>
                <a:cs typeface="Times New Roman" pitchFamily="18" charset="0"/>
              </a:rPr>
              <a:t> each u </a:t>
            </a:r>
            <a:r>
              <a:rPr lang="en-US" sz="1800" dirty="0">
                <a:latin typeface="Symbol" pitchFamily="18" charset="2"/>
                <a:cs typeface="Times New Roman" pitchFamily="18" charset="0"/>
              </a:rPr>
              <a:t>Î</a:t>
            </a:r>
            <a:r>
              <a:rPr lang="en-US" sz="1800" dirty="0">
                <a:latin typeface="Courier New" pitchFamily="49" charset="0"/>
                <a:cs typeface="Times New Roman" pitchFamily="18" charset="0"/>
              </a:rPr>
              <a:t> Q</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03    key[u]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a:t>
            </a:r>
            <a:r>
              <a:rPr lang="en-US" sz="1800" dirty="0">
                <a:latin typeface="Symbol" pitchFamily="18" charset="2"/>
                <a:cs typeface="Times New Roman" pitchFamily="18" charset="0"/>
              </a:rPr>
              <a: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04 key[r]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0</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05 </a:t>
            </a:r>
            <a:r>
              <a:rPr lang="en-US" sz="1800" dirty="0">
                <a:latin typeface="Symbol" pitchFamily="18" charset="2"/>
                <a:cs typeface="Times New Roman" pitchFamily="18" charset="0"/>
              </a:rPr>
              <a:t>p</a:t>
            </a:r>
            <a:r>
              <a:rPr lang="en-US" sz="1800" dirty="0">
                <a:latin typeface="Courier New" pitchFamily="49" charset="0"/>
                <a:cs typeface="Times New Roman" pitchFamily="18" charset="0"/>
              </a:rPr>
              <a:t>[r]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NIL</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06 </a:t>
            </a:r>
            <a:r>
              <a:rPr lang="en-US" sz="1800" b="1" dirty="0">
                <a:latin typeface="Courier New" pitchFamily="49" charset="0"/>
                <a:cs typeface="Times New Roman" pitchFamily="18" charset="0"/>
              </a:rPr>
              <a:t>while</a:t>
            </a:r>
            <a:r>
              <a:rPr lang="en-US" sz="1800" dirty="0">
                <a:latin typeface="Courier New" pitchFamily="49" charset="0"/>
                <a:cs typeface="Times New Roman" pitchFamily="18" charset="0"/>
              </a:rPr>
              <a:t> Q </a:t>
            </a:r>
            <a:r>
              <a:rPr lang="en-US" sz="1800" dirty="0">
                <a:latin typeface="Symbol" pitchFamily="18" charset="2"/>
                <a:cs typeface="Times New Roman" pitchFamily="18" charset="0"/>
              </a:rPr>
              <a:t>¹</a:t>
            </a:r>
            <a:r>
              <a:rPr lang="en-US" sz="1800" dirty="0">
                <a:latin typeface="Courier New" pitchFamily="49" charset="0"/>
                <a:cs typeface="Times New Roman" pitchFamily="18" charset="0"/>
              </a:rPr>
              <a:t> </a:t>
            </a:r>
            <a:r>
              <a:rPr lang="en-US" sz="1800" dirty="0">
                <a:latin typeface="Symbol" pitchFamily="18" charset="2"/>
                <a:cs typeface="Times New Roman" pitchFamily="18" charset="0"/>
              </a:rPr>
              <a:t>Æ</a:t>
            </a:r>
            <a:r>
              <a:rPr lang="en-US" sz="1800" dirty="0">
                <a:latin typeface="Courier New" pitchFamily="49" charset="0"/>
                <a:cs typeface="Times New Roman" pitchFamily="18" charset="0"/>
              </a:rPr>
              <a:t> </a:t>
            </a:r>
            <a:r>
              <a:rPr lang="en-US" sz="1800" b="1" dirty="0">
                <a:latin typeface="Courier New" pitchFamily="49" charset="0"/>
                <a:cs typeface="Times New Roman" pitchFamily="18" charset="0"/>
              </a:rPr>
              <a:t>do</a:t>
            </a:r>
            <a:endParaRPr lang="en-US" sz="1800" b="1" dirty="0">
              <a:latin typeface="Symbol" pitchFamily="18" charset="2"/>
              <a:cs typeface="Times New Roman" pitchFamily="18" charset="0"/>
            </a:endParaRP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07   u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ExtractMin</a:t>
            </a:r>
            <a:r>
              <a:rPr lang="en-US" sz="1800" dirty="0">
                <a:latin typeface="Courier New" pitchFamily="49" charset="0"/>
                <a:cs typeface="Times New Roman" pitchFamily="18" charset="0"/>
              </a:rPr>
              <a:t>(Q)  // making u part of T</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08      </a:t>
            </a:r>
            <a:r>
              <a:rPr lang="en-US" sz="1800" b="1" dirty="0">
                <a:latin typeface="Courier New" pitchFamily="49" charset="0"/>
                <a:cs typeface="Times New Roman" pitchFamily="18" charset="0"/>
              </a:rPr>
              <a:t>for</a:t>
            </a:r>
            <a:r>
              <a:rPr lang="en-US" sz="1800" dirty="0">
                <a:latin typeface="Courier New" pitchFamily="49" charset="0"/>
                <a:cs typeface="Times New Roman" pitchFamily="18" charset="0"/>
              </a:rPr>
              <a:t> each v </a:t>
            </a:r>
            <a:r>
              <a:rPr lang="en-US" sz="1800" dirty="0">
                <a:latin typeface="Symbol" pitchFamily="18" charset="2"/>
                <a:cs typeface="Times New Roman" pitchFamily="18" charset="0"/>
              </a:rPr>
              <a:t>Î</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Adj</a:t>
            </a:r>
            <a:r>
              <a:rPr lang="en-US" sz="1800" dirty="0">
                <a:latin typeface="Courier New" pitchFamily="49" charset="0"/>
                <a:cs typeface="Times New Roman" pitchFamily="18" charset="0"/>
              </a:rPr>
              <a:t>[u] </a:t>
            </a:r>
            <a:r>
              <a:rPr lang="en-US" sz="1800" b="1" dirty="0">
                <a:latin typeface="Courier New" pitchFamily="49" charset="0"/>
                <a:cs typeface="Times New Roman" pitchFamily="18" charset="0"/>
              </a:rPr>
              <a:t>do</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09         </a:t>
            </a:r>
            <a:r>
              <a:rPr lang="en-US" sz="1800" b="1" dirty="0">
                <a:latin typeface="Courier New" pitchFamily="49" charset="0"/>
                <a:cs typeface="Times New Roman" pitchFamily="18" charset="0"/>
              </a:rPr>
              <a:t>if</a:t>
            </a:r>
            <a:r>
              <a:rPr lang="en-US" sz="1800" dirty="0">
                <a:latin typeface="Courier New" pitchFamily="49" charset="0"/>
                <a:cs typeface="Times New Roman" pitchFamily="18" charset="0"/>
              </a:rPr>
              <a:t> v </a:t>
            </a:r>
            <a:r>
              <a:rPr lang="en-US" sz="1800" dirty="0">
                <a:latin typeface="Symbol" pitchFamily="18" charset="2"/>
                <a:cs typeface="Times New Roman" pitchFamily="18" charset="0"/>
              </a:rPr>
              <a:t>Î</a:t>
            </a:r>
            <a:r>
              <a:rPr lang="en-US" sz="1800" dirty="0">
                <a:latin typeface="Courier New" pitchFamily="49" charset="0"/>
                <a:cs typeface="Times New Roman" pitchFamily="18" charset="0"/>
              </a:rPr>
              <a:t> Q and w(</a:t>
            </a:r>
            <a:r>
              <a:rPr lang="en-US" sz="1800" dirty="0" err="1">
                <a:latin typeface="Courier New" pitchFamily="49" charset="0"/>
                <a:cs typeface="Times New Roman" pitchFamily="18" charset="0"/>
              </a:rPr>
              <a:t>u,v</a:t>
            </a:r>
            <a:r>
              <a:rPr lang="en-US" sz="1800" dirty="0">
                <a:latin typeface="Courier New" pitchFamily="49" charset="0"/>
                <a:cs typeface="Times New Roman" pitchFamily="18" charset="0"/>
              </a:rPr>
              <a:t>) &lt; key[v] </a:t>
            </a:r>
            <a:r>
              <a:rPr lang="en-US" sz="1800" b="1" dirty="0">
                <a:latin typeface="Courier New" pitchFamily="49" charset="0"/>
                <a:cs typeface="Times New Roman" pitchFamily="18" charset="0"/>
              </a:rPr>
              <a:t>then</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10            </a:t>
            </a:r>
            <a:r>
              <a:rPr lang="en-US" sz="1800" dirty="0">
                <a:latin typeface="Symbol" pitchFamily="18" charset="2"/>
                <a:cs typeface="Times New Roman" pitchFamily="18" charset="0"/>
              </a:rPr>
              <a:t>p</a:t>
            </a:r>
            <a:r>
              <a:rPr lang="en-US" sz="1800" dirty="0">
                <a:latin typeface="Courier New" pitchFamily="49" charset="0"/>
                <a:cs typeface="Times New Roman" pitchFamily="18" charset="0"/>
              </a:rPr>
              <a:t>[v]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u</a:t>
            </a:r>
          </a:p>
          <a:p>
            <a:pPr algn="just" eaLnBrk="1" hangingPunct="1">
              <a:lnSpc>
                <a:spcPct val="90000"/>
              </a:lnSpc>
              <a:buFontTx/>
              <a:buNone/>
              <a:tabLst>
                <a:tab pos="228600" algn="l"/>
                <a:tab pos="431800" algn="l"/>
                <a:tab pos="647700" algn="l"/>
                <a:tab pos="863600" algn="l"/>
                <a:tab pos="1079500" algn="l"/>
                <a:tab pos="1295400" algn="l"/>
                <a:tab pos="1511300" algn="l"/>
                <a:tab pos="1728788" algn="l"/>
                <a:tab pos="1944688" algn="l"/>
                <a:tab pos="2160588" algn="l"/>
                <a:tab pos="2376488" algn="l"/>
              </a:tabLst>
            </a:pPr>
            <a:r>
              <a:rPr lang="en-US" sz="1800" dirty="0">
                <a:latin typeface="Courier New" pitchFamily="49" charset="0"/>
                <a:cs typeface="Times New Roman" pitchFamily="18" charset="0"/>
              </a:rPr>
              <a:t>11            key[v] </a:t>
            </a:r>
            <a:r>
              <a:rPr lang="en-US" sz="1800" dirty="0">
                <a:latin typeface="Symbol" pitchFamily="18" charset="2"/>
                <a:cs typeface="Courier New" pitchFamily="49" charset="0"/>
              </a:rPr>
              <a:t>¬</a:t>
            </a:r>
            <a:r>
              <a:rPr lang="en-US" sz="1800" dirty="0">
                <a:latin typeface="Courier New" pitchFamily="49" charset="0"/>
                <a:cs typeface="Times New Roman" pitchFamily="18" charset="0"/>
              </a:rPr>
              <a:t> w(</a:t>
            </a:r>
            <a:r>
              <a:rPr lang="en-US" sz="1800" dirty="0" err="1">
                <a:latin typeface="Courier New" pitchFamily="49" charset="0"/>
                <a:cs typeface="Times New Roman" pitchFamily="18" charset="0"/>
              </a:rPr>
              <a:t>u,v</a:t>
            </a:r>
            <a:r>
              <a:rPr lang="en-US" sz="1800" dirty="0">
                <a:latin typeface="Courier New" pitchFamily="49" charset="0"/>
                <a:cs typeface="Times New Roman" pitchFamily="18" charset="0"/>
              </a:rPr>
              <a:t>)</a:t>
            </a:r>
          </a:p>
        </p:txBody>
      </p:sp>
      <p:sp>
        <p:nvSpPr>
          <p:cNvPr id="36873" name="Rectangle 3"/>
          <p:cNvSpPr>
            <a:spLocks noGrp="1" noChangeArrowheads="1"/>
          </p:cNvSpPr>
          <p:nvPr>
            <p:ph type="title"/>
          </p:nvPr>
        </p:nvSpPr>
        <p:spPr/>
        <p:txBody>
          <a:bodyPr/>
          <a:lstStyle/>
          <a:p>
            <a:pPr eaLnBrk="1" hangingPunct="1"/>
            <a:r>
              <a:rPr lang="da-DK" dirty="0"/>
              <a:t>Complexity: Prim Algorithm</a:t>
            </a:r>
          </a:p>
        </p:txBody>
      </p:sp>
      <p:sp>
        <p:nvSpPr>
          <p:cNvPr id="234506" name="Rectangle 10"/>
          <p:cNvSpPr>
            <a:spLocks noChangeArrowheads="1"/>
          </p:cNvSpPr>
          <p:nvPr/>
        </p:nvSpPr>
        <p:spPr bwMode="auto">
          <a:xfrm>
            <a:off x="776288" y="5676900"/>
            <a:ext cx="7348537" cy="787400"/>
          </a:xfrm>
          <a:prstGeom prst="rect">
            <a:avLst/>
          </a:prstGeom>
          <a:solidFill>
            <a:schemeClr val="accent1"/>
          </a:solidFill>
          <a:ln w="9525">
            <a:solidFill>
              <a:schemeClr val="tx1"/>
            </a:solidFill>
            <a:miter lim="800000"/>
            <a:headEnd/>
            <a:tailEnd/>
          </a:ln>
        </p:spPr>
        <p:txBody>
          <a:bodyPr wrap="none" anchor="ctr"/>
          <a:lstStyle/>
          <a:p>
            <a:r>
              <a:rPr lang="en-US"/>
              <a:t>Overall complexity: O(</a:t>
            </a:r>
            <a:r>
              <a:rPr lang="en-US" b="1" i="1"/>
              <a:t>V</a:t>
            </a:r>
            <a:r>
              <a:rPr lang="en-US"/>
              <a:t>)+O(</a:t>
            </a:r>
            <a:r>
              <a:rPr lang="en-US" b="1" i="1"/>
              <a:t>V </a:t>
            </a:r>
            <a:r>
              <a:rPr lang="en-US"/>
              <a:t>lg </a:t>
            </a:r>
            <a:r>
              <a:rPr lang="en-US" b="1" i="1"/>
              <a:t>V</a:t>
            </a:r>
            <a:r>
              <a:rPr lang="en-US"/>
              <a:t>+</a:t>
            </a:r>
            <a:r>
              <a:rPr lang="en-US" b="1" i="1"/>
              <a:t>E </a:t>
            </a:r>
            <a:r>
              <a:rPr lang="en-US"/>
              <a:t>lg </a:t>
            </a:r>
            <a:r>
              <a:rPr lang="en-US" b="1" i="1"/>
              <a:t>V</a:t>
            </a:r>
            <a:r>
              <a:rPr lang="en-US"/>
              <a:t>) = O(</a:t>
            </a:r>
            <a:r>
              <a:rPr lang="en-US" b="1" i="1"/>
              <a:t>E</a:t>
            </a:r>
            <a:r>
              <a:rPr lang="en-US"/>
              <a:t> lg </a:t>
            </a:r>
            <a:r>
              <a:rPr lang="en-US" b="1" i="1"/>
              <a:t>V</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5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45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45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4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45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34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animBg="1"/>
      <p:bldP spid="234505" grpId="0" animBg="1"/>
      <p:bldP spid="234503" grpId="0" animBg="1"/>
      <p:bldP spid="234502" grpId="0" animBg="1"/>
      <p:bldP spid="234501" grpId="0" animBg="1"/>
      <p:bldP spid="234506" grpId="0" animBg="1"/>
      <p:bldP spid="234506"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dirty="0"/>
              <a:t>Summary</a:t>
            </a:r>
          </a:p>
        </p:txBody>
      </p:sp>
      <p:sp>
        <p:nvSpPr>
          <p:cNvPr id="5" name="Text Box 3"/>
          <p:cNvSpPr txBox="1">
            <a:spLocks noChangeArrowheads="1"/>
          </p:cNvSpPr>
          <p:nvPr/>
        </p:nvSpPr>
        <p:spPr bwMode="auto">
          <a:xfrm>
            <a:off x="304800" y="1752600"/>
            <a:ext cx="4122738" cy="4629150"/>
          </a:xfrm>
          <a:prstGeom prst="rect">
            <a:avLst/>
          </a:prstGeom>
          <a:noFill/>
          <a:ln w="19050">
            <a:solidFill>
              <a:srgbClr val="333399"/>
            </a:solidFill>
            <a:miter lim="800000"/>
            <a:headEnd/>
            <a:tailEnd/>
          </a:ln>
        </p:spPr>
        <p:txBody>
          <a:bodyPr lIns="94284" tIns="37714" rIns="94284" bIns="37714"/>
          <a:lstStyle/>
          <a:p>
            <a:pPr marL="479425" indent="-479425" algn="ctr" defTabSz="957263" eaLnBrk="0" hangingPunct="0"/>
            <a:r>
              <a:rPr lang="en-US" sz="2000" b="1" dirty="0" err="1">
                <a:latin typeface="+mj-lt"/>
              </a:rPr>
              <a:t>Kruskal’s</a:t>
            </a:r>
            <a:r>
              <a:rPr lang="en-US" sz="2000" b="1" dirty="0">
                <a:latin typeface="+mj-lt"/>
              </a:rPr>
              <a:t> algorithm</a:t>
            </a:r>
          </a:p>
          <a:p>
            <a:pPr marL="479425" indent="-479425" defTabSz="957263" eaLnBrk="0" hangingPunct="0"/>
            <a:endParaRPr lang="en-US" sz="2000" b="1" dirty="0">
              <a:latin typeface="+mj-lt"/>
            </a:endParaRPr>
          </a:p>
          <a:p>
            <a:pPr marL="479425" indent="-479425" defTabSz="957263" eaLnBrk="0" hangingPunct="0">
              <a:buFont typeface="Verdana" charset="0"/>
              <a:buAutoNum type="arabicPeriod"/>
            </a:pPr>
            <a:r>
              <a:rPr lang="en-US" sz="2000" dirty="0">
                <a:latin typeface="+mj-lt"/>
              </a:rPr>
              <a:t>Select the shortest edge in a network</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Select the next shortest edge which does not create a cycle</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Times New Roman" charset="0"/>
              <a:buAutoNum type="arabicPeriod"/>
            </a:pPr>
            <a:r>
              <a:rPr lang="en-US" sz="2000" dirty="0">
                <a:latin typeface="+mj-lt"/>
              </a:rPr>
              <a:t>Repeat step 2 until all vertices have been connected</a:t>
            </a:r>
          </a:p>
        </p:txBody>
      </p:sp>
      <p:sp>
        <p:nvSpPr>
          <p:cNvPr id="6" name="Text Box 4"/>
          <p:cNvSpPr txBox="1">
            <a:spLocks noChangeArrowheads="1"/>
          </p:cNvSpPr>
          <p:nvPr/>
        </p:nvSpPr>
        <p:spPr bwMode="auto">
          <a:xfrm>
            <a:off x="4572000" y="1752600"/>
            <a:ext cx="4019550" cy="4629150"/>
          </a:xfrm>
          <a:prstGeom prst="rect">
            <a:avLst/>
          </a:prstGeom>
          <a:noFill/>
          <a:ln w="19050">
            <a:solidFill>
              <a:srgbClr val="333399"/>
            </a:solidFill>
            <a:miter lim="800000"/>
            <a:headEnd/>
            <a:tailEnd/>
          </a:ln>
        </p:spPr>
        <p:txBody>
          <a:bodyPr lIns="94284" tIns="37714" rIns="94284" bIns="37714"/>
          <a:lstStyle/>
          <a:p>
            <a:pPr marL="479425" indent="-479425" algn="ctr" defTabSz="957263" eaLnBrk="0" hangingPunct="0"/>
            <a:r>
              <a:rPr lang="en-US" sz="2000" b="1" dirty="0">
                <a:latin typeface="+mj-lt"/>
              </a:rPr>
              <a:t>Prim’s algorithm</a:t>
            </a:r>
          </a:p>
          <a:p>
            <a:pPr marL="479425" indent="-479425" defTabSz="957263" eaLnBrk="0" hangingPunct="0"/>
            <a:endParaRPr lang="en-US" sz="2000" b="1" dirty="0">
              <a:latin typeface="+mj-lt"/>
            </a:endParaRPr>
          </a:p>
          <a:p>
            <a:pPr marL="479425" indent="-479425" defTabSz="957263" eaLnBrk="0" hangingPunct="0">
              <a:buFont typeface="Verdana" charset="0"/>
              <a:buAutoNum type="arabicPeriod"/>
            </a:pPr>
            <a:r>
              <a:rPr lang="en-US" sz="2000" dirty="0">
                <a:latin typeface="+mj-lt"/>
              </a:rPr>
              <a:t>Select any vertex</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Select the shortest edge connected to that vertex</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Select the shortest edge connected to any vertex already connected</a:t>
            </a:r>
          </a:p>
          <a:p>
            <a:pPr marL="479425" indent="-479425" defTabSz="957263" eaLnBrk="0" hangingPunct="0">
              <a:buFont typeface="Verdana" charset="0"/>
              <a:buAutoNum type="arabicPeriod"/>
            </a:pPr>
            <a:endParaRPr lang="en-US" sz="2000" dirty="0">
              <a:latin typeface="+mj-lt"/>
            </a:endParaRPr>
          </a:p>
          <a:p>
            <a:pPr marL="479425" indent="-479425" defTabSz="957263" eaLnBrk="0" hangingPunct="0">
              <a:buFont typeface="Verdana" charset="0"/>
              <a:buAutoNum type="arabicPeriod"/>
            </a:pPr>
            <a:r>
              <a:rPr lang="en-US" sz="2000" dirty="0">
                <a:latin typeface="+mj-lt"/>
              </a:rPr>
              <a:t>Repeat step 3 until all vertices have been connected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1+#ppt_w/2"/>
                                          </p:val>
                                        </p:tav>
                                        <p:tav tm="100000">
                                          <p:val>
                                            <p:strVal val="#ppt_x"/>
                                          </p:val>
                                        </p:tav>
                                      </p:tavLst>
                                    </p:anim>
                                    <p:anim calcmode="lin" valueType="num">
                                      <p:cBhvr additive="base">
                                        <p:cTn id="14"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dirty="0"/>
              <a:t>Summary</a:t>
            </a:r>
          </a:p>
        </p:txBody>
      </p:sp>
      <p:sp>
        <p:nvSpPr>
          <p:cNvPr id="1185795" name="Rectangle 3"/>
          <p:cNvSpPr>
            <a:spLocks noGrp="1" noChangeArrowheads="1"/>
          </p:cNvSpPr>
          <p:nvPr>
            <p:ph type="body" idx="1"/>
          </p:nvPr>
        </p:nvSpPr>
        <p:spPr/>
        <p:txBody>
          <a:bodyPr/>
          <a:lstStyle/>
          <a:p>
            <a:r>
              <a:rPr lang="en-US" dirty="0"/>
              <a:t>Both are greedy algorithms</a:t>
            </a:r>
          </a:p>
          <a:p>
            <a:r>
              <a:rPr lang="en-US" dirty="0"/>
              <a:t>Both have the same output</a:t>
            </a:r>
            <a:r>
              <a:rPr lang="en-US" dirty="0">
                <a:sym typeface="Wingdings" pitchFamily="2" charset="2"/>
              </a:rPr>
              <a:t></a:t>
            </a:r>
            <a:r>
              <a:rPr lang="en-US" dirty="0"/>
              <a:t> MST</a:t>
            </a:r>
          </a:p>
          <a:p>
            <a:r>
              <a:rPr lang="en-US" dirty="0" err="1"/>
              <a:t>Kruskal’s</a:t>
            </a:r>
            <a:r>
              <a:rPr lang="en-US" dirty="0"/>
              <a:t> begins with forest and merge into a tree</a:t>
            </a:r>
          </a:p>
          <a:p>
            <a:r>
              <a:rPr lang="en-US" dirty="0"/>
              <a:t>Prim’s always stays as a tree</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dirty="0"/>
              <a:t>Acknowledgements</a:t>
            </a:r>
          </a:p>
        </p:txBody>
      </p:sp>
      <p:sp>
        <p:nvSpPr>
          <p:cNvPr id="1185795" name="Rectangle 3"/>
          <p:cNvSpPr>
            <a:spLocks noGrp="1" noChangeArrowheads="1"/>
          </p:cNvSpPr>
          <p:nvPr>
            <p:ph type="body" idx="1"/>
          </p:nvPr>
        </p:nvSpPr>
        <p:spPr/>
        <p:txBody>
          <a:bodyPr/>
          <a:lstStyle/>
          <a:p>
            <a:r>
              <a:rPr lang="en-US" dirty="0"/>
              <a:t>These slides contain material developed and copyright by:</a:t>
            </a:r>
          </a:p>
          <a:p>
            <a:pPr lvl="1"/>
            <a:r>
              <a:rPr lang="en-US" dirty="0"/>
              <a:t>Roger </a:t>
            </a:r>
            <a:r>
              <a:rPr lang="en-US" dirty="0" err="1"/>
              <a:t>Crawfis</a:t>
            </a:r>
            <a:r>
              <a:rPr lang="en-US" dirty="0"/>
              <a:t>(Ohio State university) (Course# CSE680, 2010)</a:t>
            </a:r>
          </a:p>
          <a:p>
            <a:pPr lvl="1"/>
            <a:r>
              <a:rPr lang="en-AU" dirty="0"/>
              <a:t>David </a:t>
            </a:r>
            <a:r>
              <a:rPr lang="en-AU" dirty="0" err="1"/>
              <a:t>Luebke</a:t>
            </a:r>
            <a:r>
              <a:rPr lang="en-US" dirty="0"/>
              <a:t>(Virginia University) (Course# CS332, 2009)</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667000"/>
            <a:ext cx="6553200" cy="1894362"/>
          </a:xfrm>
        </p:spPr>
        <p:txBody>
          <a:bodyPr/>
          <a:lstStyle/>
          <a:p>
            <a:pPr algn="r"/>
            <a:r>
              <a:rPr lang="en-US" dirty="0"/>
              <a:t>The End</a:t>
            </a:r>
          </a:p>
        </p:txBody>
      </p:sp>
      <p:sp>
        <p:nvSpPr>
          <p:cNvPr id="3" name="Subtitle 2"/>
          <p:cNvSpPr>
            <a:spLocks noGrp="1"/>
          </p:cNvSpPr>
          <p:nvPr>
            <p:ph type="subTitle" idx="1"/>
          </p:nvPr>
        </p:nvSpPr>
        <p:spPr>
          <a:xfrm>
            <a:off x="2286000" y="4648200"/>
            <a:ext cx="6172200" cy="1371600"/>
          </a:xfrm>
        </p:spPr>
        <p:txBody>
          <a:bodyPr>
            <a:normAutofit/>
          </a:bodyPr>
          <a:lstStyle/>
          <a:p>
            <a:endParaRPr lang="en-US" sz="2400" dirty="0"/>
          </a:p>
        </p:txBody>
      </p:sp>
    </p:spTree>
    <p:extLst>
      <p:ext uri="{BB962C8B-B14F-4D97-AF65-F5344CB8AC3E}">
        <p14:creationId xmlns:p14="http://schemas.microsoft.com/office/powerpoint/2010/main" val="62480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4"/>
          <p:cNvSpPr txBox="1">
            <a:spLocks noChangeArrowheads="1"/>
          </p:cNvSpPr>
          <p:nvPr/>
        </p:nvSpPr>
        <p:spPr bwMode="auto">
          <a:xfrm>
            <a:off x="876300" y="1649413"/>
            <a:ext cx="5222875" cy="822325"/>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Here is an example of a connected graph </a:t>
            </a:r>
          </a:p>
          <a:p>
            <a:pPr eaLnBrk="1" hangingPunct="1"/>
            <a:r>
              <a:rPr lang="en-US" altLang="zh-TW" dirty="0">
                <a:ea typeface="新細明體" pitchFamily="18" charset="-120"/>
              </a:rPr>
              <a:t>and its minimum spanning tree:</a:t>
            </a:r>
          </a:p>
        </p:txBody>
      </p:sp>
      <p:grpSp>
        <p:nvGrpSpPr>
          <p:cNvPr id="2" name="Group 136"/>
          <p:cNvGrpSpPr>
            <a:grpSpLocks/>
          </p:cNvGrpSpPr>
          <p:nvPr/>
        </p:nvGrpSpPr>
        <p:grpSpPr bwMode="auto">
          <a:xfrm>
            <a:off x="2124075" y="2586038"/>
            <a:ext cx="4608513" cy="2617787"/>
            <a:chOff x="657" y="965"/>
            <a:chExt cx="2903" cy="1649"/>
          </a:xfrm>
        </p:grpSpPr>
        <p:grpSp>
          <p:nvGrpSpPr>
            <p:cNvPr id="3" name="Group 17"/>
            <p:cNvGrpSpPr>
              <a:grpSpLocks/>
            </p:cNvGrpSpPr>
            <p:nvPr/>
          </p:nvGrpSpPr>
          <p:grpSpPr bwMode="auto">
            <a:xfrm>
              <a:off x="657" y="1692"/>
              <a:ext cx="194" cy="250"/>
              <a:chOff x="2368" y="1750"/>
              <a:chExt cx="194" cy="250"/>
            </a:xfrm>
          </p:grpSpPr>
          <p:sp>
            <p:nvSpPr>
              <p:cNvPr id="8251"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a</a:t>
                </a:r>
              </a:p>
            </p:txBody>
          </p:sp>
          <p:sp>
            <p:nvSpPr>
              <p:cNvPr id="8252"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4" name="Group 18"/>
            <p:cNvGrpSpPr>
              <a:grpSpLocks/>
            </p:cNvGrpSpPr>
            <p:nvPr/>
          </p:nvGrpSpPr>
          <p:grpSpPr bwMode="auto">
            <a:xfrm>
              <a:off x="1156" y="1193"/>
              <a:ext cx="196" cy="250"/>
              <a:chOff x="2368" y="1750"/>
              <a:chExt cx="196" cy="250"/>
            </a:xfrm>
          </p:grpSpPr>
          <p:sp>
            <p:nvSpPr>
              <p:cNvPr id="8249" name="Text Box 1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b</a:t>
                </a:r>
              </a:p>
            </p:txBody>
          </p:sp>
          <p:sp>
            <p:nvSpPr>
              <p:cNvPr id="8250" name="Oval 2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5" name="Group 21"/>
            <p:cNvGrpSpPr>
              <a:grpSpLocks/>
            </p:cNvGrpSpPr>
            <p:nvPr/>
          </p:nvGrpSpPr>
          <p:grpSpPr bwMode="auto">
            <a:xfrm>
              <a:off x="1156" y="2182"/>
              <a:ext cx="196" cy="250"/>
              <a:chOff x="2368" y="1750"/>
              <a:chExt cx="196" cy="250"/>
            </a:xfrm>
          </p:grpSpPr>
          <p:sp>
            <p:nvSpPr>
              <p:cNvPr id="8247" name="Text Box 2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h</a:t>
                </a:r>
              </a:p>
            </p:txBody>
          </p:sp>
          <p:sp>
            <p:nvSpPr>
              <p:cNvPr id="8248" name="Oval 2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6" name="Group 24"/>
            <p:cNvGrpSpPr>
              <a:grpSpLocks/>
            </p:cNvGrpSpPr>
            <p:nvPr/>
          </p:nvGrpSpPr>
          <p:grpSpPr bwMode="auto">
            <a:xfrm>
              <a:off x="2006" y="1162"/>
              <a:ext cx="194" cy="250"/>
              <a:chOff x="2368" y="1750"/>
              <a:chExt cx="194" cy="250"/>
            </a:xfrm>
          </p:grpSpPr>
          <p:sp>
            <p:nvSpPr>
              <p:cNvPr id="8245" name="Text Box 2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c</a:t>
                </a:r>
              </a:p>
            </p:txBody>
          </p:sp>
          <p:sp>
            <p:nvSpPr>
              <p:cNvPr id="8246" name="Oval 2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7" name="Group 27"/>
            <p:cNvGrpSpPr>
              <a:grpSpLocks/>
            </p:cNvGrpSpPr>
            <p:nvPr/>
          </p:nvGrpSpPr>
          <p:grpSpPr bwMode="auto">
            <a:xfrm>
              <a:off x="2820" y="1162"/>
              <a:ext cx="196" cy="250"/>
              <a:chOff x="2368" y="1750"/>
              <a:chExt cx="196" cy="250"/>
            </a:xfrm>
          </p:grpSpPr>
          <p:sp>
            <p:nvSpPr>
              <p:cNvPr id="8243" name="Text Box 2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d</a:t>
                </a:r>
              </a:p>
            </p:txBody>
          </p:sp>
          <p:sp>
            <p:nvSpPr>
              <p:cNvPr id="8244" name="Oval 2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8" name="Group 30"/>
            <p:cNvGrpSpPr>
              <a:grpSpLocks/>
            </p:cNvGrpSpPr>
            <p:nvPr/>
          </p:nvGrpSpPr>
          <p:grpSpPr bwMode="auto">
            <a:xfrm>
              <a:off x="3366" y="1661"/>
              <a:ext cx="194" cy="250"/>
              <a:chOff x="2368" y="1750"/>
              <a:chExt cx="194" cy="250"/>
            </a:xfrm>
          </p:grpSpPr>
          <p:sp>
            <p:nvSpPr>
              <p:cNvPr id="8241" name="Text Box 3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e</a:t>
                </a:r>
              </a:p>
            </p:txBody>
          </p:sp>
          <p:sp>
            <p:nvSpPr>
              <p:cNvPr id="8242" name="Oval 3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9" name="Group 33"/>
            <p:cNvGrpSpPr>
              <a:grpSpLocks/>
            </p:cNvGrpSpPr>
            <p:nvPr/>
          </p:nvGrpSpPr>
          <p:grpSpPr bwMode="auto">
            <a:xfrm>
              <a:off x="2822" y="2182"/>
              <a:ext cx="194" cy="250"/>
              <a:chOff x="2368" y="1750"/>
              <a:chExt cx="194" cy="250"/>
            </a:xfrm>
          </p:grpSpPr>
          <p:sp>
            <p:nvSpPr>
              <p:cNvPr id="8239" name="Text Box 3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f</a:t>
                </a:r>
              </a:p>
            </p:txBody>
          </p:sp>
          <p:sp>
            <p:nvSpPr>
              <p:cNvPr id="8240" name="Oval 3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0" name="Group 36"/>
            <p:cNvGrpSpPr>
              <a:grpSpLocks/>
            </p:cNvGrpSpPr>
            <p:nvPr/>
          </p:nvGrpSpPr>
          <p:grpSpPr bwMode="auto">
            <a:xfrm>
              <a:off x="2004" y="2182"/>
              <a:ext cx="196" cy="250"/>
              <a:chOff x="2368" y="1750"/>
              <a:chExt cx="196" cy="250"/>
            </a:xfrm>
          </p:grpSpPr>
          <p:sp>
            <p:nvSpPr>
              <p:cNvPr id="8237" name="Text Box 3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pPr eaLnBrk="1" hangingPunct="1"/>
                <a:r>
                  <a:rPr lang="en-US" altLang="zh-TW" sz="2000">
                    <a:ea typeface="新細明體" pitchFamily="18" charset="-120"/>
                  </a:rPr>
                  <a:t>g</a:t>
                </a:r>
              </a:p>
            </p:txBody>
          </p:sp>
          <p:sp>
            <p:nvSpPr>
              <p:cNvPr id="8238" name="Oval 3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grpSp>
          <p:nvGrpSpPr>
            <p:cNvPr id="11" name="Group 42"/>
            <p:cNvGrpSpPr>
              <a:grpSpLocks/>
            </p:cNvGrpSpPr>
            <p:nvPr/>
          </p:nvGrpSpPr>
          <p:grpSpPr bwMode="auto">
            <a:xfrm>
              <a:off x="1565" y="1706"/>
              <a:ext cx="182" cy="250"/>
              <a:chOff x="1519" y="1706"/>
              <a:chExt cx="182" cy="250"/>
            </a:xfrm>
          </p:grpSpPr>
          <p:sp>
            <p:nvSpPr>
              <p:cNvPr id="8235" name="Text Box 4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pPr eaLnBrk="1" hangingPunct="1"/>
                <a:r>
                  <a:rPr lang="en-US" altLang="zh-TW" sz="2000">
                    <a:ea typeface="新細明體" pitchFamily="18" charset="-120"/>
                  </a:rPr>
                  <a:t>i</a:t>
                </a:r>
              </a:p>
            </p:txBody>
          </p:sp>
          <p:sp>
            <p:nvSpPr>
              <p:cNvPr id="8236" name="Oval 4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algn="ctr" eaLnBrk="1" hangingPunct="1"/>
                <a:endParaRPr lang="en-US"/>
              </a:p>
            </p:txBody>
          </p:sp>
        </p:grpSp>
        <p:sp>
          <p:nvSpPr>
            <p:cNvPr id="8207" name="Line 43"/>
            <p:cNvSpPr>
              <a:spLocks noChangeShapeType="1"/>
            </p:cNvSpPr>
            <p:nvPr/>
          </p:nvSpPr>
          <p:spPr bwMode="auto">
            <a:xfrm flipV="1">
              <a:off x="793" y="1389"/>
              <a:ext cx="409" cy="363"/>
            </a:xfrm>
            <a:prstGeom prst="line">
              <a:avLst/>
            </a:prstGeom>
            <a:noFill/>
            <a:ln w="76200">
              <a:solidFill>
                <a:srgbClr val="3366FF"/>
              </a:solidFill>
              <a:round/>
              <a:headEnd/>
              <a:tailEnd/>
            </a:ln>
          </p:spPr>
          <p:txBody>
            <a:bodyPr/>
            <a:lstStyle/>
            <a:p>
              <a:endParaRPr lang="en-AU"/>
            </a:p>
          </p:txBody>
        </p:sp>
        <p:sp>
          <p:nvSpPr>
            <p:cNvPr id="8208" name="Line 51"/>
            <p:cNvSpPr>
              <a:spLocks noChangeShapeType="1"/>
            </p:cNvSpPr>
            <p:nvPr/>
          </p:nvSpPr>
          <p:spPr bwMode="auto">
            <a:xfrm>
              <a:off x="793" y="1933"/>
              <a:ext cx="409" cy="318"/>
            </a:xfrm>
            <a:prstGeom prst="line">
              <a:avLst/>
            </a:prstGeom>
            <a:noFill/>
            <a:ln w="9525">
              <a:solidFill>
                <a:schemeClr val="tx1"/>
              </a:solidFill>
              <a:round/>
              <a:headEnd/>
              <a:tailEnd/>
            </a:ln>
          </p:spPr>
          <p:txBody>
            <a:bodyPr/>
            <a:lstStyle/>
            <a:p>
              <a:endParaRPr lang="en-AU"/>
            </a:p>
          </p:txBody>
        </p:sp>
        <p:sp>
          <p:nvSpPr>
            <p:cNvPr id="8209" name="Line 52"/>
            <p:cNvSpPr>
              <a:spLocks noChangeShapeType="1"/>
            </p:cNvSpPr>
            <p:nvPr/>
          </p:nvSpPr>
          <p:spPr bwMode="auto">
            <a:xfrm>
              <a:off x="1247" y="1434"/>
              <a:ext cx="0" cy="817"/>
            </a:xfrm>
            <a:prstGeom prst="line">
              <a:avLst/>
            </a:prstGeom>
            <a:noFill/>
            <a:ln w="9525">
              <a:solidFill>
                <a:schemeClr val="tx1"/>
              </a:solidFill>
              <a:round/>
              <a:headEnd/>
              <a:tailEnd/>
            </a:ln>
          </p:spPr>
          <p:txBody>
            <a:bodyPr/>
            <a:lstStyle/>
            <a:p>
              <a:endParaRPr lang="en-AU"/>
            </a:p>
          </p:txBody>
        </p:sp>
        <p:sp>
          <p:nvSpPr>
            <p:cNvPr id="8210" name="Line 53"/>
            <p:cNvSpPr>
              <a:spLocks noChangeShapeType="1"/>
            </p:cNvSpPr>
            <p:nvPr/>
          </p:nvSpPr>
          <p:spPr bwMode="auto">
            <a:xfrm>
              <a:off x="1338" y="1298"/>
              <a:ext cx="680" cy="0"/>
            </a:xfrm>
            <a:prstGeom prst="line">
              <a:avLst/>
            </a:prstGeom>
            <a:noFill/>
            <a:ln w="76200">
              <a:solidFill>
                <a:srgbClr val="3366FF"/>
              </a:solidFill>
              <a:round/>
              <a:headEnd/>
              <a:tailEnd/>
            </a:ln>
          </p:spPr>
          <p:txBody>
            <a:bodyPr/>
            <a:lstStyle/>
            <a:p>
              <a:endParaRPr lang="en-AU"/>
            </a:p>
          </p:txBody>
        </p:sp>
        <p:sp>
          <p:nvSpPr>
            <p:cNvPr id="8211" name="Line 54"/>
            <p:cNvSpPr>
              <a:spLocks noChangeShapeType="1"/>
            </p:cNvSpPr>
            <p:nvPr/>
          </p:nvSpPr>
          <p:spPr bwMode="auto">
            <a:xfrm>
              <a:off x="1338" y="2341"/>
              <a:ext cx="680" cy="0"/>
            </a:xfrm>
            <a:prstGeom prst="line">
              <a:avLst/>
            </a:prstGeom>
            <a:noFill/>
            <a:ln w="76200">
              <a:solidFill>
                <a:srgbClr val="3366FF"/>
              </a:solidFill>
              <a:round/>
              <a:headEnd/>
              <a:tailEnd/>
            </a:ln>
          </p:spPr>
          <p:txBody>
            <a:bodyPr/>
            <a:lstStyle/>
            <a:p>
              <a:endParaRPr lang="en-AU"/>
            </a:p>
          </p:txBody>
        </p:sp>
        <p:sp>
          <p:nvSpPr>
            <p:cNvPr id="8212" name="Line 55"/>
            <p:cNvSpPr>
              <a:spLocks noChangeShapeType="1"/>
            </p:cNvSpPr>
            <p:nvPr/>
          </p:nvSpPr>
          <p:spPr bwMode="auto">
            <a:xfrm>
              <a:off x="2200" y="2341"/>
              <a:ext cx="635" cy="0"/>
            </a:xfrm>
            <a:prstGeom prst="line">
              <a:avLst/>
            </a:prstGeom>
            <a:noFill/>
            <a:ln w="76200">
              <a:solidFill>
                <a:srgbClr val="3366FF"/>
              </a:solidFill>
              <a:round/>
              <a:headEnd/>
              <a:tailEnd/>
            </a:ln>
          </p:spPr>
          <p:txBody>
            <a:bodyPr/>
            <a:lstStyle/>
            <a:p>
              <a:endParaRPr lang="en-AU"/>
            </a:p>
          </p:txBody>
        </p:sp>
        <p:sp>
          <p:nvSpPr>
            <p:cNvPr id="8213" name="Line 57"/>
            <p:cNvSpPr>
              <a:spLocks noChangeShapeType="1"/>
            </p:cNvSpPr>
            <p:nvPr/>
          </p:nvSpPr>
          <p:spPr bwMode="auto">
            <a:xfrm>
              <a:off x="2154" y="1389"/>
              <a:ext cx="681" cy="862"/>
            </a:xfrm>
            <a:prstGeom prst="line">
              <a:avLst/>
            </a:prstGeom>
            <a:noFill/>
            <a:ln w="76200">
              <a:solidFill>
                <a:srgbClr val="3366FF"/>
              </a:solidFill>
              <a:round/>
              <a:headEnd/>
              <a:tailEnd/>
            </a:ln>
          </p:spPr>
          <p:txBody>
            <a:bodyPr/>
            <a:lstStyle/>
            <a:p>
              <a:endParaRPr lang="en-AU"/>
            </a:p>
          </p:txBody>
        </p:sp>
        <p:sp>
          <p:nvSpPr>
            <p:cNvPr id="8214" name="Line 58"/>
            <p:cNvSpPr>
              <a:spLocks noChangeShapeType="1"/>
            </p:cNvSpPr>
            <p:nvPr/>
          </p:nvSpPr>
          <p:spPr bwMode="auto">
            <a:xfrm>
              <a:off x="2200" y="1298"/>
              <a:ext cx="635" cy="0"/>
            </a:xfrm>
            <a:prstGeom prst="line">
              <a:avLst/>
            </a:prstGeom>
            <a:noFill/>
            <a:ln w="76200">
              <a:solidFill>
                <a:srgbClr val="3366FF"/>
              </a:solidFill>
              <a:round/>
              <a:headEnd/>
              <a:tailEnd/>
            </a:ln>
          </p:spPr>
          <p:txBody>
            <a:bodyPr/>
            <a:lstStyle/>
            <a:p>
              <a:endParaRPr lang="en-AU"/>
            </a:p>
          </p:txBody>
        </p:sp>
        <p:sp>
          <p:nvSpPr>
            <p:cNvPr id="8215" name="Line 59"/>
            <p:cNvSpPr>
              <a:spLocks noChangeShapeType="1"/>
            </p:cNvSpPr>
            <p:nvPr/>
          </p:nvSpPr>
          <p:spPr bwMode="auto">
            <a:xfrm>
              <a:off x="2925" y="1389"/>
              <a:ext cx="0" cy="862"/>
            </a:xfrm>
            <a:prstGeom prst="line">
              <a:avLst/>
            </a:prstGeom>
            <a:noFill/>
            <a:ln w="9525">
              <a:solidFill>
                <a:schemeClr val="tx1"/>
              </a:solidFill>
              <a:round/>
              <a:headEnd/>
              <a:tailEnd/>
            </a:ln>
          </p:spPr>
          <p:txBody>
            <a:bodyPr/>
            <a:lstStyle/>
            <a:p>
              <a:endParaRPr lang="en-AU"/>
            </a:p>
          </p:txBody>
        </p:sp>
        <p:sp>
          <p:nvSpPr>
            <p:cNvPr id="8216" name="Line 60"/>
            <p:cNvSpPr>
              <a:spLocks noChangeShapeType="1"/>
            </p:cNvSpPr>
            <p:nvPr/>
          </p:nvSpPr>
          <p:spPr bwMode="auto">
            <a:xfrm>
              <a:off x="3016" y="1344"/>
              <a:ext cx="408" cy="362"/>
            </a:xfrm>
            <a:prstGeom prst="line">
              <a:avLst/>
            </a:prstGeom>
            <a:noFill/>
            <a:ln w="76200">
              <a:solidFill>
                <a:srgbClr val="3366FF"/>
              </a:solidFill>
              <a:round/>
              <a:headEnd/>
              <a:tailEnd/>
            </a:ln>
          </p:spPr>
          <p:txBody>
            <a:bodyPr/>
            <a:lstStyle/>
            <a:p>
              <a:endParaRPr lang="en-AU"/>
            </a:p>
          </p:txBody>
        </p:sp>
        <p:sp>
          <p:nvSpPr>
            <p:cNvPr id="8217" name="Line 61"/>
            <p:cNvSpPr>
              <a:spLocks noChangeShapeType="1"/>
            </p:cNvSpPr>
            <p:nvPr/>
          </p:nvSpPr>
          <p:spPr bwMode="auto">
            <a:xfrm flipV="1">
              <a:off x="3016" y="1888"/>
              <a:ext cx="408" cy="408"/>
            </a:xfrm>
            <a:prstGeom prst="line">
              <a:avLst/>
            </a:prstGeom>
            <a:noFill/>
            <a:ln w="9525">
              <a:solidFill>
                <a:schemeClr val="tx1"/>
              </a:solidFill>
              <a:round/>
              <a:headEnd/>
              <a:tailEnd/>
            </a:ln>
          </p:spPr>
          <p:txBody>
            <a:bodyPr/>
            <a:lstStyle/>
            <a:p>
              <a:endParaRPr lang="en-AU"/>
            </a:p>
          </p:txBody>
        </p:sp>
        <p:sp>
          <p:nvSpPr>
            <p:cNvPr id="8218" name="Line 62"/>
            <p:cNvSpPr>
              <a:spLocks noChangeShapeType="1"/>
            </p:cNvSpPr>
            <p:nvPr/>
          </p:nvSpPr>
          <p:spPr bwMode="auto">
            <a:xfrm>
              <a:off x="1746" y="1933"/>
              <a:ext cx="318" cy="318"/>
            </a:xfrm>
            <a:prstGeom prst="line">
              <a:avLst/>
            </a:prstGeom>
            <a:noFill/>
            <a:ln w="9525">
              <a:solidFill>
                <a:schemeClr val="tx1"/>
              </a:solidFill>
              <a:round/>
              <a:headEnd/>
              <a:tailEnd/>
            </a:ln>
          </p:spPr>
          <p:txBody>
            <a:bodyPr/>
            <a:lstStyle/>
            <a:p>
              <a:endParaRPr lang="en-AU"/>
            </a:p>
          </p:txBody>
        </p:sp>
        <p:sp>
          <p:nvSpPr>
            <p:cNvPr id="8219" name="Line 63"/>
            <p:cNvSpPr>
              <a:spLocks noChangeShapeType="1"/>
            </p:cNvSpPr>
            <p:nvPr/>
          </p:nvSpPr>
          <p:spPr bwMode="auto">
            <a:xfrm flipV="1">
              <a:off x="1292" y="1933"/>
              <a:ext cx="273" cy="318"/>
            </a:xfrm>
            <a:prstGeom prst="line">
              <a:avLst/>
            </a:prstGeom>
            <a:noFill/>
            <a:ln w="9525">
              <a:solidFill>
                <a:schemeClr val="tx1"/>
              </a:solidFill>
              <a:round/>
              <a:headEnd/>
              <a:tailEnd/>
            </a:ln>
          </p:spPr>
          <p:txBody>
            <a:bodyPr/>
            <a:lstStyle/>
            <a:p>
              <a:endParaRPr lang="en-AU"/>
            </a:p>
          </p:txBody>
        </p:sp>
        <p:sp>
          <p:nvSpPr>
            <p:cNvPr id="8220" name="Line 64"/>
            <p:cNvSpPr>
              <a:spLocks noChangeShapeType="1"/>
            </p:cNvSpPr>
            <p:nvPr/>
          </p:nvSpPr>
          <p:spPr bwMode="auto">
            <a:xfrm flipV="1">
              <a:off x="1701" y="1389"/>
              <a:ext cx="317" cy="363"/>
            </a:xfrm>
            <a:prstGeom prst="line">
              <a:avLst/>
            </a:prstGeom>
            <a:noFill/>
            <a:ln w="76200">
              <a:solidFill>
                <a:srgbClr val="3366FF"/>
              </a:solidFill>
              <a:round/>
              <a:headEnd/>
              <a:tailEnd/>
            </a:ln>
          </p:spPr>
          <p:txBody>
            <a:bodyPr/>
            <a:lstStyle/>
            <a:p>
              <a:endParaRPr lang="en-AU"/>
            </a:p>
          </p:txBody>
        </p:sp>
        <p:sp>
          <p:nvSpPr>
            <p:cNvPr id="8221" name="Text Box 65"/>
            <p:cNvSpPr txBox="1">
              <a:spLocks noChangeArrowheads="1"/>
            </p:cNvSpPr>
            <p:nvPr/>
          </p:nvSpPr>
          <p:spPr bwMode="auto">
            <a:xfrm>
              <a:off x="793" y="1298"/>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2" name="Text Box 66"/>
            <p:cNvSpPr txBox="1">
              <a:spLocks noChangeArrowheads="1"/>
            </p:cNvSpPr>
            <p:nvPr/>
          </p:nvSpPr>
          <p:spPr bwMode="auto">
            <a:xfrm>
              <a:off x="1552"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sp>
          <p:nvSpPr>
            <p:cNvPr id="8223" name="Text Box 67"/>
            <p:cNvSpPr txBox="1">
              <a:spLocks noChangeArrowheads="1"/>
            </p:cNvSpPr>
            <p:nvPr/>
          </p:nvSpPr>
          <p:spPr bwMode="auto">
            <a:xfrm>
              <a:off x="2396" y="96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24" name="Text Box 68"/>
            <p:cNvSpPr txBox="1">
              <a:spLocks noChangeArrowheads="1"/>
            </p:cNvSpPr>
            <p:nvPr/>
          </p:nvSpPr>
          <p:spPr bwMode="auto">
            <a:xfrm>
              <a:off x="3230" y="1220"/>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9</a:t>
              </a:r>
            </a:p>
          </p:txBody>
        </p:sp>
        <p:sp>
          <p:nvSpPr>
            <p:cNvPr id="8225" name="Text Box 69"/>
            <p:cNvSpPr txBox="1">
              <a:spLocks noChangeArrowheads="1"/>
            </p:cNvSpPr>
            <p:nvPr/>
          </p:nvSpPr>
          <p:spPr bwMode="auto">
            <a:xfrm>
              <a:off x="3198" y="1979"/>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10</a:t>
              </a:r>
            </a:p>
          </p:txBody>
        </p:sp>
        <p:sp>
          <p:nvSpPr>
            <p:cNvPr id="8226" name="Text Box 70"/>
            <p:cNvSpPr txBox="1">
              <a:spLocks noChangeArrowheads="1"/>
            </p:cNvSpPr>
            <p:nvPr/>
          </p:nvSpPr>
          <p:spPr bwMode="auto">
            <a:xfrm>
              <a:off x="2880" y="1661"/>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14</a:t>
              </a:r>
            </a:p>
          </p:txBody>
        </p:sp>
        <p:sp>
          <p:nvSpPr>
            <p:cNvPr id="8227" name="Text Box 71"/>
            <p:cNvSpPr txBox="1">
              <a:spLocks noChangeArrowheads="1"/>
            </p:cNvSpPr>
            <p:nvPr/>
          </p:nvSpPr>
          <p:spPr bwMode="auto">
            <a:xfrm>
              <a:off x="2245" y="173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4</a:t>
              </a:r>
            </a:p>
          </p:txBody>
        </p:sp>
        <p:sp>
          <p:nvSpPr>
            <p:cNvPr id="8228" name="Text Box 72"/>
            <p:cNvSpPr txBox="1">
              <a:spLocks noChangeArrowheads="1"/>
            </p:cNvSpPr>
            <p:nvPr/>
          </p:nvSpPr>
          <p:spPr bwMode="auto">
            <a:xfrm>
              <a:off x="1852" y="1509"/>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29" name="Text Box 73"/>
            <p:cNvSpPr txBox="1">
              <a:spLocks noChangeArrowheads="1"/>
            </p:cNvSpPr>
            <p:nvPr/>
          </p:nvSpPr>
          <p:spPr bwMode="auto">
            <a:xfrm>
              <a:off x="2426"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2</a:t>
              </a:r>
            </a:p>
          </p:txBody>
        </p:sp>
        <p:sp>
          <p:nvSpPr>
            <p:cNvPr id="8230" name="Text Box 74"/>
            <p:cNvSpPr txBox="1">
              <a:spLocks noChangeArrowheads="1"/>
            </p:cNvSpPr>
            <p:nvPr/>
          </p:nvSpPr>
          <p:spPr bwMode="auto">
            <a:xfrm>
              <a:off x="1869"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6</a:t>
              </a:r>
            </a:p>
          </p:txBody>
        </p:sp>
        <p:sp>
          <p:nvSpPr>
            <p:cNvPr id="8231" name="Text Box 75"/>
            <p:cNvSpPr txBox="1">
              <a:spLocks noChangeArrowheads="1"/>
            </p:cNvSpPr>
            <p:nvPr/>
          </p:nvSpPr>
          <p:spPr bwMode="auto">
            <a:xfrm>
              <a:off x="1597" y="2326"/>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a:t>
              </a:r>
            </a:p>
          </p:txBody>
        </p:sp>
        <p:sp>
          <p:nvSpPr>
            <p:cNvPr id="8232" name="Text Box 76"/>
            <p:cNvSpPr txBox="1">
              <a:spLocks noChangeArrowheads="1"/>
            </p:cNvSpPr>
            <p:nvPr/>
          </p:nvSpPr>
          <p:spPr bwMode="auto">
            <a:xfrm>
              <a:off x="1325" y="1855"/>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7</a:t>
              </a:r>
            </a:p>
          </p:txBody>
        </p:sp>
        <p:sp>
          <p:nvSpPr>
            <p:cNvPr id="8233" name="Text Box 77"/>
            <p:cNvSpPr txBox="1">
              <a:spLocks noChangeArrowheads="1"/>
            </p:cNvSpPr>
            <p:nvPr/>
          </p:nvSpPr>
          <p:spPr bwMode="auto">
            <a:xfrm>
              <a:off x="975" y="1645"/>
              <a:ext cx="308"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11</a:t>
              </a:r>
            </a:p>
          </p:txBody>
        </p:sp>
        <p:sp>
          <p:nvSpPr>
            <p:cNvPr id="8234" name="Text Box 78"/>
            <p:cNvSpPr txBox="1">
              <a:spLocks noChangeArrowheads="1"/>
            </p:cNvSpPr>
            <p:nvPr/>
          </p:nvSpPr>
          <p:spPr bwMode="auto">
            <a:xfrm>
              <a:off x="793" y="2053"/>
              <a:ext cx="212" cy="288"/>
            </a:xfrm>
            <a:prstGeom prst="rect">
              <a:avLst/>
            </a:prstGeom>
            <a:noFill/>
            <a:ln w="9525">
              <a:noFill/>
              <a:miter lim="800000"/>
              <a:headEnd/>
              <a:tailEnd/>
            </a:ln>
          </p:spPr>
          <p:txBody>
            <a:bodyPr wrap="none">
              <a:spAutoFit/>
            </a:bodyPr>
            <a:lstStyle/>
            <a:p>
              <a:pPr eaLnBrk="1" hangingPunct="1"/>
              <a:r>
                <a:rPr lang="en-US" altLang="zh-TW">
                  <a:ea typeface="新細明體" pitchFamily="18" charset="-120"/>
                </a:rPr>
                <a:t>8</a:t>
              </a:r>
            </a:p>
          </p:txBody>
        </p:sp>
      </p:grpSp>
      <p:sp>
        <p:nvSpPr>
          <p:cNvPr id="8197" name="Text Box 137"/>
          <p:cNvSpPr txBox="1">
            <a:spLocks noChangeArrowheads="1"/>
          </p:cNvSpPr>
          <p:nvPr/>
        </p:nvSpPr>
        <p:spPr bwMode="auto">
          <a:xfrm>
            <a:off x="909638" y="5213350"/>
            <a:ext cx="6796087" cy="1187450"/>
          </a:xfrm>
          <a:prstGeom prst="rect">
            <a:avLst/>
          </a:prstGeom>
          <a:noFill/>
          <a:ln w="9525">
            <a:noFill/>
            <a:miter lim="800000"/>
            <a:headEnd/>
            <a:tailEnd/>
          </a:ln>
        </p:spPr>
        <p:txBody>
          <a:bodyPr wrap="none">
            <a:spAutoFit/>
          </a:bodyPr>
          <a:lstStyle/>
          <a:p>
            <a:pPr eaLnBrk="1" hangingPunct="1"/>
            <a:r>
              <a:rPr lang="en-US" altLang="zh-TW" dirty="0">
                <a:ea typeface="新細明體" pitchFamily="18" charset="-120"/>
              </a:rPr>
              <a:t>Notice that the tree is not unique: </a:t>
            </a:r>
          </a:p>
          <a:p>
            <a:pPr eaLnBrk="1" hangingPunct="1"/>
            <a:r>
              <a:rPr lang="en-US" altLang="zh-TW" dirty="0">
                <a:ea typeface="新細明體" pitchFamily="18" charset="-120"/>
              </a:rPr>
              <a:t>replacing (</a:t>
            </a:r>
            <a:r>
              <a:rPr lang="en-US" altLang="zh-TW" dirty="0" err="1">
                <a:ea typeface="新細明體" pitchFamily="18" charset="-120"/>
              </a:rPr>
              <a:t>b,c</a:t>
            </a:r>
            <a:r>
              <a:rPr lang="en-US" altLang="zh-TW" dirty="0">
                <a:ea typeface="新細明體" pitchFamily="18" charset="-120"/>
              </a:rPr>
              <a:t>) with (</a:t>
            </a:r>
            <a:r>
              <a:rPr lang="en-US" altLang="zh-TW" dirty="0" err="1">
                <a:ea typeface="新細明體" pitchFamily="18" charset="-120"/>
              </a:rPr>
              <a:t>a,h</a:t>
            </a:r>
            <a:r>
              <a:rPr lang="en-US" altLang="zh-TW" dirty="0">
                <a:ea typeface="新細明體" pitchFamily="18" charset="-120"/>
              </a:rPr>
              <a:t>) yields another spanning tree </a:t>
            </a:r>
          </a:p>
          <a:p>
            <a:pPr eaLnBrk="1" hangingPunct="1"/>
            <a:r>
              <a:rPr lang="en-US" altLang="zh-TW" dirty="0">
                <a:ea typeface="新細明體" pitchFamily="18" charset="-120"/>
              </a:rPr>
              <a:t>with the same minimum weight.</a:t>
            </a:r>
          </a:p>
        </p:txBody>
      </p:sp>
      <p:sp>
        <p:nvSpPr>
          <p:cNvPr id="61" name="Rectangle 2"/>
          <p:cNvSpPr txBox="1">
            <a:spLocks noChangeArrowheads="1"/>
          </p:cNvSpPr>
          <p:nvPr/>
        </p:nvSpPr>
        <p:spPr>
          <a:xfrm>
            <a:off x="457200" y="249238"/>
            <a:ext cx="76962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TW" sz="3000" b="0" i="0" u="none" strike="noStrike" kern="1200" cap="small" spc="0" normalizeH="0" baseline="0" noProof="0" dirty="0">
              <a:ln>
                <a:noFill/>
              </a:ln>
              <a:solidFill>
                <a:schemeClr val="accent6"/>
              </a:solidFill>
              <a:effectLst/>
              <a:uLnTx/>
              <a:uFillTx/>
              <a:latin typeface="+mj-lt"/>
              <a:ea typeface="新細明體" pitchFamily="18" charset="-120"/>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TW" sz="3000" cap="small" noProof="0" dirty="0">
                <a:solidFill>
                  <a:schemeClr val="accent6"/>
                </a:solidFill>
                <a:latin typeface="+mj-lt"/>
                <a:ea typeface="新細明體" pitchFamily="18" charset="-120"/>
                <a:cs typeface="+mj-cs"/>
              </a:rPr>
              <a:t>Example</a:t>
            </a:r>
            <a:r>
              <a:rPr kumimoji="0" lang="en-US" altLang="zh-TW" sz="3000" b="0" i="0" u="none" strike="noStrike" kern="1200" cap="small" spc="0" normalizeH="0" baseline="0" noProof="0" dirty="0">
                <a:ln>
                  <a:noFill/>
                </a:ln>
                <a:solidFill>
                  <a:schemeClr val="accent6"/>
                </a:solidFill>
                <a:effectLst/>
                <a:uLnTx/>
                <a:uFillTx/>
                <a:latin typeface="+mj-lt"/>
                <a:ea typeface="新細明體" pitchFamily="18" charset="-120"/>
                <a:cs typeface="+mj-cs"/>
              </a:rPr>
              <a:t> of MST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3894</TotalTime>
  <Words>5360</Words>
  <Application>Microsoft Office PowerPoint</Application>
  <PresentationFormat>On-screen Show (4:3)</PresentationFormat>
  <Paragraphs>2126</Paragraphs>
  <Slides>86</Slides>
  <Notes>46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86</vt:i4>
      </vt:variant>
    </vt:vector>
  </HeadingPairs>
  <TitlesOfParts>
    <vt:vector size="97" baseType="lpstr">
      <vt:lpstr>宋体</vt:lpstr>
      <vt:lpstr>Arial</vt:lpstr>
      <vt:lpstr>Calibri</vt:lpstr>
      <vt:lpstr>Century Schoolbook</vt:lpstr>
      <vt:lpstr>Courier New</vt:lpstr>
      <vt:lpstr>Symbol</vt:lpstr>
      <vt:lpstr>Times New Roman</vt:lpstr>
      <vt:lpstr>Verdana</vt:lpstr>
      <vt:lpstr>Wingdings</vt:lpstr>
      <vt:lpstr>Wingdings 2</vt:lpstr>
      <vt:lpstr>Oriel</vt:lpstr>
      <vt:lpstr>Graph Algorithms</vt:lpstr>
      <vt:lpstr>Definition of MST</vt:lpstr>
      <vt:lpstr>Minimum Spanning Trees</vt:lpstr>
      <vt:lpstr>Application of MST: an example</vt:lpstr>
      <vt:lpstr>Problem: Laying Telephone Wire</vt:lpstr>
      <vt:lpstr>Wiring: Naïve Approach</vt:lpstr>
      <vt:lpstr>Wiring: Better Approach</vt:lpstr>
      <vt:lpstr>PowerPoint Presentation</vt:lpstr>
      <vt:lpstr>PowerPoint Presentation</vt:lpstr>
      <vt:lpstr>Generic Algorithm</vt:lpstr>
      <vt:lpstr>How to find a safe edge</vt:lpstr>
      <vt:lpstr>PowerPoint Presentation</vt:lpstr>
      <vt:lpstr>The algorithms of Kruskal and Prim</vt:lpstr>
      <vt:lpstr>Kruskal’s algorithm</vt:lpstr>
      <vt:lpstr>Claim</vt:lpstr>
      <vt:lpstr>Kruskal’s algorithm in words</vt:lpstr>
      <vt:lpstr>Example</vt:lpstr>
      <vt:lpstr>Example</vt:lpstr>
      <vt:lpstr>Example</vt:lpstr>
      <vt:lpstr>Example</vt:lpstr>
      <vt:lpstr>Example</vt:lpstr>
      <vt:lpstr>Example</vt:lpstr>
      <vt:lpstr>Example</vt:lpstr>
      <vt:lpstr>Example</vt:lpstr>
      <vt:lpstr>Example</vt:lpstr>
      <vt:lpstr>Example</vt:lpstr>
      <vt:lpstr>Example</vt:lpstr>
      <vt:lpstr>Disjoint-Set</vt:lpstr>
      <vt:lpstr>Multiple Operations</vt:lpstr>
      <vt:lpstr>Linked-List Implementation</vt:lpstr>
      <vt:lpstr>Linked-lists for two sets</vt:lpstr>
      <vt:lpstr>UNION Implementation</vt:lpstr>
      <vt:lpstr>Weighted-Union Heuristic</vt:lpstr>
      <vt:lpstr>Disjoint-set Implementation: Forests </vt:lpstr>
      <vt:lpstr>Straightforward Solution</vt:lpstr>
      <vt:lpstr>Union by Rank &amp; Path Compression</vt:lpstr>
      <vt:lpstr>Path Compression</vt:lpstr>
      <vt:lpstr>Algorithm for Disjoint-Set Forest</vt:lpstr>
      <vt:lpstr>Kruskal's Algorithm</vt:lpstr>
      <vt:lpstr>Example with disjoint set union</vt:lpstr>
      <vt:lpstr>Example with disjoint set union</vt:lpstr>
      <vt:lpstr>Example with disjoint set union</vt:lpstr>
      <vt:lpstr>Example with disjoint set union</vt:lpstr>
      <vt:lpstr>Example with disjoint set union</vt:lpstr>
      <vt:lpstr>Example with disjoint set union</vt:lpstr>
      <vt:lpstr>Example with disjoint set union</vt:lpstr>
      <vt:lpstr>Example with disjoint set union</vt:lpstr>
      <vt:lpstr>Example with disjoint set union</vt:lpstr>
      <vt:lpstr>Example with disjoint set union</vt:lpstr>
      <vt:lpstr>Example with disjoint set union</vt:lpstr>
      <vt:lpstr>Kruskal's Algorithm</vt:lpstr>
      <vt:lpstr>Running Time of Kruskal’s Algorithm</vt:lpstr>
      <vt:lpstr>Prim’s algorithm</vt:lpstr>
      <vt:lpstr>Prim’s algorithm</vt:lpstr>
      <vt:lpstr>Prim’s algorithm</vt:lpstr>
      <vt:lpstr>Notation</vt:lpstr>
      <vt:lpstr>Prim’s algorithm in words</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Prim Algorithm:Variables</vt:lpstr>
      <vt:lpstr>Prim Algorithm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Complexity: Prim Algorithm</vt:lpstr>
      <vt:lpstr>Summary</vt:lpstr>
      <vt:lpstr>Summary</vt:lpstr>
      <vt:lpstr>Acknowledgements</vt:lpstr>
      <vt:lpstr>The End</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205: Digital Logic Design</dc:title>
  <dc:creator>user</dc:creator>
  <cp:lastModifiedBy>User</cp:lastModifiedBy>
  <cp:revision>654</cp:revision>
  <dcterms:created xsi:type="dcterms:W3CDTF">2012-03-31T05:29:50Z</dcterms:created>
  <dcterms:modified xsi:type="dcterms:W3CDTF">2022-06-28T10:44:16Z</dcterms:modified>
</cp:coreProperties>
</file>