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3686" r:id="rId2"/>
    <p:sldMasterId id="2147483700" r:id="rId3"/>
    <p:sldMasterId id="2147483661" r:id="rId4"/>
  </p:sldMasterIdLst>
  <p:notesMasterIdLst>
    <p:notesMasterId r:id="rId44"/>
  </p:notesMasterIdLst>
  <p:handoutMasterIdLst>
    <p:handoutMasterId r:id="rId45"/>
  </p:handoutMasterIdLst>
  <p:sldIdLst>
    <p:sldId id="343" r:id="rId5"/>
    <p:sldId id="376" r:id="rId6"/>
    <p:sldId id="377" r:id="rId7"/>
    <p:sldId id="348" r:id="rId8"/>
    <p:sldId id="352" r:id="rId9"/>
    <p:sldId id="378" r:id="rId10"/>
    <p:sldId id="353" r:id="rId11"/>
    <p:sldId id="379" r:id="rId12"/>
    <p:sldId id="354" r:id="rId13"/>
    <p:sldId id="380" r:id="rId14"/>
    <p:sldId id="355" r:id="rId15"/>
    <p:sldId id="389" r:id="rId16"/>
    <p:sldId id="356" r:id="rId17"/>
    <p:sldId id="381" r:id="rId18"/>
    <p:sldId id="391" r:id="rId19"/>
    <p:sldId id="390" r:id="rId20"/>
    <p:sldId id="387" r:id="rId21"/>
    <p:sldId id="382" r:id="rId22"/>
    <p:sldId id="386" r:id="rId23"/>
    <p:sldId id="383" r:id="rId24"/>
    <p:sldId id="384" r:id="rId25"/>
    <p:sldId id="392" r:id="rId26"/>
    <p:sldId id="393" r:id="rId27"/>
    <p:sldId id="394" r:id="rId28"/>
    <p:sldId id="395" r:id="rId29"/>
    <p:sldId id="396" r:id="rId30"/>
    <p:sldId id="357" r:id="rId31"/>
    <p:sldId id="385" r:id="rId32"/>
    <p:sldId id="358" r:id="rId33"/>
    <p:sldId id="359" r:id="rId34"/>
    <p:sldId id="360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8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 autoAdjust="0"/>
    <p:restoredTop sz="90929" autoAdjust="0"/>
  </p:normalViewPr>
  <p:slideViewPr>
    <p:cSldViewPr>
      <p:cViewPr varScale="1">
        <p:scale>
          <a:sx n="70" d="100"/>
          <a:sy n="70" d="100"/>
        </p:scale>
        <p:origin x="17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D8D2DC-7064-426B-A5DA-C119C0B0E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10958-FA51-4A07-BB13-050065CB1F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C842C9D-F009-4762-A13D-F0E00533AC98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172F9-6143-400E-B632-09A1EFF87A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69888-49A6-4408-9F1C-FCDC89A432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DCC835-C45A-4AF1-8A18-A549A24BDF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D3E6713-1188-4B9A-B757-54ED15C82B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E191BEA-C5BC-4353-9D11-076ED1988A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3053A74-0971-474C-96BC-6648F7978D5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8620D5C-0169-4CE1-A1A9-B3572C9BC6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929D349-2E85-46A1-B315-8C5120911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699A7A5-0768-474E-B900-3E5ED896F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C99077-35CD-433E-8D4B-FF3AF048FB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E8821BC4-BF2A-477E-9F6B-B95A95905B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F5D6125B-EF80-43D8-B510-BFA4D9DF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03931AA5-DAD3-4564-9727-FBFA43B79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5346D1-FB65-48ED-A11D-7887BABC094D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8F8A263C-52ED-4D13-ACAC-DD3954B589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A837B10D-B799-4B00-AA27-EC0027D7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98F8E0E5-4A3A-4D0E-8660-E1063FCDA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B685C0-6C92-424B-99E7-39C4626E4DDF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30CA50F-D56E-415D-9BDC-4B8A439B4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CAE2EF50-AE7D-4C78-A51C-8E8075A2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AB9CFCB1-6361-4F22-BDCE-B502A8992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95CA91-ECEA-41BF-B6B4-5E8DA8B8E73F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48D45431-7484-4B75-ABF7-FA98955027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5F3A25E6-2E0E-4719-9357-1F40EE5C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38094526-BD27-4D5B-B16F-4A883F9F9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8017FD-B169-4A92-9CA6-A466CD4BE01C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193567C9-F1EA-495E-ACDE-4647BAAE8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46895FA8-D28C-44F0-A6A8-6CAA9E88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BD860DFC-EEF4-40C3-9C44-483DE9ADC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332E30-1A4B-4F3F-9D07-2C687C4E3EB7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9BBC6D4E-6F55-4379-A2A3-1DF3D87501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4B567015-08A1-4F2E-998E-7987415E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7A50FDDF-178B-49FA-A6DC-726897FE8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1D4201-755C-4FD0-A18A-E940C42B98CB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5ADFEB93-8EA8-41DB-9595-1978D841DD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55B979C3-5855-441E-9DBA-EA6D47E7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9544C23E-9BD6-45FC-B3F1-8DDE22351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45329C-7E25-4497-87E8-2A271B4EBF4F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A41EBE75-CD56-4C9C-81CE-E9EB7D00BC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295488F-7E6F-454E-B6C8-C211AC4A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4DBEB76B-2300-46DF-B89E-5B15E8656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338624-D7C2-4667-B5D3-1B20916884F1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82827443-E3D2-42A4-A25F-53FEB997B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928C2713-7688-4879-8929-4CDB8E98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2240AE8B-D3D1-405C-95B0-322B57CA1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54E8AD-FC92-4913-A066-2258CB616653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0FEBED8D-6525-47C6-865C-31CAB6C7D3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E9AA64F1-3EE9-4D9C-89B3-2C3BE65C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4F26E448-4CC9-42E1-84C8-78B3AD044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AC0874-0468-495C-A7D7-8AC915F4E8F9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86B11DB6-9818-48AE-ADDB-59F954F177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D5477983-5E1F-4F17-9547-506A1524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DBA857BD-915A-4451-BD3C-455FE6A61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86B00F-6CF5-4E23-BBD6-693B877CB2DB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DB82B088-14C6-4FF4-8D4B-11ED92D976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ADADC979-7696-4D5C-93E2-777F4051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4A9F739D-E3B4-4D42-B8B4-EE17F6E22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713B25-DD31-44BF-93CE-A0D6E326182D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C7B17A28-AE9C-4D83-8DD3-6D6ACF5BF0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B600DA7F-C822-417F-87E4-625FE6CA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563FB44B-1942-403F-94D5-F67C0954C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2F332C-EB1F-466F-AC74-56D292EF5A68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2E795A8C-E4FC-4616-AE4C-57B538C948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0C38F46E-AABF-4BA7-8546-6E3CFAEC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EFF085FD-2568-4AEB-924E-568FD735B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BAA93F-82BF-4CD8-8BC8-5A1AD4F35A62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2B78276B-E41B-4BDD-B98E-276BFE9C99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E7BFC59C-62AB-4FC0-BBC0-4F6E2CE0A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F0DD6325-FCFD-4914-9657-ADEB13C65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58FD9A-4054-4070-8919-EABC479A1BCC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D6B3A289-4DD1-4D43-996B-7A0C236F28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17447EC8-55EC-478B-A0BF-9B7CA443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C755FF61-09E8-49D5-B4F1-960E99D25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3D84A6-558C-4B42-A98B-E988ECDFC89F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4FF644B7-456D-4FB2-8CD6-7A8C5ED065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AF412792-F5BB-42EA-A912-1C5714F9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C1C09482-D24C-4264-8558-3767BBAA9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97EFA1-68D2-48E5-9240-803555D4A996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3F4ED827-7AC7-4AC2-8C13-49308984FC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74B8F0A9-8E96-448F-95B7-C732833D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7BC1433D-765D-42F0-AE47-3E1D9F56F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BD0D79-0BD1-459D-A704-13D9706BEC6B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D369F295-A9B8-4909-821C-57D725DA5A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D4CD6492-ED64-4DA6-A31B-9538CF0D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6C90CFC7-9F85-47B0-BB46-7842D9908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8F94D2-1EB0-4987-A77A-789853C3857C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444F5711-C3AF-4525-B313-C9AEDB8409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E9A2F8AD-15AB-45DA-AA6D-45D456F1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941CCBBF-C411-494C-9779-C8AE4526F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AA5434-57E2-4FA5-91BB-81FCA4495BFB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A38020BA-2E28-4B57-969B-425B56164C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34B302F2-30CB-4CE9-BFD8-6A4AA87C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14E59DD3-682B-453C-94A0-1778CE53B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C9AE20-A710-4D42-959B-03A365B9B46F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C18C7AF4-E898-440A-81CB-72449A0B7D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F706D0DD-7764-4384-9580-4B720881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90AF6B77-5D3B-45D8-A8F3-D70CC98AE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FB6819-1D9C-44C9-8D54-BFF11C7CF30E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0C6C29AD-4D65-4755-ACE2-44E6375860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0AE26182-655E-4E1D-BEFA-FE1554B8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E8343D60-E17E-4CC4-B0B0-13DCB3A66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77F4D3-7B7B-421E-A79A-4D05CF5D1277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24DB9968-7E83-4D4F-977A-C84C9E4F18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354126C6-4604-4C6B-BA71-11B33E02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26550E70-BD6F-431D-988F-EE99CEEC8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16D74D-8868-4603-85C0-8F62541905AC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EBC982FB-919D-4599-862A-26CB1038E0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17EEB14C-E32B-4C12-9162-AC9AD246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A6B70B73-382A-4C1B-A1D2-1F4C816DC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A47462-F1CC-4FD5-8D17-8B7ED0356BB2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6C7F4FD0-5FD3-4A68-BC88-787388B00C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BCD0C69F-3B31-44D0-9EBC-90172906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F6676D00-A53E-4E0F-940A-822BBED2A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B70F02-C26F-4051-9B10-94591E484764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6D0A7F9A-71C7-4042-A921-C46A8D4F09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8FA72B7A-4F62-4398-AABF-337AC1B7F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C4F6707C-F5F1-4492-8980-BC55DDC4A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202B92-755F-4B7D-B883-E2720FF39ED9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B6EC3971-C993-49DD-947B-FF866095A0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1640C655-D736-4759-AEA6-44825BE33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2731C1F4-CA6D-445B-9E89-9D341FDDA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B6E6FE-3468-429F-96D5-70DA66BB84EB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26BB5060-7224-4DDC-B341-F515555FCF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85E680FA-5456-484C-BBF4-C07C4B4E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94A6D8C1-C7FD-41C9-A535-13C4C7DBB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944A41-BB51-48B7-9C3A-B7B1F8758BDB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D912-42EE-44C9-BBDB-43F9C7B7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B3AA-C021-445F-A12A-0523F2C9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4CA8-A376-4D46-A437-9373B41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FC37E-A8B5-40B5-9C9E-849744E5A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7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AC75-5637-41B1-A89D-DFC99990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CB94-4647-4C1E-BA16-C69E6790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6A23-B66E-4E7C-8C95-3D556DC2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099F7-3674-4523-B492-2554814B4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10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DB00-4722-4F62-AB9E-C2EB4D1E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0186-AD6D-4D06-9BCA-7AF4F1E1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E81C-9427-4A76-BB60-3B7D3ACA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F4F2A-31CF-4D47-AF1A-8E5C94AC3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30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B20549-53C8-4484-AF6B-A722CE10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5E8404B-64D6-40B8-B1E8-0F94B482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017AB4-1191-402A-B80A-2504F3C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BB4C8-177A-4F88-9594-AF39BFD51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97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8F617FD-1513-4184-B02B-D7D97404F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B0074A9-4C83-4659-8359-3FC171D64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01E512-A669-4133-895F-0AB25D9C28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67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DBCA-B41D-4951-B731-BFD1015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75B5-9658-4165-87F4-FE18DEC5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D463-BD83-47AE-89D2-A679EDEF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30784-70C0-4003-836E-E14905F454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7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E6D2-CD78-4F36-B9F2-9F9722C4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9FFF-9116-4EFE-949D-32DA2A85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6401-99BA-420D-88DF-91418EA6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8CAA4-1C0B-466D-AC25-CF38B8725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04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EC99-991A-4507-91ED-3EE5CE58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E6C87-74B4-4951-9CD4-58519589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A1A9-856E-4F93-8527-2F32D634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624F4-4B78-4492-857C-834FFAC10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99F78B-EB46-4F86-8DC3-A9F5A44A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E97B82-9118-4F05-A818-446C1FD8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28AB0E-DD69-41B2-8890-7AD9A693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A09D1-F401-4EE0-B935-53B605766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04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0F26FF4-AB12-4A58-AB5F-95EA39DD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43CD76E-17DC-421B-86BC-FA8E0436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2C7261-DBC0-4D5B-8BE6-F56917C1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AE02E-B350-4E8E-95B9-29B94D85A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506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F15A76F-F118-49CA-B9F6-7CBFDDDA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7BE616-D2E2-4D8C-831C-CE26BAB3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F46590-3FF3-4CFE-A789-D28F6FE5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052C6-E190-4B65-9FF3-BFF8C822F4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25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5295-C223-41FE-9225-11F43634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5FEC-4255-4350-B1AC-2BF84D43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C1D8-7DEB-4ACA-83CF-FDECA0A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49840-CE88-49AC-AF0B-37AC61054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79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E22339-4107-4FDC-838D-2492C740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FB7C4A-3954-4C0F-90CD-6C80BFDA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CF47306-F2E6-4805-83D5-CB1F7D7B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02BB2-9633-485F-9C52-223C9B893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2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DCEEB3-78C3-4624-9D53-6BC88675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C82FD2-9D49-499C-8CCE-A20DD2FA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295C55-4B77-43B7-BB7E-8179847B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95D8D-0A38-4018-802E-8C7DC0885D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270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571C06-7532-4E3B-83DD-1525A00E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4D9920-926A-4B4A-8F4A-630D5B27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A036B8-C6F2-4801-80F6-1FFE8A3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5578-1BFA-471A-9584-D1ED45300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538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FF71-1367-4419-8CAD-964C5FC8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A53A-BB01-4703-9AEC-199FC3BD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0ECD-AA1A-48C0-9D8B-A1EB7CFC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21356-1E68-4A46-8DE7-FB31A221B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038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C7C8-8EB4-43BA-8383-A4667009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6E4D-6741-4FA8-B190-2B50C0DF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CCB4-E623-40B1-AA75-AF0409CC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ACE39-B890-438F-A83E-1E0A7F626F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87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A65BC6-FB1A-4BCC-B0AA-9FDCF7A6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2A23AFC-C12E-4397-A4CA-9152F6EB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FDD179-3403-45F6-BFED-8E916EDB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92145-A16E-4209-B1CD-E3C530A6FB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53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2485700-8C1A-4997-B2C4-7575BB97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C5FA525-402F-4AC7-9392-CC83C69D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81109D-F099-4200-BE2A-FFBA220E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E2987-DAF4-4576-BE39-F1B719C4B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886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D576-B06C-4E1D-B687-ED8B8A57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F767-789B-4A51-A9AD-CD3DFF61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5FF5-5889-40FC-8A1F-DD285921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8A019-654D-49C2-AFE0-22B93FB90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583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15EA-5715-4719-8060-7A895DFD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5E62-73E5-4E0D-A6F2-A368CF14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3F8B-D748-4274-B50B-D6975108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11B38-A257-4BC3-8DA4-BF761802EA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808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9F98-2667-47BE-824D-E52D0B50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3427-0810-4C92-A38F-6ADDF4A6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3070-391E-4886-8126-BC9D6C29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0C4B2-5F29-46B4-8605-63C897307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68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B5C3-59A5-4B20-B4D6-BE55CC47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58CEE-0088-4212-A41E-67A1DC5A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BB2A7-954D-4ECA-9CE7-03945224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A4208-A80E-48CB-9ED0-651C66440E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681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07BB56-919A-463E-A2AE-E0AF2F7C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97EED7-7230-4A74-9AF7-D9D01E2D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99D0A7-070A-482B-89F0-3D876456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5B407-1ACB-41F1-9BE9-1B0FA44DD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5887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3419F5-F039-44AD-A409-675FCCED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9714BA-7569-49D2-AAE9-E02B28F9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FF202E-A096-465F-8B03-794EBDDB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3ED5E-0024-4137-90CF-669072CB2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528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ED15C3A-9B98-44A9-BA47-351313EA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531F28-F480-4359-8879-C1E6B05C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8E5E76-BCAC-4FDE-9E3F-09A332CA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C1CC2-6445-4AED-BD79-3EB369DFB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712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84AC05-8C09-44E8-AF6B-B956BA88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DDEA0B-9546-4963-85C6-77BF99D3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D3E8AF-0344-4C0E-938C-B0E416B8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43344-C6EB-4F06-80E6-16DFD38129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851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10AA9A-D59A-4DF4-88A2-EE3CAFE5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A56ED6-C46E-4D44-91DC-0794278F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8491AA-D5E2-49B9-8A1C-9EADDE2B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59226-6939-46CB-A7B5-3E9F3260E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6407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4B92E7-0D29-4988-A6B6-9660E25E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2B284C-FBBD-478C-9C7D-E073CB23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CB3C43-99B4-422F-BDDD-79B0C223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83CAB-ED5C-4057-A2AA-6764DAB40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8267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B32D-E7D3-4491-B226-F3CF0D4F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96841-770D-4E5F-ADC5-5FE841C1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BB13-20A9-4C33-8B8B-65093B2F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7B83D-00ED-4438-8396-FBAE2802A8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3531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5264-BF12-468E-A4A8-A19BA051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F0C3-8557-4350-861A-879988F6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D6A4-10A2-4053-AAA1-12F7BBB2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7CC77-C0FC-4591-9C19-2322D10D1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1595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548E-DBC2-44F5-AEA6-3A61FD15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1FA1-2263-4A39-8482-DDF5796F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9DE0-E1F9-423C-A245-6B6E1B62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626A5-E834-4CCB-B77F-C87107535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6950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916D-0282-4255-AB6C-7D4631C3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8702-8479-4542-8865-6158140C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0AEA-E443-4092-82ED-6D530D60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99CE2-0DFE-437D-9C5A-14CC741ADA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37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EECBB5-20BD-44D9-BBD8-20B4F9EA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310D9C-BE82-478B-80BD-6E8FD740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0A7870-6D79-41C1-AAC1-6E8DEADA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26AE6-7C19-4A76-B905-6D755A2A04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816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8CC6-854F-4557-91E5-5F8359D1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4D40-A460-450C-9283-CC36927B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82FB-42BA-4FFD-8B23-1A162F5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665BF-DD4F-4CB8-8329-8E0BDE0EE7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46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7370D7-5B06-4996-95A8-B17D04F0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3D54B7-1ABC-4A6B-BF88-E51811FB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C513-AB3B-40B8-9156-DAFE7DF8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2B87-C272-4164-A069-D7EF82E9AB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778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500A36-7806-456C-A8BD-0AB0E25E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EE613E-28D1-41AF-864C-AFA1BD4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CE0E11-9640-4774-B7EA-60449994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2BF47-A7E0-46D4-84E1-3E8AA4634F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539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3F837B-E337-46FC-8134-AC25398F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55C6E2-EFCF-42F5-B298-3E634385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5759D3-34AA-4C31-9F3F-7FF4C630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09AF3-F5F0-4212-85DB-AAFAAA74E2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0795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437E5B-2FEA-4E41-9D30-8DE0257F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E83F63-FEE8-4BA2-B95C-6D272E83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9BA413-2F5C-4E70-B9F1-0F43DCF1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B3521-4910-4E3A-87FA-CA9CD98A3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9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0EB389-7A02-4124-9BAF-243AAB65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A843B1-6AD7-4659-859D-8C651613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341A89-7D2D-4574-A185-F31A525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56F2B-E06A-42D4-A724-27A35D85CE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66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ED00B1-9D4A-436D-B985-139B96C1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D70A31-BD5F-41C8-88B0-52AA7F8E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95D6E9-E986-464F-AD15-DF8A6C9D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0A4D2-4BCF-4017-813A-BD971E9D3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9661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114B-0F95-49CF-8E64-2622143D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9C07-60B1-4E61-9036-43A6AC6F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D43-4BCA-460E-A0EE-67D9350A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FC69-4DFC-4EF4-9CEB-8FA437AB22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4631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107F-9743-4F24-8B3C-3DE55DDD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396A0-6BEC-42F5-A26F-690EA3E3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7753-0AB8-4621-8F08-9F6959F7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939D2-F6B8-4FB2-9E64-CAFC897971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58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22D5FA-E887-4E49-ACF5-22B80DE6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1448A6-761B-42EE-A901-ED2F1CE2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6C9C5A-59E2-4E5C-B69B-5E5FCBBA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1F06D-CC74-4DAE-B4F1-73C32ACBA3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5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23CD8BA-3476-4BC4-91AC-83D529D8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CB37A4-B949-4D75-94D5-DDF02AF2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572F6F-C5EF-40A1-B788-E7D7E4F2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A86D1-427E-45B1-A781-EB2BA3D0A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84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07C9B1-CF48-4BA8-B830-E090BB62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0E7558-B59C-4A1E-9532-98F569D0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96F711-5F09-4DC0-849F-EEB16CE4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F68CB-E6E9-44A9-9527-AF6E2F1E5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91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12EF3CE-BC31-43C6-B0F6-AB68914A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22CC51-D156-4629-BA4F-9AEF53D8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46571F-0D0E-4E80-AC63-D43B5425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55074-C322-4EDC-AC0D-659250A93E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3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FE966A-A30D-4015-9770-13D9C8CC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FC2C3C-EA4E-490E-B84E-4657F7C5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98FF27-6F96-404E-91F7-001F344F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61320-2CDF-4ABE-8632-53AB08E47C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54DEF07-3973-47C4-8521-4DD22A1D4A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F9ED7FC-B56C-401C-8191-9C299BE46E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F2D8-3DE6-4C3C-A3FA-7252DF640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E54B-AF1E-49ED-91C3-18ACF57FE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3852-3C2B-4206-BAD3-A835B1945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AD1418-46F0-4018-A7CC-22DD6F2A65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  <p:sldLayoutId id="2147484557" r:id="rId12"/>
    <p:sldLayoutId id="21474845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93E4A5A5-83E3-4D87-8E6D-B98F04B34C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D4C219B-BF33-49B4-8FD8-40E61310C4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742A-B019-4B8B-9139-97269B8EB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2C17-E8A0-4CAB-A658-7C3D10F0A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0AC3-4198-4DEC-BC7D-B4525501C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119755E-F4A3-4E1E-A50A-E47B91786E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E9643DEB-8443-43D7-A954-F34D3143A0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B5654EAA-724B-4525-AB2F-B69456BB3F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B552-B573-4F90-BED3-BDE48E657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7F68-28B2-4E6D-AFA9-75C46E17A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DEAE-8E3F-4845-9899-63BD47C97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999333F-CC5C-438E-B284-50372954E9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A34F2428-95ED-493D-B300-9A45F274A0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B777B2DB-618C-40CC-B39F-0FD126C10D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5950-ED43-465D-8125-4DD9AEC7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C2DB-8E31-421C-A150-8CB1BFF28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8686-8D32-4B3B-931E-7BE2115E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F928F22-6B4F-49C5-A1E3-7FF87A93C7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cmerced.edu/" TargetMode="External"/><Relationship Id="rId5" Type="http://schemas.openxmlformats.org/officeDocument/2006/relationships/hyperlink" Target="http://faculty.ucmerced.edu/mhyang" TargetMode="Externa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FA0ABE7-45AB-4CD8-AC19-852D3962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Textbook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7E39E12-E3C0-413E-8B9C-02B8BBD6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Discrete Mathematics and Its Applications</a:t>
            </a:r>
            <a:r>
              <a:rPr lang="en-US" altLang="en-US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  by Kenneth H. Rosen, 7</a:t>
            </a:r>
            <a:r>
              <a:rPr lang="en-US" altLang="en-US" baseline="30000"/>
              <a:t>th</a:t>
            </a:r>
            <a:r>
              <a:rPr lang="en-US" altLang="en-US"/>
              <a:t> edition, McGraw Hill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C698167-3450-4A45-8920-531EF223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3A870E-1DFF-43A1-BE05-48A347494E1C}" type="slidenum">
              <a:rPr lang="en-US" altLang="en-US" sz="1200">
                <a:solidFill>
                  <a:srgbClr val="898989"/>
                </a:solidFill>
              </a:rPr>
              <a:pPr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149" name="Picture 6">
            <a:extLst>
              <a:ext uri="{FF2B5EF4-FFF2-40B4-BE49-F238E27FC236}">
                <a16:creationId xmlns:a16="http://schemas.microsoft.com/office/drawing/2014/main" id="{602F4206-22A8-430A-96D0-6DBA1D5E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7180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>
            <a:extLst>
              <a:ext uri="{FF2B5EF4-FFF2-40B4-BE49-F238E27FC236}">
                <a16:creationId xmlns:a16="http://schemas.microsoft.com/office/drawing/2014/main" id="{367A4825-F975-4D83-AACF-FD0086CE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3011" name="Content Placeholder 3">
            <a:extLst>
              <a:ext uri="{FF2B5EF4-FFF2-40B4-BE49-F238E27FC236}">
                <a16:creationId xmlns:a16="http://schemas.microsoft.com/office/drawing/2014/main" id="{3FF6722F-A5EE-427A-BF82-D7D2FD28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 ˅ q: “Today is Friday or it is raining today”</a:t>
            </a:r>
          </a:p>
          <a:p>
            <a:pPr marL="971550" lvl="1" indent="-514350">
              <a:defRPr/>
            </a:pPr>
            <a:r>
              <a:rPr lang="en-US" dirty="0"/>
              <a:t>True: </a:t>
            </a:r>
          </a:p>
          <a:p>
            <a:pPr marL="1371600" lvl="2" indent="-514350">
              <a:defRPr/>
            </a:pPr>
            <a:r>
              <a:rPr lang="en-US" dirty="0"/>
              <a:t>Today is Friday</a:t>
            </a:r>
          </a:p>
          <a:p>
            <a:pPr marL="1371600" lvl="2" indent="-514350">
              <a:defRPr/>
            </a:pPr>
            <a:r>
              <a:rPr lang="en-US" dirty="0"/>
              <a:t>It is raining today</a:t>
            </a:r>
          </a:p>
          <a:p>
            <a:pPr marL="1371600" lvl="2" indent="-514350">
              <a:defRPr/>
            </a:pPr>
            <a:r>
              <a:rPr lang="en-US" dirty="0"/>
              <a:t>It is a rainy Friday</a:t>
            </a:r>
          </a:p>
          <a:p>
            <a:pPr marL="971550" lvl="1" indent="-514350">
              <a:defRPr/>
            </a:pPr>
            <a:r>
              <a:rPr lang="en-US" dirty="0"/>
              <a:t>False</a:t>
            </a:r>
          </a:p>
          <a:p>
            <a:pPr marL="1371600" lvl="2" indent="-514350">
              <a:defRPr/>
            </a:pPr>
            <a:r>
              <a:rPr lang="en-US" dirty="0"/>
              <a:t>Today is not Friday and it does not rain</a:t>
            </a:r>
          </a:p>
          <a:p>
            <a:pPr marL="857250" lvl="2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857250" lvl="2" indent="0"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This is called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INCLUSIVE OR</a:t>
            </a:r>
            <a:endParaRPr lang="en-US" sz="2800" dirty="0">
              <a:solidFill>
                <a:srgbClr val="FF0000"/>
              </a:solidFill>
            </a:endParaRPr>
          </a:p>
          <a:p>
            <a:pPr marL="1371600" lvl="2" indent="-51435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5364" name="Slide Number Placeholder 1">
            <a:extLst>
              <a:ext uri="{FF2B5EF4-FFF2-40B4-BE49-F238E27FC236}">
                <a16:creationId xmlns:a16="http://schemas.microsoft.com/office/drawing/2014/main" id="{0B183903-9598-46E0-83AE-AAB3E56C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96D2E7-D384-410A-AA64-6199A1A9F3E1}" type="slidenum">
              <a:rPr lang="en-US" altLang="en-US" sz="1200">
                <a:solidFill>
                  <a:srgbClr val="898989"/>
                </a:solidFill>
              </a:rPr>
              <a:pPr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>
            <a:extLst>
              <a:ext uri="{FF2B5EF4-FFF2-40B4-BE49-F238E27FC236}">
                <a16:creationId xmlns:a16="http://schemas.microsoft.com/office/drawing/2014/main" id="{020D97D6-A6E2-4723-A743-AB7BDE49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Exclusive or</a:t>
            </a:r>
          </a:p>
        </p:txBody>
      </p:sp>
      <p:sp>
        <p:nvSpPr>
          <p:cNvPr id="16387" name="Slide Number Placeholder 1">
            <a:extLst>
              <a:ext uri="{FF2B5EF4-FFF2-40B4-BE49-F238E27FC236}">
                <a16:creationId xmlns:a16="http://schemas.microsoft.com/office/drawing/2014/main" id="{F6AB9864-999B-42A7-B509-AE3F305D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FEBEF7-7897-4BD6-ABDC-DE09D692EF21}" type="slidenum">
              <a:rPr lang="en-US" altLang="en-US" sz="1200">
                <a:solidFill>
                  <a:srgbClr val="898989"/>
                </a:solidFill>
              </a:rPr>
              <a:pPr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8" name="Picture 3" descr="t01_1_004">
            <a:extLst>
              <a:ext uri="{FF2B5EF4-FFF2-40B4-BE49-F238E27FC236}">
                <a16:creationId xmlns:a16="http://schemas.microsoft.com/office/drawing/2014/main" id="{83EFD375-EC74-43F7-9681-3DBA2331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82738"/>
            <a:ext cx="41148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4">
            <a:extLst>
              <a:ext uri="{FF2B5EF4-FFF2-40B4-BE49-F238E27FC236}">
                <a16:creationId xmlns:a16="http://schemas.microsoft.com/office/drawing/2014/main" id="{926805AF-28E4-4910-8C0F-8928CBD2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62600"/>
            <a:ext cx="7543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Exclusive Or                 is true when exactly one 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of p, q is true. False otherwise</a:t>
            </a:r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00E8FEBB-6693-4A84-A215-43BA0A5E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486400"/>
            <a:ext cx="1143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2D30E9C-B6C3-43A9-8D5B-3FC10458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INCLUSIVE Vs EXCLUSIVE OR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A7F1EEF-7C88-485D-BCE3-EB673DAC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72D2B74-1106-43A4-8ECE-9001C438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469FD-D920-4E44-BFB3-73DEF0F38DC9}" type="slidenum">
              <a:rPr lang="en-US" altLang="en-US" sz="1200">
                <a:solidFill>
                  <a:srgbClr val="898989"/>
                </a:solidFill>
              </a:rPr>
              <a:pPr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413" name="Picture 3" descr="t01_1_003">
            <a:extLst>
              <a:ext uri="{FF2B5EF4-FFF2-40B4-BE49-F238E27FC236}">
                <a16:creationId xmlns:a16="http://schemas.microsoft.com/office/drawing/2014/main" id="{D1B597E9-C07F-4D8F-BFFA-F3BBD9D1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0900"/>
            <a:ext cx="4249738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 descr="t01_1_004">
            <a:extLst>
              <a:ext uri="{FF2B5EF4-FFF2-40B4-BE49-F238E27FC236}">
                <a16:creationId xmlns:a16="http://schemas.microsoft.com/office/drawing/2014/main" id="{F1FD9D78-19F3-4DD2-9165-9BC9C2BEF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2136775"/>
            <a:ext cx="4114800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D46FD9-FB96-4641-9845-F04BBF2DF08F}"/>
              </a:ext>
            </a:extLst>
          </p:cNvPr>
          <p:cNvSpPr/>
          <p:nvPr/>
        </p:nvSpPr>
        <p:spPr>
          <a:xfrm>
            <a:off x="457200" y="4495800"/>
            <a:ext cx="3352800" cy="304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67C87-079C-4265-BCF8-C9E3B3DE39A8}"/>
              </a:ext>
            </a:extLst>
          </p:cNvPr>
          <p:cNvSpPr/>
          <p:nvPr/>
        </p:nvSpPr>
        <p:spPr>
          <a:xfrm>
            <a:off x="5334000" y="4495800"/>
            <a:ext cx="3352800" cy="304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>
            <a:extLst>
              <a:ext uri="{FF2B5EF4-FFF2-40B4-BE49-F238E27FC236}">
                <a16:creationId xmlns:a16="http://schemas.microsoft.com/office/drawing/2014/main" id="{907FD952-D221-4FC4-AFAB-359CFBDB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statement</a:t>
            </a:r>
          </a:p>
        </p:txBody>
      </p:sp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F76F929C-2059-4839-A10C-869B077C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0D0352-3CE7-4ECB-ABC8-6B3039E53491}" type="slidenum">
              <a:rPr lang="en-US" altLang="en-US" sz="1200">
                <a:solidFill>
                  <a:srgbClr val="898989"/>
                </a:solidFill>
              </a:rPr>
              <a:pPr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6" name="Picture 3" descr="t01_1_005">
            <a:extLst>
              <a:ext uri="{FF2B5EF4-FFF2-40B4-BE49-F238E27FC236}">
                <a16:creationId xmlns:a16="http://schemas.microsoft.com/office/drawing/2014/main" id="{BA6E18C5-4D52-4758-B1CD-FC240283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371600"/>
            <a:ext cx="34321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4">
            <a:extLst>
              <a:ext uri="{FF2B5EF4-FFF2-40B4-BE49-F238E27FC236}">
                <a16:creationId xmlns:a16="http://schemas.microsoft.com/office/drawing/2014/main" id="{3391BEA3-42F3-494F-BD67-06C987CA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00600"/>
            <a:ext cx="7010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  <a:ea typeface="ＭＳ Ｐゴシック" pitchFamily="1" charset="-128"/>
              </a:rPr>
              <a:t>Conditional Statement: 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pitchFamily="1" charset="-128"/>
              </a:rPr>
              <a:t>p is called the premise (or antecedent) and </a:t>
            </a:r>
            <a:r>
              <a:rPr lang="en-US" i="1" dirty="0">
                <a:latin typeface="Arial" charset="0"/>
                <a:ea typeface="ＭＳ Ｐゴシック" pitchFamily="1" charset="-128"/>
              </a:rPr>
              <a:t>q</a:t>
            </a:r>
            <a:r>
              <a:rPr lang="en-US" dirty="0">
                <a:latin typeface="Arial" charset="0"/>
                <a:ea typeface="ＭＳ Ｐゴシック" pitchFamily="1" charset="-128"/>
              </a:rPr>
              <a:t> is called the conclusion (or consequent)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pitchFamily="1" charset="-128"/>
              </a:rPr>
              <a:t>p</a:t>
            </a:r>
            <a:r>
              <a:rPr lang="en-US" dirty="0">
                <a:latin typeface="Arial" charset="0"/>
                <a:ea typeface="ＭＳ Ｐゴシック" pitchFamily="1" charset="-128"/>
                <a:sym typeface="Wingdings" pitchFamily="2" charset="2"/>
              </a:rPr>
              <a:t> q is false when p is true and q is false.  True otherwise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>
            <a:extLst>
              <a:ext uri="{FF2B5EF4-FFF2-40B4-BE49-F238E27FC236}">
                <a16:creationId xmlns:a16="http://schemas.microsoft.com/office/drawing/2014/main" id="{81982158-36BC-4022-AACA-B0DBBC65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statement p</a:t>
            </a:r>
            <a:r>
              <a:rPr lang="en-US" altLang="en-US">
                <a:sym typeface="Wingdings" panose="05000000000000000000" pitchFamily="2" charset="2"/>
              </a:rPr>
              <a:t>q </a:t>
            </a:r>
            <a:endParaRPr lang="en-US" altLang="en-US"/>
          </a:p>
        </p:txBody>
      </p:sp>
      <p:sp>
        <p:nvSpPr>
          <p:cNvPr id="19459" name="Content Placeholder 3">
            <a:extLst>
              <a:ext uri="{FF2B5EF4-FFF2-40B4-BE49-F238E27FC236}">
                <a16:creationId xmlns:a16="http://schemas.microsoft.com/office/drawing/2014/main" id="{5B296B64-F508-4C60-8429-006B490E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Also called an implication</a:t>
            </a:r>
          </a:p>
          <a:p>
            <a:endParaRPr lang="en-US" altLang="en-US"/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50257B28-AA40-4DD4-89B4-379AF45C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DEBC7D-19A9-474A-8E1F-C0F7E6EB4D0C}" type="slidenum">
              <a:rPr lang="en-US" altLang="en-US" sz="120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7A67B9-5B02-4A3C-8D6B-06540730603D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209800"/>
          <a:ext cx="6553200" cy="44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if p, then 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p implies</a:t>
                      </a:r>
                      <a:r>
                        <a:rPr lang="en-US" sz="1800" b="1" baseline="0" dirty="0">
                          <a:solidFill>
                            <a:srgbClr val="002060"/>
                          </a:solidFill>
                        </a:rPr>
                        <a:t> q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if p, 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p only if 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p is sufficient</a:t>
                      </a:r>
                      <a:r>
                        <a:rPr lang="en-US" sz="1800" b="1" baseline="0" dirty="0">
                          <a:solidFill>
                            <a:srgbClr val="002060"/>
                          </a:solidFill>
                        </a:rPr>
                        <a:t> for q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a sufficient</a:t>
                      </a:r>
                      <a:r>
                        <a:rPr lang="en-US" sz="1800" b="1" baseline="0" dirty="0">
                          <a:solidFill>
                            <a:srgbClr val="002060"/>
                          </a:solidFill>
                        </a:rPr>
                        <a:t> condition for q is p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q if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 whenever</a:t>
                      </a:r>
                      <a:r>
                        <a:rPr lang="en-US" sz="1800" baseline="0" dirty="0"/>
                        <a:t> p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q when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 is necessary</a:t>
                      </a:r>
                      <a:r>
                        <a:rPr lang="en-US" sz="1800" baseline="0" dirty="0"/>
                        <a:t> for p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a necessary condition for p is q</a:t>
                      </a:r>
                    </a:p>
                    <a:p>
                      <a:r>
                        <a:rPr lang="en-US" sz="1800" dirty="0"/>
                        <a:t>q unless  ┐ p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Conditional Statement: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q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is false when p is true and q is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false.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True otherwise.</a:t>
                      </a:r>
                    </a:p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q follows from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484" name="Picture 3" descr="t01_1_005">
            <a:extLst>
              <a:ext uri="{FF2B5EF4-FFF2-40B4-BE49-F238E27FC236}">
                <a16:creationId xmlns:a16="http://schemas.microsoft.com/office/drawing/2014/main" id="{21D20768-AD62-40CC-85DB-C58EFC5B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3" y="2209800"/>
            <a:ext cx="22748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5C38FEB-5785-4AB6-880A-9025B957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Sufficiency VS. Necessity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F6C9EE2-50A8-48F7-9E17-A4C2B5F4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		ANY IDEA?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A28FD90-A943-4639-B141-B62A9719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60A139-B2A0-430A-8BA3-CCA610A5FC7F}" type="slidenum">
              <a:rPr lang="en-US" altLang="en-US" sz="1200">
                <a:solidFill>
                  <a:srgbClr val="898989"/>
                </a:solidFill>
              </a:rPr>
              <a:pPr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F6BE53-5269-4B20-9762-0E3130CE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0E719F7-0D38-4809-85D6-31FCA9D1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>
              <a:sym typeface="Wingdings" panose="05000000000000000000" pitchFamily="2" charset="2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40E2391-686E-4059-8BA3-EFB60A80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3370CF-B18B-47BA-8ADD-3B2984B86CEE}" type="slidenum">
              <a:rPr lang="en-US" altLang="en-US" sz="120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16F6C7E4-E9B1-401D-9508-D5B31347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65200"/>
            <a:ext cx="3581400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9BC57D-FC30-4AE9-9745-90DBFF277D51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1905000"/>
          <a:ext cx="4572000" cy="341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810">
                <a:tc>
                  <a:txBody>
                    <a:bodyPr/>
                    <a:lstStyle/>
                    <a:p>
                      <a:r>
                        <a:rPr lang="en-US" sz="1800" dirty="0"/>
                        <a:t>ELECTED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TAXES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182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182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182"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___ (T)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182"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___(F)</a:t>
                      </a: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DA2B6BA-D6AF-4869-B877-7F294DC5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</a:t>
            </a:r>
            <a:r>
              <a:rPr lang="en-US" altLang="en-US">
                <a:sym typeface="Wingdings" panose="05000000000000000000" pitchFamily="2" charset="2"/>
              </a:rPr>
              <a:t>q</a:t>
            </a:r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2FA7746-4547-4654-BEAA-14BC0F35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r>
              <a:rPr lang="en-US" altLang="en-US" sz="2800"/>
              <a:t>p only if q: </a:t>
            </a:r>
          </a:p>
          <a:p>
            <a:pPr lvl="1"/>
            <a:r>
              <a:rPr lang="en-US" altLang="en-US" sz="2400"/>
              <a:t>p cannot be true when q is not true</a:t>
            </a:r>
          </a:p>
          <a:p>
            <a:pPr lvl="1"/>
            <a:r>
              <a:rPr lang="en-US" altLang="en-US" sz="2400"/>
              <a:t>The statement is false if p is true but q is false</a:t>
            </a:r>
          </a:p>
          <a:p>
            <a:pPr lvl="1"/>
            <a:r>
              <a:rPr lang="en-US" altLang="en-US" sz="2400"/>
              <a:t>When p is false, q may be either true or false</a:t>
            </a:r>
          </a:p>
          <a:p>
            <a:pPr lvl="1"/>
            <a:r>
              <a:rPr lang="en-US" altLang="en-US" sz="2400"/>
              <a:t>Not to use “q only if p” to express p</a:t>
            </a:r>
            <a:r>
              <a:rPr lang="en-US" altLang="en-US" sz="2400">
                <a:sym typeface="Wingdings" panose="05000000000000000000" pitchFamily="2" charset="2"/>
              </a:rPr>
              <a:t>q</a:t>
            </a:r>
          </a:p>
          <a:p>
            <a:r>
              <a:rPr lang="en-US" altLang="en-US" sz="2800">
                <a:sym typeface="Wingdings" panose="05000000000000000000" pitchFamily="2" charset="2"/>
              </a:rPr>
              <a:t>q unless </a:t>
            </a:r>
            <a:r>
              <a:rPr lang="en-US" altLang="en-US" sz="2800"/>
              <a:t>┐ p</a:t>
            </a:r>
          </a:p>
          <a:p>
            <a:pPr lvl="1"/>
            <a:r>
              <a:rPr lang="en-US" altLang="en-US" sz="2400">
                <a:sym typeface="Wingdings" panose="05000000000000000000" pitchFamily="2" charset="2"/>
              </a:rPr>
              <a:t>If </a:t>
            </a:r>
            <a:r>
              <a:rPr lang="en-US" altLang="en-US" sz="2400"/>
              <a:t>┐ p is false, then q must be true</a:t>
            </a:r>
          </a:p>
          <a:p>
            <a:pPr lvl="1"/>
            <a:r>
              <a:rPr lang="en-US" altLang="en-US" sz="2400">
                <a:sym typeface="Wingdings" panose="05000000000000000000" pitchFamily="2" charset="2"/>
              </a:rPr>
              <a:t>The statement is false when p is true but q is false, but the statement is true otherwise</a:t>
            </a:r>
          </a:p>
          <a:p>
            <a:pPr lvl="1"/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E4A4E944-1F05-4CD4-BBC1-FEF6B07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A6F0E0-BC29-4BE2-A3A3-4F965465DF2D}" type="slidenum">
              <a:rPr lang="en-US" altLang="en-US" sz="120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2533" name="Picture 3" descr="t01_1_005">
            <a:extLst>
              <a:ext uri="{FF2B5EF4-FFF2-40B4-BE49-F238E27FC236}">
                <a16:creationId xmlns:a16="http://schemas.microsoft.com/office/drawing/2014/main" id="{9239B576-E91F-4FA7-98AF-5A6D4E32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3" y="2209800"/>
            <a:ext cx="22748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1ECC2F9-3193-4CC3-8E53-44BA3541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4C6120E-1616-4C8F-AFF4-367C1448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Maria learns discrete mathematics, then she will find a good job</a:t>
            </a:r>
          </a:p>
          <a:p>
            <a:pPr lvl="1"/>
            <a:r>
              <a:rPr lang="en-US" altLang="en-US"/>
              <a:t>Maria will find a good job when she learns discrete mathematics (q when p)</a:t>
            </a:r>
          </a:p>
          <a:p>
            <a:pPr lvl="1"/>
            <a:r>
              <a:rPr lang="en-US" altLang="en-US"/>
              <a:t>For Maria to get a good job, it is sufficient for her to learn discrete mathematics (sufficient condition for q is p)</a:t>
            </a:r>
          </a:p>
          <a:p>
            <a:pPr lvl="1"/>
            <a:r>
              <a:rPr lang="en-US" altLang="en-US"/>
              <a:t>Maria will find a good job unless she does not learn discrete mathematics (q unless not p)</a:t>
            </a:r>
          </a:p>
          <a:p>
            <a:pPr lvl="1"/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A007C0A3-B753-4B52-98F6-6F17D169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60B910-5F31-47A7-9A62-32C5D073A341}" type="slidenum">
              <a:rPr lang="en-US" altLang="en-US" sz="1200">
                <a:solidFill>
                  <a:srgbClr val="898989"/>
                </a:solidFill>
              </a:rPr>
              <a:pPr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7A6E8B8-4867-4450-9402-8C8C43BA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mistake for p</a:t>
            </a:r>
            <a:r>
              <a:rPr lang="en-US" altLang="en-US">
                <a:sym typeface="Wingdings" panose="05000000000000000000" pitchFamily="2" charset="2"/>
              </a:rPr>
              <a:t>q</a:t>
            </a:r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241532E-31F5-474A-8943-3667289E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Correct: p only if q</a:t>
            </a:r>
          </a:p>
          <a:p>
            <a:r>
              <a:rPr lang="en-US" altLang="en-US"/>
              <a:t>Mistake to think “q only if p”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4919D2BC-5827-4235-96A7-214C3DEB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C84FF9-D2BB-4E9B-89C6-08704C1A1921}" type="slidenum">
              <a:rPr lang="en-US" altLang="en-US" sz="1200">
                <a:solidFill>
                  <a:srgbClr val="898989"/>
                </a:solidFill>
              </a:rPr>
              <a:pPr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C871B2E-5A11-4E0C-9BD1-886BD948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1.1 Propositional logic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A673C9C-D177-43C1-8FB9-52DB1BFB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Understand and construct correct mathematical arguments</a:t>
            </a:r>
          </a:p>
          <a:p>
            <a:r>
              <a:rPr lang="en-US" altLang="en-US"/>
              <a:t>Give precise meaning to mathematical statements</a:t>
            </a:r>
          </a:p>
          <a:p>
            <a:r>
              <a:rPr lang="en-US" altLang="en-US"/>
              <a:t>Rules are used to distinguish between valid (true) and invalid arguments</a:t>
            </a:r>
          </a:p>
          <a:p>
            <a:r>
              <a:rPr lang="en-US" altLang="en-US"/>
              <a:t>Used in numerous applications: circuit design, programs, verification of correctness of programs, artificial intelligence, etc.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63AAC1E-1234-43FF-B642-718AE0C2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90E16C-1340-46C3-8EDD-D1DE5F8A4C3A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2D55032-9F4A-4566-95CE-8B4CF76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	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E6A65D8-FA85-4BF2-A270-4CC9752E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“If today is Friday, then 2+3=6”</a:t>
            </a:r>
          </a:p>
          <a:p>
            <a:pPr lvl="1"/>
            <a:r>
              <a:rPr lang="en-US" altLang="en-US"/>
              <a:t>The statement is true every day except Friday even though 2+3=6 is false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F9C02F6E-3443-4824-B36A-8E3F0F1C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D0739F-EDDC-4D66-B0B2-756C3B0B0334}" type="slidenum">
              <a:rPr lang="en-US" altLang="en-US" sz="120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5605" name="Picture 3" descr="t01_1_005">
            <a:extLst>
              <a:ext uri="{FF2B5EF4-FFF2-40B4-BE49-F238E27FC236}">
                <a16:creationId xmlns:a16="http://schemas.microsoft.com/office/drawing/2014/main" id="{4D25E2A4-9499-49C2-867E-F8F87E3C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41663"/>
            <a:ext cx="3962400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95C9667-D6B8-416D-B846-AE3DDE30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Converse, contrapositive and inverse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4DE7BEC-1ECC-42DE-BD28-F73A73E1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conditional statement p</a:t>
            </a:r>
            <a:r>
              <a:rPr lang="en-US" dirty="0">
                <a:sym typeface="Wingdings" panose="05000000000000000000" pitchFamily="2" charset="2"/>
              </a:rPr>
              <a:t> q</a:t>
            </a:r>
          </a:p>
          <a:p>
            <a:pPr lvl="1">
              <a:defRPr/>
            </a:pPr>
            <a:r>
              <a:rPr lang="en-US" dirty="0">
                <a:sym typeface="Wingdings" panose="05000000000000000000" pitchFamily="2" charset="2"/>
              </a:rPr>
              <a:t>Converse: q p </a:t>
            </a:r>
          </a:p>
          <a:p>
            <a:pPr lvl="1">
              <a:defRPr/>
            </a:pPr>
            <a:r>
              <a:rPr lang="en-US" dirty="0">
                <a:sym typeface="Wingdings" panose="05000000000000000000" pitchFamily="2" charset="2"/>
              </a:rPr>
              <a:t>Contrapositive: </a:t>
            </a:r>
            <a:r>
              <a:rPr lang="en-US" dirty="0"/>
              <a:t>┐q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┐ </a:t>
            </a:r>
            <a:r>
              <a:rPr lang="en-US" dirty="0">
                <a:sym typeface="Wingdings" panose="05000000000000000000" pitchFamily="2" charset="2"/>
              </a:rPr>
              <a:t>p</a:t>
            </a:r>
          </a:p>
          <a:p>
            <a:pPr lvl="1">
              <a:defRPr/>
            </a:pPr>
            <a:r>
              <a:rPr lang="en-US" dirty="0">
                <a:sym typeface="Wingdings" panose="05000000000000000000" pitchFamily="2" charset="2"/>
              </a:rPr>
              <a:t>Inverse: </a:t>
            </a:r>
            <a:r>
              <a:rPr lang="en-US" dirty="0"/>
              <a:t>┐p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┐ </a:t>
            </a:r>
            <a:r>
              <a:rPr lang="en-US" dirty="0">
                <a:sym typeface="Wingdings" panose="05000000000000000000" pitchFamily="2" charset="2"/>
              </a:rPr>
              <a:t>q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Contrapositive and conditional statements are equivalent (same truth value)</a:t>
            </a:r>
          </a:p>
          <a:p>
            <a:pPr>
              <a:defRPr/>
            </a:pPr>
            <a:r>
              <a:rPr lang="en-US" dirty="0">
                <a:sym typeface="Wingdings" panose="05000000000000000000" pitchFamily="2" charset="2"/>
              </a:rPr>
              <a:t>This is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 true for Converse &amp; Inverse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E6F18FB-7803-4F6B-9976-DB5759FC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E172D0-AE63-4398-9CFE-1A668F168FE7}" type="slidenum">
              <a:rPr lang="en-US" altLang="en-US" sz="120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0CB4D0A-EE9F-41EA-B45E-6DD9D754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E12D904-FAEA-4791-B0DD-2BB3C500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The home team wins </a:t>
            </a:r>
            <a:r>
              <a:rPr lang="en-US" altLang="en-US">
                <a:solidFill>
                  <a:srgbClr val="FF0000"/>
                </a:solidFill>
              </a:rPr>
              <a:t>whenever it is raining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			???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0EE7AF94-B922-4BEE-A6C6-67BA2FB5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2801E5-121D-47BA-BAE2-63A92684BD2A}" type="slidenum">
              <a:rPr lang="en-US" altLang="en-US" sz="120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DCD58BB-4E3F-497C-B377-11253D75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(Contd)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F8AA0545-A560-4FF2-B7B1-318BDB3D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Converse: If the home team wins, then it is 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E195941-CF1C-4871-B0B4-9972F350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86F7E5-56B9-4349-B262-02377D2D8108}" type="slidenum">
              <a:rPr lang="en-US" altLang="en-US" sz="1200">
                <a:solidFill>
                  <a:srgbClr val="898989"/>
                </a:solidFill>
              </a:rPr>
              <a:pPr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EA9A53A-DEBA-4005-8C19-68BB44CA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Example(Contd.)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78C17AA-B76A-4722-ACC4-F33E0D71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	Contrapositive: If the home team does not win, then it is not raining.”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190EDAF-F027-4983-932E-D300681F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CD27D9-15F4-4662-A747-AD065AEC33ED}" type="slidenum">
              <a:rPr lang="en-US" altLang="en-US" sz="1200">
                <a:solidFill>
                  <a:srgbClr val="898989"/>
                </a:solidFill>
              </a:rPr>
              <a:pPr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6D7934D8-82A4-4C89-8AEB-A23983F1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Example(Contd.)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5E7DA7F-9E3C-4EBD-9E1A-F7927FA4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Inverse: If it is not raining, then the home team does not win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6D3BEBA-43A4-4AB4-9026-B43FA848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7C7607-8428-40AC-8E23-7DB9EA706DE8}" type="slidenum">
              <a:rPr lang="en-US" altLang="en-US" sz="1200">
                <a:solidFill>
                  <a:srgbClr val="898989"/>
                </a:solidFill>
              </a:rPr>
              <a:pPr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5900398-F2D5-45C4-8A7B-E49B52AD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C46E337-ABFA-4F0A-BCDC-7B55CCE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If you were Bill Gates, you would have had“</a:t>
            </a:r>
            <a:r>
              <a:rPr lang="bn-IN" altLang="en-US"/>
              <a:t>কুটি কুটি টাকা</a:t>
            </a:r>
            <a:r>
              <a:rPr lang="en-US" altLang="en-US"/>
              <a:t>”</a:t>
            </a:r>
            <a:r>
              <a:rPr lang="bn-IN" altLang="en-US"/>
              <a:t> 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What are he converse, contrapositive &amp; inverse of above statement?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D44138D6-26C5-4AA0-9505-4C5EE6A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30CF0F-137B-48DD-A201-F13D30BC89DE}" type="slidenum">
              <a:rPr lang="en-US" altLang="en-US" sz="1200">
                <a:solidFill>
                  <a:srgbClr val="898989"/>
                </a:solidFill>
              </a:rPr>
              <a:pPr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>
            <a:extLst>
              <a:ext uri="{FF2B5EF4-FFF2-40B4-BE49-F238E27FC236}">
                <a16:creationId xmlns:a16="http://schemas.microsoft.com/office/drawing/2014/main" id="{65AEB61F-D418-494D-9ABF-834FE711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Biconditional statement</a:t>
            </a:r>
          </a:p>
        </p:txBody>
      </p:sp>
      <p:sp>
        <p:nvSpPr>
          <p:cNvPr id="32771" name="Slide Number Placeholder 1">
            <a:extLst>
              <a:ext uri="{FF2B5EF4-FFF2-40B4-BE49-F238E27FC236}">
                <a16:creationId xmlns:a16="http://schemas.microsoft.com/office/drawing/2014/main" id="{08C8139D-2E78-40E5-BA3A-48DEE29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C9D11F-4D6D-483F-84F0-5C67BA082149}" type="slidenum">
              <a:rPr lang="en-US" altLang="en-US" sz="1200">
                <a:solidFill>
                  <a:srgbClr val="898989"/>
                </a:solidFill>
              </a:rPr>
              <a:pPr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2772" name="Picture 3" descr="t01_1_006">
            <a:extLst>
              <a:ext uri="{FF2B5EF4-FFF2-40B4-BE49-F238E27FC236}">
                <a16:creationId xmlns:a16="http://schemas.microsoft.com/office/drawing/2014/main" id="{D51771B5-DB9F-461C-AD33-AB4CDF8E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04925"/>
            <a:ext cx="4572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4">
            <a:extLst>
              <a:ext uri="{FF2B5EF4-FFF2-40B4-BE49-F238E27FC236}">
                <a16:creationId xmlns:a16="http://schemas.microsoft.com/office/drawing/2014/main" id="{766E5758-261F-4F03-BC06-2B358B74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29200"/>
            <a:ext cx="7010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7030A0"/>
                </a:solidFill>
                <a:sym typeface="Wingdings" panose="05000000000000000000" pitchFamily="2" charset="2"/>
              </a:rPr>
              <a:t> Biconditional Statement:  “p if and only if q”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7030A0"/>
                </a:solidFill>
                <a:sym typeface="Wingdings" panose="05000000000000000000" pitchFamily="2" charset="2"/>
              </a:rPr>
              <a:t> p  q is true when p, q have the same truth value. False otherwise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7030A0"/>
                </a:solidFill>
                <a:sym typeface="Wingdings" panose="05000000000000000000" pitchFamily="2" charset="2"/>
              </a:rPr>
              <a:t> Also known as bi-implications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CB962D61-AFD4-403C-85C0-7171F9F8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3795" name="Content Placeholder 3">
            <a:extLst>
              <a:ext uri="{FF2B5EF4-FFF2-40B4-BE49-F238E27FC236}">
                <a16:creationId xmlns:a16="http://schemas.microsoft.com/office/drawing/2014/main" id="{4F0E4DDD-E1F6-4181-9072-54B67C6D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P: “you can take the flight”, q: “you buy a ticket”</a:t>
            </a:r>
          </a:p>
          <a:p>
            <a:r>
              <a:rPr lang="en-US" altLang="en-US"/>
              <a:t>P </a:t>
            </a:r>
            <a:r>
              <a:rPr lang="en-US" altLang="en-US">
                <a:solidFill>
                  <a:srgbClr val="7030A0"/>
                </a:solidFill>
                <a:sym typeface="Wingdings" panose="05000000000000000000" pitchFamily="2" charset="2"/>
              </a:rPr>
              <a:t> </a:t>
            </a:r>
            <a:r>
              <a:rPr lang="en-US" altLang="en-US"/>
              <a:t>q: “You can take the flight if and only if you buy a ticket”</a:t>
            </a:r>
          </a:p>
          <a:p>
            <a:pPr lvl="1"/>
            <a:r>
              <a:rPr lang="en-US" altLang="en-US"/>
              <a:t>This statement is true </a:t>
            </a:r>
          </a:p>
          <a:p>
            <a:pPr lvl="2"/>
            <a:r>
              <a:rPr lang="en-US" altLang="en-US"/>
              <a:t>If you buy a ticket and take the flight</a:t>
            </a:r>
          </a:p>
          <a:p>
            <a:pPr lvl="2"/>
            <a:r>
              <a:rPr lang="en-US" altLang="en-US"/>
              <a:t>If you do not buy a ticket and you cannot take the flight </a:t>
            </a:r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D0D147E2-C34B-424E-BA22-9B13AE52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DF4B59-EE30-4064-B017-27922F1EFFF5}" type="slidenum">
              <a:rPr lang="en-US" altLang="en-US" sz="1200">
                <a:solidFill>
                  <a:srgbClr val="898989"/>
                </a:solidFill>
              </a:rPr>
              <a:pPr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>
            <a:extLst>
              <a:ext uri="{FF2B5EF4-FFF2-40B4-BE49-F238E27FC236}">
                <a16:creationId xmlns:a16="http://schemas.microsoft.com/office/drawing/2014/main" id="{644CEFDE-5D68-4E2D-A2A8-2224BB96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Truth table of compound propositions</a:t>
            </a:r>
          </a:p>
        </p:txBody>
      </p:sp>
      <p:sp>
        <p:nvSpPr>
          <p:cNvPr id="34819" name="Slide Number Placeholder 1">
            <a:extLst>
              <a:ext uri="{FF2B5EF4-FFF2-40B4-BE49-F238E27FC236}">
                <a16:creationId xmlns:a16="http://schemas.microsoft.com/office/drawing/2014/main" id="{878EB962-3A8F-46DC-A8F4-43CE9CFA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61160C-F507-4697-8072-E842040311B2}" type="slidenum">
              <a:rPr lang="en-US" altLang="en-US" sz="1200">
                <a:solidFill>
                  <a:srgbClr val="898989"/>
                </a:solidFill>
              </a:rPr>
              <a:pPr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4820" name="Picture 3" descr="t01_1_007">
            <a:extLst>
              <a:ext uri="{FF2B5EF4-FFF2-40B4-BE49-F238E27FC236}">
                <a16:creationId xmlns:a16="http://schemas.microsoft.com/office/drawing/2014/main" id="{2B6707A1-0282-49A6-9D35-A3476B44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635125"/>
            <a:ext cx="9117012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FDB0C82-B327-403A-A9A7-8F3C5147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AD764C8-2CFF-49CC-8966-B93E174D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declarative sentence that is either true or false, but not both.</a:t>
            </a:r>
          </a:p>
          <a:p>
            <a:pPr lvl="1"/>
            <a:r>
              <a:rPr lang="en-US" altLang="en-US"/>
              <a:t>Washington, D.C., is the capital of USA      (Y)</a:t>
            </a:r>
          </a:p>
          <a:p>
            <a:pPr lvl="1"/>
            <a:r>
              <a:rPr lang="en-US" altLang="en-US"/>
              <a:t>1+1=2		(Y)</a:t>
            </a:r>
          </a:p>
          <a:p>
            <a:pPr lvl="1"/>
            <a:r>
              <a:rPr lang="en-US" altLang="en-US"/>
              <a:t>2+2=5		(F)</a:t>
            </a:r>
          </a:p>
          <a:p>
            <a:pPr lvl="1"/>
            <a:r>
              <a:rPr lang="en-US" altLang="en-US"/>
              <a:t>What time is it?	(F)</a:t>
            </a:r>
          </a:p>
          <a:p>
            <a:pPr lvl="1"/>
            <a:r>
              <a:rPr lang="en-US" altLang="en-US"/>
              <a:t>Read this carefully	(F)</a:t>
            </a:r>
          </a:p>
          <a:p>
            <a:pPr lvl="1"/>
            <a:r>
              <a:rPr lang="en-US" altLang="en-US"/>
              <a:t>x+y=2			(F)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B331767-6CED-4604-9F0D-20299314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BD0915-57F4-4144-85D3-B284B2E8D1E6}" type="slidenum">
              <a:rPr lang="en-US" altLang="en-US" sz="120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>
            <a:extLst>
              <a:ext uri="{FF2B5EF4-FFF2-40B4-BE49-F238E27FC236}">
                <a16:creationId xmlns:a16="http://schemas.microsoft.com/office/drawing/2014/main" id="{B25915E7-444B-43D2-96DA-0BBCC8F4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Precedence of logic operators</a:t>
            </a:r>
          </a:p>
        </p:txBody>
      </p:sp>
      <p:sp>
        <p:nvSpPr>
          <p:cNvPr id="35843" name="Slide Number Placeholder 1">
            <a:extLst>
              <a:ext uri="{FF2B5EF4-FFF2-40B4-BE49-F238E27FC236}">
                <a16:creationId xmlns:a16="http://schemas.microsoft.com/office/drawing/2014/main" id="{392725D6-F8D2-46BA-8F83-62CD8618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AF1D8D-754C-4C0C-8E8E-CEB6C060330A}" type="slidenum">
              <a:rPr lang="en-US" altLang="en-US" sz="1200">
                <a:solidFill>
                  <a:srgbClr val="898989"/>
                </a:solidFill>
              </a:rPr>
              <a:pPr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5844" name="Picture 3" descr="t01_1_008">
            <a:extLst>
              <a:ext uri="{FF2B5EF4-FFF2-40B4-BE49-F238E27FC236}">
                <a16:creationId xmlns:a16="http://schemas.microsoft.com/office/drawing/2014/main" id="{031D9257-DE23-499F-90C9-447196FC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30432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>
            <a:extLst>
              <a:ext uri="{FF2B5EF4-FFF2-40B4-BE49-F238E27FC236}">
                <a16:creationId xmlns:a16="http://schemas.microsoft.com/office/drawing/2014/main" id="{0C1C5219-ECB6-44A3-967D-736B6083D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334000"/>
            <a:ext cx="50673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>
            <a:extLst>
              <a:ext uri="{FF2B5EF4-FFF2-40B4-BE49-F238E27FC236}">
                <a16:creationId xmlns:a16="http://schemas.microsoft.com/office/drawing/2014/main" id="{E8006C9A-11C6-4D85-B60F-245EE1D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 operations</a:t>
            </a:r>
          </a:p>
        </p:txBody>
      </p:sp>
      <p:sp>
        <p:nvSpPr>
          <p:cNvPr id="36867" name="Slide Number Placeholder 1">
            <a:extLst>
              <a:ext uri="{FF2B5EF4-FFF2-40B4-BE49-F238E27FC236}">
                <a16:creationId xmlns:a16="http://schemas.microsoft.com/office/drawing/2014/main" id="{12BA6C55-EE4F-44CA-9AA6-6BE64038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7A9569-5BC1-4CDC-8180-DC98ABA62FA2}" type="slidenum">
              <a:rPr lang="en-US" altLang="en-US" sz="1200">
                <a:solidFill>
                  <a:srgbClr val="898989"/>
                </a:solidFill>
              </a:rPr>
              <a:pPr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6868" name="Picture 3" descr="t01_1_009">
            <a:extLst>
              <a:ext uri="{FF2B5EF4-FFF2-40B4-BE49-F238E27FC236}">
                <a16:creationId xmlns:a16="http://schemas.microsoft.com/office/drawing/2014/main" id="{D37B002F-4C1F-44B9-80ED-1D70F74E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7870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C9DD77B-EE30-460B-B6D1-3C90BF3D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1.2 Translating English to logical expressions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657A6CC-914F-4361-AD05-1D8896D8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Why?  </a:t>
            </a:r>
          </a:p>
          <a:p>
            <a:pPr eaLnBrk="1" hangingPunct="1">
              <a:buFontTx/>
              <a:buNone/>
            </a:pPr>
            <a:r>
              <a:rPr lang="en-US" altLang="en-US"/>
              <a:t>English is often ambiguous and translating sentences into compound propositions removes the ambiguity</a:t>
            </a:r>
          </a:p>
          <a:p>
            <a:pPr eaLnBrk="1" hangingPunct="1">
              <a:buFontTx/>
              <a:buNone/>
            </a:pPr>
            <a:r>
              <a:rPr lang="en-US" altLang="en-US"/>
              <a:t>Using logical expressions, we can analyze them and determine their truth values</a:t>
            </a:r>
          </a:p>
          <a:p>
            <a:pPr eaLnBrk="1" hangingPunct="1">
              <a:buFontTx/>
              <a:buNone/>
            </a:pPr>
            <a:r>
              <a:rPr lang="en-US" altLang="en-US"/>
              <a:t>We can use rules of inferences to reason about them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F7050F61-2D4F-48D0-9FEC-82F33F9C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2AFD86-394C-41E9-90BA-C6D378706571}" type="slidenum">
              <a:rPr lang="en-US" altLang="en-US" sz="1200">
                <a:solidFill>
                  <a:srgbClr val="898989"/>
                </a:solidFill>
              </a:rPr>
              <a:pPr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BE2B513-2158-4400-9127-05B15562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723BC07-8DEE-444A-B488-31ED0A73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“ You can access the internet from campus only if you are a computer science major or you are not a freshman.</a:t>
            </a:r>
          </a:p>
          <a:p>
            <a:pPr eaLnBrk="1" hangingPunct="1">
              <a:buFontTx/>
              <a:buNone/>
            </a:pPr>
            <a:r>
              <a:rPr lang="en-US" altLang="en-US"/>
              <a:t> p : “You can access the internet from campus”</a:t>
            </a:r>
          </a:p>
          <a:p>
            <a:pPr eaLnBrk="1" hangingPunct="1">
              <a:buFontTx/>
              <a:buNone/>
            </a:pPr>
            <a:r>
              <a:rPr lang="en-US" altLang="en-US"/>
              <a:t> q : “You are a computer science major”</a:t>
            </a:r>
          </a:p>
          <a:p>
            <a:pPr eaLnBrk="1" hangingPunct="1">
              <a:buFontTx/>
              <a:buNone/>
            </a:pPr>
            <a:r>
              <a:rPr lang="en-US" altLang="en-US"/>
              <a:t> r : “You are freshmen”</a:t>
            </a:r>
          </a:p>
          <a:p>
            <a:pPr eaLnBrk="1" hangingPunct="1">
              <a:buFontTx/>
              <a:buNone/>
            </a:pPr>
            <a:r>
              <a:rPr lang="en-US" altLang="en-US"/>
              <a:t>p </a:t>
            </a:r>
            <a:r>
              <a:rPr lang="en-US" altLang="en-US">
                <a:sym typeface="Wingdings" panose="05000000000000000000" pitchFamily="2" charset="2"/>
              </a:rPr>
              <a:t> ( q v </a:t>
            </a:r>
            <a:r>
              <a:rPr lang="en-US" altLang="en-US"/>
              <a:t>┐</a:t>
            </a:r>
            <a:r>
              <a:rPr lang="en-US" altLang="en-US">
                <a:sym typeface="Wingdings" panose="05000000000000000000" pitchFamily="2" charset="2"/>
              </a:rPr>
              <a:t>r )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C9A7499D-EFA9-4923-AF11-C2ECD71C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6DE8B7-35FF-478B-84F6-9F80B0703ABE}" type="slidenum">
              <a:rPr lang="en-US" altLang="en-US" sz="1200">
                <a:solidFill>
                  <a:srgbClr val="898989"/>
                </a:solidFill>
              </a:rPr>
              <a:pPr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C260A3E-269F-48A8-ACAE-CC83E08E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specification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8A90327-75DF-4564-A468-F0C2F2D1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Translating sentences in natural language into logical expressions is an essential part of specifying both hardware and software systems.</a:t>
            </a:r>
          </a:p>
          <a:p>
            <a:pPr eaLnBrk="1" hangingPunct="1"/>
            <a:r>
              <a:rPr lang="en-US" altLang="en-US"/>
              <a:t>Consistency of system specification.</a:t>
            </a:r>
          </a:p>
          <a:p>
            <a:pPr eaLnBrk="1" hangingPunct="1"/>
            <a:r>
              <a:rPr lang="en-US" altLang="en-US"/>
              <a:t>Example: Express the specification “The automated reply cannot be sent when the file system is full”</a:t>
            </a:r>
          </a:p>
          <a:p>
            <a:pPr eaLnBrk="1" hangingPunct="1"/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3E4F1D22-0B5C-4D19-9BDA-66F475D2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2ECB552-CE3F-4706-B493-F4B7D0A51281}" type="slidenum">
              <a:rPr lang="en-US" altLang="en-US" sz="1200">
                <a:solidFill>
                  <a:srgbClr val="898989"/>
                </a:solidFill>
              </a:rPr>
              <a:pPr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98919FD-EDDA-4CDD-B4D1-04A01FB8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B9F65B0-C0BB-47ED-A54C-58052C63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Let p denote “The automated reply can be sent”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Let q denote “The file system is full”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/>
              <a:t>The logical expression for the sentence “The automated reply cannot be sent when the file system is full” is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90202BC-EA1A-4926-8D05-A3FF71D4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775A83-1275-4F04-AF79-7151D2570BE4}" type="slidenum">
              <a:rPr lang="en-US" altLang="en-US" sz="1200">
                <a:solidFill>
                  <a:srgbClr val="898989"/>
                </a:solidFill>
              </a:rPr>
              <a:pPr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28FC9FEA-B380-4BE6-AF8B-5F40B52E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9200"/>
            <a:ext cx="2676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FCDD599-EFEE-4068-B368-079EDD8C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569005D-CE2F-47D0-8191-D97A28B7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Determine whether these system specifications are consistent:</a:t>
            </a:r>
          </a:p>
          <a:p>
            <a:pPr eaLnBrk="1" hangingPunct="1">
              <a:buFontTx/>
              <a:buNone/>
            </a:pPr>
            <a:r>
              <a:rPr lang="en-US" altLang="en-US"/>
              <a:t>	1. The diagnostic message is stored in the buffer or it is retransmitted.</a:t>
            </a:r>
          </a:p>
          <a:p>
            <a:pPr eaLnBrk="1" hangingPunct="1">
              <a:buFontTx/>
              <a:buNone/>
            </a:pPr>
            <a:r>
              <a:rPr lang="en-US" altLang="en-US"/>
              <a:t>	2. The diagnostic message is not stored in the buffer.</a:t>
            </a:r>
          </a:p>
          <a:p>
            <a:pPr eaLnBrk="1" hangingPunct="1">
              <a:buFontTx/>
              <a:buNone/>
            </a:pPr>
            <a:r>
              <a:rPr lang="en-US" altLang="en-US"/>
              <a:t>	3. If the diagnostic message is stored in the buffer, then it is retransmitted.</a:t>
            </a:r>
          </a:p>
          <a:p>
            <a:pPr eaLnBrk="1" hangingPunct="1"/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BE4449DF-39F3-45EA-8DEF-73455EC9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393373-D566-4CC0-92B5-04B79C916583}" type="slidenum">
              <a:rPr lang="en-US" altLang="en-US" sz="1200">
                <a:solidFill>
                  <a:srgbClr val="898989"/>
                </a:solidFill>
              </a:rPr>
              <a:pPr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BAB35B5-8DF4-4878-80D9-C48B9EE9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B2897BF6-52BA-42A8-B654-1B7B2595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 p denote “The diagnostic message is stored in the buffer”</a:t>
            </a:r>
          </a:p>
          <a:p>
            <a:pPr eaLnBrk="1" hangingPunct="1"/>
            <a:r>
              <a:rPr lang="en-US" altLang="en-US"/>
              <a:t>Let q denote “The diagnostic message is retransmitted”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  <a:p>
            <a:pPr eaLnBrk="1" hangingPunct="1">
              <a:buFontTx/>
              <a:buNone/>
            </a:pPr>
            <a:r>
              <a:rPr lang="en-US" altLang="en-US"/>
              <a:t>    The three specifications are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6A0D564-4DE1-4840-A663-E9D1E719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401D3E-FF44-4033-AA13-13926109B37C}" type="slidenum">
              <a:rPr lang="en-US" altLang="en-US" sz="1200">
                <a:solidFill>
                  <a:srgbClr val="898989"/>
                </a:solidFill>
              </a:rPr>
              <a:pPr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01887F7C-6B53-4846-B7C3-69E33427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05400"/>
            <a:ext cx="60213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E42D6B2-8BA0-49C8-BDC1-44502793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299FE7D-A1AF-45AF-A22C-E9B80D50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we add one more requirement “The diagnostic message is not retransmitted”</a:t>
            </a:r>
          </a:p>
          <a:p>
            <a:pPr eaLnBrk="1" hangingPunct="1">
              <a:buFontTx/>
              <a:buNone/>
            </a:pPr>
            <a:r>
              <a:rPr lang="en-US" altLang="en-US"/>
              <a:t>   The new specifications now are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147B0316-54F0-4507-96A0-5CE1B966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82D016-D904-41E1-A02D-C44F5C407783}" type="slidenum">
              <a:rPr lang="en-US" altLang="en-US" sz="1200">
                <a:solidFill>
                  <a:srgbClr val="898989"/>
                </a:solidFill>
              </a:rPr>
              <a:pPr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E3EE2252-2C95-49FE-82CF-DB20F5F2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685088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5">
            <a:extLst>
              <a:ext uri="{FF2B5EF4-FFF2-40B4-BE49-F238E27FC236}">
                <a16:creationId xmlns:a16="http://schemas.microsoft.com/office/drawing/2014/main" id="{2650A84D-ED8B-477B-B157-2BB5D698D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This is inconsistent!   No truth values of p and q will make all the above statements true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AE05331-1D76-48FF-A6BE-45DE6EAB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gates 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757C6551-FE50-44D3-9DC1-2630288E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E3C8D2-2EF7-453B-8D00-FFF43707301E}" type="slidenum">
              <a:rPr lang="en-US" altLang="en-US" sz="1200">
                <a:solidFill>
                  <a:srgbClr val="898989"/>
                </a:solidFill>
              </a:rPr>
              <a:pPr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5060" name="Picture 3" descr="11_3_01">
            <a:extLst>
              <a:ext uri="{FF2B5EF4-FFF2-40B4-BE49-F238E27FC236}">
                <a16:creationId xmlns:a16="http://schemas.microsoft.com/office/drawing/2014/main" id="{CDF0D61B-EF31-42F5-BD7E-4160D33BB3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95400"/>
            <a:ext cx="6091238" cy="115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3" descr="11_3_02">
            <a:extLst>
              <a:ext uri="{FF2B5EF4-FFF2-40B4-BE49-F238E27FC236}">
                <a16:creationId xmlns:a16="http://schemas.microsoft.com/office/drawing/2014/main" id="{0D291E3E-BDB4-4989-9D1E-69AB2B09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919913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3" descr="11_3_03">
            <a:extLst>
              <a:ext uri="{FF2B5EF4-FFF2-40B4-BE49-F238E27FC236}">
                <a16:creationId xmlns:a16="http://schemas.microsoft.com/office/drawing/2014/main" id="{BD2F160C-0BA3-4433-964E-D03AA0CF9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9188"/>
            <a:ext cx="3200400" cy="306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3" name="TextBox 2">
            <a:extLst>
              <a:ext uri="{FF2B5EF4-FFF2-40B4-BE49-F238E27FC236}">
                <a16:creationId xmlns:a16="http://schemas.microsoft.com/office/drawing/2014/main" id="{CF6972BF-F3C0-41D8-A77F-0D2CDEF02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02288"/>
            <a:ext cx="2667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00"/>
              <a:t>Courtesy </a:t>
            </a:r>
            <a:endParaRPr lang="en-US" altLang="en-US" sz="1100">
              <a:hlinkClick r:id="rId5"/>
            </a:endParaRPr>
          </a:p>
          <a:p>
            <a:r>
              <a:rPr lang="en-US" altLang="en-US" sz="1100">
                <a:hlinkClick r:id="rId5"/>
              </a:rPr>
              <a:t>Ming-Hsuan Yang</a:t>
            </a:r>
            <a:r>
              <a:rPr lang="en-US" altLang="en-US" sz="1100"/>
              <a:t>  from </a:t>
            </a:r>
            <a:r>
              <a:rPr lang="en-US" altLang="en-US" sz="1100">
                <a:hlinkClick r:id="rId6"/>
              </a:rPr>
              <a:t>University of California at Merced</a:t>
            </a:r>
            <a:r>
              <a:rPr lang="en-US" altLang="en-US" sz="1100"/>
              <a:t>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99A9C34-95EA-4615-A4C7-C27AD807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DAC6D3F-BE3F-4C00-B744-8B4774B1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Negation operator</a:t>
            </a:r>
          </a:p>
          <a:p>
            <a:pPr eaLnBrk="1" hangingPunct="1"/>
            <a:r>
              <a:rPr lang="en-US" altLang="en-US"/>
              <a:t>Conjunction (and, ^)</a:t>
            </a:r>
          </a:p>
          <a:p>
            <a:pPr eaLnBrk="1" hangingPunct="1"/>
            <a:r>
              <a:rPr lang="en-US" altLang="en-US"/>
              <a:t>Disjunction (or v )</a:t>
            </a:r>
          </a:p>
          <a:p>
            <a:pPr eaLnBrk="1" hangingPunct="1"/>
            <a:r>
              <a:rPr lang="en-US" altLang="en-US"/>
              <a:t>Conditional statement 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endParaRPr lang="en-US" altLang="en-US"/>
          </a:p>
          <a:p>
            <a:pPr eaLnBrk="1" hangingPunct="1"/>
            <a:r>
              <a:rPr lang="en-US" altLang="en-US"/>
              <a:t>Biconditional statement  </a:t>
            </a:r>
            <a:r>
              <a:rPr lang="en-US" altLang="en-US">
                <a:sym typeface="Wingdings" panose="05000000000000000000" pitchFamily="2" charset="2"/>
              </a:rPr>
              <a:t>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Exclusive Or </a:t>
            </a: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23726831-46F3-42EE-A4CC-C5CACE4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CECE9F-DA88-4F9F-9D03-E450C7E3F67F}" type="slidenum">
              <a:rPr lang="en-US" altLang="en-US" sz="120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>
            <a:extLst>
              <a:ext uri="{FF2B5EF4-FFF2-40B4-BE49-F238E27FC236}">
                <a16:creationId xmlns:a16="http://schemas.microsoft.com/office/drawing/2014/main" id="{5F943AAD-9EAB-496E-B940-60B64FD5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Negation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980F7E4D-996E-4FD1-B088-3D8BA4D6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DDA06B-2E56-40B0-A054-1BF10A715CBC}" type="slidenum">
              <a:rPr lang="en-US" altLang="en-US" sz="120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0244" name="Picture 3" descr="t01_1_001">
            <a:extLst>
              <a:ext uri="{FF2B5EF4-FFF2-40B4-BE49-F238E27FC236}">
                <a16:creationId xmlns:a16="http://schemas.microsoft.com/office/drawing/2014/main" id="{82B1AE4C-8723-4783-995C-89FE0190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775325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>
            <a:extLst>
              <a:ext uri="{FF2B5EF4-FFF2-40B4-BE49-F238E27FC236}">
                <a16:creationId xmlns:a16="http://schemas.microsoft.com/office/drawing/2014/main" id="{FA175821-33FC-46B0-B9FD-2AC034D0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8DAAEC60-8683-412F-8788-04D6B18D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“Today is Friday”</a:t>
            </a:r>
          </a:p>
          <a:p>
            <a:pPr lvl="1"/>
            <a:r>
              <a:rPr lang="en-US" altLang="en-US"/>
              <a:t>It is not the case that today is Friday</a:t>
            </a:r>
          </a:p>
          <a:p>
            <a:pPr lvl="1"/>
            <a:r>
              <a:rPr lang="en-US" altLang="en-US"/>
              <a:t>Today is not Friday</a:t>
            </a:r>
          </a:p>
          <a:p>
            <a:r>
              <a:rPr lang="en-US" altLang="en-US"/>
              <a:t>At least 10 inches of rain fell today in Miami</a:t>
            </a:r>
          </a:p>
          <a:p>
            <a:pPr lvl="1"/>
            <a:r>
              <a:rPr lang="en-US" altLang="en-US"/>
              <a:t>It is not the case that at least 10 inches of rain fell today in Miami</a:t>
            </a:r>
          </a:p>
          <a:p>
            <a:pPr lvl="1"/>
            <a:r>
              <a:rPr lang="en-US" altLang="en-US"/>
              <a:t>Less than 10 inches of rain fell today in Miami</a:t>
            </a:r>
          </a:p>
        </p:txBody>
      </p:sp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C21D5558-60AE-4951-A144-B9751CF0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7A16A1-4420-4BA9-9E47-DA54BB8CBA68}" type="slidenum">
              <a:rPr lang="en-US" altLang="en-US" sz="1200">
                <a:solidFill>
                  <a:srgbClr val="898989"/>
                </a:solidFill>
              </a:rPr>
              <a:pPr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>
            <a:extLst>
              <a:ext uri="{FF2B5EF4-FFF2-40B4-BE49-F238E27FC236}">
                <a16:creationId xmlns:a16="http://schemas.microsoft.com/office/drawing/2014/main" id="{32A33DE6-CDC1-4B4C-8753-7C0D7C73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Conjunction</a:t>
            </a:r>
          </a:p>
        </p:txBody>
      </p:sp>
      <p:sp>
        <p:nvSpPr>
          <p:cNvPr id="12291" name="Slide Number Placeholder 1">
            <a:extLst>
              <a:ext uri="{FF2B5EF4-FFF2-40B4-BE49-F238E27FC236}">
                <a16:creationId xmlns:a16="http://schemas.microsoft.com/office/drawing/2014/main" id="{E83C6A77-45E5-4CCD-A035-4D35A304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F242FD-0EE2-48B6-AA77-CEBD5484E43E}" type="slidenum">
              <a:rPr lang="en-US" altLang="en-US" sz="120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2292" name="Picture 3" descr="t01_1_002">
            <a:extLst>
              <a:ext uri="{FF2B5EF4-FFF2-40B4-BE49-F238E27FC236}">
                <a16:creationId xmlns:a16="http://schemas.microsoft.com/office/drawing/2014/main" id="{37313366-1F72-4BE1-BE27-035387D89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535113"/>
            <a:ext cx="38862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3">
            <a:extLst>
              <a:ext uri="{FF2B5EF4-FFF2-40B4-BE49-F238E27FC236}">
                <a16:creationId xmlns:a16="http://schemas.microsoft.com/office/drawing/2014/main" id="{9DBA5298-B442-4B97-B504-B2C079E6A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34000"/>
            <a:ext cx="73152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Conjunction: p ^ q is true when both p and q are true.  False otherwise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>
            <a:extLst>
              <a:ext uri="{FF2B5EF4-FFF2-40B4-BE49-F238E27FC236}">
                <a16:creationId xmlns:a16="http://schemas.microsoft.com/office/drawing/2014/main" id="{B9229DAD-ABF6-40E3-BAFE-4C95642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315" name="Content Placeholder 3">
            <a:extLst>
              <a:ext uri="{FF2B5EF4-FFF2-40B4-BE49-F238E27FC236}">
                <a16:creationId xmlns:a16="http://schemas.microsoft.com/office/drawing/2014/main" id="{EFB1AD2C-76CB-482A-B427-7097047C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p: “Today is Friday”, q: “It is raining today”</a:t>
            </a:r>
          </a:p>
          <a:p>
            <a:r>
              <a:rPr lang="en-US" altLang="en-US"/>
              <a:t>p˄q “Today is Friday and it is raining today”</a:t>
            </a:r>
          </a:p>
          <a:p>
            <a:pPr lvl="1"/>
            <a:r>
              <a:rPr lang="en-US" altLang="en-US"/>
              <a:t>true: on rainy Fridays</a:t>
            </a:r>
          </a:p>
          <a:p>
            <a:pPr lvl="1"/>
            <a:r>
              <a:rPr lang="en-US" altLang="en-US"/>
              <a:t>false otherwise:</a:t>
            </a:r>
          </a:p>
          <a:p>
            <a:pPr lvl="2"/>
            <a:r>
              <a:rPr lang="en-US" altLang="en-US"/>
              <a:t>Any day that is not a Friday </a:t>
            </a:r>
          </a:p>
          <a:p>
            <a:pPr lvl="2"/>
            <a:r>
              <a:rPr lang="en-US" altLang="en-US"/>
              <a:t>Fridays when it does not rain </a:t>
            </a:r>
          </a:p>
          <a:p>
            <a:endParaRPr lang="en-US" altLang="en-US"/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4AAF2323-3F9D-4939-89ED-55E16FF1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EBBF82-1824-4242-8ABF-D39BC2A86A4B}" type="slidenum">
              <a:rPr lang="en-US" altLang="en-US" sz="1200">
                <a:solidFill>
                  <a:srgbClr val="898989"/>
                </a:solidFill>
              </a:rPr>
              <a:pPr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>
            <a:extLst>
              <a:ext uri="{FF2B5EF4-FFF2-40B4-BE49-F238E27FC236}">
                <a16:creationId xmlns:a16="http://schemas.microsoft.com/office/drawing/2014/main" id="{6FA392A9-387E-4B23-B66B-35A3271B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Disjunction</a:t>
            </a:r>
          </a:p>
        </p:txBody>
      </p:sp>
      <p:sp>
        <p:nvSpPr>
          <p:cNvPr id="14339" name="Slide Number Placeholder 1">
            <a:extLst>
              <a:ext uri="{FF2B5EF4-FFF2-40B4-BE49-F238E27FC236}">
                <a16:creationId xmlns:a16="http://schemas.microsoft.com/office/drawing/2014/main" id="{9EFC9A00-1E25-459C-B7A5-25D5C908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4C1DA-C9BA-4EC2-91C2-A96310FB4328}" type="slidenum">
              <a:rPr lang="en-US" altLang="en-US" sz="1200">
                <a:solidFill>
                  <a:srgbClr val="898989"/>
                </a:solidFill>
              </a:rPr>
              <a:pPr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4340" name="Picture 3" descr="t01_1_003">
            <a:extLst>
              <a:ext uri="{FF2B5EF4-FFF2-40B4-BE49-F238E27FC236}">
                <a16:creationId xmlns:a16="http://schemas.microsoft.com/office/drawing/2014/main" id="{43701455-4ACB-4C45-B293-37F308AF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4249738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3">
            <a:extLst>
              <a:ext uri="{FF2B5EF4-FFF2-40B4-BE49-F238E27FC236}">
                <a16:creationId xmlns:a16="http://schemas.microsoft.com/office/drawing/2014/main" id="{85F25315-9356-4A23-927B-88F07200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68580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Disjunction: p v q is false when both p and q are false. True otherwise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1398</Words>
  <Application>Microsoft Office PowerPoint</Application>
  <PresentationFormat>On-screen Show (4:3)</PresentationFormat>
  <Paragraphs>268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ＭＳ Ｐゴシック</vt:lpstr>
      <vt:lpstr>Calibri</vt:lpstr>
      <vt:lpstr>Wingdings</vt:lpstr>
      <vt:lpstr>Vrinda</vt:lpstr>
      <vt:lpstr>1_Custom Design</vt:lpstr>
      <vt:lpstr>2_Custom Design</vt:lpstr>
      <vt:lpstr>3_Custom Design</vt:lpstr>
      <vt:lpstr>Custom Design</vt:lpstr>
      <vt:lpstr>Textbook</vt:lpstr>
      <vt:lpstr>1.1 Propositional logic</vt:lpstr>
      <vt:lpstr>Proposition</vt:lpstr>
      <vt:lpstr>Logical operators</vt:lpstr>
      <vt:lpstr>Negation</vt:lpstr>
      <vt:lpstr>Example</vt:lpstr>
      <vt:lpstr>Conjunction</vt:lpstr>
      <vt:lpstr>Example</vt:lpstr>
      <vt:lpstr>Disjunction</vt:lpstr>
      <vt:lpstr>Example</vt:lpstr>
      <vt:lpstr>Exclusive or</vt:lpstr>
      <vt:lpstr>INCLUSIVE Vs EXCLUSIVE OR</vt:lpstr>
      <vt:lpstr>Conditional statement</vt:lpstr>
      <vt:lpstr>Conditional statement pq </vt:lpstr>
      <vt:lpstr>Sufficiency VS. Necessity</vt:lpstr>
      <vt:lpstr>Example</vt:lpstr>
      <vt:lpstr>pq</vt:lpstr>
      <vt:lpstr>Example</vt:lpstr>
      <vt:lpstr>Common mistake for pq</vt:lpstr>
      <vt:lpstr>Example </vt:lpstr>
      <vt:lpstr>Converse, contrapositive and inverse</vt:lpstr>
      <vt:lpstr>EXAMPLE:</vt:lpstr>
      <vt:lpstr>Example (Contd)</vt:lpstr>
      <vt:lpstr>Example(Contd.)</vt:lpstr>
      <vt:lpstr>Example(Contd.)</vt:lpstr>
      <vt:lpstr>Another Example</vt:lpstr>
      <vt:lpstr>Biconditional statement</vt:lpstr>
      <vt:lpstr>Example</vt:lpstr>
      <vt:lpstr>Truth table of compound propositions</vt:lpstr>
      <vt:lpstr>Precedence of logic operators</vt:lpstr>
      <vt:lpstr>Bit operations</vt:lpstr>
      <vt:lpstr>1.2 Translating English to logical expressions</vt:lpstr>
      <vt:lpstr>Example</vt:lpstr>
      <vt:lpstr>System specification</vt:lpstr>
      <vt:lpstr>Example</vt:lpstr>
      <vt:lpstr>Example</vt:lpstr>
      <vt:lpstr>Example</vt:lpstr>
      <vt:lpstr>Example</vt:lpstr>
      <vt:lpstr>Logic gates </vt:lpstr>
    </vt:vector>
  </TitlesOfParts>
  <Company>Cinda Heeren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User</cp:lastModifiedBy>
  <cp:revision>221</cp:revision>
  <dcterms:created xsi:type="dcterms:W3CDTF">2005-08-25T03:39:22Z</dcterms:created>
  <dcterms:modified xsi:type="dcterms:W3CDTF">2022-06-28T10:42:55Z</dcterms:modified>
</cp:coreProperties>
</file>