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28BE-9EF1-48D7-A54B-94FE2885498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DC0F-76A3-46BC-A064-197496F6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31F0F-2C96-41E2-A632-02FB4F61BEC4}" type="slidenum">
              <a:rPr lang="en-US"/>
              <a:pPr/>
              <a:t>1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5F341-F312-4A36-B3D6-BA32EA78D81F}" type="slidenum">
              <a:rPr lang="en-US"/>
              <a:pPr/>
              <a:t>10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D1E2F-AF73-460E-9F22-0291D52B3EAA}" type="slidenum">
              <a:rPr lang="en-US"/>
              <a:pPr/>
              <a:t>11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699F2-5E7F-479E-AA10-6B291623E464}" type="slidenum">
              <a:rPr lang="en-US"/>
              <a:pPr/>
              <a:t>12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F6409-422A-422C-9086-F723AF93FC63}" type="slidenum">
              <a:rPr lang="en-US"/>
              <a:pPr/>
              <a:t>13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E57B5-CDFD-4555-8945-2D0015289A83}" type="slidenum">
              <a:rPr lang="en-US"/>
              <a:pPr/>
              <a:t>14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D0E3A-6E79-4639-8962-F52C09D99E27}" type="slidenum">
              <a:rPr lang="en-US"/>
              <a:pPr/>
              <a:t>15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C773C-2E38-4EED-8071-9C36DAC88AA4}" type="slidenum">
              <a:rPr lang="en-US"/>
              <a:pPr/>
              <a:t>16</a:t>
            </a:fld>
            <a:endParaRPr lang="en-US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60F32-5330-4790-A644-140E6464D92D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34122-E570-44F4-BCFC-864CEBD35A0E}" type="slidenum">
              <a:rPr lang="en-US"/>
              <a:pPr/>
              <a:t>18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8179-5B58-4EF3-A670-2016CF3C666C}" type="slidenum">
              <a:rPr lang="en-US"/>
              <a:pPr/>
              <a:t>19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6E442-087B-4D71-B386-B4364525778D}" type="slidenum">
              <a:rPr lang="en-US"/>
              <a:pPr/>
              <a:t>2</a:t>
            </a:fld>
            <a:endParaRPr 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8F321-0EEC-4CF9-95B6-F14503791270}" type="slidenum">
              <a:rPr lang="en-US"/>
              <a:pPr/>
              <a:t>20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24C05-D8F2-4A4F-831E-7BAB9AD23661}" type="slidenum">
              <a:rPr lang="en-US"/>
              <a:pPr/>
              <a:t>21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00F75-3DAB-41DA-89F1-493BA90A9960}" type="slidenum">
              <a:rPr lang="en-US"/>
              <a:pPr/>
              <a:t>22</a:t>
            </a:fld>
            <a:endParaRPr lang="en-US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D3740-03E3-4CD8-AE41-222D235E43CB}" type="slidenum">
              <a:rPr lang="en-US"/>
              <a:pPr/>
              <a:t>23</a:t>
            </a:fld>
            <a:endParaRPr lang="en-US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9A62E-C915-40E2-81C0-FB74A14CE6C4}" type="slidenum">
              <a:rPr lang="en-US"/>
              <a:pPr/>
              <a:t>24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A71EB-ED7A-4A42-B318-4D2128E81E22}" type="slidenum">
              <a:rPr lang="en-US"/>
              <a:pPr/>
              <a:t>25</a:t>
            </a:fld>
            <a:endParaRPr lang="en-US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8C659-159F-4A25-BFFF-9AF6611A0DF6}" type="slidenum">
              <a:rPr lang="en-US"/>
              <a:pPr/>
              <a:t>3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6AF4A-D943-45F2-A22D-6C3A14318F64}" type="slidenum">
              <a:rPr lang="en-US"/>
              <a:pPr/>
              <a:t>4</a:t>
            </a:fld>
            <a:endParaRPr 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9816C-9434-4E83-B591-68AA658AC3BA}" type="slidenum">
              <a:rPr lang="en-US"/>
              <a:pPr/>
              <a:t>5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B2AC1-3678-452E-8EA8-B87480817124}" type="slidenum">
              <a:rPr lang="en-US"/>
              <a:pPr/>
              <a:t>6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0DB47-5B6B-428F-A598-7942082D0BB6}" type="slidenum">
              <a:rPr lang="en-US"/>
              <a:pPr/>
              <a:t>7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544C8-34BF-4B5B-BEB3-18ACDB494F7A}" type="slidenum">
              <a:rPr lang="en-US"/>
              <a:pPr/>
              <a:t>8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D2FB3-F75C-4F10-9025-BEFE07D7BE2C}" type="slidenum">
              <a:rPr lang="en-US"/>
              <a:pPr/>
              <a:t>9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in words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Procedure:</a:t>
            </a:r>
          </a:p>
          <a:p>
            <a:pPr lvl="1"/>
            <a:r>
              <a:rPr lang="en-US"/>
              <a:t>Sort all edges into non-decreasing order</a:t>
            </a:r>
          </a:p>
          <a:p>
            <a:pPr lvl="1"/>
            <a:r>
              <a:rPr lang="en-US"/>
              <a:t>Initially each node is in its own tree</a:t>
            </a:r>
          </a:p>
          <a:p>
            <a:pPr lvl="1"/>
            <a:r>
              <a:rPr lang="en-US"/>
              <a:t>For each edge in the sorted list</a:t>
            </a:r>
          </a:p>
          <a:p>
            <a:pPr lvl="2"/>
            <a:r>
              <a:rPr lang="en-US">
                <a:solidFill>
                  <a:srgbClr val="990000"/>
                </a:solidFill>
              </a:rPr>
              <a:t>If the edge connects two separate trees</a:t>
            </a:r>
            <a:r>
              <a:rPr lang="en-US"/>
              <a:t>, then</a:t>
            </a:r>
          </a:p>
          <a:p>
            <a:pPr lvl="3"/>
            <a:r>
              <a:rPr lang="en-US">
                <a:solidFill>
                  <a:srgbClr val="990000"/>
                </a:solidFill>
              </a:rPr>
              <a:t>join the two trees </a:t>
            </a:r>
            <a:r>
              <a:rPr lang="en-US"/>
              <a:t>together with that edge</a:t>
            </a:r>
          </a:p>
        </p:txBody>
      </p:sp>
    </p:spTree>
    <p:extLst>
      <p:ext uri="{BB962C8B-B14F-4D97-AF65-F5344CB8AC3E}">
        <p14:creationId xmlns:p14="http://schemas.microsoft.com/office/powerpoint/2010/main" val="34586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90211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90212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90213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90214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90215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90216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90217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90218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90219" name="AutoShape 11"/>
          <p:cNvCxnSpPr>
            <a:cxnSpLocks noChangeShapeType="1"/>
            <a:stCxn id="990212" idx="7"/>
            <a:endCxn id="990211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0220" name="AutoShape 12"/>
          <p:cNvCxnSpPr>
            <a:cxnSpLocks noChangeShapeType="1"/>
            <a:stCxn id="990212" idx="4"/>
            <a:endCxn id="990214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0221" name="AutoShape 13"/>
          <p:cNvCxnSpPr>
            <a:cxnSpLocks noChangeShapeType="1"/>
            <a:stCxn id="990216" idx="1"/>
            <a:endCxn id="990214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0222" name="AutoShape 14"/>
          <p:cNvCxnSpPr>
            <a:cxnSpLocks noChangeShapeType="1"/>
            <a:stCxn id="990215" idx="3"/>
            <a:endCxn id="990216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0223" name="AutoShape 15"/>
          <p:cNvCxnSpPr>
            <a:cxnSpLocks noChangeShapeType="1"/>
            <a:stCxn id="990215" idx="0"/>
            <a:endCxn id="990213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0224" name="AutoShape 16"/>
          <p:cNvCxnSpPr>
            <a:cxnSpLocks noChangeShapeType="1"/>
            <a:stCxn id="990213" idx="1"/>
            <a:endCxn id="990211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0225" name="AutoShape 17"/>
          <p:cNvCxnSpPr>
            <a:cxnSpLocks noChangeShapeType="1"/>
            <a:stCxn id="990212" idx="6"/>
            <a:endCxn id="990213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0226" name="AutoShape 18"/>
          <p:cNvCxnSpPr>
            <a:cxnSpLocks noChangeShapeType="1"/>
            <a:stCxn id="990212" idx="5"/>
            <a:endCxn id="990216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0227" name="AutoShape 19"/>
          <p:cNvCxnSpPr>
            <a:cxnSpLocks noChangeShapeType="1"/>
            <a:stCxn id="990213" idx="6"/>
            <a:endCxn id="990217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0228" name="AutoShape 20"/>
          <p:cNvCxnSpPr>
            <a:cxnSpLocks noChangeShapeType="1"/>
            <a:stCxn id="990215" idx="6"/>
            <a:endCxn id="990218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0229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90230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90231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90232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90233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90234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90235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90236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90237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90238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90239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6214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92259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92260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92261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92262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92263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92264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92265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92266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92267" name="AutoShape 11"/>
          <p:cNvCxnSpPr>
            <a:cxnSpLocks noChangeShapeType="1"/>
            <a:stCxn id="992260" idx="7"/>
            <a:endCxn id="992259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2268" name="AutoShape 12"/>
          <p:cNvCxnSpPr>
            <a:cxnSpLocks noChangeShapeType="1"/>
            <a:stCxn id="992260" idx="4"/>
            <a:endCxn id="992262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2269" name="AutoShape 13"/>
          <p:cNvCxnSpPr>
            <a:cxnSpLocks noChangeShapeType="1"/>
            <a:stCxn id="992264" idx="1"/>
            <a:endCxn id="992262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2270" name="AutoShape 14"/>
          <p:cNvCxnSpPr>
            <a:cxnSpLocks noChangeShapeType="1"/>
            <a:stCxn id="992263" idx="3"/>
            <a:endCxn id="992264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2271" name="AutoShape 15"/>
          <p:cNvCxnSpPr>
            <a:cxnSpLocks noChangeShapeType="1"/>
            <a:stCxn id="992263" idx="0"/>
            <a:endCxn id="992261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2272" name="AutoShape 16"/>
          <p:cNvCxnSpPr>
            <a:cxnSpLocks noChangeShapeType="1"/>
            <a:stCxn id="992261" idx="1"/>
            <a:endCxn id="992259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2273" name="AutoShape 17"/>
          <p:cNvCxnSpPr>
            <a:cxnSpLocks noChangeShapeType="1"/>
            <a:stCxn id="992260" idx="6"/>
            <a:endCxn id="992261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2274" name="AutoShape 18"/>
          <p:cNvCxnSpPr>
            <a:cxnSpLocks noChangeShapeType="1"/>
            <a:stCxn id="992260" idx="5"/>
            <a:endCxn id="992264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2275" name="AutoShape 19"/>
          <p:cNvCxnSpPr>
            <a:cxnSpLocks noChangeShapeType="1"/>
            <a:stCxn id="992261" idx="6"/>
            <a:endCxn id="992265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2276" name="AutoShape 20"/>
          <p:cNvCxnSpPr>
            <a:cxnSpLocks noChangeShapeType="1"/>
            <a:stCxn id="992263" idx="6"/>
            <a:endCxn id="992266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2277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92278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92279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92280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92281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92282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92283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92284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92285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92286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92287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26072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94307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94308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94309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94310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94311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94312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94313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94314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94315" name="AutoShape 11"/>
          <p:cNvCxnSpPr>
            <a:cxnSpLocks noChangeShapeType="1"/>
            <a:stCxn id="994308" idx="7"/>
            <a:endCxn id="994307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4316" name="AutoShape 12"/>
          <p:cNvCxnSpPr>
            <a:cxnSpLocks noChangeShapeType="1"/>
            <a:stCxn id="994308" idx="4"/>
            <a:endCxn id="994310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4317" name="AutoShape 13"/>
          <p:cNvCxnSpPr>
            <a:cxnSpLocks noChangeShapeType="1"/>
            <a:stCxn id="994312" idx="1"/>
            <a:endCxn id="994310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4318" name="AutoShape 14"/>
          <p:cNvCxnSpPr>
            <a:cxnSpLocks noChangeShapeType="1"/>
            <a:stCxn id="994311" idx="3"/>
            <a:endCxn id="994312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4319" name="AutoShape 15"/>
          <p:cNvCxnSpPr>
            <a:cxnSpLocks noChangeShapeType="1"/>
            <a:stCxn id="994311" idx="0"/>
            <a:endCxn id="994309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4320" name="AutoShape 16"/>
          <p:cNvCxnSpPr>
            <a:cxnSpLocks noChangeShapeType="1"/>
            <a:stCxn id="994309" idx="1"/>
            <a:endCxn id="994307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4321" name="AutoShape 17"/>
          <p:cNvCxnSpPr>
            <a:cxnSpLocks noChangeShapeType="1"/>
            <a:stCxn id="994308" idx="6"/>
            <a:endCxn id="994309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4322" name="AutoShape 18"/>
          <p:cNvCxnSpPr>
            <a:cxnSpLocks noChangeShapeType="1"/>
            <a:stCxn id="994308" idx="5"/>
            <a:endCxn id="994312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4323" name="AutoShape 19"/>
          <p:cNvCxnSpPr>
            <a:cxnSpLocks noChangeShapeType="1"/>
            <a:stCxn id="994309" idx="6"/>
            <a:endCxn id="994313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94324" name="AutoShape 20"/>
          <p:cNvCxnSpPr>
            <a:cxnSpLocks noChangeShapeType="1"/>
            <a:stCxn id="994311" idx="6"/>
            <a:endCxn id="994314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sp>
        <p:nvSpPr>
          <p:cNvPr id="994325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94326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94327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94328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94329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94330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94331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94332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94333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94334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94335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19354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in words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Randomly pick a vertex as the initial tree T</a:t>
            </a:r>
          </a:p>
          <a:p>
            <a:r>
              <a:rPr lang="en-US"/>
              <a:t>Gradually expand into a MST:</a:t>
            </a:r>
          </a:p>
          <a:p>
            <a:pPr lvl="1"/>
            <a:r>
              <a:rPr lang="en-US"/>
              <a:t>For </a:t>
            </a:r>
            <a:r>
              <a:rPr lang="en-US">
                <a:solidFill>
                  <a:srgbClr val="990000"/>
                </a:solidFill>
              </a:rPr>
              <a:t>each vertex that is not in T but directly connected to some nodes in T</a:t>
            </a:r>
          </a:p>
          <a:p>
            <a:pPr lvl="2"/>
            <a:r>
              <a:rPr lang="en-US"/>
              <a:t>Compute its minimum distance to any vertex in T</a:t>
            </a:r>
          </a:p>
          <a:p>
            <a:pPr lvl="1"/>
            <a:r>
              <a:rPr lang="en-US"/>
              <a:t>Select the vertex that is closest to T</a:t>
            </a:r>
          </a:p>
          <a:p>
            <a:pPr lvl="2"/>
            <a:r>
              <a:rPr lang="en-US"/>
              <a:t>Add it to T</a:t>
            </a:r>
          </a:p>
        </p:txBody>
      </p:sp>
    </p:spTree>
    <p:extLst>
      <p:ext uri="{BB962C8B-B14F-4D97-AF65-F5344CB8AC3E}">
        <p14:creationId xmlns:p14="http://schemas.microsoft.com/office/powerpoint/2010/main" val="41689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98755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098756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098757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098758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098759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098760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098761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98762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098763" name="AutoShape 11"/>
          <p:cNvCxnSpPr>
            <a:cxnSpLocks noChangeShapeType="1"/>
            <a:stCxn id="1098756" idx="7"/>
            <a:endCxn id="1098755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98764" name="AutoShape 12"/>
          <p:cNvCxnSpPr>
            <a:cxnSpLocks noChangeShapeType="1"/>
            <a:stCxn id="1098756" idx="4"/>
            <a:endCxn id="1098758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098765" name="AutoShape 13"/>
          <p:cNvCxnSpPr>
            <a:cxnSpLocks noChangeShapeType="1"/>
            <a:stCxn id="1098760" idx="1"/>
            <a:endCxn id="1098758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098766" name="AutoShape 14"/>
          <p:cNvCxnSpPr>
            <a:cxnSpLocks noChangeShapeType="1"/>
            <a:stCxn id="1098759" idx="3"/>
            <a:endCxn id="1098760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98767" name="AutoShape 15"/>
          <p:cNvCxnSpPr>
            <a:cxnSpLocks noChangeShapeType="1"/>
            <a:stCxn id="1098759" idx="0"/>
            <a:endCxn id="1098757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98768" name="AutoShape 16"/>
          <p:cNvCxnSpPr>
            <a:cxnSpLocks noChangeShapeType="1"/>
            <a:stCxn id="1098757" idx="1"/>
            <a:endCxn id="1098755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98769" name="AutoShape 17"/>
          <p:cNvCxnSpPr>
            <a:cxnSpLocks noChangeShapeType="1"/>
            <a:stCxn id="1098756" idx="6"/>
            <a:endCxn id="1098757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98770" name="AutoShape 18"/>
          <p:cNvCxnSpPr>
            <a:cxnSpLocks noChangeShapeType="1"/>
            <a:stCxn id="1098756" idx="5"/>
            <a:endCxn id="1098760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98771" name="AutoShape 19"/>
          <p:cNvCxnSpPr>
            <a:cxnSpLocks noChangeShapeType="1"/>
            <a:stCxn id="1098757" idx="6"/>
            <a:endCxn id="1098761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98772" name="AutoShape 20"/>
          <p:cNvCxnSpPr>
            <a:cxnSpLocks noChangeShapeType="1"/>
            <a:stCxn id="1098759" idx="6"/>
            <a:endCxn id="1098762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8773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098774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098775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098776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098777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098778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098779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098780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098781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098782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098783" name="Freeform 31"/>
          <p:cNvSpPr>
            <a:spLocks/>
          </p:cNvSpPr>
          <p:nvPr/>
        </p:nvSpPr>
        <p:spPr bwMode="auto">
          <a:xfrm>
            <a:off x="1490663" y="3222625"/>
            <a:ext cx="1868487" cy="2298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6"/>
              </a:cxn>
              <a:cxn ang="0">
                <a:pos x="146" y="11"/>
              </a:cxn>
              <a:cxn ang="0">
                <a:pos x="235" y="28"/>
              </a:cxn>
              <a:cxn ang="0">
                <a:pos x="302" y="39"/>
              </a:cxn>
              <a:cxn ang="0">
                <a:pos x="431" y="50"/>
              </a:cxn>
              <a:cxn ang="0">
                <a:pos x="565" y="84"/>
              </a:cxn>
              <a:cxn ang="0">
                <a:pos x="644" y="106"/>
              </a:cxn>
              <a:cxn ang="0">
                <a:pos x="711" y="134"/>
              </a:cxn>
              <a:cxn ang="0">
                <a:pos x="783" y="168"/>
              </a:cxn>
              <a:cxn ang="0">
                <a:pos x="834" y="196"/>
              </a:cxn>
              <a:cxn ang="0">
                <a:pos x="884" y="229"/>
              </a:cxn>
              <a:cxn ang="0">
                <a:pos x="929" y="263"/>
              </a:cxn>
              <a:cxn ang="0">
                <a:pos x="990" y="313"/>
              </a:cxn>
              <a:cxn ang="0">
                <a:pos x="1046" y="375"/>
              </a:cxn>
              <a:cxn ang="0">
                <a:pos x="1080" y="442"/>
              </a:cxn>
              <a:cxn ang="0">
                <a:pos x="1102" y="487"/>
              </a:cxn>
              <a:cxn ang="0">
                <a:pos x="1125" y="520"/>
              </a:cxn>
              <a:cxn ang="0">
                <a:pos x="1152" y="598"/>
              </a:cxn>
              <a:cxn ang="0">
                <a:pos x="1147" y="1448"/>
              </a:cxn>
            </a:cxnLst>
            <a:rect l="0" t="0" r="r" b="b"/>
            <a:pathLst>
              <a:path w="1177" h="1448">
                <a:moveTo>
                  <a:pt x="0" y="0"/>
                </a:moveTo>
                <a:cubicBezTo>
                  <a:pt x="17" y="2"/>
                  <a:pt x="34" y="5"/>
                  <a:pt x="51" y="6"/>
                </a:cubicBezTo>
                <a:cubicBezTo>
                  <a:pt x="83" y="8"/>
                  <a:pt x="114" y="8"/>
                  <a:pt x="146" y="11"/>
                </a:cubicBezTo>
                <a:cubicBezTo>
                  <a:pt x="175" y="14"/>
                  <a:pt x="206" y="25"/>
                  <a:pt x="235" y="28"/>
                </a:cubicBezTo>
                <a:cubicBezTo>
                  <a:pt x="267" y="39"/>
                  <a:pt x="248" y="34"/>
                  <a:pt x="302" y="39"/>
                </a:cubicBezTo>
                <a:cubicBezTo>
                  <a:pt x="345" y="43"/>
                  <a:pt x="431" y="50"/>
                  <a:pt x="431" y="50"/>
                </a:cubicBezTo>
                <a:cubicBezTo>
                  <a:pt x="478" y="60"/>
                  <a:pt x="517" y="78"/>
                  <a:pt x="565" y="84"/>
                </a:cubicBezTo>
                <a:cubicBezTo>
                  <a:pt x="591" y="91"/>
                  <a:pt x="618" y="97"/>
                  <a:pt x="644" y="106"/>
                </a:cubicBezTo>
                <a:cubicBezTo>
                  <a:pt x="667" y="114"/>
                  <a:pt x="687" y="127"/>
                  <a:pt x="711" y="134"/>
                </a:cubicBezTo>
                <a:cubicBezTo>
                  <a:pt x="733" y="149"/>
                  <a:pt x="760" y="155"/>
                  <a:pt x="783" y="168"/>
                </a:cubicBezTo>
                <a:cubicBezTo>
                  <a:pt x="838" y="199"/>
                  <a:pt x="797" y="183"/>
                  <a:pt x="834" y="196"/>
                </a:cubicBezTo>
                <a:cubicBezTo>
                  <a:pt x="851" y="212"/>
                  <a:pt x="862" y="222"/>
                  <a:pt x="884" y="229"/>
                </a:cubicBezTo>
                <a:cubicBezTo>
                  <a:pt x="901" y="240"/>
                  <a:pt x="912" y="252"/>
                  <a:pt x="929" y="263"/>
                </a:cubicBezTo>
                <a:cubicBezTo>
                  <a:pt x="940" y="281"/>
                  <a:pt x="971" y="300"/>
                  <a:pt x="990" y="313"/>
                </a:cubicBezTo>
                <a:cubicBezTo>
                  <a:pt x="1006" y="336"/>
                  <a:pt x="1031" y="352"/>
                  <a:pt x="1046" y="375"/>
                </a:cubicBezTo>
                <a:cubicBezTo>
                  <a:pt x="1060" y="396"/>
                  <a:pt x="1070" y="419"/>
                  <a:pt x="1080" y="442"/>
                </a:cubicBezTo>
                <a:cubicBezTo>
                  <a:pt x="1087" y="457"/>
                  <a:pt x="1092" y="473"/>
                  <a:pt x="1102" y="487"/>
                </a:cubicBezTo>
                <a:cubicBezTo>
                  <a:pt x="1110" y="498"/>
                  <a:pt x="1125" y="520"/>
                  <a:pt x="1125" y="520"/>
                </a:cubicBezTo>
                <a:cubicBezTo>
                  <a:pt x="1130" y="549"/>
                  <a:pt x="1143" y="570"/>
                  <a:pt x="1152" y="598"/>
                </a:cubicBezTo>
                <a:cubicBezTo>
                  <a:pt x="1177" y="879"/>
                  <a:pt x="1147" y="1166"/>
                  <a:pt x="1147" y="144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6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00803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00804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00805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00806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00807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00808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00809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0810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00811" name="AutoShape 11"/>
          <p:cNvCxnSpPr>
            <a:cxnSpLocks noChangeShapeType="1"/>
            <a:stCxn id="1100804" idx="7"/>
            <a:endCxn id="1100803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0812" name="AutoShape 12"/>
          <p:cNvCxnSpPr>
            <a:cxnSpLocks noChangeShapeType="1"/>
            <a:stCxn id="1100804" idx="4"/>
            <a:endCxn id="1100806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0813" name="AutoShape 13"/>
          <p:cNvCxnSpPr>
            <a:cxnSpLocks noChangeShapeType="1"/>
            <a:stCxn id="1100808" idx="1"/>
            <a:endCxn id="1100806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0814" name="AutoShape 14"/>
          <p:cNvCxnSpPr>
            <a:cxnSpLocks noChangeShapeType="1"/>
            <a:stCxn id="1100807" idx="3"/>
            <a:endCxn id="1100808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0815" name="AutoShape 15"/>
          <p:cNvCxnSpPr>
            <a:cxnSpLocks noChangeShapeType="1"/>
            <a:stCxn id="1100807" idx="0"/>
            <a:endCxn id="1100805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0816" name="AutoShape 16"/>
          <p:cNvCxnSpPr>
            <a:cxnSpLocks noChangeShapeType="1"/>
            <a:stCxn id="1100805" idx="1"/>
            <a:endCxn id="1100803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0817" name="AutoShape 17"/>
          <p:cNvCxnSpPr>
            <a:cxnSpLocks noChangeShapeType="1"/>
            <a:stCxn id="1100804" idx="6"/>
            <a:endCxn id="1100805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0818" name="AutoShape 18"/>
          <p:cNvCxnSpPr>
            <a:cxnSpLocks noChangeShapeType="1"/>
            <a:stCxn id="1100804" idx="5"/>
            <a:endCxn id="1100808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0819" name="AutoShape 19"/>
          <p:cNvCxnSpPr>
            <a:cxnSpLocks noChangeShapeType="1"/>
            <a:stCxn id="1100805" idx="6"/>
            <a:endCxn id="1100809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0820" name="AutoShape 20"/>
          <p:cNvCxnSpPr>
            <a:cxnSpLocks noChangeShapeType="1"/>
            <a:stCxn id="1100807" idx="6"/>
            <a:endCxn id="1100810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00821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00822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00823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00824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00825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00826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00827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00828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00829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00830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00831" name="Freeform 31"/>
          <p:cNvSpPr>
            <a:spLocks/>
          </p:cNvSpPr>
          <p:nvPr/>
        </p:nvSpPr>
        <p:spPr bwMode="auto">
          <a:xfrm>
            <a:off x="1624013" y="3541713"/>
            <a:ext cx="3440112" cy="213836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694" y="0"/>
              </a:cxn>
              <a:cxn ang="0">
                <a:pos x="968" y="6"/>
              </a:cxn>
              <a:cxn ang="0">
                <a:pos x="1029" y="11"/>
              </a:cxn>
              <a:cxn ang="0">
                <a:pos x="1074" y="28"/>
              </a:cxn>
              <a:cxn ang="0">
                <a:pos x="1270" y="101"/>
              </a:cxn>
              <a:cxn ang="0">
                <a:pos x="1315" y="123"/>
              </a:cxn>
              <a:cxn ang="0">
                <a:pos x="1326" y="135"/>
              </a:cxn>
              <a:cxn ang="0">
                <a:pos x="1370" y="151"/>
              </a:cxn>
              <a:cxn ang="0">
                <a:pos x="1426" y="185"/>
              </a:cxn>
              <a:cxn ang="0">
                <a:pos x="1589" y="258"/>
              </a:cxn>
              <a:cxn ang="0">
                <a:pos x="1622" y="291"/>
              </a:cxn>
              <a:cxn ang="0">
                <a:pos x="1650" y="313"/>
              </a:cxn>
              <a:cxn ang="0">
                <a:pos x="1667" y="330"/>
              </a:cxn>
              <a:cxn ang="0">
                <a:pos x="1684" y="336"/>
              </a:cxn>
              <a:cxn ang="0">
                <a:pos x="1695" y="358"/>
              </a:cxn>
              <a:cxn ang="0">
                <a:pos x="1745" y="409"/>
              </a:cxn>
              <a:cxn ang="0">
                <a:pos x="1807" y="498"/>
              </a:cxn>
              <a:cxn ang="0">
                <a:pos x="1874" y="688"/>
              </a:cxn>
              <a:cxn ang="0">
                <a:pos x="1935" y="811"/>
              </a:cxn>
              <a:cxn ang="0">
                <a:pos x="1952" y="850"/>
              </a:cxn>
              <a:cxn ang="0">
                <a:pos x="1974" y="923"/>
              </a:cxn>
              <a:cxn ang="0">
                <a:pos x="2025" y="1012"/>
              </a:cxn>
              <a:cxn ang="0">
                <a:pos x="2070" y="1096"/>
              </a:cxn>
              <a:cxn ang="0">
                <a:pos x="2097" y="1147"/>
              </a:cxn>
              <a:cxn ang="0">
                <a:pos x="2137" y="1275"/>
              </a:cxn>
              <a:cxn ang="0">
                <a:pos x="2165" y="1320"/>
              </a:cxn>
              <a:cxn ang="0">
                <a:pos x="2142" y="1342"/>
              </a:cxn>
            </a:cxnLst>
            <a:rect l="0" t="0" r="r" b="b"/>
            <a:pathLst>
              <a:path w="2167" h="1347">
                <a:moveTo>
                  <a:pt x="0" y="28"/>
                </a:moveTo>
                <a:cubicBezTo>
                  <a:pt x="231" y="21"/>
                  <a:pt x="463" y="9"/>
                  <a:pt x="694" y="0"/>
                </a:cubicBezTo>
                <a:cubicBezTo>
                  <a:pt x="767" y="13"/>
                  <a:pt x="951" y="6"/>
                  <a:pt x="968" y="6"/>
                </a:cubicBezTo>
                <a:cubicBezTo>
                  <a:pt x="988" y="8"/>
                  <a:pt x="1009" y="8"/>
                  <a:pt x="1029" y="11"/>
                </a:cubicBezTo>
                <a:cubicBezTo>
                  <a:pt x="1045" y="13"/>
                  <a:pt x="1059" y="22"/>
                  <a:pt x="1074" y="28"/>
                </a:cubicBezTo>
                <a:cubicBezTo>
                  <a:pt x="1140" y="53"/>
                  <a:pt x="1200" y="89"/>
                  <a:pt x="1270" y="101"/>
                </a:cubicBezTo>
                <a:cubicBezTo>
                  <a:pt x="1337" y="153"/>
                  <a:pt x="1250" y="90"/>
                  <a:pt x="1315" y="123"/>
                </a:cubicBezTo>
                <a:cubicBezTo>
                  <a:pt x="1320" y="125"/>
                  <a:pt x="1322" y="132"/>
                  <a:pt x="1326" y="135"/>
                </a:cubicBezTo>
                <a:cubicBezTo>
                  <a:pt x="1343" y="147"/>
                  <a:pt x="1351" y="147"/>
                  <a:pt x="1370" y="151"/>
                </a:cubicBezTo>
                <a:cubicBezTo>
                  <a:pt x="1390" y="160"/>
                  <a:pt x="1405" y="179"/>
                  <a:pt x="1426" y="185"/>
                </a:cubicBezTo>
                <a:cubicBezTo>
                  <a:pt x="1484" y="202"/>
                  <a:pt x="1535" y="235"/>
                  <a:pt x="1589" y="258"/>
                </a:cubicBezTo>
                <a:cubicBezTo>
                  <a:pt x="1613" y="318"/>
                  <a:pt x="1583" y="265"/>
                  <a:pt x="1622" y="291"/>
                </a:cubicBezTo>
                <a:cubicBezTo>
                  <a:pt x="1670" y="323"/>
                  <a:pt x="1597" y="297"/>
                  <a:pt x="1650" y="313"/>
                </a:cubicBezTo>
                <a:cubicBezTo>
                  <a:pt x="1656" y="319"/>
                  <a:pt x="1660" y="326"/>
                  <a:pt x="1667" y="330"/>
                </a:cubicBezTo>
                <a:cubicBezTo>
                  <a:pt x="1672" y="333"/>
                  <a:pt x="1680" y="332"/>
                  <a:pt x="1684" y="336"/>
                </a:cubicBezTo>
                <a:cubicBezTo>
                  <a:pt x="1690" y="342"/>
                  <a:pt x="1690" y="352"/>
                  <a:pt x="1695" y="358"/>
                </a:cubicBezTo>
                <a:cubicBezTo>
                  <a:pt x="1699" y="363"/>
                  <a:pt x="1734" y="398"/>
                  <a:pt x="1745" y="409"/>
                </a:cubicBezTo>
                <a:cubicBezTo>
                  <a:pt x="1772" y="436"/>
                  <a:pt x="1786" y="468"/>
                  <a:pt x="1807" y="498"/>
                </a:cubicBezTo>
                <a:cubicBezTo>
                  <a:pt x="1826" y="561"/>
                  <a:pt x="1840" y="632"/>
                  <a:pt x="1874" y="688"/>
                </a:cubicBezTo>
                <a:cubicBezTo>
                  <a:pt x="1883" y="731"/>
                  <a:pt x="1904" y="780"/>
                  <a:pt x="1935" y="811"/>
                </a:cubicBezTo>
                <a:cubicBezTo>
                  <a:pt x="1953" y="880"/>
                  <a:pt x="1928" y="795"/>
                  <a:pt x="1952" y="850"/>
                </a:cubicBezTo>
                <a:cubicBezTo>
                  <a:pt x="1962" y="873"/>
                  <a:pt x="1963" y="901"/>
                  <a:pt x="1974" y="923"/>
                </a:cubicBezTo>
                <a:cubicBezTo>
                  <a:pt x="1989" y="953"/>
                  <a:pt x="2004" y="985"/>
                  <a:pt x="2025" y="1012"/>
                </a:cubicBezTo>
                <a:cubicBezTo>
                  <a:pt x="2035" y="1045"/>
                  <a:pt x="2044" y="1072"/>
                  <a:pt x="2070" y="1096"/>
                </a:cubicBezTo>
                <a:cubicBezTo>
                  <a:pt x="2077" y="1119"/>
                  <a:pt x="2080" y="1129"/>
                  <a:pt x="2097" y="1147"/>
                </a:cubicBezTo>
                <a:cubicBezTo>
                  <a:pt x="2087" y="1180"/>
                  <a:pt x="2117" y="1248"/>
                  <a:pt x="2137" y="1275"/>
                </a:cubicBezTo>
                <a:cubicBezTo>
                  <a:pt x="2143" y="1295"/>
                  <a:pt x="2150" y="1306"/>
                  <a:pt x="2165" y="1320"/>
                </a:cubicBezTo>
                <a:cubicBezTo>
                  <a:pt x="2158" y="1347"/>
                  <a:pt x="2167" y="1342"/>
                  <a:pt x="2142" y="1342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6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02851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02852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02853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02854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02855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02856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02857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2858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02859" name="AutoShape 11"/>
          <p:cNvCxnSpPr>
            <a:cxnSpLocks noChangeShapeType="1"/>
            <a:stCxn id="1102852" idx="7"/>
            <a:endCxn id="1102851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2860" name="AutoShape 12"/>
          <p:cNvCxnSpPr>
            <a:cxnSpLocks noChangeShapeType="1"/>
            <a:stCxn id="1102852" idx="4"/>
            <a:endCxn id="1102854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2861" name="AutoShape 13"/>
          <p:cNvCxnSpPr>
            <a:cxnSpLocks noChangeShapeType="1"/>
            <a:stCxn id="1102856" idx="1"/>
            <a:endCxn id="1102854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2862" name="AutoShape 14"/>
          <p:cNvCxnSpPr>
            <a:cxnSpLocks noChangeShapeType="1"/>
            <a:stCxn id="1102855" idx="3"/>
            <a:endCxn id="1102856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2863" name="AutoShape 15"/>
          <p:cNvCxnSpPr>
            <a:cxnSpLocks noChangeShapeType="1"/>
            <a:stCxn id="1102855" idx="0"/>
            <a:endCxn id="1102853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2864" name="AutoShape 16"/>
          <p:cNvCxnSpPr>
            <a:cxnSpLocks noChangeShapeType="1"/>
            <a:stCxn id="1102853" idx="1"/>
            <a:endCxn id="1102851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2865" name="AutoShape 17"/>
          <p:cNvCxnSpPr>
            <a:cxnSpLocks noChangeShapeType="1"/>
            <a:stCxn id="1102852" idx="6"/>
            <a:endCxn id="1102853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2866" name="AutoShape 18"/>
          <p:cNvCxnSpPr>
            <a:cxnSpLocks noChangeShapeType="1"/>
            <a:stCxn id="1102852" idx="5"/>
            <a:endCxn id="1102856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2867" name="AutoShape 19"/>
          <p:cNvCxnSpPr>
            <a:cxnSpLocks noChangeShapeType="1"/>
            <a:stCxn id="1102853" idx="6"/>
            <a:endCxn id="1102857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2868" name="AutoShape 20"/>
          <p:cNvCxnSpPr>
            <a:cxnSpLocks noChangeShapeType="1"/>
            <a:stCxn id="1102855" idx="6"/>
            <a:endCxn id="1102858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02869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02870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02871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02872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02873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02874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02875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02876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02877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02878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02879" name="Freeform 31"/>
          <p:cNvSpPr>
            <a:spLocks/>
          </p:cNvSpPr>
          <p:nvPr/>
        </p:nvSpPr>
        <p:spPr bwMode="auto">
          <a:xfrm>
            <a:off x="1624013" y="3541713"/>
            <a:ext cx="3440112" cy="213836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694" y="0"/>
              </a:cxn>
              <a:cxn ang="0">
                <a:pos x="968" y="6"/>
              </a:cxn>
              <a:cxn ang="0">
                <a:pos x="1029" y="11"/>
              </a:cxn>
              <a:cxn ang="0">
                <a:pos x="1074" y="28"/>
              </a:cxn>
              <a:cxn ang="0">
                <a:pos x="1270" y="101"/>
              </a:cxn>
              <a:cxn ang="0">
                <a:pos x="1315" y="123"/>
              </a:cxn>
              <a:cxn ang="0">
                <a:pos x="1326" y="135"/>
              </a:cxn>
              <a:cxn ang="0">
                <a:pos x="1370" y="151"/>
              </a:cxn>
              <a:cxn ang="0">
                <a:pos x="1426" y="185"/>
              </a:cxn>
              <a:cxn ang="0">
                <a:pos x="1589" y="258"/>
              </a:cxn>
              <a:cxn ang="0">
                <a:pos x="1622" y="291"/>
              </a:cxn>
              <a:cxn ang="0">
                <a:pos x="1650" y="313"/>
              </a:cxn>
              <a:cxn ang="0">
                <a:pos x="1667" y="330"/>
              </a:cxn>
              <a:cxn ang="0">
                <a:pos x="1684" y="336"/>
              </a:cxn>
              <a:cxn ang="0">
                <a:pos x="1695" y="358"/>
              </a:cxn>
              <a:cxn ang="0">
                <a:pos x="1745" y="409"/>
              </a:cxn>
              <a:cxn ang="0">
                <a:pos x="1807" y="498"/>
              </a:cxn>
              <a:cxn ang="0">
                <a:pos x="1874" y="688"/>
              </a:cxn>
              <a:cxn ang="0">
                <a:pos x="1935" y="811"/>
              </a:cxn>
              <a:cxn ang="0">
                <a:pos x="1952" y="850"/>
              </a:cxn>
              <a:cxn ang="0">
                <a:pos x="1974" y="923"/>
              </a:cxn>
              <a:cxn ang="0">
                <a:pos x="2025" y="1012"/>
              </a:cxn>
              <a:cxn ang="0">
                <a:pos x="2070" y="1096"/>
              </a:cxn>
              <a:cxn ang="0">
                <a:pos x="2097" y="1147"/>
              </a:cxn>
              <a:cxn ang="0">
                <a:pos x="2137" y="1275"/>
              </a:cxn>
              <a:cxn ang="0">
                <a:pos x="2165" y="1320"/>
              </a:cxn>
              <a:cxn ang="0">
                <a:pos x="2142" y="1342"/>
              </a:cxn>
            </a:cxnLst>
            <a:rect l="0" t="0" r="r" b="b"/>
            <a:pathLst>
              <a:path w="2167" h="1347">
                <a:moveTo>
                  <a:pt x="0" y="28"/>
                </a:moveTo>
                <a:cubicBezTo>
                  <a:pt x="231" y="21"/>
                  <a:pt x="463" y="9"/>
                  <a:pt x="694" y="0"/>
                </a:cubicBezTo>
                <a:cubicBezTo>
                  <a:pt x="767" y="13"/>
                  <a:pt x="951" y="6"/>
                  <a:pt x="968" y="6"/>
                </a:cubicBezTo>
                <a:cubicBezTo>
                  <a:pt x="988" y="8"/>
                  <a:pt x="1009" y="8"/>
                  <a:pt x="1029" y="11"/>
                </a:cubicBezTo>
                <a:cubicBezTo>
                  <a:pt x="1045" y="13"/>
                  <a:pt x="1059" y="22"/>
                  <a:pt x="1074" y="28"/>
                </a:cubicBezTo>
                <a:cubicBezTo>
                  <a:pt x="1140" y="53"/>
                  <a:pt x="1200" y="89"/>
                  <a:pt x="1270" y="101"/>
                </a:cubicBezTo>
                <a:cubicBezTo>
                  <a:pt x="1337" y="153"/>
                  <a:pt x="1250" y="90"/>
                  <a:pt x="1315" y="123"/>
                </a:cubicBezTo>
                <a:cubicBezTo>
                  <a:pt x="1320" y="125"/>
                  <a:pt x="1322" y="132"/>
                  <a:pt x="1326" y="135"/>
                </a:cubicBezTo>
                <a:cubicBezTo>
                  <a:pt x="1343" y="147"/>
                  <a:pt x="1351" y="147"/>
                  <a:pt x="1370" y="151"/>
                </a:cubicBezTo>
                <a:cubicBezTo>
                  <a:pt x="1390" y="160"/>
                  <a:pt x="1405" y="179"/>
                  <a:pt x="1426" y="185"/>
                </a:cubicBezTo>
                <a:cubicBezTo>
                  <a:pt x="1484" y="202"/>
                  <a:pt x="1535" y="235"/>
                  <a:pt x="1589" y="258"/>
                </a:cubicBezTo>
                <a:cubicBezTo>
                  <a:pt x="1613" y="318"/>
                  <a:pt x="1583" y="265"/>
                  <a:pt x="1622" y="291"/>
                </a:cubicBezTo>
                <a:cubicBezTo>
                  <a:pt x="1670" y="323"/>
                  <a:pt x="1597" y="297"/>
                  <a:pt x="1650" y="313"/>
                </a:cubicBezTo>
                <a:cubicBezTo>
                  <a:pt x="1656" y="319"/>
                  <a:pt x="1660" y="326"/>
                  <a:pt x="1667" y="330"/>
                </a:cubicBezTo>
                <a:cubicBezTo>
                  <a:pt x="1672" y="333"/>
                  <a:pt x="1680" y="332"/>
                  <a:pt x="1684" y="336"/>
                </a:cubicBezTo>
                <a:cubicBezTo>
                  <a:pt x="1690" y="342"/>
                  <a:pt x="1690" y="352"/>
                  <a:pt x="1695" y="358"/>
                </a:cubicBezTo>
                <a:cubicBezTo>
                  <a:pt x="1699" y="363"/>
                  <a:pt x="1734" y="398"/>
                  <a:pt x="1745" y="409"/>
                </a:cubicBezTo>
                <a:cubicBezTo>
                  <a:pt x="1772" y="436"/>
                  <a:pt x="1786" y="468"/>
                  <a:pt x="1807" y="498"/>
                </a:cubicBezTo>
                <a:cubicBezTo>
                  <a:pt x="1826" y="561"/>
                  <a:pt x="1840" y="632"/>
                  <a:pt x="1874" y="688"/>
                </a:cubicBezTo>
                <a:cubicBezTo>
                  <a:pt x="1883" y="731"/>
                  <a:pt x="1904" y="780"/>
                  <a:pt x="1935" y="811"/>
                </a:cubicBezTo>
                <a:cubicBezTo>
                  <a:pt x="1953" y="880"/>
                  <a:pt x="1928" y="795"/>
                  <a:pt x="1952" y="850"/>
                </a:cubicBezTo>
                <a:cubicBezTo>
                  <a:pt x="1962" y="873"/>
                  <a:pt x="1963" y="901"/>
                  <a:pt x="1974" y="923"/>
                </a:cubicBezTo>
                <a:cubicBezTo>
                  <a:pt x="1989" y="953"/>
                  <a:pt x="2004" y="985"/>
                  <a:pt x="2025" y="1012"/>
                </a:cubicBezTo>
                <a:cubicBezTo>
                  <a:pt x="2035" y="1045"/>
                  <a:pt x="2044" y="1072"/>
                  <a:pt x="2070" y="1096"/>
                </a:cubicBezTo>
                <a:cubicBezTo>
                  <a:pt x="2077" y="1119"/>
                  <a:pt x="2080" y="1129"/>
                  <a:pt x="2097" y="1147"/>
                </a:cubicBezTo>
                <a:cubicBezTo>
                  <a:pt x="2087" y="1180"/>
                  <a:pt x="2117" y="1248"/>
                  <a:pt x="2137" y="1275"/>
                </a:cubicBezTo>
                <a:cubicBezTo>
                  <a:pt x="2143" y="1295"/>
                  <a:pt x="2150" y="1306"/>
                  <a:pt x="2165" y="1320"/>
                </a:cubicBezTo>
                <a:cubicBezTo>
                  <a:pt x="2158" y="1347"/>
                  <a:pt x="2167" y="1342"/>
                  <a:pt x="2142" y="1342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7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04899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04900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04901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04902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04903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04904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04905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4906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04907" name="AutoShape 11"/>
          <p:cNvCxnSpPr>
            <a:cxnSpLocks noChangeShapeType="1"/>
            <a:stCxn id="1104900" idx="7"/>
            <a:endCxn id="1104899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4908" name="AutoShape 12"/>
          <p:cNvCxnSpPr>
            <a:cxnSpLocks noChangeShapeType="1"/>
            <a:stCxn id="1104900" idx="4"/>
            <a:endCxn id="1104902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4909" name="AutoShape 13"/>
          <p:cNvCxnSpPr>
            <a:cxnSpLocks noChangeShapeType="1"/>
            <a:stCxn id="1104904" idx="1"/>
            <a:endCxn id="1104902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4910" name="AutoShape 14"/>
          <p:cNvCxnSpPr>
            <a:cxnSpLocks noChangeShapeType="1"/>
            <a:stCxn id="1104903" idx="3"/>
            <a:endCxn id="1104904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4911" name="AutoShape 15"/>
          <p:cNvCxnSpPr>
            <a:cxnSpLocks noChangeShapeType="1"/>
            <a:stCxn id="1104903" idx="0"/>
            <a:endCxn id="1104901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4912" name="AutoShape 16"/>
          <p:cNvCxnSpPr>
            <a:cxnSpLocks noChangeShapeType="1"/>
            <a:stCxn id="1104901" idx="1"/>
            <a:endCxn id="1104899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4913" name="AutoShape 17"/>
          <p:cNvCxnSpPr>
            <a:cxnSpLocks noChangeShapeType="1"/>
            <a:stCxn id="1104900" idx="6"/>
            <a:endCxn id="1104901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4914" name="AutoShape 18"/>
          <p:cNvCxnSpPr>
            <a:cxnSpLocks noChangeShapeType="1"/>
            <a:stCxn id="1104900" idx="5"/>
            <a:endCxn id="1104904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4915" name="AutoShape 19"/>
          <p:cNvCxnSpPr>
            <a:cxnSpLocks noChangeShapeType="1"/>
            <a:stCxn id="1104901" idx="6"/>
            <a:endCxn id="1104905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4916" name="AutoShape 20"/>
          <p:cNvCxnSpPr>
            <a:cxnSpLocks noChangeShapeType="1"/>
            <a:stCxn id="1104903" idx="6"/>
            <a:endCxn id="1104906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04917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04918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04919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04920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04921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04922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04923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04924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04925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04926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04927" name="Line 31"/>
          <p:cNvSpPr>
            <a:spLocks noChangeShapeType="1"/>
          </p:cNvSpPr>
          <p:nvPr/>
        </p:nvSpPr>
        <p:spPr bwMode="auto">
          <a:xfrm>
            <a:off x="2895600" y="1295400"/>
            <a:ext cx="2819400" cy="4495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4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06947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06948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06949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06950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06951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06952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06953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6954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06955" name="AutoShape 11"/>
          <p:cNvCxnSpPr>
            <a:cxnSpLocks noChangeShapeType="1"/>
            <a:stCxn id="1106948" idx="7"/>
            <a:endCxn id="1106947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6956" name="AutoShape 12"/>
          <p:cNvCxnSpPr>
            <a:cxnSpLocks noChangeShapeType="1"/>
            <a:stCxn id="1106948" idx="4"/>
            <a:endCxn id="1106950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6957" name="AutoShape 13"/>
          <p:cNvCxnSpPr>
            <a:cxnSpLocks noChangeShapeType="1"/>
            <a:stCxn id="1106952" idx="1"/>
            <a:endCxn id="1106950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6958" name="AutoShape 14"/>
          <p:cNvCxnSpPr>
            <a:cxnSpLocks noChangeShapeType="1"/>
            <a:stCxn id="1106951" idx="3"/>
            <a:endCxn id="1106952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6959" name="AutoShape 15"/>
          <p:cNvCxnSpPr>
            <a:cxnSpLocks noChangeShapeType="1"/>
            <a:stCxn id="1106951" idx="0"/>
            <a:endCxn id="1106949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6960" name="AutoShape 16"/>
          <p:cNvCxnSpPr>
            <a:cxnSpLocks noChangeShapeType="1"/>
            <a:stCxn id="1106949" idx="1"/>
            <a:endCxn id="1106947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6961" name="AutoShape 17"/>
          <p:cNvCxnSpPr>
            <a:cxnSpLocks noChangeShapeType="1"/>
            <a:stCxn id="1106948" idx="6"/>
            <a:endCxn id="1106949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6962" name="AutoShape 18"/>
          <p:cNvCxnSpPr>
            <a:cxnSpLocks noChangeShapeType="1"/>
            <a:stCxn id="1106948" idx="5"/>
            <a:endCxn id="1106952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6963" name="AutoShape 19"/>
          <p:cNvCxnSpPr>
            <a:cxnSpLocks noChangeShapeType="1"/>
            <a:stCxn id="1106949" idx="6"/>
            <a:endCxn id="1106953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6964" name="AutoShape 20"/>
          <p:cNvCxnSpPr>
            <a:cxnSpLocks noChangeShapeType="1"/>
            <a:stCxn id="1106951" idx="6"/>
            <a:endCxn id="1106954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06965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06966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06967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06968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06969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06970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06971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06972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06973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06974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06975" name="Line 31"/>
          <p:cNvSpPr>
            <a:spLocks noChangeShapeType="1"/>
          </p:cNvSpPr>
          <p:nvPr/>
        </p:nvSpPr>
        <p:spPr bwMode="auto">
          <a:xfrm>
            <a:off x="2895600" y="1295400"/>
            <a:ext cx="2819400" cy="4495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7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08995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08996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08997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08998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08999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09000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09001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9002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09003" name="AutoShape 11"/>
          <p:cNvCxnSpPr>
            <a:cxnSpLocks noChangeShapeType="1"/>
            <a:stCxn id="1108996" idx="7"/>
            <a:endCxn id="1108995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9004" name="AutoShape 12"/>
          <p:cNvCxnSpPr>
            <a:cxnSpLocks noChangeShapeType="1"/>
            <a:stCxn id="1108996" idx="4"/>
            <a:endCxn id="1108998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9005" name="AutoShape 13"/>
          <p:cNvCxnSpPr>
            <a:cxnSpLocks noChangeShapeType="1"/>
            <a:stCxn id="1109000" idx="1"/>
            <a:endCxn id="1108998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9006" name="AutoShape 14"/>
          <p:cNvCxnSpPr>
            <a:cxnSpLocks noChangeShapeType="1"/>
            <a:stCxn id="1108999" idx="3"/>
            <a:endCxn id="1109000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09007" name="AutoShape 15"/>
          <p:cNvCxnSpPr>
            <a:cxnSpLocks noChangeShapeType="1"/>
            <a:stCxn id="1108999" idx="0"/>
            <a:endCxn id="1108997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9008" name="AutoShape 16"/>
          <p:cNvCxnSpPr>
            <a:cxnSpLocks noChangeShapeType="1"/>
            <a:stCxn id="1108997" idx="1"/>
            <a:endCxn id="1108995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9009" name="AutoShape 17"/>
          <p:cNvCxnSpPr>
            <a:cxnSpLocks noChangeShapeType="1"/>
            <a:stCxn id="1108996" idx="6"/>
            <a:endCxn id="1108997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9010" name="AutoShape 18"/>
          <p:cNvCxnSpPr>
            <a:cxnSpLocks noChangeShapeType="1"/>
            <a:stCxn id="1108996" idx="5"/>
            <a:endCxn id="1109000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09011" name="AutoShape 19"/>
          <p:cNvCxnSpPr>
            <a:cxnSpLocks noChangeShapeType="1"/>
            <a:stCxn id="1108997" idx="6"/>
            <a:endCxn id="1109001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9012" name="AutoShape 20"/>
          <p:cNvCxnSpPr>
            <a:cxnSpLocks noChangeShapeType="1"/>
            <a:stCxn id="1108999" idx="6"/>
            <a:endCxn id="1109002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09013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09014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09015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09016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09017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09018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09019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09020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09021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09022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09023" name="Freeform 31"/>
          <p:cNvSpPr>
            <a:spLocks/>
          </p:cNvSpPr>
          <p:nvPr/>
        </p:nvSpPr>
        <p:spPr bwMode="auto">
          <a:xfrm>
            <a:off x="1863725" y="2205038"/>
            <a:ext cx="4252913" cy="4071937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1700" y="26"/>
              </a:cxn>
              <a:cxn ang="0">
                <a:pos x="2114" y="31"/>
              </a:cxn>
              <a:cxn ang="0">
                <a:pos x="2176" y="59"/>
              </a:cxn>
              <a:cxn ang="0">
                <a:pos x="2282" y="126"/>
              </a:cxn>
              <a:cxn ang="0">
                <a:pos x="2355" y="160"/>
              </a:cxn>
              <a:cxn ang="0">
                <a:pos x="2427" y="182"/>
              </a:cxn>
              <a:cxn ang="0">
                <a:pos x="2478" y="205"/>
              </a:cxn>
              <a:cxn ang="0">
                <a:pos x="2556" y="300"/>
              </a:cxn>
              <a:cxn ang="0">
                <a:pos x="2601" y="345"/>
              </a:cxn>
              <a:cxn ang="0">
                <a:pos x="2640" y="401"/>
              </a:cxn>
              <a:cxn ang="0">
                <a:pos x="2668" y="434"/>
              </a:cxn>
              <a:cxn ang="0">
                <a:pos x="2528" y="686"/>
              </a:cxn>
              <a:cxn ang="0">
                <a:pos x="2461" y="747"/>
              </a:cxn>
              <a:cxn ang="0">
                <a:pos x="2388" y="770"/>
              </a:cxn>
              <a:cxn ang="0">
                <a:pos x="2344" y="792"/>
              </a:cxn>
              <a:cxn ang="0">
                <a:pos x="2248" y="837"/>
              </a:cxn>
              <a:cxn ang="0">
                <a:pos x="2193" y="865"/>
              </a:cxn>
              <a:cxn ang="0">
                <a:pos x="2092" y="898"/>
              </a:cxn>
              <a:cxn ang="0">
                <a:pos x="2002" y="982"/>
              </a:cxn>
              <a:cxn ang="0">
                <a:pos x="1958" y="1044"/>
              </a:cxn>
              <a:cxn ang="0">
                <a:pos x="1930" y="1116"/>
              </a:cxn>
              <a:cxn ang="0">
                <a:pos x="1913" y="1183"/>
              </a:cxn>
              <a:cxn ang="0">
                <a:pos x="1879" y="1480"/>
              </a:cxn>
              <a:cxn ang="0">
                <a:pos x="1863" y="2565"/>
              </a:cxn>
            </a:cxnLst>
            <a:rect l="0" t="0" r="r" b="b"/>
            <a:pathLst>
              <a:path w="2679" h="2565">
                <a:moveTo>
                  <a:pt x="0" y="54"/>
                </a:moveTo>
                <a:cubicBezTo>
                  <a:pt x="559" y="0"/>
                  <a:pt x="1141" y="30"/>
                  <a:pt x="1700" y="26"/>
                </a:cubicBezTo>
                <a:cubicBezTo>
                  <a:pt x="1844" y="23"/>
                  <a:pt x="1973" y="17"/>
                  <a:pt x="2114" y="31"/>
                </a:cubicBezTo>
                <a:cubicBezTo>
                  <a:pt x="2164" y="57"/>
                  <a:pt x="2143" y="49"/>
                  <a:pt x="2176" y="59"/>
                </a:cubicBezTo>
                <a:cubicBezTo>
                  <a:pt x="2221" y="94"/>
                  <a:pt x="2217" y="117"/>
                  <a:pt x="2282" y="126"/>
                </a:cubicBezTo>
                <a:cubicBezTo>
                  <a:pt x="2310" y="136"/>
                  <a:pt x="2329" y="147"/>
                  <a:pt x="2355" y="160"/>
                </a:cubicBezTo>
                <a:cubicBezTo>
                  <a:pt x="2377" y="171"/>
                  <a:pt x="2404" y="174"/>
                  <a:pt x="2427" y="182"/>
                </a:cubicBezTo>
                <a:cubicBezTo>
                  <a:pt x="2445" y="188"/>
                  <a:pt x="2460" y="199"/>
                  <a:pt x="2478" y="205"/>
                </a:cubicBezTo>
                <a:cubicBezTo>
                  <a:pt x="2490" y="229"/>
                  <a:pt x="2533" y="292"/>
                  <a:pt x="2556" y="300"/>
                </a:cubicBezTo>
                <a:cubicBezTo>
                  <a:pt x="2572" y="316"/>
                  <a:pt x="2582" y="332"/>
                  <a:pt x="2601" y="345"/>
                </a:cubicBezTo>
                <a:cubicBezTo>
                  <a:pt x="2608" y="367"/>
                  <a:pt x="2622" y="388"/>
                  <a:pt x="2640" y="401"/>
                </a:cubicBezTo>
                <a:cubicBezTo>
                  <a:pt x="2648" y="413"/>
                  <a:pt x="2666" y="420"/>
                  <a:pt x="2668" y="434"/>
                </a:cubicBezTo>
                <a:cubicBezTo>
                  <a:pt x="2679" y="521"/>
                  <a:pt x="2600" y="640"/>
                  <a:pt x="2528" y="686"/>
                </a:cubicBezTo>
                <a:cubicBezTo>
                  <a:pt x="2510" y="713"/>
                  <a:pt x="2493" y="737"/>
                  <a:pt x="2461" y="747"/>
                </a:cubicBezTo>
                <a:cubicBezTo>
                  <a:pt x="2438" y="762"/>
                  <a:pt x="2414" y="761"/>
                  <a:pt x="2388" y="770"/>
                </a:cubicBezTo>
                <a:cubicBezTo>
                  <a:pt x="2323" y="817"/>
                  <a:pt x="2405" y="761"/>
                  <a:pt x="2344" y="792"/>
                </a:cubicBezTo>
                <a:cubicBezTo>
                  <a:pt x="2310" y="809"/>
                  <a:pt x="2288" y="830"/>
                  <a:pt x="2248" y="837"/>
                </a:cubicBezTo>
                <a:cubicBezTo>
                  <a:pt x="2209" y="863"/>
                  <a:pt x="2228" y="856"/>
                  <a:pt x="2193" y="865"/>
                </a:cubicBezTo>
                <a:cubicBezTo>
                  <a:pt x="2162" y="885"/>
                  <a:pt x="2127" y="888"/>
                  <a:pt x="2092" y="898"/>
                </a:cubicBezTo>
                <a:cubicBezTo>
                  <a:pt x="2064" y="926"/>
                  <a:pt x="2026" y="951"/>
                  <a:pt x="2002" y="982"/>
                </a:cubicBezTo>
                <a:cubicBezTo>
                  <a:pt x="1986" y="1003"/>
                  <a:pt x="1976" y="1025"/>
                  <a:pt x="1958" y="1044"/>
                </a:cubicBezTo>
                <a:cubicBezTo>
                  <a:pt x="1949" y="1068"/>
                  <a:pt x="1936" y="1091"/>
                  <a:pt x="1930" y="1116"/>
                </a:cubicBezTo>
                <a:cubicBezTo>
                  <a:pt x="1914" y="1182"/>
                  <a:pt x="1926" y="1148"/>
                  <a:pt x="1913" y="1183"/>
                </a:cubicBezTo>
                <a:cubicBezTo>
                  <a:pt x="1904" y="1282"/>
                  <a:pt x="1891" y="1381"/>
                  <a:pt x="1879" y="1480"/>
                </a:cubicBezTo>
                <a:cubicBezTo>
                  <a:pt x="1869" y="1841"/>
                  <a:pt x="1863" y="2204"/>
                  <a:pt x="1863" y="2565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4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73827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73828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73829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73830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73831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73832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73833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3834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73835" name="AutoShape 11"/>
          <p:cNvCxnSpPr>
            <a:cxnSpLocks noChangeShapeType="1"/>
            <a:stCxn id="973828" idx="7"/>
            <a:endCxn id="973827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36" name="AutoShape 12"/>
          <p:cNvCxnSpPr>
            <a:cxnSpLocks noChangeShapeType="1"/>
            <a:stCxn id="973828" idx="4"/>
            <a:endCxn id="973830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37" name="AutoShape 13"/>
          <p:cNvCxnSpPr>
            <a:cxnSpLocks noChangeShapeType="1"/>
            <a:stCxn id="973832" idx="1"/>
            <a:endCxn id="973830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38" name="AutoShape 14"/>
          <p:cNvCxnSpPr>
            <a:cxnSpLocks noChangeShapeType="1"/>
            <a:stCxn id="973831" idx="3"/>
            <a:endCxn id="973832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39" name="AutoShape 15"/>
          <p:cNvCxnSpPr>
            <a:cxnSpLocks noChangeShapeType="1"/>
            <a:stCxn id="973831" idx="0"/>
            <a:endCxn id="973829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40" name="AutoShape 16"/>
          <p:cNvCxnSpPr>
            <a:cxnSpLocks noChangeShapeType="1"/>
            <a:stCxn id="973829" idx="1"/>
            <a:endCxn id="973827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41" name="AutoShape 17"/>
          <p:cNvCxnSpPr>
            <a:cxnSpLocks noChangeShapeType="1"/>
            <a:stCxn id="973828" idx="6"/>
            <a:endCxn id="973829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42" name="AutoShape 18"/>
          <p:cNvCxnSpPr>
            <a:cxnSpLocks noChangeShapeType="1"/>
            <a:stCxn id="973828" idx="5"/>
            <a:endCxn id="973832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43" name="AutoShape 19"/>
          <p:cNvCxnSpPr>
            <a:cxnSpLocks noChangeShapeType="1"/>
            <a:stCxn id="973829" idx="6"/>
            <a:endCxn id="973833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3844" name="AutoShape 20"/>
          <p:cNvCxnSpPr>
            <a:cxnSpLocks noChangeShapeType="1"/>
            <a:stCxn id="973831" idx="6"/>
            <a:endCxn id="973834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3845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73846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73847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73848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73849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73850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73851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73852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73853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73854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73855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11618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1043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11044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11045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11046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11047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11048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11049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1050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11051" name="AutoShape 11"/>
          <p:cNvCxnSpPr>
            <a:cxnSpLocks noChangeShapeType="1"/>
            <a:stCxn id="1111044" idx="7"/>
            <a:endCxn id="1111043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11052" name="AutoShape 12"/>
          <p:cNvCxnSpPr>
            <a:cxnSpLocks noChangeShapeType="1"/>
            <a:stCxn id="1111044" idx="4"/>
            <a:endCxn id="1111046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1053" name="AutoShape 13"/>
          <p:cNvCxnSpPr>
            <a:cxnSpLocks noChangeShapeType="1"/>
            <a:stCxn id="1111048" idx="1"/>
            <a:endCxn id="1111046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1054" name="AutoShape 14"/>
          <p:cNvCxnSpPr>
            <a:cxnSpLocks noChangeShapeType="1"/>
            <a:stCxn id="1111047" idx="3"/>
            <a:endCxn id="1111048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1055" name="AutoShape 15"/>
          <p:cNvCxnSpPr>
            <a:cxnSpLocks noChangeShapeType="1"/>
            <a:stCxn id="1111047" idx="0"/>
            <a:endCxn id="1111045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11056" name="AutoShape 16"/>
          <p:cNvCxnSpPr>
            <a:cxnSpLocks noChangeShapeType="1"/>
            <a:stCxn id="1111045" idx="1"/>
            <a:endCxn id="1111043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1057" name="AutoShape 17"/>
          <p:cNvCxnSpPr>
            <a:cxnSpLocks noChangeShapeType="1"/>
            <a:stCxn id="1111044" idx="6"/>
            <a:endCxn id="1111045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1058" name="AutoShape 18"/>
          <p:cNvCxnSpPr>
            <a:cxnSpLocks noChangeShapeType="1"/>
            <a:stCxn id="1111044" idx="5"/>
            <a:endCxn id="1111048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1059" name="AutoShape 19"/>
          <p:cNvCxnSpPr>
            <a:cxnSpLocks noChangeShapeType="1"/>
            <a:stCxn id="1111045" idx="6"/>
            <a:endCxn id="1111049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11060" name="AutoShape 20"/>
          <p:cNvCxnSpPr>
            <a:cxnSpLocks noChangeShapeType="1"/>
            <a:stCxn id="1111047" idx="6"/>
            <a:endCxn id="1111050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1061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11062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11063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11064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11065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11066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11067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11068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11069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11070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11071" name="Freeform 31"/>
          <p:cNvSpPr>
            <a:spLocks/>
          </p:cNvSpPr>
          <p:nvPr/>
        </p:nvSpPr>
        <p:spPr bwMode="auto">
          <a:xfrm>
            <a:off x="1863725" y="2205038"/>
            <a:ext cx="4252913" cy="4071937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1700" y="26"/>
              </a:cxn>
              <a:cxn ang="0">
                <a:pos x="2114" y="31"/>
              </a:cxn>
              <a:cxn ang="0">
                <a:pos x="2176" y="59"/>
              </a:cxn>
              <a:cxn ang="0">
                <a:pos x="2282" y="126"/>
              </a:cxn>
              <a:cxn ang="0">
                <a:pos x="2355" y="160"/>
              </a:cxn>
              <a:cxn ang="0">
                <a:pos x="2427" y="182"/>
              </a:cxn>
              <a:cxn ang="0">
                <a:pos x="2478" y="205"/>
              </a:cxn>
              <a:cxn ang="0">
                <a:pos x="2556" y="300"/>
              </a:cxn>
              <a:cxn ang="0">
                <a:pos x="2601" y="345"/>
              </a:cxn>
              <a:cxn ang="0">
                <a:pos x="2640" y="401"/>
              </a:cxn>
              <a:cxn ang="0">
                <a:pos x="2668" y="434"/>
              </a:cxn>
              <a:cxn ang="0">
                <a:pos x="2528" y="686"/>
              </a:cxn>
              <a:cxn ang="0">
                <a:pos x="2461" y="747"/>
              </a:cxn>
              <a:cxn ang="0">
                <a:pos x="2388" y="770"/>
              </a:cxn>
              <a:cxn ang="0">
                <a:pos x="2344" y="792"/>
              </a:cxn>
              <a:cxn ang="0">
                <a:pos x="2248" y="837"/>
              </a:cxn>
              <a:cxn ang="0">
                <a:pos x="2193" y="865"/>
              </a:cxn>
              <a:cxn ang="0">
                <a:pos x="2092" y="898"/>
              </a:cxn>
              <a:cxn ang="0">
                <a:pos x="2002" y="982"/>
              </a:cxn>
              <a:cxn ang="0">
                <a:pos x="1958" y="1044"/>
              </a:cxn>
              <a:cxn ang="0">
                <a:pos x="1930" y="1116"/>
              </a:cxn>
              <a:cxn ang="0">
                <a:pos x="1913" y="1183"/>
              </a:cxn>
              <a:cxn ang="0">
                <a:pos x="1879" y="1480"/>
              </a:cxn>
              <a:cxn ang="0">
                <a:pos x="1863" y="2565"/>
              </a:cxn>
            </a:cxnLst>
            <a:rect l="0" t="0" r="r" b="b"/>
            <a:pathLst>
              <a:path w="2679" h="2565">
                <a:moveTo>
                  <a:pt x="0" y="54"/>
                </a:moveTo>
                <a:cubicBezTo>
                  <a:pt x="559" y="0"/>
                  <a:pt x="1141" y="30"/>
                  <a:pt x="1700" y="26"/>
                </a:cubicBezTo>
                <a:cubicBezTo>
                  <a:pt x="1844" y="23"/>
                  <a:pt x="1973" y="17"/>
                  <a:pt x="2114" y="31"/>
                </a:cubicBezTo>
                <a:cubicBezTo>
                  <a:pt x="2164" y="57"/>
                  <a:pt x="2143" y="49"/>
                  <a:pt x="2176" y="59"/>
                </a:cubicBezTo>
                <a:cubicBezTo>
                  <a:pt x="2221" y="94"/>
                  <a:pt x="2217" y="117"/>
                  <a:pt x="2282" y="126"/>
                </a:cubicBezTo>
                <a:cubicBezTo>
                  <a:pt x="2310" y="136"/>
                  <a:pt x="2329" y="147"/>
                  <a:pt x="2355" y="160"/>
                </a:cubicBezTo>
                <a:cubicBezTo>
                  <a:pt x="2377" y="171"/>
                  <a:pt x="2404" y="174"/>
                  <a:pt x="2427" y="182"/>
                </a:cubicBezTo>
                <a:cubicBezTo>
                  <a:pt x="2445" y="188"/>
                  <a:pt x="2460" y="199"/>
                  <a:pt x="2478" y="205"/>
                </a:cubicBezTo>
                <a:cubicBezTo>
                  <a:pt x="2490" y="229"/>
                  <a:pt x="2533" y="292"/>
                  <a:pt x="2556" y="300"/>
                </a:cubicBezTo>
                <a:cubicBezTo>
                  <a:pt x="2572" y="316"/>
                  <a:pt x="2582" y="332"/>
                  <a:pt x="2601" y="345"/>
                </a:cubicBezTo>
                <a:cubicBezTo>
                  <a:pt x="2608" y="367"/>
                  <a:pt x="2622" y="388"/>
                  <a:pt x="2640" y="401"/>
                </a:cubicBezTo>
                <a:cubicBezTo>
                  <a:pt x="2648" y="413"/>
                  <a:pt x="2666" y="420"/>
                  <a:pt x="2668" y="434"/>
                </a:cubicBezTo>
                <a:cubicBezTo>
                  <a:pt x="2679" y="521"/>
                  <a:pt x="2600" y="640"/>
                  <a:pt x="2528" y="686"/>
                </a:cubicBezTo>
                <a:cubicBezTo>
                  <a:pt x="2510" y="713"/>
                  <a:pt x="2493" y="737"/>
                  <a:pt x="2461" y="747"/>
                </a:cubicBezTo>
                <a:cubicBezTo>
                  <a:pt x="2438" y="762"/>
                  <a:pt x="2414" y="761"/>
                  <a:pt x="2388" y="770"/>
                </a:cubicBezTo>
                <a:cubicBezTo>
                  <a:pt x="2323" y="817"/>
                  <a:pt x="2405" y="761"/>
                  <a:pt x="2344" y="792"/>
                </a:cubicBezTo>
                <a:cubicBezTo>
                  <a:pt x="2310" y="809"/>
                  <a:pt x="2288" y="830"/>
                  <a:pt x="2248" y="837"/>
                </a:cubicBezTo>
                <a:cubicBezTo>
                  <a:pt x="2209" y="863"/>
                  <a:pt x="2228" y="856"/>
                  <a:pt x="2193" y="865"/>
                </a:cubicBezTo>
                <a:cubicBezTo>
                  <a:pt x="2162" y="885"/>
                  <a:pt x="2127" y="888"/>
                  <a:pt x="2092" y="898"/>
                </a:cubicBezTo>
                <a:cubicBezTo>
                  <a:pt x="2064" y="926"/>
                  <a:pt x="2026" y="951"/>
                  <a:pt x="2002" y="982"/>
                </a:cubicBezTo>
                <a:cubicBezTo>
                  <a:pt x="1986" y="1003"/>
                  <a:pt x="1976" y="1025"/>
                  <a:pt x="1958" y="1044"/>
                </a:cubicBezTo>
                <a:cubicBezTo>
                  <a:pt x="1949" y="1068"/>
                  <a:pt x="1936" y="1091"/>
                  <a:pt x="1930" y="1116"/>
                </a:cubicBezTo>
                <a:cubicBezTo>
                  <a:pt x="1914" y="1182"/>
                  <a:pt x="1926" y="1148"/>
                  <a:pt x="1913" y="1183"/>
                </a:cubicBezTo>
                <a:cubicBezTo>
                  <a:pt x="1904" y="1282"/>
                  <a:pt x="1891" y="1381"/>
                  <a:pt x="1879" y="1480"/>
                </a:cubicBezTo>
                <a:cubicBezTo>
                  <a:pt x="1869" y="1841"/>
                  <a:pt x="1863" y="2204"/>
                  <a:pt x="1863" y="2565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5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3091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13092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13093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13094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13095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13096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13097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3098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13099" name="AutoShape 11"/>
          <p:cNvCxnSpPr>
            <a:cxnSpLocks noChangeShapeType="1"/>
            <a:stCxn id="1113092" idx="7"/>
            <a:endCxn id="1113091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3100" name="AutoShape 12"/>
          <p:cNvCxnSpPr>
            <a:cxnSpLocks noChangeShapeType="1"/>
            <a:stCxn id="1113092" idx="4"/>
            <a:endCxn id="1113094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3101" name="AutoShape 13"/>
          <p:cNvCxnSpPr>
            <a:cxnSpLocks noChangeShapeType="1"/>
            <a:stCxn id="1113096" idx="1"/>
            <a:endCxn id="1113094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3102" name="AutoShape 14"/>
          <p:cNvCxnSpPr>
            <a:cxnSpLocks noChangeShapeType="1"/>
            <a:stCxn id="1113095" idx="3"/>
            <a:endCxn id="1113096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3103" name="AutoShape 15"/>
          <p:cNvCxnSpPr>
            <a:cxnSpLocks noChangeShapeType="1"/>
            <a:stCxn id="1113095" idx="0"/>
            <a:endCxn id="1113093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13104" name="AutoShape 16"/>
          <p:cNvCxnSpPr>
            <a:cxnSpLocks noChangeShapeType="1"/>
            <a:stCxn id="1113093" idx="1"/>
            <a:endCxn id="1113091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3105" name="AutoShape 17"/>
          <p:cNvCxnSpPr>
            <a:cxnSpLocks noChangeShapeType="1"/>
            <a:stCxn id="1113092" idx="6"/>
            <a:endCxn id="1113093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3106" name="AutoShape 18"/>
          <p:cNvCxnSpPr>
            <a:cxnSpLocks noChangeShapeType="1"/>
            <a:stCxn id="1113092" idx="5"/>
            <a:endCxn id="1113096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3107" name="AutoShape 19"/>
          <p:cNvCxnSpPr>
            <a:cxnSpLocks noChangeShapeType="1"/>
            <a:stCxn id="1113093" idx="6"/>
            <a:endCxn id="1113097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13108" name="AutoShape 20"/>
          <p:cNvCxnSpPr>
            <a:cxnSpLocks noChangeShapeType="1"/>
            <a:stCxn id="1113095" idx="6"/>
            <a:endCxn id="1113098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3109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13110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13111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13112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13113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13114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13115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13116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13117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13118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13119" name="Freeform 31"/>
          <p:cNvSpPr>
            <a:spLocks/>
          </p:cNvSpPr>
          <p:nvPr/>
        </p:nvSpPr>
        <p:spPr bwMode="auto">
          <a:xfrm>
            <a:off x="5016500" y="2068513"/>
            <a:ext cx="1801813" cy="3692525"/>
          </a:xfrm>
          <a:custGeom>
            <a:avLst/>
            <a:gdLst/>
            <a:ahLst/>
            <a:cxnLst>
              <a:cxn ang="0">
                <a:pos x="1135" y="0"/>
              </a:cxn>
              <a:cxn ang="0">
                <a:pos x="1096" y="67"/>
              </a:cxn>
              <a:cxn ang="0">
                <a:pos x="1085" y="106"/>
              </a:cxn>
              <a:cxn ang="0">
                <a:pos x="1073" y="117"/>
              </a:cxn>
              <a:cxn ang="0">
                <a:pos x="1068" y="145"/>
              </a:cxn>
              <a:cxn ang="0">
                <a:pos x="1029" y="218"/>
              </a:cxn>
              <a:cxn ang="0">
                <a:pos x="961" y="330"/>
              </a:cxn>
              <a:cxn ang="0">
                <a:pos x="917" y="386"/>
              </a:cxn>
              <a:cxn ang="0">
                <a:pos x="883" y="436"/>
              </a:cxn>
              <a:cxn ang="0">
                <a:pos x="850" y="470"/>
              </a:cxn>
              <a:cxn ang="0">
                <a:pos x="827" y="503"/>
              </a:cxn>
              <a:cxn ang="0">
                <a:pos x="816" y="526"/>
              </a:cxn>
              <a:cxn ang="0">
                <a:pos x="699" y="643"/>
              </a:cxn>
              <a:cxn ang="0">
                <a:pos x="632" y="693"/>
              </a:cxn>
              <a:cxn ang="0">
                <a:pos x="531" y="749"/>
              </a:cxn>
              <a:cxn ang="0">
                <a:pos x="475" y="772"/>
              </a:cxn>
              <a:cxn ang="0">
                <a:pos x="358" y="783"/>
              </a:cxn>
              <a:cxn ang="0">
                <a:pos x="262" y="811"/>
              </a:cxn>
              <a:cxn ang="0">
                <a:pos x="190" y="850"/>
              </a:cxn>
              <a:cxn ang="0">
                <a:pos x="156" y="872"/>
              </a:cxn>
              <a:cxn ang="0">
                <a:pos x="128" y="912"/>
              </a:cxn>
              <a:cxn ang="0">
                <a:pos x="100" y="951"/>
              </a:cxn>
              <a:cxn ang="0">
                <a:pos x="72" y="995"/>
              </a:cxn>
              <a:cxn ang="0">
                <a:pos x="67" y="1012"/>
              </a:cxn>
              <a:cxn ang="0">
                <a:pos x="56" y="1035"/>
              </a:cxn>
              <a:cxn ang="0">
                <a:pos x="44" y="1079"/>
              </a:cxn>
              <a:cxn ang="0">
                <a:pos x="16" y="1415"/>
              </a:cxn>
              <a:cxn ang="0">
                <a:pos x="0" y="2326"/>
              </a:cxn>
            </a:cxnLst>
            <a:rect l="0" t="0" r="r" b="b"/>
            <a:pathLst>
              <a:path w="1135" h="2326">
                <a:moveTo>
                  <a:pt x="1135" y="0"/>
                </a:moveTo>
                <a:cubicBezTo>
                  <a:pt x="1119" y="24"/>
                  <a:pt x="1111" y="44"/>
                  <a:pt x="1096" y="67"/>
                </a:cubicBezTo>
                <a:cubicBezTo>
                  <a:pt x="1092" y="80"/>
                  <a:pt x="1091" y="94"/>
                  <a:pt x="1085" y="106"/>
                </a:cubicBezTo>
                <a:cubicBezTo>
                  <a:pt x="1083" y="111"/>
                  <a:pt x="1075" y="112"/>
                  <a:pt x="1073" y="117"/>
                </a:cubicBezTo>
                <a:cubicBezTo>
                  <a:pt x="1069" y="126"/>
                  <a:pt x="1071" y="136"/>
                  <a:pt x="1068" y="145"/>
                </a:cubicBezTo>
                <a:cubicBezTo>
                  <a:pt x="1059" y="171"/>
                  <a:pt x="1045" y="196"/>
                  <a:pt x="1029" y="218"/>
                </a:cubicBezTo>
                <a:cubicBezTo>
                  <a:pt x="1014" y="259"/>
                  <a:pt x="987" y="294"/>
                  <a:pt x="961" y="330"/>
                </a:cubicBezTo>
                <a:cubicBezTo>
                  <a:pt x="946" y="350"/>
                  <a:pt x="938" y="372"/>
                  <a:pt x="917" y="386"/>
                </a:cubicBezTo>
                <a:cubicBezTo>
                  <a:pt x="907" y="402"/>
                  <a:pt x="896" y="421"/>
                  <a:pt x="883" y="436"/>
                </a:cubicBezTo>
                <a:cubicBezTo>
                  <a:pt x="873" y="448"/>
                  <a:pt x="850" y="470"/>
                  <a:pt x="850" y="470"/>
                </a:cubicBezTo>
                <a:cubicBezTo>
                  <a:pt x="836" y="509"/>
                  <a:pt x="855" y="464"/>
                  <a:pt x="827" y="503"/>
                </a:cubicBezTo>
                <a:cubicBezTo>
                  <a:pt x="822" y="510"/>
                  <a:pt x="821" y="519"/>
                  <a:pt x="816" y="526"/>
                </a:cubicBezTo>
                <a:cubicBezTo>
                  <a:pt x="784" y="571"/>
                  <a:pt x="740" y="607"/>
                  <a:pt x="699" y="643"/>
                </a:cubicBezTo>
                <a:cubicBezTo>
                  <a:pt x="671" y="668"/>
                  <a:pt x="666" y="683"/>
                  <a:pt x="632" y="693"/>
                </a:cubicBezTo>
                <a:cubicBezTo>
                  <a:pt x="605" y="732"/>
                  <a:pt x="574" y="736"/>
                  <a:pt x="531" y="749"/>
                </a:cubicBezTo>
                <a:cubicBezTo>
                  <a:pt x="512" y="755"/>
                  <a:pt x="495" y="768"/>
                  <a:pt x="475" y="772"/>
                </a:cubicBezTo>
                <a:cubicBezTo>
                  <a:pt x="447" y="777"/>
                  <a:pt x="375" y="782"/>
                  <a:pt x="358" y="783"/>
                </a:cubicBezTo>
                <a:cubicBezTo>
                  <a:pt x="326" y="792"/>
                  <a:pt x="293" y="800"/>
                  <a:pt x="262" y="811"/>
                </a:cubicBezTo>
                <a:cubicBezTo>
                  <a:pt x="239" y="829"/>
                  <a:pt x="215" y="836"/>
                  <a:pt x="190" y="850"/>
                </a:cubicBezTo>
                <a:cubicBezTo>
                  <a:pt x="178" y="856"/>
                  <a:pt x="156" y="872"/>
                  <a:pt x="156" y="872"/>
                </a:cubicBezTo>
                <a:cubicBezTo>
                  <a:pt x="150" y="892"/>
                  <a:pt x="142" y="897"/>
                  <a:pt x="128" y="912"/>
                </a:cubicBezTo>
                <a:cubicBezTo>
                  <a:pt x="122" y="931"/>
                  <a:pt x="113" y="937"/>
                  <a:pt x="100" y="951"/>
                </a:cubicBezTo>
                <a:cubicBezTo>
                  <a:pt x="94" y="970"/>
                  <a:pt x="83" y="979"/>
                  <a:pt x="72" y="995"/>
                </a:cubicBezTo>
                <a:cubicBezTo>
                  <a:pt x="70" y="1001"/>
                  <a:pt x="69" y="1007"/>
                  <a:pt x="67" y="1012"/>
                </a:cubicBezTo>
                <a:cubicBezTo>
                  <a:pt x="64" y="1020"/>
                  <a:pt x="59" y="1027"/>
                  <a:pt x="56" y="1035"/>
                </a:cubicBezTo>
                <a:cubicBezTo>
                  <a:pt x="51" y="1049"/>
                  <a:pt x="44" y="1079"/>
                  <a:pt x="44" y="1079"/>
                </a:cubicBezTo>
                <a:cubicBezTo>
                  <a:pt x="35" y="1191"/>
                  <a:pt x="22" y="1302"/>
                  <a:pt x="16" y="1415"/>
                </a:cubicBezTo>
                <a:cubicBezTo>
                  <a:pt x="11" y="1719"/>
                  <a:pt x="0" y="2022"/>
                  <a:pt x="0" y="2326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9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5139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15140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15141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15142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15143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15144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15145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5146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15147" name="AutoShape 11"/>
          <p:cNvCxnSpPr>
            <a:cxnSpLocks noChangeShapeType="1"/>
            <a:stCxn id="1115140" idx="7"/>
            <a:endCxn id="1115139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5148" name="AutoShape 12"/>
          <p:cNvCxnSpPr>
            <a:cxnSpLocks noChangeShapeType="1"/>
            <a:stCxn id="1115140" idx="4"/>
            <a:endCxn id="1115142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5149" name="AutoShape 13"/>
          <p:cNvCxnSpPr>
            <a:cxnSpLocks noChangeShapeType="1"/>
            <a:stCxn id="1115144" idx="1"/>
            <a:endCxn id="1115142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5150" name="AutoShape 14"/>
          <p:cNvCxnSpPr>
            <a:cxnSpLocks noChangeShapeType="1"/>
            <a:stCxn id="1115143" idx="3"/>
            <a:endCxn id="1115144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5151" name="AutoShape 15"/>
          <p:cNvCxnSpPr>
            <a:cxnSpLocks noChangeShapeType="1"/>
            <a:stCxn id="1115143" idx="0"/>
            <a:endCxn id="1115141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5152" name="AutoShape 16"/>
          <p:cNvCxnSpPr>
            <a:cxnSpLocks noChangeShapeType="1"/>
            <a:stCxn id="1115141" idx="1"/>
            <a:endCxn id="1115139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5153" name="AutoShape 17"/>
          <p:cNvCxnSpPr>
            <a:cxnSpLocks noChangeShapeType="1"/>
            <a:stCxn id="1115140" idx="6"/>
            <a:endCxn id="1115141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5154" name="AutoShape 18"/>
          <p:cNvCxnSpPr>
            <a:cxnSpLocks noChangeShapeType="1"/>
            <a:stCxn id="1115140" idx="5"/>
            <a:endCxn id="1115144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5155" name="AutoShape 19"/>
          <p:cNvCxnSpPr>
            <a:cxnSpLocks noChangeShapeType="1"/>
            <a:stCxn id="1115141" idx="6"/>
            <a:endCxn id="1115145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15156" name="AutoShape 20"/>
          <p:cNvCxnSpPr>
            <a:cxnSpLocks noChangeShapeType="1"/>
            <a:stCxn id="1115143" idx="6"/>
            <a:endCxn id="1115146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5157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15158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15159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15160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15161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15162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15163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15164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15165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15166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15167" name="Line 31"/>
          <p:cNvSpPr>
            <a:spLocks noChangeShapeType="1"/>
          </p:cNvSpPr>
          <p:nvPr/>
        </p:nvSpPr>
        <p:spPr bwMode="auto">
          <a:xfrm>
            <a:off x="6019800" y="2438400"/>
            <a:ext cx="0" cy="2209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7187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17188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17189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17190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17191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17192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17193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7194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17195" name="AutoShape 11"/>
          <p:cNvCxnSpPr>
            <a:cxnSpLocks noChangeShapeType="1"/>
            <a:stCxn id="1117188" idx="7"/>
            <a:endCxn id="1117187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7196" name="AutoShape 12"/>
          <p:cNvCxnSpPr>
            <a:cxnSpLocks noChangeShapeType="1"/>
            <a:stCxn id="1117188" idx="4"/>
            <a:endCxn id="1117190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7197" name="AutoShape 13"/>
          <p:cNvCxnSpPr>
            <a:cxnSpLocks noChangeShapeType="1"/>
            <a:stCxn id="1117192" idx="1"/>
            <a:endCxn id="1117190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7198" name="AutoShape 14"/>
          <p:cNvCxnSpPr>
            <a:cxnSpLocks noChangeShapeType="1"/>
            <a:stCxn id="1117191" idx="3"/>
            <a:endCxn id="1117192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7199" name="AutoShape 15"/>
          <p:cNvCxnSpPr>
            <a:cxnSpLocks noChangeShapeType="1"/>
            <a:stCxn id="1117191" idx="0"/>
            <a:endCxn id="1117189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7200" name="AutoShape 16"/>
          <p:cNvCxnSpPr>
            <a:cxnSpLocks noChangeShapeType="1"/>
            <a:stCxn id="1117189" idx="1"/>
            <a:endCxn id="1117187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7201" name="AutoShape 17"/>
          <p:cNvCxnSpPr>
            <a:cxnSpLocks noChangeShapeType="1"/>
            <a:stCxn id="1117188" idx="6"/>
            <a:endCxn id="1117189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7202" name="AutoShape 18"/>
          <p:cNvCxnSpPr>
            <a:cxnSpLocks noChangeShapeType="1"/>
            <a:stCxn id="1117188" idx="5"/>
            <a:endCxn id="1117192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7203" name="AutoShape 19"/>
          <p:cNvCxnSpPr>
            <a:cxnSpLocks noChangeShapeType="1"/>
            <a:stCxn id="1117189" idx="6"/>
            <a:endCxn id="1117193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117204" name="AutoShape 20"/>
          <p:cNvCxnSpPr>
            <a:cxnSpLocks noChangeShapeType="1"/>
            <a:stCxn id="1117191" idx="6"/>
            <a:endCxn id="1117194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sp>
        <p:nvSpPr>
          <p:cNvPr id="1117205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17206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17207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17208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17209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17210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17211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17212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17213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17214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17215" name="Line 31"/>
          <p:cNvSpPr>
            <a:spLocks noChangeShapeType="1"/>
          </p:cNvSpPr>
          <p:nvPr/>
        </p:nvSpPr>
        <p:spPr bwMode="auto">
          <a:xfrm>
            <a:off x="6019800" y="2438400"/>
            <a:ext cx="0" cy="2209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8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9235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19236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19237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19238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19239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19240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19241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9242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19243" name="AutoShape 11"/>
          <p:cNvCxnSpPr>
            <a:cxnSpLocks noChangeShapeType="1"/>
            <a:stCxn id="1119236" idx="7"/>
            <a:endCxn id="1119235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9244" name="AutoShape 12"/>
          <p:cNvCxnSpPr>
            <a:cxnSpLocks noChangeShapeType="1"/>
            <a:stCxn id="1119236" idx="4"/>
            <a:endCxn id="1119238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9245" name="AutoShape 13"/>
          <p:cNvCxnSpPr>
            <a:cxnSpLocks noChangeShapeType="1"/>
            <a:stCxn id="1119240" idx="1"/>
            <a:endCxn id="1119238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9246" name="AutoShape 14"/>
          <p:cNvCxnSpPr>
            <a:cxnSpLocks noChangeShapeType="1"/>
            <a:stCxn id="1119239" idx="3"/>
            <a:endCxn id="1119240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9247" name="AutoShape 15"/>
          <p:cNvCxnSpPr>
            <a:cxnSpLocks noChangeShapeType="1"/>
            <a:stCxn id="1119239" idx="0"/>
            <a:endCxn id="1119237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9248" name="AutoShape 16"/>
          <p:cNvCxnSpPr>
            <a:cxnSpLocks noChangeShapeType="1"/>
            <a:stCxn id="1119237" idx="1"/>
            <a:endCxn id="1119235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9249" name="AutoShape 17"/>
          <p:cNvCxnSpPr>
            <a:cxnSpLocks noChangeShapeType="1"/>
            <a:stCxn id="1119236" idx="6"/>
            <a:endCxn id="1119237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9250" name="AutoShape 18"/>
          <p:cNvCxnSpPr>
            <a:cxnSpLocks noChangeShapeType="1"/>
            <a:stCxn id="1119236" idx="5"/>
            <a:endCxn id="1119240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9251" name="AutoShape 19"/>
          <p:cNvCxnSpPr>
            <a:cxnSpLocks noChangeShapeType="1"/>
            <a:stCxn id="1119237" idx="6"/>
            <a:endCxn id="1119241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19252" name="AutoShape 20"/>
          <p:cNvCxnSpPr>
            <a:cxnSpLocks noChangeShapeType="1"/>
            <a:stCxn id="1119239" idx="6"/>
            <a:endCxn id="1119242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</p:cxnSp>
      <p:sp>
        <p:nvSpPr>
          <p:cNvPr id="1119253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19254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19255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19256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19257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19258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19259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19260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19261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19262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1119263" name="Line 31"/>
          <p:cNvSpPr>
            <a:spLocks noChangeShapeType="1"/>
          </p:cNvSpPr>
          <p:nvPr/>
        </p:nvSpPr>
        <p:spPr bwMode="auto">
          <a:xfrm flipH="1">
            <a:off x="5791200" y="3352800"/>
            <a:ext cx="1219200" cy="1066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1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21283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1121284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1121285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1121286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121287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121288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121289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1290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21291" name="AutoShape 11"/>
          <p:cNvCxnSpPr>
            <a:cxnSpLocks noChangeShapeType="1"/>
            <a:stCxn id="1121284" idx="7"/>
            <a:endCxn id="1121283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21292" name="AutoShape 12"/>
          <p:cNvCxnSpPr>
            <a:cxnSpLocks noChangeShapeType="1"/>
            <a:stCxn id="1121284" idx="4"/>
            <a:endCxn id="1121286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1293" name="AutoShape 13"/>
          <p:cNvCxnSpPr>
            <a:cxnSpLocks noChangeShapeType="1"/>
            <a:stCxn id="1121288" idx="1"/>
            <a:endCxn id="1121286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21294" name="AutoShape 14"/>
          <p:cNvCxnSpPr>
            <a:cxnSpLocks noChangeShapeType="1"/>
            <a:stCxn id="1121287" idx="3"/>
            <a:endCxn id="1121288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1295" name="AutoShape 15"/>
          <p:cNvCxnSpPr>
            <a:cxnSpLocks noChangeShapeType="1"/>
            <a:stCxn id="1121287" idx="0"/>
            <a:endCxn id="1121285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21296" name="AutoShape 16"/>
          <p:cNvCxnSpPr>
            <a:cxnSpLocks noChangeShapeType="1"/>
            <a:stCxn id="1121285" idx="1"/>
            <a:endCxn id="1121283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1297" name="AutoShape 17"/>
          <p:cNvCxnSpPr>
            <a:cxnSpLocks noChangeShapeType="1"/>
            <a:stCxn id="1121284" idx="6"/>
            <a:endCxn id="1121285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21298" name="AutoShape 18"/>
          <p:cNvCxnSpPr>
            <a:cxnSpLocks noChangeShapeType="1"/>
            <a:stCxn id="1121284" idx="5"/>
            <a:endCxn id="1121288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21299" name="AutoShape 19"/>
          <p:cNvCxnSpPr>
            <a:cxnSpLocks noChangeShapeType="1"/>
            <a:stCxn id="1121285" idx="6"/>
            <a:endCxn id="1121289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121300" name="AutoShape 20"/>
          <p:cNvCxnSpPr>
            <a:cxnSpLocks noChangeShapeType="1"/>
            <a:stCxn id="1121287" idx="6"/>
            <a:endCxn id="1121290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sp>
        <p:nvSpPr>
          <p:cNvPr id="1121301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1121302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1121303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1121304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1121305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121306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1121307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1121308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121309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121310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151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481138"/>
            <a:ext cx="7772400" cy="48625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r:</a:t>
            </a:r>
            <a:r>
              <a:rPr lang="en-US" altLang="zh-TW" sz="2000" dirty="0" smtClean="0">
                <a:ea typeface="新細明體" pitchFamily="18" charset="-120"/>
              </a:rPr>
              <a:t>Grow the minimum spanning tree from the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itchFamily="18" charset="-120"/>
              </a:rPr>
              <a:t>root vertex “r”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TW" sz="20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Q: </a:t>
            </a:r>
            <a:r>
              <a:rPr lang="en-US" altLang="zh-TW" sz="2000" dirty="0" smtClean="0">
                <a:ea typeface="新細明體" pitchFamily="18" charset="-120"/>
              </a:rPr>
              <a:t>is a priority queue, holding all vertices that are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not in the tree</a:t>
            </a:r>
            <a:r>
              <a:rPr lang="en-US" altLang="zh-TW" sz="2000" dirty="0" smtClean="0">
                <a:ea typeface="新細明體" pitchFamily="18" charset="-120"/>
              </a:rPr>
              <a:t> now.</a:t>
            </a: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key[v]: </a:t>
            </a:r>
            <a:r>
              <a:rPr lang="en-US" altLang="zh-TW" sz="2000" dirty="0" smtClean="0">
                <a:ea typeface="新細明體" pitchFamily="18" charset="-120"/>
              </a:rPr>
              <a:t>is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minimum weight</a:t>
            </a:r>
            <a:r>
              <a:rPr lang="en-US" altLang="zh-TW" sz="2000" dirty="0" smtClean="0">
                <a:ea typeface="新細明體" pitchFamily="18" charset="-120"/>
              </a:rPr>
              <a:t> of any edge connecting v to a vertex in the tree.</a:t>
            </a: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sz="2400" dirty="0" smtClean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TW" sz="2400" dirty="0" smtClean="0">
                <a:ea typeface="新細明體" pitchFamily="18" charset="-120"/>
              </a:rPr>
              <a:t> [v]: </a:t>
            </a:r>
            <a:r>
              <a:rPr lang="en-US" altLang="zh-TW" sz="2000" dirty="0" smtClean="0">
                <a:ea typeface="新細明體" pitchFamily="18" charset="-120"/>
              </a:rPr>
              <a:t>names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parent of v</a:t>
            </a:r>
            <a:r>
              <a:rPr lang="en-US" altLang="zh-TW" sz="2000" dirty="0" smtClean="0">
                <a:ea typeface="新細明體" pitchFamily="18" charset="-120"/>
              </a:rPr>
              <a:t> in the tree.</a:t>
            </a: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  <a:cs typeface="Times New Roman" pitchFamily="18" charset="0"/>
              </a:rPr>
              <a:t>T[v] – </a:t>
            </a:r>
            <a:r>
              <a:rPr lang="en-US" altLang="zh-TW" sz="2000" dirty="0" smtClean="0">
                <a:ea typeface="新細明體" pitchFamily="18" charset="-120"/>
                <a:cs typeface="Times New Roman" pitchFamily="18" charset="0"/>
              </a:rPr>
              <a:t>Vertex v is </a:t>
            </a:r>
            <a:r>
              <a:rPr lang="en-US" altLang="zh-TW" sz="2000" dirty="0" smtClean="0">
                <a:solidFill>
                  <a:srgbClr val="DD0111"/>
                </a:solidFill>
                <a:ea typeface="新細明體" pitchFamily="18" charset="-120"/>
                <a:cs typeface="Times New Roman" pitchFamily="18" charset="0"/>
              </a:rPr>
              <a:t>already included</a:t>
            </a:r>
            <a:r>
              <a:rPr lang="en-US" altLang="zh-TW" sz="2000" dirty="0" smtClean="0">
                <a:ea typeface="新細明體" pitchFamily="18" charset="-120"/>
                <a:cs typeface="Times New Roman" pitchFamily="18" charset="0"/>
              </a:rPr>
              <a:t> in MST if T[v]==1, otherwise, it is not included yet.</a:t>
            </a: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smtClean="0">
                <a:cs typeface="Times New Roman" panose="02020603050405020304" pitchFamily="18" charset="0"/>
              </a:rPr>
              <a:t>Removing v </a:t>
            </a:r>
            <a:r>
              <a:rPr lang="en-US" sz="2000" dirty="0" smtClean="0">
                <a:cs typeface="Times New Roman" panose="02020603050405020304" pitchFamily="18" charset="0"/>
              </a:rPr>
              <a:t>from set Q adds it to set Q-V of vertices in tree, thus </a:t>
            </a:r>
            <a:r>
              <a:rPr lang="en-US" sz="2000" smtClean="0">
                <a:cs typeface="Times New Roman" panose="02020603050405020304" pitchFamily="18" charset="0"/>
              </a:rPr>
              <a:t>adding (v, </a:t>
            </a:r>
            <a:r>
              <a:rPr lang="en-US" sz="2000" dirty="0" smtClean="0">
                <a:cs typeface="Times New Roman" panose="02020603050405020304" pitchFamily="18" charset="0"/>
              </a:rPr>
              <a:t>p</a:t>
            </a:r>
            <a:r>
              <a:rPr lang="en-US" sz="2000" smtClean="0">
                <a:cs typeface="Times New Roman" panose="02020603050405020304" pitchFamily="18" charset="0"/>
              </a:rPr>
              <a:t>[ v]) </a:t>
            </a:r>
            <a:r>
              <a:rPr lang="en-US" sz="2000" dirty="0" smtClean="0">
                <a:cs typeface="Times New Roman" panose="02020603050405020304" pitchFamily="18" charset="0"/>
              </a:rPr>
              <a:t>to A.</a:t>
            </a: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400" dirty="0" smtClean="0">
              <a:ea typeface="新細明體" pitchFamily="18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Prim Algorithm:Variables</a:t>
            </a:r>
          </a:p>
        </p:txBody>
      </p:sp>
    </p:spTree>
    <p:extLst>
      <p:ext uri="{BB962C8B-B14F-4D97-AF65-F5344CB8AC3E}">
        <p14:creationId xmlns:p14="http://schemas.microsoft.com/office/powerpoint/2010/main" val="19535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21613A-3DE3-465D-A4E1-B5D1B786C0E9}" type="slidenum">
              <a:rPr lang="zh-TW" altLang="en-US" smtClean="0">
                <a:ea typeface="新細明體" pitchFamily="18" charset="-120"/>
              </a:rPr>
              <a:pPr/>
              <a:t>27</a:t>
            </a:fld>
            <a:endParaRPr lang="en-US" altLang="zh-TW" smtClean="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67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67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67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67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67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67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7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67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67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67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67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67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67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67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67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67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67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67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67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67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7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67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6628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</a:t>
            </a:r>
            <a:r>
              <a:rPr lang="en-US" altLang="zh-TW" sz="3200" dirty="0" smtClean="0">
                <a:ea typeface="新細明體" pitchFamily="18" charset="-120"/>
              </a:rPr>
              <a:t>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6629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6630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843" name="Group 243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7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A4B872A-EC36-4337-8D9B-6BE1D56CE2E3}" type="slidenum">
              <a:rPr lang="zh-TW" altLang="en-US" sz="1400">
                <a:ea typeface="新細明體" pitchFamily="18" charset="-120"/>
              </a:rPr>
              <a:pPr algn="r"/>
              <a:t>28</a:t>
            </a:fld>
            <a:endParaRPr lang="en-US" altLang="zh-TW" sz="140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776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776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7764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7765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776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776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60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7761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77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77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7756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7757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5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775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52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7753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5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775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3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773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3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774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774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774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4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774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774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4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774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7652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7653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7654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526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2" name="Line 119"/>
          <p:cNvSpPr>
            <a:spLocks noChangeShapeType="1"/>
          </p:cNvSpPr>
          <p:nvPr/>
        </p:nvSpPr>
        <p:spPr bwMode="auto">
          <a:xfrm flipV="1">
            <a:off x="2638425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690C39-EA6D-4CD1-B4D7-D8DE821452F8}" type="slidenum">
              <a:rPr lang="zh-TW" altLang="en-US" sz="1400">
                <a:ea typeface="新細明體" pitchFamily="18" charset="-120"/>
              </a:rPr>
              <a:pPr algn="r"/>
              <a:t>29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8675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867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867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550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205038" y="10937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8791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8792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87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87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8787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8788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878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878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8783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8784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878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878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79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8780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877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877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75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8776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7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2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8763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64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8765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8766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8767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8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69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70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8771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8772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73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8774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8736" name="Line 175"/>
          <p:cNvSpPr>
            <a:spLocks noChangeShapeType="1"/>
          </p:cNvSpPr>
          <p:nvPr/>
        </p:nvSpPr>
        <p:spPr bwMode="auto">
          <a:xfrm flipV="1">
            <a:off x="3327400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Text Box 117"/>
          <p:cNvSpPr txBox="1">
            <a:spLocks noChangeArrowheads="1"/>
          </p:cNvSpPr>
          <p:nvPr/>
        </p:nvSpPr>
        <p:spPr bwMode="auto">
          <a:xfrm>
            <a:off x="2717801" y="3662362"/>
            <a:ext cx="6426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DD0111"/>
                </a:solidFill>
                <a:ea typeface="新細明體" pitchFamily="18" charset="-120"/>
              </a:rPr>
              <a:t>Important: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Update Key[v] only if T[v]==0</a:t>
            </a:r>
          </a:p>
        </p:txBody>
      </p:sp>
    </p:spTree>
    <p:extLst>
      <p:ext uri="{BB962C8B-B14F-4D97-AF65-F5344CB8AC3E}">
        <p14:creationId xmlns:p14="http://schemas.microsoft.com/office/powerpoint/2010/main" val="7478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75875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75876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75877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75878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75879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75880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75881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5882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75883" name="AutoShape 11"/>
          <p:cNvCxnSpPr>
            <a:cxnSpLocks noChangeShapeType="1"/>
            <a:stCxn id="975876" idx="7"/>
            <a:endCxn id="975875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4" name="AutoShape 12"/>
          <p:cNvCxnSpPr>
            <a:cxnSpLocks noChangeShapeType="1"/>
            <a:stCxn id="975876" idx="4"/>
            <a:endCxn id="975878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5" name="AutoShape 13"/>
          <p:cNvCxnSpPr>
            <a:cxnSpLocks noChangeShapeType="1"/>
            <a:stCxn id="975880" idx="1"/>
            <a:endCxn id="975878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75886" name="AutoShape 14"/>
          <p:cNvCxnSpPr>
            <a:cxnSpLocks noChangeShapeType="1"/>
            <a:stCxn id="975879" idx="3"/>
            <a:endCxn id="975880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7" name="AutoShape 15"/>
          <p:cNvCxnSpPr>
            <a:cxnSpLocks noChangeShapeType="1"/>
            <a:stCxn id="975879" idx="0"/>
            <a:endCxn id="975877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8" name="AutoShape 16"/>
          <p:cNvCxnSpPr>
            <a:cxnSpLocks noChangeShapeType="1"/>
            <a:stCxn id="975877" idx="1"/>
            <a:endCxn id="975875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9" name="AutoShape 17"/>
          <p:cNvCxnSpPr>
            <a:cxnSpLocks noChangeShapeType="1"/>
            <a:stCxn id="975876" idx="6"/>
            <a:endCxn id="975877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0" name="AutoShape 18"/>
          <p:cNvCxnSpPr>
            <a:cxnSpLocks noChangeShapeType="1"/>
            <a:stCxn id="975876" idx="5"/>
            <a:endCxn id="975880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1" name="AutoShape 19"/>
          <p:cNvCxnSpPr>
            <a:cxnSpLocks noChangeShapeType="1"/>
            <a:stCxn id="975877" idx="6"/>
            <a:endCxn id="975881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2" name="AutoShape 20"/>
          <p:cNvCxnSpPr>
            <a:cxnSpLocks noChangeShapeType="1"/>
            <a:stCxn id="975879" idx="6"/>
            <a:endCxn id="975882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5893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75894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75895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75896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75897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75898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75899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75900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75901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75902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75903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16524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6481BB6-174F-4DB3-8AF3-BD4A5E8D09BA}" type="slidenum">
              <a:rPr lang="zh-TW" altLang="en-US" sz="1400">
                <a:ea typeface="新細明體" pitchFamily="18" charset="-120"/>
              </a:rPr>
              <a:pPr algn="r"/>
              <a:t>30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9699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970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970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451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064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981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981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9812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9813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981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981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9808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9809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980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980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9804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9805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980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980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9800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9801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9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9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7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8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978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8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978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978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979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9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979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979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9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979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9760" name="Line 176"/>
          <p:cNvSpPr>
            <a:spLocks noChangeShapeType="1"/>
          </p:cNvSpPr>
          <p:nvPr/>
        </p:nvSpPr>
        <p:spPr bwMode="auto">
          <a:xfrm flipV="1">
            <a:off x="7554913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613643-A05B-4CC6-BF4F-F5F50AA077D6}" type="slidenum">
              <a:rPr lang="zh-TW" altLang="en-US" sz="1400">
                <a:ea typeface="新細明體" pitchFamily="18" charset="-120"/>
              </a:rPr>
              <a:pPr algn="r"/>
              <a:t>31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0723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072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072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542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08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08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08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08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08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08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08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08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08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08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08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08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08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08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08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08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08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08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08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08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08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08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08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08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08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0784" name="Line 175"/>
          <p:cNvSpPr>
            <a:spLocks noChangeShapeType="1"/>
          </p:cNvSpPr>
          <p:nvPr/>
        </p:nvSpPr>
        <p:spPr bwMode="auto">
          <a:xfrm flipV="1">
            <a:off x="5500688" y="60277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238BA7-AD0E-4704-A7F7-18A615EC4842}" type="slidenum">
              <a:rPr lang="zh-TW" altLang="en-US" sz="1400">
                <a:ea typeface="新細明體" pitchFamily="18" charset="-120"/>
              </a:rPr>
              <a:pPr algn="r"/>
              <a:t>32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1747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1748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1749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186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186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186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186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185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185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185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185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185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185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185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185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185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185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184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184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1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1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1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183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3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183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183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183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184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184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4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184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1808" name="Line 175"/>
          <p:cNvSpPr>
            <a:spLocks noChangeShapeType="1"/>
          </p:cNvSpPr>
          <p:nvPr/>
        </p:nvSpPr>
        <p:spPr bwMode="auto">
          <a:xfrm flipV="1">
            <a:off x="6130925" y="6042025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C8AFD0-4DFC-4607-8A8E-805B29A5BF75}" type="slidenum">
              <a:rPr lang="zh-TW" altLang="en-US" sz="1400">
                <a:ea typeface="新細明體" pitchFamily="18" charset="-120"/>
              </a:rPr>
              <a:pPr algn="r"/>
              <a:t>33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2771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2772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2773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590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28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28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28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28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28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28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28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28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28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28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28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28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28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28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28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28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28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28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28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28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28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28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28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2832" name="Line 175"/>
          <p:cNvSpPr>
            <a:spLocks noChangeShapeType="1"/>
          </p:cNvSpPr>
          <p:nvPr/>
        </p:nvSpPr>
        <p:spPr bwMode="auto">
          <a:xfrm flipV="1">
            <a:off x="6821488" y="6026150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7A2A58E-3219-42AF-983B-629B65A4B042}" type="slidenum">
              <a:rPr lang="zh-TW" altLang="en-US" sz="1400">
                <a:ea typeface="新細明體" pitchFamily="18" charset="-120"/>
              </a:rPr>
              <a:pPr algn="r"/>
              <a:t>34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3795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379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379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4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0775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391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391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3908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3909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390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390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3904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3905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390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390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3900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3901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9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389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3896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3897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3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388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8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388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388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388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389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389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9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389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3856" name="Line 175"/>
          <p:cNvSpPr>
            <a:spLocks noChangeShapeType="1"/>
          </p:cNvSpPr>
          <p:nvPr/>
        </p:nvSpPr>
        <p:spPr bwMode="auto">
          <a:xfrm flipV="1">
            <a:off x="3987800" y="60404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3FE373-8687-4A63-BF67-D10C0B00454B}" type="slidenum">
              <a:rPr lang="zh-TW" altLang="en-US" sz="1400">
                <a:ea typeface="新細明體" pitchFamily="18" charset="-120"/>
              </a:rPr>
              <a:pPr algn="r"/>
              <a:t>35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4819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482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482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49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49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493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493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493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493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492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492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492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492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492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492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92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492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492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492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1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491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9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0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490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0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490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490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491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1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491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491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1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491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4880" name="Line 175"/>
          <p:cNvSpPr>
            <a:spLocks noChangeShapeType="1"/>
          </p:cNvSpPr>
          <p:nvPr/>
        </p:nvSpPr>
        <p:spPr bwMode="auto">
          <a:xfrm flipV="1">
            <a:off x="4692650" y="601186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48539B-818D-4952-86A6-C6B352C40EFA}" type="slidenum">
              <a:rPr lang="zh-TW" altLang="en-US" sz="1400">
                <a:ea typeface="新細明體" pitchFamily="18" charset="-120"/>
              </a:rPr>
              <a:pPr algn="r"/>
              <a:t>36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5843" name="Text Box 116"/>
          <p:cNvSpPr txBox="1">
            <a:spLocks noChangeArrowheads="1"/>
          </p:cNvSpPr>
          <p:nvPr/>
        </p:nvSpPr>
        <p:spPr bwMode="auto">
          <a:xfrm>
            <a:off x="609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</a:t>
            </a:r>
            <a:r>
              <a:rPr lang="en-US" altLang="zh-TW" sz="3200" dirty="0" smtClean="0">
                <a:ea typeface="新細明體" pitchFamily="18" charset="-120"/>
              </a:rPr>
              <a:t>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584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584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68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/>
                <a:gridCol w="701675"/>
                <a:gridCol w="703262"/>
                <a:gridCol w="701675"/>
                <a:gridCol w="658813"/>
                <a:gridCol w="746125"/>
                <a:gridCol w="703262"/>
                <a:gridCol w="701675"/>
                <a:gridCol w="703263"/>
                <a:gridCol w="701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2363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595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595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595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595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595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595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595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595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594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595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594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594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4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594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59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59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4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594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1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2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592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593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593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593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3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593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593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594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 err="1">
                <a:latin typeface="+mj-lt"/>
              </a:rPr>
              <a:t>Kruskal’s</a:t>
            </a:r>
            <a:r>
              <a:rPr lang="en-US" sz="2000" b="1" dirty="0">
                <a:latin typeface="+mj-lt"/>
              </a:rPr>
              <a:t>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+mj-lt"/>
              </a:rPr>
              <a:t>Repeat step 2 until all vertices have been connected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>
                <a:latin typeface="+mj-lt"/>
              </a:rPr>
              <a:t>Prim’s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164423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slides contain material developed and copyright by:</a:t>
            </a:r>
          </a:p>
          <a:p>
            <a:pPr lvl="1"/>
            <a:r>
              <a:rPr lang="en-US" dirty="0" smtClean="0"/>
              <a:t>Roger </a:t>
            </a:r>
            <a:r>
              <a:rPr lang="en-US" dirty="0" err="1" smtClean="0"/>
              <a:t>Crawfis</a:t>
            </a:r>
            <a:r>
              <a:rPr lang="en-US" dirty="0" smtClean="0"/>
              <a:t>(Ohio State university) (Course# CSE680, 2010)</a:t>
            </a:r>
          </a:p>
          <a:p>
            <a:pPr lvl="1"/>
            <a:r>
              <a:rPr lang="en-AU" dirty="0" smtClean="0"/>
              <a:t>David </a:t>
            </a:r>
            <a:r>
              <a:rPr lang="en-AU" dirty="0" err="1" smtClean="0"/>
              <a:t>Luebke</a:t>
            </a:r>
            <a:r>
              <a:rPr lang="en-US" dirty="0" smtClean="0"/>
              <a:t>(Virginia University) (Course# CS332, 2009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Special acknowledgement: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Dr</a:t>
            </a:r>
            <a:r>
              <a:rPr lang="en-US" sz="2400" dirty="0"/>
              <a:t>. </a:t>
            </a:r>
            <a:r>
              <a:rPr lang="en-US" sz="2400" dirty="0" err="1"/>
              <a:t>Tanzima</a:t>
            </a:r>
            <a:r>
              <a:rPr lang="en-US" sz="2400" dirty="0"/>
              <a:t> </a:t>
            </a:r>
            <a:r>
              <a:rPr lang="en-US" sz="2400" dirty="0" err="1" smtClean="0"/>
              <a:t>Hashem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Assistant </a:t>
            </a:r>
            <a:r>
              <a:rPr lang="en-US" sz="2400" dirty="0"/>
              <a:t>Professor</a:t>
            </a:r>
          </a:p>
          <a:p>
            <a:pPr marL="0" indent="0">
              <a:buNone/>
            </a:pPr>
            <a:r>
              <a:rPr lang="en-US" sz="2400" dirty="0" smtClean="0"/>
              <a:t>	CSE</a:t>
            </a:r>
            <a:r>
              <a:rPr lang="en-US" sz="2400" dirty="0"/>
              <a:t>, BUET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6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77923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77924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77925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77926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77927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77928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77929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7930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77931" name="AutoShape 11"/>
          <p:cNvCxnSpPr>
            <a:cxnSpLocks noChangeShapeType="1"/>
            <a:stCxn id="977924" idx="7"/>
            <a:endCxn id="977923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7932" name="AutoShape 12"/>
          <p:cNvCxnSpPr>
            <a:cxnSpLocks noChangeShapeType="1"/>
            <a:stCxn id="977924" idx="4"/>
            <a:endCxn id="977926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7933" name="AutoShape 13"/>
          <p:cNvCxnSpPr>
            <a:cxnSpLocks noChangeShapeType="1"/>
            <a:stCxn id="977928" idx="1"/>
            <a:endCxn id="977926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77934" name="AutoShape 14"/>
          <p:cNvCxnSpPr>
            <a:cxnSpLocks noChangeShapeType="1"/>
            <a:stCxn id="977927" idx="3"/>
            <a:endCxn id="977928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7935" name="AutoShape 15"/>
          <p:cNvCxnSpPr>
            <a:cxnSpLocks noChangeShapeType="1"/>
            <a:stCxn id="977927" idx="0"/>
            <a:endCxn id="977925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7936" name="AutoShape 16"/>
          <p:cNvCxnSpPr>
            <a:cxnSpLocks noChangeShapeType="1"/>
            <a:stCxn id="977925" idx="1"/>
            <a:endCxn id="977923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7937" name="AutoShape 17"/>
          <p:cNvCxnSpPr>
            <a:cxnSpLocks noChangeShapeType="1"/>
            <a:stCxn id="977924" idx="6"/>
            <a:endCxn id="977925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77938" name="AutoShape 18"/>
          <p:cNvCxnSpPr>
            <a:cxnSpLocks noChangeShapeType="1"/>
            <a:stCxn id="977924" idx="5"/>
            <a:endCxn id="977928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7939" name="AutoShape 19"/>
          <p:cNvCxnSpPr>
            <a:cxnSpLocks noChangeShapeType="1"/>
            <a:stCxn id="977925" idx="6"/>
            <a:endCxn id="977929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7940" name="AutoShape 20"/>
          <p:cNvCxnSpPr>
            <a:cxnSpLocks noChangeShapeType="1"/>
            <a:stCxn id="977927" idx="6"/>
            <a:endCxn id="977930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7941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77942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77943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77944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77945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77946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77947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77948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77949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77950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77951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13083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79971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79972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79973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79974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79975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79976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79977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9978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79979" name="AutoShape 11"/>
          <p:cNvCxnSpPr>
            <a:cxnSpLocks noChangeShapeType="1"/>
            <a:stCxn id="979972" idx="7"/>
            <a:endCxn id="979971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79980" name="AutoShape 12"/>
          <p:cNvCxnSpPr>
            <a:cxnSpLocks noChangeShapeType="1"/>
            <a:stCxn id="979972" idx="4"/>
            <a:endCxn id="979974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9981" name="AutoShape 13"/>
          <p:cNvCxnSpPr>
            <a:cxnSpLocks noChangeShapeType="1"/>
            <a:stCxn id="979976" idx="1"/>
            <a:endCxn id="979974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79982" name="AutoShape 14"/>
          <p:cNvCxnSpPr>
            <a:cxnSpLocks noChangeShapeType="1"/>
            <a:stCxn id="979975" idx="3"/>
            <a:endCxn id="979976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9983" name="AutoShape 15"/>
          <p:cNvCxnSpPr>
            <a:cxnSpLocks noChangeShapeType="1"/>
            <a:stCxn id="979975" idx="0"/>
            <a:endCxn id="979973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9984" name="AutoShape 16"/>
          <p:cNvCxnSpPr>
            <a:cxnSpLocks noChangeShapeType="1"/>
            <a:stCxn id="979973" idx="1"/>
            <a:endCxn id="979971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9985" name="AutoShape 17"/>
          <p:cNvCxnSpPr>
            <a:cxnSpLocks noChangeShapeType="1"/>
            <a:stCxn id="979972" idx="6"/>
            <a:endCxn id="979973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79986" name="AutoShape 18"/>
          <p:cNvCxnSpPr>
            <a:cxnSpLocks noChangeShapeType="1"/>
            <a:stCxn id="979972" idx="5"/>
            <a:endCxn id="979976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9987" name="AutoShape 19"/>
          <p:cNvCxnSpPr>
            <a:cxnSpLocks noChangeShapeType="1"/>
            <a:stCxn id="979973" idx="6"/>
            <a:endCxn id="979977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9988" name="AutoShape 20"/>
          <p:cNvCxnSpPr>
            <a:cxnSpLocks noChangeShapeType="1"/>
            <a:stCxn id="979975" idx="6"/>
            <a:endCxn id="979978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9989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79990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79991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79992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79993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79994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79995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79996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79997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79998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79999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5747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82019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82020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82021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82022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82023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82024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82025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82026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82027" name="AutoShape 11"/>
          <p:cNvCxnSpPr>
            <a:cxnSpLocks noChangeShapeType="1"/>
            <a:stCxn id="982020" idx="7"/>
            <a:endCxn id="982019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2028" name="AutoShape 12"/>
          <p:cNvCxnSpPr>
            <a:cxnSpLocks noChangeShapeType="1"/>
            <a:stCxn id="982020" idx="4"/>
            <a:endCxn id="982022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2029" name="AutoShape 13"/>
          <p:cNvCxnSpPr>
            <a:cxnSpLocks noChangeShapeType="1"/>
            <a:stCxn id="982024" idx="1"/>
            <a:endCxn id="982022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2030" name="AutoShape 14"/>
          <p:cNvCxnSpPr>
            <a:cxnSpLocks noChangeShapeType="1"/>
            <a:stCxn id="982023" idx="3"/>
            <a:endCxn id="982024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2031" name="AutoShape 15"/>
          <p:cNvCxnSpPr>
            <a:cxnSpLocks noChangeShapeType="1"/>
            <a:stCxn id="982023" idx="0"/>
            <a:endCxn id="982021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2032" name="AutoShape 16"/>
          <p:cNvCxnSpPr>
            <a:cxnSpLocks noChangeShapeType="1"/>
            <a:stCxn id="982021" idx="1"/>
            <a:endCxn id="982019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2033" name="AutoShape 17"/>
          <p:cNvCxnSpPr>
            <a:cxnSpLocks noChangeShapeType="1"/>
            <a:stCxn id="982020" idx="6"/>
            <a:endCxn id="982021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2034" name="AutoShape 18"/>
          <p:cNvCxnSpPr>
            <a:cxnSpLocks noChangeShapeType="1"/>
            <a:stCxn id="982020" idx="5"/>
            <a:endCxn id="982024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2035" name="AutoShape 19"/>
          <p:cNvCxnSpPr>
            <a:cxnSpLocks noChangeShapeType="1"/>
            <a:stCxn id="982021" idx="6"/>
            <a:endCxn id="982025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2036" name="AutoShape 20"/>
          <p:cNvCxnSpPr>
            <a:cxnSpLocks noChangeShapeType="1"/>
            <a:stCxn id="982023" idx="6"/>
            <a:endCxn id="982026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2037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82038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82039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82040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82041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82042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82043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82044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82045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82046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82047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26421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84067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84068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84069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84070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84071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84072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84073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84074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84075" name="AutoShape 11"/>
          <p:cNvCxnSpPr>
            <a:cxnSpLocks noChangeShapeType="1"/>
            <a:stCxn id="984068" idx="7"/>
            <a:endCxn id="984067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4076" name="AutoShape 12"/>
          <p:cNvCxnSpPr>
            <a:cxnSpLocks noChangeShapeType="1"/>
            <a:stCxn id="984068" idx="4"/>
            <a:endCxn id="984070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4077" name="AutoShape 13"/>
          <p:cNvCxnSpPr>
            <a:cxnSpLocks noChangeShapeType="1"/>
            <a:stCxn id="984072" idx="1"/>
            <a:endCxn id="984070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4078" name="AutoShape 14"/>
          <p:cNvCxnSpPr>
            <a:cxnSpLocks noChangeShapeType="1"/>
            <a:stCxn id="984071" idx="3"/>
            <a:endCxn id="984072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4079" name="AutoShape 15"/>
          <p:cNvCxnSpPr>
            <a:cxnSpLocks noChangeShapeType="1"/>
            <a:stCxn id="984071" idx="0"/>
            <a:endCxn id="984069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4080" name="AutoShape 16"/>
          <p:cNvCxnSpPr>
            <a:cxnSpLocks noChangeShapeType="1"/>
            <a:stCxn id="984069" idx="1"/>
            <a:endCxn id="984067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4081" name="AutoShape 17"/>
          <p:cNvCxnSpPr>
            <a:cxnSpLocks noChangeShapeType="1"/>
            <a:stCxn id="984068" idx="6"/>
            <a:endCxn id="984069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4082" name="AutoShape 18"/>
          <p:cNvCxnSpPr>
            <a:cxnSpLocks noChangeShapeType="1"/>
            <a:stCxn id="984068" idx="5"/>
            <a:endCxn id="984072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4083" name="AutoShape 19"/>
          <p:cNvCxnSpPr>
            <a:cxnSpLocks noChangeShapeType="1"/>
            <a:stCxn id="984069" idx="6"/>
            <a:endCxn id="984073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4084" name="AutoShape 20"/>
          <p:cNvCxnSpPr>
            <a:cxnSpLocks noChangeShapeType="1"/>
            <a:stCxn id="984071" idx="6"/>
            <a:endCxn id="984074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4085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84086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84087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84088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84090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84091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84092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84093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84094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84095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38440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86115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86116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86117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86118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86119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86120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86121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86122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86123" name="AutoShape 11"/>
          <p:cNvCxnSpPr>
            <a:cxnSpLocks noChangeShapeType="1"/>
            <a:stCxn id="986116" idx="7"/>
            <a:endCxn id="986115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6124" name="AutoShape 12"/>
          <p:cNvCxnSpPr>
            <a:cxnSpLocks noChangeShapeType="1"/>
            <a:stCxn id="986116" idx="4"/>
            <a:endCxn id="986118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6125" name="AutoShape 13"/>
          <p:cNvCxnSpPr>
            <a:cxnSpLocks noChangeShapeType="1"/>
            <a:stCxn id="986120" idx="1"/>
            <a:endCxn id="986118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6126" name="AutoShape 14"/>
          <p:cNvCxnSpPr>
            <a:cxnSpLocks noChangeShapeType="1"/>
            <a:stCxn id="986119" idx="3"/>
            <a:endCxn id="986120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6127" name="AutoShape 15"/>
          <p:cNvCxnSpPr>
            <a:cxnSpLocks noChangeShapeType="1"/>
            <a:stCxn id="986119" idx="0"/>
            <a:endCxn id="986117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6128" name="AutoShape 16"/>
          <p:cNvCxnSpPr>
            <a:cxnSpLocks noChangeShapeType="1"/>
            <a:stCxn id="986117" idx="1"/>
            <a:endCxn id="986115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6129" name="AutoShape 17"/>
          <p:cNvCxnSpPr>
            <a:cxnSpLocks noChangeShapeType="1"/>
            <a:stCxn id="986116" idx="6"/>
            <a:endCxn id="986117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6130" name="AutoShape 18"/>
          <p:cNvCxnSpPr>
            <a:cxnSpLocks noChangeShapeType="1"/>
            <a:stCxn id="986116" idx="5"/>
            <a:endCxn id="986120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6131" name="AutoShape 19"/>
          <p:cNvCxnSpPr>
            <a:cxnSpLocks noChangeShapeType="1"/>
            <a:stCxn id="986117" idx="6"/>
            <a:endCxn id="986121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6132" name="AutoShape 20"/>
          <p:cNvCxnSpPr>
            <a:cxnSpLocks noChangeShapeType="1"/>
            <a:stCxn id="986119" idx="6"/>
            <a:endCxn id="986122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6133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86134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86135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86136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86137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86138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86139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86140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86141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86142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86143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/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24660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88163" name="Oval 3"/>
          <p:cNvSpPr>
            <a:spLocks noChangeArrowheads="1"/>
          </p:cNvSpPr>
          <p:nvPr/>
        </p:nvSpPr>
        <p:spPr bwMode="auto">
          <a:xfrm>
            <a:off x="3749675" y="15525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988164" name="Oval 4"/>
          <p:cNvSpPr>
            <a:spLocks noChangeArrowheads="1"/>
          </p:cNvSpPr>
          <p:nvPr/>
        </p:nvSpPr>
        <p:spPr bwMode="auto">
          <a:xfrm>
            <a:off x="2352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988165" name="Oval 5"/>
          <p:cNvSpPr>
            <a:spLocks noChangeArrowheads="1"/>
          </p:cNvSpPr>
          <p:nvPr/>
        </p:nvSpPr>
        <p:spPr bwMode="auto">
          <a:xfrm>
            <a:off x="5146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</a:t>
            </a:r>
          </a:p>
        </p:txBody>
      </p:sp>
      <p:sp>
        <p:nvSpPr>
          <p:cNvPr id="988166" name="Oval 6"/>
          <p:cNvSpPr>
            <a:spLocks noChangeArrowheads="1"/>
          </p:cNvSpPr>
          <p:nvPr/>
        </p:nvSpPr>
        <p:spPr bwMode="auto">
          <a:xfrm>
            <a:off x="2352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988167" name="Oval 7"/>
          <p:cNvSpPr>
            <a:spLocks noChangeArrowheads="1"/>
          </p:cNvSpPr>
          <p:nvPr/>
        </p:nvSpPr>
        <p:spPr bwMode="auto">
          <a:xfrm>
            <a:off x="5146675" y="36861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88168" name="Oval 8"/>
          <p:cNvSpPr>
            <a:spLocks noChangeArrowheads="1"/>
          </p:cNvSpPr>
          <p:nvPr/>
        </p:nvSpPr>
        <p:spPr bwMode="auto">
          <a:xfrm>
            <a:off x="3749675" y="4754563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88169" name="Oval 9"/>
          <p:cNvSpPr>
            <a:spLocks noChangeArrowheads="1"/>
          </p:cNvSpPr>
          <p:nvPr/>
        </p:nvSpPr>
        <p:spPr bwMode="auto">
          <a:xfrm>
            <a:off x="6543675" y="2619375"/>
            <a:ext cx="679450" cy="67945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g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88170" name="Oval 10"/>
          <p:cNvSpPr>
            <a:spLocks noChangeArrowheads="1"/>
          </p:cNvSpPr>
          <p:nvPr/>
        </p:nvSpPr>
        <p:spPr bwMode="auto">
          <a:xfrm>
            <a:off x="6543675" y="3686175"/>
            <a:ext cx="679450" cy="67945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3200" i="1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88171" name="AutoShape 11"/>
          <p:cNvCxnSpPr>
            <a:cxnSpLocks noChangeShapeType="1"/>
            <a:stCxn id="988164" idx="7"/>
            <a:endCxn id="988163" idx="3"/>
          </p:cNvCxnSpPr>
          <p:nvPr/>
        </p:nvCxnSpPr>
        <p:spPr bwMode="auto">
          <a:xfrm flipV="1">
            <a:off x="2932113" y="2132013"/>
            <a:ext cx="917575" cy="587375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8172" name="AutoShape 12"/>
          <p:cNvCxnSpPr>
            <a:cxnSpLocks noChangeShapeType="1"/>
            <a:stCxn id="988164" idx="4"/>
            <a:endCxn id="988166" idx="0"/>
          </p:cNvCxnSpPr>
          <p:nvPr/>
        </p:nvCxnSpPr>
        <p:spPr bwMode="auto">
          <a:xfrm>
            <a:off x="2692400" y="3298825"/>
            <a:ext cx="0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8173" name="AutoShape 13"/>
          <p:cNvCxnSpPr>
            <a:cxnSpLocks noChangeShapeType="1"/>
            <a:stCxn id="988168" idx="1"/>
            <a:endCxn id="988166" idx="5"/>
          </p:cNvCxnSpPr>
          <p:nvPr/>
        </p:nvCxnSpPr>
        <p:spPr bwMode="auto">
          <a:xfrm flipH="1" flipV="1">
            <a:off x="2932113" y="4265613"/>
            <a:ext cx="917575" cy="588962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8174" name="AutoShape 14"/>
          <p:cNvCxnSpPr>
            <a:cxnSpLocks noChangeShapeType="1"/>
            <a:stCxn id="988167" idx="3"/>
            <a:endCxn id="988168" idx="7"/>
          </p:cNvCxnSpPr>
          <p:nvPr/>
        </p:nvCxnSpPr>
        <p:spPr bwMode="auto">
          <a:xfrm flipH="1">
            <a:off x="4329113" y="4265613"/>
            <a:ext cx="917575" cy="588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8175" name="AutoShape 15"/>
          <p:cNvCxnSpPr>
            <a:cxnSpLocks noChangeShapeType="1"/>
            <a:stCxn id="988167" idx="0"/>
            <a:endCxn id="988165" idx="4"/>
          </p:cNvCxnSpPr>
          <p:nvPr/>
        </p:nvCxnSpPr>
        <p:spPr bwMode="auto">
          <a:xfrm flipV="1">
            <a:off x="5486400" y="3298825"/>
            <a:ext cx="0" cy="3873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8176" name="AutoShape 16"/>
          <p:cNvCxnSpPr>
            <a:cxnSpLocks noChangeShapeType="1"/>
            <a:stCxn id="988165" idx="1"/>
            <a:endCxn id="988163" idx="5"/>
          </p:cNvCxnSpPr>
          <p:nvPr/>
        </p:nvCxnSpPr>
        <p:spPr bwMode="auto">
          <a:xfrm flipH="1" flipV="1">
            <a:off x="4329113" y="2132013"/>
            <a:ext cx="9175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8177" name="AutoShape 17"/>
          <p:cNvCxnSpPr>
            <a:cxnSpLocks noChangeShapeType="1"/>
            <a:stCxn id="988164" idx="6"/>
            <a:endCxn id="988165" idx="2"/>
          </p:cNvCxnSpPr>
          <p:nvPr/>
        </p:nvCxnSpPr>
        <p:spPr bwMode="auto">
          <a:xfrm>
            <a:off x="3032125" y="2959100"/>
            <a:ext cx="2114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8178" name="AutoShape 18"/>
          <p:cNvCxnSpPr>
            <a:cxnSpLocks noChangeShapeType="1"/>
            <a:stCxn id="988164" idx="5"/>
            <a:endCxn id="988168" idx="0"/>
          </p:cNvCxnSpPr>
          <p:nvPr/>
        </p:nvCxnSpPr>
        <p:spPr bwMode="auto">
          <a:xfrm>
            <a:off x="2932113" y="3198813"/>
            <a:ext cx="1157287" cy="155575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8179" name="AutoShape 19"/>
          <p:cNvCxnSpPr>
            <a:cxnSpLocks noChangeShapeType="1"/>
            <a:stCxn id="988165" idx="6"/>
            <a:endCxn id="988169" idx="2"/>
          </p:cNvCxnSpPr>
          <p:nvPr/>
        </p:nvCxnSpPr>
        <p:spPr bwMode="auto">
          <a:xfrm>
            <a:off x="5826125" y="2959100"/>
            <a:ext cx="717550" cy="0"/>
          </a:xfrm>
          <a:prstGeom prst="straightConnector1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988180" name="AutoShape 20"/>
          <p:cNvCxnSpPr>
            <a:cxnSpLocks noChangeShapeType="1"/>
            <a:stCxn id="988167" idx="6"/>
            <a:endCxn id="988170" idx="2"/>
          </p:cNvCxnSpPr>
          <p:nvPr/>
        </p:nvCxnSpPr>
        <p:spPr bwMode="auto">
          <a:xfrm>
            <a:off x="5826125" y="4025900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8181" name="Text Box 21"/>
          <p:cNvSpPr txBox="1">
            <a:spLocks noChangeArrowheads="1"/>
          </p:cNvSpPr>
          <p:nvPr/>
        </p:nvSpPr>
        <p:spPr bwMode="auto">
          <a:xfrm>
            <a:off x="3086100" y="1893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988182" name="Text Box 22"/>
          <p:cNvSpPr txBox="1">
            <a:spLocks noChangeArrowheads="1"/>
          </p:cNvSpPr>
          <p:nvPr/>
        </p:nvSpPr>
        <p:spPr bwMode="auto">
          <a:xfrm>
            <a:off x="4705350" y="189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</a:p>
        </p:txBody>
      </p:sp>
      <p:sp>
        <p:nvSpPr>
          <p:cNvPr id="988183" name="Text Box 23"/>
          <p:cNvSpPr txBox="1">
            <a:spLocks noChangeArrowheads="1"/>
          </p:cNvSpPr>
          <p:nvPr/>
        </p:nvSpPr>
        <p:spPr bwMode="auto">
          <a:xfrm>
            <a:off x="3873500" y="24399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988184" name="Text Box 24"/>
          <p:cNvSpPr txBox="1">
            <a:spLocks noChangeArrowheads="1"/>
          </p:cNvSpPr>
          <p:nvPr/>
        </p:nvSpPr>
        <p:spPr bwMode="auto">
          <a:xfrm>
            <a:off x="2070100" y="32432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</a:p>
        </p:txBody>
      </p:sp>
      <p:sp>
        <p:nvSpPr>
          <p:cNvPr id="988185" name="Text Box 25"/>
          <p:cNvSpPr txBox="1">
            <a:spLocks noChangeArrowheads="1"/>
          </p:cNvSpPr>
          <p:nvPr/>
        </p:nvSpPr>
        <p:spPr bwMode="auto">
          <a:xfrm>
            <a:off x="3086100" y="44973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88186" name="Text Box 26"/>
          <p:cNvSpPr txBox="1">
            <a:spLocks noChangeArrowheads="1"/>
          </p:cNvSpPr>
          <p:nvPr/>
        </p:nvSpPr>
        <p:spPr bwMode="auto">
          <a:xfrm>
            <a:off x="3454400" y="35321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sp>
        <p:nvSpPr>
          <p:cNvPr id="988187" name="Text Box 27"/>
          <p:cNvSpPr txBox="1">
            <a:spLocks noChangeArrowheads="1"/>
          </p:cNvSpPr>
          <p:nvPr/>
        </p:nvSpPr>
        <p:spPr bwMode="auto">
          <a:xfrm>
            <a:off x="4705350" y="447675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988188" name="Text Box 28"/>
          <p:cNvSpPr txBox="1">
            <a:spLocks noChangeArrowheads="1"/>
          </p:cNvSpPr>
          <p:nvPr/>
        </p:nvSpPr>
        <p:spPr bwMode="auto">
          <a:xfrm>
            <a:off x="5930900" y="34686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988189" name="Text Box 29"/>
          <p:cNvSpPr txBox="1">
            <a:spLocks noChangeArrowheads="1"/>
          </p:cNvSpPr>
          <p:nvPr/>
        </p:nvSpPr>
        <p:spPr bwMode="auto">
          <a:xfrm>
            <a:off x="6032500" y="2401888"/>
            <a:ext cx="387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988190" name="Text Box 30"/>
          <p:cNvSpPr txBox="1">
            <a:spLocks noChangeArrowheads="1"/>
          </p:cNvSpPr>
          <p:nvPr/>
        </p:nvSpPr>
        <p:spPr bwMode="auto">
          <a:xfrm>
            <a:off x="5080000" y="3225800"/>
            <a:ext cx="387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7</a:t>
            </a:r>
          </a:p>
        </p:txBody>
      </p:sp>
      <p:sp>
        <p:nvSpPr>
          <p:cNvPr id="988191" name="Text Box 31"/>
          <p:cNvSpPr txBox="1">
            <a:spLocks noChangeArrowheads="1"/>
          </p:cNvSpPr>
          <p:nvPr/>
        </p:nvSpPr>
        <p:spPr bwMode="auto">
          <a:xfrm>
            <a:off x="304800" y="1066800"/>
            <a:ext cx="1600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c-d: 	3</a:t>
            </a:r>
          </a:p>
          <a:p>
            <a:pPr>
              <a:spcBef>
                <a:spcPct val="50000"/>
              </a:spcBef>
            </a:pPr>
            <a:r>
              <a:rPr lang="en-US" sz="2400"/>
              <a:t>b-f: 	5</a:t>
            </a:r>
          </a:p>
          <a:p>
            <a:pPr>
              <a:spcBef>
                <a:spcPct val="50000"/>
              </a:spcBef>
            </a:pPr>
            <a:r>
              <a:rPr lang="en-US" sz="2400"/>
              <a:t>b-a: 	6</a:t>
            </a:r>
          </a:p>
          <a:p>
            <a:pPr>
              <a:spcBef>
                <a:spcPct val="50000"/>
              </a:spcBef>
            </a:pPr>
            <a:r>
              <a:rPr lang="en-US" sz="2400"/>
              <a:t>f-e: 	7</a:t>
            </a:r>
          </a:p>
          <a:p>
            <a:pPr>
              <a:spcBef>
                <a:spcPct val="50000"/>
              </a:spcBef>
            </a:pPr>
            <a:r>
              <a:rPr lang="en-US" sz="2400"/>
              <a:t>b-d: 	8</a:t>
            </a:r>
          </a:p>
          <a:p>
            <a:pPr>
              <a:spcBef>
                <a:spcPct val="50000"/>
              </a:spcBef>
            </a:pPr>
            <a:r>
              <a:rPr lang="en-US" sz="2400"/>
              <a:t>f-g: 	9</a:t>
            </a:r>
          </a:p>
          <a:p>
            <a:pPr>
              <a:spcBef>
                <a:spcPct val="50000"/>
              </a:spcBef>
            </a:pPr>
            <a:r>
              <a:rPr lang="en-US" sz="2400"/>
              <a:t>d-e: 	10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a-f: 	12</a:t>
            </a:r>
          </a:p>
          <a:p>
            <a:pPr>
              <a:spcBef>
                <a:spcPct val="50000"/>
              </a:spcBef>
            </a:pPr>
            <a:r>
              <a:rPr lang="en-US" sz="2400"/>
              <a:t>b-c: 	14</a:t>
            </a:r>
          </a:p>
          <a:p>
            <a:pPr>
              <a:spcBef>
                <a:spcPct val="50000"/>
              </a:spcBef>
            </a:pPr>
            <a:r>
              <a:rPr lang="en-US" sz="2400"/>
              <a:t>e-h: 	15</a:t>
            </a:r>
          </a:p>
        </p:txBody>
      </p:sp>
    </p:spTree>
    <p:extLst>
      <p:ext uri="{BB962C8B-B14F-4D97-AF65-F5344CB8AC3E}">
        <p14:creationId xmlns:p14="http://schemas.microsoft.com/office/powerpoint/2010/main" val="42431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1537</Words>
  <Application>Microsoft Office PowerPoint</Application>
  <PresentationFormat>On-screen Show (4:3)</PresentationFormat>
  <Paragraphs>1284</Paragraphs>
  <Slides>38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Kruskal’s algorithm in words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Prim’s algorithm in words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Prim Algorithm:Variables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in words</dc:title>
  <dc:creator>computer</dc:creator>
  <cp:lastModifiedBy>Guest Faculty</cp:lastModifiedBy>
  <cp:revision>3</cp:revision>
  <dcterms:created xsi:type="dcterms:W3CDTF">2006-08-16T00:00:00Z</dcterms:created>
  <dcterms:modified xsi:type="dcterms:W3CDTF">2017-07-18T06:14:09Z</dcterms:modified>
</cp:coreProperties>
</file>