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9" r:id="rId6"/>
    <p:sldId id="262" r:id="rId7"/>
    <p:sldId id="263" r:id="rId8"/>
    <p:sldId id="264" r:id="rId9"/>
    <p:sldId id="258" r:id="rId10"/>
    <p:sldId id="265" r:id="rId11"/>
    <p:sldId id="266" r:id="rId12"/>
    <p:sldId id="267" r:id="rId13"/>
    <p:sldId id="268" r:id="rId14"/>
    <p:sldId id="271" r:id="rId15"/>
    <p:sldId id="270" r:id="rId16"/>
    <p:sldId id="269" r:id="rId17"/>
    <p:sldId id="272" r:id="rId18"/>
    <p:sldId id="275" r:id="rId19"/>
    <p:sldId id="274" r:id="rId20"/>
    <p:sldId id="279" r:id="rId21"/>
    <p:sldId id="273" r:id="rId22"/>
    <p:sldId id="276" r:id="rId23"/>
    <p:sldId id="277" r:id="rId24"/>
    <p:sldId id="278" r:id="rId25"/>
    <p:sldId id="280" r:id="rId26"/>
    <p:sldId id="283" r:id="rId27"/>
    <p:sldId id="282" r:id="rId28"/>
    <p:sldId id="281" r:id="rId29"/>
    <p:sldId id="285" r:id="rId30"/>
    <p:sldId id="287" r:id="rId31"/>
    <p:sldId id="289" r:id="rId32"/>
    <p:sldId id="288" r:id="rId33"/>
    <p:sldId id="286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3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2.5 COMPOSITION OF RELATIONS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 err="1" smtClean="0"/>
              <a:t>Schaum’s</a:t>
            </a:r>
            <a:r>
              <a:rPr lang="en-US" smtClean="0"/>
              <a:t> +</a:t>
            </a:r>
            <a:r>
              <a:rPr lang="en-US" dirty="0" err="1" smtClean="0"/>
              <a:t>lecture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r>
              <a:rPr lang="en-US" dirty="0" smtClean="0"/>
              <a:t>Remember “fog” “</a:t>
            </a:r>
            <a:r>
              <a:rPr lang="en-US" dirty="0" err="1" smtClean="0"/>
              <a:t>gof</a:t>
            </a:r>
            <a:r>
              <a:rPr lang="en-US" dirty="0" smtClean="0"/>
              <a:t>” from chapter </a:t>
            </a:r>
            <a:r>
              <a:rPr lang="bn-BD" dirty="0" smtClean="0"/>
              <a:t>“ফাঙ্কশন” </a:t>
            </a:r>
            <a:r>
              <a:rPr lang="en-US" dirty="0" smtClean="0"/>
              <a:t>(SSC, HSC) ? </a:t>
            </a:r>
          </a:p>
          <a:p>
            <a:endParaRPr lang="en-US" dirty="0"/>
          </a:p>
          <a:p>
            <a:r>
              <a:rPr lang="en-US" dirty="0" smtClean="0"/>
              <a:t>They were composition of FUNCTIONS, similar idea is composition of RELATIONS.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9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Remember: </a:t>
            </a:r>
            <a:r>
              <a:rPr lang="en-US" dirty="0" err="1" smtClean="0"/>
              <a:t>AxB</a:t>
            </a:r>
            <a:r>
              <a:rPr lang="en-US" dirty="0" smtClean="0"/>
              <a:t>, </a:t>
            </a:r>
            <a:r>
              <a:rPr lang="en-US" dirty="0" err="1" smtClean="0"/>
              <a:t>BxA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bn-BD" dirty="0" smtClean="0">
                <a:sym typeface="Wingdings" panose="05000000000000000000" pitchFamily="2" charset="2"/>
              </a:rPr>
              <a:t>এগুলো </a:t>
            </a:r>
            <a:r>
              <a:rPr lang="en-US" dirty="0" smtClean="0">
                <a:sym typeface="Wingdings" panose="05000000000000000000" pitchFamily="2" charset="2"/>
              </a:rPr>
              <a:t>set </a:t>
            </a:r>
            <a:r>
              <a:rPr lang="bn-BD" dirty="0" smtClean="0">
                <a:sym typeface="Wingdings" panose="05000000000000000000" pitchFamily="2" charset="2"/>
              </a:rPr>
              <a:t>এ করে। </a:t>
            </a:r>
          </a:p>
          <a:p>
            <a:endParaRPr lang="bn-BD" dirty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RoS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SoR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bn-BD" dirty="0" smtClean="0">
                <a:sym typeface="Wingdings" panose="05000000000000000000" pitchFamily="2" charset="2"/>
              </a:rPr>
              <a:t>এগুলো </a:t>
            </a:r>
            <a:r>
              <a:rPr lang="en-US" dirty="0" smtClean="0">
                <a:sym typeface="Wingdings" panose="05000000000000000000" pitchFamily="2" charset="2"/>
              </a:rPr>
              <a:t>relation </a:t>
            </a:r>
            <a:r>
              <a:rPr lang="bn-BD" dirty="0" smtClean="0">
                <a:sym typeface="Wingdings" panose="05000000000000000000" pitchFamily="2" charset="2"/>
              </a:rPr>
              <a:t>এ করে। </a:t>
            </a:r>
          </a:p>
          <a:p>
            <a:endParaRPr lang="bn-BD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For set A: </a:t>
            </a:r>
            <a:r>
              <a:rPr lang="en-US" dirty="0" err="1" smtClean="0">
                <a:sym typeface="Wingdings" panose="05000000000000000000" pitchFamily="2" charset="2"/>
              </a:rPr>
              <a:t>AxA</a:t>
            </a:r>
            <a:r>
              <a:rPr lang="en-US" dirty="0" smtClean="0">
                <a:sym typeface="Wingdings" panose="05000000000000000000" pitchFamily="2" charset="2"/>
              </a:rPr>
              <a:t>= A</a:t>
            </a:r>
            <a:r>
              <a:rPr lang="en-US" baseline="30000" dirty="0" smtClean="0">
                <a:sym typeface="Wingdings" panose="05000000000000000000" pitchFamily="2" charset="2"/>
              </a:rPr>
              <a:t>2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For relation R: </a:t>
            </a:r>
            <a:r>
              <a:rPr lang="en-US" dirty="0" err="1" smtClean="0">
                <a:sym typeface="Wingdings" panose="05000000000000000000" pitchFamily="2" charset="2"/>
              </a:rPr>
              <a:t>RoR</a:t>
            </a:r>
            <a:r>
              <a:rPr lang="en-US" dirty="0" smtClean="0">
                <a:sym typeface="Wingdings" panose="05000000000000000000" pitchFamily="2" charset="2"/>
              </a:rPr>
              <a:t>= R</a:t>
            </a:r>
            <a:r>
              <a:rPr lang="en-US" baseline="30000" dirty="0" smtClean="0">
                <a:sym typeface="Wingdings" panose="05000000000000000000" pitchFamily="2" charset="2"/>
              </a:rPr>
              <a:t>2</a:t>
            </a:r>
            <a:endParaRPr lang="en-US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aseline="-25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0020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of Relations (contd..)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9031479" cy="3810000"/>
          </a:xfrm>
        </p:spPr>
      </p:pic>
    </p:spTree>
    <p:extLst>
      <p:ext uri="{BB962C8B-B14F-4D97-AF65-F5344CB8AC3E}">
        <p14:creationId xmlns:p14="http://schemas.microsoft.com/office/powerpoint/2010/main" val="19581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we do the same thing using matrix representation of relations?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337" b="18337"/>
          <a:stretch/>
        </p:blipFill>
        <p:spPr>
          <a:xfrm>
            <a:off x="228600" y="2011680"/>
            <a:ext cx="8686800" cy="2709388"/>
          </a:xfrm>
        </p:spPr>
      </p:pic>
    </p:spTree>
    <p:extLst>
      <p:ext uri="{BB962C8B-B14F-4D97-AF65-F5344CB8AC3E}">
        <p14:creationId xmlns:p14="http://schemas.microsoft.com/office/powerpoint/2010/main" val="421039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2.6 TYPES OF </a:t>
            </a:r>
            <a:r>
              <a:rPr lang="en-US" dirty="0" smtClean="0"/>
              <a:t>RELATIONS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Schaum’s+Lecture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will discuss 3 types of relations: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1)Reflexive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2) Symmetric &amp; </a:t>
            </a:r>
            <a:r>
              <a:rPr lang="en-US" dirty="0" err="1" smtClean="0"/>
              <a:t>Antisymmetric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3)Transitive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42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Reflexive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bn-BD" dirty="0" smtClean="0"/>
              <a:t>নিজের সাথে নিজের যে </a:t>
            </a:r>
            <a:r>
              <a:rPr lang="en-US" dirty="0" smtClean="0"/>
              <a:t>relation</a:t>
            </a:r>
          </a:p>
          <a:p>
            <a:endParaRPr lang="en-US" dirty="0"/>
          </a:p>
          <a:p>
            <a:r>
              <a:rPr lang="bn-BD" dirty="0" smtClean="0">
                <a:solidFill>
                  <a:srgbClr val="FF0000"/>
                </a:solidFill>
              </a:rPr>
              <a:t>প্রত্যেক</a:t>
            </a:r>
            <a:r>
              <a:rPr lang="bn-BD" dirty="0" smtClean="0"/>
              <a:t> </a:t>
            </a:r>
            <a:r>
              <a:rPr lang="en-US" dirty="0" smtClean="0"/>
              <a:t>element </a:t>
            </a:r>
            <a:r>
              <a:rPr lang="bn-BD" dirty="0" smtClean="0"/>
              <a:t>এর জন্য</a:t>
            </a:r>
            <a:r>
              <a:rPr lang="bn-BD" dirty="0" smtClean="0">
                <a:solidFill>
                  <a:srgbClr val="FF0000"/>
                </a:solidFill>
              </a:rPr>
              <a:t> (আমি,আমি)</a:t>
            </a:r>
            <a:r>
              <a:rPr lang="bn-BD" dirty="0" smtClean="0"/>
              <a:t> </a:t>
            </a:r>
            <a:r>
              <a:rPr lang="en-US" dirty="0" smtClean="0"/>
              <a:t>pair </a:t>
            </a:r>
            <a:r>
              <a:rPr lang="bn-BD" dirty="0" smtClean="0"/>
              <a:t>থাকতে হবে</a:t>
            </a:r>
            <a:r>
              <a:rPr lang="bn-BD" dirty="0" smtClean="0">
                <a:sym typeface="Wingdings" panose="05000000000000000000" pitchFamily="2" charset="2"/>
              </a:rPr>
              <a:t>তাহলেই </a:t>
            </a:r>
            <a:r>
              <a:rPr lang="en-US" dirty="0" smtClean="0">
                <a:sym typeface="Wingdings" panose="05000000000000000000" pitchFamily="2" charset="2"/>
              </a:rPr>
              <a:t>reflexive </a:t>
            </a:r>
            <a:r>
              <a:rPr lang="bn-BD" dirty="0" smtClean="0">
                <a:sym typeface="Wingdings" panose="05000000000000000000" pitchFamily="2" charset="2"/>
              </a:rPr>
              <a:t>হবে।</a:t>
            </a:r>
          </a:p>
          <a:p>
            <a:endParaRPr lang="bn-BD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4400"/>
            <a:ext cx="9163334" cy="104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42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8918742" cy="2951340"/>
          </a:xfrm>
        </p:spPr>
      </p:pic>
    </p:spTree>
    <p:extLst>
      <p:ext uri="{BB962C8B-B14F-4D97-AF65-F5344CB8AC3E}">
        <p14:creationId xmlns:p14="http://schemas.microsoft.com/office/powerpoint/2010/main" val="1387343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this again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362200"/>
            <a:ext cx="9067800" cy="2780118"/>
          </a:xfrm>
        </p:spPr>
      </p:pic>
    </p:spTree>
    <p:extLst>
      <p:ext uri="{BB962C8B-B14F-4D97-AF65-F5344CB8AC3E}">
        <p14:creationId xmlns:p14="http://schemas.microsoft.com/office/powerpoint/2010/main" val="1881018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2)</a:t>
            </a:r>
            <a:r>
              <a:rPr lang="en-US" dirty="0"/>
              <a:t> Symmetric &amp; </a:t>
            </a:r>
            <a:r>
              <a:rPr lang="en-US" dirty="0" err="1" smtClean="0"/>
              <a:t>Antisymmetric</a:t>
            </a:r>
            <a:r>
              <a:rPr lang="en-US" dirty="0" smtClean="0"/>
              <a:t> Relations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69" y="2133600"/>
            <a:ext cx="8415262" cy="10888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" y="4267200"/>
            <a:ext cx="8935697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49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previous examples &amp; check which of those are symmetric, which are </a:t>
            </a:r>
            <a:r>
              <a:rPr lang="en-US" dirty="0" err="1" smtClean="0"/>
              <a:t>antisymmetric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Are being </a:t>
            </a:r>
            <a:r>
              <a:rPr lang="en-US" dirty="0"/>
              <a:t>symmetric </a:t>
            </a:r>
            <a:r>
              <a:rPr lang="en-US" dirty="0" smtClean="0"/>
              <a:t>and being </a:t>
            </a:r>
            <a:r>
              <a:rPr lang="en-US" dirty="0" err="1" smtClean="0"/>
              <a:t>antisymmetric</a:t>
            </a:r>
            <a:r>
              <a:rPr lang="en-US" dirty="0" smtClean="0"/>
              <a:t> negatives </a:t>
            </a:r>
            <a:r>
              <a:rPr lang="en-US" dirty="0"/>
              <a:t>of </a:t>
            </a:r>
            <a:r>
              <a:rPr lang="en-US" dirty="0" smtClean="0"/>
              <a:t>each other?? </a:t>
            </a:r>
            <a:r>
              <a:rPr lang="en-US" sz="2000" dirty="0" smtClean="0"/>
              <a:t>(bonus 3 marks for proper explanation, 5 for explanation with examples </a:t>
            </a:r>
            <a:r>
              <a:rPr lang="en-US" sz="2000" dirty="0" smtClean="0">
                <a:sym typeface="Wingdings" panose="05000000000000000000" pitchFamily="2" charset="2"/>
              </a:rPr>
              <a:t> 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894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C:\Users\lab1pc17\Desktop\r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5802923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90600" y="914400"/>
            <a:ext cx="7239000" cy="45720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90600" y="533400"/>
            <a:ext cx="6705600" cy="51054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4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relation ⊥ is symmetric since if line </a:t>
            </a:r>
            <a:r>
              <a:rPr lang="en-US" i="1" dirty="0"/>
              <a:t>a </a:t>
            </a:r>
            <a:r>
              <a:rPr lang="en-US" dirty="0"/>
              <a:t>is perpendicular to line </a:t>
            </a:r>
            <a:r>
              <a:rPr lang="en-US" i="1" dirty="0"/>
              <a:t>b </a:t>
            </a:r>
            <a:r>
              <a:rPr lang="en-US" dirty="0"/>
              <a:t>then </a:t>
            </a:r>
            <a:r>
              <a:rPr lang="en-US" i="1" dirty="0"/>
              <a:t>b </a:t>
            </a:r>
            <a:r>
              <a:rPr lang="en-US" dirty="0"/>
              <a:t>is perpendicular to </a:t>
            </a:r>
            <a:r>
              <a:rPr lang="en-US" i="1" dirty="0"/>
              <a:t>a</a:t>
            </a:r>
            <a:r>
              <a:rPr lang="en-US" dirty="0"/>
              <a:t>. Also</a:t>
            </a:r>
            <a:r>
              <a:rPr lang="en-US" dirty="0" smtClean="0"/>
              <a:t>,|| is symmetric </a:t>
            </a:r>
            <a:r>
              <a:rPr lang="en-US" dirty="0"/>
              <a:t>since if line </a:t>
            </a:r>
            <a:r>
              <a:rPr lang="en-US" i="1" dirty="0"/>
              <a:t>a </a:t>
            </a:r>
            <a:r>
              <a:rPr lang="en-US" dirty="0"/>
              <a:t>is parallel to line </a:t>
            </a:r>
            <a:r>
              <a:rPr lang="en-US" i="1" dirty="0"/>
              <a:t>b </a:t>
            </a:r>
            <a:r>
              <a:rPr lang="en-US" dirty="0"/>
              <a:t>then </a:t>
            </a:r>
            <a:r>
              <a:rPr lang="en-US" i="1" dirty="0"/>
              <a:t>b </a:t>
            </a:r>
            <a:r>
              <a:rPr lang="en-US" dirty="0"/>
              <a:t>is parallel to line </a:t>
            </a:r>
            <a:r>
              <a:rPr lang="en-US" i="1" dirty="0"/>
              <a:t>a</a:t>
            </a:r>
            <a:r>
              <a:rPr lang="en-US" dirty="0"/>
              <a:t>. The other relations are not symmetric.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5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3) Transitive Relation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0" y="1752600"/>
            <a:ext cx="8697539" cy="1095443"/>
          </a:xfrm>
        </p:spPr>
      </p:pic>
      <p:sp>
        <p:nvSpPr>
          <p:cNvPr id="5" name="TextBox 4"/>
          <p:cNvSpPr txBox="1"/>
          <p:nvPr/>
        </p:nvSpPr>
        <p:spPr>
          <a:xfrm>
            <a:off x="1371600" y="4114800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Check previous examples again for transitivity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5868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9067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relations ≤, ⊆, and | are </a:t>
            </a:r>
            <a:r>
              <a:rPr lang="en-US" dirty="0" smtClean="0"/>
              <a:t>transitive.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⊥ is not.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And, parallel || ???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9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Euclidian Geometry no </a:t>
            </a:r>
            <a:r>
              <a:rPr lang="en-US" dirty="0"/>
              <a:t>line is parallel to </a:t>
            </a:r>
            <a:r>
              <a:rPr lang="en-US" dirty="0" smtClean="0"/>
              <a:t>itself. So, what’s about transitivity?</a:t>
            </a:r>
          </a:p>
          <a:p>
            <a:endParaRPr lang="en-US" dirty="0"/>
          </a:p>
          <a:p>
            <a:r>
              <a:rPr lang="en-US" dirty="0" smtClean="0"/>
              <a:t>Relation “parallel or equal to”– is it transitive?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/>
              <a:t>			(bonus 2+1)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82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C:\Users\lab1pc17\Desktop\c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845216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4600" y="5715000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dirty="0" smtClean="0"/>
              <a:t>     কিছু বুঝা যায়???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01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bn-IN" dirty="0" smtClean="0"/>
              <a:t>সর্বনিম্ন কীকী </a:t>
            </a:r>
            <a:r>
              <a:rPr lang="en-US" dirty="0" smtClean="0"/>
              <a:t>element add </a:t>
            </a:r>
            <a:r>
              <a:rPr lang="bn-IN" dirty="0" smtClean="0"/>
              <a:t>করে *অমুক* </a:t>
            </a:r>
            <a:r>
              <a:rPr lang="en-US" dirty="0" smtClean="0"/>
              <a:t>property </a:t>
            </a:r>
            <a:r>
              <a:rPr lang="bn-IN" dirty="0" smtClean="0"/>
              <a:t>টা নিয়ে আসা যায়– এটা চিন্তা করলেই হবে। </a:t>
            </a:r>
          </a:p>
          <a:p>
            <a:endParaRPr lang="bn-IN" dirty="0"/>
          </a:p>
          <a:p>
            <a:r>
              <a:rPr lang="bn-IN" dirty="0" smtClean="0"/>
              <a:t>*অমুক* </a:t>
            </a:r>
            <a:r>
              <a:rPr lang="en-US" dirty="0" smtClean="0"/>
              <a:t>property= being reflexive/ transitive/ symmetric.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14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(Reflexive Closure)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2" descr="C:\Users\lab1pc17\Desktop\g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3206425" cy="259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lab1pc17\Desktop\g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850" y="2057400"/>
            <a:ext cx="3206425" cy="259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8"/>
          <p:cNvSpPr/>
          <p:nvPr/>
        </p:nvSpPr>
        <p:spPr>
          <a:xfrm>
            <a:off x="4862945" y="2022764"/>
            <a:ext cx="531722" cy="506841"/>
          </a:xfrm>
          <a:custGeom>
            <a:avLst/>
            <a:gdLst>
              <a:gd name="connsiteX0" fmla="*/ 484910 w 531722"/>
              <a:gd name="connsiteY0" fmla="*/ 498763 h 506841"/>
              <a:gd name="connsiteX1" fmla="*/ 498764 w 531722"/>
              <a:gd name="connsiteY1" fmla="*/ 13854 h 506841"/>
              <a:gd name="connsiteX2" fmla="*/ 443346 w 531722"/>
              <a:gd name="connsiteY2" fmla="*/ 0 h 506841"/>
              <a:gd name="connsiteX3" fmla="*/ 124691 w 531722"/>
              <a:gd name="connsiteY3" fmla="*/ 13854 h 506841"/>
              <a:gd name="connsiteX4" fmla="*/ 83128 w 531722"/>
              <a:gd name="connsiteY4" fmla="*/ 55418 h 506841"/>
              <a:gd name="connsiteX5" fmla="*/ 41564 w 531722"/>
              <a:gd name="connsiteY5" fmla="*/ 138545 h 506841"/>
              <a:gd name="connsiteX6" fmla="*/ 0 w 531722"/>
              <a:gd name="connsiteY6" fmla="*/ 180109 h 506841"/>
              <a:gd name="connsiteX7" fmla="*/ 13855 w 531722"/>
              <a:gd name="connsiteY7" fmla="*/ 401781 h 506841"/>
              <a:gd name="connsiteX8" fmla="*/ 96982 w 531722"/>
              <a:gd name="connsiteY8" fmla="*/ 471054 h 506841"/>
              <a:gd name="connsiteX9" fmla="*/ 304800 w 531722"/>
              <a:gd name="connsiteY9" fmla="*/ 498763 h 50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722" h="506841">
                <a:moveTo>
                  <a:pt x="484910" y="498763"/>
                </a:moveTo>
                <a:cubicBezTo>
                  <a:pt x="538828" y="310050"/>
                  <a:pt x="549755" y="309602"/>
                  <a:pt x="498764" y="13854"/>
                </a:cubicBezTo>
                <a:cubicBezTo>
                  <a:pt x="495529" y="-4910"/>
                  <a:pt x="461819" y="4618"/>
                  <a:pt x="443346" y="0"/>
                </a:cubicBezTo>
                <a:cubicBezTo>
                  <a:pt x="337128" y="4618"/>
                  <a:pt x="229773" y="-2312"/>
                  <a:pt x="124691" y="13854"/>
                </a:cubicBezTo>
                <a:cubicBezTo>
                  <a:pt x="105326" y="16833"/>
                  <a:pt x="95671" y="40366"/>
                  <a:pt x="83128" y="55418"/>
                </a:cubicBezTo>
                <a:cubicBezTo>
                  <a:pt x="-25877" y="186224"/>
                  <a:pt x="124882" y="13569"/>
                  <a:pt x="41564" y="138545"/>
                </a:cubicBezTo>
                <a:cubicBezTo>
                  <a:pt x="30695" y="154848"/>
                  <a:pt x="13855" y="166254"/>
                  <a:pt x="0" y="180109"/>
                </a:cubicBezTo>
                <a:cubicBezTo>
                  <a:pt x="4618" y="254000"/>
                  <a:pt x="2308" y="328652"/>
                  <a:pt x="13855" y="401781"/>
                </a:cubicBezTo>
                <a:cubicBezTo>
                  <a:pt x="20870" y="446207"/>
                  <a:pt x="66548" y="453663"/>
                  <a:pt x="96982" y="471054"/>
                </a:cubicBezTo>
                <a:cubicBezTo>
                  <a:pt x="199268" y="529503"/>
                  <a:pt x="73264" y="498763"/>
                  <a:pt x="304800" y="49876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433455" y="3352800"/>
            <a:ext cx="914400" cy="502346"/>
          </a:xfrm>
          <a:custGeom>
            <a:avLst/>
            <a:gdLst>
              <a:gd name="connsiteX0" fmla="*/ 914400 w 914400"/>
              <a:gd name="connsiteY0" fmla="*/ 277091 h 502346"/>
              <a:gd name="connsiteX1" fmla="*/ 734290 w 914400"/>
              <a:gd name="connsiteY1" fmla="*/ 207818 h 502346"/>
              <a:gd name="connsiteX2" fmla="*/ 678872 w 914400"/>
              <a:gd name="connsiteY2" fmla="*/ 193964 h 502346"/>
              <a:gd name="connsiteX3" fmla="*/ 637309 w 914400"/>
              <a:gd name="connsiteY3" fmla="*/ 152400 h 502346"/>
              <a:gd name="connsiteX4" fmla="*/ 471054 w 914400"/>
              <a:gd name="connsiteY4" fmla="*/ 96982 h 502346"/>
              <a:gd name="connsiteX5" fmla="*/ 387927 w 914400"/>
              <a:gd name="connsiteY5" fmla="*/ 69273 h 502346"/>
              <a:gd name="connsiteX6" fmla="*/ 318654 w 914400"/>
              <a:gd name="connsiteY6" fmla="*/ 41564 h 502346"/>
              <a:gd name="connsiteX7" fmla="*/ 263236 w 914400"/>
              <a:gd name="connsiteY7" fmla="*/ 27709 h 502346"/>
              <a:gd name="connsiteX8" fmla="*/ 180109 w 914400"/>
              <a:gd name="connsiteY8" fmla="*/ 0 h 502346"/>
              <a:gd name="connsiteX9" fmla="*/ 69272 w 914400"/>
              <a:gd name="connsiteY9" fmla="*/ 27709 h 502346"/>
              <a:gd name="connsiteX10" fmla="*/ 0 w 914400"/>
              <a:gd name="connsiteY10" fmla="*/ 110836 h 502346"/>
              <a:gd name="connsiteX11" fmla="*/ 13854 w 914400"/>
              <a:gd name="connsiteY11" fmla="*/ 235527 h 502346"/>
              <a:gd name="connsiteX12" fmla="*/ 27709 w 914400"/>
              <a:gd name="connsiteY12" fmla="*/ 277091 h 502346"/>
              <a:gd name="connsiteX13" fmla="*/ 83127 w 914400"/>
              <a:gd name="connsiteY13" fmla="*/ 318655 h 502346"/>
              <a:gd name="connsiteX14" fmla="*/ 110836 w 914400"/>
              <a:gd name="connsiteY14" fmla="*/ 360218 h 502346"/>
              <a:gd name="connsiteX15" fmla="*/ 263236 w 914400"/>
              <a:gd name="connsiteY15" fmla="*/ 401782 h 502346"/>
              <a:gd name="connsiteX16" fmla="*/ 360218 w 914400"/>
              <a:gd name="connsiteY16" fmla="*/ 443345 h 502346"/>
              <a:gd name="connsiteX17" fmla="*/ 401781 w 914400"/>
              <a:gd name="connsiteY17" fmla="*/ 471055 h 502346"/>
              <a:gd name="connsiteX18" fmla="*/ 443345 w 914400"/>
              <a:gd name="connsiteY18" fmla="*/ 484909 h 502346"/>
              <a:gd name="connsiteX19" fmla="*/ 748145 w 914400"/>
              <a:gd name="connsiteY19" fmla="*/ 457200 h 50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14400" h="502346">
                <a:moveTo>
                  <a:pt x="914400" y="277091"/>
                </a:moveTo>
                <a:cubicBezTo>
                  <a:pt x="854363" y="254000"/>
                  <a:pt x="794947" y="229226"/>
                  <a:pt x="734290" y="207818"/>
                </a:cubicBezTo>
                <a:cubicBezTo>
                  <a:pt x="716334" y="201481"/>
                  <a:pt x="695404" y="203411"/>
                  <a:pt x="678872" y="193964"/>
                </a:cubicBezTo>
                <a:cubicBezTo>
                  <a:pt x="661860" y="184243"/>
                  <a:pt x="655064" y="160686"/>
                  <a:pt x="637309" y="152400"/>
                </a:cubicBezTo>
                <a:cubicBezTo>
                  <a:pt x="584373" y="127697"/>
                  <a:pt x="526472" y="115455"/>
                  <a:pt x="471054" y="96982"/>
                </a:cubicBezTo>
                <a:cubicBezTo>
                  <a:pt x="443345" y="87746"/>
                  <a:pt x="415046" y="80120"/>
                  <a:pt x="387927" y="69273"/>
                </a:cubicBezTo>
                <a:cubicBezTo>
                  <a:pt x="364836" y="60037"/>
                  <a:pt x="342247" y="49429"/>
                  <a:pt x="318654" y="41564"/>
                </a:cubicBezTo>
                <a:cubicBezTo>
                  <a:pt x="300590" y="35543"/>
                  <a:pt x="281474" y="33181"/>
                  <a:pt x="263236" y="27709"/>
                </a:cubicBezTo>
                <a:cubicBezTo>
                  <a:pt x="235260" y="19316"/>
                  <a:pt x="180109" y="0"/>
                  <a:pt x="180109" y="0"/>
                </a:cubicBezTo>
                <a:cubicBezTo>
                  <a:pt x="143163" y="9236"/>
                  <a:pt x="103941" y="11950"/>
                  <a:pt x="69272" y="27709"/>
                </a:cubicBezTo>
                <a:cubicBezTo>
                  <a:pt x="43765" y="39303"/>
                  <a:pt x="14927" y="88446"/>
                  <a:pt x="0" y="110836"/>
                </a:cubicBezTo>
                <a:cubicBezTo>
                  <a:pt x="4618" y="152400"/>
                  <a:pt x="6979" y="194277"/>
                  <a:pt x="13854" y="235527"/>
                </a:cubicBezTo>
                <a:cubicBezTo>
                  <a:pt x="16255" y="249932"/>
                  <a:pt x="18360" y="265872"/>
                  <a:pt x="27709" y="277091"/>
                </a:cubicBezTo>
                <a:cubicBezTo>
                  <a:pt x="42491" y="294830"/>
                  <a:pt x="66799" y="302327"/>
                  <a:pt x="83127" y="318655"/>
                </a:cubicBezTo>
                <a:cubicBezTo>
                  <a:pt x="94901" y="330429"/>
                  <a:pt x="96379" y="351957"/>
                  <a:pt x="110836" y="360218"/>
                </a:cubicBezTo>
                <a:cubicBezTo>
                  <a:pt x="293007" y="464315"/>
                  <a:pt x="53261" y="261800"/>
                  <a:pt x="263236" y="401782"/>
                </a:cubicBezTo>
                <a:cubicBezTo>
                  <a:pt x="320643" y="440053"/>
                  <a:pt x="288646" y="425453"/>
                  <a:pt x="360218" y="443345"/>
                </a:cubicBezTo>
                <a:cubicBezTo>
                  <a:pt x="374072" y="452582"/>
                  <a:pt x="386888" y="463608"/>
                  <a:pt x="401781" y="471055"/>
                </a:cubicBezTo>
                <a:cubicBezTo>
                  <a:pt x="414843" y="477586"/>
                  <a:pt x="428741" y="484909"/>
                  <a:pt x="443345" y="484909"/>
                </a:cubicBezTo>
                <a:cubicBezTo>
                  <a:pt x="726649" y="484909"/>
                  <a:pt x="666589" y="538756"/>
                  <a:pt x="748145" y="4572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356764" y="3732896"/>
            <a:ext cx="430853" cy="409613"/>
          </a:xfrm>
          <a:custGeom>
            <a:avLst/>
            <a:gdLst>
              <a:gd name="connsiteX0" fmla="*/ 138545 w 430853"/>
              <a:gd name="connsiteY0" fmla="*/ 49395 h 409613"/>
              <a:gd name="connsiteX1" fmla="*/ 332509 w 430853"/>
              <a:gd name="connsiteY1" fmla="*/ 21686 h 409613"/>
              <a:gd name="connsiteX2" fmla="*/ 360218 w 430853"/>
              <a:gd name="connsiteY2" fmla="*/ 63249 h 409613"/>
              <a:gd name="connsiteX3" fmla="*/ 387927 w 430853"/>
              <a:gd name="connsiteY3" fmla="*/ 174086 h 409613"/>
              <a:gd name="connsiteX4" fmla="*/ 415636 w 430853"/>
              <a:gd name="connsiteY4" fmla="*/ 215649 h 409613"/>
              <a:gd name="connsiteX5" fmla="*/ 415636 w 430853"/>
              <a:gd name="connsiteY5" fmla="*/ 340340 h 409613"/>
              <a:gd name="connsiteX6" fmla="*/ 318654 w 430853"/>
              <a:gd name="connsiteY6" fmla="*/ 381904 h 409613"/>
              <a:gd name="connsiteX7" fmla="*/ 235527 w 430853"/>
              <a:gd name="connsiteY7" fmla="*/ 409613 h 409613"/>
              <a:gd name="connsiteX8" fmla="*/ 138545 w 430853"/>
              <a:gd name="connsiteY8" fmla="*/ 395759 h 409613"/>
              <a:gd name="connsiteX9" fmla="*/ 55418 w 430853"/>
              <a:gd name="connsiteY9" fmla="*/ 368049 h 409613"/>
              <a:gd name="connsiteX10" fmla="*/ 27709 w 430853"/>
              <a:gd name="connsiteY10" fmla="*/ 326486 h 409613"/>
              <a:gd name="connsiteX11" fmla="*/ 0 w 430853"/>
              <a:gd name="connsiteY11" fmla="*/ 215649 h 40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0853" h="409613">
                <a:moveTo>
                  <a:pt x="138545" y="49395"/>
                </a:moveTo>
                <a:cubicBezTo>
                  <a:pt x="218121" y="1649"/>
                  <a:pt x="220743" y="-18956"/>
                  <a:pt x="332509" y="21686"/>
                </a:cubicBezTo>
                <a:cubicBezTo>
                  <a:pt x="348157" y="27376"/>
                  <a:pt x="350982" y="49395"/>
                  <a:pt x="360218" y="63249"/>
                </a:cubicBezTo>
                <a:cubicBezTo>
                  <a:pt x="365488" y="89601"/>
                  <a:pt x="373725" y="145682"/>
                  <a:pt x="387927" y="174086"/>
                </a:cubicBezTo>
                <a:cubicBezTo>
                  <a:pt x="395374" y="188979"/>
                  <a:pt x="406400" y="201795"/>
                  <a:pt x="415636" y="215649"/>
                </a:cubicBezTo>
                <a:cubicBezTo>
                  <a:pt x="427163" y="261757"/>
                  <a:pt x="443167" y="292162"/>
                  <a:pt x="415636" y="340340"/>
                </a:cubicBezTo>
                <a:cubicBezTo>
                  <a:pt x="398961" y="369520"/>
                  <a:pt x="343647" y="374406"/>
                  <a:pt x="318654" y="381904"/>
                </a:cubicBezTo>
                <a:cubicBezTo>
                  <a:pt x="290678" y="390297"/>
                  <a:pt x="235527" y="409613"/>
                  <a:pt x="235527" y="409613"/>
                </a:cubicBezTo>
                <a:cubicBezTo>
                  <a:pt x="203200" y="404995"/>
                  <a:pt x="170364" y="403102"/>
                  <a:pt x="138545" y="395759"/>
                </a:cubicBezTo>
                <a:cubicBezTo>
                  <a:pt x="110085" y="389191"/>
                  <a:pt x="55418" y="368049"/>
                  <a:pt x="55418" y="368049"/>
                </a:cubicBezTo>
                <a:cubicBezTo>
                  <a:pt x="46182" y="354195"/>
                  <a:pt x="33399" y="342134"/>
                  <a:pt x="27709" y="326486"/>
                </a:cubicBezTo>
                <a:cubicBezTo>
                  <a:pt x="14695" y="290696"/>
                  <a:pt x="0" y="215649"/>
                  <a:pt x="0" y="21564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946073" y="2355273"/>
            <a:ext cx="194001" cy="277091"/>
          </a:xfrm>
          <a:custGeom>
            <a:avLst/>
            <a:gdLst>
              <a:gd name="connsiteX0" fmla="*/ 0 w 194001"/>
              <a:gd name="connsiteY0" fmla="*/ 277091 h 277091"/>
              <a:gd name="connsiteX1" fmla="*/ 166254 w 194001"/>
              <a:gd name="connsiteY1" fmla="*/ 263236 h 277091"/>
              <a:gd name="connsiteX2" fmla="*/ 180109 w 194001"/>
              <a:gd name="connsiteY2" fmla="*/ 152400 h 277091"/>
              <a:gd name="connsiteX3" fmla="*/ 124691 w 194001"/>
              <a:gd name="connsiteY3" fmla="*/ 27709 h 277091"/>
              <a:gd name="connsiteX4" fmla="*/ 96982 w 194001"/>
              <a:gd name="connsiteY4" fmla="*/ 0 h 2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01" h="277091">
                <a:moveTo>
                  <a:pt x="0" y="277091"/>
                </a:moveTo>
                <a:cubicBezTo>
                  <a:pt x="55418" y="272473"/>
                  <a:pt x="112784" y="278514"/>
                  <a:pt x="166254" y="263236"/>
                </a:cubicBezTo>
                <a:cubicBezTo>
                  <a:pt x="215467" y="249175"/>
                  <a:pt x="185290" y="171397"/>
                  <a:pt x="180109" y="152400"/>
                </a:cubicBezTo>
                <a:cubicBezTo>
                  <a:pt x="164199" y="94061"/>
                  <a:pt x="158874" y="70437"/>
                  <a:pt x="124691" y="27709"/>
                </a:cubicBezTo>
                <a:cubicBezTo>
                  <a:pt x="116531" y="17509"/>
                  <a:pt x="106218" y="9236"/>
                  <a:pt x="96982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29055" y="3947662"/>
            <a:ext cx="235527" cy="430374"/>
          </a:xfrm>
          <a:custGeom>
            <a:avLst/>
            <a:gdLst>
              <a:gd name="connsiteX0" fmla="*/ 69272 w 235527"/>
              <a:gd name="connsiteY0" fmla="*/ 430374 h 430374"/>
              <a:gd name="connsiteX1" fmla="*/ 41563 w 235527"/>
              <a:gd name="connsiteY1" fmla="*/ 361102 h 430374"/>
              <a:gd name="connsiteX2" fmla="*/ 27709 w 235527"/>
              <a:gd name="connsiteY2" fmla="*/ 277974 h 430374"/>
              <a:gd name="connsiteX3" fmla="*/ 0 w 235527"/>
              <a:gd name="connsiteY3" fmla="*/ 153283 h 430374"/>
              <a:gd name="connsiteX4" fmla="*/ 13854 w 235527"/>
              <a:gd name="connsiteY4" fmla="*/ 84011 h 430374"/>
              <a:gd name="connsiteX5" fmla="*/ 96981 w 235527"/>
              <a:gd name="connsiteY5" fmla="*/ 28593 h 430374"/>
              <a:gd name="connsiteX6" fmla="*/ 235527 w 235527"/>
              <a:gd name="connsiteY6" fmla="*/ 883 h 43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527" h="430374">
                <a:moveTo>
                  <a:pt x="69272" y="430374"/>
                </a:moveTo>
                <a:cubicBezTo>
                  <a:pt x="60036" y="407283"/>
                  <a:pt x="48106" y="385095"/>
                  <a:pt x="41563" y="361102"/>
                </a:cubicBezTo>
                <a:cubicBezTo>
                  <a:pt x="34172" y="334000"/>
                  <a:pt x="32734" y="305612"/>
                  <a:pt x="27709" y="277974"/>
                </a:cubicBezTo>
                <a:cubicBezTo>
                  <a:pt x="15986" y="213498"/>
                  <a:pt x="14821" y="212570"/>
                  <a:pt x="0" y="153283"/>
                </a:cubicBezTo>
                <a:cubicBezTo>
                  <a:pt x="4618" y="130192"/>
                  <a:pt x="3323" y="105073"/>
                  <a:pt x="13854" y="84011"/>
                </a:cubicBezTo>
                <a:cubicBezTo>
                  <a:pt x="35882" y="39956"/>
                  <a:pt x="59088" y="42803"/>
                  <a:pt x="96981" y="28593"/>
                </a:cubicBezTo>
                <a:cubicBezTo>
                  <a:pt x="193742" y="-7693"/>
                  <a:pt x="135768" y="883"/>
                  <a:pt x="235527" y="88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918364" y="3699164"/>
            <a:ext cx="253849" cy="304800"/>
          </a:xfrm>
          <a:custGeom>
            <a:avLst/>
            <a:gdLst>
              <a:gd name="connsiteX0" fmla="*/ 55418 w 253849"/>
              <a:gd name="connsiteY0" fmla="*/ 304800 h 304800"/>
              <a:gd name="connsiteX1" fmla="*/ 166254 w 253849"/>
              <a:gd name="connsiteY1" fmla="*/ 263236 h 304800"/>
              <a:gd name="connsiteX2" fmla="*/ 235527 w 253849"/>
              <a:gd name="connsiteY2" fmla="*/ 249381 h 304800"/>
              <a:gd name="connsiteX3" fmla="*/ 235527 w 253849"/>
              <a:gd name="connsiteY3" fmla="*/ 110836 h 304800"/>
              <a:gd name="connsiteX4" fmla="*/ 193963 w 253849"/>
              <a:gd name="connsiteY4" fmla="*/ 83127 h 304800"/>
              <a:gd name="connsiteX5" fmla="*/ 83127 w 253849"/>
              <a:gd name="connsiteY5" fmla="*/ 55418 h 304800"/>
              <a:gd name="connsiteX6" fmla="*/ 0 w 253849"/>
              <a:gd name="connsiteY6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849" h="304800">
                <a:moveTo>
                  <a:pt x="55418" y="304800"/>
                </a:moveTo>
                <a:cubicBezTo>
                  <a:pt x="76596" y="296329"/>
                  <a:pt x="137302" y="270474"/>
                  <a:pt x="166254" y="263236"/>
                </a:cubicBezTo>
                <a:cubicBezTo>
                  <a:pt x="189099" y="257524"/>
                  <a:pt x="212436" y="253999"/>
                  <a:pt x="235527" y="249381"/>
                </a:cubicBezTo>
                <a:cubicBezTo>
                  <a:pt x="253266" y="196163"/>
                  <a:pt x="265850" y="179063"/>
                  <a:pt x="235527" y="110836"/>
                </a:cubicBezTo>
                <a:cubicBezTo>
                  <a:pt x="228764" y="95620"/>
                  <a:pt x="209612" y="88817"/>
                  <a:pt x="193963" y="83127"/>
                </a:cubicBezTo>
                <a:cubicBezTo>
                  <a:pt x="158173" y="70113"/>
                  <a:pt x="83127" y="55418"/>
                  <a:pt x="83127" y="55418"/>
                </a:cubicBez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35025" y="3352800"/>
            <a:ext cx="9984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8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n-IN" dirty="0" smtClean="0"/>
              <a:t>আর কাকে কাকে </a:t>
            </a:r>
            <a:r>
              <a:rPr lang="en-US" dirty="0" smtClean="0"/>
              <a:t>add </a:t>
            </a:r>
            <a:r>
              <a:rPr lang="bn-IN" dirty="0" smtClean="0"/>
              <a:t>করলে</a:t>
            </a:r>
            <a:r>
              <a:rPr lang="en-US" dirty="0" smtClean="0"/>
              <a:t> relation </a:t>
            </a:r>
            <a:r>
              <a:rPr lang="bn-IN" dirty="0" smtClean="0"/>
              <a:t>টা  </a:t>
            </a:r>
            <a:r>
              <a:rPr lang="en-US" dirty="0" smtClean="0"/>
              <a:t>symmetric </a:t>
            </a:r>
            <a:r>
              <a:rPr lang="bn-IN" dirty="0" smtClean="0"/>
              <a:t>হবে। </a:t>
            </a:r>
          </a:p>
          <a:p>
            <a:endParaRPr lang="bn-IN" dirty="0"/>
          </a:p>
          <a:p>
            <a:r>
              <a:rPr lang="en-US" dirty="0" smtClean="0"/>
              <a:t>Example: R={(1,2), (3,4)}</a:t>
            </a:r>
          </a:p>
          <a:p>
            <a:endParaRPr lang="en-US" dirty="0"/>
          </a:p>
          <a:p>
            <a:r>
              <a:rPr lang="en-US" dirty="0" err="1" smtClean="0"/>
              <a:t>Symm</a:t>
            </a:r>
            <a:r>
              <a:rPr lang="en-US" dirty="0" smtClean="0"/>
              <a:t>(R)= ? </a:t>
            </a:r>
          </a:p>
          <a:p>
            <a:endParaRPr lang="en-US" dirty="0"/>
          </a:p>
          <a:p>
            <a:r>
              <a:rPr lang="en-US" dirty="0" smtClean="0"/>
              <a:t>Can you tell the general rule?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5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C:\Users\lab1pc17\Desktop\g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228676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4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Transitive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the relation </a:t>
            </a:r>
            <a:r>
              <a:rPr lang="en-US" i="1" dirty="0"/>
              <a:t>R </a:t>
            </a:r>
            <a:r>
              <a:rPr lang="en-US" dirty="0"/>
              <a:t>= {</a:t>
            </a:r>
            <a:r>
              <a:rPr lang="en-US" i="1" dirty="0"/>
              <a:t>(</a:t>
            </a:r>
            <a:r>
              <a:rPr lang="en-US" dirty="0"/>
              <a:t>1</a:t>
            </a:r>
            <a:r>
              <a:rPr lang="en-US" i="1" dirty="0"/>
              <a:t>, </a:t>
            </a:r>
            <a:r>
              <a:rPr lang="en-US" dirty="0"/>
              <a:t>2</a:t>
            </a:r>
            <a:r>
              <a:rPr lang="en-US" i="1" dirty="0"/>
              <a:t>), (</a:t>
            </a:r>
            <a:r>
              <a:rPr lang="en-US" dirty="0"/>
              <a:t>2</a:t>
            </a:r>
            <a:r>
              <a:rPr lang="en-US" i="1" dirty="0"/>
              <a:t>, </a:t>
            </a:r>
            <a:r>
              <a:rPr lang="en-US" dirty="0"/>
              <a:t>3</a:t>
            </a:r>
            <a:r>
              <a:rPr lang="en-US" i="1" dirty="0"/>
              <a:t>), (</a:t>
            </a:r>
            <a:r>
              <a:rPr lang="en-US" dirty="0"/>
              <a:t>3</a:t>
            </a:r>
            <a:r>
              <a:rPr lang="en-US" i="1" dirty="0"/>
              <a:t>, </a:t>
            </a:r>
            <a:r>
              <a:rPr lang="en-US" dirty="0"/>
              <a:t>3</a:t>
            </a:r>
            <a:r>
              <a:rPr lang="en-US" i="1" dirty="0"/>
              <a:t>)</a:t>
            </a:r>
            <a:r>
              <a:rPr lang="en-US" dirty="0"/>
              <a:t>} on </a:t>
            </a:r>
            <a:r>
              <a:rPr lang="en-US" dirty="0" smtClean="0"/>
              <a:t>set </a:t>
            </a:r>
            <a:r>
              <a:rPr lang="en-US" i="1" dirty="0" smtClean="0"/>
              <a:t>A </a:t>
            </a:r>
            <a:r>
              <a:rPr lang="en-US" dirty="0"/>
              <a:t>= {1</a:t>
            </a:r>
            <a:r>
              <a:rPr lang="en-US" i="1" dirty="0"/>
              <a:t>, </a:t>
            </a:r>
            <a:r>
              <a:rPr lang="en-US" dirty="0"/>
              <a:t>2</a:t>
            </a:r>
            <a:r>
              <a:rPr lang="en-US" i="1" dirty="0"/>
              <a:t>, </a:t>
            </a:r>
            <a:r>
              <a:rPr lang="en-US" dirty="0"/>
              <a:t>3}.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Find Transitive closure of R [transitive(R)]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9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5105400"/>
          </a:xfrm>
        </p:spPr>
        <p:txBody>
          <a:bodyPr/>
          <a:lstStyle/>
          <a:p>
            <a:r>
              <a:rPr lang="en-US" dirty="0" smtClean="0"/>
              <a:t>Relation</a:t>
            </a:r>
            <a:r>
              <a:rPr lang="en-US" dirty="0">
                <a:sym typeface="Wingdings" pitchFamily="2" charset="2"/>
              </a:rPr>
              <a:t>: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bn-IN" dirty="0" smtClean="0">
                <a:sym typeface="Wingdings" pitchFamily="2" charset="2"/>
              </a:rPr>
              <a:t>সম্পর্ক, যেকোনো একটা সূত্র/নিয়ম/ </a:t>
            </a:r>
            <a:r>
              <a:rPr lang="en-US" dirty="0" smtClean="0">
                <a:sym typeface="Wingdings" pitchFamily="2" charset="2"/>
              </a:rPr>
              <a:t>rule </a:t>
            </a:r>
            <a:r>
              <a:rPr lang="bn-IN" dirty="0" smtClean="0">
                <a:sym typeface="Wingdings" pitchFamily="2" charset="2"/>
              </a:rPr>
              <a:t>মেনে যে সম্পর্ক তৈরী হয়।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Example: marital relation, square relation, &lt; relation………</a:t>
            </a:r>
            <a:r>
              <a:rPr lang="bn-IN" dirty="0" smtClean="0">
                <a:sym typeface="Wingdings" pitchFamily="2" charset="2"/>
              </a:rPr>
              <a:t>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(</a:t>
            </a:r>
            <a:r>
              <a:rPr lang="en-US" dirty="0" err="1" smtClean="0">
                <a:sym typeface="Wingdings" pitchFamily="2" charset="2"/>
              </a:rPr>
              <a:t>a,b</a:t>
            </a:r>
            <a:r>
              <a:rPr lang="en-US" dirty="0" smtClean="0">
                <a:sym typeface="Wingdings" pitchFamily="2" charset="2"/>
              </a:rPr>
              <a:t>) : a is related to b </a:t>
            </a:r>
          </a:p>
          <a:p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028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relation </a:t>
            </a:r>
            <a:r>
              <a:rPr lang="en-US" i="1" dirty="0"/>
              <a:t>R </a:t>
            </a:r>
            <a:r>
              <a:rPr lang="en-US" dirty="0"/>
              <a:t>= {</a:t>
            </a:r>
            <a:r>
              <a:rPr lang="en-US" i="1" dirty="0"/>
              <a:t>(</a:t>
            </a:r>
            <a:r>
              <a:rPr lang="en-US" dirty="0"/>
              <a:t>1</a:t>
            </a:r>
            <a:r>
              <a:rPr lang="en-US" i="1" dirty="0"/>
              <a:t>, </a:t>
            </a:r>
            <a:r>
              <a:rPr lang="en-US" dirty="0"/>
              <a:t>2</a:t>
            </a:r>
            <a:r>
              <a:rPr lang="en-US" i="1" dirty="0"/>
              <a:t>), (</a:t>
            </a:r>
            <a:r>
              <a:rPr lang="en-US" dirty="0"/>
              <a:t>2</a:t>
            </a:r>
            <a:r>
              <a:rPr lang="en-US" i="1" dirty="0"/>
              <a:t>, </a:t>
            </a:r>
            <a:r>
              <a:rPr lang="en-US" dirty="0"/>
              <a:t>3</a:t>
            </a:r>
            <a:r>
              <a:rPr lang="en-US" i="1" dirty="0"/>
              <a:t>), </a:t>
            </a:r>
            <a:r>
              <a:rPr lang="en-US" i="1" dirty="0" smtClean="0"/>
              <a:t>(</a:t>
            </a:r>
            <a:r>
              <a:rPr lang="en-US" dirty="0"/>
              <a:t>3</a:t>
            </a:r>
            <a:r>
              <a:rPr lang="en-US" i="1" dirty="0" smtClean="0"/>
              <a:t>, </a:t>
            </a:r>
            <a:r>
              <a:rPr lang="en-US" dirty="0" smtClean="0"/>
              <a:t>1</a:t>
            </a:r>
            <a:r>
              <a:rPr lang="en-US" i="1" dirty="0" smtClean="0"/>
              <a:t>)</a:t>
            </a:r>
            <a:r>
              <a:rPr lang="en-US" dirty="0" smtClean="0"/>
              <a:t>} </a:t>
            </a:r>
            <a:r>
              <a:rPr lang="en-US" dirty="0"/>
              <a:t>on set </a:t>
            </a:r>
            <a:r>
              <a:rPr lang="en-US" i="1" dirty="0"/>
              <a:t>A </a:t>
            </a:r>
            <a:r>
              <a:rPr lang="en-US" dirty="0"/>
              <a:t>= {1</a:t>
            </a:r>
            <a:r>
              <a:rPr lang="en-US" i="1" dirty="0"/>
              <a:t>, </a:t>
            </a:r>
            <a:r>
              <a:rPr lang="en-US" dirty="0"/>
              <a:t>2</a:t>
            </a:r>
            <a:r>
              <a:rPr lang="en-US" i="1" dirty="0"/>
              <a:t>, </a:t>
            </a:r>
            <a:r>
              <a:rPr lang="en-US" dirty="0"/>
              <a:t>3}.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Transitive closure of R [transitive(R</a:t>
            </a:r>
            <a:r>
              <a:rPr lang="en-US" dirty="0" smtClean="0"/>
              <a:t>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SEE lecture for details+ pg:31 (</a:t>
            </a:r>
            <a:r>
              <a:rPr lang="en-US" dirty="0" err="1" smtClean="0"/>
              <a:t>schaum’s</a:t>
            </a:r>
            <a:r>
              <a:rPr lang="en-US" dirty="0" smtClean="0"/>
              <a:t> </a:t>
            </a:r>
            <a:r>
              <a:rPr lang="en-US" dirty="0" err="1" smtClean="0"/>
              <a:t>pdf</a:t>
            </a:r>
            <a:r>
              <a:rPr lang="en-US" dirty="0" smtClean="0"/>
              <a:t> given) for “concrete” explanation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1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IN" dirty="0" smtClean="0"/>
              <a:t>এত কষ্ট করে </a:t>
            </a:r>
            <a:r>
              <a:rPr lang="en-US" dirty="0" smtClean="0"/>
              <a:t>closure </a:t>
            </a:r>
            <a:r>
              <a:rPr lang="bn-IN" dirty="0" smtClean="0"/>
              <a:t>বের করে গেবনে  কী প্লাম?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199"/>
            <a:ext cx="9144000" cy="5257801"/>
          </a:xfrm>
        </p:spPr>
        <p:txBody>
          <a:bodyPr/>
          <a:lstStyle/>
          <a:p>
            <a:pPr marL="0" indent="0">
              <a:buNone/>
            </a:pPr>
            <a:r>
              <a:rPr lang="bn-IN" dirty="0" smtClean="0"/>
              <a:t> </a:t>
            </a:r>
            <a:endParaRPr lang="en-US" dirty="0"/>
          </a:p>
        </p:txBody>
      </p:sp>
      <p:pic>
        <p:nvPicPr>
          <p:cNvPr id="2050" name="Picture 2" descr="C:\Users\lab1pc17\Desktop\c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317" y="2362200"/>
            <a:ext cx="148216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lab1pc17\Desktop\c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090" y="4430856"/>
            <a:ext cx="1394980" cy="139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lab1pc17\Desktop\c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81200"/>
            <a:ext cx="15621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lab1pc17\Desktop\c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1637"/>
            <a:ext cx="1394980" cy="139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lab1pc17\Desktop\c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316" y="5216236"/>
            <a:ext cx="148216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 flipH="1">
            <a:off x="4953000" y="2362200"/>
            <a:ext cx="2286000" cy="357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86000" y="2540793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191000" y="3581400"/>
            <a:ext cx="152399" cy="1546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Arrow Connector 2048"/>
          <p:cNvCxnSpPr/>
          <p:nvPr/>
        </p:nvCxnSpPr>
        <p:spPr>
          <a:xfrm>
            <a:off x="2537980" y="4648200"/>
            <a:ext cx="1500620" cy="480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3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Equivalence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bn-IN" dirty="0" smtClean="0"/>
              <a:t> </a:t>
            </a:r>
            <a:endParaRPr lang="en-US" dirty="0"/>
          </a:p>
        </p:txBody>
      </p:sp>
      <p:pic>
        <p:nvPicPr>
          <p:cNvPr id="3074" name="Picture 2" descr="C:\Users\lab1pc17\Desktop\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4" y="2057400"/>
            <a:ext cx="9038956" cy="32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76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 descr="C:\Users\lab1pc17\Desktop\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90072"/>
            <a:ext cx="7924800" cy="557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Equivalence Relations and Partitions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relationship between these two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This topic and rests can be omitted for now. We will come back again 	(if required)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ym typeface="Wingdings" pitchFamily="2" charset="2"/>
              </a:rPr>
              <a:t>aRb</a:t>
            </a:r>
            <a:r>
              <a:rPr lang="en-US" dirty="0" smtClean="0">
                <a:sym typeface="Wingdings" pitchFamily="2" charset="2"/>
              </a:rPr>
              <a:t>=</a:t>
            </a:r>
            <a:r>
              <a:rPr lang="en-US" dirty="0" err="1" smtClean="0">
                <a:sym typeface="Wingdings" pitchFamily="2" charset="2"/>
              </a:rPr>
              <a:t>bRa</a:t>
            </a:r>
            <a:r>
              <a:rPr lang="en-US" dirty="0" smtClean="0">
                <a:sym typeface="Wingdings" pitchFamily="2" charset="2"/>
              </a:rPr>
              <a:t>-- </a:t>
            </a:r>
            <a:r>
              <a:rPr lang="en-US" dirty="0">
                <a:sym typeface="Wingdings" pitchFamily="2" charset="2"/>
              </a:rPr>
              <a:t>always true/ always false/may or may not be true ???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>
                <a:sym typeface="Wingdings" pitchFamily="2" charset="2"/>
              </a:rPr>
              <a:t>aRbbRa</a:t>
            </a:r>
            <a:r>
              <a:rPr lang="en-US" dirty="0" smtClean="0">
                <a:sym typeface="Wingdings" pitchFamily="2" charset="2"/>
              </a:rPr>
              <a:t>-- </a:t>
            </a:r>
            <a:r>
              <a:rPr lang="en-US" dirty="0">
                <a:sym typeface="Wingdings" pitchFamily="2" charset="2"/>
              </a:rPr>
              <a:t>always true/ always false/may or may not be true </a:t>
            </a:r>
            <a:r>
              <a:rPr lang="en-US" dirty="0" smtClean="0">
                <a:sym typeface="Wingdings" pitchFamily="2" charset="2"/>
              </a:rPr>
              <a:t>???</a:t>
            </a:r>
          </a:p>
          <a:p>
            <a:endParaRPr lang="en-US" dirty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(remember  sign?)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0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Schaum’s</a:t>
            </a:r>
            <a:r>
              <a:rPr lang="en-US" dirty="0" smtClean="0"/>
              <a:t> (pg:24)+lecture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PRODUCT SETS</a:t>
            </a:r>
            <a:r>
              <a:rPr lang="en-US" dirty="0"/>
              <a:t> </a:t>
            </a:r>
            <a:br>
              <a:rPr lang="en-US" dirty="0"/>
            </a:br>
            <a:r>
              <a:rPr lang="pt-BR" b="1" dirty="0" smtClean="0"/>
              <a:t>R</a:t>
            </a:r>
            <a:r>
              <a:rPr lang="pt-BR" baseline="30000" dirty="0"/>
              <a:t>2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smtClean="0"/>
              <a:t> </a:t>
            </a:r>
            <a:r>
              <a:rPr lang="pt-BR" b="1" dirty="0"/>
              <a:t>R </a:t>
            </a:r>
            <a:r>
              <a:rPr lang="pt-BR" dirty="0"/>
              <a:t>× </a:t>
            </a:r>
            <a:r>
              <a:rPr lang="pt-BR" b="1" dirty="0"/>
              <a:t>R </a:t>
            </a:r>
            <a:r>
              <a:rPr lang="pt-BR" dirty="0"/>
              <a:t>denotes the usual </a:t>
            </a:r>
            <a:r>
              <a:rPr lang="pt-BR" dirty="0" smtClean="0"/>
              <a:t>2-D </a:t>
            </a:r>
            <a:r>
              <a:rPr lang="pt-BR" dirty="0"/>
              <a:t>space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Relation= subset of product set</a:t>
            </a:r>
            <a:r>
              <a:rPr lang="pt-BR" dirty="0"/>
              <a:t/>
            </a:r>
            <a:br>
              <a:rPr lang="pt-B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447800"/>
          </a:xfrm>
        </p:spPr>
        <p:txBody>
          <a:bodyPr/>
          <a:lstStyle/>
          <a:p>
            <a:r>
              <a:rPr lang="en-US" dirty="0" smtClean="0"/>
              <a:t>Example of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(1) Relation ≤ (less than or equal) on the set </a:t>
            </a:r>
            <a:r>
              <a:rPr lang="en-US" b="1" dirty="0"/>
              <a:t>Z </a:t>
            </a:r>
            <a:r>
              <a:rPr lang="en-US" dirty="0"/>
              <a:t>of integers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/>
              <a:t>2) Set inclusion ⊆ on a collection </a:t>
            </a:r>
            <a:r>
              <a:rPr lang="en-US" i="1" dirty="0"/>
              <a:t>C </a:t>
            </a:r>
            <a:r>
              <a:rPr lang="en-US" dirty="0"/>
              <a:t>of sets.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3) Relation ⊥ (perpendicular) on the set </a:t>
            </a:r>
            <a:r>
              <a:rPr lang="en-US" i="1" dirty="0"/>
              <a:t>L </a:t>
            </a:r>
            <a:r>
              <a:rPr lang="en-US" dirty="0"/>
              <a:t>of lines in the plane.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4) </a:t>
            </a:r>
            <a:r>
              <a:rPr lang="en-US" dirty="0" smtClean="0"/>
              <a:t>Relation || </a:t>
            </a:r>
            <a:r>
              <a:rPr lang="en-US" dirty="0"/>
              <a:t>(parallel) on the set </a:t>
            </a:r>
            <a:r>
              <a:rPr lang="en-US" i="1" dirty="0"/>
              <a:t>L </a:t>
            </a:r>
            <a:r>
              <a:rPr lang="en-US" dirty="0"/>
              <a:t>of lines in the plane.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5) </a:t>
            </a:r>
            <a:r>
              <a:rPr lang="en-US" dirty="0" smtClean="0"/>
              <a:t>Relation | of </a:t>
            </a:r>
            <a:r>
              <a:rPr lang="en-US" dirty="0"/>
              <a:t>divisibility on the set </a:t>
            </a:r>
            <a:r>
              <a:rPr lang="en-US" b="1" dirty="0"/>
              <a:t>N </a:t>
            </a:r>
            <a:r>
              <a:rPr lang="en-US" dirty="0"/>
              <a:t>of positive integers</a:t>
            </a:r>
            <a:r>
              <a:rPr lang="en-US" i="1" dirty="0"/>
              <a:t>. </a:t>
            </a:r>
            <a:r>
              <a:rPr lang="en-US" dirty="0"/>
              <a:t>(Recall </a:t>
            </a:r>
            <a:r>
              <a:rPr lang="en-US" i="1" dirty="0"/>
              <a:t>x </a:t>
            </a:r>
            <a:r>
              <a:rPr lang="en-US" dirty="0"/>
              <a:t>|</a:t>
            </a:r>
            <a:r>
              <a:rPr lang="en-US" i="1" dirty="0"/>
              <a:t>y </a:t>
            </a:r>
            <a:r>
              <a:rPr lang="en-US" dirty="0"/>
              <a:t>if there exists </a:t>
            </a:r>
            <a:r>
              <a:rPr lang="en-US" i="1" dirty="0"/>
              <a:t>z </a:t>
            </a:r>
            <a:r>
              <a:rPr lang="en-US" dirty="0"/>
              <a:t>such that </a:t>
            </a:r>
            <a:r>
              <a:rPr lang="en-US" i="1" dirty="0" err="1" smtClean="0"/>
              <a:t>x.z</a:t>
            </a:r>
            <a:r>
              <a:rPr lang="en-US" i="1" dirty="0" smtClean="0"/>
              <a:t> </a:t>
            </a:r>
            <a:r>
              <a:rPr lang="en-US" dirty="0"/>
              <a:t>= </a:t>
            </a:r>
            <a:r>
              <a:rPr lang="en-US" i="1" dirty="0"/>
              <a:t>y</a:t>
            </a:r>
            <a:r>
              <a:rPr lang="en-US" dirty="0"/>
              <a:t>.)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1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Pictorial example of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2" descr="C:\Users\lab1pc17\Desktop\ci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36" y="1524000"/>
            <a:ext cx="346969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lab1pc17\Desktop\g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850" y="1592262"/>
            <a:ext cx="3206425" cy="259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60960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 Relation on Infinite Set                 (b)  </a:t>
            </a:r>
            <a:r>
              <a:rPr lang="en-US" dirty="0"/>
              <a:t>Relation on F</a:t>
            </a:r>
            <a:r>
              <a:rPr lang="en-US" dirty="0" smtClean="0"/>
              <a:t>inite </a:t>
            </a:r>
            <a:r>
              <a:rPr lang="en-US" dirty="0"/>
              <a:t>Set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6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 descr="C:\Users\lab1pc17\Desktop\p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137531" cy="258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3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Inverse Relation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s-ES" i="1" dirty="0"/>
              <a:t>R </a:t>
            </a:r>
            <a:r>
              <a:rPr lang="es-ES" dirty="0"/>
              <a:t>= {</a:t>
            </a:r>
            <a:r>
              <a:rPr lang="es-ES" i="1" dirty="0"/>
              <a:t>(</a:t>
            </a:r>
            <a:r>
              <a:rPr lang="es-ES" dirty="0"/>
              <a:t>1</a:t>
            </a:r>
            <a:r>
              <a:rPr lang="es-ES" i="1" dirty="0"/>
              <a:t>, y), (</a:t>
            </a:r>
            <a:r>
              <a:rPr lang="es-ES" dirty="0"/>
              <a:t>1</a:t>
            </a:r>
            <a:r>
              <a:rPr lang="es-ES" i="1" dirty="0"/>
              <a:t>, z), (</a:t>
            </a:r>
            <a:r>
              <a:rPr lang="es-ES" dirty="0"/>
              <a:t>3</a:t>
            </a:r>
            <a:r>
              <a:rPr lang="es-ES" i="1" dirty="0"/>
              <a:t>, y)</a:t>
            </a:r>
            <a:r>
              <a:rPr lang="es-ES" dirty="0"/>
              <a:t>} 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 </a:t>
            </a:r>
            <a:r>
              <a:rPr lang="es-ES" i="1" dirty="0"/>
              <a:t>R</a:t>
            </a:r>
            <a:r>
              <a:rPr lang="es-ES" baseline="30000" dirty="0"/>
              <a:t>-1</a:t>
            </a:r>
            <a:r>
              <a:rPr lang="es-ES" dirty="0"/>
              <a:t> = {</a:t>
            </a:r>
            <a:r>
              <a:rPr lang="es-ES" i="1" dirty="0"/>
              <a:t>(y, </a:t>
            </a:r>
            <a:r>
              <a:rPr lang="es-ES" dirty="0"/>
              <a:t>1</a:t>
            </a:r>
            <a:r>
              <a:rPr lang="es-ES" i="1" dirty="0"/>
              <a:t>), (z, </a:t>
            </a:r>
            <a:r>
              <a:rPr lang="es-ES" dirty="0"/>
              <a:t>1</a:t>
            </a:r>
            <a:r>
              <a:rPr lang="es-ES" i="1" dirty="0"/>
              <a:t>), (y, </a:t>
            </a:r>
            <a:r>
              <a:rPr lang="es-ES" dirty="0"/>
              <a:t>3</a:t>
            </a:r>
            <a:r>
              <a:rPr lang="es-ES" i="1" dirty="0"/>
              <a:t>)</a:t>
            </a:r>
            <a:r>
              <a:rPr lang="es-ES" dirty="0"/>
              <a:t>} </a:t>
            </a:r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628</Words>
  <Application>Microsoft Office PowerPoint</Application>
  <PresentationFormat>On-screen Show (4:3)</PresentationFormat>
  <Paragraphs>121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Vrinda</vt:lpstr>
      <vt:lpstr>Wingdings</vt:lpstr>
      <vt:lpstr>Office Theme</vt:lpstr>
      <vt:lpstr>RELATION</vt:lpstr>
      <vt:lpstr> </vt:lpstr>
      <vt:lpstr>PowerPoint Presentation</vt:lpstr>
      <vt:lpstr>PowerPoint Presentation</vt:lpstr>
      <vt:lpstr>Schaum’s (pg:24)+lecture</vt:lpstr>
      <vt:lpstr>Example of Relation</vt:lpstr>
      <vt:lpstr>Pictorial example of Relation</vt:lpstr>
      <vt:lpstr>Contd…</vt:lpstr>
      <vt:lpstr>Inverse Relation  </vt:lpstr>
      <vt:lpstr>2.5 COMPOSITION OF RELATIONS  (Schaum’s +lecture)</vt:lpstr>
      <vt:lpstr>PowerPoint Presentation</vt:lpstr>
      <vt:lpstr>Composition of Relations (contd..)</vt:lpstr>
      <vt:lpstr>Can we do the same thing using matrix representation of relations?</vt:lpstr>
      <vt:lpstr>2.6 TYPES OF RELATIONS (Schaum’s+Lecture)</vt:lpstr>
      <vt:lpstr>1) Reflexive Relation</vt:lpstr>
      <vt:lpstr>Check this</vt:lpstr>
      <vt:lpstr>Check this again</vt:lpstr>
      <vt:lpstr>2) Symmetric &amp; Antisymmetric Relations</vt:lpstr>
      <vt:lpstr>Check this</vt:lpstr>
      <vt:lpstr>Answer (1)</vt:lpstr>
      <vt:lpstr>3) Transitive Relation</vt:lpstr>
      <vt:lpstr>Answer</vt:lpstr>
      <vt:lpstr> </vt:lpstr>
      <vt:lpstr>Closure</vt:lpstr>
      <vt:lpstr>Closure</vt:lpstr>
      <vt:lpstr>Example (Reflexive Closure)</vt:lpstr>
      <vt:lpstr>Symmetric Closure</vt:lpstr>
      <vt:lpstr>General Rule</vt:lpstr>
      <vt:lpstr>Transitive Closure</vt:lpstr>
      <vt:lpstr>Again</vt:lpstr>
      <vt:lpstr>এত কষ্ট করে closure বের করে গেবনে  কী প্লাম?  </vt:lpstr>
      <vt:lpstr>Equivalence Relation</vt:lpstr>
      <vt:lpstr>Practice</vt:lpstr>
      <vt:lpstr>Equivalence Relations and Partitions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</dc:title>
  <dc:creator>ZAM</dc:creator>
  <cp:lastModifiedBy>User</cp:lastModifiedBy>
  <cp:revision>24</cp:revision>
  <dcterms:created xsi:type="dcterms:W3CDTF">2006-08-16T00:00:00Z</dcterms:created>
  <dcterms:modified xsi:type="dcterms:W3CDTF">2017-04-25T15:43:04Z</dcterms:modified>
</cp:coreProperties>
</file>