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sldIdLst>
    <p:sldId id="942" r:id="rId2"/>
    <p:sldId id="943" r:id="rId3"/>
    <p:sldId id="899" r:id="rId4"/>
    <p:sldId id="885" r:id="rId5"/>
    <p:sldId id="925" r:id="rId6"/>
    <p:sldId id="944" r:id="rId7"/>
    <p:sldId id="928" r:id="rId8"/>
    <p:sldId id="926" r:id="rId9"/>
    <p:sldId id="927" r:id="rId10"/>
    <p:sldId id="886" r:id="rId11"/>
    <p:sldId id="887" r:id="rId12"/>
    <p:sldId id="931" r:id="rId13"/>
    <p:sldId id="888" r:id="rId14"/>
    <p:sldId id="913" r:id="rId15"/>
    <p:sldId id="903" r:id="rId16"/>
    <p:sldId id="930" r:id="rId17"/>
    <p:sldId id="902" r:id="rId18"/>
    <p:sldId id="905" r:id="rId19"/>
    <p:sldId id="915" r:id="rId20"/>
    <p:sldId id="917" r:id="rId21"/>
    <p:sldId id="918" r:id="rId22"/>
    <p:sldId id="919" r:id="rId23"/>
    <p:sldId id="920" r:id="rId24"/>
    <p:sldId id="921" r:id="rId25"/>
    <p:sldId id="922" r:id="rId26"/>
    <p:sldId id="932" r:id="rId27"/>
    <p:sldId id="923" r:id="rId28"/>
    <p:sldId id="906" r:id="rId29"/>
    <p:sldId id="907" r:id="rId30"/>
    <p:sldId id="908" r:id="rId31"/>
    <p:sldId id="909" r:id="rId32"/>
    <p:sldId id="910" r:id="rId33"/>
    <p:sldId id="911" r:id="rId34"/>
    <p:sldId id="912" r:id="rId35"/>
    <p:sldId id="800" r:id="rId36"/>
    <p:sldId id="802" r:id="rId37"/>
    <p:sldId id="894" r:id="rId38"/>
    <p:sldId id="929" r:id="rId39"/>
    <p:sldId id="935" r:id="rId40"/>
    <p:sldId id="934" r:id="rId41"/>
    <p:sldId id="945" r:id="rId42"/>
  </p:sldIdLst>
  <p:sldSz cx="9144000" cy="6858000" type="screen4x3"/>
  <p:notesSz cx="7315200" cy="96012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00CC00"/>
    <a:srgbClr val="FFCCFF"/>
    <a:srgbClr val="CCFF99"/>
    <a:srgbClr val="66FF33"/>
    <a:srgbClr val="6600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autoAdjust="0"/>
    <p:restoredTop sz="84859" autoAdjust="0"/>
  </p:normalViewPr>
  <p:slideViewPr>
    <p:cSldViewPr>
      <p:cViewPr varScale="1">
        <p:scale>
          <a:sx n="60" d="100"/>
          <a:sy n="60" d="100"/>
        </p:scale>
        <p:origin x="62"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b="0" i="0"/>
            </a:lvl1pPr>
          </a:lstStyle>
          <a:p>
            <a:pPr>
              <a:defRPr/>
            </a:pPr>
            <a:endParaRPr lang="en-US"/>
          </a:p>
        </p:txBody>
      </p:sp>
      <p:sp>
        <p:nvSpPr>
          <p:cNvPr id="6860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b="0" i="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b="0" i="0"/>
            </a:lvl1pPr>
          </a:lstStyle>
          <a:p>
            <a:pPr>
              <a:defRPr/>
            </a:pPr>
            <a:endParaRPr lang="en-US"/>
          </a:p>
        </p:txBody>
      </p:sp>
      <p:sp>
        <p:nvSpPr>
          <p:cNvPr id="6860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b="0" i="0" smtClean="0"/>
            </a:lvl1pPr>
          </a:lstStyle>
          <a:p>
            <a:pPr>
              <a:defRPr/>
            </a:pPr>
            <a:fld id="{6A5FA27F-CE41-479A-B01F-1CC722861713}" type="slidenum">
              <a:rPr lang="en-US"/>
              <a:pPr>
                <a:defRPr/>
              </a:pPr>
              <a:t>‹#›</a:t>
            </a:fld>
            <a:endParaRPr lang="en-US"/>
          </a:p>
        </p:txBody>
      </p:sp>
    </p:spTree>
    <p:extLst>
      <p:ext uri="{BB962C8B-B14F-4D97-AF65-F5344CB8AC3E}">
        <p14:creationId xmlns:p14="http://schemas.microsoft.com/office/powerpoint/2010/main" val="1881917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B0D3DD0D-4BC6-416F-B001-4E71BD223C3D}" type="slidenum">
              <a:rPr lang="en-US" sz="1300" b="0" i="0"/>
              <a:pPr/>
              <a:t>1</a:t>
            </a:fld>
            <a:endParaRPr lang="en-US" sz="1300" b="0" i="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2469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DC2A888-CC39-4C05-BBB3-D993B1632D3F}" type="slidenum">
              <a:rPr lang="en-US" b="0" i="0"/>
              <a:pPr/>
              <a:t>11</a:t>
            </a:fld>
            <a:endParaRPr lang="en-US" b="0" i="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0851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049DE41-71D5-4A26-915E-4412F0EA0E72}" type="slidenum">
              <a:rPr lang="en-US" b="0" i="0"/>
              <a:pPr/>
              <a:t>12</a:t>
            </a:fld>
            <a:endParaRPr lang="en-US" b="0" i="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4991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E16DB24-6F05-4585-B744-4A98BE05C2F2}" type="slidenum">
              <a:rPr lang="en-US" b="0" i="0"/>
              <a:pPr/>
              <a:t>13</a:t>
            </a:fld>
            <a:endParaRPr lang="en-US" b="0" i="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6488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366ACB0-2220-4821-A55D-BFBCF8A86286}" type="slidenum">
              <a:rPr lang="en-US" b="0" i="0"/>
              <a:pPr/>
              <a:t>14</a:t>
            </a:fld>
            <a:endParaRPr lang="en-US" b="0" i="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98938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F42EE08-2759-4C2D-9825-1687EDBF4A1B}" type="slidenum">
              <a:rPr lang="en-US" b="0" i="0"/>
              <a:pPr/>
              <a:t>15</a:t>
            </a:fld>
            <a:endParaRPr lang="en-US" b="0" i="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1604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782B7C4-50F9-4FE9-A806-0E4BA7C4464F}" type="slidenum">
              <a:rPr lang="en-US" b="0" i="0"/>
              <a:pPr/>
              <a:t>16</a:t>
            </a:fld>
            <a:endParaRPr lang="en-US" b="0" i="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71951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854680A-A4E4-4269-B2A4-55DC0EF56B1E}" type="slidenum">
              <a:rPr lang="en-US" b="0" i="0"/>
              <a:pPr/>
              <a:t>17</a:t>
            </a:fld>
            <a:endParaRPr lang="en-US" b="0" i="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22581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87DE08D-7107-4F53-860D-B31F3A082E25}" type="slidenum">
              <a:rPr lang="en-US" b="0" i="0"/>
              <a:pPr/>
              <a:t>18</a:t>
            </a:fld>
            <a:endParaRPr lang="en-US" b="0" i="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0277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96395F4-7302-4899-B63A-44D86020E4B7}" type="slidenum">
              <a:rPr lang="en-US" b="0" i="0"/>
              <a:pPr/>
              <a:t>19</a:t>
            </a:fld>
            <a:endParaRPr lang="en-US" b="0" i="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85395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8726DB8-1BB8-40F7-9D0A-C08E1B8A9B7A}" type="slidenum">
              <a:rPr lang="en-US" b="0" i="0"/>
              <a:pPr/>
              <a:t>20</a:t>
            </a:fld>
            <a:endParaRPr lang="en-US" b="0" i="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9317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961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C1D3C13-B489-40E0-8AFB-159ED05A25B5}" type="slidenum">
              <a:rPr lang="en-US" b="0" i="0"/>
              <a:pPr/>
              <a:t>21</a:t>
            </a:fld>
            <a:endParaRPr lang="en-US" b="0" i="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48576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FD6CE73-BB08-4309-AFCF-7F2761142E71}" type="slidenum">
              <a:rPr lang="en-US" b="0" i="0"/>
              <a:pPr/>
              <a:t>22</a:t>
            </a:fld>
            <a:endParaRPr lang="en-US" b="0" i="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What are the advantages and disadvantages of public-key cryptography compared with secret-key cryptography?</a:t>
            </a:r>
            <a:endParaRPr lang="en-US" sz="1500" dirty="0" smtClean="0"/>
          </a:p>
          <a:p>
            <a:pPr marL="723900" lvl="1" indent="-241300">
              <a:buFont typeface="Calibri" pitchFamily="34" charset="0"/>
              <a:buAutoNum type="arabicPeriod"/>
            </a:pPr>
            <a:r>
              <a:rPr lang="en-US" dirty="0" smtClean="0"/>
              <a:t>The primary advantage of public-key cryptography is increased security and convenience: private keys never need to be transmitted or revealed to anyone. In a secret-key system, by contrast, the secret keys must be transmitted (either manually or through a communication channel) since the same key is used for encryption and decryption. A serious concern is that there may be a chance that an enemy can discover the secret key during transmission. </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Another major advantage of public-key systems is that they can provide digital signatures that cannot be repudiated. Authentication via secret-key systems requires the sharing of some secret and sometimes requires trust of a third party as well. As a result, a sender can repudiate a previously authenticated message by claiming the shared secret was somehow compromised by one of the parties sharing the secret. For example, the Kerberos secret-key authentication system involves a central database that keeps copies of the secret keys of all users; an attack on the database would allow widespread forgery. Public-key authentication, on the other hand, prevents this type of repudiation; each user has sole responsibility for protecting his or her private key. This property of public-key authentication is often called non-repudiation. </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A disadvantage of using public-key cryptography for encryption is speed. There are many secret-key encryption methods that are significantly faster than any currently available public-key encryption method. Nevertheless, public-key cryptography can be used with secret-key cryptography to get the best of both worlds. For encryption, the best solution is to combine public- and secret-key systems in order to get both the security advantages of public-key systems and the speed advantages of secret-key systems. </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Public-key cryptography may be vulnerable to impersonation, even if users' private keys are not available. A successful attack on a certification authority will allow an adversary to impersonate whomever he or she chooses by using a public-key certificate from the compromised authority to bind a key of the adversary's choice to the name of another user.</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In some situations, public-key cryptography is not necessary and secret-key cryptography alone is sufficient. These include environments where secure secret key distribution can take place, for example, by users meeting in private. It also includes environments where a single authority knows and manages all the keys, for example, a closed banking system. Since the authority knows everyone's keys already, there is not much advantage for some to be "public" and others to be "private." Note, however, that such a system may become impractical if the number of users becomes large; there are not necessarily any such limitations in a public-key system. </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Public-key cryptography is usually not necessary in a single-user environment. For example, if you want to keep your personal files encrypted, you can do so with any secret key encryption algorithm using, say, your personal password as the secret key. In general, public-key cryptography is best suited for an open multi-user environment.</a:t>
            </a:r>
          </a:p>
          <a:p>
            <a:pPr marL="723900" lvl="1" indent="-241300">
              <a:buFont typeface="Calibri" pitchFamily="34" charset="0"/>
              <a:buAutoNum type="arabicPeriod"/>
            </a:pPr>
            <a:endParaRPr lang="en-US" sz="1500" dirty="0" smtClean="0"/>
          </a:p>
          <a:p>
            <a:pPr marL="723900" lvl="1" indent="-241300">
              <a:buFont typeface="Calibri" pitchFamily="34" charset="0"/>
              <a:buAutoNum type="arabicPeriod"/>
            </a:pPr>
            <a:r>
              <a:rPr lang="en-US" dirty="0" smtClean="0"/>
              <a:t>Public-key cryptography is not meant to replace secret-key cryptography, but rather to supplement it, to make it more secure. The first use of public-key techniques was for secure key establishment in a secret-key system; this is still one of its primary functions. Secret-key cryptography remains extremely important and is the subject of much ongoing study and research.</a:t>
            </a:r>
            <a:endParaRPr lang="en-US" sz="1500" dirty="0" smtClean="0"/>
          </a:p>
          <a:p>
            <a:pPr eaLnBrk="1" hangingPunct="1"/>
            <a:endParaRPr lang="en-US" dirty="0" smtClean="0"/>
          </a:p>
        </p:txBody>
      </p:sp>
    </p:spTree>
    <p:extLst>
      <p:ext uri="{BB962C8B-B14F-4D97-AF65-F5344CB8AC3E}">
        <p14:creationId xmlns:p14="http://schemas.microsoft.com/office/powerpoint/2010/main" val="3398198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694B9DC-FA52-40A4-8DEF-F3823A21F1EE}" type="slidenum">
              <a:rPr lang="en-US" b="0" i="0"/>
              <a:pPr/>
              <a:t>23</a:t>
            </a:fld>
            <a:endParaRPr lang="en-US" b="0" i="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38477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6C9A8AE-1F04-4C74-947B-CD3F96A61116}" type="slidenum">
              <a:rPr lang="en-US" b="0" i="0"/>
              <a:pPr/>
              <a:t>24</a:t>
            </a:fld>
            <a:endParaRPr lang="en-US" b="0" i="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3781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6B37F83-3B84-4DC8-B8E4-E489A435C907}" type="slidenum">
              <a:rPr lang="en-US" b="0" i="0"/>
              <a:pPr/>
              <a:t>25</a:t>
            </a:fld>
            <a:endParaRPr lang="en-US" b="0" i="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69093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D378DE9-FB14-4C06-B492-252CE88DB3F0}" type="slidenum">
              <a:rPr lang="en-US" b="0" i="0"/>
              <a:pPr/>
              <a:t>26</a:t>
            </a:fld>
            <a:endParaRPr lang="en-US" b="0" i="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9196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8C7636F-74D3-4AFF-9EE7-FD7E049C7C5F}" type="slidenum">
              <a:rPr lang="en-US" b="0" i="0"/>
              <a:pPr/>
              <a:t>27</a:t>
            </a:fld>
            <a:endParaRPr lang="en-US" b="0" i="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11766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98A8AEB-C973-449B-A344-E3FF0608017A}" type="slidenum">
              <a:rPr lang="en-US" b="0" i="0"/>
              <a:pPr/>
              <a:t>28</a:t>
            </a:fld>
            <a:endParaRPr lang="en-US" b="0" i="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83117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31FD803-A018-429E-B692-DE5F1E48DEE1}" type="slidenum">
              <a:rPr lang="en-US" b="0" i="0"/>
              <a:pPr/>
              <a:t>29</a:t>
            </a:fld>
            <a:endParaRPr lang="en-US" b="0" i="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6620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D9F4F6D-0CA4-4B5A-A978-5E2C18744DB0}" type="slidenum">
              <a:rPr lang="en-US" b="0" i="0"/>
              <a:pPr/>
              <a:t>30</a:t>
            </a:fld>
            <a:endParaRPr lang="en-US" b="0" i="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3939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46E0D7F-7B25-4BAC-8996-204D9DB36A86}" type="slidenum">
              <a:rPr lang="en-US" b="0" i="0"/>
              <a:pPr/>
              <a:t>3</a:t>
            </a:fld>
            <a:endParaRPr lang="en-US" b="0" i="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50906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EFDA22E-5E9D-45C5-97FB-8F179F62CD74}" type="slidenum">
              <a:rPr lang="en-US" b="0" i="0"/>
              <a:pPr/>
              <a:t>31</a:t>
            </a:fld>
            <a:endParaRPr lang="en-US" b="0" i="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04717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7D7CBB9-0E5F-4EBE-BF23-D1E033197190}" type="slidenum">
              <a:rPr lang="en-US" b="0" i="0"/>
              <a:pPr/>
              <a:t>32</a:t>
            </a:fld>
            <a:endParaRPr lang="en-US" b="0" i="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7868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09D4A1C-30FD-4A3D-B514-E47D9A77091C}" type="slidenum">
              <a:rPr lang="en-US" b="0" i="0"/>
              <a:pPr/>
              <a:t>33</a:t>
            </a:fld>
            <a:endParaRPr lang="en-US" b="0" i="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65815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E7A0997-672B-4557-9F01-0D8B9DF26CCB}" type="slidenum">
              <a:rPr lang="en-US" b="0" i="0"/>
              <a:pPr/>
              <a:t>34</a:t>
            </a:fld>
            <a:endParaRPr lang="en-US" b="0" i="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46978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5560B72-BF3B-476F-BB3C-553CBE19C3D8}" type="slidenum">
              <a:rPr lang="en-US" b="0" i="0"/>
              <a:pPr/>
              <a:t>35</a:t>
            </a:fld>
            <a:endParaRPr lang="en-US" b="0" i="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15477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62E641A-C47A-4945-BCFB-CD5A106EE597}" type="slidenum">
              <a:rPr lang="en-US" b="0" i="0"/>
              <a:pPr/>
              <a:t>36</a:t>
            </a:fld>
            <a:endParaRPr lang="en-US" b="0" i="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22405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946B2D79-4D16-42D8-94C8-CC96C5443EDC}" type="slidenum">
              <a:rPr lang="en-US" sz="1300" b="0" i="0"/>
              <a:pPr algn="r" eaLnBrk="1" hangingPunct="1"/>
              <a:t>37</a:t>
            </a:fld>
            <a:endParaRPr lang="en-US" sz="1300" b="0" i="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508713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BD9DFA0-153A-43F8-B095-8256F4271FC9}" type="slidenum">
              <a:rPr lang="en-US" b="0" i="0"/>
              <a:pPr/>
              <a:t>38</a:t>
            </a:fld>
            <a:endParaRPr lang="en-US" b="0" i="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91654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4CB11A34-A3A7-47EB-B356-8023F5B2CC6B}" type="slidenum">
              <a:rPr lang="en-US" sz="1300" b="0"/>
              <a:pPr algn="r" eaLnBrk="1" hangingPunct="1"/>
              <a:t>39</a:t>
            </a:fld>
            <a:endParaRPr lang="en-US" sz="1300" b="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29372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CCF88EFA-4F40-42BA-9045-461786666D59}" type="slidenum">
              <a:rPr lang="en-US" sz="1300" b="0"/>
              <a:pPr algn="r" eaLnBrk="1" hangingPunct="1"/>
              <a:t>40</a:t>
            </a:fld>
            <a:endParaRPr lang="en-US" sz="1300" b="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77026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D40C180-301F-49AA-A0F8-367A22C43AE3}" type="slidenum">
              <a:rPr lang="en-US" b="0" i="0"/>
              <a:pPr/>
              <a:t>4</a:t>
            </a:fld>
            <a:endParaRPr lang="en-US"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64174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78545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D4D59C6-7A62-432E-952C-1DBA1695AD0B}" type="slidenum">
              <a:rPr lang="en-US" b="0" i="0"/>
              <a:pPr/>
              <a:t>5</a:t>
            </a:fld>
            <a:endParaRPr lang="en-US" b="0" i="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26124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D88843C-0C7C-410B-9072-9AA664AA0E8B}" type="slidenum">
              <a:rPr lang="en-US" b="0" i="0"/>
              <a:pPr/>
              <a:t>7</a:t>
            </a:fld>
            <a:endParaRPr lang="en-US" b="0" i="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0880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460E950-7D8E-4F5A-8580-304A1F9A8DF7}" type="slidenum">
              <a:rPr lang="en-US" b="0" i="0"/>
              <a:pPr/>
              <a:t>8</a:t>
            </a:fld>
            <a:endParaRPr lang="en-US" b="0" i="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672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875D7AB-D7A2-4464-A666-0A9776479DDD}" type="slidenum">
              <a:rPr lang="en-US" b="0" i="0"/>
              <a:pPr/>
              <a:t>9</a:t>
            </a:fld>
            <a:endParaRPr lang="en-US" b="0" i="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17594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2D03DAA-74BE-43CF-A3F2-2261CA9D3576}" type="slidenum">
              <a:rPr lang="en-US" b="0" i="0"/>
              <a:pPr/>
              <a:t>10</a:t>
            </a:fld>
            <a:endParaRPr lang="en-US" b="0" i="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0911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305800" y="66294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200" i="0" dirty="0" smtClean="0">
                <a:solidFill>
                  <a:srgbClr val="CC3300"/>
                </a:solidFill>
              </a:rPr>
              <a:t>IIT, </a:t>
            </a:r>
            <a:r>
              <a:rPr lang="en-US" sz="1200" i="0" dirty="0">
                <a:solidFill>
                  <a:srgbClr val="CC3300"/>
                </a:solidFill>
              </a:rPr>
              <a:t>JU</a:t>
            </a: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6" name="Date Placeholder 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endParaRPr lang="en-US"/>
          </a:p>
        </p:txBody>
      </p:sp>
      <p:sp>
        <p:nvSpPr>
          <p:cNvPr id="7" name="Footer Placeholder 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Tree>
    <p:extLst>
      <p:ext uri="{BB962C8B-B14F-4D97-AF65-F5344CB8AC3E}">
        <p14:creationId xmlns:p14="http://schemas.microsoft.com/office/powerpoint/2010/main" val="211447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53400" y="654367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solidFill>
                  <a:schemeClr val="tx1"/>
                </a:solidFill>
              </a:defRPr>
            </a:lvl1pPr>
          </a:lstStyle>
          <a:p>
            <a:r>
              <a:rPr lang="en-US" dirty="0" smtClean="0">
                <a:solidFill>
                  <a:srgbClr val="FF00FF"/>
                </a:solidFill>
              </a:rPr>
              <a:t>Slide</a:t>
            </a:r>
            <a:r>
              <a:rPr lang="en-US" dirty="0" smtClean="0"/>
              <a:t> </a:t>
            </a:r>
            <a:fld id="{01FB108F-5157-4F6A-8E95-E888B75EC108}" type="slidenum">
              <a:rPr lang="en-US" smtClean="0"/>
              <a:pPr/>
              <a:t>‹#›</a:t>
            </a:fld>
            <a:endParaRPr lang="en-US" dirty="0"/>
          </a:p>
        </p:txBody>
      </p:sp>
    </p:spTree>
    <p:extLst>
      <p:ext uri="{BB962C8B-B14F-4D97-AF65-F5344CB8AC3E}">
        <p14:creationId xmlns:p14="http://schemas.microsoft.com/office/powerpoint/2010/main" val="415661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229600" y="6543675"/>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solidFill>
                  <a:schemeClr val="tx1"/>
                </a:solidFill>
              </a:defRPr>
            </a:lvl1pPr>
          </a:lstStyle>
          <a:p>
            <a:r>
              <a:rPr lang="en-US" dirty="0" smtClean="0">
                <a:solidFill>
                  <a:srgbClr val="FF00FF"/>
                </a:solidFill>
              </a:rPr>
              <a:t>Slide</a:t>
            </a:r>
            <a:r>
              <a:rPr lang="en-US" dirty="0" smtClean="0"/>
              <a:t> </a:t>
            </a:r>
            <a:fld id="{E3FBADD8-8E65-445D-9175-A668A12B3B2E}" type="slidenum">
              <a:rPr lang="en-US" smtClean="0"/>
              <a:pPr/>
              <a:t>‹#›</a:t>
            </a:fld>
            <a:endParaRPr lang="en-US" dirty="0"/>
          </a:p>
        </p:txBody>
      </p:sp>
    </p:spTree>
    <p:extLst>
      <p:ext uri="{BB962C8B-B14F-4D97-AF65-F5344CB8AC3E}">
        <p14:creationId xmlns:p14="http://schemas.microsoft.com/office/powerpoint/2010/main" val="257050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305800" y="6543675"/>
            <a:ext cx="990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13"/>
          <p:cNvSpPr>
            <a:spLocks noGrp="1" noChangeArrowheads="1"/>
          </p:cNvSpPr>
          <p:nvPr>
            <p:ph type="sldNum" sz="quarter" idx="10"/>
          </p:nvPr>
        </p:nvSpPr>
        <p:spPr/>
        <p:txBody>
          <a:bodyPr/>
          <a:lstStyle>
            <a:lvl1pPr>
              <a:defRPr b="1"/>
            </a:lvl1pPr>
          </a:lstStyle>
          <a:p>
            <a:r>
              <a:rPr lang="en-US" dirty="0" smtClean="0"/>
              <a:t>Slide</a:t>
            </a:r>
            <a:r>
              <a:rPr lang="en-US" dirty="0" smtClean="0">
                <a:solidFill>
                  <a:schemeClr val="tx1"/>
                </a:solidFill>
              </a:rPr>
              <a:t> </a:t>
            </a:r>
            <a:fld id="{1EDCDFFA-67C4-41C0-BF81-96E4911FA04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2393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53400" y="654367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13"/>
          <p:cNvSpPr>
            <a:spLocks noGrp="1" noChangeArrowheads="1"/>
          </p:cNvSpPr>
          <p:nvPr>
            <p:ph type="sldNum" sz="quarter" idx="10"/>
          </p:nvPr>
        </p:nvSpPr>
        <p:spPr/>
        <p:txBody>
          <a:bodyPr/>
          <a:lstStyle>
            <a:lvl1pPr>
              <a:defRPr b="1">
                <a:solidFill>
                  <a:schemeClr val="tx1"/>
                </a:solidFill>
              </a:defRPr>
            </a:lvl1pPr>
          </a:lstStyle>
          <a:p>
            <a:r>
              <a:rPr lang="en-US" dirty="0" smtClean="0">
                <a:solidFill>
                  <a:srgbClr val="FF00FF"/>
                </a:solidFill>
              </a:rPr>
              <a:t>Slide</a:t>
            </a:r>
            <a:r>
              <a:rPr lang="en-US" dirty="0" smtClean="0"/>
              <a:t> </a:t>
            </a:r>
            <a:fld id="{984091BF-C4E9-456F-9598-234C8BF2259D}" type="slidenum">
              <a:rPr lang="en-US" smtClean="0"/>
              <a:pPr/>
              <a:t>‹#›</a:t>
            </a:fld>
            <a:endParaRPr lang="en-US" dirty="0"/>
          </a:p>
        </p:txBody>
      </p:sp>
    </p:spTree>
    <p:extLst>
      <p:ext uri="{BB962C8B-B14F-4D97-AF65-F5344CB8AC3E}">
        <p14:creationId xmlns:p14="http://schemas.microsoft.com/office/powerpoint/2010/main" val="152160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153400" y="654367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a:defRPr/>
            </a:pPr>
            <a:r>
              <a:rPr lang="en-US" sz="1200" i="0" dirty="0" smtClean="0">
                <a:ln>
                  <a:solidFill>
                    <a:srgbClr val="FF00FF"/>
                  </a:solidFill>
                </a:ln>
                <a:solidFill>
                  <a:srgbClr val="0000FF"/>
                </a:solidFill>
              </a:rPr>
              <a:t>IIT, </a:t>
            </a:r>
            <a:r>
              <a:rPr lang="en-US" sz="1200" i="0" dirty="0" smtClean="0">
                <a:ln>
                  <a:solidFill>
                    <a:srgbClr val="00CC00"/>
                  </a:solidFill>
                </a:ln>
                <a:solidFill>
                  <a:srgbClr val="0000FF"/>
                </a:solidFill>
              </a:rPr>
              <a:t>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84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8229600" y="6543675"/>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13"/>
          <p:cNvSpPr>
            <a:spLocks noGrp="1" noChangeArrowheads="1"/>
          </p:cNvSpPr>
          <p:nvPr>
            <p:ph type="sldNum" sz="quarter" idx="10"/>
          </p:nvPr>
        </p:nvSpPr>
        <p:spPr/>
        <p:txBody>
          <a:bodyPr/>
          <a:lstStyle>
            <a:lvl1pPr>
              <a:defRPr b="1">
                <a:solidFill>
                  <a:schemeClr val="tx1"/>
                </a:solidFill>
              </a:defRPr>
            </a:lvl1pPr>
          </a:lstStyle>
          <a:p>
            <a:r>
              <a:rPr lang="en-US" dirty="0" smtClean="0">
                <a:solidFill>
                  <a:srgbClr val="FF00FF"/>
                </a:solidFill>
              </a:rPr>
              <a:t>Slide</a:t>
            </a:r>
            <a:r>
              <a:rPr lang="en-US" dirty="0" smtClean="0"/>
              <a:t> </a:t>
            </a:r>
            <a:fld id="{C8C06B3A-51E6-490A-87EA-C1621131CE44}" type="slidenum">
              <a:rPr lang="en-US" smtClean="0"/>
              <a:pPr/>
              <a:t>‹#›</a:t>
            </a:fld>
            <a:endParaRPr lang="en-US" dirty="0"/>
          </a:p>
        </p:txBody>
      </p:sp>
    </p:spTree>
    <p:extLst>
      <p:ext uri="{BB962C8B-B14F-4D97-AF65-F5344CB8AC3E}">
        <p14:creationId xmlns:p14="http://schemas.microsoft.com/office/powerpoint/2010/main" val="298312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153400" y="654367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5" name="Rectangle 13"/>
          <p:cNvSpPr>
            <a:spLocks noGrp="1" noChangeArrowheads="1"/>
          </p:cNvSpPr>
          <p:nvPr>
            <p:ph type="sldNum" sz="quarter" idx="10"/>
          </p:nvPr>
        </p:nvSpPr>
        <p:spPr/>
        <p:txBody>
          <a:bodyPr/>
          <a:lstStyle>
            <a:lvl1pPr>
              <a:defRPr b="1">
                <a:solidFill>
                  <a:schemeClr val="tx1"/>
                </a:solidFill>
              </a:defRPr>
            </a:lvl1pPr>
          </a:lstStyle>
          <a:p>
            <a:r>
              <a:rPr lang="en-US" dirty="0" smtClean="0">
                <a:solidFill>
                  <a:srgbClr val="FF00FF"/>
                </a:solidFill>
              </a:rPr>
              <a:t>Slide</a:t>
            </a:r>
            <a:r>
              <a:rPr lang="en-US" dirty="0" smtClean="0"/>
              <a:t> </a:t>
            </a:r>
            <a:fld id="{8D5D7DBE-EF09-482B-A6A2-D854C8ABD880}" type="slidenum">
              <a:rPr lang="en-US" smtClean="0"/>
              <a:pPr/>
              <a:t>‹#›</a:t>
            </a:fld>
            <a:endParaRPr lang="en-US" dirty="0"/>
          </a:p>
        </p:txBody>
      </p:sp>
    </p:spTree>
    <p:extLst>
      <p:ext uri="{BB962C8B-B14F-4D97-AF65-F5344CB8AC3E}">
        <p14:creationId xmlns:p14="http://schemas.microsoft.com/office/powerpoint/2010/main" val="55743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p:txBody>
          <a:bodyPr/>
          <a:lstStyle>
            <a:lvl1pPr>
              <a:defRPr b="1">
                <a:solidFill>
                  <a:schemeClr val="tx1"/>
                </a:solidFill>
              </a:defRPr>
            </a:lvl1pPr>
          </a:lstStyle>
          <a:p>
            <a:r>
              <a:rPr lang="en-US" dirty="0" smtClean="0">
                <a:solidFill>
                  <a:srgbClr val="FF00FF"/>
                </a:solidFill>
              </a:rPr>
              <a:t>Slide</a:t>
            </a:r>
            <a:r>
              <a:rPr lang="en-US" dirty="0" smtClean="0"/>
              <a:t> </a:t>
            </a:r>
            <a:fld id="{56397DC4-4BAF-4FDD-8595-A7C1759410C9}" type="slidenum">
              <a:rPr lang="en-US" smtClean="0"/>
              <a:pPr/>
              <a:t>‹#›</a:t>
            </a:fld>
            <a:endParaRPr lang="en-US" dirty="0"/>
          </a:p>
        </p:txBody>
      </p:sp>
      <p:sp>
        <p:nvSpPr>
          <p:cNvPr id="5" name="TextBox 4"/>
          <p:cNvSpPr txBox="1"/>
          <p:nvPr userDrawn="1"/>
        </p:nvSpPr>
        <p:spPr>
          <a:xfrm>
            <a:off x="8827718" y="533400"/>
            <a:ext cx="369332" cy="6324600"/>
          </a:xfrm>
          <a:prstGeom prst="rect">
            <a:avLst/>
          </a:prstGeom>
          <a:noFill/>
        </p:spPr>
        <p:txBody>
          <a:bodyPr vert="vert270">
            <a:spAutoFit/>
          </a:bodyPr>
          <a:lstStyle/>
          <a:p>
            <a:pPr algn="ctr">
              <a:defRPr/>
            </a:pPr>
            <a:r>
              <a:rPr lang="en-US" sz="1200" i="0" dirty="0">
                <a:solidFill>
                  <a:srgbClr val="FF0000"/>
                </a:solidFill>
              </a:rPr>
              <a:t>Prepared by:</a:t>
            </a:r>
            <a:r>
              <a:rPr lang="en-US" sz="1200" i="0" dirty="0"/>
              <a:t> K M </a:t>
            </a:r>
            <a:r>
              <a:rPr lang="en-US" sz="1200" i="0" dirty="0" err="1"/>
              <a:t>Akkas</a:t>
            </a:r>
            <a:r>
              <a:rPr lang="en-US" sz="1200" i="0" dirty="0"/>
              <a:t> Ali, </a:t>
            </a:r>
            <a:r>
              <a:rPr lang="en-US" sz="1200" i="0" dirty="0" smtClean="0">
                <a:solidFill>
                  <a:srgbClr val="3333FF"/>
                </a:solidFill>
              </a:rPr>
              <a:t>Professor</a:t>
            </a:r>
            <a:r>
              <a:rPr lang="en-US" sz="1200" i="0" dirty="0"/>
              <a:t>, IIT, JU</a:t>
            </a:r>
          </a:p>
        </p:txBody>
      </p:sp>
      <p:sp>
        <p:nvSpPr>
          <p:cNvPr id="6" name="TextBox 5"/>
          <p:cNvSpPr txBox="1">
            <a:spLocks noChangeArrowheads="1"/>
          </p:cNvSpPr>
          <p:nvPr userDrawn="1"/>
        </p:nvSpPr>
        <p:spPr bwMode="auto">
          <a:xfrm>
            <a:off x="8118675" y="660155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a:defRPr/>
            </a:pPr>
            <a:r>
              <a:rPr lang="en-US" sz="1200" i="0" dirty="0" smtClean="0">
                <a:ln>
                  <a:solidFill>
                    <a:srgbClr val="FF00FF"/>
                  </a:solidFill>
                </a:ln>
                <a:solidFill>
                  <a:srgbClr val="0000FF"/>
                </a:solidFill>
              </a:rPr>
              <a:t>IIT, </a:t>
            </a:r>
            <a:r>
              <a:rPr lang="en-US" sz="1200" i="0" dirty="0" smtClean="0">
                <a:ln>
                  <a:solidFill>
                    <a:srgbClr val="00CC00"/>
                  </a:solidFill>
                </a:ln>
                <a:solidFill>
                  <a:srgbClr val="0000FF"/>
                </a:solidFill>
              </a:rPr>
              <a:t>JU</a:t>
            </a:r>
          </a:p>
        </p:txBody>
      </p:sp>
    </p:spTree>
    <p:extLst>
      <p:ext uri="{BB962C8B-B14F-4D97-AF65-F5344CB8AC3E}">
        <p14:creationId xmlns:p14="http://schemas.microsoft.com/office/powerpoint/2010/main" val="339071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229600" y="6543675"/>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3"/>
          <p:cNvSpPr>
            <a:spLocks noGrp="1" noChangeArrowheads="1"/>
          </p:cNvSpPr>
          <p:nvPr>
            <p:ph type="sldNum" sz="quarter" idx="10"/>
          </p:nvPr>
        </p:nvSpPr>
        <p:spPr/>
        <p:txBody>
          <a:bodyPr/>
          <a:lstStyle>
            <a:lvl1pPr>
              <a:defRPr>
                <a:solidFill>
                  <a:schemeClr val="tx1"/>
                </a:solidFill>
              </a:defRPr>
            </a:lvl1pPr>
          </a:lstStyle>
          <a:p>
            <a:r>
              <a:rPr lang="en-US" dirty="0" smtClean="0">
                <a:solidFill>
                  <a:srgbClr val="FF00FF"/>
                </a:solidFill>
              </a:rPr>
              <a:t>Slide</a:t>
            </a:r>
            <a:r>
              <a:rPr lang="en-US" dirty="0" smtClean="0"/>
              <a:t> </a:t>
            </a:r>
            <a:fld id="{230EF7C3-9280-4CC3-ACC5-2A5BAB6A6022}" type="slidenum">
              <a:rPr lang="en-US" smtClean="0"/>
              <a:pPr/>
              <a:t>‹#›</a:t>
            </a:fld>
            <a:endParaRPr lang="en-US" dirty="0"/>
          </a:p>
        </p:txBody>
      </p:sp>
    </p:spTree>
    <p:extLst>
      <p:ext uri="{BB962C8B-B14F-4D97-AF65-F5344CB8AC3E}">
        <p14:creationId xmlns:p14="http://schemas.microsoft.com/office/powerpoint/2010/main" val="327446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077200" y="6543675"/>
            <a:ext cx="114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3"/>
          <p:cNvSpPr>
            <a:spLocks noGrp="1" noChangeArrowheads="1"/>
          </p:cNvSpPr>
          <p:nvPr>
            <p:ph type="sldNum" sz="quarter" idx="10"/>
          </p:nvPr>
        </p:nvSpPr>
        <p:spPr/>
        <p:txBody>
          <a:bodyPr/>
          <a:lstStyle>
            <a:lvl1pPr>
              <a:defRPr>
                <a:solidFill>
                  <a:schemeClr val="tx1"/>
                </a:solidFill>
              </a:defRPr>
            </a:lvl1pPr>
          </a:lstStyle>
          <a:p>
            <a:r>
              <a:rPr lang="en-US" dirty="0" smtClean="0">
                <a:solidFill>
                  <a:srgbClr val="FF00FF"/>
                </a:solidFill>
              </a:rPr>
              <a:t>Slide</a:t>
            </a:r>
            <a:r>
              <a:rPr lang="en-US" dirty="0" smtClean="0"/>
              <a:t> .</a:t>
            </a:r>
            <a:fld id="{09DFEBBA-5AA9-4443-9D34-9A03A03E48BA}" type="slidenum">
              <a:rPr lang="en-US" smtClean="0"/>
              <a:pPr/>
              <a:t>‹#›</a:t>
            </a:fld>
            <a:endParaRPr lang="en-US" dirty="0"/>
          </a:p>
        </p:txBody>
      </p:sp>
    </p:spTree>
    <p:extLst>
      <p:ext uri="{BB962C8B-B14F-4D97-AF65-F5344CB8AC3E}">
        <p14:creationId xmlns:p14="http://schemas.microsoft.com/office/powerpoint/2010/main" val="220712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1" i="0">
                <a:solidFill>
                  <a:srgbClr val="3333FF"/>
                </a:solidFill>
                <a:latin typeface="Arial" charset="0"/>
              </a:defRPr>
            </a:lvl1pPr>
          </a:lstStyle>
          <a:p>
            <a:r>
              <a:rPr lang="en-US" dirty="0" smtClean="0"/>
              <a:t>Slide</a:t>
            </a:r>
            <a:r>
              <a:rPr lang="en-US" dirty="0" smtClean="0">
                <a:solidFill>
                  <a:schemeClr val="tx1"/>
                </a:solidFill>
              </a:rPr>
              <a:t> .</a:t>
            </a:r>
            <a:fld id="{BA30F1DB-0671-41B5-9145-B457A122DAC7}" type="slidenum">
              <a:rPr lang="en-US" smtClean="0">
                <a:solidFill>
                  <a:schemeClr val="tx1"/>
                </a:solidFill>
              </a:rPr>
              <a:pPr/>
              <a:t>‹#›</a:t>
            </a:fld>
            <a:endParaRPr lang="en-US"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4"/>
          <p:cNvSpPr>
            <a:spLocks noChangeArrowheads="1"/>
          </p:cNvSpPr>
          <p:nvPr/>
        </p:nvSpPr>
        <p:spPr bwMode="auto">
          <a:xfrm>
            <a:off x="914400" y="4267200"/>
            <a:ext cx="769620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defRPr/>
            </a:pPr>
            <a:r>
              <a:rPr lang="en-US" sz="2400" i="0" u="sng" dirty="0" smtClean="0">
                <a:ln>
                  <a:solidFill>
                    <a:srgbClr val="FF0000"/>
                  </a:solidFill>
                </a:ln>
                <a:solidFill>
                  <a:srgbClr val="FF0000"/>
                </a:solidFill>
                <a:latin typeface="Arial Black" panose="020B0A04020102020204" pitchFamily="34" charset="0"/>
                <a:cs typeface="Arial" panose="020B0604020202020204" pitchFamily="34" charset="0"/>
              </a:rPr>
              <a:t>Lecture File: 01</a:t>
            </a:r>
          </a:p>
          <a:p>
            <a:pPr algn="ctr">
              <a:defRPr/>
            </a:pPr>
            <a:endParaRPr lang="en-US" sz="300" i="0" u="sng" dirty="0" smtClean="0">
              <a:solidFill>
                <a:srgbClr val="0070C0"/>
              </a:solidFill>
              <a:cs typeface="Arial" panose="020B0604020202020204" pitchFamily="34" charset="0"/>
            </a:endParaRPr>
          </a:p>
          <a:p>
            <a:pPr algn="ctr">
              <a:lnSpc>
                <a:spcPct val="90000"/>
              </a:lnSpc>
              <a:defRPr/>
            </a:pPr>
            <a:r>
              <a:rPr lang="en-US" sz="2400" i="0" dirty="0">
                <a:ln>
                  <a:solidFill>
                    <a:srgbClr val="FF00FF"/>
                  </a:solidFill>
                </a:ln>
                <a:solidFill>
                  <a:srgbClr val="3333FF"/>
                </a:solidFill>
                <a:latin typeface="Arial" charset="0"/>
              </a:rPr>
              <a:t>Overview of </a:t>
            </a:r>
            <a:r>
              <a:rPr lang="en-US" sz="2400" i="0" dirty="0" smtClean="0">
                <a:ln>
                  <a:solidFill>
                    <a:srgbClr val="FF00FF"/>
                  </a:solidFill>
                </a:ln>
                <a:solidFill>
                  <a:srgbClr val="3333FF"/>
                </a:solidFill>
                <a:latin typeface="Arial" charset="0"/>
              </a:rPr>
              <a:t>Cryptography</a:t>
            </a:r>
            <a:endParaRPr lang="en-US" sz="2400" i="0" dirty="0">
              <a:ln>
                <a:solidFill>
                  <a:srgbClr val="FF00FF"/>
                </a:solidFill>
              </a:ln>
              <a:solidFill>
                <a:srgbClr val="3333FF"/>
              </a:solidFill>
              <a:latin typeface="Arial" charset="0"/>
            </a:endParaRP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4462"/>
            <a:ext cx="91440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7620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2"/>
          <p:cNvSpPr>
            <a:spLocks noChangeArrowheads="1"/>
          </p:cNvSpPr>
          <p:nvPr/>
        </p:nvSpPr>
        <p:spPr bwMode="auto">
          <a:xfrm>
            <a:off x="14288" y="3285683"/>
            <a:ext cx="9144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800" i="0" dirty="0" smtClean="0">
                <a:solidFill>
                  <a:srgbClr val="00CC00"/>
                </a:solidFill>
                <a:cs typeface="Times New Roman" panose="02020603050405020304" pitchFamily="18" charset="0"/>
              </a:rPr>
              <a:t>PMIT-6204</a:t>
            </a:r>
            <a:r>
              <a:rPr lang="en-US" sz="2800" i="0" dirty="0" smtClean="0">
                <a:solidFill>
                  <a:srgbClr val="00CC00"/>
                </a:solidFill>
                <a:latin typeface="Old English Text MT" panose="03040902040508030806" pitchFamily="66" charset="0"/>
              </a:rPr>
              <a:t>: </a:t>
            </a:r>
            <a:r>
              <a:rPr lang="en-US" sz="2800" i="0" dirty="0" smtClean="0">
                <a:ln>
                  <a:solidFill>
                    <a:srgbClr val="3333FF"/>
                  </a:solidFill>
                </a:ln>
                <a:solidFill>
                  <a:srgbClr val="3333FF"/>
                </a:solidFill>
                <a:latin typeface="Old English Text MT" panose="03040902040508030806" pitchFamily="66" charset="0"/>
              </a:rPr>
              <a:t>Cryptography &amp; Steganography</a:t>
            </a:r>
            <a:endParaRPr lang="en-US" sz="2800" i="0" dirty="0">
              <a:ln>
                <a:solidFill>
                  <a:srgbClr val="3333FF"/>
                </a:solidFill>
              </a:ln>
              <a:solidFill>
                <a:srgbClr val="3333FF"/>
              </a:solidFill>
              <a:latin typeface="Old English Text MT" panose="03040902040508030806" pitchFamily="66" charset="0"/>
            </a:endParaRPr>
          </a:p>
          <a:p>
            <a:pPr algn="ctr">
              <a:lnSpc>
                <a:spcPct val="80000"/>
              </a:lnSpc>
            </a:pPr>
            <a:r>
              <a:rPr lang="en-US" sz="1500" i="0" dirty="0">
                <a:solidFill>
                  <a:srgbClr val="FF0000"/>
                </a:solidFill>
              </a:rPr>
              <a:t>for</a:t>
            </a:r>
            <a:r>
              <a:rPr lang="en-US" i="0" dirty="0">
                <a:solidFill>
                  <a:srgbClr val="00B050"/>
                </a:solidFill>
              </a:rPr>
              <a:t> </a:t>
            </a:r>
          </a:p>
          <a:p>
            <a:pPr algn="ctr">
              <a:lnSpc>
                <a:spcPct val="80000"/>
              </a:lnSpc>
            </a:pPr>
            <a:r>
              <a:rPr lang="en-US" sz="2000" i="0" dirty="0">
                <a:latin typeface="Arial Black" panose="020B0A04020102020204" pitchFamily="34" charset="0"/>
              </a:rPr>
              <a:t>3rd Semester of PMIT Program</a:t>
            </a:r>
          </a:p>
        </p:txBody>
      </p:sp>
      <p:sp>
        <p:nvSpPr>
          <p:cNvPr id="9" name="Rectangle 2"/>
          <p:cNvSpPr>
            <a:spLocks noChangeArrowheads="1"/>
          </p:cNvSpPr>
          <p:nvPr/>
        </p:nvSpPr>
        <p:spPr bwMode="auto">
          <a:xfrm>
            <a:off x="609600" y="5152072"/>
            <a:ext cx="5638800" cy="1477328"/>
          </a:xfrm>
          <a:prstGeom prst="rect">
            <a:avLst/>
          </a:prstGeom>
          <a:noFill/>
          <a:ln w="9525">
            <a:noFill/>
            <a:miter lim="800000"/>
            <a:headEnd/>
            <a:tailEnd/>
          </a:ln>
        </p:spPr>
        <p:txBody>
          <a:bodyPr>
            <a:spAutoFit/>
          </a:bodyPr>
          <a:lstStyle/>
          <a:p>
            <a:pPr>
              <a:defRPr/>
            </a:pPr>
            <a:r>
              <a:rPr lang="en-US" sz="2000" i="0" dirty="0">
                <a:solidFill>
                  <a:srgbClr val="FF0000"/>
                </a:solidFill>
                <a:latin typeface="Arial" panose="020B0604020202020204" pitchFamily="34" charset="0"/>
              </a:rPr>
              <a:t>Prepared by:</a:t>
            </a:r>
          </a:p>
          <a:p>
            <a:pPr marL="457200">
              <a:defRPr/>
            </a:pPr>
            <a:r>
              <a:rPr lang="en-US" sz="2000" i="0" dirty="0">
                <a:latin typeface="Arial" panose="020B0604020202020204" pitchFamily="34" charset="0"/>
              </a:rPr>
              <a:t>Professor K M </a:t>
            </a:r>
            <a:r>
              <a:rPr lang="en-US" sz="2000" i="0" dirty="0" err="1">
                <a:latin typeface="Arial" panose="020B0604020202020204" pitchFamily="34" charset="0"/>
              </a:rPr>
              <a:t>Akkas</a:t>
            </a:r>
            <a:r>
              <a:rPr lang="en-US" sz="2000" i="0" dirty="0">
                <a:latin typeface="Arial" panose="020B0604020202020204" pitchFamily="34" charset="0"/>
              </a:rPr>
              <a:t> Ali</a:t>
            </a:r>
          </a:p>
          <a:p>
            <a:pPr marL="457200">
              <a:defRPr/>
            </a:pPr>
            <a:r>
              <a:rPr lang="en-US" sz="1000" i="0" dirty="0">
                <a:solidFill>
                  <a:srgbClr val="0000FF"/>
                </a:solidFill>
                <a:latin typeface="Arial" panose="020B0604020202020204" pitchFamily="34" charset="0"/>
              </a:rPr>
              <a:t>akkas_khan@yahoo.com, akkas@juniv.edu</a:t>
            </a:r>
          </a:p>
          <a:p>
            <a:pPr marL="457200">
              <a:defRPr/>
            </a:pPr>
            <a:r>
              <a:rPr lang="en-US" sz="2000" i="0" dirty="0" smtClean="0">
                <a:solidFill>
                  <a:srgbClr val="3333FF"/>
                </a:solidFill>
                <a:latin typeface="Arial" panose="020B0604020202020204" pitchFamily="34" charset="0"/>
              </a:rPr>
              <a:t>Institute </a:t>
            </a:r>
            <a:r>
              <a:rPr lang="en-US" sz="2000" i="0" dirty="0">
                <a:solidFill>
                  <a:srgbClr val="3333FF"/>
                </a:solidFill>
                <a:latin typeface="Arial" panose="020B0604020202020204" pitchFamily="34" charset="0"/>
              </a:rPr>
              <a:t>of Information Technology (IIT) </a:t>
            </a:r>
          </a:p>
          <a:p>
            <a:pPr marL="457200">
              <a:defRPr/>
            </a:pPr>
            <a:r>
              <a:rPr lang="en-US" sz="2000" i="0" dirty="0">
                <a:solidFill>
                  <a:srgbClr val="00CC00"/>
                </a:solidFill>
                <a:latin typeface="Arial" panose="020B0604020202020204" pitchFamily="34" charset="0"/>
              </a:rPr>
              <a:t>Jahangirnagar University, Dhaka-1342</a:t>
            </a:r>
          </a:p>
        </p:txBody>
      </p:sp>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318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9"/>
          <p:cNvSpPr>
            <a:spLocks noChangeArrowheads="1"/>
          </p:cNvSpPr>
          <p:nvPr/>
        </p:nvSpPr>
        <p:spPr bwMode="auto">
          <a:xfrm>
            <a:off x="304800" y="838200"/>
            <a:ext cx="8382000" cy="4246563"/>
          </a:xfrm>
          <a:prstGeom prst="rect">
            <a:avLst/>
          </a:prstGeom>
          <a:noFill/>
          <a:ln w="9525">
            <a:noFill/>
            <a:miter lim="800000"/>
            <a:headEnd/>
            <a:tailEnd/>
          </a:ln>
        </p:spPr>
        <p:txBody>
          <a:bodyPr anchor="ctr">
            <a:spAutoFit/>
          </a:bodyPr>
          <a:lstStyle/>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There are two main types of encryption:</a:t>
            </a:r>
          </a:p>
          <a:p>
            <a:pPr marL="1371600" indent="-457200">
              <a:spcBef>
                <a:spcPts val="600"/>
              </a:spcBef>
              <a:spcAft>
                <a:spcPts val="600"/>
              </a:spcAft>
              <a:buFont typeface="Tahoma" pitchFamily="34" charset="0"/>
              <a:buAutoNum type="arabicPeriod"/>
              <a:defRPr/>
            </a:pPr>
            <a:r>
              <a:rPr lang="en-US" sz="1600" b="0" i="0" dirty="0">
                <a:ln>
                  <a:solidFill>
                    <a:srgbClr val="00B050"/>
                  </a:solidFill>
                </a:ln>
                <a:latin typeface="Verdana" pitchFamily="34" charset="0"/>
                <a:ea typeface="Verdana" pitchFamily="34" charset="0"/>
                <a:cs typeface="Verdana" pitchFamily="34" charset="0"/>
              </a:rPr>
              <a:t>Single key or secret key or symmetric-key cryptography</a:t>
            </a:r>
          </a:p>
          <a:p>
            <a:pPr marL="1371600" indent="-457200">
              <a:spcBef>
                <a:spcPts val="600"/>
              </a:spcBef>
              <a:spcAft>
                <a:spcPts val="600"/>
              </a:spcAft>
              <a:buFont typeface="Tahoma" pitchFamily="34" charset="0"/>
              <a:buAutoNum type="arabicPeriod"/>
              <a:defRPr/>
            </a:pPr>
            <a:r>
              <a:rPr lang="en-US" sz="1600" b="0" i="0" dirty="0">
                <a:ln>
                  <a:solidFill>
                    <a:srgbClr val="FF0000"/>
                  </a:solidFill>
                </a:ln>
                <a:latin typeface="Verdana" pitchFamily="34" charset="0"/>
                <a:ea typeface="Verdana" pitchFamily="34" charset="0"/>
                <a:cs typeface="Verdana" pitchFamily="34" charset="0"/>
              </a:rPr>
              <a:t>Public key or asymmetric-key cryptography </a:t>
            </a:r>
          </a:p>
          <a:p>
            <a:pPr marL="457200" indent="-457200">
              <a:spcBef>
                <a:spcPts val="600"/>
              </a:spcBef>
              <a:spcAft>
                <a:spcPts val="600"/>
              </a:spcAft>
              <a:tabLst>
                <a:tab pos="914400" algn="l"/>
              </a:tabLst>
              <a:defRPr/>
            </a:pPr>
            <a:endParaRPr lang="en-US" b="0" i="0" dirty="0">
              <a:latin typeface="Verdana" pitchFamily="34" charset="0"/>
              <a:ea typeface="Verdana" pitchFamily="34" charset="0"/>
              <a:cs typeface="Verdana" pitchFamily="34" charset="0"/>
            </a:endParaRPr>
          </a:p>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Symmetric-key cryptography is </a:t>
            </a:r>
            <a:r>
              <a:rPr lang="en-US" b="0" i="0" dirty="0">
                <a:solidFill>
                  <a:srgbClr val="3333FF"/>
                </a:solidFill>
                <a:latin typeface="Verdana" pitchFamily="34" charset="0"/>
                <a:ea typeface="Verdana" pitchFamily="34" charset="0"/>
                <a:cs typeface="Verdana" pitchFamily="34" charset="0"/>
              </a:rPr>
              <a:t>based on sharing secrecy.</a:t>
            </a:r>
          </a:p>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Asymmetric-key cryptography is </a:t>
            </a:r>
            <a:r>
              <a:rPr lang="en-US" b="0" i="0" dirty="0">
                <a:solidFill>
                  <a:srgbClr val="FF0000"/>
                </a:solidFill>
                <a:latin typeface="Verdana" pitchFamily="34" charset="0"/>
                <a:ea typeface="Verdana" pitchFamily="34" charset="0"/>
                <a:cs typeface="Verdana" pitchFamily="34" charset="0"/>
              </a:rPr>
              <a:t>based on personal secrecy.</a:t>
            </a:r>
          </a:p>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The choice of an encryption method depends on the</a:t>
            </a:r>
          </a:p>
          <a:p>
            <a:pPr marL="1371600" indent="-457200">
              <a:spcBef>
                <a:spcPts val="600"/>
              </a:spcBef>
              <a:spcAft>
                <a:spcPts val="600"/>
              </a:spcAft>
              <a:buFont typeface="Wingdings" pitchFamily="2" charset="2"/>
              <a:buChar char="q"/>
              <a:defRPr/>
            </a:pPr>
            <a:r>
              <a:rPr lang="en-US" sz="1600" b="0" i="0" dirty="0">
                <a:latin typeface="Verdana" pitchFamily="34" charset="0"/>
                <a:ea typeface="Verdana" pitchFamily="34" charset="0"/>
                <a:cs typeface="Verdana" pitchFamily="34" charset="0"/>
              </a:rPr>
              <a:t>sensitivity of the data to be protected and </a:t>
            </a:r>
          </a:p>
          <a:p>
            <a:pPr marL="1371600" indent="-457200">
              <a:spcBef>
                <a:spcPts val="600"/>
              </a:spcBef>
              <a:spcAft>
                <a:spcPts val="600"/>
              </a:spcAft>
              <a:buFont typeface="Wingdings" pitchFamily="2" charset="2"/>
              <a:buChar char="q"/>
              <a:defRPr/>
            </a:pPr>
            <a:r>
              <a:rPr lang="en-US" sz="1600" b="0" i="0" dirty="0">
                <a:latin typeface="Verdana" pitchFamily="34" charset="0"/>
                <a:ea typeface="Verdana" pitchFamily="34" charset="0"/>
                <a:cs typeface="Verdana" pitchFamily="34" charset="0"/>
              </a:rPr>
              <a:t>duration of the protection.</a:t>
            </a:r>
          </a:p>
          <a:p>
            <a:pPr marL="457200" indent="-457200">
              <a:spcBef>
                <a:spcPts val="600"/>
              </a:spcBef>
              <a:spcAft>
                <a:spcPts val="600"/>
              </a:spcAft>
              <a:tabLst>
                <a:tab pos="914400" algn="l"/>
              </a:tabLst>
              <a:defRPr/>
            </a:pPr>
            <a:endParaRPr lang="en-US" b="0" i="0" dirty="0">
              <a:latin typeface="Verdana" pitchFamily="34" charset="0"/>
              <a:ea typeface="Verdana" pitchFamily="34" charset="0"/>
              <a:cs typeface="Verdana" pitchFamily="34" charset="0"/>
            </a:endParaRPr>
          </a:p>
        </p:txBody>
      </p:sp>
      <p:sp>
        <p:nvSpPr>
          <p:cNvPr id="20484"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Kinds of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4"/>
          <p:cNvSpPr>
            <a:spLocks noChangeArrowheads="1"/>
          </p:cNvSpPr>
          <p:nvPr/>
        </p:nvSpPr>
        <p:spPr bwMode="auto">
          <a:xfrm>
            <a:off x="76200" y="914400"/>
            <a:ext cx="85344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600"/>
              </a:spcBef>
              <a:spcAft>
                <a:spcPts val="600"/>
              </a:spcAft>
              <a:buFont typeface="Wingdings" pitchFamily="2" charset="2"/>
              <a:buChar char="Ø"/>
              <a:tabLst>
                <a:tab pos="914400" algn="l"/>
              </a:tabLst>
            </a:pPr>
            <a:r>
              <a:rPr lang="en-US" sz="1900" b="0" i="0">
                <a:latin typeface="Verdana" pitchFamily="34" charset="0"/>
              </a:rPr>
              <a:t>This is an encryption system in which </a:t>
            </a:r>
            <a:r>
              <a:rPr lang="en-US" sz="1900" b="0" i="0">
                <a:solidFill>
                  <a:srgbClr val="FF0000"/>
                </a:solidFill>
                <a:latin typeface="Verdana" pitchFamily="34" charset="0"/>
              </a:rPr>
              <a:t>both sender and receiver possess the same key</a:t>
            </a:r>
            <a:r>
              <a:rPr lang="en-US" sz="1900" b="0" i="0">
                <a:latin typeface="Verdana" pitchFamily="34" charset="0"/>
              </a:rPr>
              <a:t> for communication on the other direction.</a:t>
            </a:r>
          </a:p>
          <a:p>
            <a:pPr marL="457200" indent="-457200">
              <a:spcBef>
                <a:spcPts val="600"/>
              </a:spcBef>
              <a:spcAft>
                <a:spcPts val="600"/>
              </a:spcAft>
              <a:buFont typeface="Wingdings" pitchFamily="2" charset="2"/>
              <a:buChar char="Ø"/>
              <a:tabLst>
                <a:tab pos="914400" algn="l"/>
              </a:tabLst>
            </a:pPr>
            <a:r>
              <a:rPr lang="en-US" sz="1900" b="0" i="0">
                <a:latin typeface="Verdana" pitchFamily="34" charset="0"/>
              </a:rPr>
              <a:t>Both parties can encrypt and decrypt messages with this same key. The sender and receiver must have a shared key set up in advance and kept secret from all other parties.  </a:t>
            </a:r>
          </a:p>
          <a:p>
            <a:pPr lvl="1" indent="-457200">
              <a:spcBef>
                <a:spcPts val="600"/>
              </a:spcBef>
              <a:spcAft>
                <a:spcPts val="600"/>
              </a:spcAft>
              <a:buFont typeface="Wingdings" pitchFamily="2" charset="2"/>
              <a:buChar char="Ø"/>
              <a:tabLst>
                <a:tab pos="914400" algn="l"/>
              </a:tabLst>
            </a:pPr>
            <a:r>
              <a:rPr lang="en-US" sz="1900" b="0" i="0">
                <a:latin typeface="Verdana" pitchFamily="34" charset="0"/>
              </a:rPr>
              <a:t>The encryption and decryption algorithms are inverse of each other. </a:t>
            </a:r>
          </a:p>
          <a:p>
            <a:pPr marL="457200" indent="-457200">
              <a:spcBef>
                <a:spcPts val="600"/>
              </a:spcBef>
              <a:spcAft>
                <a:spcPts val="600"/>
              </a:spcAft>
              <a:buFont typeface="Wingdings" pitchFamily="2" charset="2"/>
              <a:buChar char="Ø"/>
              <a:tabLst>
                <a:tab pos="914400" algn="l"/>
              </a:tabLst>
            </a:pPr>
            <a:r>
              <a:rPr lang="en-US" sz="1900" b="0" i="0">
                <a:latin typeface="Verdana" pitchFamily="34" charset="0"/>
              </a:rPr>
              <a:t>The original message from Alice to Bob is called plaintext and the message that is sent through the channel is called the  ciphertext. </a:t>
            </a:r>
          </a:p>
          <a:p>
            <a:pPr marL="457200" indent="-457200">
              <a:spcBef>
                <a:spcPts val="600"/>
              </a:spcBef>
              <a:spcAft>
                <a:spcPts val="600"/>
              </a:spcAft>
              <a:buFont typeface="Wingdings" pitchFamily="2" charset="2"/>
              <a:buChar char="Ø"/>
              <a:tabLst>
                <a:tab pos="914400" algn="l"/>
              </a:tabLst>
            </a:pPr>
            <a:r>
              <a:rPr lang="en-US" sz="1900" b="0" i="0">
                <a:latin typeface="Verdana" pitchFamily="34" charset="0"/>
              </a:rPr>
              <a:t>Symmetric-key cryptography has been used throughout history by: Julius Caesar, German U-Boat commanders etc. </a:t>
            </a:r>
            <a:endParaRPr lang="en-US" sz="1600" i="0"/>
          </a:p>
        </p:txBody>
      </p:sp>
      <p:sp>
        <p:nvSpPr>
          <p:cNvPr id="21508"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4"/>
          <p:cNvSpPr>
            <a:spLocks noChangeArrowheads="1"/>
          </p:cNvSpPr>
          <p:nvPr/>
        </p:nvSpPr>
        <p:spPr bwMode="auto">
          <a:xfrm>
            <a:off x="76200" y="914400"/>
            <a:ext cx="8534400" cy="5248275"/>
          </a:xfrm>
          <a:prstGeom prst="rect">
            <a:avLst/>
          </a:prstGeom>
          <a:noFill/>
          <a:ln w="9525">
            <a:noFill/>
            <a:miter lim="800000"/>
            <a:headEnd/>
            <a:tailEnd/>
          </a:ln>
        </p:spPr>
        <p:txBody>
          <a:bodyPr anchor="ctr">
            <a:spAutoFit/>
          </a:bodyPr>
          <a:lstStyle/>
          <a:p>
            <a:pPr marL="514350" indent="-342900" algn="just" eaLnBrk="1" hangingPunct="1">
              <a:spcBef>
                <a:spcPts val="600"/>
              </a:spcBef>
              <a:spcAft>
                <a:spcPts val="600"/>
              </a:spcAft>
              <a:defRPr/>
            </a:pPr>
            <a:r>
              <a:rPr lang="en-US" i="0" dirty="0">
                <a:latin typeface="Verdana" pitchFamily="34" charset="0"/>
                <a:ea typeface="Verdana" pitchFamily="34" charset="0"/>
                <a:cs typeface="Verdana" pitchFamily="34" charset="0"/>
              </a:rPr>
              <a:t>Postal Analogy of Symmetric-key Cryptography:</a:t>
            </a:r>
          </a:p>
          <a:p>
            <a:pPr marL="514350" indent="-342900"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In the symmetric-key cryptography, the same key is used to both encrypt and decrypt message.</a:t>
            </a:r>
          </a:p>
          <a:p>
            <a:pPr marL="514350" indent="-342900"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An analogy that can be used to understand the advantages of an symmetric system is to imagine two people, Alice and Bob, who are sending a secret message through the public mail. In this example, Alice wants to send a secret message to Bob, and expects a secret reply from Bob.</a:t>
            </a:r>
          </a:p>
          <a:p>
            <a:pPr marL="1379538" indent="-449263" algn="just" eaLnBrk="1" hangingPunct="1">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With a symmetric key system, Alice first puts the secret message in a box, and locks the box using a padlock to which she has a key. She then sends the box to Bob through regular mail (encryption).</a:t>
            </a:r>
          </a:p>
          <a:p>
            <a:pPr marL="1379538" indent="-449263" algn="just" eaLnBrk="1" hangingPunct="1">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When Bob receives the box, he uses an identical copy of Alice's key (which he has somehow obtained previously, maybe by a face-to-face meeting) to open the box, and reads the message (decryption). Bob can then use the same padlock to send his secret reply.</a:t>
            </a:r>
          </a:p>
          <a:p>
            <a:pPr marL="514350" indent="-342900"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The problem with this method is how to give Bob a copy of the key that Alice used. </a:t>
            </a:r>
          </a:p>
        </p:txBody>
      </p:sp>
      <p:sp>
        <p:nvSpPr>
          <p:cNvPr id="22532"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4"/>
          <p:cNvSpPr>
            <a:spLocks noChangeArrowheads="1"/>
          </p:cNvSpPr>
          <p:nvPr/>
        </p:nvSpPr>
        <p:spPr bwMode="auto">
          <a:xfrm>
            <a:off x="0" y="838200"/>
            <a:ext cx="85344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14350" indent="-342900" algn="just" eaLnBrk="1" hangingPunct="1">
              <a:spcBef>
                <a:spcPts val="600"/>
              </a:spcBef>
              <a:spcAft>
                <a:spcPts val="600"/>
              </a:spcAft>
              <a:buFont typeface="Wingdings" pitchFamily="2" charset="2"/>
              <a:buChar char="Ø"/>
            </a:pPr>
            <a:r>
              <a:rPr lang="en-US" sz="1900" b="0" i="0">
                <a:latin typeface="Verdana" pitchFamily="34" charset="0"/>
              </a:rPr>
              <a:t>To create the ciphertext from the plaintext, Alice uses an encryption algorithm and a shared secret key.  </a:t>
            </a:r>
          </a:p>
          <a:p>
            <a:pPr marL="514350" indent="-342900" algn="just" eaLnBrk="1" hangingPunct="1">
              <a:spcBef>
                <a:spcPts val="600"/>
              </a:spcBef>
              <a:spcAft>
                <a:spcPts val="600"/>
              </a:spcAft>
              <a:buFont typeface="Wingdings" pitchFamily="2" charset="2"/>
              <a:buChar char="Ø"/>
            </a:pPr>
            <a:r>
              <a:rPr lang="en-US" sz="1900" b="0" i="0">
                <a:latin typeface="Verdana" pitchFamily="34" charset="0"/>
              </a:rPr>
              <a:t>To create the plaintext from ciphertext, Bob uses a decryption algorithm and the same secret key. </a:t>
            </a:r>
          </a:p>
          <a:p>
            <a:pPr marL="514350" indent="-342900" algn="just" eaLnBrk="1" hangingPunct="1">
              <a:spcBef>
                <a:spcPts val="600"/>
              </a:spcBef>
              <a:spcAft>
                <a:spcPts val="600"/>
              </a:spcAft>
              <a:buFont typeface="Wingdings" pitchFamily="2" charset="2"/>
              <a:buChar char="Ø"/>
            </a:pPr>
            <a:r>
              <a:rPr lang="en-US" sz="1900" b="0" i="0">
                <a:latin typeface="Verdana" pitchFamily="34" charset="0"/>
              </a:rPr>
              <a:t>Figure below illustrates the single-key encryption.</a:t>
            </a:r>
          </a:p>
        </p:txBody>
      </p:sp>
      <p:sp>
        <p:nvSpPr>
          <p:cNvPr id="23556" name="Text Box 4"/>
          <p:cNvSpPr txBox="1">
            <a:spLocks noChangeArrowheads="1"/>
          </p:cNvSpPr>
          <p:nvPr/>
        </p:nvSpPr>
        <p:spPr bwMode="auto">
          <a:xfrm>
            <a:off x="1981200" y="6400800"/>
            <a:ext cx="57848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i="0">
                <a:latin typeface="Verdana" pitchFamily="34" charset="0"/>
              </a:rPr>
              <a:t>General idea of symmetric-key cipher</a:t>
            </a:r>
          </a:p>
        </p:txBody>
      </p:sp>
      <p:pic>
        <p:nvPicPr>
          <p:cNvPr id="2355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048000"/>
            <a:ext cx="87852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4"/>
          <p:cNvSpPr>
            <a:spLocks noChangeArrowheads="1"/>
          </p:cNvSpPr>
          <p:nvPr/>
        </p:nvSpPr>
        <p:spPr bwMode="auto">
          <a:xfrm>
            <a:off x="304800" y="876300"/>
            <a:ext cx="8534400" cy="4908550"/>
          </a:xfrm>
          <a:prstGeom prst="rect">
            <a:avLst/>
          </a:prstGeom>
          <a:noFill/>
          <a:ln w="9525">
            <a:noFill/>
            <a:miter lim="800000"/>
            <a:headEnd/>
            <a:tailEnd/>
          </a:ln>
        </p:spPr>
        <p:txBody>
          <a:bodyPr anchor="ctr">
            <a:spAutoFit/>
          </a:bodyPr>
          <a:lstStyle/>
          <a:p>
            <a:pPr marL="457200" indent="-457200">
              <a:spcBef>
                <a:spcPts val="300"/>
              </a:spcBef>
              <a:spcAft>
                <a:spcPts val="300"/>
              </a:spcAft>
              <a:tabLst>
                <a:tab pos="914400" algn="l"/>
              </a:tabLst>
              <a:defRPr/>
            </a:pPr>
            <a:r>
              <a:rPr lang="en-US" i="0" dirty="0">
                <a:solidFill>
                  <a:srgbClr val="3333FF"/>
                </a:solidFill>
                <a:latin typeface="Verdana" pitchFamily="34" charset="0"/>
                <a:ea typeface="Verdana" pitchFamily="34" charset="0"/>
                <a:cs typeface="Verdana" pitchFamily="34" charset="0"/>
              </a:rPr>
              <a:t>Merits: </a:t>
            </a:r>
          </a:p>
          <a:p>
            <a:pPr lvl="1" indent="-457200">
              <a:spcBef>
                <a:spcPts val="300"/>
              </a:spcBef>
              <a:spcAft>
                <a:spcPts val="3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Symmetric key algorithms are computationally less intensive than asymmetric key algorithms. In practice, this means that a quality asymmetric key algorithm is much slower than a quality symmetric key algorithm.</a:t>
            </a:r>
          </a:p>
          <a:p>
            <a:pPr lvl="1" indent="-457200">
              <a:spcBef>
                <a:spcPts val="300"/>
              </a:spcBef>
              <a:spcAft>
                <a:spcPts val="3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Symmetric encryption satisfies the requirement of message content security, because the content can not be read without the shared secret key.</a:t>
            </a:r>
          </a:p>
          <a:p>
            <a:pPr marL="457200" indent="-457200">
              <a:spcBef>
                <a:spcPts val="300"/>
              </a:spcBef>
              <a:spcAft>
                <a:spcPts val="300"/>
              </a:spcAft>
              <a:tabLst>
                <a:tab pos="914400" algn="l"/>
              </a:tabLst>
              <a:defRPr/>
            </a:pPr>
            <a:r>
              <a:rPr lang="en-US" b="0" i="0" dirty="0">
                <a:latin typeface="Verdana" pitchFamily="34" charset="0"/>
                <a:ea typeface="Verdana" pitchFamily="34" charset="0"/>
                <a:cs typeface="Verdana" pitchFamily="34" charset="0"/>
              </a:rPr>
              <a:t> </a:t>
            </a:r>
          </a:p>
          <a:p>
            <a:pPr marL="457200" indent="-457200">
              <a:spcBef>
                <a:spcPts val="300"/>
              </a:spcBef>
              <a:spcAft>
                <a:spcPts val="300"/>
              </a:spcAft>
              <a:tabLst>
                <a:tab pos="914400" algn="l"/>
              </a:tabLst>
              <a:defRPr/>
            </a:pPr>
            <a:r>
              <a:rPr lang="en-US" i="0" dirty="0">
                <a:solidFill>
                  <a:srgbClr val="3333FF"/>
                </a:solidFill>
                <a:latin typeface="Verdana" pitchFamily="34" charset="0"/>
                <a:ea typeface="Verdana" pitchFamily="34" charset="0"/>
                <a:cs typeface="Verdana" pitchFamily="34" charset="0"/>
              </a:rPr>
              <a:t>Demerits:</a:t>
            </a:r>
          </a:p>
          <a:p>
            <a:pPr marL="457200" indent="-457200">
              <a:spcBef>
                <a:spcPts val="300"/>
              </a:spcBef>
              <a:spcAft>
                <a:spcPts val="3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It can pose two problems: </a:t>
            </a:r>
          </a:p>
          <a:p>
            <a:pPr marL="1371600" indent="-457200">
              <a:spcBef>
                <a:spcPts val="300"/>
              </a:spcBef>
              <a:spcAft>
                <a:spcPts val="300"/>
              </a:spcAft>
              <a:buFont typeface="+mj-lt"/>
              <a:buAutoNum type="arabicPeriod"/>
              <a:defRPr/>
            </a:pPr>
            <a:r>
              <a:rPr lang="en-US" sz="1600" b="0" i="0" dirty="0">
                <a:latin typeface="Verdana" pitchFamily="34" charset="0"/>
                <a:ea typeface="Verdana" pitchFamily="34" charset="0"/>
                <a:cs typeface="Verdana" pitchFamily="34" charset="0"/>
              </a:rPr>
              <a:t>The key must be delivered securely to the two parties involved. </a:t>
            </a:r>
          </a:p>
          <a:p>
            <a:pPr marL="1371600" indent="-457200">
              <a:spcBef>
                <a:spcPts val="300"/>
              </a:spcBef>
              <a:spcAft>
                <a:spcPts val="300"/>
              </a:spcAft>
              <a:buFont typeface="+mj-lt"/>
              <a:buAutoNum type="arabicPeriod"/>
              <a:defRPr/>
            </a:pPr>
            <a:r>
              <a:rPr lang="en-US" sz="1600" b="0" i="0" dirty="0">
                <a:latin typeface="Verdana" pitchFamily="34" charset="0"/>
                <a:ea typeface="Verdana" pitchFamily="34" charset="0"/>
                <a:cs typeface="Verdana" pitchFamily="34" charset="0"/>
              </a:rPr>
              <a:t>If a business has 10 business vendors, it needs 10 different single keys unique to each vendor. Key distribution for multiple keys can be a hassle. Choosing, distributing, and storing keys without error and without loss is difficult.</a:t>
            </a:r>
          </a:p>
        </p:txBody>
      </p:sp>
      <p:sp>
        <p:nvSpPr>
          <p:cNvPr id="2458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Merits and Demerits of 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9"/>
          <p:cNvSpPr>
            <a:spLocks noChangeArrowheads="1"/>
          </p:cNvSpPr>
          <p:nvPr/>
        </p:nvSpPr>
        <p:spPr bwMode="auto">
          <a:xfrm>
            <a:off x="0" y="595313"/>
            <a:ext cx="8915400" cy="2554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14350" indent="-342900" algn="just" eaLnBrk="1" hangingPunct="1">
              <a:spcBef>
                <a:spcPts val="600"/>
              </a:spcBef>
              <a:spcAft>
                <a:spcPts val="600"/>
              </a:spcAft>
              <a:buFont typeface="Wingdings" pitchFamily="2" charset="2"/>
              <a:buChar char="Ø"/>
            </a:pPr>
            <a:r>
              <a:rPr lang="en-US" sz="1400" b="0" i="0">
                <a:latin typeface="Verdana" pitchFamily="34" charset="0"/>
              </a:rPr>
              <a:t>It is an encryption system in which two mathematically related keys are used for encoding and decoding the message. Of the two keys, one is called public key that any one can know. Another is called private key that only the owner knows. </a:t>
            </a:r>
          </a:p>
          <a:p>
            <a:pPr marL="514350" indent="-342900" algn="just" eaLnBrk="1" hangingPunct="1">
              <a:spcBef>
                <a:spcPts val="600"/>
              </a:spcBef>
              <a:spcAft>
                <a:spcPts val="600"/>
              </a:spcAft>
              <a:buFont typeface="Wingdings" pitchFamily="2" charset="2"/>
              <a:buChar char="Ø"/>
            </a:pPr>
            <a:r>
              <a:rPr lang="en-US" sz="1400" b="0" i="0">
                <a:latin typeface="Verdana" pitchFamily="34" charset="0"/>
              </a:rPr>
              <a:t>Public key can encrypt information, whereas, the private key can decrypt it. The private key is assigned to one designated owner, but the public key can be announced to the world. It can be published in a newspaper, on a server, on a website, or via a service provider so that anyone can encrypt with it. </a:t>
            </a:r>
          </a:p>
          <a:p>
            <a:pPr marL="514350" indent="-342900" algn="just" eaLnBrk="1" hangingPunct="1">
              <a:spcBef>
                <a:spcPts val="600"/>
              </a:spcBef>
              <a:spcAft>
                <a:spcPts val="600"/>
              </a:spcAft>
              <a:buFont typeface="Wingdings" pitchFamily="2" charset="2"/>
              <a:buChar char="Ø"/>
            </a:pPr>
            <a:r>
              <a:rPr lang="en-US" sz="1400" b="0" i="0">
                <a:latin typeface="Verdana" pitchFamily="34" charset="0"/>
              </a:rPr>
              <a:t>The most common public-key algorithm is the RSA cryptosystem, named for its inventors (Rivest, Shamir, and Adleman). Besides RSA, other public-key cryptosystems are Rabin cryptosystem, ElGamal cryptosystem, elliptic curve cryptosystem (ECC) etc.</a:t>
            </a:r>
          </a:p>
        </p:txBody>
      </p:sp>
      <p:sp>
        <p:nvSpPr>
          <p:cNvPr id="25604" name="Text Box 11"/>
          <p:cNvSpPr txBox="1">
            <a:spLocks noChangeArrowheads="1"/>
          </p:cNvSpPr>
          <p:nvPr/>
        </p:nvSpPr>
        <p:spPr bwMode="auto">
          <a:xfrm>
            <a:off x="533400" y="6548438"/>
            <a:ext cx="79375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i="0">
                <a:latin typeface="Verdana" pitchFamily="34" charset="0"/>
              </a:rPr>
              <a:t>Locking and unlocking in asymmetric-key cryptosystem</a:t>
            </a:r>
          </a:p>
        </p:txBody>
      </p:sp>
      <p:pic>
        <p:nvPicPr>
          <p:cNvPr id="2560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3159125"/>
            <a:ext cx="70485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Asymmetric-key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p:cNvSpPr>
            <a:spLocks noChangeArrowheads="1"/>
          </p:cNvSpPr>
          <p:nvPr/>
        </p:nvSpPr>
        <p:spPr bwMode="auto">
          <a:xfrm>
            <a:off x="228600" y="685800"/>
            <a:ext cx="8686800" cy="3216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14350" indent="-342900" algn="just" eaLnBrk="1" hangingPunct="1">
              <a:spcBef>
                <a:spcPts val="300"/>
              </a:spcBef>
              <a:spcAft>
                <a:spcPts val="300"/>
              </a:spcAft>
            </a:pPr>
            <a:r>
              <a:rPr lang="en-US" sz="1200" i="0">
                <a:latin typeface="Verdana" pitchFamily="34" charset="0"/>
              </a:rPr>
              <a:t>Postal Analogy of Asymmetric-key Cryptography:</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In the asymmetric-key cryptography, there are two keys - a public key and a private key.</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An analogy that can be used to understand the advantages of an asymmetric system is to imagine two people, Alice and Bob, who are sending a secret message through the public mail. In this example, Alice wants to send a secret message to Bob, and expects a secret reply from Bob.</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In an asymmetric key system, Bob and Alice have separate padlocks- one is </a:t>
            </a:r>
            <a:r>
              <a:rPr lang="en-US" sz="1200" b="0" i="0">
                <a:solidFill>
                  <a:srgbClr val="FF0000"/>
                </a:solidFill>
                <a:latin typeface="Verdana" pitchFamily="34" charset="0"/>
              </a:rPr>
              <a:t>open </a:t>
            </a:r>
            <a:r>
              <a:rPr lang="en-US" sz="1200" b="0" i="0">
                <a:latin typeface="Verdana" pitchFamily="34" charset="0"/>
              </a:rPr>
              <a:t>and another is </a:t>
            </a:r>
            <a:r>
              <a:rPr lang="en-US" sz="1200" b="0" i="0">
                <a:solidFill>
                  <a:srgbClr val="FF0000"/>
                </a:solidFill>
                <a:latin typeface="Verdana" pitchFamily="34" charset="0"/>
              </a:rPr>
              <a:t>secret</a:t>
            </a:r>
            <a:r>
              <a:rPr lang="en-US" sz="1200" b="0" i="0">
                <a:latin typeface="Verdana" pitchFamily="34" charset="0"/>
              </a:rPr>
              <a:t>. </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First, Alice asks Bob to send his open padlock to her through regular mail, keeping his key to himself. In other words, Bob sends Alice his public key.</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When Alice receives it she uses it to </a:t>
            </a:r>
            <a:r>
              <a:rPr lang="en-US" sz="1200" b="0" i="0">
                <a:solidFill>
                  <a:srgbClr val="3333FF"/>
                </a:solidFill>
                <a:latin typeface="Verdana" pitchFamily="34" charset="0"/>
              </a:rPr>
              <a:t>lock</a:t>
            </a:r>
            <a:r>
              <a:rPr lang="en-US" sz="1200" b="0" i="0">
                <a:latin typeface="Verdana" pitchFamily="34" charset="0"/>
              </a:rPr>
              <a:t> a box containing her message, and sends the locked box to Bob. </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Bob can then unlock the box with his key (which is only private to him) and read the message from Alice. </a:t>
            </a:r>
          </a:p>
          <a:p>
            <a:pPr marL="514350" indent="-342900" algn="just" eaLnBrk="1" hangingPunct="1">
              <a:spcBef>
                <a:spcPts val="300"/>
              </a:spcBef>
              <a:spcAft>
                <a:spcPts val="300"/>
              </a:spcAft>
              <a:buFont typeface="Wingdings" pitchFamily="2" charset="2"/>
              <a:buChar char="Ø"/>
            </a:pPr>
            <a:r>
              <a:rPr lang="en-US" sz="1200" b="0" i="0">
                <a:latin typeface="Verdana" pitchFamily="34" charset="0"/>
              </a:rPr>
              <a:t>To reply, Bob must similarly get Alice's open padlock to lock the box before sending it back to her.</a:t>
            </a:r>
          </a:p>
        </p:txBody>
      </p:sp>
      <p:sp>
        <p:nvSpPr>
          <p:cNvPr id="26628" name="Text Box 11"/>
          <p:cNvSpPr txBox="1">
            <a:spLocks noChangeArrowheads="1"/>
          </p:cNvSpPr>
          <p:nvPr/>
        </p:nvSpPr>
        <p:spPr bwMode="auto">
          <a:xfrm>
            <a:off x="533400" y="6430963"/>
            <a:ext cx="80105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i="0">
                <a:latin typeface="Verdana" pitchFamily="34" charset="0"/>
              </a:rPr>
              <a:t>Locking and unlocking in asymmetric-key cryptosystem</a:t>
            </a:r>
          </a:p>
        </p:txBody>
      </p:sp>
      <p:sp>
        <p:nvSpPr>
          <p:cNvPr id="26629"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Asymmetric-key Cryptography:</a:t>
            </a:r>
          </a:p>
        </p:txBody>
      </p:sp>
      <p:pic>
        <p:nvPicPr>
          <p:cNvPr id="2663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3657600"/>
            <a:ext cx="62293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11"/>
          <p:cNvSpPr txBox="1">
            <a:spLocks noChangeArrowheads="1"/>
          </p:cNvSpPr>
          <p:nvPr/>
        </p:nvSpPr>
        <p:spPr bwMode="auto">
          <a:xfrm>
            <a:off x="1270000" y="6521450"/>
            <a:ext cx="67516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i="0">
                <a:latin typeface="Verdana" pitchFamily="34" charset="0"/>
              </a:rPr>
              <a:t>General idea of asymmetric-key cryptosystem</a:t>
            </a:r>
          </a:p>
        </p:txBody>
      </p:sp>
      <p:pic>
        <p:nvPicPr>
          <p:cNvPr id="276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94063"/>
            <a:ext cx="7997825" cy="325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Asymmetric-key Cryptography:</a:t>
            </a:r>
          </a:p>
        </p:txBody>
      </p:sp>
      <p:sp>
        <p:nvSpPr>
          <p:cNvPr id="27654" name="Rectangle 14"/>
          <p:cNvSpPr>
            <a:spLocks noChangeArrowheads="1"/>
          </p:cNvSpPr>
          <p:nvPr/>
        </p:nvSpPr>
        <p:spPr bwMode="auto">
          <a:xfrm>
            <a:off x="76200" y="533400"/>
            <a:ext cx="8534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514350" indent="-342900">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eaLnBrk="1" hangingPunct="1">
              <a:spcBef>
                <a:spcPts val="300"/>
              </a:spcBef>
              <a:spcAft>
                <a:spcPts val="300"/>
              </a:spcAft>
              <a:buFont typeface="Wingdings" panose="05000000000000000000" pitchFamily="2" charset="2"/>
              <a:buChar char="Ø"/>
              <a:defRPr/>
            </a:pPr>
            <a:r>
              <a:rPr lang="en-US" sz="1200" b="0" i="0" dirty="0" smtClean="0">
                <a:latin typeface="Verdana" panose="020B0604030504040204" pitchFamily="34" charset="0"/>
                <a:ea typeface="Verdana" panose="020B0604030504040204" pitchFamily="34" charset="0"/>
                <a:cs typeface="Verdana" panose="020B0604030504040204" pitchFamily="34" charset="0"/>
              </a:rPr>
              <a:t>Asymmetric-key cryptography uses two separate keys: a private key and a public key.</a:t>
            </a:r>
          </a:p>
          <a:p>
            <a:pPr algn="just" eaLnBrk="1" hangingPunct="1">
              <a:spcBef>
                <a:spcPts val="300"/>
              </a:spcBef>
              <a:spcAft>
                <a:spcPts val="300"/>
              </a:spcAft>
              <a:buFont typeface="Wingdings" panose="05000000000000000000" pitchFamily="2" charset="2"/>
              <a:buChar char="Ø"/>
              <a:defRPr/>
            </a:pPr>
            <a:r>
              <a:rPr lang="en-US" sz="1200" b="0" i="0" dirty="0" smtClean="0">
                <a:latin typeface="Verdana" panose="020B0604030504040204" pitchFamily="34" charset="0"/>
                <a:ea typeface="Verdana" panose="020B0604030504040204" pitchFamily="34" charset="0"/>
                <a:cs typeface="Verdana" panose="020B0604030504040204" pitchFamily="34" charset="0"/>
              </a:rPr>
              <a:t>Both sending and receiving entity have their own key pairs, where one key (usually public key) is used to encrypt message and another key (usually private key) is used to decrypt message. In other words, a message encrypted with a public key can be decrypted only with the corresponding private key. </a:t>
            </a:r>
          </a:p>
          <a:p>
            <a:pPr algn="just" eaLnBrk="1" hangingPunct="1">
              <a:spcBef>
                <a:spcPts val="300"/>
              </a:spcBef>
              <a:spcAft>
                <a:spcPts val="300"/>
              </a:spcAft>
              <a:buFont typeface="Wingdings" panose="05000000000000000000" pitchFamily="2" charset="2"/>
              <a:buChar char="Ø"/>
              <a:defRPr/>
            </a:pPr>
            <a:r>
              <a:rPr lang="en-US" sz="1200" b="0" i="0" dirty="0" smtClean="0">
                <a:latin typeface="Verdana" panose="020B0604030504040204" pitchFamily="34" charset="0"/>
                <a:ea typeface="Verdana" panose="020B0604030504040204" pitchFamily="34" charset="0"/>
                <a:cs typeface="Verdana" panose="020B0604030504040204" pitchFamily="34" charset="0"/>
              </a:rPr>
              <a:t>Alice uses Bob’s public key to send encrypted message to Bob.</a:t>
            </a:r>
          </a:p>
          <a:p>
            <a:pPr algn="just" eaLnBrk="1" hangingPunct="1">
              <a:spcBef>
                <a:spcPts val="300"/>
              </a:spcBef>
              <a:spcAft>
                <a:spcPts val="300"/>
              </a:spcAft>
              <a:buFont typeface="Wingdings" panose="05000000000000000000" pitchFamily="2" charset="2"/>
              <a:buChar char="Ø"/>
              <a:defRPr/>
            </a:pPr>
            <a:r>
              <a:rPr lang="en-US" sz="1200" b="0" i="0" dirty="0" smtClean="0">
                <a:latin typeface="Verdana" panose="020B0604030504040204" pitchFamily="34" charset="0"/>
                <a:ea typeface="Verdana" panose="020B0604030504040204" pitchFamily="34" charset="0"/>
                <a:cs typeface="Verdana" panose="020B0604030504040204" pitchFamily="34" charset="0"/>
              </a:rPr>
              <a:t>Bob uses his private key to decrypt message sent by Alice.</a:t>
            </a:r>
          </a:p>
          <a:p>
            <a:pPr algn="just" eaLnBrk="1" hangingPunct="1">
              <a:spcBef>
                <a:spcPts val="300"/>
              </a:spcBef>
              <a:spcAft>
                <a:spcPts val="300"/>
              </a:spcAft>
              <a:buFont typeface="Wingdings" panose="05000000000000000000" pitchFamily="2" charset="2"/>
              <a:buChar char="Ø"/>
              <a:defRPr/>
            </a:pPr>
            <a:r>
              <a:rPr lang="en-US" sz="1200" b="0" i="0" dirty="0" smtClean="0">
                <a:latin typeface="Verdana" panose="020B0604030504040204" pitchFamily="34" charset="0"/>
                <a:ea typeface="Verdana" panose="020B0604030504040204" pitchFamily="34" charset="0"/>
                <a:cs typeface="Verdana" panose="020B0604030504040204" pitchFamily="34" charset="0"/>
              </a:rPr>
              <a:t>Bob needs only one private key to receive all correspondence from anyone in the community, but Alice needs </a:t>
            </a:r>
            <a:r>
              <a:rPr lang="en-US" sz="1200" i="0" dirty="0" smtClean="0">
                <a:solidFill>
                  <a:srgbClr val="3333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a:t>
            </a:r>
            <a:r>
              <a:rPr lang="en-US" sz="1200" b="0" i="0" dirty="0" smtClean="0">
                <a:latin typeface="Verdana" panose="020B0604030504040204" pitchFamily="34" charset="0"/>
                <a:ea typeface="Verdana" panose="020B0604030504040204" pitchFamily="34" charset="0"/>
                <a:cs typeface="Verdana" panose="020B0604030504040204" pitchFamily="34" charset="0"/>
              </a:rPr>
              <a:t> public keys to communicate with </a:t>
            </a:r>
            <a:r>
              <a:rPr lang="en-US" sz="1200" i="0" dirty="0" smtClean="0">
                <a:solidFill>
                  <a:srgbClr val="3333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 </a:t>
            </a:r>
            <a:r>
              <a:rPr lang="en-US" sz="1200" b="0" i="0" dirty="0" smtClean="0">
                <a:latin typeface="Verdana" panose="020B0604030504040204" pitchFamily="34" charset="0"/>
                <a:ea typeface="Verdana" panose="020B0604030504040204" pitchFamily="34" charset="0"/>
                <a:cs typeface="Verdana" panose="020B0604030504040204" pitchFamily="34" charset="0"/>
              </a:rPr>
              <a:t>entities in the community, one public key for each entity.</a:t>
            </a:r>
          </a:p>
          <a:p>
            <a:pPr algn="just" eaLnBrk="1" hangingPunct="1">
              <a:spcBef>
                <a:spcPts val="300"/>
              </a:spcBef>
              <a:spcAft>
                <a:spcPts val="300"/>
              </a:spcAft>
              <a:buFont typeface="Wingdings" panose="05000000000000000000" pitchFamily="2" charset="2"/>
              <a:buChar char="Ø"/>
              <a:defRPr/>
            </a:pPr>
            <a:r>
              <a:rPr lang="en-US" sz="1200" b="0" i="0" dirty="0" smtClean="0">
                <a:latin typeface="Verdana" panose="020B0604030504040204" pitchFamily="34" charset="0"/>
                <a:ea typeface="Verdana" panose="020B0604030504040204" pitchFamily="34" charset="0"/>
                <a:cs typeface="Verdana" panose="020B0604030504040204" pitchFamily="34" charset="0"/>
              </a:rPr>
              <a:t>In asymmetric-key cryptography, plaintext and </a:t>
            </a:r>
            <a:r>
              <a:rPr lang="en-US" sz="1200" b="0" i="0" dirty="0" err="1" smtClean="0">
                <a:latin typeface="Verdana" panose="020B0604030504040204" pitchFamily="34" charset="0"/>
                <a:ea typeface="Verdana" panose="020B0604030504040204" pitchFamily="34" charset="0"/>
                <a:cs typeface="Verdana" panose="020B0604030504040204" pitchFamily="34" charset="0"/>
              </a:rPr>
              <a:t>ciphertext</a:t>
            </a:r>
            <a:r>
              <a:rPr lang="en-US" sz="1200" b="0" i="0" dirty="0" smtClean="0">
                <a:latin typeface="Verdana" panose="020B0604030504040204" pitchFamily="34" charset="0"/>
                <a:ea typeface="Verdana" panose="020B0604030504040204" pitchFamily="34" charset="0"/>
                <a:cs typeface="Verdana" panose="020B0604030504040204" pitchFamily="34" charset="0"/>
              </a:rPr>
              <a:t> are treated as integers. Before encryption, the message must be encoded as an integer (or a set of integers). The integer (or set of integers) must be decoded into the message after decryption. </a:t>
            </a:r>
          </a:p>
          <a:p>
            <a:pPr algn="just" eaLnBrk="1" hangingPunct="1">
              <a:spcBef>
                <a:spcPts val="300"/>
              </a:spcBef>
              <a:spcAft>
                <a:spcPts val="300"/>
              </a:spcAft>
              <a:buFont typeface="Wingdings" panose="05000000000000000000" pitchFamily="2" charset="2"/>
              <a:buChar char="Ø"/>
              <a:defRPr/>
            </a:pPr>
            <a:r>
              <a:rPr lang="en-US" sz="1200" b="0" i="0" dirty="0" smtClean="0">
                <a:latin typeface="Verdana" panose="020B0604030504040204" pitchFamily="34" charset="0"/>
                <a:ea typeface="Verdana" panose="020B0604030504040204" pitchFamily="34" charset="0"/>
                <a:cs typeface="Verdana" panose="020B0604030504040204" pitchFamily="34" charset="0"/>
              </a:rPr>
              <a:t>Figure below illustrates the general idea behind asymmetric-key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11"/>
          <p:cNvSpPr txBox="1">
            <a:spLocks noChangeArrowheads="1"/>
          </p:cNvSpPr>
          <p:nvPr/>
        </p:nvSpPr>
        <p:spPr bwMode="auto">
          <a:xfrm>
            <a:off x="1270000" y="6384925"/>
            <a:ext cx="67516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i="0">
                <a:latin typeface="Verdana" pitchFamily="34" charset="0"/>
              </a:rPr>
              <a:t>General idea of asymmetric-key cryptosystem</a:t>
            </a:r>
          </a:p>
        </p:txBody>
      </p:sp>
      <p:pic>
        <p:nvPicPr>
          <p:cNvPr id="286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13063"/>
            <a:ext cx="7997825" cy="325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Idea Behind Asymmetric-key Cryptography:</a:t>
            </a:r>
          </a:p>
        </p:txBody>
      </p:sp>
      <p:sp>
        <p:nvSpPr>
          <p:cNvPr id="28678" name="Rectangle 12"/>
          <p:cNvSpPr>
            <a:spLocks noChangeArrowheads="1"/>
          </p:cNvSpPr>
          <p:nvPr/>
        </p:nvSpPr>
        <p:spPr bwMode="auto">
          <a:xfrm>
            <a:off x="0" y="609600"/>
            <a:ext cx="8686800" cy="354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i="0">
                <a:solidFill>
                  <a:schemeClr val="folHlink"/>
                </a:solidFill>
                <a:latin typeface="Verdana" pitchFamily="34" charset="0"/>
              </a:rPr>
              <a:t>Encryption/Decryption</a:t>
            </a:r>
            <a:r>
              <a:rPr lang="en-US" sz="1700" i="0">
                <a:latin typeface="Verdana" pitchFamily="34" charset="0"/>
              </a:rPr>
              <a:t>        </a:t>
            </a:r>
          </a:p>
        </p:txBody>
      </p:sp>
      <p:sp>
        <p:nvSpPr>
          <p:cNvPr id="28679" name="Rectangle 14"/>
          <p:cNvSpPr>
            <a:spLocks noChangeArrowheads="1"/>
          </p:cNvSpPr>
          <p:nvPr/>
        </p:nvSpPr>
        <p:spPr bwMode="auto">
          <a:xfrm>
            <a:off x="304800" y="990600"/>
            <a:ext cx="85344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14350" indent="-342900" algn="just" eaLnBrk="1" hangingPunct="1">
              <a:spcBef>
                <a:spcPts val="600"/>
              </a:spcBef>
              <a:spcAft>
                <a:spcPts val="600"/>
              </a:spcAft>
              <a:buFont typeface="Wingdings" pitchFamily="2" charset="2"/>
              <a:buChar char="Ø"/>
            </a:pPr>
            <a:r>
              <a:rPr lang="en-US" sz="1600" b="0" i="0">
                <a:latin typeface="Verdana" pitchFamily="34" charset="0"/>
              </a:rPr>
              <a:t>The encryption and decryption in asymmetric-key cryptography are mathematical functions applied over the numbers representing the plaintext and ciphertext. </a:t>
            </a:r>
          </a:p>
          <a:p>
            <a:pPr marL="514350" indent="-342900" algn="just" eaLnBrk="1" hangingPunct="1">
              <a:spcBef>
                <a:spcPts val="600"/>
              </a:spcBef>
              <a:spcAft>
                <a:spcPts val="600"/>
              </a:spcAft>
              <a:buFont typeface="Wingdings" pitchFamily="2" charset="2"/>
              <a:buChar char="Ø"/>
            </a:pPr>
            <a:r>
              <a:rPr lang="en-US" sz="1600" b="0" i="0">
                <a:latin typeface="Verdana" pitchFamily="34" charset="0"/>
              </a:rPr>
              <a:t>The ciphertext can be thought of as </a:t>
            </a:r>
            <a:r>
              <a:rPr lang="en-US" sz="1600" i="0">
                <a:latin typeface="Verdana" pitchFamily="34" charset="0"/>
              </a:rPr>
              <a:t>C = f (K</a:t>
            </a:r>
            <a:r>
              <a:rPr lang="en-US" sz="1600" i="0" baseline="-25000">
                <a:latin typeface="Verdana" pitchFamily="34" charset="0"/>
              </a:rPr>
              <a:t>public </a:t>
            </a:r>
            <a:r>
              <a:rPr lang="en-US" sz="1600" i="0">
                <a:latin typeface="Verdana" pitchFamily="34" charset="0"/>
              </a:rPr>
              <a:t>, P) </a:t>
            </a:r>
          </a:p>
          <a:p>
            <a:pPr marL="514350" indent="-342900" algn="just" eaLnBrk="1" hangingPunct="1">
              <a:spcBef>
                <a:spcPts val="600"/>
              </a:spcBef>
              <a:spcAft>
                <a:spcPts val="600"/>
              </a:spcAft>
              <a:buFont typeface="Wingdings" pitchFamily="2" charset="2"/>
              <a:buChar char="Ø"/>
            </a:pPr>
            <a:r>
              <a:rPr lang="en-US" sz="1600" b="0" i="0">
                <a:latin typeface="Verdana" pitchFamily="34" charset="0"/>
              </a:rPr>
              <a:t>The plaintext can be thought of as: </a:t>
            </a:r>
            <a:r>
              <a:rPr lang="en-US" sz="1600" i="0">
                <a:latin typeface="Verdana" pitchFamily="34" charset="0"/>
              </a:rPr>
              <a:t>P = g(K</a:t>
            </a:r>
            <a:r>
              <a:rPr lang="en-US" sz="1600" i="0" baseline="-25000">
                <a:latin typeface="Verdana" pitchFamily="34" charset="0"/>
              </a:rPr>
              <a:t>private </a:t>
            </a:r>
            <a:r>
              <a:rPr lang="en-US" sz="1600" i="0">
                <a:latin typeface="Verdana" pitchFamily="34" charset="0"/>
              </a:rPr>
              <a:t>, C) </a:t>
            </a:r>
          </a:p>
          <a:p>
            <a:pPr marL="514350" indent="-342900" algn="just" eaLnBrk="1" hangingPunct="1">
              <a:spcBef>
                <a:spcPts val="600"/>
              </a:spcBef>
              <a:spcAft>
                <a:spcPts val="600"/>
              </a:spcAft>
              <a:buFont typeface="Wingdings" pitchFamily="2" charset="2"/>
              <a:buChar char="Ø"/>
            </a:pPr>
            <a:r>
              <a:rPr lang="en-US" sz="1600" b="0" i="0">
                <a:latin typeface="Verdana" pitchFamily="34" charset="0"/>
              </a:rPr>
              <a:t>The encryption function f is used only for encryption.</a:t>
            </a:r>
          </a:p>
          <a:p>
            <a:pPr marL="514350" indent="-342900" algn="just" eaLnBrk="1" hangingPunct="1">
              <a:spcBef>
                <a:spcPts val="600"/>
              </a:spcBef>
              <a:spcAft>
                <a:spcPts val="600"/>
              </a:spcAft>
              <a:buFont typeface="Wingdings" pitchFamily="2" charset="2"/>
              <a:buChar char="Ø"/>
            </a:pPr>
            <a:r>
              <a:rPr lang="en-US" sz="1600" b="0" i="0">
                <a:latin typeface="Verdana" pitchFamily="34" charset="0"/>
              </a:rPr>
              <a:t>The decryption function f is used only for decryption.</a:t>
            </a:r>
          </a:p>
          <a:p>
            <a:pPr marL="514350" indent="-342900" algn="just" eaLnBrk="1" hangingPunct="1">
              <a:spcBef>
                <a:spcPts val="600"/>
              </a:spcBef>
              <a:spcAft>
                <a:spcPts val="600"/>
              </a:spcAft>
              <a:buFont typeface="Wingdings" pitchFamily="2" charset="2"/>
              <a:buChar char="Ø"/>
            </a:pPr>
            <a:endParaRPr lang="en-US" sz="1600" b="0" i="0">
              <a:latin typeface="Verdana" pitchFamily="34"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Modes of Usages of Asymmetric-key Cryptography:</a:t>
            </a:r>
          </a:p>
        </p:txBody>
      </p:sp>
      <p:sp>
        <p:nvSpPr>
          <p:cNvPr id="18" name="Rectangle 14"/>
          <p:cNvSpPr>
            <a:spLocks noChangeArrowheads="1"/>
          </p:cNvSpPr>
          <p:nvPr/>
        </p:nvSpPr>
        <p:spPr bwMode="auto">
          <a:xfrm>
            <a:off x="304800" y="684074"/>
            <a:ext cx="8534400" cy="1754326"/>
          </a:xfrm>
          <a:prstGeom prst="rect">
            <a:avLst/>
          </a:prstGeom>
          <a:noFill/>
          <a:ln w="9525">
            <a:noFill/>
            <a:miter lim="800000"/>
            <a:headEnd/>
            <a:tailEnd/>
          </a:ln>
        </p:spPr>
        <p:txBody>
          <a:bodyPr anchor="ctr">
            <a:spAutoFit/>
          </a:bodyPr>
          <a:lstStyle/>
          <a:p>
            <a:pPr>
              <a:spcBef>
                <a:spcPts val="600"/>
              </a:spcBef>
              <a:spcAft>
                <a:spcPts val="600"/>
              </a:spcAft>
              <a:defRPr/>
            </a:pPr>
            <a:r>
              <a:rPr lang="en-US" sz="2400" b="0" i="0" dirty="0">
                <a:latin typeface="Verdana" pitchFamily="34" charset="0"/>
                <a:ea typeface="Verdana" pitchFamily="34" charset="0"/>
                <a:cs typeface="Verdana" pitchFamily="34" charset="0"/>
              </a:rPr>
              <a:t>In asymmetric-key cryptography, the public-private key-pairs can be used in two different ways:</a:t>
            </a:r>
          </a:p>
          <a:p>
            <a:pPr marL="917575" indent="-342900">
              <a:spcBef>
                <a:spcPts val="600"/>
              </a:spcBef>
              <a:spcAft>
                <a:spcPts val="600"/>
              </a:spcAft>
              <a:buFont typeface="+mj-lt"/>
              <a:buAutoNum type="arabicPeriod"/>
              <a:defRPr/>
            </a:pPr>
            <a:r>
              <a:rPr lang="en-US" sz="2000" b="0" i="0" dirty="0">
                <a:ln>
                  <a:solidFill>
                    <a:srgbClr val="FF0000"/>
                  </a:solidFill>
                </a:ln>
                <a:latin typeface="Verdana" pitchFamily="34" charset="0"/>
                <a:ea typeface="Verdana" pitchFamily="34" charset="0"/>
                <a:cs typeface="Verdana" pitchFamily="34" charset="0"/>
              </a:rPr>
              <a:t>To provide message confidentiality</a:t>
            </a:r>
          </a:p>
          <a:p>
            <a:pPr marL="917575" indent="-342900">
              <a:spcBef>
                <a:spcPts val="600"/>
              </a:spcBef>
              <a:spcAft>
                <a:spcPts val="600"/>
              </a:spcAft>
              <a:buFont typeface="+mj-lt"/>
              <a:buAutoNum type="arabicPeriod"/>
              <a:defRPr/>
            </a:pPr>
            <a:r>
              <a:rPr lang="en-US" sz="2000" b="0" i="0" dirty="0">
                <a:ln>
                  <a:solidFill>
                    <a:srgbClr val="3333FF"/>
                  </a:solidFill>
                </a:ln>
                <a:latin typeface="Verdana" pitchFamily="34" charset="0"/>
                <a:ea typeface="Verdana" pitchFamily="34" charset="0"/>
                <a:cs typeface="Verdana" pitchFamily="34" charset="0"/>
              </a:rPr>
              <a:t>To prove the authenticity of the message originator</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342900" y="1403390"/>
            <a:ext cx="87249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marL="514350" indent="-514350">
              <a:buClr>
                <a:srgbClr val="FF0000"/>
              </a:buClr>
              <a:buFont typeface="+mj-lt"/>
              <a:buAutoNum type="arabicPeriod"/>
            </a:pPr>
            <a:r>
              <a:rPr lang="en-US" sz="3600" i="0" dirty="0">
                <a:ln>
                  <a:solidFill>
                    <a:srgbClr val="FF00FF"/>
                  </a:solidFill>
                </a:ln>
              </a:rPr>
              <a:t>Cryptography and </a:t>
            </a:r>
            <a:r>
              <a:rPr lang="en-US" sz="3600" i="0" dirty="0" smtClean="0">
                <a:ln>
                  <a:solidFill>
                    <a:srgbClr val="FF00FF"/>
                  </a:solidFill>
                </a:ln>
              </a:rPr>
              <a:t>Network Security</a:t>
            </a:r>
          </a:p>
          <a:p>
            <a:r>
              <a:rPr lang="en-US" sz="3600" i="0" dirty="0">
                <a:ln>
                  <a:solidFill>
                    <a:srgbClr val="FF0000"/>
                  </a:solidFill>
                </a:ln>
              </a:rPr>
              <a:t>	</a:t>
            </a:r>
            <a:r>
              <a:rPr lang="en-US" sz="2400" i="0" dirty="0" smtClean="0">
                <a:ln>
                  <a:solidFill>
                    <a:srgbClr val="00B050"/>
                  </a:solidFill>
                </a:ln>
              </a:rPr>
              <a:t>– </a:t>
            </a:r>
            <a:r>
              <a:rPr lang="en-US" sz="2400" i="0" dirty="0" err="1" smtClean="0">
                <a:ln>
                  <a:solidFill>
                    <a:srgbClr val="00B050"/>
                  </a:solidFill>
                </a:ln>
              </a:rPr>
              <a:t>Behrouz</a:t>
            </a:r>
            <a:r>
              <a:rPr lang="en-US" sz="2400" i="0" dirty="0" smtClean="0">
                <a:ln>
                  <a:solidFill>
                    <a:srgbClr val="00B050"/>
                  </a:solidFill>
                </a:ln>
              </a:rPr>
              <a:t> A </a:t>
            </a:r>
            <a:r>
              <a:rPr lang="en-US" sz="2400" i="0" dirty="0" err="1" smtClean="0">
                <a:ln>
                  <a:solidFill>
                    <a:srgbClr val="00B050"/>
                  </a:solidFill>
                </a:ln>
              </a:rPr>
              <a:t>Forouzan</a:t>
            </a:r>
            <a:endParaRPr lang="en-US" sz="2400" i="0" dirty="0" smtClean="0">
              <a:ln>
                <a:solidFill>
                  <a:srgbClr val="00B050"/>
                </a:solidFill>
              </a:ln>
            </a:endParaRPr>
          </a:p>
          <a:p>
            <a:endParaRPr lang="en-US" sz="2400" i="0" dirty="0">
              <a:ln>
                <a:solidFill>
                  <a:srgbClr val="FF0000"/>
                </a:solidFill>
              </a:ln>
            </a:endParaRPr>
          </a:p>
          <a:p>
            <a:pPr marL="514350" indent="-514350">
              <a:buClr>
                <a:srgbClr val="FF0000"/>
              </a:buClr>
              <a:buFont typeface="+mj-lt"/>
              <a:buAutoNum type="arabicPeriod" startAt="2"/>
            </a:pPr>
            <a:r>
              <a:rPr lang="en-US" sz="3600" i="0" dirty="0">
                <a:ln>
                  <a:solidFill>
                    <a:srgbClr val="00B0F0"/>
                  </a:solidFill>
                </a:ln>
              </a:rPr>
              <a:t>Cryptography and </a:t>
            </a:r>
            <a:r>
              <a:rPr lang="en-US" sz="3600" i="0" dirty="0" smtClean="0">
                <a:ln>
                  <a:solidFill>
                    <a:srgbClr val="00B0F0"/>
                  </a:solidFill>
                </a:ln>
              </a:rPr>
              <a:t>Network Security </a:t>
            </a:r>
            <a:r>
              <a:rPr lang="en-US" sz="3600" i="0" dirty="0">
                <a:ln>
                  <a:solidFill>
                    <a:srgbClr val="00B0F0"/>
                  </a:solidFill>
                </a:ln>
              </a:rPr>
              <a:t>Principles and P</a:t>
            </a:r>
            <a:r>
              <a:rPr lang="en-US" sz="3600" i="0" dirty="0" smtClean="0">
                <a:ln>
                  <a:solidFill>
                    <a:srgbClr val="00B0F0"/>
                  </a:solidFill>
                </a:ln>
              </a:rPr>
              <a:t>ractice</a:t>
            </a:r>
          </a:p>
          <a:p>
            <a:r>
              <a:rPr lang="en-US" sz="3200" i="0" dirty="0" smtClean="0">
                <a:ln>
                  <a:solidFill>
                    <a:srgbClr val="00B050"/>
                  </a:solidFill>
                </a:ln>
                <a:solidFill>
                  <a:srgbClr val="00B0F0"/>
                </a:solidFill>
              </a:rPr>
              <a:t>	</a:t>
            </a:r>
            <a:r>
              <a:rPr lang="en-US" sz="2400" i="0" dirty="0" smtClean="0">
                <a:ln>
                  <a:solidFill>
                    <a:srgbClr val="00B050"/>
                  </a:solidFill>
                </a:ln>
                <a:solidFill>
                  <a:srgbClr val="00B0F0"/>
                </a:solidFill>
              </a:rPr>
              <a:t> </a:t>
            </a:r>
            <a:r>
              <a:rPr lang="en-US" sz="2400" i="0" dirty="0" smtClean="0">
                <a:ln>
                  <a:solidFill>
                    <a:srgbClr val="00B050"/>
                  </a:solidFill>
                </a:ln>
                <a:solidFill>
                  <a:srgbClr val="FF0000"/>
                </a:solidFill>
              </a:rPr>
              <a:t>– William Stallings</a:t>
            </a:r>
            <a:endParaRPr lang="en-US" sz="3200" i="0" dirty="0" smtClean="0">
              <a:ln>
                <a:solidFill>
                  <a:srgbClr val="00B050"/>
                </a:solidFill>
              </a:ln>
              <a:solidFill>
                <a:srgbClr val="FF0000"/>
              </a:solidFill>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200" i="0" dirty="0">
                <a:solidFill>
                  <a:schemeClr val="bg1"/>
                </a:solidFill>
                <a:latin typeface="Arial" charset="0"/>
              </a:rPr>
              <a:t>Books Recommended:</a:t>
            </a:r>
          </a:p>
        </p:txBody>
      </p:sp>
      <p:sp>
        <p:nvSpPr>
          <p:cNvPr id="6" name="Slide Number Placeholder 1"/>
          <p:cNvSpPr>
            <a:spLocks noGrp="1"/>
          </p:cNvSpPr>
          <p:nvPr>
            <p:ph type="sldNum" sz="quarter" idx="4294967295"/>
          </p:nvPr>
        </p:nvSpPr>
        <p:spPr>
          <a:xfrm>
            <a:off x="-91620" y="6400800"/>
            <a:ext cx="2133600" cy="476250"/>
          </a:xfrm>
          <a:prstGeom prst="rect">
            <a:avLst/>
          </a:prstGeom>
        </p:spPr>
        <p:txBody>
          <a:bodyPr/>
          <a:lstStyle/>
          <a:p>
            <a:pPr algn="l">
              <a:defRPr/>
            </a:pPr>
            <a:r>
              <a:rPr lang="en-US" sz="1200" i="0" dirty="0" smtClean="0">
                <a:solidFill>
                  <a:srgbClr val="FF00FF"/>
                </a:solidFill>
                <a:latin typeface="Arial" panose="020B0604020202020204" pitchFamily="34" charset="0"/>
                <a:cs typeface="Arial" panose="020B0604020202020204" pitchFamily="34" charset="0"/>
              </a:rPr>
              <a:t>Slide</a:t>
            </a:r>
            <a:r>
              <a:rPr lang="en-US" sz="1200" i="0" dirty="0" smtClean="0">
                <a:latin typeface="Arial" panose="020B0604020202020204" pitchFamily="34" charset="0"/>
                <a:cs typeface="Arial" panose="020B0604020202020204" pitchFamily="34" charset="0"/>
              </a:rPr>
              <a:t>-</a:t>
            </a:r>
            <a:fld id="{FCFF135A-902E-4CEE-A769-6297F0D52EC6}" type="slidenum">
              <a:rPr lang="en-US" sz="1200" i="0" smtClean="0">
                <a:latin typeface="Arial" panose="020B0604020202020204" pitchFamily="34" charset="0"/>
                <a:cs typeface="Arial" panose="020B0604020202020204" pitchFamily="34" charset="0"/>
              </a:rPr>
              <a:pPr algn="l">
                <a:defRPr/>
              </a:pPr>
              <a:t>2</a:t>
            </a:fld>
            <a:endParaRPr lang="en-US" sz="12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5381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Modes of Usages of Asymmetric-key Cryptography:</a:t>
            </a:r>
          </a:p>
        </p:txBody>
      </p:sp>
      <p:sp>
        <p:nvSpPr>
          <p:cNvPr id="30724" name="Rectangle 14"/>
          <p:cNvSpPr>
            <a:spLocks noChangeArrowheads="1"/>
          </p:cNvSpPr>
          <p:nvPr/>
        </p:nvSpPr>
        <p:spPr bwMode="auto">
          <a:xfrm>
            <a:off x="304800" y="609600"/>
            <a:ext cx="85344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tabLst>
                <a:tab pos="457200" algn="l"/>
              </a:tabLst>
            </a:pPr>
            <a:r>
              <a:rPr lang="en-US" i="0">
                <a:solidFill>
                  <a:srgbClr val="FF0000"/>
                </a:solidFill>
                <a:latin typeface="Verdana" pitchFamily="34" charset="0"/>
              </a:rPr>
              <a:t>Providing Message Confidentiality or Message Privacy:</a:t>
            </a:r>
          </a:p>
          <a:p>
            <a:pPr marL="457200" indent="-457200">
              <a:spcBef>
                <a:spcPts val="400"/>
              </a:spcBef>
              <a:spcAft>
                <a:spcPts val="400"/>
              </a:spcAft>
              <a:buFont typeface="Wingdings" pitchFamily="2" charset="2"/>
              <a:buChar char="Ø"/>
              <a:tabLst>
                <a:tab pos="457200" algn="l"/>
              </a:tabLst>
            </a:pPr>
            <a:r>
              <a:rPr lang="en-US" b="0" i="0">
                <a:latin typeface="Verdana" pitchFamily="34" charset="0"/>
              </a:rPr>
              <a:t>In this way of private-public key-pairs, data encrypted with the public key can only be decrypted with the corresponding private key. </a:t>
            </a:r>
          </a:p>
          <a:p>
            <a:pPr marL="2168525" lvl="1" indent="-457200">
              <a:spcBef>
                <a:spcPts val="400"/>
              </a:spcBef>
              <a:spcAft>
                <a:spcPts val="400"/>
              </a:spcAft>
              <a:buFont typeface="Wingdings" pitchFamily="2" charset="2"/>
              <a:buChar char="v"/>
              <a:tabLst>
                <a:tab pos="457200" algn="l"/>
              </a:tabLst>
            </a:pPr>
            <a:r>
              <a:rPr lang="en-US" sz="1700" b="0" i="0">
                <a:latin typeface="Verdana" pitchFamily="34" charset="0"/>
              </a:rPr>
              <a:t>Here, data is encrypted by the sender using the recipient's public key. </a:t>
            </a:r>
          </a:p>
          <a:p>
            <a:pPr marL="2743200" lvl="2" indent="-339725">
              <a:spcBef>
                <a:spcPts val="400"/>
              </a:spcBef>
              <a:spcAft>
                <a:spcPts val="400"/>
              </a:spcAft>
              <a:buFont typeface="Courier New" pitchFamily="49" charset="0"/>
              <a:buChar char="o"/>
              <a:tabLst>
                <a:tab pos="457200" algn="l"/>
              </a:tabLst>
            </a:pPr>
            <a:r>
              <a:rPr lang="en-US" sz="1500" b="0" i="0">
                <a:latin typeface="Verdana" pitchFamily="34" charset="0"/>
              </a:rPr>
              <a:t>The public key is freely distributed. </a:t>
            </a:r>
          </a:p>
          <a:p>
            <a:pPr marL="2168525" lvl="1" indent="-457200">
              <a:spcBef>
                <a:spcPts val="400"/>
              </a:spcBef>
              <a:spcAft>
                <a:spcPts val="400"/>
              </a:spcAft>
              <a:buFont typeface="Wingdings" pitchFamily="2" charset="2"/>
              <a:buChar char="v"/>
              <a:tabLst>
                <a:tab pos="457200" algn="l"/>
              </a:tabLst>
            </a:pPr>
            <a:r>
              <a:rPr lang="en-US" sz="1700" b="0" i="0">
                <a:latin typeface="Verdana" pitchFamily="34" charset="0"/>
              </a:rPr>
              <a:t>Data can only be decrypted by the recipient's private key. </a:t>
            </a:r>
          </a:p>
          <a:p>
            <a:pPr marL="2743200" lvl="2" indent="-339725">
              <a:spcBef>
                <a:spcPts val="400"/>
              </a:spcBef>
              <a:spcAft>
                <a:spcPts val="400"/>
              </a:spcAft>
              <a:buFont typeface="Courier New" pitchFamily="49" charset="0"/>
              <a:buChar char="o"/>
              <a:tabLst>
                <a:tab pos="457200" algn="l"/>
              </a:tabLst>
            </a:pPr>
            <a:r>
              <a:rPr lang="en-US" sz="1500" b="0" i="0">
                <a:latin typeface="Verdana" pitchFamily="34" charset="0"/>
              </a:rPr>
              <a:t>The private key is kept secret. </a:t>
            </a:r>
          </a:p>
          <a:p>
            <a:pPr marL="2168525" lvl="1" indent="-457200">
              <a:spcBef>
                <a:spcPts val="400"/>
              </a:spcBef>
              <a:spcAft>
                <a:spcPts val="400"/>
              </a:spcAft>
              <a:buFont typeface="Wingdings" pitchFamily="2" charset="2"/>
              <a:buChar char="v"/>
              <a:tabLst>
                <a:tab pos="457200" algn="l"/>
              </a:tabLst>
            </a:pPr>
            <a:r>
              <a:rPr lang="en-US" sz="1700" b="0" i="0">
                <a:latin typeface="Verdana" pitchFamily="34" charset="0"/>
              </a:rPr>
              <a:t>Therefore, the data or message remains confidential or private until decoded by the recipient with his/her private key. </a:t>
            </a:r>
          </a:p>
          <a:p>
            <a:pPr marL="457200" indent="-457200">
              <a:spcBef>
                <a:spcPts val="400"/>
              </a:spcBef>
              <a:spcAft>
                <a:spcPts val="400"/>
              </a:spcAft>
              <a:tabLst>
                <a:tab pos="457200" algn="l"/>
              </a:tabLst>
            </a:pPr>
            <a:r>
              <a:rPr lang="en-US" i="0">
                <a:solidFill>
                  <a:srgbClr val="FF0000"/>
                </a:solidFill>
                <a:latin typeface="Verdana" pitchFamily="34" charset="0"/>
              </a:rPr>
              <a:t>Example: </a:t>
            </a:r>
          </a:p>
          <a:p>
            <a:pPr marL="457200" indent="-457200">
              <a:spcBef>
                <a:spcPts val="400"/>
              </a:spcBef>
              <a:spcAft>
                <a:spcPts val="400"/>
              </a:spcAft>
              <a:buFont typeface="Wingdings" pitchFamily="2" charset="2"/>
              <a:buChar char="Ø"/>
              <a:tabLst>
                <a:tab pos="457200" algn="l"/>
              </a:tabLst>
            </a:pPr>
            <a:r>
              <a:rPr lang="en-US" sz="1400" b="0" i="0">
                <a:latin typeface="Verdana" pitchFamily="34" charset="0"/>
              </a:rPr>
              <a:t>Suppose that, Rassel wants to send a confidential message to Ellen. He would first acquire Ellen’s public key. Then he would use that key to encrypt the message and send it to her. If a third party intercepts the message and tries to decode it using Allen’s public key, it would not work. Because only Ellen has the private key, only she can decrypt it. If Allen wants to send a reply, she would use Rassel’s public key and Rassel would use his private key to decrypt it.</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Modes of Usages of Asymmetric-key Cryptography:</a:t>
            </a:r>
          </a:p>
        </p:txBody>
      </p:sp>
      <p:sp>
        <p:nvSpPr>
          <p:cNvPr id="18" name="Rectangle 14"/>
          <p:cNvSpPr>
            <a:spLocks noChangeArrowheads="1"/>
          </p:cNvSpPr>
          <p:nvPr/>
        </p:nvSpPr>
        <p:spPr bwMode="auto">
          <a:xfrm>
            <a:off x="304800" y="609600"/>
            <a:ext cx="8534400" cy="5308600"/>
          </a:xfrm>
          <a:prstGeom prst="rect">
            <a:avLst/>
          </a:prstGeom>
          <a:noFill/>
          <a:ln w="9525">
            <a:noFill/>
            <a:miter lim="800000"/>
            <a:headEnd/>
            <a:tailEnd/>
          </a:ln>
        </p:spPr>
        <p:txBody>
          <a:bodyPr anchor="ctr">
            <a:spAutoFit/>
          </a:bodyPr>
          <a:lstStyle/>
          <a:p>
            <a:pPr marL="457200" indent="-457200">
              <a:spcBef>
                <a:spcPts val="400"/>
              </a:spcBef>
              <a:spcAft>
                <a:spcPts val="400"/>
              </a:spcAft>
              <a:tabLst>
                <a:tab pos="457200" algn="l"/>
              </a:tabLst>
              <a:defRPr/>
            </a:pPr>
            <a:r>
              <a:rPr lang="en-US" i="0" dirty="0">
                <a:solidFill>
                  <a:srgbClr val="FF0000"/>
                </a:solidFill>
                <a:latin typeface="Verdana" pitchFamily="34" charset="0"/>
                <a:ea typeface="Verdana" pitchFamily="34" charset="0"/>
                <a:cs typeface="Verdana" pitchFamily="34" charset="0"/>
              </a:rPr>
              <a:t>Providing Authenticity of the Message Originator:</a:t>
            </a:r>
          </a:p>
          <a:p>
            <a:pPr marL="457200" indent="-457200">
              <a:spcBef>
                <a:spcPts val="400"/>
              </a:spcBef>
              <a:spcAft>
                <a:spcPts val="400"/>
              </a:spcAft>
              <a:buFont typeface="Wingdings" pitchFamily="2" charset="2"/>
              <a:buChar char="Ø"/>
              <a:tabLst>
                <a:tab pos="457200" algn="l"/>
              </a:tabLst>
              <a:defRPr/>
            </a:pPr>
            <a:r>
              <a:rPr lang="en-US" b="0" i="0" dirty="0">
                <a:latin typeface="Verdana" pitchFamily="34" charset="0"/>
                <a:ea typeface="Verdana" pitchFamily="34" charset="0"/>
                <a:cs typeface="Verdana" pitchFamily="34" charset="0"/>
              </a:rPr>
              <a:t>In this way of private-public key-pairs, data encrypted with the private key can only be decrypted with the public key. </a:t>
            </a:r>
          </a:p>
          <a:p>
            <a:pPr marL="1371600" lvl="1" indent="-457200">
              <a:spcBef>
                <a:spcPts val="400"/>
              </a:spcBef>
              <a:spcAft>
                <a:spcPts val="400"/>
              </a:spcAft>
              <a:buFont typeface="Wingdings" pitchFamily="2" charset="2"/>
              <a:buChar char="ü"/>
              <a:tabLst>
                <a:tab pos="1371600" algn="l"/>
              </a:tabLst>
              <a:defRPr/>
            </a:pPr>
            <a:r>
              <a:rPr lang="en-US" sz="1700" b="0" i="0" dirty="0">
                <a:latin typeface="Verdana" pitchFamily="34" charset="0"/>
                <a:ea typeface="Verdana" pitchFamily="34" charset="0"/>
                <a:cs typeface="Verdana" pitchFamily="34" charset="0"/>
              </a:rPr>
              <a:t>Use asymmetric-key encryption for authentication. </a:t>
            </a:r>
          </a:p>
          <a:p>
            <a:pPr marL="2168525" lvl="1" indent="-457200">
              <a:spcBef>
                <a:spcPts val="400"/>
              </a:spcBef>
              <a:spcAft>
                <a:spcPts val="400"/>
              </a:spcAft>
              <a:buFont typeface="Wingdings" pitchFamily="2" charset="2"/>
              <a:buChar char="v"/>
              <a:tabLst>
                <a:tab pos="1371600" algn="l"/>
              </a:tabLst>
              <a:defRPr/>
            </a:pPr>
            <a:r>
              <a:rPr lang="en-US" sz="1700" b="0" i="0" dirty="0">
                <a:latin typeface="Verdana" pitchFamily="34" charset="0"/>
                <a:ea typeface="Verdana" pitchFamily="34" charset="0"/>
                <a:cs typeface="Verdana" pitchFamily="34" charset="0"/>
              </a:rPr>
              <a:t>Here, data is encrypted by the sender using his/her private key. </a:t>
            </a:r>
          </a:p>
          <a:p>
            <a:pPr marL="2743200" lvl="2" indent="-339725">
              <a:spcBef>
                <a:spcPts val="400"/>
              </a:spcBef>
              <a:spcAft>
                <a:spcPts val="400"/>
              </a:spcAft>
              <a:buFont typeface="Courier New" pitchFamily="49" charset="0"/>
              <a:buChar char="o"/>
              <a:tabLst>
                <a:tab pos="2743200" algn="l"/>
              </a:tabLst>
              <a:defRPr/>
            </a:pPr>
            <a:r>
              <a:rPr lang="en-US" sz="1500" b="0" i="0" dirty="0">
                <a:latin typeface="Verdana" pitchFamily="34" charset="0"/>
                <a:ea typeface="Verdana" pitchFamily="34" charset="0"/>
                <a:cs typeface="Verdana" pitchFamily="34" charset="0"/>
              </a:rPr>
              <a:t>The private key is kept secret. </a:t>
            </a:r>
          </a:p>
          <a:p>
            <a:pPr marL="2168525" lvl="1" indent="-457200">
              <a:spcBef>
                <a:spcPts val="400"/>
              </a:spcBef>
              <a:spcAft>
                <a:spcPts val="400"/>
              </a:spcAft>
              <a:buFont typeface="Wingdings" pitchFamily="2" charset="2"/>
              <a:buChar char="v"/>
              <a:tabLst>
                <a:tab pos="1371600" algn="l"/>
              </a:tabLst>
              <a:defRPr/>
            </a:pPr>
            <a:r>
              <a:rPr lang="en-US" sz="1700" b="0" i="0" dirty="0">
                <a:latin typeface="Verdana" pitchFamily="34" charset="0"/>
                <a:ea typeface="Verdana" pitchFamily="34" charset="0"/>
                <a:cs typeface="Verdana" pitchFamily="34" charset="0"/>
              </a:rPr>
              <a:t>Data can only be decrypted  by anyone  using sender's public key. </a:t>
            </a:r>
          </a:p>
          <a:p>
            <a:pPr marL="2743200" lvl="2" indent="-339725">
              <a:spcBef>
                <a:spcPts val="400"/>
              </a:spcBef>
              <a:spcAft>
                <a:spcPts val="400"/>
              </a:spcAft>
              <a:buFont typeface="Courier New" pitchFamily="49" charset="0"/>
              <a:buChar char="o"/>
              <a:tabLst>
                <a:tab pos="2743200" algn="l"/>
              </a:tabLst>
              <a:defRPr/>
            </a:pPr>
            <a:r>
              <a:rPr lang="en-US" sz="1500" b="0" i="0" dirty="0">
                <a:latin typeface="Verdana" pitchFamily="34" charset="0"/>
                <a:ea typeface="Verdana" pitchFamily="34" charset="0"/>
                <a:cs typeface="Verdana" pitchFamily="34" charset="0"/>
              </a:rPr>
              <a:t>The public key is freely distributed.</a:t>
            </a:r>
          </a:p>
          <a:p>
            <a:pPr marL="2168525" lvl="1" indent="-457200">
              <a:spcBef>
                <a:spcPts val="400"/>
              </a:spcBef>
              <a:spcAft>
                <a:spcPts val="400"/>
              </a:spcAft>
              <a:buFont typeface="Wingdings" pitchFamily="2" charset="2"/>
              <a:buChar char="v"/>
              <a:tabLst>
                <a:tab pos="1828800" algn="l"/>
              </a:tabLst>
              <a:defRPr/>
            </a:pPr>
            <a:r>
              <a:rPr lang="en-US" sz="1700" b="0" i="0" dirty="0">
                <a:latin typeface="Verdana" pitchFamily="34" charset="0"/>
                <a:ea typeface="Verdana" pitchFamily="34" charset="0"/>
                <a:cs typeface="Verdana" pitchFamily="34" charset="0"/>
              </a:rPr>
              <a:t>Because you are the only person who can encrypt an electronic document with your private key, anyone using your public key to decrypt the message is certain that the message really came from you.</a:t>
            </a:r>
          </a:p>
          <a:p>
            <a:pPr lvl="1" indent="-457200">
              <a:spcBef>
                <a:spcPts val="400"/>
              </a:spcBef>
              <a:spcAft>
                <a:spcPts val="400"/>
              </a:spcAft>
              <a:tabLst>
                <a:tab pos="457200" algn="l"/>
              </a:tabLst>
              <a:defRPr/>
            </a:pPr>
            <a:r>
              <a:rPr lang="en-US" sz="1400" i="0" dirty="0">
                <a:solidFill>
                  <a:srgbClr val="FF0000"/>
                </a:solidFill>
                <a:latin typeface="Verdana" pitchFamily="34" charset="0"/>
                <a:ea typeface="Verdana" pitchFamily="34" charset="0"/>
                <a:cs typeface="Verdana" pitchFamily="34" charset="0"/>
              </a:rPr>
              <a:t>Example: </a:t>
            </a:r>
          </a:p>
          <a:p>
            <a:pPr lvl="1" indent="-457200">
              <a:spcBef>
                <a:spcPts val="400"/>
              </a:spcBef>
              <a:spcAft>
                <a:spcPts val="400"/>
              </a:spcAft>
              <a:buFont typeface="Wingdings" pitchFamily="2" charset="2"/>
              <a:buChar char="Ø"/>
              <a:tabLst>
                <a:tab pos="457200" algn="l"/>
              </a:tabLst>
              <a:defRPr/>
            </a:pPr>
            <a:r>
              <a:rPr lang="en-US" sz="1400" b="0" i="0" dirty="0">
                <a:latin typeface="Verdana" pitchFamily="34" charset="0"/>
                <a:ea typeface="Verdana" pitchFamily="34" charset="0"/>
                <a:cs typeface="Verdana" pitchFamily="34" charset="0"/>
              </a:rPr>
              <a:t>For example, </a:t>
            </a:r>
            <a:r>
              <a:rPr lang="en-US" sz="1400" b="0" i="0" dirty="0" err="1">
                <a:latin typeface="Verdana" pitchFamily="34" charset="0"/>
                <a:ea typeface="Verdana" pitchFamily="34" charset="0"/>
                <a:cs typeface="Verdana" pitchFamily="34" charset="0"/>
              </a:rPr>
              <a:t>Rassel</a:t>
            </a:r>
            <a:r>
              <a:rPr lang="en-US" sz="1400" b="0" i="0" dirty="0">
                <a:latin typeface="Verdana" pitchFamily="34" charset="0"/>
                <a:ea typeface="Verdana" pitchFamily="34" charset="0"/>
                <a:cs typeface="Verdana" pitchFamily="34" charset="0"/>
              </a:rPr>
              <a:t> is an e-customer. He wants to be sure that he is dealing with a legitimate vendor. Similarly, the vendor wants to make sure that </a:t>
            </a:r>
            <a:r>
              <a:rPr lang="en-US" sz="1400" b="0" i="0" dirty="0" err="1">
                <a:latin typeface="Verdana" pitchFamily="34" charset="0"/>
                <a:ea typeface="Verdana" pitchFamily="34" charset="0"/>
                <a:cs typeface="Verdana" pitchFamily="34" charset="0"/>
              </a:rPr>
              <a:t>Rassel</a:t>
            </a:r>
            <a:r>
              <a:rPr lang="en-US" sz="1400" b="0" i="0" dirty="0">
                <a:latin typeface="Verdana" pitchFamily="34" charset="0"/>
                <a:ea typeface="Verdana" pitchFamily="34" charset="0"/>
                <a:cs typeface="Verdana" pitchFamily="34" charset="0"/>
              </a:rPr>
              <a:t> is really </a:t>
            </a:r>
            <a:r>
              <a:rPr lang="en-US" sz="1400" b="0" i="0" dirty="0" err="1">
                <a:latin typeface="Verdana" pitchFamily="34" charset="0"/>
                <a:ea typeface="Verdana" pitchFamily="34" charset="0"/>
                <a:cs typeface="Verdana" pitchFamily="34" charset="0"/>
              </a:rPr>
              <a:t>Rassel</a:t>
            </a:r>
            <a:r>
              <a:rPr lang="en-US" sz="1400" b="0" i="0" dirty="0">
                <a:latin typeface="Verdana" pitchFamily="34" charset="0"/>
                <a:ea typeface="Verdana" pitchFamily="34" charset="0"/>
                <a:cs typeface="Verdana" pitchFamily="34" charset="0"/>
              </a:rPr>
              <a:t>. </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3" name="Group 57"/>
          <p:cNvGraphicFramePr>
            <a:graphicFrameLocks noGrp="1"/>
          </p:cNvGraphicFramePr>
          <p:nvPr/>
        </p:nvGraphicFramePr>
        <p:xfrm>
          <a:off x="304800" y="692150"/>
          <a:ext cx="8534400" cy="5632450"/>
        </p:xfrm>
        <a:graphic>
          <a:graphicData uri="http://schemas.openxmlformats.org/drawingml/2006/table">
            <a:tbl>
              <a:tblPr/>
              <a:tblGrid>
                <a:gridCol w="2057400"/>
                <a:gridCol w="3200400"/>
                <a:gridCol w="3276600"/>
              </a:tblGrid>
              <a:tr h="44762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600" b="1" kern="1200" dirty="0" smtClean="0">
                          <a:solidFill>
                            <a:schemeClr val="tx1"/>
                          </a:solidFill>
                          <a:latin typeface="Verdana" pitchFamily="34" charset="0"/>
                          <a:ea typeface="Verdana" pitchFamily="34" charset="0"/>
                          <a:cs typeface="Verdana" pitchFamily="34" charset="0"/>
                        </a:rPr>
                        <a:t>Key-point</a:t>
                      </a:r>
                      <a:endPar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Symmetric-key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Asymmetric-key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719264">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Invention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More than 2000 years (at least in primitive form)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In the mid 1970’s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1666">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No. of key(s) used</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Symmetric-key cryptography uses a single shared secret key.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1" indent="0"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Asymmetric-key cryptography uses two separate keys: one private and one public.</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2754628">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lang="en-US" sz="1600" dirty="0" smtClean="0">
                          <a:solidFill>
                            <a:schemeClr val="tx1"/>
                          </a:solidFill>
                          <a:latin typeface="Verdana" pitchFamily="34" charset="0"/>
                          <a:ea typeface="Verdana" pitchFamily="34" charset="0"/>
                          <a:cs typeface="Verdana" pitchFamily="34" charset="0"/>
                        </a:rPr>
                        <a:t>Is same key used for both encryption and decryption?</a:t>
                      </a:r>
                    </a:p>
                    <a:p>
                      <a:pPr marL="0" marR="0" lvl="1" indent="0" algn="l" defTabSz="914400" rtl="0" eaLnBrk="1" fontAlgn="base" latinLnBrk="0" hangingPunct="1">
                        <a:lnSpc>
                          <a:spcPct val="100000"/>
                        </a:lnSpc>
                        <a:spcBef>
                          <a:spcPts val="600"/>
                        </a:spcBef>
                        <a:spcAft>
                          <a:spcPts val="600"/>
                        </a:spcAft>
                        <a:buClrTx/>
                        <a:buSzTx/>
                        <a:buFontTx/>
                        <a:buNone/>
                        <a:tabLst/>
                        <a:defRPr/>
                      </a:pP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lang="en-US" sz="1600" b="0" i="0" dirty="0" smtClean="0">
                          <a:solidFill>
                            <a:schemeClr val="tx1"/>
                          </a:solidFill>
                          <a:latin typeface="Verdana" pitchFamily="34" charset="0"/>
                          <a:ea typeface="Verdana" pitchFamily="34" charset="0"/>
                          <a:cs typeface="Verdana" pitchFamily="34" charset="0"/>
                        </a:rPr>
                        <a:t>Symmetric-key cryptography is based on sharing secrecy,</a:t>
                      </a:r>
                      <a:r>
                        <a:rPr lang="en-US" sz="1600" b="0" i="0" baseline="0" dirty="0" smtClean="0">
                          <a:solidFill>
                            <a:schemeClr val="tx1"/>
                          </a:solidFill>
                          <a:latin typeface="Verdana" pitchFamily="34" charset="0"/>
                          <a:ea typeface="Verdana" pitchFamily="34" charset="0"/>
                          <a:cs typeface="Verdana" pitchFamily="34" charset="0"/>
                        </a:rPr>
                        <a:t> i.e., b</a:t>
                      </a:r>
                      <a:r>
                        <a:rPr lang="en-US" sz="1600" dirty="0" smtClean="0">
                          <a:solidFill>
                            <a:schemeClr val="tx1"/>
                          </a:solidFill>
                          <a:latin typeface="Verdana" pitchFamily="34" charset="0"/>
                          <a:ea typeface="Verdana" pitchFamily="34" charset="0"/>
                          <a:cs typeface="Verdana" pitchFamily="34" charset="0"/>
                        </a:rPr>
                        <a:t>oth the sender and receiver posses the same single private key that </a:t>
                      </a:r>
                      <a:r>
                        <a:rPr lang="en-US" sz="1600" b="0" i="0" baseline="0" dirty="0" smtClean="0">
                          <a:solidFill>
                            <a:schemeClr val="tx1"/>
                          </a:solidFill>
                          <a:latin typeface="Verdana" pitchFamily="34" charset="0"/>
                          <a:ea typeface="Verdana" pitchFamily="34" charset="0"/>
                          <a:cs typeface="Verdana" pitchFamily="34" charset="0"/>
                        </a:rPr>
                        <a:t>must be shared between them. </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lang="en-US" sz="1600" b="0" i="0" dirty="0" smtClean="0">
                          <a:solidFill>
                            <a:schemeClr val="tx1"/>
                          </a:solidFill>
                          <a:latin typeface="Verdana" pitchFamily="34" charset="0"/>
                          <a:ea typeface="Verdana" pitchFamily="34" charset="0"/>
                          <a:cs typeface="Verdana" pitchFamily="34" charset="0"/>
                        </a:rPr>
                        <a:t>but asymmetric-key cryptography is based on personal secrecy, i.e.,</a:t>
                      </a:r>
                      <a:r>
                        <a:rPr lang="en-US" sz="1600" b="0" i="0" baseline="0" dirty="0" smtClean="0">
                          <a:solidFill>
                            <a:schemeClr val="tx1"/>
                          </a:solidFill>
                          <a:latin typeface="Verdana" pitchFamily="34" charset="0"/>
                          <a:ea typeface="Verdana" pitchFamily="34" charset="0"/>
                          <a:cs typeface="Verdana" pitchFamily="34" charset="0"/>
                        </a:rPr>
                        <a:t> b</a:t>
                      </a:r>
                      <a:r>
                        <a:rPr lang="en-US" sz="1600" dirty="0" smtClean="0">
                          <a:solidFill>
                            <a:schemeClr val="tx1"/>
                          </a:solidFill>
                          <a:latin typeface="Verdana" pitchFamily="34" charset="0"/>
                          <a:ea typeface="Verdana" pitchFamily="34" charset="0"/>
                          <a:cs typeface="Verdana" pitchFamily="34" charset="0"/>
                        </a:rPr>
                        <a:t>oth the sender and receiver posses two key: One is the private key of the sender and another is the public key of the receiver. The same is applicable for the receiver.</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264">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Key length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This approach uses shorter keys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This approach uses longer keys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bl>
          </a:graphicData>
        </a:graphic>
      </p:graphicFrame>
      <p:sp>
        <p:nvSpPr>
          <p:cNvPr id="3279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Symmetric-key Vs. Asymmetric-key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C8C06B3A-51E6-490A-87EA-C1621131CE44}"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3" name="Group 57"/>
          <p:cNvGraphicFramePr>
            <a:graphicFrameLocks noGrp="1"/>
          </p:cNvGraphicFramePr>
          <p:nvPr/>
        </p:nvGraphicFramePr>
        <p:xfrm>
          <a:off x="304800" y="685800"/>
          <a:ext cx="8534400" cy="5722937"/>
        </p:xfrm>
        <a:graphic>
          <a:graphicData uri="http://schemas.openxmlformats.org/drawingml/2006/table">
            <a:tbl>
              <a:tblPr/>
              <a:tblGrid>
                <a:gridCol w="2286000"/>
                <a:gridCol w="2895600"/>
                <a:gridCol w="3352800"/>
              </a:tblGrid>
              <a:tr h="389320">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600" b="1" kern="1200" dirty="0" smtClean="0">
                          <a:solidFill>
                            <a:schemeClr val="tx1"/>
                          </a:solidFill>
                          <a:latin typeface="Verdana" pitchFamily="34" charset="0"/>
                          <a:ea typeface="Verdana" pitchFamily="34" charset="0"/>
                          <a:cs typeface="Verdana" pitchFamily="34" charset="0"/>
                        </a:rPr>
                        <a:t>Key-point</a:t>
                      </a:r>
                      <a:endPar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Symmetric-key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Asymmetric-key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1290013">
                <a:tc>
                  <a:txBody>
                    <a:bodyPr/>
                    <a:lstStyle/>
                    <a:p>
                      <a:pPr marL="0" marR="0" lvl="1" indent="0" algn="l" defTabSz="914400" rtl="0" eaLnBrk="1" fontAlgn="base" latinLnBrk="0" hangingPunct="1">
                        <a:lnSpc>
                          <a:spcPct val="100000"/>
                        </a:lnSpc>
                        <a:spcBef>
                          <a:spcPts val="600"/>
                        </a:spcBef>
                        <a:spcAft>
                          <a:spcPts val="600"/>
                        </a:spcAft>
                        <a:buClrTx/>
                        <a:buSzTx/>
                        <a:buFontTx/>
                        <a:buNone/>
                        <a:tabLst/>
                        <a:defRPr/>
                      </a:pPr>
                      <a:r>
                        <a:rPr lang="en-US" sz="1600" kern="1200" dirty="0" smtClean="0">
                          <a:solidFill>
                            <a:schemeClr val="tx1"/>
                          </a:solidFill>
                          <a:latin typeface="Verdana" pitchFamily="34" charset="0"/>
                          <a:ea typeface="Verdana" pitchFamily="34" charset="0"/>
                          <a:cs typeface="Verdana" pitchFamily="34" charset="0"/>
                        </a:rPr>
                        <a:t>Is</a:t>
                      </a:r>
                      <a:r>
                        <a:rPr lang="en-US" sz="1600" kern="1200" baseline="0" dirty="0" smtClean="0">
                          <a:solidFill>
                            <a:schemeClr val="tx1"/>
                          </a:solidFill>
                          <a:latin typeface="Verdana" pitchFamily="34" charset="0"/>
                          <a:ea typeface="Verdana" pitchFamily="34" charset="0"/>
                          <a:cs typeface="Verdana" pitchFamily="34" charset="0"/>
                        </a:rPr>
                        <a:t> distribution of key easy?</a:t>
                      </a:r>
                      <a:endParaRPr lang="en-US" sz="1600" kern="1200" dirty="0" smtClean="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Not so easy, since both the sender and receiver posses the same key.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Easy, because only the public key is to be distributed which is open to all.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3601">
                <a:tc>
                  <a:txBody>
                    <a:bodyPr/>
                    <a:lstStyle/>
                    <a:p>
                      <a:pPr marL="0" marR="0" lvl="1" indent="3175"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How many secret keys are needed for a community having n people?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1" indent="3175"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In a community of n people, n(n-1)/2 shared secrets are needed for symmetric-key cryptography.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But, in a community of n people, only n personal secrets are needed for asymmetric-key cryptography.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2044429">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When to 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Whenever an application is based on a  secret among multiple people, we need to use symmetric-key cryptography.</a:t>
                      </a:r>
                    </a:p>
                    <a:p>
                      <a:pPr marL="0" marR="0" lvl="0" indent="0" algn="l" defTabSz="914400" rtl="0" eaLnBrk="1" fontAlgn="base" latinLnBrk="0" hangingPunct="1">
                        <a:lnSpc>
                          <a:spcPct val="100000"/>
                        </a:lnSpc>
                        <a:spcBef>
                          <a:spcPts val="600"/>
                        </a:spcBef>
                        <a:spcAft>
                          <a:spcPts val="600"/>
                        </a:spcAft>
                        <a:buClrTx/>
                        <a:buSzTx/>
                        <a:buFontTx/>
                        <a:buNone/>
                        <a:tabLst/>
                      </a:pP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Whenever an application is based on a personal secret, we need to use asymmetric-key cryptography.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574">
                <a:tc>
                  <a:txBody>
                    <a:bodyPr/>
                    <a:lstStyle/>
                    <a:p>
                      <a:pPr marL="0" marR="0" algn="l">
                        <a:lnSpc>
                          <a:spcPct val="100000"/>
                        </a:lnSpc>
                        <a:spcBef>
                          <a:spcPts val="600"/>
                        </a:spcBef>
                        <a:spcAft>
                          <a:spcPts val="600"/>
                        </a:spcAft>
                      </a:pPr>
                      <a:r>
                        <a:rPr lang="en-US" sz="1600" dirty="0" smtClean="0">
                          <a:solidFill>
                            <a:schemeClr val="tx1"/>
                          </a:solidFill>
                          <a:latin typeface="Verdana" pitchFamily="34" charset="0"/>
                          <a:ea typeface="Verdana" pitchFamily="34" charset="0"/>
                          <a:cs typeface="Verdana" pitchFamily="34" charset="0"/>
                        </a:rPr>
                        <a:t>Does it support </a:t>
                      </a:r>
                      <a:r>
                        <a:rPr lang="en-US" sz="1600" dirty="0">
                          <a:solidFill>
                            <a:schemeClr val="tx1"/>
                          </a:solidFill>
                          <a:latin typeface="Verdana" pitchFamily="34" charset="0"/>
                          <a:ea typeface="Verdana" pitchFamily="34" charset="0"/>
                          <a:cs typeface="Verdana" pitchFamily="34" charset="0"/>
                        </a:rPr>
                        <a:t>Digital Signature?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bl>
          </a:graphicData>
        </a:graphic>
      </p:graphicFrame>
      <p:sp>
        <p:nvSpPr>
          <p:cNvPr id="3382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Symmetric-key Vs. Asymmetric-key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C8C06B3A-51E6-490A-87EA-C1621131CE44}"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3" name="Group 57"/>
          <p:cNvGraphicFramePr>
            <a:graphicFrameLocks noGrp="1"/>
          </p:cNvGraphicFramePr>
          <p:nvPr/>
        </p:nvGraphicFramePr>
        <p:xfrm>
          <a:off x="304800" y="685800"/>
          <a:ext cx="8534400" cy="5799137"/>
        </p:xfrm>
        <a:graphic>
          <a:graphicData uri="http://schemas.openxmlformats.org/drawingml/2006/table">
            <a:tbl>
              <a:tblPr/>
              <a:tblGrid>
                <a:gridCol w="1905000"/>
                <a:gridCol w="3505200"/>
                <a:gridCol w="3124200"/>
              </a:tblGrid>
              <a:tr h="396644">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600" b="1" kern="1200" dirty="0" smtClean="0">
                          <a:solidFill>
                            <a:schemeClr val="tx1"/>
                          </a:solidFill>
                          <a:latin typeface="Verdana" pitchFamily="34" charset="0"/>
                          <a:ea typeface="Verdana" pitchFamily="34" charset="0"/>
                          <a:cs typeface="Verdana" pitchFamily="34" charset="0"/>
                        </a:rPr>
                        <a:t>Key-point</a:t>
                      </a:r>
                      <a:endPar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Symmetric-key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Asymmetric-key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781083">
                <a:tc>
                  <a:txBody>
                    <a:bodyPr/>
                    <a:lstStyle/>
                    <a:p>
                      <a:pPr marL="0" marR="0" algn="l">
                        <a:lnSpc>
                          <a:spcPct val="100000"/>
                        </a:lnSpc>
                        <a:spcBef>
                          <a:spcPts val="600"/>
                        </a:spcBef>
                        <a:spcAft>
                          <a:spcPts val="600"/>
                        </a:spcAft>
                      </a:pPr>
                      <a:r>
                        <a:rPr lang="en-US" sz="1600" b="0" u="none" dirty="0" smtClean="0">
                          <a:solidFill>
                            <a:schemeClr val="tx1"/>
                          </a:solidFill>
                          <a:latin typeface="Verdana" pitchFamily="34" charset="0"/>
                          <a:ea typeface="Verdana" pitchFamily="34" charset="0"/>
                          <a:cs typeface="Verdana" pitchFamily="34" charset="0"/>
                        </a:rPr>
                        <a:t>Does it support non-repudiation requirement?</a:t>
                      </a:r>
                      <a:endParaRPr lang="en-US" sz="1600" u="none"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1600" dirty="0" smtClean="0">
                          <a:solidFill>
                            <a:schemeClr val="tx1"/>
                          </a:solidFill>
                          <a:latin typeface="Verdana" pitchFamily="34" charset="0"/>
                          <a:ea typeface="Verdana" pitchFamily="34" charset="0"/>
                          <a:cs typeface="Verdana" pitchFamily="34" charset="0"/>
                        </a:rPr>
                        <a:t>No, because both parties have the same key.</a:t>
                      </a:r>
                      <a:endParaRPr lang="en-US" sz="16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1600" dirty="0" smtClean="0">
                          <a:solidFill>
                            <a:schemeClr val="tx1"/>
                          </a:solidFill>
                          <a:latin typeface="Verdana" pitchFamily="34" charset="0"/>
                          <a:ea typeface="Verdana" pitchFamily="34" charset="0"/>
                          <a:cs typeface="Verdana" pitchFamily="34" charset="0"/>
                        </a:rPr>
                        <a:t>Yes</a:t>
                      </a:r>
                      <a:endParaRPr lang="en-US" sz="16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9080">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Nature of plaintext and </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ciphertext</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In symmetric-key cryptography, the plaintext and </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ciphertext</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are thought of as a combination of symbols (characters or bits).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But in asymmetric-key cryptography, the plaintext and </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ciphertext</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are numbers.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139080">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Algorithm needed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Symmetric-key cryptography is based on substitution and/or permutation of symbols (characters or bits).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Asymmetric-key cryptography is  based on applying mathematical functions to numbers.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62167">
                <a:tc>
                  <a:txBody>
                    <a:bodyPr/>
                    <a:lstStyle/>
                    <a:p>
                      <a:pPr marL="0" marR="0" algn="just">
                        <a:lnSpc>
                          <a:spcPct val="100000"/>
                        </a:lnSpc>
                        <a:spcBef>
                          <a:spcPts val="600"/>
                        </a:spcBef>
                        <a:spcAft>
                          <a:spcPts val="600"/>
                        </a:spcAft>
                      </a:pPr>
                      <a:r>
                        <a:rPr lang="en-US" sz="1600" b="0" u="none" dirty="0">
                          <a:solidFill>
                            <a:schemeClr val="tx1"/>
                          </a:solidFill>
                          <a:latin typeface="Verdana" pitchFamily="34" charset="0"/>
                          <a:ea typeface="Verdana" pitchFamily="34" charset="0"/>
                          <a:cs typeface="Verdana" pitchFamily="34" charset="0"/>
                        </a:rPr>
                        <a:t>More secure?</a:t>
                      </a:r>
                      <a:endParaRPr lang="en-US" sz="1600" u="none"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No, because both parties have the same key for encryption and decryption purposes. The key is not to be leaked to outsider and should be changed often to ensure security.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Yes, since only one party needs to know the private key, and if a third party knows the public key, it does not compromise the security of the message.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781083">
                <a:tc>
                  <a:txBody>
                    <a:bodyPr/>
                    <a:lstStyle/>
                    <a:p>
                      <a:pPr marL="0" marR="0">
                        <a:lnSpc>
                          <a:spcPct val="100000"/>
                        </a:lnSpc>
                        <a:spcBef>
                          <a:spcPts val="600"/>
                        </a:spcBef>
                        <a:spcAft>
                          <a:spcPts val="600"/>
                        </a:spcAft>
                      </a:pPr>
                      <a:r>
                        <a:rPr lang="en-US" sz="1600" b="0" u="none" dirty="0">
                          <a:solidFill>
                            <a:schemeClr val="tx1"/>
                          </a:solidFill>
                          <a:latin typeface="Verdana" pitchFamily="34" charset="0"/>
                          <a:ea typeface="Verdana" pitchFamily="34" charset="0"/>
                          <a:cs typeface="Verdana" pitchFamily="34" charset="0"/>
                        </a:rPr>
                        <a:t>Speed of operation</a:t>
                      </a:r>
                      <a:endParaRPr lang="en-US" sz="1600" u="none"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1600" dirty="0" smtClean="0">
                          <a:solidFill>
                            <a:schemeClr val="tx1"/>
                          </a:solidFill>
                          <a:latin typeface="Verdana" pitchFamily="34" charset="0"/>
                          <a:ea typeface="Verdana" pitchFamily="34" charset="0"/>
                          <a:cs typeface="Verdana" pitchFamily="34" charset="0"/>
                        </a:rPr>
                        <a:t>Faster, </a:t>
                      </a:r>
                      <a:r>
                        <a:rPr lang="en-US" sz="1600" dirty="0">
                          <a:solidFill>
                            <a:schemeClr val="tx1"/>
                          </a:solidFill>
                          <a:latin typeface="Verdana" pitchFamily="34" charset="0"/>
                          <a:ea typeface="Verdana" pitchFamily="34" charset="0"/>
                          <a:cs typeface="Verdana" pitchFamily="34" charset="0"/>
                        </a:rPr>
                        <a:t>since it can be implemented easily in most hardware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just">
                        <a:lnSpc>
                          <a:spcPct val="100000"/>
                        </a:lnSpc>
                        <a:spcBef>
                          <a:spcPts val="600"/>
                        </a:spcBef>
                        <a:spcAft>
                          <a:spcPts val="600"/>
                        </a:spcAft>
                      </a:pPr>
                      <a:r>
                        <a:rPr lang="en-US" sz="1600" dirty="0">
                          <a:solidFill>
                            <a:schemeClr val="tx1"/>
                          </a:solidFill>
                          <a:latin typeface="Verdana" pitchFamily="34" charset="0"/>
                          <a:ea typeface="Verdana" pitchFamily="34" charset="0"/>
                          <a:cs typeface="Verdana" pitchFamily="34" charset="0"/>
                        </a:rPr>
                        <a:t>Relatively </a:t>
                      </a:r>
                      <a:r>
                        <a:rPr lang="en-US" sz="1600" dirty="0" smtClean="0">
                          <a:solidFill>
                            <a:schemeClr val="tx1"/>
                          </a:solidFill>
                          <a:latin typeface="Verdana" pitchFamily="34" charset="0"/>
                          <a:ea typeface="Verdana" pitchFamily="34" charset="0"/>
                          <a:cs typeface="Verdana" pitchFamily="34" charset="0"/>
                        </a:rPr>
                        <a:t>slower, </a:t>
                      </a:r>
                      <a:r>
                        <a:rPr lang="en-US" sz="1600" dirty="0">
                          <a:solidFill>
                            <a:schemeClr val="tx1"/>
                          </a:solidFill>
                          <a:latin typeface="Verdana" pitchFamily="34" charset="0"/>
                          <a:ea typeface="Verdana" pitchFamily="34" charset="0"/>
                          <a:cs typeface="Verdana" pitchFamily="34" charset="0"/>
                        </a:rPr>
                        <a:t>since it takes time to compute.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4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Symmetric-key Vs. Asymmetric-key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C8C06B3A-51E6-490A-87EA-C1621131CE44}"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9"/>
          <p:cNvSpPr>
            <a:spLocks noChangeArrowheads="1"/>
          </p:cNvSpPr>
          <p:nvPr/>
        </p:nvSpPr>
        <p:spPr bwMode="auto">
          <a:xfrm>
            <a:off x="152400" y="714375"/>
            <a:ext cx="88392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914400" algn="l"/>
              </a:tabLst>
            </a:pPr>
            <a:r>
              <a:rPr lang="en-US" b="0" i="0">
                <a:latin typeface="Verdana" pitchFamily="34" charset="0"/>
              </a:rPr>
              <a:t>Besides symmetric-key and asymmetric-key cryptography, there is another protocol that one can use to send sensitive information across an insecure network. This protocol is called </a:t>
            </a:r>
            <a:r>
              <a:rPr lang="en-US" b="0" i="0">
                <a:solidFill>
                  <a:srgbClr val="FF0000"/>
                </a:solidFill>
                <a:latin typeface="Verdana" pitchFamily="34" charset="0"/>
              </a:rPr>
              <a:t>three-pass protocol </a:t>
            </a:r>
            <a:r>
              <a:rPr lang="en-US" b="0" i="0">
                <a:latin typeface="Verdana" pitchFamily="34" charset="0"/>
              </a:rPr>
              <a:t>which does not involve sending keys across the network. </a:t>
            </a:r>
          </a:p>
          <a:p>
            <a:pPr marL="457200" indent="-457200" algn="just">
              <a:spcBef>
                <a:spcPts val="600"/>
              </a:spcBef>
              <a:spcAft>
                <a:spcPts val="600"/>
              </a:spcAft>
              <a:buFont typeface="Wingdings" pitchFamily="2" charset="2"/>
              <a:buChar char="Ø"/>
              <a:tabLst>
                <a:tab pos="914400" algn="l"/>
              </a:tabLst>
            </a:pPr>
            <a:r>
              <a:rPr lang="en-US" b="0" i="0">
                <a:latin typeface="Verdana" pitchFamily="34" charset="0"/>
              </a:rPr>
              <a:t>An analogy can help explain the three-pass protocol:</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If Alice wants to send a secret message to Bob, she can send it in a box with his padlock. </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When Bob receives the box, he sends it back to Alice with a padlock of his own. </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After receiving the box, Alice removes her padlock and returns the box to Bob. </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Bob can now open the box because it has only his padlock on it.</a:t>
            </a:r>
          </a:p>
        </p:txBody>
      </p:sp>
      <p:sp>
        <p:nvSpPr>
          <p:cNvPr id="35844"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Three-pass Protocol:</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152400" y="609600"/>
            <a:ext cx="8839200" cy="5508625"/>
          </a:xfrm>
          <a:prstGeom prst="rect">
            <a:avLst/>
          </a:prstGeom>
          <a:noFill/>
          <a:ln w="9525">
            <a:noFill/>
            <a:miter lim="800000"/>
            <a:headEnd/>
            <a:tailEnd/>
          </a:ln>
          <a:effectLst/>
        </p:spPr>
        <p:txBody>
          <a:bodyPr anchor="ctr">
            <a:spAutoFit/>
          </a:bodyPr>
          <a:lstStyle/>
          <a:p>
            <a:pPr marL="457200" indent="-457200">
              <a:spcBef>
                <a:spcPts val="600"/>
              </a:spcBef>
              <a:spcAft>
                <a:spcPts val="600"/>
              </a:spcAft>
              <a:tabLst>
                <a:tab pos="914400" algn="l"/>
              </a:tabLst>
              <a:defRPr/>
            </a:pPr>
            <a:r>
              <a:rPr lang="en-US" b="0" i="0" dirty="0">
                <a:latin typeface="Verdana" pitchFamily="34" charset="0"/>
                <a:ea typeface="Verdana" pitchFamily="34" charset="0"/>
                <a:cs typeface="Verdana" pitchFamily="34" charset="0"/>
              </a:rPr>
              <a:t>Some widely used cryptosystems are described here briefly.</a:t>
            </a:r>
          </a:p>
          <a:p>
            <a:pPr marL="457200" indent="-457200">
              <a:spcBef>
                <a:spcPts val="600"/>
              </a:spcBef>
              <a:spcAft>
                <a:spcPts val="600"/>
              </a:spcAft>
              <a:buFont typeface="Wingdings" pitchFamily="2" charset="2"/>
              <a:buChar char="Ø"/>
              <a:tabLst>
                <a:tab pos="914400" algn="l"/>
              </a:tabLst>
              <a:defRPr/>
            </a:pPr>
            <a:r>
              <a:rPr lang="en-US" i="0" dirty="0">
                <a:latin typeface="Verdana" pitchFamily="34" charset="0"/>
                <a:ea typeface="Verdana" pitchFamily="34" charset="0"/>
                <a:cs typeface="Verdana" pitchFamily="34" charset="0"/>
              </a:rPr>
              <a:t>RSA Algorithm:</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It is the most commonly used public-key algorithm, although it is vulnerable to attack.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It is named so after its inventors, Ron </a:t>
            </a:r>
            <a:r>
              <a:rPr lang="en-US" sz="1400" b="0" i="0" dirty="0" err="1">
                <a:latin typeface="Verdana" pitchFamily="34" charset="0"/>
                <a:ea typeface="Verdana" pitchFamily="34" charset="0"/>
                <a:cs typeface="Verdana" pitchFamily="34" charset="0"/>
              </a:rPr>
              <a:t>Rivest</a:t>
            </a:r>
            <a:r>
              <a:rPr lang="en-US" sz="1400" b="0" i="0" dirty="0">
                <a:latin typeface="Verdana" pitchFamily="34" charset="0"/>
                <a:ea typeface="Verdana" pitchFamily="34" charset="0"/>
                <a:cs typeface="Verdana" pitchFamily="34" charset="0"/>
              </a:rPr>
              <a:t>, </a:t>
            </a:r>
            <a:r>
              <a:rPr lang="en-US" sz="1400" b="0" i="0" dirty="0" err="1">
                <a:latin typeface="Verdana" pitchFamily="34" charset="0"/>
                <a:ea typeface="Verdana" pitchFamily="34" charset="0"/>
                <a:cs typeface="Verdana" pitchFamily="34" charset="0"/>
              </a:rPr>
              <a:t>Adi</a:t>
            </a:r>
            <a:r>
              <a:rPr lang="en-US" sz="1400" b="0" i="0" dirty="0">
                <a:latin typeface="Verdana" pitchFamily="34" charset="0"/>
                <a:ea typeface="Verdana" pitchFamily="34" charset="0"/>
                <a:cs typeface="Verdana" pitchFamily="34" charset="0"/>
              </a:rPr>
              <a:t> Shamir, and Len </a:t>
            </a:r>
            <a:r>
              <a:rPr lang="en-US" sz="1400" b="0" i="0" dirty="0" err="1">
                <a:latin typeface="Verdana" pitchFamily="34" charset="0"/>
                <a:ea typeface="Verdana" pitchFamily="34" charset="0"/>
                <a:cs typeface="Verdana" pitchFamily="34" charset="0"/>
              </a:rPr>
              <a:t>Adlemman</a:t>
            </a:r>
            <a:r>
              <a:rPr lang="en-US" sz="1400" b="0" i="0" dirty="0">
                <a:latin typeface="Verdana" pitchFamily="34" charset="0"/>
                <a:ea typeface="Verdana" pitchFamily="34" charset="0"/>
                <a:cs typeface="Verdana" pitchFamily="34" charset="0"/>
              </a:rPr>
              <a:t> of the Massachusetts Institute of Technology (MIT).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It was first published in 1978.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This algorithm lets you choose the size of your public key.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The 512-bit keys are considered insecure or weak, but the 768-bit keys are secure from everything but the National Security Administration (NSA).</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The 1024-bit keys are secure from everything virtually.</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RSA is embedded in major products such as Windows, Netscape Navigator etc.</a:t>
            </a:r>
          </a:p>
          <a:p>
            <a:pPr>
              <a:defRPr/>
            </a:pPr>
            <a:r>
              <a:rPr lang="en-US" dirty="0"/>
              <a:t> </a:t>
            </a:r>
            <a:endParaRPr lang="en-US" sz="2000" dirty="0"/>
          </a:p>
          <a:p>
            <a:pPr marL="457200" indent="-457200">
              <a:spcBef>
                <a:spcPts val="600"/>
              </a:spcBef>
              <a:spcAft>
                <a:spcPts val="600"/>
              </a:spcAft>
              <a:buFont typeface="Wingdings" pitchFamily="2" charset="2"/>
              <a:buChar char="Ø"/>
              <a:tabLst>
                <a:tab pos="914400" algn="l"/>
              </a:tabLst>
              <a:defRPr/>
            </a:pPr>
            <a:r>
              <a:rPr lang="en-US" i="0" dirty="0">
                <a:latin typeface="Verdana" pitchFamily="34" charset="0"/>
                <a:ea typeface="Verdana" pitchFamily="34" charset="0"/>
                <a:cs typeface="Verdana" pitchFamily="34" charset="0"/>
              </a:rPr>
              <a:t>DES (data Encryption Standards):</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It was developed by IBM in 1974. </a:t>
            </a:r>
          </a:p>
          <a:p>
            <a:pPr marL="1371600" lvl="1"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DES is the first private-key encryption system which is widely used commercially </a:t>
            </a:r>
          </a:p>
        </p:txBody>
      </p:sp>
      <p:sp>
        <p:nvSpPr>
          <p:cNvPr id="36868"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Common Cryptosystems:</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9"/>
          <p:cNvSpPr>
            <a:spLocks noChangeArrowheads="1"/>
          </p:cNvSpPr>
          <p:nvPr/>
        </p:nvSpPr>
        <p:spPr bwMode="auto">
          <a:xfrm>
            <a:off x="152400" y="769938"/>
            <a:ext cx="8839200"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600"/>
              </a:spcBef>
              <a:spcAft>
                <a:spcPts val="600"/>
              </a:spcAft>
              <a:buFont typeface="Wingdings" pitchFamily="2" charset="2"/>
              <a:buChar char="Ø"/>
              <a:tabLst>
                <a:tab pos="914400" algn="l"/>
              </a:tabLst>
            </a:pPr>
            <a:r>
              <a:rPr lang="en-US" i="0">
                <a:latin typeface="Verdana" pitchFamily="34" charset="0"/>
              </a:rPr>
              <a:t>3DES:</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Stronger version of DES called Tripple DES, uses three 56-bit key to encrypt each block.</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The first key encrypts the data block, the second key decrypts the data block and the third key encrypts the same data block again.</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The 3DES version requires a 168-bit key that makes the process quite secure and much safer than the plain DES.  </a:t>
            </a:r>
          </a:p>
          <a:p>
            <a:pPr marL="1371600" lvl="1" indent="-457200">
              <a:spcBef>
                <a:spcPts val="600"/>
              </a:spcBef>
              <a:spcAft>
                <a:spcPts val="600"/>
              </a:spcAft>
              <a:tabLst>
                <a:tab pos="914400" algn="l"/>
              </a:tabLst>
            </a:pPr>
            <a:endParaRPr lang="en-US" sz="1400" b="0" i="0">
              <a:latin typeface="Verdana" pitchFamily="34" charset="0"/>
            </a:endParaRPr>
          </a:p>
          <a:p>
            <a:pPr marL="457200" indent="-457200">
              <a:spcBef>
                <a:spcPts val="600"/>
              </a:spcBef>
              <a:spcAft>
                <a:spcPts val="600"/>
              </a:spcAft>
              <a:buFont typeface="Wingdings" pitchFamily="2" charset="2"/>
              <a:buChar char="Ø"/>
              <a:tabLst>
                <a:tab pos="914400" algn="l"/>
              </a:tabLst>
            </a:pPr>
            <a:r>
              <a:rPr lang="en-US" i="0">
                <a:latin typeface="Verdana" pitchFamily="34" charset="0"/>
              </a:rPr>
              <a:t>IDEA (International Data Encryption Algorithm):</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It was created in Switzerland in 1991. </a:t>
            </a:r>
          </a:p>
          <a:p>
            <a:pPr marL="1371600" lvl="1" indent="-457200">
              <a:spcBef>
                <a:spcPts val="600"/>
              </a:spcBef>
              <a:spcAft>
                <a:spcPts val="600"/>
              </a:spcAft>
              <a:buFont typeface="Wingdings" pitchFamily="2" charset="2"/>
              <a:buChar char="v"/>
              <a:tabLst>
                <a:tab pos="914400" algn="l"/>
              </a:tabLst>
            </a:pPr>
            <a:r>
              <a:rPr lang="en-US" sz="1400" b="0" i="0">
                <a:latin typeface="Verdana" pitchFamily="34" charset="0"/>
              </a:rPr>
              <a:t>It offers strong encryption using a 128-bit key to encrypt 64-bit blocks. This system is widely used in older version of PGP (Pretty Good Privacy) system.</a:t>
            </a:r>
          </a:p>
        </p:txBody>
      </p:sp>
      <p:sp>
        <p:nvSpPr>
          <p:cNvPr id="37892"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Common Cryptosystems:</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152400" y="838200"/>
            <a:ext cx="8839200" cy="4308475"/>
          </a:xfrm>
          <a:prstGeom prst="rect">
            <a:avLst/>
          </a:prstGeom>
          <a:noFill/>
          <a:ln w="9525">
            <a:noFill/>
            <a:miter lim="800000"/>
            <a:headEnd/>
            <a:tailEnd/>
          </a:ln>
          <a:effectLst/>
        </p:spPr>
        <p:txBody>
          <a:bodyPr anchor="ctr">
            <a:spAutoFit/>
          </a:bodyPr>
          <a:lstStyle/>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There is a very important fact that is sometimes misunderstood: </a:t>
            </a:r>
          </a:p>
          <a:p>
            <a:pPr marL="1371600" indent="-457200">
              <a:spcBef>
                <a:spcPts val="600"/>
              </a:spcBef>
              <a:spcAft>
                <a:spcPts val="600"/>
              </a:spcAft>
              <a:buFont typeface="Wingdings" pitchFamily="2" charset="2"/>
              <a:buChar char="v"/>
              <a:tabLst>
                <a:tab pos="1371600" algn="l"/>
              </a:tabLst>
              <a:defRPr/>
            </a:pPr>
            <a:r>
              <a:rPr lang="en-US" sz="1400" b="0" i="0" dirty="0">
                <a:latin typeface="Verdana" pitchFamily="34" charset="0"/>
                <a:ea typeface="Verdana" pitchFamily="34" charset="0"/>
                <a:cs typeface="Verdana" pitchFamily="34" charset="0"/>
              </a:rPr>
              <a:t>The advent of asymmetric-key cryptography does not eliminate the need for symmetric-key cryptography.  </a:t>
            </a:r>
          </a:p>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The reason for above fact is that asymmetric-key cryptography is much slower than symmetric-key cryptography. For </a:t>
            </a:r>
            <a:r>
              <a:rPr lang="en-US" b="0" i="0" dirty="0" err="1">
                <a:latin typeface="Verdana" pitchFamily="34" charset="0"/>
                <a:ea typeface="Verdana" pitchFamily="34" charset="0"/>
                <a:cs typeface="Verdana" pitchFamily="34" charset="0"/>
              </a:rPr>
              <a:t>encipherment</a:t>
            </a:r>
            <a:r>
              <a:rPr lang="en-US" b="0" i="0" dirty="0">
                <a:latin typeface="Verdana" pitchFamily="34" charset="0"/>
                <a:ea typeface="Verdana" pitchFamily="34" charset="0"/>
                <a:cs typeface="Verdana" pitchFamily="34" charset="0"/>
              </a:rPr>
              <a:t> of large messages, symmetric-key cryptography is still needed. On the other hand, the speed of symmetric-key cryptography does not eliminate the need for asymmetric-key cryptography. Asymmetric-key cryptography is still needed for authentication, digital signatures, and secret-key exchanges.</a:t>
            </a:r>
          </a:p>
          <a:p>
            <a:pPr marL="457200"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Therefore, we actually believe that they will exist in parallel and continue to serve the community. They are complements of each other; the advantages of one can compensate for the disadvantages of the other.</a:t>
            </a:r>
          </a:p>
        </p:txBody>
      </p:sp>
      <p:sp>
        <p:nvSpPr>
          <p:cNvPr id="38916"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Need for Both Cryptography: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ChangeArrowheads="1"/>
          </p:cNvSpPr>
          <p:nvPr/>
        </p:nvSpPr>
        <p:spPr bwMode="auto">
          <a:xfrm>
            <a:off x="152400" y="612775"/>
            <a:ext cx="88392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300"/>
              </a:spcBef>
              <a:spcAft>
                <a:spcPts val="300"/>
              </a:spcAft>
              <a:tabLst>
                <a:tab pos="914400" algn="l"/>
              </a:tabLst>
            </a:pPr>
            <a:r>
              <a:rPr lang="en-US" sz="1600" i="0">
                <a:solidFill>
                  <a:srgbClr val="3333FF"/>
                </a:solidFill>
                <a:latin typeface="Verdana" pitchFamily="34" charset="0"/>
              </a:rPr>
              <a:t>The advantages of Cryptography are:</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It hides the message and your privacy is safe.</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No one would be able to know what it says unless there's a key to the code.</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You can write what ever you want and how ever you want (any theme any symbol for the code) to keep your code a secret.</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You are able to use Cryptography during lessons without the teacher knowing. (But will take long to make the code, to figure it out and to make the key).</a:t>
            </a:r>
          </a:p>
          <a:p>
            <a:pPr marL="457200" indent="-457200">
              <a:spcBef>
                <a:spcPts val="300"/>
              </a:spcBef>
              <a:spcAft>
                <a:spcPts val="300"/>
              </a:spcAft>
              <a:tabLst>
                <a:tab pos="914400" algn="l"/>
              </a:tabLst>
            </a:pPr>
            <a:endParaRPr lang="en-US" sz="1600" b="0" i="0">
              <a:latin typeface="Verdana" pitchFamily="34" charset="0"/>
            </a:endParaRPr>
          </a:p>
          <a:p>
            <a:pPr marL="457200" indent="-457200">
              <a:spcBef>
                <a:spcPts val="300"/>
              </a:spcBef>
              <a:spcAft>
                <a:spcPts val="300"/>
              </a:spcAft>
              <a:tabLst>
                <a:tab pos="914400" algn="l"/>
              </a:tabLst>
            </a:pPr>
            <a:r>
              <a:rPr lang="en-US" sz="1600" i="0">
                <a:solidFill>
                  <a:srgbClr val="FF0000"/>
                </a:solidFill>
                <a:latin typeface="Verdana" pitchFamily="34" charset="0"/>
              </a:rPr>
              <a:t>The disadvantages of Cryptography are:</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Encryption takes longer computer processor time to create the code. The more complex the encryption, the more processing it will take. </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Takes a long time to figure out the code. </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Encryption keys can become lost rendering the associated data unrecoverable. </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If you were to send a code to another person in the past, it will take long to get to that person.</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Overall cryptography is a long process.</a:t>
            </a:r>
          </a:p>
          <a:p>
            <a:pPr marL="457200" indent="-457200">
              <a:spcBef>
                <a:spcPts val="300"/>
              </a:spcBef>
              <a:spcAft>
                <a:spcPts val="300"/>
              </a:spcAft>
              <a:buFont typeface="Wingdings" pitchFamily="2" charset="2"/>
              <a:buChar char="Ø"/>
              <a:tabLst>
                <a:tab pos="914400" algn="l"/>
              </a:tabLst>
            </a:pPr>
            <a:r>
              <a:rPr lang="en-US" sz="1600" b="0" i="0">
                <a:latin typeface="Verdana" pitchFamily="34" charset="0"/>
              </a:rPr>
              <a:t>The terrorists, child pornographers, or drug dealers may promote their businesses using cryptography.  Though increasingly using, millions of medical records, credit card databases, and other repositories continue to be vulnerable.</a:t>
            </a:r>
          </a:p>
        </p:txBody>
      </p:sp>
      <p:sp>
        <p:nvSpPr>
          <p:cNvPr id="39940"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Merits and Demerits of Encryption:</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11"/>
          <p:cNvSpPr>
            <a:spLocks noChangeArrowheads="1"/>
          </p:cNvSpPr>
          <p:nvPr/>
        </p:nvSpPr>
        <p:spPr bwMode="auto">
          <a:xfrm>
            <a:off x="0" y="-39688"/>
            <a:ext cx="9144000" cy="113877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i="0" dirty="0">
                <a:ln>
                  <a:solidFill>
                    <a:srgbClr val="FF0000"/>
                  </a:solidFill>
                </a:ln>
                <a:solidFill>
                  <a:srgbClr val="3333FF"/>
                </a:solidFill>
                <a:latin typeface="Arial" charset="0"/>
              </a:rPr>
              <a:t>Lecture File-01</a:t>
            </a:r>
          </a:p>
          <a:p>
            <a:pPr algn="ctr"/>
            <a:r>
              <a:rPr lang="en-US" altLang="en-US" sz="3200" i="0" dirty="0" smtClean="0">
                <a:latin typeface="Arial" charset="0"/>
              </a:rPr>
              <a:t>  </a:t>
            </a:r>
            <a:r>
              <a:rPr lang="en-US" altLang="en-US" sz="3600" i="0" dirty="0">
                <a:ln>
                  <a:solidFill>
                    <a:srgbClr val="00CC00"/>
                  </a:solidFill>
                </a:ln>
                <a:latin typeface="Arial" charset="0"/>
              </a:rPr>
              <a:t>Overview of Cryptography</a:t>
            </a:r>
            <a:endParaRPr lang="en-US" sz="3600" i="0" dirty="0">
              <a:ln>
                <a:solidFill>
                  <a:srgbClr val="00CC00"/>
                </a:solidFill>
              </a:ln>
              <a:latin typeface="Arial"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a:t>
            </a:fld>
            <a:endParaRPr lang="en-US" dirty="0"/>
          </a:p>
        </p:txBody>
      </p:sp>
      <p:sp>
        <p:nvSpPr>
          <p:cNvPr id="6" name="Rectangle 14"/>
          <p:cNvSpPr>
            <a:spLocks noChangeArrowheads="1"/>
          </p:cNvSpPr>
          <p:nvPr/>
        </p:nvSpPr>
        <p:spPr bwMode="auto">
          <a:xfrm>
            <a:off x="-76200" y="1794331"/>
            <a:ext cx="88392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chorCtr="0">
            <a:spAutoFit/>
          </a:bodyPr>
          <a:lstStyle/>
          <a:p>
            <a:pPr marL="730250" lvl="1" indent="-514350" algn="just">
              <a:spcBef>
                <a:spcPts val="600"/>
              </a:spcBef>
              <a:spcAft>
                <a:spcPts val="600"/>
              </a:spcAft>
              <a:buFont typeface="Wingdings" pitchFamily="2" charset="2"/>
              <a:buChar char="v"/>
              <a:defRPr/>
            </a:pPr>
            <a:r>
              <a:rPr lang="en-US" altLang="zh-CN" sz="2400" i="0" dirty="0">
                <a:ln>
                  <a:solidFill>
                    <a:srgbClr val="00B050"/>
                  </a:solidFill>
                </a:ln>
                <a:latin typeface="Verdana" pitchFamily="34" charset="0"/>
                <a:ea typeface="SimSun" pitchFamily="2" charset="-122"/>
              </a:rPr>
              <a:t>To know the general idea behind cryptography.</a:t>
            </a:r>
          </a:p>
          <a:p>
            <a:pPr marL="730250" lvl="1" indent="-514350" algn="just">
              <a:spcBef>
                <a:spcPts val="600"/>
              </a:spcBef>
              <a:spcAft>
                <a:spcPts val="600"/>
              </a:spcAft>
              <a:buFont typeface="Wingdings" pitchFamily="2" charset="2"/>
              <a:buChar char="v"/>
              <a:defRPr/>
            </a:pPr>
            <a:r>
              <a:rPr lang="en-US" altLang="zh-CN" sz="2400" i="0" dirty="0">
                <a:ln>
                  <a:solidFill>
                    <a:srgbClr val="6600FF"/>
                  </a:solidFill>
                </a:ln>
                <a:latin typeface="Verdana" pitchFamily="34" charset="0"/>
                <a:ea typeface="SimSun" pitchFamily="2" charset="-122"/>
              </a:rPr>
              <a:t>To be familiar with basic terminology related to cryptography.</a:t>
            </a:r>
          </a:p>
          <a:p>
            <a:pPr marL="730250" lvl="1" indent="-514350" algn="just">
              <a:spcBef>
                <a:spcPts val="600"/>
              </a:spcBef>
              <a:spcAft>
                <a:spcPts val="600"/>
              </a:spcAft>
              <a:buFont typeface="Wingdings" pitchFamily="2" charset="2"/>
              <a:buChar char="v"/>
              <a:defRPr/>
            </a:pPr>
            <a:r>
              <a:rPr lang="en-US" altLang="zh-CN" sz="2400" i="0" dirty="0">
                <a:ln>
                  <a:solidFill>
                    <a:srgbClr val="00B050"/>
                  </a:solidFill>
                </a:ln>
                <a:latin typeface="Verdana" pitchFamily="34" charset="0"/>
                <a:ea typeface="SimSun" pitchFamily="2" charset="-122"/>
              </a:rPr>
              <a:t>To define the terms and the concepts of symmetric-key and asymmetric-key cryptography.</a:t>
            </a:r>
          </a:p>
          <a:p>
            <a:pPr marL="730250" lvl="1" indent="-514350" algn="just">
              <a:spcBef>
                <a:spcPts val="600"/>
              </a:spcBef>
              <a:spcAft>
                <a:spcPts val="600"/>
              </a:spcAft>
              <a:buFont typeface="Wingdings" pitchFamily="2" charset="2"/>
              <a:buChar char="v"/>
              <a:defRPr/>
            </a:pPr>
            <a:r>
              <a:rPr lang="en-US" altLang="zh-CN" sz="2400" i="0" dirty="0">
                <a:ln>
                  <a:solidFill>
                    <a:srgbClr val="6600FF"/>
                  </a:solidFill>
                </a:ln>
                <a:latin typeface="Verdana" pitchFamily="34" charset="0"/>
                <a:ea typeface="SimSun" pitchFamily="2" charset="-122"/>
              </a:rPr>
              <a:t>To distinguish between two cryptosystems: symmetric-key and asymmetric-key.</a:t>
            </a:r>
          </a:p>
          <a:p>
            <a:pPr marL="730250" lvl="1" indent="-514350" algn="just">
              <a:spcBef>
                <a:spcPts val="600"/>
              </a:spcBef>
              <a:spcAft>
                <a:spcPts val="600"/>
              </a:spcAft>
              <a:buFont typeface="Wingdings" pitchFamily="2" charset="2"/>
              <a:buChar char="v"/>
              <a:defRPr/>
            </a:pPr>
            <a:r>
              <a:rPr lang="en-US" sz="2400" i="0" dirty="0">
                <a:ln>
                  <a:solidFill>
                    <a:srgbClr val="00B050"/>
                  </a:solidFill>
                </a:ln>
                <a:latin typeface="Verdana" pitchFamily="34" charset="0"/>
                <a:ea typeface="SimSun" pitchFamily="2" charset="-122"/>
              </a:rPr>
              <a:t>To emphasize the two categories of traditional ciphers: substitution and transposition ciphers.</a:t>
            </a:r>
          </a:p>
        </p:txBody>
      </p:sp>
      <p:sp>
        <p:nvSpPr>
          <p:cNvPr id="7" name="Rectangle 14"/>
          <p:cNvSpPr>
            <a:spLocks noChangeArrowheads="1"/>
          </p:cNvSpPr>
          <p:nvPr/>
        </p:nvSpPr>
        <p:spPr bwMode="auto">
          <a:xfrm>
            <a:off x="0" y="1108531"/>
            <a:ext cx="876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i="0" dirty="0" smtClean="0">
                <a:ln w="12700">
                  <a:solidFill>
                    <a:srgbClr val="6600FF"/>
                  </a:solidFill>
                  <a:prstDash val="solid"/>
                </a:ln>
                <a:solidFill>
                  <a:srgbClr val="3333FF"/>
                </a:solidFill>
                <a:effectLst>
                  <a:innerShdw blurRad="177800">
                    <a:schemeClr val="accent3">
                      <a:lumMod val="50000"/>
                    </a:schemeClr>
                  </a:innerShdw>
                </a:effectLst>
                <a:latin typeface="Verdana" panose="020B0604030504040204" pitchFamily="34" charset="0"/>
                <a:ea typeface="Verdana" panose="020B0604030504040204" pitchFamily="34" charset="0"/>
              </a:rPr>
              <a:t>Topics to be Discussed</a:t>
            </a:r>
            <a:endParaRPr lang="en-US" sz="3200" i="0" dirty="0">
              <a:ln w="12700">
                <a:solidFill>
                  <a:srgbClr val="6600FF"/>
                </a:solidFill>
                <a:prstDash val="solid"/>
              </a:ln>
              <a:solidFill>
                <a:srgbClr val="3333FF"/>
              </a:solidFill>
              <a:effectLst>
                <a:innerShdw blurRad="177800">
                  <a:schemeClr val="accent3">
                    <a:lumMod val="50000"/>
                  </a:schemeClr>
                </a:innerShdw>
              </a:effectLst>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0" y="762000"/>
            <a:ext cx="8839200" cy="5881688"/>
          </a:xfrm>
          <a:prstGeom prst="rect">
            <a:avLst/>
          </a:prstGeom>
          <a:noFill/>
          <a:ln w="9525">
            <a:noFill/>
            <a:miter lim="800000"/>
            <a:headEnd/>
            <a:tailEnd/>
          </a:ln>
          <a:effectLst/>
        </p:spPr>
        <p:txBody>
          <a:bodyPr anchor="ctr">
            <a:spAutoFit/>
          </a:bodyPr>
          <a:lstStyle/>
          <a:p>
            <a:pPr>
              <a:spcBef>
                <a:spcPts val="300"/>
              </a:spcBef>
              <a:spcAft>
                <a:spcPts val="300"/>
              </a:spcAft>
              <a:defRPr/>
            </a:pPr>
            <a:r>
              <a:rPr lang="en-US" sz="1600" b="0" i="0" dirty="0">
                <a:latin typeface="Verdana" pitchFamily="34" charset="0"/>
                <a:ea typeface="Verdana" pitchFamily="34" charset="0"/>
                <a:cs typeface="Verdana" pitchFamily="34" charset="0"/>
              </a:rPr>
              <a:t>Communicating over the Internet without encryption is like broadcasting over the radio. </a:t>
            </a:r>
          </a:p>
          <a:p>
            <a:pPr marL="457200" indent="-457200">
              <a:spcBef>
                <a:spcPts val="300"/>
              </a:spcBef>
              <a:spcAft>
                <a:spcPts val="300"/>
              </a:spcAft>
              <a:tabLst>
                <a:tab pos="914400" algn="l"/>
              </a:tabLst>
              <a:defRPr/>
            </a:pPr>
            <a:endParaRPr lang="en-US" sz="700" i="0" dirty="0">
              <a:solidFill>
                <a:srgbClr val="3333FF"/>
              </a:solidFill>
              <a:latin typeface="Verdana" pitchFamily="34" charset="0"/>
              <a:ea typeface="Verdana" pitchFamily="34" charset="0"/>
              <a:cs typeface="Verdana" pitchFamily="34" charset="0"/>
            </a:endParaRPr>
          </a:p>
          <a:p>
            <a:pPr marL="457200" indent="-457200">
              <a:spcBef>
                <a:spcPts val="300"/>
              </a:spcBef>
              <a:spcAft>
                <a:spcPts val="300"/>
              </a:spcAft>
              <a:buFont typeface="Wingdings" pitchFamily="2" charset="2"/>
              <a:buChar char="Ø"/>
              <a:tabLst>
                <a:tab pos="914400" algn="l"/>
              </a:tabLst>
              <a:defRPr/>
            </a:pPr>
            <a:r>
              <a:rPr lang="en-US" sz="1600" b="0" i="0" dirty="0">
                <a:latin typeface="Verdana" pitchFamily="34" charset="0"/>
                <a:ea typeface="Verdana" pitchFamily="34" charset="0"/>
                <a:cs typeface="Verdana" pitchFamily="34" charset="0"/>
              </a:rPr>
              <a:t>Cryptography allows people to carry over the confidence found in the physical world to the electronic world, thus allowing people to do business electronically without worries of deceit and deception. Every day hundreds of thousands of people interact electronically, whether it is through e-mail, e-commerce (business conducted over the Internet), ATM machines, or cellular phones. The perpetual increase of information transmitted electronically has lead to an increased reliance on cryptography. </a:t>
            </a:r>
          </a:p>
          <a:p>
            <a:pPr marL="457200" indent="-457200">
              <a:spcBef>
                <a:spcPts val="300"/>
              </a:spcBef>
              <a:spcAft>
                <a:spcPts val="300"/>
              </a:spcAft>
              <a:buFont typeface="Wingdings" pitchFamily="2" charset="2"/>
              <a:buChar char="Ø"/>
              <a:tabLst>
                <a:tab pos="914400" algn="l"/>
              </a:tabLst>
              <a:defRPr/>
            </a:pPr>
            <a:r>
              <a:rPr lang="en-US" sz="1600" b="0" i="0" dirty="0">
                <a:latin typeface="Verdana" pitchFamily="34" charset="0"/>
                <a:ea typeface="Verdana" pitchFamily="34" charset="0"/>
                <a:cs typeface="Verdana" pitchFamily="34" charset="0"/>
              </a:rPr>
              <a:t>Cryptography makes secure web sites and electronic safe transmissions possible. For a web site to be secure all of the data transmitted between the computers where the data is kept and where it is received must be encrypted. This allows people to do online banking, online trading, and make online purchases with their credit cards, without worrying that any of their account information is being compromised. Cryptography is very important to the continued growth of the Internet and electronic commerce. </a:t>
            </a:r>
          </a:p>
          <a:p>
            <a:pPr marL="457200" indent="-457200">
              <a:spcBef>
                <a:spcPts val="300"/>
              </a:spcBef>
              <a:spcAft>
                <a:spcPts val="300"/>
              </a:spcAft>
              <a:buFont typeface="Wingdings" pitchFamily="2" charset="2"/>
              <a:buChar char="Ø"/>
              <a:tabLst>
                <a:tab pos="914400" algn="l"/>
              </a:tabLst>
              <a:defRPr/>
            </a:pPr>
            <a:r>
              <a:rPr lang="en-US" sz="1600" b="0" i="0" dirty="0">
                <a:latin typeface="Verdana" pitchFamily="34" charset="0"/>
                <a:ea typeface="Verdana" pitchFamily="34" charset="0"/>
                <a:cs typeface="Verdana" pitchFamily="34" charset="0"/>
              </a:rPr>
              <a:t>Doing E-commerce is not possible without cryptographic security. It has been said that one is safer using a credit card over the Internet than within a store or restaurant. It requires much more work to seize credit card numbers over computer networks than it does to simply walk by a table in a restaurant and lay hold of a credit card receipt. These levels of security, though not yet widely used, give the means to strengthen the foundation with which e-commerce can grow. </a:t>
            </a:r>
          </a:p>
        </p:txBody>
      </p:sp>
      <p:sp>
        <p:nvSpPr>
          <p:cNvPr id="40964"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Why is cryptography important?</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9"/>
          <p:cNvSpPr>
            <a:spLocks noChangeArrowheads="1"/>
          </p:cNvSpPr>
          <p:nvPr/>
        </p:nvSpPr>
        <p:spPr bwMode="auto">
          <a:xfrm>
            <a:off x="0" y="669925"/>
            <a:ext cx="8839200"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300"/>
              </a:spcBef>
              <a:spcAft>
                <a:spcPts val="300"/>
              </a:spcAft>
              <a:buFont typeface="Wingdings" pitchFamily="2" charset="2"/>
              <a:buChar char="Ø"/>
              <a:tabLst>
                <a:tab pos="914400" algn="l"/>
              </a:tabLst>
            </a:pPr>
            <a:r>
              <a:rPr lang="en-US" sz="1500" b="0" i="0">
                <a:latin typeface="Verdana" pitchFamily="34" charset="0"/>
              </a:rPr>
              <a:t>People use e-mail to conduct personal and business matters on a daily basis. E-mail has no physical form and may exist electronically in more than one place at a time. This poses a potential problem as it increases the opportunity for an eavesdropper to get a hold of the transmission. Encryption protects e-mail by rendering it very difficult to read by any unintended party. Digital signatures can also be used to authenticate the origin and the content of an e-mail message. </a:t>
            </a:r>
          </a:p>
          <a:p>
            <a:pPr marL="457200" indent="-457200">
              <a:spcBef>
                <a:spcPts val="300"/>
              </a:spcBef>
              <a:spcAft>
                <a:spcPts val="300"/>
              </a:spcAft>
              <a:buFont typeface="Wingdings" pitchFamily="2" charset="2"/>
              <a:buChar char="Ø"/>
              <a:tabLst>
                <a:tab pos="914400" algn="l"/>
              </a:tabLst>
            </a:pPr>
            <a:r>
              <a:rPr lang="en-US" sz="1500" b="0" i="0">
                <a:latin typeface="Verdana" pitchFamily="34" charset="0"/>
              </a:rPr>
              <a:t>In some cases cryptography allows you to have more confidence in your electronic transactions than you do in real life transactions. For example, signing documents in real life still leaves one vulnerable to the following scenario. After signing your will, agreeing to what is put forth in the document, someone can change that document and your signature is still attached. In the electronic world this type of falsification is much more difficult because digital signatures are built using the contents of the document being signed. </a:t>
            </a:r>
          </a:p>
          <a:p>
            <a:pPr marL="457200" indent="-457200">
              <a:spcBef>
                <a:spcPts val="300"/>
              </a:spcBef>
              <a:spcAft>
                <a:spcPts val="300"/>
              </a:spcAft>
              <a:buFont typeface="Wingdings" pitchFamily="2" charset="2"/>
              <a:buChar char="Ø"/>
              <a:tabLst>
                <a:tab pos="914400" algn="l"/>
              </a:tabLst>
            </a:pPr>
            <a:r>
              <a:rPr lang="en-US" sz="1500" b="0" i="0">
                <a:latin typeface="Verdana" pitchFamily="34" charset="0"/>
              </a:rPr>
              <a:t>Cryptography is also used to regulate access to satellite TV. The satellite TV companies do not have a direct connection to each individual subscriber's home. This means that anyone with a satellite dish can pick up the signals. To alleviate the problem of people getting free TV, they use cryptography. The trick is to allow only those who have paid for their service to unscramble the transmission; this is done with receivers (``unscramblers''). Each subscriber is given a receiver; the satellite transmits signals that can only be unscrambled by such a receiver (ideally). </a:t>
            </a:r>
          </a:p>
          <a:p>
            <a:pPr marL="457200" indent="-457200">
              <a:spcBef>
                <a:spcPts val="300"/>
              </a:spcBef>
              <a:spcAft>
                <a:spcPts val="300"/>
              </a:spcAft>
              <a:buFont typeface="Wingdings" pitchFamily="2" charset="2"/>
              <a:buChar char="Ø"/>
              <a:tabLst>
                <a:tab pos="914400" algn="l"/>
              </a:tabLst>
            </a:pPr>
            <a:r>
              <a:rPr lang="en-US" sz="1500" b="0" i="0">
                <a:latin typeface="Verdana" pitchFamily="34" charset="0"/>
              </a:rPr>
              <a:t>As seen, cryptography is widely used. Not only is it used over the Internet, but also it is used in phones, televisions, and a variety of other common household items. Without cryptography, hackers could get into our e-mail, listen in on our phone conversations, tap into our cable companies and acquire free cable service, or break into our bank/brokerage accounts. </a:t>
            </a:r>
          </a:p>
        </p:txBody>
      </p:sp>
      <p:sp>
        <p:nvSpPr>
          <p:cNvPr id="41988"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Why is cryptography important?</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152400" y="688975"/>
            <a:ext cx="8839200" cy="5940425"/>
          </a:xfrm>
          <a:prstGeom prst="rect">
            <a:avLst/>
          </a:prstGeom>
          <a:noFill/>
          <a:ln w="9525">
            <a:noFill/>
            <a:miter lim="800000"/>
            <a:headEnd/>
            <a:tailEnd/>
          </a:ln>
          <a:effectLst/>
        </p:spPr>
        <p:txBody>
          <a:bodyPr anchor="ctr">
            <a:spAutoFit/>
          </a:bodyPr>
          <a:lstStyle/>
          <a:p>
            <a:pPr marL="457200" indent="-457200">
              <a:spcBef>
                <a:spcPts val="300"/>
              </a:spcBef>
              <a:spcAft>
                <a:spcPts val="300"/>
              </a:spcAft>
              <a:buFont typeface="Wingdings" pitchFamily="2" charset="2"/>
              <a:buChar char="Ø"/>
              <a:tabLst>
                <a:tab pos="914400" algn="l"/>
              </a:tabLst>
              <a:defRPr/>
            </a:pPr>
            <a:r>
              <a:rPr lang="en-US" sz="1500" b="0" i="0" dirty="0">
                <a:latin typeface="Verdana" pitchFamily="34" charset="0"/>
                <a:ea typeface="Verdana" pitchFamily="34" charset="0"/>
                <a:cs typeface="Verdana" pitchFamily="34" charset="0"/>
              </a:rPr>
              <a:t>The primary goal of cryptography is to keep the plaintext secret from eavesdroppers trying to get some information about the plaintext. But adversaries may also be active and try to modify the message as they are assumed to have complete access to the communication channel. So, providing confidentiality is not the only objective of cryptography. It is also used to provide solutions for other problems. Encryption is needed to insure authentication, privacy, integrity, accountability.</a:t>
            </a:r>
          </a:p>
          <a:p>
            <a:pPr marL="457200" indent="-457200">
              <a:spcBef>
                <a:spcPts val="300"/>
              </a:spcBef>
              <a:spcAft>
                <a:spcPts val="300"/>
              </a:spcAft>
              <a:buFont typeface="Wingdings" pitchFamily="2" charset="2"/>
              <a:buChar char="Ø"/>
              <a:tabLst>
                <a:tab pos="914400" algn="l"/>
              </a:tabLst>
              <a:defRPr/>
            </a:pPr>
            <a:endParaRPr lang="en-US" sz="1500" b="0" i="0" dirty="0">
              <a:latin typeface="Verdana" pitchFamily="34" charset="0"/>
              <a:ea typeface="Verdana" pitchFamily="34" charset="0"/>
              <a:cs typeface="Verdana" pitchFamily="34" charset="0"/>
            </a:endParaRPr>
          </a:p>
          <a:p>
            <a:pPr marL="457200" indent="-457200">
              <a:spcBef>
                <a:spcPts val="300"/>
              </a:spcBef>
              <a:spcAft>
                <a:spcPts val="300"/>
              </a:spcAft>
              <a:buFont typeface="+mj-lt"/>
              <a:buAutoNum type="arabicPeriod"/>
              <a:tabLst>
                <a:tab pos="914400" algn="l"/>
              </a:tabLst>
              <a:defRPr/>
            </a:pPr>
            <a:r>
              <a:rPr lang="en-US" sz="1500" i="0" dirty="0">
                <a:latin typeface="Verdana" pitchFamily="34" charset="0"/>
                <a:ea typeface="Verdana" pitchFamily="34" charset="0"/>
                <a:cs typeface="Verdana" pitchFamily="34" charset="0"/>
              </a:rPr>
              <a:t>Data Integrity:</a:t>
            </a:r>
          </a:p>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The receiver of a message should be able to check whether the message was modified during transmission, either accidentally or deliberately. No one should be able to substitute a false message for the original message, or for parts of it. </a:t>
            </a:r>
          </a:p>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It verifies that neither the purchase amount nor the goods bought are changed or lost during transmission. Integrity also means the message has not reached the recipient twice.</a:t>
            </a:r>
          </a:p>
          <a:p>
            <a:pPr marL="457200" indent="-457200">
              <a:spcBef>
                <a:spcPts val="300"/>
              </a:spcBef>
              <a:spcAft>
                <a:spcPts val="300"/>
              </a:spcAft>
              <a:buFont typeface="+mj-lt"/>
              <a:buAutoNum type="arabicPeriod" startAt="2"/>
              <a:tabLst>
                <a:tab pos="914400" algn="l"/>
              </a:tabLst>
              <a:defRPr/>
            </a:pPr>
            <a:r>
              <a:rPr lang="en-US" sz="1500" i="0" dirty="0">
                <a:latin typeface="Verdana" pitchFamily="34" charset="0"/>
                <a:ea typeface="Verdana" pitchFamily="34" charset="0"/>
                <a:cs typeface="Verdana" pitchFamily="34" charset="0"/>
              </a:rPr>
              <a:t>Authentication:</a:t>
            </a:r>
          </a:p>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The receiver of a message should be able to verify its origin. No one should be able to send a message Bob and pretend to be Alice (data origin authentication). When initiating a communication, Alice and Bob should be able to identify each other (entity authentication). Therefore, authentication means to identify or verify that the senders of messages are genuine (who they claim to be).</a:t>
            </a:r>
          </a:p>
          <a:p>
            <a:pPr marL="457200" indent="-457200">
              <a:spcBef>
                <a:spcPts val="300"/>
              </a:spcBef>
              <a:spcAft>
                <a:spcPts val="300"/>
              </a:spcAft>
              <a:buFont typeface="Wingdings" pitchFamily="2" charset="2"/>
              <a:buChar char="Ø"/>
              <a:tabLst>
                <a:tab pos="914400" algn="l"/>
              </a:tabLst>
              <a:defRPr/>
            </a:pPr>
            <a:endParaRPr lang="en-US" sz="1500" b="0" i="0" dirty="0">
              <a:latin typeface="Verdana" pitchFamily="34" charset="0"/>
              <a:ea typeface="Verdana" pitchFamily="34" charset="0"/>
              <a:cs typeface="Verdana" pitchFamily="34" charset="0"/>
            </a:endParaRPr>
          </a:p>
        </p:txBody>
      </p:sp>
      <p:sp>
        <p:nvSpPr>
          <p:cNvPr id="43012"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Four security needs provided by Encryptions:</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152400" y="693738"/>
            <a:ext cx="8839200" cy="5478462"/>
          </a:xfrm>
          <a:prstGeom prst="rect">
            <a:avLst/>
          </a:prstGeom>
          <a:noFill/>
          <a:ln w="9525">
            <a:noFill/>
            <a:miter lim="800000"/>
            <a:headEnd/>
            <a:tailEnd/>
          </a:ln>
          <a:effectLst/>
        </p:spPr>
        <p:txBody>
          <a:bodyPr anchor="ctr">
            <a:spAutoFit/>
          </a:bodyPr>
          <a:lstStyle/>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Properly implemented encryption proves identity. </a:t>
            </a:r>
          </a:p>
          <a:p>
            <a:pPr marL="1828800" lvl="1" indent="-457200">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When logging a username and password are provided. </a:t>
            </a:r>
          </a:p>
          <a:p>
            <a:pPr marL="2743200" lvl="2" indent="-457200">
              <a:spcBef>
                <a:spcPts val="300"/>
              </a:spcBef>
              <a:spcAft>
                <a:spcPts val="300"/>
              </a:spcAft>
              <a:buFont typeface="Courier New" pitchFamily="49" charset="0"/>
              <a:buChar char="o"/>
              <a:defRPr/>
            </a:pPr>
            <a:r>
              <a:rPr lang="en-US" sz="1500" b="0" i="0" dirty="0">
                <a:latin typeface="Verdana" pitchFamily="34" charset="0"/>
                <a:ea typeface="Verdana" pitchFamily="34" charset="0"/>
                <a:cs typeface="Verdana" pitchFamily="34" charset="0"/>
              </a:rPr>
              <a:t>Both are unique keys. </a:t>
            </a:r>
          </a:p>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If this personal information is kept private and is encrypted, then in a perfect world: </a:t>
            </a:r>
          </a:p>
          <a:p>
            <a:pPr marL="1828800" lvl="1" indent="-457200">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It cannot be stolen. </a:t>
            </a:r>
          </a:p>
          <a:p>
            <a:pPr marL="1828800" lvl="1" indent="-457200">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It cannot be duplicated. </a:t>
            </a:r>
          </a:p>
          <a:p>
            <a:pPr marL="1828800" lvl="1" indent="-457200">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And it proves your identity. </a:t>
            </a:r>
          </a:p>
          <a:p>
            <a:pPr marL="1150938" indent="-457200">
              <a:spcBef>
                <a:spcPts val="300"/>
              </a:spcBef>
              <a:spcAft>
                <a:spcPts val="3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For example, </a:t>
            </a:r>
            <a:r>
              <a:rPr lang="en-US" sz="1500" b="0" i="0" dirty="0" err="1">
                <a:latin typeface="Verdana" pitchFamily="34" charset="0"/>
                <a:ea typeface="Verdana" pitchFamily="34" charset="0"/>
                <a:cs typeface="Verdana" pitchFamily="34" charset="0"/>
              </a:rPr>
              <a:t>Rassel</a:t>
            </a:r>
            <a:r>
              <a:rPr lang="en-US" sz="1500" b="0" i="0" dirty="0">
                <a:latin typeface="Verdana" pitchFamily="34" charset="0"/>
                <a:ea typeface="Verdana" pitchFamily="34" charset="0"/>
                <a:cs typeface="Verdana" pitchFamily="34" charset="0"/>
              </a:rPr>
              <a:t> is an e-customer. He wants to be sure that he is dealing with a legitimate vendor. Similarly, the vendor wants to make sure that </a:t>
            </a:r>
            <a:r>
              <a:rPr lang="en-US" sz="1500" b="0" i="0" dirty="0" err="1">
                <a:latin typeface="Verdana" pitchFamily="34" charset="0"/>
                <a:ea typeface="Verdana" pitchFamily="34" charset="0"/>
                <a:cs typeface="Verdana" pitchFamily="34" charset="0"/>
              </a:rPr>
              <a:t>Rassel</a:t>
            </a:r>
            <a:r>
              <a:rPr lang="en-US" sz="1500" b="0" i="0" dirty="0">
                <a:latin typeface="Verdana" pitchFamily="34" charset="0"/>
                <a:ea typeface="Verdana" pitchFamily="34" charset="0"/>
                <a:cs typeface="Verdana" pitchFamily="34" charset="0"/>
              </a:rPr>
              <a:t> is really </a:t>
            </a:r>
            <a:r>
              <a:rPr lang="en-US" sz="1500" b="0" i="0" dirty="0" err="1">
                <a:latin typeface="Verdana" pitchFamily="34" charset="0"/>
                <a:ea typeface="Verdana" pitchFamily="34" charset="0"/>
                <a:cs typeface="Verdana" pitchFamily="34" charset="0"/>
              </a:rPr>
              <a:t>Rassel</a:t>
            </a:r>
            <a:r>
              <a:rPr lang="en-US" sz="1500" b="0" i="0" dirty="0">
                <a:latin typeface="Verdana" pitchFamily="34" charset="0"/>
                <a:ea typeface="Verdana" pitchFamily="34" charset="0"/>
                <a:cs typeface="Verdana" pitchFamily="34" charset="0"/>
              </a:rPr>
              <a:t>. </a:t>
            </a:r>
          </a:p>
          <a:p>
            <a:pPr marL="457200" indent="-457200">
              <a:spcBef>
                <a:spcPts val="300"/>
              </a:spcBef>
              <a:spcAft>
                <a:spcPts val="300"/>
              </a:spcAft>
              <a:tabLst>
                <a:tab pos="914400" algn="l"/>
              </a:tabLst>
              <a:defRPr/>
            </a:pPr>
            <a:endParaRPr lang="en-US" sz="1500" i="0" dirty="0">
              <a:latin typeface="Verdana" pitchFamily="34" charset="0"/>
              <a:ea typeface="Verdana" pitchFamily="34" charset="0"/>
              <a:cs typeface="Verdana" pitchFamily="34" charset="0"/>
            </a:endParaRPr>
          </a:p>
          <a:p>
            <a:pPr marL="457200" indent="-457200">
              <a:spcBef>
                <a:spcPts val="300"/>
              </a:spcBef>
              <a:spcAft>
                <a:spcPts val="300"/>
              </a:spcAft>
              <a:buFont typeface="+mj-lt"/>
              <a:buAutoNum type="arabicPeriod" startAt="3"/>
              <a:tabLst>
                <a:tab pos="914400" algn="l"/>
              </a:tabLst>
              <a:defRPr/>
            </a:pPr>
            <a:r>
              <a:rPr lang="en-US" sz="1500" i="0" dirty="0">
                <a:latin typeface="Verdana" pitchFamily="34" charset="0"/>
                <a:ea typeface="Verdana" pitchFamily="34" charset="0"/>
                <a:cs typeface="Verdana" pitchFamily="34" charset="0"/>
              </a:rPr>
              <a:t>Non-repudiation:</a:t>
            </a:r>
          </a:p>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The sender should not be able to later deny that he/she sent a message. It is a procedure that prevents sender and vendor in a transaction or communication activity from later falsely denying that the transaction occurred. Non-repudiation is like sending a certified letter with a return receipt via postal system. Like a receipt accompanying the registered letter, a digital signature accompanies the transfer of data, so, the originator cannot deny having sent the message. </a:t>
            </a:r>
          </a:p>
        </p:txBody>
      </p:sp>
      <p:sp>
        <p:nvSpPr>
          <p:cNvPr id="44036"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Four security needs provided by Encryptions:</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152400" y="715963"/>
            <a:ext cx="8839200" cy="3170237"/>
          </a:xfrm>
          <a:prstGeom prst="rect">
            <a:avLst/>
          </a:prstGeom>
          <a:noFill/>
          <a:ln w="9525">
            <a:noFill/>
            <a:miter lim="800000"/>
            <a:headEnd/>
            <a:tailEnd/>
          </a:ln>
          <a:effectLst/>
        </p:spPr>
        <p:txBody>
          <a:bodyPr anchor="ctr">
            <a:spAutoFit/>
          </a:bodyPr>
          <a:lstStyle/>
          <a:p>
            <a:pPr marL="457200" indent="-457200">
              <a:spcBef>
                <a:spcPts val="300"/>
              </a:spcBef>
              <a:spcAft>
                <a:spcPts val="300"/>
              </a:spcAft>
              <a:buFont typeface="+mj-lt"/>
              <a:buAutoNum type="arabicPeriod" startAt="4"/>
              <a:tabLst>
                <a:tab pos="914400" algn="l"/>
              </a:tabLst>
              <a:defRPr/>
            </a:pPr>
            <a:r>
              <a:rPr lang="en-US" sz="1500" i="0" dirty="0">
                <a:latin typeface="Verdana" pitchFamily="34" charset="0"/>
                <a:ea typeface="Verdana" pitchFamily="34" charset="0"/>
                <a:cs typeface="Verdana" pitchFamily="34" charset="0"/>
              </a:rPr>
              <a:t>Privacy:</a:t>
            </a:r>
          </a:p>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Privacy is when the data transmission is kept private. It shields communications from unauthorized viewing or access. For example, </a:t>
            </a:r>
            <a:r>
              <a:rPr lang="en-US" sz="1500" b="0" i="0" dirty="0" err="1">
                <a:latin typeface="Verdana" pitchFamily="34" charset="0"/>
                <a:ea typeface="Verdana" pitchFamily="34" charset="0"/>
                <a:cs typeface="Verdana" pitchFamily="34" charset="0"/>
              </a:rPr>
              <a:t>Rassel</a:t>
            </a:r>
            <a:r>
              <a:rPr lang="en-US" sz="1500" b="0" i="0" dirty="0">
                <a:latin typeface="Verdana" pitchFamily="34" charset="0"/>
                <a:ea typeface="Verdana" pitchFamily="34" charset="0"/>
                <a:cs typeface="Verdana" pitchFamily="34" charset="0"/>
              </a:rPr>
              <a:t> might not want his wife or any other person to know what he is transacting, nor does the vendor want to reveal the special deal he/she has made for that particular customer.</a:t>
            </a:r>
          </a:p>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Privacy protection implies confidentiality and anonymity. </a:t>
            </a:r>
          </a:p>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Confidentiality means that during the transmission from sender to receiver, no third party can access the contents of the message or identify the sender or receiver. </a:t>
            </a:r>
          </a:p>
          <a:p>
            <a:pPr marL="1150938" indent="-45720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Anonymity means outsider cannot trace, link, or observe the contents of the message. </a:t>
            </a:r>
          </a:p>
        </p:txBody>
      </p:sp>
      <p:sp>
        <p:nvSpPr>
          <p:cNvPr id="45060"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Four security needs provided by Encryptions:</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8"/>
          <p:cNvSpPr>
            <a:spLocks noChangeArrowheads="1"/>
          </p:cNvSpPr>
          <p:nvPr/>
        </p:nvSpPr>
        <p:spPr bwMode="auto">
          <a:xfrm>
            <a:off x="0" y="657225"/>
            <a:ext cx="8686800" cy="5243513"/>
          </a:xfrm>
          <a:prstGeom prst="rect">
            <a:avLst/>
          </a:prstGeom>
          <a:noFill/>
          <a:ln w="9525">
            <a:noFill/>
            <a:miter lim="800000"/>
            <a:headEnd/>
            <a:tailEnd/>
          </a:ln>
        </p:spPr>
        <p:txBody>
          <a:bodyPr>
            <a:spAutoFit/>
          </a:bodyPr>
          <a:lstStyle/>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In symmetric-key cryptography, Alice and Bob use the same key for communication on the other direction. This key must be protected from access by others. </a:t>
            </a:r>
          </a:p>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However, Alice may need to communicate with another person, say David. Then she needs another secret key. The more keys Alice uses, the more complexity may arise to handle those keys.</a:t>
            </a:r>
          </a:p>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Furthermore, frequently key exchanges are usually desirable to limit the amount of data compromised if an attacker learns the key. </a:t>
            </a:r>
          </a:p>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Therefore, the strength of any cryptographic system rests with the </a:t>
            </a:r>
            <a:r>
              <a:rPr lang="en-US" sz="1700" b="0" i="0" dirty="0">
                <a:solidFill>
                  <a:srgbClr val="FF0000"/>
                </a:solidFill>
                <a:latin typeface="Verdana" pitchFamily="34" charset="0"/>
                <a:ea typeface="Verdana" pitchFamily="34" charset="0"/>
                <a:cs typeface="Verdana" pitchFamily="34" charset="0"/>
              </a:rPr>
              <a:t>key distribution technique </a:t>
            </a:r>
            <a:r>
              <a:rPr lang="en-US" sz="1700" b="0" i="0" dirty="0">
                <a:latin typeface="Verdana" pitchFamily="34" charset="0"/>
                <a:ea typeface="Verdana" pitchFamily="34" charset="0"/>
                <a:cs typeface="Verdana" pitchFamily="34" charset="0"/>
              </a:rPr>
              <a:t>which refers to the delivering of a key to two parties who wish to exchange data, without allowing others to see the key.</a:t>
            </a:r>
          </a:p>
          <a:p>
            <a:pPr marL="463550" lvl="1" indent="-463550" algn="just">
              <a:lnSpc>
                <a:spcPct val="90000"/>
              </a:lnSpc>
              <a:buFont typeface="Wingdings" pitchFamily="2" charset="2"/>
              <a:buChar char="Ø"/>
              <a:defRPr/>
            </a:pPr>
            <a:r>
              <a:rPr lang="en-US" sz="1700" b="0" i="0" dirty="0">
                <a:latin typeface="Verdana" pitchFamily="34" charset="0"/>
                <a:ea typeface="Verdana" pitchFamily="34" charset="0"/>
                <a:cs typeface="Verdana" pitchFamily="34" charset="0"/>
              </a:rPr>
              <a:t>The shared key can be exchanged between involved parties by the following ways:</a:t>
            </a:r>
          </a:p>
          <a:p>
            <a:pPr marL="912813" lvl="1" indent="-463550">
              <a:lnSpc>
                <a:spcPct val="90000"/>
              </a:lnSpc>
              <a:spcBef>
                <a:spcPts val="300"/>
              </a:spcBef>
              <a:spcAft>
                <a:spcPts val="300"/>
              </a:spcAft>
              <a:buFont typeface="Wingdings" pitchFamily="2" charset="2"/>
              <a:buChar char="v"/>
              <a:defRPr/>
            </a:pPr>
            <a:r>
              <a:rPr lang="en-US" sz="1500" i="0" dirty="0">
                <a:latin typeface="Verdana" pitchFamily="34" charset="0"/>
                <a:ea typeface="Verdana" pitchFamily="34" charset="0"/>
                <a:cs typeface="Verdana" pitchFamily="34" charset="0"/>
              </a:rPr>
              <a:t>Face to face </a:t>
            </a:r>
            <a:r>
              <a:rPr lang="en-US" sz="1500" b="0" i="0" dirty="0">
                <a:latin typeface="Verdana" pitchFamily="34" charset="0"/>
                <a:ea typeface="Verdana" pitchFamily="34" charset="0"/>
                <a:cs typeface="Verdana" pitchFamily="34" charset="0"/>
              </a:rPr>
              <a:t>(Alice can select a key and physically deliver it to Bob).</a:t>
            </a:r>
          </a:p>
          <a:p>
            <a:pPr marL="912813" lvl="1" indent="-463550">
              <a:lnSpc>
                <a:spcPct val="90000"/>
              </a:lnSpc>
              <a:spcBef>
                <a:spcPts val="300"/>
              </a:spcBef>
              <a:spcAft>
                <a:spcPts val="300"/>
              </a:spcAft>
              <a:buFont typeface="Wingdings" pitchFamily="2" charset="2"/>
              <a:buChar char="v"/>
              <a:defRPr/>
            </a:pPr>
            <a:r>
              <a:rPr lang="en-US" sz="1500" i="0" dirty="0">
                <a:latin typeface="Verdana" pitchFamily="34" charset="0"/>
                <a:ea typeface="Verdana" pitchFamily="34" charset="0"/>
                <a:cs typeface="Verdana" pitchFamily="34" charset="0"/>
              </a:rPr>
              <a:t>Trusted third party </a:t>
            </a:r>
            <a:r>
              <a:rPr lang="en-US" sz="1500" b="0" i="0" dirty="0">
                <a:latin typeface="Verdana" pitchFamily="34" charset="0"/>
                <a:ea typeface="Verdana" pitchFamily="34" charset="0"/>
                <a:cs typeface="Verdana" pitchFamily="34" charset="0"/>
              </a:rPr>
              <a:t>(A trusted third party can select the key and physically deliver it to Alice and Bob. For example, if Alice and Bob each has an encrypted connection to a third party, say David, then David can deliver a key on the encrypted links to Alice and Bob).</a:t>
            </a:r>
          </a:p>
          <a:p>
            <a:pPr marL="912813" lvl="1" indent="-463550">
              <a:lnSpc>
                <a:spcPct val="90000"/>
              </a:lnSpc>
              <a:spcBef>
                <a:spcPts val="300"/>
              </a:spcBef>
              <a:spcAft>
                <a:spcPts val="300"/>
              </a:spcAft>
              <a:buFont typeface="Wingdings" pitchFamily="2" charset="2"/>
              <a:buChar char="v"/>
              <a:defRPr/>
            </a:pPr>
            <a:r>
              <a:rPr lang="en-US" sz="1500" i="0" dirty="0">
                <a:latin typeface="Verdana" pitchFamily="34" charset="0"/>
                <a:ea typeface="Verdana" pitchFamily="34" charset="0"/>
                <a:cs typeface="Verdana" pitchFamily="34" charset="0"/>
              </a:rPr>
              <a:t>Envelope it using asymmetric ciphers (</a:t>
            </a:r>
            <a:r>
              <a:rPr lang="en-US" sz="1500" b="0" i="0" dirty="0">
                <a:latin typeface="Verdana" pitchFamily="34" charset="0"/>
                <a:ea typeface="Verdana" pitchFamily="34" charset="0"/>
                <a:cs typeface="Verdana" pitchFamily="34" charset="0"/>
              </a:rPr>
              <a:t>If Alice and Bob have previously and recently used a key, one party can transmit the new key to the other by encrypted using the old key.</a:t>
            </a:r>
          </a:p>
        </p:txBody>
      </p:sp>
      <p:sp>
        <p:nvSpPr>
          <p:cNvPr id="35846" name="Rectangle 9"/>
          <p:cNvSpPr>
            <a:spLocks noChangeArrowheads="1"/>
          </p:cNvSpPr>
          <p:nvPr/>
        </p:nvSpPr>
        <p:spPr bwMode="auto">
          <a:xfrm>
            <a:off x="0" y="6003925"/>
            <a:ext cx="8763000" cy="549275"/>
          </a:xfrm>
          <a:prstGeom prst="rect">
            <a:avLst/>
          </a:prstGeom>
          <a:noFill/>
          <a:ln w="9525">
            <a:noFill/>
            <a:miter lim="800000"/>
            <a:headEnd/>
            <a:tailEnd/>
          </a:ln>
        </p:spPr>
        <p:txBody>
          <a:bodyPr>
            <a:spAutoFit/>
          </a:bodyPr>
          <a:lstStyle/>
          <a:p>
            <a:pPr marL="463550" lvl="1" indent="-463550">
              <a:spcBef>
                <a:spcPts val="0"/>
              </a:spcBef>
              <a:spcAft>
                <a:spcPts val="0"/>
              </a:spcAft>
              <a:buFont typeface="Wingdings" pitchFamily="2" charset="2"/>
              <a:buChar char="Ø"/>
              <a:defRPr/>
            </a:pPr>
            <a:r>
              <a:rPr lang="en-US" sz="1500" b="0" i="0" dirty="0">
                <a:latin typeface="Verdana" pitchFamily="34" charset="0"/>
                <a:ea typeface="Verdana" pitchFamily="34" charset="0"/>
                <a:cs typeface="Verdana" pitchFamily="34" charset="0"/>
              </a:rPr>
              <a:t>How many keys do you need for communicating with a group of m persons? </a:t>
            </a:r>
          </a:p>
          <a:p>
            <a:pPr marL="1377950" lvl="1" indent="-463550">
              <a:spcBef>
                <a:spcPts val="0"/>
              </a:spcBef>
              <a:spcAft>
                <a:spcPts val="0"/>
              </a:spcAft>
              <a:buFont typeface="Wingdings" pitchFamily="2" charset="2"/>
              <a:buChar char="q"/>
              <a:defRPr/>
            </a:pPr>
            <a:r>
              <a:rPr lang="en-US" sz="1500" b="0" i="0" dirty="0">
                <a:latin typeface="Verdana" pitchFamily="34" charset="0"/>
                <a:ea typeface="Verdana" pitchFamily="34" charset="0"/>
                <a:cs typeface="Verdana" pitchFamily="34" charset="0"/>
              </a:rPr>
              <a:t>Number of keys = (m(m-1))/2</a:t>
            </a:r>
          </a:p>
        </p:txBody>
      </p:sp>
      <p:sp>
        <p:nvSpPr>
          <p:cNvPr id="46085"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Key Distribution/ Exchange of Symmetric Key: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0"/>
          <p:cNvSpPr>
            <a:spLocks noChangeArrowheads="1"/>
          </p:cNvSpPr>
          <p:nvPr/>
        </p:nvSpPr>
        <p:spPr bwMode="auto">
          <a:xfrm>
            <a:off x="304800" y="1103313"/>
            <a:ext cx="81534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65138" indent="-465138" algn="just" eaLnBrk="1" hangingPunct="1">
              <a:buFont typeface="Wingdings" pitchFamily="2" charset="2"/>
              <a:buChar char="q"/>
            </a:pPr>
            <a:r>
              <a:rPr lang="en-US" sz="1700" b="0" i="0">
                <a:solidFill>
                  <a:srgbClr val="3333FF"/>
                </a:solidFill>
                <a:latin typeface="Verdana" pitchFamily="34" charset="0"/>
              </a:rPr>
              <a:t>Cryptography</a:t>
            </a:r>
            <a:r>
              <a:rPr lang="en-US" sz="1700" b="0" i="0">
                <a:latin typeface="Verdana" pitchFamily="34" charset="0"/>
              </a:rPr>
              <a:t> is the science and art of creating secret codes. </a:t>
            </a:r>
          </a:p>
          <a:p>
            <a:pPr marL="465138" indent="-465138" algn="just" eaLnBrk="1" hangingPunct="1">
              <a:buFont typeface="Wingdings" pitchFamily="2" charset="2"/>
              <a:buChar char="q"/>
            </a:pPr>
            <a:endParaRPr lang="en-US" sz="1700" b="0" i="0">
              <a:latin typeface="Verdana" pitchFamily="34" charset="0"/>
            </a:endParaRPr>
          </a:p>
          <a:p>
            <a:pPr marL="465138" indent="-465138" algn="just" eaLnBrk="1" hangingPunct="1">
              <a:buFont typeface="Wingdings" pitchFamily="2" charset="2"/>
              <a:buChar char="q"/>
            </a:pPr>
            <a:r>
              <a:rPr lang="en-US" sz="1700" b="0" i="0">
                <a:solidFill>
                  <a:srgbClr val="FF0000"/>
                </a:solidFill>
                <a:latin typeface="Verdana" pitchFamily="34" charset="0"/>
              </a:rPr>
              <a:t>Cryptanalysis</a:t>
            </a:r>
            <a:r>
              <a:rPr lang="en-US" sz="1700" b="0" i="0">
                <a:latin typeface="Verdana" pitchFamily="34" charset="0"/>
              </a:rPr>
              <a:t> is the science and art of breaking those codes. </a:t>
            </a:r>
          </a:p>
        </p:txBody>
      </p:sp>
      <p:sp>
        <p:nvSpPr>
          <p:cNvPr id="36876" name="Rectangle 15"/>
          <p:cNvSpPr>
            <a:spLocks noChangeArrowheads="1"/>
          </p:cNvSpPr>
          <p:nvPr/>
        </p:nvSpPr>
        <p:spPr bwMode="auto">
          <a:xfrm>
            <a:off x="228600" y="3324225"/>
            <a:ext cx="8534400" cy="877888"/>
          </a:xfrm>
          <a:prstGeom prst="rect">
            <a:avLst/>
          </a:prstGeom>
          <a:noFill/>
          <a:ln w="9525">
            <a:noFill/>
            <a:miter lim="800000"/>
            <a:headEnd/>
            <a:tailEnd/>
          </a:ln>
        </p:spPr>
        <p:txBody>
          <a:bodyPr>
            <a:spAutoFit/>
          </a:bodyPr>
          <a:lstStyle/>
          <a:p>
            <a:pPr>
              <a:defRPr/>
            </a:pPr>
            <a:r>
              <a:rPr lang="en-US" sz="1700" i="0" dirty="0">
                <a:latin typeface="Verdana" pitchFamily="34" charset="0"/>
                <a:ea typeface="Verdana" pitchFamily="34" charset="0"/>
                <a:cs typeface="Verdana" pitchFamily="34" charset="0"/>
              </a:rPr>
              <a:t>Why we need to study Cryptanalysis techniques?</a:t>
            </a:r>
          </a:p>
          <a:p>
            <a:pPr marL="465138" indent="-465138">
              <a:buFont typeface="Wingdings" pitchFamily="2" charset="2"/>
              <a:buChar char="q"/>
              <a:defRPr/>
            </a:pPr>
            <a:r>
              <a:rPr lang="en-US" sz="1700" b="0" i="0" dirty="0">
                <a:latin typeface="Verdana" pitchFamily="34" charset="0"/>
                <a:ea typeface="Verdana" pitchFamily="34" charset="0"/>
                <a:cs typeface="Verdana" pitchFamily="34" charset="0"/>
              </a:rPr>
              <a:t>This is needed, not to break other people’s code, but to learn how vulnerable our cryptosystem is. It helps us create better secret codes. </a:t>
            </a:r>
          </a:p>
        </p:txBody>
      </p:sp>
      <p:sp>
        <p:nvSpPr>
          <p:cNvPr id="47109"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Cryptography Vs. Cryptanalysis:</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3"/>
          <p:cNvSpPr>
            <a:spLocks noChangeArrowheads="1"/>
          </p:cNvSpPr>
          <p:nvPr/>
        </p:nvSpPr>
        <p:spPr bwMode="auto">
          <a:xfrm>
            <a:off x="152400" y="609600"/>
            <a:ext cx="8991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b="0" i="0">
                <a:latin typeface="Verdana" pitchFamily="34" charset="0"/>
              </a:rPr>
              <a:t>Traditional symmetric-key ciphers can be classified into two broad categories:</a:t>
            </a:r>
          </a:p>
        </p:txBody>
      </p:sp>
      <p:sp>
        <p:nvSpPr>
          <p:cNvPr id="48132" name="Rectangle 17"/>
          <p:cNvSpPr>
            <a:spLocks noChangeArrowheads="1"/>
          </p:cNvSpPr>
          <p:nvPr/>
        </p:nvSpPr>
        <p:spPr bwMode="auto">
          <a:xfrm>
            <a:off x="76200" y="9144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Tx/>
              <a:buAutoNum type="arabicPeriod"/>
            </a:pPr>
            <a:r>
              <a:rPr lang="en-US" sz="2400" i="0">
                <a:solidFill>
                  <a:srgbClr val="3333FF"/>
                </a:solidFill>
              </a:rPr>
              <a:t>Substitution Ciphers</a:t>
            </a:r>
          </a:p>
        </p:txBody>
      </p:sp>
      <p:sp>
        <p:nvSpPr>
          <p:cNvPr id="54285" name="Rectangle 18"/>
          <p:cNvSpPr>
            <a:spLocks noChangeArrowheads="1"/>
          </p:cNvSpPr>
          <p:nvPr/>
        </p:nvSpPr>
        <p:spPr bwMode="auto">
          <a:xfrm>
            <a:off x="228600" y="3197225"/>
            <a:ext cx="8610600" cy="3616325"/>
          </a:xfrm>
          <a:prstGeom prst="rect">
            <a:avLst/>
          </a:prstGeom>
          <a:noFill/>
          <a:ln w="9525">
            <a:noFill/>
            <a:miter lim="800000"/>
            <a:headEnd/>
            <a:tailEnd/>
          </a:ln>
        </p:spPr>
        <p:txBody>
          <a:bodyPr>
            <a:spAutoFit/>
          </a:bodyPr>
          <a:lstStyle/>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A transposition cipher does not substitute one symbol for another, instead it changes the location of the symbols. </a:t>
            </a:r>
          </a:p>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A symbol in the first position of the plaintext may appear in the ninth position of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A symbol in the eighth position of the plaintext may appear in the first position of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For example, the plaintext characters “</a:t>
            </a:r>
            <a:r>
              <a:rPr lang="en-US" sz="1700" dirty="0">
                <a:latin typeface="Verdana" pitchFamily="34" charset="0"/>
                <a:ea typeface="Verdana" pitchFamily="34" charset="0"/>
                <a:cs typeface="Verdana" pitchFamily="34" charset="0"/>
              </a:rPr>
              <a:t>hello</a:t>
            </a:r>
            <a:r>
              <a:rPr lang="en-US" sz="1700" b="0" i="0" dirty="0">
                <a:latin typeface="Verdana" pitchFamily="34" charset="0"/>
                <a:ea typeface="Verdana" pitchFamily="34" charset="0"/>
                <a:cs typeface="Verdana" pitchFamily="34" charset="0"/>
              </a:rPr>
              <a:t>” may be encrypted as “</a:t>
            </a:r>
            <a:r>
              <a:rPr lang="en-US" sz="1700" dirty="0" err="1">
                <a:latin typeface="Verdana" pitchFamily="34" charset="0"/>
                <a:ea typeface="Verdana" pitchFamily="34" charset="0"/>
                <a:cs typeface="Verdana" pitchFamily="34" charset="0"/>
              </a:rPr>
              <a:t>elhol</a:t>
            </a:r>
            <a:r>
              <a:rPr lang="en-US" sz="1700" b="0" i="0" dirty="0">
                <a:latin typeface="Verdana" pitchFamily="34" charset="0"/>
                <a:ea typeface="Verdana" pitchFamily="34" charset="0"/>
                <a:cs typeface="Verdana" pitchFamily="34" charset="0"/>
              </a:rPr>
              <a:t>”.</a:t>
            </a:r>
          </a:p>
          <a:p>
            <a:pPr eaLnBrk="1" hangingPunct="1">
              <a:defRPr/>
            </a:pPr>
            <a:endParaRPr lang="en-US" sz="1050" b="0" i="0" dirty="0">
              <a:latin typeface="Verdana" pitchFamily="34" charset="0"/>
              <a:ea typeface="Verdana" pitchFamily="34" charset="0"/>
              <a:cs typeface="Verdana" pitchFamily="34" charset="0"/>
            </a:endParaRP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There are three types of transposition cipher:</a:t>
            </a:r>
          </a:p>
          <a:p>
            <a:pPr marL="1379538" indent="-465138">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Keyless Transposition Ciphers</a:t>
            </a:r>
          </a:p>
          <a:p>
            <a:pPr marL="1379538" indent="-465138">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Keyed Transposition Ciphers</a:t>
            </a:r>
          </a:p>
          <a:p>
            <a:pPr marL="1379538" indent="-465138">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Keyed Columnar Transposition Ciphers or Columnar Transposition Ciphers</a:t>
            </a:r>
            <a:endParaRPr lang="en-US" sz="2000" b="0" i="0" dirty="0">
              <a:latin typeface="Verdana" pitchFamily="34" charset="0"/>
              <a:ea typeface="Verdana" pitchFamily="34" charset="0"/>
              <a:cs typeface="Verdana" pitchFamily="34" charset="0"/>
            </a:endParaRPr>
          </a:p>
        </p:txBody>
      </p:sp>
      <p:sp>
        <p:nvSpPr>
          <p:cNvPr id="48134" name="Rectangle 5"/>
          <p:cNvSpPr>
            <a:spLocks noChangeArrowheads="1"/>
          </p:cNvSpPr>
          <p:nvPr/>
        </p:nvSpPr>
        <p:spPr bwMode="auto">
          <a:xfrm>
            <a:off x="0" y="1219200"/>
            <a:ext cx="89154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buFont typeface="Wingdings" pitchFamily="2" charset="2"/>
              <a:buChar char="Ø"/>
              <a:tabLst>
                <a:tab pos="914400" algn="l"/>
              </a:tabLst>
            </a:pPr>
            <a:r>
              <a:rPr lang="en-US" sz="1700" b="0" i="0">
                <a:latin typeface="Verdana" pitchFamily="34" charset="0"/>
              </a:rPr>
              <a:t>A substitution cipher replaces one symbol with another. For example, we can replace letter A with letter D, and letter T with letter Z. If the symbols are digits, we can replace 3 with 7, 2 with 6. </a:t>
            </a:r>
          </a:p>
          <a:p>
            <a:pPr marL="693738" lvl="1" indent="-457200">
              <a:spcBef>
                <a:spcPts val="600"/>
              </a:spcBef>
              <a:spcAft>
                <a:spcPts val="600"/>
              </a:spcAft>
              <a:buFont typeface="Wingdings" pitchFamily="2" charset="2"/>
              <a:buChar char="Ø"/>
              <a:tabLst>
                <a:tab pos="914400" algn="l"/>
              </a:tabLst>
            </a:pPr>
            <a:r>
              <a:rPr lang="en-US" sz="1700" b="0" i="0">
                <a:latin typeface="Verdana" pitchFamily="34" charset="0"/>
              </a:rPr>
              <a:t>Substitution ciphers can be categorized as either </a:t>
            </a:r>
            <a:r>
              <a:rPr lang="en-US" sz="1700" b="0" i="0">
                <a:solidFill>
                  <a:srgbClr val="FF0000"/>
                </a:solidFill>
                <a:latin typeface="Verdana" pitchFamily="34" charset="0"/>
              </a:rPr>
              <a:t>monoalphabetic</a:t>
            </a:r>
            <a:r>
              <a:rPr lang="en-US" sz="1700" b="0" i="0">
                <a:latin typeface="Verdana" pitchFamily="34" charset="0"/>
              </a:rPr>
              <a:t> ciphers or </a:t>
            </a:r>
            <a:r>
              <a:rPr lang="en-US" sz="1700" b="0" i="0">
                <a:solidFill>
                  <a:srgbClr val="FF0000"/>
                </a:solidFill>
                <a:latin typeface="Verdana" pitchFamily="34" charset="0"/>
              </a:rPr>
              <a:t>polyalphabetic</a:t>
            </a:r>
            <a:r>
              <a:rPr lang="en-US" sz="1700" b="0" i="0">
                <a:latin typeface="Verdana" pitchFamily="34" charset="0"/>
              </a:rPr>
              <a:t> ciphers.</a:t>
            </a:r>
          </a:p>
        </p:txBody>
      </p:sp>
      <p:sp>
        <p:nvSpPr>
          <p:cNvPr id="48135" name="Rectangle 20"/>
          <p:cNvSpPr>
            <a:spLocks noChangeArrowheads="1"/>
          </p:cNvSpPr>
          <p:nvPr/>
        </p:nvSpPr>
        <p:spPr bwMode="auto">
          <a:xfrm>
            <a:off x="76200" y="28162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sz="2400" i="0">
                <a:solidFill>
                  <a:srgbClr val="3333FF"/>
                </a:solidFill>
              </a:rPr>
              <a:t>2. Transposition Ciphers</a:t>
            </a:r>
            <a:endParaRPr lang="en-US" sz="2400" b="0" i="0">
              <a:solidFill>
                <a:srgbClr val="3333FF"/>
              </a:solidFill>
            </a:endParaRPr>
          </a:p>
        </p:txBody>
      </p:sp>
      <p:sp>
        <p:nvSpPr>
          <p:cNvPr id="4813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Traditional Symmetric- Key Ciphers</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endParaRPr lang="en-US"/>
          </a:p>
        </p:txBody>
      </p:sp>
      <p:sp>
        <p:nvSpPr>
          <p:cNvPr id="49156" name="Rectangle 18"/>
          <p:cNvSpPr>
            <a:spLocks noChangeArrowheads="1"/>
          </p:cNvSpPr>
          <p:nvPr/>
        </p:nvSpPr>
        <p:spPr bwMode="auto">
          <a:xfrm>
            <a:off x="228600" y="4532313"/>
            <a:ext cx="861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b="0" i="0">
                <a:latin typeface="Verdana" pitchFamily="34" charset="0"/>
              </a:rPr>
              <a:t>Modern symmetric-key ciphers can be divided into two broad categories:</a:t>
            </a:r>
          </a:p>
          <a:p>
            <a:r>
              <a:rPr lang="en-US" b="0" i="0">
                <a:latin typeface="Verdana" pitchFamily="34" charset="0"/>
              </a:rPr>
              <a:t>	-  Stream ciphers</a:t>
            </a:r>
          </a:p>
          <a:p>
            <a:r>
              <a:rPr lang="en-US" b="0" i="0">
                <a:latin typeface="Verdana" pitchFamily="34" charset="0"/>
              </a:rPr>
              <a:t> 	-  Block ciphers</a:t>
            </a:r>
          </a:p>
        </p:txBody>
      </p:sp>
      <p:sp>
        <p:nvSpPr>
          <p:cNvPr id="49157" name="Rectangle 20"/>
          <p:cNvSpPr>
            <a:spLocks noChangeArrowheads="1"/>
          </p:cNvSpPr>
          <p:nvPr/>
        </p:nvSpPr>
        <p:spPr bwMode="auto">
          <a:xfrm>
            <a:off x="228600" y="3998913"/>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sz="2000" i="0">
                <a:solidFill>
                  <a:srgbClr val="3333FF"/>
                </a:solidFill>
                <a:latin typeface="Verdana" pitchFamily="34" charset="0"/>
              </a:rPr>
              <a:t>Kinds of Modern Symmetric-key Ciphers:</a:t>
            </a:r>
            <a:endParaRPr lang="en-US" sz="2000" b="0" i="0">
              <a:solidFill>
                <a:srgbClr val="3333FF"/>
              </a:solidFill>
              <a:latin typeface="Verdana" pitchFamily="34" charset="0"/>
            </a:endParaRPr>
          </a:p>
        </p:txBody>
      </p:sp>
      <p:sp>
        <p:nvSpPr>
          <p:cNvPr id="4915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Modern Symmetric-key Ciphers:</a:t>
            </a:r>
          </a:p>
        </p:txBody>
      </p:sp>
      <p:sp>
        <p:nvSpPr>
          <p:cNvPr id="8" name="Rectangle 9"/>
          <p:cNvSpPr>
            <a:spLocks noChangeArrowheads="1"/>
          </p:cNvSpPr>
          <p:nvPr/>
        </p:nvSpPr>
        <p:spPr bwMode="auto">
          <a:xfrm>
            <a:off x="152400" y="609600"/>
            <a:ext cx="8686800" cy="3154363"/>
          </a:xfrm>
          <a:prstGeom prst="rect">
            <a:avLst/>
          </a:prstGeom>
          <a:noFill/>
          <a:ln w="9525">
            <a:noFill/>
            <a:miter lim="800000"/>
            <a:headEnd/>
            <a:tailEnd/>
          </a:ln>
        </p:spPr>
        <p:txBody>
          <a:bodyPr anchor="ctr">
            <a:spAutoFit/>
          </a:bodyPr>
          <a:lstStyle/>
          <a:p>
            <a:pPr>
              <a:defRPr/>
            </a:pPr>
            <a:r>
              <a:rPr lang="en-US" sz="2000" i="0" dirty="0">
                <a:solidFill>
                  <a:srgbClr val="FF3300"/>
                </a:solidFill>
                <a:latin typeface="Verdana" pitchFamily="34" charset="0"/>
                <a:cs typeface="Times New Roman" pitchFamily="16" charset="0"/>
              </a:rPr>
              <a:t>Introduction:</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The traditional symmetric-key ciphers are character-oriented ciphers.</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Now-a-days, the information to be encrypted is not just text; it can also consist of numbers, graphics, audio, and video data. It is convenient to convert these types of data into a stream of bits, to encrypt the stream, and then to send the encrypted stream. </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So, we need bit-oriented ciphers. </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When data is treated as the collection of bits, it becomes larger. Mixing a larger number of symbols increases security.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ChangeArrowheads="1"/>
          </p:cNvSpPr>
          <p:nvPr/>
        </p:nvSpPr>
        <p:spPr bwMode="auto">
          <a:xfrm>
            <a:off x="228600" y="2255838"/>
            <a:ext cx="8839200" cy="3554412"/>
          </a:xfrm>
          <a:prstGeom prst="rect">
            <a:avLst/>
          </a:prstGeom>
          <a:noFill/>
          <a:ln w="9525">
            <a:noFill/>
            <a:miter lim="800000"/>
            <a:headEnd/>
            <a:tailEnd/>
          </a:ln>
        </p:spPr>
        <p:txBody>
          <a:bodyPr anchor="ctr">
            <a:spAutoFit/>
          </a:bodyPr>
          <a:lstStyle/>
          <a:p>
            <a:pPr marL="465138" indent="-465138" eaLnBrk="1" hangingPunct="1">
              <a:buFont typeface="Wingdings" pitchFamily="2" charset="2"/>
              <a:buChar char="Ø"/>
              <a:defRPr/>
            </a:pPr>
            <a:r>
              <a:rPr lang="en-US" sz="1500" b="0" i="0" dirty="0">
                <a:latin typeface="Verdana" pitchFamily="34" charset="0"/>
                <a:ea typeface="Verdana" pitchFamily="34" charset="0"/>
                <a:cs typeface="Verdana" pitchFamily="34" charset="0"/>
              </a:rPr>
              <a:t>Given plaintext: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t>
            </a:r>
            <a:br>
              <a:rPr lang="en-US" sz="1500" b="0" i="0" dirty="0">
                <a:latin typeface="Verdana" pitchFamily="34" charset="0"/>
                <a:ea typeface="Verdana" pitchFamily="34" charset="0"/>
                <a:cs typeface="Verdana" pitchFamily="34" charset="0"/>
              </a:rPr>
            </a:br>
            <a:r>
              <a:rPr lang="en-US" sz="1500" b="0" i="0" dirty="0">
                <a:latin typeface="Verdana" pitchFamily="34" charset="0"/>
                <a:ea typeface="Verdana" pitchFamily="34" charset="0"/>
                <a:cs typeface="Verdana" pitchFamily="34" charset="0"/>
              </a:rPr>
              <a:t>Let the </a:t>
            </a: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be a stream of 1s and 0s. </a:t>
            </a:r>
          </a:p>
          <a:p>
            <a:pPr marL="465138" indent="-465138" eaLnBrk="1" hangingPunct="1">
              <a:buFont typeface="Wingdings" pitchFamily="2" charset="2"/>
              <a:buChar char="Ø"/>
              <a:defRPr/>
            </a:pPr>
            <a:r>
              <a:rPr lang="en-US" sz="1500" b="0" i="0" dirty="0">
                <a:latin typeface="Verdana" pitchFamily="34" charset="0"/>
                <a:ea typeface="Verdana" pitchFamily="34" charset="0"/>
                <a:cs typeface="Verdana" pitchFamily="34" charset="0"/>
              </a:rPr>
              <a:t>If we use an exclusive or (XOR) with the </a:t>
            </a: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and plaintext, we get </a:t>
            </a:r>
            <a:r>
              <a:rPr lang="en-US" sz="1500" b="0" i="0" dirty="0" err="1">
                <a:latin typeface="Verdana" pitchFamily="34" charset="0"/>
                <a:ea typeface="Verdana" pitchFamily="34" charset="0"/>
                <a:cs typeface="Verdana" pitchFamily="34" charset="0"/>
              </a:rPr>
              <a:t>ciphertext</a:t>
            </a:r>
            <a:r>
              <a:rPr lang="en-US" sz="1500" b="0" i="0" dirty="0">
                <a:latin typeface="Verdana" pitchFamily="34" charset="0"/>
                <a:ea typeface="Verdana" pitchFamily="34" charset="0"/>
                <a:cs typeface="Verdana" pitchFamily="34" charset="0"/>
              </a:rPr>
              <a:t>. </a:t>
            </a:r>
          </a:p>
          <a:p>
            <a:pPr marL="465138" indent="-465138" eaLnBrk="1" hangingPunct="1">
              <a:buFont typeface="Wingdings" pitchFamily="2" charset="2"/>
              <a:buChar char="Ø"/>
              <a:defRPr/>
            </a:pPr>
            <a:r>
              <a:rPr lang="en-US" sz="1500" b="0" i="0" dirty="0">
                <a:latin typeface="Verdana" pitchFamily="34" charset="0"/>
                <a:ea typeface="Verdana" pitchFamily="34" charset="0"/>
                <a:cs typeface="Verdana" pitchFamily="34" charset="0"/>
              </a:rPr>
              <a:t>This </a:t>
            </a: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is called periodic, since the sequence '10' repeats over and over.</a:t>
            </a:r>
          </a:p>
          <a:p>
            <a:pPr>
              <a:defRPr/>
            </a:pPr>
            <a:r>
              <a:rPr lang="en-US" sz="1500" b="0" i="0" dirty="0">
                <a:latin typeface="Verdana" pitchFamily="34" charset="0"/>
                <a:ea typeface="Verdana" pitchFamily="34" charset="0"/>
                <a:cs typeface="Verdana" pitchFamily="34" charset="0"/>
              </a:rPr>
              <a:t>       </a:t>
            </a:r>
          </a:p>
          <a:p>
            <a:pPr>
              <a:spcBef>
                <a:spcPts val="600"/>
              </a:spcBef>
              <a:spcAft>
                <a:spcPts val="600"/>
              </a:spcAft>
              <a:defRPr/>
            </a:pPr>
            <a:r>
              <a:rPr lang="en-US" sz="1500" b="0" i="0" dirty="0">
                <a:solidFill>
                  <a:srgbClr val="FF0000"/>
                </a:solidFill>
                <a:latin typeface="Verdana" pitchFamily="34" charset="0"/>
                <a:ea typeface="Verdana" pitchFamily="34" charset="0"/>
                <a:cs typeface="Verdana" pitchFamily="34" charset="0"/>
              </a:rPr>
              <a:t>Plaintext</a:t>
            </a:r>
            <a:r>
              <a:rPr lang="en-US" sz="1500" b="0" i="0" dirty="0">
                <a:latin typeface="Verdana" pitchFamily="34" charset="0"/>
                <a:ea typeface="Verdana" pitchFamily="34" charset="0"/>
                <a:cs typeface="Verdana" pitchFamily="34" charset="0"/>
              </a:rPr>
              <a:t>		: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r>
            <a:br>
              <a:rPr lang="en-US" sz="1500" b="0" i="0" dirty="0">
                <a:latin typeface="Verdana" pitchFamily="34" charset="0"/>
                <a:ea typeface="Verdana" pitchFamily="34" charset="0"/>
                <a:cs typeface="Verdana" pitchFamily="34" charset="0"/>
              </a:rPr>
            </a:b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r>
            <a:br>
              <a:rPr lang="en-US" sz="1500" b="0" i="0" dirty="0">
                <a:latin typeface="Verdana" pitchFamily="34" charset="0"/>
                <a:ea typeface="Verdana" pitchFamily="34" charset="0"/>
                <a:cs typeface="Verdana" pitchFamily="34" charset="0"/>
              </a:rPr>
            </a:br>
            <a:r>
              <a:rPr lang="en-US" sz="1500" b="0" i="0" dirty="0" err="1">
                <a:solidFill>
                  <a:srgbClr val="FF0000"/>
                </a:solidFill>
                <a:latin typeface="Verdana" pitchFamily="34" charset="0"/>
                <a:ea typeface="Verdana" pitchFamily="34" charset="0"/>
                <a:cs typeface="Verdana" pitchFamily="34" charset="0"/>
              </a:rPr>
              <a:t>Ciphertext</a:t>
            </a:r>
            <a:r>
              <a:rPr lang="en-US" sz="1500" b="0" i="0" dirty="0">
                <a:solidFill>
                  <a:srgbClr val="FF0000"/>
                </a:solidFill>
                <a:latin typeface="Verdana" pitchFamily="34" charset="0"/>
                <a:ea typeface="Verdana" pitchFamily="34" charset="0"/>
                <a:cs typeface="Verdana" pitchFamily="34" charset="0"/>
              </a:rPr>
              <a:t> 	</a:t>
            </a:r>
            <a:r>
              <a:rPr lang="en-US" sz="1500" b="0" i="0" dirty="0">
                <a:latin typeface="Verdana" pitchFamily="34" charset="0"/>
                <a:ea typeface="Verdana" pitchFamily="34" charset="0"/>
                <a:cs typeface="Verdana" pitchFamily="34" charset="0"/>
              </a:rPr>
              <a:t>: </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a:t>
            </a:r>
            <a:r>
              <a:rPr lang="en-US" sz="900" b="0" i="0" dirty="0">
                <a:latin typeface="Verdana" pitchFamily="34" charset="0"/>
                <a:ea typeface="Verdana" pitchFamily="34" charset="0"/>
                <a:cs typeface="Verdana" pitchFamily="34" charset="0"/>
              </a:rPr>
              <a:t>(by </a:t>
            </a:r>
            <a:r>
              <a:rPr lang="en-US" sz="900" b="0" i="0" dirty="0" err="1">
                <a:latin typeface="Verdana" pitchFamily="34" charset="0"/>
                <a:ea typeface="Verdana" pitchFamily="34" charset="0"/>
                <a:cs typeface="Verdana" pitchFamily="34" charset="0"/>
              </a:rPr>
              <a:t>XORing</a:t>
            </a:r>
            <a:r>
              <a:rPr lang="en-US" sz="900" b="0" i="0" dirty="0">
                <a:latin typeface="Verdana" pitchFamily="34" charset="0"/>
                <a:ea typeface="Verdana" pitchFamily="34" charset="0"/>
                <a:cs typeface="Verdana" pitchFamily="34" charset="0"/>
              </a:rPr>
              <a:t> each plaintext bit with corresponding </a:t>
            </a:r>
            <a:r>
              <a:rPr lang="en-US" sz="900" b="0" i="0" dirty="0" err="1">
                <a:latin typeface="Verdana" pitchFamily="34" charset="0"/>
                <a:ea typeface="Verdana" pitchFamily="34" charset="0"/>
                <a:cs typeface="Verdana" pitchFamily="34" charset="0"/>
              </a:rPr>
              <a:t>keystream</a:t>
            </a:r>
            <a:r>
              <a:rPr lang="en-US" sz="900" b="0" i="0" dirty="0">
                <a:latin typeface="Verdana" pitchFamily="34" charset="0"/>
                <a:ea typeface="Verdana" pitchFamily="34" charset="0"/>
                <a:cs typeface="Verdana" pitchFamily="34" charset="0"/>
              </a:rPr>
              <a:t> bit)</a:t>
            </a:r>
          </a:p>
          <a:p>
            <a:pPr>
              <a:defRPr/>
            </a:pPr>
            <a:endParaRPr lang="en-US" sz="1500" b="0" i="0" dirty="0">
              <a:latin typeface="Verdana" pitchFamily="34" charset="0"/>
              <a:ea typeface="Verdana" pitchFamily="34" charset="0"/>
              <a:cs typeface="Verdana" pitchFamily="34" charset="0"/>
            </a:endParaRPr>
          </a:p>
          <a:p>
            <a:pPr marL="465138" indent="-465138" eaLnBrk="1" hangingPunct="1">
              <a:buFont typeface="Wingdings" pitchFamily="2" charset="2"/>
              <a:buChar char="Ø"/>
              <a:defRPr/>
            </a:pPr>
            <a:r>
              <a:rPr lang="en-US" sz="1500" b="0" i="0" dirty="0">
                <a:latin typeface="Verdana" pitchFamily="34" charset="0"/>
                <a:ea typeface="Verdana" pitchFamily="34" charset="0"/>
                <a:cs typeface="Verdana" pitchFamily="34" charset="0"/>
              </a:rPr>
              <a:t>To decrypt this </a:t>
            </a:r>
            <a:r>
              <a:rPr lang="en-US" sz="1500" b="0" i="0" dirty="0" err="1">
                <a:latin typeface="Verdana" pitchFamily="34" charset="0"/>
                <a:ea typeface="Verdana" pitchFamily="34" charset="0"/>
                <a:cs typeface="Verdana" pitchFamily="34" charset="0"/>
              </a:rPr>
              <a:t>ciphertext</a:t>
            </a:r>
            <a:r>
              <a:rPr lang="en-US" sz="1500" b="0" i="0" dirty="0">
                <a:latin typeface="Verdana" pitchFamily="34" charset="0"/>
                <a:ea typeface="Verdana" pitchFamily="34" charset="0"/>
                <a:cs typeface="Verdana" pitchFamily="34" charset="0"/>
              </a:rPr>
              <a:t>, all we need to do is again XOR the </a:t>
            </a:r>
            <a:r>
              <a:rPr lang="en-US" sz="1500" b="0" i="0" dirty="0" err="1">
                <a:latin typeface="Verdana" pitchFamily="34" charset="0"/>
                <a:ea typeface="Verdana" pitchFamily="34" charset="0"/>
                <a:cs typeface="Verdana" pitchFamily="34" charset="0"/>
              </a:rPr>
              <a:t>ciphertext</a:t>
            </a:r>
            <a:r>
              <a:rPr lang="en-US" sz="1500" b="0" i="0" dirty="0">
                <a:latin typeface="Verdana" pitchFamily="34" charset="0"/>
                <a:ea typeface="Verdana" pitchFamily="34" charset="0"/>
                <a:cs typeface="Verdana" pitchFamily="34" charset="0"/>
              </a:rPr>
              <a:t> with the </a:t>
            </a: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a:t>
            </a:r>
          </a:p>
          <a:p>
            <a:pPr>
              <a:spcBef>
                <a:spcPts val="600"/>
              </a:spcBef>
              <a:spcAft>
                <a:spcPts val="600"/>
              </a:spcAft>
              <a:defRPr/>
            </a:pPr>
            <a:r>
              <a:rPr lang="en-US" sz="1500" b="0" i="0" dirty="0" err="1">
                <a:latin typeface="Verdana" pitchFamily="34" charset="0"/>
                <a:ea typeface="Verdana" pitchFamily="34" charset="0"/>
                <a:cs typeface="Verdana" pitchFamily="34" charset="0"/>
              </a:rPr>
              <a:t>Ciphertext</a:t>
            </a:r>
            <a:r>
              <a:rPr lang="en-US" sz="1500" b="0" i="0" dirty="0">
                <a:latin typeface="Verdana" pitchFamily="34" charset="0"/>
                <a:ea typeface="Verdana" pitchFamily="34" charset="0"/>
                <a:cs typeface="Verdana" pitchFamily="34" charset="0"/>
              </a:rPr>
              <a:t>	: </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fo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a:r>
            <a:br>
              <a:rPr lang="en-US" sz="1500" b="0" i="0" dirty="0">
                <a:latin typeface="Verdana" pitchFamily="34" charset="0"/>
                <a:ea typeface="Verdana" pitchFamily="34" charset="0"/>
                <a:cs typeface="Verdana" pitchFamily="34" charset="0"/>
              </a:rPr>
            </a:br>
            <a:r>
              <a:rPr lang="en-US" sz="1500" b="0" i="0" dirty="0" err="1">
                <a:latin typeface="Verdana" pitchFamily="34" charset="0"/>
                <a:ea typeface="Verdana" pitchFamily="34" charset="0"/>
                <a:cs typeface="Verdana" pitchFamily="34" charset="0"/>
              </a:rPr>
              <a:t>Keystream</a:t>
            </a:r>
            <a:r>
              <a:rPr lang="en-US" sz="1500" b="0" i="0" dirty="0">
                <a:latin typeface="Verdana" pitchFamily="34" charset="0"/>
                <a:ea typeface="Verdana" pitchFamily="34" charset="0"/>
                <a:cs typeface="Verdana" pitchFamily="34" charset="0"/>
              </a:rPr>
              <a:t>	: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t>
            </a:r>
            <a:br>
              <a:rPr lang="en-US" sz="1500" b="0" i="0" dirty="0">
                <a:latin typeface="Verdana" pitchFamily="34" charset="0"/>
                <a:ea typeface="Verdana" pitchFamily="34" charset="0"/>
                <a:cs typeface="Verdana" pitchFamily="34" charset="0"/>
              </a:rPr>
            </a:br>
            <a:r>
              <a:rPr lang="en-US" sz="1500" b="0" i="0" dirty="0">
                <a:latin typeface="Verdana" pitchFamily="34" charset="0"/>
                <a:ea typeface="Verdana" pitchFamily="34" charset="0"/>
                <a:cs typeface="Verdana" pitchFamily="34" charset="0"/>
              </a:rPr>
              <a:t>Plaintext (XOR)	: </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1</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0</a:t>
            </a:r>
            <a:r>
              <a:rPr lang="en-US" sz="1500" b="0" i="0" dirty="0">
                <a:solidFill>
                  <a:schemeClr val="hlink"/>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t>
            </a:r>
          </a:p>
        </p:txBody>
      </p:sp>
      <p:sp>
        <p:nvSpPr>
          <p:cNvPr id="50180" name="Text Box 12"/>
          <p:cNvSpPr txBox="1">
            <a:spLocks noChangeArrowheads="1"/>
          </p:cNvSpPr>
          <p:nvPr/>
        </p:nvSpPr>
        <p:spPr bwMode="auto">
          <a:xfrm>
            <a:off x="76200" y="1763713"/>
            <a:ext cx="1381125" cy="3698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bg1"/>
                </a:solidFill>
                <a:latin typeface="Verdana" pitchFamily="34" charset="0"/>
              </a:rPr>
              <a:t>Example:</a:t>
            </a:r>
          </a:p>
        </p:txBody>
      </p:sp>
      <p:sp>
        <p:nvSpPr>
          <p:cNvPr id="5018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Stream Ciphers</a:t>
            </a:r>
          </a:p>
        </p:txBody>
      </p:sp>
      <p:sp>
        <p:nvSpPr>
          <p:cNvPr id="50182" name="Rectangle 9"/>
          <p:cNvSpPr>
            <a:spLocks noChangeArrowheads="1"/>
          </p:cNvSpPr>
          <p:nvPr/>
        </p:nvSpPr>
        <p:spPr bwMode="auto">
          <a:xfrm>
            <a:off x="184150" y="493713"/>
            <a:ext cx="86868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rPr>
              <a:t>Stream cipher encrypts a single character or bit of plaintext at a time. It also decrypts a single character or bit of ciphertext at a time.</a:t>
            </a:r>
          </a:p>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rPr>
              <a:t>Both the encryption and decryption are performed using the same key.</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14"/>
          <p:cNvSpPr>
            <a:spLocks noChangeArrowheads="1"/>
          </p:cNvSpPr>
          <p:nvPr/>
        </p:nvSpPr>
        <p:spPr bwMode="auto">
          <a:xfrm>
            <a:off x="152400" y="661005"/>
            <a:ext cx="8686800" cy="6194003"/>
          </a:xfrm>
          <a:prstGeom prst="rect">
            <a:avLst/>
          </a:prstGeom>
          <a:noFill/>
          <a:ln w="9525">
            <a:noFill/>
            <a:miter lim="800000"/>
            <a:headEnd/>
            <a:tailEnd/>
          </a:ln>
        </p:spPr>
        <p:txBody>
          <a:bodyPr anchor="t" anchorCtr="0">
            <a:spAutoFit/>
          </a:bodyPr>
          <a:lstStyle/>
          <a:p>
            <a:pPr marL="457200" indent="-457200" algn="just">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Cryptography is the study of secure communications techniques over un-trusted communication channel </a:t>
            </a:r>
            <a:r>
              <a:rPr lang="en-US" b="0" i="0" dirty="0" smtClean="0">
                <a:latin typeface="Verdana" pitchFamily="34" charset="0"/>
                <a:ea typeface="Verdana" pitchFamily="34" charset="0"/>
                <a:cs typeface="Verdana" pitchFamily="34" charset="0"/>
              </a:rPr>
              <a:t>that </a:t>
            </a:r>
            <a:r>
              <a:rPr lang="en-US" b="0" i="0" dirty="0">
                <a:latin typeface="Verdana" pitchFamily="34" charset="0"/>
                <a:ea typeface="Verdana" pitchFamily="34" charset="0"/>
                <a:cs typeface="Verdana" pitchFamily="34" charset="0"/>
              </a:rPr>
              <a:t>allow only the sender and intended recipient of a message to view its contents</a:t>
            </a:r>
            <a:r>
              <a:rPr lang="en-US" b="0" i="0" dirty="0" smtClean="0">
                <a:latin typeface="Verdana" pitchFamily="34" charset="0"/>
                <a:ea typeface="Verdana" pitchFamily="34" charset="0"/>
                <a:cs typeface="Verdana" pitchFamily="34" charset="0"/>
              </a:rPr>
              <a:t>.</a:t>
            </a:r>
          </a:p>
          <a:p>
            <a:pPr marL="1371600" lvl="1" indent="-457200" algn="just">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The term </a:t>
            </a:r>
            <a:r>
              <a:rPr lang="en-US" sz="1500" b="0" i="0" dirty="0" smtClean="0">
                <a:latin typeface="Verdana" pitchFamily="34" charset="0"/>
                <a:ea typeface="Verdana" pitchFamily="34" charset="0"/>
                <a:cs typeface="Verdana" pitchFamily="34" charset="0"/>
              </a:rPr>
              <a:t>‘</a:t>
            </a:r>
            <a:r>
              <a:rPr lang="en-US" sz="1600" i="0" dirty="0">
                <a:solidFill>
                  <a:srgbClr val="FF0000"/>
                </a:solidFill>
                <a:latin typeface="Verdana" pitchFamily="34" charset="0"/>
                <a:ea typeface="Verdana" pitchFamily="34" charset="0"/>
                <a:cs typeface="Verdana" pitchFamily="34" charset="0"/>
              </a:rPr>
              <a:t>c</a:t>
            </a:r>
            <a:r>
              <a:rPr lang="en-US" sz="1600" i="0" dirty="0" smtClean="0">
                <a:solidFill>
                  <a:srgbClr val="FF0000"/>
                </a:solidFill>
                <a:latin typeface="Verdana" pitchFamily="34" charset="0"/>
                <a:ea typeface="Verdana" pitchFamily="34" charset="0"/>
                <a:cs typeface="Verdana" pitchFamily="34" charset="0"/>
              </a:rPr>
              <a:t>ryptography</a:t>
            </a:r>
            <a:r>
              <a:rPr lang="en-US" sz="1600" b="0" i="0" dirty="0" smtClean="0">
                <a:latin typeface="Verdana" pitchFamily="34" charset="0"/>
                <a:ea typeface="Verdana" pitchFamily="34" charset="0"/>
                <a:cs typeface="Verdana" pitchFamily="34" charset="0"/>
              </a:rPr>
              <a:t>’ </a:t>
            </a:r>
            <a:r>
              <a:rPr lang="en-US" sz="1500" b="0" i="0" dirty="0" smtClean="0">
                <a:latin typeface="Verdana" pitchFamily="34" charset="0"/>
                <a:ea typeface="Verdana" pitchFamily="34" charset="0"/>
                <a:cs typeface="Verdana" pitchFamily="34" charset="0"/>
              </a:rPr>
              <a:t>is </a:t>
            </a:r>
            <a:r>
              <a:rPr lang="en-US" sz="1500" b="0" i="0" dirty="0">
                <a:latin typeface="Verdana" pitchFamily="34" charset="0"/>
                <a:ea typeface="Verdana" pitchFamily="34" charset="0"/>
                <a:cs typeface="Verdana" pitchFamily="34" charset="0"/>
              </a:rPr>
              <a:t>derived from the </a:t>
            </a:r>
            <a:r>
              <a:rPr lang="en-US" sz="1500" b="0" i="0" dirty="0">
                <a:solidFill>
                  <a:srgbClr val="3333FF"/>
                </a:solidFill>
                <a:latin typeface="Verdana" pitchFamily="34" charset="0"/>
                <a:ea typeface="Verdana" pitchFamily="34" charset="0"/>
                <a:cs typeface="Verdana" pitchFamily="34" charset="0"/>
              </a:rPr>
              <a:t>Greek word </a:t>
            </a:r>
            <a:r>
              <a:rPr lang="en-US" sz="1500" b="0" i="0" dirty="0" err="1">
                <a:ln>
                  <a:solidFill>
                    <a:srgbClr val="00B050"/>
                  </a:solidFill>
                </a:ln>
                <a:latin typeface="Verdana" pitchFamily="34" charset="0"/>
                <a:ea typeface="Verdana" pitchFamily="34" charset="0"/>
                <a:cs typeface="Verdana" pitchFamily="34" charset="0"/>
              </a:rPr>
              <a:t>kryptos</a:t>
            </a:r>
            <a:r>
              <a:rPr lang="en-US" sz="1500" b="0" i="0" dirty="0">
                <a:latin typeface="Verdana" pitchFamily="34" charset="0"/>
                <a:ea typeface="Verdana" pitchFamily="34" charset="0"/>
                <a:cs typeface="Verdana" pitchFamily="34" charset="0"/>
              </a:rPr>
              <a:t>, which means “</a:t>
            </a:r>
            <a:r>
              <a:rPr lang="en-US" sz="1500" b="0" i="0" dirty="0">
                <a:ln>
                  <a:solidFill>
                    <a:srgbClr val="FF00FF"/>
                  </a:solidFill>
                </a:ln>
                <a:latin typeface="Verdana" pitchFamily="34" charset="0"/>
                <a:ea typeface="Verdana" pitchFamily="34" charset="0"/>
                <a:cs typeface="Verdana" pitchFamily="34" charset="0"/>
              </a:rPr>
              <a:t>secret writing</a:t>
            </a:r>
            <a:r>
              <a:rPr lang="en-US" sz="1500" b="0" i="0" dirty="0">
                <a:latin typeface="Verdana" pitchFamily="34" charset="0"/>
                <a:ea typeface="Verdana" pitchFamily="34" charset="0"/>
                <a:cs typeface="Verdana" pitchFamily="34" charset="0"/>
              </a:rPr>
              <a:t>”.</a:t>
            </a:r>
          </a:p>
          <a:p>
            <a:pPr lvl="1" indent="-457200" algn="just">
              <a:spcBef>
                <a:spcPts val="600"/>
              </a:spcBef>
              <a:spcAft>
                <a:spcPts val="600"/>
              </a:spcAft>
              <a:buFont typeface="Wingdings" pitchFamily="2" charset="2"/>
              <a:buChar char="Ø"/>
              <a:defRPr/>
            </a:pPr>
            <a:r>
              <a:rPr lang="en-US" b="0" i="0" dirty="0" smtClean="0">
                <a:latin typeface="Verdana" pitchFamily="34" charset="0"/>
                <a:ea typeface="Verdana" pitchFamily="34" charset="0"/>
                <a:cs typeface="Verdana" pitchFamily="34" charset="0"/>
              </a:rPr>
              <a:t>We </a:t>
            </a:r>
            <a:r>
              <a:rPr lang="en-US" b="0" i="0" dirty="0">
                <a:latin typeface="Verdana" pitchFamily="34" charset="0"/>
                <a:ea typeface="Verdana" pitchFamily="34" charset="0"/>
                <a:cs typeface="Verdana" pitchFamily="34" charset="0"/>
              </a:rPr>
              <a:t>can define cryptography as:</a:t>
            </a:r>
          </a:p>
          <a:p>
            <a:pPr marL="1371600" lvl="1" indent="-457200" algn="just">
              <a:spcBef>
                <a:spcPts val="600"/>
              </a:spcBef>
              <a:spcAft>
                <a:spcPts val="600"/>
              </a:spcAft>
              <a:buFont typeface="Wingdings" pitchFamily="2" charset="2"/>
              <a:buChar char="q"/>
              <a:defRPr/>
            </a:pPr>
            <a:r>
              <a:rPr lang="en-US" sz="1500" b="0" i="0" dirty="0">
                <a:solidFill>
                  <a:srgbClr val="3333FF"/>
                </a:solidFill>
                <a:latin typeface="Verdana" pitchFamily="34" charset="0"/>
                <a:ea typeface="Verdana" pitchFamily="34" charset="0"/>
                <a:cs typeface="Verdana" pitchFamily="34" charset="0"/>
              </a:rPr>
              <a:t>Cryptography </a:t>
            </a:r>
            <a:r>
              <a:rPr lang="en-US" sz="1500" b="0" i="0" dirty="0" smtClean="0">
                <a:solidFill>
                  <a:srgbClr val="3333FF"/>
                </a:solidFill>
                <a:latin typeface="Verdana" pitchFamily="34" charset="0"/>
                <a:ea typeface="Verdana" pitchFamily="34" charset="0"/>
                <a:cs typeface="Verdana" pitchFamily="34" charset="0"/>
              </a:rPr>
              <a:t>is </a:t>
            </a:r>
            <a:r>
              <a:rPr lang="en-US" sz="1500" b="0" i="0" dirty="0">
                <a:solidFill>
                  <a:srgbClr val="3333FF"/>
                </a:solidFill>
                <a:latin typeface="Verdana" pitchFamily="34" charset="0"/>
                <a:ea typeface="Verdana" pitchFamily="34" charset="0"/>
                <a:cs typeface="Verdana" pitchFamily="34" charset="0"/>
              </a:rPr>
              <a:t>a </a:t>
            </a:r>
            <a:r>
              <a:rPr lang="en-US" sz="1500" b="0" i="0" dirty="0">
                <a:latin typeface="Verdana" pitchFamily="34" charset="0"/>
                <a:ea typeface="Verdana" pitchFamily="34" charset="0"/>
                <a:cs typeface="Verdana" pitchFamily="34" charset="0"/>
              </a:rPr>
              <a:t>physical process that scrambles information by </a:t>
            </a:r>
            <a:r>
              <a:rPr lang="en-US" sz="1500" b="0" i="0" dirty="0">
                <a:solidFill>
                  <a:srgbClr val="FF0000"/>
                </a:solidFill>
                <a:latin typeface="Verdana" pitchFamily="34" charset="0"/>
                <a:ea typeface="Verdana" pitchFamily="34" charset="0"/>
                <a:cs typeface="Verdana" pitchFamily="34" charset="0"/>
              </a:rPr>
              <a:t>rearrangement</a:t>
            </a:r>
            <a:r>
              <a:rPr lang="en-US" sz="1500" b="0" i="0" dirty="0">
                <a:latin typeface="Verdana" pitchFamily="34" charset="0"/>
                <a:ea typeface="Verdana" pitchFamily="34" charset="0"/>
                <a:cs typeface="Verdana" pitchFamily="34" charset="0"/>
              </a:rPr>
              <a:t> and </a:t>
            </a:r>
            <a:r>
              <a:rPr lang="en-US" sz="1500" b="0" i="0" dirty="0">
                <a:solidFill>
                  <a:srgbClr val="00CC00"/>
                </a:solidFill>
                <a:latin typeface="Verdana" pitchFamily="34" charset="0"/>
                <a:ea typeface="Verdana" pitchFamily="34" charset="0"/>
                <a:cs typeface="Verdana" pitchFamily="34" charset="0"/>
              </a:rPr>
              <a:t>substitution</a:t>
            </a:r>
            <a:r>
              <a:rPr lang="en-US" sz="1500" b="0" i="0" dirty="0">
                <a:latin typeface="Verdana" pitchFamily="34" charset="0"/>
                <a:ea typeface="Verdana" pitchFamily="34" charset="0"/>
                <a:cs typeface="Verdana" pitchFamily="34" charset="0"/>
              </a:rPr>
              <a:t> of content, making it unreadable to anyone except the person capable of unscrambling it. </a:t>
            </a:r>
          </a:p>
          <a:p>
            <a:pPr lvl="1" indent="-457200" algn="just">
              <a:spcBef>
                <a:spcPts val="600"/>
              </a:spcBef>
              <a:spcAft>
                <a:spcPts val="600"/>
              </a:spcAft>
              <a:buFont typeface="Wingdings" pitchFamily="2" charset="2"/>
              <a:buChar char="Ø"/>
              <a:defRPr/>
            </a:pPr>
            <a:r>
              <a:rPr lang="en-US" b="0" i="0" dirty="0" smtClean="0">
                <a:latin typeface="Verdana" pitchFamily="34" charset="0"/>
                <a:ea typeface="Verdana" pitchFamily="34" charset="0"/>
                <a:cs typeface="Verdana" pitchFamily="34" charset="0"/>
              </a:rPr>
              <a:t>Modern </a:t>
            </a:r>
            <a:r>
              <a:rPr lang="en-US" b="0" i="0" dirty="0">
                <a:latin typeface="Verdana" pitchFamily="34" charset="0"/>
                <a:ea typeface="Verdana" pitchFamily="34" charset="0"/>
                <a:cs typeface="Verdana" pitchFamily="34" charset="0"/>
              </a:rPr>
              <a:t>cryptography concerns itself with the following four objectives:</a:t>
            </a:r>
          </a:p>
          <a:p>
            <a:pPr marL="1371600" lvl="1" indent="-457200" algn="just">
              <a:spcBef>
                <a:spcPts val="300"/>
              </a:spcBef>
              <a:spcAft>
                <a:spcPts val="300"/>
              </a:spcAft>
              <a:buClr>
                <a:srgbClr val="3333FF"/>
              </a:buClr>
              <a:buFont typeface="+mj-lt"/>
              <a:buAutoNum type="arabicPeriod"/>
              <a:defRPr/>
            </a:pPr>
            <a:r>
              <a:rPr lang="en-US" sz="1500" i="0" dirty="0" smtClean="0">
                <a:latin typeface="Verdana" pitchFamily="34" charset="0"/>
                <a:ea typeface="Verdana" pitchFamily="34" charset="0"/>
                <a:cs typeface="Verdana" pitchFamily="34" charset="0"/>
              </a:rPr>
              <a:t>Confidentiality</a:t>
            </a:r>
            <a:r>
              <a:rPr lang="en-US" sz="1500" b="0" i="0" dirty="0">
                <a:latin typeface="Verdana" pitchFamily="34" charset="0"/>
                <a:ea typeface="Verdana" pitchFamily="34" charset="0"/>
                <a:cs typeface="Verdana" pitchFamily="34" charset="0"/>
              </a:rPr>
              <a:t>:</a:t>
            </a:r>
            <a:r>
              <a:rPr lang="en-US" sz="1500" b="0" i="0" dirty="0" smtClean="0">
                <a:latin typeface="Verdana" pitchFamily="34" charset="0"/>
                <a:ea typeface="Verdana" pitchFamily="34" charset="0"/>
                <a:cs typeface="Verdana" pitchFamily="34" charset="0"/>
              </a:rPr>
              <a:t> </a:t>
            </a:r>
            <a:r>
              <a:rPr lang="en-US" sz="1500" b="0" i="0" dirty="0">
                <a:latin typeface="Verdana" pitchFamily="34" charset="0"/>
                <a:ea typeface="Verdana" pitchFamily="34" charset="0"/>
                <a:cs typeface="Verdana" pitchFamily="34" charset="0"/>
              </a:rPr>
              <a:t>The information cannot be understood by anyone for whom it </a:t>
            </a:r>
            <a:r>
              <a:rPr lang="en-US" sz="1500" b="0" i="0" dirty="0" smtClean="0">
                <a:latin typeface="Verdana" pitchFamily="34" charset="0"/>
                <a:ea typeface="Verdana" pitchFamily="34" charset="0"/>
                <a:cs typeface="Verdana" pitchFamily="34" charset="0"/>
              </a:rPr>
              <a:t>was not intended</a:t>
            </a:r>
            <a:r>
              <a:rPr lang="en-US" sz="1500" b="0" i="0" dirty="0">
                <a:latin typeface="Verdana" pitchFamily="34" charset="0"/>
                <a:ea typeface="Verdana" pitchFamily="34" charset="0"/>
                <a:cs typeface="Verdana" pitchFamily="34" charset="0"/>
              </a:rPr>
              <a:t>.</a:t>
            </a:r>
          </a:p>
          <a:p>
            <a:pPr marL="1371600" lvl="1" indent="-457200" algn="just">
              <a:spcBef>
                <a:spcPts val="300"/>
              </a:spcBef>
              <a:spcAft>
                <a:spcPts val="300"/>
              </a:spcAft>
              <a:buClr>
                <a:srgbClr val="3333FF"/>
              </a:buClr>
              <a:buFont typeface="+mj-lt"/>
              <a:buAutoNum type="arabicPeriod"/>
              <a:defRPr/>
            </a:pPr>
            <a:r>
              <a:rPr lang="en-US" sz="1500" i="0" dirty="0" smtClean="0">
                <a:latin typeface="Verdana" pitchFamily="34" charset="0"/>
                <a:ea typeface="Verdana" pitchFamily="34" charset="0"/>
                <a:cs typeface="Verdana" pitchFamily="34" charset="0"/>
              </a:rPr>
              <a:t>Integrity</a:t>
            </a:r>
            <a:r>
              <a:rPr lang="en-US" sz="1500" b="0" i="0" dirty="0" smtClean="0">
                <a:latin typeface="Verdana" pitchFamily="34" charset="0"/>
                <a:ea typeface="Verdana" pitchFamily="34" charset="0"/>
                <a:cs typeface="Verdana" pitchFamily="34" charset="0"/>
              </a:rPr>
              <a:t>: The </a:t>
            </a:r>
            <a:r>
              <a:rPr lang="en-US" sz="1500" b="0" i="0" dirty="0">
                <a:latin typeface="Verdana" pitchFamily="34" charset="0"/>
                <a:ea typeface="Verdana" pitchFamily="34" charset="0"/>
                <a:cs typeface="Verdana" pitchFamily="34" charset="0"/>
              </a:rPr>
              <a:t>information cannot be altered in storage or transit between sender </a:t>
            </a:r>
            <a:r>
              <a:rPr lang="en-US" sz="1500" b="0" i="0" dirty="0" smtClean="0">
                <a:latin typeface="Verdana" pitchFamily="34" charset="0"/>
                <a:ea typeface="Verdana" pitchFamily="34" charset="0"/>
                <a:cs typeface="Verdana" pitchFamily="34" charset="0"/>
              </a:rPr>
              <a:t>and intended </a:t>
            </a:r>
            <a:r>
              <a:rPr lang="en-US" sz="1500" b="0" i="0" dirty="0">
                <a:latin typeface="Verdana" pitchFamily="34" charset="0"/>
                <a:ea typeface="Verdana" pitchFamily="34" charset="0"/>
                <a:cs typeface="Verdana" pitchFamily="34" charset="0"/>
              </a:rPr>
              <a:t>receiver without the alteration being detected.</a:t>
            </a:r>
          </a:p>
          <a:p>
            <a:pPr marL="1371600" lvl="1" indent="-457200" algn="just">
              <a:spcBef>
                <a:spcPts val="300"/>
              </a:spcBef>
              <a:spcAft>
                <a:spcPts val="300"/>
              </a:spcAft>
              <a:buClr>
                <a:srgbClr val="3333FF"/>
              </a:buClr>
              <a:buFont typeface="+mj-lt"/>
              <a:buAutoNum type="arabicPeriod"/>
              <a:defRPr/>
            </a:pPr>
            <a:r>
              <a:rPr lang="en-US" sz="1500" i="0" dirty="0" smtClean="0">
                <a:latin typeface="Verdana" pitchFamily="34" charset="0"/>
                <a:ea typeface="Verdana" pitchFamily="34" charset="0"/>
                <a:cs typeface="Verdana" pitchFamily="34" charset="0"/>
              </a:rPr>
              <a:t>Non-repudiation</a:t>
            </a:r>
            <a:r>
              <a:rPr lang="en-US" sz="1500" b="0" i="0" dirty="0" smtClean="0">
                <a:latin typeface="Verdana" pitchFamily="34" charset="0"/>
                <a:ea typeface="Verdana" pitchFamily="34" charset="0"/>
                <a:cs typeface="Verdana" pitchFamily="34" charset="0"/>
              </a:rPr>
              <a:t>: </a:t>
            </a:r>
            <a:r>
              <a:rPr lang="en-US" sz="1500" b="0" i="0" dirty="0">
                <a:latin typeface="Verdana" pitchFamily="34" charset="0"/>
                <a:ea typeface="Verdana" pitchFamily="34" charset="0"/>
                <a:cs typeface="Verdana" pitchFamily="34" charset="0"/>
              </a:rPr>
              <a:t>The creator/sender of the information cannot deny at a later stage </a:t>
            </a:r>
            <a:r>
              <a:rPr lang="en-US" sz="1500" b="0" i="0" dirty="0" smtClean="0">
                <a:latin typeface="Verdana" pitchFamily="34" charset="0"/>
                <a:ea typeface="Verdana" pitchFamily="34" charset="0"/>
                <a:cs typeface="Verdana" pitchFamily="34" charset="0"/>
              </a:rPr>
              <a:t>their intentions </a:t>
            </a:r>
            <a:r>
              <a:rPr lang="en-US" sz="1500" b="0" i="0" dirty="0">
                <a:latin typeface="Verdana" pitchFamily="34" charset="0"/>
                <a:ea typeface="Verdana" pitchFamily="34" charset="0"/>
                <a:cs typeface="Verdana" pitchFamily="34" charset="0"/>
              </a:rPr>
              <a:t>in the creation or transmission of the information.</a:t>
            </a:r>
          </a:p>
          <a:p>
            <a:pPr marL="1371600" lvl="1" indent="-457200" algn="just">
              <a:spcBef>
                <a:spcPts val="300"/>
              </a:spcBef>
              <a:spcAft>
                <a:spcPts val="300"/>
              </a:spcAft>
              <a:buClr>
                <a:srgbClr val="3333FF"/>
              </a:buClr>
              <a:buFont typeface="+mj-lt"/>
              <a:buAutoNum type="arabicPeriod"/>
              <a:defRPr/>
            </a:pPr>
            <a:r>
              <a:rPr lang="en-US" sz="1500" i="0" dirty="0" smtClean="0">
                <a:latin typeface="Verdana" pitchFamily="34" charset="0"/>
                <a:ea typeface="Verdana" pitchFamily="34" charset="0"/>
                <a:cs typeface="Verdana" pitchFamily="34" charset="0"/>
              </a:rPr>
              <a:t>Authenticatio</a:t>
            </a:r>
            <a:r>
              <a:rPr lang="en-US" sz="1500" b="0" i="0" dirty="0" smtClean="0">
                <a:latin typeface="Verdana" pitchFamily="34" charset="0"/>
                <a:ea typeface="Verdana" pitchFamily="34" charset="0"/>
                <a:cs typeface="Verdana" pitchFamily="34" charset="0"/>
              </a:rPr>
              <a:t>n: The </a:t>
            </a:r>
            <a:r>
              <a:rPr lang="en-US" sz="1500" b="0" i="0" dirty="0">
                <a:latin typeface="Verdana" pitchFamily="34" charset="0"/>
                <a:ea typeface="Verdana" pitchFamily="34" charset="0"/>
                <a:cs typeface="Verdana" pitchFamily="34" charset="0"/>
              </a:rPr>
              <a:t>sender and receiver can confirm each other's identity and </a:t>
            </a:r>
            <a:r>
              <a:rPr lang="en-US" sz="1500" b="0" i="0" dirty="0" smtClean="0">
                <a:latin typeface="Verdana" pitchFamily="34" charset="0"/>
                <a:ea typeface="Verdana" pitchFamily="34" charset="0"/>
                <a:cs typeface="Verdana" pitchFamily="34" charset="0"/>
              </a:rPr>
              <a:t>the origin/destination </a:t>
            </a:r>
            <a:r>
              <a:rPr lang="en-US" sz="1500" b="0" i="0" dirty="0">
                <a:latin typeface="Verdana" pitchFamily="34" charset="0"/>
                <a:ea typeface="Verdana" pitchFamily="34" charset="0"/>
                <a:cs typeface="Verdana" pitchFamily="34" charset="0"/>
              </a:rPr>
              <a:t>of the information</a:t>
            </a:r>
            <a:r>
              <a:rPr lang="en-US" sz="1500" b="0" i="0" dirty="0" smtClean="0">
                <a:latin typeface="Verdana" pitchFamily="34" charset="0"/>
                <a:ea typeface="Verdana" pitchFamily="34" charset="0"/>
                <a:cs typeface="Verdana" pitchFamily="34" charset="0"/>
              </a:rPr>
              <a:t>.</a:t>
            </a:r>
            <a:endParaRPr lang="en-US" sz="1500" b="0" i="0" dirty="0">
              <a:latin typeface="Verdana" pitchFamily="34" charset="0"/>
              <a:ea typeface="Verdana" pitchFamily="34" charset="0"/>
              <a:cs typeface="Verdana" pitchFamily="34" charset="0"/>
            </a:endParaRPr>
          </a:p>
        </p:txBody>
      </p:sp>
      <p:sp>
        <p:nvSpPr>
          <p:cNvPr id="15364"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3200" i="0" dirty="0">
                <a:latin typeface="Arial" charset="0"/>
              </a:rPr>
              <a:t>What is Cryptography?</a:t>
            </a:r>
            <a:endParaRPr lang="en-US" sz="3200" i="0" dirty="0">
              <a:latin typeface="Arial"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11"/>
          <p:cNvSpPr txBox="1">
            <a:spLocks noChangeArrowheads="1"/>
          </p:cNvSpPr>
          <p:nvPr/>
        </p:nvSpPr>
        <p:spPr bwMode="auto">
          <a:xfrm>
            <a:off x="152400" y="3581400"/>
            <a:ext cx="1449388"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400" i="0">
                <a:solidFill>
                  <a:schemeClr val="bg1"/>
                </a:solidFill>
              </a:rPr>
              <a:t>Example:</a:t>
            </a:r>
            <a:endParaRPr lang="en-US" sz="2000" i="0">
              <a:solidFill>
                <a:schemeClr val="bg1"/>
              </a:solidFill>
            </a:endParaRPr>
          </a:p>
        </p:txBody>
      </p:sp>
      <p:sp>
        <p:nvSpPr>
          <p:cNvPr id="51204" name="Rectangle 17"/>
          <p:cNvSpPr>
            <a:spLocks noChangeArrowheads="1"/>
          </p:cNvSpPr>
          <p:nvPr/>
        </p:nvSpPr>
        <p:spPr bwMode="auto">
          <a:xfrm>
            <a:off x="304800" y="4154488"/>
            <a:ext cx="87630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500" b="0" i="0">
                <a:solidFill>
                  <a:srgbClr val="FF00FF"/>
                </a:solidFill>
                <a:latin typeface="Verdana" pitchFamily="34" charset="0"/>
              </a:rPr>
              <a:t>Plaintext		: The only thing we have to fear is fear itself</a:t>
            </a:r>
            <a:br>
              <a:rPr lang="en-US" sz="1500" b="0" i="0">
                <a:solidFill>
                  <a:srgbClr val="FF00FF"/>
                </a:solidFill>
                <a:latin typeface="Verdana" pitchFamily="34" charset="0"/>
              </a:rPr>
            </a:br>
            <a:endParaRPr lang="en-US" sz="1500" b="0" i="0">
              <a:solidFill>
                <a:srgbClr val="FF00FF"/>
              </a:solidFill>
              <a:latin typeface="Verdana" pitchFamily="34" charset="0"/>
            </a:endParaRPr>
          </a:p>
          <a:p>
            <a:r>
              <a:rPr lang="en-US" sz="1500" b="0" i="0">
                <a:latin typeface="Verdana" pitchFamily="34" charset="0"/>
              </a:rPr>
              <a:t>Modified plaintext	: Theonlythingwehavetofearisfearitself</a:t>
            </a:r>
          </a:p>
          <a:p>
            <a:endParaRPr lang="en-US" sz="1500" b="0" i="0">
              <a:latin typeface="Verdana" pitchFamily="34" charset="0"/>
            </a:endParaRPr>
          </a:p>
          <a:p>
            <a:r>
              <a:rPr lang="en-US" sz="1500" b="0" i="0">
                <a:solidFill>
                  <a:srgbClr val="3333FF"/>
                </a:solidFill>
                <a:latin typeface="Verdana" pitchFamily="34" charset="0"/>
              </a:rPr>
              <a:t>Plaintext blocks	: Theonlyt hingweha vetofear isfearit selfXend  </a:t>
            </a:r>
            <a:r>
              <a:rPr lang="en-US" sz="700" b="0" i="0">
                <a:solidFill>
                  <a:srgbClr val="FF00FF"/>
                </a:solidFill>
                <a:latin typeface="Verdana" pitchFamily="34" charset="0"/>
              </a:rPr>
              <a:t>(break the plaintext into 8-character block)</a:t>
            </a:r>
            <a:endParaRPr lang="en-US" sz="1500" b="0" i="0">
              <a:solidFill>
                <a:srgbClr val="FF00FF"/>
              </a:solidFill>
              <a:latin typeface="Verdana" pitchFamily="34" charset="0"/>
            </a:endParaRPr>
          </a:p>
          <a:p>
            <a:endParaRPr lang="en-US" sz="1500" b="0" i="0">
              <a:solidFill>
                <a:srgbClr val="FF00FF"/>
              </a:solidFill>
              <a:latin typeface="Verdana" pitchFamily="34" charset="0"/>
            </a:endParaRPr>
          </a:p>
          <a:p>
            <a:r>
              <a:rPr lang="en-US" sz="1500" b="0" i="0">
                <a:latin typeface="Verdana" pitchFamily="34" charset="0"/>
              </a:rPr>
              <a:t>Ciphertext blocks	: tylnoehT ahewgnih raefotev tiraefsi dneXfles  </a:t>
            </a:r>
            <a:r>
              <a:rPr lang="en-US" sz="700" i="0">
                <a:solidFill>
                  <a:srgbClr val="FF00FF"/>
                </a:solidFill>
                <a:latin typeface="Verdana" pitchFamily="34" charset="0"/>
              </a:rPr>
              <a:t>(just reverse each plaintext block)</a:t>
            </a:r>
            <a:endParaRPr lang="en-US" sz="1500" i="0">
              <a:solidFill>
                <a:srgbClr val="FF00FF"/>
              </a:solidFill>
              <a:latin typeface="Verdana" pitchFamily="34" charset="0"/>
            </a:endParaRPr>
          </a:p>
          <a:p>
            <a:endParaRPr lang="en-US" sz="1500" i="0">
              <a:solidFill>
                <a:srgbClr val="FF00FF"/>
              </a:solidFill>
              <a:latin typeface="Verdana" pitchFamily="34" charset="0"/>
            </a:endParaRPr>
          </a:p>
          <a:p>
            <a:r>
              <a:rPr lang="en-US" sz="1500" b="0" i="0">
                <a:solidFill>
                  <a:srgbClr val="FF00FF"/>
                </a:solidFill>
                <a:latin typeface="Verdana" pitchFamily="34" charset="0"/>
              </a:rPr>
              <a:t>Ciphertext	: tylnoehTahewgnihraefotevtiraefsidneXfles</a:t>
            </a:r>
            <a:r>
              <a:rPr lang="en-US" sz="1500" i="0">
                <a:latin typeface="Verdana" pitchFamily="34" charset="0"/>
              </a:rPr>
              <a:t> </a:t>
            </a:r>
          </a:p>
        </p:txBody>
      </p:sp>
      <p:pic>
        <p:nvPicPr>
          <p:cNvPr id="51205"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9"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567113"/>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Block Ciphers</a:t>
            </a:r>
          </a:p>
        </p:txBody>
      </p:sp>
      <p:sp>
        <p:nvSpPr>
          <p:cNvPr id="8" name="Rectangle 10"/>
          <p:cNvSpPr>
            <a:spLocks noChangeArrowheads="1"/>
          </p:cNvSpPr>
          <p:nvPr/>
        </p:nvSpPr>
        <p:spPr bwMode="auto">
          <a:xfrm>
            <a:off x="228600" y="609600"/>
            <a:ext cx="8458200" cy="2754313"/>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tabLst>
                <a:tab pos="685800" algn="l"/>
              </a:tabLst>
              <a:defRPr/>
            </a:pPr>
            <a:r>
              <a:rPr lang="en-US" sz="1700" b="0" i="0" dirty="0">
                <a:latin typeface="Verdana" pitchFamily="34" charset="0"/>
                <a:ea typeface="Verdana" pitchFamily="34" charset="0"/>
                <a:cs typeface="Verdana" pitchFamily="34" charset="0"/>
              </a:rPr>
              <a:t>A symmetric-key modern block cipher encrypts an </a:t>
            </a:r>
            <a:br>
              <a:rPr lang="en-US" sz="1700" b="0" i="0" dirty="0">
                <a:latin typeface="Verdana" pitchFamily="34" charset="0"/>
                <a:ea typeface="Verdana" pitchFamily="34" charset="0"/>
                <a:cs typeface="Verdana" pitchFamily="34" charset="0"/>
              </a:rPr>
            </a:br>
            <a:r>
              <a:rPr lang="en-US" sz="1700" i="0" dirty="0">
                <a:latin typeface="Verdana" pitchFamily="34" charset="0"/>
                <a:ea typeface="Verdana" pitchFamily="34" charset="0"/>
                <a:cs typeface="Verdana" pitchFamily="34" charset="0"/>
              </a:rPr>
              <a:t>n</a:t>
            </a:r>
            <a:r>
              <a:rPr lang="en-US" sz="1700" b="0" i="0" dirty="0">
                <a:latin typeface="Verdana" pitchFamily="34" charset="0"/>
                <a:ea typeface="Verdana" pitchFamily="34" charset="0"/>
                <a:cs typeface="Verdana" pitchFamily="34" charset="0"/>
              </a:rPr>
              <a:t>-bit block of plaintext or decrypts an </a:t>
            </a:r>
            <a:r>
              <a:rPr lang="en-US" sz="1700" i="0" dirty="0">
                <a:latin typeface="Verdana" pitchFamily="34" charset="0"/>
                <a:ea typeface="Verdana" pitchFamily="34" charset="0"/>
                <a:cs typeface="Verdana" pitchFamily="34" charset="0"/>
              </a:rPr>
              <a:t>n</a:t>
            </a:r>
            <a:r>
              <a:rPr lang="en-US" sz="1700" b="0" i="0" dirty="0">
                <a:latin typeface="Verdana" pitchFamily="34" charset="0"/>
                <a:ea typeface="Verdana" pitchFamily="34" charset="0"/>
                <a:cs typeface="Verdana" pitchFamily="34" charset="0"/>
              </a:rPr>
              <a:t>-bit block of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together using the same secret key. </a:t>
            </a:r>
          </a:p>
          <a:p>
            <a:pPr marL="457200" indent="-457200" algn="just">
              <a:spcBef>
                <a:spcPts val="600"/>
              </a:spcBef>
              <a:spcAft>
                <a:spcPts val="600"/>
              </a:spcAft>
              <a:buFont typeface="Wingdings" pitchFamily="2" charset="2"/>
              <a:buChar char="Ø"/>
              <a:tabLst>
                <a:tab pos="685800" algn="l"/>
              </a:tabLst>
              <a:defRPr/>
            </a:pPr>
            <a:r>
              <a:rPr lang="en-US" sz="1700" b="0" i="0" dirty="0">
                <a:latin typeface="Verdana" pitchFamily="34" charset="0"/>
                <a:ea typeface="Verdana" pitchFamily="34" charset="0"/>
                <a:cs typeface="Verdana" pitchFamily="34" charset="0"/>
              </a:rPr>
              <a:t>The common values of </a:t>
            </a:r>
            <a:r>
              <a:rPr lang="en-US" sz="1700" i="0" dirty="0">
                <a:latin typeface="Verdana" pitchFamily="34" charset="0"/>
                <a:ea typeface="Verdana" pitchFamily="34" charset="0"/>
                <a:cs typeface="Verdana" pitchFamily="34" charset="0"/>
              </a:rPr>
              <a:t>n</a:t>
            </a:r>
            <a:r>
              <a:rPr lang="en-US" sz="1700" b="0" i="0" dirty="0">
                <a:latin typeface="Verdana" pitchFamily="34" charset="0"/>
                <a:ea typeface="Verdana" pitchFamily="34" charset="0"/>
                <a:cs typeface="Verdana" pitchFamily="34" charset="0"/>
              </a:rPr>
              <a:t> are 64, 128, 256, or 512 bits.</a:t>
            </a:r>
          </a:p>
          <a:p>
            <a:pPr marL="1385888" indent="-457200" algn="just">
              <a:spcBef>
                <a:spcPts val="600"/>
              </a:spcBef>
              <a:spcAft>
                <a:spcPts val="600"/>
              </a:spcAft>
              <a:buFont typeface="Wingdings" pitchFamily="2" charset="2"/>
              <a:buChar char="v"/>
              <a:tabLst>
                <a:tab pos="685800" algn="l"/>
              </a:tabLst>
              <a:defRPr/>
            </a:pPr>
            <a:r>
              <a:rPr lang="en-US" sz="1500" b="0" i="0" dirty="0">
                <a:latin typeface="Verdana" pitchFamily="34" charset="0"/>
                <a:ea typeface="Verdana" pitchFamily="34" charset="0"/>
                <a:cs typeface="Verdana" pitchFamily="34" charset="0"/>
              </a:rPr>
              <a:t>If the message has the fewer than </a:t>
            </a:r>
            <a:r>
              <a:rPr lang="en-US" sz="1500" i="0" dirty="0">
                <a:latin typeface="Verdana" pitchFamily="34" charset="0"/>
                <a:ea typeface="Verdana" pitchFamily="34" charset="0"/>
                <a:cs typeface="Verdana" pitchFamily="34" charset="0"/>
              </a:rPr>
              <a:t>n</a:t>
            </a:r>
            <a:r>
              <a:rPr lang="en-US" sz="1500" b="0" i="0" dirty="0">
                <a:latin typeface="Verdana" pitchFamily="34" charset="0"/>
                <a:ea typeface="Verdana" pitchFamily="34" charset="0"/>
                <a:cs typeface="Verdana" pitchFamily="34" charset="0"/>
              </a:rPr>
              <a:t> bits, padding must be added to make it an </a:t>
            </a:r>
            <a:r>
              <a:rPr lang="en-US" sz="1500" i="0" dirty="0">
                <a:latin typeface="Verdana" pitchFamily="34" charset="0"/>
                <a:ea typeface="Verdana" pitchFamily="34" charset="0"/>
                <a:cs typeface="Verdana" pitchFamily="34" charset="0"/>
              </a:rPr>
              <a:t>n</a:t>
            </a:r>
            <a:r>
              <a:rPr lang="en-US" sz="1500" b="0" i="0" dirty="0">
                <a:latin typeface="Verdana" pitchFamily="34" charset="0"/>
                <a:ea typeface="Verdana" pitchFamily="34" charset="0"/>
                <a:cs typeface="Verdana" pitchFamily="34" charset="0"/>
              </a:rPr>
              <a:t>-bit block.</a:t>
            </a:r>
          </a:p>
          <a:p>
            <a:pPr marL="1385888" indent="-457200" algn="just">
              <a:spcBef>
                <a:spcPts val="600"/>
              </a:spcBef>
              <a:spcAft>
                <a:spcPts val="600"/>
              </a:spcAft>
              <a:buFont typeface="Wingdings" pitchFamily="2" charset="2"/>
              <a:buChar char="v"/>
              <a:tabLst>
                <a:tab pos="685800" algn="l"/>
              </a:tabLst>
              <a:defRPr/>
            </a:pPr>
            <a:r>
              <a:rPr lang="en-US" sz="1500" b="0" i="0" dirty="0">
                <a:latin typeface="Verdana" pitchFamily="34" charset="0"/>
                <a:ea typeface="Verdana" pitchFamily="34" charset="0"/>
                <a:cs typeface="Verdana" pitchFamily="34" charset="0"/>
              </a:rPr>
              <a:t>If the message has more than </a:t>
            </a:r>
            <a:r>
              <a:rPr lang="en-US" sz="1500" i="0" dirty="0">
                <a:latin typeface="Verdana" pitchFamily="34" charset="0"/>
                <a:ea typeface="Verdana" pitchFamily="34" charset="0"/>
                <a:cs typeface="Verdana" pitchFamily="34" charset="0"/>
              </a:rPr>
              <a:t>n</a:t>
            </a:r>
            <a:r>
              <a:rPr lang="en-US" sz="1500" b="0" i="0" dirty="0">
                <a:latin typeface="Verdana" pitchFamily="34" charset="0"/>
                <a:ea typeface="Verdana" pitchFamily="34" charset="0"/>
                <a:cs typeface="Verdana" pitchFamily="34" charset="0"/>
              </a:rPr>
              <a:t> bits, it should be divided into </a:t>
            </a:r>
            <a:r>
              <a:rPr lang="en-US" sz="1500" i="0" dirty="0">
                <a:latin typeface="Verdana" pitchFamily="34" charset="0"/>
                <a:ea typeface="Verdana" pitchFamily="34" charset="0"/>
                <a:cs typeface="Verdana" pitchFamily="34" charset="0"/>
              </a:rPr>
              <a:t>n</a:t>
            </a:r>
            <a:r>
              <a:rPr lang="en-US" sz="1500" b="0" i="0" dirty="0">
                <a:latin typeface="Verdana" pitchFamily="34" charset="0"/>
                <a:ea typeface="Verdana" pitchFamily="34" charset="0"/>
                <a:cs typeface="Verdana" pitchFamily="34" charset="0"/>
              </a:rPr>
              <a:t>-bit blocks and the appropriate padding must be added to the last block if necessary. </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Rectangle 19"/>
          <p:cNvSpPr/>
          <p:nvPr/>
        </p:nvSpPr>
        <p:spPr>
          <a:xfrm>
            <a:off x="2251622" y="4324151"/>
            <a:ext cx="3974165"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solidFill>
                    <a:srgbClr val="00CC00"/>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848916" y="1979193"/>
            <a:ext cx="5147563"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rgbClr val="00CC00"/>
                  </a:solidFill>
                </a:ln>
                <a:solidFill>
                  <a:srgbClr val="3333FF"/>
                </a:solidFill>
                <a:effectLst>
                  <a:innerShdw blurRad="69850" dist="43180" dir="5400000">
                    <a:srgbClr val="000000">
                      <a:alpha val="65000"/>
                    </a:srgbClr>
                  </a:innerShdw>
                </a:effectLst>
              </a:rPr>
              <a:t>Have a question?</a:t>
            </a:r>
          </a:p>
        </p:txBody>
      </p:sp>
      <p:sp>
        <p:nvSpPr>
          <p:cNvPr id="2" name="Slide Number Placeholder 1"/>
          <p:cNvSpPr>
            <a:spLocks noGrp="1"/>
          </p:cNvSpPr>
          <p:nvPr>
            <p:ph type="sldNum" sz="quarter" idx="4294967295"/>
          </p:nvPr>
        </p:nvSpPr>
        <p:spPr>
          <a:xfrm>
            <a:off x="-91620" y="6400800"/>
            <a:ext cx="2133600" cy="476250"/>
          </a:xfrm>
          <a:prstGeom prst="rect">
            <a:avLst/>
          </a:prstGeom>
        </p:spPr>
        <p:txBody>
          <a:bodyPr/>
          <a:lstStyle/>
          <a:p>
            <a:pPr algn="l">
              <a:defRPr/>
            </a:pPr>
            <a:r>
              <a:rPr lang="en-US" dirty="0" smtClean="0">
                <a:solidFill>
                  <a:srgbClr val="FF0000"/>
                </a:solidFill>
              </a:rPr>
              <a:t>Slide</a:t>
            </a:r>
            <a:r>
              <a:rPr lang="en-US" dirty="0" smtClean="0"/>
              <a:t>-</a:t>
            </a:r>
            <a:fld id="{FCFF135A-902E-4CEE-A769-6297F0D52EC6}" type="slidenum">
              <a:rPr lang="en-US" smtClean="0">
                <a:solidFill>
                  <a:srgbClr val="6600FF"/>
                </a:solidFill>
              </a:rPr>
              <a:pPr algn="l">
                <a:defRPr/>
              </a:pPr>
              <a:t>41</a:t>
            </a:fld>
            <a:endParaRPr lang="en-US" dirty="0">
              <a:solidFill>
                <a:srgbClr val="6600FF"/>
              </a:solidFill>
            </a:endParaRPr>
          </a:p>
        </p:txBody>
      </p:sp>
    </p:spTree>
    <p:extLst>
      <p:ext uri="{BB962C8B-B14F-4D97-AF65-F5344CB8AC3E}">
        <p14:creationId xmlns:p14="http://schemas.microsoft.com/office/powerpoint/2010/main" val="467342833"/>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6387" name="Rectangle 16"/>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nvGrpSpPr>
          <p:cNvPr id="16388" name="Group 19"/>
          <p:cNvGrpSpPr>
            <a:grpSpLocks/>
          </p:cNvGrpSpPr>
          <p:nvPr/>
        </p:nvGrpSpPr>
        <p:grpSpPr bwMode="auto">
          <a:xfrm>
            <a:off x="152400" y="3810000"/>
            <a:ext cx="8686800" cy="1771650"/>
            <a:chOff x="152400" y="3714750"/>
            <a:chExt cx="8686800" cy="1771650"/>
          </a:xfrm>
        </p:grpSpPr>
        <p:sp>
          <p:nvSpPr>
            <p:cNvPr id="16393" name="Text Box 10"/>
            <p:cNvSpPr txBox="1">
              <a:spLocks noChangeArrowheads="1"/>
            </p:cNvSpPr>
            <p:nvPr/>
          </p:nvSpPr>
          <p:spPr bwMode="auto">
            <a:xfrm>
              <a:off x="228600" y="4476750"/>
              <a:ext cx="2743200" cy="457200"/>
            </a:xfrm>
            <a:prstGeom prst="rect">
              <a:avLst/>
            </a:prstGeom>
            <a:solidFill>
              <a:srgbClr val="CCFF99"/>
            </a:solidFill>
            <a:ln w="9525">
              <a:solidFill>
                <a:srgbClr val="000000"/>
              </a:solidFill>
              <a:miter lim="800000"/>
              <a:headEnd/>
              <a:tailEnd/>
            </a:ln>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ctr"/>
              <a:r>
                <a:rPr lang="en-US" sz="1400" i="0">
                  <a:latin typeface="Verdana" pitchFamily="34" charset="0"/>
                </a:rPr>
                <a:t>Happy Valentine’s Day</a:t>
              </a:r>
            </a:p>
          </p:txBody>
        </p:sp>
        <p:sp>
          <p:nvSpPr>
            <p:cNvPr id="173057" name="Text Box 1"/>
            <p:cNvSpPr txBox="1">
              <a:spLocks noChangeArrowheads="1"/>
            </p:cNvSpPr>
            <p:nvPr/>
          </p:nvSpPr>
          <p:spPr bwMode="auto">
            <a:xfrm>
              <a:off x="3200400" y="4476750"/>
              <a:ext cx="2743200" cy="457200"/>
            </a:xfrm>
            <a:prstGeom prst="rect">
              <a:avLst/>
            </a:prstGeom>
            <a:solidFill>
              <a:schemeClr val="accent6">
                <a:lumMod val="60000"/>
                <a:lumOff val="40000"/>
              </a:schemeClr>
            </a:solidFill>
            <a:ln w="9525">
              <a:solidFill>
                <a:srgbClr val="000000"/>
              </a:solidFill>
              <a:miter lim="800000"/>
              <a:headEnd/>
              <a:tailEnd/>
            </a:ln>
          </p:spPr>
          <p:txBody>
            <a:bodyPr/>
            <a:lstStyle/>
            <a:p>
              <a:pPr algn="ctr">
                <a:defRPr/>
              </a:pPr>
              <a:r>
                <a:rPr lang="en-US" sz="1400" i="0" dirty="0" err="1">
                  <a:solidFill>
                    <a:srgbClr val="0000FF"/>
                  </a:solidFill>
                  <a:latin typeface="Verdana" pitchFamily="34" charset="0"/>
                </a:rPr>
                <a:t>Gzoox</a:t>
              </a:r>
              <a:r>
                <a:rPr lang="en-US" sz="1400" i="0" dirty="0">
                  <a:solidFill>
                    <a:srgbClr val="0000FF"/>
                  </a:solidFill>
                  <a:latin typeface="Verdana" pitchFamily="34" charset="0"/>
                </a:rPr>
                <a:t> </a:t>
              </a:r>
              <a:r>
                <a:rPr lang="en-US" sz="1400" i="0" dirty="0" err="1">
                  <a:solidFill>
                    <a:srgbClr val="0000FF"/>
                  </a:solidFill>
                  <a:latin typeface="Verdana" pitchFamily="34" charset="0"/>
                </a:rPr>
                <a:t>Uzkdmshmd’r</a:t>
              </a:r>
              <a:r>
                <a:rPr lang="en-US" sz="1400" i="0" dirty="0">
                  <a:solidFill>
                    <a:srgbClr val="0000FF"/>
                  </a:solidFill>
                  <a:latin typeface="Verdana" pitchFamily="34" charset="0"/>
                </a:rPr>
                <a:t> </a:t>
              </a:r>
              <a:r>
                <a:rPr lang="en-US" sz="1400" i="0" dirty="0" err="1">
                  <a:solidFill>
                    <a:srgbClr val="0000FF"/>
                  </a:solidFill>
                  <a:latin typeface="Verdana" pitchFamily="34" charset="0"/>
                </a:rPr>
                <a:t>Czx</a:t>
              </a:r>
              <a:endParaRPr lang="en-US" sz="1400" i="0" dirty="0">
                <a:latin typeface="Verdana" pitchFamily="34" charset="0"/>
                <a:ea typeface="Verdana" pitchFamily="34" charset="0"/>
                <a:cs typeface="Verdana" pitchFamily="34" charset="0"/>
              </a:endParaRPr>
            </a:p>
          </p:txBody>
        </p:sp>
        <p:sp>
          <p:nvSpPr>
            <p:cNvPr id="16395" name="Text Box 9"/>
            <p:cNvSpPr txBox="1">
              <a:spLocks noChangeArrowheads="1"/>
            </p:cNvSpPr>
            <p:nvPr/>
          </p:nvSpPr>
          <p:spPr bwMode="auto">
            <a:xfrm>
              <a:off x="6172200" y="4476750"/>
              <a:ext cx="2667000" cy="457200"/>
            </a:xfrm>
            <a:prstGeom prst="rect">
              <a:avLst/>
            </a:prstGeom>
            <a:solidFill>
              <a:srgbClr val="66FF33"/>
            </a:solidFill>
            <a:ln w="9525">
              <a:solidFill>
                <a:srgbClr val="000000"/>
              </a:solidFill>
              <a:miter lim="800000"/>
              <a:headEnd/>
              <a:tailEnd/>
            </a:ln>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400" i="0">
                  <a:latin typeface="Verdana" pitchFamily="34" charset="0"/>
                </a:rPr>
                <a:t>Happy Valentine’s Day</a:t>
              </a:r>
            </a:p>
          </p:txBody>
        </p:sp>
        <p:sp>
          <p:nvSpPr>
            <p:cNvPr id="16396" name="Text Box 2"/>
            <p:cNvSpPr txBox="1">
              <a:spLocks noChangeArrowheads="1"/>
            </p:cNvSpPr>
            <p:nvPr/>
          </p:nvSpPr>
          <p:spPr bwMode="auto">
            <a:xfrm>
              <a:off x="152400" y="387985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endParaRPr lang="en-US" sz="1500">
                <a:latin typeface="Verdana" pitchFamily="34" charset="0"/>
              </a:endParaRPr>
            </a:p>
            <a:p>
              <a:r>
                <a:rPr lang="en-US" sz="1500">
                  <a:latin typeface="Verdana" pitchFamily="34" charset="0"/>
                </a:rPr>
                <a:t>Plaintext/Cleartext</a:t>
              </a:r>
            </a:p>
          </p:txBody>
        </p:sp>
        <p:sp>
          <p:nvSpPr>
            <p:cNvPr id="16397" name="Text Box 8"/>
            <p:cNvSpPr txBox="1">
              <a:spLocks noChangeArrowheads="1"/>
            </p:cNvSpPr>
            <p:nvPr/>
          </p:nvSpPr>
          <p:spPr bwMode="auto">
            <a:xfrm>
              <a:off x="3657600" y="386715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500">
                  <a:latin typeface="Verdana" pitchFamily="34" charset="0"/>
                </a:rPr>
                <a:t>Ciphertext</a:t>
              </a:r>
            </a:p>
          </p:txBody>
        </p:sp>
        <p:sp>
          <p:nvSpPr>
            <p:cNvPr id="16398" name="Text Box 5"/>
            <p:cNvSpPr txBox="1">
              <a:spLocks noChangeArrowheads="1"/>
            </p:cNvSpPr>
            <p:nvPr/>
          </p:nvSpPr>
          <p:spPr bwMode="auto">
            <a:xfrm>
              <a:off x="6253163" y="3879850"/>
              <a:ext cx="1900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500">
                  <a:latin typeface="Verdana" pitchFamily="34" charset="0"/>
                </a:rPr>
                <a:t>Decrypted text/ Plaintext</a:t>
              </a:r>
            </a:p>
          </p:txBody>
        </p:sp>
        <p:sp>
          <p:nvSpPr>
            <p:cNvPr id="16399" name="Freeform 7"/>
            <p:cNvSpPr>
              <a:spLocks/>
            </p:cNvSpPr>
            <p:nvPr/>
          </p:nvSpPr>
          <p:spPr bwMode="auto">
            <a:xfrm>
              <a:off x="2414588" y="4171950"/>
              <a:ext cx="974725" cy="195263"/>
            </a:xfrm>
            <a:custGeom>
              <a:avLst/>
              <a:gdLst>
                <a:gd name="T0" fmla="*/ 0 w 1536"/>
                <a:gd name="T1" fmla="*/ 2147483647 h 308"/>
                <a:gd name="T2" fmla="*/ 2147483647 w 1536"/>
                <a:gd name="T3" fmla="*/ 2147483647 h 308"/>
                <a:gd name="T4" fmla="*/ 2147483647 w 1536"/>
                <a:gd name="T5" fmla="*/ 2147483647 h 308"/>
                <a:gd name="T6" fmla="*/ 2147483647 w 1536"/>
                <a:gd name="T7" fmla="*/ 2147483647 h 308"/>
                <a:gd name="T8" fmla="*/ 2147483647 w 1536"/>
                <a:gd name="T9" fmla="*/ 2147483647 h 308"/>
                <a:gd name="T10" fmla="*/ 2147483647 w 1536"/>
                <a:gd name="T11" fmla="*/ 2147483647 h 308"/>
                <a:gd name="T12" fmla="*/ 2147483647 w 1536"/>
                <a:gd name="T13" fmla="*/ 0 h 308"/>
                <a:gd name="T14" fmla="*/ 2147483647 w 1536"/>
                <a:gd name="T15" fmla="*/ 2147483647 h 308"/>
                <a:gd name="T16" fmla="*/ 2147483647 w 1536"/>
                <a:gd name="T17" fmla="*/ 2147483647 h 308"/>
                <a:gd name="T18" fmla="*/ 2147483647 w 1536"/>
                <a:gd name="T19" fmla="*/ 2147483647 h 308"/>
                <a:gd name="T20" fmla="*/ 2147483647 w 1536"/>
                <a:gd name="T21" fmla="*/ 2147483647 h 308"/>
                <a:gd name="T22" fmla="*/ 2147483647 w 1536"/>
                <a:gd name="T23" fmla="*/ 2147483647 h 3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36"/>
                <a:gd name="T37" fmla="*/ 0 h 308"/>
                <a:gd name="T38" fmla="*/ 1536 w 1536"/>
                <a:gd name="T39" fmla="*/ 308 h 3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36" h="308">
                  <a:moveTo>
                    <a:pt x="0" y="270"/>
                  </a:moveTo>
                  <a:cubicBezTo>
                    <a:pt x="10" y="250"/>
                    <a:pt x="16" y="227"/>
                    <a:pt x="30" y="210"/>
                  </a:cubicBezTo>
                  <a:cubicBezTo>
                    <a:pt x="61" y="173"/>
                    <a:pt x="82" y="184"/>
                    <a:pt x="120" y="165"/>
                  </a:cubicBezTo>
                  <a:cubicBezTo>
                    <a:pt x="224" y="113"/>
                    <a:pt x="100" y="151"/>
                    <a:pt x="225" y="120"/>
                  </a:cubicBezTo>
                  <a:cubicBezTo>
                    <a:pt x="279" y="84"/>
                    <a:pt x="321" y="87"/>
                    <a:pt x="375" y="60"/>
                  </a:cubicBezTo>
                  <a:cubicBezTo>
                    <a:pt x="391" y="52"/>
                    <a:pt x="403" y="37"/>
                    <a:pt x="420" y="30"/>
                  </a:cubicBezTo>
                  <a:cubicBezTo>
                    <a:pt x="453" y="16"/>
                    <a:pt x="490" y="12"/>
                    <a:pt x="525" y="0"/>
                  </a:cubicBezTo>
                  <a:cubicBezTo>
                    <a:pt x="525" y="0"/>
                    <a:pt x="965" y="10"/>
                    <a:pt x="1185" y="15"/>
                  </a:cubicBezTo>
                  <a:cubicBezTo>
                    <a:pt x="1038" y="126"/>
                    <a:pt x="1143" y="26"/>
                    <a:pt x="1410" y="75"/>
                  </a:cubicBezTo>
                  <a:cubicBezTo>
                    <a:pt x="1432" y="79"/>
                    <a:pt x="1474" y="148"/>
                    <a:pt x="1485" y="165"/>
                  </a:cubicBezTo>
                  <a:cubicBezTo>
                    <a:pt x="1490" y="185"/>
                    <a:pt x="1492" y="206"/>
                    <a:pt x="1500" y="225"/>
                  </a:cubicBezTo>
                  <a:cubicBezTo>
                    <a:pt x="1536" y="308"/>
                    <a:pt x="1530" y="236"/>
                    <a:pt x="1530" y="30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0" name="Text Box 6"/>
            <p:cNvSpPr txBox="1">
              <a:spLocks noChangeArrowheads="1"/>
            </p:cNvSpPr>
            <p:nvPr/>
          </p:nvSpPr>
          <p:spPr bwMode="auto">
            <a:xfrm>
              <a:off x="2319338" y="3714750"/>
              <a:ext cx="1338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500">
                  <a:solidFill>
                    <a:srgbClr val="FF0000"/>
                  </a:solidFill>
                  <a:latin typeface="Verdana" pitchFamily="34" charset="0"/>
                </a:rPr>
                <a:t>Encrypt</a:t>
              </a:r>
            </a:p>
          </p:txBody>
        </p:sp>
        <p:sp>
          <p:nvSpPr>
            <p:cNvPr id="2" name="Freeform 4"/>
            <p:cNvSpPr>
              <a:spLocks/>
            </p:cNvSpPr>
            <p:nvPr/>
          </p:nvSpPr>
          <p:spPr bwMode="auto">
            <a:xfrm>
              <a:off x="5562600" y="4171950"/>
              <a:ext cx="717550" cy="250825"/>
            </a:xfrm>
            <a:custGeom>
              <a:avLst/>
              <a:gdLst>
                <a:gd name="T0" fmla="*/ 0 w 1130"/>
                <a:gd name="T1" fmla="*/ 2147483647 h 395"/>
                <a:gd name="T2" fmla="*/ 2147483647 w 1130"/>
                <a:gd name="T3" fmla="*/ 2147483647 h 395"/>
                <a:gd name="T4" fmla="*/ 2147483647 w 1130"/>
                <a:gd name="T5" fmla="*/ 2147483647 h 395"/>
                <a:gd name="T6" fmla="*/ 2147483647 w 1130"/>
                <a:gd name="T7" fmla="*/ 2147483647 h 395"/>
                <a:gd name="T8" fmla="*/ 2147483647 w 1130"/>
                <a:gd name="T9" fmla="*/ 2147483647 h 395"/>
                <a:gd name="T10" fmla="*/ 2147483647 w 1130"/>
                <a:gd name="T11" fmla="*/ 2147483647 h 395"/>
                <a:gd name="T12" fmla="*/ 2147483647 w 1130"/>
                <a:gd name="T13" fmla="*/ 2147483647 h 395"/>
                <a:gd name="T14" fmla="*/ 2147483647 w 1130"/>
                <a:gd name="T15" fmla="*/ 2147483647 h 395"/>
                <a:gd name="T16" fmla="*/ 2147483647 w 1130"/>
                <a:gd name="T17" fmla="*/ 2147483647 h 3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0"/>
                <a:gd name="T28" fmla="*/ 0 h 395"/>
                <a:gd name="T29" fmla="*/ 1130 w 1130"/>
                <a:gd name="T30" fmla="*/ 395 h 3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0" h="395">
                  <a:moveTo>
                    <a:pt x="0" y="350"/>
                  </a:moveTo>
                  <a:cubicBezTo>
                    <a:pt x="26" y="316"/>
                    <a:pt x="43" y="273"/>
                    <a:pt x="75" y="245"/>
                  </a:cubicBezTo>
                  <a:cubicBezTo>
                    <a:pt x="102" y="221"/>
                    <a:pt x="165" y="185"/>
                    <a:pt x="165" y="185"/>
                  </a:cubicBezTo>
                  <a:cubicBezTo>
                    <a:pt x="223" y="97"/>
                    <a:pt x="158" y="173"/>
                    <a:pt x="255" y="125"/>
                  </a:cubicBezTo>
                  <a:cubicBezTo>
                    <a:pt x="360" y="73"/>
                    <a:pt x="315" y="69"/>
                    <a:pt x="405" y="35"/>
                  </a:cubicBezTo>
                  <a:cubicBezTo>
                    <a:pt x="439" y="22"/>
                    <a:pt x="475" y="17"/>
                    <a:pt x="510" y="5"/>
                  </a:cubicBezTo>
                  <a:cubicBezTo>
                    <a:pt x="635" y="10"/>
                    <a:pt x="761" y="0"/>
                    <a:pt x="885" y="20"/>
                  </a:cubicBezTo>
                  <a:cubicBezTo>
                    <a:pt x="956" y="31"/>
                    <a:pt x="1053" y="152"/>
                    <a:pt x="1095" y="215"/>
                  </a:cubicBezTo>
                  <a:cubicBezTo>
                    <a:pt x="1130" y="354"/>
                    <a:pt x="1125" y="294"/>
                    <a:pt x="1125" y="39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2" name="Text Box 3"/>
            <p:cNvSpPr txBox="1">
              <a:spLocks noChangeArrowheads="1"/>
            </p:cNvSpPr>
            <p:nvPr/>
          </p:nvSpPr>
          <p:spPr bwMode="auto">
            <a:xfrm>
              <a:off x="5105400" y="371475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500">
                  <a:solidFill>
                    <a:srgbClr val="FF0000"/>
                  </a:solidFill>
                  <a:latin typeface="Verdana" pitchFamily="34" charset="0"/>
                </a:rPr>
                <a:t>Decrypt</a:t>
              </a:r>
            </a:p>
          </p:txBody>
        </p:sp>
        <p:sp>
          <p:nvSpPr>
            <p:cNvPr id="16403" name="Rectangle 6"/>
            <p:cNvSpPr>
              <a:spLocks noChangeArrowheads="1"/>
            </p:cNvSpPr>
            <p:nvPr/>
          </p:nvSpPr>
          <p:spPr bwMode="auto">
            <a:xfrm>
              <a:off x="447675" y="51435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i="0">
                  <a:solidFill>
                    <a:srgbClr val="3333FF"/>
                  </a:solidFill>
                  <a:latin typeface="Verdana" pitchFamily="34" charset="0"/>
                </a:rPr>
                <a:t>Sender: </a:t>
              </a:r>
              <a:r>
                <a:rPr lang="en-US" sz="1500" i="0">
                  <a:solidFill>
                    <a:srgbClr val="FF0000"/>
                  </a:solidFill>
                  <a:latin typeface="Verdana" pitchFamily="34" charset="0"/>
                </a:rPr>
                <a:t>Alice</a:t>
              </a:r>
              <a:endParaRPr lang="en-US" sz="1500">
                <a:solidFill>
                  <a:srgbClr val="FF0000"/>
                </a:solidFill>
                <a:latin typeface="Verdana" pitchFamily="34" charset="0"/>
              </a:endParaRPr>
            </a:p>
          </p:txBody>
        </p:sp>
        <p:sp>
          <p:nvSpPr>
            <p:cNvPr id="16404" name="Rectangle 6"/>
            <p:cNvSpPr>
              <a:spLocks noChangeArrowheads="1"/>
            </p:cNvSpPr>
            <p:nvPr/>
          </p:nvSpPr>
          <p:spPr bwMode="auto">
            <a:xfrm>
              <a:off x="6553200" y="5162550"/>
              <a:ext cx="1812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i="0">
                  <a:solidFill>
                    <a:srgbClr val="3333FF"/>
                  </a:solidFill>
                  <a:latin typeface="Verdana" pitchFamily="34" charset="0"/>
                </a:rPr>
                <a:t>Recipient: </a:t>
              </a:r>
              <a:r>
                <a:rPr lang="en-US" sz="1500" i="0">
                  <a:solidFill>
                    <a:srgbClr val="FF0000"/>
                  </a:solidFill>
                  <a:latin typeface="Verdana" pitchFamily="34" charset="0"/>
                </a:rPr>
                <a:t>Bob</a:t>
              </a:r>
              <a:endParaRPr lang="en-US" sz="1500">
                <a:solidFill>
                  <a:srgbClr val="FF0000"/>
                </a:solidFill>
                <a:latin typeface="Verdana" pitchFamily="34" charset="0"/>
              </a:endParaRPr>
            </a:p>
          </p:txBody>
        </p:sp>
      </p:grpSp>
      <p:sp>
        <p:nvSpPr>
          <p:cNvPr id="16401" name="Rectangle 14"/>
          <p:cNvSpPr>
            <a:spLocks noChangeArrowheads="1"/>
          </p:cNvSpPr>
          <p:nvPr/>
        </p:nvSpPr>
        <p:spPr bwMode="auto">
          <a:xfrm>
            <a:off x="0" y="666750"/>
            <a:ext cx="8839200" cy="2770188"/>
          </a:xfrm>
          <a:prstGeom prst="rect">
            <a:avLst/>
          </a:prstGeom>
          <a:noFill/>
          <a:ln w="9525">
            <a:noFill/>
            <a:miter lim="800000"/>
            <a:headEnd/>
            <a:tailEnd/>
          </a:ln>
        </p:spPr>
        <p:txBody>
          <a:bodyPr anchor="ctr">
            <a:spAutoFit/>
          </a:bodyPr>
          <a:lstStyle/>
          <a:p>
            <a:pPr lvl="1" indent="-457200" algn="just">
              <a:spcBef>
                <a:spcPts val="600"/>
              </a:spcBef>
              <a:spcAft>
                <a:spcPts val="600"/>
              </a:spcAft>
              <a:buFont typeface="Wingdings" pitchFamily="2" charset="2"/>
              <a:buChar char="Ø"/>
              <a:defRPr/>
            </a:pPr>
            <a:r>
              <a:rPr lang="en-US" b="0" i="0" dirty="0">
                <a:latin typeface="Verdana" pitchFamily="34" charset="0"/>
              </a:rPr>
              <a:t>In cryptography, the message “</a:t>
            </a:r>
            <a:r>
              <a:rPr lang="en-US" b="0" i="0" dirty="0">
                <a:solidFill>
                  <a:srgbClr val="FF0000"/>
                </a:solidFill>
                <a:latin typeface="Verdana" pitchFamily="34" charset="0"/>
              </a:rPr>
              <a:t>Happy Valentine’s Day</a:t>
            </a:r>
            <a:r>
              <a:rPr lang="en-US" b="0" i="0" dirty="0">
                <a:latin typeface="Verdana" pitchFamily="34" charset="0"/>
              </a:rPr>
              <a:t>” may be concealed by-</a:t>
            </a:r>
          </a:p>
          <a:p>
            <a:pPr marL="1371600" lvl="1" indent="-457200" algn="just">
              <a:spcBef>
                <a:spcPts val="600"/>
              </a:spcBef>
              <a:spcAft>
                <a:spcPts val="600"/>
              </a:spcAft>
              <a:buFont typeface="Wingdings" pitchFamily="2" charset="2"/>
              <a:buChar char="v"/>
              <a:defRPr/>
            </a:pPr>
            <a:r>
              <a:rPr lang="en-US" sz="1500" b="0" i="0" dirty="0">
                <a:latin typeface="Verdana" pitchFamily="34" charset="0"/>
              </a:rPr>
              <a:t>substituting or replacing or shifting each symbol with another. For example, we can scramble the above message as “</a:t>
            </a:r>
            <a:r>
              <a:rPr lang="en-US" sz="1500" b="0" i="0" dirty="0" err="1">
                <a:solidFill>
                  <a:srgbClr val="0000FF"/>
                </a:solidFill>
                <a:latin typeface="Verdana" pitchFamily="34" charset="0"/>
              </a:rPr>
              <a:t>Gzoox</a:t>
            </a:r>
            <a:r>
              <a:rPr lang="en-US" sz="1500" b="0" i="0" dirty="0">
                <a:solidFill>
                  <a:srgbClr val="0000FF"/>
                </a:solidFill>
                <a:latin typeface="Verdana" pitchFamily="34" charset="0"/>
              </a:rPr>
              <a:t> </a:t>
            </a:r>
            <a:r>
              <a:rPr lang="en-US" sz="1500" b="0" i="0" dirty="0" err="1">
                <a:solidFill>
                  <a:srgbClr val="0000FF"/>
                </a:solidFill>
                <a:latin typeface="Verdana" pitchFamily="34" charset="0"/>
              </a:rPr>
              <a:t>Uzkdmshmd’r</a:t>
            </a:r>
            <a:r>
              <a:rPr lang="en-US" sz="1500" b="0" i="0" dirty="0">
                <a:solidFill>
                  <a:srgbClr val="0000FF"/>
                </a:solidFill>
                <a:latin typeface="Verdana" pitchFamily="34" charset="0"/>
              </a:rPr>
              <a:t> </a:t>
            </a:r>
            <a:r>
              <a:rPr lang="en-US" sz="1500" b="0" i="0" dirty="0" err="1">
                <a:solidFill>
                  <a:srgbClr val="0000FF"/>
                </a:solidFill>
                <a:latin typeface="Verdana" pitchFamily="34" charset="0"/>
              </a:rPr>
              <a:t>Czx</a:t>
            </a:r>
            <a:r>
              <a:rPr lang="en-US" sz="1500" b="0" i="0" dirty="0">
                <a:latin typeface="Verdana" pitchFamily="34" charset="0"/>
              </a:rPr>
              <a:t>” through shifting to one character before the actual character. If the symbols are digits, we can replace 3 with 7, 2 with 6 and son on. </a:t>
            </a:r>
          </a:p>
          <a:p>
            <a:pPr marL="1371600" lvl="1" indent="-457200" algn="just">
              <a:spcBef>
                <a:spcPts val="600"/>
              </a:spcBef>
              <a:spcAft>
                <a:spcPts val="600"/>
              </a:spcAft>
              <a:buFont typeface="Wingdings" pitchFamily="2" charset="2"/>
              <a:buChar char="v"/>
              <a:defRPr/>
            </a:pPr>
            <a:r>
              <a:rPr lang="en-US" sz="1500" b="0" i="0" dirty="0">
                <a:latin typeface="Verdana" pitchFamily="34" charset="0"/>
              </a:rPr>
              <a:t>changing or transposing the location of the symbols of each word of the message, such as “</a:t>
            </a:r>
            <a:r>
              <a:rPr lang="en-US" sz="1500" b="0" i="0" dirty="0" err="1">
                <a:solidFill>
                  <a:srgbClr val="0000FF"/>
                </a:solidFill>
                <a:latin typeface="Verdana" pitchFamily="34" charset="0"/>
              </a:rPr>
              <a:t>Pyaph</a:t>
            </a:r>
            <a:r>
              <a:rPr lang="en-US" sz="1500" b="0" i="0" dirty="0">
                <a:solidFill>
                  <a:srgbClr val="0000FF"/>
                </a:solidFill>
                <a:latin typeface="Verdana" pitchFamily="34" charset="0"/>
              </a:rPr>
              <a:t> </a:t>
            </a:r>
            <a:r>
              <a:rPr lang="en-US" sz="1500" b="0" i="0" dirty="0" err="1">
                <a:solidFill>
                  <a:srgbClr val="0000FF"/>
                </a:solidFill>
                <a:latin typeface="Verdana" pitchFamily="34" charset="0"/>
              </a:rPr>
              <a:t>Tniv’saelne</a:t>
            </a:r>
            <a:r>
              <a:rPr lang="en-US" sz="1500" b="0" i="0" dirty="0">
                <a:solidFill>
                  <a:srgbClr val="0000FF"/>
                </a:solidFill>
                <a:latin typeface="Verdana" pitchFamily="34" charset="0"/>
              </a:rPr>
              <a:t> </a:t>
            </a:r>
            <a:r>
              <a:rPr lang="en-US" sz="1500" b="0" i="0" dirty="0" err="1">
                <a:solidFill>
                  <a:srgbClr val="0000FF"/>
                </a:solidFill>
                <a:latin typeface="Verdana" pitchFamily="34" charset="0"/>
              </a:rPr>
              <a:t>Yda</a:t>
            </a:r>
            <a:r>
              <a:rPr lang="en-US" sz="1500" b="0" i="0" dirty="0">
                <a:latin typeface="Verdana" pitchFamily="34" charset="0"/>
              </a:rPr>
              <a:t>”. </a:t>
            </a:r>
          </a:p>
          <a:p>
            <a:pPr lvl="1" indent="-457200" algn="just">
              <a:spcBef>
                <a:spcPts val="600"/>
              </a:spcBef>
              <a:spcAft>
                <a:spcPts val="600"/>
              </a:spcAft>
              <a:buFont typeface="Wingdings" pitchFamily="2" charset="2"/>
              <a:buChar char="Ø"/>
              <a:defRPr/>
            </a:pPr>
            <a:r>
              <a:rPr lang="en-US" b="0" i="0" dirty="0">
                <a:latin typeface="Verdana" pitchFamily="34" charset="0"/>
              </a:rPr>
              <a:t>Figure below illustrate the process.</a:t>
            </a:r>
          </a:p>
        </p:txBody>
      </p:sp>
      <p:sp>
        <p:nvSpPr>
          <p:cNvPr id="16391"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3200" i="0" dirty="0">
                <a:latin typeface="Arial" charset="0"/>
              </a:rPr>
              <a:t>General  Idea Behind Cryptography:</a:t>
            </a:r>
            <a:endParaRPr lang="en-US" sz="3200" i="0" dirty="0">
              <a:latin typeface="Arial" charset="0"/>
            </a:endParaRPr>
          </a:p>
        </p:txBody>
      </p:sp>
      <p:sp>
        <p:nvSpPr>
          <p:cNvPr id="16392" name="Text Box 4"/>
          <p:cNvSpPr txBox="1">
            <a:spLocks noChangeArrowheads="1"/>
          </p:cNvSpPr>
          <p:nvPr/>
        </p:nvSpPr>
        <p:spPr bwMode="auto">
          <a:xfrm>
            <a:off x="1981200" y="5791200"/>
            <a:ext cx="53546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i="0">
                <a:latin typeface="Verdana" pitchFamily="34" charset="0"/>
              </a:rPr>
              <a:t>General idea behind cryptography</a:t>
            </a:r>
          </a:p>
        </p:txBody>
      </p:sp>
      <p:sp>
        <p:nvSpPr>
          <p:cNvPr id="4" name="Slide Number Placeholder 3"/>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6</a:t>
            </a:fld>
            <a:endParaRPr lang="en-US" dirty="0"/>
          </a:p>
        </p:txBody>
      </p:sp>
      <p:sp>
        <p:nvSpPr>
          <p:cNvPr id="3"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3200" i="0" dirty="0" smtClean="0">
                <a:latin typeface="Arial" charset="0"/>
              </a:rPr>
              <a:t>White Board</a:t>
            </a:r>
            <a:endParaRPr lang="en-US" sz="3200" i="0" dirty="0">
              <a:latin typeface="Arial" charset="0"/>
            </a:endParaRPr>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386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01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i="0">
                <a:latin typeface="Arial" charset="0"/>
              </a:rPr>
              <a:t>Parts of a Cryptographic System:</a:t>
            </a: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7</a:t>
            </a:fld>
            <a:endParaRPr lang="en-US" dirty="0"/>
          </a:p>
        </p:txBody>
      </p:sp>
      <p:sp>
        <p:nvSpPr>
          <p:cNvPr id="5" name="Rectangle 9"/>
          <p:cNvSpPr>
            <a:spLocks noChangeArrowheads="1"/>
          </p:cNvSpPr>
          <p:nvPr/>
        </p:nvSpPr>
        <p:spPr bwMode="auto">
          <a:xfrm>
            <a:off x="228600" y="598944"/>
            <a:ext cx="8382000" cy="2677656"/>
          </a:xfrm>
          <a:prstGeom prst="rect">
            <a:avLst/>
          </a:prstGeom>
          <a:noFill/>
          <a:ln w="9525">
            <a:noFill/>
            <a:miter lim="800000"/>
            <a:headEnd/>
            <a:tailEnd/>
          </a:ln>
        </p:spPr>
        <p:txBody>
          <a:bodyPr anchor="ctr">
            <a:spAutoFit/>
          </a:bodyPr>
          <a:lstStyle/>
          <a:p>
            <a:pPr marL="457200" indent="-457200">
              <a:spcBef>
                <a:spcPts val="600"/>
              </a:spcBef>
              <a:spcAft>
                <a:spcPts val="600"/>
              </a:spcAft>
              <a:buFont typeface="Wingdings" pitchFamily="2" charset="2"/>
              <a:buChar char="Ø"/>
              <a:tabLst>
                <a:tab pos="914400" algn="l"/>
              </a:tabLst>
              <a:defRPr/>
            </a:pPr>
            <a:r>
              <a:rPr lang="en-US" sz="2400" b="0" i="0" dirty="0">
                <a:latin typeface="Verdana" pitchFamily="34" charset="0"/>
                <a:ea typeface="Verdana" pitchFamily="34" charset="0"/>
                <a:cs typeface="Verdana" pitchFamily="34" charset="0"/>
              </a:rPr>
              <a:t>Generally, all cryptographic processes have four basic parts:</a:t>
            </a:r>
          </a:p>
          <a:p>
            <a:pPr marL="1371600" indent="-457200">
              <a:spcBef>
                <a:spcPts val="600"/>
              </a:spcBef>
              <a:spcAft>
                <a:spcPts val="600"/>
              </a:spcAft>
              <a:buFont typeface="+mj-lt"/>
              <a:buAutoNum type="arabicPeriod"/>
              <a:defRPr/>
            </a:pPr>
            <a:r>
              <a:rPr lang="en-US" sz="2000" i="0" dirty="0">
                <a:ln>
                  <a:solidFill>
                    <a:srgbClr val="00B050"/>
                  </a:solidFill>
                </a:ln>
                <a:solidFill>
                  <a:srgbClr val="FF0000"/>
                </a:solidFill>
                <a:latin typeface="Verdana" pitchFamily="34" charset="0"/>
                <a:ea typeface="Verdana" pitchFamily="34" charset="0"/>
                <a:cs typeface="Verdana" pitchFamily="34" charset="0"/>
              </a:rPr>
              <a:t>Plaintext</a:t>
            </a:r>
          </a:p>
          <a:p>
            <a:pPr marL="1371600" indent="-457200">
              <a:spcBef>
                <a:spcPts val="600"/>
              </a:spcBef>
              <a:spcAft>
                <a:spcPts val="600"/>
              </a:spcAft>
              <a:buFont typeface="+mj-lt"/>
              <a:buAutoNum type="arabicPeriod"/>
              <a:defRPr/>
            </a:pPr>
            <a:r>
              <a:rPr lang="en-US" sz="2000" i="0" dirty="0" err="1">
                <a:ln>
                  <a:solidFill>
                    <a:srgbClr val="00B050"/>
                  </a:solidFill>
                </a:ln>
                <a:solidFill>
                  <a:srgbClr val="00B050"/>
                </a:solidFill>
                <a:latin typeface="Verdana" pitchFamily="34" charset="0"/>
                <a:ea typeface="Verdana" pitchFamily="34" charset="0"/>
                <a:cs typeface="Verdana" pitchFamily="34" charset="0"/>
              </a:rPr>
              <a:t>Ciphertext</a:t>
            </a:r>
            <a:endParaRPr lang="en-US" sz="2000" i="0" dirty="0">
              <a:ln>
                <a:solidFill>
                  <a:srgbClr val="00B050"/>
                </a:solidFill>
              </a:ln>
              <a:solidFill>
                <a:srgbClr val="00B050"/>
              </a:solidFill>
              <a:latin typeface="Verdana" pitchFamily="34" charset="0"/>
              <a:ea typeface="Verdana" pitchFamily="34" charset="0"/>
              <a:cs typeface="Verdana" pitchFamily="34" charset="0"/>
            </a:endParaRPr>
          </a:p>
          <a:p>
            <a:pPr marL="1371600" indent="-457200">
              <a:spcBef>
                <a:spcPts val="600"/>
              </a:spcBef>
              <a:spcAft>
                <a:spcPts val="600"/>
              </a:spcAft>
              <a:buFont typeface="+mj-lt"/>
              <a:buAutoNum type="arabicPeriod"/>
              <a:defRPr/>
            </a:pPr>
            <a:r>
              <a:rPr lang="en-US" sz="2000" i="0" dirty="0">
                <a:ln>
                  <a:solidFill>
                    <a:srgbClr val="00B050"/>
                  </a:solidFill>
                </a:ln>
                <a:solidFill>
                  <a:srgbClr val="FF0000"/>
                </a:solidFill>
                <a:latin typeface="Verdana" pitchFamily="34" charset="0"/>
                <a:ea typeface="Verdana" pitchFamily="34" charset="0"/>
                <a:cs typeface="Verdana" pitchFamily="34" charset="0"/>
              </a:rPr>
              <a:t>Cryptographic Algorithm</a:t>
            </a:r>
          </a:p>
          <a:p>
            <a:pPr marL="1371600" indent="-457200">
              <a:spcBef>
                <a:spcPts val="600"/>
              </a:spcBef>
              <a:spcAft>
                <a:spcPts val="600"/>
              </a:spcAft>
              <a:buFont typeface="+mj-lt"/>
              <a:buAutoNum type="arabicPeriod"/>
              <a:defRPr/>
            </a:pPr>
            <a:r>
              <a:rPr lang="en-US" sz="2000" i="0" dirty="0">
                <a:ln>
                  <a:solidFill>
                    <a:srgbClr val="00B050"/>
                  </a:solidFill>
                </a:ln>
                <a:solidFill>
                  <a:srgbClr val="00B050"/>
                </a:solidFill>
                <a:latin typeface="Verdana" pitchFamily="34" charset="0"/>
                <a:ea typeface="Verdana" pitchFamily="34" charset="0"/>
                <a:cs typeface="Verdana" pitchFamily="34" charset="0"/>
              </a:rPr>
              <a:t>Key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4"/>
          <p:cNvSpPr>
            <a:spLocks noChangeArrowheads="1"/>
          </p:cNvSpPr>
          <p:nvPr/>
        </p:nvSpPr>
        <p:spPr bwMode="auto">
          <a:xfrm>
            <a:off x="228600" y="838200"/>
            <a:ext cx="8686800"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30250" lvl="1" indent="-514350" algn="just" eaLnBrk="1" hangingPunct="1">
              <a:buFont typeface="Wingdings" pitchFamily="2" charset="2"/>
              <a:buChar char="v"/>
            </a:pPr>
            <a:r>
              <a:rPr lang="en-US" i="0">
                <a:solidFill>
                  <a:srgbClr val="FF0000"/>
                </a:solidFill>
                <a:latin typeface="Verdana" pitchFamily="34" charset="0"/>
              </a:rPr>
              <a:t>Plaintext/ Cleartext:</a:t>
            </a:r>
          </a:p>
          <a:p>
            <a:pPr marL="730250" lvl="1" indent="-514350" algn="just" eaLnBrk="1" hangingPunct="1"/>
            <a:r>
              <a:rPr lang="en-US" b="0" i="0">
                <a:latin typeface="Verdana" pitchFamily="34" charset="0"/>
              </a:rPr>
              <a:t>	It is the original message that is being protected.</a:t>
            </a:r>
          </a:p>
          <a:p>
            <a:pPr marL="730250" lvl="1" indent="-514350" algn="just" eaLnBrk="1" hangingPunct="1"/>
            <a:endParaRPr lang="en-US" b="0" i="0">
              <a:latin typeface="Verdana" pitchFamily="34" charset="0"/>
            </a:endParaRPr>
          </a:p>
          <a:p>
            <a:pPr marL="730250" lvl="1" indent="-514350" algn="just" eaLnBrk="1" hangingPunct="1">
              <a:buFont typeface="Wingdings" pitchFamily="2" charset="2"/>
              <a:buChar char="v"/>
            </a:pPr>
            <a:r>
              <a:rPr lang="en-US" i="0">
                <a:solidFill>
                  <a:srgbClr val="3333FF"/>
                </a:solidFill>
                <a:latin typeface="Verdana" pitchFamily="34" charset="0"/>
              </a:rPr>
              <a:t>Ciphertext/ Encoded text/ Encrypted text:</a:t>
            </a:r>
          </a:p>
          <a:p>
            <a:pPr marL="730250" lvl="1" indent="-514350" algn="just" eaLnBrk="1" hangingPunct="1"/>
            <a:r>
              <a:rPr lang="en-US" b="0" i="0">
                <a:latin typeface="Verdana" pitchFamily="34" charset="0"/>
              </a:rPr>
              <a:t>	It is the encoded message which is the result of transforming a plaintext using encryption.</a:t>
            </a:r>
          </a:p>
          <a:p>
            <a:pPr marL="730250" lvl="1" indent="-514350" algn="just" eaLnBrk="1" hangingPunct="1"/>
            <a:endParaRPr lang="en-US" b="0" i="0">
              <a:latin typeface="Verdana" pitchFamily="34" charset="0"/>
            </a:endParaRPr>
          </a:p>
          <a:p>
            <a:pPr marL="730250" lvl="1" indent="-514350" algn="just" eaLnBrk="1" hangingPunct="1">
              <a:buFont typeface="Wingdings" pitchFamily="2" charset="2"/>
              <a:buChar char="v"/>
            </a:pPr>
            <a:r>
              <a:rPr lang="en-US" i="0">
                <a:solidFill>
                  <a:srgbClr val="FF0000"/>
                </a:solidFill>
                <a:latin typeface="Verdana" pitchFamily="34" charset="0"/>
              </a:rPr>
              <a:t>Cipher/ Cryptographic Algorithm:</a:t>
            </a:r>
          </a:p>
          <a:p>
            <a:pPr marL="730250" lvl="1" indent="-514350" algn="just" eaLnBrk="1" hangingPunct="1"/>
            <a:r>
              <a:rPr lang="en-US" b="0" i="0">
                <a:latin typeface="Verdana" pitchFamily="34" charset="0"/>
              </a:rPr>
              <a:t>	A cipher is an algorithm for performing encryption. It is a mathematical formula used to scramble the plain text to yield ciphertext. Converting plain text to ciphertext using the cryptographic algorithm is called encryption, and converting ciphertext back to plain text using the same cryptographic algorithm is called decryption.</a:t>
            </a:r>
          </a:p>
          <a:p>
            <a:pPr marL="730250" lvl="1" indent="-514350" algn="just" eaLnBrk="1" hangingPunct="1"/>
            <a:endParaRPr lang="en-US" b="0" i="0">
              <a:latin typeface="Verdana" pitchFamily="34" charset="0"/>
            </a:endParaRPr>
          </a:p>
          <a:p>
            <a:pPr marL="730250" lvl="1" indent="-514350" algn="just" eaLnBrk="1" hangingPunct="1"/>
            <a:endParaRPr lang="en-US" sz="100" b="0" i="0">
              <a:latin typeface="Verdana" pitchFamily="34" charset="0"/>
            </a:endParaRPr>
          </a:p>
          <a:p>
            <a:pPr marL="730250" lvl="1" indent="-514350" algn="just" eaLnBrk="1" hangingPunct="1">
              <a:buFont typeface="Wingdings" pitchFamily="2" charset="2"/>
              <a:buChar char="v"/>
            </a:pPr>
            <a:r>
              <a:rPr lang="en-US" i="0">
                <a:solidFill>
                  <a:srgbClr val="3333FF"/>
                </a:solidFill>
                <a:latin typeface="Verdana" pitchFamily="34" charset="0"/>
              </a:rPr>
              <a:t>Encrypt:</a:t>
            </a:r>
          </a:p>
          <a:p>
            <a:pPr marL="730250" lvl="1" indent="-514350" algn="just" eaLnBrk="1" hangingPunct="1"/>
            <a:r>
              <a:rPr lang="en-US" b="0" i="0">
                <a:latin typeface="Verdana" pitchFamily="34" charset="0"/>
              </a:rPr>
              <a:t>	To transform a plaintext into ciphertext.</a:t>
            </a:r>
          </a:p>
          <a:p>
            <a:pPr marL="730250" lvl="1" indent="-514350" algn="just" eaLnBrk="1" hangingPunct="1"/>
            <a:endParaRPr lang="en-US" b="0" i="0">
              <a:latin typeface="Verdana" pitchFamily="34" charset="0"/>
            </a:endParaRPr>
          </a:p>
          <a:p>
            <a:pPr marL="730250" lvl="1" indent="-514350" algn="just" eaLnBrk="1" hangingPunct="1">
              <a:buFont typeface="Wingdings" pitchFamily="2" charset="2"/>
              <a:buChar char="v"/>
            </a:pPr>
            <a:r>
              <a:rPr lang="en-US" i="0">
                <a:solidFill>
                  <a:srgbClr val="FF0000"/>
                </a:solidFill>
                <a:latin typeface="Verdana" pitchFamily="34" charset="0"/>
              </a:rPr>
              <a:t>Decrypt:</a:t>
            </a:r>
          </a:p>
          <a:p>
            <a:pPr marL="730250" lvl="1" indent="-514350" algn="just" eaLnBrk="1" hangingPunct="1"/>
            <a:r>
              <a:rPr lang="en-US" b="0" i="0">
                <a:latin typeface="Verdana" pitchFamily="34" charset="0"/>
              </a:rPr>
              <a:t>	To transform a ciphertext into plaintext.</a:t>
            </a:r>
          </a:p>
        </p:txBody>
      </p:sp>
      <p:sp>
        <p:nvSpPr>
          <p:cNvPr id="18436"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200"/>
              <a:t> </a:t>
            </a:r>
            <a:r>
              <a:rPr lang="en-US" altLang="en-US" sz="3200" i="0">
                <a:latin typeface="Arial" charset="0"/>
              </a:rPr>
              <a:t>Basic Terminology Related to Cryptography</a:t>
            </a:r>
            <a:endParaRPr lang="en-US" sz="3200" i="0">
              <a:latin typeface="Arial"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4"/>
          <p:cNvSpPr>
            <a:spLocks noChangeArrowheads="1"/>
          </p:cNvSpPr>
          <p:nvPr/>
        </p:nvSpPr>
        <p:spPr bwMode="auto">
          <a:xfrm>
            <a:off x="228600" y="685800"/>
            <a:ext cx="8610600" cy="609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30250" lvl="1" indent="-514350" algn="just" eaLnBrk="1" hangingPunct="1">
              <a:spcBef>
                <a:spcPts val="600"/>
              </a:spcBef>
              <a:spcAft>
                <a:spcPts val="600"/>
              </a:spcAft>
              <a:buFont typeface="Wingdings" pitchFamily="2" charset="2"/>
              <a:buChar char="v"/>
            </a:pPr>
            <a:r>
              <a:rPr lang="en-US" i="0">
                <a:solidFill>
                  <a:srgbClr val="FF0000"/>
                </a:solidFill>
                <a:latin typeface="Verdana" pitchFamily="34" charset="0"/>
              </a:rPr>
              <a:t>Cryptanalysis:</a:t>
            </a:r>
          </a:p>
          <a:p>
            <a:pPr marL="730250" lvl="1" indent="-514350" algn="just" eaLnBrk="1" hangingPunct="1">
              <a:spcBef>
                <a:spcPts val="600"/>
              </a:spcBef>
              <a:spcAft>
                <a:spcPts val="600"/>
              </a:spcAft>
            </a:pPr>
            <a:r>
              <a:rPr lang="en-US" b="0" i="0">
                <a:latin typeface="Verdana" pitchFamily="34" charset="0"/>
              </a:rPr>
              <a:t>	It is the science of studying attacks against cryptographic schemes. Successful attacks may, for example, recover the plaintext (or parts of the plaintext) from ciphertext, substitute the parts of the original message, or forge digital signatures.</a:t>
            </a:r>
          </a:p>
          <a:p>
            <a:pPr marL="730250" lvl="1" indent="-514350" algn="just" eaLnBrk="1" hangingPunct="1">
              <a:spcBef>
                <a:spcPts val="600"/>
              </a:spcBef>
              <a:spcAft>
                <a:spcPts val="600"/>
              </a:spcAft>
            </a:pPr>
            <a:endParaRPr lang="en-US" sz="100" b="0">
              <a:latin typeface="Verdana" pitchFamily="34" charset="0"/>
            </a:endParaRPr>
          </a:p>
          <a:p>
            <a:pPr marL="730250" lvl="1" indent="-514350" algn="just" eaLnBrk="1" hangingPunct="1">
              <a:spcBef>
                <a:spcPts val="600"/>
              </a:spcBef>
              <a:spcAft>
                <a:spcPts val="600"/>
              </a:spcAft>
              <a:buFont typeface="Wingdings" pitchFamily="2" charset="2"/>
              <a:buChar char="v"/>
            </a:pPr>
            <a:r>
              <a:rPr lang="en-US" i="0">
                <a:solidFill>
                  <a:srgbClr val="3333FF"/>
                </a:solidFill>
                <a:latin typeface="Verdana" pitchFamily="34" charset="0"/>
              </a:rPr>
              <a:t>Cryptology:</a:t>
            </a:r>
          </a:p>
          <a:p>
            <a:pPr marL="730250" lvl="1" indent="-514350" algn="just" eaLnBrk="1" hangingPunct="1">
              <a:spcBef>
                <a:spcPts val="600"/>
              </a:spcBef>
              <a:spcAft>
                <a:spcPts val="600"/>
              </a:spcAft>
            </a:pPr>
            <a:r>
              <a:rPr lang="en-US" b="0" i="0">
                <a:latin typeface="Verdana" pitchFamily="34" charset="0"/>
              </a:rPr>
              <a:t>	Cryptography and cryptanalysis are often subsumed by the more general term cryptology.</a:t>
            </a:r>
          </a:p>
          <a:p>
            <a:pPr marL="730250" lvl="1" indent="-514350" algn="just" eaLnBrk="1" hangingPunct="1">
              <a:spcBef>
                <a:spcPts val="600"/>
              </a:spcBef>
              <a:spcAft>
                <a:spcPts val="600"/>
              </a:spcAft>
            </a:pPr>
            <a:endParaRPr lang="en-US" sz="100" b="0" i="0">
              <a:latin typeface="Verdana" pitchFamily="34" charset="0"/>
            </a:endParaRPr>
          </a:p>
          <a:p>
            <a:pPr marL="730250" lvl="1" indent="-514350" algn="just" eaLnBrk="1" hangingPunct="1">
              <a:spcBef>
                <a:spcPts val="600"/>
              </a:spcBef>
              <a:spcAft>
                <a:spcPts val="600"/>
              </a:spcAft>
              <a:buFont typeface="Wingdings" pitchFamily="2" charset="2"/>
              <a:buChar char="v"/>
            </a:pPr>
            <a:r>
              <a:rPr lang="en-US" i="0">
                <a:solidFill>
                  <a:srgbClr val="FF0000"/>
                </a:solidFill>
                <a:latin typeface="Verdana" pitchFamily="34" charset="0"/>
              </a:rPr>
              <a:t>Key:</a:t>
            </a:r>
          </a:p>
          <a:p>
            <a:pPr marL="730250" lvl="1" indent="-514350" algn="just" eaLnBrk="1" hangingPunct="1">
              <a:spcBef>
                <a:spcPts val="600"/>
              </a:spcBef>
              <a:spcAft>
                <a:spcPts val="600"/>
              </a:spcAft>
            </a:pPr>
            <a:r>
              <a:rPr lang="en-US" b="0" i="0">
                <a:latin typeface="Verdana" pitchFamily="34" charset="0"/>
              </a:rPr>
              <a:t>	A key is a set of mathematical value, formula or process that the cipher, as an algorithm, operates on. It determines how a plaintext message is encrypted or decrypted. The key is the only way to decipher the scrambled information.</a:t>
            </a:r>
          </a:p>
          <a:p>
            <a:pPr marL="730250" lvl="1" indent="-514350" algn="just" eaLnBrk="1" hangingPunct="1">
              <a:spcBef>
                <a:spcPts val="600"/>
              </a:spcBef>
              <a:spcAft>
                <a:spcPts val="600"/>
              </a:spcAft>
            </a:pPr>
            <a:r>
              <a:rPr lang="en-US" b="0">
                <a:latin typeface="Verdana" pitchFamily="34" charset="0"/>
              </a:rPr>
              <a:t>	</a:t>
            </a:r>
            <a:r>
              <a:rPr lang="en-US" b="0" i="0">
                <a:latin typeface="Verdana" pitchFamily="34" charset="0"/>
              </a:rPr>
              <a:t>A key is used to encrypt the message. Another or the same key is used to decrypt the message. </a:t>
            </a:r>
            <a:r>
              <a:rPr lang="en-US" b="0" i="0">
                <a:solidFill>
                  <a:srgbClr val="0000FF"/>
                </a:solidFill>
                <a:latin typeface="Verdana" pitchFamily="34" charset="0"/>
              </a:rPr>
              <a:t>As the size of key, used to encrypt a message, increases, so does the difficulty in deciphering the message. </a:t>
            </a:r>
          </a:p>
        </p:txBody>
      </p:sp>
      <p:sp>
        <p:nvSpPr>
          <p:cNvPr id="19460"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200"/>
              <a:t> </a:t>
            </a:r>
            <a:r>
              <a:rPr lang="en-US" altLang="en-US" sz="3200" i="0">
                <a:latin typeface="Arial" charset="0"/>
              </a:rPr>
              <a:t>Basic Terminology Related to Cryptography</a:t>
            </a:r>
            <a:endParaRPr lang="en-US" sz="3200" i="0">
              <a:latin typeface="Arial" charset="0"/>
            </a:endParaRPr>
          </a:p>
        </p:txBody>
      </p:sp>
      <p:sp>
        <p:nvSpPr>
          <p:cNvPr id="3" name="Slide Number Placeholder 2"/>
          <p:cNvSpPr>
            <a:spLocks noGrp="1"/>
          </p:cNvSpPr>
          <p:nvPr>
            <p:ph type="sldNum" sz="quarter" idx="10"/>
          </p:nvPr>
        </p:nvSpPr>
        <p:spPr/>
        <p:txBody>
          <a:bodyPr/>
          <a:lstStyle/>
          <a:p>
            <a:r>
              <a:rPr lang="en-US" smtClean="0">
                <a:solidFill>
                  <a:srgbClr val="FF00FF"/>
                </a:solidFill>
              </a:rPr>
              <a:t>Slide</a:t>
            </a:r>
            <a:r>
              <a:rPr lang="en-US" smtClean="0"/>
              <a:t> </a:t>
            </a:r>
            <a:fld id="{56397DC4-4BAF-4FDD-8595-A7C1759410C9}"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6373</TotalTime>
  <Words>5798</Words>
  <Application>Microsoft Office PowerPoint</Application>
  <PresentationFormat>On-screen Show (4:3)</PresentationFormat>
  <Paragraphs>477</Paragraphs>
  <Slides>41</Slides>
  <Notes>40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SimSun</vt:lpstr>
      <vt:lpstr>Arial</vt:lpstr>
      <vt:lpstr>Arial Black</vt:lpstr>
      <vt:lpstr>Calibri</vt:lpstr>
      <vt:lpstr>Courier New</vt:lpstr>
      <vt:lpstr>Old English Text MT</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721</cp:revision>
  <dcterms:created xsi:type="dcterms:W3CDTF">2000-01-15T04:50:39Z</dcterms:created>
  <dcterms:modified xsi:type="dcterms:W3CDTF">2023-06-16T05:18:47Z</dcterms:modified>
</cp:coreProperties>
</file>