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214" r:id="rId2"/>
    <p:sldMasterId id="2147484202" r:id="rId3"/>
  </p:sldMasterIdLst>
  <p:notesMasterIdLst>
    <p:notesMasterId r:id="rId39"/>
  </p:notesMasterIdLst>
  <p:handoutMasterIdLst>
    <p:handoutMasterId r:id="rId40"/>
  </p:handoutMasterIdLst>
  <p:sldIdLst>
    <p:sldId id="983" r:id="rId4"/>
    <p:sldId id="866" r:id="rId5"/>
    <p:sldId id="978" r:id="rId6"/>
    <p:sldId id="958" r:id="rId7"/>
    <p:sldId id="979" r:id="rId8"/>
    <p:sldId id="956" r:id="rId9"/>
    <p:sldId id="960" r:id="rId10"/>
    <p:sldId id="942" r:id="rId11"/>
    <p:sldId id="943" r:id="rId12"/>
    <p:sldId id="944" r:id="rId13"/>
    <p:sldId id="963" r:id="rId14"/>
    <p:sldId id="945" r:id="rId15"/>
    <p:sldId id="946" r:id="rId16"/>
    <p:sldId id="936" r:id="rId17"/>
    <p:sldId id="947" r:id="rId18"/>
    <p:sldId id="948" r:id="rId19"/>
    <p:sldId id="961" r:id="rId20"/>
    <p:sldId id="949" r:id="rId21"/>
    <p:sldId id="962" r:id="rId22"/>
    <p:sldId id="950" r:id="rId23"/>
    <p:sldId id="929" r:id="rId24"/>
    <p:sldId id="932" r:id="rId25"/>
    <p:sldId id="924" r:id="rId26"/>
    <p:sldId id="953" r:id="rId27"/>
    <p:sldId id="954" r:id="rId28"/>
    <p:sldId id="968" r:id="rId29"/>
    <p:sldId id="969" r:id="rId30"/>
    <p:sldId id="970" r:id="rId31"/>
    <p:sldId id="971" r:id="rId32"/>
    <p:sldId id="931" r:id="rId33"/>
    <p:sldId id="926" r:id="rId34"/>
    <p:sldId id="951" r:id="rId35"/>
    <p:sldId id="952" r:id="rId36"/>
    <p:sldId id="964" r:id="rId37"/>
    <p:sldId id="974" r:id="rId38"/>
  </p:sldIdLst>
  <p:sldSz cx="9144000" cy="6858000" type="screen4x3"/>
  <p:notesSz cx="7315200" cy="9601200"/>
  <p:defaultTextStyle>
    <a:defPPr>
      <a:defRPr lang="en-US"/>
    </a:defPPr>
    <a:lvl1pPr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5pPr>
    <a:lvl6pPr marL="2286000" algn="l" defTabSz="914400" rtl="0" eaLnBrk="1" latinLnBrk="0" hangingPunct="1">
      <a:defRPr b="1" i="1" kern="1200">
        <a:solidFill>
          <a:schemeClr val="tx1"/>
        </a:solidFill>
        <a:latin typeface="Times New Roman" panose="02020603050405020304" pitchFamily="18" charset="0"/>
        <a:ea typeface="+mn-ea"/>
        <a:cs typeface="+mn-cs"/>
      </a:defRPr>
    </a:lvl6pPr>
    <a:lvl7pPr marL="2743200" algn="l" defTabSz="914400" rtl="0" eaLnBrk="1" latinLnBrk="0" hangingPunct="1">
      <a:defRPr b="1" i="1" kern="1200">
        <a:solidFill>
          <a:schemeClr val="tx1"/>
        </a:solidFill>
        <a:latin typeface="Times New Roman" panose="02020603050405020304" pitchFamily="18" charset="0"/>
        <a:ea typeface="+mn-ea"/>
        <a:cs typeface="+mn-cs"/>
      </a:defRPr>
    </a:lvl7pPr>
    <a:lvl8pPr marL="3200400" algn="l" defTabSz="914400" rtl="0" eaLnBrk="1" latinLnBrk="0" hangingPunct="1">
      <a:defRPr b="1" i="1" kern="1200">
        <a:solidFill>
          <a:schemeClr val="tx1"/>
        </a:solidFill>
        <a:latin typeface="Times New Roman" panose="02020603050405020304" pitchFamily="18" charset="0"/>
        <a:ea typeface="+mn-ea"/>
        <a:cs typeface="+mn-cs"/>
      </a:defRPr>
    </a:lvl8pPr>
    <a:lvl9pPr marL="3657600" algn="l" defTabSz="914400" rtl="0" eaLnBrk="1" latinLnBrk="0" hangingPunct="1">
      <a:defRPr b="1"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3333FF"/>
    <a:srgbClr val="FF00FF"/>
    <a:srgbClr val="CCFF99"/>
    <a:srgbClr val="660066"/>
    <a:srgbClr val="66FF33"/>
    <a:srgbClr val="D9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712" autoAdjust="0"/>
  </p:normalViewPr>
  <p:slideViewPr>
    <p:cSldViewPr>
      <p:cViewPr varScale="1">
        <p:scale>
          <a:sx n="80" d="100"/>
          <a:sy n="80" d="100"/>
        </p:scale>
        <p:origin x="16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notesViewPr>
    <p:cSldViewPr>
      <p:cViewPr varScale="1">
        <p:scale>
          <a:sx n="52" d="100"/>
          <a:sy n="52" d="100"/>
        </p:scale>
        <p:origin x="-186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2A55D6CA-76D9-427C-A5D1-B20F07D3529A}" type="datetimeFigureOut">
              <a:rPr lang="en-US"/>
              <a:pPr>
                <a:defRPr/>
              </a:pPr>
              <a:t>10/13/2022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EB98DEF-26FC-48F3-B085-4E11C1A774AA}" type="slidenum">
              <a:rPr lang="en-US"/>
              <a:pPr/>
              <a:t>‹#›</a:t>
            </a:fld>
            <a:endParaRPr lang="en-US"/>
          </a:p>
        </p:txBody>
      </p:sp>
    </p:spTree>
    <p:extLst>
      <p:ext uri="{BB962C8B-B14F-4D97-AF65-F5344CB8AC3E}">
        <p14:creationId xmlns:p14="http://schemas.microsoft.com/office/powerpoint/2010/main" val="1105064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b="0" i="0"/>
            </a:lvl1pPr>
          </a:lstStyle>
          <a:p>
            <a:pPr>
              <a:defRPr/>
            </a:pPr>
            <a:endParaRPr lang="en-US"/>
          </a:p>
        </p:txBody>
      </p:sp>
      <p:sp>
        <p:nvSpPr>
          <p:cNvPr id="6860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b="0" i="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b="0" i="0"/>
            </a:lvl1pPr>
          </a:lstStyle>
          <a:p>
            <a:pPr>
              <a:defRPr/>
            </a:pPr>
            <a:endParaRPr lang="en-US"/>
          </a:p>
        </p:txBody>
      </p:sp>
      <p:sp>
        <p:nvSpPr>
          <p:cNvPr id="6860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b="0" i="0"/>
            </a:lvl1pPr>
          </a:lstStyle>
          <a:p>
            <a:fld id="{BE662F69-0367-488E-8970-189CE6235330}" type="slidenum">
              <a:rPr lang="en-US"/>
              <a:pPr/>
              <a:t>‹#›</a:t>
            </a:fld>
            <a:endParaRPr lang="en-US"/>
          </a:p>
        </p:txBody>
      </p:sp>
    </p:spTree>
    <p:extLst>
      <p:ext uri="{BB962C8B-B14F-4D97-AF65-F5344CB8AC3E}">
        <p14:creationId xmlns:p14="http://schemas.microsoft.com/office/powerpoint/2010/main" val="2203851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ECF68B0-E2B1-469A-931A-B1D2211F84BB}" type="slidenum">
              <a:rPr lang="en-US" sz="1300" b="0" i="0" smtClean="0"/>
              <a:pPr/>
              <a:t>1</a:t>
            </a:fld>
            <a:endParaRPr lang="en-US" sz="1300" b="0" i="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37885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747A14C-1745-40A5-9020-CE72C9C93FA1}" type="slidenum">
              <a:rPr lang="en-US" b="0" i="0"/>
              <a:pPr/>
              <a:t>10</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3265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155AC5D-49F0-4477-86EA-570643ABB71A}" type="slidenum">
              <a:rPr lang="en-US" b="0" i="0"/>
              <a:pPr/>
              <a:t>11</a:t>
            </a:fld>
            <a:endParaRPr lang="en-US" b="0" i="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5892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134407E-06A7-44B6-8A55-AC87CC17A07C}" type="slidenum">
              <a:rPr lang="en-US" b="0" i="0"/>
              <a:pPr/>
              <a:t>12</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830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6093662-B783-4FFF-8335-86C3AC18DF23}" type="slidenum">
              <a:rPr lang="en-US" b="0" i="0"/>
              <a:pPr/>
              <a:t>13</a:t>
            </a:fld>
            <a:endParaRPr lang="en-US" b="0" i="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5083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E9C26AC-7616-44E3-83E0-A3D59AF2AB15}" type="slidenum">
              <a:rPr lang="en-US" b="0" i="0"/>
              <a:pPr/>
              <a:t>14</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5134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303CA92-27AC-441E-AD8A-C9EEEA49E165}" type="slidenum">
              <a:rPr lang="en-US" b="0" i="0"/>
              <a:pPr/>
              <a:t>15</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20564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9C9877E-178D-48E9-BC9E-E011326DE7B9}" type="slidenum">
              <a:rPr lang="en-US" b="0" i="0"/>
              <a:pPr/>
              <a:t>16</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6901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C051637-674B-4718-BAB7-3910DB2CCB9C}" type="slidenum">
              <a:rPr lang="en-US" b="0" i="0"/>
              <a:pPr/>
              <a:t>17</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586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38092E4-8B58-4CA3-8290-B58ADEF541BF}" type="slidenum">
              <a:rPr lang="en-US" b="0" i="0"/>
              <a:pPr/>
              <a:t>18</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1250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CB09493-0787-44EC-825E-CFFBFEB4135D}" type="slidenum">
              <a:rPr lang="en-US" b="0" i="0"/>
              <a:pPr/>
              <a:t>19</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8430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43C934F-1B5F-475B-9D2C-6990623991AC}" type="slidenum">
              <a:rPr lang="en-US" b="0" i="0"/>
              <a:pPr/>
              <a:t>2</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85883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5188541-F64B-4484-9D21-6CAE78D2D25C}" type="slidenum">
              <a:rPr lang="en-US" b="0" i="0"/>
              <a:pPr/>
              <a:t>20</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1715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7CD5FC5-F055-4DD6-B2CB-62FBCF1DE17B}" type="slidenum">
              <a:rPr lang="en-US" b="0" i="0"/>
              <a:pPr/>
              <a:t>21</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20998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24F713C-C0C6-4F66-95D8-A83E4BC5CAA6}" type="slidenum">
              <a:rPr lang="en-US" b="0" i="0"/>
              <a:pPr/>
              <a:t>22</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3691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258996F-CA00-4608-BB98-F58E1E681ADE}" type="slidenum">
              <a:rPr lang="en-US" b="0" i="0"/>
              <a:pPr/>
              <a:t>23</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77258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E42302DD-3DA7-400B-987B-F2B3AC124158}" type="slidenum">
              <a:rPr lang="en-US" b="0" i="0"/>
              <a:pPr/>
              <a:t>26</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06596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E457EFA-C115-4165-98AE-F3D9A7275AE6}" type="slidenum">
              <a:rPr lang="en-US" b="0" i="0"/>
              <a:pPr/>
              <a:t>27</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7792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C281804-9E7E-49E4-9607-884B2324B730}" type="slidenum">
              <a:rPr lang="en-US" b="0" i="0"/>
              <a:pPr/>
              <a:t>28</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1914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6D8090B-DF50-4459-BC34-88019EA14431}" type="slidenum">
              <a:rPr lang="en-US" b="0" i="0"/>
              <a:pPr/>
              <a:t>29</a:t>
            </a:fld>
            <a:endParaRPr lang="en-US" b="0" i="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9524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2310295-07ED-4BF3-981B-16E2FD173D3E}" type="slidenum">
              <a:rPr lang="en-US" b="0" i="0"/>
              <a:pPr/>
              <a:t>31</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72104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59EEA35-31BD-446D-A4A9-0F9376A356DE}" type="slidenum">
              <a:rPr lang="en-US" b="0" i="0"/>
              <a:pPr/>
              <a:t>32</a:t>
            </a:fld>
            <a:endParaRPr lang="en-US" b="0" i="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1388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4B4FF32-59B9-473C-A3E0-B3E6FE495F65}" type="slidenum">
              <a:rPr lang="en-US" b="0" i="0"/>
              <a:pPr/>
              <a:t>3</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86880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23D4133-1FDE-4BE8-9BFD-6D2C0CACB57C}" type="slidenum">
              <a:rPr lang="en-US" b="0" i="0"/>
              <a:pPr/>
              <a:t>33</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209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4B4FF32-59B9-473C-A3E0-B3E6FE495F65}" type="slidenum">
              <a:rPr lang="en-US" b="0" i="0"/>
              <a:pPr/>
              <a:t>4</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6401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174C849-7D8F-4ED8-8FD1-D7BA422B761F}" type="slidenum">
              <a:rPr lang="en-US" b="0" i="0"/>
              <a:pPr/>
              <a:t>5</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2073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B61F9E7-7138-4ED8-99EB-3A3103CD3D03}" type="slidenum">
              <a:rPr lang="en-US" b="0" i="0"/>
              <a:pPr/>
              <a:t>6</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3613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6D435A3-571F-45C2-9230-5CEC1AF77F7E}" type="slidenum">
              <a:rPr lang="en-US" b="0" i="0"/>
              <a:pPr/>
              <a:t>7</a:t>
            </a:fld>
            <a:endParaRPr lang="en-US" b="0" i="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9507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8936B6D-E520-4D05-9130-DAB4AF3E464E}" type="slidenum">
              <a:rPr lang="en-US" b="0" i="0"/>
              <a:pPr/>
              <a:t>8</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9387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D8638CD-F782-4471-9A90-D46C59D13544}" type="slidenum">
              <a:rPr lang="en-US" b="0" i="0"/>
              <a:pPr/>
              <a:t>9</a:t>
            </a:fld>
            <a:endParaRPr lang="en-US" b="0" i="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4338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fld id="{A9EDAE64-6A31-46F9-BAFE-20006890A580}" type="datetime1">
              <a:rPr lang="en-US" smtClean="0"/>
              <a:t>10/13/2022</a:t>
            </a:fld>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Slide Number Placeholder 17"/>
          <p:cNvSpPr>
            <a:spLocks noGrp="1" noChangeArrowheads="1"/>
          </p:cNvSpPr>
          <p:nvPr>
            <p:ph type="sldNum" sz="quarter" idx="12"/>
          </p:nvPr>
        </p:nvSpPr>
        <p:spPr>
          <a:xfrm>
            <a:off x="6858000" y="6248400"/>
            <a:ext cx="1905000" cy="457200"/>
          </a:xfrm>
          <a:prstGeom prst="rect">
            <a:avLst/>
          </a:prstGeom>
        </p:spPr>
        <p:txBody>
          <a:bodyPr/>
          <a:lstStyle>
            <a:lvl1pPr algn="r">
              <a:defRPr sz="1400" b="0">
                <a:solidFill>
                  <a:schemeClr val="bg2"/>
                </a:solidFill>
                <a:latin typeface="Tahoma" panose="020B0604030504040204" pitchFamily="34" charset="0"/>
              </a:defRPr>
            </a:lvl1pPr>
          </a:lstStyle>
          <a:p>
            <a:fld id="{1D7F2094-D9BC-4604-B293-A4EE870FC4E2}" type="slidenum">
              <a:rPr lang="en-US"/>
              <a:pPr/>
              <a:t>‹#›</a:t>
            </a:fld>
            <a:endParaRPr lang="en-US"/>
          </a:p>
        </p:txBody>
      </p:sp>
    </p:spTree>
    <p:extLst>
      <p:ext uri="{BB962C8B-B14F-4D97-AF65-F5344CB8AC3E}">
        <p14:creationId xmlns:p14="http://schemas.microsoft.com/office/powerpoint/2010/main" val="90512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76200" y="6553200"/>
            <a:ext cx="1905000" cy="457200"/>
          </a:xfr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180485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76200" y="6553200"/>
            <a:ext cx="1905000" cy="457200"/>
          </a:xfr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124725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EBD27F7-9CB4-405D-BB0E-40460D62CDBF}"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4FB822-F651-47DE-9E01-44D7C535080D}" type="slidenum">
              <a:rPr lang="en-US"/>
              <a:pPr/>
              <a:t>‹#›</a:t>
            </a:fld>
            <a:endParaRPr lang="en-US"/>
          </a:p>
        </p:txBody>
      </p:sp>
    </p:spTree>
    <p:extLst>
      <p:ext uri="{BB962C8B-B14F-4D97-AF65-F5344CB8AC3E}">
        <p14:creationId xmlns:p14="http://schemas.microsoft.com/office/powerpoint/2010/main" val="161651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AF7609-6A93-4433-935A-D7F0D9C7B27C}"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2472D98-10F8-4311-8901-5883760A1F91}" type="slidenum">
              <a:rPr lang="en-US"/>
              <a:pPr/>
              <a:t>‹#›</a:t>
            </a:fld>
            <a:endParaRPr lang="en-US"/>
          </a:p>
        </p:txBody>
      </p:sp>
    </p:spTree>
    <p:extLst>
      <p:ext uri="{BB962C8B-B14F-4D97-AF65-F5344CB8AC3E}">
        <p14:creationId xmlns:p14="http://schemas.microsoft.com/office/powerpoint/2010/main" val="187151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EB55F75-753A-4AF1-B07B-ACDD93BA28F5}"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D6F9AA9-A9B6-43CF-B805-74B0B9801B98}" type="slidenum">
              <a:rPr lang="en-US"/>
              <a:pPr/>
              <a:t>‹#›</a:t>
            </a:fld>
            <a:endParaRPr lang="en-US"/>
          </a:p>
        </p:txBody>
      </p:sp>
    </p:spTree>
    <p:extLst>
      <p:ext uri="{BB962C8B-B14F-4D97-AF65-F5344CB8AC3E}">
        <p14:creationId xmlns:p14="http://schemas.microsoft.com/office/powerpoint/2010/main" val="4069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6559585-5270-436D-AA65-A97116060938}"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CB2170C-0FC9-4D2A-A0C9-A14D24B05C87}" type="slidenum">
              <a:rPr lang="en-US"/>
              <a:pPr/>
              <a:t>‹#›</a:t>
            </a:fld>
            <a:endParaRPr lang="en-US"/>
          </a:p>
        </p:txBody>
      </p:sp>
    </p:spTree>
    <p:extLst>
      <p:ext uri="{BB962C8B-B14F-4D97-AF65-F5344CB8AC3E}">
        <p14:creationId xmlns:p14="http://schemas.microsoft.com/office/powerpoint/2010/main" val="2787009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5D1335C-FD31-4EB4-8A46-F30DA78CD2A2}" type="datetime1">
              <a:rPr lang="en-US" smtClean="0"/>
              <a:t>10/13/2022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51DF067-D56A-437D-90F1-563FAF4AD2D6}" type="slidenum">
              <a:rPr lang="en-US"/>
              <a:pPr/>
              <a:t>‹#›</a:t>
            </a:fld>
            <a:endParaRPr lang="en-US"/>
          </a:p>
        </p:txBody>
      </p:sp>
    </p:spTree>
    <p:extLst>
      <p:ext uri="{BB962C8B-B14F-4D97-AF65-F5344CB8AC3E}">
        <p14:creationId xmlns:p14="http://schemas.microsoft.com/office/powerpoint/2010/main" val="2280024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C769790-FAA0-4EE2-BDAA-8DCF51D0B978}" type="datetime1">
              <a:rPr lang="en-US" smtClean="0"/>
              <a:t>10/13/2022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A78E2A3-F73F-48F5-91DA-48BE3BB389DC}" type="slidenum">
              <a:rPr lang="en-US"/>
              <a:pPr/>
              <a:t>‹#›</a:t>
            </a:fld>
            <a:endParaRPr lang="en-US"/>
          </a:p>
        </p:txBody>
      </p:sp>
    </p:spTree>
    <p:extLst>
      <p:ext uri="{BB962C8B-B14F-4D97-AF65-F5344CB8AC3E}">
        <p14:creationId xmlns:p14="http://schemas.microsoft.com/office/powerpoint/2010/main" val="2159939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5BA66A-2139-4782-B2A5-1F4DC3C891FA}" type="datetime1">
              <a:rPr lang="en-US" smtClean="0"/>
              <a:t>10/13/2022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A33A89E-96E3-4D07-9584-9EC2ABD0C37E}" type="slidenum">
              <a:rPr lang="en-US"/>
              <a:pPr/>
              <a:t>‹#›</a:t>
            </a:fld>
            <a:endParaRPr lang="en-US"/>
          </a:p>
        </p:txBody>
      </p:sp>
    </p:spTree>
    <p:extLst>
      <p:ext uri="{BB962C8B-B14F-4D97-AF65-F5344CB8AC3E}">
        <p14:creationId xmlns:p14="http://schemas.microsoft.com/office/powerpoint/2010/main" val="2273264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D7B093D-150A-42D3-95BE-7798D0FFE42C}"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F183DA1-FC83-47EE-8590-69F1BDEE467A}" type="slidenum">
              <a:rPr lang="en-US"/>
              <a:pPr/>
              <a:t>‹#›</a:t>
            </a:fld>
            <a:endParaRPr lang="en-US"/>
          </a:p>
        </p:txBody>
      </p:sp>
    </p:spTree>
    <p:extLst>
      <p:ext uri="{BB962C8B-B14F-4D97-AF65-F5344CB8AC3E}">
        <p14:creationId xmlns:p14="http://schemas.microsoft.com/office/powerpoint/2010/main" val="363972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194572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2EAD31-A777-47B4-8E31-D6DE987B401E}"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4E97194-AC50-43CF-8F33-F977748D03A1}" type="slidenum">
              <a:rPr lang="en-US"/>
              <a:pPr/>
              <a:t>‹#›</a:t>
            </a:fld>
            <a:endParaRPr lang="en-US"/>
          </a:p>
        </p:txBody>
      </p:sp>
    </p:spTree>
    <p:extLst>
      <p:ext uri="{BB962C8B-B14F-4D97-AF65-F5344CB8AC3E}">
        <p14:creationId xmlns:p14="http://schemas.microsoft.com/office/powerpoint/2010/main" val="1520909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048515-25A5-4BE8-8CE6-BEDBD5E3EF21}"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A678A3A-5695-45DF-87D5-20FB5DA72C76}" type="slidenum">
              <a:rPr lang="en-US"/>
              <a:pPr/>
              <a:t>‹#›</a:t>
            </a:fld>
            <a:endParaRPr lang="en-US"/>
          </a:p>
        </p:txBody>
      </p:sp>
    </p:spTree>
    <p:extLst>
      <p:ext uri="{BB962C8B-B14F-4D97-AF65-F5344CB8AC3E}">
        <p14:creationId xmlns:p14="http://schemas.microsoft.com/office/powerpoint/2010/main" val="2110029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2DBA6D-2CDD-4845-97A3-4D312A126D90}"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E3AF971-D465-4B35-B177-AFCA55C9F386}" type="slidenum">
              <a:rPr lang="en-US"/>
              <a:pPr/>
              <a:t>‹#›</a:t>
            </a:fld>
            <a:endParaRPr lang="en-US"/>
          </a:p>
        </p:txBody>
      </p:sp>
    </p:spTree>
    <p:extLst>
      <p:ext uri="{BB962C8B-B14F-4D97-AF65-F5344CB8AC3E}">
        <p14:creationId xmlns:p14="http://schemas.microsoft.com/office/powerpoint/2010/main" val="2357786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FF1261B-B6D2-4F33-89AA-24F61EE76770}"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238C822-7B47-40CC-AC20-E46729CB75E6}" type="slidenum">
              <a:rPr lang="en-US"/>
              <a:pPr/>
              <a:t>‹#›</a:t>
            </a:fld>
            <a:endParaRPr lang="en-US"/>
          </a:p>
        </p:txBody>
      </p:sp>
    </p:spTree>
    <p:extLst>
      <p:ext uri="{BB962C8B-B14F-4D97-AF65-F5344CB8AC3E}">
        <p14:creationId xmlns:p14="http://schemas.microsoft.com/office/powerpoint/2010/main" val="221706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B7F41A1-1140-4857-A12E-95821B210CEA}"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9CED4E-5E93-45E7-A380-111B201BC370}" type="slidenum">
              <a:rPr lang="en-US"/>
              <a:pPr/>
              <a:t>‹#›</a:t>
            </a:fld>
            <a:endParaRPr lang="en-US"/>
          </a:p>
        </p:txBody>
      </p:sp>
    </p:spTree>
    <p:extLst>
      <p:ext uri="{BB962C8B-B14F-4D97-AF65-F5344CB8AC3E}">
        <p14:creationId xmlns:p14="http://schemas.microsoft.com/office/powerpoint/2010/main" val="1842755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286928-8800-4F67-9C9B-3CA2B81E92C9}"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607C306-47A7-4CD8-B4AE-1F9057AC188C}" type="slidenum">
              <a:rPr lang="en-US"/>
              <a:pPr/>
              <a:t>‹#›</a:t>
            </a:fld>
            <a:endParaRPr lang="en-US"/>
          </a:p>
        </p:txBody>
      </p:sp>
    </p:spTree>
    <p:extLst>
      <p:ext uri="{BB962C8B-B14F-4D97-AF65-F5344CB8AC3E}">
        <p14:creationId xmlns:p14="http://schemas.microsoft.com/office/powerpoint/2010/main" val="411426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CDABA48-F36D-4818-B8D1-BD7979987E34}"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8013CB-C98E-4FF3-A13A-68EC7DDC8164}" type="slidenum">
              <a:rPr lang="en-US"/>
              <a:pPr/>
              <a:t>‹#›</a:t>
            </a:fld>
            <a:endParaRPr lang="en-US"/>
          </a:p>
        </p:txBody>
      </p:sp>
    </p:spTree>
    <p:extLst>
      <p:ext uri="{BB962C8B-B14F-4D97-AF65-F5344CB8AC3E}">
        <p14:creationId xmlns:p14="http://schemas.microsoft.com/office/powerpoint/2010/main" val="348204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B4E1931-1BC0-4326-B78C-C61127FDDA98}" type="datetime1">
              <a:rPr lang="en-US" smtClean="0"/>
              <a:t>10/13/2022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A6DE536-FB62-4D7F-AB95-DC718EA16016}" type="slidenum">
              <a:rPr lang="en-US"/>
              <a:pPr/>
              <a:t>‹#›</a:t>
            </a:fld>
            <a:endParaRPr lang="en-US"/>
          </a:p>
        </p:txBody>
      </p:sp>
    </p:spTree>
    <p:extLst>
      <p:ext uri="{BB962C8B-B14F-4D97-AF65-F5344CB8AC3E}">
        <p14:creationId xmlns:p14="http://schemas.microsoft.com/office/powerpoint/2010/main" val="383470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06DDED6-9D8F-4851-AF7E-E0A72A07D2DC}" type="datetime1">
              <a:rPr lang="en-US" smtClean="0"/>
              <a:t>10/13/2022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1FE7905-8FDD-4713-94A3-D462C3427A39}" type="slidenum">
              <a:rPr lang="en-US"/>
              <a:pPr/>
              <a:t>‹#›</a:t>
            </a:fld>
            <a:endParaRPr lang="en-US"/>
          </a:p>
        </p:txBody>
      </p:sp>
    </p:spTree>
    <p:extLst>
      <p:ext uri="{BB962C8B-B14F-4D97-AF65-F5344CB8AC3E}">
        <p14:creationId xmlns:p14="http://schemas.microsoft.com/office/powerpoint/2010/main" val="1578720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2E9F404-878D-4BC7-B234-520FA7D6A56C}" type="datetime1">
              <a:rPr lang="en-US" smtClean="0"/>
              <a:t>10/13/2022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DACFFB1-A1F0-4E76-9D25-F4F4494C0639}" type="slidenum">
              <a:rPr lang="en-US"/>
              <a:pPr/>
              <a:t>‹#›</a:t>
            </a:fld>
            <a:endParaRPr lang="en-US"/>
          </a:p>
        </p:txBody>
      </p:sp>
    </p:spTree>
    <p:extLst>
      <p:ext uri="{BB962C8B-B14F-4D97-AF65-F5344CB8AC3E}">
        <p14:creationId xmlns:p14="http://schemas.microsoft.com/office/powerpoint/2010/main" val="362322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1852691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9BC19B-1E99-42A9-A9D2-F5A53CCC6EAA}"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13C4BD5-8B98-4A9A-B8F9-04B0E16AE29B}" type="slidenum">
              <a:rPr lang="en-US"/>
              <a:pPr/>
              <a:t>‹#›</a:t>
            </a:fld>
            <a:endParaRPr lang="en-US"/>
          </a:p>
        </p:txBody>
      </p:sp>
    </p:spTree>
    <p:extLst>
      <p:ext uri="{BB962C8B-B14F-4D97-AF65-F5344CB8AC3E}">
        <p14:creationId xmlns:p14="http://schemas.microsoft.com/office/powerpoint/2010/main" val="509986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B994625-E6DE-40A1-9350-F7D5DA6DD814}" type="datetime1">
              <a:rPr lang="en-US" smtClean="0"/>
              <a:t>10/13/2022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E54EAF4-A485-4C41-A8DA-2B58DB709369}" type="slidenum">
              <a:rPr lang="en-US"/>
              <a:pPr/>
              <a:t>‹#›</a:t>
            </a:fld>
            <a:endParaRPr lang="en-US"/>
          </a:p>
        </p:txBody>
      </p:sp>
    </p:spTree>
    <p:extLst>
      <p:ext uri="{BB962C8B-B14F-4D97-AF65-F5344CB8AC3E}">
        <p14:creationId xmlns:p14="http://schemas.microsoft.com/office/powerpoint/2010/main" val="4710348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11519F-F629-442A-AF0B-46D6537B35C1}"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163AD4F-C0B7-4837-A795-6072C0F04D4A}" type="slidenum">
              <a:rPr lang="en-US"/>
              <a:pPr/>
              <a:t>‹#›</a:t>
            </a:fld>
            <a:endParaRPr lang="en-US"/>
          </a:p>
        </p:txBody>
      </p:sp>
    </p:spTree>
    <p:extLst>
      <p:ext uri="{BB962C8B-B14F-4D97-AF65-F5344CB8AC3E}">
        <p14:creationId xmlns:p14="http://schemas.microsoft.com/office/powerpoint/2010/main" val="3182711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297EF95-84FF-4B2B-BCA7-C7BB60F0F619}" type="datetime1">
              <a:rPr lang="en-US" smtClean="0"/>
              <a:t>10/13/2022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D0ACCE4-92CE-4502-8191-A9ED2991635C}" type="slidenum">
              <a:rPr lang="en-US"/>
              <a:pPr/>
              <a:t>‹#›</a:t>
            </a:fld>
            <a:endParaRPr lang="en-US"/>
          </a:p>
        </p:txBody>
      </p:sp>
    </p:spTree>
    <p:extLst>
      <p:ext uri="{BB962C8B-B14F-4D97-AF65-F5344CB8AC3E}">
        <p14:creationId xmlns:p14="http://schemas.microsoft.com/office/powerpoint/2010/main" val="231880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90566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270808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294351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xfrm>
            <a:off x="-76200" y="6553200"/>
            <a:ext cx="1905000" cy="457200"/>
          </a:xfrm>
          <a:prstGeom prst="rect">
            <a:avLst/>
          </a:prstGeo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
        <p:nvSpPr>
          <p:cNvPr id="6" name="TextBox 5"/>
          <p:cNvSpPr txBox="1"/>
          <p:nvPr userDrawn="1"/>
        </p:nvSpPr>
        <p:spPr>
          <a:xfrm>
            <a:off x="8839200" y="451512"/>
            <a:ext cx="346249" cy="6324600"/>
          </a:xfrm>
          <a:prstGeom prst="rect">
            <a:avLst/>
          </a:prstGeom>
          <a:noFill/>
        </p:spPr>
        <p:txBody>
          <a:bodyPr vert="vert270">
            <a:spAutoFit/>
          </a:bodyPr>
          <a:lstStyle/>
          <a:p>
            <a:pPr algn="ctr">
              <a:defRPr/>
            </a:pPr>
            <a:r>
              <a:rPr lang="en-US" sz="1050" b="1" dirty="0">
                <a:solidFill>
                  <a:srgbClr val="FF0000"/>
                </a:solidFill>
                <a:latin typeface="Times New Roman" pitchFamily="18" charset="0"/>
              </a:rPr>
              <a:t>Prepared by</a:t>
            </a:r>
            <a:r>
              <a:rPr lang="en-US" sz="1050" dirty="0">
                <a:solidFill>
                  <a:srgbClr val="00CC00"/>
                </a:solidFill>
                <a:latin typeface="Times New Roman" pitchFamily="18" charset="0"/>
              </a:rPr>
              <a:t>: </a:t>
            </a:r>
            <a:r>
              <a:rPr lang="en-US" sz="1050" b="1" dirty="0">
                <a:ln>
                  <a:solidFill>
                    <a:schemeClr val="tx1"/>
                  </a:solidFill>
                </a:ln>
                <a:solidFill>
                  <a:schemeClr val="tx1"/>
                </a:solidFill>
                <a:latin typeface="Times New Roman" pitchFamily="18" charset="0"/>
              </a:rPr>
              <a:t>K M Akkas Ali</a:t>
            </a:r>
            <a:r>
              <a:rPr lang="en-US" sz="1050" b="1" dirty="0">
                <a:solidFill>
                  <a:schemeClr val="tx1"/>
                </a:solidFill>
                <a:latin typeface="Times New Roman" pitchFamily="18" charset="0"/>
              </a:rPr>
              <a:t>, </a:t>
            </a:r>
            <a:r>
              <a:rPr lang="en-US" sz="1050" b="1" dirty="0" smtClean="0">
                <a:ln>
                  <a:solidFill>
                    <a:srgbClr val="00B050"/>
                  </a:solidFill>
                </a:ln>
                <a:solidFill>
                  <a:schemeClr val="tx1"/>
                </a:solidFill>
                <a:latin typeface="Times New Roman" pitchFamily="18" charset="0"/>
              </a:rPr>
              <a:t>Professor</a:t>
            </a:r>
            <a:r>
              <a:rPr lang="en-US" sz="1050" b="1" dirty="0">
                <a:solidFill>
                  <a:schemeClr val="tx1"/>
                </a:solidFill>
                <a:latin typeface="Times New Roman" pitchFamily="18" charset="0"/>
              </a:rPr>
              <a:t>, </a:t>
            </a:r>
            <a:r>
              <a:rPr lang="en-US" sz="1050" b="1" dirty="0">
                <a:ln>
                  <a:solidFill>
                    <a:srgbClr val="0000FF"/>
                  </a:solidFill>
                </a:ln>
                <a:solidFill>
                  <a:schemeClr val="tx1"/>
                </a:solidFill>
                <a:latin typeface="Times New Roman" pitchFamily="18" charset="0"/>
              </a:rPr>
              <a:t>IIT, JU</a:t>
            </a:r>
          </a:p>
        </p:txBody>
      </p:sp>
    </p:spTree>
    <p:extLst>
      <p:ext uri="{BB962C8B-B14F-4D97-AF65-F5344CB8AC3E}">
        <p14:creationId xmlns:p14="http://schemas.microsoft.com/office/powerpoint/2010/main" val="120461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3"/>
          <p:cNvSpPr>
            <a:spLocks noGrp="1" noChangeArrowheads="1"/>
          </p:cNvSpPr>
          <p:nvPr>
            <p:ph type="sldNum" sz="quarter" idx="10"/>
          </p:nvPr>
        </p:nvSpPr>
        <p:spPr>
          <a:xfrm>
            <a:off x="-76200" y="6553200"/>
            <a:ext cx="1905000" cy="457200"/>
          </a:xfr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56329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3"/>
          <p:cNvSpPr>
            <a:spLocks noGrp="1" noChangeArrowheads="1"/>
          </p:cNvSpPr>
          <p:nvPr>
            <p:ph type="sldNum" sz="quarter" idx="10"/>
          </p:nvPr>
        </p:nvSpPr>
        <p:spPr>
          <a:xfrm>
            <a:off x="-76200" y="6553200"/>
            <a:ext cx="1905000" cy="457200"/>
          </a:xfrm>
        </p:spPr>
        <p:txBody>
          <a:bodyPr/>
          <a:lstStyle>
            <a:lvl1pPr>
              <a:defRPr/>
            </a:lvl1pPr>
          </a:lstStyle>
          <a:p>
            <a:r>
              <a:rPr lang="en-US" dirty="0"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extLst>
      <p:ext uri="{BB962C8B-B14F-4D97-AF65-F5344CB8AC3E}">
        <p14:creationId xmlns:p14="http://schemas.microsoft.com/office/powerpoint/2010/main" val="340837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3"/>
          <p:cNvSpPr>
            <a:spLocks noGrp="1" noChangeArrowheads="1"/>
          </p:cNvSpPr>
          <p:nvPr>
            <p:ph type="sldNum" sz="quarter" idx="4"/>
          </p:nvPr>
        </p:nvSpPr>
        <p:spPr>
          <a:xfrm>
            <a:off x="-76200" y="6553200"/>
            <a:ext cx="1905000" cy="457200"/>
          </a:xfrm>
          <a:prstGeom prst="rect">
            <a:avLst/>
          </a:prstGeom>
        </p:spPr>
        <p:txBody>
          <a:bodyPr/>
          <a:lstStyle>
            <a:lvl1pPr>
              <a:defRPr i="0"/>
            </a:lvl1pPr>
          </a:lstStyle>
          <a:p>
            <a:r>
              <a:rPr lang="en-US" smtClean="0">
                <a:solidFill>
                  <a:srgbClr val="FF0000"/>
                </a:solidFill>
              </a:rPr>
              <a:t>Slide-</a:t>
            </a:r>
            <a:fld id="{6033FBBF-C419-4CFC-867F-2097CA681351}" type="slidenum">
              <a:rPr lang="en-US" smtClean="0">
                <a:solidFill>
                  <a:srgbClr val="3333FF"/>
                </a:solidFill>
              </a:rPr>
              <a:pPr/>
              <a:t>‹#›</a:t>
            </a:fld>
            <a:endParaRPr lang="en-US" dirty="0">
              <a:solidFill>
                <a:srgbClr val="3333FF"/>
              </a:solidFill>
            </a:endParaRPr>
          </a:p>
        </p:txBody>
      </p:sp>
    </p:spTree>
  </p:cSld>
  <p:clrMap bg1="lt1" tx1="dk1" bg2="lt2" tx2="dk2" accent1="accent1" accent2="accent2" accent3="accent3" accent4="accent4" accent5="accent5" accent6="accent6" hlink="hlink" folHlink="folHlink"/>
  <p:sldLayoutIdLst>
    <p:sldLayoutId id="2147484907" r:id="rId1"/>
    <p:sldLayoutId id="2147484877" r:id="rId2"/>
    <p:sldLayoutId id="2147484878" r:id="rId3"/>
    <p:sldLayoutId id="2147484908" r:id="rId4"/>
    <p:sldLayoutId id="2147484879" r:id="rId5"/>
    <p:sldLayoutId id="2147484880" r:id="rId6"/>
    <p:sldLayoutId id="2147484909" r:id="rId7"/>
    <p:sldLayoutId id="2147484881" r:id="rId8"/>
    <p:sldLayoutId id="2147484882" r:id="rId9"/>
    <p:sldLayoutId id="2147484883" r:id="rId10"/>
    <p:sldLayoutId id="2147484884" r:id="rId11"/>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9BD9F6-FA76-4344-A0E1-D3A143A32BAF}" type="datetime1">
              <a:rPr lang="en-US" smtClean="0"/>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14220A4-F328-48B9-910B-021202464FA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8511D1-10C0-4EE1-A91E-B76549E6687E}" type="datetime1">
              <a:rPr lang="en-US" smtClean="0"/>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0A717F7-FC38-4486-946C-CA43995A332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896" r:id="rId1"/>
    <p:sldLayoutId id="2147484897" r:id="rId2"/>
    <p:sldLayoutId id="2147484898" r:id="rId3"/>
    <p:sldLayoutId id="2147484899" r:id="rId4"/>
    <p:sldLayoutId id="2147484900" r:id="rId5"/>
    <p:sldLayoutId id="2147484901" r:id="rId6"/>
    <p:sldLayoutId id="2147484902" r:id="rId7"/>
    <p:sldLayoutId id="2147484903" r:id="rId8"/>
    <p:sldLayoutId id="2147484904" r:id="rId9"/>
    <p:sldLayoutId id="2147484905" r:id="rId10"/>
    <p:sldLayoutId id="2147484906"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image" Target="../media/image6.jpeg"/><Relationship Id="rId21" Type="http://schemas.openxmlformats.org/officeDocument/2006/relationships/image" Target="../media/image24.jpeg"/><Relationship Id="rId7" Type="http://schemas.openxmlformats.org/officeDocument/2006/relationships/image" Target="../media/image10.jpeg"/><Relationship Id="rId12" Type="http://schemas.openxmlformats.org/officeDocument/2006/relationships/image" Target="../media/image15.jpeg"/><Relationship Id="rId17" Type="http://schemas.openxmlformats.org/officeDocument/2006/relationships/image" Target="../media/image20.jpeg"/><Relationship Id="rId25" Type="http://schemas.openxmlformats.org/officeDocument/2006/relationships/image" Target="../media/image28.jpeg"/><Relationship Id="rId2" Type="http://schemas.openxmlformats.org/officeDocument/2006/relationships/notesSlide" Target="../notesSlides/notesSlide22.xml"/><Relationship Id="rId16" Type="http://schemas.openxmlformats.org/officeDocument/2006/relationships/image" Target="../media/image19.jpeg"/><Relationship Id="rId20"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24" Type="http://schemas.openxmlformats.org/officeDocument/2006/relationships/image" Target="../media/image27.jpeg"/><Relationship Id="rId5" Type="http://schemas.openxmlformats.org/officeDocument/2006/relationships/image" Target="../media/image8.jpeg"/><Relationship Id="rId15" Type="http://schemas.openxmlformats.org/officeDocument/2006/relationships/image" Target="../media/image18.jpeg"/><Relationship Id="rId23" Type="http://schemas.openxmlformats.org/officeDocument/2006/relationships/image" Target="../media/image26.jpeg"/><Relationship Id="rId28" Type="http://schemas.openxmlformats.org/officeDocument/2006/relationships/image" Target="../media/image31.jpe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914400" y="4267200"/>
            <a:ext cx="7696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defRPr/>
            </a:pPr>
            <a:r>
              <a:rPr lang="en-US" sz="2400" i="0" u="sng" dirty="0" smtClean="0">
                <a:solidFill>
                  <a:srgbClr val="0070C0"/>
                </a:solidFill>
                <a:latin typeface="Arial Black" panose="020B0A04020102020204" pitchFamily="34" charset="0"/>
                <a:cs typeface="Arial" panose="020B0604020202020204" pitchFamily="34" charset="0"/>
              </a:rPr>
              <a:t>Lecture File: 03</a:t>
            </a:r>
          </a:p>
          <a:p>
            <a:pPr algn="ctr">
              <a:defRPr/>
            </a:pPr>
            <a:endParaRPr lang="en-US" sz="300" i="0" u="sng" dirty="0" smtClean="0">
              <a:solidFill>
                <a:srgbClr val="0070C0"/>
              </a:solidFill>
              <a:cs typeface="Arial" panose="020B0604020202020204" pitchFamily="34" charset="0"/>
            </a:endParaRPr>
          </a:p>
          <a:p>
            <a:pPr algn="ctr">
              <a:lnSpc>
                <a:spcPct val="90000"/>
              </a:lnSpc>
              <a:defRPr/>
            </a:pPr>
            <a:r>
              <a:rPr lang="en-US" sz="2400" i="0" dirty="0" smtClean="0">
                <a:ln>
                  <a:solidFill>
                    <a:srgbClr val="FF00FF"/>
                  </a:solidFill>
                </a:ln>
                <a:solidFill>
                  <a:srgbClr val="3333FF"/>
                </a:solidFill>
                <a:latin typeface="Arial" charset="0"/>
              </a:rPr>
              <a:t>Steganography</a:t>
            </a:r>
            <a:endParaRPr lang="en-US" sz="2400" i="0" dirty="0">
              <a:ln>
                <a:solidFill>
                  <a:srgbClr val="FF00FF"/>
                </a:solidFill>
              </a:ln>
              <a:solidFill>
                <a:srgbClr val="3333FF"/>
              </a:solidFill>
              <a:latin typeface="Arial"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4463"/>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7620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ChangeArrowheads="1"/>
          </p:cNvSpPr>
          <p:nvPr/>
        </p:nvSpPr>
        <p:spPr bwMode="auto">
          <a:xfrm>
            <a:off x="14288" y="3285683"/>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defRPr/>
            </a:pPr>
            <a:r>
              <a:rPr lang="en-US" sz="2800" i="0" dirty="0" smtClean="0">
                <a:solidFill>
                  <a:srgbClr val="00CC00"/>
                </a:solidFill>
                <a:cs typeface="Times New Roman" panose="02020603050405020304" pitchFamily="18" charset="0"/>
              </a:rPr>
              <a:t>PMIT-6204</a:t>
            </a:r>
            <a:r>
              <a:rPr lang="en-US" sz="2800" i="0" dirty="0" smtClean="0">
                <a:solidFill>
                  <a:srgbClr val="00CC00"/>
                </a:solidFill>
                <a:latin typeface="Old English Text MT" panose="03040902040508030806" pitchFamily="66" charset="0"/>
              </a:rPr>
              <a:t>: </a:t>
            </a:r>
            <a:r>
              <a:rPr lang="en-US" sz="2800" i="0" dirty="0" smtClean="0">
                <a:ln>
                  <a:solidFill>
                    <a:srgbClr val="3333FF"/>
                  </a:solidFill>
                </a:ln>
                <a:solidFill>
                  <a:srgbClr val="3333FF"/>
                </a:solidFill>
                <a:latin typeface="Old English Text MT" panose="03040902040508030806" pitchFamily="66" charset="0"/>
              </a:rPr>
              <a:t>Cryptography &amp; Steganography</a:t>
            </a:r>
            <a:endParaRPr lang="en-US" sz="2800" i="0" dirty="0">
              <a:ln>
                <a:solidFill>
                  <a:srgbClr val="3333FF"/>
                </a:solidFill>
              </a:ln>
              <a:solidFill>
                <a:srgbClr val="3333FF"/>
              </a:solidFill>
              <a:latin typeface="Old English Text MT" panose="03040902040508030806" pitchFamily="66" charset="0"/>
            </a:endParaRPr>
          </a:p>
          <a:p>
            <a:pPr algn="ctr">
              <a:lnSpc>
                <a:spcPct val="80000"/>
              </a:lnSpc>
              <a:defRPr/>
            </a:pPr>
            <a:r>
              <a:rPr lang="en-US" sz="1500" i="0" dirty="0">
                <a:solidFill>
                  <a:srgbClr val="FF0000"/>
                </a:solidFill>
              </a:rPr>
              <a:t>for</a:t>
            </a:r>
            <a:r>
              <a:rPr lang="en-US" i="0" dirty="0">
                <a:solidFill>
                  <a:srgbClr val="00B050"/>
                </a:solidFill>
              </a:rPr>
              <a:t> </a:t>
            </a:r>
          </a:p>
          <a:p>
            <a:pPr algn="ctr">
              <a:lnSpc>
                <a:spcPct val="80000"/>
              </a:lnSpc>
              <a:defRPr/>
            </a:pPr>
            <a:r>
              <a:rPr lang="en-US" sz="2000" i="0" dirty="0">
                <a:latin typeface="Arial Black" panose="020B0A04020102020204" pitchFamily="34" charset="0"/>
              </a:rPr>
              <a:t>3rd Semester of PMIT Program</a:t>
            </a:r>
          </a:p>
        </p:txBody>
      </p:sp>
      <p:sp>
        <p:nvSpPr>
          <p:cNvPr id="9" name="Rectangle 2"/>
          <p:cNvSpPr>
            <a:spLocks noChangeArrowheads="1"/>
          </p:cNvSpPr>
          <p:nvPr/>
        </p:nvSpPr>
        <p:spPr bwMode="auto">
          <a:xfrm>
            <a:off x="609600" y="5029200"/>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latin typeface="Arial" panose="020B0604020202020204" pitchFamily="34" charset="0"/>
              </a:rPr>
              <a:t>Prepared by:</a:t>
            </a:r>
          </a:p>
          <a:p>
            <a:pPr marL="457200">
              <a:defRPr/>
            </a:pPr>
            <a:r>
              <a:rPr lang="en-US" sz="2000" i="0" dirty="0" smtClean="0">
                <a:latin typeface="Arial" panose="020B0604020202020204" pitchFamily="34" charset="0"/>
              </a:rPr>
              <a:t>Professor </a:t>
            </a:r>
            <a:r>
              <a:rPr lang="en-US" sz="2000" i="0" dirty="0" smtClean="0">
                <a:latin typeface="Arial" panose="020B0604020202020204" pitchFamily="34" charset="0"/>
              </a:rPr>
              <a:t>K </a:t>
            </a:r>
            <a:r>
              <a:rPr lang="en-US" sz="2000" i="0" dirty="0">
                <a:latin typeface="Arial" panose="020B0604020202020204" pitchFamily="34" charset="0"/>
              </a:rPr>
              <a:t>M Akkas Ali</a:t>
            </a:r>
          </a:p>
          <a:p>
            <a:pPr marL="457200">
              <a:defRPr/>
            </a:pPr>
            <a:r>
              <a:rPr lang="en-US" sz="1000" i="0" dirty="0">
                <a:solidFill>
                  <a:srgbClr val="0000FF"/>
                </a:solidFill>
                <a:latin typeface="Arial" panose="020B0604020202020204" pitchFamily="34" charset="0"/>
              </a:rPr>
              <a:t>akkas_khan@yahoo.com, akkas@juniv.edu</a:t>
            </a:r>
          </a:p>
          <a:p>
            <a:pPr marL="457200">
              <a:defRPr/>
            </a:pPr>
            <a:r>
              <a:rPr lang="en-US" sz="2000" i="0" dirty="0" smtClean="0">
                <a:solidFill>
                  <a:srgbClr val="3333FF"/>
                </a:solidFill>
                <a:latin typeface="Arial" panose="020B0604020202020204" pitchFamily="34" charset="0"/>
              </a:rPr>
              <a:t>Institute </a:t>
            </a:r>
            <a:r>
              <a:rPr lang="en-US" sz="2000" i="0" dirty="0">
                <a:solidFill>
                  <a:srgbClr val="3333FF"/>
                </a:solidFill>
                <a:latin typeface="Arial" panose="020B0604020202020204" pitchFamily="34" charset="0"/>
              </a:rPr>
              <a:t>of Information Technology (IIT) </a:t>
            </a:r>
          </a:p>
          <a:p>
            <a:pPr marL="457200">
              <a:defRPr/>
            </a:pPr>
            <a:r>
              <a:rPr lang="en-US" sz="2000" i="0" dirty="0">
                <a:solidFill>
                  <a:srgbClr val="00CC00"/>
                </a:solidFill>
                <a:latin typeface="Arial" panose="020B0604020202020204" pitchFamily="34" charset="0"/>
              </a:rPr>
              <a:t>Jahangirnagar University, Dhaka-1342</a:t>
            </a:r>
          </a:p>
        </p:txBody>
      </p:sp>
      <p:pic>
        <p:nvPicPr>
          <p:cNvPr id="1434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911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4340"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14341" name="Rectangle 14"/>
          <p:cNvSpPr>
            <a:spLocks noChangeArrowheads="1"/>
          </p:cNvSpPr>
          <p:nvPr/>
        </p:nvSpPr>
        <p:spPr bwMode="auto">
          <a:xfrm>
            <a:off x="228600" y="533400"/>
            <a:ext cx="8686800" cy="615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3333FF"/>
                  </a:solidFill>
                </a:ln>
                <a:solidFill>
                  <a:srgbClr val="FF0000"/>
                </a:solidFill>
                <a:latin typeface="Verdana" panose="020B0604030504040204" pitchFamily="34" charset="0"/>
              </a:rPr>
              <a:t>Invisible inks in WWII:</a:t>
            </a:r>
          </a:p>
          <a:p>
            <a:pPr lvl="1" algn="just">
              <a:spcBef>
                <a:spcPts val="600"/>
              </a:spcBef>
              <a:spcAft>
                <a:spcPts val="600"/>
              </a:spcAft>
              <a:buFont typeface="Wingdings" panose="05000000000000000000" pitchFamily="2" charset="2"/>
              <a:buChar char="Ø"/>
            </a:pPr>
            <a:r>
              <a:rPr lang="en-US" b="0" i="0" dirty="0">
                <a:latin typeface="Verdana" panose="020B0604030504040204" pitchFamily="34" charset="0"/>
              </a:rPr>
              <a:t>Invisible inks offered a common form of invisible writing. </a:t>
            </a:r>
          </a:p>
          <a:p>
            <a:pPr lvl="1" algn="just">
              <a:spcBef>
                <a:spcPts val="600"/>
              </a:spcBef>
              <a:spcAft>
                <a:spcPts val="600"/>
              </a:spcAft>
              <a:buFont typeface="Wingdings" panose="05000000000000000000" pitchFamily="2" charset="2"/>
              <a:buChar char="Ø"/>
            </a:pPr>
            <a:r>
              <a:rPr lang="en-US" b="0" i="0" dirty="0">
                <a:latin typeface="Verdana" panose="020B0604030504040204" pitchFamily="34" charset="0"/>
              </a:rPr>
              <a:t>Early in World War II, </a:t>
            </a:r>
            <a:r>
              <a:rPr lang="en-US" b="0" i="0" dirty="0" err="1">
                <a:latin typeface="Verdana" panose="020B0604030504040204" pitchFamily="34" charset="0"/>
              </a:rPr>
              <a:t>steganographic</a:t>
            </a:r>
            <a:r>
              <a:rPr lang="en-US" b="0" i="0" dirty="0">
                <a:latin typeface="Verdana" panose="020B0604030504040204" pitchFamily="34" charset="0"/>
              </a:rPr>
              <a:t> technology consisted almost exclusively of these inks. </a:t>
            </a:r>
            <a:r>
              <a:rPr lang="en-US" b="0" i="0" dirty="0">
                <a:solidFill>
                  <a:srgbClr val="0000FF"/>
                </a:solidFill>
                <a:latin typeface="Verdana" panose="020B0604030504040204" pitchFamily="34" charset="0"/>
              </a:rPr>
              <a:t>Invisible inks were used to write a secret message</a:t>
            </a:r>
            <a:r>
              <a:rPr lang="en-US" b="0" i="0" dirty="0">
                <a:latin typeface="Verdana" panose="020B0604030504040204" pitchFamily="34" charset="0"/>
              </a:rPr>
              <a:t> </a:t>
            </a:r>
            <a:r>
              <a:rPr lang="en-US" b="0" i="0" dirty="0">
                <a:solidFill>
                  <a:srgbClr val="00CC00"/>
                </a:solidFill>
                <a:latin typeface="Verdana" panose="020B0604030504040204" pitchFamily="34" charset="0"/>
              </a:rPr>
              <a:t>between the lines of the covering message</a:t>
            </a:r>
            <a:r>
              <a:rPr lang="en-US" b="0" i="0" dirty="0">
                <a:latin typeface="Verdana" panose="020B0604030504040204" pitchFamily="34" charset="0"/>
              </a:rPr>
              <a:t>. </a:t>
            </a:r>
            <a:r>
              <a:rPr lang="en-US" b="0" i="0" dirty="0">
                <a:solidFill>
                  <a:srgbClr val="FF0000"/>
                </a:solidFill>
                <a:latin typeface="Verdana" panose="020B0604030504040204" pitchFamily="34" charset="0"/>
              </a:rPr>
              <a:t>The secret message was exposed </a:t>
            </a:r>
            <a:r>
              <a:rPr lang="en-US" b="0" i="0" dirty="0">
                <a:solidFill>
                  <a:srgbClr val="0000FF"/>
                </a:solidFill>
                <a:latin typeface="Verdana" panose="020B0604030504040204" pitchFamily="34" charset="0"/>
              </a:rPr>
              <a:t>when the paper was heated </a:t>
            </a:r>
            <a:r>
              <a:rPr lang="en-US" b="0" i="0" dirty="0">
                <a:solidFill>
                  <a:srgbClr val="FF0000"/>
                </a:solidFill>
                <a:latin typeface="Verdana" panose="020B0604030504040204" pitchFamily="34" charset="0"/>
              </a:rPr>
              <a:t>or treated with another substance.</a:t>
            </a:r>
          </a:p>
          <a:p>
            <a:pPr lvl="1" algn="just">
              <a:spcBef>
                <a:spcPts val="600"/>
              </a:spcBef>
              <a:spcAft>
                <a:spcPts val="600"/>
              </a:spcAft>
              <a:buFont typeface="Wingdings" panose="05000000000000000000" pitchFamily="2" charset="2"/>
              <a:buChar char="Ø"/>
            </a:pPr>
            <a:r>
              <a:rPr lang="en-US" b="0" i="0" dirty="0">
                <a:latin typeface="Verdana" panose="020B0604030504040204" pitchFamily="34" charset="0"/>
              </a:rPr>
              <a:t>With invisible ink, a seemingly innocent letter could contain a very different message written between the lines. </a:t>
            </a:r>
          </a:p>
          <a:p>
            <a:pPr lvl="1" algn="just">
              <a:spcBef>
                <a:spcPts val="600"/>
              </a:spcBef>
              <a:spcAft>
                <a:spcPts val="600"/>
              </a:spcAft>
              <a:buFont typeface="Wingdings" panose="05000000000000000000" pitchFamily="2" charset="2"/>
              <a:buChar char="Ø"/>
            </a:pPr>
            <a:r>
              <a:rPr lang="en-US" b="0" i="0" dirty="0">
                <a:solidFill>
                  <a:srgbClr val="0000FF"/>
                </a:solidFill>
                <a:latin typeface="Verdana" panose="020B0604030504040204" pitchFamily="34" charset="0"/>
              </a:rPr>
              <a:t>Common sources for invisible inks are </a:t>
            </a:r>
            <a:r>
              <a:rPr lang="en-US" b="0" i="0" dirty="0">
                <a:latin typeface="Verdana" panose="020B0604030504040204" pitchFamily="34" charset="0"/>
              </a:rPr>
              <a:t>lemon juice, onion juice, milk, vinegar, urine etc. All of these turn dark when heated or held over a flame. </a:t>
            </a:r>
          </a:p>
          <a:p>
            <a:pPr lvl="1" algn="just">
              <a:spcBef>
                <a:spcPts val="600"/>
              </a:spcBef>
              <a:spcAft>
                <a:spcPts val="600"/>
              </a:spcAft>
              <a:buFont typeface="Wingdings" panose="05000000000000000000" pitchFamily="2" charset="2"/>
              <a:buChar char="Ø"/>
            </a:pPr>
            <a:r>
              <a:rPr lang="en-US" b="0" i="0" dirty="0">
                <a:latin typeface="Verdana" panose="020B0604030504040204" pitchFamily="34" charset="0"/>
              </a:rPr>
              <a:t>If, as a child, you ever wrote an invisible message in lemon juice and had your friend hold it next to a light bulb in order to watch the message magically appear, you've used steganography.</a:t>
            </a:r>
          </a:p>
          <a:p>
            <a:pPr lvl="1" algn="just">
              <a:spcBef>
                <a:spcPts val="600"/>
              </a:spcBef>
              <a:spcAft>
                <a:spcPts val="600"/>
              </a:spcAft>
              <a:buFont typeface="Wingdings" panose="05000000000000000000" pitchFamily="2" charset="2"/>
              <a:buChar char="Ø"/>
            </a:pPr>
            <a:r>
              <a:rPr lang="en-US" b="0" i="0" dirty="0">
                <a:solidFill>
                  <a:srgbClr val="FF0000"/>
                </a:solidFill>
                <a:latin typeface="Verdana" panose="020B0604030504040204" pitchFamily="34" charset="0"/>
              </a:rPr>
              <a:t>Invisible inks are often used as </a:t>
            </a:r>
            <a:r>
              <a:rPr lang="en-US" b="0" i="0" dirty="0">
                <a:solidFill>
                  <a:srgbClr val="0000FF"/>
                </a:solidFill>
                <a:latin typeface="Verdana" panose="020B0604030504040204" pitchFamily="34" charset="0"/>
              </a:rPr>
              <a:t>anti-counterfeit devices</a:t>
            </a:r>
            <a:r>
              <a:rPr lang="en-US" b="0" i="0" dirty="0">
                <a:latin typeface="Verdana" panose="020B0604030504040204" pitchFamily="34" charset="0"/>
              </a:rPr>
              <a:t>. For example, "VOID" is printed on checks and other official documents in an ink that appears under the strong ultraviolet light used for photocopies.</a:t>
            </a:r>
          </a:p>
        </p:txBody>
      </p:sp>
      <p:sp>
        <p:nvSpPr>
          <p:cNvPr id="7"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a:solidFill>
                  <a:srgbClr val="3333FF"/>
                </a:solidFill>
              </a:rPr>
              <a:t>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228600" y="609600"/>
            <a:ext cx="86868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3333FF"/>
                  </a:solidFill>
                </a:ln>
                <a:solidFill>
                  <a:srgbClr val="FF0000"/>
                </a:solidFill>
                <a:latin typeface="Verdana" panose="020B0604030504040204" pitchFamily="34" charset="0"/>
              </a:rPr>
              <a:t>Letters with pencil lead:</a:t>
            </a:r>
          </a:p>
          <a:p>
            <a:pPr lvl="1" algn="just">
              <a:spcBef>
                <a:spcPts val="600"/>
              </a:spcBef>
              <a:spcAft>
                <a:spcPts val="600"/>
              </a:spcAft>
              <a:buFont typeface="Wingdings" panose="05000000000000000000" pitchFamily="2" charset="2"/>
              <a:buChar char="Ø"/>
            </a:pPr>
            <a:r>
              <a:rPr lang="en-US" b="0" i="0" dirty="0">
                <a:latin typeface="Verdana" panose="020B0604030504040204" pitchFamily="34" charset="0"/>
              </a:rPr>
              <a:t>Some letters in an innocuous message might be </a:t>
            </a:r>
            <a:r>
              <a:rPr lang="en-US" b="0" i="0" dirty="0">
                <a:solidFill>
                  <a:srgbClr val="00CC00"/>
                </a:solidFill>
                <a:latin typeface="Verdana" panose="020B0604030504040204" pitchFamily="34" charset="0"/>
              </a:rPr>
              <a:t>overwritten</a:t>
            </a:r>
            <a:r>
              <a:rPr lang="en-US" b="0" i="0" dirty="0">
                <a:latin typeface="Verdana" panose="020B0604030504040204" pitchFamily="34" charset="0"/>
              </a:rPr>
              <a:t> in a </a:t>
            </a:r>
            <a:r>
              <a:rPr lang="en-US" b="0" i="0" dirty="0">
                <a:solidFill>
                  <a:srgbClr val="FF0000"/>
                </a:solidFill>
                <a:latin typeface="Verdana" panose="020B0604030504040204" pitchFamily="34" charset="0"/>
              </a:rPr>
              <a:t>pencil lead </a:t>
            </a:r>
            <a:r>
              <a:rPr lang="en-US" b="0" i="0" dirty="0">
                <a:latin typeface="Verdana" panose="020B0604030504040204" pitchFamily="34" charset="0"/>
              </a:rPr>
              <a:t>that is visible only </a:t>
            </a:r>
            <a:r>
              <a:rPr lang="en-US" b="0" i="0" dirty="0">
                <a:solidFill>
                  <a:srgbClr val="0000FF"/>
                </a:solidFill>
                <a:latin typeface="Verdana" panose="020B0604030504040204" pitchFamily="34" charset="0"/>
              </a:rPr>
              <a:t>when exposed to light at an angle</a:t>
            </a:r>
            <a:r>
              <a:rPr lang="en-US" b="0" i="0" dirty="0">
                <a:latin typeface="Verdana" panose="020B0604030504040204" pitchFamily="34" charset="0"/>
              </a:rPr>
              <a:t>. </a:t>
            </a:r>
          </a:p>
        </p:txBody>
      </p:sp>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5365"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7" name="Rectangle 14"/>
          <p:cNvSpPr>
            <a:spLocks noChangeArrowheads="1"/>
          </p:cNvSpPr>
          <p:nvPr/>
        </p:nvSpPr>
        <p:spPr bwMode="auto">
          <a:xfrm>
            <a:off x="381000" y="3124200"/>
            <a:ext cx="8686800" cy="1615827"/>
          </a:xfrm>
          <a:prstGeom prst="rect">
            <a:avLst/>
          </a:prstGeom>
          <a:noFill/>
          <a:ln w="9525">
            <a:noFill/>
            <a:miter lim="800000"/>
            <a:headEnd/>
            <a:tailEnd/>
          </a:ln>
        </p:spPr>
        <p:txBody>
          <a:bodyPr anchor="ctr">
            <a:spAutoFit/>
          </a:bodyPr>
          <a:lstStyle/>
          <a:p>
            <a:pPr lvl="1" indent="-457200">
              <a:spcBef>
                <a:spcPts val="600"/>
              </a:spcBef>
              <a:spcAft>
                <a:spcPts val="600"/>
              </a:spcAft>
              <a:defRPr/>
            </a:pPr>
            <a:r>
              <a:rPr lang="en-US" sz="2800" i="0" u="sng" dirty="0">
                <a:ln>
                  <a:solidFill>
                    <a:srgbClr val="3333FF"/>
                  </a:solidFill>
                </a:ln>
                <a:solidFill>
                  <a:srgbClr val="FF0000"/>
                </a:solidFill>
                <a:latin typeface="Verdana" panose="020B0604030504040204" pitchFamily="34" charset="0"/>
              </a:rPr>
              <a:t>Spoken Language </a:t>
            </a:r>
            <a:r>
              <a:rPr lang="en-US" sz="2800" i="0" u="sng" dirty="0" err="1">
                <a:ln>
                  <a:solidFill>
                    <a:srgbClr val="3333FF"/>
                  </a:solidFill>
                </a:ln>
                <a:solidFill>
                  <a:srgbClr val="FF0000"/>
                </a:solidFill>
                <a:latin typeface="Verdana" panose="020B0604030504040204" pitchFamily="34" charset="0"/>
              </a:rPr>
              <a:t>Steganography</a:t>
            </a:r>
            <a:r>
              <a:rPr lang="en-US" sz="2800" i="0" u="sng" dirty="0">
                <a:ln>
                  <a:solidFill>
                    <a:srgbClr val="3333FF"/>
                  </a:solidFill>
                </a:ln>
                <a:solidFill>
                  <a:srgbClr val="FF0000"/>
                </a:solidFill>
                <a:latin typeface="Verdana" panose="020B0604030504040204" pitchFamily="34" charset="0"/>
              </a:rPr>
              <a:t>:</a:t>
            </a:r>
          </a:p>
          <a:p>
            <a:pPr lvl="1" indent="-457200">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The way language is spoken may encode a message. </a:t>
            </a:r>
          </a:p>
          <a:p>
            <a:pPr lvl="1" indent="-457200" algn="just">
              <a:spcBef>
                <a:spcPts val="600"/>
              </a:spcBef>
              <a:spcAft>
                <a:spcPts val="600"/>
              </a:spcAft>
              <a:buFont typeface="Wingdings" pitchFamily="2" charset="2"/>
              <a:buChar char="Ø"/>
              <a:defRPr/>
            </a:pPr>
            <a:r>
              <a:rPr lang="en-US" sz="1700" b="0" i="0" dirty="0">
                <a:solidFill>
                  <a:srgbClr val="00B050"/>
                </a:solidFill>
                <a:latin typeface="Verdana" pitchFamily="34" charset="0"/>
                <a:ea typeface="Verdana" pitchFamily="34" charset="0"/>
                <a:cs typeface="Verdana" pitchFamily="34" charset="0"/>
              </a:rPr>
              <a:t>Pauses</a:t>
            </a:r>
            <a:r>
              <a:rPr lang="en-US" sz="1700" b="0" i="0" dirty="0">
                <a:latin typeface="Verdana" pitchFamily="34" charset="0"/>
                <a:ea typeface="Verdana" pitchFamily="34" charset="0"/>
                <a:cs typeface="Verdana" pitchFamily="34" charset="0"/>
              </a:rPr>
              <a:t>, </a:t>
            </a:r>
            <a:r>
              <a:rPr lang="en-US" sz="1700" b="0" i="0" dirty="0">
                <a:solidFill>
                  <a:srgbClr val="0000FF"/>
                </a:solidFill>
                <a:latin typeface="Verdana" pitchFamily="34" charset="0"/>
                <a:ea typeface="Verdana" pitchFamily="34" charset="0"/>
                <a:cs typeface="Verdana" pitchFamily="34" charset="0"/>
              </a:rPr>
              <a:t>throat clearing</a:t>
            </a:r>
            <a:r>
              <a:rPr lang="en-US" sz="1700" b="0" i="0" dirty="0">
                <a:latin typeface="Verdana" pitchFamily="34" charset="0"/>
                <a:ea typeface="Verdana" pitchFamily="34" charset="0"/>
                <a:cs typeface="Verdana" pitchFamily="34" charset="0"/>
              </a:rPr>
              <a:t>, and </a:t>
            </a:r>
            <a:r>
              <a:rPr lang="en-US" sz="1700" b="0" i="0" dirty="0">
                <a:solidFill>
                  <a:srgbClr val="FF0000"/>
                </a:solidFill>
                <a:latin typeface="Verdana" pitchFamily="34" charset="0"/>
                <a:ea typeface="Verdana" pitchFamily="34" charset="0"/>
                <a:cs typeface="Verdana" pitchFamily="34" charset="0"/>
              </a:rPr>
              <a:t>enunciations</a:t>
            </a:r>
            <a:r>
              <a:rPr lang="en-US" sz="1700" b="0" i="0" dirty="0">
                <a:latin typeface="Verdana" pitchFamily="34" charset="0"/>
                <a:ea typeface="Verdana" pitchFamily="34" charset="0"/>
                <a:cs typeface="Verdana" pitchFamily="34" charset="0"/>
              </a:rPr>
              <a:t> may all be used to trigger hidden messages to an intended listener.</a:t>
            </a:r>
          </a:p>
        </p:txBody>
      </p:sp>
      <p:sp>
        <p:nvSpPr>
          <p:cNvPr id="8"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a:solidFill>
                  <a:srgbClr val="3333FF"/>
                </a:solidFill>
              </a:rPr>
              <a:t>9</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ChangeArrowheads="1"/>
          </p:cNvSpPr>
          <p:nvPr/>
        </p:nvSpPr>
        <p:spPr bwMode="auto">
          <a:xfrm>
            <a:off x="228600" y="4228351"/>
            <a:ext cx="5638800"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These microdots often went unnoticed by inspectors, and information could be read by the intended recipient using a microscope.</a:t>
            </a:r>
          </a:p>
          <a:p>
            <a:pPr lvl="1" algn="just">
              <a:spcBef>
                <a:spcPts val="600"/>
              </a:spcBef>
              <a:spcAft>
                <a:spcPts val="600"/>
              </a:spcAft>
              <a:buFont typeface="Wingdings" panose="05000000000000000000" pitchFamily="2" charset="2"/>
              <a:buChar char="Ø"/>
            </a:pPr>
            <a:r>
              <a:rPr lang="en-US" sz="1500" b="0" i="0" dirty="0">
                <a:solidFill>
                  <a:srgbClr val="FF0000"/>
                </a:solidFill>
                <a:latin typeface="Verdana" panose="020B0604030504040204" pitchFamily="34" charset="0"/>
              </a:rPr>
              <a:t>Being so small </a:t>
            </a:r>
            <a:r>
              <a:rPr lang="en-US" sz="1500" b="0" i="0" dirty="0">
                <a:latin typeface="Verdana" panose="020B0604030504040204" pitchFamily="34" charset="0"/>
              </a:rPr>
              <a:t>as to not draw attention, microdot technology permits the transmission of large amounts of data, including drawings and photographs</a:t>
            </a:r>
          </a:p>
        </p:txBody>
      </p:sp>
      <p:pic>
        <p:nvPicPr>
          <p:cNvPr id="1638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400"/>
            <a:ext cx="17891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14"/>
          <p:cNvSpPr>
            <a:spLocks noChangeArrowheads="1"/>
          </p:cNvSpPr>
          <p:nvPr/>
        </p:nvSpPr>
        <p:spPr bwMode="auto">
          <a:xfrm>
            <a:off x="228600" y="533400"/>
            <a:ext cx="86868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3333FF"/>
                  </a:solidFill>
                </a:ln>
                <a:solidFill>
                  <a:srgbClr val="FF0000"/>
                </a:solidFill>
                <a:latin typeface="Verdana" panose="020B0604030504040204" pitchFamily="34" charset="0"/>
              </a:rPr>
              <a:t>Microdot between WWI and WWII:</a:t>
            </a:r>
          </a:p>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A </a:t>
            </a:r>
            <a:r>
              <a:rPr lang="en-US" sz="1500" b="0" i="0" dirty="0">
                <a:solidFill>
                  <a:srgbClr val="FF0000"/>
                </a:solidFill>
                <a:latin typeface="Verdana" panose="020B0604030504040204" pitchFamily="34" charset="0"/>
              </a:rPr>
              <a:t>microdot is </a:t>
            </a:r>
            <a:r>
              <a:rPr lang="en-US" sz="1500" b="0" i="0" dirty="0">
                <a:latin typeface="Verdana" panose="020B0604030504040204" pitchFamily="34" charset="0"/>
              </a:rPr>
              <a:t>text or an image photographically reduced to the size and shape of a typographical dot and stuck to an otherwise innocuous typescript or under a postage stamp to prevent detection by unintended recipients.</a:t>
            </a:r>
          </a:p>
          <a:p>
            <a:pPr lvl="1" algn="just">
              <a:spcBef>
                <a:spcPts val="600"/>
              </a:spcBef>
              <a:spcAft>
                <a:spcPts val="600"/>
              </a:spcAft>
              <a:buFont typeface="Wingdings" panose="05000000000000000000" pitchFamily="2" charset="2"/>
              <a:buChar char="Ø"/>
            </a:pPr>
            <a:r>
              <a:rPr lang="en-US" sz="1500" b="0" i="0" dirty="0">
                <a:solidFill>
                  <a:srgbClr val="0000FF"/>
                </a:solidFill>
                <a:latin typeface="Verdana" panose="020B0604030504040204" pitchFamily="34" charset="0"/>
              </a:rPr>
              <a:t>The Germans developed microdot technology</a:t>
            </a:r>
            <a:r>
              <a:rPr lang="en-US" sz="1500" b="0" i="0" dirty="0">
                <a:latin typeface="Verdana" panose="020B0604030504040204" pitchFamily="34" charset="0"/>
              </a:rPr>
              <a:t> </a:t>
            </a:r>
            <a:r>
              <a:rPr lang="en-US" sz="1500" b="0" i="0" dirty="0">
                <a:solidFill>
                  <a:srgbClr val="FF0000"/>
                </a:solidFill>
                <a:latin typeface="Verdana" panose="020B0604030504040204" pitchFamily="34" charset="0"/>
              </a:rPr>
              <a:t>for</a:t>
            </a:r>
            <a:r>
              <a:rPr lang="en-US" sz="1500" b="0" i="0" dirty="0">
                <a:latin typeface="Verdana" panose="020B0604030504040204" pitchFamily="34" charset="0"/>
              </a:rPr>
              <a:t> </a:t>
            </a:r>
            <a:r>
              <a:rPr lang="en-US" sz="1500" b="0" i="0" dirty="0" err="1">
                <a:latin typeface="Verdana" panose="020B0604030504040204" pitchFamily="34" charset="0"/>
              </a:rPr>
              <a:t>steganographic</a:t>
            </a:r>
            <a:r>
              <a:rPr lang="en-US" sz="1500" b="0" i="0" dirty="0">
                <a:latin typeface="Verdana" panose="020B0604030504040204" pitchFamily="34" charset="0"/>
              </a:rPr>
              <a:t> purposes between World War I and World War II. </a:t>
            </a:r>
          </a:p>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The </a:t>
            </a:r>
            <a:r>
              <a:rPr lang="en-US" sz="1500" b="0" i="0" dirty="0">
                <a:solidFill>
                  <a:srgbClr val="FF0000"/>
                </a:solidFill>
                <a:latin typeface="Verdana" panose="020B0604030504040204" pitchFamily="34" charset="0"/>
              </a:rPr>
              <a:t>espionage agents </a:t>
            </a:r>
            <a:r>
              <a:rPr lang="en-US" sz="1500" b="0" i="0" dirty="0">
                <a:latin typeface="Verdana" panose="020B0604030504040204" pitchFamily="34" charset="0"/>
              </a:rPr>
              <a:t>used microdots to send information back and forth.  </a:t>
            </a:r>
          </a:p>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Using this technique, </a:t>
            </a:r>
            <a:r>
              <a:rPr lang="en-US" sz="1500" b="0" i="0" dirty="0">
                <a:solidFill>
                  <a:srgbClr val="FF0000"/>
                </a:solidFill>
                <a:latin typeface="Verdana" panose="020B0604030504040204" pitchFamily="34" charset="0"/>
              </a:rPr>
              <a:t>message is photographed using </a:t>
            </a:r>
            <a:r>
              <a:rPr lang="en-US" sz="1500" b="0" i="0" dirty="0">
                <a:latin typeface="Verdana" panose="020B0604030504040204" pitchFamily="34" charset="0"/>
              </a:rPr>
              <a:t>“</a:t>
            </a:r>
            <a:r>
              <a:rPr lang="en-US" sz="1500" b="0" i="0" dirty="0">
                <a:solidFill>
                  <a:srgbClr val="00CC00"/>
                </a:solidFill>
                <a:latin typeface="Verdana" panose="020B0604030504040204" pitchFamily="34" charset="0"/>
              </a:rPr>
              <a:t>reverse microscope</a:t>
            </a:r>
            <a:r>
              <a:rPr lang="en-US" sz="1500" b="0" i="0" dirty="0">
                <a:latin typeface="Verdana" panose="020B0604030504040204" pitchFamily="34" charset="0"/>
              </a:rPr>
              <a:t>” to generate microdots.</a:t>
            </a:r>
          </a:p>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Photographic </a:t>
            </a:r>
            <a:r>
              <a:rPr lang="en-US" sz="1500" b="0" i="0" dirty="0">
                <a:solidFill>
                  <a:srgbClr val="3333FF"/>
                </a:solidFill>
                <a:latin typeface="Verdana" panose="020B0604030504040204" pitchFamily="34" charset="0"/>
              </a:rPr>
              <a:t>dot is cut </a:t>
            </a:r>
            <a:r>
              <a:rPr lang="en-US" sz="1500" b="0" i="0" dirty="0">
                <a:latin typeface="Verdana" panose="020B0604030504040204" pitchFamily="34" charset="0"/>
              </a:rPr>
              <a:t>out with a hypodermic needle. </a:t>
            </a:r>
          </a:p>
          <a:p>
            <a:pPr lvl="1" algn="just">
              <a:spcBef>
                <a:spcPts val="600"/>
              </a:spcBef>
              <a:spcAft>
                <a:spcPts val="600"/>
              </a:spcAft>
              <a:buFont typeface="Wingdings" panose="05000000000000000000" pitchFamily="2" charset="2"/>
              <a:buChar char="Ø"/>
            </a:pPr>
            <a:r>
              <a:rPr lang="en-US" sz="1500" b="0" i="0" dirty="0">
                <a:latin typeface="Verdana" panose="020B0604030504040204" pitchFamily="34" charset="0"/>
              </a:rPr>
              <a:t>Microdot is then placed on a period in a cover message and sent via normal means.</a:t>
            </a:r>
          </a:p>
        </p:txBody>
      </p:sp>
      <p:sp>
        <p:nvSpPr>
          <p:cNvPr id="16389" name="AutoShape 9" descr="http://1.bp.blogspot.com/-sWs2AStWpSI/TZbHnlrF3WI/AAAAAAAAAGY/C5RmqQOS7WM/s1600/md.jpg"/>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16390" name="AutoShape 11" descr="http://1.bp.blogspot.com/-sWs2AStWpSI/TZbHnlrF3WI/AAAAAAAAAGY/C5RmqQOS7WM/s1600/md.jpg"/>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pic>
        <p:nvPicPr>
          <p:cNvPr id="16391" name="Picture 12" descr="C:\Users\Asif\Desktop\m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421313"/>
            <a:ext cx="137160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14"/>
          <p:cNvSpPr>
            <a:spLocks noChangeArrowheads="1"/>
          </p:cNvSpPr>
          <p:nvPr/>
        </p:nvSpPr>
        <p:spPr bwMode="auto">
          <a:xfrm>
            <a:off x="6324600" y="6581775"/>
            <a:ext cx="266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1200" i="0">
                <a:latin typeface="Verdana" panose="020B0604030504040204" pitchFamily="34" charset="0"/>
              </a:rPr>
              <a:t>Enlarge view of a microdot</a:t>
            </a:r>
          </a:p>
        </p:txBody>
      </p:sp>
      <p:sp>
        <p:nvSpPr>
          <p:cNvPr id="16393" name="Rectangle 14"/>
          <p:cNvSpPr>
            <a:spLocks noChangeArrowheads="1"/>
          </p:cNvSpPr>
          <p:nvPr/>
        </p:nvSpPr>
        <p:spPr bwMode="auto">
          <a:xfrm>
            <a:off x="7696200" y="4829175"/>
            <a:ext cx="11430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1200" i="0">
                <a:latin typeface="Verdana" panose="020B0604030504040204" pitchFamily="34" charset="0"/>
              </a:rPr>
              <a:t>A microdot</a:t>
            </a:r>
          </a:p>
        </p:txBody>
      </p:sp>
      <p:sp>
        <p:nvSpPr>
          <p:cNvPr id="13" name="TextBox 12"/>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6396"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14"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10</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228600" y="476339"/>
            <a:ext cx="8686800" cy="4324261"/>
          </a:xfrm>
          <a:prstGeom prst="rect">
            <a:avLst/>
          </a:prstGeom>
          <a:noFill/>
          <a:ln w="9525">
            <a:noFill/>
            <a:miter lim="800000"/>
            <a:headEnd/>
            <a:tailEnd/>
          </a:ln>
        </p:spPr>
        <p:txBody>
          <a:bodyPr anchor="ctr">
            <a:spAutoFit/>
          </a:bodyPr>
          <a:lstStyle/>
          <a:p>
            <a:pPr marL="0" lvl="1">
              <a:spcBef>
                <a:spcPts val="600"/>
              </a:spcBef>
              <a:spcAft>
                <a:spcPts val="600"/>
              </a:spcAft>
              <a:defRPr/>
            </a:pPr>
            <a:r>
              <a:rPr lang="en-US" sz="2800" i="0" u="sng" dirty="0">
                <a:ln>
                  <a:solidFill>
                    <a:srgbClr val="3333FF"/>
                  </a:solidFill>
                </a:ln>
                <a:solidFill>
                  <a:srgbClr val="FF0000"/>
                </a:solidFill>
                <a:latin typeface="Verdana" panose="020B0604030504040204" pitchFamily="34" charset="0"/>
              </a:rPr>
              <a:t>Open coded messages </a:t>
            </a:r>
            <a:r>
              <a:rPr lang="en-US" sz="2000" i="0" u="sng" dirty="0">
                <a:solidFill>
                  <a:srgbClr val="FF0000"/>
                </a:solidFill>
                <a:latin typeface="Verdana" pitchFamily="34" charset="0"/>
                <a:ea typeface="Verdana" pitchFamily="34" charset="0"/>
                <a:cs typeface="Verdana" pitchFamily="34" charset="0"/>
              </a:rPr>
              <a:t>(1</a:t>
            </a:r>
            <a:r>
              <a:rPr lang="en-US" sz="2000" i="0" u="sng" baseline="30000" dirty="0">
                <a:solidFill>
                  <a:srgbClr val="FF0000"/>
                </a:solidFill>
                <a:latin typeface="Verdana" pitchFamily="34" charset="0"/>
                <a:ea typeface="Verdana" pitchFamily="34" charset="0"/>
                <a:cs typeface="Verdana" pitchFamily="34" charset="0"/>
              </a:rPr>
              <a:t>st</a:t>
            </a:r>
            <a:r>
              <a:rPr lang="en-US" sz="2000" i="0" u="sng" dirty="0">
                <a:solidFill>
                  <a:srgbClr val="FF0000"/>
                </a:solidFill>
                <a:latin typeface="Verdana" pitchFamily="34" charset="0"/>
                <a:ea typeface="Verdana" pitchFamily="34" charset="0"/>
                <a:cs typeface="Verdana" pitchFamily="34" charset="0"/>
              </a:rPr>
              <a:t>, 2</a:t>
            </a:r>
            <a:r>
              <a:rPr lang="en-US" sz="2000" i="0" u="sng" baseline="30000" dirty="0">
                <a:solidFill>
                  <a:srgbClr val="FF0000"/>
                </a:solidFill>
                <a:latin typeface="Verdana" pitchFamily="34" charset="0"/>
                <a:ea typeface="Verdana" pitchFamily="34" charset="0"/>
                <a:cs typeface="Verdana" pitchFamily="34" charset="0"/>
              </a:rPr>
              <a:t>nd</a:t>
            </a:r>
            <a:r>
              <a:rPr lang="en-US" sz="2000" i="0" u="sng" dirty="0">
                <a:solidFill>
                  <a:srgbClr val="FF0000"/>
                </a:solidFill>
                <a:latin typeface="Verdana" pitchFamily="34" charset="0"/>
                <a:ea typeface="Verdana" pitchFamily="34" charset="0"/>
                <a:cs typeface="Verdana" pitchFamily="34" charset="0"/>
              </a:rPr>
              <a:t> etc letter </a:t>
            </a:r>
            <a:r>
              <a:rPr lang="en-US" sz="2000" i="0" u="sng" dirty="0" err="1">
                <a:solidFill>
                  <a:srgbClr val="FF0000"/>
                </a:solidFill>
                <a:latin typeface="Verdana" pitchFamily="34" charset="0"/>
                <a:ea typeface="Verdana" pitchFamily="34" charset="0"/>
                <a:cs typeface="Verdana" pitchFamily="34" charset="0"/>
              </a:rPr>
              <a:t>steganography</a:t>
            </a:r>
            <a:r>
              <a:rPr lang="en-US" sz="2000" i="0" u="sng" dirty="0">
                <a:solidFill>
                  <a:srgbClr val="FF0000"/>
                </a:solidFill>
                <a:latin typeface="Verdana" pitchFamily="34" charset="0"/>
                <a:ea typeface="Verdana" pitchFamily="34" charset="0"/>
                <a:cs typeface="Verdana" pitchFamily="34" charset="0"/>
              </a:rPr>
              <a:t>):</a:t>
            </a:r>
          </a:p>
          <a:p>
            <a:pPr lvl="1" indent="-457200">
              <a:spcBef>
                <a:spcPts val="600"/>
              </a:spcBef>
              <a:spcAft>
                <a:spcPts val="600"/>
              </a:spcAft>
              <a:buFont typeface="Wingdings" pitchFamily="2" charset="2"/>
              <a:buChar char="Ø"/>
              <a:defRPr/>
            </a:pPr>
            <a:r>
              <a:rPr lang="en-US" sz="1700" b="0" i="0" dirty="0">
                <a:solidFill>
                  <a:srgbClr val="3333FF"/>
                </a:solidFill>
                <a:latin typeface="Verdana" pitchFamily="34" charset="0"/>
                <a:ea typeface="Verdana" pitchFamily="34" charset="0"/>
                <a:cs typeface="Verdana" pitchFamily="34" charset="0"/>
              </a:rPr>
              <a:t>Null cipher </a:t>
            </a:r>
            <a:r>
              <a:rPr lang="en-US" sz="1700" b="0" i="0" dirty="0">
                <a:latin typeface="Verdana" pitchFamily="34" charset="0"/>
                <a:ea typeface="Verdana" pitchFamily="34" charset="0"/>
                <a:cs typeface="Verdana" pitchFamily="34" charset="0"/>
              </a:rPr>
              <a:t>(unencrypted or open coded message) can be used to hide information, since it sounds innocent  and is used as ordinary occurrences. </a:t>
            </a:r>
          </a:p>
          <a:p>
            <a:pPr lvl="1" indent="-457200">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The real message is "</a:t>
            </a:r>
            <a:r>
              <a:rPr lang="en-US" sz="1700" b="0" i="0" dirty="0">
                <a:solidFill>
                  <a:srgbClr val="3333FF"/>
                </a:solidFill>
                <a:latin typeface="Verdana" pitchFamily="34" charset="0"/>
                <a:ea typeface="Verdana" pitchFamily="34" charset="0"/>
                <a:cs typeface="Verdana" pitchFamily="34" charset="0"/>
              </a:rPr>
              <a:t>camouflaged</a:t>
            </a:r>
            <a:r>
              <a:rPr lang="en-US" sz="1700" b="0" i="0" dirty="0">
                <a:latin typeface="Verdana" pitchFamily="34" charset="0"/>
                <a:ea typeface="Verdana" pitchFamily="34" charset="0"/>
                <a:cs typeface="Verdana" pitchFamily="34" charset="0"/>
              </a:rPr>
              <a:t>“ or hidden </a:t>
            </a:r>
            <a:r>
              <a:rPr lang="en-US" sz="1700" b="0" i="0" dirty="0">
                <a:solidFill>
                  <a:srgbClr val="FF0000"/>
                </a:solidFill>
                <a:latin typeface="Verdana" pitchFamily="34" charset="0"/>
                <a:ea typeface="Verdana" pitchFamily="34" charset="0"/>
                <a:cs typeface="Verdana" pitchFamily="34" charset="0"/>
              </a:rPr>
              <a:t>in</a:t>
            </a:r>
            <a:r>
              <a:rPr lang="en-US" sz="1700" b="0" i="0" dirty="0">
                <a:latin typeface="Verdana" pitchFamily="34" charset="0"/>
                <a:ea typeface="Verdana" pitchFamily="34" charset="0"/>
                <a:cs typeface="Verdana" pitchFamily="34" charset="0"/>
              </a:rPr>
              <a:t> an innocent-sounding message.</a:t>
            </a:r>
          </a:p>
          <a:p>
            <a:pPr lvl="1" indent="-457200">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Because many open-coded messages don’t seem to be cause for suspicion, and  therefore sound normal and innocent, the suspect communications can be detected by mail filters while “innocent” messages are allowed to flow through.  </a:t>
            </a:r>
          </a:p>
          <a:p>
            <a:pPr lvl="1" indent="-457200">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For example, the following null-cipher message was actually sent </a:t>
            </a:r>
            <a:r>
              <a:rPr lang="en-US" sz="1700" b="0" i="0" dirty="0">
                <a:solidFill>
                  <a:srgbClr val="00CC00"/>
                </a:solidFill>
                <a:latin typeface="Verdana" pitchFamily="34" charset="0"/>
                <a:ea typeface="Verdana" pitchFamily="34" charset="0"/>
                <a:cs typeface="Verdana" pitchFamily="34" charset="0"/>
              </a:rPr>
              <a:t>by</a:t>
            </a:r>
            <a:r>
              <a:rPr lang="en-US" sz="1700" b="0" i="0" dirty="0">
                <a:latin typeface="Verdana" pitchFamily="34" charset="0"/>
                <a:ea typeface="Verdana" pitchFamily="34" charset="0"/>
                <a:cs typeface="Verdana" pitchFamily="34" charset="0"/>
              </a:rPr>
              <a:t> a </a:t>
            </a:r>
            <a:r>
              <a:rPr lang="en-US" sz="1700" b="0" i="0" dirty="0">
                <a:solidFill>
                  <a:srgbClr val="FF0000"/>
                </a:solidFill>
                <a:latin typeface="Verdana" pitchFamily="34" charset="0"/>
                <a:ea typeface="Verdana" pitchFamily="34" charset="0"/>
                <a:cs typeface="Verdana" pitchFamily="34" charset="0"/>
              </a:rPr>
              <a:t>German spy in WWII</a:t>
            </a:r>
            <a:r>
              <a:rPr lang="en-US" sz="1700" b="0" i="0" dirty="0">
                <a:latin typeface="Verdana" pitchFamily="34" charset="0"/>
                <a:ea typeface="Verdana" pitchFamily="34" charset="0"/>
                <a:cs typeface="Verdana" pitchFamily="34" charset="0"/>
              </a:rPr>
              <a:t>:</a:t>
            </a:r>
          </a:p>
        </p:txBody>
      </p:sp>
      <p:sp>
        <p:nvSpPr>
          <p:cNvPr id="17411" name="Rectangle 5"/>
          <p:cNvSpPr>
            <a:spLocks noChangeArrowheads="1"/>
          </p:cNvSpPr>
          <p:nvPr/>
        </p:nvSpPr>
        <p:spPr bwMode="auto">
          <a:xfrm>
            <a:off x="457200" y="4916488"/>
            <a:ext cx="8382000" cy="646112"/>
          </a:xfrm>
          <a:prstGeom prst="rect">
            <a:avLst/>
          </a:prstGeom>
          <a:solidFill>
            <a:srgbClr val="CCFF99"/>
          </a:solidFill>
          <a:ln w="9525">
            <a:solidFill>
              <a:srgbClr val="0000FF"/>
            </a:solidFill>
            <a:miter lim="800000"/>
            <a:headEnd/>
            <a:tailEnd/>
          </a:ln>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b="0" i="0" dirty="0">
                <a:latin typeface="Arial Narrow" panose="020B0606020202030204" pitchFamily="34" charset="0"/>
              </a:rPr>
              <a:t>A</a:t>
            </a:r>
            <a:r>
              <a:rPr lang="en-US" b="0" i="0" dirty="0">
                <a:solidFill>
                  <a:srgbClr val="FF0000"/>
                </a:solidFill>
                <a:latin typeface="Arial Narrow" panose="020B0606020202030204" pitchFamily="34" charset="0"/>
              </a:rPr>
              <a:t>p</a:t>
            </a:r>
            <a:r>
              <a:rPr lang="en-US" b="0" i="0" dirty="0">
                <a:latin typeface="Arial Narrow" panose="020B0606020202030204" pitchFamily="34" charset="0"/>
              </a:rPr>
              <a:t>parently n</a:t>
            </a:r>
            <a:r>
              <a:rPr lang="en-US" b="0" i="0" dirty="0">
                <a:solidFill>
                  <a:srgbClr val="FF0000"/>
                </a:solidFill>
                <a:latin typeface="Arial Narrow" panose="020B0606020202030204" pitchFamily="34" charset="0"/>
              </a:rPr>
              <a:t>e</a:t>
            </a:r>
            <a:r>
              <a:rPr lang="en-US" b="0" i="0" dirty="0">
                <a:latin typeface="Arial Narrow" panose="020B0606020202030204" pitchFamily="34" charset="0"/>
              </a:rPr>
              <a:t>utral’s p</a:t>
            </a:r>
            <a:r>
              <a:rPr lang="en-US" b="0" i="0" dirty="0">
                <a:solidFill>
                  <a:srgbClr val="FF0000"/>
                </a:solidFill>
                <a:latin typeface="Arial Narrow" panose="020B0606020202030204" pitchFamily="34" charset="0"/>
              </a:rPr>
              <a:t>r</a:t>
            </a:r>
            <a:r>
              <a:rPr lang="en-US" b="0" i="0" dirty="0">
                <a:latin typeface="Arial Narrow" panose="020B0606020202030204" pitchFamily="34" charset="0"/>
              </a:rPr>
              <a:t>otest i</a:t>
            </a:r>
            <a:r>
              <a:rPr lang="en-US" b="0" i="0" dirty="0">
                <a:solidFill>
                  <a:srgbClr val="FF0000"/>
                </a:solidFill>
                <a:latin typeface="Arial Narrow" panose="020B0606020202030204" pitchFamily="34" charset="0"/>
              </a:rPr>
              <a:t>s</a:t>
            </a:r>
            <a:r>
              <a:rPr lang="en-US" b="0" i="0" dirty="0">
                <a:latin typeface="Arial Narrow" panose="020B0606020202030204" pitchFamily="34" charset="0"/>
              </a:rPr>
              <a:t> t</a:t>
            </a:r>
            <a:r>
              <a:rPr lang="en-US" b="0" i="0" dirty="0">
                <a:solidFill>
                  <a:srgbClr val="FF0000"/>
                </a:solidFill>
                <a:latin typeface="Arial Narrow" panose="020B0606020202030204" pitchFamily="34" charset="0"/>
              </a:rPr>
              <a:t>h</a:t>
            </a:r>
            <a:r>
              <a:rPr lang="en-US" b="0" i="0" dirty="0">
                <a:latin typeface="Arial Narrow" panose="020B0606020202030204" pitchFamily="34" charset="0"/>
              </a:rPr>
              <a:t>oroughly d</a:t>
            </a:r>
            <a:r>
              <a:rPr lang="en-US" b="0" i="0" dirty="0">
                <a:solidFill>
                  <a:srgbClr val="FF0000"/>
                </a:solidFill>
                <a:latin typeface="Arial Narrow" panose="020B0606020202030204" pitchFamily="34" charset="0"/>
              </a:rPr>
              <a:t>i</a:t>
            </a:r>
            <a:r>
              <a:rPr lang="en-US" b="0" i="0" dirty="0">
                <a:latin typeface="Arial Narrow" panose="020B0606020202030204" pitchFamily="34" charset="0"/>
              </a:rPr>
              <a:t>scounted a</a:t>
            </a:r>
            <a:r>
              <a:rPr lang="en-US" b="0" i="0" dirty="0">
                <a:solidFill>
                  <a:srgbClr val="FF0000"/>
                </a:solidFill>
                <a:latin typeface="Arial Narrow" panose="020B0606020202030204" pitchFamily="34" charset="0"/>
              </a:rPr>
              <a:t>n</a:t>
            </a:r>
            <a:r>
              <a:rPr lang="en-US" b="0" i="0" dirty="0">
                <a:latin typeface="Arial Narrow" panose="020B0606020202030204" pitchFamily="34" charset="0"/>
              </a:rPr>
              <a:t>d i</a:t>
            </a:r>
            <a:r>
              <a:rPr lang="en-US" b="0" i="0" dirty="0">
                <a:solidFill>
                  <a:srgbClr val="FF0000"/>
                </a:solidFill>
                <a:latin typeface="Arial Narrow" panose="020B0606020202030204" pitchFamily="34" charset="0"/>
              </a:rPr>
              <a:t>g</a:t>
            </a:r>
            <a:r>
              <a:rPr lang="en-US" b="0" i="0" dirty="0">
                <a:latin typeface="Arial Narrow" panose="020B0606020202030204" pitchFamily="34" charset="0"/>
              </a:rPr>
              <a:t>nored. </a:t>
            </a:r>
            <a:r>
              <a:rPr lang="en-US" b="0" i="0" dirty="0" err="1">
                <a:latin typeface="Arial Narrow" panose="020B0606020202030204" pitchFamily="34" charset="0"/>
              </a:rPr>
              <a:t>I</a:t>
            </a:r>
            <a:r>
              <a:rPr lang="en-US" b="0" i="0" dirty="0" err="1">
                <a:solidFill>
                  <a:srgbClr val="FF0000"/>
                </a:solidFill>
                <a:latin typeface="Arial Narrow" panose="020B0606020202030204" pitchFamily="34" charset="0"/>
              </a:rPr>
              <a:t>s</a:t>
            </a:r>
            <a:r>
              <a:rPr lang="en-US" b="0" i="0" dirty="0" err="1">
                <a:latin typeface="Arial Narrow" panose="020B0606020202030204" pitchFamily="34" charset="0"/>
              </a:rPr>
              <a:t>man</a:t>
            </a:r>
            <a:r>
              <a:rPr lang="en-US" b="0" i="0" dirty="0">
                <a:latin typeface="Arial Narrow" panose="020B0606020202030204" pitchFamily="34" charset="0"/>
              </a:rPr>
              <a:t> h</a:t>
            </a:r>
            <a:r>
              <a:rPr lang="en-US" b="0" i="0" dirty="0">
                <a:solidFill>
                  <a:srgbClr val="FF0000"/>
                </a:solidFill>
                <a:latin typeface="Arial Narrow" panose="020B0606020202030204" pitchFamily="34" charset="0"/>
              </a:rPr>
              <a:t>a</a:t>
            </a:r>
            <a:r>
              <a:rPr lang="en-US" b="0" i="0" dirty="0">
                <a:latin typeface="Arial Narrow" panose="020B0606020202030204" pitchFamily="34" charset="0"/>
              </a:rPr>
              <a:t>rd h</a:t>
            </a:r>
            <a:r>
              <a:rPr lang="en-US" b="0" i="0" dirty="0">
                <a:solidFill>
                  <a:srgbClr val="FF0000"/>
                </a:solidFill>
                <a:latin typeface="Arial Narrow" panose="020B0606020202030204" pitchFamily="34" charset="0"/>
              </a:rPr>
              <a:t>i</a:t>
            </a:r>
            <a:r>
              <a:rPr lang="en-US" b="0" i="0" dirty="0">
                <a:latin typeface="Arial Narrow" panose="020B0606020202030204" pitchFamily="34" charset="0"/>
              </a:rPr>
              <a:t>t. B</a:t>
            </a:r>
            <a:r>
              <a:rPr lang="en-US" b="0" i="0" dirty="0">
                <a:solidFill>
                  <a:srgbClr val="FF0000"/>
                </a:solidFill>
                <a:latin typeface="Arial Narrow" panose="020B0606020202030204" pitchFamily="34" charset="0"/>
              </a:rPr>
              <a:t>l</a:t>
            </a:r>
            <a:r>
              <a:rPr lang="en-US" b="0" i="0" dirty="0">
                <a:latin typeface="Arial Narrow" panose="020B0606020202030204" pitchFamily="34" charset="0"/>
              </a:rPr>
              <a:t>ockade i</a:t>
            </a:r>
            <a:r>
              <a:rPr lang="en-US" b="0" i="0" dirty="0">
                <a:solidFill>
                  <a:srgbClr val="FF0000"/>
                </a:solidFill>
                <a:latin typeface="Arial Narrow" panose="020B0606020202030204" pitchFamily="34" charset="0"/>
              </a:rPr>
              <a:t>s</a:t>
            </a:r>
            <a:r>
              <a:rPr lang="en-US" b="0" i="0" dirty="0">
                <a:latin typeface="Arial Narrow" panose="020B0606020202030204" pitchFamily="34" charset="0"/>
              </a:rPr>
              <a:t>sue a</a:t>
            </a:r>
            <a:r>
              <a:rPr lang="en-US" b="0" i="0" dirty="0">
                <a:solidFill>
                  <a:srgbClr val="FF0000"/>
                </a:solidFill>
                <a:latin typeface="Arial Narrow" panose="020B0606020202030204" pitchFamily="34" charset="0"/>
              </a:rPr>
              <a:t>f</a:t>
            </a:r>
            <a:r>
              <a:rPr lang="en-US" b="0" i="0" dirty="0">
                <a:latin typeface="Arial Narrow" panose="020B0606020202030204" pitchFamily="34" charset="0"/>
              </a:rPr>
              <a:t>fects p</a:t>
            </a:r>
            <a:r>
              <a:rPr lang="en-US" b="0" i="0" dirty="0">
                <a:solidFill>
                  <a:srgbClr val="FF0000"/>
                </a:solidFill>
                <a:latin typeface="Arial Narrow" panose="020B0606020202030204" pitchFamily="34" charset="0"/>
              </a:rPr>
              <a:t>r</a:t>
            </a:r>
            <a:r>
              <a:rPr lang="en-US" b="0" i="0" dirty="0">
                <a:latin typeface="Arial Narrow" panose="020B0606020202030204" pitchFamily="34" charset="0"/>
              </a:rPr>
              <a:t>etext f</a:t>
            </a:r>
            <a:r>
              <a:rPr lang="en-US" b="0" i="0" dirty="0">
                <a:solidFill>
                  <a:srgbClr val="FF0000"/>
                </a:solidFill>
                <a:latin typeface="Arial Narrow" panose="020B0606020202030204" pitchFamily="34" charset="0"/>
              </a:rPr>
              <a:t>o</a:t>
            </a:r>
            <a:r>
              <a:rPr lang="en-US" b="0" i="0" dirty="0">
                <a:latin typeface="Arial Narrow" panose="020B0606020202030204" pitchFamily="34" charset="0"/>
              </a:rPr>
              <a:t>r e</a:t>
            </a:r>
            <a:r>
              <a:rPr lang="en-US" b="0" i="0" dirty="0">
                <a:solidFill>
                  <a:srgbClr val="FF0000"/>
                </a:solidFill>
                <a:latin typeface="Arial Narrow" panose="020B0606020202030204" pitchFamily="34" charset="0"/>
              </a:rPr>
              <a:t>m</a:t>
            </a:r>
            <a:r>
              <a:rPr lang="en-US" b="0" i="0" dirty="0">
                <a:latin typeface="Arial Narrow" panose="020B0606020202030204" pitchFamily="34" charset="0"/>
              </a:rPr>
              <a:t>bargo o</a:t>
            </a:r>
            <a:r>
              <a:rPr lang="en-US" b="0" i="0" dirty="0">
                <a:solidFill>
                  <a:srgbClr val="FF0000"/>
                </a:solidFill>
                <a:latin typeface="Arial Narrow" panose="020B0606020202030204" pitchFamily="34" charset="0"/>
              </a:rPr>
              <a:t>n</a:t>
            </a:r>
            <a:r>
              <a:rPr lang="en-US" b="0" i="0" dirty="0">
                <a:latin typeface="Arial Narrow" panose="020B0606020202030204" pitchFamily="34" charset="0"/>
              </a:rPr>
              <a:t> b</a:t>
            </a:r>
            <a:r>
              <a:rPr lang="en-US" b="0" i="0" dirty="0">
                <a:solidFill>
                  <a:srgbClr val="FF0000"/>
                </a:solidFill>
                <a:latin typeface="Arial Narrow" panose="020B0606020202030204" pitchFamily="34" charset="0"/>
              </a:rPr>
              <a:t>y</a:t>
            </a:r>
            <a:r>
              <a:rPr lang="en-US" b="0" i="0" dirty="0">
                <a:latin typeface="Arial Narrow" panose="020B0606020202030204" pitchFamily="34" charset="0"/>
              </a:rPr>
              <a:t>-products, e</a:t>
            </a:r>
            <a:r>
              <a:rPr lang="en-US" b="0" i="0" dirty="0">
                <a:solidFill>
                  <a:srgbClr val="FF0000"/>
                </a:solidFill>
                <a:latin typeface="Arial Narrow" panose="020B0606020202030204" pitchFamily="34" charset="0"/>
              </a:rPr>
              <a:t>j</a:t>
            </a:r>
            <a:r>
              <a:rPr lang="en-US" b="0" i="0" dirty="0">
                <a:latin typeface="Arial Narrow" panose="020B0606020202030204" pitchFamily="34" charset="0"/>
              </a:rPr>
              <a:t>ecting </a:t>
            </a:r>
            <a:r>
              <a:rPr lang="en-US" b="0" i="0" dirty="0" err="1">
                <a:latin typeface="Arial Narrow" panose="020B0606020202030204" pitchFamily="34" charset="0"/>
              </a:rPr>
              <a:t>s</a:t>
            </a:r>
            <a:r>
              <a:rPr lang="en-US" b="0" i="0" dirty="0" err="1">
                <a:solidFill>
                  <a:srgbClr val="FF0000"/>
                </a:solidFill>
                <a:latin typeface="Arial Narrow" panose="020B0606020202030204" pitchFamily="34" charset="0"/>
              </a:rPr>
              <a:t>u</a:t>
            </a:r>
            <a:r>
              <a:rPr lang="en-US" b="0" i="0" dirty="0" err="1">
                <a:latin typeface="Arial Narrow" panose="020B0606020202030204" pitchFamily="34" charset="0"/>
              </a:rPr>
              <a:t>ets</a:t>
            </a:r>
            <a:r>
              <a:rPr lang="en-US" b="0" i="0" dirty="0">
                <a:latin typeface="Arial Narrow" panose="020B0606020202030204" pitchFamily="34" charset="0"/>
              </a:rPr>
              <a:t> a</a:t>
            </a:r>
            <a:r>
              <a:rPr lang="en-US" b="0" i="0" dirty="0">
                <a:solidFill>
                  <a:srgbClr val="FF0000"/>
                </a:solidFill>
                <a:latin typeface="Arial Narrow" panose="020B0606020202030204" pitchFamily="34" charset="0"/>
              </a:rPr>
              <a:t>n</a:t>
            </a:r>
            <a:r>
              <a:rPr lang="en-US" b="0" i="0" dirty="0">
                <a:latin typeface="Arial Narrow" panose="020B0606020202030204" pitchFamily="34" charset="0"/>
              </a:rPr>
              <a:t>d v</a:t>
            </a:r>
            <a:r>
              <a:rPr lang="en-US" b="0" i="0" dirty="0">
                <a:solidFill>
                  <a:srgbClr val="FF0000"/>
                </a:solidFill>
                <a:latin typeface="Arial Narrow" panose="020B0606020202030204" pitchFamily="34" charset="0"/>
              </a:rPr>
              <a:t>e</a:t>
            </a:r>
            <a:r>
              <a:rPr lang="en-US" b="0" i="0" dirty="0">
                <a:latin typeface="Arial Narrow" panose="020B0606020202030204" pitchFamily="34" charset="0"/>
              </a:rPr>
              <a:t>getable o</a:t>
            </a:r>
            <a:r>
              <a:rPr lang="en-US" b="0" i="0" dirty="0">
                <a:solidFill>
                  <a:srgbClr val="FF0000"/>
                </a:solidFill>
                <a:latin typeface="Arial Narrow" panose="020B0606020202030204" pitchFamily="34" charset="0"/>
              </a:rPr>
              <a:t>i</a:t>
            </a:r>
            <a:r>
              <a:rPr lang="en-US" b="0" i="0" dirty="0">
                <a:latin typeface="Arial Narrow" panose="020B0606020202030204" pitchFamily="34" charset="0"/>
              </a:rPr>
              <a:t>ls.</a:t>
            </a:r>
          </a:p>
        </p:txBody>
      </p:sp>
      <p:sp>
        <p:nvSpPr>
          <p:cNvPr id="17412" name="Rectangle 14"/>
          <p:cNvSpPr>
            <a:spLocks noChangeArrowheads="1"/>
          </p:cNvSpPr>
          <p:nvPr/>
        </p:nvSpPr>
        <p:spPr bwMode="auto">
          <a:xfrm>
            <a:off x="228600" y="5659438"/>
            <a:ext cx="86868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buFont typeface="Wingdings" panose="05000000000000000000" pitchFamily="2" charset="2"/>
              <a:buChar char="Ø"/>
            </a:pPr>
            <a:r>
              <a:rPr lang="en-US" sz="1700" b="0" i="0" dirty="0">
                <a:latin typeface="Verdana" panose="020B0604030504040204" pitchFamily="34" charset="0"/>
              </a:rPr>
              <a:t>Decoding this message by extracting the second letter in each word reveals the following, hidden message: </a:t>
            </a:r>
          </a:p>
          <a:p>
            <a:pPr lvl="1" algn="ctr">
              <a:spcBef>
                <a:spcPts val="600"/>
              </a:spcBef>
              <a:spcAft>
                <a:spcPts val="600"/>
              </a:spcAft>
            </a:pPr>
            <a:r>
              <a:rPr lang="en-US" sz="1700" b="0" i="0" dirty="0">
                <a:ln>
                  <a:solidFill>
                    <a:srgbClr val="00CC00"/>
                  </a:solidFill>
                </a:ln>
                <a:latin typeface="Verdana" panose="020B0604030504040204" pitchFamily="34" charset="0"/>
              </a:rPr>
              <a:t>	</a:t>
            </a:r>
            <a:r>
              <a:rPr lang="en-US" i="0" dirty="0">
                <a:ln>
                  <a:solidFill>
                    <a:srgbClr val="00CC00"/>
                  </a:solidFill>
                </a:ln>
                <a:solidFill>
                  <a:srgbClr val="FF0000"/>
                </a:solidFill>
                <a:latin typeface="Arial Narrow" panose="020B0606020202030204" pitchFamily="34" charset="0"/>
              </a:rPr>
              <a:t>Pershing sails from NY June 1.</a:t>
            </a:r>
            <a:endParaRPr lang="en-US" b="0" i="0" dirty="0">
              <a:ln>
                <a:solidFill>
                  <a:srgbClr val="00CC00"/>
                </a:solidFill>
              </a:ln>
              <a:solidFill>
                <a:srgbClr val="FF0000"/>
              </a:solidFill>
              <a:latin typeface="Verdana" panose="020B0604030504040204" pitchFamily="34" charset="0"/>
            </a:endParaRPr>
          </a:p>
        </p:txBody>
      </p:sp>
      <p:sp>
        <p:nvSpPr>
          <p:cNvPr id="8" name="TextBox 7"/>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7415"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3" name="Slide Number Placeholder 2"/>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13</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14"/>
          <p:cNvSpPr>
            <a:spLocks noChangeArrowheads="1"/>
          </p:cNvSpPr>
          <p:nvPr/>
        </p:nvSpPr>
        <p:spPr bwMode="auto">
          <a:xfrm>
            <a:off x="228600" y="639664"/>
            <a:ext cx="8686800" cy="4616648"/>
          </a:xfrm>
          <a:prstGeom prst="rect">
            <a:avLst/>
          </a:prstGeom>
          <a:noFill/>
          <a:ln w="9525">
            <a:noFill/>
            <a:miter lim="800000"/>
            <a:headEnd/>
            <a:tailEnd/>
          </a:ln>
        </p:spPr>
        <p:txBody>
          <a:bodyPr anchor="ctr">
            <a:spAutoFit/>
          </a:bodyPr>
          <a:lstStyle/>
          <a:p>
            <a:pPr marL="0" lvl="1">
              <a:spcBef>
                <a:spcPts val="600"/>
              </a:spcBef>
              <a:spcAft>
                <a:spcPts val="600"/>
              </a:spcAft>
              <a:defRPr/>
            </a:pPr>
            <a:r>
              <a:rPr lang="en-US" i="0" u="sng" dirty="0">
                <a:ln>
                  <a:solidFill>
                    <a:srgbClr val="3333FF"/>
                  </a:solidFill>
                </a:ln>
                <a:solidFill>
                  <a:srgbClr val="FF0000"/>
                </a:solidFill>
                <a:latin typeface="Verdana" panose="020B0604030504040204" pitchFamily="34" charset="0"/>
              </a:rPr>
              <a:t>Illustrations of some methods for implementing </a:t>
            </a:r>
            <a:r>
              <a:rPr lang="en-US" i="0" u="sng" dirty="0" err="1">
                <a:ln>
                  <a:solidFill>
                    <a:srgbClr val="3333FF"/>
                  </a:solidFill>
                </a:ln>
                <a:solidFill>
                  <a:srgbClr val="FF0000"/>
                </a:solidFill>
                <a:latin typeface="Verdana" panose="020B0604030504040204" pitchFamily="34" charset="0"/>
              </a:rPr>
              <a:t>steganography</a:t>
            </a:r>
            <a:r>
              <a:rPr lang="en-US" i="0" u="sng" dirty="0">
                <a:ln>
                  <a:solidFill>
                    <a:srgbClr val="3333FF"/>
                  </a:solidFill>
                </a:ln>
                <a:solidFill>
                  <a:srgbClr val="FF0000"/>
                </a:solidFill>
                <a:latin typeface="Verdana" panose="020B0604030504040204" pitchFamily="34" charset="0"/>
              </a:rPr>
              <a:t>:</a:t>
            </a:r>
          </a:p>
          <a:p>
            <a:pPr lvl="1" indent="-457200">
              <a:spcBef>
                <a:spcPts val="600"/>
              </a:spcBef>
              <a:spcAft>
                <a:spcPts val="600"/>
              </a:spcAft>
              <a:defRPr/>
            </a:pPr>
            <a:endParaRPr lang="en-US" i="0" dirty="0">
              <a:latin typeface="Verdana" pitchFamily="34" charset="0"/>
              <a:ea typeface="Verdana" pitchFamily="34" charset="0"/>
              <a:cs typeface="Verdana" pitchFamily="34" charset="0"/>
            </a:endParaRP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Assume that two prisoners, </a:t>
            </a:r>
            <a:r>
              <a:rPr lang="en-US" b="0" i="0" dirty="0">
                <a:solidFill>
                  <a:srgbClr val="FF0000"/>
                </a:solidFill>
                <a:latin typeface="Verdana" pitchFamily="34" charset="0"/>
                <a:ea typeface="Verdana" pitchFamily="34" charset="0"/>
                <a:cs typeface="Verdana" pitchFamily="34" charset="0"/>
              </a:rPr>
              <a:t>Alice</a:t>
            </a:r>
            <a:r>
              <a:rPr lang="en-US" b="0" i="0" dirty="0">
                <a:latin typeface="Verdana" pitchFamily="34" charset="0"/>
                <a:ea typeface="Verdana" pitchFamily="34" charset="0"/>
                <a:cs typeface="Verdana" pitchFamily="34" charset="0"/>
              </a:rPr>
              <a:t> and </a:t>
            </a:r>
            <a:r>
              <a:rPr lang="en-US" b="0" i="0" dirty="0">
                <a:solidFill>
                  <a:srgbClr val="00CC00"/>
                </a:solidFill>
                <a:latin typeface="Verdana" pitchFamily="34" charset="0"/>
                <a:ea typeface="Verdana" pitchFamily="34" charset="0"/>
                <a:cs typeface="Verdana" pitchFamily="34" charset="0"/>
              </a:rPr>
              <a:t>Bob</a:t>
            </a:r>
            <a:r>
              <a:rPr lang="en-US" b="0" i="0" dirty="0">
                <a:latin typeface="Verdana" pitchFamily="34" charset="0"/>
                <a:ea typeface="Verdana" pitchFamily="34" charset="0"/>
                <a:cs typeface="Verdana" pitchFamily="34" charset="0"/>
              </a:rPr>
              <a:t>, are trying to plan a jail escape while under the watchful eye of jail police Eve. </a:t>
            </a:r>
          </a:p>
          <a:p>
            <a:pPr lvl="1" indent="-457200">
              <a:spcBef>
                <a:spcPts val="600"/>
              </a:spcBef>
              <a:spcAft>
                <a:spcPts val="600"/>
              </a:spcAft>
              <a:buFont typeface="Wingdings" pitchFamily="2" charset="2"/>
              <a:buChar char="Ø"/>
              <a:defRPr/>
            </a:pPr>
            <a:r>
              <a:rPr lang="en-US" b="0" i="0" dirty="0">
                <a:solidFill>
                  <a:srgbClr val="0000FF"/>
                </a:solidFill>
                <a:latin typeface="Verdana" pitchFamily="34" charset="0"/>
                <a:ea typeface="Verdana" pitchFamily="34" charset="0"/>
                <a:cs typeface="Verdana" pitchFamily="34" charset="0"/>
              </a:rPr>
              <a:t>Eve</a:t>
            </a:r>
            <a:r>
              <a:rPr lang="en-US" b="0" i="0" dirty="0">
                <a:latin typeface="Verdana" pitchFamily="34" charset="0"/>
                <a:ea typeface="Verdana" pitchFamily="34" charset="0"/>
                <a:cs typeface="Verdana" pitchFamily="34" charset="0"/>
              </a:rPr>
              <a:t> will not tolerate suspicious behavior, such as passing notes that are clearly encrypted. </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So Alice and Bob communicate such that it seems they are talking about something harmless (such as the weather or their families) when they are actually planning an escape. </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From this simple theoretical example, many </a:t>
            </a:r>
            <a:r>
              <a:rPr lang="en-US" b="0" i="0" dirty="0" err="1">
                <a:latin typeface="Verdana" pitchFamily="34" charset="0"/>
                <a:ea typeface="Verdana" pitchFamily="34" charset="0"/>
                <a:cs typeface="Verdana" pitchFamily="34" charset="0"/>
              </a:rPr>
              <a:t>steganographic</a:t>
            </a:r>
            <a:r>
              <a:rPr lang="en-US" b="0" i="0" dirty="0">
                <a:latin typeface="Verdana" pitchFamily="34" charset="0"/>
                <a:ea typeface="Verdana" pitchFamily="34" charset="0"/>
                <a:cs typeface="Verdana" pitchFamily="34" charset="0"/>
              </a:rPr>
              <a:t> techniques and practices have spawned and have helped improve data security in the real world.</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Some </a:t>
            </a:r>
            <a:r>
              <a:rPr lang="en-US" b="0" i="0" dirty="0">
                <a:solidFill>
                  <a:srgbClr val="0000FF"/>
                </a:solidFill>
                <a:latin typeface="Verdana" pitchFamily="34" charset="0"/>
                <a:ea typeface="Verdana" pitchFamily="34" charset="0"/>
                <a:cs typeface="Verdana" pitchFamily="34" charset="0"/>
              </a:rPr>
              <a:t>examples</a:t>
            </a:r>
            <a:r>
              <a:rPr lang="en-US" b="0" i="0" dirty="0">
                <a:latin typeface="Verdana" pitchFamily="34" charset="0"/>
                <a:ea typeface="Verdana" pitchFamily="34" charset="0"/>
                <a:cs typeface="Verdana" pitchFamily="34" charset="0"/>
              </a:rPr>
              <a:t> are described below.</a:t>
            </a:r>
            <a:endParaRPr lang="en-US" b="0" i="0" spc="200" dirty="0">
              <a:latin typeface="Verdana" pitchFamily="34" charset="0"/>
              <a:ea typeface="Verdana" pitchFamily="34" charset="0"/>
              <a:cs typeface="Verdana" pitchFamily="34" charset="0"/>
            </a:endParaRPr>
          </a:p>
        </p:txBody>
      </p:sp>
      <p:sp>
        <p:nvSpPr>
          <p:cNvPr id="18436"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14</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228600" y="776844"/>
            <a:ext cx="86868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00B050"/>
                  </a:solidFill>
                </a:ln>
                <a:solidFill>
                  <a:srgbClr val="FF0000"/>
                </a:solidFill>
                <a:latin typeface="Verdana" panose="020B0604030504040204" pitchFamily="34" charset="0"/>
              </a:rPr>
              <a:t>Example-1</a:t>
            </a:r>
            <a:r>
              <a:rPr lang="en-US" sz="2800" i="0" u="sng" dirty="0">
                <a:ln>
                  <a:solidFill>
                    <a:srgbClr val="3333FF"/>
                  </a:solidFill>
                </a:ln>
                <a:solidFill>
                  <a:srgbClr val="FF0000"/>
                </a:solidFill>
                <a:latin typeface="Verdana" panose="020B0604030504040204" pitchFamily="34" charset="0"/>
              </a:rPr>
              <a:t>: 1st Letter Steganography</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In cryptography, the message “</a:t>
            </a:r>
            <a:r>
              <a:rPr lang="en-US" b="0" i="0" dirty="0">
                <a:solidFill>
                  <a:srgbClr val="FF0000"/>
                </a:solidFill>
                <a:latin typeface="Verdana" panose="020B0604030504040204" pitchFamily="34" charset="0"/>
              </a:rPr>
              <a:t>Set up the bomb</a:t>
            </a:r>
            <a:r>
              <a:rPr lang="en-US" b="0" i="0" dirty="0">
                <a:latin typeface="Verdana" panose="020B0604030504040204" pitchFamily="34" charset="0"/>
              </a:rPr>
              <a:t>” may be concealed by the secret writing “</a:t>
            </a:r>
            <a:r>
              <a:rPr lang="en-US" b="0" i="0" dirty="0" err="1">
                <a:solidFill>
                  <a:srgbClr val="0000FF"/>
                </a:solidFill>
                <a:latin typeface="Verdana" panose="020B0604030504040204" pitchFamily="34" charset="0"/>
              </a:rPr>
              <a:t>Rds</a:t>
            </a:r>
            <a:r>
              <a:rPr lang="en-US" b="0" i="0" dirty="0">
                <a:solidFill>
                  <a:srgbClr val="0000FF"/>
                </a:solidFill>
                <a:latin typeface="Verdana" panose="020B0604030504040204" pitchFamily="34" charset="0"/>
              </a:rPr>
              <a:t> to </a:t>
            </a:r>
            <a:r>
              <a:rPr lang="en-US" b="0" i="0" dirty="0" err="1">
                <a:solidFill>
                  <a:srgbClr val="0000FF"/>
                </a:solidFill>
                <a:latin typeface="Verdana" panose="020B0604030504040204" pitchFamily="34" charset="0"/>
              </a:rPr>
              <a:t>sgd</a:t>
            </a:r>
            <a:r>
              <a:rPr lang="en-US" b="0" i="0" dirty="0">
                <a:solidFill>
                  <a:srgbClr val="0000FF"/>
                </a:solidFill>
                <a:latin typeface="Verdana" panose="020B0604030504040204" pitchFamily="34" charset="0"/>
              </a:rPr>
              <a:t> </a:t>
            </a:r>
            <a:r>
              <a:rPr lang="en-US" b="0" i="0" dirty="0" err="1">
                <a:solidFill>
                  <a:srgbClr val="0000FF"/>
                </a:solidFill>
                <a:latin typeface="Verdana" panose="020B0604030504040204" pitchFamily="34" charset="0"/>
              </a:rPr>
              <a:t>anla</a:t>
            </a:r>
            <a:r>
              <a:rPr lang="en-US" b="0" i="0" dirty="0">
                <a:latin typeface="Verdana" panose="020B0604030504040204" pitchFamily="34" charset="0"/>
              </a:rPr>
              <a:t>” through shifting to one character before the actual character.</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In steganography, the same message may be </a:t>
            </a:r>
            <a:r>
              <a:rPr lang="en-US" b="0" i="0" dirty="0" err="1">
                <a:latin typeface="Verdana" panose="020B0604030504040204" pitchFamily="34" charset="0"/>
              </a:rPr>
              <a:t>concealled</a:t>
            </a:r>
            <a:r>
              <a:rPr lang="en-US" b="0" i="0" dirty="0">
                <a:latin typeface="Verdana" panose="020B0604030504040204" pitchFamily="34" charset="0"/>
              </a:rPr>
              <a:t> by covering it with another sentence to convey the original. For example: </a:t>
            </a:r>
            <a:r>
              <a:rPr lang="en-US" b="0" i="0" u="sng" dirty="0">
                <a:solidFill>
                  <a:srgbClr val="FF00FF"/>
                </a:solidFill>
                <a:latin typeface="Verdana" panose="020B0604030504040204" pitchFamily="34" charset="0"/>
              </a:rPr>
              <a:t>Set up the bomb</a:t>
            </a:r>
            <a:r>
              <a:rPr lang="en-US" b="0" i="0" dirty="0">
                <a:solidFill>
                  <a:srgbClr val="FF00FF"/>
                </a:solidFill>
                <a:latin typeface="Verdana" panose="020B0604030504040204" pitchFamily="34" charset="0"/>
              </a:rPr>
              <a:t> </a:t>
            </a:r>
            <a:r>
              <a:rPr lang="en-US" b="0" i="0" u="sng" dirty="0">
                <a:latin typeface="Verdana" panose="020B0604030504040204" pitchFamily="34" charset="0"/>
              </a:rPr>
              <a:t>is concealed as:</a:t>
            </a:r>
          </a:p>
          <a:p>
            <a:pPr lvl="1">
              <a:spcBef>
                <a:spcPts val="600"/>
              </a:spcBef>
              <a:spcAft>
                <a:spcPts val="600"/>
              </a:spcAft>
            </a:pPr>
            <a:r>
              <a:rPr lang="en-US" b="0" i="0" dirty="0">
                <a:latin typeface="Verdana" panose="020B0604030504040204" pitchFamily="34" charset="0"/>
              </a:rPr>
              <a:t>	</a:t>
            </a:r>
            <a:r>
              <a:rPr lang="en-US" i="0" dirty="0">
                <a:solidFill>
                  <a:srgbClr val="FF00FF"/>
                </a:solidFill>
                <a:latin typeface="Verdana" panose="020B0604030504040204" pitchFamily="34" charset="0"/>
              </a:rPr>
              <a:t>S</a:t>
            </a:r>
            <a:r>
              <a:rPr lang="en-US" b="0" i="0" dirty="0">
                <a:latin typeface="Verdana" panose="020B0604030504040204" pitchFamily="34" charset="0"/>
              </a:rPr>
              <a:t>harif </a:t>
            </a:r>
            <a:r>
              <a:rPr lang="en-US" i="0" dirty="0">
                <a:solidFill>
                  <a:srgbClr val="FF00FF"/>
                </a:solidFill>
                <a:latin typeface="Verdana" panose="020B0604030504040204" pitchFamily="34" charset="0"/>
              </a:rPr>
              <a:t>e</a:t>
            </a:r>
            <a:r>
              <a:rPr lang="en-US" b="0" i="0" dirty="0">
                <a:latin typeface="Verdana" panose="020B0604030504040204" pitchFamily="34" charset="0"/>
              </a:rPr>
              <a:t>ats </a:t>
            </a:r>
            <a:r>
              <a:rPr lang="en-US" i="0" dirty="0">
                <a:solidFill>
                  <a:srgbClr val="FF00FF"/>
                </a:solidFill>
                <a:latin typeface="Verdana" panose="020B0604030504040204" pitchFamily="34" charset="0"/>
              </a:rPr>
              <a:t>t</a:t>
            </a:r>
            <a:r>
              <a:rPr lang="en-US" b="0" i="0" dirty="0">
                <a:latin typeface="Verdana" panose="020B0604030504040204" pitchFamily="34" charset="0"/>
              </a:rPr>
              <a:t>ablets </a:t>
            </a:r>
            <a:r>
              <a:rPr lang="en-US" i="0" dirty="0">
                <a:solidFill>
                  <a:srgbClr val="FF00FF"/>
                </a:solidFill>
                <a:latin typeface="Verdana" panose="020B0604030504040204" pitchFamily="34" charset="0"/>
              </a:rPr>
              <a:t>u</a:t>
            </a:r>
            <a:r>
              <a:rPr lang="en-US" b="0" i="0" dirty="0">
                <a:latin typeface="Verdana" panose="020B0604030504040204" pitchFamily="34" charset="0"/>
              </a:rPr>
              <a:t>nder </a:t>
            </a:r>
            <a:r>
              <a:rPr lang="en-US" i="0" dirty="0">
                <a:solidFill>
                  <a:srgbClr val="FF00FF"/>
                </a:solidFill>
                <a:latin typeface="Verdana" panose="020B0604030504040204" pitchFamily="34" charset="0"/>
              </a:rPr>
              <a:t>p</a:t>
            </a:r>
            <a:r>
              <a:rPr lang="en-US" b="0" i="0" dirty="0">
                <a:latin typeface="Verdana" panose="020B0604030504040204" pitchFamily="34" charset="0"/>
              </a:rPr>
              <a:t>ressure,</a:t>
            </a:r>
            <a:r>
              <a:rPr lang="en-US" i="0" dirty="0">
                <a:solidFill>
                  <a:srgbClr val="FF00FF"/>
                </a:solidFill>
                <a:latin typeface="Verdana" panose="020B0604030504040204" pitchFamily="34" charset="0"/>
              </a:rPr>
              <a:t> t</a:t>
            </a:r>
            <a:r>
              <a:rPr lang="en-US" b="0" i="0" dirty="0">
                <a:latin typeface="Verdana" panose="020B0604030504040204" pitchFamily="34" charset="0"/>
              </a:rPr>
              <a:t>hat</a:t>
            </a:r>
            <a:r>
              <a:rPr lang="en-US" i="0" dirty="0">
                <a:solidFill>
                  <a:srgbClr val="FF00FF"/>
                </a:solidFill>
                <a:latin typeface="Verdana" panose="020B0604030504040204" pitchFamily="34" charset="0"/>
              </a:rPr>
              <a:t> h</a:t>
            </a:r>
            <a:r>
              <a:rPr lang="en-US" b="0" i="0" dirty="0">
                <a:latin typeface="Verdana" panose="020B0604030504040204" pitchFamily="34" charset="0"/>
              </a:rPr>
              <a:t>elps </a:t>
            </a:r>
            <a:r>
              <a:rPr lang="en-US" i="0" dirty="0">
                <a:solidFill>
                  <a:srgbClr val="FF00FF"/>
                </a:solidFill>
                <a:latin typeface="Verdana" panose="020B0604030504040204" pitchFamily="34" charset="0"/>
              </a:rPr>
              <a:t>e</a:t>
            </a:r>
            <a:r>
              <a:rPr lang="en-US" b="0" i="0" dirty="0">
                <a:latin typeface="Verdana" panose="020B0604030504040204" pitchFamily="34" charset="0"/>
              </a:rPr>
              <a:t>verything </a:t>
            </a:r>
            <a:r>
              <a:rPr lang="en-US" i="0" dirty="0">
                <a:solidFill>
                  <a:srgbClr val="FF00FF"/>
                </a:solidFill>
                <a:latin typeface="Verdana" panose="020B0604030504040204" pitchFamily="34" charset="0"/>
              </a:rPr>
              <a:t>b</a:t>
            </a:r>
            <a:r>
              <a:rPr lang="en-US" b="0" i="0" dirty="0">
                <a:latin typeface="Verdana" panose="020B0604030504040204" pitchFamily="34" charset="0"/>
              </a:rPr>
              <a:t>efore </a:t>
            </a:r>
            <a:r>
              <a:rPr lang="en-US" i="0" dirty="0">
                <a:solidFill>
                  <a:srgbClr val="FF00FF"/>
                </a:solidFill>
                <a:latin typeface="Verdana" panose="020B0604030504040204" pitchFamily="34" charset="0"/>
              </a:rPr>
              <a:t>o</a:t>
            </a:r>
            <a:r>
              <a:rPr lang="en-US" b="0" i="0" dirty="0">
                <a:latin typeface="Verdana" panose="020B0604030504040204" pitchFamily="34" charset="0"/>
              </a:rPr>
              <a:t>ffering </a:t>
            </a:r>
            <a:r>
              <a:rPr lang="en-US" i="0" dirty="0">
                <a:solidFill>
                  <a:srgbClr val="FF00FF"/>
                </a:solidFill>
                <a:latin typeface="Verdana" panose="020B0604030504040204" pitchFamily="34" charset="0"/>
              </a:rPr>
              <a:t>M</a:t>
            </a:r>
            <a:r>
              <a:rPr lang="en-US" b="0" i="0" dirty="0">
                <a:latin typeface="Verdana" panose="020B0604030504040204" pitchFamily="34" charset="0"/>
              </a:rPr>
              <a:t>alaysian </a:t>
            </a:r>
            <a:r>
              <a:rPr lang="en-US" i="0" dirty="0">
                <a:solidFill>
                  <a:srgbClr val="FF00FF"/>
                </a:solidFill>
                <a:latin typeface="Verdana" panose="020B0604030504040204" pitchFamily="34" charset="0"/>
              </a:rPr>
              <a:t>b</a:t>
            </a:r>
            <a:r>
              <a:rPr lang="en-US" b="0" i="0" dirty="0">
                <a:latin typeface="Verdana" panose="020B0604030504040204" pitchFamily="34" charset="0"/>
              </a:rPr>
              <a:t>eer.</a:t>
            </a:r>
          </a:p>
        </p:txBody>
      </p:sp>
      <p:sp>
        <p:nvSpPr>
          <p:cNvPr id="19460"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15</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4"/>
          <p:cNvSpPr>
            <a:spLocks noChangeArrowheads="1"/>
          </p:cNvSpPr>
          <p:nvPr/>
        </p:nvSpPr>
        <p:spPr bwMode="auto">
          <a:xfrm>
            <a:off x="228600" y="776754"/>
            <a:ext cx="8686800" cy="1938992"/>
          </a:xfrm>
          <a:prstGeom prst="rect">
            <a:avLst/>
          </a:prstGeom>
          <a:noFill/>
          <a:ln w="9525">
            <a:noFill/>
            <a:miter lim="800000"/>
            <a:headEnd/>
            <a:tailEnd/>
          </a:ln>
        </p:spPr>
        <p:txBody>
          <a:bodyPr anchor="ctr">
            <a:spAutoFit/>
          </a:bodyPr>
          <a:lstStyle/>
          <a:p>
            <a:pPr lvl="1" indent="-457200">
              <a:spcBef>
                <a:spcPts val="600"/>
              </a:spcBef>
              <a:spcAft>
                <a:spcPts val="600"/>
              </a:spcAft>
              <a:defRPr/>
            </a:pPr>
            <a:r>
              <a:rPr lang="en-US" sz="2800" i="0" u="sng" dirty="0">
                <a:ln>
                  <a:solidFill>
                    <a:srgbClr val="00B050"/>
                  </a:solidFill>
                </a:ln>
                <a:solidFill>
                  <a:srgbClr val="FF0000"/>
                </a:solidFill>
                <a:latin typeface="Verdana" panose="020B0604030504040204" pitchFamily="34" charset="0"/>
              </a:rPr>
              <a:t>Example-2</a:t>
            </a:r>
            <a:r>
              <a:rPr lang="en-US" sz="2800" i="0" u="sng" dirty="0">
                <a:ln>
                  <a:solidFill>
                    <a:srgbClr val="3333FF"/>
                  </a:solidFill>
                </a:ln>
                <a:solidFill>
                  <a:srgbClr val="FF0000"/>
                </a:solidFill>
                <a:latin typeface="Verdana" panose="020B0604030504040204" pitchFamily="34" charset="0"/>
              </a:rPr>
              <a:t>: 2nd Letter </a:t>
            </a:r>
            <a:r>
              <a:rPr lang="en-US" sz="2800" i="0" u="sng" dirty="0" err="1">
                <a:ln>
                  <a:solidFill>
                    <a:srgbClr val="3333FF"/>
                  </a:solidFill>
                </a:ln>
                <a:solidFill>
                  <a:srgbClr val="FF0000"/>
                </a:solidFill>
                <a:latin typeface="Verdana" panose="020B0604030504040204" pitchFamily="34" charset="0"/>
              </a:rPr>
              <a:t>Steganography</a:t>
            </a:r>
            <a:endParaRPr lang="en-US" sz="2800" i="0" u="sng" dirty="0">
              <a:ln>
                <a:solidFill>
                  <a:srgbClr val="3333FF"/>
                </a:solidFill>
              </a:ln>
              <a:solidFill>
                <a:srgbClr val="FF0000"/>
              </a:solidFill>
              <a:latin typeface="Verdana" panose="020B0604030504040204" pitchFamily="34" charset="0"/>
            </a:endParaRP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a:t>
            </a:r>
            <a:r>
              <a:rPr lang="en-US" b="0" i="0" u="sng" dirty="0">
                <a:solidFill>
                  <a:srgbClr val="0000FF"/>
                </a:solidFill>
                <a:latin typeface="Verdana" pitchFamily="34" charset="0"/>
                <a:ea typeface="Verdana" pitchFamily="34" charset="0"/>
                <a:cs typeface="Verdana" pitchFamily="34" charset="0"/>
              </a:rPr>
              <a:t>Run and hide</a:t>
            </a:r>
            <a:r>
              <a:rPr lang="en-US" b="0" i="0" dirty="0">
                <a:latin typeface="Verdana" pitchFamily="34" charset="0"/>
                <a:ea typeface="Verdana" pitchFamily="34" charset="0"/>
                <a:cs typeface="Verdana" pitchFamily="34" charset="0"/>
              </a:rPr>
              <a:t>" is embedded by taking the second letter of each word in the sentence, as shown below: </a:t>
            </a:r>
          </a:p>
          <a:p>
            <a:pPr lvl="1" indent="-457200">
              <a:spcBef>
                <a:spcPts val="600"/>
              </a:spcBef>
              <a:spcAft>
                <a:spcPts val="600"/>
              </a:spcAft>
              <a:defRPr/>
            </a:pPr>
            <a:r>
              <a:rPr lang="en-US" b="0" i="0" spc="200" dirty="0">
                <a:latin typeface="Verdana" pitchFamily="34" charset="0"/>
                <a:ea typeface="Verdana" pitchFamily="34" charset="0"/>
                <a:cs typeface="Verdana" pitchFamily="34" charset="0"/>
              </a:rPr>
              <a:t>	A</a:t>
            </a:r>
            <a:r>
              <a:rPr lang="en-US" b="0" i="0" u="sng" spc="200" dirty="0">
                <a:solidFill>
                  <a:srgbClr val="0000FF"/>
                </a:solidFill>
                <a:latin typeface="Verdana" pitchFamily="34" charset="0"/>
                <a:ea typeface="Verdana" pitchFamily="34" charset="0"/>
                <a:cs typeface="Verdana" pitchFamily="34" charset="0"/>
              </a:rPr>
              <a:t>r</a:t>
            </a:r>
            <a:r>
              <a:rPr lang="en-US" b="0" i="0" spc="200" dirty="0">
                <a:latin typeface="Verdana" pitchFamily="34" charset="0"/>
                <a:ea typeface="Verdana" pitchFamily="34" charset="0"/>
                <a:cs typeface="Verdana" pitchFamily="34" charset="0"/>
              </a:rPr>
              <a:t>ound J</a:t>
            </a:r>
            <a:r>
              <a:rPr lang="en-US" b="0" i="0" u="sng" spc="200" dirty="0">
                <a:solidFill>
                  <a:srgbClr val="0000FF"/>
                </a:solidFill>
                <a:latin typeface="Verdana" pitchFamily="34" charset="0"/>
                <a:ea typeface="Verdana" pitchFamily="34" charset="0"/>
                <a:cs typeface="Verdana" pitchFamily="34" charset="0"/>
              </a:rPr>
              <a:t>u</a:t>
            </a:r>
            <a:r>
              <a:rPr lang="en-US" b="0" i="0" spc="200" dirty="0">
                <a:latin typeface="Verdana" pitchFamily="34" charset="0"/>
                <a:ea typeface="Verdana" pitchFamily="34" charset="0"/>
                <a:cs typeface="Verdana" pitchFamily="34" charset="0"/>
              </a:rPr>
              <a:t>ly, a</a:t>
            </a:r>
            <a:r>
              <a:rPr lang="en-US" b="0" i="0" u="sng" spc="200" dirty="0">
                <a:solidFill>
                  <a:srgbClr val="0000FF"/>
                </a:solidFill>
                <a:latin typeface="Verdana" pitchFamily="34" charset="0"/>
                <a:ea typeface="Verdana" pitchFamily="34" charset="0"/>
                <a:cs typeface="Verdana" pitchFamily="34" charset="0"/>
              </a:rPr>
              <a:t>n</a:t>
            </a:r>
            <a:r>
              <a:rPr lang="en-US" b="0" i="0" spc="200" dirty="0">
                <a:latin typeface="Verdana" pitchFamily="34" charset="0"/>
                <a:ea typeface="Verdana" pitchFamily="34" charset="0"/>
                <a:cs typeface="Verdana" pitchFamily="34" charset="0"/>
              </a:rPr>
              <a:t>yone m</a:t>
            </a:r>
            <a:r>
              <a:rPr lang="en-US" b="0" i="0" u="sng" spc="200" dirty="0">
                <a:solidFill>
                  <a:srgbClr val="0000FF"/>
                </a:solidFill>
                <a:latin typeface="Verdana" pitchFamily="34" charset="0"/>
                <a:ea typeface="Verdana" pitchFamily="34" charset="0"/>
                <a:cs typeface="Verdana" pitchFamily="34" charset="0"/>
              </a:rPr>
              <a:t>a</a:t>
            </a:r>
            <a:r>
              <a:rPr lang="en-US" b="0" i="0" spc="200" dirty="0">
                <a:latin typeface="Verdana" pitchFamily="34" charset="0"/>
                <a:ea typeface="Verdana" pitchFamily="34" charset="0"/>
                <a:cs typeface="Verdana" pitchFamily="34" charset="0"/>
              </a:rPr>
              <a:t>y e</a:t>
            </a:r>
            <a:r>
              <a:rPr lang="en-US" b="0" i="0" u="sng" spc="200" dirty="0">
                <a:solidFill>
                  <a:srgbClr val="0000FF"/>
                </a:solidFill>
                <a:latin typeface="Verdana" pitchFamily="34" charset="0"/>
                <a:ea typeface="Verdana" pitchFamily="34" charset="0"/>
                <a:cs typeface="Verdana" pitchFamily="34" charset="0"/>
              </a:rPr>
              <a:t>n</a:t>
            </a:r>
            <a:r>
              <a:rPr lang="en-US" b="0" i="0" spc="200" dirty="0">
                <a:latin typeface="Verdana" pitchFamily="34" charset="0"/>
                <a:ea typeface="Verdana" pitchFamily="34" charset="0"/>
                <a:cs typeface="Verdana" pitchFamily="34" charset="0"/>
              </a:rPr>
              <a:t>counter o</a:t>
            </a:r>
            <a:r>
              <a:rPr lang="en-US" b="0" i="0" u="sng" spc="200" dirty="0">
                <a:solidFill>
                  <a:srgbClr val="0000FF"/>
                </a:solidFill>
                <a:latin typeface="Verdana" pitchFamily="34" charset="0"/>
                <a:ea typeface="Verdana" pitchFamily="34" charset="0"/>
                <a:cs typeface="Verdana" pitchFamily="34" charset="0"/>
              </a:rPr>
              <a:t>d</a:t>
            </a:r>
            <a:r>
              <a:rPr lang="en-US" b="0" i="0" spc="200" dirty="0">
                <a:latin typeface="Verdana" pitchFamily="34" charset="0"/>
                <a:ea typeface="Verdana" pitchFamily="34" charset="0"/>
                <a:cs typeface="Verdana" pitchFamily="34" charset="0"/>
              </a:rPr>
              <a:t>d w</a:t>
            </a:r>
            <a:r>
              <a:rPr lang="en-US" b="0" i="0" u="sng" spc="200" dirty="0">
                <a:solidFill>
                  <a:srgbClr val="0000FF"/>
                </a:solidFill>
                <a:latin typeface="Verdana" pitchFamily="34" charset="0"/>
                <a:ea typeface="Verdana" pitchFamily="34" charset="0"/>
                <a:cs typeface="Verdana" pitchFamily="34" charset="0"/>
              </a:rPr>
              <a:t>h</a:t>
            </a:r>
            <a:r>
              <a:rPr lang="en-US" b="0" i="0" spc="200" dirty="0">
                <a:latin typeface="Verdana" pitchFamily="34" charset="0"/>
                <a:ea typeface="Verdana" pitchFamily="34" charset="0"/>
                <a:cs typeface="Verdana" pitchFamily="34" charset="0"/>
              </a:rPr>
              <a:t>ite l</a:t>
            </a:r>
            <a:r>
              <a:rPr lang="en-US" b="0" i="0" u="sng" spc="200" dirty="0">
                <a:solidFill>
                  <a:srgbClr val="0000FF"/>
                </a:solidFill>
                <a:latin typeface="Verdana" pitchFamily="34" charset="0"/>
                <a:ea typeface="Verdana" pitchFamily="34" charset="0"/>
                <a:cs typeface="Verdana" pitchFamily="34" charset="0"/>
              </a:rPr>
              <a:t>i</a:t>
            </a:r>
            <a:r>
              <a:rPr lang="en-US" b="0" i="0" spc="200" dirty="0">
                <a:latin typeface="Verdana" pitchFamily="34" charset="0"/>
                <a:ea typeface="Verdana" pitchFamily="34" charset="0"/>
                <a:cs typeface="Verdana" pitchFamily="34" charset="0"/>
              </a:rPr>
              <a:t>ghts a</a:t>
            </a:r>
            <a:r>
              <a:rPr lang="en-US" b="0" i="0" u="sng" spc="200" dirty="0">
                <a:solidFill>
                  <a:srgbClr val="0000FF"/>
                </a:solidFill>
                <a:latin typeface="Verdana" pitchFamily="34" charset="0"/>
                <a:ea typeface="Verdana" pitchFamily="34" charset="0"/>
                <a:cs typeface="Verdana" pitchFamily="34" charset="0"/>
              </a:rPr>
              <a:t>d</a:t>
            </a:r>
            <a:r>
              <a:rPr lang="en-US" b="0" i="0" spc="200" dirty="0">
                <a:latin typeface="Verdana" pitchFamily="34" charset="0"/>
                <a:ea typeface="Verdana" pitchFamily="34" charset="0"/>
                <a:cs typeface="Verdana" pitchFamily="34" charset="0"/>
              </a:rPr>
              <a:t>orning s</a:t>
            </a:r>
            <a:r>
              <a:rPr lang="en-US" b="0" i="0" u="sng" spc="200" dirty="0">
                <a:solidFill>
                  <a:srgbClr val="0000FF"/>
                </a:solidFill>
                <a:latin typeface="Verdana" pitchFamily="34" charset="0"/>
                <a:ea typeface="Verdana" pitchFamily="34" charset="0"/>
                <a:cs typeface="Verdana" pitchFamily="34" charset="0"/>
              </a:rPr>
              <a:t>e</a:t>
            </a:r>
            <a:r>
              <a:rPr lang="en-US" b="0" i="0" spc="200" dirty="0">
                <a:latin typeface="Verdana" pitchFamily="34" charset="0"/>
                <a:ea typeface="Verdana" pitchFamily="34" charset="0"/>
                <a:cs typeface="Verdana" pitchFamily="34" charset="0"/>
              </a:rPr>
              <a:t>a-skies.</a:t>
            </a:r>
            <a:endParaRPr lang="en-US" b="0" i="0" dirty="0">
              <a:latin typeface="Verdana" pitchFamily="34" charset="0"/>
              <a:ea typeface="Verdana" pitchFamily="34" charset="0"/>
              <a:cs typeface="Verdana" pitchFamily="34" charset="0"/>
            </a:endParaRPr>
          </a:p>
        </p:txBody>
      </p:sp>
      <p:sp>
        <p:nvSpPr>
          <p:cNvPr id="20483" name="Rectangle 14"/>
          <p:cNvSpPr>
            <a:spLocks noChangeArrowheads="1"/>
          </p:cNvSpPr>
          <p:nvPr/>
        </p:nvSpPr>
        <p:spPr bwMode="auto">
          <a:xfrm>
            <a:off x="228600" y="3133854"/>
            <a:ext cx="86868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00B050"/>
                  </a:solidFill>
                </a:ln>
                <a:solidFill>
                  <a:srgbClr val="FF0000"/>
                </a:solidFill>
                <a:latin typeface="Verdana" panose="020B0604030504040204" pitchFamily="34" charset="0"/>
              </a:rPr>
              <a:t>Example-3</a:t>
            </a:r>
            <a:r>
              <a:rPr lang="en-US" sz="2800" i="0" u="sng" dirty="0">
                <a:ln>
                  <a:solidFill>
                    <a:srgbClr val="3333FF"/>
                  </a:solidFill>
                </a:ln>
                <a:solidFill>
                  <a:srgbClr val="FF0000"/>
                </a:solidFill>
                <a:latin typeface="Verdana" panose="020B0604030504040204" pitchFamily="34" charset="0"/>
              </a:rPr>
              <a:t>: Using different types of fonts</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a:t>
            </a:r>
            <a:r>
              <a:rPr lang="en-US" b="0" i="0" u="sng" dirty="0">
                <a:solidFill>
                  <a:srgbClr val="00CC00"/>
                </a:solidFill>
                <a:latin typeface="Verdana" panose="020B0604030504040204" pitchFamily="34" charset="0"/>
              </a:rPr>
              <a:t>I can sing</a:t>
            </a:r>
            <a:r>
              <a:rPr lang="en-US" b="0" i="0" dirty="0">
                <a:latin typeface="Verdana" panose="020B0604030504040204" pitchFamily="34" charset="0"/>
              </a:rPr>
              <a:t>” is embedded by using two type fonts with slight differences: Arial and Verdana.</a:t>
            </a:r>
          </a:p>
          <a:p>
            <a:pPr lvl="1">
              <a:spcBef>
                <a:spcPts val="600"/>
              </a:spcBef>
              <a:spcAft>
                <a:spcPts val="600"/>
              </a:spcAft>
            </a:pPr>
            <a:r>
              <a:rPr lang="en-US" b="0" i="0" dirty="0">
                <a:latin typeface="Verdana" panose="020B0604030504040204" pitchFamily="34" charset="0"/>
              </a:rPr>
              <a:t>	Computer </a:t>
            </a:r>
            <a:r>
              <a:rPr lang="en-US" b="0" i="0" dirty="0">
                <a:solidFill>
                  <a:srgbClr val="00CC00"/>
                </a:solidFill>
                <a:latin typeface="Arial" panose="020B0604020202020204" pitchFamily="34" charset="0"/>
                <a:ea typeface="Verdana" panose="020B0604030504040204" pitchFamily="34" charset="0"/>
                <a:cs typeface="Arial" panose="020B0604020202020204" pitchFamily="34" charset="0"/>
              </a:rPr>
              <a:t>i</a:t>
            </a:r>
            <a:r>
              <a:rPr lang="en-US" b="0" i="0" dirty="0">
                <a:latin typeface="Verdana" panose="020B0604030504040204" pitchFamily="34" charset="0"/>
              </a:rPr>
              <a:t>s a multitasking electroni</a:t>
            </a:r>
            <a:r>
              <a:rPr lang="en-US" b="0" i="0" dirty="0">
                <a:solidFill>
                  <a:srgbClr val="00CC00"/>
                </a:solidFill>
                <a:latin typeface="Arial" panose="020B0604020202020204" pitchFamily="34" charset="0"/>
              </a:rPr>
              <a:t>c</a:t>
            </a:r>
            <a:r>
              <a:rPr lang="en-US" b="0" i="0" dirty="0">
                <a:latin typeface="Verdana" panose="020B0604030504040204" pitchFamily="34" charset="0"/>
              </a:rPr>
              <a:t> device which is c</a:t>
            </a:r>
            <a:r>
              <a:rPr lang="en-US" b="0" i="0" dirty="0">
                <a:solidFill>
                  <a:srgbClr val="00CC00"/>
                </a:solidFill>
                <a:latin typeface="Arial" panose="020B0604020202020204" pitchFamily="34" charset="0"/>
              </a:rPr>
              <a:t>a</a:t>
            </a:r>
            <a:r>
              <a:rPr lang="en-US" b="0" i="0" dirty="0">
                <a:latin typeface="Verdana" panose="020B0604030504040204" pitchFamily="34" charset="0"/>
              </a:rPr>
              <a:t>pable of performing a lot of tasks withi</a:t>
            </a:r>
            <a:r>
              <a:rPr lang="en-US" b="0" i="0" dirty="0">
                <a:solidFill>
                  <a:srgbClr val="00CC00"/>
                </a:solidFill>
                <a:latin typeface="Arial" panose="020B0604020202020204" pitchFamily="34" charset="0"/>
              </a:rPr>
              <a:t>n</a:t>
            </a:r>
            <a:r>
              <a:rPr lang="en-US" b="0" i="0" dirty="0">
                <a:latin typeface="Verdana" panose="020B0604030504040204" pitchFamily="34" charset="0"/>
              </a:rPr>
              <a:t> a </a:t>
            </a:r>
            <a:r>
              <a:rPr lang="en-US" b="0" i="0" dirty="0">
                <a:solidFill>
                  <a:srgbClr val="00CC00"/>
                </a:solidFill>
                <a:latin typeface="Arial" panose="020B0604020202020204" pitchFamily="34" charset="0"/>
              </a:rPr>
              <a:t>sing</a:t>
            </a:r>
            <a:r>
              <a:rPr lang="en-US" b="0" i="0" dirty="0">
                <a:latin typeface="Verdana" panose="020B0604030504040204" pitchFamily="34" charset="0"/>
              </a:rPr>
              <a:t>le moment.</a:t>
            </a:r>
          </a:p>
          <a:p>
            <a:pPr lvl="1">
              <a:spcBef>
                <a:spcPts val="600"/>
              </a:spcBef>
              <a:spcAft>
                <a:spcPts val="600"/>
              </a:spcAft>
            </a:pPr>
            <a:endParaRPr lang="en-US" b="0" i="0" dirty="0">
              <a:latin typeface="Verdana" panose="020B0604030504040204" pitchFamily="34" charset="0"/>
            </a:endParaRPr>
          </a:p>
        </p:txBody>
      </p:sp>
      <p:sp>
        <p:nvSpPr>
          <p:cNvPr id="20485"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16</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4"/>
          <p:cNvSpPr>
            <a:spLocks noChangeArrowheads="1"/>
          </p:cNvSpPr>
          <p:nvPr/>
        </p:nvSpPr>
        <p:spPr bwMode="auto">
          <a:xfrm>
            <a:off x="152400" y="547301"/>
            <a:ext cx="8839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00B050"/>
                  </a:solidFill>
                </a:ln>
                <a:solidFill>
                  <a:srgbClr val="FF0000"/>
                </a:solidFill>
                <a:latin typeface="Verdana" panose="020B0604030504040204" pitchFamily="34" charset="0"/>
              </a:rPr>
              <a:t>Example-4</a:t>
            </a:r>
            <a:r>
              <a:rPr lang="en-US" sz="2800" i="0" u="sng" dirty="0">
                <a:ln>
                  <a:solidFill>
                    <a:srgbClr val="3333FF"/>
                  </a:solidFill>
                </a:ln>
                <a:solidFill>
                  <a:srgbClr val="FF0000"/>
                </a:solidFill>
                <a:latin typeface="Verdana" panose="020B0604030504040204" pitchFamily="34" charset="0"/>
              </a:rPr>
              <a:t>: </a:t>
            </a:r>
            <a:endParaRPr lang="en-US" sz="2800" i="0" u="sng" dirty="0" smtClean="0">
              <a:ln>
                <a:solidFill>
                  <a:srgbClr val="3333FF"/>
                </a:solidFill>
              </a:ln>
              <a:solidFill>
                <a:srgbClr val="FF0000"/>
              </a:solidFill>
              <a:latin typeface="Verdana" panose="020B0604030504040204" pitchFamily="34" charset="0"/>
            </a:endParaRPr>
          </a:p>
          <a:p>
            <a:pPr marL="0" lvl="1" indent="0">
              <a:spcBef>
                <a:spcPts val="600"/>
              </a:spcBef>
              <a:spcAft>
                <a:spcPts val="600"/>
              </a:spcAft>
            </a:pPr>
            <a:r>
              <a:rPr lang="en-US" sz="2200" i="0" u="sng" dirty="0" smtClean="0">
                <a:ln>
                  <a:solidFill>
                    <a:srgbClr val="3333FF"/>
                  </a:solidFill>
                </a:ln>
                <a:solidFill>
                  <a:srgbClr val="FF0000"/>
                </a:solidFill>
                <a:latin typeface="Verdana" panose="020B0604030504040204" pitchFamily="34" charset="0"/>
              </a:rPr>
              <a:t>Inserting </a:t>
            </a:r>
            <a:r>
              <a:rPr lang="en-US" sz="2200" i="0" u="sng" dirty="0">
                <a:ln>
                  <a:solidFill>
                    <a:srgbClr val="3333FF"/>
                  </a:solidFill>
                </a:ln>
                <a:solidFill>
                  <a:srgbClr val="FF0000"/>
                </a:solidFill>
                <a:latin typeface="Verdana" panose="020B0604030504040204" pitchFamily="34" charset="0"/>
              </a:rPr>
              <a:t>binary data using open space Steganography</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Consider the following innocuous short message:</a:t>
            </a:r>
          </a:p>
          <a:p>
            <a:pPr lvl="1">
              <a:spcBef>
                <a:spcPts val="600"/>
              </a:spcBef>
              <a:spcAft>
                <a:spcPts val="600"/>
              </a:spcAft>
            </a:pPr>
            <a:r>
              <a:rPr lang="en-US" b="0" i="0" dirty="0">
                <a:latin typeface="Verdana" panose="020B0604030504040204" pitchFamily="34" charset="0"/>
              </a:rPr>
              <a:t>	“This lecture is mostly about cryptography, not for steganography“</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If we use single space between words to represent the binary digit 0 and double space to represent binary digit 1, then message can hide the bit stream 01000001 which is letter A (since, 8-bit binary representation of the letter </a:t>
            </a:r>
            <a:r>
              <a:rPr lang="en-US" i="0" dirty="0">
                <a:solidFill>
                  <a:srgbClr val="FF0000"/>
                </a:solidFill>
                <a:latin typeface="Verdana" panose="020B0604030504040204" pitchFamily="34" charset="0"/>
              </a:rPr>
              <a:t>A</a:t>
            </a:r>
            <a:r>
              <a:rPr lang="en-US" b="0" i="0" dirty="0">
                <a:latin typeface="Verdana" panose="020B0604030504040204" pitchFamily="34" charset="0"/>
              </a:rPr>
              <a:t> in ASCII code is 01000001):</a:t>
            </a:r>
          </a:p>
          <a:p>
            <a:pPr lvl="1">
              <a:spcBef>
                <a:spcPts val="600"/>
              </a:spcBef>
              <a:spcAft>
                <a:spcPts val="600"/>
              </a:spcAft>
            </a:pPr>
            <a:r>
              <a:rPr lang="en-US" b="0" i="0" dirty="0">
                <a:latin typeface="Verdana" panose="020B0604030504040204" pitchFamily="34" charset="0"/>
              </a:rPr>
              <a:t>	</a:t>
            </a:r>
            <a:r>
              <a:rPr lang="en-US" b="0" i="0" dirty="0" err="1">
                <a:latin typeface="Verdana" panose="020B0604030504040204" pitchFamily="34" charset="0"/>
              </a:rPr>
              <a:t>This</a:t>
            </a:r>
            <a:r>
              <a:rPr lang="en-US" i="0" dirty="0" err="1">
                <a:solidFill>
                  <a:srgbClr val="FF0000"/>
                </a:solidFill>
                <a:latin typeface="Verdana" panose="020B0604030504040204" pitchFamily="34" charset="0"/>
              </a:rPr>
              <a:t>□</a:t>
            </a:r>
            <a:r>
              <a:rPr lang="en-US" b="0" i="0" dirty="0" err="1">
                <a:latin typeface="Verdana" panose="020B0604030504040204" pitchFamily="34" charset="0"/>
              </a:rPr>
              <a:t>lecture</a:t>
            </a:r>
            <a:r>
              <a:rPr lang="en-US" i="0" dirty="0">
                <a:solidFill>
                  <a:srgbClr val="0070C0"/>
                </a:solidFill>
                <a:latin typeface="Verdana" panose="020B0604030504040204" pitchFamily="34" charset="0"/>
              </a:rPr>
              <a:t>□□</a:t>
            </a:r>
            <a:r>
              <a:rPr lang="en-US" b="0" i="0" dirty="0" err="1">
                <a:latin typeface="Verdana" panose="020B0604030504040204" pitchFamily="34" charset="0"/>
              </a:rPr>
              <a:t>is</a:t>
            </a:r>
            <a:r>
              <a:rPr lang="en-US" i="0" dirty="0" err="1">
                <a:solidFill>
                  <a:srgbClr val="FF0000"/>
                </a:solidFill>
                <a:latin typeface="Verdana" panose="020B0604030504040204" pitchFamily="34" charset="0"/>
              </a:rPr>
              <a:t>□</a:t>
            </a:r>
            <a:r>
              <a:rPr lang="en-US" b="0" i="0" dirty="0" err="1">
                <a:latin typeface="Verdana" panose="020B0604030504040204" pitchFamily="34" charset="0"/>
              </a:rPr>
              <a:t>mostly</a:t>
            </a:r>
            <a:r>
              <a:rPr lang="en-US" i="0" dirty="0" err="1">
                <a:solidFill>
                  <a:srgbClr val="FF0000"/>
                </a:solidFill>
                <a:latin typeface="Verdana" panose="020B0604030504040204" pitchFamily="34" charset="0"/>
              </a:rPr>
              <a:t>□</a:t>
            </a:r>
            <a:r>
              <a:rPr lang="en-US" b="0" i="0" dirty="0" err="1">
                <a:latin typeface="Verdana" panose="020B0604030504040204" pitchFamily="34" charset="0"/>
              </a:rPr>
              <a:t>about</a:t>
            </a:r>
            <a:r>
              <a:rPr lang="en-US" i="0" dirty="0" err="1">
                <a:solidFill>
                  <a:srgbClr val="FF0000"/>
                </a:solidFill>
                <a:latin typeface="Verdana" panose="020B0604030504040204" pitchFamily="34" charset="0"/>
              </a:rPr>
              <a:t>□</a:t>
            </a:r>
            <a:r>
              <a:rPr lang="en-US" b="0" i="0" dirty="0" err="1">
                <a:latin typeface="Verdana" panose="020B0604030504040204" pitchFamily="34" charset="0"/>
              </a:rPr>
              <a:t>cryptography</a:t>
            </a:r>
            <a:r>
              <a:rPr lang="en-US" b="0" i="0" dirty="0">
                <a:latin typeface="Verdana" panose="020B0604030504040204" pitchFamily="34" charset="0"/>
              </a:rPr>
              <a:t>,</a:t>
            </a:r>
            <a:r>
              <a:rPr lang="en-US" i="0" dirty="0">
                <a:solidFill>
                  <a:srgbClr val="FF0000"/>
                </a:solidFill>
                <a:latin typeface="Verdana" panose="020B0604030504040204" pitchFamily="34" charset="0"/>
              </a:rPr>
              <a:t>□</a:t>
            </a:r>
            <a:r>
              <a:rPr lang="en-US" b="0" i="0" dirty="0" err="1">
                <a:latin typeface="Verdana" panose="020B0604030504040204" pitchFamily="34" charset="0"/>
              </a:rPr>
              <a:t>not</a:t>
            </a:r>
            <a:r>
              <a:rPr lang="en-US" i="0" dirty="0" err="1">
                <a:solidFill>
                  <a:srgbClr val="FF0000"/>
                </a:solidFill>
                <a:latin typeface="Verdana" panose="020B0604030504040204" pitchFamily="34" charset="0"/>
              </a:rPr>
              <a:t>□</a:t>
            </a:r>
            <a:r>
              <a:rPr lang="en-US" b="0" i="0" dirty="0" err="1">
                <a:latin typeface="Verdana" panose="020B0604030504040204" pitchFamily="34" charset="0"/>
              </a:rPr>
              <a:t>for</a:t>
            </a:r>
            <a:r>
              <a:rPr lang="en-US" i="0" dirty="0">
                <a:solidFill>
                  <a:srgbClr val="0070C0"/>
                </a:solidFill>
                <a:latin typeface="Verdana" panose="020B0604030504040204" pitchFamily="34" charset="0"/>
              </a:rPr>
              <a:t>□□</a:t>
            </a:r>
            <a:r>
              <a:rPr lang="en-US" b="0" i="0" dirty="0">
                <a:latin typeface="Verdana" panose="020B0604030504040204" pitchFamily="34" charset="0"/>
              </a:rPr>
              <a:t>steganography</a:t>
            </a:r>
          </a:p>
          <a:p>
            <a:pPr lvl="1">
              <a:spcBef>
                <a:spcPts val="600"/>
              </a:spcBef>
              <a:spcAft>
                <a:spcPts val="600"/>
              </a:spcAft>
            </a:pP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00B050"/>
                </a:solidFill>
                <a:latin typeface="Verdana" panose="020B0604030504040204" pitchFamily="34" charset="0"/>
              </a:rPr>
              <a:t>1</a:t>
            </a: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FF0000"/>
                </a:solidFill>
                <a:latin typeface="Verdana" panose="020B0604030504040204" pitchFamily="34" charset="0"/>
              </a:rPr>
              <a:t>0</a:t>
            </a:r>
            <a:r>
              <a:rPr lang="en-US" b="0" i="0" dirty="0">
                <a:latin typeface="Verdana" panose="020B0604030504040204" pitchFamily="34" charset="0"/>
              </a:rPr>
              <a:t>     </a:t>
            </a:r>
            <a:r>
              <a:rPr lang="en-US" b="0" i="0" dirty="0">
                <a:solidFill>
                  <a:srgbClr val="00B050"/>
                </a:solidFill>
                <a:latin typeface="Verdana" panose="020B0604030504040204" pitchFamily="34" charset="0"/>
              </a:rPr>
              <a:t>1</a:t>
            </a:r>
            <a:r>
              <a:rPr lang="en-US" b="0" i="0" dirty="0">
                <a:latin typeface="Verdana" panose="020B0604030504040204" pitchFamily="34" charset="0"/>
              </a:rPr>
              <a:t> = A                  </a:t>
            </a:r>
          </a:p>
        </p:txBody>
      </p:sp>
      <p:sp>
        <p:nvSpPr>
          <p:cNvPr id="21508"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17</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4"/>
          <p:cNvSpPr>
            <a:spLocks noChangeArrowheads="1"/>
          </p:cNvSpPr>
          <p:nvPr/>
        </p:nvSpPr>
        <p:spPr bwMode="auto">
          <a:xfrm>
            <a:off x="228600" y="609600"/>
            <a:ext cx="86868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400" i="0" u="sng" dirty="0">
                <a:ln>
                  <a:solidFill>
                    <a:srgbClr val="00B050"/>
                  </a:solidFill>
                </a:ln>
                <a:solidFill>
                  <a:srgbClr val="FF0000"/>
                </a:solidFill>
                <a:latin typeface="Verdana" panose="020B0604030504040204" pitchFamily="34" charset="0"/>
              </a:rPr>
              <a:t>Example-5</a:t>
            </a:r>
            <a:r>
              <a:rPr lang="en-US" sz="2400" i="0" u="sng" dirty="0">
                <a:ln>
                  <a:solidFill>
                    <a:srgbClr val="3333FF"/>
                  </a:solidFill>
                </a:ln>
                <a:solidFill>
                  <a:srgbClr val="FF0000"/>
                </a:solidFill>
                <a:latin typeface="Verdana" panose="020B0604030504040204" pitchFamily="34" charset="0"/>
              </a:rPr>
              <a:t>: Open or extra space Steganography</a:t>
            </a:r>
          </a:p>
          <a:p>
            <a:pPr lvl="1">
              <a:spcBef>
                <a:spcPts val="600"/>
              </a:spcBef>
              <a:spcAft>
                <a:spcPts val="600"/>
              </a:spcAft>
              <a:buFont typeface="Wingdings" panose="05000000000000000000" pitchFamily="2" charset="2"/>
              <a:buChar char="Ø"/>
            </a:pPr>
            <a:r>
              <a:rPr lang="en-US" b="0" i="0" dirty="0">
                <a:latin typeface="Verdana" panose="020B0604030504040204" pitchFamily="34" charset="0"/>
              </a:rPr>
              <a:t>"Made it out. Send money" is embedded by taking the first letter of every word that follows an extra space, as shown below by underlining the extra spaces and bolding the letters following:</a:t>
            </a:r>
          </a:p>
          <a:p>
            <a:pPr lvl="1">
              <a:spcBef>
                <a:spcPts val="600"/>
              </a:spcBef>
              <a:spcAft>
                <a:spcPts val="600"/>
              </a:spcAft>
            </a:pPr>
            <a:r>
              <a:rPr lang="en-US" b="0" i="0" dirty="0">
                <a:latin typeface="Verdana" panose="020B0604030504040204" pitchFamily="34" charset="0"/>
              </a:rPr>
              <a:t>	Hidden </a:t>
            </a:r>
            <a:r>
              <a:rPr lang="en-US" i="0" dirty="0">
                <a:solidFill>
                  <a:srgbClr val="0000FF"/>
                </a:solidFill>
                <a:latin typeface="Verdana" panose="020B0604030504040204" pitchFamily="34" charset="0"/>
              </a:rPr>
              <a:t>_m</a:t>
            </a:r>
            <a:r>
              <a:rPr lang="en-US" b="0" i="0" dirty="0">
                <a:latin typeface="Verdana" panose="020B0604030504040204" pitchFamily="34" charset="0"/>
              </a:rPr>
              <a:t>essages could also </a:t>
            </a:r>
            <a:r>
              <a:rPr lang="en-US" i="0" dirty="0">
                <a:solidFill>
                  <a:srgbClr val="0000FF"/>
                </a:solidFill>
                <a:latin typeface="Verdana" panose="020B0604030504040204" pitchFamily="34" charset="0"/>
              </a:rPr>
              <a:t>_a</a:t>
            </a:r>
            <a:r>
              <a:rPr lang="en-US" b="0" i="0" dirty="0">
                <a:latin typeface="Verdana" panose="020B0604030504040204" pitchFamily="34" charset="0"/>
              </a:rPr>
              <a:t>ppear in the form of miniscule typeface, size, or spacing </a:t>
            </a:r>
            <a:r>
              <a:rPr lang="en-US" i="0" dirty="0">
                <a:solidFill>
                  <a:srgbClr val="0000FF"/>
                </a:solidFill>
                <a:latin typeface="Verdana" panose="020B0604030504040204" pitchFamily="34" charset="0"/>
              </a:rPr>
              <a:t>_d</a:t>
            </a:r>
            <a:r>
              <a:rPr lang="en-US" b="0" i="0" dirty="0">
                <a:latin typeface="Verdana" panose="020B0604030504040204" pitchFamily="34" charset="0"/>
              </a:rPr>
              <a:t>ifferences. </a:t>
            </a:r>
            <a:r>
              <a:rPr lang="en-US" i="0" dirty="0">
                <a:solidFill>
                  <a:srgbClr val="0000FF"/>
                </a:solidFill>
                <a:latin typeface="Verdana" panose="020B0604030504040204" pitchFamily="34" charset="0"/>
              </a:rPr>
              <a:t>_E</a:t>
            </a:r>
            <a:r>
              <a:rPr lang="en-US" b="0" i="0" dirty="0">
                <a:latin typeface="Verdana" panose="020B0604030504040204" pitchFamily="34" charset="0"/>
              </a:rPr>
              <a:t>xtra spaces before certain words could </a:t>
            </a:r>
            <a:r>
              <a:rPr lang="en-US" i="0" dirty="0">
                <a:solidFill>
                  <a:srgbClr val="FF0000"/>
                </a:solidFill>
                <a:latin typeface="Verdana" panose="020B0604030504040204" pitchFamily="34" charset="0"/>
              </a:rPr>
              <a:t>_i</a:t>
            </a:r>
            <a:r>
              <a:rPr lang="en-US" b="0" i="0" dirty="0">
                <a:latin typeface="Verdana" panose="020B0604030504040204" pitchFamily="34" charset="0"/>
              </a:rPr>
              <a:t>ndicate that </a:t>
            </a:r>
            <a:r>
              <a:rPr lang="en-US" i="0" dirty="0">
                <a:solidFill>
                  <a:srgbClr val="FF0000"/>
                </a:solidFill>
                <a:latin typeface="Verdana" panose="020B0604030504040204" pitchFamily="34" charset="0"/>
              </a:rPr>
              <a:t>_t</a:t>
            </a:r>
            <a:r>
              <a:rPr lang="en-US" b="0" i="0" dirty="0">
                <a:latin typeface="Verdana" panose="020B0604030504040204" pitchFamily="34" charset="0"/>
              </a:rPr>
              <a:t>hose words </a:t>
            </a:r>
            <a:r>
              <a:rPr lang="en-US" i="0" dirty="0">
                <a:solidFill>
                  <a:srgbClr val="00B050"/>
                </a:solidFill>
                <a:latin typeface="Verdana" panose="020B0604030504040204" pitchFamily="34" charset="0"/>
              </a:rPr>
              <a:t>_o</a:t>
            </a:r>
            <a:r>
              <a:rPr lang="en-US" b="0" i="0" dirty="0">
                <a:latin typeface="Verdana" panose="020B0604030504040204" pitchFamily="34" charset="0"/>
              </a:rPr>
              <a:t>r the first letters of those words should be taken apart from the entire message to reveal a secret embedded </a:t>
            </a:r>
            <a:r>
              <a:rPr lang="en-US" i="0" dirty="0">
                <a:solidFill>
                  <a:srgbClr val="00B050"/>
                </a:solidFill>
                <a:latin typeface="Verdana" panose="020B0604030504040204" pitchFamily="34" charset="0"/>
              </a:rPr>
              <a:t>_u</a:t>
            </a:r>
            <a:r>
              <a:rPr lang="en-US" b="0" i="0" dirty="0">
                <a:latin typeface="Verdana" panose="020B0604030504040204" pitchFamily="34" charset="0"/>
              </a:rPr>
              <a:t>tterance. </a:t>
            </a:r>
            <a:r>
              <a:rPr lang="en-US" i="0" dirty="0">
                <a:solidFill>
                  <a:srgbClr val="00B050"/>
                </a:solidFill>
                <a:latin typeface="Verdana" panose="020B0604030504040204" pitchFamily="34" charset="0"/>
              </a:rPr>
              <a:t>_T</a:t>
            </a:r>
            <a:r>
              <a:rPr lang="en-US" b="0" i="0" dirty="0">
                <a:latin typeface="Verdana" panose="020B0604030504040204" pitchFamily="34" charset="0"/>
              </a:rPr>
              <a:t>his is especially handy in html files </a:t>
            </a:r>
            <a:r>
              <a:rPr lang="en-US" i="0" dirty="0">
                <a:solidFill>
                  <a:srgbClr val="FF00FF"/>
                </a:solidFill>
                <a:latin typeface="Verdana" panose="020B0604030504040204" pitchFamily="34" charset="0"/>
              </a:rPr>
              <a:t>_s</a:t>
            </a:r>
            <a:r>
              <a:rPr lang="en-US" b="0" i="0" dirty="0">
                <a:latin typeface="Verdana" panose="020B0604030504040204" pitchFamily="34" charset="0"/>
              </a:rPr>
              <a:t>ince </a:t>
            </a:r>
            <a:r>
              <a:rPr lang="en-US" i="0" dirty="0">
                <a:solidFill>
                  <a:srgbClr val="FF00FF"/>
                </a:solidFill>
                <a:latin typeface="Verdana" panose="020B0604030504040204" pitchFamily="34" charset="0"/>
              </a:rPr>
              <a:t>_e</a:t>
            </a:r>
            <a:r>
              <a:rPr lang="en-US" b="0" i="0" dirty="0">
                <a:latin typeface="Verdana" panose="020B0604030504040204" pitchFamily="34" charset="0"/>
              </a:rPr>
              <a:t>xtra spaces show up only in the source file and </a:t>
            </a:r>
            <a:r>
              <a:rPr lang="en-US" i="0" dirty="0">
                <a:solidFill>
                  <a:srgbClr val="FF00FF"/>
                </a:solidFill>
                <a:latin typeface="Verdana" panose="020B0604030504040204" pitchFamily="34" charset="0"/>
              </a:rPr>
              <a:t>_n</a:t>
            </a:r>
            <a:r>
              <a:rPr lang="en-US" b="0" i="0" dirty="0">
                <a:latin typeface="Verdana" panose="020B0604030504040204" pitchFamily="34" charset="0"/>
              </a:rPr>
              <a:t>ot on the webpage </a:t>
            </a:r>
            <a:r>
              <a:rPr lang="en-US" i="0" dirty="0">
                <a:solidFill>
                  <a:srgbClr val="FF00FF"/>
                </a:solidFill>
                <a:latin typeface="Verdana" panose="020B0604030504040204" pitchFamily="34" charset="0"/>
              </a:rPr>
              <a:t>_d</a:t>
            </a:r>
            <a:r>
              <a:rPr lang="en-US" b="0" i="0" dirty="0">
                <a:latin typeface="Verdana" panose="020B0604030504040204" pitchFamily="34" charset="0"/>
              </a:rPr>
              <a:t>isplay. Letters that are slightly larger </a:t>
            </a:r>
            <a:r>
              <a:rPr lang="en-US" i="0" dirty="0">
                <a:solidFill>
                  <a:srgbClr val="FFC000"/>
                </a:solidFill>
                <a:latin typeface="Verdana" panose="020B0604030504040204" pitchFamily="34" charset="0"/>
              </a:rPr>
              <a:t>_m</a:t>
            </a:r>
            <a:r>
              <a:rPr lang="en-US" b="0" i="0" dirty="0">
                <a:latin typeface="Verdana" panose="020B0604030504040204" pitchFamily="34" charset="0"/>
              </a:rPr>
              <a:t>ight similarly be taken to reveal a hidden message. It could even be that, through use of invisible ink between lines </a:t>
            </a:r>
            <a:r>
              <a:rPr lang="en-US" i="0" dirty="0">
                <a:solidFill>
                  <a:srgbClr val="FFC000"/>
                </a:solidFill>
                <a:latin typeface="Verdana" panose="020B0604030504040204" pitchFamily="34" charset="0"/>
              </a:rPr>
              <a:t>_o</a:t>
            </a:r>
            <a:r>
              <a:rPr lang="en-US" b="0" i="0" dirty="0">
                <a:latin typeface="Verdana" panose="020B0604030504040204" pitchFamily="34" charset="0"/>
              </a:rPr>
              <a:t>f text or tiny print within underlining or punctuation, the true message is </a:t>
            </a:r>
            <a:r>
              <a:rPr lang="en-US" i="0" dirty="0">
                <a:solidFill>
                  <a:srgbClr val="FFC000"/>
                </a:solidFill>
                <a:latin typeface="Verdana" panose="020B0604030504040204" pitchFamily="34" charset="0"/>
              </a:rPr>
              <a:t>_n</a:t>
            </a:r>
            <a:r>
              <a:rPr lang="en-US" b="0" i="0" dirty="0">
                <a:latin typeface="Verdana" panose="020B0604030504040204" pitchFamily="34" charset="0"/>
              </a:rPr>
              <a:t>ot visible at all. Some of these methods may be </a:t>
            </a:r>
            <a:r>
              <a:rPr lang="en-US" i="0" dirty="0">
                <a:solidFill>
                  <a:srgbClr val="FFC000"/>
                </a:solidFill>
                <a:latin typeface="Verdana" panose="020B0604030504040204" pitchFamily="34" charset="0"/>
              </a:rPr>
              <a:t>_e</a:t>
            </a:r>
            <a:r>
              <a:rPr lang="en-US" b="0" i="0" dirty="0">
                <a:latin typeface="Verdana" panose="020B0604030504040204" pitchFamily="34" charset="0"/>
              </a:rPr>
              <a:t>asier to detect than others, but they have had their own practical uses in history, as we will saw in the previous section. Can </a:t>
            </a:r>
            <a:r>
              <a:rPr lang="en-US" i="0" dirty="0">
                <a:solidFill>
                  <a:srgbClr val="FFC000"/>
                </a:solidFill>
                <a:latin typeface="Verdana" panose="020B0604030504040204" pitchFamily="34" charset="0"/>
              </a:rPr>
              <a:t>_y</a:t>
            </a:r>
            <a:r>
              <a:rPr lang="en-US" b="0" i="0" dirty="0">
                <a:latin typeface="Verdana" panose="020B0604030504040204" pitchFamily="34" charset="0"/>
              </a:rPr>
              <a:t>ou find the message hidden in this paragraph?</a:t>
            </a:r>
          </a:p>
        </p:txBody>
      </p:sp>
      <p:sp>
        <p:nvSpPr>
          <p:cNvPr id="22532"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18</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4"/>
          <p:cNvSpPr>
            <a:spLocks noChangeArrowheads="1"/>
          </p:cNvSpPr>
          <p:nvPr/>
        </p:nvSpPr>
        <p:spPr bwMode="auto">
          <a:xfrm>
            <a:off x="381000" y="563418"/>
            <a:ext cx="8534400" cy="5216813"/>
          </a:xfrm>
          <a:prstGeom prst="rect">
            <a:avLst/>
          </a:prstGeom>
          <a:noFill/>
          <a:ln w="9525">
            <a:noFill/>
            <a:miter lim="800000"/>
            <a:headEnd/>
            <a:tailEnd/>
          </a:ln>
        </p:spPr>
        <p:txBody>
          <a:bodyPr anchor="ctr">
            <a:spAutoFit/>
          </a:bodyPr>
          <a:lstStyle/>
          <a:p>
            <a:pPr lvl="1" indent="-457200">
              <a:spcBef>
                <a:spcPts val="600"/>
              </a:spcBef>
              <a:spcAft>
                <a:spcPts val="600"/>
              </a:spcAft>
              <a:defRPr/>
            </a:pPr>
            <a:r>
              <a:rPr lang="en-US" sz="2600" i="0" u="sng" dirty="0">
                <a:ln>
                  <a:solidFill>
                    <a:srgbClr val="00B050"/>
                  </a:solidFill>
                </a:ln>
                <a:solidFill>
                  <a:srgbClr val="FF0000"/>
                </a:solidFill>
                <a:latin typeface="Verdana" panose="020B0604030504040204" pitchFamily="34" charset="0"/>
              </a:rPr>
              <a:t>Example-6: </a:t>
            </a:r>
            <a:r>
              <a:rPr lang="en-US" sz="2600" i="0" u="sng" dirty="0" err="1">
                <a:ln>
                  <a:solidFill>
                    <a:srgbClr val="3333FF"/>
                  </a:solidFill>
                </a:ln>
                <a:solidFill>
                  <a:srgbClr val="FF0000"/>
                </a:solidFill>
                <a:latin typeface="Verdana" panose="020B0604030504040204" pitchFamily="34" charset="0"/>
              </a:rPr>
              <a:t>Steganography</a:t>
            </a:r>
            <a:r>
              <a:rPr lang="en-US" sz="2600" i="0" u="sng" dirty="0">
                <a:ln>
                  <a:solidFill>
                    <a:srgbClr val="3333FF"/>
                  </a:solidFill>
                </a:ln>
                <a:solidFill>
                  <a:srgbClr val="FF0000"/>
                </a:solidFill>
                <a:latin typeface="Verdana" panose="020B0604030504040204" pitchFamily="34" charset="0"/>
              </a:rPr>
              <a:t> using Dictionary</a:t>
            </a:r>
          </a:p>
          <a:p>
            <a:pPr lvl="1" indent="-457200">
              <a:spcBef>
                <a:spcPts val="300"/>
              </a:spcBef>
              <a:spcAft>
                <a:spcPts val="300"/>
              </a:spcAft>
              <a:buFont typeface="Wingdings" pitchFamily="2" charset="2"/>
              <a:buChar char="Ø"/>
              <a:defRPr/>
            </a:pPr>
            <a:r>
              <a:rPr lang="en-US" sz="1400" b="0" i="0" dirty="0">
                <a:latin typeface="Verdana" pitchFamily="34" charset="0"/>
                <a:ea typeface="Verdana" pitchFamily="34" charset="0"/>
                <a:cs typeface="Verdana" pitchFamily="34" charset="0"/>
              </a:rPr>
              <a:t>We can use a dictionary of words organized according to their grammatical usages.</a:t>
            </a:r>
          </a:p>
          <a:p>
            <a:pPr lvl="1" indent="-457200">
              <a:spcBef>
                <a:spcPts val="300"/>
              </a:spcBef>
              <a:spcAft>
                <a:spcPts val="300"/>
              </a:spcAft>
              <a:buFont typeface="Wingdings" pitchFamily="2" charset="2"/>
              <a:buChar char="Ø"/>
              <a:defRPr/>
            </a:pPr>
            <a:r>
              <a:rPr lang="en-US" sz="1400" b="0" i="0" dirty="0">
                <a:latin typeface="Verdana" pitchFamily="34" charset="0"/>
                <a:ea typeface="Verdana" pitchFamily="34" charset="0"/>
                <a:cs typeface="Verdana" pitchFamily="34" charset="0"/>
              </a:rPr>
              <a:t>For example, we can have a dictionary containing 2 articles, 8 verbs, 32 nouns, and 4 prepositions.</a:t>
            </a:r>
          </a:p>
          <a:p>
            <a:pPr lvl="1" indent="-457200">
              <a:spcBef>
                <a:spcPts val="300"/>
              </a:spcBef>
              <a:spcAft>
                <a:spcPts val="300"/>
              </a:spcAft>
              <a:buFont typeface="Wingdings" pitchFamily="2" charset="2"/>
              <a:buChar char="Ø"/>
              <a:defRPr/>
            </a:pPr>
            <a:r>
              <a:rPr lang="en-US" sz="1400" b="0" i="0" dirty="0">
                <a:latin typeface="Verdana" pitchFamily="34" charset="0"/>
                <a:ea typeface="Verdana" pitchFamily="34" charset="0"/>
                <a:cs typeface="Verdana" pitchFamily="34" charset="0"/>
              </a:rPr>
              <a:t>Then we agree to use cover text that always use sentences with the pattern: </a:t>
            </a:r>
          </a:p>
          <a:p>
            <a:pPr lvl="1" indent="-457200" algn="ctr">
              <a:spcBef>
                <a:spcPts val="300"/>
              </a:spcBef>
              <a:spcAft>
                <a:spcPts val="300"/>
              </a:spcAft>
              <a:defRPr/>
            </a:pPr>
            <a:r>
              <a:rPr lang="en-US" sz="1400" b="0" i="0" dirty="0">
                <a:latin typeface="Verdana" pitchFamily="34" charset="0"/>
                <a:ea typeface="Verdana" pitchFamily="34" charset="0"/>
                <a:cs typeface="Verdana" pitchFamily="34" charset="0"/>
              </a:rPr>
              <a:t>	</a:t>
            </a:r>
            <a:r>
              <a:rPr lang="en-US" sz="1400" dirty="0">
                <a:latin typeface="Verdana" pitchFamily="34" charset="0"/>
                <a:ea typeface="Verdana" pitchFamily="34" charset="0"/>
                <a:cs typeface="Verdana" pitchFamily="34" charset="0"/>
              </a:rPr>
              <a:t>article-noun-verb-article-noun</a:t>
            </a:r>
            <a:endParaRPr lang="en-US" sz="1400" b="0" dirty="0">
              <a:latin typeface="Verdana" pitchFamily="34" charset="0"/>
              <a:ea typeface="Verdana" pitchFamily="34" charset="0"/>
              <a:cs typeface="Verdana" pitchFamily="34" charset="0"/>
            </a:endParaRPr>
          </a:p>
          <a:p>
            <a:pPr lvl="1" indent="-457200">
              <a:spcBef>
                <a:spcPts val="300"/>
              </a:spcBef>
              <a:spcAft>
                <a:spcPts val="300"/>
              </a:spcAft>
              <a:buFont typeface="Wingdings" pitchFamily="2" charset="2"/>
              <a:buChar char="Ø"/>
              <a:defRPr/>
            </a:pPr>
            <a:r>
              <a:rPr lang="en-US" sz="1400" b="0" i="0" dirty="0">
                <a:latin typeface="Verdana" pitchFamily="34" charset="0"/>
                <a:ea typeface="Verdana" pitchFamily="34" charset="0"/>
                <a:cs typeface="Verdana" pitchFamily="34" charset="0"/>
              </a:rPr>
              <a:t>The secret binary data can be divided into 16-bit chunks:</a:t>
            </a:r>
          </a:p>
          <a:p>
            <a:pPr marL="914400" lvl="1" indent="-457200">
              <a:spcBef>
                <a:spcPts val="300"/>
              </a:spcBef>
              <a:spcAft>
                <a:spcPts val="300"/>
              </a:spcAft>
              <a:buFont typeface="Wingdings" pitchFamily="2" charset="2"/>
              <a:buChar char="q"/>
              <a:defRPr/>
            </a:pPr>
            <a:r>
              <a:rPr lang="en-US" sz="1400" b="0" i="0" dirty="0">
                <a:latin typeface="Verdana" pitchFamily="34" charset="0"/>
                <a:ea typeface="Verdana" pitchFamily="34" charset="0"/>
                <a:cs typeface="Verdana" pitchFamily="34" charset="0"/>
              </a:rPr>
              <a:t>The </a:t>
            </a:r>
            <a:r>
              <a:rPr lang="en-US" sz="1400" b="0" i="0" dirty="0">
                <a:solidFill>
                  <a:srgbClr val="00CC00"/>
                </a:solidFill>
                <a:latin typeface="Verdana" pitchFamily="34" charset="0"/>
                <a:ea typeface="Verdana" pitchFamily="34" charset="0"/>
                <a:cs typeface="Verdana" pitchFamily="34" charset="0"/>
              </a:rPr>
              <a:t>first bit </a:t>
            </a:r>
            <a:r>
              <a:rPr lang="en-US" sz="1400" b="0" i="0" dirty="0">
                <a:latin typeface="Verdana" pitchFamily="34" charset="0"/>
                <a:ea typeface="Verdana" pitchFamily="34" charset="0"/>
                <a:cs typeface="Verdana" pitchFamily="34" charset="0"/>
              </a:rPr>
              <a:t>of binary data can be represented by an article (for example, 0 for a and 1 for the).</a:t>
            </a:r>
          </a:p>
          <a:p>
            <a:pPr marL="914400" lvl="1" indent="-457200">
              <a:spcBef>
                <a:spcPts val="300"/>
              </a:spcBef>
              <a:spcAft>
                <a:spcPts val="300"/>
              </a:spcAft>
              <a:buFont typeface="Wingdings" pitchFamily="2" charset="2"/>
              <a:buChar char="q"/>
              <a:defRPr/>
            </a:pPr>
            <a:r>
              <a:rPr lang="en-US" sz="1400" b="0" i="0" dirty="0">
                <a:latin typeface="Verdana" pitchFamily="34" charset="0"/>
                <a:ea typeface="Verdana" pitchFamily="34" charset="0"/>
                <a:cs typeface="Verdana" pitchFamily="34" charset="0"/>
              </a:rPr>
              <a:t>The </a:t>
            </a:r>
            <a:r>
              <a:rPr lang="en-US" sz="1400" b="0" i="0" dirty="0">
                <a:solidFill>
                  <a:srgbClr val="FF0000"/>
                </a:solidFill>
                <a:latin typeface="Verdana" pitchFamily="34" charset="0"/>
                <a:ea typeface="Verdana" pitchFamily="34" charset="0"/>
                <a:cs typeface="Verdana" pitchFamily="34" charset="0"/>
              </a:rPr>
              <a:t>next five bits </a:t>
            </a:r>
            <a:r>
              <a:rPr lang="en-US" sz="1400" b="0" i="0" dirty="0">
                <a:latin typeface="Verdana" pitchFamily="34" charset="0"/>
                <a:ea typeface="Verdana" pitchFamily="34" charset="0"/>
                <a:cs typeface="Verdana" pitchFamily="34" charset="0"/>
              </a:rPr>
              <a:t>can be represented by a noun (subject of the sentence).</a:t>
            </a:r>
          </a:p>
          <a:p>
            <a:pPr marL="914400" lvl="1" indent="-457200">
              <a:spcBef>
                <a:spcPts val="300"/>
              </a:spcBef>
              <a:spcAft>
                <a:spcPts val="300"/>
              </a:spcAft>
              <a:buFont typeface="Wingdings" pitchFamily="2" charset="2"/>
              <a:buChar char="q"/>
              <a:defRPr/>
            </a:pPr>
            <a:r>
              <a:rPr lang="en-US" sz="1400" b="0" i="0" dirty="0">
                <a:latin typeface="Verdana" pitchFamily="34" charset="0"/>
                <a:ea typeface="Verdana" pitchFamily="34" charset="0"/>
                <a:cs typeface="Verdana" pitchFamily="34" charset="0"/>
              </a:rPr>
              <a:t>The </a:t>
            </a:r>
            <a:r>
              <a:rPr lang="en-US" sz="1400" b="0" i="0" dirty="0">
                <a:solidFill>
                  <a:srgbClr val="00CC00"/>
                </a:solidFill>
                <a:latin typeface="Verdana" pitchFamily="34" charset="0"/>
                <a:ea typeface="Verdana" pitchFamily="34" charset="0"/>
                <a:cs typeface="Verdana" pitchFamily="34" charset="0"/>
              </a:rPr>
              <a:t>next 4 bits </a:t>
            </a:r>
            <a:r>
              <a:rPr lang="en-US" sz="1400" b="0" i="0" dirty="0">
                <a:latin typeface="Verdana" pitchFamily="34" charset="0"/>
                <a:ea typeface="Verdana" pitchFamily="34" charset="0"/>
                <a:cs typeface="Verdana" pitchFamily="34" charset="0"/>
              </a:rPr>
              <a:t>can be represented by a verb.</a:t>
            </a:r>
          </a:p>
          <a:p>
            <a:pPr marL="914400" lvl="1" indent="-457200">
              <a:spcBef>
                <a:spcPts val="300"/>
              </a:spcBef>
              <a:spcAft>
                <a:spcPts val="300"/>
              </a:spcAft>
              <a:buFont typeface="Wingdings" pitchFamily="2" charset="2"/>
              <a:buChar char="q"/>
              <a:defRPr/>
            </a:pPr>
            <a:r>
              <a:rPr lang="en-US" sz="1400" b="0" i="0" dirty="0">
                <a:latin typeface="Verdana" pitchFamily="34" charset="0"/>
                <a:ea typeface="Verdana" pitchFamily="34" charset="0"/>
                <a:cs typeface="Verdana" pitchFamily="34" charset="0"/>
              </a:rPr>
              <a:t>The </a:t>
            </a:r>
            <a:r>
              <a:rPr lang="en-US" sz="1400" b="0" i="0" dirty="0">
                <a:solidFill>
                  <a:srgbClr val="FF0000"/>
                </a:solidFill>
                <a:latin typeface="Verdana" pitchFamily="34" charset="0"/>
                <a:ea typeface="Verdana" pitchFamily="34" charset="0"/>
                <a:cs typeface="Verdana" pitchFamily="34" charset="0"/>
              </a:rPr>
              <a:t>next bit</a:t>
            </a:r>
            <a:r>
              <a:rPr lang="en-US" sz="1400" b="0" i="0" dirty="0">
                <a:latin typeface="Verdana" pitchFamily="34" charset="0"/>
                <a:ea typeface="Verdana" pitchFamily="34" charset="0"/>
                <a:cs typeface="Verdana" pitchFamily="34" charset="0"/>
              </a:rPr>
              <a:t> can be represented by the second article.</a:t>
            </a:r>
          </a:p>
          <a:p>
            <a:pPr marL="914400" lvl="1" indent="-457200">
              <a:spcBef>
                <a:spcPts val="300"/>
              </a:spcBef>
              <a:spcAft>
                <a:spcPts val="300"/>
              </a:spcAft>
              <a:buFont typeface="Wingdings" pitchFamily="2" charset="2"/>
              <a:buChar char="q"/>
              <a:defRPr/>
            </a:pPr>
            <a:r>
              <a:rPr lang="en-US" sz="1400" b="0" i="0" dirty="0">
                <a:latin typeface="Verdana" pitchFamily="34" charset="0"/>
                <a:ea typeface="Verdana" pitchFamily="34" charset="0"/>
                <a:cs typeface="Verdana" pitchFamily="34" charset="0"/>
              </a:rPr>
              <a:t>The </a:t>
            </a:r>
            <a:r>
              <a:rPr lang="en-US" sz="1400" b="0" i="0" dirty="0">
                <a:solidFill>
                  <a:srgbClr val="00CC00"/>
                </a:solidFill>
                <a:latin typeface="Verdana" pitchFamily="34" charset="0"/>
                <a:ea typeface="Verdana" pitchFamily="34" charset="0"/>
                <a:cs typeface="Verdana" pitchFamily="34" charset="0"/>
              </a:rPr>
              <a:t>last five bits </a:t>
            </a:r>
            <a:r>
              <a:rPr lang="en-US" sz="1400" b="0" i="0" dirty="0">
                <a:latin typeface="Verdana" pitchFamily="34" charset="0"/>
                <a:ea typeface="Verdana" pitchFamily="34" charset="0"/>
                <a:cs typeface="Verdana" pitchFamily="34" charset="0"/>
              </a:rPr>
              <a:t>can be represented by another noun (object).</a:t>
            </a:r>
          </a:p>
          <a:p>
            <a:pPr lvl="1" indent="-457200">
              <a:spcBef>
                <a:spcPts val="300"/>
              </a:spcBef>
              <a:spcAft>
                <a:spcPts val="300"/>
              </a:spcAft>
              <a:buFont typeface="Wingdings" pitchFamily="2" charset="2"/>
              <a:buChar char="Ø"/>
              <a:defRPr/>
            </a:pPr>
            <a:r>
              <a:rPr lang="en-US" sz="1400" b="0" i="0" dirty="0">
                <a:latin typeface="Verdana" pitchFamily="34" charset="0"/>
                <a:ea typeface="Verdana" pitchFamily="34" charset="0"/>
                <a:cs typeface="Verdana" pitchFamily="34" charset="0"/>
              </a:rPr>
              <a:t>Using this technique, the message “HI” can be concealed in the sentence like the following:</a:t>
            </a:r>
          </a:p>
          <a:p>
            <a:pPr lvl="1" indent="-457200">
              <a:spcBef>
                <a:spcPts val="600"/>
              </a:spcBef>
              <a:spcAft>
                <a:spcPts val="600"/>
              </a:spcAft>
              <a:defRPr/>
            </a:pPr>
            <a:endParaRPr lang="en-US" b="0" i="0" dirty="0">
              <a:latin typeface="Verdana" pitchFamily="34" charset="0"/>
              <a:ea typeface="Verdana" pitchFamily="34" charset="0"/>
              <a:cs typeface="Verdana" pitchFamily="34" charset="0"/>
            </a:endParaRPr>
          </a:p>
          <a:p>
            <a:pPr lvl="1" indent="-457200">
              <a:spcBef>
                <a:spcPts val="600"/>
              </a:spcBef>
              <a:spcAft>
                <a:spcPts val="600"/>
              </a:spcAft>
              <a:defRPr/>
            </a:pPr>
            <a:endParaRPr lang="en-US" b="0" i="0" dirty="0">
              <a:latin typeface="Verdana" pitchFamily="34" charset="0"/>
              <a:ea typeface="Verdana" pitchFamily="34" charset="0"/>
              <a:cs typeface="Verdana" pitchFamily="34" charset="0"/>
            </a:endParaRPr>
          </a:p>
        </p:txBody>
      </p:sp>
      <p:graphicFrame>
        <p:nvGraphicFramePr>
          <p:cNvPr id="6" name="Table 5"/>
          <p:cNvGraphicFramePr>
            <a:graphicFrameLocks noGrp="1"/>
          </p:cNvGraphicFramePr>
          <p:nvPr/>
        </p:nvGraphicFramePr>
        <p:xfrm>
          <a:off x="609600" y="5029200"/>
          <a:ext cx="7924800" cy="1482724"/>
        </p:xfrm>
        <a:graphic>
          <a:graphicData uri="http://schemas.openxmlformats.org/drawingml/2006/table">
            <a:tbl>
              <a:tblPr firstRow="1" bandRow="1">
                <a:tableStyleId>{5C22544A-7EE6-4342-B048-85BDC9FD1C3A}</a:tableStyleId>
              </a:tblPr>
              <a:tblGrid>
                <a:gridCol w="2057400"/>
                <a:gridCol w="5867400"/>
              </a:tblGrid>
              <a:tr h="370681">
                <a:tc>
                  <a:txBody>
                    <a:bodyPr/>
                    <a:lstStyle/>
                    <a:p>
                      <a:r>
                        <a:rPr lang="en-US" sz="1400" b="0" dirty="0" err="1" smtClean="0">
                          <a:solidFill>
                            <a:schemeClr val="tx1"/>
                          </a:solidFill>
                        </a:rPr>
                        <a:t>Ascii</a:t>
                      </a:r>
                      <a:r>
                        <a:rPr lang="en-US" sz="1400" b="0" dirty="0" smtClean="0">
                          <a:solidFill>
                            <a:schemeClr val="tx1"/>
                          </a:solidFill>
                        </a:rPr>
                        <a:t> code of </a:t>
                      </a:r>
                      <a:r>
                        <a:rPr lang="en-US" sz="1400" b="1" dirty="0" smtClean="0">
                          <a:solidFill>
                            <a:schemeClr val="tx1"/>
                          </a:solidFill>
                        </a:rPr>
                        <a:t>HI</a:t>
                      </a:r>
                      <a:endParaRPr lang="en-US" sz="1400" b="1"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01001000</a:t>
                      </a:r>
                      <a:r>
                        <a:rPr lang="en-US" sz="1400" b="1" dirty="0" smtClean="0">
                          <a:solidFill>
                            <a:schemeClr val="tx1"/>
                          </a:solidFill>
                        </a:rPr>
                        <a:t>01001001</a:t>
                      </a:r>
                      <a:endParaRPr lang="en-US" sz="1400" b="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r>
                        <a:rPr lang="en-US" sz="1400" b="0" dirty="0" smtClean="0"/>
                        <a:t>Divisions of the bits</a:t>
                      </a:r>
                      <a:endParaRPr lang="en-US" sz="1400" b="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    0           10010     00</a:t>
                      </a:r>
                      <a:r>
                        <a:rPr lang="en-US" sz="1400" b="1" dirty="0" smtClean="0">
                          <a:solidFill>
                            <a:schemeClr val="tx1"/>
                          </a:solidFill>
                        </a:rPr>
                        <a:t>01         0            01001</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r>
                        <a:rPr lang="en-US" sz="1400" b="0" dirty="0" smtClean="0"/>
                        <a:t>Sentence pattern</a:t>
                      </a:r>
                      <a:endParaRPr lang="en-US" sz="1400" b="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article</a:t>
                      </a:r>
                      <a:r>
                        <a:rPr lang="en-US" sz="1400" b="1" dirty="0" smtClean="0">
                          <a:solidFill>
                            <a:schemeClr val="tx1"/>
                          </a:solidFill>
                        </a:rPr>
                        <a:t>        noun       </a:t>
                      </a:r>
                      <a:r>
                        <a:rPr lang="en-US" sz="1400" b="1" dirty="0" smtClean="0">
                          <a:solidFill>
                            <a:srgbClr val="0070C0"/>
                          </a:solidFill>
                        </a:rPr>
                        <a:t>verb</a:t>
                      </a:r>
                      <a:r>
                        <a:rPr lang="en-US" sz="1400" b="1" dirty="0" smtClean="0">
                          <a:solidFill>
                            <a:schemeClr val="tx1"/>
                          </a:solidFill>
                        </a:rPr>
                        <a:t>     article       </a:t>
                      </a:r>
                      <a:r>
                        <a:rPr lang="en-US" sz="1400" b="1" dirty="0" smtClean="0">
                          <a:solidFill>
                            <a:srgbClr val="0070C0"/>
                          </a:solidFill>
                        </a:rPr>
                        <a:t>noun</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r>
                        <a:rPr lang="en-US" sz="1400" b="0" dirty="0" err="1" smtClean="0"/>
                        <a:t>Stego</a:t>
                      </a:r>
                      <a:r>
                        <a:rPr lang="en-US" sz="1400" b="0" dirty="0" smtClean="0"/>
                        <a:t> object</a:t>
                      </a:r>
                      <a:endParaRPr lang="en-US" sz="1400" b="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     </a:t>
                      </a:r>
                      <a:r>
                        <a:rPr lang="en-US" sz="1400" b="1" dirty="0" smtClean="0">
                          <a:solidFill>
                            <a:srgbClr val="0070C0"/>
                          </a:solidFill>
                        </a:rPr>
                        <a:t>a</a:t>
                      </a:r>
                      <a:r>
                        <a:rPr lang="en-US" sz="1400" b="1" dirty="0" smtClean="0">
                          <a:solidFill>
                            <a:schemeClr val="tx1"/>
                          </a:solidFill>
                        </a:rPr>
                        <a:t>            friend     </a:t>
                      </a:r>
                      <a:r>
                        <a:rPr lang="en-US" sz="1400" b="1" dirty="0" smtClean="0">
                          <a:solidFill>
                            <a:srgbClr val="0070C0"/>
                          </a:solidFill>
                        </a:rPr>
                        <a:t>called</a:t>
                      </a:r>
                      <a:r>
                        <a:rPr lang="en-US" sz="1400" b="1" dirty="0" smtClean="0">
                          <a:solidFill>
                            <a:schemeClr val="tx1"/>
                          </a:solidFill>
                        </a:rPr>
                        <a:t>        a          </a:t>
                      </a:r>
                      <a:r>
                        <a:rPr lang="en-US" sz="1400" b="1" dirty="0" smtClean="0">
                          <a:solidFill>
                            <a:srgbClr val="0070C0"/>
                          </a:solidFill>
                        </a:rPr>
                        <a:t>doctor</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573"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19</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457200" y="1623060"/>
            <a:ext cx="83820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marL="730250" indent="-5143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lgn="just" eaLnBrk="1" hangingPunct="1">
              <a:spcBef>
                <a:spcPts val="600"/>
              </a:spcBef>
              <a:spcAft>
                <a:spcPts val="600"/>
              </a:spcAft>
              <a:buFont typeface="Wingdings" pitchFamily="2" charset="2"/>
              <a:buChar char="v"/>
              <a:defRPr/>
            </a:pPr>
            <a:r>
              <a:rPr lang="en-US" altLang="zh-CN" sz="2000" i="0" dirty="0">
                <a:ln>
                  <a:solidFill>
                    <a:srgbClr val="00B050"/>
                  </a:solidFill>
                </a:ln>
                <a:latin typeface="Verdana" pitchFamily="34" charset="0"/>
                <a:ea typeface="SimSun" pitchFamily="2" charset="-122"/>
                <a:cs typeface="Arial" charset="0"/>
              </a:rPr>
              <a:t>To know the general idea behind steganography.</a:t>
            </a:r>
          </a:p>
          <a:p>
            <a:pPr lvl="1" algn="just" eaLnBrk="1" hangingPunct="1">
              <a:spcBef>
                <a:spcPts val="600"/>
              </a:spcBef>
              <a:spcAft>
                <a:spcPts val="600"/>
              </a:spcAft>
              <a:buFont typeface="Wingdings" pitchFamily="2" charset="2"/>
              <a:buChar char="v"/>
              <a:defRPr/>
            </a:pPr>
            <a:r>
              <a:rPr lang="en-US" altLang="zh-CN" sz="2000" i="0" dirty="0">
                <a:ln>
                  <a:solidFill>
                    <a:srgbClr val="6600FF"/>
                  </a:solidFill>
                </a:ln>
                <a:latin typeface="Verdana" pitchFamily="34" charset="0"/>
                <a:ea typeface="SimSun" pitchFamily="2" charset="-122"/>
                <a:cs typeface="Arial" charset="0"/>
              </a:rPr>
              <a:t>To be familiar with basic terminology related to steganography.</a:t>
            </a:r>
          </a:p>
          <a:p>
            <a:pPr lvl="1" algn="just" eaLnBrk="1" hangingPunct="1">
              <a:spcBef>
                <a:spcPts val="600"/>
              </a:spcBef>
              <a:spcAft>
                <a:spcPts val="600"/>
              </a:spcAft>
              <a:buFont typeface="Wingdings" pitchFamily="2" charset="2"/>
              <a:buChar char="v"/>
              <a:defRPr/>
            </a:pPr>
            <a:r>
              <a:rPr lang="en-US" altLang="zh-CN" sz="2000" i="0" dirty="0">
                <a:ln>
                  <a:solidFill>
                    <a:srgbClr val="00B050"/>
                  </a:solidFill>
                </a:ln>
                <a:latin typeface="Verdana" pitchFamily="34" charset="0"/>
                <a:ea typeface="SimSun" pitchFamily="2" charset="-122"/>
                <a:cs typeface="Arial" charset="0"/>
              </a:rPr>
              <a:t>To introduce the concepts of historical use of steganography.</a:t>
            </a:r>
          </a:p>
          <a:p>
            <a:pPr lvl="1" algn="just" eaLnBrk="1" hangingPunct="1">
              <a:spcBef>
                <a:spcPts val="600"/>
              </a:spcBef>
              <a:spcAft>
                <a:spcPts val="600"/>
              </a:spcAft>
              <a:buFont typeface="Wingdings" pitchFamily="2" charset="2"/>
              <a:buChar char="v"/>
              <a:defRPr/>
            </a:pPr>
            <a:r>
              <a:rPr lang="en-US" altLang="zh-CN" sz="2000" i="0" dirty="0">
                <a:ln>
                  <a:solidFill>
                    <a:srgbClr val="6600FF"/>
                  </a:solidFill>
                </a:ln>
                <a:latin typeface="Verdana" pitchFamily="34" charset="0"/>
                <a:ea typeface="SimSun" pitchFamily="2" charset="-122"/>
                <a:cs typeface="Arial" charset="0"/>
              </a:rPr>
              <a:t>To be familiar with some </a:t>
            </a:r>
            <a:r>
              <a:rPr lang="en-US" altLang="zh-CN" sz="2000" i="0" dirty="0" err="1">
                <a:ln>
                  <a:solidFill>
                    <a:srgbClr val="6600FF"/>
                  </a:solidFill>
                </a:ln>
                <a:latin typeface="Verdana" pitchFamily="34" charset="0"/>
                <a:ea typeface="SimSun" pitchFamily="2" charset="-122"/>
                <a:cs typeface="Arial" charset="0"/>
              </a:rPr>
              <a:t>steganographic</a:t>
            </a:r>
            <a:r>
              <a:rPr lang="en-US" altLang="zh-CN" sz="2000" i="0" dirty="0">
                <a:ln>
                  <a:solidFill>
                    <a:srgbClr val="6600FF"/>
                  </a:solidFill>
                </a:ln>
                <a:latin typeface="Verdana" pitchFamily="34" charset="0"/>
                <a:ea typeface="SimSun" pitchFamily="2" charset="-122"/>
                <a:cs typeface="Arial" charset="0"/>
              </a:rPr>
              <a:t> examples.</a:t>
            </a:r>
          </a:p>
          <a:p>
            <a:pPr lvl="1" algn="just" eaLnBrk="1" hangingPunct="1">
              <a:spcBef>
                <a:spcPts val="600"/>
              </a:spcBef>
              <a:spcAft>
                <a:spcPts val="600"/>
              </a:spcAft>
              <a:buFont typeface="Wingdings" pitchFamily="2" charset="2"/>
              <a:buChar char="v"/>
              <a:defRPr/>
            </a:pPr>
            <a:r>
              <a:rPr lang="en-US" altLang="zh-CN" sz="2000" i="0" dirty="0">
                <a:ln>
                  <a:solidFill>
                    <a:srgbClr val="00B050"/>
                  </a:solidFill>
                </a:ln>
                <a:latin typeface="Verdana" pitchFamily="34" charset="0"/>
                <a:ea typeface="SimSun" pitchFamily="2" charset="-122"/>
                <a:cs typeface="Arial" charset="0"/>
              </a:rPr>
              <a:t>To distinguish between cryptography and steganography.</a:t>
            </a:r>
          </a:p>
          <a:p>
            <a:pPr lvl="1" algn="just" eaLnBrk="1" hangingPunct="1">
              <a:spcBef>
                <a:spcPts val="600"/>
              </a:spcBef>
              <a:spcAft>
                <a:spcPts val="600"/>
              </a:spcAft>
              <a:buFont typeface="Wingdings" pitchFamily="2" charset="2"/>
              <a:buChar char="v"/>
              <a:defRPr/>
            </a:pPr>
            <a:r>
              <a:rPr lang="en-US" altLang="zh-CN" sz="2000" i="0" dirty="0">
                <a:ln>
                  <a:solidFill>
                    <a:srgbClr val="6600FF"/>
                  </a:solidFill>
                </a:ln>
                <a:latin typeface="Verdana" pitchFamily="34" charset="0"/>
                <a:ea typeface="SimSun" pitchFamily="2" charset="-122"/>
                <a:cs typeface="Arial" charset="0"/>
              </a:rPr>
              <a:t>To discuss about The Third Eye- an </a:t>
            </a:r>
            <a:r>
              <a:rPr lang="en-US" altLang="zh-CN" sz="2000" i="0" dirty="0" err="1">
                <a:ln>
                  <a:solidFill>
                    <a:srgbClr val="6600FF"/>
                  </a:solidFill>
                </a:ln>
                <a:latin typeface="Verdana" pitchFamily="34" charset="0"/>
                <a:ea typeface="SimSun" pitchFamily="2" charset="-122"/>
                <a:cs typeface="Arial" charset="0"/>
              </a:rPr>
              <a:t>steganographic</a:t>
            </a:r>
            <a:r>
              <a:rPr lang="en-US" altLang="zh-CN" sz="2000" i="0" dirty="0">
                <a:ln>
                  <a:solidFill>
                    <a:srgbClr val="6600FF"/>
                  </a:solidFill>
                </a:ln>
                <a:latin typeface="Verdana" pitchFamily="34" charset="0"/>
                <a:ea typeface="SimSun" pitchFamily="2" charset="-122"/>
                <a:cs typeface="Arial" charset="0"/>
              </a:rPr>
              <a:t> application.</a:t>
            </a:r>
          </a:p>
        </p:txBody>
      </p:sp>
      <p:sp>
        <p:nvSpPr>
          <p:cNvPr id="6" name="Rectangle 11"/>
          <p:cNvSpPr>
            <a:spLocks noChangeArrowheads="1"/>
          </p:cNvSpPr>
          <p:nvPr/>
        </p:nvSpPr>
        <p:spPr bwMode="auto">
          <a:xfrm>
            <a:off x="0" y="0"/>
            <a:ext cx="9144000" cy="954107"/>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i="0" dirty="0" smtClean="0">
                <a:latin typeface="Arial" charset="0"/>
              </a:rPr>
              <a:t>File-03: </a:t>
            </a:r>
            <a:endParaRPr lang="en-US" altLang="en-US" sz="2800" i="0" dirty="0">
              <a:latin typeface="Arial" charset="0"/>
            </a:endParaRPr>
          </a:p>
          <a:p>
            <a:pPr algn="ctr"/>
            <a:r>
              <a:rPr lang="en-US" altLang="en-US" sz="2800" i="0" dirty="0" smtClean="0">
                <a:latin typeface="Arial" charset="0"/>
              </a:rPr>
              <a:t>Steganography</a:t>
            </a:r>
            <a:endParaRPr lang="en-US" sz="2800" i="0" dirty="0">
              <a:latin typeface="Arial" charset="0"/>
            </a:endParaRPr>
          </a:p>
        </p:txBody>
      </p:sp>
      <p:sp>
        <p:nvSpPr>
          <p:cNvPr id="7" name="Rectangle 14"/>
          <p:cNvSpPr>
            <a:spLocks noChangeArrowheads="1"/>
          </p:cNvSpPr>
          <p:nvPr/>
        </p:nvSpPr>
        <p:spPr bwMode="auto">
          <a:xfrm>
            <a:off x="249237" y="1015425"/>
            <a:ext cx="58467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i="0" dirty="0" smtClean="0">
                <a:ln w="12700">
                  <a:solidFill>
                    <a:srgbClr val="6600FF"/>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Verdana" panose="020B0604030504040204" pitchFamily="34" charset="0"/>
                <a:ea typeface="Verdana" panose="020B0604030504040204" pitchFamily="34" charset="0"/>
              </a:rPr>
              <a:t>Topics to be Discussed:</a:t>
            </a:r>
            <a:endParaRPr lang="en-US" sz="3200" b="1" i="0" dirty="0">
              <a:ln w="12700">
                <a:solidFill>
                  <a:srgbClr val="6600FF"/>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Verdana" panose="020B0604030504040204" pitchFamily="34" charset="0"/>
              <a:ea typeface="Verdana" panose="020B0604030504040204" pitchFamily="34" charset="0"/>
            </a:endParaRP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14"/>
          <p:cNvSpPr>
            <a:spLocks noChangeArrowheads="1"/>
          </p:cNvSpPr>
          <p:nvPr/>
        </p:nvSpPr>
        <p:spPr bwMode="auto">
          <a:xfrm>
            <a:off x="228600" y="731758"/>
            <a:ext cx="8686800" cy="6278642"/>
          </a:xfrm>
          <a:prstGeom prst="rect">
            <a:avLst/>
          </a:prstGeom>
          <a:noFill/>
          <a:ln w="9525">
            <a:noFill/>
            <a:miter lim="800000"/>
            <a:headEnd/>
            <a:tailEnd/>
          </a:ln>
        </p:spPr>
        <p:txBody>
          <a:bodyPr anchor="ctr">
            <a:spAutoFit/>
          </a:bodyPr>
          <a:lstStyle/>
          <a:p>
            <a:pPr lvl="1" indent="-457200">
              <a:spcBef>
                <a:spcPts val="600"/>
              </a:spcBef>
              <a:spcAft>
                <a:spcPts val="600"/>
              </a:spcAft>
              <a:defRPr/>
            </a:pPr>
            <a:r>
              <a:rPr lang="en-US" sz="2800" i="0" u="sng" dirty="0">
                <a:ln>
                  <a:solidFill>
                    <a:srgbClr val="00B050"/>
                  </a:solidFill>
                </a:ln>
                <a:solidFill>
                  <a:srgbClr val="FF0000"/>
                </a:solidFill>
                <a:latin typeface="Verdana" panose="020B0604030504040204" pitchFamily="34" charset="0"/>
              </a:rPr>
              <a:t>Example-7: </a:t>
            </a:r>
            <a:r>
              <a:rPr lang="en-US" sz="2800" i="0" u="sng" dirty="0">
                <a:ln>
                  <a:solidFill>
                    <a:srgbClr val="3333FF"/>
                  </a:solidFill>
                </a:ln>
                <a:solidFill>
                  <a:srgbClr val="FF0000"/>
                </a:solidFill>
                <a:latin typeface="Verdana" panose="020B0604030504040204" pitchFamily="34" charset="0"/>
              </a:rPr>
              <a:t>Word shifting </a:t>
            </a:r>
            <a:r>
              <a:rPr lang="en-US" sz="2800" i="0" u="sng" dirty="0" err="1">
                <a:ln>
                  <a:solidFill>
                    <a:srgbClr val="3333FF"/>
                  </a:solidFill>
                </a:ln>
                <a:solidFill>
                  <a:srgbClr val="FF0000"/>
                </a:solidFill>
                <a:latin typeface="Verdana" panose="020B0604030504040204" pitchFamily="34" charset="0"/>
              </a:rPr>
              <a:t>Steganography</a:t>
            </a:r>
            <a:endParaRPr lang="en-US" sz="2800" i="0" u="sng" dirty="0">
              <a:ln>
                <a:solidFill>
                  <a:srgbClr val="3333FF"/>
                </a:solidFill>
              </a:ln>
              <a:solidFill>
                <a:srgbClr val="FF0000"/>
              </a:solidFill>
              <a:latin typeface="Verdana" panose="020B0604030504040204" pitchFamily="34" charset="0"/>
            </a:endParaRPr>
          </a:p>
          <a:p>
            <a:pPr lvl="1" indent="-457200">
              <a:spcBef>
                <a:spcPts val="600"/>
              </a:spcBef>
              <a:spcAft>
                <a:spcPts val="600"/>
              </a:spcAft>
              <a:buFont typeface="Wingdings" pitchFamily="2" charset="2"/>
              <a:buChar char="Ø"/>
              <a:defRPr/>
            </a:pPr>
            <a:r>
              <a:rPr lang="en-US" sz="1600" b="0" i="0" dirty="0">
                <a:latin typeface="Verdana" pitchFamily="34" charset="0"/>
                <a:ea typeface="Verdana" pitchFamily="34" charset="0"/>
                <a:cs typeface="Verdana" pitchFamily="34" charset="0"/>
              </a:rPr>
              <a:t>Consider the following sentence and termed it as </a:t>
            </a:r>
            <a:r>
              <a:rPr lang="en-US" sz="1600" i="0" dirty="0">
                <a:latin typeface="Verdana" pitchFamily="34" charset="0"/>
                <a:ea typeface="Verdana" pitchFamily="34" charset="0"/>
                <a:cs typeface="Verdana" pitchFamily="34" charset="0"/>
              </a:rPr>
              <a:t>S</a:t>
            </a:r>
            <a:r>
              <a:rPr lang="en-US" sz="160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a:t>
            </a:r>
          </a:p>
          <a:p>
            <a:pPr lvl="1" indent="-457200">
              <a:spcBef>
                <a:spcPts val="600"/>
              </a:spcBef>
              <a:spcAft>
                <a:spcPts val="600"/>
              </a:spcAft>
              <a:defRPr/>
            </a:pPr>
            <a:r>
              <a:rPr lang="en-US" sz="1700" b="0" i="0" dirty="0">
                <a:latin typeface="Verdana" pitchFamily="34" charset="0"/>
                <a:ea typeface="Verdana" pitchFamily="34" charset="0"/>
                <a:cs typeface="Verdana" pitchFamily="34" charset="0"/>
              </a:rPr>
              <a:t>	</a:t>
            </a: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a:p>
            <a:pPr lvl="1" indent="-457200">
              <a:spcBef>
                <a:spcPts val="600"/>
              </a:spcBef>
              <a:spcAft>
                <a:spcPts val="600"/>
              </a:spcAft>
              <a:defRPr/>
            </a:pPr>
            <a:endParaRPr lang="en-US" sz="100" b="0" i="0" dirty="0">
              <a:latin typeface="Verdana" pitchFamily="34" charset="0"/>
              <a:ea typeface="Verdana" pitchFamily="34" charset="0"/>
              <a:cs typeface="Verdana" pitchFamily="34" charset="0"/>
            </a:endParaRPr>
          </a:p>
          <a:p>
            <a:pPr lvl="1" indent="-457200">
              <a:spcBef>
                <a:spcPts val="600"/>
              </a:spcBef>
              <a:spcAft>
                <a:spcPts val="600"/>
              </a:spcAft>
              <a:buFont typeface="Wingdings" pitchFamily="2" charset="2"/>
              <a:buChar char="Ø"/>
              <a:defRPr/>
            </a:pPr>
            <a:r>
              <a:rPr lang="en-US" sz="1600" b="0" i="0" dirty="0">
                <a:latin typeface="Verdana" pitchFamily="34" charset="0"/>
                <a:ea typeface="Verdana" pitchFamily="34" charset="0"/>
                <a:cs typeface="Verdana" pitchFamily="34" charset="0"/>
              </a:rPr>
              <a:t>Apply word-shifting algorithm in </a:t>
            </a:r>
            <a:r>
              <a:rPr lang="en-US" sz="1600" i="0" dirty="0">
                <a:latin typeface="Verdana" pitchFamily="34" charset="0"/>
                <a:ea typeface="Verdana" pitchFamily="34" charset="0"/>
                <a:cs typeface="Verdana" pitchFamily="34" charset="0"/>
              </a:rPr>
              <a:t>S</a:t>
            </a:r>
            <a:r>
              <a:rPr lang="en-US" sz="160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 </a:t>
            </a:r>
          </a:p>
          <a:p>
            <a:pPr marL="914400" lvl="1" indent="-280988">
              <a:spcBef>
                <a:spcPts val="600"/>
              </a:spcBef>
              <a:spcAft>
                <a:spcPts val="600"/>
              </a:spcAft>
              <a:buFont typeface="Wingdings" pitchFamily="2" charset="2"/>
              <a:buChar char="v"/>
              <a:defRPr/>
            </a:pPr>
            <a:r>
              <a:rPr lang="en-US" sz="1600" b="0" i="0" dirty="0">
                <a:latin typeface="Verdana" pitchFamily="34" charset="0"/>
                <a:ea typeface="Verdana" pitchFamily="34" charset="0"/>
                <a:cs typeface="Verdana" pitchFamily="34" charset="0"/>
              </a:rPr>
              <a:t>Expanding the space before </a:t>
            </a:r>
            <a:r>
              <a:rPr lang="en-US" sz="1600" b="0" i="0" dirty="0">
                <a:solidFill>
                  <a:srgbClr val="FF0000"/>
                </a:solidFill>
                <a:latin typeface="Verdana" pitchFamily="34" charset="0"/>
                <a:ea typeface="Verdana" pitchFamily="34" charset="0"/>
                <a:cs typeface="Verdana" pitchFamily="34" charset="0"/>
              </a:rPr>
              <a:t>explore</a:t>
            </a:r>
            <a:r>
              <a:rPr lang="en-US" sz="1600" b="0" i="0" dirty="0">
                <a:latin typeface="Verdana" pitchFamily="34" charset="0"/>
                <a:ea typeface="Verdana" pitchFamily="34" charset="0"/>
                <a:cs typeface="Verdana" pitchFamily="34" charset="0"/>
              </a:rPr>
              <a:t>, world, </a:t>
            </a:r>
            <a:r>
              <a:rPr lang="en-US" sz="1600" b="0" i="0" dirty="0">
                <a:solidFill>
                  <a:srgbClr val="FF0000"/>
                </a:solidFill>
                <a:latin typeface="Verdana" pitchFamily="34" charset="0"/>
                <a:ea typeface="Verdana" pitchFamily="34" charset="0"/>
                <a:cs typeface="Verdana" pitchFamily="34" charset="0"/>
              </a:rPr>
              <a:t>wide</a:t>
            </a:r>
            <a:r>
              <a:rPr lang="en-US" sz="1600" b="0" i="0" dirty="0">
                <a:latin typeface="Verdana" pitchFamily="34" charset="0"/>
                <a:ea typeface="Verdana" pitchFamily="34" charset="0"/>
                <a:cs typeface="Verdana" pitchFamily="34" charset="0"/>
              </a:rPr>
              <a:t> and </a:t>
            </a:r>
            <a:r>
              <a:rPr lang="en-US" sz="1600" b="0" i="0" dirty="0">
                <a:solidFill>
                  <a:srgbClr val="FF0000"/>
                </a:solidFill>
                <a:latin typeface="Verdana" pitchFamily="34" charset="0"/>
                <a:ea typeface="Verdana" pitchFamily="34" charset="0"/>
                <a:cs typeface="Verdana" pitchFamily="34" charset="0"/>
              </a:rPr>
              <a:t>web</a:t>
            </a:r>
            <a:r>
              <a:rPr lang="en-US" sz="1600" b="0" i="0" dirty="0">
                <a:latin typeface="Verdana" pitchFamily="34" charset="0"/>
                <a:ea typeface="Verdana" pitchFamily="34" charset="0"/>
                <a:cs typeface="Verdana" pitchFamily="34" charset="0"/>
              </a:rPr>
              <a:t> by one point.</a:t>
            </a:r>
          </a:p>
          <a:p>
            <a:pPr marL="914400" lvl="1" indent="-280988">
              <a:spcBef>
                <a:spcPts val="600"/>
              </a:spcBef>
              <a:spcAft>
                <a:spcPts val="600"/>
              </a:spcAft>
              <a:buFont typeface="Wingdings" pitchFamily="2" charset="2"/>
              <a:buChar char="v"/>
              <a:defRPr/>
            </a:pPr>
            <a:r>
              <a:rPr lang="en-US" sz="1600" b="0" i="0" dirty="0">
                <a:latin typeface="Verdana" pitchFamily="34" charset="0"/>
                <a:ea typeface="Verdana" pitchFamily="34" charset="0"/>
                <a:cs typeface="Verdana" pitchFamily="34" charset="0"/>
              </a:rPr>
              <a:t>Condense the space after </a:t>
            </a:r>
            <a:r>
              <a:rPr lang="en-US" sz="1600" b="0" i="0" dirty="0">
                <a:solidFill>
                  <a:srgbClr val="3333FF"/>
                </a:solidFill>
                <a:latin typeface="Verdana" pitchFamily="34" charset="0"/>
                <a:ea typeface="Verdana" pitchFamily="34" charset="0"/>
                <a:cs typeface="Verdana" pitchFamily="34" charset="0"/>
              </a:rPr>
              <a:t>explore</a:t>
            </a:r>
            <a:r>
              <a:rPr lang="en-US" sz="1600" b="0" i="0" dirty="0">
                <a:latin typeface="Verdana" pitchFamily="34" charset="0"/>
                <a:ea typeface="Verdana" pitchFamily="34" charset="0"/>
                <a:cs typeface="Verdana" pitchFamily="34" charset="0"/>
              </a:rPr>
              <a:t>, world, </a:t>
            </a:r>
            <a:r>
              <a:rPr lang="en-US" sz="1600" b="0" i="0" dirty="0">
                <a:solidFill>
                  <a:srgbClr val="3333FF"/>
                </a:solidFill>
                <a:latin typeface="Verdana" pitchFamily="34" charset="0"/>
                <a:ea typeface="Verdana" pitchFamily="34" charset="0"/>
                <a:cs typeface="Verdana" pitchFamily="34" charset="0"/>
              </a:rPr>
              <a:t>wide</a:t>
            </a:r>
            <a:r>
              <a:rPr lang="en-US" sz="1600" b="0" i="0" dirty="0">
                <a:latin typeface="Verdana" pitchFamily="34" charset="0"/>
                <a:ea typeface="Verdana" pitchFamily="34" charset="0"/>
                <a:cs typeface="Verdana" pitchFamily="34" charset="0"/>
              </a:rPr>
              <a:t> and </a:t>
            </a:r>
            <a:r>
              <a:rPr lang="en-US" sz="1600" b="0" i="0" dirty="0">
                <a:solidFill>
                  <a:srgbClr val="3333FF"/>
                </a:solidFill>
                <a:latin typeface="Verdana" pitchFamily="34" charset="0"/>
                <a:ea typeface="Verdana" pitchFamily="34" charset="0"/>
                <a:cs typeface="Verdana" pitchFamily="34" charset="0"/>
              </a:rPr>
              <a:t>web</a:t>
            </a:r>
            <a:r>
              <a:rPr lang="en-US" sz="1600" b="0" i="0" dirty="0">
                <a:latin typeface="Verdana" pitchFamily="34" charset="0"/>
                <a:ea typeface="Verdana" pitchFamily="34" charset="0"/>
                <a:cs typeface="Verdana" pitchFamily="34" charset="0"/>
              </a:rPr>
              <a:t> by one point.</a:t>
            </a:r>
          </a:p>
          <a:p>
            <a:pPr lvl="1" indent="-457200">
              <a:spcBef>
                <a:spcPts val="600"/>
              </a:spcBef>
              <a:spcAft>
                <a:spcPts val="600"/>
              </a:spcAft>
              <a:buFont typeface="Wingdings" pitchFamily="2" charset="2"/>
              <a:buChar char="Ø"/>
              <a:defRPr/>
            </a:pPr>
            <a:r>
              <a:rPr lang="en-US" sz="1600" b="0" i="0" dirty="0">
                <a:latin typeface="Verdana" pitchFamily="34" charset="0"/>
                <a:ea typeface="Verdana" pitchFamily="34" charset="0"/>
                <a:cs typeface="Verdana" pitchFamily="34" charset="0"/>
              </a:rPr>
              <a:t> We get the modified sentence </a:t>
            </a:r>
            <a:r>
              <a:rPr lang="en-US" sz="1600" i="0" dirty="0">
                <a:latin typeface="Verdana" pitchFamily="34" charset="0"/>
                <a:ea typeface="Verdana" pitchFamily="34" charset="0"/>
                <a:cs typeface="Verdana" pitchFamily="34" charset="0"/>
              </a:rPr>
              <a:t>S</a:t>
            </a:r>
            <a:r>
              <a:rPr lang="en-US" sz="1600" i="0" baseline="-25000" dirty="0">
                <a:latin typeface="Verdana" pitchFamily="34" charset="0"/>
                <a:ea typeface="Verdana" pitchFamily="34" charset="0"/>
                <a:cs typeface="Verdana" pitchFamily="34" charset="0"/>
              </a:rPr>
              <a:t>2 </a:t>
            </a:r>
            <a:r>
              <a:rPr lang="en-US" sz="1600" b="0" i="0" dirty="0">
                <a:latin typeface="Verdana" pitchFamily="34" charset="0"/>
                <a:ea typeface="Verdana" pitchFamily="34" charset="0"/>
                <a:cs typeface="Verdana" pitchFamily="34" charset="0"/>
              </a:rPr>
              <a:t>as:</a:t>
            </a: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a:p>
            <a:pPr lvl="1" indent="-457200">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By combining or overlapping S1 and S2, produces a different message: </a:t>
            </a:r>
            <a:r>
              <a:rPr lang="en-US" sz="1700" b="0" i="0" dirty="0">
                <a:solidFill>
                  <a:srgbClr val="3333FF"/>
                </a:solidFill>
                <a:latin typeface="Verdana" pitchFamily="34" charset="0"/>
                <a:ea typeface="Verdana" pitchFamily="34" charset="0"/>
                <a:cs typeface="Verdana" pitchFamily="34" charset="0"/>
              </a:rPr>
              <a:t>explore the world wide web. </a:t>
            </a:r>
            <a:r>
              <a:rPr lang="en-US" sz="1200" b="0" i="0" dirty="0">
                <a:latin typeface="Verdana" pitchFamily="34" charset="0"/>
                <a:ea typeface="Verdana" pitchFamily="34" charset="0"/>
                <a:cs typeface="Verdana" pitchFamily="34" charset="0"/>
              </a:rPr>
              <a:t>The sentences containing the shifted words appear harmless.</a:t>
            </a:r>
            <a:endParaRPr lang="en-US" sz="1700" b="0" i="0" dirty="0">
              <a:solidFill>
                <a:srgbClr val="3333FF"/>
              </a:solidFill>
              <a:latin typeface="Verdana" pitchFamily="34" charset="0"/>
              <a:ea typeface="Verdana" pitchFamily="34" charset="0"/>
              <a:cs typeface="Verdana" pitchFamily="34" charset="0"/>
            </a:endParaRP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a:p>
            <a:pPr lvl="1" indent="-457200">
              <a:spcBef>
                <a:spcPts val="600"/>
              </a:spcBef>
              <a:spcAft>
                <a:spcPts val="600"/>
              </a:spcAft>
              <a:defRPr/>
            </a:pPr>
            <a:endParaRPr lang="en-US" sz="1700" b="0" i="0" dirty="0">
              <a:latin typeface="Verdana" pitchFamily="34" charset="0"/>
              <a:ea typeface="Verdana" pitchFamily="34" charset="0"/>
              <a:cs typeface="Verdana" pitchFamily="34" charset="0"/>
            </a:endParaRPr>
          </a:p>
        </p:txBody>
      </p:sp>
      <p:sp>
        <p:nvSpPr>
          <p:cNvPr id="24579" name="TextBox 5"/>
          <p:cNvSpPr txBox="1">
            <a:spLocks noChangeArrowheads="1"/>
          </p:cNvSpPr>
          <p:nvPr/>
        </p:nvSpPr>
        <p:spPr bwMode="auto">
          <a:xfrm>
            <a:off x="762000" y="1743075"/>
            <a:ext cx="7391400" cy="83185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600" b="0" i="0">
                <a:latin typeface="Verdana" panose="020B0604030504040204" pitchFamily="34" charset="0"/>
              </a:rPr>
              <a:t>We </a:t>
            </a:r>
            <a:r>
              <a:rPr lang="en-US" sz="1600" i="0">
                <a:solidFill>
                  <a:srgbClr val="FF0000"/>
                </a:solidFill>
                <a:latin typeface="Verdana" panose="020B0604030504040204" pitchFamily="34" charset="0"/>
              </a:rPr>
              <a:t>explore</a:t>
            </a:r>
            <a:r>
              <a:rPr lang="en-US" sz="1600" b="0" i="0">
                <a:latin typeface="Verdana" panose="020B0604030504040204" pitchFamily="34" charset="0"/>
              </a:rPr>
              <a:t> new steganographic and cryptographic algorithms and techniques throughout the </a:t>
            </a:r>
            <a:r>
              <a:rPr lang="en-US" sz="1600" i="0">
                <a:solidFill>
                  <a:srgbClr val="FF0000"/>
                </a:solidFill>
                <a:latin typeface="Verdana" panose="020B0604030504040204" pitchFamily="34" charset="0"/>
              </a:rPr>
              <a:t>world</a:t>
            </a:r>
            <a:r>
              <a:rPr lang="en-US" sz="1600" b="0" i="0">
                <a:latin typeface="Verdana" panose="020B0604030504040204" pitchFamily="34" charset="0"/>
              </a:rPr>
              <a:t> to produce </a:t>
            </a:r>
            <a:r>
              <a:rPr lang="en-US" sz="1600" i="0">
                <a:solidFill>
                  <a:srgbClr val="FF0000"/>
                </a:solidFill>
                <a:latin typeface="Verdana" panose="020B0604030504040204" pitchFamily="34" charset="0"/>
              </a:rPr>
              <a:t>wide</a:t>
            </a:r>
            <a:r>
              <a:rPr lang="en-US" sz="1600" b="0" i="0">
                <a:latin typeface="Verdana" panose="020B0604030504040204" pitchFamily="34" charset="0"/>
              </a:rPr>
              <a:t> variety and security in the electronic </a:t>
            </a:r>
            <a:r>
              <a:rPr lang="en-US" sz="1600" i="0">
                <a:solidFill>
                  <a:srgbClr val="FF0000"/>
                </a:solidFill>
                <a:latin typeface="Verdana" panose="020B0604030504040204" pitchFamily="34" charset="0"/>
              </a:rPr>
              <a:t>web</a:t>
            </a:r>
            <a:r>
              <a:rPr lang="en-US" sz="1600" b="0" i="0">
                <a:latin typeface="Verdana" panose="020B0604030504040204" pitchFamily="34" charset="0"/>
              </a:rPr>
              <a:t> called the Internet.</a:t>
            </a:r>
            <a:endParaRPr lang="en-US" sz="1600"/>
          </a:p>
        </p:txBody>
      </p:sp>
      <p:sp>
        <p:nvSpPr>
          <p:cNvPr id="7" name="TextBox 6"/>
          <p:cNvSpPr txBox="1"/>
          <p:nvPr/>
        </p:nvSpPr>
        <p:spPr>
          <a:xfrm>
            <a:off x="762000" y="4267200"/>
            <a:ext cx="7391400" cy="830263"/>
          </a:xfrm>
          <a:prstGeom prst="rect">
            <a:avLst/>
          </a:prstGeom>
          <a:noFill/>
          <a:ln w="12700">
            <a:solidFill>
              <a:srgbClr val="0000FF"/>
            </a:solidFill>
          </a:ln>
        </p:spPr>
        <p:txBody>
          <a:bodyPr>
            <a:spAutoFit/>
          </a:bodyPr>
          <a:lstStyle/>
          <a:p>
            <a:pPr>
              <a:defRPr/>
            </a:pPr>
            <a:r>
              <a:rPr lang="en-US" sz="1600" b="0" i="0" spc="100" dirty="0">
                <a:latin typeface="Verdana" pitchFamily="34" charset="0"/>
                <a:ea typeface="Verdana" pitchFamily="34" charset="0"/>
                <a:cs typeface="Verdana" pitchFamily="34" charset="0"/>
              </a:rPr>
              <a:t>We </a:t>
            </a:r>
            <a:r>
              <a:rPr lang="en-US" sz="1600" b="0" i="0" spc="-100" dirty="0">
                <a:latin typeface="Verdana" pitchFamily="34" charset="0"/>
                <a:ea typeface="Verdana" pitchFamily="34" charset="0"/>
                <a:cs typeface="Verdana" pitchFamily="34" charset="0"/>
              </a:rPr>
              <a:t>explore n</a:t>
            </a:r>
            <a:r>
              <a:rPr lang="en-US" sz="1600" b="0" i="0" dirty="0">
                <a:latin typeface="Verdana" pitchFamily="34" charset="0"/>
                <a:ea typeface="Verdana" pitchFamily="34" charset="0"/>
                <a:cs typeface="Verdana" pitchFamily="34" charset="0"/>
              </a:rPr>
              <a:t>ew </a:t>
            </a:r>
            <a:r>
              <a:rPr lang="en-US" sz="1600" b="0" i="0" dirty="0" err="1">
                <a:latin typeface="Verdana" pitchFamily="34" charset="0"/>
                <a:ea typeface="Verdana" pitchFamily="34" charset="0"/>
                <a:cs typeface="Verdana" pitchFamily="34" charset="0"/>
              </a:rPr>
              <a:t>steganographic</a:t>
            </a:r>
            <a:r>
              <a:rPr lang="en-US" sz="1600" b="0" i="0" dirty="0">
                <a:latin typeface="Verdana" pitchFamily="34" charset="0"/>
                <a:ea typeface="Verdana" pitchFamily="34" charset="0"/>
                <a:cs typeface="Verdana" pitchFamily="34" charset="0"/>
              </a:rPr>
              <a:t> and cryptographic algorithms and techniques throughou</a:t>
            </a:r>
            <a:r>
              <a:rPr lang="en-US" sz="1600" b="0" i="0" spc="100" dirty="0">
                <a:latin typeface="Verdana" pitchFamily="34" charset="0"/>
                <a:ea typeface="Verdana" pitchFamily="34" charset="0"/>
                <a:cs typeface="Verdana" pitchFamily="34" charset="0"/>
              </a:rPr>
              <a:t>t t</a:t>
            </a:r>
            <a:r>
              <a:rPr lang="en-US" sz="1600" b="0" i="0" dirty="0">
                <a:latin typeface="Verdana" pitchFamily="34" charset="0"/>
                <a:ea typeface="Verdana" pitchFamily="34" charset="0"/>
                <a:cs typeface="Verdana" pitchFamily="34" charset="0"/>
              </a:rPr>
              <a:t>he worl</a:t>
            </a:r>
            <a:r>
              <a:rPr lang="en-US" sz="1600" b="0" i="0" spc="-100" dirty="0">
                <a:latin typeface="Verdana" pitchFamily="34" charset="0"/>
                <a:ea typeface="Verdana" pitchFamily="34" charset="0"/>
                <a:cs typeface="Verdana" pitchFamily="34" charset="0"/>
              </a:rPr>
              <a:t>d t</a:t>
            </a:r>
            <a:r>
              <a:rPr lang="en-US" sz="1600" b="0" i="0" dirty="0">
                <a:latin typeface="Verdana" pitchFamily="34" charset="0"/>
                <a:ea typeface="Verdana" pitchFamily="34" charset="0"/>
                <a:cs typeface="Verdana" pitchFamily="34" charset="0"/>
              </a:rPr>
              <a:t>o produc</a:t>
            </a:r>
            <a:r>
              <a:rPr lang="en-US" sz="1600" b="0" i="0" spc="100" dirty="0">
                <a:latin typeface="Verdana" pitchFamily="34" charset="0"/>
                <a:ea typeface="Verdana" pitchFamily="34" charset="0"/>
                <a:cs typeface="Verdana" pitchFamily="34" charset="0"/>
              </a:rPr>
              <a:t>e w</a:t>
            </a:r>
            <a:r>
              <a:rPr lang="en-US" sz="1600" b="0" i="0" dirty="0">
                <a:latin typeface="Verdana" pitchFamily="34" charset="0"/>
                <a:ea typeface="Verdana" pitchFamily="34" charset="0"/>
                <a:cs typeface="Verdana" pitchFamily="34" charset="0"/>
              </a:rPr>
              <a:t>id</a:t>
            </a:r>
            <a:r>
              <a:rPr lang="en-US" sz="1600" b="0" i="0" spc="-100" dirty="0">
                <a:latin typeface="Verdana" pitchFamily="34" charset="0"/>
                <a:ea typeface="Verdana" pitchFamily="34" charset="0"/>
                <a:cs typeface="Verdana" pitchFamily="34" charset="0"/>
              </a:rPr>
              <a:t>e v</a:t>
            </a:r>
            <a:r>
              <a:rPr lang="en-US" sz="1600" b="0" i="0" dirty="0">
                <a:latin typeface="Verdana" pitchFamily="34" charset="0"/>
                <a:ea typeface="Verdana" pitchFamily="34" charset="0"/>
                <a:cs typeface="Verdana" pitchFamily="34" charset="0"/>
              </a:rPr>
              <a:t>ariety and security in the electroni</a:t>
            </a:r>
            <a:r>
              <a:rPr lang="en-US" sz="1600" b="0" i="0" spc="100" dirty="0">
                <a:latin typeface="Verdana" pitchFamily="34" charset="0"/>
                <a:ea typeface="Verdana" pitchFamily="34" charset="0"/>
                <a:cs typeface="Verdana" pitchFamily="34" charset="0"/>
              </a:rPr>
              <a:t>c w</a:t>
            </a:r>
            <a:r>
              <a:rPr lang="en-US" sz="1600" b="0" i="0" dirty="0">
                <a:latin typeface="Verdana" pitchFamily="34" charset="0"/>
                <a:ea typeface="Verdana" pitchFamily="34" charset="0"/>
                <a:cs typeface="Verdana" pitchFamily="34" charset="0"/>
              </a:rPr>
              <a:t>e</a:t>
            </a:r>
            <a:r>
              <a:rPr lang="en-US" sz="1600" b="0" i="0" spc="-100" dirty="0">
                <a:latin typeface="Verdana" pitchFamily="34" charset="0"/>
                <a:ea typeface="Verdana" pitchFamily="34" charset="0"/>
                <a:cs typeface="Verdana" pitchFamily="34" charset="0"/>
              </a:rPr>
              <a:t>b c</a:t>
            </a:r>
            <a:r>
              <a:rPr lang="en-US" sz="1600" b="0" i="0" dirty="0">
                <a:latin typeface="Verdana" pitchFamily="34" charset="0"/>
                <a:ea typeface="Verdana" pitchFamily="34" charset="0"/>
                <a:cs typeface="Verdana" pitchFamily="34" charset="0"/>
              </a:rPr>
              <a:t>alled the Internet.</a:t>
            </a:r>
            <a:endParaRPr lang="en-US" sz="1600" dirty="0"/>
          </a:p>
        </p:txBody>
      </p:sp>
      <p:sp>
        <p:nvSpPr>
          <p:cNvPr id="24581" name="TextBox 7"/>
          <p:cNvSpPr txBox="1">
            <a:spLocks noChangeArrowheads="1"/>
          </p:cNvSpPr>
          <p:nvPr/>
        </p:nvSpPr>
        <p:spPr bwMode="auto">
          <a:xfrm>
            <a:off x="762000" y="5875338"/>
            <a:ext cx="7391400" cy="830262"/>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600" b="0" i="0">
                <a:latin typeface="Verdana" panose="020B0604030504040204" pitchFamily="34" charset="0"/>
              </a:rPr>
              <a:t>We explore new steganographic and cryptographic algorithms and techniques throughout the world to produce wide variety and security in the electronic web called the Internet.</a:t>
            </a:r>
            <a:endParaRPr lang="en-US" sz="1600"/>
          </a:p>
        </p:txBody>
      </p:sp>
      <p:sp>
        <p:nvSpPr>
          <p:cNvPr id="9" name="TextBox 8"/>
          <p:cNvSpPr txBox="1"/>
          <p:nvPr/>
        </p:nvSpPr>
        <p:spPr>
          <a:xfrm>
            <a:off x="762000" y="5875338"/>
            <a:ext cx="7391400" cy="830262"/>
          </a:xfrm>
          <a:prstGeom prst="rect">
            <a:avLst/>
          </a:prstGeom>
          <a:noFill/>
          <a:ln w="12700">
            <a:solidFill>
              <a:srgbClr val="0000FF"/>
            </a:solidFill>
          </a:ln>
        </p:spPr>
        <p:txBody>
          <a:bodyPr>
            <a:spAutoFit/>
          </a:bodyPr>
          <a:lstStyle/>
          <a:p>
            <a:pPr>
              <a:defRPr/>
            </a:pPr>
            <a:r>
              <a:rPr lang="en-US" sz="1600" b="0" i="0" spc="100" dirty="0">
                <a:latin typeface="Verdana" pitchFamily="34" charset="0"/>
                <a:ea typeface="Verdana" pitchFamily="34" charset="0"/>
                <a:cs typeface="Verdana" pitchFamily="34" charset="0"/>
              </a:rPr>
              <a:t>We </a:t>
            </a:r>
            <a:r>
              <a:rPr lang="en-US" sz="1600" b="0" i="0" spc="-100" dirty="0">
                <a:latin typeface="Verdana" pitchFamily="34" charset="0"/>
                <a:ea typeface="Verdana" pitchFamily="34" charset="0"/>
                <a:cs typeface="Verdana" pitchFamily="34" charset="0"/>
              </a:rPr>
              <a:t>explore n</a:t>
            </a:r>
            <a:r>
              <a:rPr lang="en-US" sz="1600" b="0" i="0" dirty="0">
                <a:latin typeface="Verdana" pitchFamily="34" charset="0"/>
                <a:ea typeface="Verdana" pitchFamily="34" charset="0"/>
                <a:cs typeface="Verdana" pitchFamily="34" charset="0"/>
              </a:rPr>
              <a:t>ew </a:t>
            </a:r>
            <a:r>
              <a:rPr lang="en-US" sz="1600" b="0" i="0" dirty="0" err="1">
                <a:latin typeface="Verdana" pitchFamily="34" charset="0"/>
                <a:ea typeface="Verdana" pitchFamily="34" charset="0"/>
                <a:cs typeface="Verdana" pitchFamily="34" charset="0"/>
              </a:rPr>
              <a:t>steganographic</a:t>
            </a:r>
            <a:r>
              <a:rPr lang="en-US" sz="1600" b="0" i="0" dirty="0">
                <a:latin typeface="Verdana" pitchFamily="34" charset="0"/>
                <a:ea typeface="Verdana" pitchFamily="34" charset="0"/>
                <a:cs typeface="Verdana" pitchFamily="34" charset="0"/>
              </a:rPr>
              <a:t> and cryptographic algorithms and techniques throughou</a:t>
            </a:r>
            <a:r>
              <a:rPr lang="en-US" sz="1600" b="0" i="0" spc="100" dirty="0">
                <a:latin typeface="Verdana" pitchFamily="34" charset="0"/>
                <a:ea typeface="Verdana" pitchFamily="34" charset="0"/>
                <a:cs typeface="Verdana" pitchFamily="34" charset="0"/>
              </a:rPr>
              <a:t>t t</a:t>
            </a:r>
            <a:r>
              <a:rPr lang="en-US" sz="1600" b="0" i="0" dirty="0">
                <a:latin typeface="Verdana" pitchFamily="34" charset="0"/>
                <a:ea typeface="Verdana" pitchFamily="34" charset="0"/>
                <a:cs typeface="Verdana" pitchFamily="34" charset="0"/>
              </a:rPr>
              <a:t>he worl</a:t>
            </a:r>
            <a:r>
              <a:rPr lang="en-US" sz="1600" b="0" i="0" spc="-100" dirty="0">
                <a:latin typeface="Verdana" pitchFamily="34" charset="0"/>
                <a:ea typeface="Verdana" pitchFamily="34" charset="0"/>
                <a:cs typeface="Verdana" pitchFamily="34" charset="0"/>
              </a:rPr>
              <a:t>d t</a:t>
            </a:r>
            <a:r>
              <a:rPr lang="en-US" sz="1600" b="0" i="0" dirty="0">
                <a:latin typeface="Verdana" pitchFamily="34" charset="0"/>
                <a:ea typeface="Verdana" pitchFamily="34" charset="0"/>
                <a:cs typeface="Verdana" pitchFamily="34" charset="0"/>
              </a:rPr>
              <a:t>o produc</a:t>
            </a:r>
            <a:r>
              <a:rPr lang="en-US" sz="1600" b="0" i="0" spc="100" dirty="0">
                <a:latin typeface="Verdana" pitchFamily="34" charset="0"/>
                <a:ea typeface="Verdana" pitchFamily="34" charset="0"/>
                <a:cs typeface="Verdana" pitchFamily="34" charset="0"/>
              </a:rPr>
              <a:t>e w</a:t>
            </a:r>
            <a:r>
              <a:rPr lang="en-US" sz="1600" b="0" i="0" dirty="0">
                <a:latin typeface="Verdana" pitchFamily="34" charset="0"/>
                <a:ea typeface="Verdana" pitchFamily="34" charset="0"/>
                <a:cs typeface="Verdana" pitchFamily="34" charset="0"/>
              </a:rPr>
              <a:t>id</a:t>
            </a:r>
            <a:r>
              <a:rPr lang="en-US" sz="1600" b="0" i="0" spc="-100" dirty="0">
                <a:latin typeface="Verdana" pitchFamily="34" charset="0"/>
                <a:ea typeface="Verdana" pitchFamily="34" charset="0"/>
                <a:cs typeface="Verdana" pitchFamily="34" charset="0"/>
              </a:rPr>
              <a:t>e v</a:t>
            </a:r>
            <a:r>
              <a:rPr lang="en-US" sz="1600" b="0" i="0" dirty="0">
                <a:latin typeface="Verdana" pitchFamily="34" charset="0"/>
                <a:ea typeface="Verdana" pitchFamily="34" charset="0"/>
                <a:cs typeface="Verdana" pitchFamily="34" charset="0"/>
              </a:rPr>
              <a:t>ariety and security in the electroni</a:t>
            </a:r>
            <a:r>
              <a:rPr lang="en-US" sz="1600" b="0" i="0" spc="100" dirty="0">
                <a:latin typeface="Verdana" pitchFamily="34" charset="0"/>
                <a:ea typeface="Verdana" pitchFamily="34" charset="0"/>
                <a:cs typeface="Verdana" pitchFamily="34" charset="0"/>
              </a:rPr>
              <a:t>c w</a:t>
            </a:r>
            <a:r>
              <a:rPr lang="en-US" sz="1600" b="0" i="0" dirty="0">
                <a:latin typeface="Verdana" pitchFamily="34" charset="0"/>
                <a:ea typeface="Verdana" pitchFamily="34" charset="0"/>
                <a:cs typeface="Verdana" pitchFamily="34" charset="0"/>
              </a:rPr>
              <a:t>e</a:t>
            </a:r>
            <a:r>
              <a:rPr lang="en-US" sz="1600" b="0" i="0" spc="-100" dirty="0">
                <a:latin typeface="Verdana" pitchFamily="34" charset="0"/>
                <a:ea typeface="Verdana" pitchFamily="34" charset="0"/>
                <a:cs typeface="Verdana" pitchFamily="34" charset="0"/>
              </a:rPr>
              <a:t>b c</a:t>
            </a:r>
            <a:r>
              <a:rPr lang="en-US" sz="1600" b="0" i="0" dirty="0">
                <a:latin typeface="Verdana" pitchFamily="34" charset="0"/>
                <a:ea typeface="Verdana" pitchFamily="34" charset="0"/>
                <a:cs typeface="Verdana" pitchFamily="34" charset="0"/>
              </a:rPr>
              <a:t>alled the Internet.</a:t>
            </a:r>
            <a:endParaRPr lang="en-US" sz="1600" dirty="0"/>
          </a:p>
        </p:txBody>
      </p:sp>
      <p:sp>
        <p:nvSpPr>
          <p:cNvPr id="24584"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20</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14"/>
          <p:cNvSpPr>
            <a:spLocks noChangeArrowheads="1"/>
          </p:cNvSpPr>
          <p:nvPr/>
        </p:nvSpPr>
        <p:spPr bwMode="auto">
          <a:xfrm>
            <a:off x="228600" y="1143000"/>
            <a:ext cx="8686800" cy="3200400"/>
          </a:xfrm>
          <a:prstGeom prst="rect">
            <a:avLst/>
          </a:prstGeom>
          <a:noFill/>
          <a:ln w="9525">
            <a:noFill/>
            <a:miter lim="800000"/>
            <a:headEnd/>
            <a:tailEnd/>
          </a:ln>
        </p:spPr>
        <p:txBody>
          <a:bodyPr anchor="ctr">
            <a:spAutoFit/>
          </a:bodyPr>
          <a:lstStyle/>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Ave Maria cipher is a clever message encryption method used in ancient time. </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The cipher is a table of 384 parallel columns of Latin words. </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Each word on the table represents a plaintext character. </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To code a message, the message letters are replaced by the corresponding words on the table. The coded message then looks like innocent religious litanies.</a:t>
            </a:r>
          </a:p>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For example, let us consider the 26 alphabets of English where each character represents a word listed below. </a:t>
            </a:r>
            <a:endParaRPr lang="en-US" b="0" i="0" spc="200" dirty="0">
              <a:latin typeface="Verdana" pitchFamily="34" charset="0"/>
              <a:ea typeface="Verdana" pitchFamily="34" charset="0"/>
              <a:cs typeface="Verdana" pitchFamily="34" charset="0"/>
            </a:endParaRPr>
          </a:p>
        </p:txBody>
      </p:sp>
      <p:sp>
        <p:nvSpPr>
          <p:cNvPr id="25603" name="Rectangle 6"/>
          <p:cNvSpPr>
            <a:spLocks noChangeArrowheads="1"/>
          </p:cNvSpPr>
          <p:nvPr/>
        </p:nvSpPr>
        <p:spPr bwMode="auto">
          <a:xfrm>
            <a:off x="0" y="533400"/>
            <a:ext cx="77861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sz="2800" i="0" u="sng" dirty="0">
                <a:ln>
                  <a:solidFill>
                    <a:srgbClr val="00B050"/>
                  </a:solidFill>
                </a:ln>
                <a:solidFill>
                  <a:srgbClr val="FF0000"/>
                </a:solidFill>
                <a:latin typeface="Verdana" panose="020B0604030504040204" pitchFamily="34" charset="0"/>
              </a:rPr>
              <a:t>Example-8</a:t>
            </a:r>
            <a:r>
              <a:rPr lang="en-US" sz="2800" i="0" u="sng" dirty="0">
                <a:ln>
                  <a:solidFill>
                    <a:srgbClr val="3333FF"/>
                  </a:solidFill>
                </a:ln>
                <a:solidFill>
                  <a:srgbClr val="FF0000"/>
                </a:solidFill>
                <a:latin typeface="Verdana" panose="020B0604030504040204" pitchFamily="34" charset="0"/>
              </a:rPr>
              <a:t>: Ave Maria Steganography</a:t>
            </a:r>
          </a:p>
        </p:txBody>
      </p:sp>
      <p:graphicFrame>
        <p:nvGraphicFramePr>
          <p:cNvPr id="7" name="Table 6"/>
          <p:cNvGraphicFramePr>
            <a:graphicFrameLocks noGrp="1"/>
          </p:cNvGraphicFramePr>
          <p:nvPr/>
        </p:nvGraphicFramePr>
        <p:xfrm>
          <a:off x="-12" y="4419600"/>
          <a:ext cx="9144018" cy="1600200"/>
        </p:xfrm>
        <a:graphic>
          <a:graphicData uri="http://schemas.openxmlformats.org/drawingml/2006/table">
            <a:tbl>
              <a:tblPr firstRow="1" bandRow="1">
                <a:tableStyleId>{5C22544A-7EE6-4342-B048-85BDC9FD1C3A}</a:tableStyleId>
              </a:tblPr>
              <a:tblGrid>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gridCol w="351693"/>
              </a:tblGrid>
              <a:tr h="371962">
                <a:tc>
                  <a:txBody>
                    <a:bodyPr/>
                    <a:lstStyle/>
                    <a:p>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B</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C</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D</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F</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G</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H</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I</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J</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K</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L</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N</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O</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P</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Q</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R</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S</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U</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V</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W</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X</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Y</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Z</a:t>
                      </a:r>
                      <a:endParaRPr lang="en-US" sz="1500" dirty="0">
                        <a:latin typeface="Verdana" pitchFamily="34" charset="0"/>
                        <a:ea typeface="Verdana" pitchFamily="34" charset="0"/>
                        <a:cs typeface="Verdana" pitchFamily="34" charset="0"/>
                      </a:endParaRPr>
                    </a:p>
                  </a:txBody>
                  <a:tcPr/>
                </a:tc>
              </a:tr>
              <a:tr h="1228238">
                <a:tc>
                  <a:txBody>
                    <a:bodyPr/>
                    <a:lstStyle/>
                    <a:p>
                      <a:r>
                        <a:rPr lang="en-US" sz="1500" dirty="0" smtClean="0">
                          <a:latin typeface="Verdana" pitchFamily="34" charset="0"/>
                          <a:ea typeface="Verdana" pitchFamily="34" charset="0"/>
                          <a:cs typeface="Verdana" pitchFamily="34" charset="0"/>
                        </a:rPr>
                        <a:t>America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Bangladesh</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Canada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Denmark</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England</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France</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Germany</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Hong Kong</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India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Japan</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Korea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Libya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Malaysia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Nepal</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Oman</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Portugal</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Qatar</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Romania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Sri Lanka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Thailand</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Uganda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Venezuela</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West Indies</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Xinjiang</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Yemen</a:t>
                      </a:r>
                      <a:endParaRPr lang="en-US" sz="1500" dirty="0">
                        <a:latin typeface="Verdana" pitchFamily="34" charset="0"/>
                        <a:ea typeface="Verdana" pitchFamily="34" charset="0"/>
                        <a:cs typeface="Verdana" pitchFamily="34" charset="0"/>
                      </a:endParaRPr>
                    </a:p>
                  </a:txBody>
                  <a:tcPr vert="vert"/>
                </a:tc>
                <a:tc>
                  <a:txBody>
                    <a:bodyPr/>
                    <a:lstStyle/>
                    <a:p>
                      <a:r>
                        <a:rPr lang="en-US" sz="1500" dirty="0" smtClean="0">
                          <a:latin typeface="Verdana" pitchFamily="34" charset="0"/>
                          <a:ea typeface="Verdana" pitchFamily="34" charset="0"/>
                          <a:cs typeface="Verdana" pitchFamily="34" charset="0"/>
                        </a:rPr>
                        <a:t>Zimbabwe</a:t>
                      </a:r>
                      <a:endParaRPr lang="en-US" sz="1500" dirty="0">
                        <a:latin typeface="Verdana" pitchFamily="34" charset="0"/>
                        <a:ea typeface="Verdana" pitchFamily="34" charset="0"/>
                        <a:cs typeface="Verdana" pitchFamily="34" charset="0"/>
                      </a:endParaRPr>
                    </a:p>
                  </a:txBody>
                  <a:tcPr vert="vert"/>
                </a:tc>
              </a:tr>
            </a:tbl>
          </a:graphicData>
        </a:graphic>
      </p:graphicFrame>
      <p:sp>
        <p:nvSpPr>
          <p:cNvPr id="8" name="Rectangle 14"/>
          <p:cNvSpPr>
            <a:spLocks noChangeArrowheads="1"/>
          </p:cNvSpPr>
          <p:nvPr/>
        </p:nvSpPr>
        <p:spPr bwMode="auto">
          <a:xfrm>
            <a:off x="457200" y="6211888"/>
            <a:ext cx="8686800" cy="646112"/>
          </a:xfrm>
          <a:prstGeom prst="rect">
            <a:avLst/>
          </a:prstGeom>
          <a:noFill/>
          <a:ln w="9525">
            <a:noFill/>
            <a:miter lim="800000"/>
            <a:headEnd/>
            <a:tailEnd/>
          </a:ln>
        </p:spPr>
        <p:txBody>
          <a:bodyPr anchor="ctr">
            <a:spAutoFit/>
          </a:bodyPr>
          <a:lstStyle/>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For example, the plaintext “</a:t>
            </a:r>
            <a:r>
              <a:rPr lang="en-US" b="0" i="0" dirty="0">
                <a:solidFill>
                  <a:srgbClr val="FF0000"/>
                </a:solidFill>
                <a:latin typeface="Verdana" pitchFamily="34" charset="0"/>
                <a:ea typeface="Verdana" pitchFamily="34" charset="0"/>
                <a:cs typeface="Verdana" pitchFamily="34" charset="0"/>
              </a:rPr>
              <a:t>LOVE</a:t>
            </a:r>
            <a:r>
              <a:rPr lang="en-US" b="0" i="0" dirty="0">
                <a:latin typeface="Verdana" pitchFamily="34" charset="0"/>
                <a:ea typeface="Verdana" pitchFamily="34" charset="0"/>
                <a:cs typeface="Verdana" pitchFamily="34" charset="0"/>
              </a:rPr>
              <a:t>” is encrypted as “Libya Oman Venezuela England” using the above table. </a:t>
            </a:r>
            <a:endParaRPr lang="en-US" b="0" i="0" spc="200" dirty="0">
              <a:latin typeface="Verdana" pitchFamily="34" charset="0"/>
              <a:ea typeface="Verdana" pitchFamily="34" charset="0"/>
              <a:cs typeface="Verdana" pitchFamily="34" charset="0"/>
            </a:endParaRPr>
          </a:p>
        </p:txBody>
      </p:sp>
      <p:sp>
        <p:nvSpPr>
          <p:cNvPr id="25607"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21</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14"/>
          <p:cNvSpPr>
            <a:spLocks noChangeArrowheads="1"/>
          </p:cNvSpPr>
          <p:nvPr/>
        </p:nvSpPr>
        <p:spPr bwMode="auto">
          <a:xfrm>
            <a:off x="228600" y="1143000"/>
            <a:ext cx="8686800" cy="646113"/>
          </a:xfrm>
          <a:prstGeom prst="rect">
            <a:avLst/>
          </a:prstGeom>
          <a:noFill/>
          <a:ln w="9525">
            <a:noFill/>
            <a:miter lim="800000"/>
            <a:headEnd/>
            <a:tailEnd/>
          </a:ln>
        </p:spPr>
        <p:txBody>
          <a:bodyPr anchor="ctr">
            <a:spAutoFit/>
          </a:bodyPr>
          <a:lstStyle/>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For example, let us consider the 26 alphabets of English where each character represents an image listed below. </a:t>
            </a:r>
            <a:endParaRPr lang="en-US" b="0" i="0" spc="200" dirty="0">
              <a:latin typeface="Verdana" pitchFamily="34" charset="0"/>
              <a:ea typeface="Verdana" pitchFamily="34" charset="0"/>
              <a:cs typeface="Verdana" pitchFamily="34" charset="0"/>
            </a:endParaRPr>
          </a:p>
        </p:txBody>
      </p:sp>
      <p:graphicFrame>
        <p:nvGraphicFramePr>
          <p:cNvPr id="7" name="Table 6"/>
          <p:cNvGraphicFramePr>
            <a:graphicFrameLocks noGrp="1"/>
          </p:cNvGraphicFramePr>
          <p:nvPr/>
        </p:nvGraphicFramePr>
        <p:xfrm>
          <a:off x="-18" y="3733800"/>
          <a:ext cx="9144018" cy="1447800"/>
        </p:xfrm>
        <a:graphic>
          <a:graphicData uri="http://schemas.openxmlformats.org/drawingml/2006/table">
            <a:tbl>
              <a:tblPr firstRow="1" bandRow="1">
                <a:tableStyleId>{5C22544A-7EE6-4342-B048-85BDC9FD1C3A}</a:tableStyleId>
              </a:tblPr>
              <a:tblGrid>
                <a:gridCol w="703386"/>
                <a:gridCol w="703386"/>
                <a:gridCol w="703386"/>
                <a:gridCol w="703386"/>
                <a:gridCol w="703386"/>
                <a:gridCol w="703386"/>
                <a:gridCol w="703386"/>
                <a:gridCol w="703386"/>
                <a:gridCol w="703386"/>
                <a:gridCol w="703386"/>
                <a:gridCol w="703386"/>
                <a:gridCol w="703386"/>
                <a:gridCol w="703386"/>
              </a:tblGrid>
              <a:tr h="336537">
                <a:tc>
                  <a:txBody>
                    <a:bodyPr/>
                    <a:lstStyle/>
                    <a:p>
                      <a:r>
                        <a:rPr lang="en-US" sz="1500" dirty="0" smtClean="0">
                          <a:latin typeface="Verdana" pitchFamily="34" charset="0"/>
                          <a:ea typeface="Verdana" pitchFamily="34" charset="0"/>
                          <a:cs typeface="Verdana" pitchFamily="34" charset="0"/>
                        </a:rPr>
                        <a:t>N</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O</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P</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Q</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R</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S</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U</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V</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W</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X</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Y</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Z</a:t>
                      </a:r>
                      <a:endParaRPr lang="en-US" sz="1500" dirty="0">
                        <a:latin typeface="Verdana" pitchFamily="34" charset="0"/>
                        <a:ea typeface="Verdana" pitchFamily="34" charset="0"/>
                        <a:cs typeface="Verdana" pitchFamily="34" charset="0"/>
                      </a:endParaRPr>
                    </a:p>
                  </a:txBody>
                  <a:tcPr/>
                </a:tc>
              </a:tr>
              <a:tr h="1111263">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r>
            </a:tbl>
          </a:graphicData>
        </a:graphic>
      </p:graphicFrame>
      <p:sp>
        <p:nvSpPr>
          <p:cNvPr id="8" name="Rectangle 14"/>
          <p:cNvSpPr>
            <a:spLocks noChangeArrowheads="1"/>
          </p:cNvSpPr>
          <p:nvPr/>
        </p:nvSpPr>
        <p:spPr bwMode="auto">
          <a:xfrm>
            <a:off x="457200" y="5257800"/>
            <a:ext cx="8686800" cy="646113"/>
          </a:xfrm>
          <a:prstGeom prst="rect">
            <a:avLst/>
          </a:prstGeom>
          <a:noFill/>
          <a:ln w="9525">
            <a:noFill/>
            <a:miter lim="800000"/>
            <a:headEnd/>
            <a:tailEnd/>
          </a:ln>
        </p:spPr>
        <p:txBody>
          <a:bodyPr anchor="ctr">
            <a:spAutoFit/>
          </a:bodyPr>
          <a:lstStyle/>
          <a:p>
            <a:pPr lvl="1" indent="-457200">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For example, using the above table, the plaintext “</a:t>
            </a:r>
            <a:r>
              <a:rPr lang="en-US" b="0" i="0" dirty="0">
                <a:solidFill>
                  <a:srgbClr val="FF0000"/>
                </a:solidFill>
                <a:latin typeface="Verdana" pitchFamily="34" charset="0"/>
                <a:ea typeface="Verdana" pitchFamily="34" charset="0"/>
                <a:cs typeface="Verdana" pitchFamily="34" charset="0"/>
              </a:rPr>
              <a:t>Hit them</a:t>
            </a:r>
            <a:r>
              <a:rPr lang="en-US" b="0" i="0" dirty="0">
                <a:latin typeface="Verdana" pitchFamily="34" charset="0"/>
                <a:ea typeface="Verdana" pitchFamily="34" charset="0"/>
                <a:cs typeface="Verdana" pitchFamily="34" charset="0"/>
              </a:rPr>
              <a:t>” is encrypted as: </a:t>
            </a:r>
            <a:endParaRPr lang="en-US" b="0" i="0" spc="200" dirty="0">
              <a:latin typeface="Verdana" pitchFamily="34" charset="0"/>
              <a:ea typeface="Verdana" pitchFamily="34" charset="0"/>
              <a:cs typeface="Verdana" pitchFamily="34" charset="0"/>
            </a:endParaRPr>
          </a:p>
        </p:txBody>
      </p:sp>
      <p:graphicFrame>
        <p:nvGraphicFramePr>
          <p:cNvPr id="12" name="Table 11"/>
          <p:cNvGraphicFramePr>
            <a:graphicFrameLocks noGrp="1"/>
          </p:cNvGraphicFramePr>
          <p:nvPr/>
        </p:nvGraphicFramePr>
        <p:xfrm>
          <a:off x="-6" y="1981200"/>
          <a:ext cx="9144005" cy="1600200"/>
        </p:xfrm>
        <a:graphic>
          <a:graphicData uri="http://schemas.openxmlformats.org/drawingml/2006/table">
            <a:tbl>
              <a:tblPr firstRow="1" bandRow="1">
                <a:tableStyleId>{5C22544A-7EE6-4342-B048-85BDC9FD1C3A}</a:tableStyleId>
              </a:tblPr>
              <a:tblGrid>
                <a:gridCol w="703385"/>
                <a:gridCol w="703385"/>
                <a:gridCol w="703385"/>
                <a:gridCol w="703385"/>
                <a:gridCol w="703385"/>
                <a:gridCol w="703385"/>
                <a:gridCol w="703385"/>
                <a:gridCol w="703385"/>
                <a:gridCol w="703385"/>
                <a:gridCol w="703385"/>
                <a:gridCol w="703385"/>
                <a:gridCol w="703385"/>
                <a:gridCol w="703385"/>
              </a:tblGrid>
              <a:tr h="371962">
                <a:tc>
                  <a:txBody>
                    <a:bodyPr/>
                    <a:lstStyle/>
                    <a:p>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B</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C</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D</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F</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G</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H</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I</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J</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K</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L</a:t>
                      </a:r>
                      <a:endParaRPr lang="en-US" sz="1500" dirty="0">
                        <a:latin typeface="Verdana" pitchFamily="34" charset="0"/>
                        <a:ea typeface="Verdana" pitchFamily="34" charset="0"/>
                        <a:cs typeface="Verdana" pitchFamily="34" charset="0"/>
                      </a:endParaRPr>
                    </a:p>
                  </a:txBody>
                  <a:tcPr/>
                </a:tc>
                <a:tc>
                  <a:txBody>
                    <a:bodyPr/>
                    <a:lstStyle/>
                    <a:p>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a:tc>
              </a:tr>
              <a:tr h="1228238">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c>
                  <a:txBody>
                    <a:bodyPr/>
                    <a:lstStyle/>
                    <a:p>
                      <a:endParaRPr lang="en-US" sz="1500" dirty="0">
                        <a:latin typeface="Verdana" pitchFamily="34" charset="0"/>
                        <a:ea typeface="Verdana" pitchFamily="34" charset="0"/>
                        <a:cs typeface="Verdana" pitchFamily="34" charset="0"/>
                      </a:endParaRPr>
                    </a:p>
                  </a:txBody>
                  <a:tcPr vert="vert"/>
                </a:tc>
              </a:tr>
            </a:tbl>
          </a:graphicData>
        </a:graphic>
      </p:graphicFrame>
      <p:pic>
        <p:nvPicPr>
          <p:cNvPr id="26630" name="Picture 3" descr="D:\Picture- Fish\pangash_barma_4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84438"/>
            <a:ext cx="520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4" descr="D:\Picture- Fish\Rupchan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84438"/>
            <a:ext cx="53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5" descr="D:\Picture- Fish\taki_fish__39599_zoo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419600"/>
            <a:ext cx="5413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6" descr="D:\Picture- Fish\tengra_fish.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571750"/>
            <a:ext cx="533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7" descr="D:\Picture- Fish\Chingri 1583shrimp.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2520950"/>
            <a:ext cx="5334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8" descr="D:\Picture- Fish\hilsa_fis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9225" y="2514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9" descr="D:\Picture- Fish\mrigal fish6465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514600"/>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0" descr="D:\Picture- Birds\cock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2498725"/>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11" descr="D:\Picture- Birds\duck3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2590800"/>
            <a:ext cx="5857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12" descr="D:\Picture- Birds\doel magpie.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2514600"/>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3" descr="D:\Picture- Birds\dove.jpe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67200" y="2560638"/>
            <a:ext cx="60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14" descr="D:\Picture- Birds\Kingfisher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4419600"/>
            <a:ext cx="577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15" descr="D:\Picture- Birds\parrot1.jpe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09800" y="4419600"/>
            <a:ext cx="533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16" descr="D:\Picture- Birds\sparrow.jpe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43751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17" descr="D:\Picture- Fruits\apple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3913" y="4360863"/>
            <a:ext cx="53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18" descr="D:\Picture- Fruits\banana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419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20" descr="D:\Picture- Fruits\guava1.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00800" y="2590800"/>
            <a:ext cx="533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1" descr="D:\Picture- Fruits\jamrul.jpe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00800" y="4419600"/>
            <a:ext cx="6096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2" descr="D:\Picture- Fruits\Jack_Fruit.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34400" y="2590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23" descr="D:\Picture- Fruits\lyche.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34400" y="44196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24" descr="D:\Picture- Fruits\mango2.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1200" y="44196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25" descr="D:\Picture- Flowers\kodom.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6600" y="4419600"/>
            <a:ext cx="58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26" descr="D:\Picture- Flowers\krishnochura.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848600" y="4419600"/>
            <a:ext cx="533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3" name="Picture 28" descr="D:\Picture- Flowers\rose-14.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81400" y="4435475"/>
            <a:ext cx="533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30" descr="D:\Picture- Flowers\tulip3.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62800" y="2590800"/>
            <a:ext cx="52705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Picture 32" descr="D:\Picture- Flowers\kashful1.jpe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125" y="4373563"/>
            <a:ext cx="536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6" descr="D:\Picture- Fish\tengra_fish.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943600"/>
            <a:ext cx="533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11" descr="D:\Picture- Birds\duck3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6019800"/>
            <a:ext cx="5857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18" descr="D:\Picture- Fruits\banana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18" descr="D:\Picture- Fruits\banana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12" descr="D:\Picture- Birds\doel magpie.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5867400"/>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1" name="Picture 11" descr="D:\Picture- Birds\duck3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6019800"/>
            <a:ext cx="5857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2" name="Picture 22" descr="D:\Picture- Fruits\Jack_Fruit.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06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3" name="Rectangle 6"/>
          <p:cNvSpPr>
            <a:spLocks noChangeArrowheads="1"/>
          </p:cNvSpPr>
          <p:nvPr/>
        </p:nvSpPr>
        <p:spPr bwMode="auto">
          <a:xfrm>
            <a:off x="0" y="533400"/>
            <a:ext cx="83022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sz="2800" i="0" u="sng" dirty="0">
                <a:ln>
                  <a:solidFill>
                    <a:srgbClr val="00B050"/>
                  </a:solidFill>
                </a:ln>
                <a:solidFill>
                  <a:srgbClr val="FF0000"/>
                </a:solidFill>
                <a:latin typeface="Verdana" panose="020B0604030504040204" pitchFamily="34" charset="0"/>
              </a:rPr>
              <a:t>Example-9</a:t>
            </a:r>
            <a:r>
              <a:rPr lang="en-US" sz="2800" i="0" u="sng" dirty="0">
                <a:ln>
                  <a:solidFill>
                    <a:srgbClr val="3333FF"/>
                  </a:solidFill>
                </a:ln>
                <a:solidFill>
                  <a:srgbClr val="FF0000"/>
                </a:solidFill>
                <a:latin typeface="Verdana" panose="020B0604030504040204" pitchFamily="34" charset="0"/>
              </a:rPr>
              <a:t>: Image Label Steganography</a:t>
            </a:r>
          </a:p>
        </p:txBody>
      </p:sp>
      <p:sp>
        <p:nvSpPr>
          <p:cNvPr id="26664" name="Rectangle 42"/>
          <p:cNvSpPr>
            <a:spLocks noChangeArrowheads="1"/>
          </p:cNvSpPr>
          <p:nvPr/>
        </p:nvSpPr>
        <p:spPr bwMode="auto">
          <a:xfrm>
            <a:off x="5791200" y="60960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b="0" i="0">
                <a:solidFill>
                  <a:srgbClr val="FF0000"/>
                </a:solidFill>
                <a:latin typeface="Verdana" panose="020B0604030504040204" pitchFamily="34" charset="0"/>
              </a:rPr>
              <a:t>= Hit them</a:t>
            </a:r>
            <a:endParaRPr lang="en-US"/>
          </a:p>
        </p:txBody>
      </p:sp>
      <p:sp>
        <p:nvSpPr>
          <p:cNvPr id="26666"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22</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p:cNvSpPr>
            <a:spLocks noChangeArrowheads="1"/>
          </p:cNvSpPr>
          <p:nvPr/>
        </p:nvSpPr>
        <p:spPr bwMode="auto">
          <a:xfrm>
            <a:off x="228600" y="1295400"/>
            <a:ext cx="86868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In the past, steganography has hidden data in unimportant parts of files and altered the "syntax" of covers without being concerned with "semantics." </a:t>
            </a:r>
          </a:p>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The goal was to hide messages from humans who did not know to look for them, and this goal was achieved quite well. </a:t>
            </a:r>
          </a:p>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However, </a:t>
            </a:r>
            <a:r>
              <a:rPr lang="en-US" sz="1400" b="0" i="0">
                <a:solidFill>
                  <a:srgbClr val="0000FF"/>
                </a:solidFill>
                <a:latin typeface="Verdana" panose="020B0604030504040204" pitchFamily="34" charset="0"/>
              </a:rPr>
              <a:t>computers were very good at detecting the secret communications</a:t>
            </a:r>
            <a:r>
              <a:rPr lang="en-US" sz="1400" b="0" i="0">
                <a:latin typeface="Verdana" panose="020B0604030504040204" pitchFamily="34" charset="0"/>
              </a:rPr>
              <a:t>. So it makes more sense to </a:t>
            </a:r>
            <a:r>
              <a:rPr lang="en-US" sz="1400" b="0" i="0">
                <a:solidFill>
                  <a:srgbClr val="FF0000"/>
                </a:solidFill>
                <a:latin typeface="Verdana" panose="020B0604030504040204" pitchFamily="34" charset="0"/>
              </a:rPr>
              <a:t>focus on fooling machines than to focus on fooling men</a:t>
            </a:r>
            <a:r>
              <a:rPr lang="en-US" sz="1400" b="0" i="0">
                <a:latin typeface="Verdana" panose="020B0604030504040204" pitchFamily="34" charset="0"/>
              </a:rPr>
              <a:t>. </a:t>
            </a:r>
          </a:p>
          <a:p>
            <a:pPr lvl="1" algn="just">
              <a:spcBef>
                <a:spcPts val="600"/>
              </a:spcBef>
              <a:spcAft>
                <a:spcPts val="600"/>
              </a:spcAft>
              <a:buFont typeface="Wingdings" panose="05000000000000000000" pitchFamily="2" charset="2"/>
              <a:buChar char="Ø"/>
            </a:pPr>
            <a:r>
              <a:rPr lang="en-US" sz="1400" b="0" i="0">
                <a:solidFill>
                  <a:srgbClr val="FF0000"/>
                </a:solidFill>
                <a:latin typeface="Verdana" panose="020B0604030504040204" pitchFamily="34" charset="0"/>
              </a:rPr>
              <a:t>Image labeling steganography </a:t>
            </a:r>
            <a:r>
              <a:rPr lang="en-US" sz="1400" b="0" i="0">
                <a:latin typeface="Verdana" panose="020B0604030504040204" pitchFamily="34" charset="0"/>
              </a:rPr>
              <a:t>may be obvious to humans but not to current artificial intelligence (</a:t>
            </a:r>
            <a:r>
              <a:rPr lang="en-US" sz="1400" b="0" i="0">
                <a:solidFill>
                  <a:srgbClr val="00CC00"/>
                </a:solidFill>
                <a:latin typeface="Verdana" panose="020B0604030504040204" pitchFamily="34" charset="0"/>
              </a:rPr>
              <a:t>AI</a:t>
            </a:r>
            <a:r>
              <a:rPr lang="en-US" sz="1400" b="0" i="0">
                <a:latin typeface="Verdana" panose="020B0604030504040204" pitchFamily="34" charset="0"/>
              </a:rPr>
              <a:t>) tactics which is shown below:</a:t>
            </a:r>
            <a:endParaRPr lang="en-US" sz="1600" b="0" i="0">
              <a:latin typeface="Verdana" panose="020B0604030504040204" pitchFamily="34" charset="0"/>
            </a:endParaRPr>
          </a:p>
        </p:txBody>
      </p:sp>
      <p:pic>
        <p:nvPicPr>
          <p:cNvPr id="27651" name="Picture 2" descr="[Steganography via Image Lab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86200"/>
            <a:ext cx="28575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6"/>
          <p:cNvSpPr>
            <a:spLocks noChangeArrowheads="1"/>
          </p:cNvSpPr>
          <p:nvPr/>
        </p:nvSpPr>
        <p:spPr bwMode="auto">
          <a:xfrm>
            <a:off x="0" y="685800"/>
            <a:ext cx="8557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sz="2800" i="0" u="sng" dirty="0">
                <a:ln>
                  <a:solidFill>
                    <a:srgbClr val="00B050"/>
                  </a:solidFill>
                </a:ln>
                <a:solidFill>
                  <a:srgbClr val="FF0000"/>
                </a:solidFill>
                <a:latin typeface="Verdana" panose="020B0604030504040204" pitchFamily="34" charset="0"/>
              </a:rPr>
              <a:t>Example-10</a:t>
            </a:r>
            <a:r>
              <a:rPr lang="en-US" sz="2800" i="0" u="sng" dirty="0">
                <a:ln>
                  <a:solidFill>
                    <a:srgbClr val="3333FF"/>
                  </a:solidFill>
                </a:ln>
                <a:solidFill>
                  <a:srgbClr val="FF0000"/>
                </a:solidFill>
                <a:latin typeface="Verdana" panose="020B0604030504040204" pitchFamily="34" charset="0"/>
              </a:rPr>
              <a:t>: Image Label Steganography</a:t>
            </a:r>
          </a:p>
        </p:txBody>
      </p:sp>
      <p:sp>
        <p:nvSpPr>
          <p:cNvPr id="27653" name="Rectangle 7"/>
          <p:cNvSpPr>
            <a:spLocks noChangeArrowheads="1"/>
          </p:cNvSpPr>
          <p:nvPr/>
        </p:nvSpPr>
        <p:spPr bwMode="auto">
          <a:xfrm>
            <a:off x="228600" y="5410200"/>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buFont typeface="Wingdings" panose="05000000000000000000" pitchFamily="2" charset="2"/>
              <a:buChar char="Ø"/>
            </a:pPr>
            <a:endParaRPr lang="en-US" sz="1400" b="0" i="0">
              <a:latin typeface="Verdana" panose="020B0604030504040204" pitchFamily="34" charset="0"/>
            </a:endParaRPr>
          </a:p>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In the case (illustrated in figure above), the human recipient detects which of a series of textual labels for different images is actually incorrect and the position of this image in the list of images embeds part of a message. This method can be repeated multiple times to reveal a full message.</a:t>
            </a:r>
            <a:endParaRPr lang="en-US" sz="1600" b="0" i="0">
              <a:latin typeface="Verdana" panose="020B0604030504040204" pitchFamily="34" charset="0"/>
            </a:endParaRPr>
          </a:p>
        </p:txBody>
      </p:sp>
      <p:sp>
        <p:nvSpPr>
          <p:cNvPr id="27655"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23</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8600" y="1295400"/>
            <a:ext cx="8686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1500" i="0">
                <a:latin typeface="Verdana" panose="020B0604030504040204" pitchFamily="34" charset="0"/>
              </a:rPr>
              <a:t>Hiding Information in Audio: </a:t>
            </a:r>
            <a:r>
              <a:rPr lang="en-US" sz="1500" i="0">
                <a:solidFill>
                  <a:srgbClr val="00CC00"/>
                </a:solidFill>
                <a:latin typeface="Verdana" panose="020B0604030504040204" pitchFamily="34" charset="0"/>
              </a:rPr>
              <a:t>Uses least significant bits in wav file</a:t>
            </a:r>
          </a:p>
          <a:p>
            <a:pPr lvl="1">
              <a:spcBef>
                <a:spcPts val="600"/>
              </a:spcBef>
              <a:spcAft>
                <a:spcPts val="600"/>
              </a:spcAft>
            </a:pPr>
            <a:r>
              <a:rPr lang="en-US" sz="1500" b="0" i="0">
                <a:latin typeface="Verdana" panose="020B0604030504040204" pitchFamily="34" charset="0"/>
              </a:rPr>
              <a:t>It is simple to encode a message </a:t>
            </a:r>
            <a:r>
              <a:rPr lang="en-US" sz="1500" b="0" i="0">
                <a:solidFill>
                  <a:srgbClr val="FF0000"/>
                </a:solidFill>
                <a:latin typeface="Verdana" panose="020B0604030504040204" pitchFamily="34" charset="0"/>
              </a:rPr>
              <a:t>by</a:t>
            </a:r>
            <a:r>
              <a:rPr lang="en-US" sz="1500" b="0" i="0">
                <a:latin typeface="Verdana" panose="020B0604030504040204" pitchFamily="34" charset="0"/>
              </a:rPr>
              <a:t> varying byte values in an audio. </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Let us assume an audio file had the following 8 bytes of data somewhere in it: </a:t>
            </a:r>
          </a:p>
          <a:p>
            <a:pPr lvl="1">
              <a:spcBef>
                <a:spcPts val="600"/>
              </a:spcBef>
              <a:spcAft>
                <a:spcPts val="600"/>
              </a:spcAft>
            </a:pPr>
            <a:r>
              <a:rPr lang="en-US" sz="1500" b="0" i="0">
                <a:latin typeface="Verdana" panose="020B0604030504040204" pitchFamily="34" charset="0"/>
              </a:rPr>
              <a:t>	180, 229, 139, 172, 209, 151, 21</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In binary, this would be:</a:t>
            </a:r>
          </a:p>
          <a:p>
            <a:pPr lvl="1">
              <a:spcBef>
                <a:spcPts val="600"/>
              </a:spcBef>
              <a:spcAft>
                <a:spcPts val="600"/>
              </a:spcAft>
            </a:pPr>
            <a:r>
              <a:rPr lang="en-US" sz="1500" b="0" i="0">
                <a:latin typeface="Verdana" panose="020B0604030504040204" pitchFamily="34" charset="0"/>
              </a:rPr>
              <a:t>	</a:t>
            </a:r>
            <a:r>
              <a:rPr lang="en-US" sz="1400" b="0" i="0">
                <a:latin typeface="Verdana" panose="020B0604030504040204" pitchFamily="34" charset="0"/>
              </a:rPr>
              <a:t>1011010</a:t>
            </a:r>
            <a:r>
              <a:rPr lang="en-US" sz="1400" i="0">
                <a:latin typeface="Verdana" panose="020B0604030504040204" pitchFamily="34" charset="0"/>
              </a:rPr>
              <a:t>0</a:t>
            </a:r>
            <a:r>
              <a:rPr lang="en-US" sz="1400" b="0" i="0">
                <a:latin typeface="Verdana" panose="020B0604030504040204" pitchFamily="34" charset="0"/>
              </a:rPr>
              <a:t>-1110010</a:t>
            </a:r>
            <a:r>
              <a:rPr lang="en-US" sz="1400" i="0">
                <a:latin typeface="Verdana" panose="020B0604030504040204" pitchFamily="34" charset="0"/>
              </a:rPr>
              <a:t>1</a:t>
            </a:r>
            <a:r>
              <a:rPr lang="en-US" sz="1400" b="0" i="0">
                <a:latin typeface="Verdana" panose="020B0604030504040204" pitchFamily="34" charset="0"/>
              </a:rPr>
              <a:t>-1000101</a:t>
            </a:r>
            <a:r>
              <a:rPr lang="en-US" sz="1400" i="0">
                <a:latin typeface="Verdana" panose="020B0604030504040204" pitchFamily="34" charset="0"/>
              </a:rPr>
              <a:t>1</a:t>
            </a:r>
            <a:r>
              <a:rPr lang="en-US" sz="1400" b="0" i="0">
                <a:latin typeface="Verdana" panose="020B0604030504040204" pitchFamily="34" charset="0"/>
              </a:rPr>
              <a:t>-1010110</a:t>
            </a:r>
            <a:r>
              <a:rPr lang="en-US" sz="1400" i="0">
                <a:latin typeface="Verdana" panose="020B0604030504040204" pitchFamily="34" charset="0"/>
              </a:rPr>
              <a:t>0</a:t>
            </a:r>
            <a:r>
              <a:rPr lang="en-US" sz="1400" b="0" i="0">
                <a:latin typeface="Verdana" panose="020B0604030504040204" pitchFamily="34" charset="0"/>
              </a:rPr>
              <a:t>-1101000</a:t>
            </a:r>
            <a:r>
              <a:rPr lang="en-US" sz="1400" i="0">
                <a:latin typeface="Verdana" panose="020B0604030504040204" pitchFamily="34" charset="0"/>
              </a:rPr>
              <a:t>1</a:t>
            </a:r>
            <a:r>
              <a:rPr lang="en-US" sz="1400" b="0" i="0">
                <a:latin typeface="Verdana" panose="020B0604030504040204" pitchFamily="34" charset="0"/>
              </a:rPr>
              <a:t>-1001011</a:t>
            </a:r>
            <a:r>
              <a:rPr lang="en-US" sz="1400" i="0">
                <a:latin typeface="Verdana" panose="020B0604030504040204" pitchFamily="34" charset="0"/>
              </a:rPr>
              <a:t>1</a:t>
            </a:r>
            <a:r>
              <a:rPr lang="en-US" sz="1400" b="0" i="0">
                <a:latin typeface="Verdana" panose="020B0604030504040204" pitchFamily="34" charset="0"/>
              </a:rPr>
              <a:t>-0001010</a:t>
            </a:r>
            <a:r>
              <a:rPr lang="en-US" sz="1400" i="0">
                <a:latin typeface="Verdana" panose="020B0604030504040204" pitchFamily="34" charset="0"/>
              </a:rPr>
              <a:t>1</a:t>
            </a:r>
            <a:r>
              <a:rPr lang="en-US" sz="1400" b="0" i="0">
                <a:latin typeface="Verdana" panose="020B0604030504040204" pitchFamily="34" charset="0"/>
              </a:rPr>
              <a:t>- 0110100</a:t>
            </a:r>
            <a:r>
              <a:rPr lang="en-US" sz="1400" i="0">
                <a:latin typeface="Verdana" panose="020B0604030504040204" pitchFamily="34" charset="0"/>
              </a:rPr>
              <a:t>0</a:t>
            </a:r>
            <a:endParaRPr lang="en-US" sz="1500" i="0">
              <a:latin typeface="Verdana" panose="020B0604030504040204" pitchFamily="34" charset="0"/>
            </a:endParaRP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If we wanted to hide the byte value </a:t>
            </a:r>
            <a:r>
              <a:rPr lang="en-US" sz="1500" b="0" i="0">
                <a:solidFill>
                  <a:srgbClr val="00CC00"/>
                </a:solidFill>
                <a:latin typeface="Verdana" panose="020B0604030504040204" pitchFamily="34" charset="0"/>
              </a:rPr>
              <a:t>1</a:t>
            </a:r>
            <a:r>
              <a:rPr lang="en-US" sz="1500" b="0" i="0">
                <a:solidFill>
                  <a:srgbClr val="FF0000"/>
                </a:solidFill>
                <a:latin typeface="Verdana" panose="020B0604030504040204" pitchFamily="34" charset="0"/>
              </a:rPr>
              <a:t>1</a:t>
            </a:r>
            <a:r>
              <a:rPr lang="en-US" sz="1500" b="0" i="0">
                <a:solidFill>
                  <a:srgbClr val="00CC00"/>
                </a:solidFill>
                <a:latin typeface="Verdana" panose="020B0604030504040204" pitchFamily="34" charset="0"/>
              </a:rPr>
              <a:t>0</a:t>
            </a:r>
            <a:r>
              <a:rPr lang="en-US" sz="1500" b="0" i="0">
                <a:solidFill>
                  <a:srgbClr val="FF0000"/>
                </a:solidFill>
                <a:latin typeface="Verdana" panose="020B0604030504040204" pitchFamily="34" charset="0"/>
              </a:rPr>
              <a:t>1</a:t>
            </a:r>
            <a:r>
              <a:rPr lang="en-US" sz="1500" b="0" i="0">
                <a:solidFill>
                  <a:srgbClr val="00CC00"/>
                </a:solidFill>
                <a:latin typeface="Verdana" panose="020B0604030504040204" pitchFamily="34" charset="0"/>
              </a:rPr>
              <a:t>0</a:t>
            </a:r>
            <a:r>
              <a:rPr lang="en-US" sz="1500" b="0" i="0">
                <a:solidFill>
                  <a:srgbClr val="FF0000"/>
                </a:solidFill>
                <a:latin typeface="Verdana" panose="020B0604030504040204" pitchFamily="34" charset="0"/>
              </a:rPr>
              <a:t>1</a:t>
            </a:r>
            <a:r>
              <a:rPr lang="en-US" sz="1500" b="0" i="0">
                <a:solidFill>
                  <a:srgbClr val="00CC00"/>
                </a:solidFill>
                <a:latin typeface="Verdana" panose="020B0604030504040204" pitchFamily="34" charset="0"/>
              </a:rPr>
              <a:t>1</a:t>
            </a:r>
            <a:r>
              <a:rPr lang="en-US" sz="1500" b="0" i="0">
                <a:solidFill>
                  <a:srgbClr val="FF0000"/>
                </a:solidFill>
                <a:latin typeface="Verdana" panose="020B0604030504040204" pitchFamily="34" charset="0"/>
              </a:rPr>
              <a:t>0</a:t>
            </a:r>
            <a:r>
              <a:rPr lang="en-US" sz="1500" b="0" i="0">
                <a:latin typeface="Verdana" panose="020B0604030504040204" pitchFamily="34" charset="0"/>
              </a:rPr>
              <a:t>, we use the least significant bit from each byte to hide our byte: </a:t>
            </a:r>
          </a:p>
          <a:p>
            <a:pPr lvl="1">
              <a:spcBef>
                <a:spcPts val="600"/>
              </a:spcBef>
              <a:spcAft>
                <a:spcPts val="600"/>
              </a:spcAft>
            </a:pPr>
            <a:r>
              <a:rPr lang="en-US" sz="1500" b="0" i="0">
                <a:latin typeface="Verdana" panose="020B0604030504040204" pitchFamily="34" charset="0"/>
              </a:rPr>
              <a:t>	</a:t>
            </a:r>
            <a:r>
              <a:rPr lang="en-US" sz="1400" b="0" i="0">
                <a:latin typeface="Verdana" panose="020B0604030504040204" pitchFamily="34" charset="0"/>
              </a:rPr>
              <a:t>1011010</a:t>
            </a:r>
            <a:r>
              <a:rPr lang="en-US" sz="1400" i="0">
                <a:solidFill>
                  <a:srgbClr val="FF0000"/>
                </a:solidFill>
                <a:latin typeface="Verdana" panose="020B0604030504040204" pitchFamily="34" charset="0"/>
              </a:rPr>
              <a:t>1</a:t>
            </a:r>
            <a:r>
              <a:rPr lang="en-US" sz="1400" b="0" i="0">
                <a:latin typeface="Verdana" panose="020B0604030504040204" pitchFamily="34" charset="0"/>
              </a:rPr>
              <a:t>-1110010</a:t>
            </a:r>
            <a:r>
              <a:rPr lang="en-US" sz="1400" i="0">
                <a:latin typeface="Verdana" panose="020B0604030504040204" pitchFamily="34" charset="0"/>
              </a:rPr>
              <a:t>1</a:t>
            </a:r>
            <a:r>
              <a:rPr lang="en-US" sz="1400" b="0" i="0">
                <a:latin typeface="Verdana" panose="020B0604030504040204" pitchFamily="34" charset="0"/>
              </a:rPr>
              <a:t>-1000101</a:t>
            </a:r>
            <a:r>
              <a:rPr lang="en-US" sz="1400" i="0">
                <a:solidFill>
                  <a:srgbClr val="FF0000"/>
                </a:solidFill>
                <a:latin typeface="Verdana" panose="020B0604030504040204" pitchFamily="34" charset="0"/>
              </a:rPr>
              <a:t>0</a:t>
            </a:r>
            <a:r>
              <a:rPr lang="en-US" sz="1400" b="0" i="0">
                <a:latin typeface="Verdana" panose="020B0604030504040204" pitchFamily="34" charset="0"/>
              </a:rPr>
              <a:t>-1010110</a:t>
            </a:r>
            <a:r>
              <a:rPr lang="en-US" sz="1400" i="0">
                <a:solidFill>
                  <a:srgbClr val="FF0000"/>
                </a:solidFill>
                <a:latin typeface="Verdana" panose="020B0604030504040204" pitchFamily="34" charset="0"/>
              </a:rPr>
              <a:t>1</a:t>
            </a:r>
            <a:r>
              <a:rPr lang="en-US" sz="1400" b="0" i="0">
                <a:latin typeface="Verdana" panose="020B0604030504040204" pitchFamily="34" charset="0"/>
              </a:rPr>
              <a:t>-1101000</a:t>
            </a:r>
            <a:r>
              <a:rPr lang="en-US" sz="1400" i="0">
                <a:solidFill>
                  <a:srgbClr val="FF0000"/>
                </a:solidFill>
                <a:latin typeface="Verdana" panose="020B0604030504040204" pitchFamily="34" charset="0"/>
              </a:rPr>
              <a:t>0</a:t>
            </a:r>
            <a:r>
              <a:rPr lang="en-US" sz="1400" b="0" i="0">
                <a:latin typeface="Verdana" panose="020B0604030504040204" pitchFamily="34" charset="0"/>
              </a:rPr>
              <a:t>-1001011</a:t>
            </a:r>
            <a:r>
              <a:rPr lang="en-US" sz="1400" i="0">
                <a:latin typeface="Verdana" panose="020B0604030504040204" pitchFamily="34" charset="0"/>
              </a:rPr>
              <a:t>1</a:t>
            </a:r>
            <a:r>
              <a:rPr lang="en-US" sz="1400" b="0" i="0">
                <a:latin typeface="Verdana" panose="020B0604030504040204" pitchFamily="34" charset="0"/>
              </a:rPr>
              <a:t>-0001010</a:t>
            </a:r>
            <a:r>
              <a:rPr lang="en-US" sz="1400" i="0">
                <a:latin typeface="Verdana" panose="020B0604030504040204" pitchFamily="34" charset="0"/>
              </a:rPr>
              <a:t>1</a:t>
            </a:r>
            <a:r>
              <a:rPr lang="en-US" sz="1400" b="0" i="0">
                <a:latin typeface="Verdana" panose="020B0604030504040204" pitchFamily="34" charset="0"/>
              </a:rPr>
              <a:t>- 0110100</a:t>
            </a:r>
            <a:r>
              <a:rPr lang="en-US" sz="1400" i="0">
                <a:latin typeface="Verdana" panose="020B0604030504040204" pitchFamily="34" charset="0"/>
              </a:rPr>
              <a:t>0</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The changes result in the following bytes, which are so close to the originals that the difference will be inaudible:</a:t>
            </a:r>
          </a:p>
          <a:p>
            <a:pPr lvl="1">
              <a:spcBef>
                <a:spcPts val="600"/>
              </a:spcBef>
              <a:spcAft>
                <a:spcPts val="600"/>
              </a:spcAft>
            </a:pPr>
            <a:r>
              <a:rPr lang="en-US" sz="1500" b="0" i="0">
                <a:latin typeface="Verdana" panose="020B0604030504040204" pitchFamily="34" charset="0"/>
              </a:rPr>
              <a:t>	Modified: </a:t>
            </a:r>
            <a:r>
              <a:rPr lang="en-US" sz="1500" b="0" i="0" u="sng">
                <a:latin typeface="Verdana" panose="020B0604030504040204" pitchFamily="34" charset="0"/>
              </a:rPr>
              <a:t>181</a:t>
            </a:r>
            <a:r>
              <a:rPr lang="en-US" sz="1500" b="0" i="0">
                <a:latin typeface="Verdana" panose="020B0604030504040204" pitchFamily="34" charset="0"/>
              </a:rPr>
              <a:t>, 229, </a:t>
            </a:r>
            <a:r>
              <a:rPr lang="en-US" sz="1500" b="0" i="0" u="sng">
                <a:latin typeface="Verdana" panose="020B0604030504040204" pitchFamily="34" charset="0"/>
              </a:rPr>
              <a:t>138</a:t>
            </a:r>
            <a:r>
              <a:rPr lang="en-US" sz="1500" b="0" i="0">
                <a:latin typeface="Verdana" panose="020B0604030504040204" pitchFamily="34" charset="0"/>
              </a:rPr>
              <a:t>, </a:t>
            </a:r>
            <a:r>
              <a:rPr lang="en-US" sz="1500" b="0" i="0" u="sng">
                <a:latin typeface="Verdana" panose="020B0604030504040204" pitchFamily="34" charset="0"/>
              </a:rPr>
              <a:t>173</a:t>
            </a:r>
            <a:r>
              <a:rPr lang="en-US" sz="1500" b="0" i="0">
                <a:latin typeface="Verdana" panose="020B0604030504040204" pitchFamily="34" charset="0"/>
              </a:rPr>
              <a:t>, </a:t>
            </a:r>
            <a:r>
              <a:rPr lang="en-US" sz="1500" b="0" i="0" u="sng">
                <a:latin typeface="Verdana" panose="020B0604030504040204" pitchFamily="34" charset="0"/>
              </a:rPr>
              <a:t>208</a:t>
            </a:r>
            <a:r>
              <a:rPr lang="en-US" sz="1500" b="0" i="0">
                <a:latin typeface="Verdana" panose="020B0604030504040204" pitchFamily="34" charset="0"/>
              </a:rPr>
              <a:t>, 151, 21, 104</a:t>
            </a:r>
          </a:p>
          <a:p>
            <a:pPr lvl="1">
              <a:spcBef>
                <a:spcPts val="600"/>
              </a:spcBef>
              <a:spcAft>
                <a:spcPts val="600"/>
              </a:spcAft>
            </a:pPr>
            <a:r>
              <a:rPr lang="en-US" sz="1500" b="0" i="0">
                <a:latin typeface="Verdana" panose="020B0604030504040204" pitchFamily="34" charset="0"/>
              </a:rPr>
              <a:t>	Original: 180, 229, 139, 172, 209, 151, 21, 104</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Similarly, a message can also be hidden  or embedded  in image (Using slightly different colors to hide a message) or video formatted file.</a:t>
            </a:r>
          </a:p>
        </p:txBody>
      </p:sp>
      <p:sp>
        <p:nvSpPr>
          <p:cNvPr id="28675" name="Rectangle 6"/>
          <p:cNvSpPr>
            <a:spLocks noChangeArrowheads="1"/>
          </p:cNvSpPr>
          <p:nvPr/>
        </p:nvSpPr>
        <p:spPr bwMode="auto">
          <a:xfrm>
            <a:off x="0" y="685800"/>
            <a:ext cx="888095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sz="2600" i="0" u="sng" dirty="0">
                <a:ln>
                  <a:solidFill>
                    <a:srgbClr val="00B050"/>
                  </a:solidFill>
                </a:ln>
                <a:solidFill>
                  <a:srgbClr val="FF0000"/>
                </a:solidFill>
                <a:latin typeface="Verdana" panose="020B0604030504040204" pitchFamily="34" charset="0"/>
              </a:rPr>
              <a:t>Example-11</a:t>
            </a:r>
            <a:r>
              <a:rPr lang="en-US" sz="2600" i="0" u="sng" dirty="0">
                <a:ln>
                  <a:solidFill>
                    <a:srgbClr val="3333FF"/>
                  </a:solidFill>
                </a:ln>
                <a:solidFill>
                  <a:srgbClr val="FF0000"/>
                </a:solidFill>
                <a:latin typeface="Verdana" panose="020B0604030504040204" pitchFamily="34" charset="0"/>
              </a:rPr>
              <a:t>: Audio Embedding Steganography</a:t>
            </a:r>
          </a:p>
        </p:txBody>
      </p:sp>
      <p:sp>
        <p:nvSpPr>
          <p:cNvPr id="28677"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24</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228600" y="987425"/>
            <a:ext cx="8686800" cy="5946775"/>
          </a:xfrm>
          <a:prstGeom prst="rect">
            <a:avLst/>
          </a:prstGeom>
          <a:noFill/>
          <a:ln w="9525">
            <a:noFill/>
            <a:miter lim="800000"/>
            <a:headEnd/>
            <a:tailEnd/>
          </a:ln>
        </p:spPr>
        <p:txBody>
          <a:bodyPr>
            <a:spAutoFit/>
          </a:bodyPr>
          <a:lstStyle/>
          <a:p>
            <a:pPr lvl="1" indent="-457200">
              <a:spcBef>
                <a:spcPts val="600"/>
              </a:spcBef>
              <a:spcAft>
                <a:spcPts val="600"/>
              </a:spcAft>
              <a:defRPr/>
            </a:pPr>
            <a:r>
              <a:rPr lang="en-US" sz="1500" i="0" dirty="0">
                <a:latin typeface="Verdana" pitchFamily="34" charset="0"/>
                <a:ea typeface="Verdana" pitchFamily="34" charset="0"/>
                <a:cs typeface="Verdana" pitchFamily="34" charset="0"/>
              </a:rPr>
              <a:t>Hiding a message in an image file: Uses least significant bits in image file.</a:t>
            </a:r>
          </a:p>
          <a:p>
            <a:pPr marL="0" lvl="1">
              <a:spcBef>
                <a:spcPts val="600"/>
              </a:spcBef>
              <a:spcAft>
                <a:spcPts val="600"/>
              </a:spcAft>
              <a:defRPr/>
            </a:pPr>
            <a:r>
              <a:rPr lang="en-US" sz="1500" b="0" i="0" dirty="0">
                <a:latin typeface="Verdana" pitchFamily="34" charset="0"/>
                <a:ea typeface="Verdana" pitchFamily="34" charset="0"/>
                <a:cs typeface="Verdana" pitchFamily="34" charset="0"/>
              </a:rPr>
              <a:t>It is simple to encode a message by varying lines, colors or other elements in an image. Least Significant Bit of each pixel is used to encode characters, with 8 pixels per character.</a:t>
            </a:r>
          </a:p>
          <a:p>
            <a:pPr lvl="1" indent="-457200">
              <a:spcBef>
                <a:spcPts val="600"/>
              </a:spcBef>
              <a:spcAft>
                <a:spcPts val="600"/>
              </a:spcAft>
              <a:buFont typeface="Wingdings" pitchFamily="2" charset="2"/>
              <a:buChar char="Ø"/>
              <a:defRPr/>
            </a:pPr>
            <a:r>
              <a:rPr lang="en-US" sz="1500" b="0" i="0" dirty="0">
                <a:latin typeface="Verdana" pitchFamily="34" charset="0"/>
                <a:ea typeface="Verdana" pitchFamily="34" charset="0"/>
                <a:cs typeface="Verdana" pitchFamily="34" charset="0"/>
              </a:rPr>
              <a:t>Let us assume that an image file had the following three pixels (9 bytes) of data somewhere in it: </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Pixel-1 (RGB): 0101001</a:t>
            </a:r>
            <a:r>
              <a:rPr lang="en-US" sz="1500" i="0" dirty="0">
                <a:solidFill>
                  <a:srgbClr val="FF000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1001011</a:t>
            </a:r>
            <a:r>
              <a:rPr lang="en-US" sz="1500" i="0" dirty="0">
                <a:solidFill>
                  <a:srgbClr val="FF000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1010010</a:t>
            </a:r>
            <a:r>
              <a:rPr lang="en-US" sz="1500" i="0" dirty="0">
                <a:solidFill>
                  <a:srgbClr val="FF0000"/>
                </a:solidFill>
                <a:latin typeface="Verdana" pitchFamily="34" charset="0"/>
                <a:ea typeface="Verdana" pitchFamily="34" charset="0"/>
                <a:cs typeface="Verdana" pitchFamily="34" charset="0"/>
              </a:rPr>
              <a:t>0</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Pixel-2 (RGB): 1011010</a:t>
            </a:r>
            <a:r>
              <a:rPr lang="en-US" sz="1500" i="0" u="sng" dirty="0">
                <a:solidFill>
                  <a:srgbClr val="00B05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1001000</a:t>
            </a:r>
            <a:r>
              <a:rPr lang="en-US" sz="1500" i="0" u="sng" dirty="0">
                <a:solidFill>
                  <a:srgbClr val="00B050"/>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0100111</a:t>
            </a:r>
            <a:r>
              <a:rPr lang="en-US" sz="1500" i="0" u="sng" dirty="0">
                <a:solidFill>
                  <a:srgbClr val="00B050"/>
                </a:solidFill>
                <a:latin typeface="Verdana" pitchFamily="34" charset="0"/>
                <a:ea typeface="Verdana" pitchFamily="34" charset="0"/>
                <a:cs typeface="Verdana" pitchFamily="34" charset="0"/>
              </a:rPr>
              <a:t>0</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Pixel-3 (RGB): 1011011</a:t>
            </a:r>
            <a:r>
              <a:rPr lang="en-US" sz="1500" dirty="0">
                <a:solidFill>
                  <a:srgbClr val="0070C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0010111</a:t>
            </a:r>
            <a:r>
              <a:rPr lang="en-US" sz="1500" dirty="0">
                <a:solidFill>
                  <a:srgbClr val="0070C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11010001</a:t>
            </a:r>
          </a:p>
          <a:p>
            <a:pPr lvl="1" indent="-457200">
              <a:spcBef>
                <a:spcPts val="600"/>
              </a:spcBef>
              <a:spcAft>
                <a:spcPts val="600"/>
              </a:spcAft>
              <a:buFont typeface="Wingdings" pitchFamily="2" charset="2"/>
              <a:buChar char="Ø"/>
              <a:defRPr/>
            </a:pPr>
            <a:r>
              <a:rPr lang="en-US" sz="1500" b="0" i="0" dirty="0">
                <a:latin typeface="Verdana" pitchFamily="34" charset="0"/>
                <a:ea typeface="Verdana" pitchFamily="34" charset="0"/>
                <a:cs typeface="Verdana" pitchFamily="34" charset="0"/>
              </a:rPr>
              <a:t>If we want to hide the letter A (whose binary value is 10000011) in the three pixels of the image, we insert the binary value for A in the three pixels using the least-significant bits of each byte to hide A:</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Pixel-1 (RGB): 0101001</a:t>
            </a:r>
            <a:r>
              <a:rPr lang="en-US" sz="1500" i="0" dirty="0">
                <a:solidFill>
                  <a:srgbClr val="FF0000"/>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1001011</a:t>
            </a:r>
            <a:r>
              <a:rPr lang="en-US" sz="1500" i="0" dirty="0">
                <a:solidFill>
                  <a:srgbClr val="FF000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1010010</a:t>
            </a:r>
            <a:r>
              <a:rPr lang="en-US" sz="1500" i="0" dirty="0">
                <a:solidFill>
                  <a:srgbClr val="FF0000"/>
                </a:solidFill>
                <a:latin typeface="Verdana" pitchFamily="34" charset="0"/>
                <a:ea typeface="Verdana" pitchFamily="34" charset="0"/>
                <a:cs typeface="Verdana" pitchFamily="34" charset="0"/>
              </a:rPr>
              <a:t>0</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Pixel-2 (RGB): 1011010</a:t>
            </a:r>
            <a:r>
              <a:rPr lang="en-US" sz="1500" i="0" u="sng" dirty="0">
                <a:solidFill>
                  <a:srgbClr val="00B05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1001000</a:t>
            </a:r>
            <a:r>
              <a:rPr lang="en-US" sz="1500" i="0" u="sng" dirty="0">
                <a:solidFill>
                  <a:srgbClr val="00B050"/>
                </a:solidFill>
                <a:latin typeface="Verdana" pitchFamily="34" charset="0"/>
                <a:ea typeface="Verdana" pitchFamily="34" charset="0"/>
                <a:cs typeface="Verdana" pitchFamily="34" charset="0"/>
              </a:rPr>
              <a:t>0</a:t>
            </a:r>
            <a:r>
              <a:rPr lang="en-US" sz="1500" b="0" i="0" dirty="0">
                <a:latin typeface="Verdana" pitchFamily="34" charset="0"/>
                <a:ea typeface="Verdana" pitchFamily="34" charset="0"/>
                <a:cs typeface="Verdana" pitchFamily="34" charset="0"/>
              </a:rPr>
              <a:t>, 0100111</a:t>
            </a:r>
            <a:r>
              <a:rPr lang="en-US" sz="1500" i="0" u="sng" dirty="0">
                <a:solidFill>
                  <a:srgbClr val="00B050"/>
                </a:solidFill>
                <a:latin typeface="Verdana" pitchFamily="34" charset="0"/>
                <a:ea typeface="Verdana" pitchFamily="34" charset="0"/>
                <a:cs typeface="Verdana" pitchFamily="34" charset="0"/>
              </a:rPr>
              <a:t>0</a:t>
            </a:r>
          </a:p>
          <a:p>
            <a:pPr lvl="1" indent="-457200">
              <a:lnSpc>
                <a:spcPct val="95000"/>
              </a:lnSpc>
              <a:spcBef>
                <a:spcPts val="600"/>
              </a:spcBef>
              <a:spcAft>
                <a:spcPts val="600"/>
              </a:spcAft>
              <a:defRPr/>
            </a:pPr>
            <a:r>
              <a:rPr lang="en-US" sz="1500" b="0" i="0" dirty="0">
                <a:latin typeface="Verdana" pitchFamily="34" charset="0"/>
                <a:ea typeface="Verdana" pitchFamily="34" charset="0"/>
                <a:cs typeface="Verdana" pitchFamily="34" charset="0"/>
              </a:rPr>
              <a:t>	 Pixel-3 (RGB): 1011011</a:t>
            </a:r>
            <a:r>
              <a:rPr lang="en-US" sz="1500" dirty="0">
                <a:solidFill>
                  <a:srgbClr val="0070C0"/>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0010111</a:t>
            </a:r>
            <a:r>
              <a:rPr lang="en-US" sz="1500" dirty="0">
                <a:solidFill>
                  <a:srgbClr val="0070C0"/>
                </a:solidFill>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11010001</a:t>
            </a:r>
          </a:p>
          <a:p>
            <a:pPr lvl="1" indent="-457200">
              <a:spcBef>
                <a:spcPts val="600"/>
              </a:spcBef>
              <a:spcAft>
                <a:spcPts val="600"/>
              </a:spcAft>
              <a:buFont typeface="Wingdings" pitchFamily="2" charset="2"/>
              <a:buChar char="Ø"/>
              <a:defRPr/>
            </a:pPr>
            <a:r>
              <a:rPr lang="en-US" sz="1500" b="0" i="0" dirty="0">
                <a:latin typeface="Verdana" pitchFamily="34" charset="0"/>
                <a:ea typeface="Verdana" pitchFamily="34" charset="0"/>
                <a:cs typeface="Verdana" pitchFamily="34" charset="0"/>
              </a:rPr>
              <a:t>Only half of the least significant bits of the pixels changed. The numeric value of each byte changed very little. The changes result in the image are so close to the originals that the difference will not be identified with naked eye. To the human eye, the resulting </a:t>
            </a:r>
            <a:r>
              <a:rPr lang="en-US" sz="1500" b="0" i="0" dirty="0" err="1">
                <a:latin typeface="Verdana" pitchFamily="34" charset="0"/>
                <a:ea typeface="Verdana" pitchFamily="34" charset="0"/>
                <a:cs typeface="Verdana" pitchFamily="34" charset="0"/>
              </a:rPr>
              <a:t>stego</a:t>
            </a:r>
            <a:r>
              <a:rPr lang="en-US" sz="1500" b="0" i="0" dirty="0">
                <a:latin typeface="Verdana" pitchFamily="34" charset="0"/>
                <a:ea typeface="Verdana" pitchFamily="34" charset="0"/>
                <a:cs typeface="Verdana" pitchFamily="34" charset="0"/>
              </a:rPr>
              <a:t>-image will look identical to the cover image.</a:t>
            </a:r>
          </a:p>
        </p:txBody>
      </p:sp>
      <p:sp>
        <p:nvSpPr>
          <p:cNvPr id="29699" name="Rectangle 6"/>
          <p:cNvSpPr>
            <a:spLocks noChangeArrowheads="1"/>
          </p:cNvSpPr>
          <p:nvPr/>
        </p:nvSpPr>
        <p:spPr bwMode="auto">
          <a:xfrm>
            <a:off x="1" y="533400"/>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sz="2400" i="0" u="sng" dirty="0">
                <a:ln>
                  <a:solidFill>
                    <a:srgbClr val="00B050"/>
                  </a:solidFill>
                </a:ln>
                <a:solidFill>
                  <a:srgbClr val="FF0000"/>
                </a:solidFill>
                <a:latin typeface="Verdana" panose="020B0604030504040204" pitchFamily="34" charset="0"/>
              </a:rPr>
              <a:t>Example-12</a:t>
            </a:r>
            <a:r>
              <a:rPr lang="en-US" sz="2400" i="0" u="sng" dirty="0">
                <a:ln>
                  <a:solidFill>
                    <a:srgbClr val="3333FF"/>
                  </a:solidFill>
                </a:ln>
                <a:solidFill>
                  <a:srgbClr val="FF0000"/>
                </a:solidFill>
                <a:latin typeface="Verdana" panose="020B0604030504040204" pitchFamily="34" charset="0"/>
              </a:rPr>
              <a:t>: Image Embedding Steganography</a:t>
            </a:r>
          </a:p>
        </p:txBody>
      </p:sp>
      <p:sp>
        <p:nvSpPr>
          <p:cNvPr id="29701"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Some Steganographic Examples: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25</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830263"/>
          <a:ext cx="8534400" cy="5126162"/>
        </p:xfrm>
        <a:graphic>
          <a:graphicData uri="http://schemas.openxmlformats.org/drawingml/2006/table">
            <a:tbl>
              <a:tblPr/>
              <a:tblGrid>
                <a:gridCol w="4267200"/>
                <a:gridCol w="4267200"/>
              </a:tblGrid>
              <a:tr h="3713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Cryptography </a:t>
                      </a:r>
                      <a:endParaRPr kumimoji="0" lang="en-US" sz="1800" b="1" i="0" u="none" strike="noStrike" cap="none" normalizeH="0" baseline="0" dirty="0" smtClean="0">
                        <a:ln>
                          <a:noFill/>
                        </a:ln>
                        <a:solidFill>
                          <a:srgbClr val="FFFFFF"/>
                        </a:solidFill>
                        <a:effectLst/>
                        <a:latin typeface="Tahoma"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Verdana" pitchFamily="34" charset="0"/>
                        </a:rPr>
                        <a:t>Steganography</a:t>
                      </a:r>
                      <a:r>
                        <a:rPr kumimoji="0" lang="en-US" sz="1800" b="1" i="0" u="none" strike="noStrike" cap="none" normalizeH="0" baseline="0" dirty="0" smtClean="0">
                          <a:ln>
                            <a:noFill/>
                          </a:ln>
                          <a:solidFill>
                            <a:srgbClr val="FFFFFF"/>
                          </a:solidFill>
                          <a:effectLst/>
                          <a:latin typeface="Verdana" pitchFamily="34" charset="0"/>
                        </a:rPr>
                        <a:t> </a:t>
                      </a:r>
                      <a:endParaRPr kumimoji="0" lang="en-US" sz="1800" b="1" i="0" u="none" strike="noStrike" cap="none" normalizeH="0" baseline="0" dirty="0" smtClean="0">
                        <a:ln>
                          <a:noFill/>
                        </a:ln>
                        <a:solidFill>
                          <a:srgbClr val="FFFFFF"/>
                        </a:solidFill>
                        <a:effectLst/>
                        <a:latin typeface="Tahoma"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2291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Cryptography is a Greek word which means “</a:t>
                      </a:r>
                      <a:r>
                        <a:rPr kumimoji="0" lang="en-US" sz="1600" b="0" i="0" u="none" strike="noStrike" cap="none" normalizeH="0" baseline="0" dirty="0" smtClean="0">
                          <a:ln>
                            <a:noFill/>
                          </a:ln>
                          <a:solidFill>
                            <a:srgbClr val="0070C0"/>
                          </a:solidFill>
                          <a:effectLst/>
                          <a:latin typeface="Verdana" pitchFamily="34" charset="0"/>
                        </a:rPr>
                        <a:t>secret writing</a:t>
                      </a:r>
                      <a:r>
                        <a:rPr kumimoji="0" lang="en-US" sz="1600" b="0" i="0" u="none" strike="noStrike" cap="none" normalizeH="0" baseline="0" dirty="0" smtClean="0">
                          <a:ln>
                            <a:noFill/>
                          </a:ln>
                          <a:solidFill>
                            <a:srgbClr val="000000"/>
                          </a:solidFill>
                          <a:effectLst/>
                          <a:latin typeface="Verdana" pitchFamily="34"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rPr>
                        <a:t>Steganography</a:t>
                      </a:r>
                      <a:r>
                        <a:rPr kumimoji="0" lang="en-US" sz="1600" b="0" i="0" u="none" strike="noStrike" cap="none" normalizeH="0" baseline="0" dirty="0" smtClean="0">
                          <a:ln>
                            <a:noFill/>
                          </a:ln>
                          <a:solidFill>
                            <a:srgbClr val="000000"/>
                          </a:solidFill>
                          <a:effectLst/>
                          <a:latin typeface="Verdana" pitchFamily="34" charset="0"/>
                        </a:rPr>
                        <a:t> is also a Greek word which means “</a:t>
                      </a:r>
                      <a:r>
                        <a:rPr kumimoji="0" lang="en-US" sz="1600" b="0" i="0" u="none" strike="noStrike" cap="none" normalizeH="0" baseline="0" dirty="0" smtClean="0">
                          <a:ln>
                            <a:noFill/>
                          </a:ln>
                          <a:solidFill>
                            <a:srgbClr val="00B050"/>
                          </a:solidFill>
                          <a:effectLst/>
                          <a:latin typeface="Verdana" pitchFamily="34" charset="0"/>
                        </a:rPr>
                        <a:t>covered or hidden writing</a:t>
                      </a:r>
                      <a:r>
                        <a:rPr kumimoji="0" lang="en-US" sz="1600" b="0" i="0" u="none" strike="noStrike" cap="none" normalizeH="0" baseline="0" dirty="0" smtClean="0">
                          <a:ln>
                            <a:noFill/>
                          </a:ln>
                          <a:solidFill>
                            <a:srgbClr val="000000"/>
                          </a:solidFill>
                          <a:effectLst/>
                          <a:latin typeface="Verdana" pitchFamily="34" charset="0"/>
                        </a:rPr>
                        <a:t>”.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066748">
                <a:tc>
                  <a:txBody>
                    <a:bodyPr/>
                    <a:lstStyle/>
                    <a:p>
                      <a:pPr marL="0" marR="0" lvl="1" indent="3175"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Cryptography is a security technique in which the contents of a message is concealed by enciphering.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err="1" smtClean="0">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is also a security technique in which a message is concealed by covering it with something else. </a:t>
                      </a:r>
                      <a:endParaRPr kumimoji="0" lang="en-US" sz="1600" b="0" i="0" u="none" strike="noStrike" cap="none" normalizeH="0" baseline="0" dirty="0" smtClean="0">
                        <a:ln>
                          <a:noFill/>
                        </a:ln>
                        <a:solidFill>
                          <a:srgbClr val="000000"/>
                        </a:solidFill>
                        <a:effectLst/>
                        <a:latin typeface="Tahoma"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Here the original data (called plaintext) is passed through a series of mathematical operations that generate an alternate form of the original data known as </a:t>
                      </a:r>
                      <a:r>
                        <a:rPr kumimoji="0" lang="en-US" sz="1600" b="0" i="0" u="none" strike="noStrike" cap="none" normalizeH="0" baseline="0" dirty="0" err="1" smtClean="0">
                          <a:ln>
                            <a:noFill/>
                          </a:ln>
                          <a:solidFill>
                            <a:srgbClr val="000000"/>
                          </a:solidFill>
                          <a:effectLst/>
                          <a:latin typeface="Verdana" pitchFamily="34" charset="0"/>
                        </a:rPr>
                        <a:t>ciphertext</a:t>
                      </a:r>
                      <a:r>
                        <a:rPr kumimoji="0" lang="en-US" sz="1600" b="0" i="0" u="none" strike="noStrike" cap="none" normalizeH="0" baseline="0" dirty="0" smtClean="0">
                          <a:ln>
                            <a:noFill/>
                          </a:ln>
                          <a:solidFill>
                            <a:srgbClr val="000000"/>
                          </a:solidFill>
                          <a:effectLst/>
                          <a:latin typeface="Verdana" pitchFamily="34" charset="0"/>
                        </a:rPr>
                        <a:t>.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latin typeface="Verdana" pitchFamily="34" charset="0"/>
                          <a:ea typeface="Verdana" pitchFamily="34" charset="0"/>
                          <a:cs typeface="Verdana" pitchFamily="34" charset="0"/>
                        </a:rPr>
                        <a:t>It is the art of hiding a message within another medium in such a way that prevent the detection of hidden messages. The resulting file is called a "</a:t>
                      </a:r>
                      <a:r>
                        <a:rPr lang="en-US" sz="1600" b="0" i="0" dirty="0" err="1" smtClean="0">
                          <a:latin typeface="Verdana" pitchFamily="34" charset="0"/>
                          <a:ea typeface="Verdana" pitchFamily="34" charset="0"/>
                          <a:cs typeface="Verdana" pitchFamily="34" charset="0"/>
                        </a:rPr>
                        <a:t>stego</a:t>
                      </a:r>
                      <a:r>
                        <a:rPr lang="en-US" sz="1600" b="0" i="0" dirty="0" smtClean="0">
                          <a:latin typeface="Verdana" pitchFamily="34" charset="0"/>
                          <a:ea typeface="Verdana" pitchFamily="34" charset="0"/>
                          <a:cs typeface="Verdana" pitchFamily="34" charset="0"/>
                        </a:rPr>
                        <a:t> file.“  </a:t>
                      </a:r>
                      <a:endParaRPr kumimoji="0" lang="en-US" sz="1600" b="0" i="0" u="none" strike="noStrike" cap="none" normalizeH="0" baseline="0" dirty="0" smtClean="0">
                        <a:ln>
                          <a:noFill/>
                        </a:ln>
                        <a:solidFill>
                          <a:srgbClr val="000000"/>
                        </a:solidFill>
                        <a:effectLst/>
                        <a:latin typeface="Tahoma"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5544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Encryption doesn't hide data, but it does make it hard to 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The encrypted data can only be read by parties who have been given the necessary key to decrypt the </a:t>
                      </a:r>
                      <a:r>
                        <a:rPr kumimoji="0" lang="en-US" sz="1600" b="0" i="0" u="none" strike="noStrike" cap="none" normalizeH="0" baseline="0" dirty="0" err="1" smtClean="0">
                          <a:ln>
                            <a:noFill/>
                          </a:ln>
                          <a:solidFill>
                            <a:srgbClr val="000000"/>
                          </a:solidFill>
                          <a:effectLst/>
                          <a:latin typeface="Verdana" pitchFamily="34" charset="0"/>
                        </a:rPr>
                        <a:t>ciphertext</a:t>
                      </a:r>
                      <a:r>
                        <a:rPr kumimoji="0" lang="en-US" sz="1600" b="0" i="0" u="none" strike="noStrike" cap="none" normalizeH="0" baseline="0" dirty="0" smtClean="0">
                          <a:ln>
                            <a:noFill/>
                          </a:ln>
                          <a:solidFill>
                            <a:srgbClr val="000000"/>
                          </a:solidFill>
                          <a:effectLst/>
                          <a:latin typeface="Verdana" pitchFamily="34" charset="0"/>
                        </a:rPr>
                        <a:t> back into its original plaintext form.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err="1" smtClean="0">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hides data.</a:t>
                      </a:r>
                      <a:r>
                        <a:rPr lang="en-US" sz="1600" b="0" i="0" baseline="0" dirty="0" smtClean="0">
                          <a:latin typeface="Verdana" pitchFamily="34" charset="0"/>
                          <a:ea typeface="Verdana" pitchFamily="34" charset="0"/>
                          <a:cs typeface="Verdana" pitchFamily="34" charset="0"/>
                        </a:rPr>
                        <a:t> It keeps third parties out from knowing that the intended message is even there. </a:t>
                      </a:r>
                      <a:r>
                        <a:rPr lang="en-US" sz="1600" b="0" i="0" dirty="0" smtClean="0">
                          <a:latin typeface="Verdana" pitchFamily="34" charset="0"/>
                          <a:ea typeface="Verdana" pitchFamily="34" charset="0"/>
                          <a:cs typeface="Verdan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latin typeface="Verdana" pitchFamily="34" charset="0"/>
                          <a:ea typeface="Verdana" pitchFamily="34" charset="0"/>
                          <a:cs typeface="Verdana" pitchFamily="34" charset="0"/>
                        </a:rPr>
                        <a:t>Only the intended recipients know it is there and intelligible to them only.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Tahoma"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3074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latin typeface="Arial" panose="020B0604020202020204" pitchFamily="34" charset="0"/>
              </a:rPr>
              <a:t>Difference Between Cryptography and Steganography</a:t>
            </a:r>
          </a:p>
        </p:txBody>
      </p:sp>
      <p:sp>
        <p:nvSpPr>
          <p:cNvPr id="7"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24</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830263"/>
          <a:ext cx="8534400" cy="4883149"/>
        </p:xfrm>
        <a:graphic>
          <a:graphicData uri="http://schemas.openxmlformats.org/drawingml/2006/table">
            <a:tbl>
              <a:tblPr/>
              <a:tblGrid>
                <a:gridCol w="4267200"/>
                <a:gridCol w="4267200"/>
              </a:tblGrid>
              <a:tr h="3715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Cryptography </a:t>
                      </a:r>
                      <a:endParaRPr kumimoji="0" lang="en-US" sz="1800" b="1" i="0" u="none" strike="noStrike" cap="none" normalizeH="0" baseline="0" dirty="0" smtClean="0">
                        <a:ln>
                          <a:noFill/>
                        </a:ln>
                        <a:solidFill>
                          <a:srgbClr val="FFFFFF"/>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Verdana" pitchFamily="34" charset="0"/>
                        </a:rPr>
                        <a:t>Steganography</a:t>
                      </a:r>
                      <a:r>
                        <a:rPr kumimoji="0" lang="en-US" sz="1800" b="1" i="0" u="none" strike="noStrike" cap="none" normalizeH="0" baseline="0" dirty="0" smtClean="0">
                          <a:ln>
                            <a:noFill/>
                          </a:ln>
                          <a:solidFill>
                            <a:srgbClr val="FFFFFF"/>
                          </a:solidFill>
                          <a:effectLst/>
                          <a:latin typeface="Verdana" pitchFamily="34" charset="0"/>
                        </a:rPr>
                        <a:t> </a:t>
                      </a:r>
                      <a:endParaRPr kumimoji="0" lang="en-US" sz="1800" b="1" i="0" u="none" strike="noStrike" cap="none" normalizeH="0" baseline="0" dirty="0" smtClean="0">
                        <a:ln>
                          <a:noFill/>
                        </a:ln>
                        <a:solidFill>
                          <a:srgbClr val="FFFFFF"/>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91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dirty="0" smtClean="0">
                          <a:latin typeface="Verdana" pitchFamily="34" charset="0"/>
                          <a:ea typeface="Verdana" pitchFamily="34" charset="0"/>
                          <a:cs typeface="Verdana" pitchFamily="34" charset="0"/>
                        </a:rPr>
                        <a:t>Cryptography </a:t>
                      </a:r>
                      <a:r>
                        <a:rPr lang="en-US" sz="1600" b="0" i="0" dirty="0" smtClean="0">
                          <a:solidFill>
                            <a:srgbClr val="0000FF"/>
                          </a:solidFill>
                          <a:latin typeface="Verdana" pitchFamily="34" charset="0"/>
                          <a:ea typeface="Verdana" pitchFamily="34" charset="0"/>
                          <a:cs typeface="Verdana" pitchFamily="34" charset="0"/>
                        </a:rPr>
                        <a:t>provides privacy</a:t>
                      </a:r>
                      <a:endParaRPr kumimoji="0" lang="en-US" sz="1600" b="0" i="0" u="none" strike="noStrike" cap="none" normalizeH="0" baseline="0" dirty="0" smtClean="0">
                        <a:ln>
                          <a:noFill/>
                        </a:ln>
                        <a:solidFill>
                          <a:srgbClr val="0000FF"/>
                        </a:solidFill>
                        <a:effectLst/>
                        <a:latin typeface="Verdan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dirty="0" err="1" smtClean="0">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is intended to </a:t>
                      </a:r>
                      <a:r>
                        <a:rPr lang="en-US" sz="1600" b="0" i="0" dirty="0" smtClean="0">
                          <a:solidFill>
                            <a:srgbClr val="0000FF"/>
                          </a:solidFill>
                          <a:latin typeface="Verdana" pitchFamily="34" charset="0"/>
                          <a:ea typeface="Verdana" pitchFamily="34" charset="0"/>
                          <a:cs typeface="Verdana" pitchFamily="34" charset="0"/>
                        </a:rPr>
                        <a:t>provide secrecy</a:t>
                      </a:r>
                      <a:r>
                        <a:rPr lang="en-US" sz="1600" b="0" i="0" dirty="0" smtClean="0">
                          <a:latin typeface="Verdana" pitchFamily="34" charset="0"/>
                          <a:ea typeface="Verdana" pitchFamily="34" charset="0"/>
                          <a:cs typeface="Verdana" pitchFamily="34" charset="0"/>
                        </a:rPr>
                        <a:t>. </a:t>
                      </a:r>
                      <a:endParaRPr kumimoji="0" lang="en-US" sz="1600" b="0" i="0" u="none" strike="noStrike" cap="none" normalizeH="0" baseline="0" dirty="0" smtClean="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82306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0" i="0" dirty="0" smtClean="0">
                          <a:latin typeface="Verdana" pitchFamily="34" charset="0"/>
                          <a:ea typeface="Verdana" pitchFamily="34" charset="0"/>
                          <a:cs typeface="Verdana" pitchFamily="34" charset="0"/>
                        </a:rPr>
                        <a:t>(Privacy is what you need when you use your credit card on the Internet - you don't want your number revealed to the public. For this, you use cryptography, and send a coded pile of gibberish that only the web site can decipher. Though your code may be unbreakable, any hacker can look and see you've sent a message. </a:t>
                      </a:r>
                      <a:r>
                        <a:rPr lang="en-US" sz="1200" b="0" i="0" dirty="0" smtClean="0">
                          <a:solidFill>
                            <a:srgbClr val="FF0000"/>
                          </a:solidFill>
                          <a:latin typeface="Verdana" pitchFamily="34" charset="0"/>
                          <a:ea typeface="Verdana" pitchFamily="34" charset="0"/>
                          <a:cs typeface="Verdana" pitchFamily="34" charset="0"/>
                        </a:rPr>
                        <a:t>For true secrecy</a:t>
                      </a:r>
                      <a:r>
                        <a:rPr lang="en-US" sz="1200" b="0" i="0" dirty="0" smtClean="0">
                          <a:latin typeface="Verdana" pitchFamily="34" charset="0"/>
                          <a:ea typeface="Verdana" pitchFamily="34" charset="0"/>
                          <a:cs typeface="Verdana" pitchFamily="34" charset="0"/>
                        </a:rPr>
                        <a:t>, you don't want anyone to know you're sending a message at all).</a:t>
                      </a:r>
                      <a:endParaRPr kumimoji="0" lang="en-US" sz="1200" b="0" i="0" u="none" strike="noStrike" cap="none" normalizeH="0" baseline="0" dirty="0" smtClean="0">
                        <a:ln>
                          <a:noFill/>
                        </a:ln>
                        <a:solidFill>
                          <a:srgbClr val="000000"/>
                        </a:solidFill>
                        <a:effectLst/>
                        <a:latin typeface="Verdan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r>
              <a:tr h="82306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latin typeface="Verdana" pitchFamily="34" charset="0"/>
                          <a:ea typeface="Verdana" pitchFamily="34" charset="0"/>
                          <a:cs typeface="Verdana" pitchFamily="34" charset="0"/>
                        </a:rPr>
                        <a:t>Cryptography “</a:t>
                      </a:r>
                      <a:r>
                        <a:rPr lang="en-US" sz="1600" b="0" i="0" dirty="0" smtClean="0">
                          <a:solidFill>
                            <a:srgbClr val="FF0000"/>
                          </a:solidFill>
                          <a:latin typeface="Verdana" pitchFamily="34" charset="0"/>
                          <a:ea typeface="Verdana" pitchFamily="34" charset="0"/>
                          <a:cs typeface="Verdana" pitchFamily="34" charset="0"/>
                        </a:rPr>
                        <a:t>scrambles”</a:t>
                      </a:r>
                      <a:r>
                        <a:rPr lang="en-US" sz="1600" b="0" i="0" dirty="0" smtClean="0">
                          <a:latin typeface="Verdana" pitchFamily="34" charset="0"/>
                          <a:ea typeface="Verdana" pitchFamily="34" charset="0"/>
                          <a:cs typeface="Verdana" pitchFamily="34" charset="0"/>
                        </a:rPr>
                        <a:t> a message so if intercepted, it cannot be understood.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dirty="0" err="1" smtClean="0">
                          <a:latin typeface="Verdana" pitchFamily="34" charset="0"/>
                          <a:ea typeface="Verdana" pitchFamily="34" charset="0"/>
                          <a:cs typeface="Verdana" pitchFamily="34" charset="0"/>
                        </a:rPr>
                        <a:t>Steganography</a:t>
                      </a:r>
                      <a:r>
                        <a:rPr lang="en-US" sz="1600" b="0" i="0" baseline="0" dirty="0" smtClean="0">
                          <a:latin typeface="Verdana" pitchFamily="34" charset="0"/>
                          <a:ea typeface="Verdana" pitchFamily="34" charset="0"/>
                          <a:cs typeface="Verdana" pitchFamily="34" charset="0"/>
                        </a:rPr>
                        <a:t> “</a:t>
                      </a:r>
                      <a:r>
                        <a:rPr lang="en-US" sz="1600" b="0" i="0" dirty="0" smtClean="0">
                          <a:solidFill>
                            <a:srgbClr val="FF0000"/>
                          </a:solidFill>
                          <a:latin typeface="Verdana" pitchFamily="34" charset="0"/>
                          <a:ea typeface="Verdana" pitchFamily="34" charset="0"/>
                          <a:cs typeface="Verdana" pitchFamily="34" charset="0"/>
                        </a:rPr>
                        <a:t>camouflages</a:t>
                      </a:r>
                      <a:r>
                        <a:rPr lang="en-US" sz="1600" b="0" i="0" dirty="0" smtClean="0">
                          <a:latin typeface="Verdana" pitchFamily="34" charset="0"/>
                          <a:ea typeface="Verdana" pitchFamily="34" charset="0"/>
                          <a:cs typeface="Verdana" pitchFamily="34" charset="0"/>
                        </a:rPr>
                        <a:t>" a message to hide its existence, so it cannot be seen.</a:t>
                      </a:r>
                      <a:endParaRPr kumimoji="0" lang="en-US" sz="1600" b="0" i="0" u="none" strike="noStrike" cap="none" normalizeH="0" baseline="0" dirty="0" smtClean="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2862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solidFill>
                            <a:srgbClr val="3333FF"/>
                          </a:solidFill>
                          <a:latin typeface="Verdana" pitchFamily="34" charset="0"/>
                          <a:ea typeface="Verdana" pitchFamily="34" charset="0"/>
                          <a:cs typeface="Verdana" pitchFamily="34" charset="0"/>
                        </a:rPr>
                        <a:t>Encryption only obscures a message's meaning, not its existence</a:t>
                      </a:r>
                      <a:r>
                        <a:rPr lang="en-US" sz="1600" b="0" i="0" dirty="0" smtClean="0">
                          <a:latin typeface="Verdana" pitchFamily="34" charset="0"/>
                          <a:ea typeface="Verdana" pitchFamily="34" charset="0"/>
                          <a:cs typeface="Verdana" pitchFamily="34" charset="0"/>
                        </a:rPr>
                        <a:t>. Although encrypted data is difficult to decipher, it is relatively easy to detect. An encrypted</a:t>
                      </a:r>
                      <a:r>
                        <a:rPr lang="en-US" sz="1600" b="0" i="0" baseline="0" dirty="0" smtClean="0">
                          <a:latin typeface="Verdana" pitchFamily="34" charset="0"/>
                          <a:ea typeface="Verdana" pitchFamily="34" charset="0"/>
                          <a:cs typeface="Verdana" pitchFamily="34" charset="0"/>
                        </a:rPr>
                        <a:t> </a:t>
                      </a:r>
                      <a:r>
                        <a:rPr lang="en-US" sz="1600" b="0" i="0" dirty="0" smtClean="0">
                          <a:latin typeface="Verdana" pitchFamily="34" charset="0"/>
                          <a:ea typeface="Verdana" pitchFamily="34" charset="0"/>
                          <a:cs typeface="Verdana" pitchFamily="34" charset="0"/>
                        </a:rPr>
                        <a:t>message, for instance</a:t>
                      </a:r>
                      <a:r>
                        <a:rPr lang="en-US" sz="1600" b="0" i="0" dirty="0" smtClean="0">
                          <a:solidFill>
                            <a:srgbClr val="FF0000"/>
                          </a:solidFill>
                          <a:latin typeface="Verdana" pitchFamily="34" charset="0"/>
                          <a:ea typeface="Verdana" pitchFamily="34" charset="0"/>
                          <a:cs typeface="Verdana" pitchFamily="34" charset="0"/>
                        </a:rPr>
                        <a:t>, may draw suspicion</a:t>
                      </a:r>
                      <a:r>
                        <a:rPr lang="en-US" sz="1600" b="0" i="0" dirty="0" smtClean="0">
                          <a:latin typeface="Verdana" pitchFamily="34" charset="0"/>
                          <a:ea typeface="Verdana" pitchFamily="34" charset="0"/>
                          <a:cs typeface="Verdana" pitchFamily="34" charset="0"/>
                        </a:rPr>
                        <a:t> on the part of the recipient though third parties may not be able to read the message, but they know one was sent.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dirty="0" err="1" smtClean="0">
                          <a:solidFill>
                            <a:srgbClr val="3333FF"/>
                          </a:solidFill>
                          <a:latin typeface="Verdana" pitchFamily="34" charset="0"/>
                          <a:ea typeface="Verdana" pitchFamily="34" charset="0"/>
                          <a:cs typeface="Verdana" pitchFamily="34" charset="0"/>
                        </a:rPr>
                        <a:t>Steganography</a:t>
                      </a:r>
                      <a:r>
                        <a:rPr lang="en-US" sz="1600" b="0" i="0" dirty="0" smtClean="0">
                          <a:solidFill>
                            <a:srgbClr val="3333FF"/>
                          </a:solidFill>
                          <a:latin typeface="Verdana" pitchFamily="34" charset="0"/>
                          <a:ea typeface="Verdana" pitchFamily="34" charset="0"/>
                          <a:cs typeface="Verdana" pitchFamily="34" charset="0"/>
                        </a:rPr>
                        <a:t> is not meant to obscure the message</a:t>
                      </a:r>
                      <a:r>
                        <a:rPr lang="en-US" sz="1600" b="0" i="0" dirty="0" smtClean="0">
                          <a:latin typeface="Verdana" pitchFamily="34" charset="0"/>
                          <a:ea typeface="Verdana" pitchFamily="34" charset="0"/>
                          <a:cs typeface="Verdana" pitchFamily="34" charset="0"/>
                        </a:rPr>
                        <a:t>, </a:t>
                      </a:r>
                      <a:r>
                        <a:rPr lang="en-US" sz="1600" b="0" i="0" dirty="0" smtClean="0">
                          <a:solidFill>
                            <a:srgbClr val="FF0000"/>
                          </a:solidFill>
                          <a:latin typeface="Verdana" pitchFamily="34" charset="0"/>
                          <a:ea typeface="Verdana" pitchFamily="34" charset="0"/>
                          <a:cs typeface="Verdana" pitchFamily="34" charset="0"/>
                        </a:rPr>
                        <a:t>but to obscure the fact that there is a message at all</a:t>
                      </a:r>
                      <a:r>
                        <a:rPr lang="en-US" sz="1600" b="0" i="0" dirty="0" smtClean="0">
                          <a:latin typeface="Verdana" pitchFamily="34" charset="0"/>
                          <a:ea typeface="Verdana" pitchFamily="34" charset="0"/>
                          <a:cs typeface="Verdana" pitchFamily="34" charset="0"/>
                        </a:rPr>
                        <a:t>. So, an “invisible” message created with </a:t>
                      </a:r>
                      <a:r>
                        <a:rPr lang="en-US" sz="1600" b="0" i="0" dirty="0" err="1" smtClean="0">
                          <a:latin typeface="Verdana" pitchFamily="34" charset="0"/>
                          <a:ea typeface="Verdana" pitchFamily="34" charset="0"/>
                          <a:cs typeface="Verdana" pitchFamily="34" charset="0"/>
                        </a:rPr>
                        <a:t>steganographic</a:t>
                      </a:r>
                      <a:r>
                        <a:rPr lang="en-US" sz="1600" b="0" i="0" dirty="0" smtClean="0">
                          <a:latin typeface="Verdana" pitchFamily="34" charset="0"/>
                          <a:ea typeface="Verdana" pitchFamily="34" charset="0"/>
                          <a:cs typeface="Verdana" pitchFamily="34" charset="0"/>
                        </a:rPr>
                        <a:t> methods will not arouse suspicion. </a:t>
                      </a:r>
                      <a:r>
                        <a:rPr kumimoji="0" lang="en-US" sz="1600" b="0" i="0" u="none" strike="noStrike" cap="none" normalizeH="0" baseline="0" dirty="0" smtClean="0">
                          <a:ln>
                            <a:noFill/>
                          </a:ln>
                          <a:solidFill>
                            <a:srgbClr val="000000"/>
                          </a:solidFill>
                          <a:effectLst/>
                          <a:latin typeface="Tahoma" pitchFamily="34" charset="0"/>
                        </a:rPr>
                        <a:t>Therefore, </a:t>
                      </a:r>
                      <a:r>
                        <a:rPr kumimoji="0" lang="en-US" sz="1600" b="0" i="0" u="none" strike="noStrike" cap="none" normalizeH="0" baseline="0" dirty="0" err="1" smtClean="0">
                          <a:ln>
                            <a:noFill/>
                          </a:ln>
                          <a:solidFill>
                            <a:srgbClr val="000000"/>
                          </a:solidFill>
                          <a:effectLst/>
                          <a:latin typeface="Tahoma" pitchFamily="34" charset="0"/>
                        </a:rPr>
                        <a:t>steganography</a:t>
                      </a:r>
                      <a:r>
                        <a:rPr kumimoji="0" lang="en-US" sz="1600" b="0" i="0" u="none" strike="noStrike" cap="none" normalizeH="0" baseline="0" dirty="0" smtClean="0">
                          <a:ln>
                            <a:noFill/>
                          </a:ln>
                          <a:solidFill>
                            <a:srgbClr val="000000"/>
                          </a:solidFill>
                          <a:effectLst/>
                          <a:latin typeface="Tahoma" pitchFamily="34" charset="0"/>
                        </a:rPr>
                        <a:t> is often used to supplement encryption.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3176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latin typeface="Arial" panose="020B0604020202020204" pitchFamily="34" charset="0"/>
              </a:rPr>
              <a:t>Difference Between Cryptography and Steganography</a:t>
            </a:r>
          </a:p>
        </p:txBody>
      </p:sp>
      <p:sp>
        <p:nvSpPr>
          <p:cNvPr id="7"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25</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830263"/>
          <a:ext cx="8534400" cy="5431001"/>
        </p:xfrm>
        <a:graphic>
          <a:graphicData uri="http://schemas.openxmlformats.org/drawingml/2006/table">
            <a:tbl>
              <a:tblPr/>
              <a:tblGrid>
                <a:gridCol w="4267200"/>
                <a:gridCol w="4267200"/>
              </a:tblGrid>
              <a:tr h="3713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Cryptography </a:t>
                      </a:r>
                      <a:endParaRPr kumimoji="0" lang="en-US" sz="1800" b="1" i="0" u="none" strike="noStrike" cap="none" normalizeH="0" baseline="0" dirty="0" smtClean="0">
                        <a:ln>
                          <a:noFill/>
                        </a:ln>
                        <a:solidFill>
                          <a:srgbClr val="FFFFFF"/>
                        </a:solidFill>
                        <a:effectLst/>
                        <a:latin typeface="Tahoma" pitchFamily="34"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Verdana" pitchFamily="34" charset="0"/>
                        </a:rPr>
                        <a:t>Steganography</a:t>
                      </a:r>
                      <a:r>
                        <a:rPr kumimoji="0" lang="en-US" sz="1800" b="1" i="0" u="none" strike="noStrike" cap="none" normalizeH="0" baseline="0" dirty="0" smtClean="0">
                          <a:ln>
                            <a:noFill/>
                          </a:ln>
                          <a:solidFill>
                            <a:srgbClr val="FFFFFF"/>
                          </a:solidFill>
                          <a:effectLst/>
                          <a:latin typeface="Verdana" pitchFamily="34" charset="0"/>
                        </a:rPr>
                        <a:t> </a:t>
                      </a:r>
                      <a:endParaRPr kumimoji="0" lang="en-US" sz="1800" b="1" i="0" u="none" strike="noStrike" cap="none" normalizeH="0" baseline="0" dirty="0" smtClean="0">
                        <a:ln>
                          <a:noFill/>
                        </a:ln>
                        <a:solidFill>
                          <a:srgbClr val="FFFFFF"/>
                        </a:solidFill>
                        <a:effectLst/>
                        <a:latin typeface="Tahoma" pitchFamily="34"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050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kern="1200" dirty="0" smtClean="0">
                          <a:solidFill>
                            <a:schemeClr val="tx1"/>
                          </a:solidFill>
                          <a:latin typeface="Verdana" pitchFamily="34" charset="0"/>
                          <a:ea typeface="Verdana" pitchFamily="34" charset="0"/>
                          <a:cs typeface="Verdana" pitchFamily="34" charset="0"/>
                        </a:rPr>
                        <a:t>In cryptography, the original message that is to be sent from Alice to Bob is called plaintext; the message that is sent through the channel is called the  </a:t>
                      </a:r>
                      <a:r>
                        <a:rPr lang="en-US" sz="1600" b="0" i="0" kern="1200" dirty="0" err="1" smtClean="0">
                          <a:solidFill>
                            <a:schemeClr val="tx1"/>
                          </a:solidFill>
                          <a:latin typeface="Verdana" pitchFamily="34" charset="0"/>
                          <a:ea typeface="Verdana" pitchFamily="34" charset="0"/>
                          <a:cs typeface="Verdana" pitchFamily="34" charset="0"/>
                        </a:rPr>
                        <a:t>ciphertext</a:t>
                      </a:r>
                      <a:r>
                        <a:rPr lang="en-US" sz="1600" b="0" i="0" kern="1200" dirty="0" smtClean="0">
                          <a:solidFill>
                            <a:schemeClr val="tx1"/>
                          </a:solidFill>
                          <a:latin typeface="Verdana" pitchFamily="34" charset="0"/>
                          <a:ea typeface="Verdana" pitchFamily="34" charset="0"/>
                          <a:cs typeface="Verdana" pitchFamily="34" charset="0"/>
                        </a:rPr>
                        <a:t> or encrypted text. In case of symmetric key cryptography, to create the </a:t>
                      </a:r>
                      <a:r>
                        <a:rPr lang="en-US" sz="1600" b="0" i="0" kern="1200" dirty="0" err="1" smtClean="0">
                          <a:solidFill>
                            <a:schemeClr val="tx1"/>
                          </a:solidFill>
                          <a:latin typeface="Verdana" pitchFamily="34" charset="0"/>
                          <a:ea typeface="Verdana" pitchFamily="34" charset="0"/>
                          <a:cs typeface="Verdana" pitchFamily="34" charset="0"/>
                        </a:rPr>
                        <a:t>ciphertext</a:t>
                      </a:r>
                      <a:r>
                        <a:rPr lang="en-US" sz="1600" b="0" i="0" kern="1200" dirty="0" smtClean="0">
                          <a:solidFill>
                            <a:schemeClr val="tx1"/>
                          </a:solidFill>
                          <a:latin typeface="Verdana" pitchFamily="34" charset="0"/>
                          <a:ea typeface="Verdana" pitchFamily="34" charset="0"/>
                          <a:cs typeface="Verdana" pitchFamily="34" charset="0"/>
                        </a:rPr>
                        <a:t> from the plaintext, Alice uses an encryption algorithm and a shared secret key. To create the plaintext from </a:t>
                      </a:r>
                      <a:r>
                        <a:rPr lang="en-US" sz="1600" b="0" i="0" kern="1200" dirty="0" err="1" smtClean="0">
                          <a:solidFill>
                            <a:schemeClr val="tx1"/>
                          </a:solidFill>
                          <a:latin typeface="Verdana" pitchFamily="34" charset="0"/>
                          <a:ea typeface="Verdana" pitchFamily="34" charset="0"/>
                          <a:cs typeface="Verdana" pitchFamily="34" charset="0"/>
                        </a:rPr>
                        <a:t>ciphertext</a:t>
                      </a:r>
                      <a:r>
                        <a:rPr lang="en-US" sz="1600" b="0" i="0" kern="1200" dirty="0" smtClean="0">
                          <a:solidFill>
                            <a:schemeClr val="tx1"/>
                          </a:solidFill>
                          <a:latin typeface="Verdana" pitchFamily="34" charset="0"/>
                          <a:ea typeface="Verdana" pitchFamily="34" charset="0"/>
                          <a:cs typeface="Verdana" pitchFamily="34" charset="0"/>
                        </a:rPr>
                        <a:t>, Bob uses a decryption algorithm and the same secret key.</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latin typeface="Verdana" pitchFamily="34" charset="0"/>
                          <a:ea typeface="Verdana" pitchFamily="34" charset="0"/>
                          <a:cs typeface="Verdana" pitchFamily="34" charset="0"/>
                        </a:rPr>
                        <a:t>In </a:t>
                      </a:r>
                      <a:r>
                        <a:rPr lang="en-US" sz="1600" b="0" i="0" dirty="0" err="1" smtClean="0">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a:t>
                      </a:r>
                      <a:r>
                        <a:rPr lang="en-US" sz="1600" b="0" i="0" kern="1200" dirty="0" smtClean="0">
                          <a:solidFill>
                            <a:schemeClr val="tx1"/>
                          </a:solidFill>
                          <a:latin typeface="Verdana" pitchFamily="34" charset="0"/>
                          <a:ea typeface="Verdana" pitchFamily="34" charset="0"/>
                          <a:cs typeface="Verdana" pitchFamily="34" charset="0"/>
                        </a:rPr>
                        <a:t>the original message that is to be sent from Alice to Bob is called original or embedded message which may be plaintext, </a:t>
                      </a:r>
                      <a:r>
                        <a:rPr lang="en-US" sz="1600" b="0" i="0" kern="1200" dirty="0" err="1" smtClean="0">
                          <a:solidFill>
                            <a:schemeClr val="tx1"/>
                          </a:solidFill>
                          <a:latin typeface="Verdana" pitchFamily="34" charset="0"/>
                          <a:ea typeface="Verdana" pitchFamily="34" charset="0"/>
                          <a:cs typeface="Verdana" pitchFamily="34" charset="0"/>
                        </a:rPr>
                        <a:t>ciphertext</a:t>
                      </a:r>
                      <a:r>
                        <a:rPr lang="en-US" sz="1600" b="0" i="0" kern="1200" dirty="0" smtClean="0">
                          <a:solidFill>
                            <a:schemeClr val="tx1"/>
                          </a:solidFill>
                          <a:latin typeface="Verdana" pitchFamily="34" charset="0"/>
                          <a:ea typeface="Verdana" pitchFamily="34" charset="0"/>
                          <a:cs typeface="Verdana" pitchFamily="34" charset="0"/>
                        </a:rPr>
                        <a:t>, image, audio,</a:t>
                      </a:r>
                      <a:r>
                        <a:rPr lang="en-US" sz="1600" b="0" i="0" kern="1200" baseline="0" dirty="0" smtClean="0">
                          <a:solidFill>
                            <a:schemeClr val="tx1"/>
                          </a:solidFill>
                          <a:latin typeface="Verdana" pitchFamily="34" charset="0"/>
                          <a:ea typeface="Verdana" pitchFamily="34" charset="0"/>
                          <a:cs typeface="Verdana" pitchFamily="34" charset="0"/>
                        </a:rPr>
                        <a:t> video etc</a:t>
                      </a:r>
                      <a:r>
                        <a:rPr lang="en-US" sz="1600" b="0" i="0" kern="1200" dirty="0" smtClean="0">
                          <a:solidFill>
                            <a:schemeClr val="tx1"/>
                          </a:solidFill>
                          <a:latin typeface="Verdana" pitchFamily="34" charset="0"/>
                          <a:ea typeface="Verdana" pitchFamily="34" charset="0"/>
                          <a:cs typeface="Verdana" pitchFamily="34" charset="0"/>
                        </a:rPr>
                        <a:t>. T</a:t>
                      </a:r>
                      <a:r>
                        <a:rPr lang="en-US" sz="1600" b="0" i="0" dirty="0" smtClean="0">
                          <a:latin typeface="Verdana" pitchFamily="34" charset="0"/>
                          <a:ea typeface="Verdana" pitchFamily="34" charset="0"/>
                          <a:cs typeface="Verdana" pitchFamily="34" charset="0"/>
                        </a:rPr>
                        <a:t>he innocent-looking media in which an original message is hidden is called cover or carrier. Cover may</a:t>
                      </a:r>
                      <a:r>
                        <a:rPr lang="en-US" sz="1600" b="0" i="0" baseline="0" dirty="0" smtClean="0">
                          <a:latin typeface="Verdana" pitchFamily="34" charset="0"/>
                          <a:ea typeface="Verdana" pitchFamily="34" charset="0"/>
                          <a:cs typeface="Verdana" pitchFamily="34" charset="0"/>
                        </a:rPr>
                        <a:t> be text (</a:t>
                      </a:r>
                      <a:r>
                        <a:rPr lang="en-US" sz="1600" b="0" i="0" baseline="0" dirty="0" err="1" smtClean="0">
                          <a:latin typeface="Verdana" pitchFamily="34" charset="0"/>
                          <a:ea typeface="Verdana" pitchFamily="34" charset="0"/>
                          <a:cs typeface="Verdana" pitchFamily="34" charset="0"/>
                        </a:rPr>
                        <a:t>covertext</a:t>
                      </a:r>
                      <a:r>
                        <a:rPr lang="en-US" sz="1600" b="0" i="0" baseline="0" dirty="0" smtClean="0">
                          <a:latin typeface="Verdana" pitchFamily="34" charset="0"/>
                          <a:ea typeface="Verdana" pitchFamily="34" charset="0"/>
                          <a:cs typeface="Verdana" pitchFamily="34" charset="0"/>
                        </a:rPr>
                        <a:t>), image (</a:t>
                      </a:r>
                      <a:r>
                        <a:rPr lang="en-US" sz="1600" b="0" i="0" baseline="0" dirty="0" err="1" smtClean="0">
                          <a:latin typeface="Verdana" pitchFamily="34" charset="0"/>
                          <a:ea typeface="Verdana" pitchFamily="34" charset="0"/>
                          <a:cs typeface="Verdana" pitchFamily="34" charset="0"/>
                        </a:rPr>
                        <a:t>coverimage</a:t>
                      </a:r>
                      <a:r>
                        <a:rPr lang="en-US" sz="1600" b="0" i="0" baseline="0" dirty="0" smtClean="0">
                          <a:latin typeface="Verdana" pitchFamily="34" charset="0"/>
                          <a:ea typeface="Verdana" pitchFamily="34" charset="0"/>
                          <a:cs typeface="Verdana" pitchFamily="34" charset="0"/>
                        </a:rPr>
                        <a:t>), audio, video etc. When the plaintext message is hidden in the cover, the resulting object is called a</a:t>
                      </a:r>
                      <a:r>
                        <a:rPr lang="en-US" sz="1600" b="0" i="0" dirty="0" smtClean="0">
                          <a:latin typeface="Verdana" pitchFamily="34" charset="0"/>
                          <a:ea typeface="Verdana" pitchFamily="34" charset="0"/>
                          <a:cs typeface="Verdana" pitchFamily="34" charset="0"/>
                        </a:rPr>
                        <a:t> </a:t>
                      </a:r>
                      <a:r>
                        <a:rPr lang="en-US" sz="1600" b="0" i="0" dirty="0" err="1" smtClean="0">
                          <a:latin typeface="Verdana" pitchFamily="34" charset="0"/>
                          <a:ea typeface="Verdana" pitchFamily="34" charset="0"/>
                          <a:cs typeface="Verdana" pitchFamily="34" charset="0"/>
                        </a:rPr>
                        <a:t>stego</a:t>
                      </a:r>
                      <a:r>
                        <a:rPr lang="en-US" sz="1600" b="0" i="0" dirty="0" smtClean="0">
                          <a:latin typeface="Verdana" pitchFamily="34" charset="0"/>
                          <a:ea typeface="Verdana" pitchFamily="34" charset="0"/>
                          <a:cs typeface="Verdana" pitchFamily="34" charset="0"/>
                        </a:rPr>
                        <a:t>-object. A </a:t>
                      </a:r>
                      <a:r>
                        <a:rPr lang="en-US" sz="1600" b="0" i="0" dirty="0" err="1" smtClean="0">
                          <a:latin typeface="Verdana" pitchFamily="34" charset="0"/>
                          <a:ea typeface="Verdana" pitchFamily="34" charset="0"/>
                          <a:cs typeface="Verdana" pitchFamily="34" charset="0"/>
                        </a:rPr>
                        <a:t>stego</a:t>
                      </a:r>
                      <a:r>
                        <a:rPr lang="en-US" sz="1600" b="0" i="0" dirty="0" smtClean="0">
                          <a:latin typeface="Verdana" pitchFamily="34" charset="0"/>
                          <a:ea typeface="Verdana" pitchFamily="34" charset="0"/>
                          <a:cs typeface="Verdana" pitchFamily="34" charset="0"/>
                        </a:rPr>
                        <a:t>-key (a type of password) may also be used to hide, then later decode, the message.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55440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smtClean="0">
                          <a:latin typeface="Verdana" pitchFamily="34" charset="0"/>
                          <a:ea typeface="Verdana" pitchFamily="34" charset="0"/>
                          <a:cs typeface="Verdana" pitchFamily="34" charset="0"/>
                        </a:rPr>
                        <a:t>Attacks against cryptography take what is known to be an encrypted message and attempt to decrypt the message. </a:t>
                      </a:r>
                      <a:endParaRPr lang="en-US" sz="1600" b="0" i="0" spc="200" dirty="0" smtClean="0">
                        <a:latin typeface="Verdana" pitchFamily="34" charset="0"/>
                        <a:ea typeface="Verdana" pitchFamily="34" charset="0"/>
                        <a:cs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b="0" i="0" kern="1200" dirty="0" smtClean="0">
                        <a:solidFill>
                          <a:schemeClr val="tx1"/>
                        </a:solidFill>
                        <a:latin typeface="Verdana" pitchFamily="34" charset="0"/>
                        <a:ea typeface="Verdana" pitchFamily="34" charset="0"/>
                        <a:cs typeface="Verdana" pitchFamily="34"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i="0" dirty="0" smtClean="0">
                          <a:latin typeface="Verdana" pitchFamily="34" charset="0"/>
                          <a:ea typeface="Verdana" pitchFamily="34" charset="0"/>
                          <a:cs typeface="Verdana" pitchFamily="34" charset="0"/>
                        </a:rPr>
                        <a:t>Attacks against </a:t>
                      </a:r>
                      <a:r>
                        <a:rPr lang="en-US" sz="1600" b="0" i="0" dirty="0" err="1" smtClean="0">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take what seems to be an ordinary image, text, multimedia file, or other document and determine whether or not there is another message hidden within.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3278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latin typeface="Arial" panose="020B0604020202020204" pitchFamily="34" charset="0"/>
              </a:rPr>
              <a:t>Difference Between Cryptography and Steganography</a:t>
            </a:r>
          </a:p>
        </p:txBody>
      </p:sp>
      <p:sp>
        <p:nvSpPr>
          <p:cNvPr id="7"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26</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3" name="Group 57"/>
          <p:cNvGraphicFramePr>
            <a:graphicFrameLocks noGrp="1"/>
          </p:cNvGraphicFramePr>
          <p:nvPr/>
        </p:nvGraphicFramePr>
        <p:xfrm>
          <a:off x="304800" y="830263"/>
          <a:ext cx="8534400" cy="2581275"/>
        </p:xfrm>
        <a:graphic>
          <a:graphicData uri="http://schemas.openxmlformats.org/drawingml/2006/table">
            <a:tbl>
              <a:tblPr/>
              <a:tblGrid>
                <a:gridCol w="4267200"/>
                <a:gridCol w="426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Cryptography </a:t>
                      </a:r>
                      <a:endParaRPr kumimoji="0" lang="en-US" sz="1800" b="1" i="0" u="none" strike="noStrike" cap="none" normalizeH="0" baseline="0" dirty="0" smtClean="0">
                        <a:ln>
                          <a:noFill/>
                        </a:ln>
                        <a:solidFill>
                          <a:srgbClr val="FFFFFF"/>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Verdana" pitchFamily="34" charset="0"/>
                        </a:rPr>
                        <a:t>Steganography</a:t>
                      </a:r>
                      <a:r>
                        <a:rPr kumimoji="0" lang="en-US" sz="1800" b="1" i="0" u="none" strike="noStrike" cap="none" normalizeH="0" baseline="0" dirty="0" smtClean="0">
                          <a:ln>
                            <a:noFill/>
                          </a:ln>
                          <a:solidFill>
                            <a:srgbClr val="FFFFFF"/>
                          </a:solidFill>
                          <a:effectLst/>
                          <a:latin typeface="Verdana" pitchFamily="34" charset="0"/>
                        </a:rPr>
                        <a:t> </a:t>
                      </a:r>
                      <a:endParaRPr kumimoji="0" lang="en-US" sz="1800" b="1" i="0" u="none" strike="noStrike" cap="none" normalizeH="0" baseline="0" dirty="0" smtClean="0">
                        <a:ln>
                          <a:noFill/>
                        </a:ln>
                        <a:solidFill>
                          <a:srgbClr val="FFFFFF"/>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lvl="1" indent="0">
                        <a:spcBef>
                          <a:spcPts val="600"/>
                        </a:spcBef>
                        <a:spcAft>
                          <a:spcPts val="600"/>
                        </a:spcAft>
                      </a:pPr>
                      <a:r>
                        <a:rPr lang="en-US" sz="1600" b="0" i="0" dirty="0" smtClean="0">
                          <a:solidFill>
                            <a:srgbClr val="FF0000"/>
                          </a:solidFill>
                          <a:latin typeface="Verdana" pitchFamily="34" charset="0"/>
                          <a:ea typeface="Verdana" pitchFamily="34" charset="0"/>
                          <a:cs typeface="Verdana" pitchFamily="34" charset="0"/>
                        </a:rPr>
                        <a:t>As cryptography</a:t>
                      </a:r>
                      <a:r>
                        <a:rPr lang="en-US" sz="1600" b="0" i="0" dirty="0" smtClean="0">
                          <a:latin typeface="Verdana" pitchFamily="34" charset="0"/>
                          <a:ea typeface="Verdana" pitchFamily="34" charset="0"/>
                          <a:cs typeface="Verdana" pitchFamily="34" charset="0"/>
                        </a:rPr>
                        <a:t> is the science and art of creating secret codes, c</a:t>
                      </a:r>
                      <a:r>
                        <a:rPr lang="en-US" sz="1600" b="0" i="0" dirty="0" smtClean="0">
                          <a:solidFill>
                            <a:srgbClr val="0070C0"/>
                          </a:solidFill>
                          <a:latin typeface="Verdana" pitchFamily="34" charset="0"/>
                          <a:ea typeface="Verdana" pitchFamily="34" charset="0"/>
                          <a:cs typeface="Verdana" pitchFamily="34" charset="0"/>
                        </a:rPr>
                        <a:t>ryptanalysis</a:t>
                      </a:r>
                      <a:r>
                        <a:rPr lang="en-US" sz="1600" b="0" i="0" dirty="0" smtClean="0">
                          <a:latin typeface="Verdana" pitchFamily="34" charset="0"/>
                          <a:ea typeface="Verdana" pitchFamily="34" charset="0"/>
                          <a:cs typeface="Verdana" pitchFamily="34" charset="0"/>
                        </a:rPr>
                        <a:t> is the science and art of breaking those codes.</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0" i="0" kern="1200" dirty="0" smtClean="0">
                        <a:solidFill>
                          <a:schemeClr val="tx1"/>
                        </a:solidFill>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lvl="1" indent="0">
                        <a:spcBef>
                          <a:spcPts val="600"/>
                        </a:spcBef>
                        <a:spcAft>
                          <a:spcPts val="600"/>
                        </a:spcAft>
                      </a:pPr>
                      <a:r>
                        <a:rPr lang="en-US" sz="1600" b="0" i="0" dirty="0" smtClean="0">
                          <a:solidFill>
                            <a:srgbClr val="0000FF"/>
                          </a:solidFill>
                          <a:latin typeface="Verdana" pitchFamily="34" charset="0"/>
                          <a:ea typeface="Verdana" pitchFamily="34" charset="0"/>
                          <a:cs typeface="Verdana" pitchFamily="34" charset="0"/>
                        </a:rPr>
                        <a:t>As </a:t>
                      </a:r>
                      <a:r>
                        <a:rPr lang="en-US" sz="1600" b="0" i="0" dirty="0" err="1" smtClean="0">
                          <a:solidFill>
                            <a:srgbClr val="0000FF"/>
                          </a:solidFill>
                          <a:latin typeface="Verdana" pitchFamily="34" charset="0"/>
                          <a:ea typeface="Verdana" pitchFamily="34" charset="0"/>
                          <a:cs typeface="Verdana" pitchFamily="34" charset="0"/>
                        </a:rPr>
                        <a:t>steganography</a:t>
                      </a:r>
                      <a:r>
                        <a:rPr lang="en-US" sz="1600" b="0" i="0" dirty="0" smtClean="0">
                          <a:latin typeface="Verdana" pitchFamily="34" charset="0"/>
                          <a:ea typeface="Verdana" pitchFamily="34" charset="0"/>
                          <a:cs typeface="Verdana" pitchFamily="34" charset="0"/>
                        </a:rPr>
                        <a:t> is the art of hiding a message within another medium, </a:t>
                      </a:r>
                      <a:r>
                        <a:rPr lang="en-US" sz="1600" b="0" i="0" dirty="0" err="1" smtClean="0">
                          <a:solidFill>
                            <a:srgbClr val="00CC00"/>
                          </a:solidFill>
                          <a:latin typeface="Verdana" pitchFamily="34" charset="0"/>
                          <a:ea typeface="Verdana" pitchFamily="34" charset="0"/>
                          <a:cs typeface="Verdana" pitchFamily="34" charset="0"/>
                        </a:rPr>
                        <a:t>steganalysis</a:t>
                      </a:r>
                      <a:r>
                        <a:rPr lang="en-US" sz="1600" b="0" i="0" dirty="0" smtClean="0">
                          <a:latin typeface="Verdana" pitchFamily="34" charset="0"/>
                          <a:ea typeface="Verdana" pitchFamily="34" charset="0"/>
                          <a:cs typeface="Verdana" pitchFamily="34" charset="0"/>
                        </a:rPr>
                        <a:t> is the art of analyzing potential </a:t>
                      </a:r>
                      <a:r>
                        <a:rPr lang="en-US" sz="1600" b="0" i="0" dirty="0" err="1" smtClean="0">
                          <a:latin typeface="Verdana" pitchFamily="34" charset="0"/>
                          <a:ea typeface="Verdana" pitchFamily="34" charset="0"/>
                          <a:cs typeface="Verdana" pitchFamily="34" charset="0"/>
                        </a:rPr>
                        <a:t>stego</a:t>
                      </a:r>
                      <a:r>
                        <a:rPr lang="en-US" sz="1600" b="0" i="0" dirty="0" smtClean="0">
                          <a:latin typeface="Verdana" pitchFamily="34" charset="0"/>
                          <a:ea typeface="Verdana" pitchFamily="34" charset="0"/>
                          <a:cs typeface="Verdana" pitchFamily="34" charset="0"/>
                        </a:rPr>
                        <a:t>-mediums for the traces of </a:t>
                      </a:r>
                      <a:r>
                        <a:rPr lang="en-US" sz="1600" b="0" i="0" dirty="0" err="1" smtClean="0">
                          <a:latin typeface="Verdana" pitchFamily="34" charset="0"/>
                          <a:ea typeface="Verdana" pitchFamily="34" charset="0"/>
                          <a:cs typeface="Verdana" pitchFamily="34" charset="0"/>
                        </a:rPr>
                        <a:t>steganographic</a:t>
                      </a:r>
                      <a:r>
                        <a:rPr lang="en-US" sz="1600" b="0" i="0" dirty="0" smtClean="0">
                          <a:latin typeface="Verdana" pitchFamily="34" charset="0"/>
                          <a:ea typeface="Verdana" pitchFamily="34" charset="0"/>
                          <a:cs typeface="Verdana" pitchFamily="34" charset="0"/>
                        </a:rPr>
                        <a:t> modifications.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71475">
                <a:tc gridSpan="2">
                  <a:txBody>
                    <a:bodyPr/>
                    <a:lstStyle/>
                    <a:p>
                      <a:pPr marL="0" lvl="1" indent="0">
                        <a:spcBef>
                          <a:spcPts val="600"/>
                        </a:spcBef>
                        <a:spcAft>
                          <a:spcPts val="600"/>
                        </a:spcAft>
                        <a:buFont typeface="Wingdings" pitchFamily="2" charset="2"/>
                        <a:buNone/>
                      </a:pPr>
                      <a:r>
                        <a:rPr lang="en-US" sz="1600" b="0" i="0" dirty="0" smtClean="0">
                          <a:latin typeface="Verdana" pitchFamily="34" charset="0"/>
                          <a:ea typeface="Verdana" pitchFamily="34" charset="0"/>
                          <a:cs typeface="Verdana" pitchFamily="34" charset="0"/>
                        </a:rPr>
                        <a:t>Cryptanalysis or </a:t>
                      </a:r>
                      <a:r>
                        <a:rPr lang="en-US" sz="1600" b="0" i="0" dirty="0" err="1" smtClean="0">
                          <a:latin typeface="Verdana" pitchFamily="34" charset="0"/>
                          <a:ea typeface="Verdana" pitchFamily="34" charset="0"/>
                          <a:cs typeface="Verdana" pitchFamily="34" charset="0"/>
                        </a:rPr>
                        <a:t>steganalysis</a:t>
                      </a:r>
                      <a:r>
                        <a:rPr lang="en-US" sz="1600" b="0" i="0" baseline="0" dirty="0" smtClean="0">
                          <a:latin typeface="Verdana" pitchFamily="34" charset="0"/>
                          <a:ea typeface="Verdana" pitchFamily="34" charset="0"/>
                          <a:cs typeface="Verdana" pitchFamily="34" charset="0"/>
                        </a:rPr>
                        <a:t> </a:t>
                      </a:r>
                      <a:r>
                        <a:rPr lang="en-US" sz="1600" b="0" i="0" dirty="0" smtClean="0">
                          <a:latin typeface="Verdana" pitchFamily="34" charset="0"/>
                          <a:ea typeface="Verdana" pitchFamily="34" charset="0"/>
                          <a:cs typeface="Verdana" pitchFamily="34" charset="0"/>
                        </a:rPr>
                        <a:t>is needed, not to break other people’s code, but to learn how vulnerable our cryptosystem or </a:t>
                      </a:r>
                      <a:r>
                        <a:rPr lang="en-US" sz="1600" b="0" i="0" dirty="0" err="1" smtClean="0">
                          <a:latin typeface="Verdana" pitchFamily="34" charset="0"/>
                          <a:ea typeface="Verdana" pitchFamily="34" charset="0"/>
                          <a:cs typeface="Verdana" pitchFamily="34" charset="0"/>
                        </a:rPr>
                        <a:t>stagosystem</a:t>
                      </a:r>
                      <a:r>
                        <a:rPr lang="en-US" sz="1600" b="0" i="0" dirty="0" smtClean="0">
                          <a:latin typeface="Verdana" pitchFamily="34" charset="0"/>
                          <a:ea typeface="Verdana" pitchFamily="34" charset="0"/>
                          <a:cs typeface="Verdana" pitchFamily="34" charset="0"/>
                        </a:rPr>
                        <a:t> is. It helps us create better secret codes. </a:t>
                      </a:r>
                      <a:endParaRPr lang="en-US" sz="1600" b="0" i="0" dirty="0">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lvl="1" indent="0">
                        <a:spcBef>
                          <a:spcPts val="600"/>
                        </a:spcBef>
                        <a:spcAft>
                          <a:spcPts val="600"/>
                        </a:spcAft>
                      </a:pPr>
                      <a:endParaRPr lang="en-US" sz="1600" b="0" i="0" dirty="0" smtClean="0">
                        <a:latin typeface="Verdana" pitchFamily="34" charset="0"/>
                        <a:ea typeface="Verdana" pitchFamily="34" charset="0"/>
                        <a:cs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6" name="TextBox 5"/>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338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latin typeface="Arial" panose="020B0604020202020204" pitchFamily="34" charset="0"/>
              </a:rPr>
              <a:t>Difference Between Cryptography and Steganography</a:t>
            </a:r>
          </a:p>
        </p:txBody>
      </p:sp>
      <p:sp>
        <p:nvSpPr>
          <p:cNvPr id="7"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27</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4"/>
          <p:cNvSpPr>
            <a:spLocks noChangeArrowheads="1"/>
          </p:cNvSpPr>
          <p:nvPr/>
        </p:nvSpPr>
        <p:spPr bwMode="auto">
          <a:xfrm>
            <a:off x="228600" y="685800"/>
            <a:ext cx="8610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indent="0" algn="just">
              <a:spcBef>
                <a:spcPts val="600"/>
              </a:spcBef>
              <a:spcAft>
                <a:spcPts val="600"/>
              </a:spcAft>
              <a:defRPr/>
            </a:pPr>
            <a:r>
              <a:rPr lang="en-US" sz="2400" b="0" i="0" dirty="0" smtClean="0">
                <a:latin typeface="Verdana" pitchFamily="34" charset="0"/>
                <a:ea typeface="Verdana" pitchFamily="34" charset="0"/>
                <a:cs typeface="Verdana" pitchFamily="34" charset="0"/>
              </a:rPr>
              <a:t>Ensuring </a:t>
            </a:r>
            <a:r>
              <a:rPr lang="en-US" sz="2400" b="0" i="0" dirty="0">
                <a:latin typeface="Verdana" pitchFamily="34" charset="0"/>
                <a:ea typeface="Verdana" pitchFamily="34" charset="0"/>
                <a:cs typeface="Verdana" pitchFamily="34" charset="0"/>
              </a:rPr>
              <a:t>the </a:t>
            </a:r>
            <a:r>
              <a:rPr lang="en-US" sz="2400" b="0" i="0" dirty="0">
                <a:solidFill>
                  <a:srgbClr val="3333FF"/>
                </a:solidFill>
                <a:latin typeface="Verdana" pitchFamily="34" charset="0"/>
                <a:ea typeface="Verdana" pitchFamily="34" charset="0"/>
                <a:cs typeface="Verdana" pitchFamily="34" charset="0"/>
              </a:rPr>
              <a:t>security of </a:t>
            </a:r>
            <a:r>
              <a:rPr lang="en-US" sz="2400" b="0" i="0" dirty="0" smtClean="0">
                <a:solidFill>
                  <a:srgbClr val="3333FF"/>
                </a:solidFill>
                <a:latin typeface="Verdana" pitchFamily="34" charset="0"/>
                <a:ea typeface="Verdana" pitchFamily="34" charset="0"/>
                <a:cs typeface="Verdana" pitchFamily="34" charset="0"/>
              </a:rPr>
              <a:t>electronic </a:t>
            </a:r>
            <a:r>
              <a:rPr lang="en-US" sz="2400" b="0" i="0" dirty="0">
                <a:solidFill>
                  <a:srgbClr val="3333FF"/>
                </a:solidFill>
                <a:latin typeface="Verdana" pitchFamily="34" charset="0"/>
                <a:ea typeface="Verdana" pitchFamily="34" charset="0"/>
                <a:cs typeface="Verdana" pitchFamily="34" charset="0"/>
              </a:rPr>
              <a:t>data </a:t>
            </a:r>
            <a:r>
              <a:rPr lang="en-US" sz="2400" b="0" i="0" dirty="0" smtClean="0">
                <a:solidFill>
                  <a:srgbClr val="3333FF"/>
                </a:solidFill>
                <a:latin typeface="Verdana" pitchFamily="34" charset="0"/>
                <a:ea typeface="Verdana" pitchFamily="34" charset="0"/>
                <a:cs typeface="Verdana" pitchFamily="34" charset="0"/>
              </a:rPr>
              <a:t>while transmission via network </a:t>
            </a:r>
            <a:r>
              <a:rPr lang="en-US" sz="2400" b="0" i="0" dirty="0" smtClean="0">
                <a:latin typeface="Verdana" pitchFamily="34" charset="0"/>
                <a:ea typeface="Verdana" pitchFamily="34" charset="0"/>
                <a:cs typeface="Verdana" pitchFamily="34" charset="0"/>
              </a:rPr>
              <a:t>is </a:t>
            </a:r>
            <a:r>
              <a:rPr lang="en-US" sz="2400" b="0" i="0" dirty="0">
                <a:latin typeface="Verdana" pitchFamily="34" charset="0"/>
                <a:ea typeface="Verdana" pitchFamily="34" charset="0"/>
                <a:cs typeface="Verdana" pitchFamily="34" charset="0"/>
              </a:rPr>
              <a:t>a vital </a:t>
            </a:r>
            <a:r>
              <a:rPr lang="en-US" sz="2400" b="0" i="0" dirty="0" smtClean="0">
                <a:latin typeface="Verdana" pitchFamily="34" charset="0"/>
                <a:ea typeface="Verdana" pitchFamily="34" charset="0"/>
                <a:cs typeface="Verdana" pitchFamily="34" charset="0"/>
              </a:rPr>
              <a:t>issue. </a:t>
            </a:r>
          </a:p>
          <a:p>
            <a:pPr marL="914400" indent="-457200" algn="just">
              <a:spcBef>
                <a:spcPts val="600"/>
              </a:spcBef>
              <a:spcAft>
                <a:spcPts val="600"/>
              </a:spcAft>
              <a:buClr>
                <a:srgbClr val="FF00FF"/>
              </a:buClr>
              <a:buFont typeface="Wingdings" panose="05000000000000000000" pitchFamily="2" charset="2"/>
              <a:buChar char="v"/>
              <a:defRPr/>
            </a:pPr>
            <a:r>
              <a:rPr lang="en-US" sz="2000" b="0" i="0" dirty="0" smtClean="0">
                <a:latin typeface="Verdana" pitchFamily="34" charset="0"/>
                <a:ea typeface="Verdana" pitchFamily="34" charset="0"/>
                <a:cs typeface="Verdana" pitchFamily="34" charset="0"/>
              </a:rPr>
              <a:t>For example, in E-commerce, the </a:t>
            </a:r>
            <a:r>
              <a:rPr lang="en-US" sz="2000" b="0" i="0" dirty="0">
                <a:latin typeface="Verdana" pitchFamily="34" charset="0"/>
                <a:ea typeface="Verdana" pitchFamily="34" charset="0"/>
                <a:cs typeface="Verdana" pitchFamily="34" charset="0"/>
              </a:rPr>
              <a:t>transmission of purchase information, credit card numbers, and other transaction information must be secure to give consumers and merchants the confidence they need to do business over the Internet.</a:t>
            </a:r>
          </a:p>
          <a:p>
            <a:pPr marL="0" indent="0" algn="just">
              <a:spcBef>
                <a:spcPts val="600"/>
              </a:spcBef>
              <a:spcAft>
                <a:spcPts val="600"/>
              </a:spcAft>
              <a:defRPr/>
            </a:pPr>
            <a:r>
              <a:rPr lang="en-US" sz="2400" b="0" i="0" dirty="0">
                <a:latin typeface="Verdana" pitchFamily="34" charset="0"/>
                <a:ea typeface="Verdana" pitchFamily="34" charset="0"/>
                <a:cs typeface="Verdana" pitchFamily="34" charset="0"/>
              </a:rPr>
              <a:t>To provides the </a:t>
            </a:r>
            <a:r>
              <a:rPr lang="en-US" sz="2400" i="0" dirty="0">
                <a:solidFill>
                  <a:srgbClr val="FF0000"/>
                </a:solidFill>
                <a:latin typeface="Verdana" pitchFamily="34" charset="0"/>
                <a:ea typeface="Verdana" pitchFamily="34" charset="0"/>
                <a:cs typeface="Verdana" pitchFamily="34" charset="0"/>
              </a:rPr>
              <a:t>confidentiality</a:t>
            </a:r>
            <a:r>
              <a:rPr lang="en-US" sz="2400" b="0" i="0" dirty="0">
                <a:solidFill>
                  <a:srgbClr val="FF0000"/>
                </a:solidFill>
                <a:latin typeface="Verdana" pitchFamily="34" charset="0"/>
                <a:ea typeface="Verdana" pitchFamily="34" charset="0"/>
                <a:cs typeface="Verdana" pitchFamily="34" charset="0"/>
              </a:rPr>
              <a:t> </a:t>
            </a:r>
            <a:r>
              <a:rPr lang="en-US" sz="2400" b="0" i="0" dirty="0">
                <a:latin typeface="Verdana" pitchFamily="34" charset="0"/>
                <a:ea typeface="Verdana" pitchFamily="34" charset="0"/>
                <a:cs typeface="Verdana" pitchFamily="34" charset="0"/>
              </a:rPr>
              <a:t>of sensitive  information while transmission across an insecure network, </a:t>
            </a:r>
            <a:r>
              <a:rPr lang="en-US" sz="2400" b="0" i="0" dirty="0" smtClean="0">
                <a:latin typeface="Verdana" pitchFamily="34" charset="0"/>
                <a:ea typeface="Verdana" pitchFamily="34" charset="0"/>
                <a:cs typeface="Verdana" pitchFamily="34" charset="0"/>
              </a:rPr>
              <a:t>two </a:t>
            </a:r>
            <a:r>
              <a:rPr lang="en-US" sz="2400" b="0" i="0" dirty="0">
                <a:latin typeface="Verdana" pitchFamily="34" charset="0"/>
                <a:ea typeface="Verdana" pitchFamily="34" charset="0"/>
                <a:cs typeface="Verdana" pitchFamily="34" charset="0"/>
              </a:rPr>
              <a:t>security mechanisms are widely used:</a:t>
            </a:r>
          </a:p>
          <a:p>
            <a:pPr marL="1600200" lvl="2" indent="-457200" algn="just" eaLnBrk="1" hangingPunct="1">
              <a:spcBef>
                <a:spcPts val="600"/>
              </a:spcBef>
              <a:spcAft>
                <a:spcPts val="600"/>
              </a:spcAft>
              <a:buClr>
                <a:srgbClr val="0000FF"/>
              </a:buClr>
              <a:buFont typeface="+mj-lt"/>
              <a:buAutoNum type="arabicPeriod"/>
              <a:defRPr/>
            </a:pPr>
            <a:r>
              <a:rPr lang="en-US" sz="2000" b="0" i="0" dirty="0">
                <a:latin typeface="Verdana" pitchFamily="34" charset="0"/>
                <a:ea typeface="Verdana" pitchFamily="34" charset="0"/>
                <a:cs typeface="Verdana" pitchFamily="34" charset="0"/>
              </a:rPr>
              <a:t> Cryptography</a:t>
            </a:r>
          </a:p>
          <a:p>
            <a:pPr marL="1600200" lvl="2" indent="-457200" algn="just" eaLnBrk="1" hangingPunct="1">
              <a:spcBef>
                <a:spcPts val="600"/>
              </a:spcBef>
              <a:spcAft>
                <a:spcPts val="600"/>
              </a:spcAft>
              <a:buClr>
                <a:srgbClr val="0000FF"/>
              </a:buClr>
              <a:buFont typeface="+mj-lt"/>
              <a:buAutoNum type="arabicPeriod"/>
              <a:defRPr/>
            </a:pPr>
            <a:r>
              <a:rPr lang="en-US" sz="2000" b="0" i="0" dirty="0" smtClean="0">
                <a:latin typeface="Verdana" pitchFamily="34" charset="0"/>
                <a:ea typeface="Verdana" pitchFamily="34" charset="0"/>
                <a:cs typeface="Verdana" pitchFamily="34" charset="0"/>
              </a:rPr>
              <a:t> </a:t>
            </a:r>
            <a:r>
              <a:rPr lang="en-US" sz="2000" b="0" i="0" dirty="0">
                <a:latin typeface="Verdana" pitchFamily="34" charset="0"/>
                <a:ea typeface="Verdana" pitchFamily="34" charset="0"/>
                <a:cs typeface="Verdana" pitchFamily="34" charset="0"/>
              </a:rPr>
              <a:t>Steganography</a:t>
            </a:r>
          </a:p>
        </p:txBody>
      </p:sp>
      <p:sp>
        <p:nvSpPr>
          <p:cNvPr id="9221"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dirty="0" smtClean="0">
                <a:latin typeface="Arial" panose="020B0604020202020204" pitchFamily="34" charset="0"/>
              </a:rPr>
              <a:t>Introduction</a:t>
            </a:r>
            <a:endParaRPr lang="en-US" altLang="en-US" sz="3100" i="0" dirty="0">
              <a:latin typeface="Arial" panose="020B0604020202020204" pitchFamily="34" charset="0"/>
            </a:endParaRP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a:t>
            </a:fld>
            <a:endParaRPr lang="en-US" dirty="0">
              <a:solidFill>
                <a:srgbClr val="3333FF"/>
              </a:solidFill>
            </a:endParaRPr>
          </a:p>
        </p:txBody>
      </p:sp>
    </p:spTree>
    <p:extLst>
      <p:ext uri="{BB962C8B-B14F-4D97-AF65-F5344CB8AC3E}">
        <p14:creationId xmlns:p14="http://schemas.microsoft.com/office/powerpoint/2010/main" val="1331200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2" descr="532973_251390564964196_170111417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162425"/>
            <a:ext cx="10287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8" descr="532973_251390564964196_170111417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5572125"/>
            <a:ext cx="10287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18"/>
          <p:cNvSpPr txBox="1">
            <a:spLocks noChangeArrowheads="1"/>
          </p:cNvSpPr>
          <p:nvPr/>
        </p:nvSpPr>
        <p:spPr bwMode="auto">
          <a:xfrm>
            <a:off x="838200" y="3924300"/>
            <a:ext cx="1676400" cy="342900"/>
          </a:xfrm>
          <a:prstGeom prst="rect">
            <a:avLst/>
          </a:prstGeom>
          <a:solidFill>
            <a:srgbClr val="FFFFFF"/>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Just shoot him</a:t>
            </a:r>
            <a:endParaRPr lang="en-US" sz="1100"/>
          </a:p>
          <a:p>
            <a:endParaRPr lang="en-US"/>
          </a:p>
        </p:txBody>
      </p:sp>
      <p:sp>
        <p:nvSpPr>
          <p:cNvPr id="34821" name="Text Box 17"/>
          <p:cNvSpPr txBox="1">
            <a:spLocks noChangeArrowheads="1"/>
          </p:cNvSpPr>
          <p:nvPr/>
        </p:nvSpPr>
        <p:spPr bwMode="auto">
          <a:xfrm>
            <a:off x="838200" y="6181725"/>
            <a:ext cx="1676400" cy="342900"/>
          </a:xfrm>
          <a:prstGeom prst="rect">
            <a:avLst/>
          </a:prstGeom>
          <a:solidFill>
            <a:srgbClr val="FFFFFF"/>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Itrs rgnns ghl</a:t>
            </a:r>
            <a:endParaRPr lang="en-US" sz="1100"/>
          </a:p>
          <a:p>
            <a:endParaRPr lang="en-US"/>
          </a:p>
        </p:txBody>
      </p:sp>
      <p:sp>
        <p:nvSpPr>
          <p:cNvPr id="34822" name="Line 16"/>
          <p:cNvSpPr>
            <a:spLocks noChangeShapeType="1"/>
          </p:cNvSpPr>
          <p:nvPr/>
        </p:nvSpPr>
        <p:spPr bwMode="auto">
          <a:xfrm>
            <a:off x="1600200" y="5610225"/>
            <a:ext cx="0" cy="571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23" name="Text Box 15"/>
          <p:cNvSpPr txBox="1">
            <a:spLocks noChangeArrowheads="1"/>
          </p:cNvSpPr>
          <p:nvPr/>
        </p:nvSpPr>
        <p:spPr bwMode="auto">
          <a:xfrm>
            <a:off x="255588" y="3657600"/>
            <a:ext cx="1219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Plaintext</a:t>
            </a:r>
            <a:endParaRPr lang="en-US"/>
          </a:p>
        </p:txBody>
      </p:sp>
      <p:sp>
        <p:nvSpPr>
          <p:cNvPr id="34824" name="Text Box 14"/>
          <p:cNvSpPr txBox="1">
            <a:spLocks noChangeArrowheads="1"/>
          </p:cNvSpPr>
          <p:nvPr/>
        </p:nvSpPr>
        <p:spPr bwMode="auto">
          <a:xfrm>
            <a:off x="228600" y="5784850"/>
            <a:ext cx="1295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Ciphertext</a:t>
            </a:r>
            <a:endParaRPr lang="en-US"/>
          </a:p>
        </p:txBody>
      </p:sp>
      <p:sp>
        <p:nvSpPr>
          <p:cNvPr id="34825" name="Line 13"/>
          <p:cNvSpPr>
            <a:spLocks noChangeShapeType="1"/>
          </p:cNvSpPr>
          <p:nvPr/>
        </p:nvSpPr>
        <p:spPr bwMode="auto">
          <a:xfrm>
            <a:off x="2514600" y="629602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26" name="Text Box 11"/>
          <p:cNvSpPr txBox="1">
            <a:spLocks noChangeArrowheads="1"/>
          </p:cNvSpPr>
          <p:nvPr/>
        </p:nvSpPr>
        <p:spPr bwMode="auto">
          <a:xfrm>
            <a:off x="3587750" y="4125913"/>
            <a:ext cx="12112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34827" name="Text Box 10"/>
          <p:cNvSpPr txBox="1">
            <a:spLocks noChangeArrowheads="1"/>
          </p:cNvSpPr>
          <p:nvPr/>
        </p:nvSpPr>
        <p:spPr bwMode="auto">
          <a:xfrm>
            <a:off x="4800600" y="4381500"/>
            <a:ext cx="228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Carrier image/</a:t>
            </a:r>
            <a:endParaRPr lang="en-US" sz="1100"/>
          </a:p>
          <a:p>
            <a:r>
              <a:rPr lang="en-US" sz="1400">
                <a:latin typeface="Verdana" panose="020B0604030504040204" pitchFamily="34" charset="0"/>
                <a:ea typeface="SimSun" panose="02010600030101010101" pitchFamily="2" charset="-122"/>
              </a:rPr>
              <a:t>Unobtrusive media</a:t>
            </a:r>
            <a:endParaRPr lang="en-US"/>
          </a:p>
        </p:txBody>
      </p:sp>
      <p:sp>
        <p:nvSpPr>
          <p:cNvPr id="34828" name="Line 9"/>
          <p:cNvSpPr>
            <a:spLocks noChangeShapeType="1"/>
          </p:cNvSpPr>
          <p:nvPr/>
        </p:nvSpPr>
        <p:spPr bwMode="auto">
          <a:xfrm>
            <a:off x="4259263" y="5411788"/>
            <a:ext cx="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29" name="Text Box 7"/>
          <p:cNvSpPr txBox="1">
            <a:spLocks noChangeArrowheads="1"/>
          </p:cNvSpPr>
          <p:nvPr/>
        </p:nvSpPr>
        <p:spPr bwMode="auto">
          <a:xfrm>
            <a:off x="6248400" y="5411788"/>
            <a:ext cx="12112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34830" name="Oval 6"/>
          <p:cNvSpPr>
            <a:spLocks noChangeArrowheads="1"/>
          </p:cNvSpPr>
          <p:nvPr/>
        </p:nvSpPr>
        <p:spPr bwMode="auto">
          <a:xfrm>
            <a:off x="3200400" y="5868988"/>
            <a:ext cx="2209800" cy="914400"/>
          </a:xfrm>
          <a:prstGeom prst="ellipse">
            <a:avLst/>
          </a:prstGeom>
          <a:solidFill>
            <a:srgbClr val="FFFFFF"/>
          </a:solidFill>
          <a:ln w="9525">
            <a:solidFill>
              <a:srgbClr val="000000"/>
            </a:solidFill>
            <a:round/>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200">
              <a:latin typeface="Verdana" panose="020B0604030504040204" pitchFamily="34" charset="0"/>
              <a:ea typeface="SimSun" panose="02010600030101010101" pitchFamily="2" charset="-122"/>
            </a:endParaRPr>
          </a:p>
          <a:p>
            <a:r>
              <a:rPr lang="en-US" sz="1200">
                <a:latin typeface="Verdana" panose="020B0604030504040204" pitchFamily="34" charset="0"/>
                <a:ea typeface="SimSun" panose="02010600030101010101" pitchFamily="2" charset="-122"/>
              </a:rPr>
              <a:t> steganography</a:t>
            </a:r>
            <a:endParaRPr lang="en-US" sz="1200"/>
          </a:p>
        </p:txBody>
      </p:sp>
      <p:sp>
        <p:nvSpPr>
          <p:cNvPr id="34831" name="Line 5"/>
          <p:cNvSpPr>
            <a:spLocks noChangeShapeType="1"/>
          </p:cNvSpPr>
          <p:nvPr/>
        </p:nvSpPr>
        <p:spPr bwMode="auto">
          <a:xfrm>
            <a:off x="5410200" y="6326188"/>
            <a:ext cx="914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32" name="Text Box 4"/>
          <p:cNvSpPr txBox="1">
            <a:spLocks noChangeArrowheads="1"/>
          </p:cNvSpPr>
          <p:nvPr/>
        </p:nvSpPr>
        <p:spPr bwMode="auto">
          <a:xfrm>
            <a:off x="5943600" y="5257800"/>
            <a:ext cx="175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a:latin typeface="Verdana" panose="020B0604030504040204" pitchFamily="34" charset="0"/>
                <a:ea typeface="SimSun" panose="02010600030101010101" pitchFamily="2" charset="-122"/>
              </a:rPr>
              <a:t>Stego object</a:t>
            </a:r>
            <a:endParaRPr lang="en-US"/>
          </a:p>
        </p:txBody>
      </p:sp>
      <p:sp>
        <p:nvSpPr>
          <p:cNvPr id="34833" name="Line 3"/>
          <p:cNvSpPr>
            <a:spLocks noChangeShapeType="1"/>
          </p:cNvSpPr>
          <p:nvPr/>
        </p:nvSpPr>
        <p:spPr bwMode="auto">
          <a:xfrm>
            <a:off x="7391400" y="6097588"/>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34" name="Text Box 2"/>
          <p:cNvSpPr txBox="1">
            <a:spLocks noChangeArrowheads="1"/>
          </p:cNvSpPr>
          <p:nvPr/>
        </p:nvSpPr>
        <p:spPr bwMode="auto">
          <a:xfrm>
            <a:off x="8077200" y="5905500"/>
            <a:ext cx="1066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300">
                <a:latin typeface="Verdana" panose="020B0604030504040204" pitchFamily="34" charset="0"/>
                <a:ea typeface="SimSun" panose="02010600030101010101" pitchFamily="2" charset="-122"/>
              </a:rPr>
              <a:t>To Bob</a:t>
            </a:r>
            <a:endParaRPr lang="en-US" sz="1300"/>
          </a:p>
        </p:txBody>
      </p:sp>
      <p:sp>
        <p:nvSpPr>
          <p:cNvPr id="34835" name="Text Box 1"/>
          <p:cNvSpPr txBox="1">
            <a:spLocks noChangeArrowheads="1"/>
          </p:cNvSpPr>
          <p:nvPr/>
        </p:nvSpPr>
        <p:spPr bwMode="auto">
          <a:xfrm>
            <a:off x="5241925" y="5868988"/>
            <a:ext cx="175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300">
                <a:latin typeface="Verdana" panose="020B0604030504040204" pitchFamily="34" charset="0"/>
                <a:ea typeface="SimSun" panose="02010600030101010101" pitchFamily="2" charset="-122"/>
              </a:rPr>
              <a:t>From Alice</a:t>
            </a:r>
            <a:endParaRPr lang="en-US" sz="1300"/>
          </a:p>
        </p:txBody>
      </p:sp>
      <p:sp>
        <p:nvSpPr>
          <p:cNvPr id="34836" name="Rectangle 1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34837" name="Rectangle 24"/>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34838" name="Rectangle 26"/>
          <p:cNvSpPr>
            <a:spLocks noChangeArrowheads="1"/>
          </p:cNvSpPr>
          <p:nvPr/>
        </p:nvSpPr>
        <p:spPr bwMode="auto">
          <a:xfrm>
            <a:off x="457200" y="4762500"/>
            <a:ext cx="0" cy="0"/>
          </a:xfrm>
          <a:prstGeom prst="rect">
            <a:avLst/>
          </a:prstGeom>
          <a:solidFill>
            <a:schemeClr val="accent1"/>
          </a:solidFill>
          <a:ln w="9525">
            <a:solidFill>
              <a:schemeClr val="tx1"/>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34839" name="Oval 6"/>
          <p:cNvSpPr>
            <a:spLocks noChangeArrowheads="1"/>
          </p:cNvSpPr>
          <p:nvPr/>
        </p:nvSpPr>
        <p:spPr bwMode="auto">
          <a:xfrm>
            <a:off x="533400" y="4686300"/>
            <a:ext cx="1981200" cy="914400"/>
          </a:xfrm>
          <a:prstGeom prst="ellipse">
            <a:avLst/>
          </a:prstGeom>
          <a:solidFill>
            <a:srgbClr val="FFFFFF"/>
          </a:solidFill>
          <a:ln w="9525">
            <a:solidFill>
              <a:srgbClr val="000000"/>
            </a:solidFill>
            <a:round/>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200">
              <a:latin typeface="Verdana" panose="020B0604030504040204" pitchFamily="34" charset="0"/>
              <a:ea typeface="SimSun" panose="02010600030101010101" pitchFamily="2" charset="-122"/>
            </a:endParaRPr>
          </a:p>
          <a:p>
            <a:r>
              <a:rPr lang="en-US" sz="1200">
                <a:latin typeface="Verdana" panose="020B0604030504040204" pitchFamily="34" charset="0"/>
                <a:ea typeface="SimSun" panose="02010600030101010101" pitchFamily="2" charset="-122"/>
              </a:rPr>
              <a:t>Cryptography</a:t>
            </a:r>
            <a:endParaRPr lang="en-US" sz="1200"/>
          </a:p>
        </p:txBody>
      </p:sp>
      <p:sp>
        <p:nvSpPr>
          <p:cNvPr id="34840" name="Line 16"/>
          <p:cNvSpPr>
            <a:spLocks noChangeShapeType="1"/>
          </p:cNvSpPr>
          <p:nvPr/>
        </p:nvSpPr>
        <p:spPr bwMode="auto">
          <a:xfrm>
            <a:off x="1600200" y="43053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4841" name="Rectangle 2"/>
          <p:cNvSpPr>
            <a:spLocks noChangeArrowheads="1"/>
          </p:cNvSpPr>
          <p:nvPr/>
        </p:nvSpPr>
        <p:spPr bwMode="auto">
          <a:xfrm>
            <a:off x="381000" y="747713"/>
            <a:ext cx="838200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Hiding a message with steganography methods </a:t>
            </a:r>
            <a:r>
              <a:rPr lang="en-US" sz="1400" b="0" i="0">
                <a:solidFill>
                  <a:srgbClr val="FF0000"/>
                </a:solidFill>
                <a:latin typeface="Verdana" panose="020B0604030504040204" pitchFamily="34" charset="0"/>
              </a:rPr>
              <a:t>reduces the chance of a message being detected</a:t>
            </a:r>
            <a:r>
              <a:rPr lang="en-US" sz="1400" b="0" i="0">
                <a:latin typeface="Verdana" panose="020B0604030504040204" pitchFamily="34" charset="0"/>
              </a:rPr>
              <a:t>. Steganography is not intended to replace cryptography but supplement it. </a:t>
            </a:r>
            <a:r>
              <a:rPr lang="en-US" sz="1400" b="0" i="0">
                <a:solidFill>
                  <a:srgbClr val="00CC00"/>
                </a:solidFill>
                <a:latin typeface="Verdana" panose="020B0604030504040204" pitchFamily="34" charset="0"/>
              </a:rPr>
              <a:t>They are strongest when combined</a:t>
            </a:r>
            <a:r>
              <a:rPr lang="en-US" sz="1400" b="0" i="0">
                <a:latin typeface="Verdana" panose="020B0604030504040204" pitchFamily="34" charset="0"/>
              </a:rPr>
              <a:t>. A message sent in secret (steganography) in an encrypted form (cryptography) is much more secure than the message sent by secret means. </a:t>
            </a:r>
          </a:p>
          <a:p>
            <a:pPr lvl="1" algn="just">
              <a:spcBef>
                <a:spcPts val="600"/>
              </a:spcBef>
              <a:spcAft>
                <a:spcPts val="600"/>
              </a:spcAft>
              <a:buFont typeface="Wingdings" panose="05000000000000000000" pitchFamily="2" charset="2"/>
              <a:buChar char="Ø"/>
            </a:pPr>
            <a:r>
              <a:rPr lang="en-US" sz="1400" b="0" i="0">
                <a:latin typeface="Verdana" panose="020B0604030504040204" pitchFamily="34" charset="0"/>
              </a:rPr>
              <a:t>Imagine the common situation when you encrypt your important business data. Suddenly robbers capture and torture you into revealing cryptographics keys. As well police power may be abused. They ask you to give them the private keys or you are highly suspicious of committing crime. Next, </a:t>
            </a:r>
            <a:r>
              <a:rPr lang="en-US" sz="1400" b="0" i="0">
                <a:solidFill>
                  <a:srgbClr val="FF0000"/>
                </a:solidFill>
                <a:latin typeface="Verdana" panose="020B0604030504040204" pitchFamily="34" charset="0"/>
              </a:rPr>
              <a:t>what if the police is bribed</a:t>
            </a:r>
            <a:r>
              <a:rPr lang="en-US" sz="1400" b="0" i="0">
                <a:latin typeface="Verdana" panose="020B0604030504040204" pitchFamily="34" charset="0"/>
              </a:rPr>
              <a:t>. Would not it be better, if you can plausibly deny the existence of important data?</a:t>
            </a:r>
          </a:p>
          <a:p>
            <a:pPr lvl="1" algn="just">
              <a:spcBef>
                <a:spcPts val="600"/>
              </a:spcBef>
              <a:spcAft>
                <a:spcPts val="600"/>
              </a:spcAft>
              <a:buFont typeface="Wingdings" panose="05000000000000000000" pitchFamily="2" charset="2"/>
              <a:buChar char="Ø"/>
            </a:pPr>
            <a:r>
              <a:rPr lang="en-US" sz="1400" b="0" i="0">
                <a:solidFill>
                  <a:srgbClr val="3333FF"/>
                </a:solidFill>
                <a:latin typeface="Verdana" panose="020B0604030504040204" pitchFamily="34" charset="0"/>
              </a:rPr>
              <a:t>Cryptography along with steganography</a:t>
            </a:r>
            <a:r>
              <a:rPr lang="en-US" sz="1400" b="0" i="0">
                <a:latin typeface="Verdana" panose="020B0604030504040204" pitchFamily="34" charset="0"/>
              </a:rPr>
              <a:t> goes a step further and makes the ciphertext invisible to unauthorized users. </a:t>
            </a:r>
          </a:p>
        </p:txBody>
      </p:sp>
      <p:sp>
        <p:nvSpPr>
          <p:cNvPr id="34843"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Cryptography with Steganography:</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30</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4"/>
          <p:cNvSpPr>
            <a:spLocks noChangeArrowheads="1"/>
          </p:cNvSpPr>
          <p:nvPr/>
        </p:nvSpPr>
        <p:spPr bwMode="auto">
          <a:xfrm>
            <a:off x="304800" y="1219200"/>
            <a:ext cx="86868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9144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buFont typeface="Wingdings" panose="05000000000000000000" pitchFamily="2" charset="2"/>
              <a:buChar char="Ø"/>
            </a:pPr>
            <a:r>
              <a:rPr lang="en-US" b="0" i="0">
                <a:latin typeface="Verdana" panose="020B0604030504040204" pitchFamily="34" charset="0"/>
              </a:rPr>
              <a:t>Steganography is a fascinating and effective method of hiding data that has been used throughout history. </a:t>
            </a:r>
          </a:p>
          <a:p>
            <a:pPr lvl="1">
              <a:spcBef>
                <a:spcPts val="600"/>
              </a:spcBef>
              <a:spcAft>
                <a:spcPts val="600"/>
              </a:spcAft>
              <a:buFont typeface="Wingdings" panose="05000000000000000000" pitchFamily="2" charset="2"/>
              <a:buChar char="Ø"/>
            </a:pPr>
            <a:r>
              <a:rPr lang="en-US" b="0" i="0">
                <a:solidFill>
                  <a:srgbClr val="FF0000"/>
                </a:solidFill>
                <a:latin typeface="Verdana" panose="020B0604030504040204" pitchFamily="34" charset="0"/>
              </a:rPr>
              <a:t>The aim of steganography is </a:t>
            </a:r>
            <a:r>
              <a:rPr lang="en-US" b="0" i="0">
                <a:latin typeface="Verdana" panose="020B0604030504040204" pitchFamily="34" charset="0"/>
              </a:rPr>
              <a:t>to conceal information inside other data that is harmless (or not secret) and thus, it secure data from the adversary.</a:t>
            </a:r>
          </a:p>
          <a:p>
            <a:pPr lvl="1">
              <a:spcBef>
                <a:spcPts val="600"/>
              </a:spcBef>
              <a:spcAft>
                <a:spcPts val="600"/>
              </a:spcAft>
              <a:buFont typeface="Wingdings" panose="05000000000000000000" pitchFamily="2" charset="2"/>
              <a:buChar char="Ø"/>
            </a:pPr>
            <a:r>
              <a:rPr lang="en-US" b="0" i="0">
                <a:latin typeface="Verdana" panose="020B0604030504040204" pitchFamily="34" charset="0"/>
              </a:rPr>
              <a:t>Like many security tools, it can be used for a variety of reasons for both legitimate or criminal purposes.</a:t>
            </a:r>
          </a:p>
          <a:p>
            <a:r>
              <a:rPr lang="en-US" sz="1600"/>
              <a:t>–  </a:t>
            </a:r>
            <a:r>
              <a:rPr lang="en-US" b="0" i="0">
                <a:solidFill>
                  <a:srgbClr val="3333FF"/>
                </a:solidFill>
                <a:latin typeface="Verdana" panose="020B0604030504040204" pitchFamily="34" charset="0"/>
              </a:rPr>
              <a:t>Covert communications</a:t>
            </a:r>
          </a:p>
          <a:p>
            <a:r>
              <a:rPr lang="en-US" b="0" i="0">
                <a:solidFill>
                  <a:srgbClr val="3333FF"/>
                </a:solidFill>
                <a:latin typeface="Verdana" panose="020B0604030504040204" pitchFamily="34" charset="0"/>
              </a:rPr>
              <a:t>– </a:t>
            </a:r>
            <a:r>
              <a:rPr lang="en-US" b="0" i="0">
                <a:solidFill>
                  <a:srgbClr val="FF0000"/>
                </a:solidFill>
                <a:latin typeface="Verdana" panose="020B0604030504040204" pitchFamily="34" charset="0"/>
              </a:rPr>
              <a:t>Watermarks and signatures for copyright protection</a:t>
            </a:r>
          </a:p>
          <a:p>
            <a:r>
              <a:rPr lang="en-US" b="0" i="0">
                <a:solidFill>
                  <a:srgbClr val="3333FF"/>
                </a:solidFill>
                <a:latin typeface="Verdana" panose="020B0604030504040204" pitchFamily="34" charset="0"/>
              </a:rPr>
              <a:t>– Terrorism, espionage and pornography. </a:t>
            </a:r>
          </a:p>
        </p:txBody>
      </p:sp>
      <p:sp>
        <p:nvSpPr>
          <p:cNvPr id="35844"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What is Steganography used for:</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31</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4"/>
          <p:cNvSpPr>
            <a:spLocks noChangeArrowheads="1"/>
          </p:cNvSpPr>
          <p:nvPr/>
        </p:nvSpPr>
        <p:spPr bwMode="auto">
          <a:xfrm>
            <a:off x="304800" y="913656"/>
            <a:ext cx="86868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9144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3333FF"/>
                  </a:solidFill>
                </a:ln>
                <a:solidFill>
                  <a:srgbClr val="FF0000"/>
                </a:solidFill>
                <a:latin typeface="Verdana" panose="020B0604030504040204" pitchFamily="34" charset="0"/>
              </a:rPr>
              <a:t>Steganography for Legitimate Purpose:</a:t>
            </a:r>
          </a:p>
          <a:p>
            <a:pPr lvl="1">
              <a:spcBef>
                <a:spcPts val="600"/>
              </a:spcBef>
              <a:spcAft>
                <a:spcPts val="600"/>
              </a:spcAft>
              <a:buFont typeface="Wingdings" panose="05000000000000000000" pitchFamily="2" charset="2"/>
              <a:buChar char="Ø"/>
            </a:pPr>
            <a:r>
              <a:rPr lang="en-US" sz="1700" b="0" i="0" dirty="0">
                <a:latin typeface="Verdana" panose="020B0604030504040204" pitchFamily="34" charset="0"/>
              </a:rPr>
              <a:t>In legitimate purpose, steganography can be used for-</a:t>
            </a:r>
          </a:p>
          <a:p>
            <a:pPr>
              <a:buFont typeface="Wingdings" panose="05000000000000000000" pitchFamily="2" charset="2"/>
              <a:buChar char="ü"/>
            </a:pPr>
            <a:r>
              <a:rPr lang="en-US" sz="1600" b="0" i="0" dirty="0">
                <a:solidFill>
                  <a:srgbClr val="3333FF"/>
                </a:solidFill>
                <a:latin typeface="Verdana" panose="020B0604030504040204" pitchFamily="34" charset="0"/>
              </a:rPr>
              <a:t> Covert communications</a:t>
            </a:r>
          </a:p>
          <a:p>
            <a:pPr>
              <a:buFont typeface="Wingdings" panose="05000000000000000000" pitchFamily="2" charset="2"/>
              <a:buChar char="ü"/>
            </a:pPr>
            <a:r>
              <a:rPr lang="en-US" sz="1600" b="0" i="0" dirty="0">
                <a:solidFill>
                  <a:srgbClr val="3333FF"/>
                </a:solidFill>
                <a:latin typeface="Verdana" panose="020B0604030504040204" pitchFamily="34" charset="0"/>
              </a:rPr>
              <a:t> Watermarks and signatures for copyright protection</a:t>
            </a:r>
          </a:p>
          <a:p>
            <a:endParaRPr lang="en-US" sz="900" b="0" i="0" dirty="0">
              <a:solidFill>
                <a:srgbClr val="3333FF"/>
              </a:solidFill>
              <a:latin typeface="Verdana" panose="020B0604030504040204" pitchFamily="34" charset="0"/>
            </a:endParaRPr>
          </a:p>
          <a:p>
            <a:pPr lvl="1">
              <a:spcBef>
                <a:spcPts val="600"/>
              </a:spcBef>
              <a:spcAft>
                <a:spcPts val="600"/>
              </a:spcAft>
              <a:buFont typeface="Wingdings" panose="05000000000000000000" pitchFamily="2" charset="2"/>
              <a:buChar char="Ø"/>
            </a:pPr>
            <a:r>
              <a:rPr lang="en-US" sz="1700" b="0" i="0" dirty="0">
                <a:latin typeface="Verdana" panose="020B0604030504040204" pitchFamily="34" charset="0"/>
              </a:rPr>
              <a:t>For </a:t>
            </a:r>
            <a:r>
              <a:rPr lang="en-US" sz="1700" b="0" i="0" dirty="0">
                <a:solidFill>
                  <a:srgbClr val="FF0000"/>
                </a:solidFill>
                <a:latin typeface="Verdana" panose="020B0604030504040204" pitchFamily="34" charset="0"/>
              </a:rPr>
              <a:t>copyright protection</a:t>
            </a:r>
            <a:r>
              <a:rPr lang="en-US" sz="1700" b="0" i="0" dirty="0">
                <a:latin typeface="Verdana" panose="020B0604030504040204" pitchFamily="34" charset="0"/>
              </a:rPr>
              <a:t>, steganography can be used as watermarking images. Digital watermarks (also known as "fingerprinting”) are similar to steganography in that they are overlaid in files, which appear to be part of the original file and therefore are not easily detectable by the average person. </a:t>
            </a:r>
          </a:p>
          <a:p>
            <a:pPr lvl="1">
              <a:spcBef>
                <a:spcPts val="600"/>
              </a:spcBef>
              <a:spcAft>
                <a:spcPts val="600"/>
              </a:spcAft>
              <a:buFont typeface="Wingdings" panose="05000000000000000000" pitchFamily="2" charset="2"/>
              <a:buChar char="Ø"/>
            </a:pPr>
            <a:r>
              <a:rPr lang="en-US" sz="1700" b="0" i="0" dirty="0">
                <a:latin typeface="Verdana" panose="020B0604030504040204" pitchFamily="34" charset="0"/>
              </a:rPr>
              <a:t>Further, steganography can be used </a:t>
            </a:r>
            <a:r>
              <a:rPr lang="en-US" sz="1700" b="0" i="0" dirty="0">
                <a:solidFill>
                  <a:srgbClr val="FF0000"/>
                </a:solidFill>
                <a:latin typeface="Verdana" panose="020B0604030504040204" pitchFamily="34" charset="0"/>
              </a:rPr>
              <a:t>to tag notes to online images </a:t>
            </a:r>
            <a:r>
              <a:rPr lang="en-US" sz="1700" b="0" i="0" dirty="0">
                <a:latin typeface="Verdana" panose="020B0604030504040204" pitchFamily="34" charset="0"/>
              </a:rPr>
              <a:t>like post-it notes attached to paper files.</a:t>
            </a:r>
          </a:p>
          <a:p>
            <a:pPr lvl="1">
              <a:spcBef>
                <a:spcPts val="600"/>
              </a:spcBef>
              <a:spcAft>
                <a:spcPts val="600"/>
              </a:spcAft>
              <a:buFont typeface="Wingdings" panose="05000000000000000000" pitchFamily="2" charset="2"/>
              <a:buChar char="Ø"/>
            </a:pPr>
            <a:r>
              <a:rPr lang="en-US" sz="1700" b="0" i="0" dirty="0">
                <a:latin typeface="Verdana" panose="020B0604030504040204" pitchFamily="34" charset="0"/>
              </a:rPr>
              <a:t>Finally, steganography can be used </a:t>
            </a:r>
            <a:r>
              <a:rPr lang="en-US" sz="1700" b="0" i="0" dirty="0">
                <a:solidFill>
                  <a:srgbClr val="3333FF"/>
                </a:solidFill>
                <a:latin typeface="Verdana" panose="020B0604030504040204" pitchFamily="34" charset="0"/>
              </a:rPr>
              <a:t>to maintain the confidentiality </a:t>
            </a:r>
            <a:r>
              <a:rPr lang="en-US" sz="1700" b="0" i="0" dirty="0">
                <a:latin typeface="Verdana" panose="020B0604030504040204" pitchFamily="34" charset="0"/>
              </a:rPr>
              <a:t>of valuable information, to protect the data from possible sabotage, theft, or unauthorized viewing. </a:t>
            </a:r>
          </a:p>
          <a:p>
            <a:pPr lvl="1">
              <a:spcBef>
                <a:spcPts val="600"/>
              </a:spcBef>
              <a:spcAft>
                <a:spcPts val="600"/>
              </a:spcAft>
              <a:buFont typeface="Wingdings" panose="05000000000000000000" pitchFamily="2" charset="2"/>
              <a:buChar char="Ø"/>
            </a:pPr>
            <a:endParaRPr lang="en-US" b="0" i="0" dirty="0">
              <a:latin typeface="Verdana" panose="020B0604030504040204" pitchFamily="34" charset="0"/>
            </a:endParaRPr>
          </a:p>
        </p:txBody>
      </p:sp>
      <p:sp>
        <p:nvSpPr>
          <p:cNvPr id="36868"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What is Steganography used for:</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32</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14"/>
          <p:cNvSpPr>
            <a:spLocks noChangeArrowheads="1"/>
          </p:cNvSpPr>
          <p:nvPr/>
        </p:nvSpPr>
        <p:spPr bwMode="auto">
          <a:xfrm>
            <a:off x="304800" y="913904"/>
            <a:ext cx="8686800" cy="5847755"/>
          </a:xfrm>
          <a:prstGeom prst="rect">
            <a:avLst/>
          </a:prstGeom>
          <a:noFill/>
          <a:ln w="9525">
            <a:noFill/>
            <a:miter lim="800000"/>
            <a:headEnd/>
            <a:tailEnd/>
          </a:ln>
        </p:spPr>
        <p:txBody>
          <a:bodyPr anchor="ctr">
            <a:spAutoFit/>
          </a:bodyPr>
          <a:lstStyle/>
          <a:p>
            <a:pPr lvl="1" indent="-457200">
              <a:spcBef>
                <a:spcPts val="600"/>
              </a:spcBef>
              <a:spcAft>
                <a:spcPts val="600"/>
              </a:spcAft>
              <a:defRPr/>
            </a:pPr>
            <a:r>
              <a:rPr lang="en-US" sz="2800" i="0" u="sng" dirty="0" err="1">
                <a:ln>
                  <a:solidFill>
                    <a:srgbClr val="3333FF"/>
                  </a:solidFill>
                </a:ln>
                <a:solidFill>
                  <a:srgbClr val="FF0000"/>
                </a:solidFill>
                <a:latin typeface="Verdana" panose="020B0604030504040204" pitchFamily="34" charset="0"/>
              </a:rPr>
              <a:t>Steganography</a:t>
            </a:r>
            <a:r>
              <a:rPr lang="en-US" sz="2800" i="0" u="sng" dirty="0">
                <a:ln>
                  <a:solidFill>
                    <a:srgbClr val="3333FF"/>
                  </a:solidFill>
                </a:ln>
                <a:solidFill>
                  <a:srgbClr val="FF0000"/>
                </a:solidFill>
                <a:latin typeface="Verdana" panose="020B0604030504040204" pitchFamily="34" charset="0"/>
              </a:rPr>
              <a:t> for Criminal Purpose:</a:t>
            </a:r>
          </a:p>
          <a:p>
            <a:pPr marL="0" lvl="1">
              <a:spcBef>
                <a:spcPts val="600"/>
              </a:spcBef>
              <a:spcAft>
                <a:spcPts val="600"/>
              </a:spcAft>
              <a:defRPr/>
            </a:pPr>
            <a:r>
              <a:rPr lang="en-US" sz="1700" b="0" i="0" dirty="0">
                <a:latin typeface="Verdana" pitchFamily="34" charset="0"/>
                <a:ea typeface="Verdana" pitchFamily="34" charset="0"/>
                <a:cs typeface="Verdana" pitchFamily="34" charset="0"/>
              </a:rPr>
              <a:t>Unfortunately, </a:t>
            </a:r>
            <a:r>
              <a:rPr lang="en-US" sz="1700" b="0" i="0" dirty="0" err="1">
                <a:latin typeface="Verdana" pitchFamily="34" charset="0"/>
                <a:ea typeface="Verdana" pitchFamily="34" charset="0"/>
                <a:cs typeface="Verdana" pitchFamily="34" charset="0"/>
              </a:rPr>
              <a:t>steganography</a:t>
            </a:r>
            <a:r>
              <a:rPr lang="en-US" sz="1700" b="0" i="0" dirty="0">
                <a:latin typeface="Verdana" pitchFamily="34" charset="0"/>
                <a:ea typeface="Verdana" pitchFamily="34" charset="0"/>
                <a:cs typeface="Verdana" pitchFamily="34" charset="0"/>
              </a:rPr>
              <a:t> can also be used </a:t>
            </a:r>
            <a:r>
              <a:rPr lang="en-US" sz="1700" b="0" i="0" dirty="0">
                <a:solidFill>
                  <a:srgbClr val="FF0000"/>
                </a:solidFill>
                <a:latin typeface="Verdana" pitchFamily="34" charset="0"/>
                <a:ea typeface="Verdana" pitchFamily="34" charset="0"/>
                <a:cs typeface="Verdana" pitchFamily="34" charset="0"/>
              </a:rPr>
              <a:t>to</a:t>
            </a:r>
            <a:r>
              <a:rPr lang="en-US" sz="1700" b="0" i="0" dirty="0">
                <a:latin typeface="Verdana" pitchFamily="34" charset="0"/>
                <a:ea typeface="Verdana" pitchFamily="34" charset="0"/>
                <a:cs typeface="Verdana" pitchFamily="34" charset="0"/>
              </a:rPr>
              <a:t> hide illicit, unauthorized or unwanted activity for illegitimate purposes:</a:t>
            </a:r>
          </a:p>
          <a:p>
            <a:pPr marL="914400" lvl="1" indent="-457200">
              <a:spcBef>
                <a:spcPts val="600"/>
              </a:spcBef>
              <a:spcAft>
                <a:spcPts val="600"/>
              </a:spcAft>
              <a:buFont typeface="Wingdings" pitchFamily="2" charset="2"/>
              <a:buChar char="q"/>
              <a:defRPr/>
            </a:pPr>
            <a:r>
              <a:rPr lang="en-US" b="0" i="0" dirty="0">
                <a:latin typeface="Verdana" pitchFamily="34" charset="0"/>
                <a:ea typeface="Verdana" pitchFamily="34" charset="0"/>
                <a:cs typeface="Verdana" pitchFamily="34" charset="0"/>
              </a:rPr>
              <a:t>For instance, if someone was trying to steal data, they could conceal it in another file or files and send it out in an innocent looking email or file transfer. </a:t>
            </a:r>
          </a:p>
          <a:p>
            <a:pPr marL="914400" lvl="1" indent="-457200">
              <a:spcBef>
                <a:spcPts val="600"/>
              </a:spcBef>
              <a:spcAft>
                <a:spcPts val="600"/>
              </a:spcAft>
              <a:buFont typeface="Wingdings" pitchFamily="2" charset="2"/>
              <a:buChar char="q"/>
              <a:defRPr/>
            </a:pPr>
            <a:r>
              <a:rPr lang="en-US" b="0" i="0" dirty="0">
                <a:latin typeface="Verdana" pitchFamily="34" charset="0"/>
                <a:ea typeface="Verdana" pitchFamily="34" charset="0"/>
                <a:cs typeface="Verdana" pitchFamily="34" charset="0"/>
              </a:rPr>
              <a:t>The most common misuse of </a:t>
            </a:r>
            <a:r>
              <a:rPr lang="en-US" b="0" i="0" dirty="0" err="1">
                <a:latin typeface="Verdana" pitchFamily="34" charset="0"/>
                <a:ea typeface="Verdana" pitchFamily="34" charset="0"/>
                <a:cs typeface="Verdana" pitchFamily="34" charset="0"/>
              </a:rPr>
              <a:t>steganography</a:t>
            </a:r>
            <a:r>
              <a:rPr lang="en-US" b="0" i="0" dirty="0">
                <a:latin typeface="Verdana" pitchFamily="34" charset="0"/>
                <a:ea typeface="Verdana" pitchFamily="34" charset="0"/>
                <a:cs typeface="Verdana" pitchFamily="34" charset="0"/>
              </a:rPr>
              <a:t> is </a:t>
            </a:r>
            <a:r>
              <a:rPr lang="en-US" b="0" i="0" dirty="0">
                <a:solidFill>
                  <a:srgbClr val="3333FF"/>
                </a:solidFill>
                <a:latin typeface="Verdana" pitchFamily="34" charset="0"/>
                <a:ea typeface="Verdana" pitchFamily="34" charset="0"/>
                <a:cs typeface="Verdana" pitchFamily="34" charset="0"/>
              </a:rPr>
              <a:t>the hiding of malware into seemingly safe files such as pictures</a:t>
            </a:r>
            <a:r>
              <a:rPr lang="en-US" b="0" i="0" dirty="0">
                <a:latin typeface="Verdana" pitchFamily="34" charset="0"/>
                <a:ea typeface="Verdana" pitchFamily="34" charset="0"/>
                <a:cs typeface="Verdana" pitchFamily="34" charset="0"/>
              </a:rPr>
              <a:t>, audio and email attachments. This method is used to hide any type of malware ranging from viruses to worms from spyware to Trojans.</a:t>
            </a:r>
          </a:p>
          <a:p>
            <a:pPr marL="914400" lvl="1" indent="-457200">
              <a:spcBef>
                <a:spcPts val="600"/>
              </a:spcBef>
              <a:spcAft>
                <a:spcPts val="600"/>
              </a:spcAft>
              <a:buFont typeface="Wingdings" pitchFamily="2" charset="2"/>
              <a:buChar char="q"/>
              <a:defRPr/>
            </a:pPr>
            <a:r>
              <a:rPr lang="en-US" b="0" i="0" dirty="0">
                <a:latin typeface="Verdana" pitchFamily="34" charset="0"/>
                <a:ea typeface="Verdana" pitchFamily="34" charset="0"/>
                <a:cs typeface="Verdana" pitchFamily="34" charset="0"/>
              </a:rPr>
              <a:t>Furthermore, a person with a hobby of saving pornography, or worse, to their hard drive, may choose to hide the evidence through the use of </a:t>
            </a:r>
            <a:r>
              <a:rPr lang="en-US" b="0" i="0" dirty="0" err="1">
                <a:latin typeface="Verdana" pitchFamily="34" charset="0"/>
                <a:ea typeface="Verdana" pitchFamily="34" charset="0"/>
                <a:cs typeface="Verdana" pitchFamily="34" charset="0"/>
              </a:rPr>
              <a:t>steganography</a:t>
            </a:r>
            <a:r>
              <a:rPr lang="en-US" b="0" i="0" dirty="0">
                <a:latin typeface="Verdana" pitchFamily="34" charset="0"/>
                <a:ea typeface="Verdana" pitchFamily="34" charset="0"/>
                <a:cs typeface="Verdana" pitchFamily="34" charset="0"/>
              </a:rPr>
              <a:t>.</a:t>
            </a:r>
          </a:p>
          <a:p>
            <a:pPr marL="914400" lvl="1" indent="-457200">
              <a:spcBef>
                <a:spcPts val="600"/>
              </a:spcBef>
              <a:spcAft>
                <a:spcPts val="600"/>
              </a:spcAft>
              <a:buFont typeface="Wingdings" pitchFamily="2" charset="2"/>
              <a:buChar char="q"/>
              <a:defRPr/>
            </a:pPr>
            <a:r>
              <a:rPr lang="en-US" b="0" i="0" dirty="0" err="1">
                <a:latin typeface="Verdana" pitchFamily="34" charset="0"/>
                <a:ea typeface="Verdana" pitchFamily="34" charset="0"/>
                <a:cs typeface="Verdana" pitchFamily="34" charset="0"/>
              </a:rPr>
              <a:t>Steganography</a:t>
            </a:r>
            <a:r>
              <a:rPr lang="en-US" b="0" i="0" dirty="0">
                <a:latin typeface="Verdana" pitchFamily="34" charset="0"/>
                <a:ea typeface="Verdana" pitchFamily="34" charset="0"/>
                <a:cs typeface="Verdana" pitchFamily="34" charset="0"/>
              </a:rPr>
              <a:t> can be used as </a:t>
            </a:r>
            <a:r>
              <a:rPr lang="en-US" b="0" i="0" dirty="0">
                <a:solidFill>
                  <a:srgbClr val="FF0000"/>
                </a:solidFill>
                <a:latin typeface="Verdana" pitchFamily="34" charset="0"/>
                <a:ea typeface="Verdana" pitchFamily="34" charset="0"/>
                <a:cs typeface="Verdana" pitchFamily="34" charset="0"/>
              </a:rPr>
              <a:t>a means of covert </a:t>
            </a:r>
            <a:r>
              <a:rPr lang="en-US" b="0" i="0" dirty="0">
                <a:latin typeface="Verdana" pitchFamily="34" charset="0"/>
                <a:ea typeface="Verdana" pitchFamily="34" charset="0"/>
                <a:cs typeface="Verdana" pitchFamily="34" charset="0"/>
              </a:rPr>
              <a:t>(secret) communication by terrorists.</a:t>
            </a:r>
          </a:p>
          <a:p>
            <a:pPr marL="914400" lvl="1" indent="-457200">
              <a:spcBef>
                <a:spcPts val="600"/>
              </a:spcBef>
              <a:spcAft>
                <a:spcPts val="600"/>
              </a:spcAft>
              <a:buFont typeface="Wingdings" pitchFamily="2" charset="2"/>
              <a:buChar char="q"/>
              <a:defRPr/>
            </a:pPr>
            <a:r>
              <a:rPr lang="en-US" b="0" i="0" dirty="0">
                <a:latin typeface="Verdana" pitchFamily="34" charset="0"/>
                <a:ea typeface="Verdana" pitchFamily="34" charset="0"/>
                <a:cs typeface="Verdana" pitchFamily="34" charset="0"/>
              </a:rPr>
              <a:t>FBI has arrested 11 suspected Russian agents who were using </a:t>
            </a:r>
            <a:r>
              <a:rPr lang="en-US" b="0" i="0" dirty="0" err="1">
                <a:latin typeface="Verdana" pitchFamily="34" charset="0"/>
                <a:ea typeface="Verdana" pitchFamily="34" charset="0"/>
                <a:cs typeface="Verdana" pitchFamily="34" charset="0"/>
              </a:rPr>
              <a:t>steganography</a:t>
            </a:r>
            <a:r>
              <a:rPr lang="en-US" b="0" i="0" dirty="0">
                <a:latin typeface="Verdana" pitchFamily="34" charset="0"/>
                <a:ea typeface="Verdana" pitchFamily="34" charset="0"/>
                <a:cs typeface="Verdana" pitchFamily="34" charset="0"/>
              </a:rPr>
              <a:t> to spy in the US (June 2010)</a:t>
            </a:r>
          </a:p>
        </p:txBody>
      </p:sp>
      <p:sp>
        <p:nvSpPr>
          <p:cNvPr id="37892"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What is Steganography used for:</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33</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8600" y="1046163"/>
            <a:ext cx="86868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buFont typeface="Wingdings" panose="05000000000000000000" pitchFamily="2" charset="2"/>
              <a:buChar char="Ø"/>
            </a:pPr>
            <a:r>
              <a:rPr lang="en-US" b="0" i="0">
                <a:latin typeface="Verdana" panose="020B0604030504040204" pitchFamily="34" charset="0"/>
              </a:rPr>
              <a:t>Always encrypt your message prior to using steganography to hide it.</a:t>
            </a:r>
          </a:p>
          <a:p>
            <a:pPr lvl="1">
              <a:spcBef>
                <a:spcPts val="600"/>
              </a:spcBef>
              <a:spcAft>
                <a:spcPts val="600"/>
              </a:spcAft>
              <a:buFont typeface="Wingdings" panose="05000000000000000000" pitchFamily="2" charset="2"/>
              <a:buChar char="Ø"/>
            </a:pPr>
            <a:r>
              <a:rPr lang="en-US" b="0" i="0">
                <a:latin typeface="Verdana" panose="020B0604030504040204" pitchFamily="34" charset="0"/>
              </a:rPr>
              <a:t>Hide your </a:t>
            </a:r>
            <a:r>
              <a:rPr lang="en-US" b="0" i="0">
                <a:solidFill>
                  <a:srgbClr val="FF0000"/>
                </a:solidFill>
                <a:latin typeface="Verdana" panose="020B0604030504040204" pitchFamily="34" charset="0"/>
              </a:rPr>
              <a:t>stego-medium </a:t>
            </a:r>
            <a:r>
              <a:rPr lang="en-US" b="0" i="0">
                <a:latin typeface="Verdana" panose="020B0604030504040204" pitchFamily="34" charset="0"/>
              </a:rPr>
              <a:t>among other media </a:t>
            </a:r>
            <a:r>
              <a:rPr lang="en-US" b="0" i="0">
                <a:solidFill>
                  <a:srgbClr val="00CC00"/>
                </a:solidFill>
                <a:latin typeface="Verdana" panose="020B0604030504040204" pitchFamily="34" charset="0"/>
              </a:rPr>
              <a:t>of the same type</a:t>
            </a:r>
            <a:r>
              <a:rPr lang="en-US" b="0" i="0">
                <a:latin typeface="Verdana" panose="020B0604030504040204" pitchFamily="34" charset="0"/>
              </a:rPr>
              <a:t>, or in a unsuspicious location.</a:t>
            </a:r>
          </a:p>
          <a:p>
            <a:pPr lvl="1">
              <a:spcBef>
                <a:spcPts val="600"/>
              </a:spcBef>
              <a:spcAft>
                <a:spcPts val="600"/>
              </a:spcAft>
              <a:buFont typeface="Wingdings" panose="05000000000000000000" pitchFamily="2" charset="2"/>
              <a:buChar char="Ø"/>
            </a:pPr>
            <a:r>
              <a:rPr lang="en-US" b="0" i="0">
                <a:latin typeface="Verdana" panose="020B0604030504040204" pitchFamily="34" charset="0"/>
              </a:rPr>
              <a:t>Destroy the original cover-medium so that the only version of it that remains is the stego-medium. If it is exposed, a comparison between the cover and stego media immediately reveals the changes.</a:t>
            </a:r>
          </a:p>
        </p:txBody>
      </p:sp>
      <p:sp>
        <p:nvSpPr>
          <p:cNvPr id="38916"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a:r>
              <a:rPr lang="en-US" altLang="en-US" sz="3100" i="0">
                <a:latin typeface="Arial" panose="020B0604020202020204" pitchFamily="34" charset="0"/>
              </a:rPr>
              <a:t>Steganography : Tips and Tricks:</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34</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 y="1447800"/>
            <a:ext cx="86868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buFont typeface="Wingdings" panose="05000000000000000000" pitchFamily="2" charset="2"/>
              <a:buChar char="Ø"/>
            </a:pPr>
            <a:r>
              <a:rPr lang="en-US" sz="1600" b="0" i="0">
                <a:latin typeface="Verdana" panose="020B0604030504040204" pitchFamily="34" charset="0"/>
              </a:rPr>
              <a:t>Take a look at the following two images:</a:t>
            </a:r>
          </a:p>
          <a:p>
            <a:pPr lvl="1">
              <a:spcBef>
                <a:spcPts val="600"/>
              </a:spcBef>
              <a:spcAft>
                <a:spcPts val="600"/>
              </a:spcAft>
            </a:pPr>
            <a:endParaRPr lang="en-US" sz="1000" b="0" i="0">
              <a:latin typeface="Verdana" panose="020B0604030504040204" pitchFamily="34" charset="0"/>
            </a:endParaRPr>
          </a:p>
          <a:p>
            <a:pPr lvl="1">
              <a:spcBef>
                <a:spcPts val="600"/>
              </a:spcBef>
              <a:spcAft>
                <a:spcPts val="600"/>
              </a:spcAft>
            </a:pPr>
            <a:endParaRPr lang="en-US" sz="1600" b="0" i="0">
              <a:latin typeface="Verdana" panose="020B0604030504040204" pitchFamily="34" charset="0"/>
            </a:endParaRPr>
          </a:p>
          <a:p>
            <a:pPr lvl="1">
              <a:spcBef>
                <a:spcPts val="600"/>
              </a:spcBef>
              <a:spcAft>
                <a:spcPts val="600"/>
              </a:spcAft>
            </a:pPr>
            <a:endParaRPr lang="en-US" sz="1600" b="0" i="0">
              <a:latin typeface="Verdana" panose="020B0604030504040204" pitchFamily="34" charset="0"/>
            </a:endParaRPr>
          </a:p>
          <a:p>
            <a:pPr lvl="1">
              <a:spcBef>
                <a:spcPts val="600"/>
              </a:spcBef>
              <a:spcAft>
                <a:spcPts val="600"/>
              </a:spcAft>
            </a:pPr>
            <a:endParaRPr lang="en-US" sz="1600" b="0" i="0">
              <a:latin typeface="Verdana" panose="020B0604030504040204" pitchFamily="34" charset="0"/>
            </a:endParaRPr>
          </a:p>
          <a:p>
            <a:pPr lvl="1">
              <a:spcBef>
                <a:spcPts val="600"/>
              </a:spcBef>
              <a:spcAft>
                <a:spcPts val="600"/>
              </a:spcAft>
            </a:pPr>
            <a:r>
              <a:rPr lang="en-US" sz="1600" b="0" i="0">
                <a:latin typeface="Verdana" panose="020B0604030504040204" pitchFamily="34" charset="0"/>
              </a:rPr>
              <a:t>                    Image-1                                          Image-2</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The </a:t>
            </a:r>
            <a:r>
              <a:rPr lang="en-US" sz="1500" b="0" i="0">
                <a:solidFill>
                  <a:srgbClr val="3333FF"/>
                </a:solidFill>
                <a:latin typeface="Verdana" panose="020B0604030504040204" pitchFamily="34" charset="0"/>
              </a:rPr>
              <a:t>first picture is quite normal</a:t>
            </a:r>
            <a:r>
              <a:rPr lang="en-US" sz="1500" b="0" i="0">
                <a:latin typeface="Verdana" panose="020B0604030504040204" pitchFamily="34" charset="0"/>
              </a:rPr>
              <a:t>.  The </a:t>
            </a:r>
            <a:r>
              <a:rPr lang="en-US" sz="1500" b="0" i="0">
                <a:solidFill>
                  <a:srgbClr val="FF0000"/>
                </a:solidFill>
                <a:latin typeface="Verdana" panose="020B0604030504040204" pitchFamily="34" charset="0"/>
              </a:rPr>
              <a:t>second picture looks exactly like the first</a:t>
            </a:r>
            <a:r>
              <a:rPr lang="en-US" sz="1500" b="0" i="0">
                <a:latin typeface="Verdana" panose="020B0604030504040204" pitchFamily="34" charset="0"/>
              </a:rPr>
              <a:t>. </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However, the </a:t>
            </a:r>
            <a:r>
              <a:rPr lang="en-US" sz="1500" b="0" i="0">
                <a:solidFill>
                  <a:srgbClr val="00CC00"/>
                </a:solidFill>
                <a:latin typeface="Verdana" panose="020B0604030504040204" pitchFamily="34" charset="0"/>
              </a:rPr>
              <a:t>second picture is not a normal picture at all</a:t>
            </a:r>
            <a:r>
              <a:rPr lang="en-US" sz="1500" b="0" i="0">
                <a:latin typeface="Verdana" panose="020B0604030504040204" pitchFamily="34" charset="0"/>
              </a:rPr>
              <a:t>. It contains a text file which is embedded in the image using a Steganography program and is nearly undetectable. </a:t>
            </a:r>
          </a:p>
          <a:p>
            <a:pPr lvl="1">
              <a:spcBef>
                <a:spcPts val="600"/>
              </a:spcBef>
              <a:spcAft>
                <a:spcPts val="600"/>
              </a:spcAft>
              <a:buFont typeface="Wingdings" panose="05000000000000000000" pitchFamily="2" charset="2"/>
              <a:buChar char="Ø"/>
            </a:pPr>
            <a:r>
              <a:rPr lang="en-US" sz="1500" b="0" i="0">
                <a:solidFill>
                  <a:srgbClr val="3333FF"/>
                </a:solidFill>
                <a:latin typeface="Verdana" panose="020B0604030504040204" pitchFamily="34" charset="0"/>
              </a:rPr>
              <a:t>Not only can you not see a visual difference in the picture</a:t>
            </a:r>
            <a:r>
              <a:rPr lang="en-US" sz="1500" b="0" i="0">
                <a:latin typeface="Verdana" panose="020B0604030504040204" pitchFamily="34" charset="0"/>
              </a:rPr>
              <a:t>, the file </a:t>
            </a:r>
            <a:r>
              <a:rPr lang="en-US" sz="1500" b="0" i="0">
                <a:solidFill>
                  <a:srgbClr val="FF0000"/>
                </a:solidFill>
                <a:latin typeface="Verdana" panose="020B0604030504040204" pitchFamily="34" charset="0"/>
              </a:rPr>
              <a:t>size</a:t>
            </a:r>
            <a:r>
              <a:rPr lang="en-US" sz="1500" b="0" i="0">
                <a:latin typeface="Verdana" panose="020B0604030504040204" pitchFamily="34" charset="0"/>
              </a:rPr>
              <a:t> of the original and the stego medium (image with the hidden text) is exactly the same. </a:t>
            </a:r>
          </a:p>
          <a:p>
            <a:pPr lvl="1">
              <a:spcBef>
                <a:spcPts val="600"/>
              </a:spcBef>
              <a:spcAft>
                <a:spcPts val="600"/>
              </a:spcAft>
              <a:buFont typeface="Wingdings" panose="05000000000000000000" pitchFamily="2" charset="2"/>
              <a:buChar char="Ø"/>
            </a:pPr>
            <a:r>
              <a:rPr lang="en-US" sz="1500" b="0" i="0">
                <a:latin typeface="Verdana" panose="020B0604030504040204" pitchFamily="34" charset="0"/>
              </a:rPr>
              <a:t>There are several programs on the Internet that may be able to detect a small anomaly in the picture, like “</a:t>
            </a:r>
            <a:r>
              <a:rPr lang="en-US" sz="1500" b="0" i="0">
                <a:solidFill>
                  <a:srgbClr val="FF0000"/>
                </a:solidFill>
                <a:latin typeface="Verdana" panose="020B0604030504040204" pitchFamily="34" charset="0"/>
              </a:rPr>
              <a:t>The Third Eye</a:t>
            </a:r>
            <a:r>
              <a:rPr lang="en-US" sz="1500" b="0" i="0">
                <a:latin typeface="Verdana" panose="020B0604030504040204" pitchFamily="34" charset="0"/>
              </a:rPr>
              <a:t>”, “</a:t>
            </a:r>
            <a:r>
              <a:rPr lang="en-US" sz="1500" b="0" i="0">
                <a:solidFill>
                  <a:srgbClr val="0000FF"/>
                </a:solidFill>
                <a:latin typeface="Verdana" panose="020B0604030504040204" pitchFamily="34" charset="0"/>
              </a:rPr>
              <a:t>Stegdetect</a:t>
            </a:r>
            <a:r>
              <a:rPr lang="en-US" sz="1500" b="0" i="0">
                <a:latin typeface="Verdana" panose="020B0604030504040204" pitchFamily="34" charset="0"/>
              </a:rPr>
              <a:t>“ etc, but the method used to embed the secret document is protected by a key, or password, as well.</a:t>
            </a:r>
          </a:p>
        </p:txBody>
      </p:sp>
      <p:sp>
        <p:nvSpPr>
          <p:cNvPr id="39939" name="Rectangle 6"/>
          <p:cNvSpPr>
            <a:spLocks noChangeArrowheads="1"/>
          </p:cNvSpPr>
          <p:nvPr/>
        </p:nvSpPr>
        <p:spPr bwMode="auto">
          <a:xfrm>
            <a:off x="228600" y="838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600" i="0">
                <a:solidFill>
                  <a:srgbClr val="FF0000"/>
                </a:solidFill>
                <a:latin typeface="Verdana" panose="020B0604030504040204" pitchFamily="34" charset="0"/>
              </a:rPr>
              <a:t>The Third Eye </a:t>
            </a:r>
            <a:r>
              <a:rPr lang="en-US" sz="1600" b="0" i="0">
                <a:latin typeface="Verdana" panose="020B0604030504040204" pitchFamily="34" charset="0"/>
              </a:rPr>
              <a:t>is an steganographic application that hides information in pictures.</a:t>
            </a:r>
          </a:p>
        </p:txBody>
      </p:sp>
      <p:pic>
        <p:nvPicPr>
          <p:cNvPr id="39940" name="Picture 2" descr="C:\Users\Asif\Desktop\JU-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3088"/>
            <a:ext cx="1206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descr="C:\Users\Asif\Desktop\JJJ.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828800"/>
            <a:ext cx="11430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800" i="0">
                <a:latin typeface="Arial" panose="020B0604020202020204" pitchFamily="34" charset="0"/>
              </a:rPr>
              <a:t>The Third Eye: An Application of  Steganography</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35</a:t>
            </a:fld>
            <a:endParaRPr lang="en-US" dirty="0">
              <a:solidFill>
                <a:srgbClr val="3333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4"/>
          <p:cNvSpPr>
            <a:spLocks noChangeArrowheads="1"/>
          </p:cNvSpPr>
          <p:nvPr/>
        </p:nvSpPr>
        <p:spPr bwMode="auto">
          <a:xfrm>
            <a:off x="76200" y="990600"/>
            <a:ext cx="40386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pPr>
            <a:r>
              <a:rPr lang="en-US" sz="2000" b="0" i="0" dirty="0">
                <a:solidFill>
                  <a:srgbClr val="000000"/>
                </a:solidFill>
                <a:latin typeface="Verdana" panose="020B0604030504040204" pitchFamily="34" charset="0"/>
              </a:rPr>
              <a:t>Steganography is a Greek word which means “</a:t>
            </a:r>
            <a:r>
              <a:rPr lang="en-US" sz="2000" b="0" i="0" dirty="0">
                <a:solidFill>
                  <a:srgbClr val="FF0000"/>
                </a:solidFill>
                <a:latin typeface="Verdana" panose="020B0604030504040204" pitchFamily="34" charset="0"/>
              </a:rPr>
              <a:t>covered or hidden writing</a:t>
            </a:r>
            <a:r>
              <a:rPr lang="en-US" sz="2000" b="0" i="0" dirty="0">
                <a:solidFill>
                  <a:srgbClr val="000000"/>
                </a:solidFill>
                <a:latin typeface="Verdana" panose="020B0604030504040204" pitchFamily="34" charset="0"/>
              </a:rPr>
              <a:t>”. </a:t>
            </a:r>
            <a:endParaRPr lang="en-US" sz="2000" b="0" i="0" dirty="0" smtClean="0">
              <a:solidFill>
                <a:srgbClr val="000000"/>
              </a:solidFill>
              <a:latin typeface="Verdana" panose="020B0604030504040204" pitchFamily="34" charset="0"/>
            </a:endParaRPr>
          </a:p>
          <a:p>
            <a:pPr lvl="1" algn="just">
              <a:spcBef>
                <a:spcPts val="600"/>
              </a:spcBef>
              <a:spcAft>
                <a:spcPts val="600"/>
              </a:spcAft>
              <a:buFont typeface="Wingdings" panose="05000000000000000000" pitchFamily="2" charset="2"/>
              <a:buChar char="Ø"/>
            </a:pPr>
            <a:r>
              <a:rPr lang="en-US" sz="2000" b="0" i="0" dirty="0" smtClean="0">
                <a:solidFill>
                  <a:srgbClr val="000000"/>
                </a:solidFill>
                <a:latin typeface="Verdana" panose="020B0604030504040204" pitchFamily="34" charset="0"/>
              </a:rPr>
              <a:t>It </a:t>
            </a:r>
            <a:r>
              <a:rPr lang="en-US" sz="2000" b="0" i="0" dirty="0">
                <a:solidFill>
                  <a:srgbClr val="000000"/>
                </a:solidFill>
                <a:latin typeface="Verdana" panose="020B0604030504040204" pitchFamily="34" charset="0"/>
              </a:rPr>
              <a:t>is </a:t>
            </a:r>
            <a:r>
              <a:rPr lang="en-US" sz="2000" b="0" i="0" dirty="0">
                <a:latin typeface="Verdana" panose="020B0604030504040204" pitchFamily="34" charset="0"/>
              </a:rPr>
              <a:t>the </a:t>
            </a:r>
            <a:r>
              <a:rPr lang="en-US" sz="2000" b="0" i="0" dirty="0">
                <a:solidFill>
                  <a:srgbClr val="0000FF"/>
                </a:solidFill>
                <a:latin typeface="Verdana" panose="020B0604030504040204" pitchFamily="34" charset="0"/>
              </a:rPr>
              <a:t>art of hiding a message </a:t>
            </a:r>
            <a:r>
              <a:rPr lang="en-US" sz="2000" b="0" i="0" dirty="0">
                <a:latin typeface="Verdana" panose="020B0604030504040204" pitchFamily="34" charset="0"/>
              </a:rPr>
              <a:t>within another medium in such a way that </a:t>
            </a:r>
            <a:r>
              <a:rPr lang="en-US" sz="2000" b="0" i="0" dirty="0">
                <a:solidFill>
                  <a:srgbClr val="FF00FF"/>
                </a:solidFill>
                <a:latin typeface="Verdana" panose="020B0604030504040204" pitchFamily="34" charset="0"/>
              </a:rPr>
              <a:t>prevents the detection of </a:t>
            </a:r>
            <a:r>
              <a:rPr lang="en-US" sz="2000" b="0" i="0" dirty="0">
                <a:latin typeface="Verdana" panose="020B0604030504040204" pitchFamily="34" charset="0"/>
              </a:rPr>
              <a:t>hidden messages. </a:t>
            </a:r>
          </a:p>
          <a:p>
            <a:pPr marL="914400" lvl="1" algn="just">
              <a:spcBef>
                <a:spcPts val="600"/>
              </a:spcBef>
              <a:spcAft>
                <a:spcPts val="600"/>
              </a:spcAft>
              <a:buClr>
                <a:srgbClr val="FF0000"/>
              </a:buClr>
              <a:buFont typeface="Wingdings" panose="05000000000000000000" pitchFamily="2" charset="2"/>
              <a:buChar char="v"/>
            </a:pPr>
            <a:r>
              <a:rPr lang="en-US" sz="1700" b="0" i="0" dirty="0">
                <a:latin typeface="Verdana" panose="020B0604030504040204" pitchFamily="34" charset="0"/>
              </a:rPr>
              <a:t>It </a:t>
            </a:r>
            <a:r>
              <a:rPr lang="en-US" sz="1700" b="0" i="0" dirty="0">
                <a:solidFill>
                  <a:srgbClr val="FF0000"/>
                </a:solidFill>
                <a:latin typeface="Verdana" panose="020B0604030504040204" pitchFamily="34" charset="0"/>
              </a:rPr>
              <a:t>keeps third parties </a:t>
            </a:r>
            <a:r>
              <a:rPr lang="en-US" sz="1700" b="0" i="0" dirty="0">
                <a:solidFill>
                  <a:srgbClr val="00CC00"/>
                </a:solidFill>
                <a:latin typeface="Verdana" panose="020B0604030504040204" pitchFamily="34" charset="0"/>
              </a:rPr>
              <a:t>out from knowing</a:t>
            </a:r>
            <a:r>
              <a:rPr lang="en-US" sz="1700" b="0" i="0" dirty="0">
                <a:solidFill>
                  <a:srgbClr val="FF0000"/>
                </a:solidFill>
                <a:latin typeface="Verdana" panose="020B0604030504040204" pitchFamily="34" charset="0"/>
              </a:rPr>
              <a:t> that the intended message is even there</a:t>
            </a:r>
            <a:r>
              <a:rPr lang="en-US" sz="1700" b="0" i="0" dirty="0">
                <a:latin typeface="Verdana" panose="020B0604030504040204" pitchFamily="34" charset="0"/>
              </a:rPr>
              <a:t>.  </a:t>
            </a:r>
            <a:endParaRPr lang="en-US" sz="1700" b="0" i="0" dirty="0" smtClean="0">
              <a:latin typeface="Verdana" panose="020B0604030504040204" pitchFamily="34" charset="0"/>
            </a:endParaRPr>
          </a:p>
          <a:p>
            <a:pPr marL="914400" lvl="1" algn="just">
              <a:spcBef>
                <a:spcPts val="600"/>
              </a:spcBef>
              <a:spcAft>
                <a:spcPts val="600"/>
              </a:spcAft>
              <a:buClr>
                <a:srgbClr val="FF0000"/>
              </a:buClr>
              <a:buFont typeface="Wingdings" panose="05000000000000000000" pitchFamily="2" charset="2"/>
              <a:buChar char="v"/>
            </a:pPr>
            <a:r>
              <a:rPr lang="en-US" sz="1700" b="0" i="0" dirty="0" smtClean="0">
                <a:latin typeface="Verdana" panose="020B0604030504040204" pitchFamily="34" charset="0"/>
              </a:rPr>
              <a:t>Only </a:t>
            </a:r>
            <a:r>
              <a:rPr lang="en-US" sz="1700" b="0" i="0" dirty="0">
                <a:latin typeface="Verdana" panose="020B0604030504040204" pitchFamily="34" charset="0"/>
              </a:rPr>
              <a:t>the intended recipients know it is there and intelligible to them only. </a:t>
            </a:r>
          </a:p>
          <a:p>
            <a:pPr lvl="1">
              <a:spcBef>
                <a:spcPts val="600"/>
              </a:spcBef>
              <a:spcAft>
                <a:spcPts val="600"/>
              </a:spcAft>
            </a:pPr>
            <a:endParaRPr lang="en-US" sz="2000" b="0" i="0" dirty="0">
              <a:latin typeface="Verdana" panose="020B0604030504040204" pitchFamily="34" charset="0"/>
            </a:endParaRPr>
          </a:p>
        </p:txBody>
      </p:sp>
      <p:sp>
        <p:nvSpPr>
          <p:cNvPr id="9219" name="Rectangle 6"/>
          <p:cNvSpPr>
            <a:spLocks noChangeArrowheads="1"/>
          </p:cNvSpPr>
          <p:nvPr/>
        </p:nvSpPr>
        <p:spPr bwMode="auto">
          <a:xfrm>
            <a:off x="-76200" y="590550"/>
            <a:ext cx="3652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000" i="0" dirty="0">
                <a:solidFill>
                  <a:srgbClr val="FF0000"/>
                </a:solidFill>
                <a:latin typeface="Verdana" panose="020B0604030504040204" pitchFamily="34" charset="0"/>
                <a:ea typeface="Verdana" panose="020B0604030504040204" pitchFamily="34" charset="0"/>
                <a:cs typeface="Verdana" panose="020B0604030504040204" pitchFamily="34" charset="0"/>
              </a:rPr>
              <a:t>What is Steganography:</a:t>
            </a:r>
            <a:endPar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9221" name="Rectangle 11"/>
          <p:cNvSpPr>
            <a:spLocks noChangeArrowheads="1"/>
          </p:cNvSpPr>
          <p:nvPr/>
        </p:nvSpPr>
        <p:spPr bwMode="auto">
          <a:xfrm>
            <a:off x="0" y="0"/>
            <a:ext cx="9144000" cy="5693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dirty="0" smtClean="0">
                <a:latin typeface="Arial" panose="020B0604020202020204" pitchFamily="34" charset="0"/>
              </a:rPr>
              <a:t>Cryptography Vs. Steganography</a:t>
            </a:r>
            <a:endParaRPr lang="en-US" altLang="en-US" sz="3100" i="0" dirty="0">
              <a:latin typeface="Arial" panose="020B060402020202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FF0000"/>
                </a:solidFill>
              </a:rPr>
              <a:t>Slide-</a:t>
            </a:r>
            <a:fld id="{6033FBBF-C419-4CFC-867F-2097CA681351}" type="slidenum">
              <a:rPr lang="en-US" smtClean="0">
                <a:solidFill>
                  <a:srgbClr val="3333FF"/>
                </a:solidFill>
              </a:rPr>
              <a:pPr/>
              <a:t>4</a:t>
            </a:fld>
            <a:endParaRPr lang="en-US" dirty="0">
              <a:solidFill>
                <a:srgbClr val="3333FF"/>
              </a:solidFill>
            </a:endParaRPr>
          </a:p>
        </p:txBody>
      </p:sp>
      <p:sp>
        <p:nvSpPr>
          <p:cNvPr id="3" name="Rectangle 2"/>
          <p:cNvSpPr/>
          <p:nvPr/>
        </p:nvSpPr>
        <p:spPr>
          <a:xfrm>
            <a:off x="4800600" y="990600"/>
            <a:ext cx="4038600" cy="4401205"/>
          </a:xfrm>
          <a:prstGeom prst="rect">
            <a:avLst/>
          </a:prstGeom>
        </p:spPr>
        <p:txBody>
          <a:bodyPr wrap="square">
            <a:spAutoFit/>
          </a:bodyPr>
          <a:lstStyle/>
          <a:p>
            <a:pPr lvl="1" indent="-457200" algn="just">
              <a:spcBef>
                <a:spcPts val="600"/>
              </a:spcBef>
              <a:spcAft>
                <a:spcPts val="600"/>
              </a:spcAft>
              <a:buFont typeface="Wingdings" pitchFamily="2" charset="2"/>
              <a:buChar char="Ø"/>
              <a:defRPr/>
            </a:pPr>
            <a:r>
              <a:rPr lang="en-US" sz="2000" b="0" i="0" dirty="0">
                <a:latin typeface="Verdana" pitchFamily="34" charset="0"/>
                <a:ea typeface="Verdana" pitchFamily="34" charset="0"/>
                <a:cs typeface="Verdana" pitchFamily="34" charset="0"/>
              </a:rPr>
              <a:t>Cryptography is a </a:t>
            </a:r>
            <a:r>
              <a:rPr lang="en-US" sz="2000" b="0" i="0" dirty="0">
                <a:solidFill>
                  <a:srgbClr val="3333FF"/>
                </a:solidFill>
                <a:latin typeface="Verdana" pitchFamily="34" charset="0"/>
                <a:ea typeface="Verdana" pitchFamily="34" charset="0"/>
                <a:cs typeface="Verdana" pitchFamily="34" charset="0"/>
              </a:rPr>
              <a:t>Greek</a:t>
            </a:r>
            <a:r>
              <a:rPr lang="en-US" sz="2000" b="0" i="0" dirty="0">
                <a:latin typeface="Verdana" pitchFamily="34" charset="0"/>
                <a:ea typeface="Verdana" pitchFamily="34" charset="0"/>
                <a:cs typeface="Verdana" pitchFamily="34" charset="0"/>
              </a:rPr>
              <a:t> </a:t>
            </a:r>
            <a:r>
              <a:rPr lang="en-US" sz="2000" b="0" i="0" dirty="0">
                <a:solidFill>
                  <a:srgbClr val="3333FF"/>
                </a:solidFill>
                <a:latin typeface="Verdana" pitchFamily="34" charset="0"/>
                <a:ea typeface="Verdana" pitchFamily="34" charset="0"/>
                <a:cs typeface="Verdana" pitchFamily="34" charset="0"/>
              </a:rPr>
              <a:t>word</a:t>
            </a:r>
            <a:r>
              <a:rPr lang="en-US" sz="2000" b="0" i="0" dirty="0">
                <a:latin typeface="Verdana" pitchFamily="34" charset="0"/>
                <a:ea typeface="Verdana" pitchFamily="34" charset="0"/>
                <a:cs typeface="Verdana" pitchFamily="34" charset="0"/>
              </a:rPr>
              <a:t> </a:t>
            </a:r>
            <a:r>
              <a:rPr lang="en-US" sz="2000" b="0" i="0" dirty="0" smtClean="0">
                <a:latin typeface="Verdana" pitchFamily="34" charset="0"/>
                <a:ea typeface="Verdana" pitchFamily="34" charset="0"/>
                <a:cs typeface="Verdana" pitchFamily="34" charset="0"/>
              </a:rPr>
              <a:t>which means </a:t>
            </a:r>
            <a:r>
              <a:rPr lang="en-US" sz="2000" b="0" i="0" dirty="0">
                <a:latin typeface="Verdana" pitchFamily="34" charset="0"/>
                <a:ea typeface="Verdana" pitchFamily="34" charset="0"/>
                <a:cs typeface="Verdana" pitchFamily="34" charset="0"/>
              </a:rPr>
              <a:t>“</a:t>
            </a:r>
            <a:r>
              <a:rPr lang="en-US" sz="2000" b="0" i="0" dirty="0">
                <a:solidFill>
                  <a:srgbClr val="FF0000"/>
                </a:solidFill>
                <a:latin typeface="Verdana" pitchFamily="34" charset="0"/>
                <a:ea typeface="Verdana" pitchFamily="34" charset="0"/>
                <a:cs typeface="Verdana" pitchFamily="34" charset="0"/>
              </a:rPr>
              <a:t>secret writing</a:t>
            </a:r>
            <a:r>
              <a:rPr lang="en-US" sz="2000" b="0" i="0" dirty="0" smtClean="0">
                <a:latin typeface="Verdana" pitchFamily="34" charset="0"/>
                <a:ea typeface="Verdana" pitchFamily="34" charset="0"/>
                <a:cs typeface="Verdana" pitchFamily="34" charset="0"/>
              </a:rPr>
              <a:t>”.</a:t>
            </a:r>
          </a:p>
          <a:p>
            <a:pPr lvl="1" indent="-457200" algn="just">
              <a:spcBef>
                <a:spcPts val="600"/>
              </a:spcBef>
              <a:spcAft>
                <a:spcPts val="600"/>
              </a:spcAft>
              <a:buFont typeface="Wingdings" pitchFamily="2" charset="2"/>
              <a:buChar char="Ø"/>
              <a:defRPr/>
            </a:pPr>
            <a:r>
              <a:rPr lang="en-US" sz="2000" b="0" i="0" dirty="0" smtClean="0">
                <a:latin typeface="Verdana" pitchFamily="34" charset="0"/>
                <a:ea typeface="Verdana" pitchFamily="34" charset="0"/>
                <a:cs typeface="Verdana" pitchFamily="34" charset="0"/>
              </a:rPr>
              <a:t>It is the art of scrambling  </a:t>
            </a:r>
            <a:r>
              <a:rPr lang="en-US" sz="2000" b="0" i="0" dirty="0">
                <a:latin typeface="Verdana" pitchFamily="34" charset="0"/>
                <a:ea typeface="Verdana" pitchFamily="34" charset="0"/>
                <a:cs typeface="Verdana" pitchFamily="34" charset="0"/>
              </a:rPr>
              <a:t>information by </a:t>
            </a:r>
            <a:r>
              <a:rPr lang="en-US" sz="2000" b="0" i="0" dirty="0">
                <a:solidFill>
                  <a:srgbClr val="FF0000"/>
                </a:solidFill>
                <a:latin typeface="Verdana" pitchFamily="34" charset="0"/>
                <a:ea typeface="Verdana" pitchFamily="34" charset="0"/>
                <a:cs typeface="Verdana" pitchFamily="34" charset="0"/>
              </a:rPr>
              <a:t>rearrangement</a:t>
            </a:r>
            <a:r>
              <a:rPr lang="en-US" sz="2000" b="0" i="0" dirty="0">
                <a:latin typeface="Verdana" pitchFamily="34" charset="0"/>
                <a:ea typeface="Verdana" pitchFamily="34" charset="0"/>
                <a:cs typeface="Verdana" pitchFamily="34" charset="0"/>
              </a:rPr>
              <a:t> and </a:t>
            </a:r>
            <a:r>
              <a:rPr lang="en-US" sz="2000" b="0" i="0" dirty="0">
                <a:solidFill>
                  <a:srgbClr val="00CC00"/>
                </a:solidFill>
                <a:latin typeface="Verdana" pitchFamily="34" charset="0"/>
                <a:ea typeface="Verdana" pitchFamily="34" charset="0"/>
                <a:cs typeface="Verdana" pitchFamily="34" charset="0"/>
              </a:rPr>
              <a:t>substitution</a:t>
            </a:r>
            <a:r>
              <a:rPr lang="en-US" sz="2000" b="0" i="0" dirty="0">
                <a:latin typeface="Verdana" pitchFamily="34" charset="0"/>
                <a:ea typeface="Verdana" pitchFamily="34" charset="0"/>
                <a:cs typeface="Verdana" pitchFamily="34" charset="0"/>
              </a:rPr>
              <a:t> of content, making it unreadable to anyone except the authorized </a:t>
            </a:r>
            <a:r>
              <a:rPr lang="en-US" sz="2000" b="0" i="0" dirty="0" smtClean="0">
                <a:latin typeface="Verdana" pitchFamily="34" charset="0"/>
                <a:ea typeface="Verdana" pitchFamily="34" charset="0"/>
                <a:cs typeface="Verdana" pitchFamily="34" charset="0"/>
              </a:rPr>
              <a:t>person.  </a:t>
            </a:r>
          </a:p>
          <a:p>
            <a:pPr marL="914400" lvl="1" indent="-457200" algn="just">
              <a:spcBef>
                <a:spcPts val="600"/>
              </a:spcBef>
              <a:spcAft>
                <a:spcPts val="600"/>
              </a:spcAft>
              <a:buClr>
                <a:srgbClr val="FF0000"/>
              </a:buClr>
              <a:buFont typeface="Wingdings" panose="05000000000000000000" pitchFamily="2" charset="2"/>
              <a:buChar char="v"/>
              <a:defRPr/>
            </a:pPr>
            <a:r>
              <a:rPr lang="en-US" sz="1700" b="0" i="0" dirty="0">
                <a:latin typeface="Verdana" panose="020B0604030504040204" pitchFamily="34" charset="0"/>
              </a:rPr>
              <a:t>It encodes data so that it cannot be read without a key.</a:t>
            </a:r>
          </a:p>
        </p:txBody>
      </p:sp>
      <p:sp>
        <p:nvSpPr>
          <p:cNvPr id="7" name="Rectangle 6"/>
          <p:cNvSpPr>
            <a:spLocks noChangeArrowheads="1"/>
          </p:cNvSpPr>
          <p:nvPr/>
        </p:nvSpPr>
        <p:spPr bwMode="auto">
          <a:xfrm>
            <a:off x="4800600" y="654050"/>
            <a:ext cx="34275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000" i="0" dirty="0">
                <a:solidFill>
                  <a:srgbClr val="0000FF"/>
                </a:solidFill>
                <a:latin typeface="Verdana" panose="020B0604030504040204" pitchFamily="34" charset="0"/>
                <a:ea typeface="Verdana" panose="020B0604030504040204" pitchFamily="34" charset="0"/>
                <a:cs typeface="Verdana" panose="020B0604030504040204" pitchFamily="34" charset="0"/>
              </a:rPr>
              <a:t>What is </a:t>
            </a:r>
            <a:r>
              <a:rPr lang="en-US" sz="200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Cryptography:</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4" name="Up-Down Arrow 3"/>
          <p:cNvSpPr/>
          <p:nvPr/>
        </p:nvSpPr>
        <p:spPr bwMode="auto">
          <a:xfrm>
            <a:off x="4406900" y="838200"/>
            <a:ext cx="228600" cy="56388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1" i="1"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16387" name="Rectangle 16"/>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grpSp>
        <p:nvGrpSpPr>
          <p:cNvPr id="16388" name="Group 19"/>
          <p:cNvGrpSpPr>
            <a:grpSpLocks/>
          </p:cNvGrpSpPr>
          <p:nvPr/>
        </p:nvGrpSpPr>
        <p:grpSpPr bwMode="auto">
          <a:xfrm>
            <a:off x="157163" y="4933952"/>
            <a:ext cx="8910637" cy="1543048"/>
            <a:chOff x="152400" y="3943352"/>
            <a:chExt cx="8910637" cy="1543048"/>
          </a:xfrm>
        </p:grpSpPr>
        <p:sp>
          <p:nvSpPr>
            <p:cNvPr id="16393" name="Text Box 10"/>
            <p:cNvSpPr txBox="1">
              <a:spLocks noChangeArrowheads="1"/>
            </p:cNvSpPr>
            <p:nvPr/>
          </p:nvSpPr>
          <p:spPr bwMode="auto">
            <a:xfrm>
              <a:off x="228600" y="4705352"/>
              <a:ext cx="2743200" cy="457200"/>
            </a:xfrm>
            <a:prstGeom prst="rect">
              <a:avLst/>
            </a:prstGeom>
            <a:solidFill>
              <a:srgbClr val="CCFF99"/>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Set up the bomb</a:t>
              </a:r>
              <a:endParaRPr lang="en-US" sz="1400" i="0" dirty="0">
                <a:latin typeface="Verdana" panose="020B0604030504040204" pitchFamily="34" charset="0"/>
                <a:ea typeface="Verdana" panose="020B0604030504040204" pitchFamily="34" charset="0"/>
                <a:cs typeface="Verdana" panose="020B0604030504040204" pitchFamily="34" charset="0"/>
              </a:endParaRPr>
            </a:p>
          </p:txBody>
        </p:sp>
        <p:sp>
          <p:nvSpPr>
            <p:cNvPr id="173057" name="Text Box 1"/>
            <p:cNvSpPr txBox="1">
              <a:spLocks noChangeArrowheads="1"/>
            </p:cNvSpPr>
            <p:nvPr/>
          </p:nvSpPr>
          <p:spPr bwMode="auto">
            <a:xfrm>
              <a:off x="3200400" y="4705352"/>
              <a:ext cx="2743200" cy="457200"/>
            </a:xfrm>
            <a:prstGeom prst="rect">
              <a:avLst/>
            </a:prstGeom>
            <a:solidFill>
              <a:schemeClr val="accent6">
                <a:lumMod val="60000"/>
                <a:lumOff val="40000"/>
              </a:schemeClr>
            </a:solidFill>
            <a:ln w="9525">
              <a:solidFill>
                <a:srgbClr val="000000"/>
              </a:solidFill>
              <a:miter lim="800000"/>
              <a:headEnd/>
              <a:tailEnd/>
            </a:ln>
          </p:spPr>
          <p:txBody>
            <a:bodyPr/>
            <a:lstStyle/>
            <a:p>
              <a:pPr algn="ctr">
                <a:defRPr/>
              </a:pPr>
              <a:r>
                <a:rPr lang="en-US" sz="1400" i="0" dirty="0" err="1" smtClean="0">
                  <a:solidFill>
                    <a:srgbClr val="0000FF"/>
                  </a:solidFill>
                  <a:latin typeface="Verdana" pitchFamily="34" charset="0"/>
                </a:rPr>
                <a:t>Rds</a:t>
              </a:r>
              <a:r>
                <a:rPr lang="en-US" sz="1400" i="0" dirty="0" smtClean="0">
                  <a:solidFill>
                    <a:srgbClr val="0000FF"/>
                  </a:solidFill>
                  <a:latin typeface="Verdana" pitchFamily="34" charset="0"/>
                </a:rPr>
                <a:t> to </a:t>
              </a:r>
              <a:r>
                <a:rPr lang="en-US" sz="1400" i="0" dirty="0" err="1" smtClean="0">
                  <a:solidFill>
                    <a:srgbClr val="0000FF"/>
                  </a:solidFill>
                  <a:latin typeface="Verdana" pitchFamily="34" charset="0"/>
                </a:rPr>
                <a:t>sgd</a:t>
              </a:r>
              <a:r>
                <a:rPr lang="en-US" sz="1400" i="0" dirty="0" smtClean="0">
                  <a:solidFill>
                    <a:srgbClr val="0000FF"/>
                  </a:solidFill>
                  <a:latin typeface="Verdana" pitchFamily="34" charset="0"/>
                </a:rPr>
                <a:t> </a:t>
              </a:r>
              <a:r>
                <a:rPr lang="en-US" sz="1400" i="0" dirty="0" err="1" smtClean="0">
                  <a:solidFill>
                    <a:srgbClr val="0000FF"/>
                  </a:solidFill>
                  <a:latin typeface="Verdana" pitchFamily="34" charset="0"/>
                </a:rPr>
                <a:t>anla</a:t>
              </a:r>
              <a:endParaRPr lang="en-US" sz="1400" i="0" dirty="0">
                <a:latin typeface="Verdana" pitchFamily="34" charset="0"/>
                <a:ea typeface="Verdana" pitchFamily="34" charset="0"/>
                <a:cs typeface="Verdana" pitchFamily="34" charset="0"/>
              </a:endParaRPr>
            </a:p>
          </p:txBody>
        </p:sp>
        <p:sp>
          <p:nvSpPr>
            <p:cNvPr id="16395" name="Text Box 9"/>
            <p:cNvSpPr txBox="1">
              <a:spLocks noChangeArrowheads="1"/>
            </p:cNvSpPr>
            <p:nvPr/>
          </p:nvSpPr>
          <p:spPr bwMode="auto">
            <a:xfrm>
              <a:off x="6172200" y="4705352"/>
              <a:ext cx="2667000" cy="457200"/>
            </a:xfrm>
            <a:prstGeom prst="rect">
              <a:avLst/>
            </a:prstGeom>
            <a:solidFill>
              <a:srgbClr val="66FF33"/>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i="0" dirty="0" smtClean="0">
                  <a:latin typeface="Verdana" panose="020B0604030504040204" pitchFamily="34" charset="0"/>
                  <a:ea typeface="Verdana" panose="020B0604030504040204" pitchFamily="34" charset="0"/>
                  <a:cs typeface="Verdana" panose="020B0604030504040204" pitchFamily="34" charset="0"/>
                </a:rPr>
                <a:t>Set up the bomb</a:t>
              </a:r>
              <a:endParaRPr lang="en-US" sz="1400" i="0" dirty="0">
                <a:latin typeface="Verdana" panose="020B0604030504040204" pitchFamily="34" charset="0"/>
                <a:ea typeface="Verdana" panose="020B0604030504040204" pitchFamily="34" charset="0"/>
                <a:cs typeface="Verdana" panose="020B0604030504040204" pitchFamily="34" charset="0"/>
              </a:endParaRPr>
            </a:p>
          </p:txBody>
        </p:sp>
        <p:sp>
          <p:nvSpPr>
            <p:cNvPr id="16396" name="Text Box 2"/>
            <p:cNvSpPr txBox="1">
              <a:spLocks noChangeArrowheads="1"/>
            </p:cNvSpPr>
            <p:nvPr/>
          </p:nvSpPr>
          <p:spPr bwMode="auto">
            <a:xfrm>
              <a:off x="152400" y="4108452"/>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500" dirty="0">
                <a:latin typeface="Verdana" panose="020B0604030504040204" pitchFamily="34" charset="0"/>
              </a:endParaRPr>
            </a:p>
            <a:p>
              <a:r>
                <a:rPr lang="en-US" sz="1500" dirty="0">
                  <a:latin typeface="Verdana" panose="020B0604030504040204" pitchFamily="34" charset="0"/>
                </a:rPr>
                <a:t>Plaintext/</a:t>
              </a:r>
              <a:r>
                <a:rPr lang="en-US" sz="1500" dirty="0" err="1">
                  <a:latin typeface="Verdana" panose="020B0604030504040204" pitchFamily="34" charset="0"/>
                </a:rPr>
                <a:t>Cleartext</a:t>
              </a:r>
              <a:endParaRPr lang="en-US" sz="1500" dirty="0">
                <a:latin typeface="Verdana" panose="020B0604030504040204" pitchFamily="34" charset="0"/>
              </a:endParaRPr>
            </a:p>
          </p:txBody>
        </p:sp>
        <p:sp>
          <p:nvSpPr>
            <p:cNvPr id="16397" name="Text Box 8"/>
            <p:cNvSpPr txBox="1">
              <a:spLocks noChangeArrowheads="1"/>
            </p:cNvSpPr>
            <p:nvPr/>
          </p:nvSpPr>
          <p:spPr bwMode="auto">
            <a:xfrm>
              <a:off x="3810000" y="4267202"/>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err="1">
                  <a:latin typeface="Verdana" panose="020B0604030504040204" pitchFamily="34" charset="0"/>
                </a:rPr>
                <a:t>Ciphertext</a:t>
              </a:r>
              <a:endParaRPr lang="en-US" sz="1500" dirty="0">
                <a:latin typeface="Verdana" panose="020B0604030504040204" pitchFamily="34" charset="0"/>
              </a:endParaRPr>
            </a:p>
          </p:txBody>
        </p:sp>
        <p:sp>
          <p:nvSpPr>
            <p:cNvPr id="16398" name="Text Box 5"/>
            <p:cNvSpPr txBox="1">
              <a:spLocks noChangeArrowheads="1"/>
            </p:cNvSpPr>
            <p:nvPr/>
          </p:nvSpPr>
          <p:spPr bwMode="auto">
            <a:xfrm>
              <a:off x="6019800" y="4108452"/>
              <a:ext cx="304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a:latin typeface="Verdana" panose="020B0604030504040204" pitchFamily="34" charset="0"/>
                </a:rPr>
                <a:t>Decrypted text/ Plaintext</a:t>
              </a:r>
            </a:p>
          </p:txBody>
        </p:sp>
        <p:sp>
          <p:nvSpPr>
            <p:cNvPr id="16399" name="Freeform 7"/>
            <p:cNvSpPr>
              <a:spLocks/>
            </p:cNvSpPr>
            <p:nvPr/>
          </p:nvSpPr>
          <p:spPr bwMode="auto">
            <a:xfrm>
              <a:off x="2414588" y="4400552"/>
              <a:ext cx="974725" cy="195263"/>
            </a:xfrm>
            <a:custGeom>
              <a:avLst/>
              <a:gdLst>
                <a:gd name="T0" fmla="*/ 0 w 1536"/>
                <a:gd name="T1" fmla="*/ 2147483647 h 308"/>
                <a:gd name="T2" fmla="*/ 2147483647 w 1536"/>
                <a:gd name="T3" fmla="*/ 2147483647 h 308"/>
                <a:gd name="T4" fmla="*/ 2147483647 w 1536"/>
                <a:gd name="T5" fmla="*/ 2147483647 h 308"/>
                <a:gd name="T6" fmla="*/ 2147483647 w 1536"/>
                <a:gd name="T7" fmla="*/ 2147483647 h 308"/>
                <a:gd name="T8" fmla="*/ 2147483647 w 1536"/>
                <a:gd name="T9" fmla="*/ 2147483647 h 308"/>
                <a:gd name="T10" fmla="*/ 2147483647 w 1536"/>
                <a:gd name="T11" fmla="*/ 2147483647 h 308"/>
                <a:gd name="T12" fmla="*/ 2147483647 w 1536"/>
                <a:gd name="T13" fmla="*/ 0 h 308"/>
                <a:gd name="T14" fmla="*/ 2147483647 w 1536"/>
                <a:gd name="T15" fmla="*/ 2147483647 h 308"/>
                <a:gd name="T16" fmla="*/ 2147483647 w 1536"/>
                <a:gd name="T17" fmla="*/ 2147483647 h 308"/>
                <a:gd name="T18" fmla="*/ 2147483647 w 1536"/>
                <a:gd name="T19" fmla="*/ 2147483647 h 308"/>
                <a:gd name="T20" fmla="*/ 2147483647 w 1536"/>
                <a:gd name="T21" fmla="*/ 2147483647 h 308"/>
                <a:gd name="T22" fmla="*/ 2147483647 w 1536"/>
                <a:gd name="T23" fmla="*/ 2147483647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6"/>
                <a:gd name="T37" fmla="*/ 0 h 308"/>
                <a:gd name="T38" fmla="*/ 1536 w 1536"/>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6" h="308">
                  <a:moveTo>
                    <a:pt x="0" y="270"/>
                  </a:moveTo>
                  <a:cubicBezTo>
                    <a:pt x="10" y="250"/>
                    <a:pt x="16" y="227"/>
                    <a:pt x="30" y="210"/>
                  </a:cubicBezTo>
                  <a:cubicBezTo>
                    <a:pt x="61" y="173"/>
                    <a:pt x="82" y="184"/>
                    <a:pt x="120" y="165"/>
                  </a:cubicBezTo>
                  <a:cubicBezTo>
                    <a:pt x="224" y="113"/>
                    <a:pt x="100" y="151"/>
                    <a:pt x="225" y="120"/>
                  </a:cubicBezTo>
                  <a:cubicBezTo>
                    <a:pt x="279" y="84"/>
                    <a:pt x="321" y="87"/>
                    <a:pt x="375" y="60"/>
                  </a:cubicBezTo>
                  <a:cubicBezTo>
                    <a:pt x="391" y="52"/>
                    <a:pt x="403" y="37"/>
                    <a:pt x="420" y="30"/>
                  </a:cubicBezTo>
                  <a:cubicBezTo>
                    <a:pt x="453" y="16"/>
                    <a:pt x="490" y="12"/>
                    <a:pt x="525" y="0"/>
                  </a:cubicBezTo>
                  <a:cubicBezTo>
                    <a:pt x="525" y="0"/>
                    <a:pt x="965" y="10"/>
                    <a:pt x="1185" y="15"/>
                  </a:cubicBezTo>
                  <a:cubicBezTo>
                    <a:pt x="1038" y="126"/>
                    <a:pt x="1143" y="26"/>
                    <a:pt x="1410" y="75"/>
                  </a:cubicBezTo>
                  <a:cubicBezTo>
                    <a:pt x="1432" y="79"/>
                    <a:pt x="1474" y="148"/>
                    <a:pt x="1485" y="165"/>
                  </a:cubicBezTo>
                  <a:cubicBezTo>
                    <a:pt x="1490" y="185"/>
                    <a:pt x="1492" y="206"/>
                    <a:pt x="1500" y="225"/>
                  </a:cubicBezTo>
                  <a:cubicBezTo>
                    <a:pt x="1536" y="308"/>
                    <a:pt x="1530" y="236"/>
                    <a:pt x="1530" y="30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6400" name="Text Box 6"/>
            <p:cNvSpPr txBox="1">
              <a:spLocks noChangeArrowheads="1"/>
            </p:cNvSpPr>
            <p:nvPr/>
          </p:nvSpPr>
          <p:spPr bwMode="auto">
            <a:xfrm>
              <a:off x="2319338" y="3943352"/>
              <a:ext cx="133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a:solidFill>
                    <a:srgbClr val="FF0000"/>
                  </a:solidFill>
                  <a:latin typeface="Verdana" panose="020B0604030504040204" pitchFamily="34" charset="0"/>
                </a:rPr>
                <a:t>Encrypt</a:t>
              </a:r>
            </a:p>
          </p:txBody>
        </p:sp>
        <p:sp>
          <p:nvSpPr>
            <p:cNvPr id="2" name="Freeform 4"/>
            <p:cNvSpPr>
              <a:spLocks/>
            </p:cNvSpPr>
            <p:nvPr/>
          </p:nvSpPr>
          <p:spPr bwMode="auto">
            <a:xfrm>
              <a:off x="5562600" y="4400552"/>
              <a:ext cx="717550" cy="250825"/>
            </a:xfrm>
            <a:custGeom>
              <a:avLst/>
              <a:gdLst>
                <a:gd name="T0" fmla="*/ 0 w 1130"/>
                <a:gd name="T1" fmla="*/ 2147483647 h 395"/>
                <a:gd name="T2" fmla="*/ 2147483647 w 1130"/>
                <a:gd name="T3" fmla="*/ 2147483647 h 395"/>
                <a:gd name="T4" fmla="*/ 2147483647 w 1130"/>
                <a:gd name="T5" fmla="*/ 2147483647 h 395"/>
                <a:gd name="T6" fmla="*/ 2147483647 w 1130"/>
                <a:gd name="T7" fmla="*/ 2147483647 h 395"/>
                <a:gd name="T8" fmla="*/ 2147483647 w 1130"/>
                <a:gd name="T9" fmla="*/ 2147483647 h 395"/>
                <a:gd name="T10" fmla="*/ 2147483647 w 1130"/>
                <a:gd name="T11" fmla="*/ 2147483647 h 395"/>
                <a:gd name="T12" fmla="*/ 2147483647 w 1130"/>
                <a:gd name="T13" fmla="*/ 2147483647 h 395"/>
                <a:gd name="T14" fmla="*/ 2147483647 w 1130"/>
                <a:gd name="T15" fmla="*/ 2147483647 h 395"/>
                <a:gd name="T16" fmla="*/ 2147483647 w 1130"/>
                <a:gd name="T17" fmla="*/ 2147483647 h 3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0"/>
                <a:gd name="T28" fmla="*/ 0 h 395"/>
                <a:gd name="T29" fmla="*/ 1130 w 1130"/>
                <a:gd name="T30" fmla="*/ 395 h 3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0" h="395">
                  <a:moveTo>
                    <a:pt x="0" y="350"/>
                  </a:moveTo>
                  <a:cubicBezTo>
                    <a:pt x="26" y="316"/>
                    <a:pt x="43" y="273"/>
                    <a:pt x="75" y="245"/>
                  </a:cubicBezTo>
                  <a:cubicBezTo>
                    <a:pt x="102" y="221"/>
                    <a:pt x="165" y="185"/>
                    <a:pt x="165" y="185"/>
                  </a:cubicBezTo>
                  <a:cubicBezTo>
                    <a:pt x="223" y="97"/>
                    <a:pt x="158" y="173"/>
                    <a:pt x="255" y="125"/>
                  </a:cubicBezTo>
                  <a:cubicBezTo>
                    <a:pt x="360" y="73"/>
                    <a:pt x="315" y="69"/>
                    <a:pt x="405" y="35"/>
                  </a:cubicBezTo>
                  <a:cubicBezTo>
                    <a:pt x="439" y="22"/>
                    <a:pt x="475" y="17"/>
                    <a:pt x="510" y="5"/>
                  </a:cubicBezTo>
                  <a:cubicBezTo>
                    <a:pt x="635" y="10"/>
                    <a:pt x="761" y="0"/>
                    <a:pt x="885" y="20"/>
                  </a:cubicBezTo>
                  <a:cubicBezTo>
                    <a:pt x="956" y="31"/>
                    <a:pt x="1053" y="152"/>
                    <a:pt x="1095" y="215"/>
                  </a:cubicBezTo>
                  <a:cubicBezTo>
                    <a:pt x="1130" y="354"/>
                    <a:pt x="1125" y="294"/>
                    <a:pt x="1125" y="39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6402" name="Text Box 3"/>
            <p:cNvSpPr txBox="1">
              <a:spLocks noChangeArrowheads="1"/>
            </p:cNvSpPr>
            <p:nvPr/>
          </p:nvSpPr>
          <p:spPr bwMode="auto">
            <a:xfrm>
              <a:off x="5105400" y="3943352"/>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a:solidFill>
                    <a:srgbClr val="FF0000"/>
                  </a:solidFill>
                  <a:latin typeface="Verdana" panose="020B0604030504040204" pitchFamily="34" charset="0"/>
                </a:rPr>
                <a:t>Decrypt</a:t>
              </a:r>
            </a:p>
          </p:txBody>
        </p:sp>
        <p:sp>
          <p:nvSpPr>
            <p:cNvPr id="16403" name="Rectangle 6"/>
            <p:cNvSpPr>
              <a:spLocks noChangeArrowheads="1"/>
            </p:cNvSpPr>
            <p:nvPr/>
          </p:nvSpPr>
          <p:spPr bwMode="auto">
            <a:xfrm>
              <a:off x="447675" y="51435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i="0">
                  <a:solidFill>
                    <a:srgbClr val="3333FF"/>
                  </a:solidFill>
                  <a:latin typeface="Verdana" panose="020B0604030504040204" pitchFamily="34" charset="0"/>
                </a:rPr>
                <a:t>Sender: </a:t>
              </a:r>
              <a:r>
                <a:rPr lang="en-US" sz="1500" i="0">
                  <a:solidFill>
                    <a:srgbClr val="FF0000"/>
                  </a:solidFill>
                  <a:latin typeface="Verdana" panose="020B0604030504040204" pitchFamily="34" charset="0"/>
                </a:rPr>
                <a:t>Alice</a:t>
              </a:r>
              <a:endParaRPr lang="en-US" sz="1500">
                <a:solidFill>
                  <a:srgbClr val="FF0000"/>
                </a:solidFill>
                <a:latin typeface="Verdana" panose="020B0604030504040204" pitchFamily="34" charset="0"/>
              </a:endParaRPr>
            </a:p>
          </p:txBody>
        </p:sp>
        <p:sp>
          <p:nvSpPr>
            <p:cNvPr id="16404" name="Rectangle 6"/>
            <p:cNvSpPr>
              <a:spLocks noChangeArrowheads="1"/>
            </p:cNvSpPr>
            <p:nvPr/>
          </p:nvSpPr>
          <p:spPr bwMode="auto">
            <a:xfrm>
              <a:off x="6553200" y="5162550"/>
              <a:ext cx="1812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i="0">
                  <a:solidFill>
                    <a:srgbClr val="3333FF"/>
                  </a:solidFill>
                  <a:latin typeface="Verdana" panose="020B0604030504040204" pitchFamily="34" charset="0"/>
                </a:rPr>
                <a:t>Recipient: </a:t>
              </a:r>
              <a:r>
                <a:rPr lang="en-US" sz="1500" i="0">
                  <a:solidFill>
                    <a:srgbClr val="FF0000"/>
                  </a:solidFill>
                  <a:latin typeface="Verdana" panose="020B0604030504040204" pitchFamily="34" charset="0"/>
                </a:rPr>
                <a:t>Bob</a:t>
              </a:r>
              <a:endParaRPr lang="en-US" sz="1500">
                <a:solidFill>
                  <a:srgbClr val="FF0000"/>
                </a:solidFill>
                <a:latin typeface="Verdana" panose="020B0604030504040204" pitchFamily="34" charset="0"/>
              </a:endParaRPr>
            </a:p>
          </p:txBody>
        </p:sp>
      </p:grpSp>
      <p:sp>
        <p:nvSpPr>
          <p:cNvPr id="16401" name="Rectangle 14"/>
          <p:cNvSpPr>
            <a:spLocks noChangeArrowheads="1"/>
          </p:cNvSpPr>
          <p:nvPr/>
        </p:nvSpPr>
        <p:spPr bwMode="auto">
          <a:xfrm>
            <a:off x="-1" y="609600"/>
            <a:ext cx="9067801" cy="4385816"/>
          </a:xfrm>
          <a:prstGeom prst="rect">
            <a:avLst/>
          </a:prstGeom>
          <a:noFill/>
          <a:ln w="9525">
            <a:noFill/>
            <a:miter lim="800000"/>
            <a:headEnd/>
            <a:tailEnd/>
          </a:ln>
        </p:spPr>
        <p:txBody>
          <a:bodyPr wrap="square" anchor="t" anchorCtr="0">
            <a:spAutoFit/>
          </a:bodyPr>
          <a:lstStyle/>
          <a:p>
            <a:pPr lvl="1" indent="-457200" algn="just">
              <a:spcBef>
                <a:spcPts val="0"/>
              </a:spcBef>
              <a:spcAft>
                <a:spcPts val="0"/>
              </a:spcAft>
              <a:buFont typeface="Wingdings" pitchFamily="2" charset="2"/>
              <a:buChar char="Ø"/>
              <a:defRPr/>
            </a:pPr>
            <a:r>
              <a:rPr lang="en-US" sz="2000" b="0" i="0" dirty="0">
                <a:latin typeface="Verdana" pitchFamily="34" charset="0"/>
              </a:rPr>
              <a:t>In cryptography, the message </a:t>
            </a:r>
            <a:r>
              <a:rPr lang="en-US" sz="2000" b="0" i="0" dirty="0" smtClean="0">
                <a:latin typeface="Verdana" pitchFamily="34" charset="0"/>
              </a:rPr>
              <a:t>“</a:t>
            </a:r>
            <a:r>
              <a:rPr lang="en-US" sz="2000" b="0" i="0" dirty="0" smtClean="0">
                <a:solidFill>
                  <a:srgbClr val="FF0000"/>
                </a:solidFill>
                <a:latin typeface="Verdana" pitchFamily="34" charset="0"/>
              </a:rPr>
              <a:t>Set up the bomb</a:t>
            </a:r>
            <a:r>
              <a:rPr lang="en-US" sz="2000" b="0" i="0" dirty="0" smtClean="0">
                <a:latin typeface="Verdana" pitchFamily="34" charset="0"/>
              </a:rPr>
              <a:t>” </a:t>
            </a:r>
            <a:r>
              <a:rPr lang="en-US" sz="2000" b="0" i="0" dirty="0">
                <a:latin typeface="Verdana" pitchFamily="34" charset="0"/>
              </a:rPr>
              <a:t>may be concealed by-</a:t>
            </a:r>
          </a:p>
          <a:p>
            <a:pPr marL="1371600" lvl="1" indent="-457200" algn="just">
              <a:spcBef>
                <a:spcPts val="0"/>
              </a:spcBef>
              <a:spcAft>
                <a:spcPts val="0"/>
              </a:spcAft>
              <a:buClr>
                <a:srgbClr val="FF0000"/>
              </a:buClr>
              <a:buFont typeface="+mj-lt"/>
              <a:buAutoNum type="arabicPeriod"/>
              <a:defRPr/>
            </a:pPr>
            <a:r>
              <a:rPr lang="en-US" sz="1500" i="0" dirty="0" smtClean="0">
                <a:latin typeface="Verdana" pitchFamily="34" charset="0"/>
              </a:rPr>
              <a:t>Substituting </a:t>
            </a:r>
            <a:r>
              <a:rPr lang="en-US" sz="1500" i="0" dirty="0">
                <a:latin typeface="Verdana" pitchFamily="34" charset="0"/>
              </a:rPr>
              <a:t>or replacing or shifting each symbol with </a:t>
            </a:r>
            <a:r>
              <a:rPr lang="en-US" sz="1500" i="0" dirty="0" smtClean="0">
                <a:latin typeface="Verdana" pitchFamily="34" charset="0"/>
              </a:rPr>
              <a:t>another</a:t>
            </a:r>
          </a:p>
          <a:p>
            <a:pPr marL="1778000" lvl="1" algn="just">
              <a:spcBef>
                <a:spcPts val="0"/>
              </a:spcBef>
              <a:spcAft>
                <a:spcPts val="0"/>
              </a:spcAft>
              <a:defRPr/>
            </a:pPr>
            <a:r>
              <a:rPr lang="en-US" sz="1500" b="0" i="0" dirty="0" smtClean="0">
                <a:latin typeface="Verdana" pitchFamily="34" charset="0"/>
              </a:rPr>
              <a:t>For </a:t>
            </a:r>
            <a:r>
              <a:rPr lang="en-US" sz="1500" b="0" i="0" dirty="0">
                <a:latin typeface="Verdana" pitchFamily="34" charset="0"/>
              </a:rPr>
              <a:t>example, </a:t>
            </a:r>
            <a:r>
              <a:rPr lang="en-US" sz="1500" b="0" i="0" dirty="0" smtClean="0">
                <a:latin typeface="Verdana" pitchFamily="34" charset="0"/>
              </a:rPr>
              <a:t>by </a:t>
            </a:r>
            <a:r>
              <a:rPr lang="en-US" sz="1500" b="0" i="0" dirty="0">
                <a:latin typeface="Verdana" pitchFamily="34" charset="0"/>
              </a:rPr>
              <a:t>shifting to one character before the actual </a:t>
            </a:r>
            <a:r>
              <a:rPr lang="en-US" sz="1500" b="0" i="0" dirty="0" smtClean="0">
                <a:latin typeface="Verdana" pitchFamily="34" charset="0"/>
              </a:rPr>
              <a:t>character</a:t>
            </a:r>
          </a:p>
          <a:p>
            <a:pPr marL="1371600" lvl="1" algn="ctr">
              <a:spcBef>
                <a:spcPts val="0"/>
              </a:spcBef>
              <a:spcAft>
                <a:spcPts val="0"/>
              </a:spcAft>
              <a:defRPr/>
            </a:pPr>
            <a:endParaRPr lang="en-US" sz="1500" b="0" i="0" dirty="0">
              <a:latin typeface="Verdana" pitchFamily="34" charset="0"/>
            </a:endParaRPr>
          </a:p>
          <a:p>
            <a:pPr marL="914400" lvl="1" algn="just">
              <a:spcBef>
                <a:spcPts val="0"/>
              </a:spcBef>
              <a:spcAft>
                <a:spcPts val="0"/>
              </a:spcAft>
              <a:buClr>
                <a:srgbClr val="FF0000"/>
              </a:buClr>
              <a:defRPr/>
            </a:pPr>
            <a:endParaRPr lang="en-US" sz="1000" i="0" dirty="0" smtClean="0">
              <a:latin typeface="Verdana" pitchFamily="34" charset="0"/>
            </a:endParaRPr>
          </a:p>
          <a:p>
            <a:pPr marL="1371600" lvl="1" indent="-457200" algn="just">
              <a:spcBef>
                <a:spcPts val="0"/>
              </a:spcBef>
              <a:spcAft>
                <a:spcPts val="0"/>
              </a:spcAft>
              <a:buClr>
                <a:srgbClr val="FF0000"/>
              </a:buClr>
              <a:buFont typeface="+mj-lt"/>
              <a:buAutoNum type="arabicPeriod" startAt="2"/>
              <a:defRPr/>
            </a:pPr>
            <a:r>
              <a:rPr lang="en-US" sz="1500" i="0" dirty="0" smtClean="0">
                <a:latin typeface="Verdana" pitchFamily="34" charset="0"/>
              </a:rPr>
              <a:t>Changing </a:t>
            </a:r>
            <a:r>
              <a:rPr lang="en-US" sz="1500" i="0" dirty="0">
                <a:latin typeface="Verdana" pitchFamily="34" charset="0"/>
              </a:rPr>
              <a:t>or transposing the location of the symbols of each word</a:t>
            </a:r>
          </a:p>
          <a:p>
            <a:pPr marL="914400" lvl="1" algn="ctr">
              <a:spcBef>
                <a:spcPts val="0"/>
              </a:spcBef>
              <a:spcAft>
                <a:spcPts val="0"/>
              </a:spcAft>
              <a:defRPr/>
            </a:pPr>
            <a:r>
              <a:rPr lang="en-US" sz="1500" b="0" i="0" dirty="0" smtClean="0">
                <a:latin typeface="Verdana" pitchFamily="34" charset="0"/>
              </a:rPr>
              <a:t> </a:t>
            </a:r>
          </a:p>
          <a:p>
            <a:pPr lvl="1" indent="-457200" algn="just">
              <a:spcBef>
                <a:spcPts val="0"/>
              </a:spcBef>
              <a:spcAft>
                <a:spcPts val="0"/>
              </a:spcAft>
              <a:buFont typeface="Wingdings" pitchFamily="2" charset="2"/>
              <a:buChar char="Ø"/>
              <a:defRPr/>
            </a:pPr>
            <a:endParaRPr lang="en-US" b="0" i="0" dirty="0" smtClean="0">
              <a:latin typeface="Verdana" pitchFamily="34" charset="0"/>
            </a:endParaRPr>
          </a:p>
          <a:p>
            <a:pPr lvl="1" indent="-457200" algn="just">
              <a:spcBef>
                <a:spcPts val="0"/>
              </a:spcBef>
              <a:spcAft>
                <a:spcPts val="0"/>
              </a:spcAft>
              <a:buFont typeface="Wingdings" pitchFamily="2" charset="2"/>
              <a:buChar char="Ø"/>
              <a:defRPr/>
            </a:pPr>
            <a:endParaRPr lang="en-US" b="0" i="0" dirty="0" smtClean="0">
              <a:latin typeface="Verdana" pitchFamily="34" charset="0"/>
            </a:endParaRPr>
          </a:p>
          <a:p>
            <a:pPr lvl="1" indent="-457200" algn="just">
              <a:spcBef>
                <a:spcPts val="0"/>
              </a:spcBef>
              <a:spcAft>
                <a:spcPts val="0"/>
              </a:spcAft>
              <a:buFont typeface="Wingdings" pitchFamily="2" charset="2"/>
              <a:buChar char="Ø"/>
              <a:defRPr/>
            </a:pPr>
            <a:endParaRPr lang="en-US" b="0" i="0" dirty="0">
              <a:latin typeface="Verdana" pitchFamily="34" charset="0"/>
            </a:endParaRPr>
          </a:p>
          <a:p>
            <a:pPr lvl="1" indent="-457200" algn="just">
              <a:spcBef>
                <a:spcPts val="0"/>
              </a:spcBef>
              <a:spcAft>
                <a:spcPts val="0"/>
              </a:spcAft>
              <a:buFont typeface="Wingdings" pitchFamily="2" charset="2"/>
              <a:buChar char="Ø"/>
              <a:defRPr/>
            </a:pPr>
            <a:endParaRPr lang="en-US" b="0" i="0" dirty="0" smtClean="0">
              <a:latin typeface="Verdana" pitchFamily="34" charset="0"/>
            </a:endParaRPr>
          </a:p>
          <a:p>
            <a:pPr lvl="1" indent="-457200" algn="just">
              <a:spcBef>
                <a:spcPts val="0"/>
              </a:spcBef>
              <a:spcAft>
                <a:spcPts val="0"/>
              </a:spcAft>
              <a:buFont typeface="Wingdings" pitchFamily="2" charset="2"/>
              <a:buChar char="Ø"/>
              <a:defRPr/>
            </a:pPr>
            <a:endParaRPr lang="en-US" b="0" i="0" dirty="0" smtClean="0">
              <a:latin typeface="Verdana" pitchFamily="34" charset="0"/>
            </a:endParaRPr>
          </a:p>
          <a:p>
            <a:pPr lvl="1" indent="-457200" algn="just">
              <a:spcBef>
                <a:spcPts val="0"/>
              </a:spcBef>
              <a:spcAft>
                <a:spcPts val="0"/>
              </a:spcAft>
              <a:buFont typeface="Wingdings" pitchFamily="2" charset="2"/>
              <a:buChar char="Ø"/>
              <a:defRPr/>
            </a:pPr>
            <a:endParaRPr lang="en-US" b="0" i="0" dirty="0">
              <a:latin typeface="Verdana" pitchFamily="34" charset="0"/>
            </a:endParaRPr>
          </a:p>
          <a:p>
            <a:pPr lvl="1" indent="-457200" algn="just">
              <a:spcBef>
                <a:spcPts val="0"/>
              </a:spcBef>
              <a:spcAft>
                <a:spcPts val="0"/>
              </a:spcAft>
              <a:buFont typeface="Wingdings" pitchFamily="2" charset="2"/>
              <a:buChar char="Ø"/>
              <a:defRPr/>
            </a:pPr>
            <a:endParaRPr lang="en-US" sz="2800" b="0" i="0" dirty="0" smtClean="0">
              <a:latin typeface="Verdana" pitchFamily="34" charset="0"/>
            </a:endParaRPr>
          </a:p>
          <a:p>
            <a:pPr lvl="1" indent="-457200" algn="just">
              <a:spcBef>
                <a:spcPts val="0"/>
              </a:spcBef>
              <a:spcAft>
                <a:spcPts val="0"/>
              </a:spcAft>
              <a:buFont typeface="Wingdings" pitchFamily="2" charset="2"/>
              <a:buChar char="Ø"/>
              <a:defRPr/>
            </a:pPr>
            <a:r>
              <a:rPr lang="en-US" b="0" i="0" dirty="0" smtClean="0">
                <a:latin typeface="Verdana" pitchFamily="34" charset="0"/>
              </a:rPr>
              <a:t>Figure </a:t>
            </a:r>
            <a:r>
              <a:rPr lang="en-US" b="0" i="0" dirty="0">
                <a:latin typeface="Verdana" pitchFamily="34" charset="0"/>
              </a:rPr>
              <a:t>below illustrate the process.</a:t>
            </a:r>
          </a:p>
        </p:txBody>
      </p:sp>
      <p:sp>
        <p:nvSpPr>
          <p:cNvPr id="16391" name="Rectangle 11"/>
          <p:cNvSpPr>
            <a:spLocks noChangeArrowheads="1"/>
          </p:cNvSpPr>
          <p:nvPr/>
        </p:nvSpPr>
        <p:spPr bwMode="auto">
          <a:xfrm>
            <a:off x="0" y="0"/>
            <a:ext cx="91440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3100" i="0" dirty="0">
                <a:latin typeface="Arial" panose="020B0604020202020204" pitchFamily="34" charset="0"/>
              </a:rPr>
              <a:t>General </a:t>
            </a:r>
            <a:r>
              <a:rPr lang="en-US" altLang="en-US" sz="3100" i="0" dirty="0" smtClean="0">
                <a:latin typeface="Arial" panose="020B0604020202020204" pitchFamily="34" charset="0"/>
              </a:rPr>
              <a:t>Idea </a:t>
            </a:r>
            <a:r>
              <a:rPr lang="en-US" altLang="en-US" sz="3100" i="0" dirty="0">
                <a:latin typeface="Arial" panose="020B0604020202020204" pitchFamily="34" charset="0"/>
              </a:rPr>
              <a:t>Behind </a:t>
            </a:r>
            <a:r>
              <a:rPr lang="en-US" altLang="en-US" sz="3100" i="0" dirty="0" smtClean="0">
                <a:latin typeface="Arial" panose="020B0604020202020204" pitchFamily="34" charset="0"/>
              </a:rPr>
              <a:t>Cryptography</a:t>
            </a:r>
            <a:endParaRPr lang="en-US" sz="3100" i="0" dirty="0">
              <a:latin typeface="Arial" panose="020B0604020202020204" pitchFamily="34" charset="0"/>
            </a:endParaRPr>
          </a:p>
        </p:txBody>
      </p:sp>
      <p:sp>
        <p:nvSpPr>
          <p:cNvPr id="16392" name="Text Box 4"/>
          <p:cNvSpPr txBox="1">
            <a:spLocks noChangeArrowheads="1"/>
          </p:cNvSpPr>
          <p:nvPr/>
        </p:nvSpPr>
        <p:spPr bwMode="auto">
          <a:xfrm>
            <a:off x="1905000" y="6503987"/>
            <a:ext cx="53546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700" i="0" dirty="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700" i="0" dirty="0">
                <a:latin typeface="Verdana" panose="020B0604030504040204" pitchFamily="34" charset="0"/>
                <a:ea typeface="Verdana" panose="020B0604030504040204" pitchFamily="34" charset="0"/>
                <a:cs typeface="Verdana" panose="020B0604030504040204" pitchFamily="34" charset="0"/>
              </a:rPr>
              <a:t>General idea behind cryptography</a:t>
            </a:r>
          </a:p>
        </p:txBody>
      </p:sp>
      <p:sp>
        <p:nvSpPr>
          <p:cNvPr id="3" name="Rectangle 2"/>
          <p:cNvSpPr/>
          <p:nvPr/>
        </p:nvSpPr>
        <p:spPr>
          <a:xfrm>
            <a:off x="5667375" y="2359284"/>
            <a:ext cx="1980029" cy="369332"/>
          </a:xfrm>
          <a:prstGeom prst="rect">
            <a:avLst/>
          </a:prstGeom>
          <a:solidFill>
            <a:schemeClr val="accent1">
              <a:lumMod val="20000"/>
              <a:lumOff val="80000"/>
            </a:schemeClr>
          </a:solidFill>
        </p:spPr>
        <p:txBody>
          <a:bodyPr wrap="none">
            <a:spAutoFit/>
          </a:bodyPr>
          <a:lstStyle/>
          <a:p>
            <a:r>
              <a:rPr lang="en-US" b="0" i="0" dirty="0" err="1" smtClean="0">
                <a:solidFill>
                  <a:srgbClr val="0000FF"/>
                </a:solidFill>
                <a:latin typeface="Verdana" pitchFamily="34" charset="0"/>
              </a:rPr>
              <a:t>Rds</a:t>
            </a:r>
            <a:r>
              <a:rPr lang="en-US" b="0" i="0" dirty="0" smtClean="0">
                <a:solidFill>
                  <a:srgbClr val="0000FF"/>
                </a:solidFill>
                <a:latin typeface="Verdana" pitchFamily="34" charset="0"/>
              </a:rPr>
              <a:t> to </a:t>
            </a:r>
            <a:r>
              <a:rPr lang="en-US" b="0" i="0" dirty="0" err="1" smtClean="0">
                <a:solidFill>
                  <a:srgbClr val="0000FF"/>
                </a:solidFill>
                <a:latin typeface="Verdana" pitchFamily="34" charset="0"/>
              </a:rPr>
              <a:t>sgd</a:t>
            </a:r>
            <a:r>
              <a:rPr lang="en-US" b="0" i="0" dirty="0" smtClean="0">
                <a:solidFill>
                  <a:srgbClr val="0000FF"/>
                </a:solidFill>
                <a:latin typeface="Verdana" pitchFamily="34" charset="0"/>
              </a:rPr>
              <a:t> </a:t>
            </a:r>
            <a:r>
              <a:rPr lang="en-US" b="0" i="0" dirty="0" err="1" smtClean="0">
                <a:solidFill>
                  <a:srgbClr val="0000FF"/>
                </a:solidFill>
                <a:latin typeface="Verdana" pitchFamily="34" charset="0"/>
              </a:rPr>
              <a:t>anla</a:t>
            </a:r>
            <a:endParaRPr lang="en-SG" dirty="0"/>
          </a:p>
        </p:txBody>
      </p:sp>
      <p:sp>
        <p:nvSpPr>
          <p:cNvPr id="4" name="Rectangle 3"/>
          <p:cNvSpPr/>
          <p:nvPr/>
        </p:nvSpPr>
        <p:spPr>
          <a:xfrm>
            <a:off x="4452555" y="1722826"/>
            <a:ext cx="1648208" cy="369332"/>
          </a:xfrm>
          <a:prstGeom prst="rect">
            <a:avLst/>
          </a:prstGeom>
          <a:solidFill>
            <a:schemeClr val="accent6"/>
          </a:solidFill>
        </p:spPr>
        <p:txBody>
          <a:bodyPr wrap="none">
            <a:spAutoFit/>
          </a:bodyPr>
          <a:lstStyle/>
          <a:p>
            <a:r>
              <a:rPr lang="en-US" b="0" i="0" dirty="0" err="1" smtClean="0">
                <a:solidFill>
                  <a:srgbClr val="0000FF"/>
                </a:solidFill>
                <a:latin typeface="Verdana" pitchFamily="34" charset="0"/>
              </a:rPr>
              <a:t>Ets</a:t>
            </a:r>
            <a:r>
              <a:rPr lang="en-US" b="0" i="0" dirty="0" smtClean="0">
                <a:solidFill>
                  <a:srgbClr val="0000FF"/>
                </a:solidFill>
                <a:latin typeface="Verdana" pitchFamily="34" charset="0"/>
              </a:rPr>
              <a:t> </a:t>
            </a:r>
            <a:r>
              <a:rPr lang="en-US" b="0" i="0" dirty="0" err="1" smtClean="0">
                <a:solidFill>
                  <a:srgbClr val="0000FF"/>
                </a:solidFill>
                <a:latin typeface="Verdana" pitchFamily="34" charset="0"/>
              </a:rPr>
              <a:t>pu</a:t>
            </a:r>
            <a:r>
              <a:rPr lang="en-US" b="0" i="0" dirty="0" smtClean="0">
                <a:solidFill>
                  <a:srgbClr val="0000FF"/>
                </a:solidFill>
                <a:latin typeface="Verdana" pitchFamily="34" charset="0"/>
              </a:rPr>
              <a:t> </a:t>
            </a:r>
            <a:r>
              <a:rPr lang="en-US" b="0" i="0" dirty="0" err="1" smtClean="0">
                <a:solidFill>
                  <a:srgbClr val="0000FF"/>
                </a:solidFill>
                <a:latin typeface="Verdana" pitchFamily="34" charset="0"/>
              </a:rPr>
              <a:t>obbm</a:t>
            </a:r>
            <a:endParaRPr lang="en-SG" dirty="0"/>
          </a:p>
        </p:txBody>
      </p:sp>
      <p:sp>
        <p:nvSpPr>
          <p:cNvPr id="23"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a:solidFill>
                  <a:srgbClr val="3333FF"/>
                </a:solidFill>
              </a:rPr>
              <a:t>5</a:t>
            </a:r>
          </a:p>
        </p:txBody>
      </p:sp>
      <p:sp>
        <p:nvSpPr>
          <p:cNvPr id="25" name="TextBox 21"/>
          <p:cNvSpPr txBox="1">
            <a:spLocks noChangeArrowheads="1"/>
          </p:cNvSpPr>
          <p:nvPr/>
        </p:nvSpPr>
        <p:spPr bwMode="auto">
          <a:xfrm>
            <a:off x="2005016" y="2819400"/>
            <a:ext cx="1309683" cy="523220"/>
          </a:xfrm>
          <a:prstGeom prst="rect">
            <a:avLst/>
          </a:prstGeom>
          <a:solidFill>
            <a:schemeClr val="accent1">
              <a:lumMod val="60000"/>
              <a:lumOff val="40000"/>
            </a:schemeClr>
          </a:solidFill>
          <a:ln w="9525">
            <a:solidFill>
              <a:schemeClr val="tx1"/>
            </a:solidFill>
            <a:miter lim="800000"/>
            <a:headEnd/>
            <a:tailEnd/>
          </a:ln>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Encryption</a:t>
            </a:r>
          </a:p>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Algorithm</a:t>
            </a:r>
            <a:endParaRPr lang="en-US" i="0" dirty="0">
              <a:latin typeface="Verdana" panose="020B0604030504040204" pitchFamily="34" charset="0"/>
              <a:ea typeface="Verdana" panose="020B0604030504040204" pitchFamily="34" charset="0"/>
              <a:cs typeface="Verdana" panose="020B0604030504040204" pitchFamily="34" charset="0"/>
            </a:endParaRPr>
          </a:p>
        </p:txBody>
      </p:sp>
      <p:cxnSp>
        <p:nvCxnSpPr>
          <p:cNvPr id="26" name="Straight Arrow Connector 23"/>
          <p:cNvCxnSpPr>
            <a:cxnSpLocks noChangeShapeType="1"/>
          </p:cNvCxnSpPr>
          <p:nvPr/>
        </p:nvCxnSpPr>
        <p:spPr bwMode="auto">
          <a:xfrm>
            <a:off x="1552576" y="3052983"/>
            <a:ext cx="459582" cy="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 name="TextBox 24"/>
          <p:cNvSpPr txBox="1">
            <a:spLocks noChangeArrowheads="1"/>
          </p:cNvSpPr>
          <p:nvPr/>
        </p:nvSpPr>
        <p:spPr bwMode="auto">
          <a:xfrm>
            <a:off x="381000" y="2895600"/>
            <a:ext cx="13668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Plaintext</a:t>
            </a:r>
            <a:endParaRPr lang="en-US" sz="1200" i="0"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5"/>
          <p:cNvCxnSpPr>
            <a:cxnSpLocks noChangeShapeType="1"/>
          </p:cNvCxnSpPr>
          <p:nvPr/>
        </p:nvCxnSpPr>
        <p:spPr bwMode="auto">
          <a:xfrm flipV="1">
            <a:off x="2624136" y="3429001"/>
            <a:ext cx="0" cy="380999"/>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 name="TextBox 26"/>
          <p:cNvSpPr txBox="1">
            <a:spLocks noChangeArrowheads="1"/>
          </p:cNvSpPr>
          <p:nvPr/>
        </p:nvSpPr>
        <p:spPr bwMode="auto">
          <a:xfrm>
            <a:off x="2009773" y="3805980"/>
            <a:ext cx="1223963" cy="30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Key</a:t>
            </a:r>
            <a:endParaRPr lang="en-US" sz="1200" i="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Line 3"/>
          <p:cNvSpPr>
            <a:spLocks noChangeShapeType="1"/>
          </p:cNvSpPr>
          <p:nvPr/>
        </p:nvSpPr>
        <p:spPr bwMode="auto">
          <a:xfrm>
            <a:off x="3314699" y="3104931"/>
            <a:ext cx="5334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1" name="TextBox 28"/>
          <p:cNvSpPr txBox="1">
            <a:spLocks noChangeArrowheads="1"/>
          </p:cNvSpPr>
          <p:nvPr/>
        </p:nvSpPr>
        <p:spPr bwMode="auto">
          <a:xfrm>
            <a:off x="3771899" y="2938464"/>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i="0" dirty="0" err="1" smtClean="0">
                <a:solidFill>
                  <a:srgbClr val="0000FF"/>
                </a:solidFill>
                <a:latin typeface="Verdana" panose="020B0604030504040204" pitchFamily="34" charset="0"/>
                <a:ea typeface="Verdana" panose="020B0604030504040204" pitchFamily="34" charset="0"/>
                <a:cs typeface="Verdana" panose="020B0604030504040204" pitchFamily="34" charset="0"/>
              </a:rPr>
              <a:t>Ciphertext</a:t>
            </a:r>
            <a:endParaRPr lang="en-US" sz="1400" i="0"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TextBox 21"/>
          <p:cNvSpPr txBox="1">
            <a:spLocks noChangeArrowheads="1"/>
          </p:cNvSpPr>
          <p:nvPr/>
        </p:nvSpPr>
        <p:spPr bwMode="auto">
          <a:xfrm>
            <a:off x="5412581" y="2883681"/>
            <a:ext cx="1357311" cy="523220"/>
          </a:xfrm>
          <a:prstGeom prst="rect">
            <a:avLst/>
          </a:prstGeom>
          <a:solidFill>
            <a:schemeClr val="accent6">
              <a:lumMod val="40000"/>
              <a:lumOff val="60000"/>
            </a:schemeClr>
          </a:solidFill>
          <a:ln w="9525">
            <a:solidFill>
              <a:schemeClr val="tx1"/>
            </a:solidFill>
            <a:miter lim="800000"/>
            <a:headEnd/>
            <a:tailEnd/>
          </a:ln>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Decryption</a:t>
            </a:r>
          </a:p>
          <a:p>
            <a:pPr algn="ctr"/>
            <a:r>
              <a:rPr lang="en-US" sz="1400" i="0" dirty="0" smtClean="0">
                <a:latin typeface="Verdana" panose="020B0604030504040204" pitchFamily="34" charset="0"/>
                <a:ea typeface="Verdana" panose="020B0604030504040204" pitchFamily="34" charset="0"/>
                <a:cs typeface="Verdana" panose="020B0604030504040204" pitchFamily="34" charset="0"/>
              </a:rPr>
              <a:t>Algorithm</a:t>
            </a:r>
            <a:endParaRPr lang="en-US" i="0" dirty="0">
              <a:latin typeface="Verdana" panose="020B0604030504040204" pitchFamily="34" charset="0"/>
              <a:ea typeface="Verdana" panose="020B0604030504040204" pitchFamily="34" charset="0"/>
              <a:cs typeface="Verdana" panose="020B0604030504040204" pitchFamily="34" charset="0"/>
            </a:endParaRPr>
          </a:p>
        </p:txBody>
      </p:sp>
      <p:cxnSp>
        <p:nvCxnSpPr>
          <p:cNvPr id="36" name="Straight Arrow Connector 23"/>
          <p:cNvCxnSpPr>
            <a:cxnSpLocks noChangeShapeType="1"/>
          </p:cNvCxnSpPr>
          <p:nvPr/>
        </p:nvCxnSpPr>
        <p:spPr bwMode="auto">
          <a:xfrm>
            <a:off x="4950618" y="3119999"/>
            <a:ext cx="459582" cy="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25"/>
          <p:cNvCxnSpPr>
            <a:cxnSpLocks noChangeShapeType="1"/>
          </p:cNvCxnSpPr>
          <p:nvPr/>
        </p:nvCxnSpPr>
        <p:spPr bwMode="auto">
          <a:xfrm flipV="1">
            <a:off x="5941219" y="3439086"/>
            <a:ext cx="0" cy="380999"/>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26"/>
          <p:cNvSpPr txBox="1">
            <a:spLocks noChangeArrowheads="1"/>
          </p:cNvSpPr>
          <p:nvPr/>
        </p:nvSpPr>
        <p:spPr bwMode="auto">
          <a:xfrm>
            <a:off x="5326856" y="3816065"/>
            <a:ext cx="1223963" cy="30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Key</a:t>
            </a:r>
            <a:endParaRPr lang="en-US" sz="1200" i="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Line 3"/>
          <p:cNvSpPr>
            <a:spLocks noChangeShapeType="1"/>
          </p:cNvSpPr>
          <p:nvPr/>
        </p:nvSpPr>
        <p:spPr bwMode="auto">
          <a:xfrm>
            <a:off x="6781800" y="3138267"/>
            <a:ext cx="5334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40" name="TextBox 28"/>
          <p:cNvSpPr txBox="1">
            <a:spLocks noChangeArrowheads="1"/>
          </p:cNvSpPr>
          <p:nvPr/>
        </p:nvSpPr>
        <p:spPr bwMode="auto">
          <a:xfrm>
            <a:off x="7239000" y="29718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i="0" dirty="0" smtClean="0">
                <a:latin typeface="Verdana" panose="020B0604030504040204" pitchFamily="34" charset="0"/>
                <a:ea typeface="Verdana" panose="020B0604030504040204" pitchFamily="34" charset="0"/>
                <a:cs typeface="Verdana" panose="020B0604030504040204" pitchFamily="34" charset="0"/>
              </a:rPr>
              <a:t>Plaintext</a:t>
            </a:r>
            <a:endParaRPr lang="en-US" sz="1400" i="0" dirty="0">
              <a:latin typeface="Verdana" panose="020B0604030504040204" pitchFamily="34" charset="0"/>
              <a:ea typeface="Verdana" panose="020B0604030504040204" pitchFamily="34" charset="0"/>
              <a:cs typeface="Verdana" panose="020B0604030504040204" pitchFamily="34" charset="0"/>
            </a:endParaRPr>
          </a:p>
        </p:txBody>
      </p:sp>
      <p:sp>
        <p:nvSpPr>
          <p:cNvPr id="41" name="Text Box 4"/>
          <p:cNvSpPr txBox="1">
            <a:spLocks noChangeArrowheads="1"/>
          </p:cNvSpPr>
          <p:nvPr/>
        </p:nvSpPr>
        <p:spPr bwMode="auto">
          <a:xfrm>
            <a:off x="1066800" y="4142958"/>
            <a:ext cx="6556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600" i="0" dirty="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600" i="0" dirty="0">
                <a:latin typeface="Verdana" panose="020B0604030504040204" pitchFamily="34" charset="0"/>
                <a:ea typeface="Verdana" panose="020B0604030504040204" pitchFamily="34" charset="0"/>
                <a:cs typeface="Verdana" panose="020B0604030504040204" pitchFamily="34" charset="0"/>
              </a:rPr>
              <a:t>General </a:t>
            </a:r>
            <a:r>
              <a:rPr lang="en-US" sz="1600" i="0" dirty="0" smtClean="0">
                <a:latin typeface="Verdana" panose="020B0604030504040204" pitchFamily="34" charset="0"/>
                <a:ea typeface="Verdana" panose="020B0604030504040204" pitchFamily="34" charset="0"/>
                <a:cs typeface="Verdana" panose="020B0604030504040204" pitchFamily="34" charset="0"/>
              </a:rPr>
              <a:t>block diagram of encryption </a:t>
            </a:r>
            <a:r>
              <a:rPr lang="en-US" sz="1600" i="0" dirty="0">
                <a:latin typeface="Verdana" panose="020B0604030504040204" pitchFamily="34" charset="0"/>
                <a:ea typeface="Verdana" panose="020B0604030504040204" pitchFamily="34" charset="0"/>
                <a:cs typeface="Verdana" panose="020B0604030504040204" pitchFamily="34" charset="0"/>
              </a:rPr>
              <a:t>t</a:t>
            </a:r>
            <a:r>
              <a:rPr lang="en-US" sz="1600" i="0" dirty="0" smtClean="0">
                <a:latin typeface="Verdana" panose="020B0604030504040204" pitchFamily="34" charset="0"/>
                <a:ea typeface="Verdana" panose="020B0604030504040204" pitchFamily="34" charset="0"/>
                <a:cs typeface="Verdana" panose="020B0604030504040204" pitchFamily="34" charset="0"/>
              </a:rPr>
              <a:t>echnique</a:t>
            </a:r>
            <a:endParaRPr lang="en-US" sz="1600" i="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7109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228600" y="4872040"/>
            <a:ext cx="2743200" cy="1524000"/>
          </a:xfrm>
          <a:prstGeom prst="rect">
            <a:avLst/>
          </a:prstGeom>
          <a:solidFill>
            <a:srgbClr val="CCFF99"/>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500" dirty="0">
              <a:latin typeface="Verdana" panose="020B0604030504040204" pitchFamily="34" charset="0"/>
            </a:endParaRPr>
          </a:p>
          <a:p>
            <a:endParaRPr lang="en-US" sz="1500" dirty="0">
              <a:latin typeface="Verdana" panose="020B0604030504040204" pitchFamily="34" charset="0"/>
            </a:endParaRPr>
          </a:p>
          <a:p>
            <a:r>
              <a:rPr lang="en-US" sz="1500" dirty="0">
                <a:latin typeface="Verdana" panose="020B0604030504040204" pitchFamily="34" charset="0"/>
              </a:rPr>
              <a:t>Set up the bomb</a:t>
            </a:r>
          </a:p>
        </p:txBody>
      </p:sp>
      <p:sp>
        <p:nvSpPr>
          <p:cNvPr id="173057" name="Text Box 1"/>
          <p:cNvSpPr txBox="1">
            <a:spLocks noChangeArrowheads="1"/>
          </p:cNvSpPr>
          <p:nvPr/>
        </p:nvSpPr>
        <p:spPr bwMode="auto">
          <a:xfrm>
            <a:off x="3124200" y="3348040"/>
            <a:ext cx="2743200" cy="1143000"/>
          </a:xfrm>
          <a:prstGeom prst="rect">
            <a:avLst/>
          </a:prstGeom>
          <a:solidFill>
            <a:schemeClr val="accent6">
              <a:lumMod val="60000"/>
              <a:lumOff val="40000"/>
            </a:schemeClr>
          </a:solidFill>
          <a:ln w="9525">
            <a:solidFill>
              <a:srgbClr val="000000"/>
            </a:solidFill>
            <a:miter lim="800000"/>
            <a:headEnd/>
            <a:tailEnd/>
          </a:ln>
        </p:spPr>
        <p:txBody>
          <a:bodyPr/>
          <a:lstStyle/>
          <a:p>
            <a:pPr>
              <a:defRPr/>
            </a:pPr>
            <a:r>
              <a:rPr lang="en-US" sz="1600" b="0" i="0" dirty="0">
                <a:latin typeface="Verdana" pitchFamily="34" charset="0"/>
                <a:ea typeface="Verdana" pitchFamily="34" charset="0"/>
                <a:cs typeface="Verdana" pitchFamily="34" charset="0"/>
              </a:rPr>
              <a:t>Sharif eats tablets under pressure, that helps everything before offering Malaysian beer.</a:t>
            </a:r>
            <a:endParaRPr lang="en-US" sz="1600" b="0" dirty="0">
              <a:latin typeface="Verdana" pitchFamily="34" charset="0"/>
              <a:ea typeface="Verdana" pitchFamily="34" charset="0"/>
              <a:cs typeface="Verdana" pitchFamily="34" charset="0"/>
            </a:endParaRPr>
          </a:p>
        </p:txBody>
      </p:sp>
      <p:sp>
        <p:nvSpPr>
          <p:cNvPr id="10245" name="Text Box 9"/>
          <p:cNvSpPr txBox="1">
            <a:spLocks noChangeArrowheads="1"/>
          </p:cNvSpPr>
          <p:nvPr/>
        </p:nvSpPr>
        <p:spPr bwMode="auto">
          <a:xfrm>
            <a:off x="6172200" y="4852990"/>
            <a:ext cx="2667000" cy="1524000"/>
          </a:xfrm>
          <a:prstGeom prst="rect">
            <a:avLst/>
          </a:prstGeom>
          <a:solidFill>
            <a:srgbClr val="66FF33"/>
          </a:solidFill>
          <a:ln w="9525">
            <a:solidFill>
              <a:srgbClr val="000000"/>
            </a:solidFill>
            <a:miter lim="800000"/>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500">
              <a:latin typeface="Verdana" panose="020B0604030504040204" pitchFamily="34" charset="0"/>
            </a:endParaRPr>
          </a:p>
          <a:p>
            <a:endParaRPr lang="en-US" sz="1500">
              <a:solidFill>
                <a:srgbClr val="FF00FF"/>
              </a:solidFill>
              <a:latin typeface="Verdana" panose="020B0604030504040204" pitchFamily="34" charset="0"/>
            </a:endParaRPr>
          </a:p>
          <a:p>
            <a:r>
              <a:rPr lang="en-US" sz="1500">
                <a:solidFill>
                  <a:srgbClr val="FF00FF"/>
                </a:solidFill>
                <a:latin typeface="Verdana" panose="020B0604030504040204" pitchFamily="34" charset="0"/>
              </a:rPr>
              <a:t>Set up the bomb</a:t>
            </a:r>
          </a:p>
        </p:txBody>
      </p:sp>
      <p:sp>
        <p:nvSpPr>
          <p:cNvPr id="10246" name="Text Box 2"/>
          <p:cNvSpPr txBox="1">
            <a:spLocks noChangeArrowheads="1"/>
          </p:cNvSpPr>
          <p:nvPr/>
        </p:nvSpPr>
        <p:spPr bwMode="auto">
          <a:xfrm>
            <a:off x="304800" y="418624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sz="1500">
              <a:latin typeface="Verdana" panose="020B0604030504040204" pitchFamily="34" charset="0"/>
            </a:endParaRPr>
          </a:p>
          <a:p>
            <a:r>
              <a:rPr lang="en-US" sz="1500">
                <a:latin typeface="Verdana" panose="020B0604030504040204" pitchFamily="34" charset="0"/>
              </a:rPr>
              <a:t>message</a:t>
            </a:r>
          </a:p>
        </p:txBody>
      </p:sp>
      <p:sp>
        <p:nvSpPr>
          <p:cNvPr id="10247" name="Text Box 5"/>
          <p:cNvSpPr txBox="1">
            <a:spLocks noChangeArrowheads="1"/>
          </p:cNvSpPr>
          <p:nvPr/>
        </p:nvSpPr>
        <p:spPr bwMode="auto">
          <a:xfrm>
            <a:off x="6862763" y="4395790"/>
            <a:ext cx="243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a:latin typeface="Verdana" panose="020B0604030504040204" pitchFamily="34" charset="0"/>
              </a:rPr>
              <a:t>Original message</a:t>
            </a:r>
          </a:p>
        </p:txBody>
      </p:sp>
      <p:sp>
        <p:nvSpPr>
          <p:cNvPr id="10248" name="Text Box 6"/>
          <p:cNvSpPr txBox="1">
            <a:spLocks noChangeArrowheads="1"/>
          </p:cNvSpPr>
          <p:nvPr/>
        </p:nvSpPr>
        <p:spPr bwMode="auto">
          <a:xfrm>
            <a:off x="457200" y="3276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a:solidFill>
                  <a:srgbClr val="FF0000"/>
                </a:solidFill>
                <a:latin typeface="Verdana" panose="020B0604030504040204" pitchFamily="34" charset="0"/>
              </a:rPr>
              <a:t>Carrier or Cover media</a:t>
            </a:r>
          </a:p>
        </p:txBody>
      </p:sp>
      <p:sp>
        <p:nvSpPr>
          <p:cNvPr id="10249"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10250" name="Rectangle 16"/>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10251" name="Rectangle 6"/>
          <p:cNvSpPr>
            <a:spLocks noChangeArrowheads="1"/>
          </p:cNvSpPr>
          <p:nvPr/>
        </p:nvSpPr>
        <p:spPr bwMode="auto">
          <a:xfrm>
            <a:off x="447675" y="6367464"/>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i="0" dirty="0">
                <a:solidFill>
                  <a:srgbClr val="3333FF"/>
                </a:solidFill>
                <a:latin typeface="Verdana" panose="020B0604030504040204" pitchFamily="34" charset="0"/>
              </a:rPr>
              <a:t>Sender: </a:t>
            </a:r>
            <a:r>
              <a:rPr lang="en-US" sz="1500" i="0" dirty="0">
                <a:solidFill>
                  <a:srgbClr val="FF0000"/>
                </a:solidFill>
                <a:latin typeface="Verdana" panose="020B0604030504040204" pitchFamily="34" charset="0"/>
              </a:rPr>
              <a:t>Alice</a:t>
            </a:r>
            <a:endParaRPr lang="en-US" sz="1500" dirty="0">
              <a:solidFill>
                <a:srgbClr val="FF0000"/>
              </a:solidFill>
              <a:latin typeface="Verdana" panose="020B0604030504040204" pitchFamily="34" charset="0"/>
            </a:endParaRPr>
          </a:p>
        </p:txBody>
      </p:sp>
      <p:sp>
        <p:nvSpPr>
          <p:cNvPr id="10252" name="Rectangle 6"/>
          <p:cNvSpPr>
            <a:spLocks noChangeArrowheads="1"/>
          </p:cNvSpPr>
          <p:nvPr/>
        </p:nvSpPr>
        <p:spPr bwMode="auto">
          <a:xfrm>
            <a:off x="6569075" y="6367464"/>
            <a:ext cx="1812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i="0" dirty="0">
                <a:solidFill>
                  <a:srgbClr val="3333FF"/>
                </a:solidFill>
                <a:latin typeface="Verdana" panose="020B0604030504040204" pitchFamily="34" charset="0"/>
              </a:rPr>
              <a:t>Recipient: </a:t>
            </a:r>
            <a:r>
              <a:rPr lang="en-US" sz="1500" i="0" dirty="0">
                <a:solidFill>
                  <a:srgbClr val="FF0000"/>
                </a:solidFill>
                <a:latin typeface="Verdana" panose="020B0604030504040204" pitchFamily="34" charset="0"/>
              </a:rPr>
              <a:t>Bob</a:t>
            </a:r>
            <a:endParaRPr lang="en-US" sz="1500" dirty="0">
              <a:solidFill>
                <a:srgbClr val="FF0000"/>
              </a:solidFill>
              <a:latin typeface="Verdana" panose="020B0604030504040204" pitchFamily="34" charset="0"/>
            </a:endParaRPr>
          </a:p>
        </p:txBody>
      </p:sp>
      <p:sp>
        <p:nvSpPr>
          <p:cNvPr id="10253" name="Rectangle 14"/>
          <p:cNvSpPr>
            <a:spLocks noChangeArrowheads="1"/>
          </p:cNvSpPr>
          <p:nvPr/>
        </p:nvSpPr>
        <p:spPr bwMode="auto">
          <a:xfrm>
            <a:off x="76200" y="584537"/>
            <a:ext cx="883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indent="0" algn="just"/>
            <a:r>
              <a:rPr lang="en-US" sz="2000" b="0" i="0" dirty="0">
                <a:latin typeface="Verdana" panose="020B0604030504040204" pitchFamily="34" charset="0"/>
              </a:rPr>
              <a:t>In steganography, the </a:t>
            </a:r>
            <a:r>
              <a:rPr lang="en-US" sz="2000" b="0" i="0" dirty="0" smtClean="0">
                <a:latin typeface="Verdana" panose="020B0604030504040204" pitchFamily="34" charset="0"/>
              </a:rPr>
              <a:t>message “</a:t>
            </a:r>
            <a:r>
              <a:rPr lang="en-US" sz="2000" b="0" i="0" dirty="0">
                <a:solidFill>
                  <a:srgbClr val="FF0000"/>
                </a:solidFill>
                <a:latin typeface="Verdana" panose="020B0604030504040204" pitchFamily="34" charset="0"/>
              </a:rPr>
              <a:t>Set up the bomb</a:t>
            </a:r>
            <a:r>
              <a:rPr lang="en-US" sz="2000" b="0" i="0" dirty="0">
                <a:latin typeface="Verdana" panose="020B0604030504040204" pitchFamily="34" charset="0"/>
              </a:rPr>
              <a:t>” may </a:t>
            </a:r>
            <a:r>
              <a:rPr lang="en-US" sz="2000" b="0" i="0" dirty="0" smtClean="0">
                <a:latin typeface="Verdana" panose="020B0604030504040204" pitchFamily="34" charset="0"/>
              </a:rPr>
              <a:t>be concealed by </a:t>
            </a:r>
            <a:r>
              <a:rPr lang="en-US" sz="2000" b="0" i="0" dirty="0" smtClean="0">
                <a:solidFill>
                  <a:srgbClr val="FF0000"/>
                </a:solidFill>
                <a:latin typeface="Verdana" panose="020B0604030504040204" pitchFamily="34" charset="0"/>
              </a:rPr>
              <a:t>covering</a:t>
            </a:r>
            <a:r>
              <a:rPr lang="en-US" sz="2000" b="0" i="0" dirty="0" smtClean="0">
                <a:latin typeface="Verdana" panose="020B0604030504040204" pitchFamily="34" charset="0"/>
              </a:rPr>
              <a:t> </a:t>
            </a:r>
            <a:r>
              <a:rPr lang="en-US" sz="2000" b="0" i="0" dirty="0">
                <a:latin typeface="Verdana" panose="020B0604030504040204" pitchFamily="34" charset="0"/>
              </a:rPr>
              <a:t>it with another s</a:t>
            </a:r>
            <a:r>
              <a:rPr lang="en-US" sz="2000" b="0" i="0" dirty="0" smtClean="0">
                <a:latin typeface="Verdana" panose="020B0604030504040204" pitchFamily="34" charset="0"/>
              </a:rPr>
              <a:t>entence </a:t>
            </a:r>
            <a:r>
              <a:rPr lang="en-US" sz="2000" b="0" i="0" dirty="0">
                <a:latin typeface="Verdana" panose="020B0604030504040204" pitchFamily="34" charset="0"/>
              </a:rPr>
              <a:t>to convey the original. </a:t>
            </a:r>
          </a:p>
        </p:txBody>
      </p:sp>
      <p:sp>
        <p:nvSpPr>
          <p:cNvPr id="23" name="Text Box 1"/>
          <p:cNvSpPr txBox="1">
            <a:spLocks noChangeArrowheads="1"/>
          </p:cNvSpPr>
          <p:nvPr/>
        </p:nvSpPr>
        <p:spPr bwMode="auto">
          <a:xfrm>
            <a:off x="3200400" y="4872040"/>
            <a:ext cx="2743200" cy="1524000"/>
          </a:xfrm>
          <a:prstGeom prst="rect">
            <a:avLst/>
          </a:prstGeom>
          <a:solidFill>
            <a:schemeClr val="accent6">
              <a:lumMod val="60000"/>
              <a:lumOff val="40000"/>
            </a:schemeClr>
          </a:solidFill>
          <a:ln w="9525">
            <a:solidFill>
              <a:srgbClr val="000000"/>
            </a:solidFill>
            <a:miter lim="800000"/>
            <a:headEnd/>
            <a:tailEnd/>
          </a:ln>
        </p:spPr>
        <p:txBody>
          <a:bodyPr/>
          <a:lstStyle/>
          <a:p>
            <a:pPr>
              <a:defRPr/>
            </a:pPr>
            <a:endParaRPr lang="en-US" sz="1500" dirty="0">
              <a:latin typeface="Verdana" pitchFamily="34" charset="0"/>
              <a:ea typeface="Verdana" pitchFamily="34" charset="0"/>
              <a:cs typeface="Verdana" pitchFamily="34" charset="0"/>
            </a:endParaRPr>
          </a:p>
          <a:p>
            <a:pPr>
              <a:defRPr/>
            </a:pPr>
            <a:r>
              <a:rPr lang="en-US" sz="1600" i="0" dirty="0">
                <a:solidFill>
                  <a:srgbClr val="FF00FF"/>
                </a:solidFill>
                <a:latin typeface="Verdana" pitchFamily="34" charset="0"/>
                <a:ea typeface="Verdana" pitchFamily="34" charset="0"/>
                <a:cs typeface="Verdana" pitchFamily="34" charset="0"/>
              </a:rPr>
              <a:t>S</a:t>
            </a:r>
            <a:r>
              <a:rPr lang="en-US" sz="1600" b="0" i="0" dirty="0">
                <a:latin typeface="Verdana" pitchFamily="34" charset="0"/>
                <a:ea typeface="Verdana" pitchFamily="34" charset="0"/>
                <a:cs typeface="Verdana" pitchFamily="34" charset="0"/>
              </a:rPr>
              <a:t>harif </a:t>
            </a:r>
            <a:r>
              <a:rPr lang="en-US" sz="1600" i="0" dirty="0">
                <a:solidFill>
                  <a:srgbClr val="FF00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ats </a:t>
            </a:r>
            <a:r>
              <a:rPr lang="en-US" sz="1600" i="0" dirty="0">
                <a:solidFill>
                  <a:srgbClr val="FF00FF"/>
                </a:solidFill>
                <a:latin typeface="Verdana" pitchFamily="34" charset="0"/>
                <a:ea typeface="Verdana" pitchFamily="34" charset="0"/>
                <a:cs typeface="Verdana" pitchFamily="34" charset="0"/>
              </a:rPr>
              <a:t>t</a:t>
            </a:r>
            <a:r>
              <a:rPr lang="en-US" sz="1600" b="0" i="0" dirty="0">
                <a:latin typeface="Verdana" pitchFamily="34" charset="0"/>
                <a:ea typeface="Verdana" pitchFamily="34" charset="0"/>
                <a:cs typeface="Verdana" pitchFamily="34" charset="0"/>
              </a:rPr>
              <a:t>ablets </a:t>
            </a:r>
            <a:r>
              <a:rPr lang="en-US" sz="1600" i="0" dirty="0">
                <a:solidFill>
                  <a:srgbClr val="FF00FF"/>
                </a:solidFill>
                <a:latin typeface="Verdana" pitchFamily="34" charset="0"/>
                <a:ea typeface="Verdana" pitchFamily="34" charset="0"/>
                <a:cs typeface="Verdana" pitchFamily="34" charset="0"/>
              </a:rPr>
              <a:t>u</a:t>
            </a:r>
            <a:r>
              <a:rPr lang="en-US" sz="1600" b="0" i="0" dirty="0">
                <a:latin typeface="Verdana" pitchFamily="34" charset="0"/>
                <a:ea typeface="Verdana" pitchFamily="34" charset="0"/>
                <a:cs typeface="Verdana" pitchFamily="34" charset="0"/>
              </a:rPr>
              <a:t>nder </a:t>
            </a:r>
            <a:r>
              <a:rPr lang="en-US" sz="1600" i="0" dirty="0">
                <a:solidFill>
                  <a:srgbClr val="FF00FF"/>
                </a:solidFill>
                <a:latin typeface="Verdana" pitchFamily="34" charset="0"/>
                <a:ea typeface="Verdana" pitchFamily="34" charset="0"/>
                <a:cs typeface="Verdana" pitchFamily="34" charset="0"/>
              </a:rPr>
              <a:t>p</a:t>
            </a:r>
            <a:r>
              <a:rPr lang="en-US" sz="1600" b="0" i="0" dirty="0">
                <a:latin typeface="Verdana" pitchFamily="34" charset="0"/>
                <a:ea typeface="Verdana" pitchFamily="34" charset="0"/>
                <a:cs typeface="Verdana" pitchFamily="34" charset="0"/>
              </a:rPr>
              <a:t>ressure,</a:t>
            </a:r>
            <a:r>
              <a:rPr lang="en-US" sz="1600" i="0" dirty="0">
                <a:solidFill>
                  <a:srgbClr val="FF00FF"/>
                </a:solidFill>
                <a:latin typeface="Verdana" pitchFamily="34" charset="0"/>
                <a:ea typeface="Verdana" pitchFamily="34" charset="0"/>
                <a:cs typeface="Verdana" pitchFamily="34" charset="0"/>
              </a:rPr>
              <a:t> t</a:t>
            </a:r>
            <a:r>
              <a:rPr lang="en-US" sz="1600" b="0" i="0" dirty="0">
                <a:latin typeface="Verdana" pitchFamily="34" charset="0"/>
                <a:ea typeface="Verdana" pitchFamily="34" charset="0"/>
                <a:cs typeface="Verdana" pitchFamily="34" charset="0"/>
              </a:rPr>
              <a:t>hat</a:t>
            </a:r>
            <a:r>
              <a:rPr lang="en-US" sz="1600" i="0" dirty="0">
                <a:solidFill>
                  <a:srgbClr val="FF00FF"/>
                </a:solidFill>
                <a:latin typeface="Verdana" pitchFamily="34" charset="0"/>
                <a:ea typeface="Verdana" pitchFamily="34" charset="0"/>
                <a:cs typeface="Verdana" pitchFamily="34" charset="0"/>
              </a:rPr>
              <a:t> h</a:t>
            </a:r>
            <a:r>
              <a:rPr lang="en-US" sz="1600" b="0" i="0" dirty="0">
                <a:latin typeface="Verdana" pitchFamily="34" charset="0"/>
                <a:ea typeface="Verdana" pitchFamily="34" charset="0"/>
                <a:cs typeface="Verdana" pitchFamily="34" charset="0"/>
              </a:rPr>
              <a:t>elps </a:t>
            </a:r>
            <a:r>
              <a:rPr lang="en-US" sz="1600" i="0" dirty="0">
                <a:solidFill>
                  <a:srgbClr val="FF00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verything </a:t>
            </a:r>
            <a:r>
              <a:rPr lang="en-US" sz="1600" i="0" dirty="0">
                <a:solidFill>
                  <a:srgbClr val="FF00FF"/>
                </a:solidFill>
                <a:latin typeface="Verdana" pitchFamily="34" charset="0"/>
                <a:ea typeface="Verdana" pitchFamily="34" charset="0"/>
                <a:cs typeface="Verdana" pitchFamily="34" charset="0"/>
              </a:rPr>
              <a:t>b</a:t>
            </a:r>
            <a:r>
              <a:rPr lang="en-US" sz="1600" b="0" i="0" dirty="0">
                <a:latin typeface="Verdana" pitchFamily="34" charset="0"/>
                <a:ea typeface="Verdana" pitchFamily="34" charset="0"/>
                <a:cs typeface="Verdana" pitchFamily="34" charset="0"/>
              </a:rPr>
              <a:t>efore </a:t>
            </a:r>
            <a:r>
              <a:rPr lang="en-US" sz="1600" i="0" dirty="0">
                <a:solidFill>
                  <a:srgbClr val="FF00FF"/>
                </a:solidFill>
                <a:latin typeface="Verdana" pitchFamily="34" charset="0"/>
                <a:ea typeface="Verdana" pitchFamily="34" charset="0"/>
                <a:cs typeface="Verdana" pitchFamily="34" charset="0"/>
              </a:rPr>
              <a:t>o</a:t>
            </a:r>
            <a:r>
              <a:rPr lang="en-US" sz="1600" b="0" i="0" dirty="0">
                <a:latin typeface="Verdana" pitchFamily="34" charset="0"/>
                <a:ea typeface="Verdana" pitchFamily="34" charset="0"/>
                <a:cs typeface="Verdana" pitchFamily="34" charset="0"/>
              </a:rPr>
              <a:t>ffering </a:t>
            </a:r>
            <a:r>
              <a:rPr lang="en-US" sz="1600" i="0" dirty="0">
                <a:solidFill>
                  <a:srgbClr val="FF00FF"/>
                </a:solidFill>
                <a:latin typeface="Verdana" pitchFamily="34" charset="0"/>
                <a:ea typeface="Verdana" pitchFamily="34" charset="0"/>
                <a:cs typeface="Verdana" pitchFamily="34" charset="0"/>
              </a:rPr>
              <a:t>M</a:t>
            </a:r>
            <a:r>
              <a:rPr lang="en-US" sz="1600" b="0" i="0" dirty="0">
                <a:latin typeface="Verdana" pitchFamily="34" charset="0"/>
                <a:ea typeface="Verdana" pitchFamily="34" charset="0"/>
                <a:cs typeface="Verdana" pitchFamily="34" charset="0"/>
              </a:rPr>
              <a:t>alaysian </a:t>
            </a:r>
            <a:r>
              <a:rPr lang="en-US" sz="1600" i="0" dirty="0">
                <a:solidFill>
                  <a:srgbClr val="FF00FF"/>
                </a:solidFill>
                <a:latin typeface="Verdana" pitchFamily="34" charset="0"/>
                <a:ea typeface="Verdana" pitchFamily="34" charset="0"/>
                <a:cs typeface="Verdana" pitchFamily="34" charset="0"/>
              </a:rPr>
              <a:t>b</a:t>
            </a:r>
            <a:r>
              <a:rPr lang="en-US" sz="1600" b="0" i="0" dirty="0">
                <a:latin typeface="Verdana" pitchFamily="34" charset="0"/>
                <a:ea typeface="Verdana" pitchFamily="34" charset="0"/>
                <a:cs typeface="Verdana" pitchFamily="34" charset="0"/>
              </a:rPr>
              <a:t>eer.</a:t>
            </a:r>
            <a:endParaRPr lang="en-US" sz="1500" dirty="0">
              <a:latin typeface="Verdana" pitchFamily="34" charset="0"/>
              <a:ea typeface="Verdana" pitchFamily="34" charset="0"/>
              <a:cs typeface="Verdana" pitchFamily="34" charset="0"/>
            </a:endParaRPr>
          </a:p>
        </p:txBody>
      </p:sp>
      <p:cxnSp>
        <p:nvCxnSpPr>
          <p:cNvPr id="10255" name="Straight Arrow Connector 24"/>
          <p:cNvCxnSpPr>
            <a:cxnSpLocks noChangeShapeType="1"/>
            <a:endCxn id="23" idx="1"/>
          </p:cNvCxnSpPr>
          <p:nvPr/>
        </p:nvCxnSpPr>
        <p:spPr bwMode="auto">
          <a:xfrm>
            <a:off x="2971800" y="5634040"/>
            <a:ext cx="228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26"/>
          <p:cNvCxnSpPr>
            <a:cxnSpLocks noChangeShapeType="1"/>
            <a:stCxn id="173057" idx="2"/>
          </p:cNvCxnSpPr>
          <p:nvPr/>
        </p:nvCxnSpPr>
        <p:spPr bwMode="auto">
          <a:xfrm rot="5400000">
            <a:off x="4303713" y="4681540"/>
            <a:ext cx="382588"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7" name="Straight Arrow Connector 28"/>
          <p:cNvCxnSpPr>
            <a:cxnSpLocks noChangeShapeType="1"/>
            <a:stCxn id="23" idx="3"/>
            <a:endCxn id="10245" idx="1"/>
          </p:cNvCxnSpPr>
          <p:nvPr/>
        </p:nvCxnSpPr>
        <p:spPr bwMode="auto">
          <a:xfrm flipV="1">
            <a:off x="5943600" y="5614990"/>
            <a:ext cx="228600" cy="19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58" name="Text Box 3"/>
          <p:cNvSpPr txBox="1">
            <a:spLocks noChangeArrowheads="1"/>
          </p:cNvSpPr>
          <p:nvPr/>
        </p:nvSpPr>
        <p:spPr bwMode="auto">
          <a:xfrm>
            <a:off x="3810000" y="6443664"/>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500" dirty="0" err="1">
                <a:latin typeface="Verdana" panose="020B0604030504040204" pitchFamily="34" charset="0"/>
              </a:rPr>
              <a:t>Stego</a:t>
            </a:r>
            <a:r>
              <a:rPr lang="en-US" sz="1500" dirty="0">
                <a:latin typeface="Verdana" panose="020B0604030504040204" pitchFamily="34" charset="0"/>
              </a:rPr>
              <a:t> object</a:t>
            </a:r>
          </a:p>
        </p:txBody>
      </p:sp>
      <p:grpSp>
        <p:nvGrpSpPr>
          <p:cNvPr id="3" name="Group 2"/>
          <p:cNvGrpSpPr/>
          <p:nvPr/>
        </p:nvGrpSpPr>
        <p:grpSpPr>
          <a:xfrm>
            <a:off x="1447800" y="1423988"/>
            <a:ext cx="5638800" cy="1624012"/>
            <a:chOff x="3638550" y="1087438"/>
            <a:chExt cx="5638800" cy="1624012"/>
          </a:xfrm>
        </p:grpSpPr>
        <p:sp>
          <p:nvSpPr>
            <p:cNvPr id="10260" name="TextBox 21"/>
            <p:cNvSpPr txBox="1">
              <a:spLocks noChangeArrowheads="1"/>
            </p:cNvSpPr>
            <p:nvPr/>
          </p:nvSpPr>
          <p:spPr bwMode="auto">
            <a:xfrm>
              <a:off x="6229350" y="1658938"/>
              <a:ext cx="1219200"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b="0" i="0" dirty="0" err="1">
                  <a:latin typeface="Verdana" panose="020B0604030504040204" pitchFamily="34" charset="0"/>
                  <a:ea typeface="Verdana" panose="020B0604030504040204" pitchFamily="34" charset="0"/>
                  <a:cs typeface="Verdana" panose="020B0604030504040204" pitchFamily="34" charset="0"/>
                </a:rPr>
                <a:t>Stego</a:t>
              </a:r>
              <a:r>
                <a:rPr lang="en-US" sz="1400" b="0" i="0" dirty="0">
                  <a:latin typeface="Verdana" panose="020B0604030504040204" pitchFamily="34" charset="0"/>
                  <a:ea typeface="Verdana" panose="020B0604030504040204" pitchFamily="34" charset="0"/>
                  <a:cs typeface="Verdana" panose="020B0604030504040204" pitchFamily="34" charset="0"/>
                </a:rPr>
                <a:t> </a:t>
              </a:r>
            </a:p>
            <a:p>
              <a:pPr algn="ctr"/>
              <a:r>
                <a:rPr lang="en-US" sz="1400" b="0" i="0" dirty="0">
                  <a:latin typeface="Verdana" panose="020B0604030504040204" pitchFamily="34" charset="0"/>
                  <a:ea typeface="Verdana" panose="020B0604030504040204" pitchFamily="34" charset="0"/>
                  <a:cs typeface="Verdana" panose="020B0604030504040204" pitchFamily="34" charset="0"/>
                </a:rPr>
                <a:t>Application</a:t>
              </a:r>
              <a:endParaRPr lang="en-US" b="0" i="0" dirty="0">
                <a:latin typeface="Verdana" panose="020B0604030504040204" pitchFamily="34" charset="0"/>
                <a:ea typeface="Verdana" panose="020B0604030504040204" pitchFamily="34" charset="0"/>
                <a:cs typeface="Verdana" panose="020B0604030504040204" pitchFamily="34" charset="0"/>
              </a:endParaRPr>
            </a:p>
          </p:txBody>
        </p:sp>
        <p:cxnSp>
          <p:nvCxnSpPr>
            <p:cNvPr id="10261" name="Straight Arrow Connector 23"/>
            <p:cNvCxnSpPr>
              <a:cxnSpLocks noChangeShapeType="1"/>
            </p:cNvCxnSpPr>
            <p:nvPr/>
          </p:nvCxnSpPr>
          <p:spPr bwMode="auto">
            <a:xfrm>
              <a:off x="5848350" y="1638300"/>
              <a:ext cx="381000" cy="2000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62" name="TextBox 24"/>
            <p:cNvSpPr txBox="1">
              <a:spLocks noChangeArrowheads="1"/>
            </p:cNvSpPr>
            <p:nvPr/>
          </p:nvSpPr>
          <p:spPr bwMode="auto">
            <a:xfrm>
              <a:off x="4019550" y="1087438"/>
              <a:ext cx="3657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b="0" i="0">
                  <a:latin typeface="Verdana" panose="020B0604030504040204" pitchFamily="34" charset="0"/>
                  <a:ea typeface="Verdana" panose="020B0604030504040204" pitchFamily="34" charset="0"/>
                  <a:cs typeface="Verdana" panose="020B0604030504040204" pitchFamily="34" charset="0"/>
                </a:rPr>
                <a:t>Carrier or Cover media</a:t>
              </a:r>
            </a:p>
            <a:p>
              <a:pPr algn="ctr"/>
              <a:r>
                <a:rPr lang="en-US" sz="1200" b="0" i="0">
                  <a:latin typeface="Verdana" panose="020B0604030504040204" pitchFamily="34" charset="0"/>
                  <a:ea typeface="Verdana" panose="020B0604030504040204" pitchFamily="34" charset="0"/>
                  <a:cs typeface="Verdana" panose="020B0604030504040204" pitchFamily="34" charset="0"/>
                </a:rPr>
                <a:t>(text, image, audio or video)</a:t>
              </a:r>
            </a:p>
          </p:txBody>
        </p:sp>
        <p:cxnSp>
          <p:nvCxnSpPr>
            <p:cNvPr id="10263" name="Straight Arrow Connector 25"/>
            <p:cNvCxnSpPr>
              <a:cxnSpLocks noChangeShapeType="1"/>
            </p:cNvCxnSpPr>
            <p:nvPr/>
          </p:nvCxnSpPr>
          <p:spPr bwMode="auto">
            <a:xfrm flipV="1">
              <a:off x="5772150" y="2066925"/>
              <a:ext cx="457200" cy="1222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64" name="TextBox 26"/>
            <p:cNvSpPr txBox="1">
              <a:spLocks noChangeArrowheads="1"/>
            </p:cNvSpPr>
            <p:nvPr/>
          </p:nvSpPr>
          <p:spPr bwMode="auto">
            <a:xfrm>
              <a:off x="3638550" y="2219325"/>
              <a:ext cx="3962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1400" b="0" i="0" dirty="0">
                  <a:latin typeface="Verdana" panose="020B0604030504040204" pitchFamily="34" charset="0"/>
                  <a:ea typeface="Verdana" panose="020B0604030504040204" pitchFamily="34" charset="0"/>
                  <a:cs typeface="Verdana" panose="020B0604030504040204" pitchFamily="34" charset="0"/>
                </a:rPr>
                <a:t>Message or data to hide</a:t>
              </a:r>
            </a:p>
            <a:p>
              <a:pPr algn="ctr"/>
              <a:r>
                <a:rPr lang="en-US" sz="1200" b="0" i="0" dirty="0">
                  <a:latin typeface="Verdana" panose="020B0604030504040204" pitchFamily="34" charset="0"/>
                  <a:ea typeface="Verdana" panose="020B0604030504040204" pitchFamily="34" charset="0"/>
                  <a:cs typeface="Verdana" panose="020B0604030504040204" pitchFamily="34" charset="0"/>
                </a:rPr>
                <a:t>(text, image, audio, video etc.)</a:t>
              </a:r>
            </a:p>
          </p:txBody>
        </p:sp>
        <p:sp>
          <p:nvSpPr>
            <p:cNvPr id="10265" name="Line 3"/>
            <p:cNvSpPr>
              <a:spLocks noChangeShapeType="1"/>
            </p:cNvSpPr>
            <p:nvPr/>
          </p:nvSpPr>
          <p:spPr bwMode="auto">
            <a:xfrm>
              <a:off x="7448550" y="1914525"/>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0266" name="TextBox 28"/>
            <p:cNvSpPr txBox="1">
              <a:spLocks noChangeArrowheads="1"/>
            </p:cNvSpPr>
            <p:nvPr/>
          </p:nvSpPr>
          <p:spPr bwMode="auto">
            <a:xfrm>
              <a:off x="7905750" y="1743075"/>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400" b="0" i="0">
                  <a:latin typeface="Verdana" panose="020B0604030504040204" pitchFamily="34" charset="0"/>
                  <a:ea typeface="Verdana" panose="020B0604030504040204" pitchFamily="34" charset="0"/>
                  <a:cs typeface="Verdana" panose="020B0604030504040204" pitchFamily="34" charset="0"/>
                </a:rPr>
                <a:t>Stego object</a:t>
              </a:r>
            </a:p>
          </p:txBody>
        </p:sp>
      </p:grpSp>
      <p:sp>
        <p:nvSpPr>
          <p:cNvPr id="10267" name="Rectangle 11"/>
          <p:cNvSpPr>
            <a:spLocks noChangeArrowheads="1"/>
          </p:cNvSpPr>
          <p:nvPr/>
        </p:nvSpPr>
        <p:spPr bwMode="auto">
          <a:xfrm>
            <a:off x="0" y="0"/>
            <a:ext cx="9144000" cy="5693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dirty="0">
                <a:latin typeface="Arial" panose="020B0604020202020204" pitchFamily="34" charset="0"/>
              </a:rPr>
              <a:t>General Idea </a:t>
            </a:r>
            <a:r>
              <a:rPr lang="en-US" altLang="en-US" sz="3100" i="0" dirty="0" smtClean="0">
                <a:latin typeface="Arial" panose="020B0604020202020204" pitchFamily="34" charset="0"/>
              </a:rPr>
              <a:t>Behind Steganography</a:t>
            </a:r>
            <a:endParaRPr lang="en-US" altLang="en-US" sz="3100" i="0" dirty="0">
              <a:latin typeface="Arial" panose="020B0604020202020204" pitchFamily="34" charset="0"/>
            </a:endParaRP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6</a:t>
            </a:fld>
            <a:endParaRPr lang="en-US" dirty="0">
              <a:solidFill>
                <a:srgbClr val="3333FF"/>
              </a:solidFill>
            </a:endParaRPr>
          </a:p>
        </p:txBody>
      </p:sp>
      <p:sp>
        <p:nvSpPr>
          <p:cNvPr id="28" name="Text Box 4"/>
          <p:cNvSpPr txBox="1">
            <a:spLocks noChangeArrowheads="1"/>
          </p:cNvSpPr>
          <p:nvPr/>
        </p:nvSpPr>
        <p:spPr bwMode="auto">
          <a:xfrm>
            <a:off x="4648200" y="2641599"/>
            <a:ext cx="4419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1200" i="0" dirty="0">
                <a:solidFill>
                  <a:schemeClr val="folHlink"/>
                </a:solidFill>
                <a:latin typeface="Verdana" panose="020B0604030504040204" pitchFamily="34" charset="0"/>
                <a:ea typeface="Verdana" panose="020B0604030504040204" pitchFamily="34" charset="0"/>
                <a:cs typeface="Verdana" panose="020B0604030504040204" pitchFamily="34" charset="0"/>
              </a:rPr>
              <a:t>Figure:  </a:t>
            </a:r>
            <a:r>
              <a:rPr lang="en-US" sz="1200" i="0" dirty="0">
                <a:latin typeface="Verdana" panose="020B0604030504040204" pitchFamily="34" charset="0"/>
                <a:ea typeface="Verdana" panose="020B0604030504040204" pitchFamily="34" charset="0"/>
                <a:cs typeface="Verdana" panose="020B0604030504040204" pitchFamily="34" charset="0"/>
              </a:rPr>
              <a:t>General </a:t>
            </a:r>
            <a:r>
              <a:rPr lang="en-US" sz="1200" i="0" dirty="0" smtClean="0">
                <a:latin typeface="Verdana" panose="020B0604030504040204" pitchFamily="34" charset="0"/>
                <a:ea typeface="Verdana" panose="020B0604030504040204" pitchFamily="34" charset="0"/>
                <a:cs typeface="Verdana" panose="020B0604030504040204" pitchFamily="34" charset="0"/>
              </a:rPr>
              <a:t>block diagram of steganography</a:t>
            </a:r>
            <a:endParaRPr lang="en-US" sz="1200" i="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auto">
          <a:xfrm>
            <a:off x="38099" y="838200"/>
            <a:ext cx="4608923" cy="60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b="1" i="1">
                <a:solidFill>
                  <a:schemeClr val="tx1"/>
                </a:solidFill>
                <a:latin typeface="Times New Roman" panose="02020603050405020304" pitchFamily="18" charset="0"/>
              </a:defRPr>
            </a:lvl1pPr>
            <a:lvl2pPr marL="730250" indent="-5143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400050" lvl="1" indent="-400050" algn="just" eaLnBrk="1" hangingPunct="1">
              <a:spcBef>
                <a:spcPts val="600"/>
              </a:spcBef>
              <a:spcAft>
                <a:spcPts val="600"/>
              </a:spcAft>
              <a:buFont typeface="Wingdings" panose="05000000000000000000" pitchFamily="2" charset="2"/>
              <a:buChar char="v"/>
            </a:pPr>
            <a:r>
              <a:rPr lang="en-US" i="0" dirty="0">
                <a:solidFill>
                  <a:srgbClr val="FF0000"/>
                </a:solidFill>
                <a:latin typeface="Verdana" panose="020B0604030504040204" pitchFamily="34" charset="0"/>
              </a:rPr>
              <a:t>Carrier, Container, Cover Media or Unobtrusive media:</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The </a:t>
            </a:r>
            <a:r>
              <a:rPr lang="en-US" b="0" i="0" dirty="0">
                <a:latin typeface="Verdana" panose="020B0604030504040204" pitchFamily="34" charset="0"/>
              </a:rPr>
              <a:t>innocent-looking media in which an original message is hidden is called </a:t>
            </a:r>
            <a:r>
              <a:rPr lang="en-US" b="0" i="0" dirty="0">
                <a:solidFill>
                  <a:srgbClr val="3333FF"/>
                </a:solidFill>
                <a:latin typeface="Verdana" panose="020B0604030504040204" pitchFamily="34" charset="0"/>
              </a:rPr>
              <a:t>cover</a:t>
            </a:r>
            <a:r>
              <a:rPr lang="en-US" b="0" i="0" dirty="0">
                <a:latin typeface="Verdana" panose="020B0604030504040204" pitchFamily="34" charset="0"/>
              </a:rPr>
              <a:t>, </a:t>
            </a:r>
            <a:r>
              <a:rPr lang="en-US" b="0" i="0" dirty="0">
                <a:solidFill>
                  <a:srgbClr val="FF0000"/>
                </a:solidFill>
                <a:latin typeface="Verdana" panose="020B0604030504040204" pitchFamily="34" charset="0"/>
              </a:rPr>
              <a:t>carrier</a:t>
            </a:r>
            <a:r>
              <a:rPr lang="en-US" b="0" i="0" dirty="0">
                <a:latin typeface="Verdana" panose="020B0604030504040204" pitchFamily="34" charset="0"/>
              </a:rPr>
              <a:t> or </a:t>
            </a:r>
            <a:r>
              <a:rPr lang="en-US" b="0" i="0" dirty="0">
                <a:solidFill>
                  <a:srgbClr val="00CC00"/>
                </a:solidFill>
                <a:latin typeface="Verdana" panose="020B0604030504040204" pitchFamily="34" charset="0"/>
              </a:rPr>
              <a:t>container</a:t>
            </a:r>
            <a:r>
              <a:rPr lang="en-US" b="0" i="0" dirty="0">
                <a:latin typeface="Verdana" panose="020B0604030504040204" pitchFamily="34" charset="0"/>
              </a:rPr>
              <a:t>. </a:t>
            </a:r>
            <a:endParaRPr lang="en-US" b="0" i="0" dirty="0" smtClean="0">
              <a:latin typeface="Verdana" panose="020B0604030504040204" pitchFamily="34" charset="0"/>
            </a:endParaRP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Cover </a:t>
            </a:r>
            <a:r>
              <a:rPr lang="en-US" b="0" i="0" dirty="0">
                <a:latin typeface="Verdana" panose="020B0604030504040204" pitchFamily="34" charset="0"/>
              </a:rPr>
              <a:t>may be text (</a:t>
            </a:r>
            <a:r>
              <a:rPr lang="en-US" b="0" i="0" dirty="0" err="1">
                <a:latin typeface="Verdana" panose="020B0604030504040204" pitchFamily="34" charset="0"/>
              </a:rPr>
              <a:t>covertext</a:t>
            </a:r>
            <a:r>
              <a:rPr lang="en-US" b="0" i="0" dirty="0">
                <a:latin typeface="Verdana" panose="020B0604030504040204" pitchFamily="34" charset="0"/>
              </a:rPr>
              <a:t>), image (</a:t>
            </a:r>
            <a:r>
              <a:rPr lang="en-US" b="0" i="0" dirty="0" err="1">
                <a:latin typeface="Verdana" panose="020B0604030504040204" pitchFamily="34" charset="0"/>
              </a:rPr>
              <a:t>coverimage</a:t>
            </a:r>
            <a:r>
              <a:rPr lang="en-US" b="0" i="0" dirty="0">
                <a:latin typeface="Verdana" panose="020B0604030504040204" pitchFamily="34" charset="0"/>
              </a:rPr>
              <a:t>), audio, video etc. </a:t>
            </a:r>
            <a:endParaRPr lang="en-US" b="0" i="0" dirty="0" smtClean="0">
              <a:latin typeface="Verdana" panose="020B0604030504040204" pitchFamily="34" charset="0"/>
            </a:endParaRPr>
          </a:p>
          <a:p>
            <a:pPr marL="400050" lvl="1" indent="-400050" algn="just" eaLnBrk="1" hangingPunct="1">
              <a:spcBef>
                <a:spcPts val="600"/>
              </a:spcBef>
              <a:spcAft>
                <a:spcPts val="600"/>
              </a:spcAft>
              <a:buFont typeface="Wingdings" panose="05000000000000000000" pitchFamily="2" charset="2"/>
              <a:buChar char="v"/>
            </a:pPr>
            <a:r>
              <a:rPr lang="en-US" i="0" dirty="0" smtClean="0">
                <a:solidFill>
                  <a:srgbClr val="FF0000"/>
                </a:solidFill>
                <a:latin typeface="Verdana" panose="020B0604030504040204" pitchFamily="34" charset="0"/>
              </a:rPr>
              <a:t>Message/ Embedded Object:</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The </a:t>
            </a:r>
            <a:r>
              <a:rPr lang="en-US" b="0" i="0" dirty="0">
                <a:latin typeface="Verdana" panose="020B0604030504040204" pitchFamily="34" charset="0"/>
              </a:rPr>
              <a:t>data that is to be hidden inside the carrier is the message. </a:t>
            </a:r>
          </a:p>
          <a:p>
            <a:pPr marL="400050" lvl="1" indent="-400050" algn="just" eaLnBrk="1" hangingPunct="1">
              <a:spcBef>
                <a:spcPts val="600"/>
              </a:spcBef>
              <a:spcAft>
                <a:spcPts val="600"/>
              </a:spcAft>
              <a:buFont typeface="Wingdings" panose="05000000000000000000" pitchFamily="2" charset="2"/>
              <a:buChar char="v"/>
            </a:pPr>
            <a:r>
              <a:rPr lang="en-US" i="0" dirty="0" err="1">
                <a:solidFill>
                  <a:srgbClr val="FF0000"/>
                </a:solidFill>
                <a:latin typeface="Verdana" panose="020B0604030504040204" pitchFamily="34" charset="0"/>
              </a:rPr>
              <a:t>Stego</a:t>
            </a:r>
            <a:r>
              <a:rPr lang="en-US" i="0" dirty="0">
                <a:solidFill>
                  <a:srgbClr val="FF0000"/>
                </a:solidFill>
                <a:latin typeface="Verdana" panose="020B0604030504040204" pitchFamily="34" charset="0"/>
              </a:rPr>
              <a:t> or </a:t>
            </a:r>
            <a:r>
              <a:rPr lang="en-US" i="0" dirty="0" err="1">
                <a:solidFill>
                  <a:srgbClr val="FF0000"/>
                </a:solidFill>
                <a:latin typeface="Verdana" panose="020B0604030504040204" pitchFamily="34" charset="0"/>
              </a:rPr>
              <a:t>Stego</a:t>
            </a:r>
            <a:r>
              <a:rPr lang="en-US" i="0" dirty="0">
                <a:solidFill>
                  <a:srgbClr val="FF0000"/>
                </a:solidFill>
                <a:latin typeface="Verdana" panose="020B0604030504040204" pitchFamily="34" charset="0"/>
              </a:rPr>
              <a:t> Object:</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a:latin typeface="Verdana" panose="020B0604030504040204" pitchFamily="34" charset="0"/>
              </a:rPr>
              <a:t>When the message is hidden in the cover, the resulting object is called a </a:t>
            </a:r>
            <a:r>
              <a:rPr lang="en-US" b="0" i="0" dirty="0" err="1">
                <a:latin typeface="Verdana" panose="020B0604030504040204" pitchFamily="34" charset="0"/>
              </a:rPr>
              <a:t>stego</a:t>
            </a:r>
            <a:r>
              <a:rPr lang="en-US" b="0" i="0" dirty="0">
                <a:latin typeface="Verdana" panose="020B0604030504040204" pitchFamily="34" charset="0"/>
              </a:rPr>
              <a:t>-object. </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a:latin typeface="Verdana" panose="020B0604030504040204" pitchFamily="34" charset="0"/>
              </a:rPr>
              <a:t>The Carrier becomes a “</a:t>
            </a:r>
            <a:r>
              <a:rPr lang="en-US" b="0" i="0" dirty="0" err="1">
                <a:latin typeface="Verdana" panose="020B0604030504040204" pitchFamily="34" charset="0"/>
              </a:rPr>
              <a:t>Stego</a:t>
            </a:r>
            <a:r>
              <a:rPr lang="en-US" b="0" i="0" dirty="0">
                <a:latin typeface="Verdana" panose="020B0604030504040204" pitchFamily="34" charset="0"/>
              </a:rPr>
              <a:t>” or </a:t>
            </a:r>
            <a:r>
              <a:rPr lang="en-US" b="0" i="0" dirty="0" err="1">
                <a:latin typeface="Verdana" panose="020B0604030504040204" pitchFamily="34" charset="0"/>
              </a:rPr>
              <a:t>stego</a:t>
            </a:r>
            <a:r>
              <a:rPr lang="en-US" b="0" i="0" dirty="0">
                <a:latin typeface="Verdana" panose="020B0604030504040204" pitchFamily="34" charset="0"/>
              </a:rPr>
              <a:t> medium after it hides data into itself.</a:t>
            </a:r>
          </a:p>
        </p:txBody>
      </p:sp>
      <p:sp>
        <p:nvSpPr>
          <p:cNvPr id="11268" name="Rectangle 11"/>
          <p:cNvSpPr>
            <a:spLocks noChangeArrowheads="1"/>
          </p:cNvSpPr>
          <p:nvPr/>
        </p:nvSpPr>
        <p:spPr bwMode="auto">
          <a:xfrm>
            <a:off x="0" y="0"/>
            <a:ext cx="9144000" cy="5078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700" i="0" dirty="0">
                <a:latin typeface="Arial" panose="020B0604020202020204" pitchFamily="34" charset="0"/>
              </a:rPr>
              <a:t>Cryptography Vs. </a:t>
            </a:r>
            <a:r>
              <a:rPr lang="en-US" altLang="en-US" sz="2700" i="0" dirty="0" smtClean="0">
                <a:latin typeface="Arial" panose="020B0604020202020204" pitchFamily="34" charset="0"/>
              </a:rPr>
              <a:t>Steganography: Basic Terminology</a:t>
            </a:r>
            <a:endParaRPr lang="en-US" altLang="en-US" sz="2700" i="0" dirty="0">
              <a:latin typeface="Arial" panose="020B060402020202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FF0000"/>
                </a:solidFill>
              </a:rPr>
              <a:t>Slide-</a:t>
            </a:r>
            <a:fld id="{6033FBBF-C419-4CFC-867F-2097CA681351}" type="slidenum">
              <a:rPr lang="en-US" smtClean="0">
                <a:solidFill>
                  <a:srgbClr val="3333FF"/>
                </a:solidFill>
              </a:rPr>
              <a:pPr/>
              <a:t>7</a:t>
            </a:fld>
            <a:endParaRPr lang="en-US" dirty="0">
              <a:solidFill>
                <a:srgbClr val="3333FF"/>
              </a:solidFill>
            </a:endParaRPr>
          </a:p>
        </p:txBody>
      </p:sp>
      <p:sp>
        <p:nvSpPr>
          <p:cNvPr id="5" name="Rectangle 14"/>
          <p:cNvSpPr>
            <a:spLocks noChangeArrowheads="1"/>
          </p:cNvSpPr>
          <p:nvPr/>
        </p:nvSpPr>
        <p:spPr bwMode="auto">
          <a:xfrm>
            <a:off x="5029200" y="838200"/>
            <a:ext cx="3886200" cy="622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spAutoFit/>
          </a:bodyPr>
          <a:lstStyle>
            <a:lvl1pPr marL="342900" indent="-342900">
              <a:defRPr b="1" i="1">
                <a:solidFill>
                  <a:schemeClr val="tx1"/>
                </a:solidFill>
                <a:latin typeface="Times New Roman" panose="02020603050405020304" pitchFamily="18" charset="0"/>
              </a:defRPr>
            </a:lvl1pPr>
            <a:lvl2pPr marL="730250" indent="-5143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400050" lvl="1" indent="-400050" algn="just" eaLnBrk="1" hangingPunct="1">
              <a:buFont typeface="Wingdings" panose="05000000000000000000" pitchFamily="2" charset="2"/>
              <a:buChar char="v"/>
            </a:pPr>
            <a:r>
              <a:rPr lang="en-US" i="0" dirty="0">
                <a:solidFill>
                  <a:srgbClr val="FF0000"/>
                </a:solidFill>
                <a:latin typeface="Verdana" panose="020B0604030504040204" pitchFamily="34" charset="0"/>
              </a:rPr>
              <a:t>Plaintext/ </a:t>
            </a:r>
            <a:r>
              <a:rPr lang="en-US" i="0" dirty="0" err="1">
                <a:solidFill>
                  <a:srgbClr val="FF0000"/>
                </a:solidFill>
                <a:latin typeface="Verdana" panose="020B0604030504040204" pitchFamily="34" charset="0"/>
              </a:rPr>
              <a:t>Cleartext</a:t>
            </a:r>
            <a:r>
              <a:rPr lang="en-US" i="0" dirty="0">
                <a:solidFill>
                  <a:srgbClr val="FF0000"/>
                </a:solidFill>
                <a:latin typeface="Verdana" panose="020B0604030504040204" pitchFamily="34" charset="0"/>
              </a:rPr>
              <a:t>:</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It </a:t>
            </a:r>
            <a:r>
              <a:rPr lang="en-US" b="0" i="0" dirty="0">
                <a:latin typeface="Verdana" panose="020B0604030504040204" pitchFamily="34" charset="0"/>
              </a:rPr>
              <a:t>is the original message that is being protected.</a:t>
            </a:r>
          </a:p>
          <a:p>
            <a:pPr lvl="1" algn="just" eaLnBrk="1" hangingPunct="1"/>
            <a:endParaRPr lang="en-US" sz="600" b="0" i="0" dirty="0">
              <a:latin typeface="Verdana" panose="020B0604030504040204" pitchFamily="34" charset="0"/>
            </a:endParaRPr>
          </a:p>
          <a:p>
            <a:pPr marL="400050" lvl="1" indent="-400050" algn="just" eaLnBrk="1" hangingPunct="1">
              <a:buFont typeface="Wingdings" panose="05000000000000000000" pitchFamily="2" charset="2"/>
              <a:buChar char="v"/>
            </a:pPr>
            <a:r>
              <a:rPr lang="en-US" i="0" dirty="0" err="1">
                <a:solidFill>
                  <a:srgbClr val="FF0000"/>
                </a:solidFill>
                <a:latin typeface="Verdana" panose="020B0604030504040204" pitchFamily="34" charset="0"/>
              </a:rPr>
              <a:t>Ciphertext</a:t>
            </a:r>
            <a:r>
              <a:rPr lang="en-US" i="0" dirty="0">
                <a:solidFill>
                  <a:srgbClr val="FF0000"/>
                </a:solidFill>
                <a:latin typeface="Verdana" panose="020B0604030504040204" pitchFamily="34" charset="0"/>
              </a:rPr>
              <a:t>/ Encoded text/ Encrypted text:</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It </a:t>
            </a:r>
            <a:r>
              <a:rPr lang="en-US" b="0" i="0" dirty="0">
                <a:latin typeface="Verdana" panose="020B0604030504040204" pitchFamily="34" charset="0"/>
              </a:rPr>
              <a:t>is the encoded message which is the result of transforming a plaintext using encryption.</a:t>
            </a:r>
          </a:p>
          <a:p>
            <a:pPr lvl="1" algn="just" eaLnBrk="1" hangingPunct="1"/>
            <a:endParaRPr lang="en-US" sz="1050" b="0" i="0" dirty="0">
              <a:latin typeface="Verdana" panose="020B0604030504040204" pitchFamily="34" charset="0"/>
            </a:endParaRPr>
          </a:p>
          <a:p>
            <a:pPr marL="400050" lvl="1" indent="-400050" algn="just" eaLnBrk="1" hangingPunct="1">
              <a:buFont typeface="Wingdings" panose="05000000000000000000" pitchFamily="2" charset="2"/>
              <a:buChar char="v"/>
            </a:pPr>
            <a:r>
              <a:rPr lang="en-US" i="0" dirty="0" smtClean="0">
                <a:solidFill>
                  <a:srgbClr val="FF0000"/>
                </a:solidFill>
                <a:latin typeface="Verdana" panose="020B0604030504040204" pitchFamily="34" charset="0"/>
              </a:rPr>
              <a:t>Cryptographic </a:t>
            </a:r>
            <a:r>
              <a:rPr lang="en-US" i="0" dirty="0">
                <a:solidFill>
                  <a:srgbClr val="FF0000"/>
                </a:solidFill>
                <a:latin typeface="Verdana" panose="020B0604030504040204" pitchFamily="34" charset="0"/>
              </a:rPr>
              <a:t>Algorithm:</a:t>
            </a:r>
          </a:p>
          <a:p>
            <a:pPr marL="685800" lvl="1" indent="-285750" algn="just" eaLnBrk="1" hangingPunct="1">
              <a:spcBef>
                <a:spcPts val="0"/>
              </a:spcBef>
              <a:spcAft>
                <a:spcPts val="0"/>
              </a:spcAft>
              <a:buClr>
                <a:srgbClr val="0000FF"/>
              </a:buClr>
              <a:buFont typeface="Wingdings" panose="05000000000000000000" pitchFamily="2" charset="2"/>
              <a:buChar char="Ø"/>
            </a:pPr>
            <a:r>
              <a:rPr lang="en-US" b="0" i="0" dirty="0" smtClean="0">
                <a:latin typeface="Verdana" panose="020B0604030504040204" pitchFamily="34" charset="0"/>
              </a:rPr>
              <a:t>A </a:t>
            </a:r>
            <a:r>
              <a:rPr lang="en-US" b="0" i="0" dirty="0">
                <a:latin typeface="Verdana" panose="020B0604030504040204" pitchFamily="34" charset="0"/>
              </a:rPr>
              <a:t>cipher is an algorithm for performing encryption. </a:t>
            </a:r>
          </a:p>
          <a:p>
            <a:pPr marL="400050" lvl="1" indent="-400050" algn="just" eaLnBrk="1" hangingPunct="1">
              <a:buFont typeface="Wingdings" panose="05000000000000000000" pitchFamily="2" charset="2"/>
              <a:buChar char="v"/>
            </a:pPr>
            <a:r>
              <a:rPr lang="en-US" i="0" dirty="0">
                <a:solidFill>
                  <a:srgbClr val="FF0000"/>
                </a:solidFill>
                <a:latin typeface="Verdana" panose="020B0604030504040204" pitchFamily="34" charset="0"/>
              </a:rPr>
              <a:t>Key:</a:t>
            </a:r>
          </a:p>
          <a:p>
            <a:pPr lvl="1" algn="just" eaLnBrk="1" hangingPunct="1">
              <a:lnSpc>
                <a:spcPct val="93000"/>
              </a:lnSpc>
              <a:spcBef>
                <a:spcPts val="0"/>
              </a:spcBef>
              <a:spcAft>
                <a:spcPts val="0"/>
              </a:spcAft>
            </a:pPr>
            <a:r>
              <a:rPr lang="en-US" sz="1400" b="0" i="0" dirty="0">
                <a:latin typeface="Verdana" panose="020B0604030504040204" pitchFamily="34" charset="0"/>
              </a:rPr>
              <a:t>	A key is a set of mathematical value, formula or process that the cipher, as an algorithm, operates </a:t>
            </a:r>
            <a:r>
              <a:rPr lang="en-US" sz="1400" b="0" i="0" dirty="0" smtClean="0">
                <a:latin typeface="Verdana" panose="020B0604030504040204" pitchFamily="34" charset="0"/>
              </a:rPr>
              <a:t>on.</a:t>
            </a:r>
          </a:p>
          <a:p>
            <a:pPr lvl="1" algn="just" eaLnBrk="1" hangingPunct="1">
              <a:lnSpc>
                <a:spcPct val="93000"/>
              </a:lnSpc>
              <a:spcBef>
                <a:spcPts val="0"/>
              </a:spcBef>
              <a:spcAft>
                <a:spcPts val="0"/>
              </a:spcAft>
            </a:pPr>
            <a:r>
              <a:rPr lang="en-US" sz="1400" b="0" dirty="0">
                <a:latin typeface="Verdana" panose="020B0604030504040204" pitchFamily="34" charset="0"/>
              </a:rPr>
              <a:t>	</a:t>
            </a:r>
            <a:r>
              <a:rPr lang="en-US" sz="1400" b="0" i="0" dirty="0">
                <a:latin typeface="Verdana" panose="020B0604030504040204" pitchFamily="34" charset="0"/>
              </a:rPr>
              <a:t>A key is used to encrypt the message. Another or the same key is used to decrypt the message. </a:t>
            </a:r>
          </a:p>
        </p:txBody>
      </p:sp>
      <p:sp>
        <p:nvSpPr>
          <p:cNvPr id="6" name="Rectangle 6"/>
          <p:cNvSpPr>
            <a:spLocks noChangeArrowheads="1"/>
          </p:cNvSpPr>
          <p:nvPr/>
        </p:nvSpPr>
        <p:spPr bwMode="auto">
          <a:xfrm>
            <a:off x="484478" y="457200"/>
            <a:ext cx="2372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00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Steganography</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a:spLocks noChangeArrowheads="1"/>
          </p:cNvSpPr>
          <p:nvPr/>
        </p:nvSpPr>
        <p:spPr bwMode="auto">
          <a:xfrm>
            <a:off x="5675466" y="457200"/>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00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Cryptography:</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8" name="Up-Down Arrow 7"/>
          <p:cNvSpPr/>
          <p:nvPr/>
        </p:nvSpPr>
        <p:spPr bwMode="auto">
          <a:xfrm>
            <a:off x="4809408" y="857310"/>
            <a:ext cx="228600" cy="56388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1" i="1"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ChangeArrowheads="1"/>
          </p:cNvSpPr>
          <p:nvPr/>
        </p:nvSpPr>
        <p:spPr bwMode="auto">
          <a:xfrm>
            <a:off x="228600" y="838200"/>
            <a:ext cx="8686800" cy="1016000"/>
          </a:xfrm>
          <a:prstGeom prst="rect">
            <a:avLst/>
          </a:prstGeom>
          <a:noFill/>
          <a:ln w="9525">
            <a:noFill/>
            <a:miter lim="800000"/>
            <a:headEnd/>
            <a:tailEnd/>
          </a:ln>
        </p:spPr>
        <p:txBody>
          <a:bodyPr anchor="ctr">
            <a:spAutoFit/>
          </a:bodyPr>
          <a:lstStyle/>
          <a:p>
            <a:pPr marL="0" lvl="1" algn="just">
              <a:spcBef>
                <a:spcPts val="600"/>
              </a:spcBef>
              <a:spcAft>
                <a:spcPts val="600"/>
              </a:spcAft>
              <a:defRPr/>
            </a:pPr>
            <a:r>
              <a:rPr lang="en-US" sz="2000" b="0" i="0" dirty="0">
                <a:solidFill>
                  <a:srgbClr val="00CC00"/>
                </a:solidFill>
                <a:latin typeface="Verdana" pitchFamily="34" charset="0"/>
                <a:ea typeface="Verdana" pitchFamily="34" charset="0"/>
                <a:cs typeface="Verdana" pitchFamily="34" charset="0"/>
              </a:rPr>
              <a:t>History is full of facts and myths </a:t>
            </a:r>
            <a:r>
              <a:rPr lang="en-US" sz="2000" b="0" i="0" dirty="0">
                <a:latin typeface="Verdana" pitchFamily="34" charset="0"/>
                <a:ea typeface="Verdana" pitchFamily="34" charset="0"/>
                <a:cs typeface="Verdana" pitchFamily="34" charset="0"/>
              </a:rPr>
              <a:t>about the </a:t>
            </a:r>
            <a:r>
              <a:rPr lang="en-US" sz="2000" b="0" i="0" dirty="0">
                <a:solidFill>
                  <a:srgbClr val="FF0000"/>
                </a:solidFill>
                <a:latin typeface="Verdana" pitchFamily="34" charset="0"/>
                <a:ea typeface="Verdana" pitchFamily="34" charset="0"/>
                <a:cs typeface="Verdana" pitchFamily="34" charset="0"/>
              </a:rPr>
              <a:t>use of </a:t>
            </a:r>
            <a:r>
              <a:rPr lang="en-US" sz="2000" b="0" i="0" dirty="0" err="1">
                <a:latin typeface="Verdana" pitchFamily="34" charset="0"/>
                <a:ea typeface="Verdana" pitchFamily="34" charset="0"/>
                <a:cs typeface="Verdana" pitchFamily="34" charset="0"/>
              </a:rPr>
              <a:t>steganography</a:t>
            </a:r>
            <a:r>
              <a:rPr lang="en-US" sz="2000" b="0" i="0" dirty="0">
                <a:latin typeface="Verdana" pitchFamily="34" charset="0"/>
                <a:ea typeface="Verdana" pitchFamily="34" charset="0"/>
                <a:cs typeface="Verdana" pitchFamily="34" charset="0"/>
              </a:rPr>
              <a:t>. People in the past used </a:t>
            </a:r>
            <a:r>
              <a:rPr lang="en-US" sz="2000" b="0" i="0" dirty="0" err="1">
                <a:latin typeface="Verdana" pitchFamily="34" charset="0"/>
                <a:ea typeface="Verdana" pitchFamily="34" charset="0"/>
                <a:cs typeface="Verdana" pitchFamily="34" charset="0"/>
              </a:rPr>
              <a:t>steganography</a:t>
            </a:r>
            <a:r>
              <a:rPr lang="en-US" sz="2000" b="0" i="0" dirty="0">
                <a:latin typeface="Verdana" pitchFamily="34" charset="0"/>
                <a:ea typeface="Verdana" pitchFamily="34" charset="0"/>
                <a:cs typeface="Verdana" pitchFamily="34" charset="0"/>
              </a:rPr>
              <a:t> </a:t>
            </a:r>
            <a:r>
              <a:rPr lang="en-US" sz="2000" b="0" i="0" dirty="0">
                <a:solidFill>
                  <a:srgbClr val="00CC00"/>
                </a:solidFill>
                <a:latin typeface="Verdana" pitchFamily="34" charset="0"/>
                <a:ea typeface="Verdana" pitchFamily="34" charset="0"/>
                <a:cs typeface="Verdana" pitchFamily="34" charset="0"/>
              </a:rPr>
              <a:t>for</a:t>
            </a:r>
            <a:r>
              <a:rPr lang="en-US" sz="2000" b="0" i="0" dirty="0">
                <a:latin typeface="Verdana" pitchFamily="34" charset="0"/>
                <a:ea typeface="Verdana" pitchFamily="34" charset="0"/>
                <a:cs typeface="Verdana" pitchFamily="34" charset="0"/>
              </a:rPr>
              <a:t> secret communication purpose in a variety of ways. Some of them includes:</a:t>
            </a:r>
            <a:endParaRPr lang="en-US" sz="2000" b="0" i="0" spc="200" dirty="0">
              <a:latin typeface="Verdana" pitchFamily="34" charset="0"/>
              <a:ea typeface="Verdana" pitchFamily="34" charset="0"/>
              <a:cs typeface="Verdana" pitchFamily="34" charset="0"/>
            </a:endParaRPr>
          </a:p>
        </p:txBody>
      </p:sp>
      <p:sp>
        <p:nvSpPr>
          <p:cNvPr id="12291" name="Rectangle 14"/>
          <p:cNvSpPr>
            <a:spLocks noChangeArrowheads="1"/>
          </p:cNvSpPr>
          <p:nvPr/>
        </p:nvSpPr>
        <p:spPr bwMode="auto">
          <a:xfrm>
            <a:off x="304800" y="2250063"/>
            <a:ext cx="86868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a:ln>
                  <a:solidFill>
                    <a:srgbClr val="3333FF"/>
                  </a:solidFill>
                </a:ln>
                <a:solidFill>
                  <a:srgbClr val="FF0000"/>
                </a:solidFill>
                <a:latin typeface="Verdana" panose="020B0604030504040204" pitchFamily="34" charset="0"/>
              </a:rPr>
              <a:t>The Greeks and wax-covered tablets:</a:t>
            </a:r>
          </a:p>
          <a:p>
            <a:pPr lvl="1" algn="just">
              <a:spcBef>
                <a:spcPts val="600"/>
              </a:spcBef>
              <a:spcAft>
                <a:spcPts val="600"/>
              </a:spcAft>
              <a:buFont typeface="Wingdings" panose="05000000000000000000" pitchFamily="2" charset="2"/>
              <a:buChar char="Ø"/>
            </a:pPr>
            <a:r>
              <a:rPr lang="en-US" sz="2000" b="0" i="0" dirty="0">
                <a:latin typeface="Verdana" panose="020B0604030504040204" pitchFamily="34" charset="0"/>
              </a:rPr>
              <a:t>Steganography as hidden writing was used to </a:t>
            </a:r>
            <a:r>
              <a:rPr lang="en-US" sz="2000" b="0" i="0" dirty="0">
                <a:solidFill>
                  <a:srgbClr val="0000FF"/>
                </a:solidFill>
                <a:latin typeface="Verdana" panose="020B0604030504040204" pitchFamily="34" charset="0"/>
              </a:rPr>
              <a:t>refer to practices of leaders hiding messages sent to other leaders</a:t>
            </a:r>
            <a:r>
              <a:rPr lang="en-US" sz="2000" b="0" i="0" dirty="0">
                <a:latin typeface="Verdana" panose="020B0604030504040204" pitchFamily="34" charset="0"/>
              </a:rPr>
              <a:t>.</a:t>
            </a:r>
          </a:p>
          <a:p>
            <a:pPr lvl="1" algn="just">
              <a:spcBef>
                <a:spcPts val="600"/>
              </a:spcBef>
              <a:spcAft>
                <a:spcPts val="600"/>
              </a:spcAft>
              <a:buFont typeface="Wingdings" panose="05000000000000000000" pitchFamily="2" charset="2"/>
              <a:buChar char="Ø"/>
            </a:pPr>
            <a:r>
              <a:rPr lang="en-US" sz="2000" b="0" i="0" dirty="0">
                <a:latin typeface="Verdana" panose="020B0604030504040204" pitchFamily="34" charset="0"/>
              </a:rPr>
              <a:t>In ancient Greece, text was </a:t>
            </a:r>
            <a:r>
              <a:rPr lang="en-US" sz="2000" b="0" i="0" dirty="0">
                <a:solidFill>
                  <a:srgbClr val="FF0000"/>
                </a:solidFill>
                <a:latin typeface="Verdana" panose="020B0604030504040204" pitchFamily="34" charset="0"/>
              </a:rPr>
              <a:t>written</a:t>
            </a:r>
            <a:r>
              <a:rPr lang="en-US" sz="2000" b="0" i="0" dirty="0">
                <a:latin typeface="Verdana" panose="020B0604030504040204" pitchFamily="34" charset="0"/>
              </a:rPr>
              <a:t> </a:t>
            </a:r>
            <a:r>
              <a:rPr lang="en-US" sz="2000" b="0" i="0" dirty="0">
                <a:solidFill>
                  <a:srgbClr val="0000FF"/>
                </a:solidFill>
                <a:latin typeface="Verdana" panose="020B0604030504040204" pitchFamily="34" charset="0"/>
              </a:rPr>
              <a:t>in wooden tablets </a:t>
            </a:r>
            <a:r>
              <a:rPr lang="en-US" sz="2000" b="0" i="0" dirty="0">
                <a:latin typeface="Verdana" panose="020B0604030504040204" pitchFamily="34" charset="0"/>
              </a:rPr>
              <a:t>and </a:t>
            </a:r>
            <a:r>
              <a:rPr lang="en-US" sz="2000" b="0" i="0" dirty="0">
                <a:solidFill>
                  <a:srgbClr val="FF0000"/>
                </a:solidFill>
                <a:latin typeface="Verdana" panose="020B0604030504040204" pitchFamily="34" charset="0"/>
              </a:rPr>
              <a:t>covered</a:t>
            </a:r>
            <a:r>
              <a:rPr lang="en-US" sz="2000" b="0" i="0" dirty="0">
                <a:latin typeface="Verdana" panose="020B0604030504040204" pitchFamily="34" charset="0"/>
              </a:rPr>
              <a:t> them </a:t>
            </a:r>
            <a:r>
              <a:rPr lang="en-US" sz="2000" b="0" i="0" dirty="0">
                <a:solidFill>
                  <a:srgbClr val="00CC00"/>
                </a:solidFill>
                <a:latin typeface="Verdana" panose="020B0604030504040204" pitchFamily="34" charset="0"/>
              </a:rPr>
              <a:t>with wax </a:t>
            </a:r>
            <a:r>
              <a:rPr lang="en-US" sz="2000" b="0" i="0" dirty="0">
                <a:latin typeface="Verdana" panose="020B0604030504040204" pitchFamily="34" charset="0"/>
              </a:rPr>
              <a:t>upon which an innocent covering message was written. </a:t>
            </a:r>
          </a:p>
          <a:p>
            <a:pPr lvl="1" algn="just">
              <a:spcBef>
                <a:spcPts val="600"/>
              </a:spcBef>
              <a:spcAft>
                <a:spcPts val="600"/>
              </a:spcAft>
              <a:buFont typeface="Wingdings" panose="05000000000000000000" pitchFamily="2" charset="2"/>
              <a:buChar char="Ø"/>
            </a:pPr>
            <a:r>
              <a:rPr lang="en-US" sz="2000" b="0" i="0" dirty="0">
                <a:solidFill>
                  <a:srgbClr val="FF0000"/>
                </a:solidFill>
                <a:latin typeface="Verdana" panose="020B0604030504040204" pitchFamily="34" charset="0"/>
              </a:rPr>
              <a:t>To pass a hidden message</a:t>
            </a:r>
            <a:r>
              <a:rPr lang="en-US" sz="2000" b="0" i="0" dirty="0">
                <a:latin typeface="Verdana" panose="020B0604030504040204" pitchFamily="34" charset="0"/>
              </a:rPr>
              <a:t>, a person would scrape the wax off of a tablet, write a message on the underlying wood and again cover the tablet with wax to make it appear blank and unused so it passed inspection by sentries without question.</a:t>
            </a:r>
          </a:p>
        </p:txBody>
      </p:sp>
      <p:sp>
        <p:nvSpPr>
          <p:cNvPr id="7" name="TextBox 6"/>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2294"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8"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a:solidFill>
                  <a:srgbClr val="3333FF"/>
                </a:solidFill>
              </a:rPr>
              <a:t>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4"/>
          <p:cNvSpPr>
            <a:spLocks noChangeArrowheads="1"/>
          </p:cNvSpPr>
          <p:nvPr/>
        </p:nvSpPr>
        <p:spPr bwMode="auto">
          <a:xfrm>
            <a:off x="228600" y="533400"/>
            <a:ext cx="86868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b="1" i="1">
                <a:solidFill>
                  <a:schemeClr val="tx1"/>
                </a:solidFill>
                <a:latin typeface="Times New Roman" panose="02020603050405020304" pitchFamily="18" charset="0"/>
              </a:defRPr>
            </a:lvl1pPr>
            <a:lvl2pPr indent="-45720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lvl="1">
              <a:spcBef>
                <a:spcPts val="600"/>
              </a:spcBef>
              <a:spcAft>
                <a:spcPts val="600"/>
              </a:spcAft>
            </a:pPr>
            <a:r>
              <a:rPr lang="en-US" sz="2800" i="0" u="sng" dirty="0" smtClean="0">
                <a:ln>
                  <a:solidFill>
                    <a:srgbClr val="3333FF"/>
                  </a:solidFill>
                </a:ln>
                <a:solidFill>
                  <a:srgbClr val="FF0000"/>
                </a:solidFill>
                <a:latin typeface="Verdana" panose="020B0604030504040204" pitchFamily="34" charset="0"/>
              </a:rPr>
              <a:t>Hidden Messages on Messenger's Body:</a:t>
            </a:r>
          </a:p>
          <a:p>
            <a:pPr lvl="1">
              <a:spcBef>
                <a:spcPts val="600"/>
              </a:spcBef>
              <a:spcAft>
                <a:spcPts val="600"/>
              </a:spcAft>
              <a:buFont typeface="Wingdings" panose="05000000000000000000" pitchFamily="2" charset="2"/>
              <a:buChar char="Ø"/>
            </a:pPr>
            <a:r>
              <a:rPr lang="en-US" sz="2000" b="0" i="0" dirty="0" smtClean="0">
                <a:latin typeface="Verdana" panose="020B0604030504040204" pitchFamily="34" charset="0"/>
              </a:rPr>
              <a:t>During </a:t>
            </a:r>
            <a:r>
              <a:rPr lang="en-US" sz="2000" b="0" i="0" dirty="0">
                <a:latin typeface="Verdana" panose="020B0604030504040204" pitchFamily="34" charset="0"/>
              </a:rPr>
              <a:t>the Roman Empire, </a:t>
            </a:r>
            <a:r>
              <a:rPr lang="en-US" sz="2000" b="0" i="0" dirty="0">
                <a:solidFill>
                  <a:srgbClr val="3333FF"/>
                </a:solidFill>
                <a:latin typeface="Verdana" panose="020B0604030504040204" pitchFamily="34" charset="0"/>
              </a:rPr>
              <a:t>secret information was tattooed on a messenger’s shaved head</a:t>
            </a:r>
            <a:r>
              <a:rPr lang="en-US" sz="2000" b="0" i="0" dirty="0">
                <a:latin typeface="Verdana" panose="020B0604030504040204" pitchFamily="34" charset="0"/>
              </a:rPr>
              <a:t>.</a:t>
            </a:r>
          </a:p>
          <a:p>
            <a:pPr lvl="1">
              <a:spcBef>
                <a:spcPts val="600"/>
              </a:spcBef>
              <a:spcAft>
                <a:spcPts val="600"/>
              </a:spcAft>
              <a:buFont typeface="Wingdings" panose="05000000000000000000" pitchFamily="2" charset="2"/>
              <a:buChar char="Ø"/>
            </a:pPr>
            <a:r>
              <a:rPr lang="en-US" sz="2000" b="0" i="0" dirty="0">
                <a:latin typeface="Verdana" panose="020B0604030504040204" pitchFamily="34" charset="0"/>
              </a:rPr>
              <a:t>A messenger's head was shaved, a message tattooed upon it. </a:t>
            </a:r>
          </a:p>
          <a:p>
            <a:pPr lvl="1">
              <a:spcBef>
                <a:spcPts val="600"/>
              </a:spcBef>
              <a:spcAft>
                <a:spcPts val="600"/>
              </a:spcAft>
              <a:buFont typeface="Wingdings" panose="05000000000000000000" pitchFamily="2" charset="2"/>
              <a:buChar char="Ø"/>
            </a:pPr>
            <a:r>
              <a:rPr lang="en-US" sz="2000" b="0" i="0" dirty="0">
                <a:latin typeface="Verdana" panose="020B0604030504040204" pitchFamily="34" charset="0"/>
              </a:rPr>
              <a:t>Several weeks later, the messenger’s hair has grown in and completely concealed the secret information. </a:t>
            </a:r>
          </a:p>
          <a:p>
            <a:pPr lvl="1">
              <a:spcBef>
                <a:spcPts val="600"/>
              </a:spcBef>
              <a:spcAft>
                <a:spcPts val="600"/>
              </a:spcAft>
              <a:buFont typeface="Wingdings" panose="05000000000000000000" pitchFamily="2" charset="2"/>
              <a:buChar char="Ø"/>
            </a:pPr>
            <a:r>
              <a:rPr lang="en-US" sz="2000" b="0" i="0" dirty="0">
                <a:latin typeface="Verdana" panose="020B0604030504040204" pitchFamily="34" charset="0"/>
              </a:rPr>
              <a:t>After that, the messenger is sent to remote place to intended person to deliver the message by shaving his head again. </a:t>
            </a:r>
          </a:p>
          <a:p>
            <a:pPr lvl="1">
              <a:spcBef>
                <a:spcPts val="600"/>
              </a:spcBef>
              <a:spcAft>
                <a:spcPts val="600"/>
              </a:spcAft>
              <a:buFont typeface="Wingdings" panose="05000000000000000000" pitchFamily="2" charset="2"/>
              <a:buChar char="Ø"/>
            </a:pPr>
            <a:r>
              <a:rPr lang="en-US" sz="2000" b="0" i="0" dirty="0">
                <a:latin typeface="Verdana" panose="020B0604030504040204" pitchFamily="34" charset="0"/>
              </a:rPr>
              <a:t>Other people would not be aware he was carrying a message.</a:t>
            </a:r>
          </a:p>
          <a:p>
            <a:pPr lvl="1">
              <a:spcBef>
                <a:spcPts val="600"/>
              </a:spcBef>
              <a:spcAft>
                <a:spcPts val="600"/>
              </a:spcAft>
              <a:buFont typeface="Wingdings" panose="05000000000000000000" pitchFamily="2" charset="2"/>
              <a:buChar char="Ø"/>
            </a:pPr>
            <a:r>
              <a:rPr lang="en-US" sz="2000" b="0" i="0" dirty="0">
                <a:latin typeface="Verdana" panose="020B0604030504040204" pitchFamily="34" charset="0"/>
              </a:rPr>
              <a:t>The message allegedly carried a warning to Greece about Persian invasion plans. This method has obvious </a:t>
            </a:r>
            <a:r>
              <a:rPr lang="en-US" sz="2000" b="0" i="0" dirty="0">
                <a:solidFill>
                  <a:srgbClr val="3333FF"/>
                </a:solidFill>
                <a:latin typeface="Verdana" panose="020B0604030504040204" pitchFamily="34" charset="0"/>
              </a:rPr>
              <a:t>drawbacks</a:t>
            </a:r>
            <a:r>
              <a:rPr lang="en-US" sz="2000" b="0" i="0" dirty="0">
                <a:latin typeface="Verdana" panose="020B0604030504040204" pitchFamily="34" charset="0"/>
              </a:rPr>
              <a:t> such as </a:t>
            </a:r>
            <a:r>
              <a:rPr lang="en-US" sz="2000" b="0" i="0" dirty="0">
                <a:solidFill>
                  <a:srgbClr val="FF0000"/>
                </a:solidFill>
                <a:latin typeface="Verdana" panose="020B0604030504040204" pitchFamily="34" charset="0"/>
              </a:rPr>
              <a:t>delayed transmission </a:t>
            </a:r>
            <a:r>
              <a:rPr lang="en-US" sz="2000" b="0" i="0" dirty="0">
                <a:latin typeface="Verdana" panose="020B0604030504040204" pitchFamily="34" charset="0"/>
              </a:rPr>
              <a:t>while waiting for the slave's hair to grow, and its one-off use since </a:t>
            </a:r>
            <a:r>
              <a:rPr lang="en-US" sz="2000" b="0" i="0" dirty="0">
                <a:solidFill>
                  <a:srgbClr val="00CC00"/>
                </a:solidFill>
                <a:latin typeface="Verdana" panose="020B0604030504040204" pitchFamily="34" charset="0"/>
              </a:rPr>
              <a:t>additional messages requires additional slave</a:t>
            </a:r>
            <a:r>
              <a:rPr lang="en-US" sz="2000" b="0" i="0" dirty="0">
                <a:latin typeface="Verdana" panose="020B0604030504040204" pitchFamily="34" charset="0"/>
              </a:rPr>
              <a:t>s.</a:t>
            </a:r>
          </a:p>
        </p:txBody>
      </p:sp>
      <p:sp>
        <p:nvSpPr>
          <p:cNvPr id="13315" name="AutoShape 7" descr="http://4.bp.blogspot.com/-I-EUME4witY/TZbFjKb22SI/AAAAAAAAAGQ/0dJPgTDOo6w/s200/hh.jpg"/>
          <p:cNvSpPr>
            <a:spLocks noChangeAspect="1" noChangeArrowheads="1"/>
          </p:cNvSpPr>
          <p:nvPr/>
        </p:nvSpPr>
        <p:spPr bwMode="auto">
          <a:xfrm>
            <a:off x="149225" y="-914400"/>
            <a:ext cx="16573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p>
        </p:txBody>
      </p:sp>
      <p:sp>
        <p:nvSpPr>
          <p:cNvPr id="7" name="TextBox 6"/>
          <p:cNvSpPr txBox="1"/>
          <p:nvPr/>
        </p:nvSpPr>
        <p:spPr>
          <a:xfrm>
            <a:off x="-95249" y="533400"/>
            <a:ext cx="369332" cy="6324600"/>
          </a:xfrm>
          <a:prstGeom prst="rect">
            <a:avLst/>
          </a:prstGeom>
          <a:noFill/>
        </p:spPr>
        <p:txBody>
          <a:bodyPr vert="vert270">
            <a:spAutoFit/>
          </a:bodyPr>
          <a:lstStyle/>
          <a:p>
            <a:pPr algn="ctr">
              <a:defRPr/>
            </a:pPr>
            <a:r>
              <a:rPr lang="en-US" sz="1200" dirty="0">
                <a:solidFill>
                  <a:srgbClr val="00CC00"/>
                </a:solidFill>
              </a:rPr>
              <a:t>Prepared by: K M </a:t>
            </a:r>
            <a:r>
              <a:rPr lang="en-US" sz="1200" dirty="0" err="1">
                <a:solidFill>
                  <a:srgbClr val="00CC00"/>
                </a:solidFill>
              </a:rPr>
              <a:t>Akkas</a:t>
            </a:r>
            <a:r>
              <a:rPr lang="en-US" sz="1200" dirty="0">
                <a:solidFill>
                  <a:srgbClr val="00CC00"/>
                </a:solidFill>
              </a:rPr>
              <a:t> Ali, Assistant Professor, IIT, JU</a:t>
            </a:r>
          </a:p>
        </p:txBody>
      </p:sp>
      <p:sp>
        <p:nvSpPr>
          <p:cNvPr id="13318" name="Rectangle 11"/>
          <p:cNvSpPr>
            <a:spLocks noChangeArrowheads="1"/>
          </p:cNvSpPr>
          <p:nvPr/>
        </p:nvSpPr>
        <p:spPr bwMode="auto">
          <a:xfrm>
            <a:off x="0" y="0"/>
            <a:ext cx="9144000" cy="569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100" i="0">
                <a:latin typeface="Arial" panose="020B0604020202020204" pitchFamily="34" charset="0"/>
              </a:rPr>
              <a:t>Historical Usage of Steganography:</a:t>
            </a:r>
          </a:p>
        </p:txBody>
      </p:sp>
      <p:sp>
        <p:nvSpPr>
          <p:cNvPr id="8" name="Slide Number Placeholder 1"/>
          <p:cNvSpPr>
            <a:spLocks noGrp="1"/>
          </p:cNvSpPr>
          <p:nvPr>
            <p:ph type="sldNum" sz="quarter" idx="10"/>
          </p:nvPr>
        </p:nvSpPr>
        <p:spPr>
          <a:xfrm>
            <a:off x="-76200" y="6553200"/>
            <a:ext cx="1905000" cy="457200"/>
          </a:xfrm>
        </p:spPr>
        <p:txBody>
          <a:bodyPr/>
          <a:lstStyle/>
          <a:p>
            <a:r>
              <a:rPr lang="en-US" dirty="0" smtClean="0">
                <a:solidFill>
                  <a:srgbClr val="FF0000"/>
                </a:solidFill>
              </a:rPr>
              <a:t>Slide-</a:t>
            </a:r>
            <a:r>
              <a:rPr lang="en-US" dirty="0" smtClean="0">
                <a:solidFill>
                  <a:srgbClr val="3333FF"/>
                </a:solidFill>
              </a:rPr>
              <a:t>7</a:t>
            </a:r>
            <a:endParaRPr lang="en-US" dirty="0">
              <a:solidFill>
                <a:srgbClr val="3333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8403</TotalTime>
  <Words>4442</Words>
  <Application>Microsoft Office PowerPoint</Application>
  <PresentationFormat>On-screen Show (4:3)</PresentationFormat>
  <Paragraphs>537</Paragraphs>
  <Slides>35</Slides>
  <Notes>30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SimSun</vt:lpstr>
      <vt:lpstr>Arial</vt:lpstr>
      <vt:lpstr>Arial Black</vt:lpstr>
      <vt:lpstr>Arial Narrow</vt:lpstr>
      <vt:lpstr>Calibri</vt:lpstr>
      <vt:lpstr>Old English Text MT</vt:lpstr>
      <vt:lpstr>Tahoma</vt:lpstr>
      <vt:lpstr>Times New Roman</vt:lpstr>
      <vt:lpstr>Verdana</vt:lpstr>
      <vt:lpstr>Wingdings</vt:lpstr>
      <vt:lpstr>Blends</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1041</cp:revision>
  <dcterms:created xsi:type="dcterms:W3CDTF">2000-01-15T04:50:39Z</dcterms:created>
  <dcterms:modified xsi:type="dcterms:W3CDTF">2022-10-13T17:48:14Z</dcterms:modified>
</cp:coreProperties>
</file>