
<file path=[Content_Types].xml><?xml version="1.0" encoding="utf-8"?>
<Types xmlns="http://schemas.openxmlformats.org/package/2006/content-types">
  <Default ContentType="image/jpeg" Extension="jpg"/>
  <Default ContentType="application/vnd.openxmlformats-officedocument.vmlDrawing" Extension="vml"/>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msword" PartName="/ppt/embeddings/Microsoft_Office_Word_97_-_2003_Document1.doc"/>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jMsnkJrFsPcpH5sdmjHJcvF++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F5FE6C-E03B-4377-84CF-5CF8F48DB2D4}">
  <a:tblStyle styleId="{94F5FE6C-E03B-4377-84CF-5CF8F48DB2D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04A208B-9732-451C-BB91-2A142685B815}"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a:lvl1pPr>
            <a:lvl2pPr indent="0" lvl="1" marL="0" algn="r">
              <a:spcBef>
                <a:spcPts val="0"/>
              </a:spcBef>
              <a:buNone/>
              <a:defRPr b="1"/>
            </a:lvl2pPr>
            <a:lvl3pPr indent="0" lvl="2" marL="0" algn="r">
              <a:spcBef>
                <a:spcPts val="0"/>
              </a:spcBef>
              <a:buNone/>
              <a:defRPr b="1"/>
            </a:lvl3pPr>
            <a:lvl4pPr indent="0" lvl="3" marL="0" algn="r">
              <a:spcBef>
                <a:spcPts val="0"/>
              </a:spcBef>
              <a:buNone/>
              <a:defRPr b="1"/>
            </a:lvl4pPr>
            <a:lvl5pPr indent="0" lvl="4" marL="0" algn="r">
              <a:spcBef>
                <a:spcPts val="0"/>
              </a:spcBef>
              <a:buNone/>
              <a:defRPr b="1"/>
            </a:lvl5pPr>
            <a:lvl6pPr indent="0" lvl="5" marL="0" algn="r">
              <a:spcBef>
                <a:spcPts val="0"/>
              </a:spcBef>
              <a:buNone/>
              <a:defRPr b="1"/>
            </a:lvl6pPr>
            <a:lvl7pPr indent="0" lvl="6" marL="0" algn="r">
              <a:spcBef>
                <a:spcPts val="0"/>
              </a:spcBef>
              <a:buNone/>
              <a:defRPr b="1"/>
            </a:lvl7pPr>
            <a:lvl8pPr indent="0" lvl="7" marL="0" algn="r">
              <a:spcBef>
                <a:spcPts val="0"/>
              </a:spcBef>
              <a:buNone/>
              <a:defRPr b="1"/>
            </a:lvl8pPr>
            <a:lvl9pPr indent="0" lvl="8" marL="0" algn="r">
              <a:spcBef>
                <a:spcPts val="0"/>
              </a:spcBef>
              <a:buNone/>
              <a:defRPr b="1"/>
            </a:lvl9pPr>
          </a:lstStyle>
          <a:p>
            <a:pPr indent="0" lvl="0" marL="0" rtl="0" algn="r">
              <a:spcBef>
                <a:spcPts val="0"/>
              </a:spcBef>
              <a:spcAft>
                <a:spcPts val="0"/>
              </a:spcAft>
              <a:buNone/>
            </a:pPr>
            <a:r>
              <a:rPr lang="en-US"/>
              <a:t>Page </a:t>
            </a:r>
            <a:fld id="{00000000-1234-1234-1234-123412341234}" type="slidenum">
              <a:rPr b="0" lang="en-US"/>
              <a:t>‹#›</a:t>
            </a:fld>
            <a:endParaRPr b="0"/>
          </a:p>
        </p:txBody>
      </p:sp>
      <p:sp>
        <p:nvSpPr>
          <p:cNvPr id="21" name="Google Shape;21;p26"/>
          <p:cNvSpPr/>
          <p:nvPr/>
        </p:nvSpPr>
        <p:spPr>
          <a:xfrm>
            <a:off x="0" y="0"/>
            <a:ext cx="9144000" cy="1122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6"/>
          <p:cNvSpPr/>
          <p:nvPr/>
        </p:nvSpPr>
        <p:spPr>
          <a:xfrm>
            <a:off x="11086" y="6259484"/>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27"/>
          <p:cNvSpPr/>
          <p:nvPr/>
        </p:nvSpPr>
        <p:spPr>
          <a:xfrm>
            <a:off x="11086" y="6259484"/>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27"/>
          <p:cNvSpPr/>
          <p:nvPr/>
        </p:nvSpPr>
        <p:spPr>
          <a:xfrm>
            <a:off x="0" y="1703012"/>
            <a:ext cx="9144000" cy="968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2" name="Google Shape;72;p3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shamimkaiser@juniv.edu"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Arial"/>
              <a:buNone/>
            </a:pPr>
            <a:r>
              <a:rPr b="1" lang="en-US" sz="3200">
                <a:solidFill>
                  <a:srgbClr val="2F5496"/>
                </a:solidFill>
              </a:rPr>
              <a:t>ICE4101: Artificial Intelligence</a:t>
            </a:r>
            <a:br>
              <a:rPr b="1" lang="en-US" sz="3200">
                <a:solidFill>
                  <a:srgbClr val="2F5496"/>
                </a:solidFill>
              </a:rPr>
            </a:br>
            <a:r>
              <a:rPr b="1" lang="en-US" sz="3200">
                <a:solidFill>
                  <a:srgbClr val="2F5496"/>
                </a:solidFill>
              </a:rPr>
              <a:t>Genetic Algorithm </a:t>
            </a:r>
            <a:endParaRPr sz="3200">
              <a:solidFill>
                <a:srgbClr val="2F5496"/>
              </a:solidFill>
            </a:endParaRPr>
          </a:p>
        </p:txBody>
      </p:sp>
      <p:sp>
        <p:nvSpPr>
          <p:cNvPr id="93" name="Google Shape;93;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sz="1800"/>
              <a:t>Instructor: M. Shamim Kaiser</a:t>
            </a:r>
            <a:endParaRPr/>
          </a:p>
          <a:p>
            <a:pPr indent="0" lvl="0" marL="0" rtl="0" algn="ctr">
              <a:lnSpc>
                <a:spcPct val="90000"/>
              </a:lnSpc>
              <a:spcBef>
                <a:spcPts val="1000"/>
              </a:spcBef>
              <a:spcAft>
                <a:spcPts val="0"/>
              </a:spcAft>
              <a:buClr>
                <a:schemeClr val="dk1"/>
              </a:buClr>
              <a:buSzPts val="1800"/>
              <a:buNone/>
            </a:pPr>
            <a:r>
              <a:rPr lang="en-US" sz="1800"/>
              <a:t>Email: </a:t>
            </a:r>
            <a:r>
              <a:rPr lang="en-US" sz="1800" u="sng">
                <a:solidFill>
                  <a:schemeClr val="hlink"/>
                </a:solidFill>
                <a:hlinkClick r:id="rId3"/>
              </a:rPr>
              <a:t>shamimkaiser@gmail.com</a:t>
            </a:r>
            <a:endParaRPr sz="1800"/>
          </a:p>
          <a:p>
            <a:pPr indent="0" lvl="0" marL="0" rtl="0" algn="ctr">
              <a:lnSpc>
                <a:spcPct val="90000"/>
              </a:lnSpc>
              <a:spcBef>
                <a:spcPts val="1000"/>
              </a:spcBef>
              <a:spcAft>
                <a:spcPts val="0"/>
              </a:spcAft>
              <a:buClr>
                <a:schemeClr val="dk1"/>
              </a:buClr>
              <a:buSzPts val="1800"/>
              <a:buNone/>
            </a:pPr>
            <a:r>
              <a:rPr lang="en-US" sz="1800"/>
              <a:t>Cell Phone : 01971932323</a:t>
            </a:r>
            <a:endParaRPr/>
          </a:p>
          <a:p>
            <a:pPr indent="0" lvl="0" marL="0" rtl="0" algn="ctr">
              <a:lnSpc>
                <a:spcPct val="90000"/>
              </a:lnSpc>
              <a:spcBef>
                <a:spcPts val="1000"/>
              </a:spcBef>
              <a:spcAft>
                <a:spcPts val="0"/>
              </a:spcAft>
              <a:buClr>
                <a:schemeClr val="dk1"/>
              </a:buClr>
              <a:buSzPts val="1800"/>
              <a:buNone/>
            </a:pPr>
            <a:r>
              <a:rPr lang="en-US" sz="1800"/>
              <a:t>Skype: shamimkaiser</a:t>
            </a:r>
            <a:endParaRPr sz="1800"/>
          </a:p>
        </p:txBody>
      </p:sp>
      <p:sp>
        <p:nvSpPr>
          <p:cNvPr id="94" name="Google Shape;9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5" name="Google Shape;95;p1"/>
          <p:cNvPicPr preferRelativeResize="0"/>
          <p:nvPr/>
        </p:nvPicPr>
        <p:blipFill rotWithShape="1">
          <a:blip r:embed="rId4">
            <a:alphaModFix/>
          </a:blip>
          <a:srcRect b="0" l="0" r="0" t="0"/>
          <a:stretch/>
        </p:blipFill>
        <p:spPr>
          <a:xfrm>
            <a:off x="-1" y="6356351"/>
            <a:ext cx="494049" cy="501649"/>
          </a:xfrm>
          <a:prstGeom prst="rect">
            <a:avLst/>
          </a:prstGeom>
          <a:noFill/>
          <a:ln>
            <a:noFill/>
          </a:ln>
        </p:spPr>
      </p:pic>
      <p:sp>
        <p:nvSpPr>
          <p:cNvPr id="96" name="Google Shape;96;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97" name="Google Shape;97;p1"/>
          <p:cNvSpPr txBox="1"/>
          <p:nvPr/>
        </p:nvSpPr>
        <p:spPr>
          <a:xfrm>
            <a:off x="7643393" y="1600200"/>
            <a:ext cx="1091004" cy="369332"/>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Week 13</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Roulette Wheel Selection</a:t>
            </a:r>
            <a:endParaRPr/>
          </a:p>
        </p:txBody>
      </p:sp>
      <p:sp>
        <p:nvSpPr>
          <p:cNvPr id="168" name="Google Shape;168;p10"/>
          <p:cNvSpPr txBox="1"/>
          <p:nvPr>
            <p:ph idx="1" type="body"/>
          </p:nvPr>
        </p:nvSpPr>
        <p:spPr>
          <a:xfrm>
            <a:off x="0" y="1862356"/>
            <a:ext cx="9144000" cy="46146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roulette wheel selection, each chromosome is given a slice of a circular roulette wheel. The area of the slice within the wheel is equal to the chromosome fitness ratio. </a:t>
            </a:r>
            <a:endParaRPr/>
          </a:p>
          <a:p>
            <a:pPr indent="-228600" lvl="0" marL="228600" rtl="0" algn="l">
              <a:lnSpc>
                <a:spcPct val="90000"/>
              </a:lnSpc>
              <a:spcBef>
                <a:spcPts val="1000"/>
              </a:spcBef>
              <a:spcAft>
                <a:spcPts val="0"/>
              </a:spcAft>
              <a:buClr>
                <a:schemeClr val="dk1"/>
              </a:buClr>
              <a:buSzPts val="2800"/>
              <a:buChar char="•"/>
            </a:pPr>
            <a:r>
              <a:rPr lang="en-US"/>
              <a:t>To select a chromosome for mating, a random number is generated in the interval [0,1]. It is like spinning a roulette wheel where each chromosome has a segment on the wheel proportional to its fitness.The roulette wheel is spun, and when the arrow comes to the rest on one of the segments, the corresponding chromosome is selected.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1676" t="14815"/>
          <a:stretch/>
        </p:blipFill>
        <p:spPr>
          <a:xfrm>
            <a:off x="142875" y="1007975"/>
            <a:ext cx="8858250" cy="5648325"/>
          </a:xfrm>
          <a:prstGeom prst="rect">
            <a:avLst/>
          </a:prstGeom>
          <a:noFill/>
          <a:ln>
            <a:noFill/>
          </a:ln>
        </p:spPr>
      </p:pic>
      <p:sp>
        <p:nvSpPr>
          <p:cNvPr id="174" name="Google Shape;174;p11"/>
          <p:cNvSpPr/>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2"/>
                </a:solidFill>
                <a:latin typeface="Times New Roman"/>
                <a:ea typeface="Times New Roman"/>
                <a:cs typeface="Times New Roman"/>
                <a:sym typeface="Times New Roman"/>
              </a:rPr>
              <a:t>Roulette Wheel Selection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How Cross-over Works?</a:t>
            </a:r>
            <a:endParaRPr/>
          </a:p>
        </p:txBody>
      </p:sp>
      <p:sp>
        <p:nvSpPr>
          <p:cNvPr id="180" name="Google Shape;180;p12"/>
          <p:cNvSpPr txBox="1"/>
          <p:nvPr>
            <p:ph idx="1" type="body"/>
          </p:nvPr>
        </p:nvSpPr>
        <p:spPr>
          <a:xfrm>
            <a:off x="685800" y="1979802"/>
            <a:ext cx="7772400" cy="365899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800"/>
              <a:t>Cross over: First the crossover operator randomly chooses a crossover point where two parent chromosomes ‘break’ and then exchanges the chromosome parts after that point.</a:t>
            </a:r>
            <a:endParaRPr/>
          </a:p>
          <a:p>
            <a:pPr indent="-228600" lvl="0" marL="228600" rtl="0" algn="l">
              <a:lnSpc>
                <a:spcPct val="90000"/>
              </a:lnSpc>
              <a:spcBef>
                <a:spcPts val="1000"/>
              </a:spcBef>
              <a:spcAft>
                <a:spcPts val="0"/>
              </a:spcAft>
              <a:buClr>
                <a:schemeClr val="dk1"/>
              </a:buClr>
              <a:buSzPct val="100000"/>
              <a:buChar char="•"/>
            </a:pPr>
            <a:r>
              <a:rPr lang="en-US" sz="2800"/>
              <a:t>If a pair of chromosomes does not cross-over, then the chromosome cloning takes place and the offspring are created as exact copies of each parent.</a:t>
            </a:r>
            <a:endParaRPr/>
          </a:p>
          <a:p>
            <a:pPr indent="-228600" lvl="0" marL="228600" rtl="0" algn="l">
              <a:lnSpc>
                <a:spcPct val="90000"/>
              </a:lnSpc>
              <a:spcBef>
                <a:spcPts val="1000"/>
              </a:spcBef>
              <a:spcAft>
                <a:spcPts val="0"/>
              </a:spcAft>
              <a:buClr>
                <a:schemeClr val="dk1"/>
              </a:buClr>
              <a:buSzPct val="100000"/>
              <a:buChar char="•"/>
            </a:pPr>
            <a:r>
              <a:rPr lang="en-US" sz="2800"/>
              <a:t>A value of 0.7 for the cross-over probability generally produces good results.</a:t>
            </a:r>
            <a:endParaRPr/>
          </a:p>
          <a:p>
            <a:pPr indent="-64135" lvl="0" marL="228600" rtl="0" algn="l">
              <a:lnSpc>
                <a:spcPct val="90000"/>
              </a:lnSpc>
              <a:spcBef>
                <a:spcPts val="1000"/>
              </a:spcBef>
              <a:spcAft>
                <a:spcPts val="0"/>
              </a:spcAft>
              <a:buClr>
                <a:schemeClr val="dk1"/>
              </a:buClr>
              <a:buSzPct val="10000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nvSpPr>
        <p:spPr>
          <a:xfrm>
            <a:off x="1600200" y="152400"/>
            <a:ext cx="2211388"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Initial Strings</a:t>
            </a:r>
            <a:endParaRPr/>
          </a:p>
        </p:txBody>
      </p:sp>
      <p:sp>
        <p:nvSpPr>
          <p:cNvPr id="186" name="Google Shape;186;p13"/>
          <p:cNvSpPr txBox="1"/>
          <p:nvPr/>
        </p:nvSpPr>
        <p:spPr>
          <a:xfrm>
            <a:off x="5562600" y="152400"/>
            <a:ext cx="1603375"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omic Sans MS"/>
                <a:ea typeface="Comic Sans MS"/>
                <a:cs typeface="Comic Sans MS"/>
                <a:sym typeface="Comic Sans MS"/>
              </a:rPr>
              <a:t>Offspring</a:t>
            </a:r>
            <a:endParaRPr/>
          </a:p>
        </p:txBody>
      </p:sp>
      <p:sp>
        <p:nvSpPr>
          <p:cNvPr id="187" name="Google Shape;187;p13"/>
          <p:cNvSpPr txBox="1"/>
          <p:nvPr/>
        </p:nvSpPr>
        <p:spPr>
          <a:xfrm>
            <a:off x="0" y="838200"/>
            <a:ext cx="19034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FF00"/>
                </a:solidFill>
                <a:latin typeface="Comic Sans MS"/>
                <a:ea typeface="Comic Sans MS"/>
                <a:cs typeface="Comic Sans MS"/>
                <a:sym typeface="Comic Sans MS"/>
              </a:rPr>
              <a:t>Single-Point</a:t>
            </a:r>
            <a:endParaRPr/>
          </a:p>
        </p:txBody>
      </p:sp>
      <p:sp>
        <p:nvSpPr>
          <p:cNvPr id="188" name="Google Shape;188;p13"/>
          <p:cNvSpPr txBox="1"/>
          <p:nvPr/>
        </p:nvSpPr>
        <p:spPr>
          <a:xfrm>
            <a:off x="0" y="2743200"/>
            <a:ext cx="1676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FF00"/>
                </a:solidFill>
                <a:latin typeface="Comic Sans MS"/>
                <a:ea typeface="Comic Sans MS"/>
                <a:cs typeface="Comic Sans MS"/>
                <a:sym typeface="Comic Sans MS"/>
              </a:rPr>
              <a:t>Two-Point</a:t>
            </a:r>
            <a:endParaRPr/>
          </a:p>
        </p:txBody>
      </p:sp>
      <p:sp>
        <p:nvSpPr>
          <p:cNvPr id="189" name="Google Shape;189;p13"/>
          <p:cNvSpPr txBox="1"/>
          <p:nvPr/>
        </p:nvSpPr>
        <p:spPr>
          <a:xfrm>
            <a:off x="0" y="4648200"/>
            <a:ext cx="1676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FF00"/>
                </a:solidFill>
                <a:latin typeface="Comic Sans MS"/>
                <a:ea typeface="Comic Sans MS"/>
                <a:cs typeface="Comic Sans MS"/>
                <a:sym typeface="Comic Sans MS"/>
              </a:rPr>
              <a:t>Uniform</a:t>
            </a:r>
            <a:endParaRPr/>
          </a:p>
        </p:txBody>
      </p:sp>
      <p:sp>
        <p:nvSpPr>
          <p:cNvPr id="190" name="Google Shape;190;p13"/>
          <p:cNvSpPr txBox="1"/>
          <p:nvPr/>
        </p:nvSpPr>
        <p:spPr>
          <a:xfrm>
            <a:off x="381000" y="14478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highlight>
                  <a:srgbClr val="FFFF00"/>
                </a:highlight>
                <a:latin typeface="Comic Sans MS"/>
                <a:ea typeface="Comic Sans MS"/>
                <a:cs typeface="Comic Sans MS"/>
                <a:sym typeface="Comic Sans MS"/>
              </a:rPr>
              <a:t>11000101 010</a:t>
            </a:r>
            <a:r>
              <a:rPr lang="en-US" sz="2000">
                <a:solidFill>
                  <a:srgbClr val="FF0000"/>
                </a:solidFill>
                <a:latin typeface="Comic Sans MS"/>
                <a:ea typeface="Comic Sans MS"/>
                <a:cs typeface="Comic Sans MS"/>
                <a:sym typeface="Comic Sans MS"/>
              </a:rPr>
              <a:t>11000 01101010</a:t>
            </a:r>
            <a:endParaRPr/>
          </a:p>
        </p:txBody>
      </p:sp>
      <p:sp>
        <p:nvSpPr>
          <p:cNvPr id="191" name="Google Shape;191;p13"/>
          <p:cNvSpPr txBox="1"/>
          <p:nvPr/>
        </p:nvSpPr>
        <p:spPr>
          <a:xfrm>
            <a:off x="381000" y="19812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FF"/>
                </a:solidFill>
                <a:highlight>
                  <a:srgbClr val="FFFF00"/>
                </a:highlight>
                <a:latin typeface="Comic Sans MS"/>
                <a:ea typeface="Comic Sans MS"/>
                <a:cs typeface="Comic Sans MS"/>
                <a:sym typeface="Comic Sans MS"/>
              </a:rPr>
              <a:t>00100100 101</a:t>
            </a:r>
            <a:r>
              <a:rPr lang="en-US" sz="2000">
                <a:solidFill>
                  <a:srgbClr val="0000FF"/>
                </a:solidFill>
                <a:latin typeface="Comic Sans MS"/>
                <a:ea typeface="Comic Sans MS"/>
                <a:cs typeface="Comic Sans MS"/>
                <a:sym typeface="Comic Sans MS"/>
              </a:rPr>
              <a:t>11001 01111000</a:t>
            </a:r>
            <a:endParaRPr/>
          </a:p>
        </p:txBody>
      </p:sp>
      <p:sp>
        <p:nvSpPr>
          <p:cNvPr id="192" name="Google Shape;192;p13"/>
          <p:cNvSpPr txBox="1"/>
          <p:nvPr/>
        </p:nvSpPr>
        <p:spPr>
          <a:xfrm>
            <a:off x="381000" y="34290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11000101 01011000 01101010</a:t>
            </a:r>
            <a:endParaRPr/>
          </a:p>
        </p:txBody>
      </p:sp>
      <p:sp>
        <p:nvSpPr>
          <p:cNvPr id="193" name="Google Shape;193;p13"/>
          <p:cNvSpPr txBox="1"/>
          <p:nvPr/>
        </p:nvSpPr>
        <p:spPr>
          <a:xfrm>
            <a:off x="381000" y="53340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11000101 01011000 01101010</a:t>
            </a:r>
            <a:endParaRPr/>
          </a:p>
        </p:txBody>
      </p:sp>
      <p:sp>
        <p:nvSpPr>
          <p:cNvPr id="194" name="Google Shape;194;p13"/>
          <p:cNvSpPr txBox="1"/>
          <p:nvPr/>
        </p:nvSpPr>
        <p:spPr>
          <a:xfrm>
            <a:off x="381000" y="39624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FF"/>
                </a:solidFill>
                <a:latin typeface="Comic Sans MS"/>
                <a:ea typeface="Comic Sans MS"/>
                <a:cs typeface="Comic Sans MS"/>
                <a:sym typeface="Comic Sans MS"/>
              </a:rPr>
              <a:t>00100100 10111001 01111000</a:t>
            </a:r>
            <a:endParaRPr/>
          </a:p>
        </p:txBody>
      </p:sp>
      <p:sp>
        <p:nvSpPr>
          <p:cNvPr id="195" name="Google Shape;195;p13"/>
          <p:cNvSpPr txBox="1"/>
          <p:nvPr/>
        </p:nvSpPr>
        <p:spPr>
          <a:xfrm>
            <a:off x="381000" y="58674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FF"/>
                </a:solidFill>
                <a:latin typeface="Comic Sans MS"/>
                <a:ea typeface="Comic Sans MS"/>
                <a:cs typeface="Comic Sans MS"/>
                <a:sym typeface="Comic Sans MS"/>
              </a:rPr>
              <a:t>00100100 10111001 01111000</a:t>
            </a:r>
            <a:endParaRPr/>
          </a:p>
        </p:txBody>
      </p:sp>
      <p:sp>
        <p:nvSpPr>
          <p:cNvPr id="196" name="Google Shape;196;p13"/>
          <p:cNvSpPr txBox="1"/>
          <p:nvPr/>
        </p:nvSpPr>
        <p:spPr>
          <a:xfrm>
            <a:off x="5257800" y="58674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1</a:t>
            </a:r>
            <a:r>
              <a:rPr lang="en-US" sz="2000">
                <a:solidFill>
                  <a:srgbClr val="0000FF"/>
                </a:solidFill>
                <a:latin typeface="Comic Sans MS"/>
                <a:ea typeface="Comic Sans MS"/>
                <a:cs typeface="Comic Sans MS"/>
                <a:sym typeface="Comic Sans MS"/>
              </a:rPr>
              <a:t>010</a:t>
            </a:r>
            <a:r>
              <a:rPr lang="en-US" sz="2000">
                <a:solidFill>
                  <a:srgbClr val="FF0000"/>
                </a:solidFill>
                <a:latin typeface="Comic Sans MS"/>
                <a:ea typeface="Comic Sans MS"/>
                <a:cs typeface="Comic Sans MS"/>
                <a:sym typeface="Comic Sans MS"/>
              </a:rPr>
              <a:t>010</a:t>
            </a:r>
            <a:r>
              <a:rPr lang="en-US" sz="2000">
                <a:solidFill>
                  <a:srgbClr val="0000FF"/>
                </a:solidFill>
                <a:latin typeface="Comic Sans MS"/>
                <a:ea typeface="Comic Sans MS"/>
                <a:cs typeface="Comic Sans MS"/>
                <a:sym typeface="Comic Sans MS"/>
              </a:rPr>
              <a:t>0</a:t>
            </a:r>
            <a:r>
              <a:rPr lang="en-US" sz="2000">
                <a:solidFill>
                  <a:schemeClr val="dk1"/>
                </a:solidFill>
                <a:latin typeface="Comic Sans MS"/>
                <a:ea typeface="Comic Sans MS"/>
                <a:cs typeface="Comic Sans MS"/>
                <a:sym typeface="Comic Sans MS"/>
              </a:rPr>
              <a:t> </a:t>
            </a:r>
            <a:r>
              <a:rPr lang="en-US" sz="2000">
                <a:solidFill>
                  <a:srgbClr val="0000FF"/>
                </a:solidFill>
                <a:latin typeface="Comic Sans MS"/>
                <a:ea typeface="Comic Sans MS"/>
                <a:cs typeface="Comic Sans MS"/>
                <a:sym typeface="Comic Sans MS"/>
              </a:rPr>
              <a:t>10</a:t>
            </a:r>
            <a:r>
              <a:rPr lang="en-US" sz="2000">
                <a:solidFill>
                  <a:srgbClr val="FF0000"/>
                </a:solidFill>
                <a:latin typeface="Comic Sans MS"/>
                <a:ea typeface="Comic Sans MS"/>
                <a:cs typeface="Comic Sans MS"/>
                <a:sym typeface="Comic Sans MS"/>
              </a:rPr>
              <a:t>011</a:t>
            </a:r>
            <a:r>
              <a:rPr lang="en-US" sz="2000">
                <a:solidFill>
                  <a:srgbClr val="0000FF"/>
                </a:solidFill>
                <a:latin typeface="Comic Sans MS"/>
                <a:ea typeface="Comic Sans MS"/>
                <a:cs typeface="Comic Sans MS"/>
                <a:sym typeface="Comic Sans MS"/>
              </a:rPr>
              <a:t>001</a:t>
            </a:r>
            <a:r>
              <a:rPr lang="en-US" sz="2000">
                <a:solidFill>
                  <a:schemeClr val="dk1"/>
                </a:solidFill>
                <a:latin typeface="Comic Sans MS"/>
                <a:ea typeface="Comic Sans MS"/>
                <a:cs typeface="Comic Sans MS"/>
                <a:sym typeface="Comic Sans MS"/>
              </a:rPr>
              <a:t> </a:t>
            </a:r>
            <a:r>
              <a:rPr lang="en-US" sz="2000">
                <a:solidFill>
                  <a:srgbClr val="0000FF"/>
                </a:solidFill>
                <a:latin typeface="Comic Sans MS"/>
                <a:ea typeface="Comic Sans MS"/>
                <a:cs typeface="Comic Sans MS"/>
                <a:sym typeface="Comic Sans MS"/>
              </a:rPr>
              <a:t>0</a:t>
            </a:r>
            <a:r>
              <a:rPr lang="en-US" sz="2000">
                <a:solidFill>
                  <a:srgbClr val="FF0000"/>
                </a:solidFill>
                <a:latin typeface="Comic Sans MS"/>
                <a:ea typeface="Comic Sans MS"/>
                <a:cs typeface="Comic Sans MS"/>
                <a:sym typeface="Comic Sans MS"/>
              </a:rPr>
              <a:t>110</a:t>
            </a:r>
            <a:r>
              <a:rPr lang="en-US" sz="2000">
                <a:solidFill>
                  <a:srgbClr val="0000FF"/>
                </a:solidFill>
                <a:latin typeface="Comic Sans MS"/>
                <a:ea typeface="Comic Sans MS"/>
                <a:cs typeface="Comic Sans MS"/>
                <a:sym typeface="Comic Sans MS"/>
              </a:rPr>
              <a:t>1000</a:t>
            </a:r>
            <a:endParaRPr/>
          </a:p>
        </p:txBody>
      </p:sp>
      <p:sp>
        <p:nvSpPr>
          <p:cNvPr id="197" name="Google Shape;197;p13"/>
          <p:cNvSpPr txBox="1"/>
          <p:nvPr/>
        </p:nvSpPr>
        <p:spPr>
          <a:xfrm>
            <a:off x="5210175" y="3962400"/>
            <a:ext cx="38100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FF"/>
                </a:solidFill>
                <a:latin typeface="Comic Sans MS"/>
                <a:ea typeface="Comic Sans MS"/>
                <a:cs typeface="Comic Sans MS"/>
                <a:sym typeface="Comic Sans MS"/>
              </a:rPr>
              <a:t>00100100</a:t>
            </a:r>
            <a:r>
              <a:rPr lang="en-US" sz="2000">
                <a:solidFill>
                  <a:schemeClr val="dk1"/>
                </a:solidFill>
                <a:latin typeface="Comic Sans MS"/>
                <a:ea typeface="Comic Sans MS"/>
                <a:cs typeface="Comic Sans MS"/>
                <a:sym typeface="Comic Sans MS"/>
              </a:rPr>
              <a:t> </a:t>
            </a:r>
            <a:r>
              <a:rPr lang="en-US" sz="2000">
                <a:solidFill>
                  <a:srgbClr val="0000FF"/>
                </a:solidFill>
                <a:latin typeface="Comic Sans MS"/>
                <a:ea typeface="Comic Sans MS"/>
                <a:cs typeface="Comic Sans MS"/>
                <a:sym typeface="Comic Sans MS"/>
              </a:rPr>
              <a:t>10</a:t>
            </a:r>
            <a:r>
              <a:rPr lang="en-US" sz="2000">
                <a:solidFill>
                  <a:srgbClr val="FF0000"/>
                </a:solidFill>
                <a:latin typeface="Comic Sans MS"/>
                <a:ea typeface="Comic Sans MS"/>
                <a:cs typeface="Comic Sans MS"/>
                <a:sym typeface="Comic Sans MS"/>
              </a:rPr>
              <a:t>011000</a:t>
            </a:r>
            <a:r>
              <a:rPr lang="en-US" sz="2000">
                <a:solidFill>
                  <a:schemeClr val="dk1"/>
                </a:solidFill>
                <a:latin typeface="Comic Sans MS"/>
                <a:ea typeface="Comic Sans MS"/>
                <a:cs typeface="Comic Sans MS"/>
                <a:sym typeface="Comic Sans MS"/>
              </a:rPr>
              <a:t> </a:t>
            </a:r>
            <a:r>
              <a:rPr lang="en-US" sz="2000">
                <a:solidFill>
                  <a:srgbClr val="FF0000"/>
                </a:solidFill>
                <a:latin typeface="Comic Sans MS"/>
                <a:ea typeface="Comic Sans MS"/>
                <a:cs typeface="Comic Sans MS"/>
                <a:sym typeface="Comic Sans MS"/>
              </a:rPr>
              <a:t>01</a:t>
            </a:r>
            <a:r>
              <a:rPr lang="en-US" sz="2000">
                <a:solidFill>
                  <a:srgbClr val="0000FF"/>
                </a:solidFill>
                <a:latin typeface="Comic Sans MS"/>
                <a:ea typeface="Comic Sans MS"/>
                <a:cs typeface="Comic Sans MS"/>
                <a:sym typeface="Comic Sans MS"/>
              </a:rPr>
              <a:t>111000</a:t>
            </a:r>
            <a:endParaRPr/>
          </a:p>
        </p:txBody>
      </p:sp>
      <p:sp>
        <p:nvSpPr>
          <p:cNvPr id="198" name="Google Shape;198;p13"/>
          <p:cNvSpPr txBox="1"/>
          <p:nvPr/>
        </p:nvSpPr>
        <p:spPr>
          <a:xfrm>
            <a:off x="5254625" y="19812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FF"/>
                </a:solidFill>
                <a:latin typeface="Comic Sans MS"/>
                <a:ea typeface="Comic Sans MS"/>
                <a:cs typeface="Comic Sans MS"/>
                <a:sym typeface="Comic Sans MS"/>
              </a:rPr>
              <a:t>00100100 101</a:t>
            </a:r>
            <a:r>
              <a:rPr lang="en-US" sz="2000">
                <a:solidFill>
                  <a:srgbClr val="FF0000"/>
                </a:solidFill>
                <a:latin typeface="Comic Sans MS"/>
                <a:ea typeface="Comic Sans MS"/>
                <a:cs typeface="Comic Sans MS"/>
                <a:sym typeface="Comic Sans MS"/>
              </a:rPr>
              <a:t>11000</a:t>
            </a:r>
            <a:r>
              <a:rPr lang="en-US" sz="2000">
                <a:solidFill>
                  <a:schemeClr val="dk1"/>
                </a:solidFill>
                <a:latin typeface="Comic Sans MS"/>
                <a:ea typeface="Comic Sans MS"/>
                <a:cs typeface="Comic Sans MS"/>
                <a:sym typeface="Comic Sans MS"/>
              </a:rPr>
              <a:t> </a:t>
            </a:r>
            <a:r>
              <a:rPr lang="en-US" sz="2000">
                <a:solidFill>
                  <a:srgbClr val="FF0000"/>
                </a:solidFill>
                <a:latin typeface="Comic Sans MS"/>
                <a:ea typeface="Comic Sans MS"/>
                <a:cs typeface="Comic Sans MS"/>
                <a:sym typeface="Comic Sans MS"/>
              </a:rPr>
              <a:t>01101010</a:t>
            </a:r>
            <a:endParaRPr/>
          </a:p>
        </p:txBody>
      </p:sp>
      <p:sp>
        <p:nvSpPr>
          <p:cNvPr id="199" name="Google Shape;199;p13"/>
          <p:cNvSpPr txBox="1"/>
          <p:nvPr/>
        </p:nvSpPr>
        <p:spPr>
          <a:xfrm>
            <a:off x="5254625" y="14478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11000101 010</a:t>
            </a:r>
            <a:r>
              <a:rPr lang="en-US" sz="2000">
                <a:solidFill>
                  <a:srgbClr val="0000FF"/>
                </a:solidFill>
                <a:latin typeface="Comic Sans MS"/>
                <a:ea typeface="Comic Sans MS"/>
                <a:cs typeface="Comic Sans MS"/>
                <a:sym typeface="Comic Sans MS"/>
              </a:rPr>
              <a:t>11001 01111000</a:t>
            </a:r>
            <a:endParaRPr/>
          </a:p>
        </p:txBody>
      </p:sp>
      <p:sp>
        <p:nvSpPr>
          <p:cNvPr id="200" name="Google Shape;200;p13"/>
          <p:cNvSpPr txBox="1"/>
          <p:nvPr/>
        </p:nvSpPr>
        <p:spPr>
          <a:xfrm>
            <a:off x="5257800" y="34290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FF0000"/>
                </a:solidFill>
                <a:latin typeface="Comic Sans MS"/>
                <a:ea typeface="Comic Sans MS"/>
                <a:cs typeface="Comic Sans MS"/>
                <a:sym typeface="Comic Sans MS"/>
              </a:rPr>
              <a:t>11000101 01</a:t>
            </a:r>
            <a:r>
              <a:rPr lang="en-US" sz="2000">
                <a:solidFill>
                  <a:srgbClr val="0000FF"/>
                </a:solidFill>
                <a:latin typeface="Comic Sans MS"/>
                <a:ea typeface="Comic Sans MS"/>
                <a:cs typeface="Comic Sans MS"/>
                <a:sym typeface="Comic Sans MS"/>
              </a:rPr>
              <a:t>111001</a:t>
            </a:r>
            <a:r>
              <a:rPr lang="en-US" sz="2000">
                <a:solidFill>
                  <a:schemeClr val="dk1"/>
                </a:solidFill>
                <a:latin typeface="Comic Sans MS"/>
                <a:ea typeface="Comic Sans MS"/>
                <a:cs typeface="Comic Sans MS"/>
                <a:sym typeface="Comic Sans MS"/>
              </a:rPr>
              <a:t> </a:t>
            </a:r>
            <a:r>
              <a:rPr lang="en-US" sz="2000">
                <a:solidFill>
                  <a:srgbClr val="0000FF"/>
                </a:solidFill>
                <a:latin typeface="Comic Sans MS"/>
                <a:ea typeface="Comic Sans MS"/>
                <a:cs typeface="Comic Sans MS"/>
                <a:sym typeface="Comic Sans MS"/>
              </a:rPr>
              <a:t>01</a:t>
            </a:r>
            <a:r>
              <a:rPr lang="en-US" sz="2000">
                <a:solidFill>
                  <a:srgbClr val="FF0000"/>
                </a:solidFill>
                <a:latin typeface="Comic Sans MS"/>
                <a:ea typeface="Comic Sans MS"/>
                <a:cs typeface="Comic Sans MS"/>
                <a:sym typeface="Comic Sans MS"/>
              </a:rPr>
              <a:t>101010</a:t>
            </a:r>
            <a:endParaRPr/>
          </a:p>
        </p:txBody>
      </p:sp>
      <p:sp>
        <p:nvSpPr>
          <p:cNvPr id="201" name="Google Shape;201;p13"/>
          <p:cNvSpPr txBox="1"/>
          <p:nvPr/>
        </p:nvSpPr>
        <p:spPr>
          <a:xfrm>
            <a:off x="5257800" y="53340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FF"/>
                </a:solidFill>
                <a:latin typeface="Comic Sans MS"/>
                <a:ea typeface="Comic Sans MS"/>
                <a:cs typeface="Comic Sans MS"/>
                <a:sym typeface="Comic Sans MS"/>
              </a:rPr>
              <a:t>0</a:t>
            </a:r>
            <a:r>
              <a:rPr lang="en-US" sz="2000">
                <a:solidFill>
                  <a:srgbClr val="FF0000"/>
                </a:solidFill>
                <a:latin typeface="Comic Sans MS"/>
                <a:ea typeface="Comic Sans MS"/>
                <a:cs typeface="Comic Sans MS"/>
                <a:sym typeface="Comic Sans MS"/>
              </a:rPr>
              <a:t>100</a:t>
            </a:r>
            <a:r>
              <a:rPr lang="en-US" sz="2000">
                <a:solidFill>
                  <a:srgbClr val="0000FF"/>
                </a:solidFill>
                <a:latin typeface="Comic Sans MS"/>
                <a:ea typeface="Comic Sans MS"/>
                <a:cs typeface="Comic Sans MS"/>
                <a:sym typeface="Comic Sans MS"/>
              </a:rPr>
              <a:t>010</a:t>
            </a:r>
            <a:r>
              <a:rPr lang="en-US" sz="2000">
                <a:solidFill>
                  <a:srgbClr val="FF0000"/>
                </a:solidFill>
                <a:latin typeface="Comic Sans MS"/>
                <a:ea typeface="Comic Sans MS"/>
                <a:cs typeface="Comic Sans MS"/>
                <a:sym typeface="Comic Sans MS"/>
              </a:rPr>
              <a:t>1</a:t>
            </a:r>
            <a:r>
              <a:rPr lang="en-US" sz="2000">
                <a:solidFill>
                  <a:schemeClr val="dk1"/>
                </a:solidFill>
                <a:latin typeface="Comic Sans MS"/>
                <a:ea typeface="Comic Sans MS"/>
                <a:cs typeface="Comic Sans MS"/>
                <a:sym typeface="Comic Sans MS"/>
              </a:rPr>
              <a:t> </a:t>
            </a:r>
            <a:r>
              <a:rPr lang="en-US" sz="2000">
                <a:solidFill>
                  <a:srgbClr val="FF0000"/>
                </a:solidFill>
                <a:latin typeface="Comic Sans MS"/>
                <a:ea typeface="Comic Sans MS"/>
                <a:cs typeface="Comic Sans MS"/>
                <a:sym typeface="Comic Sans MS"/>
              </a:rPr>
              <a:t>01</a:t>
            </a:r>
            <a:r>
              <a:rPr lang="en-US" sz="2000">
                <a:solidFill>
                  <a:srgbClr val="0000FF"/>
                </a:solidFill>
                <a:latin typeface="Comic Sans MS"/>
                <a:ea typeface="Comic Sans MS"/>
                <a:cs typeface="Comic Sans MS"/>
                <a:sym typeface="Comic Sans MS"/>
              </a:rPr>
              <a:t>111</a:t>
            </a:r>
            <a:r>
              <a:rPr lang="en-US" sz="2000">
                <a:solidFill>
                  <a:srgbClr val="FF0000"/>
                </a:solidFill>
                <a:latin typeface="Comic Sans MS"/>
                <a:ea typeface="Comic Sans MS"/>
                <a:cs typeface="Comic Sans MS"/>
                <a:sym typeface="Comic Sans MS"/>
              </a:rPr>
              <a:t>000</a:t>
            </a:r>
            <a:r>
              <a:rPr lang="en-US" sz="2000">
                <a:solidFill>
                  <a:schemeClr val="dk1"/>
                </a:solidFill>
                <a:latin typeface="Comic Sans MS"/>
                <a:ea typeface="Comic Sans MS"/>
                <a:cs typeface="Comic Sans MS"/>
                <a:sym typeface="Comic Sans MS"/>
              </a:rPr>
              <a:t> </a:t>
            </a:r>
            <a:r>
              <a:rPr lang="en-US" sz="2000">
                <a:solidFill>
                  <a:srgbClr val="FF0000"/>
                </a:solidFill>
                <a:latin typeface="Comic Sans MS"/>
                <a:ea typeface="Comic Sans MS"/>
                <a:cs typeface="Comic Sans MS"/>
                <a:sym typeface="Comic Sans MS"/>
              </a:rPr>
              <a:t>0</a:t>
            </a:r>
            <a:r>
              <a:rPr lang="en-US" sz="2000">
                <a:solidFill>
                  <a:srgbClr val="0000FF"/>
                </a:solidFill>
                <a:latin typeface="Comic Sans MS"/>
                <a:ea typeface="Comic Sans MS"/>
                <a:cs typeface="Comic Sans MS"/>
                <a:sym typeface="Comic Sans MS"/>
              </a:rPr>
              <a:t>111</a:t>
            </a:r>
            <a:r>
              <a:rPr lang="en-US" sz="2000">
                <a:solidFill>
                  <a:srgbClr val="FF0000"/>
                </a:solidFill>
                <a:latin typeface="Comic Sans MS"/>
                <a:ea typeface="Comic Sans MS"/>
                <a:cs typeface="Comic Sans MS"/>
                <a:sym typeface="Comic Sans MS"/>
              </a:rPr>
              <a:t>1010</a:t>
            </a:r>
            <a:endParaRPr/>
          </a:p>
        </p:txBody>
      </p:sp>
      <p:cxnSp>
        <p:nvCxnSpPr>
          <p:cNvPr id="202" name="Google Shape;202;p13"/>
          <p:cNvCxnSpPr/>
          <p:nvPr/>
        </p:nvCxnSpPr>
        <p:spPr>
          <a:xfrm>
            <a:off x="1981200" y="3765550"/>
            <a:ext cx="1143000" cy="0"/>
          </a:xfrm>
          <a:prstGeom prst="straightConnector1">
            <a:avLst/>
          </a:prstGeom>
          <a:noFill/>
          <a:ln cap="flat" cmpd="sng" w="25400">
            <a:solidFill>
              <a:schemeClr val="dk1"/>
            </a:solidFill>
            <a:prstDash val="solid"/>
            <a:round/>
            <a:headEnd len="med" w="med" type="none"/>
            <a:tailEnd len="med" w="med" type="none"/>
          </a:ln>
        </p:spPr>
      </p:cxnSp>
      <p:cxnSp>
        <p:nvCxnSpPr>
          <p:cNvPr id="203" name="Google Shape;203;p13"/>
          <p:cNvCxnSpPr/>
          <p:nvPr/>
        </p:nvCxnSpPr>
        <p:spPr>
          <a:xfrm>
            <a:off x="533400" y="4286250"/>
            <a:ext cx="1447800" cy="0"/>
          </a:xfrm>
          <a:prstGeom prst="straightConnector1">
            <a:avLst/>
          </a:prstGeom>
          <a:noFill/>
          <a:ln cap="flat" cmpd="sng" w="25400">
            <a:solidFill>
              <a:schemeClr val="dk1"/>
            </a:solidFill>
            <a:prstDash val="solid"/>
            <a:round/>
            <a:headEnd len="med" w="med" type="none"/>
            <a:tailEnd len="med" w="med" type="none"/>
          </a:ln>
        </p:spPr>
      </p:cxnSp>
      <p:cxnSp>
        <p:nvCxnSpPr>
          <p:cNvPr id="204" name="Google Shape;204;p13"/>
          <p:cNvCxnSpPr/>
          <p:nvPr/>
        </p:nvCxnSpPr>
        <p:spPr>
          <a:xfrm>
            <a:off x="3124200" y="4286250"/>
            <a:ext cx="762000" cy="0"/>
          </a:xfrm>
          <a:prstGeom prst="straightConnector1">
            <a:avLst/>
          </a:prstGeom>
          <a:noFill/>
          <a:ln cap="flat" cmpd="sng" w="25400">
            <a:solidFill>
              <a:schemeClr val="dk1"/>
            </a:solidFill>
            <a:prstDash val="solid"/>
            <a:round/>
            <a:headEnd len="med" w="med" type="none"/>
            <a:tailEnd len="med" w="med" type="none"/>
          </a:ln>
        </p:spPr>
      </p:cxnSp>
      <p:cxnSp>
        <p:nvCxnSpPr>
          <p:cNvPr id="205" name="Google Shape;205;p13"/>
          <p:cNvCxnSpPr/>
          <p:nvPr/>
        </p:nvCxnSpPr>
        <p:spPr>
          <a:xfrm>
            <a:off x="3429000" y="5667375"/>
            <a:ext cx="457200" cy="0"/>
          </a:xfrm>
          <a:prstGeom prst="straightConnector1">
            <a:avLst/>
          </a:prstGeom>
          <a:noFill/>
          <a:ln cap="flat" cmpd="sng" w="25400">
            <a:solidFill>
              <a:schemeClr val="dk1"/>
            </a:solidFill>
            <a:prstDash val="solid"/>
            <a:round/>
            <a:headEnd len="med" w="med" type="none"/>
            <a:tailEnd len="med" w="med" type="none"/>
          </a:ln>
        </p:spPr>
      </p:cxnSp>
      <p:cxnSp>
        <p:nvCxnSpPr>
          <p:cNvPr id="206" name="Google Shape;206;p13"/>
          <p:cNvCxnSpPr/>
          <p:nvPr/>
        </p:nvCxnSpPr>
        <p:spPr>
          <a:xfrm>
            <a:off x="2362200" y="5667375"/>
            <a:ext cx="658813" cy="0"/>
          </a:xfrm>
          <a:prstGeom prst="straightConnector1">
            <a:avLst/>
          </a:prstGeom>
          <a:noFill/>
          <a:ln cap="flat" cmpd="sng" w="25400">
            <a:solidFill>
              <a:schemeClr val="dk1"/>
            </a:solidFill>
            <a:prstDash val="solid"/>
            <a:round/>
            <a:headEnd len="med" w="med" type="none"/>
            <a:tailEnd len="med" w="med" type="none"/>
          </a:ln>
        </p:spPr>
      </p:cxnSp>
      <p:cxnSp>
        <p:nvCxnSpPr>
          <p:cNvPr id="207" name="Google Shape;207;p13"/>
          <p:cNvCxnSpPr/>
          <p:nvPr/>
        </p:nvCxnSpPr>
        <p:spPr>
          <a:xfrm>
            <a:off x="1524000" y="5667375"/>
            <a:ext cx="381000" cy="0"/>
          </a:xfrm>
          <a:prstGeom prst="straightConnector1">
            <a:avLst/>
          </a:prstGeom>
          <a:noFill/>
          <a:ln cap="flat" cmpd="sng" w="25400">
            <a:solidFill>
              <a:schemeClr val="dk1"/>
            </a:solidFill>
            <a:prstDash val="solid"/>
            <a:round/>
            <a:headEnd len="med" w="med" type="none"/>
            <a:tailEnd len="med" w="med" type="none"/>
          </a:ln>
        </p:spPr>
      </p:cxnSp>
      <p:cxnSp>
        <p:nvCxnSpPr>
          <p:cNvPr id="208" name="Google Shape;208;p13"/>
          <p:cNvCxnSpPr/>
          <p:nvPr/>
        </p:nvCxnSpPr>
        <p:spPr>
          <a:xfrm>
            <a:off x="685800" y="5667375"/>
            <a:ext cx="304800" cy="0"/>
          </a:xfrm>
          <a:prstGeom prst="straightConnector1">
            <a:avLst/>
          </a:prstGeom>
          <a:noFill/>
          <a:ln cap="flat" cmpd="sng" w="25400">
            <a:solidFill>
              <a:schemeClr val="dk1"/>
            </a:solidFill>
            <a:prstDash val="solid"/>
            <a:round/>
            <a:headEnd len="med" w="med" type="none"/>
            <a:tailEnd len="med" w="med" type="none"/>
          </a:ln>
        </p:spPr>
      </p:cxnSp>
      <p:cxnSp>
        <p:nvCxnSpPr>
          <p:cNvPr id="209" name="Google Shape;209;p13"/>
          <p:cNvCxnSpPr/>
          <p:nvPr/>
        </p:nvCxnSpPr>
        <p:spPr>
          <a:xfrm>
            <a:off x="457200" y="6188075"/>
            <a:ext cx="152400" cy="0"/>
          </a:xfrm>
          <a:prstGeom prst="straightConnector1">
            <a:avLst/>
          </a:prstGeom>
          <a:noFill/>
          <a:ln cap="flat" cmpd="sng" w="25400">
            <a:solidFill>
              <a:schemeClr val="dk1"/>
            </a:solidFill>
            <a:prstDash val="solid"/>
            <a:round/>
            <a:headEnd len="med" w="med" type="none"/>
            <a:tailEnd len="med" w="med" type="none"/>
          </a:ln>
        </p:spPr>
      </p:cxnSp>
      <p:cxnSp>
        <p:nvCxnSpPr>
          <p:cNvPr id="210" name="Google Shape;210;p13"/>
          <p:cNvCxnSpPr/>
          <p:nvPr/>
        </p:nvCxnSpPr>
        <p:spPr>
          <a:xfrm>
            <a:off x="1066800" y="6188075"/>
            <a:ext cx="457200" cy="0"/>
          </a:xfrm>
          <a:prstGeom prst="straightConnector1">
            <a:avLst/>
          </a:prstGeom>
          <a:noFill/>
          <a:ln cap="flat" cmpd="sng" w="25400">
            <a:solidFill>
              <a:schemeClr val="dk1"/>
            </a:solidFill>
            <a:prstDash val="solid"/>
            <a:round/>
            <a:headEnd len="med" w="med" type="none"/>
            <a:tailEnd len="med" w="med" type="none"/>
          </a:ln>
        </p:spPr>
      </p:cxnSp>
      <p:cxnSp>
        <p:nvCxnSpPr>
          <p:cNvPr id="211" name="Google Shape;211;p13"/>
          <p:cNvCxnSpPr/>
          <p:nvPr/>
        </p:nvCxnSpPr>
        <p:spPr>
          <a:xfrm>
            <a:off x="1981200" y="6172200"/>
            <a:ext cx="304800" cy="0"/>
          </a:xfrm>
          <a:prstGeom prst="straightConnector1">
            <a:avLst/>
          </a:prstGeom>
          <a:noFill/>
          <a:ln cap="flat" cmpd="sng" w="25400">
            <a:solidFill>
              <a:schemeClr val="dk1"/>
            </a:solidFill>
            <a:prstDash val="solid"/>
            <a:round/>
            <a:headEnd len="med" w="med" type="none"/>
            <a:tailEnd len="med" w="med" type="none"/>
          </a:ln>
        </p:spPr>
      </p:cxnSp>
      <p:cxnSp>
        <p:nvCxnSpPr>
          <p:cNvPr id="212" name="Google Shape;212;p13"/>
          <p:cNvCxnSpPr/>
          <p:nvPr/>
        </p:nvCxnSpPr>
        <p:spPr>
          <a:xfrm>
            <a:off x="3048000" y="6188075"/>
            <a:ext cx="304800" cy="0"/>
          </a:xfrm>
          <a:prstGeom prst="straightConnector1">
            <a:avLst/>
          </a:prstGeom>
          <a:noFill/>
          <a:ln cap="flat" cmpd="sng" w="25400">
            <a:solidFill>
              <a:schemeClr val="dk1"/>
            </a:solidFill>
            <a:prstDash val="solid"/>
            <a:round/>
            <a:headEnd len="med" w="med" type="none"/>
            <a:tailEnd len="med" w="med" type="none"/>
          </a:ln>
        </p:spPr>
      </p:cxnSp>
      <p:cxnSp>
        <p:nvCxnSpPr>
          <p:cNvPr id="213" name="Google Shape;213;p13"/>
          <p:cNvCxnSpPr/>
          <p:nvPr/>
        </p:nvCxnSpPr>
        <p:spPr>
          <a:xfrm>
            <a:off x="533400" y="1763713"/>
            <a:ext cx="1524000" cy="0"/>
          </a:xfrm>
          <a:prstGeom prst="straightConnector1">
            <a:avLst/>
          </a:prstGeom>
          <a:noFill/>
          <a:ln cap="flat" cmpd="sng" w="25400">
            <a:solidFill>
              <a:schemeClr val="dk1"/>
            </a:solidFill>
            <a:prstDash val="solid"/>
            <a:round/>
            <a:headEnd len="med" w="med" type="none"/>
            <a:tailEnd len="med" w="med" type="none"/>
          </a:ln>
        </p:spPr>
      </p:cxnSp>
      <p:cxnSp>
        <p:nvCxnSpPr>
          <p:cNvPr id="214" name="Google Shape;214;p13"/>
          <p:cNvCxnSpPr/>
          <p:nvPr/>
        </p:nvCxnSpPr>
        <p:spPr>
          <a:xfrm>
            <a:off x="2133600" y="2303463"/>
            <a:ext cx="1752600" cy="0"/>
          </a:xfrm>
          <a:prstGeom prst="straightConnector1">
            <a:avLst/>
          </a:prstGeom>
          <a:noFill/>
          <a:ln cap="flat" cmpd="sng" w="25400">
            <a:solidFill>
              <a:schemeClr val="dk1"/>
            </a:solidFill>
            <a:prstDash val="solid"/>
            <a:round/>
            <a:headEnd len="med" w="med" type="none"/>
            <a:tailEnd len="med" w="med" type="none"/>
          </a:ln>
        </p:spPr>
      </p:cxnSp>
      <p:cxnSp>
        <p:nvCxnSpPr>
          <p:cNvPr id="215" name="Google Shape;215;p13"/>
          <p:cNvCxnSpPr/>
          <p:nvPr/>
        </p:nvCxnSpPr>
        <p:spPr>
          <a:xfrm>
            <a:off x="4114800" y="1676400"/>
            <a:ext cx="1066800" cy="0"/>
          </a:xfrm>
          <a:prstGeom prst="straightConnector1">
            <a:avLst/>
          </a:prstGeom>
          <a:noFill/>
          <a:ln cap="flat" cmpd="sng" w="9525">
            <a:solidFill>
              <a:schemeClr val="dk1"/>
            </a:solidFill>
            <a:prstDash val="solid"/>
            <a:round/>
            <a:headEnd len="med" w="med" type="none"/>
            <a:tailEnd len="med" w="med" type="triangle"/>
          </a:ln>
        </p:spPr>
      </p:cxnSp>
      <p:cxnSp>
        <p:nvCxnSpPr>
          <p:cNvPr id="216" name="Google Shape;216;p13"/>
          <p:cNvCxnSpPr/>
          <p:nvPr/>
        </p:nvCxnSpPr>
        <p:spPr>
          <a:xfrm>
            <a:off x="4114800" y="2209800"/>
            <a:ext cx="1066800" cy="0"/>
          </a:xfrm>
          <a:prstGeom prst="straightConnector1">
            <a:avLst/>
          </a:prstGeom>
          <a:noFill/>
          <a:ln cap="flat" cmpd="sng" w="9525">
            <a:solidFill>
              <a:schemeClr val="dk1"/>
            </a:solidFill>
            <a:prstDash val="solid"/>
            <a:round/>
            <a:headEnd len="med" w="med" type="none"/>
            <a:tailEnd len="med" w="med" type="triangle"/>
          </a:ln>
        </p:spPr>
      </p:cxnSp>
      <p:cxnSp>
        <p:nvCxnSpPr>
          <p:cNvPr id="217" name="Google Shape;217;p13"/>
          <p:cNvCxnSpPr/>
          <p:nvPr/>
        </p:nvCxnSpPr>
        <p:spPr>
          <a:xfrm>
            <a:off x="4114800" y="3581400"/>
            <a:ext cx="1066800" cy="0"/>
          </a:xfrm>
          <a:prstGeom prst="straightConnector1">
            <a:avLst/>
          </a:prstGeom>
          <a:noFill/>
          <a:ln cap="flat" cmpd="sng" w="9525">
            <a:solidFill>
              <a:schemeClr val="dk1"/>
            </a:solidFill>
            <a:prstDash val="solid"/>
            <a:round/>
            <a:headEnd len="med" w="med" type="none"/>
            <a:tailEnd len="med" w="med" type="triangle"/>
          </a:ln>
        </p:spPr>
      </p:cxnSp>
      <p:cxnSp>
        <p:nvCxnSpPr>
          <p:cNvPr id="218" name="Google Shape;218;p13"/>
          <p:cNvCxnSpPr/>
          <p:nvPr/>
        </p:nvCxnSpPr>
        <p:spPr>
          <a:xfrm>
            <a:off x="4114800" y="4114800"/>
            <a:ext cx="1066800" cy="0"/>
          </a:xfrm>
          <a:prstGeom prst="straightConnector1">
            <a:avLst/>
          </a:prstGeom>
          <a:noFill/>
          <a:ln cap="flat" cmpd="sng" w="9525">
            <a:solidFill>
              <a:schemeClr val="dk1"/>
            </a:solidFill>
            <a:prstDash val="solid"/>
            <a:round/>
            <a:headEnd len="med" w="med" type="none"/>
            <a:tailEnd len="med" w="med" type="triangle"/>
          </a:ln>
        </p:spPr>
      </p:cxnSp>
      <p:cxnSp>
        <p:nvCxnSpPr>
          <p:cNvPr id="219" name="Google Shape;219;p13"/>
          <p:cNvCxnSpPr/>
          <p:nvPr/>
        </p:nvCxnSpPr>
        <p:spPr>
          <a:xfrm>
            <a:off x="4114800" y="5486400"/>
            <a:ext cx="1066800" cy="0"/>
          </a:xfrm>
          <a:prstGeom prst="straightConnector1">
            <a:avLst/>
          </a:prstGeom>
          <a:noFill/>
          <a:ln cap="flat" cmpd="sng" w="9525">
            <a:solidFill>
              <a:schemeClr val="dk1"/>
            </a:solidFill>
            <a:prstDash val="solid"/>
            <a:round/>
            <a:headEnd len="med" w="med" type="none"/>
            <a:tailEnd len="med" w="med" type="triangle"/>
          </a:ln>
        </p:spPr>
      </p:cxnSp>
      <p:cxnSp>
        <p:nvCxnSpPr>
          <p:cNvPr id="220" name="Google Shape;220;p13"/>
          <p:cNvCxnSpPr/>
          <p:nvPr/>
        </p:nvCxnSpPr>
        <p:spPr>
          <a:xfrm>
            <a:off x="4114800" y="6019800"/>
            <a:ext cx="10668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26" name="Google Shape;226;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highlight>
                  <a:srgbClr val="FFFF00"/>
                </a:highlight>
              </a:rPr>
              <a:t>101</a:t>
            </a:r>
            <a:r>
              <a:rPr lang="en-US">
                <a:highlight>
                  <a:srgbClr val="00FF00"/>
                </a:highlight>
              </a:rPr>
              <a:t>100</a:t>
            </a:r>
            <a:r>
              <a:rPr lang="en-US"/>
              <a:t>         101</a:t>
            </a:r>
            <a:r>
              <a:rPr lang="en-US">
                <a:highlight>
                  <a:srgbClr val="FF00FF"/>
                </a:highlight>
              </a:rPr>
              <a:t>111</a:t>
            </a:r>
            <a:endParaRPr/>
          </a:p>
          <a:p>
            <a:pPr indent="-228600" lvl="0" marL="228600" rtl="0" algn="l">
              <a:lnSpc>
                <a:spcPct val="90000"/>
              </a:lnSpc>
              <a:spcBef>
                <a:spcPts val="1000"/>
              </a:spcBef>
              <a:spcAft>
                <a:spcPts val="0"/>
              </a:spcAft>
              <a:buClr>
                <a:schemeClr val="dk1"/>
              </a:buClr>
              <a:buSzPts val="2800"/>
              <a:buChar char="•"/>
            </a:pPr>
            <a:r>
              <a:rPr lang="en-US">
                <a:highlight>
                  <a:srgbClr val="FFFF00"/>
                </a:highlight>
              </a:rPr>
              <a:t>111</a:t>
            </a:r>
            <a:r>
              <a:rPr lang="en-US">
                <a:highlight>
                  <a:srgbClr val="FF00FF"/>
                </a:highlight>
              </a:rPr>
              <a:t>111</a:t>
            </a:r>
            <a:r>
              <a:rPr lang="en-US"/>
              <a:t>          111</a:t>
            </a:r>
            <a:r>
              <a:rPr lang="en-US">
                <a:highlight>
                  <a:srgbClr val="00FF00"/>
                </a:highlight>
              </a:rPr>
              <a:t>100</a:t>
            </a:r>
            <a:r>
              <a:rPr lang="en-US"/>
              <a:t> </a:t>
            </a:r>
            <a:endParaRPr/>
          </a:p>
        </p:txBody>
      </p:sp>
      <p:sp>
        <p:nvSpPr>
          <p:cNvPr id="227" name="Google Shape;227;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228" name="Google Shape;228;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7620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Mutation</a:t>
            </a:r>
            <a:endParaRPr/>
          </a:p>
        </p:txBody>
      </p:sp>
      <p:sp>
        <p:nvSpPr>
          <p:cNvPr id="234" name="Google Shape;234;p15"/>
          <p:cNvSpPr txBox="1"/>
          <p:nvPr>
            <p:ph idx="1" type="body"/>
          </p:nvPr>
        </p:nvSpPr>
        <p:spPr>
          <a:xfrm>
            <a:off x="609600" y="1887522"/>
            <a:ext cx="7772400" cy="329407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Mutation, which is rare in nature represents a change in the gene. It may lead to a significant improvement in fitness, but more often has rather harmful results.</a:t>
            </a:r>
            <a:endParaRPr/>
          </a:p>
          <a:p>
            <a:pPr indent="-228600" lvl="0" marL="228600" rtl="0" algn="l">
              <a:lnSpc>
                <a:spcPct val="90000"/>
              </a:lnSpc>
              <a:spcBef>
                <a:spcPts val="1000"/>
              </a:spcBef>
              <a:spcAft>
                <a:spcPts val="0"/>
              </a:spcAft>
              <a:buClr>
                <a:schemeClr val="dk1"/>
              </a:buClr>
              <a:buSzPct val="100000"/>
              <a:buChar char="•"/>
            </a:pPr>
            <a:r>
              <a:rPr lang="en-US"/>
              <a:t>The mutation operator flips a randomly selected gene in a chromosome. </a:t>
            </a:r>
            <a:endParaRPr/>
          </a:p>
          <a:p>
            <a:pPr indent="-228600" lvl="0" marL="228600" rtl="0" algn="l">
              <a:lnSpc>
                <a:spcPct val="90000"/>
              </a:lnSpc>
              <a:spcBef>
                <a:spcPts val="1000"/>
              </a:spcBef>
              <a:spcAft>
                <a:spcPts val="0"/>
              </a:spcAft>
              <a:buClr>
                <a:schemeClr val="dk1"/>
              </a:buClr>
              <a:buSzPct val="100000"/>
              <a:buChar char="•"/>
            </a:pPr>
            <a:r>
              <a:rPr lang="en-US"/>
              <a:t>Mutation can occur at any gene in a chromosome with some probability. The mutation probability is quite small in nature, in the range 0.0001 and 0.01.</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Why use Mutation?</a:t>
            </a:r>
            <a:endParaRPr/>
          </a:p>
        </p:txBody>
      </p:sp>
      <p:sp>
        <p:nvSpPr>
          <p:cNvPr id="240" name="Google Shape;240;p16"/>
          <p:cNvSpPr txBox="1"/>
          <p:nvPr>
            <p:ph idx="1" type="body"/>
          </p:nvPr>
        </p:nvSpPr>
        <p:spPr>
          <a:xfrm>
            <a:off x="609600" y="1879134"/>
            <a:ext cx="7772400" cy="330246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Its role is to provide a guarantee that the search algorithm is not trapped on a local optimum. The sequence of selection and crossover operations may stagnate at any homogeneous set of solutions. Under such conditions, all chromosomes are identical, and thus the average fitness of the population cannot be improved. The search algorithm is not able to proceed further. Mutation aids us in avoiding loss of genetic diversity.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2"/>
                </a:solidFill>
                <a:latin typeface="Times New Roman"/>
                <a:ea typeface="Times New Roman"/>
                <a:cs typeface="Times New Roman"/>
                <a:sym typeface="Times New Roman"/>
              </a:rPr>
              <a:t>Simple Example</a:t>
            </a:r>
            <a:endParaRPr/>
          </a:p>
        </p:txBody>
      </p:sp>
      <p:sp>
        <p:nvSpPr>
          <p:cNvPr id="246" name="Google Shape;246;p17"/>
          <p:cNvSpPr/>
          <p:nvPr/>
        </p:nvSpPr>
        <p:spPr>
          <a:xfrm>
            <a:off x="457200" y="990600"/>
            <a:ext cx="81534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f(x) = {MAX(x</a:t>
            </a:r>
            <a:r>
              <a:rPr baseline="30000" lang="en-US" sz="2800">
                <a:solidFill>
                  <a:schemeClr val="dk1"/>
                </a:solidFill>
                <a:latin typeface="Times New Roman"/>
                <a:ea typeface="Times New Roman"/>
                <a:cs typeface="Times New Roman"/>
                <a:sym typeface="Times New Roman"/>
              </a:rPr>
              <a:t>2</a:t>
            </a:r>
            <a:r>
              <a:rPr lang="en-US" sz="2800">
                <a:solidFill>
                  <a:schemeClr val="dk1"/>
                </a:solidFill>
                <a:latin typeface="Times New Roman"/>
                <a:ea typeface="Times New Roman"/>
                <a:cs typeface="Times New Roman"/>
                <a:sym typeface="Times New Roman"/>
              </a:rPr>
              <a:t>): 0 &lt;= x &lt;= 32 }</a:t>
            </a:r>
            <a:endParaRPr/>
          </a:p>
          <a:p>
            <a:pPr indent="-342900" lvl="0" marL="342900" marR="0" rtl="0" algn="l">
              <a:spcBef>
                <a:spcPts val="56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Encode Solution:  Just use 5 bits (1 or 0).</a:t>
            </a:r>
            <a:endParaRPr/>
          </a:p>
          <a:p>
            <a:pPr indent="-342900" lvl="0" marL="342900" marR="0" rtl="0" algn="l">
              <a:spcBef>
                <a:spcPts val="56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Generate initial population.</a:t>
            </a:r>
            <a:endParaRPr/>
          </a:p>
          <a:p>
            <a:pPr indent="-133350" lvl="1" marL="742950" marR="0" rtl="0" algn="l">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Times New Roman"/>
              <a:buNone/>
            </a:pPr>
            <a:r>
              <a:t/>
            </a:r>
            <a:endParaRPr sz="2800">
              <a:solidFill>
                <a:schemeClr val="dk1"/>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Times New Roman"/>
              <a:buNone/>
            </a:pPr>
            <a:r>
              <a:t/>
            </a:r>
            <a:endParaRPr sz="2800">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Evaluate each solution against objective.</a:t>
            </a:r>
            <a:endParaRPr/>
          </a:p>
          <a:p>
            <a:pPr indent="-342900" lvl="0" marL="342900" marR="0" rtl="0" algn="l">
              <a:spcBef>
                <a:spcPts val="560"/>
              </a:spcBef>
              <a:spcAft>
                <a:spcPts val="0"/>
              </a:spcAft>
              <a:buNone/>
            </a:pPr>
            <a:r>
              <a:t/>
            </a:r>
            <a:endParaRPr sz="2800">
              <a:solidFill>
                <a:schemeClr val="dk1"/>
              </a:solidFill>
              <a:latin typeface="Times New Roman"/>
              <a:ea typeface="Times New Roman"/>
              <a:cs typeface="Times New Roman"/>
              <a:sym typeface="Times New Roman"/>
            </a:endParaRPr>
          </a:p>
        </p:txBody>
      </p:sp>
      <p:graphicFrame>
        <p:nvGraphicFramePr>
          <p:cNvPr id="247" name="Google Shape;247;p17"/>
          <p:cNvGraphicFramePr/>
          <p:nvPr/>
        </p:nvGraphicFramePr>
        <p:xfrm>
          <a:off x="2133600" y="2667000"/>
          <a:ext cx="3000000" cy="3000000"/>
        </p:xfrm>
        <a:graphic>
          <a:graphicData uri="http://schemas.openxmlformats.org/drawingml/2006/table">
            <a:tbl>
              <a:tblPr>
                <a:noFill/>
                <a:tableStyleId>{94F5FE6C-E03B-4377-84CF-5CF8F48DB2D4}</a:tableStyleId>
              </a:tblPr>
              <a:tblGrid>
                <a:gridCol w="254000"/>
                <a:gridCol w="254000"/>
                <a:gridCol w="254000"/>
                <a:gridCol w="254000"/>
                <a:gridCol w="254000"/>
                <a:gridCol w="254000"/>
              </a:tblGrid>
              <a:tr h="3048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48" name="Google Shape;248;p17"/>
          <p:cNvGraphicFramePr/>
          <p:nvPr/>
        </p:nvGraphicFramePr>
        <p:xfrm>
          <a:off x="2057400" y="4724400"/>
          <a:ext cx="3000000" cy="3000000"/>
        </p:xfrm>
        <a:graphic>
          <a:graphicData uri="http://schemas.openxmlformats.org/drawingml/2006/table">
            <a:tbl>
              <a:tblPr>
                <a:noFill/>
                <a:tableStyleId>{94F5FE6C-E03B-4377-84CF-5CF8F48DB2D4}</a:tableStyleId>
              </a:tblPr>
              <a:tblGrid>
                <a:gridCol w="990600"/>
                <a:gridCol w="990600"/>
                <a:gridCol w="990600"/>
                <a:gridCol w="990600"/>
              </a:tblGrid>
              <a:tr h="15875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Sol.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String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Fitness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 of Total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495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169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495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576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49.2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3375">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64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5.5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4950">
                <a:tc>
                  <a:txBody>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361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30.9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9" name="Google Shape;249;p17"/>
          <p:cNvSpPr txBox="1"/>
          <p:nvPr/>
        </p:nvSpPr>
        <p:spPr>
          <a:xfrm>
            <a:off x="6882950" y="2693325"/>
            <a:ext cx="71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1170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255" name="Google Shape;255;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2"/>
                </a:solidFill>
                <a:latin typeface="Times New Roman"/>
                <a:ea typeface="Times New Roman"/>
                <a:cs typeface="Times New Roman"/>
                <a:sym typeface="Times New Roman"/>
              </a:rPr>
              <a:t>Simple Example (cont.)</a:t>
            </a:r>
            <a:endParaRPr/>
          </a:p>
        </p:txBody>
      </p:sp>
      <p:sp>
        <p:nvSpPr>
          <p:cNvPr id="261" name="Google Shape;261;p19"/>
          <p:cNvSpPr/>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Create next generation of solutions</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Probability of “being a parent” depends on the fitness.</a:t>
            </a:r>
            <a:endParaRPr/>
          </a:p>
          <a:p>
            <a:pPr indent="-342900" lvl="0" marL="342900" marR="0" rtl="0" algn="l">
              <a:spcBef>
                <a:spcPts val="56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Ways for parents to create next generation</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Reproduction</a:t>
            </a:r>
            <a:endParaRPr/>
          </a:p>
          <a:p>
            <a:pPr indent="-228600" lvl="2" marL="11430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Use a string again unmodified.</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Crossover</a:t>
            </a:r>
            <a:endParaRPr/>
          </a:p>
          <a:p>
            <a:pPr indent="-228600" lvl="2" marL="11430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Cut and paste portions of one string to another.</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Mutation</a:t>
            </a:r>
            <a:endParaRPr/>
          </a:p>
          <a:p>
            <a:pPr indent="-228600" lvl="2" marL="1143000" marR="0" rtl="0" algn="l">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Randomly flip a bit.</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COMBINATION of all of the above.</a:t>
            </a:r>
            <a:endParaRPr/>
          </a:p>
          <a:p>
            <a:pPr indent="-285750" lvl="1" marL="742950" marR="0" rtl="0" algn="l">
              <a:spcBef>
                <a:spcPts val="48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Genetic Algorithm (John Hollond)</a:t>
            </a:r>
            <a:endParaRPr/>
          </a:p>
        </p:txBody>
      </p:sp>
      <p:sp>
        <p:nvSpPr>
          <p:cNvPr id="103" name="Google Shape;103;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sz="2400"/>
              <a:t>Genetic Algorithm (GA) is a search-based optimization technique based on the principles of </a:t>
            </a:r>
            <a:r>
              <a:rPr b="1" lang="en-US" sz="2400"/>
              <a:t>Genetics and Natural Selection</a:t>
            </a:r>
            <a:r>
              <a:rPr lang="en-US" sz="2400"/>
              <a:t>. </a:t>
            </a:r>
            <a:endParaRPr/>
          </a:p>
          <a:p>
            <a:pPr indent="-228600" lvl="0" marL="228600" rtl="0" algn="just">
              <a:lnSpc>
                <a:spcPct val="90000"/>
              </a:lnSpc>
              <a:spcBef>
                <a:spcPts val="1000"/>
              </a:spcBef>
              <a:spcAft>
                <a:spcPts val="0"/>
              </a:spcAft>
              <a:buClr>
                <a:schemeClr val="dk1"/>
              </a:buClr>
              <a:buSzPct val="100000"/>
              <a:buChar char="•"/>
            </a:pPr>
            <a:r>
              <a:rPr lang="en-US" sz="2400"/>
              <a:t>It is frequently used to find </a:t>
            </a:r>
            <a:r>
              <a:rPr b="1" lang="en-US" sz="2400">
                <a:solidFill>
                  <a:srgbClr val="FF0000"/>
                </a:solidFill>
              </a:rPr>
              <a:t>optimal or near-optimal solutions </a:t>
            </a:r>
            <a:r>
              <a:rPr lang="en-US" sz="2400"/>
              <a:t>to difficult problems which otherwise would take a lifetime to solve. </a:t>
            </a:r>
            <a:endParaRPr/>
          </a:p>
          <a:p>
            <a:pPr indent="-228600" lvl="0" marL="228600" rtl="0" algn="just">
              <a:lnSpc>
                <a:spcPct val="90000"/>
              </a:lnSpc>
              <a:spcBef>
                <a:spcPts val="1000"/>
              </a:spcBef>
              <a:spcAft>
                <a:spcPts val="0"/>
              </a:spcAft>
              <a:buClr>
                <a:schemeClr val="dk1"/>
              </a:buClr>
              <a:buSzPct val="100000"/>
              <a:buChar char="•"/>
            </a:pPr>
            <a:r>
              <a:rPr lang="en-US" sz="2400"/>
              <a:t>It is frequently used to solve optimization problems, in research, and in machine learning.</a:t>
            </a:r>
            <a:endParaRPr/>
          </a:p>
          <a:p>
            <a:pPr indent="-228600" lvl="0" marL="228600" rtl="0" algn="just">
              <a:lnSpc>
                <a:spcPct val="90000"/>
              </a:lnSpc>
              <a:spcBef>
                <a:spcPts val="1000"/>
              </a:spcBef>
              <a:spcAft>
                <a:spcPts val="0"/>
              </a:spcAft>
              <a:buClr>
                <a:schemeClr val="dk1"/>
              </a:buClr>
              <a:buSzPct val="100000"/>
              <a:buChar char="•"/>
            </a:pPr>
            <a:r>
              <a:rPr i="1" lang="en-US" sz="2400"/>
              <a:t>Optimization refers to find the values of inputs in such as way that we get the best output values.</a:t>
            </a:r>
            <a:endParaRPr/>
          </a:p>
          <a:p>
            <a:pPr indent="-228600" lvl="0" marL="228600" rtl="0" algn="just">
              <a:lnSpc>
                <a:spcPct val="90000"/>
              </a:lnSpc>
              <a:spcBef>
                <a:spcPts val="1000"/>
              </a:spcBef>
              <a:spcAft>
                <a:spcPts val="0"/>
              </a:spcAft>
              <a:buClr>
                <a:schemeClr val="dk1"/>
              </a:buClr>
              <a:buSzPct val="100000"/>
              <a:buChar char="•"/>
            </a:pPr>
            <a:r>
              <a:rPr i="1" lang="en-US" sz="2400"/>
              <a:t>The set of all possible values which the inputs can take make up the search space. Optimal solution lies in the search space. </a:t>
            </a:r>
            <a:endParaRPr/>
          </a:p>
          <a:p>
            <a:pPr indent="-87629" lvl="0" marL="228600" rtl="0" algn="just">
              <a:lnSpc>
                <a:spcPct val="90000"/>
              </a:lnSpc>
              <a:spcBef>
                <a:spcPts val="1000"/>
              </a:spcBef>
              <a:spcAft>
                <a:spcPts val="0"/>
              </a:spcAft>
              <a:buClr>
                <a:schemeClr val="dk1"/>
              </a:buClr>
              <a:buSzPct val="100000"/>
              <a:buNone/>
            </a:pPr>
            <a:r>
              <a:t/>
            </a:r>
            <a:endParaRPr i="1" sz="2400"/>
          </a:p>
        </p:txBody>
      </p:sp>
      <p:sp>
        <p:nvSpPr>
          <p:cNvPr id="104" name="Google Shape;104;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105" name="Google Shape;105;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Application of GA</a:t>
            </a:r>
            <a:endParaRPr/>
          </a:p>
        </p:txBody>
      </p:sp>
      <p:sp>
        <p:nvSpPr>
          <p:cNvPr id="267" name="Google Shape;267;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Gas have been employed in a wide variety of problems related to pattern recognition and image processing, medical image registration, image segmentation, contour recognition and so 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Steps</a:t>
            </a:r>
            <a:endParaRPr/>
          </a:p>
        </p:txBody>
      </p:sp>
      <p:sp>
        <p:nvSpPr>
          <p:cNvPr id="273" name="Google Shape;273;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Initial Population (Encoding)</a:t>
            </a:r>
            <a:endParaRPr/>
          </a:p>
          <a:p>
            <a:pPr indent="-228600" lvl="0" marL="228600" rtl="0" algn="l">
              <a:lnSpc>
                <a:spcPct val="90000"/>
              </a:lnSpc>
              <a:spcBef>
                <a:spcPts val="1000"/>
              </a:spcBef>
              <a:spcAft>
                <a:spcPts val="0"/>
              </a:spcAft>
              <a:buClr>
                <a:schemeClr val="dk1"/>
              </a:buClr>
              <a:buSzPts val="2800"/>
              <a:buChar char="•"/>
            </a:pPr>
            <a:r>
              <a:rPr lang="en-US"/>
              <a:t>Fitness Assignment </a:t>
            </a:r>
            <a:endParaRPr/>
          </a:p>
          <a:p>
            <a:pPr indent="-228600" lvl="1" marL="685800" rtl="0" algn="l">
              <a:lnSpc>
                <a:spcPct val="90000"/>
              </a:lnSpc>
              <a:spcBef>
                <a:spcPts val="500"/>
              </a:spcBef>
              <a:spcAft>
                <a:spcPts val="0"/>
              </a:spcAft>
              <a:buClr>
                <a:schemeClr val="dk1"/>
              </a:buClr>
              <a:buSzPts val="2400"/>
              <a:buChar char="•"/>
            </a:pPr>
            <a:r>
              <a:rPr lang="en-US"/>
              <a:t>Selection</a:t>
            </a:r>
            <a:endParaRPr/>
          </a:p>
          <a:p>
            <a:pPr indent="-228600" lvl="1" marL="685800" rtl="0" algn="l">
              <a:lnSpc>
                <a:spcPct val="90000"/>
              </a:lnSpc>
              <a:spcBef>
                <a:spcPts val="500"/>
              </a:spcBef>
              <a:spcAft>
                <a:spcPts val="0"/>
              </a:spcAft>
              <a:buClr>
                <a:schemeClr val="dk1"/>
              </a:buClr>
              <a:buSzPts val="2400"/>
              <a:buChar char="•"/>
            </a:pPr>
            <a:r>
              <a:rPr lang="en-US"/>
              <a:t>Crossover</a:t>
            </a:r>
            <a:endParaRPr/>
          </a:p>
          <a:p>
            <a:pPr indent="-228600" lvl="1" marL="685800" rtl="0" algn="l">
              <a:lnSpc>
                <a:spcPct val="90000"/>
              </a:lnSpc>
              <a:spcBef>
                <a:spcPts val="500"/>
              </a:spcBef>
              <a:spcAft>
                <a:spcPts val="0"/>
              </a:spcAft>
              <a:buClr>
                <a:schemeClr val="dk1"/>
              </a:buClr>
              <a:buSzPts val="2400"/>
              <a:buChar char="•"/>
            </a:pPr>
            <a:r>
              <a:rPr lang="en-US"/>
              <a:t>Mutation</a:t>
            </a:r>
            <a:endParaRPr/>
          </a:p>
          <a:p>
            <a:pPr indent="-228600" lvl="0" marL="228600" rtl="0" algn="l">
              <a:lnSpc>
                <a:spcPct val="90000"/>
              </a:lnSpc>
              <a:spcBef>
                <a:spcPts val="1000"/>
              </a:spcBef>
              <a:spcAft>
                <a:spcPts val="0"/>
              </a:spcAft>
              <a:buClr>
                <a:schemeClr val="dk1"/>
              </a:buClr>
              <a:buSzPts val="2800"/>
              <a:buChar char="•"/>
            </a:pPr>
            <a:r>
              <a:rPr lang="en-US"/>
              <a:t>Survivor Selection</a:t>
            </a:r>
            <a:endParaRPr/>
          </a:p>
          <a:p>
            <a:pPr indent="-228600" lvl="0" marL="228600" rtl="0" algn="l">
              <a:lnSpc>
                <a:spcPct val="90000"/>
              </a:lnSpc>
              <a:spcBef>
                <a:spcPts val="1000"/>
              </a:spcBef>
              <a:spcAft>
                <a:spcPts val="0"/>
              </a:spcAft>
              <a:buClr>
                <a:schemeClr val="dk1"/>
              </a:buClr>
              <a:buSzPts val="2800"/>
              <a:buChar char="•"/>
            </a:pPr>
            <a:r>
              <a:rPr lang="en-US"/>
              <a:t>Terminate if the condition fulfilled</a:t>
            </a:r>
            <a:endParaRPr/>
          </a:p>
        </p:txBody>
      </p:sp>
      <p:sp>
        <p:nvSpPr>
          <p:cNvPr id="274" name="Google Shape;274;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275" name="Google Shape;275;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Problem</a:t>
            </a:r>
            <a:endParaRPr/>
          </a:p>
        </p:txBody>
      </p:sp>
      <p:sp>
        <p:nvSpPr>
          <p:cNvPr id="281" name="Google Shape;281;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Knapsack problem by Genetic Algorithm: the prob is that which item should be kept in the knapsack so as it will maximizes knapsack value without breaking it.   </a:t>
            </a:r>
            <a:endParaRPr/>
          </a:p>
        </p:txBody>
      </p:sp>
      <p:sp>
        <p:nvSpPr>
          <p:cNvPr id="282" name="Google Shape;282;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283" name="Google Shape;283;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4" name="Google Shape;284;p22"/>
          <p:cNvGraphicFramePr/>
          <p:nvPr/>
        </p:nvGraphicFramePr>
        <p:xfrm>
          <a:off x="904175" y="4036657"/>
          <a:ext cx="3000000" cy="3000000"/>
        </p:xfrm>
        <a:graphic>
          <a:graphicData uri="http://schemas.openxmlformats.org/drawingml/2006/table">
            <a:tbl>
              <a:tblPr bandRow="1" firstRow="1">
                <a:noFill/>
                <a:tableStyleId>{004A208B-9732-451C-BB91-2A142685B815}</a:tableStyleId>
              </a:tblPr>
              <a:tblGrid>
                <a:gridCol w="516775"/>
                <a:gridCol w="1524950"/>
                <a:gridCol w="1269700"/>
              </a:tblGrid>
              <a:tr h="370850">
                <a:tc>
                  <a:txBody>
                    <a:bodyPr/>
                    <a:lstStyle/>
                    <a:p>
                      <a:pPr indent="0" lvl="0" marL="0" marR="0" rtl="0" algn="l">
                        <a:spcBef>
                          <a:spcPts val="0"/>
                        </a:spcBef>
                        <a:spcAft>
                          <a:spcPts val="0"/>
                        </a:spcAft>
                        <a:buNone/>
                      </a:pPr>
                      <a:r>
                        <a:rPr lang="en-US" sz="1800" u="none" cap="none" strike="noStrike"/>
                        <a:t>Item</a:t>
                      </a:r>
                      <a:endParaRPr/>
                    </a:p>
                  </a:txBody>
                  <a:tcPr marT="45725" marB="45725" marR="91450" marL="91450"/>
                </a:tc>
                <a:tc>
                  <a:txBody>
                    <a:bodyPr/>
                    <a:lstStyle/>
                    <a:p>
                      <a:pPr indent="0" lvl="0" marL="0" marR="0" rtl="0" algn="l">
                        <a:spcBef>
                          <a:spcPts val="0"/>
                        </a:spcBef>
                        <a:spcAft>
                          <a:spcPts val="0"/>
                        </a:spcAft>
                        <a:buNone/>
                      </a:pPr>
                      <a:r>
                        <a:rPr lang="en-US" sz="1800"/>
                        <a:t>Weight (Kg)</a:t>
                      </a:r>
                      <a:endParaRPr/>
                    </a:p>
                  </a:txBody>
                  <a:tcPr marT="45725" marB="45725" marR="91450" marL="91450"/>
                </a:tc>
                <a:tc>
                  <a:txBody>
                    <a:bodyPr/>
                    <a:lstStyle/>
                    <a:p>
                      <a:pPr indent="0" lvl="0" marL="0" marR="0" rtl="0" algn="l">
                        <a:spcBef>
                          <a:spcPts val="0"/>
                        </a:spcBef>
                        <a:spcAft>
                          <a:spcPts val="0"/>
                        </a:spcAft>
                        <a:buNone/>
                      </a:pPr>
                      <a:r>
                        <a:rPr lang="en-US" sz="1800"/>
                        <a:t>Value (Tk)</a:t>
                      </a:r>
                      <a:endParaRPr/>
                    </a:p>
                  </a:txBody>
                  <a:tcPr marT="45725" marB="45725" marR="91450" marL="91450"/>
                </a:tc>
              </a:tr>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r>
              <a:tr h="3708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r>
              <a:tr h="3708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
        <p:nvSpPr>
          <p:cNvPr id="285" name="Google Shape;285;p22"/>
          <p:cNvSpPr/>
          <p:nvPr/>
        </p:nvSpPr>
        <p:spPr>
          <a:xfrm>
            <a:off x="5821959" y="4001294"/>
            <a:ext cx="2248250" cy="2080470"/>
          </a:xfrm>
          <a:prstGeom prst="flowChartMagneticDisk">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K=12 kg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graphicFrame>
        <p:nvGraphicFramePr>
          <p:cNvPr id="291" name="Google Shape;291;p23"/>
          <p:cNvGraphicFramePr/>
          <p:nvPr/>
        </p:nvGraphicFramePr>
        <p:xfrm>
          <a:off x="4336584" y="2332156"/>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
        <p:nvSpPr>
          <p:cNvPr id="292" name="Google Shape;292;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293" name="Google Shape;293;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94" name="Google Shape;294;p23"/>
          <p:cNvGraphicFramePr/>
          <p:nvPr/>
        </p:nvGraphicFramePr>
        <p:xfrm>
          <a:off x="33556" y="1833760"/>
          <a:ext cx="3000000" cy="3000000"/>
        </p:xfrm>
        <a:graphic>
          <a:graphicData uri="http://schemas.openxmlformats.org/drawingml/2006/table">
            <a:tbl>
              <a:tblPr bandRow="1" firstRow="1">
                <a:noFill/>
                <a:tableStyleId>{004A208B-9732-451C-BB91-2A142685B815}</a:tableStyleId>
              </a:tblPr>
              <a:tblGrid>
                <a:gridCol w="716275"/>
                <a:gridCol w="1524950"/>
                <a:gridCol w="1269700"/>
              </a:tblGrid>
              <a:tr h="370850">
                <a:tc>
                  <a:txBody>
                    <a:bodyPr/>
                    <a:lstStyle/>
                    <a:p>
                      <a:pPr indent="0" lvl="0" marL="0" marR="0" rtl="0" algn="l">
                        <a:spcBef>
                          <a:spcPts val="0"/>
                        </a:spcBef>
                        <a:spcAft>
                          <a:spcPts val="0"/>
                        </a:spcAft>
                        <a:buNone/>
                      </a:pPr>
                      <a:r>
                        <a:rPr lang="en-US" sz="1800"/>
                        <a:t>Item</a:t>
                      </a:r>
                      <a:endParaRPr/>
                    </a:p>
                  </a:txBody>
                  <a:tcPr marT="45725" marB="45725" marR="91450" marL="91450"/>
                </a:tc>
                <a:tc>
                  <a:txBody>
                    <a:bodyPr/>
                    <a:lstStyle/>
                    <a:p>
                      <a:pPr indent="0" lvl="0" marL="0" marR="0" rtl="0" algn="l">
                        <a:spcBef>
                          <a:spcPts val="0"/>
                        </a:spcBef>
                        <a:spcAft>
                          <a:spcPts val="0"/>
                        </a:spcAft>
                        <a:buNone/>
                      </a:pPr>
                      <a:r>
                        <a:rPr lang="en-US" sz="1800"/>
                        <a:t>Weight (Kg)</a:t>
                      </a:r>
                      <a:endParaRPr/>
                    </a:p>
                  </a:txBody>
                  <a:tcPr marT="45725" marB="45725" marR="91450" marL="91450"/>
                </a:tc>
                <a:tc>
                  <a:txBody>
                    <a:bodyPr/>
                    <a:lstStyle/>
                    <a:p>
                      <a:pPr indent="0" lvl="0" marL="0" marR="0" rtl="0" algn="l">
                        <a:spcBef>
                          <a:spcPts val="0"/>
                        </a:spcBef>
                        <a:spcAft>
                          <a:spcPts val="0"/>
                        </a:spcAft>
                        <a:buNone/>
                      </a:pPr>
                      <a:r>
                        <a:rPr lang="en-US" sz="1800"/>
                        <a:t>Value (Tk)</a:t>
                      </a:r>
                      <a:endParaRPr/>
                    </a:p>
                  </a:txBody>
                  <a:tcPr marT="45725" marB="45725" marR="91450" marL="91450"/>
                </a:tc>
              </a:tr>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r>
              <a:tr h="3708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r>
              <a:tr h="3708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graphicFrame>
        <p:nvGraphicFramePr>
          <p:cNvPr id="295" name="Google Shape;295;p23"/>
          <p:cNvGraphicFramePr/>
          <p:nvPr/>
        </p:nvGraphicFramePr>
        <p:xfrm>
          <a:off x="4336584" y="2868277"/>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graphicFrame>
        <p:nvGraphicFramePr>
          <p:cNvPr id="296" name="Google Shape;296;p23"/>
          <p:cNvGraphicFramePr/>
          <p:nvPr/>
        </p:nvGraphicFramePr>
        <p:xfrm>
          <a:off x="4336584" y="3415592"/>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graphicFrame>
        <p:nvGraphicFramePr>
          <p:cNvPr id="297" name="Google Shape;297;p23"/>
          <p:cNvGraphicFramePr/>
          <p:nvPr/>
        </p:nvGraphicFramePr>
        <p:xfrm>
          <a:off x="4336584" y="4003722"/>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sp>
        <p:nvSpPr>
          <p:cNvPr id="298" name="Google Shape;298;p23"/>
          <p:cNvSpPr txBox="1"/>
          <p:nvPr/>
        </p:nvSpPr>
        <p:spPr>
          <a:xfrm>
            <a:off x="3615655" y="2333664"/>
            <a:ext cx="479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C1</a:t>
            </a:r>
            <a:endParaRPr/>
          </a:p>
        </p:txBody>
      </p:sp>
      <p:sp>
        <p:nvSpPr>
          <p:cNvPr id="299" name="Google Shape;299;p23"/>
          <p:cNvSpPr txBox="1"/>
          <p:nvPr/>
        </p:nvSpPr>
        <p:spPr>
          <a:xfrm>
            <a:off x="3615655" y="2850147"/>
            <a:ext cx="479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C2</a:t>
            </a:r>
            <a:endParaRPr/>
          </a:p>
        </p:txBody>
      </p:sp>
      <p:sp>
        <p:nvSpPr>
          <p:cNvPr id="300" name="Google Shape;300;p23"/>
          <p:cNvSpPr txBox="1"/>
          <p:nvPr/>
        </p:nvSpPr>
        <p:spPr>
          <a:xfrm>
            <a:off x="3682767" y="3407915"/>
            <a:ext cx="479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C3</a:t>
            </a:r>
            <a:endParaRPr/>
          </a:p>
        </p:txBody>
      </p:sp>
      <p:sp>
        <p:nvSpPr>
          <p:cNvPr id="301" name="Google Shape;301;p23"/>
          <p:cNvSpPr txBox="1"/>
          <p:nvPr/>
        </p:nvSpPr>
        <p:spPr>
          <a:xfrm>
            <a:off x="3682767" y="3996045"/>
            <a:ext cx="479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C4</a:t>
            </a:r>
            <a:endParaRPr/>
          </a:p>
        </p:txBody>
      </p:sp>
      <p:sp>
        <p:nvSpPr>
          <p:cNvPr id="302" name="Google Shape;302;p23"/>
          <p:cNvSpPr/>
          <p:nvPr/>
        </p:nvSpPr>
        <p:spPr>
          <a:xfrm>
            <a:off x="7659148" y="579428"/>
            <a:ext cx="1096060" cy="991978"/>
          </a:xfrm>
          <a:prstGeom prst="flowChartMagneticDisk">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K=12 kg</a:t>
            </a:r>
            <a:endParaRPr/>
          </a:p>
        </p:txBody>
      </p:sp>
      <p:graphicFrame>
        <p:nvGraphicFramePr>
          <p:cNvPr id="303" name="Google Shape;303;p23"/>
          <p:cNvGraphicFramePr/>
          <p:nvPr/>
        </p:nvGraphicFramePr>
        <p:xfrm>
          <a:off x="33556" y="4003734"/>
          <a:ext cx="3000000" cy="3000000"/>
        </p:xfrm>
        <a:graphic>
          <a:graphicData uri="http://schemas.openxmlformats.org/drawingml/2006/table">
            <a:tbl>
              <a:tblPr bandRow="1" firstRow="1">
                <a:noFill/>
                <a:tableStyleId>{004A208B-9732-451C-BB91-2A142685B815}</a:tableStyleId>
              </a:tblPr>
              <a:tblGrid>
                <a:gridCol w="716275"/>
                <a:gridCol w="1524950"/>
                <a:gridCol w="1269700"/>
              </a:tblGrid>
              <a:tr h="1236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Weight (Kg)</a:t>
                      </a:r>
                      <a:endParaRPr/>
                    </a:p>
                  </a:txBody>
                  <a:tcPr marT="45725" marB="45725" marR="91450" marL="91450"/>
                </a:tc>
                <a:tc>
                  <a:txBody>
                    <a:bodyPr/>
                    <a:lstStyle/>
                    <a:p>
                      <a:pPr indent="0" lvl="0" marL="0" marR="0" rtl="0" algn="l">
                        <a:spcBef>
                          <a:spcPts val="0"/>
                        </a:spcBef>
                        <a:spcAft>
                          <a:spcPts val="0"/>
                        </a:spcAft>
                        <a:buNone/>
                      </a:pPr>
                      <a:r>
                        <a:rPr lang="en-US" sz="1800"/>
                        <a:t>Value (Tk)</a:t>
                      </a:r>
                      <a:endParaRPr/>
                    </a:p>
                  </a:txBody>
                  <a:tcPr marT="45725" marB="45725" marR="91450" marL="91450"/>
                </a:tc>
              </a:tr>
              <a:tr h="370850">
                <a:tc>
                  <a:txBody>
                    <a:bodyPr/>
                    <a:lstStyle/>
                    <a:p>
                      <a:pPr indent="0" lvl="0" marL="0" marR="0" rtl="0" algn="l">
                        <a:spcBef>
                          <a:spcPts val="0"/>
                        </a:spcBef>
                        <a:spcAft>
                          <a:spcPts val="0"/>
                        </a:spcAft>
                        <a:buNone/>
                      </a:pPr>
                      <a:r>
                        <a:rPr lang="en-US" sz="1800"/>
                        <a:t>C1</a:t>
                      </a:r>
                      <a:endParaRPr/>
                    </a:p>
                  </a:txBody>
                  <a:tcPr marT="45725" marB="45725" marR="91450" marL="91450">
                    <a:solidFill>
                      <a:srgbClr val="00B050"/>
                    </a:solidFill>
                  </a:tcPr>
                </a:tc>
                <a:tc>
                  <a:txBody>
                    <a:bodyPr/>
                    <a:lstStyle/>
                    <a:p>
                      <a:pPr indent="0" lvl="0" marL="0" marR="0" rtl="0" algn="l">
                        <a:spcBef>
                          <a:spcPts val="0"/>
                        </a:spcBef>
                        <a:spcAft>
                          <a:spcPts val="0"/>
                        </a:spcAft>
                        <a:buNone/>
                      </a:pPr>
                      <a:r>
                        <a:rPr lang="en-US" sz="1800"/>
                        <a:t>10</a:t>
                      </a:r>
                      <a:endParaRPr/>
                    </a:p>
                  </a:txBody>
                  <a:tcPr marT="45725" marB="45725" marR="91450" marL="91450">
                    <a:solidFill>
                      <a:srgbClr val="00B050"/>
                    </a:solidFill>
                  </a:tcPr>
                </a:tc>
                <a:tc>
                  <a:txBody>
                    <a:bodyPr/>
                    <a:lstStyle/>
                    <a:p>
                      <a:pPr indent="0" lvl="0" marL="0" marR="0" rtl="0" algn="l">
                        <a:spcBef>
                          <a:spcPts val="0"/>
                        </a:spcBef>
                        <a:spcAft>
                          <a:spcPts val="0"/>
                        </a:spcAft>
                        <a:buNone/>
                      </a:pPr>
                      <a:r>
                        <a:rPr lang="en-US" sz="1800"/>
                        <a:t>15</a:t>
                      </a:r>
                      <a:endParaRPr/>
                    </a:p>
                  </a:txBody>
                  <a:tcPr marT="45725" marB="45725" marR="91450" marL="91450">
                    <a:solidFill>
                      <a:srgbClr val="00B050"/>
                    </a:solidFill>
                  </a:tcPr>
                </a:tc>
              </a:tr>
              <a:tr h="511075">
                <a:tc>
                  <a:txBody>
                    <a:bodyPr/>
                    <a:lstStyle/>
                    <a:p>
                      <a:pPr indent="0" lvl="0" marL="0" marR="0" rtl="0" algn="l">
                        <a:spcBef>
                          <a:spcPts val="0"/>
                        </a:spcBef>
                        <a:spcAft>
                          <a:spcPts val="0"/>
                        </a:spcAft>
                        <a:buNone/>
                      </a:pPr>
                      <a:r>
                        <a:rPr lang="en-US" sz="1800"/>
                        <a:t>C2</a:t>
                      </a:r>
                      <a:endParaRPr/>
                    </a:p>
                  </a:txBody>
                  <a:tcPr marT="45725" marB="45725" marR="91450" marL="91450">
                    <a:solidFill>
                      <a:srgbClr val="00B050"/>
                    </a:solidFill>
                  </a:tcPr>
                </a:tc>
                <a:tc>
                  <a:txBody>
                    <a:bodyPr/>
                    <a:lstStyle/>
                    <a:p>
                      <a:pPr indent="0" lvl="0" marL="0" marR="0" rtl="0" algn="l">
                        <a:spcBef>
                          <a:spcPts val="0"/>
                        </a:spcBef>
                        <a:spcAft>
                          <a:spcPts val="0"/>
                        </a:spcAft>
                        <a:buNone/>
                      </a:pPr>
                      <a:r>
                        <a:rPr lang="en-US" sz="1800"/>
                        <a:t>5</a:t>
                      </a:r>
                      <a:endParaRPr/>
                    </a:p>
                  </a:txBody>
                  <a:tcPr marT="45725" marB="45725" marR="91450" marL="91450">
                    <a:solidFill>
                      <a:srgbClr val="00B050"/>
                    </a:solidFill>
                  </a:tcPr>
                </a:tc>
                <a:tc>
                  <a:txBody>
                    <a:bodyPr/>
                    <a:lstStyle/>
                    <a:p>
                      <a:pPr indent="0" lvl="0" marL="0" marR="0" rtl="0" algn="l">
                        <a:spcBef>
                          <a:spcPts val="0"/>
                        </a:spcBef>
                        <a:spcAft>
                          <a:spcPts val="0"/>
                        </a:spcAft>
                        <a:buNone/>
                      </a:pPr>
                      <a:r>
                        <a:rPr lang="en-US" sz="1800"/>
                        <a:t>12</a:t>
                      </a:r>
                      <a:endParaRPr/>
                    </a:p>
                  </a:txBody>
                  <a:tcPr marT="45725" marB="45725" marR="91450" marL="91450">
                    <a:solidFill>
                      <a:srgbClr val="00B050"/>
                    </a:solidFill>
                  </a:tcPr>
                </a:tc>
              </a:tr>
              <a:tr h="370850">
                <a:tc>
                  <a:txBody>
                    <a:bodyPr/>
                    <a:lstStyle/>
                    <a:p>
                      <a:pPr indent="0" lvl="0" marL="0" marR="0" rtl="0" algn="l">
                        <a:spcBef>
                          <a:spcPts val="0"/>
                        </a:spcBef>
                        <a:spcAft>
                          <a:spcPts val="0"/>
                        </a:spcAft>
                        <a:buNone/>
                      </a:pPr>
                      <a:r>
                        <a:rPr lang="en-US" sz="1800"/>
                        <a:t>C3</a:t>
                      </a:r>
                      <a:endParaRPr/>
                    </a:p>
                  </a:txBody>
                  <a:tcPr marT="45725" marB="45725" marR="91450" marL="91450">
                    <a:solidFill>
                      <a:srgbClr val="00B050"/>
                    </a:solidFill>
                  </a:tcPr>
                </a:tc>
                <a:tc>
                  <a:txBody>
                    <a:bodyPr/>
                    <a:lstStyle/>
                    <a:p>
                      <a:pPr indent="0" lvl="0" marL="0" marR="0" rtl="0" algn="l">
                        <a:spcBef>
                          <a:spcPts val="0"/>
                        </a:spcBef>
                        <a:spcAft>
                          <a:spcPts val="0"/>
                        </a:spcAft>
                        <a:buNone/>
                      </a:pPr>
                      <a:r>
                        <a:rPr lang="en-US" sz="1800"/>
                        <a:t>8</a:t>
                      </a:r>
                      <a:endParaRPr/>
                    </a:p>
                  </a:txBody>
                  <a:tcPr marT="45725" marB="45725" marR="91450" marL="91450">
                    <a:solidFill>
                      <a:srgbClr val="00B050"/>
                    </a:solidFill>
                  </a:tcPr>
                </a:tc>
                <a:tc>
                  <a:txBody>
                    <a:bodyPr/>
                    <a:lstStyle/>
                    <a:p>
                      <a:pPr indent="0" lvl="0" marL="0" marR="0" rtl="0" algn="l">
                        <a:spcBef>
                          <a:spcPts val="0"/>
                        </a:spcBef>
                        <a:spcAft>
                          <a:spcPts val="0"/>
                        </a:spcAft>
                        <a:buNone/>
                      </a:pPr>
                      <a:r>
                        <a:rPr lang="en-US" sz="1800"/>
                        <a:t>17</a:t>
                      </a:r>
                      <a:endParaRPr/>
                    </a:p>
                  </a:txBody>
                  <a:tcPr marT="45725" marB="45725" marR="91450" marL="91450">
                    <a:solidFill>
                      <a:srgbClr val="00B050"/>
                    </a:solidFill>
                  </a:tcPr>
                </a:tc>
              </a:tr>
              <a:tr h="370850">
                <a:tc>
                  <a:txBody>
                    <a:bodyPr/>
                    <a:lstStyle/>
                    <a:p>
                      <a:pPr indent="0" lvl="0" marL="0" marR="0" rtl="0" algn="l">
                        <a:spcBef>
                          <a:spcPts val="0"/>
                        </a:spcBef>
                        <a:spcAft>
                          <a:spcPts val="0"/>
                        </a:spcAft>
                        <a:buNone/>
                      </a:pPr>
                      <a:r>
                        <a:rPr lang="en-US" sz="1800"/>
                        <a:t>C4 </a:t>
                      </a:r>
                      <a:endParaRPr/>
                    </a:p>
                  </a:txBody>
                  <a:tcPr marT="45725" marB="45725" marR="91450" marL="91450">
                    <a:solidFill>
                      <a:srgbClr val="FF0000"/>
                    </a:solidFill>
                  </a:tcPr>
                </a:tc>
                <a:tc>
                  <a:txBody>
                    <a:bodyPr/>
                    <a:lstStyle/>
                    <a:p>
                      <a:pPr indent="0" lvl="0" marL="0" marR="0" rtl="0" algn="l">
                        <a:spcBef>
                          <a:spcPts val="0"/>
                        </a:spcBef>
                        <a:spcAft>
                          <a:spcPts val="0"/>
                        </a:spcAft>
                        <a:buNone/>
                      </a:pPr>
                      <a:r>
                        <a:rPr lang="en-US" sz="1800"/>
                        <a:t>17</a:t>
                      </a:r>
                      <a:endParaRPr/>
                    </a:p>
                  </a:txBody>
                  <a:tcPr marT="45725" marB="45725" marR="91450" marL="91450">
                    <a:solidFill>
                      <a:srgbClr val="FF0000"/>
                    </a:solidFill>
                  </a:tcPr>
                </a:tc>
                <a:tc>
                  <a:txBody>
                    <a:bodyPr/>
                    <a:lstStyle/>
                    <a:p>
                      <a:pPr indent="0" lvl="0" marL="0" marR="0" rtl="0" algn="l">
                        <a:spcBef>
                          <a:spcPts val="0"/>
                        </a:spcBef>
                        <a:spcAft>
                          <a:spcPts val="0"/>
                        </a:spcAft>
                        <a:buNone/>
                      </a:pPr>
                      <a:r>
                        <a:rPr lang="en-US" sz="1800"/>
                        <a:t>34</a:t>
                      </a:r>
                      <a:endParaRPr/>
                    </a:p>
                  </a:txBody>
                  <a:tcPr marT="45725" marB="45725" marR="91450" marL="91450">
                    <a:solidFill>
                      <a:srgbClr val="FF0000"/>
                    </a:solidFill>
                  </a:tcPr>
                </a:tc>
              </a:tr>
            </a:tbl>
          </a:graphicData>
        </a:graphic>
      </p:graphicFrame>
      <p:graphicFrame>
        <p:nvGraphicFramePr>
          <p:cNvPr id="304" name="Google Shape;304;p23"/>
          <p:cNvGraphicFramePr/>
          <p:nvPr/>
        </p:nvGraphicFramePr>
        <p:xfrm>
          <a:off x="4336584" y="1787451"/>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D</a:t>
                      </a:r>
                      <a:endParaRPr/>
                    </a:p>
                  </a:txBody>
                  <a:tcPr marT="45725" marB="45725" marR="91450" marL="91450"/>
                </a:tc>
              </a:tr>
            </a:tbl>
          </a:graphicData>
        </a:graphic>
      </p:graphicFrame>
      <p:sp>
        <p:nvSpPr>
          <p:cNvPr id="305" name="Google Shape;305;p23"/>
          <p:cNvSpPr txBox="1"/>
          <p:nvPr/>
        </p:nvSpPr>
        <p:spPr>
          <a:xfrm>
            <a:off x="3451570" y="5009294"/>
            <a:ext cx="3583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Total fitness value=15+12+17=44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C1=15/44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C2=12/44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C3=17/44</a:t>
            </a:r>
            <a:endParaRPr/>
          </a:p>
        </p:txBody>
      </p:sp>
      <p:sp>
        <p:nvSpPr>
          <p:cNvPr id="306" name="Google Shape;306;p23"/>
          <p:cNvSpPr txBox="1"/>
          <p:nvPr/>
        </p:nvSpPr>
        <p:spPr>
          <a:xfrm>
            <a:off x="5971956" y="1851946"/>
            <a:ext cx="1518300" cy="1416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Generation 2</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C3</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C1</a:t>
            </a:r>
            <a:endParaRPr/>
          </a:p>
          <a:p>
            <a:pPr indent="0" lvl="0" marL="0" marR="0" rtl="0" algn="ctr">
              <a:spcBef>
                <a:spcPts val="0"/>
              </a:spcBef>
              <a:spcAft>
                <a:spcPts val="0"/>
              </a:spcAft>
              <a:buNone/>
            </a:pPr>
            <a:r>
              <a:t/>
            </a:r>
            <a:endParaRPr b="1" sz="1800">
              <a:solidFill>
                <a:schemeClr val="dk1"/>
              </a:solidFill>
            </a:endParaRPr>
          </a:p>
          <a:p>
            <a:pPr indent="0" lvl="0" marL="0" marR="0" rtl="0" algn="ctr">
              <a:spcBef>
                <a:spcPts val="0"/>
              </a:spcBef>
              <a:spcAft>
                <a:spcPts val="0"/>
              </a:spcAft>
              <a:buNone/>
            </a:pPr>
            <a:r>
              <a:t/>
            </a:r>
            <a:endParaRPr/>
          </a:p>
        </p:txBody>
      </p:sp>
      <p:graphicFrame>
        <p:nvGraphicFramePr>
          <p:cNvPr id="307" name="Google Shape;307;p23"/>
          <p:cNvGraphicFramePr/>
          <p:nvPr/>
        </p:nvGraphicFramePr>
        <p:xfrm>
          <a:off x="7034667" y="2112426"/>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b="0" lang="en-US" sz="1800">
                          <a:solidFill>
                            <a:srgbClr val="FF0000"/>
                          </a:solidFill>
                        </a:rPr>
                        <a:t>0</a:t>
                      </a:r>
                      <a:endParaRPr/>
                    </a:p>
                  </a:txBody>
                  <a:tcPr marT="45725" marB="45725" marR="91450" marL="91450"/>
                </a:tc>
                <a:tc>
                  <a:txBody>
                    <a:bodyPr/>
                    <a:lstStyle/>
                    <a:p>
                      <a:pPr indent="0" lvl="0" marL="0" marR="0" rtl="0" algn="l">
                        <a:spcBef>
                          <a:spcPts val="0"/>
                        </a:spcBef>
                        <a:spcAft>
                          <a:spcPts val="0"/>
                        </a:spcAft>
                        <a:buNone/>
                      </a:pPr>
                      <a:r>
                        <a:rPr b="0" lang="en-US" sz="1800">
                          <a:solidFill>
                            <a:srgbClr val="FF0000"/>
                          </a:solidFill>
                        </a:rPr>
                        <a:t>0</a:t>
                      </a:r>
                      <a:endParaRPr/>
                    </a:p>
                  </a:txBody>
                  <a:tcPr marT="45725" marB="45725" marR="91450" marL="91450"/>
                </a:tc>
              </a:tr>
            </a:tbl>
          </a:graphicData>
        </a:graphic>
      </p:graphicFrame>
      <p:graphicFrame>
        <p:nvGraphicFramePr>
          <p:cNvPr id="308" name="Google Shape;308;p23"/>
          <p:cNvGraphicFramePr/>
          <p:nvPr/>
        </p:nvGraphicFramePr>
        <p:xfrm>
          <a:off x="7034667" y="2498838"/>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b="0"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b="0" lang="en-US" sz="1800">
                          <a:solidFill>
                            <a:srgbClr val="FF0000"/>
                          </a:solidFill>
                        </a:rPr>
                        <a:t>0</a:t>
                      </a:r>
                      <a:endParaRPr/>
                    </a:p>
                  </a:txBody>
                  <a:tcPr marT="45725" marB="45725" marR="91450" marL="91450"/>
                </a:tc>
              </a:tr>
            </a:tbl>
          </a:graphicData>
        </a:graphic>
      </p:graphicFrame>
      <p:graphicFrame>
        <p:nvGraphicFramePr>
          <p:cNvPr id="309" name="Google Shape;309;p23"/>
          <p:cNvGraphicFramePr/>
          <p:nvPr/>
        </p:nvGraphicFramePr>
        <p:xfrm>
          <a:off x="7201283" y="4144927"/>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0</a:t>
                      </a:r>
                      <a:endParaRPr/>
                    </a:p>
                  </a:txBody>
                  <a:tcPr marT="45725" marB="45725" marR="91450" marL="91450"/>
                </a:tc>
              </a:tr>
            </a:tbl>
          </a:graphicData>
        </a:graphic>
      </p:graphicFrame>
      <p:graphicFrame>
        <p:nvGraphicFramePr>
          <p:cNvPr id="310" name="Google Shape;310;p23"/>
          <p:cNvGraphicFramePr/>
          <p:nvPr/>
        </p:nvGraphicFramePr>
        <p:xfrm>
          <a:off x="7201283" y="4598280"/>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r>
            </a:tbl>
          </a:graphicData>
        </a:graphic>
      </p:graphicFrame>
      <p:graphicFrame>
        <p:nvGraphicFramePr>
          <p:cNvPr id="311" name="Google Shape;311;p23"/>
          <p:cNvGraphicFramePr/>
          <p:nvPr/>
        </p:nvGraphicFramePr>
        <p:xfrm>
          <a:off x="7460418" y="3119691"/>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b="0" lang="en-US" sz="1800"/>
                        <a:t>1</a:t>
                      </a:r>
                      <a:endParaRPr/>
                    </a:p>
                  </a:txBody>
                  <a:tcPr marT="45725" marB="45725" marR="91450" marL="91450"/>
                </a:tc>
                <a:tc>
                  <a:txBody>
                    <a:bodyPr/>
                    <a:lstStyle/>
                    <a:p>
                      <a:pPr indent="0" lvl="0" marL="0" marR="0" rtl="0" algn="l">
                        <a:spcBef>
                          <a:spcPts val="0"/>
                        </a:spcBef>
                        <a:spcAft>
                          <a:spcPts val="0"/>
                        </a:spcAft>
                        <a:buNone/>
                      </a:pPr>
                      <a:r>
                        <a:rPr b="0" lang="en-US" sz="1800"/>
                        <a:t>0</a:t>
                      </a:r>
                      <a:endParaRPr/>
                    </a:p>
                  </a:txBody>
                  <a:tcPr marT="45725" marB="45725" marR="91450" marL="91450"/>
                </a:tc>
              </a:tr>
            </a:tbl>
          </a:graphicData>
        </a:graphic>
      </p:graphicFrame>
      <p:graphicFrame>
        <p:nvGraphicFramePr>
          <p:cNvPr id="312" name="Google Shape;312;p23"/>
          <p:cNvGraphicFramePr/>
          <p:nvPr/>
        </p:nvGraphicFramePr>
        <p:xfrm>
          <a:off x="7456862" y="3597207"/>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b="0" lang="en-US" sz="1800"/>
                        <a:t>0</a:t>
                      </a:r>
                      <a:endParaRPr/>
                    </a:p>
                  </a:txBody>
                  <a:tcPr marT="45725" marB="45725" marR="91450" marL="91450"/>
                </a:tc>
                <a:tc>
                  <a:txBody>
                    <a:bodyPr/>
                    <a:lstStyle/>
                    <a:p>
                      <a:pPr indent="0" lvl="0" marL="0" marR="0" rtl="0" algn="l">
                        <a:spcBef>
                          <a:spcPts val="0"/>
                        </a:spcBef>
                        <a:spcAft>
                          <a:spcPts val="0"/>
                        </a:spcAft>
                        <a:buNone/>
                      </a:pPr>
                      <a:r>
                        <a:rPr b="0" lang="en-US" sz="1800"/>
                        <a:t>0</a:t>
                      </a:r>
                      <a:endParaRPr/>
                    </a:p>
                  </a:txBody>
                  <a:tcPr marT="45725" marB="45725" marR="91450" marL="91450"/>
                </a:tc>
              </a:tr>
            </a:tbl>
          </a:graphicData>
        </a:graphic>
      </p:graphicFrame>
      <p:sp>
        <p:nvSpPr>
          <p:cNvPr id="313" name="Google Shape;313;p23"/>
          <p:cNvSpPr txBox="1"/>
          <p:nvPr/>
        </p:nvSpPr>
        <p:spPr>
          <a:xfrm>
            <a:off x="5971957" y="4176507"/>
            <a:ext cx="1260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C3</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C2</a:t>
            </a:r>
            <a:endParaRPr/>
          </a:p>
        </p:txBody>
      </p:sp>
      <p:graphicFrame>
        <p:nvGraphicFramePr>
          <p:cNvPr id="314" name="Google Shape;314;p23"/>
          <p:cNvGraphicFramePr/>
          <p:nvPr/>
        </p:nvGraphicFramePr>
        <p:xfrm>
          <a:off x="7207722" y="5223225"/>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r>
            </a:tbl>
          </a:graphicData>
        </a:graphic>
      </p:graphicFrame>
      <p:graphicFrame>
        <p:nvGraphicFramePr>
          <p:cNvPr id="315" name="Google Shape;315;p23"/>
          <p:cNvGraphicFramePr/>
          <p:nvPr/>
        </p:nvGraphicFramePr>
        <p:xfrm>
          <a:off x="7207722" y="5731406"/>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solidFill>
                      <a:srgbClr val="00B050"/>
                    </a:solidFill>
                  </a:tcPr>
                </a:tc>
                <a:tc>
                  <a:txBody>
                    <a:bodyPr/>
                    <a:lstStyle/>
                    <a:p>
                      <a:pPr indent="0" lvl="0" marL="0" marR="0" rtl="0" algn="l">
                        <a:spcBef>
                          <a:spcPts val="0"/>
                        </a:spcBef>
                        <a:spcAft>
                          <a:spcPts val="0"/>
                        </a:spcAft>
                        <a:buNone/>
                      </a:pPr>
                      <a:r>
                        <a:rPr lang="en-US" sz="1800">
                          <a:solidFill>
                            <a:srgbClr val="FF0000"/>
                          </a:solidFill>
                        </a:rPr>
                        <a:t>0</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321" name="Google Shape;321;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22" name="Google Shape;322;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323" name="Google Shape;32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24" name="Google Shape;324;p24"/>
          <p:cNvGraphicFramePr/>
          <p:nvPr/>
        </p:nvGraphicFramePr>
        <p:xfrm>
          <a:off x="4336584" y="2332156"/>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graphicFrame>
        <p:nvGraphicFramePr>
          <p:cNvPr id="325" name="Google Shape;325;p24"/>
          <p:cNvGraphicFramePr/>
          <p:nvPr/>
        </p:nvGraphicFramePr>
        <p:xfrm>
          <a:off x="4336584" y="2868277"/>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graphicFrame>
        <p:nvGraphicFramePr>
          <p:cNvPr id="326" name="Google Shape;326;p24"/>
          <p:cNvGraphicFramePr/>
          <p:nvPr/>
        </p:nvGraphicFramePr>
        <p:xfrm>
          <a:off x="4336584" y="3415592"/>
          <a:ext cx="3000000" cy="3000000"/>
        </p:xfrm>
        <a:graphic>
          <a:graphicData uri="http://schemas.openxmlformats.org/drawingml/2006/table">
            <a:tbl>
              <a:tblPr bandRow="1" firstRow="1">
                <a:noFill/>
                <a:tableStyleId>{004A208B-9732-451C-BB91-2A142685B815}</a:tableStyleId>
              </a:tblPr>
              <a:tblGrid>
                <a:gridCol w="373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graphicFrame>
        <p:nvGraphicFramePr>
          <p:cNvPr id="327" name="Google Shape;327;p24"/>
          <p:cNvGraphicFramePr/>
          <p:nvPr/>
        </p:nvGraphicFramePr>
        <p:xfrm>
          <a:off x="4336584" y="4003722"/>
          <a:ext cx="3000000" cy="3000000"/>
        </p:xfrm>
        <a:graphic>
          <a:graphicData uri="http://schemas.openxmlformats.org/drawingml/2006/table">
            <a:tbl>
              <a:tblPr bandRow="1" firstRow="1">
                <a:noFill/>
                <a:tableStyleId>{004A208B-9732-451C-BB91-2A142685B815}</a:tableStyleId>
              </a:tblPr>
              <a:tblGrid>
                <a:gridCol w="246375"/>
                <a:gridCol w="373375"/>
                <a:gridCol w="373375"/>
                <a:gridCol w="373375"/>
              </a:tblGrid>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graphicFrame>
        <p:nvGraphicFramePr>
          <p:cNvPr id="328" name="Google Shape;328;p24"/>
          <p:cNvGraphicFramePr/>
          <p:nvPr/>
        </p:nvGraphicFramePr>
        <p:xfrm>
          <a:off x="33556" y="1833760"/>
          <a:ext cx="3000000" cy="3000000"/>
        </p:xfrm>
        <a:graphic>
          <a:graphicData uri="http://schemas.openxmlformats.org/drawingml/2006/table">
            <a:tbl>
              <a:tblPr bandRow="1" firstRow="1">
                <a:noFill/>
                <a:tableStyleId>{004A208B-9732-451C-BB91-2A142685B815}</a:tableStyleId>
              </a:tblPr>
              <a:tblGrid>
                <a:gridCol w="716275"/>
                <a:gridCol w="1524950"/>
                <a:gridCol w="1269700"/>
              </a:tblGrid>
              <a:tr h="370850">
                <a:tc>
                  <a:txBody>
                    <a:bodyPr/>
                    <a:lstStyle/>
                    <a:p>
                      <a:pPr indent="0" lvl="0" marL="0" marR="0" rtl="0" algn="l">
                        <a:spcBef>
                          <a:spcPts val="0"/>
                        </a:spcBef>
                        <a:spcAft>
                          <a:spcPts val="0"/>
                        </a:spcAft>
                        <a:buNone/>
                      </a:pPr>
                      <a:r>
                        <a:rPr lang="en-US" sz="1800"/>
                        <a:t>Item</a:t>
                      </a:r>
                      <a:endParaRPr/>
                    </a:p>
                  </a:txBody>
                  <a:tcPr marT="45725" marB="45725" marR="91450" marL="91450"/>
                </a:tc>
                <a:tc>
                  <a:txBody>
                    <a:bodyPr/>
                    <a:lstStyle/>
                    <a:p>
                      <a:pPr indent="0" lvl="0" marL="0" marR="0" rtl="0" algn="l">
                        <a:spcBef>
                          <a:spcPts val="0"/>
                        </a:spcBef>
                        <a:spcAft>
                          <a:spcPts val="0"/>
                        </a:spcAft>
                        <a:buNone/>
                      </a:pPr>
                      <a:r>
                        <a:rPr lang="en-US" sz="1800"/>
                        <a:t>Weight (Kg)</a:t>
                      </a:r>
                      <a:endParaRPr/>
                    </a:p>
                  </a:txBody>
                  <a:tcPr marT="45725" marB="45725" marR="91450" marL="91450"/>
                </a:tc>
                <a:tc>
                  <a:txBody>
                    <a:bodyPr/>
                    <a:lstStyle/>
                    <a:p>
                      <a:pPr indent="0" lvl="0" marL="0" marR="0" rtl="0" algn="l">
                        <a:spcBef>
                          <a:spcPts val="0"/>
                        </a:spcBef>
                        <a:spcAft>
                          <a:spcPts val="0"/>
                        </a:spcAft>
                        <a:buNone/>
                      </a:pPr>
                      <a:r>
                        <a:rPr lang="en-US" sz="1800"/>
                        <a:t>Value (Tk)</a:t>
                      </a:r>
                      <a:endParaRPr/>
                    </a:p>
                  </a:txBody>
                  <a:tcPr marT="45725" marB="45725" marR="91450" marL="91450"/>
                </a:tc>
              </a:tr>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12</a:t>
                      </a:r>
                      <a:endParaRPr/>
                    </a:p>
                  </a:txBody>
                  <a:tcPr marT="45725" marB="45725" marR="91450" marL="91450"/>
                </a:tc>
              </a:tr>
              <a:tr h="3708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r>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r>
              <a:tr h="3708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Advantages</a:t>
            </a:r>
            <a:endParaRPr/>
          </a:p>
        </p:txBody>
      </p:sp>
      <p:sp>
        <p:nvSpPr>
          <p:cNvPr id="111" name="Google Shape;111;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Faster and more efficient compared to traditional methods</a:t>
            </a:r>
            <a:endParaRPr/>
          </a:p>
          <a:p>
            <a:pPr indent="-228600" lvl="0" marL="228600" rtl="0" algn="just">
              <a:lnSpc>
                <a:spcPct val="90000"/>
              </a:lnSpc>
              <a:spcBef>
                <a:spcPts val="1000"/>
              </a:spcBef>
              <a:spcAft>
                <a:spcPts val="0"/>
              </a:spcAft>
              <a:buClr>
                <a:schemeClr val="dk1"/>
              </a:buClr>
              <a:buSzPts val="2800"/>
              <a:buChar char="•"/>
            </a:pPr>
            <a:r>
              <a:rPr lang="en-US"/>
              <a:t>Optimize both </a:t>
            </a:r>
            <a:r>
              <a:rPr lang="en-US"/>
              <a:t>continuous</a:t>
            </a:r>
            <a:r>
              <a:rPr lang="en-US"/>
              <a:t> and </a:t>
            </a:r>
            <a:r>
              <a:rPr lang="en-US"/>
              <a:t>discrete</a:t>
            </a:r>
            <a:r>
              <a:rPr lang="en-US"/>
              <a:t> functions</a:t>
            </a:r>
            <a:endParaRPr/>
          </a:p>
          <a:p>
            <a:pPr indent="-228600" lvl="0" marL="228600" rtl="0" algn="just">
              <a:lnSpc>
                <a:spcPct val="90000"/>
              </a:lnSpc>
              <a:spcBef>
                <a:spcPts val="1000"/>
              </a:spcBef>
              <a:spcAft>
                <a:spcPts val="0"/>
              </a:spcAft>
              <a:buClr>
                <a:schemeClr val="dk1"/>
              </a:buClr>
              <a:buSzPts val="2800"/>
              <a:buChar char="•"/>
            </a:pPr>
            <a:r>
              <a:rPr lang="en-US"/>
              <a:t>Provides a list of good solution</a:t>
            </a:r>
            <a:endParaRPr/>
          </a:p>
          <a:p>
            <a:pPr indent="-228600" lvl="0" marL="228600" rtl="0" algn="l">
              <a:lnSpc>
                <a:spcPct val="90000"/>
              </a:lnSpc>
              <a:spcBef>
                <a:spcPts val="1000"/>
              </a:spcBef>
              <a:spcAft>
                <a:spcPts val="0"/>
              </a:spcAft>
              <a:buClr>
                <a:schemeClr val="dk1"/>
              </a:buClr>
              <a:buSzPts val="2800"/>
              <a:buChar char="•"/>
            </a:pPr>
            <a:r>
              <a:rPr lang="en-US"/>
              <a:t>Always gets an answer to the problem which gets better over the time</a:t>
            </a:r>
            <a:endParaRPr/>
          </a:p>
          <a:p>
            <a:pPr indent="-228600" lvl="0" marL="228600" rtl="0" algn="l">
              <a:lnSpc>
                <a:spcPct val="90000"/>
              </a:lnSpc>
              <a:spcBef>
                <a:spcPts val="1000"/>
              </a:spcBef>
              <a:spcAft>
                <a:spcPts val="0"/>
              </a:spcAft>
              <a:buClr>
                <a:schemeClr val="dk1"/>
              </a:buClr>
              <a:buSzPts val="2800"/>
              <a:buChar char="•"/>
            </a:pPr>
            <a:r>
              <a:rPr lang="en-US"/>
              <a:t>Useful for large search space</a:t>
            </a:r>
            <a:endParaRPr/>
          </a:p>
        </p:txBody>
      </p:sp>
      <p:sp>
        <p:nvSpPr>
          <p:cNvPr id="112" name="Google Shape;112;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113" name="Google Shape;113;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Steps</a:t>
            </a:r>
            <a:endParaRPr/>
          </a:p>
        </p:txBody>
      </p:sp>
      <p:sp>
        <p:nvSpPr>
          <p:cNvPr id="119" name="Google Shape;119;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2800"/>
              <a:buFont typeface="Arial"/>
              <a:buAutoNum type="romanUcPeriod"/>
            </a:pPr>
            <a:r>
              <a:rPr lang="en-US"/>
              <a:t>Select Encoding Type</a:t>
            </a:r>
            <a:endParaRPr/>
          </a:p>
          <a:p>
            <a:pPr indent="-571500" lvl="0" marL="571500" rtl="0" algn="l">
              <a:lnSpc>
                <a:spcPct val="90000"/>
              </a:lnSpc>
              <a:spcBef>
                <a:spcPts val="1000"/>
              </a:spcBef>
              <a:spcAft>
                <a:spcPts val="0"/>
              </a:spcAft>
              <a:buClr>
                <a:schemeClr val="dk1"/>
              </a:buClr>
              <a:buSzPts val="2800"/>
              <a:buFont typeface="Arial"/>
              <a:buAutoNum type="romanUcPeriod"/>
            </a:pPr>
            <a:r>
              <a:rPr lang="en-US"/>
              <a:t>Choose population size</a:t>
            </a:r>
            <a:endParaRPr/>
          </a:p>
          <a:p>
            <a:pPr indent="-571500" lvl="0" marL="571500" rtl="0" algn="l">
              <a:lnSpc>
                <a:spcPct val="90000"/>
              </a:lnSpc>
              <a:spcBef>
                <a:spcPts val="1000"/>
              </a:spcBef>
              <a:spcAft>
                <a:spcPts val="0"/>
              </a:spcAft>
              <a:buClr>
                <a:schemeClr val="dk1"/>
              </a:buClr>
              <a:buSzPts val="2800"/>
              <a:buFont typeface="Arial"/>
              <a:buAutoNum type="romanUcPeriod"/>
            </a:pPr>
            <a:r>
              <a:rPr lang="en-US"/>
              <a:t>Create initial random population</a:t>
            </a:r>
            <a:endParaRPr/>
          </a:p>
          <a:p>
            <a:pPr indent="-571500" lvl="0" marL="571500" rtl="0" algn="l">
              <a:lnSpc>
                <a:spcPct val="90000"/>
              </a:lnSpc>
              <a:spcBef>
                <a:spcPts val="1000"/>
              </a:spcBef>
              <a:spcAft>
                <a:spcPts val="0"/>
              </a:spcAft>
              <a:buClr>
                <a:schemeClr val="dk1"/>
              </a:buClr>
              <a:buSzPts val="2800"/>
              <a:buFont typeface="Arial"/>
              <a:buAutoNum type="romanUcPeriod"/>
            </a:pPr>
            <a:r>
              <a:rPr lang="en-US"/>
              <a:t>Evaluate </a:t>
            </a:r>
            <a:r>
              <a:rPr b="1" lang="en-US">
                <a:solidFill>
                  <a:srgbClr val="FF0000"/>
                </a:solidFill>
              </a:rPr>
              <a:t>fitness</a:t>
            </a:r>
            <a:r>
              <a:rPr lang="en-US">
                <a:solidFill>
                  <a:srgbClr val="FF0000"/>
                </a:solidFill>
              </a:rPr>
              <a:t> using a fitness function</a:t>
            </a:r>
            <a:endParaRPr/>
          </a:p>
          <a:p>
            <a:pPr indent="-571500" lvl="0" marL="571500" rtl="0" algn="l">
              <a:lnSpc>
                <a:spcPct val="90000"/>
              </a:lnSpc>
              <a:spcBef>
                <a:spcPts val="1000"/>
              </a:spcBef>
              <a:spcAft>
                <a:spcPts val="0"/>
              </a:spcAft>
              <a:buClr>
                <a:srgbClr val="FF0000"/>
              </a:buClr>
              <a:buSzPts val="2800"/>
              <a:buFont typeface="Arial"/>
              <a:buAutoNum type="romanUcPeriod"/>
            </a:pPr>
            <a:r>
              <a:rPr lang="en-US">
                <a:solidFill>
                  <a:srgbClr val="FF0000"/>
                </a:solidFill>
              </a:rPr>
              <a:t>Is the solution optimal/suboptimal?</a:t>
            </a:r>
            <a:endParaRPr/>
          </a:p>
          <a:p>
            <a:pPr indent="-571500" lvl="1" marL="1028700" rtl="0" algn="l">
              <a:lnSpc>
                <a:spcPct val="90000"/>
              </a:lnSpc>
              <a:spcBef>
                <a:spcPts val="500"/>
              </a:spcBef>
              <a:spcAft>
                <a:spcPts val="0"/>
              </a:spcAft>
              <a:buClr>
                <a:srgbClr val="FF0000"/>
              </a:buClr>
              <a:buSzPts val="2400"/>
              <a:buFont typeface="Arial"/>
              <a:buAutoNum type="romanUcPeriod"/>
            </a:pPr>
            <a:r>
              <a:rPr lang="en-US">
                <a:solidFill>
                  <a:srgbClr val="FF0000"/>
                </a:solidFill>
              </a:rPr>
              <a:t>If yes, then end </a:t>
            </a:r>
            <a:endParaRPr/>
          </a:p>
          <a:p>
            <a:pPr indent="-571500" lvl="1" marL="1028700" rtl="0" algn="l">
              <a:lnSpc>
                <a:spcPct val="90000"/>
              </a:lnSpc>
              <a:spcBef>
                <a:spcPts val="500"/>
              </a:spcBef>
              <a:spcAft>
                <a:spcPts val="0"/>
              </a:spcAft>
              <a:buClr>
                <a:srgbClr val="FF0000"/>
              </a:buClr>
              <a:buSzPts val="2400"/>
              <a:buFont typeface="Arial"/>
              <a:buAutoNum type="romanUcPeriod"/>
            </a:pPr>
            <a:r>
              <a:rPr lang="en-US">
                <a:solidFill>
                  <a:srgbClr val="FF0000"/>
                </a:solidFill>
              </a:rPr>
              <a:t>If no, reproduce new population</a:t>
            </a:r>
            <a:endParaRPr/>
          </a:p>
          <a:p>
            <a:pPr indent="-571500" lvl="0" marL="571500" rtl="0" algn="l">
              <a:lnSpc>
                <a:spcPct val="90000"/>
              </a:lnSpc>
              <a:spcBef>
                <a:spcPts val="1000"/>
              </a:spcBef>
              <a:spcAft>
                <a:spcPts val="0"/>
              </a:spcAft>
              <a:buClr>
                <a:srgbClr val="FF0000"/>
              </a:buClr>
              <a:buSzPts val="2800"/>
              <a:buFont typeface="Arial"/>
              <a:buAutoNum type="romanUcPeriod"/>
            </a:pPr>
            <a:r>
              <a:rPr lang="en-US">
                <a:solidFill>
                  <a:srgbClr val="FF0000"/>
                </a:solidFill>
              </a:rPr>
              <a:t>Replace current chromosome population with new population (Crossover, Mutation)</a:t>
            </a:r>
            <a:endParaRPr/>
          </a:p>
          <a:p>
            <a:pPr indent="-393700" lvl="0" marL="571500" rtl="0" algn="l">
              <a:lnSpc>
                <a:spcPct val="90000"/>
              </a:lnSpc>
              <a:spcBef>
                <a:spcPts val="1000"/>
              </a:spcBef>
              <a:spcAft>
                <a:spcPts val="0"/>
              </a:spcAft>
              <a:buClr>
                <a:schemeClr val="dk1"/>
              </a:buClr>
              <a:buSzPts val="2800"/>
              <a:buFont typeface="Arial"/>
              <a:buNone/>
            </a:pPr>
            <a:r>
              <a:t/>
            </a:r>
            <a:endParaRPr/>
          </a:p>
        </p:txBody>
      </p:sp>
      <p:sp>
        <p:nvSpPr>
          <p:cNvPr id="120" name="Google Shape;120;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 Shamim Kaiser, PhD</a:t>
            </a:r>
            <a:endParaRPr/>
          </a:p>
        </p:txBody>
      </p:sp>
      <p:sp>
        <p:nvSpPr>
          <p:cNvPr id="121" name="Google Shape;121;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aphicFrame>
        <p:nvGraphicFramePr>
          <p:cNvPr id="126" name="Google Shape;126;p5"/>
          <p:cNvGraphicFramePr/>
          <p:nvPr/>
        </p:nvGraphicFramePr>
        <p:xfrm>
          <a:off x="1593325" y="11112"/>
          <a:ext cx="6235700" cy="6846888"/>
        </p:xfrm>
        <a:graphic>
          <a:graphicData uri="http://schemas.openxmlformats.org/presentationml/2006/ole">
            <mc:AlternateContent>
              <mc:Choice Requires="v">
                <p:oleObj r:id="rId4" imgH="6846888" imgW="6235700" progId="Word.Document.8" spid="_x0000_s1">
                  <p:embed/>
                </p:oleObj>
              </mc:Choice>
              <mc:Fallback>
                <p:oleObj r:id="rId5" imgH="6846888" imgW="6235700" progId="Word.Document.8">
                  <p:embed/>
                  <p:pic>
                    <p:nvPicPr>
                      <p:cNvPr id="126" name="Google Shape;126;p5"/>
                      <p:cNvPicPr preferRelativeResize="0"/>
                      <p:nvPr/>
                    </p:nvPicPr>
                    <p:blipFill rotWithShape="1">
                      <a:blip r:embed="rId6">
                        <a:alphaModFix/>
                      </a:blip>
                      <a:srcRect b="0" l="0" r="0" t="0"/>
                      <a:stretch/>
                    </p:blipFill>
                    <p:spPr>
                      <a:xfrm>
                        <a:off x="1593325" y="11112"/>
                        <a:ext cx="6235700" cy="6846888"/>
                      </a:xfrm>
                      <a:prstGeom prst="rect">
                        <a:avLst/>
                      </a:prstGeom>
                      <a:solidFill>
                        <a:schemeClr val="accent1"/>
                      </a:solid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p:nvPr/>
        </p:nvSpPr>
        <p:spPr>
          <a:xfrm>
            <a:off x="76200" y="1219200"/>
            <a:ext cx="8686800" cy="1447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2" name="Google Shape;132;p6"/>
          <p:cNvSpPr/>
          <p:nvPr/>
        </p:nvSpPr>
        <p:spPr>
          <a:xfrm>
            <a:off x="0" y="0"/>
            <a:ext cx="9372600" cy="8305800"/>
          </a:xfrm>
          <a:prstGeom prst="rect">
            <a:avLst/>
          </a:prstGeom>
          <a:solidFill>
            <a:schemeClr val="accent1"/>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Step 1:</a:t>
            </a:r>
            <a:r>
              <a:rPr lang="en-US" sz="2000">
                <a:solidFill>
                  <a:schemeClr val="dk1"/>
                </a:solidFill>
                <a:latin typeface="Times New Roman"/>
                <a:ea typeface="Times New Roman"/>
                <a:cs typeface="Times New Roman"/>
                <a:sym typeface="Times New Roman"/>
              </a:rPr>
              <a:t> Represent the problem variable domain as a chromosome of a fixed length, choose the size of a chromosome population </a:t>
            </a:r>
            <a:r>
              <a:rPr i="1" lang="en-US" sz="2000">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 the crossover probability p</a:t>
            </a:r>
            <a:r>
              <a:rPr baseline="-25000" lang="en-US" sz="2000">
                <a:solidFill>
                  <a:schemeClr val="dk1"/>
                </a:solidFill>
                <a:latin typeface="Times New Roman"/>
                <a:ea typeface="Times New Roman"/>
                <a:cs typeface="Times New Roman"/>
                <a:sym typeface="Times New Roman"/>
              </a:rPr>
              <a:t>c</a:t>
            </a:r>
            <a:r>
              <a:rPr lang="en-US" sz="2000">
                <a:solidFill>
                  <a:schemeClr val="dk1"/>
                </a:solidFill>
                <a:latin typeface="Times New Roman"/>
                <a:ea typeface="Times New Roman"/>
                <a:cs typeface="Times New Roman"/>
                <a:sym typeface="Times New Roman"/>
              </a:rPr>
              <a:t> and the mutation probability p</a:t>
            </a:r>
            <a:r>
              <a:rPr baseline="-25000" lang="en-US" sz="2000">
                <a:solidFill>
                  <a:schemeClr val="dk1"/>
                </a:solidFill>
                <a:latin typeface="Times New Roman"/>
                <a:ea typeface="Times New Roman"/>
                <a:cs typeface="Times New Roman"/>
                <a:sym typeface="Times New Roman"/>
              </a:rPr>
              <a:t>m</a:t>
            </a:r>
            <a:r>
              <a:rPr lang="en-US" sz="2000">
                <a:solidFill>
                  <a:schemeClr val="dk1"/>
                </a:solidFill>
                <a:latin typeface="Times New Roman"/>
                <a:ea typeface="Times New Roman"/>
                <a:cs typeface="Times New Roman"/>
                <a:sym typeface="Times New Roman"/>
              </a:rPr>
              <a:t>.</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Step2:</a:t>
            </a:r>
            <a:r>
              <a:rPr lang="en-US" sz="2000">
                <a:solidFill>
                  <a:schemeClr val="dk1"/>
                </a:solidFill>
                <a:latin typeface="Times New Roman"/>
                <a:ea typeface="Times New Roman"/>
                <a:cs typeface="Times New Roman"/>
                <a:sym typeface="Times New Roman"/>
              </a:rPr>
              <a:t> Define a fitness function to measure the performance, or fitness of an individual chromosome in the problem domain. The fitness function establishes the basis for selecting chromosomes that will be mated during reproduction.</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3:</a:t>
            </a:r>
            <a:r>
              <a:rPr lang="en-US" sz="2000">
                <a:solidFill>
                  <a:schemeClr val="dk1"/>
                </a:solidFill>
                <a:latin typeface="Times New Roman"/>
                <a:ea typeface="Times New Roman"/>
                <a:cs typeface="Times New Roman"/>
                <a:sym typeface="Times New Roman"/>
              </a:rPr>
              <a:t> Randomly generate an initial population of chromosomes of size </a:t>
            </a:r>
            <a:r>
              <a:rPr i="1" lang="en-US" sz="2000">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X</a:t>
            </a:r>
            <a:r>
              <a:rPr baseline="-25000" lang="en-US" sz="200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,X</a:t>
            </a:r>
            <a:r>
              <a:rPr baseline="-25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,X</a:t>
            </a:r>
            <a:r>
              <a:rPr baseline="-25000" lang="en-US" sz="2000">
                <a:solidFill>
                  <a:schemeClr val="dk1"/>
                </a:solidFill>
                <a:latin typeface="Times New Roman"/>
                <a:ea typeface="Times New Roman"/>
                <a:cs typeface="Times New Roman"/>
                <a:sym typeface="Times New Roman"/>
              </a:rPr>
              <a:t>3</a:t>
            </a:r>
            <a:r>
              <a:rPr lang="en-US" sz="2000">
                <a:solidFill>
                  <a:schemeClr val="dk1"/>
                </a:solidFill>
                <a:latin typeface="Times New Roman"/>
                <a:ea typeface="Times New Roman"/>
                <a:cs typeface="Times New Roman"/>
                <a:sym typeface="Times New Roman"/>
              </a:rPr>
              <a:t>, ….,X</a:t>
            </a:r>
            <a:r>
              <a:rPr baseline="-25000" lang="en-US" sz="2000">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4:</a:t>
            </a:r>
            <a:r>
              <a:rPr lang="en-US" sz="2000">
                <a:solidFill>
                  <a:schemeClr val="dk1"/>
                </a:solidFill>
                <a:latin typeface="Times New Roman"/>
                <a:ea typeface="Times New Roman"/>
                <a:cs typeface="Times New Roman"/>
                <a:sym typeface="Times New Roman"/>
              </a:rPr>
              <a:t> Calculated the fitness of each individual chromosome:</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5:</a:t>
            </a:r>
            <a:r>
              <a:rPr lang="en-US" sz="2000">
                <a:solidFill>
                  <a:schemeClr val="dk1"/>
                </a:solidFill>
                <a:latin typeface="Times New Roman"/>
                <a:ea typeface="Times New Roman"/>
                <a:cs typeface="Times New Roman"/>
                <a:sym typeface="Times New Roman"/>
              </a:rPr>
              <a:t> Select a pair of chromosomes for mating from the current population. Parent chromosomes are selected with a probability related to their fitness. Highly fit chromosomes have a higher probability of being selected for mating than less fit chromosomes.</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6:</a:t>
            </a:r>
            <a:r>
              <a:rPr lang="en-US" sz="2000">
                <a:solidFill>
                  <a:schemeClr val="dk1"/>
                </a:solidFill>
                <a:latin typeface="Times New Roman"/>
                <a:ea typeface="Times New Roman"/>
                <a:cs typeface="Times New Roman"/>
                <a:sym typeface="Times New Roman"/>
              </a:rPr>
              <a:t> Create a pair of offspring chromosomes by applying the genetic operators – crossover and mutation.</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7:</a:t>
            </a:r>
            <a:r>
              <a:rPr lang="en-US" sz="2000">
                <a:solidFill>
                  <a:schemeClr val="dk1"/>
                </a:solidFill>
                <a:latin typeface="Times New Roman"/>
                <a:ea typeface="Times New Roman"/>
                <a:cs typeface="Times New Roman"/>
                <a:sym typeface="Times New Roman"/>
              </a:rPr>
              <a:t> Place the created offspring chromosomes in the new population.</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8:</a:t>
            </a:r>
            <a:r>
              <a:rPr lang="en-US" sz="2000">
                <a:solidFill>
                  <a:schemeClr val="dk1"/>
                </a:solidFill>
                <a:latin typeface="Times New Roman"/>
                <a:ea typeface="Times New Roman"/>
                <a:cs typeface="Times New Roman"/>
                <a:sym typeface="Times New Roman"/>
              </a:rPr>
              <a:t> Repeat Step 5 until the size of the new chromosome population  becomes equal to the size of the initial population, </a:t>
            </a:r>
            <a:r>
              <a:rPr i="1" lang="en-US" sz="2000">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9:</a:t>
            </a:r>
            <a:r>
              <a:rPr lang="en-US" sz="2000">
                <a:solidFill>
                  <a:schemeClr val="dk1"/>
                </a:solidFill>
                <a:latin typeface="Times New Roman"/>
                <a:ea typeface="Times New Roman"/>
                <a:cs typeface="Times New Roman"/>
                <a:sym typeface="Times New Roman"/>
              </a:rPr>
              <a:t> Replace the initial (parent) chromosome population with the new (offspring) population.</a:t>
            </a:r>
            <a:br>
              <a:rPr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Step 10:</a:t>
            </a:r>
            <a:r>
              <a:rPr lang="en-US" sz="2000">
                <a:solidFill>
                  <a:schemeClr val="dk1"/>
                </a:solidFill>
                <a:latin typeface="Times New Roman"/>
                <a:ea typeface="Times New Roman"/>
                <a:cs typeface="Times New Roman"/>
                <a:sym typeface="Times New Roman"/>
              </a:rPr>
              <a:t> Go to Step 4, and repeat the process until the termination criterion is satisfied.</a:t>
            </a:r>
            <a:br>
              <a:rPr lang="en-US" sz="2000">
                <a:solidFill>
                  <a:schemeClr val="dk1"/>
                </a:solidFill>
                <a:latin typeface="Times New Roman"/>
                <a:ea typeface="Times New Roman"/>
                <a:cs typeface="Times New Roman"/>
                <a:sym typeface="Times New Roman"/>
              </a:rPr>
            </a:br>
            <a:br>
              <a:rPr lang="en-US" sz="4400">
                <a:solidFill>
                  <a:schemeClr val="dk1"/>
                </a:solidFill>
                <a:latin typeface="Times New Roman"/>
                <a:ea typeface="Times New Roman"/>
                <a:cs typeface="Times New Roman"/>
                <a:sym typeface="Times New Roman"/>
              </a:rPr>
            </a:br>
            <a:endParaRPr sz="4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609600" y="228600"/>
            <a:ext cx="7772400" cy="76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Genetic Algorithm</a:t>
            </a:r>
            <a:endParaRPr/>
          </a:p>
        </p:txBody>
      </p:sp>
      <p:sp>
        <p:nvSpPr>
          <p:cNvPr id="138" name="Google Shape;138;p7"/>
          <p:cNvSpPr txBox="1"/>
          <p:nvPr>
            <p:ph idx="1" type="body"/>
          </p:nvPr>
        </p:nvSpPr>
        <p:spPr>
          <a:xfrm>
            <a:off x="304800" y="1870744"/>
            <a:ext cx="8382000" cy="423644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sz="2400"/>
              <a:t>Genetic algorithms belong to a class of stochastic search method based on biological evolution. They represent a highly parallel adaptive search process. </a:t>
            </a:r>
            <a:endParaRPr/>
          </a:p>
          <a:p>
            <a:pPr indent="-228600" lvl="0" marL="228600" rtl="0" algn="just">
              <a:lnSpc>
                <a:spcPct val="90000"/>
              </a:lnSpc>
              <a:spcBef>
                <a:spcPts val="1000"/>
              </a:spcBef>
              <a:spcAft>
                <a:spcPts val="0"/>
              </a:spcAft>
              <a:buClr>
                <a:schemeClr val="dk1"/>
              </a:buClr>
              <a:buSzPts val="2400"/>
              <a:buChar char="•"/>
            </a:pPr>
            <a:r>
              <a:rPr lang="en-US" sz="2400"/>
              <a:t>Central to the idea of GA is a population where individuals in the population represent possible solutions. An individual is called chromosome, in analogy with the genetic chromosome. </a:t>
            </a:r>
            <a:endParaRPr/>
          </a:p>
          <a:p>
            <a:pPr indent="-228600" lvl="0" marL="228600" rtl="0" algn="just">
              <a:lnSpc>
                <a:spcPct val="90000"/>
              </a:lnSpc>
              <a:spcBef>
                <a:spcPts val="1000"/>
              </a:spcBef>
              <a:spcAft>
                <a:spcPts val="0"/>
              </a:spcAft>
              <a:buClr>
                <a:schemeClr val="dk1"/>
              </a:buClr>
              <a:buSzPts val="2400"/>
              <a:buChar char="•"/>
            </a:pPr>
            <a:r>
              <a:rPr lang="en-US" sz="2400"/>
              <a:t>The chromosome is usually represented by a bit string consisting of 0s and 1s. </a:t>
            </a:r>
            <a:endParaRPr/>
          </a:p>
          <a:p>
            <a:pPr indent="-228600" lvl="0" marL="228600" rtl="0" algn="just">
              <a:lnSpc>
                <a:spcPct val="90000"/>
              </a:lnSpc>
              <a:spcBef>
                <a:spcPts val="1000"/>
              </a:spcBef>
              <a:spcAft>
                <a:spcPts val="0"/>
              </a:spcAft>
              <a:buClr>
                <a:schemeClr val="dk1"/>
              </a:buClr>
              <a:buSzPts val="2400"/>
              <a:buChar char="•"/>
            </a:pPr>
            <a:r>
              <a:rPr lang="en-US" sz="2400"/>
              <a:t>New population is generated from old population with three basic genetic operators namely selection/reproduction, cross-over, and mutation.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914400" y="228600"/>
            <a:ext cx="7315200"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Comic Sans MS"/>
                <a:ea typeface="Comic Sans MS"/>
                <a:cs typeface="Comic Sans MS"/>
                <a:sym typeface="Comic Sans MS"/>
              </a:rPr>
              <a:t>Genetic Algorithm  </a:t>
            </a:r>
            <a:r>
              <a:rPr lang="en-US" sz="3200">
                <a:solidFill>
                  <a:schemeClr val="dk1"/>
                </a:solidFill>
                <a:latin typeface="Comic Sans MS"/>
                <a:ea typeface="Comic Sans MS"/>
                <a:cs typeface="Comic Sans MS"/>
                <a:sym typeface="Comic Sans MS"/>
              </a:rPr>
              <a:t>(</a:t>
            </a:r>
            <a:r>
              <a:rPr lang="en-US" sz="3200">
                <a:solidFill>
                  <a:srgbClr val="FF0000"/>
                </a:solidFill>
                <a:latin typeface="Comic Sans MS"/>
                <a:ea typeface="Comic Sans MS"/>
                <a:cs typeface="Comic Sans MS"/>
                <a:sym typeface="Comic Sans MS"/>
              </a:rPr>
              <a:t>Holland</a:t>
            </a:r>
            <a:r>
              <a:rPr lang="en-US" sz="3200">
                <a:solidFill>
                  <a:schemeClr val="dk1"/>
                </a:solidFill>
                <a:latin typeface="Comic Sans MS"/>
                <a:ea typeface="Comic Sans MS"/>
                <a:cs typeface="Comic Sans MS"/>
                <a:sym typeface="Comic Sans MS"/>
              </a:rPr>
              <a:t>)</a:t>
            </a:r>
            <a:endParaRPr/>
          </a:p>
        </p:txBody>
      </p:sp>
      <p:sp>
        <p:nvSpPr>
          <p:cNvPr id="144" name="Google Shape;144;p8"/>
          <p:cNvSpPr txBox="1"/>
          <p:nvPr/>
        </p:nvSpPr>
        <p:spPr>
          <a:xfrm>
            <a:off x="457200" y="1143000"/>
            <a:ext cx="7772400" cy="457200"/>
          </a:xfrm>
          <a:prstGeom prst="rect">
            <a:avLst/>
          </a:prstGeom>
          <a:noFill/>
          <a:ln>
            <a:noFill/>
          </a:ln>
        </p:spPr>
        <p:txBody>
          <a:bodyPr anchorCtr="0" anchor="t" bIns="45700" lIns="91425" spcFirstLastPara="1" rIns="91425" wrap="square" tIns="45700">
            <a:spAutoFit/>
          </a:bodyPr>
          <a:lstStyle/>
          <a:p>
            <a:pPr indent="-171450" lvl="0" marL="0" marR="0" rtl="0" algn="l">
              <a:spcBef>
                <a:spcPts val="0"/>
              </a:spcBef>
              <a:spcAft>
                <a:spcPts val="0"/>
              </a:spcAft>
              <a:buClr>
                <a:schemeClr val="dk1"/>
              </a:buClr>
              <a:buSzPts val="2700"/>
              <a:buFont typeface="Comic Sans MS"/>
              <a:buChar char="•"/>
            </a:pPr>
            <a:r>
              <a:rPr lang="en-US" sz="1800">
                <a:solidFill>
                  <a:schemeClr val="dk1"/>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heuristic method based on ‘</a:t>
            </a: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survival of the fittest</a:t>
            </a:r>
            <a:r>
              <a:rPr lang="en-US" sz="1800">
                <a:solidFill>
                  <a:schemeClr val="accent2"/>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a:t>
            </a:r>
            <a:endParaRPr/>
          </a:p>
        </p:txBody>
      </p:sp>
      <p:sp>
        <p:nvSpPr>
          <p:cNvPr id="145" name="Google Shape;145;p8"/>
          <p:cNvSpPr txBox="1"/>
          <p:nvPr/>
        </p:nvSpPr>
        <p:spPr>
          <a:xfrm>
            <a:off x="457200" y="3124200"/>
            <a:ext cx="8229600" cy="1004888"/>
          </a:xfrm>
          <a:prstGeom prst="rect">
            <a:avLst/>
          </a:prstGeom>
          <a:noFill/>
          <a:ln>
            <a:noFill/>
          </a:ln>
        </p:spPr>
        <p:txBody>
          <a:bodyPr anchorCtr="0" anchor="t" bIns="45700" lIns="91425" spcFirstLastPara="1" rIns="91425" wrap="square" tIns="45700">
            <a:spAutoFit/>
          </a:bodyPr>
          <a:lstStyle/>
          <a:p>
            <a:pPr indent="-171450" lvl="0" marL="0" marR="0" rtl="0" algn="l">
              <a:spcBef>
                <a:spcPts val="0"/>
              </a:spcBef>
              <a:spcAft>
                <a:spcPts val="0"/>
              </a:spcAft>
              <a:buClr>
                <a:schemeClr val="dk1"/>
              </a:buClr>
              <a:buSzPts val="2700"/>
              <a:buFont typeface="Comic Sans MS"/>
              <a:buChar char="•"/>
            </a:pPr>
            <a:r>
              <a:rPr lang="en-US" sz="1800">
                <a:solidFill>
                  <a:schemeClr val="dk1"/>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in each iteration (</a:t>
            </a:r>
            <a:r>
              <a:rPr lang="en-US" sz="1800">
                <a:solidFill>
                  <a:srgbClr val="FF0000"/>
                </a:solidFill>
                <a:latin typeface="Comic Sans MS"/>
                <a:ea typeface="Comic Sans MS"/>
                <a:cs typeface="Comic Sans MS"/>
                <a:sym typeface="Comic Sans MS"/>
              </a:rPr>
              <a:t>generation</a:t>
            </a:r>
            <a:r>
              <a:rPr lang="en-US" sz="1800">
                <a:solidFill>
                  <a:srgbClr val="0000FF"/>
                </a:solidFill>
                <a:latin typeface="Comic Sans MS"/>
                <a:ea typeface="Comic Sans MS"/>
                <a:cs typeface="Comic Sans MS"/>
                <a:sym typeface="Comic Sans MS"/>
              </a:rPr>
              <a:t>) possible solutions or</a:t>
            </a:r>
            <a:endParaRPr/>
          </a:p>
          <a:p>
            <a:pPr indent="0" lvl="0" marL="0" marR="0" rtl="0" algn="l">
              <a:spcBef>
                <a:spcPts val="900"/>
              </a:spcBef>
              <a:spcAft>
                <a:spcPts val="0"/>
              </a:spcAft>
              <a:buNone/>
            </a:pPr>
            <a:r>
              <a:rPr lang="en-US" sz="1800">
                <a:solidFill>
                  <a:srgbClr val="FF0000"/>
                </a:solidFill>
                <a:latin typeface="Comic Sans MS"/>
                <a:ea typeface="Comic Sans MS"/>
                <a:cs typeface="Comic Sans MS"/>
                <a:sym typeface="Comic Sans MS"/>
              </a:rPr>
              <a:t>   individuals </a:t>
            </a:r>
            <a:r>
              <a:rPr lang="en-US" sz="1800">
                <a:solidFill>
                  <a:srgbClr val="0000FF"/>
                </a:solidFill>
                <a:latin typeface="Comic Sans MS"/>
                <a:ea typeface="Comic Sans MS"/>
                <a:cs typeface="Comic Sans MS"/>
                <a:sym typeface="Comic Sans MS"/>
              </a:rPr>
              <a:t>represented as strings of numbers</a:t>
            </a:r>
            <a:r>
              <a:rPr lang="en-US" sz="1800">
                <a:solidFill>
                  <a:schemeClr val="accent2"/>
                </a:solidFill>
                <a:latin typeface="Comic Sans MS"/>
                <a:ea typeface="Comic Sans MS"/>
                <a:cs typeface="Comic Sans MS"/>
                <a:sym typeface="Comic Sans MS"/>
              </a:rPr>
              <a:t> </a:t>
            </a:r>
            <a:endParaRPr sz="1800">
              <a:solidFill>
                <a:schemeClr val="dk1"/>
              </a:solidFill>
              <a:latin typeface="Comic Sans MS"/>
              <a:ea typeface="Comic Sans MS"/>
              <a:cs typeface="Comic Sans MS"/>
              <a:sym typeface="Comic Sans MS"/>
            </a:endParaRPr>
          </a:p>
        </p:txBody>
      </p:sp>
      <p:sp>
        <p:nvSpPr>
          <p:cNvPr id="146" name="Google Shape;146;p8"/>
          <p:cNvSpPr txBox="1"/>
          <p:nvPr/>
        </p:nvSpPr>
        <p:spPr>
          <a:xfrm>
            <a:off x="457200" y="1905000"/>
            <a:ext cx="8686800" cy="1004888"/>
          </a:xfrm>
          <a:prstGeom prst="rect">
            <a:avLst/>
          </a:prstGeom>
          <a:noFill/>
          <a:ln>
            <a:noFill/>
          </a:ln>
        </p:spPr>
        <p:txBody>
          <a:bodyPr anchorCtr="0" anchor="t" bIns="45700" lIns="91425" spcFirstLastPara="1" rIns="91425" wrap="square" tIns="45700">
            <a:spAutoFit/>
          </a:bodyPr>
          <a:lstStyle/>
          <a:p>
            <a:pPr indent="-171450" lvl="0" marL="0" marR="0" rtl="0" algn="l">
              <a:spcBef>
                <a:spcPts val="0"/>
              </a:spcBef>
              <a:spcAft>
                <a:spcPts val="0"/>
              </a:spcAft>
              <a:buClr>
                <a:schemeClr val="dk1"/>
              </a:buClr>
              <a:buSzPts val="2700"/>
              <a:buFont typeface="Comic Sans MS"/>
              <a:buChar char="•"/>
            </a:pPr>
            <a:r>
              <a:rPr lang="en-US" sz="1800">
                <a:solidFill>
                  <a:schemeClr val="dk1"/>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useful when search space</a:t>
            </a: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very large</a:t>
            </a:r>
            <a:r>
              <a:rPr lang="en-US" sz="1800">
                <a:solidFill>
                  <a:schemeClr val="accent2"/>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or too</a:t>
            </a: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complex</a:t>
            </a:r>
            <a:r>
              <a:rPr lang="en-US" sz="1800">
                <a:solidFill>
                  <a:schemeClr val="accent2"/>
                </a:solidFill>
                <a:latin typeface="Comic Sans MS"/>
                <a:ea typeface="Comic Sans MS"/>
                <a:cs typeface="Comic Sans MS"/>
                <a:sym typeface="Comic Sans MS"/>
              </a:rPr>
              <a:t> </a:t>
            </a:r>
            <a:endParaRPr/>
          </a:p>
          <a:p>
            <a:pPr indent="0" lvl="0" marL="0" marR="0" rtl="0" algn="l">
              <a:spcBef>
                <a:spcPts val="900"/>
              </a:spcBef>
              <a:spcAft>
                <a:spcPts val="0"/>
              </a:spcAft>
              <a:buNone/>
            </a:pPr>
            <a:r>
              <a:rPr lang="en-US" sz="1800">
                <a:solidFill>
                  <a:schemeClr val="dk1"/>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for analytic treatment</a:t>
            </a:r>
            <a:endParaRPr/>
          </a:p>
        </p:txBody>
      </p:sp>
      <p:sp>
        <p:nvSpPr>
          <p:cNvPr id="147" name="Google Shape;147;p8"/>
          <p:cNvSpPr txBox="1"/>
          <p:nvPr/>
        </p:nvSpPr>
        <p:spPr>
          <a:xfrm>
            <a:off x="2819400" y="44958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omic Sans MS"/>
                <a:ea typeface="Comic Sans MS"/>
                <a:cs typeface="Comic Sans MS"/>
                <a:sym typeface="Comic Sans MS"/>
              </a:rPr>
              <a:t>00010101 00111010 11110000</a:t>
            </a:r>
            <a:endParaRPr/>
          </a:p>
        </p:txBody>
      </p:sp>
      <p:sp>
        <p:nvSpPr>
          <p:cNvPr id="148" name="Google Shape;148;p8"/>
          <p:cNvSpPr txBox="1"/>
          <p:nvPr/>
        </p:nvSpPr>
        <p:spPr>
          <a:xfrm>
            <a:off x="2819400" y="48006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omic Sans MS"/>
                <a:ea typeface="Comic Sans MS"/>
                <a:cs typeface="Comic Sans MS"/>
                <a:sym typeface="Comic Sans MS"/>
              </a:rPr>
              <a:t>00010001 00111011 10100101</a:t>
            </a:r>
            <a:endParaRPr/>
          </a:p>
        </p:txBody>
      </p:sp>
      <p:sp>
        <p:nvSpPr>
          <p:cNvPr id="149" name="Google Shape;149;p8"/>
          <p:cNvSpPr txBox="1"/>
          <p:nvPr/>
        </p:nvSpPr>
        <p:spPr>
          <a:xfrm>
            <a:off x="2819400" y="51054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omic Sans MS"/>
                <a:ea typeface="Comic Sans MS"/>
                <a:cs typeface="Comic Sans MS"/>
                <a:sym typeface="Comic Sans MS"/>
              </a:rPr>
              <a:t>00100100 10111001 01111000</a:t>
            </a:r>
            <a:endParaRPr/>
          </a:p>
        </p:txBody>
      </p:sp>
      <p:cxnSp>
        <p:nvCxnSpPr>
          <p:cNvPr id="150" name="Google Shape;150;p8"/>
          <p:cNvCxnSpPr/>
          <p:nvPr/>
        </p:nvCxnSpPr>
        <p:spPr>
          <a:xfrm>
            <a:off x="3429000" y="5562600"/>
            <a:ext cx="0" cy="639763"/>
          </a:xfrm>
          <a:prstGeom prst="straightConnector1">
            <a:avLst/>
          </a:prstGeom>
          <a:noFill/>
          <a:ln cap="rnd" cmpd="sng" w="9525">
            <a:solidFill>
              <a:schemeClr val="dk1"/>
            </a:solidFill>
            <a:prstDash val="dot"/>
            <a:round/>
            <a:headEnd len="med" w="med" type="none"/>
            <a:tailEnd len="med" w="med" type="none"/>
          </a:ln>
        </p:spPr>
      </p:cxnSp>
      <p:sp>
        <p:nvSpPr>
          <p:cNvPr id="151" name="Google Shape;151;p8"/>
          <p:cNvSpPr txBox="1"/>
          <p:nvPr/>
        </p:nvSpPr>
        <p:spPr>
          <a:xfrm>
            <a:off x="2819400" y="6248400"/>
            <a:ext cx="36576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omic Sans MS"/>
                <a:ea typeface="Comic Sans MS"/>
                <a:cs typeface="Comic Sans MS"/>
                <a:sym typeface="Comic Sans MS"/>
              </a:rPr>
              <a:t>11000101 01011000 01101010</a:t>
            </a:r>
            <a:endParaRPr/>
          </a:p>
        </p:txBody>
      </p:sp>
      <p:cxnSp>
        <p:nvCxnSpPr>
          <p:cNvPr id="152" name="Google Shape;152;p8"/>
          <p:cNvCxnSpPr/>
          <p:nvPr/>
        </p:nvCxnSpPr>
        <p:spPr>
          <a:xfrm>
            <a:off x="4648200" y="5562600"/>
            <a:ext cx="0" cy="639763"/>
          </a:xfrm>
          <a:prstGeom prst="straightConnector1">
            <a:avLst/>
          </a:prstGeom>
          <a:noFill/>
          <a:ln cap="rnd" cmpd="sng" w="9525">
            <a:solidFill>
              <a:schemeClr val="dk1"/>
            </a:solidFill>
            <a:prstDash val="dot"/>
            <a:round/>
            <a:headEnd len="med" w="med" type="none"/>
            <a:tailEnd len="med" w="med" type="none"/>
          </a:ln>
        </p:spPr>
      </p:cxnSp>
      <p:cxnSp>
        <p:nvCxnSpPr>
          <p:cNvPr id="153" name="Google Shape;153;p8"/>
          <p:cNvCxnSpPr/>
          <p:nvPr/>
        </p:nvCxnSpPr>
        <p:spPr>
          <a:xfrm>
            <a:off x="5791200" y="5562600"/>
            <a:ext cx="0" cy="639763"/>
          </a:xfrm>
          <a:prstGeom prst="straightConnector1">
            <a:avLst/>
          </a:prstGeom>
          <a:noFill/>
          <a:ln cap="rnd" cmpd="sng" w="9525">
            <a:solidFill>
              <a:schemeClr val="dk1"/>
            </a:solidFill>
            <a:prstDash val="dot"/>
            <a:round/>
            <a:headEnd len="med" w="med" type="none"/>
            <a:tailEnd len="med" w="med" type="none"/>
          </a:ln>
        </p:spPr>
      </p:cxnSp>
      <p:sp>
        <p:nvSpPr>
          <p:cNvPr id="154" name="Google Shape;154;p8"/>
          <p:cNvSpPr txBox="1"/>
          <p:nvPr/>
        </p:nvSpPr>
        <p:spPr>
          <a:xfrm>
            <a:off x="152400" y="4495800"/>
            <a:ext cx="22860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FF00"/>
                </a:solidFill>
                <a:latin typeface="Comic Sans MS"/>
                <a:ea typeface="Comic Sans MS"/>
                <a:cs typeface="Comic Sans MS"/>
                <a:sym typeface="Comic Sans MS"/>
              </a:rPr>
              <a:t>3021 3058 3240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GA ……..</a:t>
            </a:r>
            <a:endParaRPr/>
          </a:p>
        </p:txBody>
      </p:sp>
      <p:sp>
        <p:nvSpPr>
          <p:cNvPr id="160" name="Google Shape;160;p9"/>
          <p:cNvSpPr txBox="1"/>
          <p:nvPr>
            <p:ph idx="1" type="body"/>
          </p:nvPr>
        </p:nvSpPr>
        <p:spPr>
          <a:xfrm>
            <a:off x="533400" y="1981200"/>
            <a:ext cx="7772400" cy="2743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 GA represents an iterative process. Each iteration is called a generation. A typical number of generations for a simple GA can range from 50 to over 500. The entire set of generations is called a run. At the end of a run, we expect to find one or more highly fit chromosomes.</a:t>
            </a:r>
            <a:endParaRPr/>
          </a:p>
        </p:txBody>
      </p:sp>
      <p:sp>
        <p:nvSpPr>
          <p:cNvPr id="161" name="Google Shape;161;p9"/>
          <p:cNvSpPr txBox="1"/>
          <p:nvPr/>
        </p:nvSpPr>
        <p:spPr>
          <a:xfrm>
            <a:off x="0" y="4876800"/>
            <a:ext cx="4648200" cy="1004888"/>
          </a:xfrm>
          <a:prstGeom prst="rect">
            <a:avLst/>
          </a:prstGeom>
          <a:noFill/>
          <a:ln>
            <a:noFill/>
          </a:ln>
        </p:spPr>
        <p:txBody>
          <a:bodyPr anchorCtr="0" anchor="t" bIns="45700" lIns="91425" spcFirstLastPara="1" rIns="91425" wrap="square" tIns="45700">
            <a:spAutoFit/>
          </a:bodyPr>
          <a:lstStyle/>
          <a:p>
            <a:pPr indent="-171450" lvl="0" marL="0" marR="0" rtl="0" algn="l">
              <a:spcBef>
                <a:spcPts val="0"/>
              </a:spcBef>
              <a:spcAft>
                <a:spcPts val="0"/>
              </a:spcAft>
              <a:buClr>
                <a:schemeClr val="dk1"/>
              </a:buClr>
              <a:buSzPts val="2700"/>
              <a:buFont typeface="Comic Sans MS"/>
              <a:buChar char="•"/>
            </a:pPr>
            <a:r>
              <a:rPr lang="en-US" sz="1800">
                <a:solidFill>
                  <a:schemeClr val="dk1"/>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all individuals in</a:t>
            </a: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population</a:t>
            </a:r>
            <a:r>
              <a:rPr lang="en-US" sz="1800">
                <a:solidFill>
                  <a:schemeClr val="accent2"/>
                </a:solidFill>
                <a:latin typeface="Comic Sans MS"/>
                <a:ea typeface="Comic Sans MS"/>
                <a:cs typeface="Comic Sans MS"/>
                <a:sym typeface="Comic Sans MS"/>
              </a:rPr>
              <a:t> </a:t>
            </a:r>
            <a:endParaRPr/>
          </a:p>
          <a:p>
            <a:pPr indent="0" lvl="0" marL="0" marR="0" rtl="0" algn="l">
              <a:spcBef>
                <a:spcPts val="900"/>
              </a:spcBef>
              <a:spcAft>
                <a:spcPts val="0"/>
              </a:spcAft>
              <a:buNone/>
            </a:pPr>
            <a:r>
              <a:rPr lang="en-US" sz="1800">
                <a:solidFill>
                  <a:srgbClr val="0000FF"/>
                </a:solidFill>
                <a:latin typeface="Comic Sans MS"/>
                <a:ea typeface="Comic Sans MS"/>
                <a:cs typeface="Comic Sans MS"/>
                <a:sym typeface="Comic Sans MS"/>
              </a:rPr>
              <a:t>   evaluated by</a:t>
            </a: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fitness function</a:t>
            </a:r>
            <a:r>
              <a:rPr lang="en-US" sz="1800">
                <a:solidFill>
                  <a:schemeClr val="accent2"/>
                </a:solidFill>
                <a:latin typeface="Comic Sans MS"/>
                <a:ea typeface="Comic Sans MS"/>
                <a:cs typeface="Comic Sans MS"/>
                <a:sym typeface="Comic Sans MS"/>
              </a:rPr>
              <a:t> </a:t>
            </a:r>
            <a:endParaRPr sz="1800">
              <a:solidFill>
                <a:schemeClr val="dk1"/>
              </a:solidFill>
              <a:latin typeface="Comic Sans MS"/>
              <a:ea typeface="Comic Sans MS"/>
              <a:cs typeface="Comic Sans MS"/>
              <a:sym typeface="Comic Sans MS"/>
            </a:endParaRPr>
          </a:p>
        </p:txBody>
      </p:sp>
      <p:sp>
        <p:nvSpPr>
          <p:cNvPr id="162" name="Google Shape;162;p9"/>
          <p:cNvSpPr txBox="1"/>
          <p:nvPr/>
        </p:nvSpPr>
        <p:spPr>
          <a:xfrm>
            <a:off x="4800600" y="4757738"/>
            <a:ext cx="3733800" cy="1552575"/>
          </a:xfrm>
          <a:prstGeom prst="rect">
            <a:avLst/>
          </a:prstGeom>
          <a:noFill/>
          <a:ln>
            <a:noFill/>
          </a:ln>
        </p:spPr>
        <p:txBody>
          <a:bodyPr anchorCtr="0" anchor="t" bIns="45700" lIns="91425" spcFirstLastPara="1" rIns="91425" wrap="square" tIns="45700">
            <a:spAutoFit/>
          </a:bodyPr>
          <a:lstStyle/>
          <a:p>
            <a:pPr indent="-171450" lvl="0" marL="0" marR="0" rtl="0" algn="l">
              <a:spcBef>
                <a:spcPts val="0"/>
              </a:spcBef>
              <a:spcAft>
                <a:spcPts val="0"/>
              </a:spcAft>
              <a:buClr>
                <a:schemeClr val="dk1"/>
              </a:buClr>
              <a:buSzPts val="2700"/>
              <a:buFont typeface="Comic Sans MS"/>
              <a:buChar char="•"/>
            </a:pPr>
            <a:r>
              <a:rPr lang="en-US" sz="1800">
                <a:solidFill>
                  <a:schemeClr val="dk1"/>
                </a:solidFill>
                <a:latin typeface="Comic Sans MS"/>
                <a:ea typeface="Comic Sans MS"/>
                <a:cs typeface="Comic Sans MS"/>
                <a:sym typeface="Comic Sans MS"/>
              </a:rPr>
              <a:t> </a:t>
            </a:r>
            <a:r>
              <a:rPr lang="en-US" sz="1800">
                <a:solidFill>
                  <a:srgbClr val="0000FF"/>
                </a:solidFill>
                <a:latin typeface="Comic Sans MS"/>
                <a:ea typeface="Comic Sans MS"/>
                <a:cs typeface="Comic Sans MS"/>
                <a:sym typeface="Comic Sans MS"/>
              </a:rPr>
              <a:t>individuals allowed to</a:t>
            </a:r>
            <a:r>
              <a:rPr lang="en-US" sz="1800">
                <a:solidFill>
                  <a:schemeClr val="accent2"/>
                </a:solidFill>
                <a:latin typeface="Comic Sans MS"/>
                <a:ea typeface="Comic Sans MS"/>
                <a:cs typeface="Comic Sans MS"/>
                <a:sym typeface="Comic Sans MS"/>
              </a:rPr>
              <a:t> </a:t>
            </a:r>
            <a:endParaRPr/>
          </a:p>
          <a:p>
            <a:pPr indent="0" lvl="0" marL="0" marR="0" rtl="0" algn="l">
              <a:spcBef>
                <a:spcPts val="900"/>
              </a:spcBef>
              <a:spcAft>
                <a:spcPts val="0"/>
              </a:spcAft>
              <a:buNone/>
            </a:pP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reproduce</a:t>
            </a: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(selection)</a:t>
            </a:r>
            <a:r>
              <a:rPr lang="en-US" sz="1800">
                <a:solidFill>
                  <a:srgbClr val="0000FF"/>
                </a:solidFill>
                <a:latin typeface="Comic Sans MS"/>
                <a:ea typeface="Comic Sans MS"/>
                <a:cs typeface="Comic Sans MS"/>
                <a:sym typeface="Comic Sans MS"/>
              </a:rPr>
              <a:t>,</a:t>
            </a:r>
            <a:r>
              <a:rPr lang="en-US" sz="1800">
                <a:solidFill>
                  <a:srgbClr val="FF0000"/>
                </a:solidFill>
                <a:latin typeface="Comic Sans MS"/>
                <a:ea typeface="Comic Sans MS"/>
                <a:cs typeface="Comic Sans MS"/>
                <a:sym typeface="Comic Sans MS"/>
              </a:rPr>
              <a:t> </a:t>
            </a:r>
            <a:r>
              <a:rPr lang="en-US" sz="1800">
                <a:solidFill>
                  <a:schemeClr val="accent2"/>
                </a:solidFill>
                <a:latin typeface="Comic Sans MS"/>
                <a:ea typeface="Comic Sans MS"/>
                <a:cs typeface="Comic Sans MS"/>
                <a:sym typeface="Comic Sans MS"/>
              </a:rPr>
              <a:t>    </a:t>
            </a:r>
            <a:endParaRPr/>
          </a:p>
          <a:p>
            <a:pPr indent="0" lvl="0" marL="0" marR="0" rtl="0" algn="l">
              <a:spcBef>
                <a:spcPts val="900"/>
              </a:spcBef>
              <a:spcAft>
                <a:spcPts val="0"/>
              </a:spcAft>
              <a:buNone/>
            </a:pP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crossover</a:t>
            </a:r>
            <a:r>
              <a:rPr lang="en-US" sz="1800">
                <a:solidFill>
                  <a:srgbClr val="0000FF"/>
                </a:solidFill>
                <a:latin typeface="Comic Sans MS"/>
                <a:ea typeface="Comic Sans MS"/>
                <a:cs typeface="Comic Sans MS"/>
                <a:sym typeface="Comic Sans MS"/>
              </a:rPr>
              <a:t>,</a:t>
            </a:r>
            <a:r>
              <a:rPr lang="en-US" sz="1800">
                <a:solidFill>
                  <a:schemeClr val="accent2"/>
                </a:solidFill>
                <a:latin typeface="Comic Sans MS"/>
                <a:ea typeface="Comic Sans MS"/>
                <a:cs typeface="Comic Sans MS"/>
                <a:sym typeface="Comic Sans MS"/>
              </a:rPr>
              <a:t> </a:t>
            </a:r>
            <a:r>
              <a:rPr lang="en-US" sz="1800">
                <a:solidFill>
                  <a:srgbClr val="FF0000"/>
                </a:solidFill>
                <a:latin typeface="Comic Sans MS"/>
                <a:ea typeface="Comic Sans MS"/>
                <a:cs typeface="Comic Sans MS"/>
                <a:sym typeface="Comic Sans MS"/>
              </a:rPr>
              <a:t>mutate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2020-01-10T14:32:58Z</dcterms:created>
  <dc:creator>M Shamim Kaiser</dc:creator>
</cp:coreProperties>
</file>