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9144000"/>
  <p:notesSz cx="6858000" cy="9144000"/>
  <p:embeddedFontLs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jzl51TrJTpByly2UH6Y9si59WY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8.xml"/><Relationship Id="rId44" Type="http://schemas.openxmlformats.org/officeDocument/2006/relationships/font" Target="fonts/OpenSans-boldItalic.fntdata"/><Relationship Id="rId21" Type="http://schemas.openxmlformats.org/officeDocument/2006/relationships/slide" Target="slides/slide17.xml"/><Relationship Id="rId43" Type="http://schemas.openxmlformats.org/officeDocument/2006/relationships/font" Target="fonts/OpenSans-italic.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6"/>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a:lvl1pPr>
            <a:lvl2pPr indent="0" lvl="1" marL="0" algn="r">
              <a:spcBef>
                <a:spcPts val="0"/>
              </a:spcBef>
              <a:buNone/>
              <a:defRPr b="1"/>
            </a:lvl2pPr>
            <a:lvl3pPr indent="0" lvl="2" marL="0" algn="r">
              <a:spcBef>
                <a:spcPts val="0"/>
              </a:spcBef>
              <a:buNone/>
              <a:defRPr b="1"/>
            </a:lvl3pPr>
            <a:lvl4pPr indent="0" lvl="3" marL="0" algn="r">
              <a:spcBef>
                <a:spcPts val="0"/>
              </a:spcBef>
              <a:buNone/>
              <a:defRPr b="1"/>
            </a:lvl4pPr>
            <a:lvl5pPr indent="0" lvl="4" marL="0" algn="r">
              <a:spcBef>
                <a:spcPts val="0"/>
              </a:spcBef>
              <a:buNone/>
              <a:defRPr b="1"/>
            </a:lvl5pPr>
            <a:lvl6pPr indent="0" lvl="5" marL="0" algn="r">
              <a:spcBef>
                <a:spcPts val="0"/>
              </a:spcBef>
              <a:buNone/>
              <a:defRPr b="1"/>
            </a:lvl6pPr>
            <a:lvl7pPr indent="0" lvl="6" marL="0" algn="r">
              <a:spcBef>
                <a:spcPts val="0"/>
              </a:spcBef>
              <a:buNone/>
              <a:defRPr b="1"/>
            </a:lvl7pPr>
            <a:lvl8pPr indent="0" lvl="7" marL="0" algn="r">
              <a:spcBef>
                <a:spcPts val="0"/>
              </a:spcBef>
              <a:buNone/>
              <a:defRPr b="1"/>
            </a:lvl8pPr>
            <a:lvl9pPr indent="0" lvl="8" marL="0" algn="r">
              <a:spcBef>
                <a:spcPts val="0"/>
              </a:spcBef>
              <a:buNone/>
              <a:defRPr b="1"/>
            </a:lvl9pPr>
          </a:lstStyle>
          <a:p>
            <a:pPr indent="0" lvl="0" marL="0" rtl="0" algn="r">
              <a:spcBef>
                <a:spcPts val="0"/>
              </a:spcBef>
              <a:spcAft>
                <a:spcPts val="0"/>
              </a:spcAft>
              <a:buNone/>
            </a:pPr>
            <a:r>
              <a:rPr lang="en-US"/>
              <a:t>Page </a:t>
            </a:r>
            <a:fld id="{00000000-1234-1234-1234-123412341234}" type="slidenum">
              <a:rPr b="0" lang="en-US"/>
              <a:t>‹#›</a:t>
            </a:fld>
            <a:endParaRPr b="0"/>
          </a:p>
        </p:txBody>
      </p:sp>
      <p:sp>
        <p:nvSpPr>
          <p:cNvPr id="21" name="Google Shape;21;p46"/>
          <p:cNvSpPr/>
          <p:nvPr/>
        </p:nvSpPr>
        <p:spPr>
          <a:xfrm>
            <a:off x="0" y="0"/>
            <a:ext cx="9144000" cy="11223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46"/>
          <p:cNvSpPr/>
          <p:nvPr/>
        </p:nvSpPr>
        <p:spPr>
          <a:xfrm>
            <a:off x="11086" y="6259484"/>
            <a:ext cx="9144000" cy="968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5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5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5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47"/>
          <p:cNvSpPr/>
          <p:nvPr/>
        </p:nvSpPr>
        <p:spPr>
          <a:xfrm>
            <a:off x="11086" y="6259484"/>
            <a:ext cx="9144000" cy="968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47"/>
          <p:cNvSpPr/>
          <p:nvPr/>
        </p:nvSpPr>
        <p:spPr>
          <a:xfrm>
            <a:off x="0" y="1703012"/>
            <a:ext cx="9144000" cy="968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4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5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5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5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5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5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5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5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4"/>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2" name="Google Shape;72;p5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shamimkaiser@juniv.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Arial"/>
              <a:buNone/>
            </a:pPr>
            <a:r>
              <a:rPr b="1" lang="en-US" sz="3200">
                <a:solidFill>
                  <a:srgbClr val="2F5496"/>
                </a:solidFill>
              </a:rPr>
              <a:t>ICE–4101: Artificial Intelligence</a:t>
            </a:r>
            <a:br>
              <a:rPr b="1" lang="en-US" sz="3200">
                <a:solidFill>
                  <a:srgbClr val="2F5496"/>
                </a:solidFill>
              </a:rPr>
            </a:br>
            <a:r>
              <a:rPr b="1" lang="en-US" sz="2000">
                <a:solidFill>
                  <a:srgbClr val="FF0000"/>
                </a:solidFill>
              </a:rPr>
              <a:t>Lecture # 2</a:t>
            </a:r>
            <a:endParaRPr b="1" sz="3200">
              <a:solidFill>
                <a:srgbClr val="FF0000"/>
              </a:solidFill>
            </a:endParaRPr>
          </a:p>
        </p:txBody>
      </p:sp>
      <p:sp>
        <p:nvSpPr>
          <p:cNvPr id="93" name="Google Shape;93;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sz="1800"/>
              <a:t>Instructor: M. Shamim Kaiser</a:t>
            </a:r>
            <a:endParaRPr/>
          </a:p>
          <a:p>
            <a:pPr indent="0" lvl="0" marL="0" rtl="0" algn="ctr">
              <a:lnSpc>
                <a:spcPct val="90000"/>
              </a:lnSpc>
              <a:spcBef>
                <a:spcPts val="1000"/>
              </a:spcBef>
              <a:spcAft>
                <a:spcPts val="0"/>
              </a:spcAft>
              <a:buClr>
                <a:schemeClr val="dk1"/>
              </a:buClr>
              <a:buSzPts val="1800"/>
              <a:buNone/>
            </a:pPr>
            <a:r>
              <a:rPr lang="en-US" sz="1800"/>
              <a:t>Email: </a:t>
            </a:r>
            <a:r>
              <a:rPr lang="en-US" sz="1800" u="sng">
                <a:solidFill>
                  <a:schemeClr val="hlink"/>
                </a:solidFill>
                <a:hlinkClick r:id="rId3"/>
              </a:rPr>
              <a:t>m.shamimkaiser@juniv.edu</a:t>
            </a:r>
            <a:endParaRPr sz="1800"/>
          </a:p>
          <a:p>
            <a:pPr indent="0" lvl="0" marL="0" rtl="0" algn="ctr">
              <a:lnSpc>
                <a:spcPct val="90000"/>
              </a:lnSpc>
              <a:spcBef>
                <a:spcPts val="1000"/>
              </a:spcBef>
              <a:spcAft>
                <a:spcPts val="0"/>
              </a:spcAft>
              <a:buClr>
                <a:schemeClr val="dk1"/>
              </a:buClr>
              <a:buSzPts val="1800"/>
              <a:buNone/>
            </a:pPr>
            <a:r>
              <a:rPr lang="en-US" sz="1800"/>
              <a:t>Text phone: 01511932323</a:t>
            </a:r>
            <a:endParaRPr/>
          </a:p>
        </p:txBody>
      </p:sp>
      <p:sp>
        <p:nvSpPr>
          <p:cNvPr id="94" name="Google Shape;9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Rationality</a:t>
            </a:r>
            <a:endParaRPr/>
          </a:p>
        </p:txBody>
      </p:sp>
      <p:sp>
        <p:nvSpPr>
          <p:cNvPr id="157" name="Google Shape;157;p1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rationality of an agent is measured by its performance measure. </a:t>
            </a:r>
            <a:endParaRPr/>
          </a:p>
          <a:p>
            <a:pPr indent="-228600" lvl="0" marL="228600" rtl="0" algn="just">
              <a:lnSpc>
                <a:spcPct val="90000"/>
              </a:lnSpc>
              <a:spcBef>
                <a:spcPts val="1000"/>
              </a:spcBef>
              <a:spcAft>
                <a:spcPts val="0"/>
              </a:spcAft>
              <a:buClr>
                <a:schemeClr val="dk1"/>
              </a:buClr>
              <a:buSzPts val="2800"/>
              <a:buChar char="•"/>
            </a:pPr>
            <a:r>
              <a:rPr lang="en-US"/>
              <a:t>Rationality can be judged on the basis of following points:</a:t>
            </a:r>
            <a:endParaRPr/>
          </a:p>
          <a:p>
            <a:pPr indent="-228600" lvl="1" marL="685800" rtl="0" algn="just">
              <a:lnSpc>
                <a:spcPct val="90000"/>
              </a:lnSpc>
              <a:spcBef>
                <a:spcPts val="500"/>
              </a:spcBef>
              <a:spcAft>
                <a:spcPts val="0"/>
              </a:spcAft>
              <a:buClr>
                <a:schemeClr val="dk1"/>
              </a:buClr>
              <a:buSzPts val="2400"/>
              <a:buChar char="•"/>
            </a:pPr>
            <a:r>
              <a:rPr lang="en-US"/>
              <a:t>Performance measure which defines the success criterion.</a:t>
            </a:r>
            <a:endParaRPr/>
          </a:p>
          <a:p>
            <a:pPr indent="-228600" lvl="1" marL="685800" rtl="0" algn="just">
              <a:lnSpc>
                <a:spcPct val="90000"/>
              </a:lnSpc>
              <a:spcBef>
                <a:spcPts val="500"/>
              </a:spcBef>
              <a:spcAft>
                <a:spcPts val="0"/>
              </a:spcAft>
              <a:buClr>
                <a:schemeClr val="dk1"/>
              </a:buClr>
              <a:buSzPts val="2400"/>
              <a:buChar char="•"/>
            </a:pPr>
            <a:r>
              <a:rPr lang="en-US"/>
              <a:t>Agent prior knowledge of its environment.</a:t>
            </a:r>
            <a:endParaRPr/>
          </a:p>
          <a:p>
            <a:pPr indent="-228600" lvl="1" marL="685800" rtl="0" algn="just">
              <a:lnSpc>
                <a:spcPct val="90000"/>
              </a:lnSpc>
              <a:spcBef>
                <a:spcPts val="500"/>
              </a:spcBef>
              <a:spcAft>
                <a:spcPts val="0"/>
              </a:spcAft>
              <a:buClr>
                <a:schemeClr val="dk1"/>
              </a:buClr>
              <a:buSzPts val="2400"/>
              <a:buChar char="•"/>
            </a:pPr>
            <a:r>
              <a:rPr lang="en-US"/>
              <a:t>Best possible actions that an agent can perform.</a:t>
            </a:r>
            <a:endParaRPr/>
          </a:p>
          <a:p>
            <a:pPr indent="-228600" lvl="1" marL="685800" rtl="0" algn="just">
              <a:lnSpc>
                <a:spcPct val="90000"/>
              </a:lnSpc>
              <a:spcBef>
                <a:spcPts val="500"/>
              </a:spcBef>
              <a:spcAft>
                <a:spcPts val="0"/>
              </a:spcAft>
              <a:buClr>
                <a:schemeClr val="dk1"/>
              </a:buClr>
              <a:buSzPts val="2400"/>
              <a:buChar char="•"/>
            </a:pPr>
            <a:r>
              <a:rPr lang="en-US"/>
              <a:t>The sequence of percepts.</a:t>
            </a:r>
            <a:endParaRPr/>
          </a:p>
        </p:txBody>
      </p:sp>
      <p:sp>
        <p:nvSpPr>
          <p:cNvPr id="158" name="Google Shape;158;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PEAS Representation</a:t>
            </a:r>
            <a:endParaRPr/>
          </a:p>
        </p:txBody>
      </p:sp>
      <p:sp>
        <p:nvSpPr>
          <p:cNvPr id="164" name="Google Shape;164;p1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PEAS is a type of model on which an AI agent works upon. When we define an AI agent or rational agent, then we can group its properties under PEAS representation model. It is made up of four words:</a:t>
            </a:r>
            <a:endParaRPr/>
          </a:p>
          <a:p>
            <a:pPr indent="-228600" lvl="0" marL="228600" rtl="0" algn="l">
              <a:lnSpc>
                <a:spcPct val="90000"/>
              </a:lnSpc>
              <a:spcBef>
                <a:spcPts val="1000"/>
              </a:spcBef>
              <a:spcAft>
                <a:spcPts val="0"/>
              </a:spcAft>
              <a:buClr>
                <a:schemeClr val="dk1"/>
              </a:buClr>
              <a:buSzPct val="100000"/>
              <a:buChar char="•"/>
            </a:pPr>
            <a:r>
              <a:rPr b="1" lang="en-US"/>
              <a:t>P:</a:t>
            </a:r>
            <a:r>
              <a:rPr lang="en-US"/>
              <a:t> Performance measure</a:t>
            </a:r>
            <a:endParaRPr/>
          </a:p>
          <a:p>
            <a:pPr indent="-228600" lvl="0" marL="228600" rtl="0" algn="l">
              <a:lnSpc>
                <a:spcPct val="90000"/>
              </a:lnSpc>
              <a:spcBef>
                <a:spcPts val="1000"/>
              </a:spcBef>
              <a:spcAft>
                <a:spcPts val="0"/>
              </a:spcAft>
              <a:buClr>
                <a:schemeClr val="dk1"/>
              </a:buClr>
              <a:buSzPct val="100000"/>
              <a:buChar char="•"/>
            </a:pPr>
            <a:r>
              <a:rPr b="1" lang="en-US"/>
              <a:t>E:</a:t>
            </a:r>
            <a:r>
              <a:rPr lang="en-US"/>
              <a:t> Environment</a:t>
            </a:r>
            <a:endParaRPr/>
          </a:p>
          <a:p>
            <a:pPr indent="-228600" lvl="0" marL="228600" rtl="0" algn="l">
              <a:lnSpc>
                <a:spcPct val="90000"/>
              </a:lnSpc>
              <a:spcBef>
                <a:spcPts val="1000"/>
              </a:spcBef>
              <a:spcAft>
                <a:spcPts val="0"/>
              </a:spcAft>
              <a:buClr>
                <a:schemeClr val="dk1"/>
              </a:buClr>
              <a:buSzPct val="100000"/>
              <a:buChar char="•"/>
            </a:pPr>
            <a:r>
              <a:rPr b="1" lang="en-US"/>
              <a:t>A:</a:t>
            </a:r>
            <a:r>
              <a:rPr lang="en-US"/>
              <a:t> Actuators</a:t>
            </a:r>
            <a:endParaRPr/>
          </a:p>
          <a:p>
            <a:pPr indent="-228600" lvl="0" marL="228600" rtl="0" algn="l">
              <a:lnSpc>
                <a:spcPct val="90000"/>
              </a:lnSpc>
              <a:spcBef>
                <a:spcPts val="1000"/>
              </a:spcBef>
              <a:spcAft>
                <a:spcPts val="0"/>
              </a:spcAft>
              <a:buClr>
                <a:schemeClr val="dk1"/>
              </a:buClr>
              <a:buSzPct val="100000"/>
              <a:buChar char="•"/>
            </a:pPr>
            <a:r>
              <a:rPr b="1" lang="en-US"/>
              <a:t>S:</a:t>
            </a:r>
            <a:r>
              <a:rPr lang="en-US"/>
              <a:t> Sensors</a:t>
            </a:r>
            <a:endParaRPr/>
          </a:p>
          <a:p>
            <a:pPr indent="-228600" lvl="0" marL="228600" rtl="0" algn="l">
              <a:lnSpc>
                <a:spcPct val="90000"/>
              </a:lnSpc>
              <a:spcBef>
                <a:spcPts val="1000"/>
              </a:spcBef>
              <a:spcAft>
                <a:spcPts val="0"/>
              </a:spcAft>
              <a:buClr>
                <a:schemeClr val="dk1"/>
              </a:buClr>
              <a:buSzPct val="100000"/>
              <a:buChar char="•"/>
            </a:pPr>
            <a:r>
              <a:rPr lang="en-US"/>
              <a:t>Here performance measure is the objective for the success of an agent's behavior.</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165" name="Google Shape;165;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PEAS for self-driving cars:</a:t>
            </a:r>
            <a:endParaRPr/>
          </a:p>
        </p:txBody>
      </p:sp>
      <p:sp>
        <p:nvSpPr>
          <p:cNvPr id="171" name="Google Shape;171;p1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Let's suppose a self-driving car then PEAS representation will be:</a:t>
            </a:r>
            <a:endParaRPr/>
          </a:p>
          <a:p>
            <a:pPr indent="-228600" lvl="1" marL="685800" rtl="0" algn="l">
              <a:lnSpc>
                <a:spcPct val="90000"/>
              </a:lnSpc>
              <a:spcBef>
                <a:spcPts val="500"/>
              </a:spcBef>
              <a:spcAft>
                <a:spcPts val="0"/>
              </a:spcAft>
              <a:buClr>
                <a:schemeClr val="dk1"/>
              </a:buClr>
              <a:buSzPts val="2400"/>
              <a:buChar char="•"/>
            </a:pPr>
            <a:r>
              <a:rPr b="1" lang="en-US"/>
              <a:t>Performance:</a:t>
            </a:r>
            <a:r>
              <a:rPr lang="en-US"/>
              <a:t> Safety, time, legal drive, comfort</a:t>
            </a:r>
            <a:endParaRPr/>
          </a:p>
          <a:p>
            <a:pPr indent="-228600" lvl="1" marL="685800" rtl="0" algn="l">
              <a:lnSpc>
                <a:spcPct val="90000"/>
              </a:lnSpc>
              <a:spcBef>
                <a:spcPts val="500"/>
              </a:spcBef>
              <a:spcAft>
                <a:spcPts val="0"/>
              </a:spcAft>
              <a:buClr>
                <a:schemeClr val="dk1"/>
              </a:buClr>
              <a:buSzPts val="2400"/>
              <a:buChar char="•"/>
            </a:pPr>
            <a:r>
              <a:rPr b="1" lang="en-US"/>
              <a:t>Environment:</a:t>
            </a:r>
            <a:r>
              <a:rPr lang="en-US"/>
              <a:t> Roads, other vehicles, road signs, pedestrian</a:t>
            </a:r>
            <a:endParaRPr/>
          </a:p>
          <a:p>
            <a:pPr indent="-228600" lvl="1" marL="685800" rtl="0" algn="l">
              <a:lnSpc>
                <a:spcPct val="90000"/>
              </a:lnSpc>
              <a:spcBef>
                <a:spcPts val="500"/>
              </a:spcBef>
              <a:spcAft>
                <a:spcPts val="0"/>
              </a:spcAft>
              <a:buClr>
                <a:schemeClr val="dk1"/>
              </a:buClr>
              <a:buSzPts val="2400"/>
              <a:buChar char="•"/>
            </a:pPr>
            <a:r>
              <a:rPr b="1" lang="en-US"/>
              <a:t>Actuators:</a:t>
            </a:r>
            <a:r>
              <a:rPr lang="en-US"/>
              <a:t> Steering, accelerator, brake, signal, horn</a:t>
            </a:r>
            <a:endParaRPr/>
          </a:p>
          <a:p>
            <a:pPr indent="-228600" lvl="1" marL="685800" rtl="0" algn="l">
              <a:lnSpc>
                <a:spcPct val="90000"/>
              </a:lnSpc>
              <a:spcBef>
                <a:spcPts val="500"/>
              </a:spcBef>
              <a:spcAft>
                <a:spcPts val="0"/>
              </a:spcAft>
              <a:buClr>
                <a:schemeClr val="dk1"/>
              </a:buClr>
              <a:buSzPts val="2400"/>
              <a:buChar char="•"/>
            </a:pPr>
            <a:r>
              <a:rPr b="1" lang="en-US"/>
              <a:t>Sensors:</a:t>
            </a:r>
            <a:r>
              <a:rPr lang="en-US"/>
              <a:t> Camera, GPS, speedometer, odometer, accelerometer, sonar.</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72" name="Google Shape;172;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pic>
        <p:nvPicPr>
          <p:cNvPr id="178" name="Google Shape;178;p13"/>
          <p:cNvPicPr preferRelativeResize="0"/>
          <p:nvPr>
            <p:ph idx="1" type="body"/>
          </p:nvPr>
        </p:nvPicPr>
        <p:blipFill rotWithShape="1">
          <a:blip r:embed="rId3">
            <a:alphaModFix/>
          </a:blip>
          <a:srcRect b="0" l="0" r="0" t="0"/>
          <a:stretch/>
        </p:blipFill>
        <p:spPr>
          <a:xfrm>
            <a:off x="0" y="2633670"/>
            <a:ext cx="9144000" cy="2735248"/>
          </a:xfrm>
          <a:prstGeom prst="rect">
            <a:avLst/>
          </a:prstGeom>
          <a:noFill/>
          <a:ln>
            <a:noFill/>
          </a:ln>
        </p:spPr>
      </p:pic>
      <p:sp>
        <p:nvSpPr>
          <p:cNvPr id="179" name="Google Shape;179;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Types of Agents</a:t>
            </a:r>
            <a:endParaRPr/>
          </a:p>
        </p:txBody>
      </p:sp>
      <p:sp>
        <p:nvSpPr>
          <p:cNvPr id="185" name="Google Shape;185;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Agents can be grouped into four classes based on their degree of perceived intelligence and capability :</a:t>
            </a:r>
            <a:endParaRPr/>
          </a:p>
          <a:p>
            <a:pPr indent="-228600" lvl="0" marL="228600" rtl="0" algn="l">
              <a:lnSpc>
                <a:spcPct val="90000"/>
              </a:lnSpc>
              <a:spcBef>
                <a:spcPts val="1000"/>
              </a:spcBef>
              <a:spcAft>
                <a:spcPts val="0"/>
              </a:spcAft>
              <a:buClr>
                <a:schemeClr val="dk1"/>
              </a:buClr>
              <a:buSzPts val="2800"/>
              <a:buChar char="•"/>
            </a:pPr>
            <a:r>
              <a:rPr lang="en-US"/>
              <a:t>Simple Reflex Agents</a:t>
            </a:r>
            <a:endParaRPr/>
          </a:p>
          <a:p>
            <a:pPr indent="-228600" lvl="0" marL="228600" rtl="0" algn="l">
              <a:lnSpc>
                <a:spcPct val="90000"/>
              </a:lnSpc>
              <a:spcBef>
                <a:spcPts val="1000"/>
              </a:spcBef>
              <a:spcAft>
                <a:spcPts val="0"/>
              </a:spcAft>
              <a:buClr>
                <a:schemeClr val="dk1"/>
              </a:buClr>
              <a:buSzPts val="2800"/>
              <a:buChar char="•"/>
            </a:pPr>
            <a:r>
              <a:rPr lang="en-US"/>
              <a:t>Model-Based Reflex Agents</a:t>
            </a:r>
            <a:endParaRPr/>
          </a:p>
          <a:p>
            <a:pPr indent="-228600" lvl="0" marL="228600" rtl="0" algn="l">
              <a:lnSpc>
                <a:spcPct val="90000"/>
              </a:lnSpc>
              <a:spcBef>
                <a:spcPts val="1000"/>
              </a:spcBef>
              <a:spcAft>
                <a:spcPts val="0"/>
              </a:spcAft>
              <a:buClr>
                <a:schemeClr val="dk1"/>
              </a:buClr>
              <a:buSzPts val="2800"/>
              <a:buChar char="•"/>
            </a:pPr>
            <a:r>
              <a:rPr lang="en-US"/>
              <a:t>Goal-Based Agents</a:t>
            </a:r>
            <a:endParaRPr/>
          </a:p>
          <a:p>
            <a:pPr indent="-228600" lvl="0" marL="228600" rtl="0" algn="l">
              <a:lnSpc>
                <a:spcPct val="90000"/>
              </a:lnSpc>
              <a:spcBef>
                <a:spcPts val="1000"/>
              </a:spcBef>
              <a:spcAft>
                <a:spcPts val="0"/>
              </a:spcAft>
              <a:buClr>
                <a:schemeClr val="dk1"/>
              </a:buClr>
              <a:buSzPts val="2800"/>
              <a:buChar char="•"/>
            </a:pPr>
            <a:r>
              <a:rPr lang="en-US"/>
              <a:t>Utility-Based Agents</a:t>
            </a:r>
            <a:endParaRPr/>
          </a:p>
          <a:p>
            <a:pPr indent="-228600" lvl="0" marL="228600" rtl="0" algn="l">
              <a:lnSpc>
                <a:spcPct val="90000"/>
              </a:lnSpc>
              <a:spcBef>
                <a:spcPts val="1000"/>
              </a:spcBef>
              <a:spcAft>
                <a:spcPts val="0"/>
              </a:spcAft>
              <a:buClr>
                <a:schemeClr val="dk1"/>
              </a:buClr>
              <a:buSzPts val="2800"/>
              <a:buChar char="•"/>
            </a:pPr>
            <a:r>
              <a:rPr lang="en-US"/>
              <a:t>Learning Agent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6" name="Google Shape;186;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Agent Environment in AI</a:t>
            </a:r>
            <a:endParaRPr/>
          </a:p>
        </p:txBody>
      </p:sp>
      <p:sp>
        <p:nvSpPr>
          <p:cNvPr id="192" name="Google Shape;192;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environment is everything in the world which surrounds the agent, but it is not a part of an agent itself. An environment can be described as a situation in which an agent is present.</a:t>
            </a:r>
            <a:endParaRPr/>
          </a:p>
          <a:p>
            <a:pPr indent="-228600" lvl="0" marL="228600" rtl="0" algn="l">
              <a:lnSpc>
                <a:spcPct val="90000"/>
              </a:lnSpc>
              <a:spcBef>
                <a:spcPts val="1000"/>
              </a:spcBef>
              <a:spcAft>
                <a:spcPts val="0"/>
              </a:spcAft>
              <a:buClr>
                <a:schemeClr val="dk1"/>
              </a:buClr>
              <a:buSzPts val="2800"/>
              <a:buChar char="•"/>
            </a:pPr>
            <a:r>
              <a:rPr lang="en-US"/>
              <a:t>The environment is where agent lives, operate and provide the agent with something to sense and act upon it. An environment is mostly said to be non-feministic.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3" name="Google Shape;193;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What is Ideal Rational Agent?</a:t>
            </a:r>
            <a:endParaRPr/>
          </a:p>
        </p:txBody>
      </p:sp>
      <p:sp>
        <p:nvSpPr>
          <p:cNvPr id="199" name="Google Shape;199;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lang="en-US"/>
              <a:t>An ideal rational agent is the one, which is capable of doing expected actions to maximize its performance measure, on the basis of −</a:t>
            </a:r>
            <a:endParaRPr/>
          </a:p>
          <a:p>
            <a:pPr indent="-228600" lvl="1" marL="685800" rtl="0" algn="just">
              <a:lnSpc>
                <a:spcPct val="90000"/>
              </a:lnSpc>
              <a:spcBef>
                <a:spcPts val="500"/>
              </a:spcBef>
              <a:spcAft>
                <a:spcPts val="0"/>
              </a:spcAft>
              <a:buClr>
                <a:schemeClr val="dk1"/>
              </a:buClr>
              <a:buSzPct val="100000"/>
              <a:buChar char="•"/>
            </a:pPr>
            <a:r>
              <a:rPr lang="en-US"/>
              <a:t>Its percept sequence</a:t>
            </a:r>
            <a:endParaRPr/>
          </a:p>
          <a:p>
            <a:pPr indent="-228600" lvl="1" marL="685800" rtl="0" algn="just">
              <a:lnSpc>
                <a:spcPct val="90000"/>
              </a:lnSpc>
              <a:spcBef>
                <a:spcPts val="500"/>
              </a:spcBef>
              <a:spcAft>
                <a:spcPts val="0"/>
              </a:spcAft>
              <a:buClr>
                <a:schemeClr val="dk1"/>
              </a:buClr>
              <a:buSzPct val="100000"/>
              <a:buChar char="•"/>
            </a:pPr>
            <a:r>
              <a:rPr lang="en-US"/>
              <a:t>Its built-in knowledge base</a:t>
            </a:r>
            <a:endParaRPr/>
          </a:p>
          <a:p>
            <a:pPr indent="-228600" lvl="0" marL="228600" rtl="0" algn="just">
              <a:lnSpc>
                <a:spcPct val="90000"/>
              </a:lnSpc>
              <a:spcBef>
                <a:spcPts val="1000"/>
              </a:spcBef>
              <a:spcAft>
                <a:spcPts val="0"/>
              </a:spcAft>
              <a:buClr>
                <a:schemeClr val="dk1"/>
              </a:buClr>
              <a:buSzPct val="100000"/>
              <a:buChar char="•"/>
            </a:pPr>
            <a:r>
              <a:rPr lang="en-US"/>
              <a:t>Rationality of an agent depends on the following −</a:t>
            </a:r>
            <a:endParaRPr/>
          </a:p>
          <a:p>
            <a:pPr indent="-228600" lvl="1" marL="685800" rtl="0" algn="just">
              <a:lnSpc>
                <a:spcPct val="90000"/>
              </a:lnSpc>
              <a:spcBef>
                <a:spcPts val="500"/>
              </a:spcBef>
              <a:spcAft>
                <a:spcPts val="0"/>
              </a:spcAft>
              <a:buClr>
                <a:schemeClr val="dk1"/>
              </a:buClr>
              <a:buSzPct val="100000"/>
              <a:buChar char="•"/>
            </a:pPr>
            <a:r>
              <a:rPr lang="en-US"/>
              <a:t>The </a:t>
            </a:r>
            <a:r>
              <a:rPr b="1" lang="en-US"/>
              <a:t>performance measures</a:t>
            </a:r>
            <a:r>
              <a:rPr lang="en-US"/>
              <a:t>, which determine the degree of success.</a:t>
            </a:r>
            <a:endParaRPr/>
          </a:p>
          <a:p>
            <a:pPr indent="-228600" lvl="1" marL="685800" rtl="0" algn="just">
              <a:lnSpc>
                <a:spcPct val="90000"/>
              </a:lnSpc>
              <a:spcBef>
                <a:spcPts val="500"/>
              </a:spcBef>
              <a:spcAft>
                <a:spcPts val="0"/>
              </a:spcAft>
              <a:buClr>
                <a:schemeClr val="dk1"/>
              </a:buClr>
              <a:buSzPct val="100000"/>
              <a:buChar char="•"/>
            </a:pPr>
            <a:r>
              <a:rPr lang="en-US"/>
              <a:t>Agent’s </a:t>
            </a:r>
            <a:r>
              <a:rPr b="1" lang="en-US"/>
              <a:t>Percept Sequence</a:t>
            </a:r>
            <a:r>
              <a:rPr lang="en-US"/>
              <a:t> till now.</a:t>
            </a:r>
            <a:endParaRPr/>
          </a:p>
          <a:p>
            <a:pPr indent="-228600" lvl="1" marL="685800" rtl="0" algn="just">
              <a:lnSpc>
                <a:spcPct val="90000"/>
              </a:lnSpc>
              <a:spcBef>
                <a:spcPts val="500"/>
              </a:spcBef>
              <a:spcAft>
                <a:spcPts val="0"/>
              </a:spcAft>
              <a:buClr>
                <a:schemeClr val="dk1"/>
              </a:buClr>
              <a:buSzPct val="100000"/>
              <a:buChar char="•"/>
            </a:pPr>
            <a:r>
              <a:rPr lang="en-US"/>
              <a:t>The agent’s </a:t>
            </a:r>
            <a:r>
              <a:rPr b="1" lang="en-US"/>
              <a:t>prior knowledge about the environment</a:t>
            </a:r>
            <a:r>
              <a:rPr lang="en-US"/>
              <a:t>.</a:t>
            </a:r>
            <a:endParaRPr/>
          </a:p>
          <a:p>
            <a:pPr indent="-228600" lvl="1" marL="685800" rtl="0" algn="just">
              <a:lnSpc>
                <a:spcPct val="90000"/>
              </a:lnSpc>
              <a:spcBef>
                <a:spcPts val="500"/>
              </a:spcBef>
              <a:spcAft>
                <a:spcPts val="0"/>
              </a:spcAft>
              <a:buClr>
                <a:schemeClr val="dk1"/>
              </a:buClr>
              <a:buSzPct val="100000"/>
              <a:buChar char="•"/>
            </a:pPr>
            <a:r>
              <a:rPr lang="en-US"/>
              <a:t>The </a:t>
            </a:r>
            <a:r>
              <a:rPr b="1" lang="en-US"/>
              <a:t>actions</a:t>
            </a:r>
            <a:r>
              <a:rPr lang="en-US"/>
              <a:t> that the agent can carry out.</a:t>
            </a:r>
            <a:endParaRPr/>
          </a:p>
          <a:p>
            <a:pPr indent="-64135" lvl="0" marL="228600" rtl="0" algn="just">
              <a:lnSpc>
                <a:spcPct val="90000"/>
              </a:lnSpc>
              <a:spcBef>
                <a:spcPts val="1000"/>
              </a:spcBef>
              <a:spcAft>
                <a:spcPts val="0"/>
              </a:spcAft>
              <a:buClr>
                <a:schemeClr val="dk1"/>
              </a:buClr>
              <a:buSzPct val="100000"/>
              <a:buNone/>
            </a:pPr>
            <a:r>
              <a:t/>
            </a:r>
            <a:endParaRPr/>
          </a:p>
          <a:p>
            <a:pPr indent="-64135" lvl="0" marL="228600" rtl="0" algn="just">
              <a:lnSpc>
                <a:spcPct val="90000"/>
              </a:lnSpc>
              <a:spcBef>
                <a:spcPts val="1000"/>
              </a:spcBef>
              <a:spcAft>
                <a:spcPts val="0"/>
              </a:spcAft>
              <a:buClr>
                <a:schemeClr val="dk1"/>
              </a:buClr>
              <a:buSzPct val="100000"/>
              <a:buNone/>
            </a:pPr>
            <a:r>
              <a:t/>
            </a:r>
            <a:endParaRPr/>
          </a:p>
        </p:txBody>
      </p:sp>
      <p:sp>
        <p:nvSpPr>
          <p:cNvPr id="200" name="Google Shape;200;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What is Ideal Rational Agent? (Cont.)</a:t>
            </a:r>
            <a:endParaRPr/>
          </a:p>
        </p:txBody>
      </p:sp>
      <p:sp>
        <p:nvSpPr>
          <p:cNvPr id="206" name="Google Shape;206;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rational agent always performs right action, where the right action means the action that causes the agent to be most successful in the given percept sequence. The problem the agent solves is characterized by Performance Measure, Environment, Actuators, and Sensors (PEAS).</a:t>
            </a:r>
            <a:endParaRPr/>
          </a:p>
        </p:txBody>
      </p:sp>
      <p:sp>
        <p:nvSpPr>
          <p:cNvPr id="207" name="Google Shape;207;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213" name="Google Shape;213;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A rational agent tries to “do the right thing” wrt a set of goals or utilities </a:t>
            </a:r>
            <a:endParaRPr/>
          </a:p>
          <a:p>
            <a:pPr indent="-228600" lvl="0" marL="228600" rtl="0" algn="l">
              <a:lnSpc>
                <a:spcPct val="90000"/>
              </a:lnSpc>
              <a:spcBef>
                <a:spcPts val="1000"/>
              </a:spcBef>
              <a:spcAft>
                <a:spcPts val="0"/>
              </a:spcAft>
              <a:buClr>
                <a:schemeClr val="dk1"/>
              </a:buClr>
              <a:buSzPct val="100000"/>
              <a:buChar char="•"/>
            </a:pPr>
            <a:r>
              <a:rPr lang="en-US"/>
              <a:t>The right thing can be specified by a performance measure defining a numerical value for any environment history </a:t>
            </a:r>
            <a:endParaRPr/>
          </a:p>
          <a:p>
            <a:pPr indent="-228600" lvl="0" marL="228600" rtl="0" algn="l">
              <a:lnSpc>
                <a:spcPct val="90000"/>
              </a:lnSpc>
              <a:spcBef>
                <a:spcPts val="1000"/>
              </a:spcBef>
              <a:spcAft>
                <a:spcPts val="0"/>
              </a:spcAft>
              <a:buClr>
                <a:schemeClr val="dk1"/>
              </a:buClr>
              <a:buSzPct val="100000"/>
              <a:buChar char="•"/>
            </a:pPr>
            <a:r>
              <a:rPr lang="en-US"/>
              <a:t>A rational action is whatever action maximises the expected value of the performance measure, given the current state of the environment and the percept sequence to date  </a:t>
            </a:r>
            <a:endParaRPr/>
          </a:p>
          <a:p>
            <a:pPr indent="-228600" lvl="0" marL="228600" rtl="0" algn="l">
              <a:lnSpc>
                <a:spcPct val="90000"/>
              </a:lnSpc>
              <a:spcBef>
                <a:spcPts val="1000"/>
              </a:spcBef>
              <a:spcAft>
                <a:spcPts val="0"/>
              </a:spcAft>
              <a:buClr>
                <a:schemeClr val="dk1"/>
              </a:buClr>
              <a:buSzPct val="100000"/>
              <a:buChar char="•"/>
            </a:pPr>
            <a:r>
              <a:rPr lang="en-US"/>
              <a:t>But note that </a:t>
            </a:r>
            <a:endParaRPr/>
          </a:p>
          <a:p>
            <a:pPr indent="-228600" lvl="0" marL="228600" rtl="0" algn="l">
              <a:lnSpc>
                <a:spcPct val="90000"/>
              </a:lnSpc>
              <a:spcBef>
                <a:spcPts val="1000"/>
              </a:spcBef>
              <a:spcAft>
                <a:spcPts val="0"/>
              </a:spcAft>
              <a:buClr>
                <a:schemeClr val="dk1"/>
              </a:buClr>
              <a:buSzPct val="100000"/>
              <a:buChar char="•"/>
            </a:pPr>
            <a:r>
              <a:rPr lang="en-US"/>
              <a:t>Rational ≠ Omniscient (all knowing), Rational ≠ Clairvoyant (Tell anything), Rational ≠ Successful </a:t>
            </a:r>
            <a:endParaRPr/>
          </a:p>
          <a:p>
            <a:pPr indent="-228600" lvl="0" marL="228600" rtl="0" algn="l">
              <a:lnSpc>
                <a:spcPct val="90000"/>
              </a:lnSpc>
              <a:spcBef>
                <a:spcPts val="1000"/>
              </a:spcBef>
              <a:spcAft>
                <a:spcPts val="0"/>
              </a:spcAft>
              <a:buClr>
                <a:schemeClr val="dk1"/>
              </a:buClr>
              <a:buSzPct val="100000"/>
              <a:buChar char="•"/>
            </a:pPr>
            <a:r>
              <a:rPr lang="en-US"/>
              <a:t>It is entirely possible to do the right thing and to fail anyway </a:t>
            </a:r>
            <a:endParaRPr/>
          </a:p>
          <a:p>
            <a:pPr indent="-228600" lvl="0" marL="228600" rtl="0" algn="l">
              <a:lnSpc>
                <a:spcPct val="90000"/>
              </a:lnSpc>
              <a:spcBef>
                <a:spcPts val="1000"/>
              </a:spcBef>
              <a:spcAft>
                <a:spcPts val="0"/>
              </a:spcAft>
              <a:buClr>
                <a:schemeClr val="dk1"/>
              </a:buClr>
              <a:buSzPct val="100000"/>
              <a:buChar char="•"/>
            </a:pPr>
            <a:r>
              <a:rPr lang="en-US"/>
              <a:t>Sometimes randomness is the most rational choice! – e.g. games  </a:t>
            </a:r>
            <a:endParaRPr/>
          </a:p>
          <a:p>
            <a:pPr indent="-228600" lvl="0" marL="228600" rtl="0" algn="l">
              <a:lnSpc>
                <a:spcPct val="90000"/>
              </a:lnSpc>
              <a:spcBef>
                <a:spcPts val="1000"/>
              </a:spcBef>
              <a:spcAft>
                <a:spcPts val="0"/>
              </a:spcAft>
              <a:buClr>
                <a:schemeClr val="dk1"/>
              </a:buClr>
              <a:buSzPct val="100000"/>
              <a:buChar char="•"/>
            </a:pPr>
            <a:r>
              <a:rPr lang="en-US"/>
              <a:t>An agent’s behaviour is specified by an agent function mapping perceptsequences to actions </a:t>
            </a:r>
            <a:endParaRPr/>
          </a:p>
          <a:p>
            <a:pPr indent="-228600" lvl="1" marL="685800" rtl="0" algn="l">
              <a:lnSpc>
                <a:spcPct val="90000"/>
              </a:lnSpc>
              <a:spcBef>
                <a:spcPts val="500"/>
              </a:spcBef>
              <a:spcAft>
                <a:spcPts val="0"/>
              </a:spcAft>
              <a:buClr>
                <a:schemeClr val="dk1"/>
              </a:buClr>
              <a:buSzPct val="100000"/>
              <a:buChar char="•"/>
            </a:pPr>
            <a:r>
              <a:rPr lang="en-US"/>
              <a:t>The agent will usually also store knowledge or rules that help it to understand and to select actions • We will discuss four basic types of agents, in order of generality</a:t>
            </a:r>
            <a:endParaRPr/>
          </a:p>
          <a:p>
            <a:pPr indent="-117475" lvl="0" marL="228600" rtl="0" algn="l">
              <a:lnSpc>
                <a:spcPct val="90000"/>
              </a:lnSpc>
              <a:spcBef>
                <a:spcPts val="1000"/>
              </a:spcBef>
              <a:spcAft>
                <a:spcPts val="0"/>
              </a:spcAft>
              <a:buClr>
                <a:schemeClr val="dk1"/>
              </a:buClr>
              <a:buSzPct val="100000"/>
              <a:buNone/>
            </a:pPr>
            <a:r>
              <a:t/>
            </a:r>
            <a:endParaRPr/>
          </a:p>
        </p:txBody>
      </p:sp>
      <p:sp>
        <p:nvSpPr>
          <p:cNvPr id="214" name="Google Shape;214;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The Structure of Intelligent Agents</a:t>
            </a:r>
            <a:endParaRPr/>
          </a:p>
        </p:txBody>
      </p:sp>
      <p:sp>
        <p:nvSpPr>
          <p:cNvPr id="220" name="Google Shape;220;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Agent’s structure can be viewed as −</a:t>
            </a:r>
            <a:endParaRPr/>
          </a:p>
          <a:p>
            <a:pPr indent="-228600" lvl="1" marL="685800" rtl="0" algn="just">
              <a:lnSpc>
                <a:spcPct val="90000"/>
              </a:lnSpc>
              <a:spcBef>
                <a:spcPts val="500"/>
              </a:spcBef>
              <a:spcAft>
                <a:spcPts val="0"/>
              </a:spcAft>
              <a:buClr>
                <a:schemeClr val="dk1"/>
              </a:buClr>
              <a:buSzPts val="2400"/>
              <a:buChar char="•"/>
            </a:pPr>
            <a:r>
              <a:rPr lang="en-US"/>
              <a:t>Agent = Architecture + Agent Program</a:t>
            </a:r>
            <a:endParaRPr/>
          </a:p>
          <a:p>
            <a:pPr indent="-228600" lvl="1" marL="685800" rtl="0" algn="just">
              <a:lnSpc>
                <a:spcPct val="90000"/>
              </a:lnSpc>
              <a:spcBef>
                <a:spcPts val="500"/>
              </a:spcBef>
              <a:spcAft>
                <a:spcPts val="0"/>
              </a:spcAft>
              <a:buClr>
                <a:schemeClr val="dk1"/>
              </a:buClr>
              <a:buSzPts val="2400"/>
              <a:buChar char="•"/>
            </a:pPr>
            <a:r>
              <a:rPr lang="en-US"/>
              <a:t>Architecture = the machinery that an agent executes on.</a:t>
            </a:r>
            <a:endParaRPr/>
          </a:p>
          <a:p>
            <a:pPr indent="-228600" lvl="1" marL="685800" rtl="0" algn="just">
              <a:lnSpc>
                <a:spcPct val="90000"/>
              </a:lnSpc>
              <a:spcBef>
                <a:spcPts val="500"/>
              </a:spcBef>
              <a:spcAft>
                <a:spcPts val="0"/>
              </a:spcAft>
              <a:buClr>
                <a:schemeClr val="dk1"/>
              </a:buClr>
              <a:buSzPts val="2400"/>
              <a:buChar char="•"/>
            </a:pPr>
            <a:r>
              <a:rPr lang="en-US"/>
              <a:t>Agent Program = an implementation of an agent function.</a:t>
            </a:r>
            <a:endParaRPr/>
          </a:p>
        </p:txBody>
      </p:sp>
      <p:sp>
        <p:nvSpPr>
          <p:cNvPr id="221" name="Google Shape;221;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Agent</a:t>
            </a:r>
            <a:endParaRPr/>
          </a:p>
        </p:txBody>
      </p:sp>
      <p:sp>
        <p:nvSpPr>
          <p:cNvPr id="100" name="Google Shape;100;p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AI system is composed of an agent and its environment. </a:t>
            </a:r>
            <a:endParaRPr/>
          </a:p>
          <a:p>
            <a:pPr indent="-228600" lvl="0" marL="228600" rtl="0" algn="l">
              <a:lnSpc>
                <a:spcPct val="90000"/>
              </a:lnSpc>
              <a:spcBef>
                <a:spcPts val="1000"/>
              </a:spcBef>
              <a:spcAft>
                <a:spcPts val="0"/>
              </a:spcAft>
              <a:buClr>
                <a:schemeClr val="dk1"/>
              </a:buClr>
              <a:buSzPts val="2800"/>
              <a:buChar char="•"/>
            </a:pPr>
            <a:r>
              <a:rPr lang="en-US"/>
              <a:t>The agents act in their environment. </a:t>
            </a:r>
            <a:endParaRPr/>
          </a:p>
        </p:txBody>
      </p:sp>
      <p:sp>
        <p:nvSpPr>
          <p:cNvPr id="101" name="Google Shape;101;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48135"/>
              </a:buClr>
              <a:buSzPts val="4400"/>
              <a:buFont typeface="Arial"/>
              <a:buNone/>
            </a:pPr>
            <a:r>
              <a:rPr b="1" lang="en-US">
                <a:solidFill>
                  <a:srgbClr val="548135"/>
                </a:solidFill>
              </a:rPr>
              <a:t>Simple Reflex Agents</a:t>
            </a:r>
            <a:endParaRPr/>
          </a:p>
        </p:txBody>
      </p:sp>
      <p:sp>
        <p:nvSpPr>
          <p:cNvPr id="227" name="Google Shape;227;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1" marL="685800" rtl="0" algn="just">
              <a:lnSpc>
                <a:spcPct val="90000"/>
              </a:lnSpc>
              <a:spcBef>
                <a:spcPts val="0"/>
              </a:spcBef>
              <a:spcAft>
                <a:spcPts val="0"/>
              </a:spcAft>
              <a:buClr>
                <a:schemeClr val="dk1"/>
              </a:buClr>
              <a:buSzPts val="2400"/>
              <a:buChar char="•"/>
            </a:pPr>
            <a:r>
              <a:rPr lang="en-US"/>
              <a:t>The Simple reflex agents are the simplest agents. These agents take decisions on the basis of the current percepts and ignore the rest of the percept history.</a:t>
            </a:r>
            <a:endParaRPr/>
          </a:p>
          <a:p>
            <a:pPr indent="-228600" lvl="1" marL="685800" rtl="0" algn="just">
              <a:lnSpc>
                <a:spcPct val="90000"/>
              </a:lnSpc>
              <a:spcBef>
                <a:spcPts val="500"/>
              </a:spcBef>
              <a:spcAft>
                <a:spcPts val="0"/>
              </a:spcAft>
              <a:buClr>
                <a:schemeClr val="dk1"/>
              </a:buClr>
              <a:buSzPts val="2400"/>
              <a:buChar char="•"/>
            </a:pPr>
            <a:r>
              <a:rPr lang="en-US"/>
              <a:t>They are rational only if a correct decision is made only on the basis of current precept.</a:t>
            </a:r>
            <a:endParaRPr/>
          </a:p>
          <a:p>
            <a:pPr indent="-228600" lvl="1" marL="685800" rtl="0" algn="just">
              <a:lnSpc>
                <a:spcPct val="90000"/>
              </a:lnSpc>
              <a:spcBef>
                <a:spcPts val="500"/>
              </a:spcBef>
              <a:spcAft>
                <a:spcPts val="0"/>
              </a:spcAft>
              <a:buClr>
                <a:schemeClr val="dk1"/>
              </a:buClr>
              <a:buSzPts val="2400"/>
              <a:buChar char="•"/>
            </a:pPr>
            <a:r>
              <a:rPr lang="en-US"/>
              <a:t>Their environment is completely observable.</a:t>
            </a:r>
            <a:endParaRPr/>
          </a:p>
          <a:p>
            <a:pPr indent="-228600" lvl="1" marL="685800" rtl="0" algn="just">
              <a:lnSpc>
                <a:spcPct val="90000"/>
              </a:lnSpc>
              <a:spcBef>
                <a:spcPts val="500"/>
              </a:spcBef>
              <a:spcAft>
                <a:spcPts val="0"/>
              </a:spcAft>
              <a:buClr>
                <a:schemeClr val="dk1"/>
              </a:buClr>
              <a:buSzPts val="2400"/>
              <a:buChar char="•"/>
            </a:pPr>
            <a:r>
              <a:rPr lang="en-US"/>
              <a:t>The Simple reflex agent works on Condition-action rule, which means it maps the current state to action. Such as a Room Cleaner agent, it works only if there is dirt in the room.</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8" name="Google Shape;228;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48135"/>
              </a:buClr>
              <a:buSzPts val="4400"/>
              <a:buFont typeface="Arial"/>
              <a:buNone/>
            </a:pPr>
            <a:r>
              <a:rPr b="1" lang="en-US">
                <a:solidFill>
                  <a:srgbClr val="548135"/>
                </a:solidFill>
              </a:rPr>
              <a:t>Simple Reflex Agents</a:t>
            </a:r>
            <a:endParaRPr/>
          </a:p>
        </p:txBody>
      </p:sp>
      <p:sp>
        <p:nvSpPr>
          <p:cNvPr id="234" name="Google Shape;234;p2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Problems for the simple reflex agent design approach:</a:t>
            </a:r>
            <a:endParaRPr/>
          </a:p>
          <a:p>
            <a:pPr indent="-228600" lvl="1" marL="685800" rtl="0" algn="l">
              <a:lnSpc>
                <a:spcPct val="90000"/>
              </a:lnSpc>
              <a:spcBef>
                <a:spcPts val="500"/>
              </a:spcBef>
              <a:spcAft>
                <a:spcPts val="0"/>
              </a:spcAft>
              <a:buClr>
                <a:schemeClr val="dk1"/>
              </a:buClr>
              <a:buSzPts val="2400"/>
              <a:buChar char="•"/>
            </a:pPr>
            <a:r>
              <a:rPr lang="en-US"/>
              <a:t>They have very limited intelligence</a:t>
            </a:r>
            <a:endParaRPr/>
          </a:p>
          <a:p>
            <a:pPr indent="-228600" lvl="1" marL="685800" rtl="0" algn="l">
              <a:lnSpc>
                <a:spcPct val="90000"/>
              </a:lnSpc>
              <a:spcBef>
                <a:spcPts val="500"/>
              </a:spcBef>
              <a:spcAft>
                <a:spcPts val="0"/>
              </a:spcAft>
              <a:buClr>
                <a:schemeClr val="dk1"/>
              </a:buClr>
              <a:buSzPts val="2400"/>
              <a:buChar char="•"/>
            </a:pPr>
            <a:r>
              <a:rPr lang="en-US"/>
              <a:t>They do not have knowledge of non-perceptual parts of the current state</a:t>
            </a:r>
            <a:endParaRPr/>
          </a:p>
          <a:p>
            <a:pPr indent="-228600" lvl="1" marL="685800" rtl="0" algn="l">
              <a:lnSpc>
                <a:spcPct val="90000"/>
              </a:lnSpc>
              <a:spcBef>
                <a:spcPts val="500"/>
              </a:spcBef>
              <a:spcAft>
                <a:spcPts val="0"/>
              </a:spcAft>
              <a:buClr>
                <a:schemeClr val="dk1"/>
              </a:buClr>
              <a:buSzPts val="2400"/>
              <a:buChar char="•"/>
            </a:pPr>
            <a:r>
              <a:rPr lang="en-US"/>
              <a:t>Mostly too big to generate and to store.</a:t>
            </a:r>
            <a:endParaRPr/>
          </a:p>
          <a:p>
            <a:pPr indent="-228600" lvl="1" marL="685800" rtl="0" algn="l">
              <a:lnSpc>
                <a:spcPct val="90000"/>
              </a:lnSpc>
              <a:spcBef>
                <a:spcPts val="500"/>
              </a:spcBef>
              <a:spcAft>
                <a:spcPts val="0"/>
              </a:spcAft>
              <a:buClr>
                <a:schemeClr val="dk1"/>
              </a:buClr>
              <a:buSzPts val="2400"/>
              <a:buChar char="•"/>
            </a:pPr>
            <a:r>
              <a:rPr lang="en-US"/>
              <a:t>Not adaptive to changes in the environment.</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For example, If temp&gt;45 degree C then Switch on AC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5" name="Google Shape;235;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Condition-Action Rule</a:t>
            </a:r>
            <a:r>
              <a:rPr lang="en-US"/>
              <a:t> −</a:t>
            </a:r>
            <a:endParaRPr/>
          </a:p>
        </p:txBody>
      </p:sp>
      <p:sp>
        <p:nvSpPr>
          <p:cNvPr id="241" name="Google Shape;241;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is a rule that maps a state (condition) to an action.</a:t>
            </a:r>
            <a:endParaRPr/>
          </a:p>
          <a:p>
            <a:pPr indent="-228600" lvl="0" marL="228600" rtl="0" algn="l">
              <a:lnSpc>
                <a:spcPct val="90000"/>
              </a:lnSpc>
              <a:spcBef>
                <a:spcPts val="1000"/>
              </a:spcBef>
              <a:spcAft>
                <a:spcPts val="0"/>
              </a:spcAft>
              <a:buClr>
                <a:schemeClr val="dk1"/>
              </a:buClr>
              <a:buSzPts val="2800"/>
              <a:buChar char="•"/>
            </a:pPr>
            <a:r>
              <a:rPr lang="en-US"/>
              <a:t>Fully observable, that is, know about the environment  </a:t>
            </a:r>
            <a:endParaRPr/>
          </a:p>
          <a:p>
            <a:pPr indent="-228600" lvl="0" marL="228600" rtl="0" algn="l">
              <a:lnSpc>
                <a:spcPct val="90000"/>
              </a:lnSpc>
              <a:spcBef>
                <a:spcPts val="1000"/>
              </a:spcBef>
              <a:spcAft>
                <a:spcPts val="0"/>
              </a:spcAft>
              <a:buClr>
                <a:schemeClr val="dk1"/>
              </a:buClr>
              <a:buSzPts val="2800"/>
              <a:buChar char="•"/>
            </a:pPr>
            <a:r>
              <a:rPr lang="en-US"/>
              <a:t>Example Self driving car</a:t>
            </a:r>
            <a:endParaRPr/>
          </a:p>
        </p:txBody>
      </p:sp>
      <p:sp>
        <p:nvSpPr>
          <p:cNvPr id="242" name="Google Shape;242;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248" name="Google Shape;248;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imple Reflex Agent" id="249" name="Google Shape;249;p31"/>
          <p:cNvPicPr preferRelativeResize="0"/>
          <p:nvPr>
            <p:ph idx="1" type="body"/>
          </p:nvPr>
        </p:nvPicPr>
        <p:blipFill rotWithShape="1">
          <a:blip r:embed="rId3">
            <a:alphaModFix/>
          </a:blip>
          <a:srcRect b="0" l="0" r="0" t="0"/>
          <a:stretch/>
        </p:blipFill>
        <p:spPr>
          <a:xfrm>
            <a:off x="1714500" y="2367756"/>
            <a:ext cx="5715000" cy="3267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48135"/>
              </a:buClr>
              <a:buSzPts val="4000"/>
              <a:buFont typeface="Arial"/>
              <a:buNone/>
            </a:pPr>
            <a:r>
              <a:rPr b="1" lang="en-US" sz="4000">
                <a:solidFill>
                  <a:srgbClr val="548135"/>
                </a:solidFill>
              </a:rPr>
              <a:t>Model Based Reflex Agents</a:t>
            </a:r>
            <a:endParaRPr/>
          </a:p>
        </p:txBody>
      </p:sp>
      <p:sp>
        <p:nvSpPr>
          <p:cNvPr id="255" name="Google Shape;255;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548135"/>
              </a:buClr>
              <a:buSzPct val="100000"/>
              <a:buChar char="•"/>
            </a:pPr>
            <a:r>
              <a:rPr b="1" lang="en-US">
                <a:solidFill>
                  <a:srgbClr val="548135"/>
                </a:solidFill>
              </a:rPr>
              <a:t>Model Based Reflex Agents</a:t>
            </a:r>
            <a:r>
              <a:rPr lang="en-US"/>
              <a:t> use a model which choose their actions. They maintain an internal state.</a:t>
            </a:r>
            <a:endParaRPr/>
          </a:p>
          <a:p>
            <a:pPr indent="-228600" lvl="0" marL="228600" rtl="0" algn="just">
              <a:lnSpc>
                <a:spcPct val="90000"/>
              </a:lnSpc>
              <a:spcBef>
                <a:spcPts val="1000"/>
              </a:spcBef>
              <a:spcAft>
                <a:spcPts val="0"/>
              </a:spcAft>
              <a:buClr>
                <a:schemeClr val="dk1"/>
              </a:buClr>
              <a:buSzPct val="100000"/>
              <a:buChar char="•"/>
            </a:pPr>
            <a:r>
              <a:rPr b="1" lang="en-US"/>
              <a:t>Model</a:t>
            </a:r>
            <a:r>
              <a:rPr lang="en-US"/>
              <a:t> − knowledge about “how the things happen in the world”.</a:t>
            </a:r>
            <a:endParaRPr/>
          </a:p>
          <a:p>
            <a:pPr indent="-228600" lvl="0" marL="228600" rtl="0" algn="just">
              <a:lnSpc>
                <a:spcPct val="90000"/>
              </a:lnSpc>
              <a:spcBef>
                <a:spcPts val="1000"/>
              </a:spcBef>
              <a:spcAft>
                <a:spcPts val="0"/>
              </a:spcAft>
              <a:buClr>
                <a:schemeClr val="dk1"/>
              </a:buClr>
              <a:buSzPct val="100000"/>
              <a:buChar char="•"/>
            </a:pPr>
            <a:r>
              <a:rPr b="1" lang="en-US"/>
              <a:t>Internal State</a:t>
            </a:r>
            <a:r>
              <a:rPr lang="en-US"/>
              <a:t> − It is a representation of unobserved aspects of current state depending on percept history.</a:t>
            </a:r>
            <a:endParaRPr/>
          </a:p>
          <a:p>
            <a:pPr indent="-228600" lvl="0" marL="228600" rtl="0" algn="just">
              <a:lnSpc>
                <a:spcPct val="90000"/>
              </a:lnSpc>
              <a:spcBef>
                <a:spcPts val="1000"/>
              </a:spcBef>
              <a:spcAft>
                <a:spcPts val="0"/>
              </a:spcAft>
              <a:buClr>
                <a:schemeClr val="dk1"/>
              </a:buClr>
              <a:buSzPct val="100000"/>
              <a:buChar char="•"/>
            </a:pPr>
            <a:r>
              <a:rPr b="1" lang="en-US"/>
              <a:t>Updating the state requires the information about −</a:t>
            </a:r>
            <a:endParaRPr/>
          </a:p>
          <a:p>
            <a:pPr indent="-228600" lvl="1" marL="685800" rtl="0" algn="just">
              <a:lnSpc>
                <a:spcPct val="90000"/>
              </a:lnSpc>
              <a:spcBef>
                <a:spcPts val="500"/>
              </a:spcBef>
              <a:spcAft>
                <a:spcPts val="0"/>
              </a:spcAft>
              <a:buClr>
                <a:schemeClr val="dk1"/>
              </a:buClr>
              <a:buSzPct val="100000"/>
              <a:buChar char="•"/>
            </a:pPr>
            <a:r>
              <a:rPr lang="en-US"/>
              <a:t>How the world evolves.</a:t>
            </a:r>
            <a:endParaRPr/>
          </a:p>
          <a:p>
            <a:pPr indent="-228600" lvl="1" marL="685800" rtl="0" algn="just">
              <a:lnSpc>
                <a:spcPct val="90000"/>
              </a:lnSpc>
              <a:spcBef>
                <a:spcPts val="500"/>
              </a:spcBef>
              <a:spcAft>
                <a:spcPts val="0"/>
              </a:spcAft>
              <a:buClr>
                <a:schemeClr val="dk1"/>
              </a:buClr>
              <a:buSzPct val="100000"/>
              <a:buChar char="•"/>
            </a:pPr>
            <a:r>
              <a:rPr lang="en-US"/>
              <a:t>How the agent’s actions affect the world.</a:t>
            </a:r>
            <a:endParaRPr/>
          </a:p>
          <a:p>
            <a:pPr indent="-64135" lvl="0" marL="228600" rtl="0" algn="just">
              <a:lnSpc>
                <a:spcPct val="90000"/>
              </a:lnSpc>
              <a:spcBef>
                <a:spcPts val="1000"/>
              </a:spcBef>
              <a:spcAft>
                <a:spcPts val="0"/>
              </a:spcAft>
              <a:buClr>
                <a:schemeClr val="dk1"/>
              </a:buClr>
              <a:buSzPct val="100000"/>
              <a:buNone/>
            </a:pPr>
            <a:r>
              <a:t/>
            </a:r>
            <a:endParaRPr/>
          </a:p>
        </p:txBody>
      </p:sp>
      <p:sp>
        <p:nvSpPr>
          <p:cNvPr id="256" name="Google Shape;256;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48135"/>
              </a:buClr>
              <a:buSzPts val="4000"/>
              <a:buFont typeface="Arial"/>
              <a:buNone/>
            </a:pPr>
            <a:r>
              <a:rPr b="1" lang="en-US" sz="4000">
                <a:solidFill>
                  <a:srgbClr val="548135"/>
                </a:solidFill>
              </a:rPr>
              <a:t>Model Based Reflex Agents</a:t>
            </a:r>
            <a:endParaRPr/>
          </a:p>
        </p:txBody>
      </p:sp>
      <p:sp>
        <p:nvSpPr>
          <p:cNvPr id="262" name="Google Shape;262;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Model Based Reflex Agents" id="263" name="Google Shape;263;p33"/>
          <p:cNvPicPr preferRelativeResize="0"/>
          <p:nvPr>
            <p:ph idx="1" type="body"/>
          </p:nvPr>
        </p:nvPicPr>
        <p:blipFill rotWithShape="1">
          <a:blip r:embed="rId3">
            <a:alphaModFix/>
          </a:blip>
          <a:srcRect b="0" l="0" r="0" t="0"/>
          <a:stretch/>
        </p:blipFill>
        <p:spPr>
          <a:xfrm>
            <a:off x="1714500" y="1941372"/>
            <a:ext cx="5715000" cy="3267075"/>
          </a:xfrm>
          <a:prstGeom prst="rect">
            <a:avLst/>
          </a:prstGeom>
          <a:noFill/>
          <a:ln>
            <a:noFill/>
          </a:ln>
        </p:spPr>
      </p:pic>
      <p:sp>
        <p:nvSpPr>
          <p:cNvPr id="264" name="Google Shape;264;p33"/>
          <p:cNvSpPr/>
          <p:nvPr/>
        </p:nvSpPr>
        <p:spPr>
          <a:xfrm>
            <a:off x="8019060" y="5810925"/>
            <a:ext cx="9925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548135"/>
                </a:solidFill>
                <a:latin typeface="Arial"/>
                <a:ea typeface="Arial"/>
                <a:cs typeface="Arial"/>
                <a:sym typeface="Arial"/>
              </a:rPr>
              <a:t>(Cont..)</a:t>
            </a:r>
            <a:endParaRPr sz="1800">
              <a:solidFill>
                <a:schemeClr val="dk1"/>
              </a:solidFill>
              <a:latin typeface="Arial"/>
              <a:ea typeface="Arial"/>
              <a:cs typeface="Arial"/>
              <a:sym typeface="Arial"/>
            </a:endParaRPr>
          </a:p>
        </p:txBody>
      </p:sp>
      <p:sp>
        <p:nvSpPr>
          <p:cNvPr id="265" name="Google Shape;265;p33"/>
          <p:cNvSpPr/>
          <p:nvPr/>
        </p:nvSpPr>
        <p:spPr>
          <a:xfrm>
            <a:off x="360948" y="5349260"/>
            <a:ext cx="76581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Self driving car--</a:t>
            </a:r>
            <a:r>
              <a:rPr lang="en-US" sz="1800" u="sng">
                <a:solidFill>
                  <a:schemeClr val="dk1"/>
                </a:solidFill>
                <a:latin typeface="Arial"/>
                <a:ea typeface="Arial"/>
                <a:cs typeface="Arial"/>
                <a:sym typeface="Arial"/>
              </a:rPr>
              <a:t> </a:t>
            </a:r>
            <a:r>
              <a:rPr lang="en-US" sz="1800">
                <a:solidFill>
                  <a:schemeClr val="dk1"/>
                </a:solidFill>
                <a:latin typeface="Arial"/>
                <a:ea typeface="Arial"/>
                <a:cs typeface="Arial"/>
                <a:sym typeface="Arial"/>
              </a:rPr>
              <a:t>Waymo's</a:t>
            </a:r>
            <a:r>
              <a:rPr lang="en-US" sz="1800" u="sng">
                <a:solidFill>
                  <a:schemeClr val="dk1"/>
                </a:solidFill>
                <a:latin typeface="Arial"/>
                <a:ea typeface="Arial"/>
                <a:cs typeface="Arial"/>
                <a:sym typeface="Arial"/>
              </a:rPr>
              <a:t> </a:t>
            </a:r>
            <a:r>
              <a:rPr lang="en-US" sz="1800">
                <a:solidFill>
                  <a:schemeClr val="dk1"/>
                </a:solidFill>
                <a:latin typeface="Arial"/>
                <a:ea typeface="Arial"/>
                <a:cs typeface="Arial"/>
                <a:sym typeface="Arial"/>
              </a:rPr>
              <a:t>driverless</a:t>
            </a:r>
            <a:r>
              <a:rPr lang="en-US" sz="1800" u="sng">
                <a:solidFill>
                  <a:schemeClr val="dk1"/>
                </a:solidFill>
                <a:latin typeface="Arial"/>
                <a:ea typeface="Arial"/>
                <a:cs typeface="Arial"/>
                <a:sym typeface="Arial"/>
              </a:rPr>
              <a:t> </a:t>
            </a:r>
            <a:r>
              <a:rPr lang="en-US" sz="1800">
                <a:solidFill>
                  <a:schemeClr val="dk1"/>
                </a:solidFill>
                <a:latin typeface="Arial"/>
                <a:ea typeface="Arial"/>
                <a:cs typeface="Arial"/>
                <a:sym typeface="Arial"/>
              </a:rPr>
              <a:t>car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Goal Based Agents</a:t>
            </a:r>
            <a:endParaRPr/>
          </a:p>
        </p:txBody>
      </p:sp>
      <p:sp>
        <p:nvSpPr>
          <p:cNvPr id="271" name="Google Shape;271;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They choose their actions in order to achieve goals. Goal-based approach is more flexible than reflex agent since the knowledge supporting a decision is explicitly modeled, thereby allowing for modifications.</a:t>
            </a:r>
            <a:endParaRPr/>
          </a:p>
          <a:p>
            <a:pPr indent="-228600" lvl="0" marL="228600" rtl="0" algn="l">
              <a:lnSpc>
                <a:spcPct val="90000"/>
              </a:lnSpc>
              <a:spcBef>
                <a:spcPts val="1000"/>
              </a:spcBef>
              <a:spcAft>
                <a:spcPts val="0"/>
              </a:spcAft>
              <a:buClr>
                <a:schemeClr val="dk1"/>
              </a:buClr>
              <a:buSzPts val="2800"/>
              <a:buChar char="•"/>
            </a:pPr>
            <a:r>
              <a:rPr b="1" lang="en-US"/>
              <a:t>Goal</a:t>
            </a:r>
            <a:r>
              <a:rPr lang="en-US"/>
              <a:t> − It is the description of desirable situations.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2" name="Google Shape;272;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278" name="Google Shape;278;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Goal Based Reflex Agents" id="279" name="Google Shape;279;p35"/>
          <p:cNvPicPr preferRelativeResize="0"/>
          <p:nvPr>
            <p:ph idx="1" type="body"/>
          </p:nvPr>
        </p:nvPicPr>
        <p:blipFill rotWithShape="1">
          <a:blip r:embed="rId3">
            <a:alphaModFix/>
          </a:blip>
          <a:srcRect b="0" l="0" r="0" t="0"/>
          <a:stretch/>
        </p:blipFill>
        <p:spPr>
          <a:xfrm>
            <a:off x="1714500" y="2620169"/>
            <a:ext cx="5715000" cy="2762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Utility Based Agents</a:t>
            </a:r>
            <a:endParaRPr/>
          </a:p>
        </p:txBody>
      </p:sp>
      <p:sp>
        <p:nvSpPr>
          <p:cNvPr id="285" name="Google Shape;285;p3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Focus on Utility not good. There is an utility function. </a:t>
            </a:r>
            <a:endParaRPr/>
          </a:p>
          <a:p>
            <a:pPr indent="-228600" lvl="0" marL="228600" rtl="0" algn="l">
              <a:lnSpc>
                <a:spcPct val="90000"/>
              </a:lnSpc>
              <a:spcBef>
                <a:spcPts val="1000"/>
              </a:spcBef>
              <a:spcAft>
                <a:spcPts val="0"/>
              </a:spcAft>
              <a:buClr>
                <a:schemeClr val="dk1"/>
              </a:buClr>
              <a:buSzPts val="2800"/>
              <a:buChar char="•"/>
            </a:pPr>
            <a:r>
              <a:rPr lang="en-US"/>
              <a:t>They choose actions based on a preference (utility) for each state.</a:t>
            </a:r>
            <a:endParaRPr/>
          </a:p>
          <a:p>
            <a:pPr indent="-228600" lvl="0" marL="228600" rtl="0" algn="l">
              <a:lnSpc>
                <a:spcPct val="90000"/>
              </a:lnSpc>
              <a:spcBef>
                <a:spcPts val="1000"/>
              </a:spcBef>
              <a:spcAft>
                <a:spcPts val="0"/>
              </a:spcAft>
              <a:buClr>
                <a:schemeClr val="dk1"/>
              </a:buClr>
              <a:buSzPts val="2800"/>
              <a:buChar char="•"/>
            </a:pPr>
            <a:r>
              <a:rPr lang="en-US"/>
              <a:t>Goals are inadequate when −</a:t>
            </a:r>
            <a:endParaRPr/>
          </a:p>
          <a:p>
            <a:pPr indent="-228600" lvl="1" marL="685800" rtl="0" algn="l">
              <a:lnSpc>
                <a:spcPct val="90000"/>
              </a:lnSpc>
              <a:spcBef>
                <a:spcPts val="500"/>
              </a:spcBef>
              <a:spcAft>
                <a:spcPts val="0"/>
              </a:spcAft>
              <a:buClr>
                <a:schemeClr val="dk1"/>
              </a:buClr>
              <a:buSzPts val="2000"/>
              <a:buChar char="•"/>
            </a:pPr>
            <a:r>
              <a:rPr lang="en-US" sz="2000"/>
              <a:t>There are conflicting goals, out of which only few can be achieved.</a:t>
            </a:r>
            <a:endParaRPr/>
          </a:p>
          <a:p>
            <a:pPr indent="-228600" lvl="0" marL="228600" rtl="0" algn="l">
              <a:lnSpc>
                <a:spcPct val="90000"/>
              </a:lnSpc>
              <a:spcBef>
                <a:spcPts val="1000"/>
              </a:spcBef>
              <a:spcAft>
                <a:spcPts val="0"/>
              </a:spcAft>
              <a:buClr>
                <a:schemeClr val="dk1"/>
              </a:buClr>
              <a:buSzPts val="2400"/>
              <a:buChar char="•"/>
            </a:pPr>
            <a:r>
              <a:rPr lang="en-US" sz="2400"/>
              <a:t>Goals have some uncertainty of being achieved and you need to weigh likelihood of success against the importance of a goal.</a:t>
            </a:r>
            <a:endParaRPr/>
          </a:p>
          <a:p>
            <a:pPr indent="-228600" lvl="0" marL="228600" rtl="0" algn="l">
              <a:lnSpc>
                <a:spcPct val="90000"/>
              </a:lnSpc>
              <a:spcBef>
                <a:spcPts val="1000"/>
              </a:spcBef>
              <a:spcAft>
                <a:spcPts val="0"/>
              </a:spcAft>
              <a:buClr>
                <a:schemeClr val="dk1"/>
              </a:buClr>
              <a:buSzPts val="2400"/>
              <a:buChar char="•"/>
            </a:pPr>
            <a:r>
              <a:rPr lang="en-US" sz="2400"/>
              <a:t>Deal with happy/unhappy state.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6" name="Google Shape;286;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292" name="Google Shape;292;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Utility Based Agents" id="293" name="Google Shape;293;p37"/>
          <p:cNvPicPr preferRelativeResize="0"/>
          <p:nvPr>
            <p:ph idx="1" type="body"/>
          </p:nvPr>
        </p:nvPicPr>
        <p:blipFill rotWithShape="1">
          <a:blip r:embed="rId3">
            <a:alphaModFix/>
          </a:blip>
          <a:srcRect b="0" l="0" r="0" t="0"/>
          <a:stretch/>
        </p:blipFill>
        <p:spPr>
          <a:xfrm>
            <a:off x="1714500" y="2434431"/>
            <a:ext cx="5715000" cy="313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What are Agent and Environment?</a:t>
            </a:r>
            <a:endParaRPr/>
          </a:p>
        </p:txBody>
      </p:sp>
      <p:sp>
        <p:nvSpPr>
          <p:cNvPr id="107" name="Google Shape;107;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An </a:t>
            </a:r>
            <a:r>
              <a:rPr b="1" lang="en-US"/>
              <a:t>agent</a:t>
            </a:r>
            <a:r>
              <a:rPr lang="en-US"/>
              <a:t> is anything that can perceive its environment through </a:t>
            </a:r>
            <a:r>
              <a:rPr b="1" lang="en-US"/>
              <a:t>sensors</a:t>
            </a:r>
            <a:r>
              <a:rPr lang="en-US"/>
              <a:t> and acts upon that environment through </a:t>
            </a:r>
            <a:r>
              <a:rPr b="1" lang="en-US"/>
              <a:t>effectors.</a:t>
            </a:r>
            <a:endParaRPr/>
          </a:p>
          <a:p>
            <a:pPr indent="-228600" lvl="0" marL="228600" rtl="0" algn="just">
              <a:lnSpc>
                <a:spcPct val="90000"/>
              </a:lnSpc>
              <a:spcBef>
                <a:spcPts val="1000"/>
              </a:spcBef>
              <a:spcAft>
                <a:spcPts val="0"/>
              </a:spcAft>
              <a:buClr>
                <a:schemeClr val="dk1"/>
              </a:buClr>
              <a:buSzPct val="100000"/>
              <a:buChar char="•"/>
            </a:pPr>
            <a:r>
              <a:rPr lang="en-US"/>
              <a:t>A </a:t>
            </a:r>
            <a:r>
              <a:rPr b="1" lang="en-US"/>
              <a:t>human agent</a:t>
            </a:r>
            <a:r>
              <a:rPr lang="en-US"/>
              <a:t> has sensory organs such as eyes, ears, nose, tongue and skin parallel to the sensors, and other organs such as hands, legs, mouth, for effectors.</a:t>
            </a:r>
            <a:endParaRPr/>
          </a:p>
          <a:p>
            <a:pPr indent="-228600" lvl="0" marL="228600" rtl="0" algn="just">
              <a:lnSpc>
                <a:spcPct val="90000"/>
              </a:lnSpc>
              <a:spcBef>
                <a:spcPts val="1000"/>
              </a:spcBef>
              <a:spcAft>
                <a:spcPts val="0"/>
              </a:spcAft>
              <a:buClr>
                <a:schemeClr val="dk1"/>
              </a:buClr>
              <a:buSzPct val="100000"/>
              <a:buChar char="•"/>
            </a:pPr>
            <a:r>
              <a:rPr lang="en-US"/>
              <a:t>A </a:t>
            </a:r>
            <a:r>
              <a:rPr b="1" lang="en-US"/>
              <a:t>robotic agent</a:t>
            </a:r>
            <a:r>
              <a:rPr lang="en-US"/>
              <a:t> replaces cameras and infrared range finders for the sensors, and various motors and actuators for effectors.</a:t>
            </a:r>
            <a:endParaRPr/>
          </a:p>
          <a:p>
            <a:pPr indent="-228600" lvl="0" marL="228600" rtl="0" algn="just">
              <a:lnSpc>
                <a:spcPct val="90000"/>
              </a:lnSpc>
              <a:spcBef>
                <a:spcPts val="1000"/>
              </a:spcBef>
              <a:spcAft>
                <a:spcPts val="0"/>
              </a:spcAft>
              <a:buClr>
                <a:schemeClr val="dk1"/>
              </a:buClr>
              <a:buSzPct val="100000"/>
              <a:buChar char="•"/>
            </a:pPr>
            <a:r>
              <a:rPr lang="en-US"/>
              <a:t>A </a:t>
            </a:r>
            <a:r>
              <a:rPr b="1" lang="en-US"/>
              <a:t>software agent</a:t>
            </a:r>
            <a:r>
              <a:rPr lang="en-US"/>
              <a:t> has encoded bit strings as its programs and actions.</a:t>
            </a:r>
            <a:endParaRPr/>
          </a:p>
          <a:p>
            <a:pPr indent="-64135" lvl="0" marL="228600" rtl="0" algn="just">
              <a:lnSpc>
                <a:spcPct val="90000"/>
              </a:lnSpc>
              <a:spcBef>
                <a:spcPts val="1000"/>
              </a:spcBef>
              <a:spcAft>
                <a:spcPts val="0"/>
              </a:spcAft>
              <a:buClr>
                <a:schemeClr val="dk1"/>
              </a:buClr>
              <a:buSzPct val="100000"/>
              <a:buNone/>
            </a:pPr>
            <a:r>
              <a:t/>
            </a:r>
            <a:endParaRPr/>
          </a:p>
        </p:txBody>
      </p:sp>
      <p:sp>
        <p:nvSpPr>
          <p:cNvPr id="108" name="Google Shape;108;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55555"/>
              </a:buClr>
              <a:buSzPts val="4400"/>
              <a:buFont typeface="Open Sans"/>
              <a:buNone/>
            </a:pPr>
            <a:r>
              <a:rPr b="1" lang="en-US">
                <a:solidFill>
                  <a:srgbClr val="555555"/>
                </a:solidFill>
                <a:latin typeface="Open Sans"/>
                <a:ea typeface="Open Sans"/>
                <a:cs typeface="Open Sans"/>
                <a:sym typeface="Open Sans"/>
              </a:rPr>
              <a:t>Re-Routing</a:t>
            </a:r>
            <a:endParaRPr/>
          </a:p>
        </p:txBody>
      </p:sp>
      <p:sp>
        <p:nvSpPr>
          <p:cNvPr id="299" name="Google Shape;299;p38"/>
          <p:cNvSpPr txBox="1"/>
          <p:nvPr>
            <p:ph idx="1" type="body"/>
          </p:nvPr>
        </p:nvSpPr>
        <p:spPr>
          <a:xfrm>
            <a:off x="628650" y="1825625"/>
            <a:ext cx="4843506"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t>You've been planning a road trip for a few weeks and the big day is finally here. </a:t>
            </a:r>
            <a:endParaRPr/>
          </a:p>
          <a:p>
            <a:pPr indent="-228600" lvl="0" marL="228600" rtl="0" algn="just">
              <a:lnSpc>
                <a:spcPct val="90000"/>
              </a:lnSpc>
              <a:spcBef>
                <a:spcPts val="1000"/>
              </a:spcBef>
              <a:spcAft>
                <a:spcPts val="0"/>
              </a:spcAft>
              <a:buClr>
                <a:schemeClr val="dk1"/>
              </a:buClr>
              <a:buSzPts val="2000"/>
              <a:buChar char="•"/>
            </a:pPr>
            <a:r>
              <a:rPr lang="en-US" sz="2000"/>
              <a:t>You get everyone loaded into the car, fire up the GPS and set off in the direction of your weekend adventure. </a:t>
            </a:r>
            <a:endParaRPr/>
          </a:p>
          <a:p>
            <a:pPr indent="-228600" lvl="0" marL="228600" rtl="0" algn="just">
              <a:lnSpc>
                <a:spcPct val="90000"/>
              </a:lnSpc>
              <a:spcBef>
                <a:spcPts val="1000"/>
              </a:spcBef>
              <a:spcAft>
                <a:spcPts val="0"/>
              </a:spcAft>
              <a:buClr>
                <a:schemeClr val="dk1"/>
              </a:buClr>
              <a:buSzPts val="2000"/>
              <a:buChar char="•"/>
            </a:pPr>
            <a:r>
              <a:rPr lang="en-US" sz="2000"/>
              <a:t>Two hours into your travel, you approach bumper to bumper traffic. It appears as though there might be a car accident up ahead. </a:t>
            </a:r>
            <a:endParaRPr/>
          </a:p>
          <a:p>
            <a:pPr indent="-228600" lvl="0" marL="228600" rtl="0" algn="just">
              <a:lnSpc>
                <a:spcPct val="90000"/>
              </a:lnSpc>
              <a:spcBef>
                <a:spcPts val="1000"/>
              </a:spcBef>
              <a:spcAft>
                <a:spcPts val="0"/>
              </a:spcAft>
              <a:buClr>
                <a:schemeClr val="dk1"/>
              </a:buClr>
              <a:buSzPts val="2000"/>
              <a:buChar char="•"/>
            </a:pPr>
            <a:r>
              <a:rPr lang="en-US" sz="2000"/>
              <a:t>Automatically, your GPS starts to look for a new route around the hazard, and you are able to exit the highway and navigate around the traffic pile-up.</a:t>
            </a:r>
            <a:endParaRPr/>
          </a:p>
        </p:txBody>
      </p:sp>
      <p:sp>
        <p:nvSpPr>
          <p:cNvPr id="300" name="Google Shape;300;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utility, based, agent, intelligent" id="301" name="Google Shape;301;p38"/>
          <p:cNvPicPr preferRelativeResize="0"/>
          <p:nvPr/>
        </p:nvPicPr>
        <p:blipFill rotWithShape="1">
          <a:blip r:embed="rId3">
            <a:alphaModFix/>
          </a:blip>
          <a:srcRect b="0" l="0" r="0" t="0"/>
          <a:stretch/>
        </p:blipFill>
        <p:spPr>
          <a:xfrm>
            <a:off x="5472156" y="2202416"/>
            <a:ext cx="3333750" cy="3476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307" name="Google Shape;307;p3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t>It's a convenient feature some GPS programs have; they can not only help you get to your intended destination, but can do so in the shortest, fastest or safest way. It's also an example of the type of </a:t>
            </a:r>
            <a:r>
              <a:rPr b="1" lang="en-US" sz="2000"/>
              <a:t>intelligent agent</a:t>
            </a:r>
            <a:r>
              <a:rPr lang="en-US" sz="2000"/>
              <a:t> we're discussing in today's lesson.</a:t>
            </a:r>
            <a:endParaRPr/>
          </a:p>
          <a:p>
            <a:pPr indent="-228600" lvl="0" marL="228600" rtl="0" algn="just">
              <a:lnSpc>
                <a:spcPct val="90000"/>
              </a:lnSpc>
              <a:spcBef>
                <a:spcPts val="1000"/>
              </a:spcBef>
              <a:spcAft>
                <a:spcPts val="0"/>
              </a:spcAft>
              <a:buClr>
                <a:schemeClr val="dk1"/>
              </a:buClr>
              <a:buSzPts val="2000"/>
              <a:buChar char="•"/>
            </a:pPr>
            <a:r>
              <a:rPr lang="en-US" sz="2000"/>
              <a:t>Think about it this way: A goal-based agent (yes, another of the intelligent agents out there) makes decisions based simply on achieving a set goal. You want to travel from Los Angeles to San Diego, the goal-based agent will get you there. San Diego is the goal and this agent will map the right path to get you there. But, if you're traveling from Los Angeles to San Diego and encounter a closed road, the utility-based agent will kick into gear and analyze other routes to get you there, selecting the best option for maximum utility.</a:t>
            </a:r>
            <a:br>
              <a:rPr lang="en-US" sz="2000"/>
            </a:br>
            <a:endParaRPr sz="2000"/>
          </a:p>
        </p:txBody>
      </p:sp>
      <p:sp>
        <p:nvSpPr>
          <p:cNvPr id="308" name="Google Shape;308;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Properties of Environment</a:t>
            </a:r>
            <a:endParaRPr/>
          </a:p>
        </p:txBody>
      </p:sp>
      <p:sp>
        <p:nvSpPr>
          <p:cNvPr id="314" name="Google Shape;314;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The environment has multifold properties −</a:t>
            </a:r>
            <a:endParaRPr/>
          </a:p>
          <a:p>
            <a:pPr indent="-228600" lvl="0" marL="228600" rtl="0" algn="l">
              <a:lnSpc>
                <a:spcPct val="90000"/>
              </a:lnSpc>
              <a:spcBef>
                <a:spcPts val="1000"/>
              </a:spcBef>
              <a:spcAft>
                <a:spcPts val="0"/>
              </a:spcAft>
              <a:buClr>
                <a:schemeClr val="dk1"/>
              </a:buClr>
              <a:buSzPct val="100000"/>
              <a:buChar char="•"/>
            </a:pPr>
            <a:r>
              <a:rPr b="1" lang="en-US"/>
              <a:t>Discrete / Continuous</a:t>
            </a:r>
            <a:r>
              <a:rPr lang="en-US"/>
              <a:t> − If there are a limited number of distinct, clearly defined, states of the environment, the environment is discrete (For example, chess); otherwise it is continuous (For example, driving).</a:t>
            </a:r>
            <a:endParaRPr/>
          </a:p>
          <a:p>
            <a:pPr indent="-228600" lvl="0" marL="228600" rtl="0" algn="l">
              <a:lnSpc>
                <a:spcPct val="90000"/>
              </a:lnSpc>
              <a:spcBef>
                <a:spcPts val="1000"/>
              </a:spcBef>
              <a:spcAft>
                <a:spcPts val="0"/>
              </a:spcAft>
              <a:buClr>
                <a:schemeClr val="dk1"/>
              </a:buClr>
              <a:buSzPct val="100000"/>
              <a:buChar char="•"/>
            </a:pPr>
            <a:r>
              <a:rPr b="1" lang="en-US"/>
              <a:t>Observable / Partially Observable</a:t>
            </a:r>
            <a:r>
              <a:rPr lang="en-US"/>
              <a:t> − If it is possible to determine the complete state of the environment at each time point from the percepts it is observable; otherwise it is only partially observable.</a:t>
            </a:r>
            <a:endParaRPr/>
          </a:p>
          <a:p>
            <a:pPr indent="-228600" lvl="0" marL="228600" rtl="0" algn="l">
              <a:lnSpc>
                <a:spcPct val="90000"/>
              </a:lnSpc>
              <a:spcBef>
                <a:spcPts val="1000"/>
              </a:spcBef>
              <a:spcAft>
                <a:spcPts val="0"/>
              </a:spcAft>
              <a:buClr>
                <a:schemeClr val="dk1"/>
              </a:buClr>
              <a:buSzPct val="100000"/>
              <a:buChar char="•"/>
            </a:pPr>
            <a:r>
              <a:rPr b="1" lang="en-US"/>
              <a:t>Static / Dynamic</a:t>
            </a:r>
            <a:r>
              <a:rPr lang="en-US"/>
              <a:t> − If the environment does not change while an agent is acting, then it is static; otherwise it is dynamic.</a:t>
            </a:r>
            <a:endParaRPr/>
          </a:p>
          <a:p>
            <a:pPr indent="-228600" lvl="0" marL="228600" rtl="0" algn="l">
              <a:lnSpc>
                <a:spcPct val="90000"/>
              </a:lnSpc>
              <a:spcBef>
                <a:spcPts val="1000"/>
              </a:spcBef>
              <a:spcAft>
                <a:spcPts val="0"/>
              </a:spcAft>
              <a:buClr>
                <a:schemeClr val="dk1"/>
              </a:buClr>
              <a:buSzPct val="100000"/>
              <a:buChar char="•"/>
            </a:pPr>
            <a:r>
              <a:rPr b="1" lang="en-US"/>
              <a:t>Single agent / Multiple agents</a:t>
            </a:r>
            <a:r>
              <a:rPr lang="en-US"/>
              <a:t> − The environment may contain other agents which may be of the same or different kind as that of the agent.</a:t>
            </a:r>
            <a:endParaRPr/>
          </a:p>
          <a:p>
            <a:pPr indent="-228600" lvl="0" marL="228600" rtl="0" algn="l">
              <a:lnSpc>
                <a:spcPct val="90000"/>
              </a:lnSpc>
              <a:spcBef>
                <a:spcPts val="1000"/>
              </a:spcBef>
              <a:spcAft>
                <a:spcPts val="0"/>
              </a:spcAft>
              <a:buClr>
                <a:schemeClr val="dk1"/>
              </a:buClr>
              <a:buSzPct val="100000"/>
              <a:buChar char="•"/>
            </a:pPr>
            <a:r>
              <a:rPr b="1" lang="en-US"/>
              <a:t>Accessible / Inaccessible</a:t>
            </a:r>
            <a:r>
              <a:rPr lang="en-US"/>
              <a:t> − If the agent’s sensory apparatus can have access to the complete state of the environment, then the environment is accessible to that agent.</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315" name="Google Shape;315;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Learning Agents</a:t>
            </a:r>
            <a:endParaRPr/>
          </a:p>
        </p:txBody>
      </p:sp>
      <p:sp>
        <p:nvSpPr>
          <p:cNvPr id="321" name="Google Shape;321;p4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A learning agent in AI is the type of agent which can learn from its past experiences, or it has learning capabilities.</a:t>
            </a:r>
            <a:endParaRPr/>
          </a:p>
          <a:p>
            <a:pPr indent="-228600" lvl="0" marL="228600" rtl="0" algn="l">
              <a:lnSpc>
                <a:spcPct val="90000"/>
              </a:lnSpc>
              <a:spcBef>
                <a:spcPts val="1000"/>
              </a:spcBef>
              <a:spcAft>
                <a:spcPts val="0"/>
              </a:spcAft>
              <a:buClr>
                <a:schemeClr val="dk1"/>
              </a:buClr>
              <a:buSzPct val="100000"/>
              <a:buChar char="•"/>
            </a:pPr>
            <a:r>
              <a:rPr lang="en-US"/>
              <a:t>It starts to act with basic knowledge and then able to act and adapt automatically through learning.</a:t>
            </a:r>
            <a:endParaRPr/>
          </a:p>
          <a:p>
            <a:pPr indent="-228600" lvl="0" marL="228600" rtl="0" algn="l">
              <a:lnSpc>
                <a:spcPct val="90000"/>
              </a:lnSpc>
              <a:spcBef>
                <a:spcPts val="1000"/>
              </a:spcBef>
              <a:spcAft>
                <a:spcPts val="0"/>
              </a:spcAft>
              <a:buClr>
                <a:schemeClr val="dk1"/>
              </a:buClr>
              <a:buSzPct val="100000"/>
              <a:buChar char="•"/>
            </a:pPr>
            <a:r>
              <a:rPr lang="en-US"/>
              <a:t>A learning agent has mainly four conceptual components, which are:</a:t>
            </a:r>
            <a:endParaRPr/>
          </a:p>
          <a:p>
            <a:pPr indent="-228600" lvl="1" marL="685800" rtl="0" algn="l">
              <a:lnSpc>
                <a:spcPct val="90000"/>
              </a:lnSpc>
              <a:spcBef>
                <a:spcPts val="500"/>
              </a:spcBef>
              <a:spcAft>
                <a:spcPts val="0"/>
              </a:spcAft>
              <a:buClr>
                <a:schemeClr val="dk1"/>
              </a:buClr>
              <a:buSzPct val="100000"/>
              <a:buChar char="•"/>
            </a:pPr>
            <a:r>
              <a:rPr b="1" lang="en-US"/>
              <a:t>Learning element:</a:t>
            </a:r>
            <a:r>
              <a:rPr lang="en-US"/>
              <a:t> It is responsible for making improvements by learning from environment</a:t>
            </a:r>
            <a:endParaRPr/>
          </a:p>
          <a:p>
            <a:pPr indent="-228600" lvl="1" marL="685800" rtl="0" algn="l">
              <a:lnSpc>
                <a:spcPct val="90000"/>
              </a:lnSpc>
              <a:spcBef>
                <a:spcPts val="500"/>
              </a:spcBef>
              <a:spcAft>
                <a:spcPts val="0"/>
              </a:spcAft>
              <a:buClr>
                <a:schemeClr val="dk1"/>
              </a:buClr>
              <a:buSzPct val="100000"/>
              <a:buChar char="•"/>
            </a:pPr>
            <a:r>
              <a:rPr b="1" lang="en-US"/>
              <a:t>Critic:</a:t>
            </a:r>
            <a:r>
              <a:rPr lang="en-US"/>
              <a:t> Learning element takes feedback from critic which describes that how well the agent is doing with respect to a fixed performance standard.</a:t>
            </a:r>
            <a:endParaRPr/>
          </a:p>
          <a:p>
            <a:pPr indent="-228600" lvl="1" marL="685800" rtl="0" algn="l">
              <a:lnSpc>
                <a:spcPct val="90000"/>
              </a:lnSpc>
              <a:spcBef>
                <a:spcPts val="500"/>
              </a:spcBef>
              <a:spcAft>
                <a:spcPts val="0"/>
              </a:spcAft>
              <a:buClr>
                <a:schemeClr val="dk1"/>
              </a:buClr>
              <a:buSzPct val="100000"/>
              <a:buChar char="•"/>
            </a:pPr>
            <a:r>
              <a:rPr b="1" lang="en-US"/>
              <a:t>Performance element:</a:t>
            </a:r>
            <a:r>
              <a:rPr lang="en-US"/>
              <a:t> It is responsible for selecting external action</a:t>
            </a:r>
            <a:endParaRPr/>
          </a:p>
          <a:p>
            <a:pPr indent="-228600" lvl="1" marL="685800" rtl="0" algn="l">
              <a:lnSpc>
                <a:spcPct val="90000"/>
              </a:lnSpc>
              <a:spcBef>
                <a:spcPts val="500"/>
              </a:spcBef>
              <a:spcAft>
                <a:spcPts val="0"/>
              </a:spcAft>
              <a:buClr>
                <a:schemeClr val="dk1"/>
              </a:buClr>
              <a:buSzPct val="100000"/>
              <a:buChar char="•"/>
            </a:pPr>
            <a:r>
              <a:rPr b="1" lang="en-US"/>
              <a:t>Problem generator:</a:t>
            </a:r>
            <a:r>
              <a:rPr lang="en-US"/>
              <a:t> This component is responsible for suggesting actions that will lead to new and informative experiences.</a:t>
            </a:r>
            <a:endParaRPr/>
          </a:p>
          <a:p>
            <a:pPr indent="-228600" lvl="0" marL="228600" rtl="0" algn="l">
              <a:lnSpc>
                <a:spcPct val="90000"/>
              </a:lnSpc>
              <a:spcBef>
                <a:spcPts val="1000"/>
              </a:spcBef>
              <a:spcAft>
                <a:spcPts val="0"/>
              </a:spcAft>
              <a:buClr>
                <a:schemeClr val="dk1"/>
              </a:buClr>
              <a:buSzPct val="100000"/>
              <a:buChar char="•"/>
            </a:pPr>
            <a:r>
              <a:rPr lang="en-US"/>
              <a:t>Hence, learning agents are able to learn, analyze performance, and look for new ways to improve the performance.</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322" name="Google Shape;322;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328" name="Google Shape;328;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Types of AI Agents" id="329" name="Google Shape;329;p42"/>
          <p:cNvPicPr preferRelativeResize="0"/>
          <p:nvPr>
            <p:ph idx="1" type="body"/>
          </p:nvPr>
        </p:nvPicPr>
        <p:blipFill rotWithShape="1">
          <a:blip r:embed="rId3">
            <a:alphaModFix/>
          </a:blip>
          <a:srcRect b="0" l="0" r="0" t="0"/>
          <a:stretch/>
        </p:blipFill>
        <p:spPr>
          <a:xfrm>
            <a:off x="2190750" y="2291556"/>
            <a:ext cx="4762500" cy="3419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335" name="Google Shape;335;p4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Deterministic / Non-deterministic</a:t>
            </a:r>
            <a:r>
              <a:rPr lang="en-US"/>
              <a:t> − If the next state of the environment is completely determined by the current state and the actions of the agent, then the environment is deterministic; otherwise it is non-deterministic.</a:t>
            </a:r>
            <a:endParaRPr/>
          </a:p>
          <a:p>
            <a:pPr indent="-228600" lvl="0" marL="228600" rtl="0" algn="l">
              <a:lnSpc>
                <a:spcPct val="90000"/>
              </a:lnSpc>
              <a:spcBef>
                <a:spcPts val="1000"/>
              </a:spcBef>
              <a:spcAft>
                <a:spcPts val="0"/>
              </a:spcAft>
              <a:buClr>
                <a:schemeClr val="dk1"/>
              </a:buClr>
              <a:buSzPct val="100000"/>
              <a:buChar char="•"/>
            </a:pPr>
            <a:r>
              <a:rPr b="1" lang="en-US"/>
              <a:t>Episodic / Non-episodic</a:t>
            </a:r>
            <a:r>
              <a:rPr lang="en-US"/>
              <a:t> − In an episodic environment, each episode consists of the agent perceiving and then acting. The quality of its action depends just on the episode itself. Subsequent episodes do not depend on the actions in the previous episodes. Episodic environments are much simpler because the agent does not need to think ahead.</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336" name="Google Shape;336;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AI Successes </a:t>
            </a:r>
            <a:endParaRPr/>
          </a:p>
        </p:txBody>
      </p:sp>
      <p:sp>
        <p:nvSpPr>
          <p:cNvPr id="342" name="Google Shape;342;p4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Games: chess, checkers, poker, bridge, backgammon</a:t>
            </a:r>
            <a:endParaRPr/>
          </a:p>
          <a:p>
            <a:pPr indent="-228600" lvl="0" marL="228600" rtl="0" algn="l">
              <a:lnSpc>
                <a:spcPct val="90000"/>
              </a:lnSpc>
              <a:spcBef>
                <a:spcPts val="1000"/>
              </a:spcBef>
              <a:spcAft>
                <a:spcPts val="0"/>
              </a:spcAft>
              <a:buClr>
                <a:schemeClr val="dk1"/>
              </a:buClr>
              <a:buSzPct val="100000"/>
              <a:buChar char="•"/>
            </a:pPr>
            <a:r>
              <a:rPr lang="en-US"/>
              <a:t>Physical skills: driving a car, flying a plane or helicopter, vacuuming</a:t>
            </a:r>
            <a:endParaRPr/>
          </a:p>
          <a:p>
            <a:pPr indent="-228600" lvl="0" marL="228600" rtl="0" algn="l">
              <a:lnSpc>
                <a:spcPct val="90000"/>
              </a:lnSpc>
              <a:spcBef>
                <a:spcPts val="1000"/>
              </a:spcBef>
              <a:spcAft>
                <a:spcPts val="0"/>
              </a:spcAft>
              <a:buClr>
                <a:schemeClr val="dk1"/>
              </a:buClr>
              <a:buSzPct val="100000"/>
              <a:buChar char="•"/>
            </a:pPr>
            <a:r>
              <a:rPr lang="en-US"/>
              <a:t> Language: machine translation, speech recognition, character recognition</a:t>
            </a:r>
            <a:endParaRPr/>
          </a:p>
          <a:p>
            <a:pPr indent="-228600" lvl="0" marL="228600" rtl="0" algn="l">
              <a:lnSpc>
                <a:spcPct val="90000"/>
              </a:lnSpc>
              <a:spcBef>
                <a:spcPts val="1000"/>
              </a:spcBef>
              <a:spcAft>
                <a:spcPts val="0"/>
              </a:spcAft>
              <a:buClr>
                <a:schemeClr val="dk1"/>
              </a:buClr>
              <a:buSzPct val="100000"/>
              <a:buChar char="•"/>
            </a:pPr>
            <a:r>
              <a:rPr lang="en-US"/>
              <a:t>Vision: face recognition, face detection, digital photographic processing, motion tracking</a:t>
            </a:r>
            <a:endParaRPr/>
          </a:p>
          <a:p>
            <a:pPr indent="-228600" lvl="0" marL="228600" rtl="0" algn="l">
              <a:lnSpc>
                <a:spcPct val="90000"/>
              </a:lnSpc>
              <a:spcBef>
                <a:spcPts val="1000"/>
              </a:spcBef>
              <a:spcAft>
                <a:spcPts val="0"/>
              </a:spcAft>
              <a:buClr>
                <a:schemeClr val="dk1"/>
              </a:buClr>
              <a:buSzPct val="100000"/>
              <a:buChar char="•"/>
            </a:pPr>
            <a:r>
              <a:rPr lang="en-US"/>
              <a:t>Commerce and industry: page rank for searching, fraud detection, trading on financial markets</a:t>
            </a:r>
            <a:endParaRPr/>
          </a:p>
        </p:txBody>
      </p:sp>
      <p:sp>
        <p:nvSpPr>
          <p:cNvPr id="343" name="Google Shape;343;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14" name="Google Shape;114;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gent and Environment" id="115" name="Google Shape;115;p4"/>
          <p:cNvPicPr preferRelativeResize="0"/>
          <p:nvPr>
            <p:ph idx="1" type="body"/>
          </p:nvPr>
        </p:nvPicPr>
        <p:blipFill rotWithShape="1">
          <a:blip r:embed="rId3">
            <a:alphaModFix/>
          </a:blip>
          <a:srcRect b="0" l="0" r="0" t="0"/>
          <a:stretch/>
        </p:blipFill>
        <p:spPr>
          <a:xfrm>
            <a:off x="2276139" y="1731587"/>
            <a:ext cx="4591721" cy="2200026"/>
          </a:xfrm>
          <a:prstGeom prst="rect">
            <a:avLst/>
          </a:prstGeom>
          <a:noFill/>
          <a:ln>
            <a:noFill/>
          </a:ln>
        </p:spPr>
      </p:pic>
      <p:sp>
        <p:nvSpPr>
          <p:cNvPr id="116" name="Google Shape;116;p4"/>
          <p:cNvSpPr/>
          <p:nvPr/>
        </p:nvSpPr>
        <p:spPr>
          <a:xfrm>
            <a:off x="320850" y="3771025"/>
            <a:ext cx="8823000" cy="2308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u="none" cap="none" strike="noStrike">
                <a:solidFill>
                  <a:srgbClr val="000000"/>
                </a:solidFill>
                <a:latin typeface="verdana"/>
                <a:ea typeface="verdana"/>
                <a:cs typeface="verdana"/>
                <a:sym typeface="verdana"/>
              </a:rPr>
              <a:t>Sensor:</a:t>
            </a:r>
            <a:r>
              <a:rPr b="0" i="0" lang="en-US" sz="1800" u="none" cap="none" strike="noStrike">
                <a:solidFill>
                  <a:srgbClr val="000000"/>
                </a:solidFill>
                <a:latin typeface="verdana"/>
                <a:ea typeface="verdana"/>
                <a:cs typeface="verdana"/>
                <a:sym typeface="verdana"/>
              </a:rPr>
              <a:t> Sensor is a device which detects the change in the environment and sends the information to other electronic devices. </a:t>
            </a:r>
            <a:endParaRPr/>
          </a:p>
          <a:p>
            <a:pPr indent="0" lvl="0" marL="0" marR="0" rtl="0" algn="just">
              <a:spcBef>
                <a:spcPts val="0"/>
              </a:spcBef>
              <a:spcAft>
                <a:spcPts val="0"/>
              </a:spcAft>
              <a:buNone/>
            </a:pPr>
            <a:r>
              <a:rPr b="1" i="0" lang="en-US" sz="1800" u="none" cap="none" strike="noStrike">
                <a:solidFill>
                  <a:srgbClr val="000000"/>
                </a:solidFill>
                <a:latin typeface="verdana"/>
                <a:ea typeface="verdana"/>
                <a:cs typeface="verdana"/>
                <a:sym typeface="verdana"/>
              </a:rPr>
              <a:t>Actuators:</a:t>
            </a:r>
            <a:r>
              <a:rPr b="0" i="0" lang="en-US" sz="1800" u="none" cap="none" strike="noStrike">
                <a:solidFill>
                  <a:srgbClr val="000000"/>
                </a:solidFill>
                <a:latin typeface="verdana"/>
                <a:ea typeface="verdana"/>
                <a:cs typeface="verdana"/>
                <a:sym typeface="verdana"/>
              </a:rPr>
              <a:t> Actuators are the component of machines that converts energy into motion. The actuators are only responsible for moving and controlling a system. An actuator can be an electric motor, gears, rails, etc.</a:t>
            </a:r>
            <a:endParaRPr/>
          </a:p>
          <a:p>
            <a:pPr indent="0" lvl="0" marL="0" marR="0" rtl="0" algn="just">
              <a:spcBef>
                <a:spcPts val="0"/>
              </a:spcBef>
              <a:spcAft>
                <a:spcPts val="0"/>
              </a:spcAft>
              <a:buNone/>
            </a:pPr>
            <a:r>
              <a:rPr b="1" i="0" lang="en-US" sz="1800" u="none" cap="none" strike="noStrike">
                <a:solidFill>
                  <a:srgbClr val="000000"/>
                </a:solidFill>
                <a:latin typeface="verdana"/>
                <a:ea typeface="verdana"/>
                <a:cs typeface="verdana"/>
                <a:sym typeface="verdana"/>
              </a:rPr>
              <a:t>Effectors:</a:t>
            </a:r>
            <a:r>
              <a:rPr b="0" i="0" lang="en-US" sz="1800" u="none" cap="none" strike="noStrike">
                <a:solidFill>
                  <a:srgbClr val="000000"/>
                </a:solidFill>
                <a:latin typeface="verdana"/>
                <a:ea typeface="verdana"/>
                <a:cs typeface="verdana"/>
                <a:sym typeface="verdana"/>
              </a:rPr>
              <a:t> Effectors are the devices which affect the environment. Effectors can be legs, wheels, arms, fingers, wings, fins, and display screen.</a:t>
            </a:r>
            <a:endParaRPr b="0" i="0" sz="1800" u="none" cap="none" strike="noStrike">
              <a:solidFill>
                <a:srgbClr val="000000"/>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Agent Terminology</a:t>
            </a:r>
            <a:endParaRPr/>
          </a:p>
        </p:txBody>
      </p:sp>
      <p:sp>
        <p:nvSpPr>
          <p:cNvPr id="122" name="Google Shape;122;p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Performance Measure of Agent</a:t>
            </a:r>
            <a:r>
              <a:rPr lang="en-US"/>
              <a:t> − It is the criteria, which determines how successful an agent is.</a:t>
            </a:r>
            <a:endParaRPr/>
          </a:p>
          <a:p>
            <a:pPr indent="-228600" lvl="0" marL="228600" rtl="0" algn="l">
              <a:lnSpc>
                <a:spcPct val="90000"/>
              </a:lnSpc>
              <a:spcBef>
                <a:spcPts val="1000"/>
              </a:spcBef>
              <a:spcAft>
                <a:spcPts val="0"/>
              </a:spcAft>
              <a:buClr>
                <a:schemeClr val="dk1"/>
              </a:buClr>
              <a:buSzPct val="100000"/>
              <a:buChar char="•"/>
            </a:pPr>
            <a:r>
              <a:rPr b="1" lang="en-US"/>
              <a:t>Behavior of Agent</a:t>
            </a:r>
            <a:r>
              <a:rPr lang="en-US"/>
              <a:t> − It is the action that agent performs after any given sequence of percepts.</a:t>
            </a:r>
            <a:endParaRPr/>
          </a:p>
          <a:p>
            <a:pPr indent="-228600" lvl="0" marL="228600" rtl="0" algn="l">
              <a:lnSpc>
                <a:spcPct val="90000"/>
              </a:lnSpc>
              <a:spcBef>
                <a:spcPts val="1000"/>
              </a:spcBef>
              <a:spcAft>
                <a:spcPts val="0"/>
              </a:spcAft>
              <a:buClr>
                <a:schemeClr val="dk1"/>
              </a:buClr>
              <a:buSzPct val="100000"/>
              <a:buChar char="•"/>
            </a:pPr>
            <a:r>
              <a:rPr b="1" lang="en-US"/>
              <a:t>Percept</a:t>
            </a:r>
            <a:r>
              <a:rPr lang="en-US"/>
              <a:t> − It is agent’s perceptual inputs at a given instance.</a:t>
            </a:r>
            <a:endParaRPr/>
          </a:p>
          <a:p>
            <a:pPr indent="-228600" lvl="0" marL="228600" rtl="0" algn="l">
              <a:lnSpc>
                <a:spcPct val="90000"/>
              </a:lnSpc>
              <a:spcBef>
                <a:spcPts val="1000"/>
              </a:spcBef>
              <a:spcAft>
                <a:spcPts val="0"/>
              </a:spcAft>
              <a:buClr>
                <a:schemeClr val="dk1"/>
              </a:buClr>
              <a:buSzPct val="100000"/>
              <a:buChar char="•"/>
            </a:pPr>
            <a:r>
              <a:rPr b="1" lang="en-US"/>
              <a:t>Percept Sequence</a:t>
            </a:r>
            <a:r>
              <a:rPr lang="en-US"/>
              <a:t> − It is the history of all that an agent has perceived till date.</a:t>
            </a:r>
            <a:endParaRPr/>
          </a:p>
          <a:p>
            <a:pPr indent="-228600" lvl="0" marL="228600" rtl="0" algn="l">
              <a:lnSpc>
                <a:spcPct val="90000"/>
              </a:lnSpc>
              <a:spcBef>
                <a:spcPts val="1000"/>
              </a:spcBef>
              <a:spcAft>
                <a:spcPts val="0"/>
              </a:spcAft>
              <a:buClr>
                <a:schemeClr val="dk1"/>
              </a:buClr>
              <a:buSzPct val="100000"/>
              <a:buChar char="•"/>
            </a:pPr>
            <a:r>
              <a:rPr b="1" lang="en-US"/>
              <a:t>Agent Function</a:t>
            </a:r>
            <a:r>
              <a:rPr lang="en-US"/>
              <a:t> − It is a map from the precept sequence to an action.</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123" name="Google Shape;123;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t>Examples of Agent:-</a:t>
            </a:r>
            <a:endParaRPr/>
          </a:p>
        </p:txBody>
      </p:sp>
      <p:sp>
        <p:nvSpPr>
          <p:cNvPr id="129" name="Google Shape;129;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A </a:t>
            </a:r>
            <a:r>
              <a:rPr b="1" lang="en-US" sz="2400"/>
              <a:t>software agent</a:t>
            </a:r>
            <a:r>
              <a:rPr lang="en-US" sz="2400"/>
              <a:t> has Keystrokes, file contents, received network packages which act as sensors and displays on the screen, files, sent network packets acting as actuators.</a:t>
            </a:r>
            <a:endParaRPr/>
          </a:p>
          <a:p>
            <a:pPr indent="-228600" lvl="0" marL="228600" rtl="0" algn="just">
              <a:lnSpc>
                <a:spcPct val="90000"/>
              </a:lnSpc>
              <a:spcBef>
                <a:spcPts val="1000"/>
              </a:spcBef>
              <a:spcAft>
                <a:spcPts val="0"/>
              </a:spcAft>
              <a:buClr>
                <a:schemeClr val="dk1"/>
              </a:buClr>
              <a:buSzPts val="2400"/>
              <a:buChar char="•"/>
            </a:pPr>
            <a:r>
              <a:rPr lang="en-US" sz="2400"/>
              <a:t>A </a:t>
            </a:r>
            <a:r>
              <a:rPr b="1" lang="en-US" sz="2400"/>
              <a:t>Human agent</a:t>
            </a:r>
            <a:r>
              <a:rPr lang="en-US" sz="2400"/>
              <a:t> has eyes, ears, and other organs which act as sensors and hands, legs, mouth, and other body parts acting as actuators.</a:t>
            </a:r>
            <a:endParaRPr/>
          </a:p>
          <a:p>
            <a:pPr indent="-228600" lvl="0" marL="228600" rtl="0" algn="just">
              <a:lnSpc>
                <a:spcPct val="90000"/>
              </a:lnSpc>
              <a:spcBef>
                <a:spcPts val="1000"/>
              </a:spcBef>
              <a:spcAft>
                <a:spcPts val="0"/>
              </a:spcAft>
              <a:buClr>
                <a:schemeClr val="dk1"/>
              </a:buClr>
              <a:buSzPts val="2400"/>
              <a:buChar char="•"/>
            </a:pPr>
            <a:r>
              <a:rPr lang="en-US" sz="2400"/>
              <a:t>A </a:t>
            </a:r>
            <a:r>
              <a:rPr b="1" lang="en-US" sz="2400"/>
              <a:t>Robotic agent</a:t>
            </a:r>
            <a:r>
              <a:rPr lang="en-US" sz="2400"/>
              <a:t> has Cameras and infrared range finders which act as sensors and various motors acting as actuators.</a:t>
            </a:r>
            <a:endParaRPr/>
          </a:p>
        </p:txBody>
      </p:sp>
      <p:sp>
        <p:nvSpPr>
          <p:cNvPr id="130" name="Google Shape;130;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1" lang="en-US">
                <a:solidFill>
                  <a:srgbClr val="000000"/>
                </a:solidFill>
              </a:rPr>
              <a:t>Agent</a:t>
            </a:r>
            <a:endParaRPr b="1"/>
          </a:p>
        </p:txBody>
      </p:sp>
      <p:sp>
        <p:nvSpPr>
          <p:cNvPr id="136" name="Google Shape;136;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7" name="Google Shape;137;p7"/>
          <p:cNvPicPr preferRelativeResize="0"/>
          <p:nvPr>
            <p:ph idx="1" type="body"/>
          </p:nvPr>
        </p:nvPicPr>
        <p:blipFill rotWithShape="1">
          <a:blip r:embed="rId3">
            <a:alphaModFix/>
          </a:blip>
          <a:srcRect b="0" l="0" r="0" t="0"/>
          <a:stretch/>
        </p:blipFill>
        <p:spPr>
          <a:xfrm>
            <a:off x="2028470" y="2243686"/>
            <a:ext cx="5087060" cy="35152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Intelligent Agents:</a:t>
            </a:r>
            <a:endParaRPr/>
          </a:p>
        </p:txBody>
      </p:sp>
      <p:sp>
        <p:nvSpPr>
          <p:cNvPr id="143" name="Google Shape;143;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lang="en-US"/>
              <a:t>An intelligent agent is an autonomous entity which act upon an environment using sensors and actuators for achieving goals. An intelligent agent may learn from the environment to achieve their goals. A thermostat is an example of an intelligent agent.</a:t>
            </a:r>
            <a:endParaRPr/>
          </a:p>
          <a:p>
            <a:pPr indent="-228600" lvl="0" marL="228600" rtl="0" algn="just">
              <a:lnSpc>
                <a:spcPct val="90000"/>
              </a:lnSpc>
              <a:spcBef>
                <a:spcPts val="1000"/>
              </a:spcBef>
              <a:spcAft>
                <a:spcPts val="0"/>
              </a:spcAft>
              <a:buClr>
                <a:schemeClr val="dk1"/>
              </a:buClr>
              <a:buSzPct val="100000"/>
              <a:buChar char="•"/>
            </a:pPr>
            <a:r>
              <a:rPr lang="en-US"/>
              <a:t>Following are the main four rules for an AI agent:</a:t>
            </a:r>
            <a:endParaRPr/>
          </a:p>
          <a:p>
            <a:pPr indent="-228600" lvl="0" marL="228600" rtl="0" algn="just">
              <a:lnSpc>
                <a:spcPct val="90000"/>
              </a:lnSpc>
              <a:spcBef>
                <a:spcPts val="1000"/>
              </a:spcBef>
              <a:spcAft>
                <a:spcPts val="0"/>
              </a:spcAft>
              <a:buClr>
                <a:schemeClr val="dk1"/>
              </a:buClr>
              <a:buSzPct val="100000"/>
              <a:buChar char="•"/>
            </a:pPr>
            <a:r>
              <a:rPr b="1" lang="en-US"/>
              <a:t>Rule 1:</a:t>
            </a:r>
            <a:r>
              <a:rPr lang="en-US"/>
              <a:t> An AI agent must have the ability to perceive the environment.</a:t>
            </a:r>
            <a:endParaRPr/>
          </a:p>
          <a:p>
            <a:pPr indent="-228600" lvl="0" marL="228600" rtl="0" algn="just">
              <a:lnSpc>
                <a:spcPct val="90000"/>
              </a:lnSpc>
              <a:spcBef>
                <a:spcPts val="1000"/>
              </a:spcBef>
              <a:spcAft>
                <a:spcPts val="0"/>
              </a:spcAft>
              <a:buClr>
                <a:schemeClr val="dk1"/>
              </a:buClr>
              <a:buSzPct val="100000"/>
              <a:buChar char="•"/>
            </a:pPr>
            <a:r>
              <a:rPr b="1" lang="en-US"/>
              <a:t>Rule 2:</a:t>
            </a:r>
            <a:r>
              <a:rPr lang="en-US"/>
              <a:t> The observation must be used to make decisions.</a:t>
            </a:r>
            <a:endParaRPr/>
          </a:p>
          <a:p>
            <a:pPr indent="-228600" lvl="0" marL="228600" rtl="0" algn="just">
              <a:lnSpc>
                <a:spcPct val="90000"/>
              </a:lnSpc>
              <a:spcBef>
                <a:spcPts val="1000"/>
              </a:spcBef>
              <a:spcAft>
                <a:spcPts val="0"/>
              </a:spcAft>
              <a:buClr>
                <a:schemeClr val="dk1"/>
              </a:buClr>
              <a:buSzPct val="100000"/>
              <a:buChar char="•"/>
            </a:pPr>
            <a:r>
              <a:rPr b="1" lang="en-US"/>
              <a:t>Rule 3:</a:t>
            </a:r>
            <a:r>
              <a:rPr lang="en-US"/>
              <a:t> Decision should result in an action.</a:t>
            </a:r>
            <a:endParaRPr/>
          </a:p>
          <a:p>
            <a:pPr indent="-228600" lvl="0" marL="228600" rtl="0" algn="just">
              <a:lnSpc>
                <a:spcPct val="90000"/>
              </a:lnSpc>
              <a:spcBef>
                <a:spcPts val="1000"/>
              </a:spcBef>
              <a:spcAft>
                <a:spcPts val="0"/>
              </a:spcAft>
              <a:buClr>
                <a:schemeClr val="dk1"/>
              </a:buClr>
              <a:buSzPct val="100000"/>
              <a:buChar char="•"/>
            </a:pPr>
            <a:r>
              <a:rPr b="1" lang="en-US"/>
              <a:t>Rule 4:</a:t>
            </a:r>
            <a:r>
              <a:rPr lang="en-US"/>
              <a:t> The action taken by an AI agent must be a rational action.</a:t>
            </a:r>
            <a:endParaRPr/>
          </a:p>
          <a:p>
            <a:pPr indent="-77470" lvl="0" marL="228600" rtl="0" algn="just">
              <a:lnSpc>
                <a:spcPct val="90000"/>
              </a:lnSpc>
              <a:spcBef>
                <a:spcPts val="1000"/>
              </a:spcBef>
              <a:spcAft>
                <a:spcPts val="0"/>
              </a:spcAft>
              <a:buClr>
                <a:schemeClr val="dk1"/>
              </a:buClr>
              <a:buSzPct val="100000"/>
              <a:buNone/>
            </a:pPr>
            <a:r>
              <a:t/>
            </a:r>
            <a:endParaRPr/>
          </a:p>
        </p:txBody>
      </p:sp>
      <p:sp>
        <p:nvSpPr>
          <p:cNvPr id="144" name="Google Shape;144;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Rational Agent:</a:t>
            </a:r>
            <a:endParaRPr/>
          </a:p>
        </p:txBody>
      </p:sp>
      <p:sp>
        <p:nvSpPr>
          <p:cNvPr id="150" name="Google Shape;150;p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 rational agent is an agent which has clear preference, models uncertainty, and acts in a way to maximize its performance measure with all possible actions.</a:t>
            </a:r>
            <a:endParaRPr/>
          </a:p>
          <a:p>
            <a:pPr indent="-228600" lvl="0" marL="228600" rtl="0" algn="l">
              <a:lnSpc>
                <a:spcPct val="90000"/>
              </a:lnSpc>
              <a:spcBef>
                <a:spcPts val="1000"/>
              </a:spcBef>
              <a:spcAft>
                <a:spcPts val="0"/>
              </a:spcAft>
              <a:buClr>
                <a:schemeClr val="dk1"/>
              </a:buClr>
              <a:buSzPct val="100000"/>
              <a:buChar char="•"/>
            </a:pPr>
            <a:r>
              <a:rPr lang="en-US"/>
              <a:t>A rational agent is said to perform the right things. AI is about creating rational agents to use for game theory and decision theory for various real-world scenarios.</a:t>
            </a:r>
            <a:endParaRPr/>
          </a:p>
          <a:p>
            <a:pPr indent="-228600" lvl="0" marL="228600" rtl="0" algn="l">
              <a:lnSpc>
                <a:spcPct val="90000"/>
              </a:lnSpc>
              <a:spcBef>
                <a:spcPts val="1000"/>
              </a:spcBef>
              <a:spcAft>
                <a:spcPts val="0"/>
              </a:spcAft>
              <a:buClr>
                <a:schemeClr val="dk1"/>
              </a:buClr>
              <a:buSzPct val="100000"/>
              <a:buChar char="•"/>
            </a:pPr>
            <a:r>
              <a:rPr lang="en-US"/>
              <a:t>For an AI agent, the rational action is most important because in AI reinforcement learning algorithm, for each best possible action, agent gets the positive reward and for each wrong action, an agent gets a negative reward.</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151" name="Google Shape;151;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2020-01-10T14:32:58Z</dcterms:created>
  <dc:creator>M Shamim Kaiser</dc:creator>
</cp:coreProperties>
</file>