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6858000" cx="9144000"/>
  <p:notesSz cx="6858000" cy="9144000"/>
  <p:embeddedFontLst>
    <p:embeddedFont>
      <p:font typeface="Arial Narrow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9" roundtripDataSignature="AMtx7mgZlQk4qIF72VzwOt+KD3DxR+fnl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AE6C605-1213-4FCD-8585-9B6CFEBAEC1F}">
  <a:tblStyle styleId="{DAE6C605-1213-4FCD-8585-9B6CFEBAEC1F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ArialNarrow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ArialNarrow-italic.fntdata"/><Relationship Id="rId14" Type="http://schemas.openxmlformats.org/officeDocument/2006/relationships/slide" Target="slides/slide9.xml"/><Relationship Id="rId36" Type="http://schemas.openxmlformats.org/officeDocument/2006/relationships/font" Target="fonts/ArialNarrow-bold.fntdata"/><Relationship Id="rId17" Type="http://schemas.openxmlformats.org/officeDocument/2006/relationships/slide" Target="slides/slide12.xml"/><Relationship Id="rId39" Type="http://customschemas.google.com/relationships/presentationmetadata" Target="metadata"/><Relationship Id="rId16" Type="http://schemas.openxmlformats.org/officeDocument/2006/relationships/slide" Target="slides/slide11.xml"/><Relationship Id="rId38" Type="http://schemas.openxmlformats.org/officeDocument/2006/relationships/font" Target="fonts/ArialNarrow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1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2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2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2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796ea6ab0a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g1796ea6ab0a_0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2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2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1796ea6ab0a_0_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g1796ea6ab0a_0_4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2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2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9"/>
          <p:cNvSpPr txBox="1"/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9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1"/>
            </a:lvl1pPr>
            <a:lvl2pPr indent="0" lvl="1" marL="0" algn="r">
              <a:spcBef>
                <a:spcPts val="0"/>
              </a:spcBef>
              <a:buNone/>
              <a:defRPr b="1"/>
            </a:lvl2pPr>
            <a:lvl3pPr indent="0" lvl="2" marL="0" algn="r">
              <a:spcBef>
                <a:spcPts val="0"/>
              </a:spcBef>
              <a:buNone/>
              <a:defRPr b="1"/>
            </a:lvl3pPr>
            <a:lvl4pPr indent="0" lvl="3" marL="0" algn="r">
              <a:spcBef>
                <a:spcPts val="0"/>
              </a:spcBef>
              <a:buNone/>
              <a:defRPr b="1"/>
            </a:lvl4pPr>
            <a:lvl5pPr indent="0" lvl="4" marL="0" algn="r">
              <a:spcBef>
                <a:spcPts val="0"/>
              </a:spcBef>
              <a:buNone/>
              <a:defRPr b="1"/>
            </a:lvl5pPr>
            <a:lvl6pPr indent="0" lvl="5" marL="0" algn="r">
              <a:spcBef>
                <a:spcPts val="0"/>
              </a:spcBef>
              <a:buNone/>
              <a:defRPr b="1"/>
            </a:lvl6pPr>
            <a:lvl7pPr indent="0" lvl="6" marL="0" algn="r">
              <a:spcBef>
                <a:spcPts val="0"/>
              </a:spcBef>
              <a:buNone/>
              <a:defRPr b="1"/>
            </a:lvl7pPr>
            <a:lvl8pPr indent="0" lvl="7" marL="0" algn="r">
              <a:spcBef>
                <a:spcPts val="0"/>
              </a:spcBef>
              <a:buNone/>
              <a:defRPr b="1"/>
            </a:lvl8pPr>
            <a:lvl9pPr indent="0" lvl="8" marL="0" algn="r">
              <a:spcBef>
                <a:spcPts val="0"/>
              </a:spcBef>
              <a:buNone/>
              <a:defRPr b="1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b="0" lang="en-US"/>
              <a:t>‹#›</a:t>
            </a:fld>
            <a:endParaRPr b="0"/>
          </a:p>
        </p:txBody>
      </p:sp>
      <p:sp>
        <p:nvSpPr>
          <p:cNvPr id="21" name="Google Shape;21;p29"/>
          <p:cNvSpPr/>
          <p:nvPr/>
        </p:nvSpPr>
        <p:spPr>
          <a:xfrm>
            <a:off x="0" y="0"/>
            <a:ext cx="9144000" cy="11223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29"/>
          <p:cNvSpPr/>
          <p:nvPr/>
        </p:nvSpPr>
        <p:spPr>
          <a:xfrm>
            <a:off x="11086" y="6259484"/>
            <a:ext cx="9144000" cy="968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8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8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3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9"/>
          <p:cNvSpPr txBox="1"/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9"/>
          <p:cNvSpPr txBox="1"/>
          <p:nvPr>
            <p:ph idx="1" type="body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3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3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0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0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3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" name="Google Shape;29;p30"/>
          <p:cNvSpPr/>
          <p:nvPr/>
        </p:nvSpPr>
        <p:spPr>
          <a:xfrm>
            <a:off x="11086" y="6259484"/>
            <a:ext cx="9144000" cy="968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30"/>
          <p:cNvSpPr/>
          <p:nvPr/>
        </p:nvSpPr>
        <p:spPr>
          <a:xfrm>
            <a:off x="0" y="1703012"/>
            <a:ext cx="9144000" cy="968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1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1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3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2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2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32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3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3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33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33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33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33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3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4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6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6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5" name="Google Shape;65;p36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6" name="Google Shape;66;p3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3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7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7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37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3" name="Google Shape;73;p3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8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m.shamimkaiser@juniv.edu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gif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"/>
          <p:cNvSpPr txBox="1"/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200"/>
              <a:buFont typeface="Arial"/>
              <a:buNone/>
            </a:pPr>
            <a:r>
              <a:rPr b="1" lang="en-US" sz="3200">
                <a:solidFill>
                  <a:srgbClr val="2F5496"/>
                </a:solidFill>
              </a:rPr>
              <a:t>ICE–4101: Artificial Intelligence</a:t>
            </a:r>
            <a:br>
              <a:rPr b="1" lang="en-US" sz="3200">
                <a:solidFill>
                  <a:srgbClr val="2F5496"/>
                </a:solidFill>
              </a:rPr>
            </a:br>
            <a:r>
              <a:rPr b="1" lang="en-US" sz="2000">
                <a:solidFill>
                  <a:srgbClr val="FF0000"/>
                </a:solidFill>
              </a:rPr>
              <a:t>Lecture # 3</a:t>
            </a:r>
            <a:endParaRPr b="1" sz="3200">
              <a:solidFill>
                <a:srgbClr val="FF0000"/>
              </a:solidFill>
            </a:endParaRPr>
          </a:p>
        </p:txBody>
      </p:sp>
      <p:sp>
        <p:nvSpPr>
          <p:cNvPr id="93" name="Google Shape;93;p1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Instructor: M. Shamim Kaiser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Email: </a:t>
            </a:r>
            <a:r>
              <a:rPr lang="en-US" sz="1800" u="sng">
                <a:solidFill>
                  <a:schemeClr val="hlink"/>
                </a:solidFill>
                <a:hlinkClick r:id="rId3"/>
              </a:rPr>
              <a:t>m.shamimkaiser@juniv.edu</a:t>
            </a:r>
            <a:endParaRPr sz="18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Text phone: 01511932323</a:t>
            </a:r>
            <a:endParaRPr/>
          </a:p>
        </p:txBody>
      </p:sp>
      <p:sp>
        <p:nvSpPr>
          <p:cNvPr id="94" name="Google Shape;94;p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0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Arial"/>
              <a:buNone/>
            </a:pPr>
            <a:r>
              <a:rPr b="1" lang="en-US" sz="3600">
                <a:solidFill>
                  <a:srgbClr val="0070C0"/>
                </a:solidFill>
              </a:rPr>
              <a:t>Breadth First Search</a:t>
            </a:r>
            <a:endParaRPr/>
          </a:p>
        </p:txBody>
      </p:sp>
      <p:sp>
        <p:nvSpPr>
          <p:cNvPr id="167" name="Google Shape;167;p10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Breadth-First Search (BFS) begins at the root node and explore level-wise al the branches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BFS is complete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If there is a solution, BFS will found it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BFS is optimal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 solution found is guaranteed to be the shortest path possible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algorithm can be implemented with a First In First Out (FIFO) stack</a:t>
            </a:r>
            <a:endParaRPr/>
          </a:p>
        </p:txBody>
      </p:sp>
      <p:sp>
        <p:nvSpPr>
          <p:cNvPr id="168" name="Google Shape;168;p1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Arial"/>
              <a:buNone/>
            </a:pPr>
            <a:r>
              <a:rPr b="1" lang="en-US" sz="3600">
                <a:solidFill>
                  <a:srgbClr val="0070C0"/>
                </a:solidFill>
              </a:rPr>
              <a:t>Breadth-First Search: Algorithm</a:t>
            </a:r>
            <a:endParaRPr b="1" sz="3600">
              <a:solidFill>
                <a:srgbClr val="0070C0"/>
              </a:solidFill>
            </a:endParaRPr>
          </a:p>
        </p:txBody>
      </p:sp>
      <p:sp>
        <p:nvSpPr>
          <p:cNvPr id="174" name="Google Shape;174;p1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5" name="Google Shape;175;p1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6866" y="2589016"/>
            <a:ext cx="2818171" cy="2637326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1"/>
          <p:cNvSpPr/>
          <p:nvPr/>
        </p:nvSpPr>
        <p:spPr>
          <a:xfrm>
            <a:off x="3005037" y="2007583"/>
            <a:ext cx="6031684" cy="36009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None/>
            </a:pPr>
            <a:r>
              <a:rPr b="1" i="1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Algorithm BFS(s):   s  start node</a:t>
            </a:r>
            <a:endParaRPr b="1" i="1" sz="7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None/>
            </a:pPr>
            <a:r>
              <a:rPr b="1" i="1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0.   Initialize a Q with s;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AutoNum type="arabicPeriod"/>
            </a:pPr>
            <a:r>
              <a:rPr b="1" i="1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v = Pop(Q);   </a:t>
            </a:r>
            <a:r>
              <a:rPr b="0" i="1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// BFS is Queue based algorithm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AutoNum type="arabicPeriod"/>
            </a:pPr>
            <a:r>
              <a:rPr b="1" i="1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If v is “goal” return success;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AutoNum type="arabicPeriod"/>
            </a:pPr>
            <a:r>
              <a:rPr b="1" i="1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mark node v as visited; </a:t>
            </a:r>
            <a:r>
              <a:rPr b="0" i="1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// configurations generated before,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				// not done in “tree” search mode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None/>
            </a:pPr>
            <a:r>
              <a:rPr b="1" i="1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4.   operate on v;   </a:t>
            </a:r>
            <a:r>
              <a:rPr b="0" i="1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// e.g., evaluate if it is the goal node, then return</a:t>
            </a:r>
            <a:endParaRPr b="1" i="1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None/>
            </a:pPr>
            <a:r>
              <a:rPr b="1" i="1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5.   for each node w accessible from node v do	</a:t>
            </a:r>
            <a:endParaRPr b="0" i="1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None/>
            </a:pPr>
            <a:r>
              <a:rPr b="1" i="1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6.	if w is not marked as visited then  </a:t>
            </a:r>
            <a:r>
              <a:rPr b="0" i="1" lang="en-US" sz="12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// with generate-&amp;-test may not be time consuming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None/>
            </a:pPr>
            <a:r>
              <a:rPr b="1" i="1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7.      Push w at the back of Q;  </a:t>
            </a:r>
            <a:endParaRPr b="0" i="1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None/>
            </a:pPr>
            <a:r>
              <a:rPr b="1" i="1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     end for;</a:t>
            </a:r>
            <a:endParaRPr b="0" i="1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None/>
            </a:pPr>
            <a:r>
              <a:rPr b="1" i="1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End algorithm.</a:t>
            </a:r>
            <a:endParaRPr b="0" i="1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2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82" name="Google Shape;182;p12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Advantages: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it will provide a solution if any solution exists.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If there are more than one solution for a given problem then BFS will provide minimal solution which requires the least number of steps.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Disadvantages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It requires lots of memory since each level of the tree must be saved into memory to expand the next level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It needs lots of time if the solution is far from the root node. </a:t>
            </a:r>
            <a:endParaRPr/>
          </a:p>
        </p:txBody>
      </p:sp>
      <p:sp>
        <p:nvSpPr>
          <p:cNvPr id="183" name="Google Shape;183;p1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189" name="Google Shape;189;p1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0" name="Google Shape;190;p13"/>
          <p:cNvSpPr/>
          <p:nvPr/>
        </p:nvSpPr>
        <p:spPr>
          <a:xfrm>
            <a:off x="4068659" y="2237764"/>
            <a:ext cx="587229" cy="595618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191" name="Google Shape;191;p13"/>
          <p:cNvSpPr/>
          <p:nvPr/>
        </p:nvSpPr>
        <p:spPr>
          <a:xfrm>
            <a:off x="2742675" y="2927488"/>
            <a:ext cx="587229" cy="595618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192" name="Google Shape;192;p13"/>
          <p:cNvSpPr/>
          <p:nvPr/>
        </p:nvSpPr>
        <p:spPr>
          <a:xfrm>
            <a:off x="5443929" y="2833382"/>
            <a:ext cx="587229" cy="595618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</p:txBody>
      </p:sp>
      <p:sp>
        <p:nvSpPr>
          <p:cNvPr id="193" name="Google Shape;193;p13"/>
          <p:cNvSpPr/>
          <p:nvPr/>
        </p:nvSpPr>
        <p:spPr>
          <a:xfrm>
            <a:off x="2064213" y="3887787"/>
            <a:ext cx="587229" cy="595618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/>
          </a:p>
        </p:txBody>
      </p:sp>
      <p:sp>
        <p:nvSpPr>
          <p:cNvPr id="194" name="Google Shape;194;p13"/>
          <p:cNvSpPr/>
          <p:nvPr/>
        </p:nvSpPr>
        <p:spPr>
          <a:xfrm>
            <a:off x="3641343" y="3887787"/>
            <a:ext cx="587229" cy="595618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/>
          </a:p>
        </p:txBody>
      </p:sp>
      <p:sp>
        <p:nvSpPr>
          <p:cNvPr id="195" name="Google Shape;195;p13"/>
          <p:cNvSpPr/>
          <p:nvPr/>
        </p:nvSpPr>
        <p:spPr>
          <a:xfrm>
            <a:off x="4799286" y="3887787"/>
            <a:ext cx="587229" cy="595618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/>
          </a:p>
        </p:txBody>
      </p:sp>
      <p:sp>
        <p:nvSpPr>
          <p:cNvPr id="196" name="Google Shape;196;p13"/>
          <p:cNvSpPr/>
          <p:nvPr/>
        </p:nvSpPr>
        <p:spPr>
          <a:xfrm>
            <a:off x="6198945" y="3887787"/>
            <a:ext cx="587229" cy="595618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/>
          </a:p>
        </p:txBody>
      </p:sp>
      <p:sp>
        <p:nvSpPr>
          <p:cNvPr id="197" name="Google Shape;197;p13"/>
          <p:cNvSpPr/>
          <p:nvPr/>
        </p:nvSpPr>
        <p:spPr>
          <a:xfrm>
            <a:off x="2064212" y="4816926"/>
            <a:ext cx="587229" cy="595618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/>
          </a:p>
        </p:txBody>
      </p:sp>
      <p:sp>
        <p:nvSpPr>
          <p:cNvPr id="198" name="Google Shape;198;p13"/>
          <p:cNvSpPr/>
          <p:nvPr/>
        </p:nvSpPr>
        <p:spPr>
          <a:xfrm>
            <a:off x="3641343" y="4889937"/>
            <a:ext cx="587229" cy="595618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/>
          </a:p>
        </p:txBody>
      </p:sp>
      <p:sp>
        <p:nvSpPr>
          <p:cNvPr id="199" name="Google Shape;199;p13"/>
          <p:cNvSpPr/>
          <p:nvPr/>
        </p:nvSpPr>
        <p:spPr>
          <a:xfrm>
            <a:off x="4799283" y="4871238"/>
            <a:ext cx="587229" cy="595618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endParaRPr/>
          </a:p>
        </p:txBody>
      </p:sp>
      <p:sp>
        <p:nvSpPr>
          <p:cNvPr id="200" name="Google Shape;200;p13"/>
          <p:cNvSpPr/>
          <p:nvPr/>
        </p:nvSpPr>
        <p:spPr>
          <a:xfrm>
            <a:off x="2651441" y="5617107"/>
            <a:ext cx="587229" cy="595618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endParaRPr/>
          </a:p>
        </p:txBody>
      </p:sp>
      <p:sp>
        <p:nvSpPr>
          <p:cNvPr id="201" name="Google Shape;201;p13"/>
          <p:cNvSpPr txBox="1"/>
          <p:nvPr/>
        </p:nvSpPr>
        <p:spPr>
          <a:xfrm>
            <a:off x="7022420" y="2246153"/>
            <a:ext cx="92845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Level 0</a:t>
            </a:r>
            <a:endParaRPr/>
          </a:p>
        </p:txBody>
      </p:sp>
      <p:sp>
        <p:nvSpPr>
          <p:cNvPr id="202" name="Google Shape;202;p13"/>
          <p:cNvSpPr txBox="1"/>
          <p:nvPr/>
        </p:nvSpPr>
        <p:spPr>
          <a:xfrm>
            <a:off x="7022419" y="3131191"/>
            <a:ext cx="92845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Level 1</a:t>
            </a:r>
            <a:endParaRPr/>
          </a:p>
        </p:txBody>
      </p:sp>
      <p:sp>
        <p:nvSpPr>
          <p:cNvPr id="203" name="Google Shape;203;p13"/>
          <p:cNvSpPr txBox="1"/>
          <p:nvPr/>
        </p:nvSpPr>
        <p:spPr>
          <a:xfrm>
            <a:off x="7022417" y="3986936"/>
            <a:ext cx="92845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Level 2</a:t>
            </a:r>
            <a:endParaRPr/>
          </a:p>
        </p:txBody>
      </p:sp>
      <p:sp>
        <p:nvSpPr>
          <p:cNvPr id="204" name="Google Shape;204;p13"/>
          <p:cNvSpPr txBox="1"/>
          <p:nvPr/>
        </p:nvSpPr>
        <p:spPr>
          <a:xfrm>
            <a:off x="7022416" y="4930069"/>
            <a:ext cx="92845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Level 3</a:t>
            </a:r>
            <a:endParaRPr/>
          </a:p>
        </p:txBody>
      </p:sp>
      <p:sp>
        <p:nvSpPr>
          <p:cNvPr id="205" name="Google Shape;205;p13"/>
          <p:cNvSpPr txBox="1"/>
          <p:nvPr/>
        </p:nvSpPr>
        <p:spPr>
          <a:xfrm>
            <a:off x="7022418" y="5879154"/>
            <a:ext cx="92845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Level 4</a:t>
            </a:r>
            <a:endParaRPr/>
          </a:p>
        </p:txBody>
      </p:sp>
      <p:cxnSp>
        <p:nvCxnSpPr>
          <p:cNvPr id="206" name="Google Shape;206;p13"/>
          <p:cNvCxnSpPr>
            <a:stCxn id="190" idx="2"/>
            <a:endCxn id="191" idx="7"/>
          </p:cNvCxnSpPr>
          <p:nvPr/>
        </p:nvCxnSpPr>
        <p:spPr>
          <a:xfrm flipH="1">
            <a:off x="3243959" y="2535573"/>
            <a:ext cx="824700" cy="479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07" name="Google Shape;207;p13"/>
          <p:cNvCxnSpPr>
            <a:stCxn id="191" idx="3"/>
            <a:endCxn id="193" idx="0"/>
          </p:cNvCxnSpPr>
          <p:nvPr/>
        </p:nvCxnSpPr>
        <p:spPr>
          <a:xfrm flipH="1">
            <a:off x="2357973" y="3435880"/>
            <a:ext cx="470700" cy="451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08" name="Google Shape;208;p13"/>
          <p:cNvCxnSpPr>
            <a:stCxn id="190" idx="6"/>
            <a:endCxn id="192" idx="1"/>
          </p:cNvCxnSpPr>
          <p:nvPr/>
        </p:nvCxnSpPr>
        <p:spPr>
          <a:xfrm>
            <a:off x="4655888" y="2535573"/>
            <a:ext cx="873900" cy="384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09" name="Google Shape;209;p13"/>
          <p:cNvCxnSpPr>
            <a:stCxn id="192" idx="5"/>
            <a:endCxn id="196" idx="0"/>
          </p:cNvCxnSpPr>
          <p:nvPr/>
        </p:nvCxnSpPr>
        <p:spPr>
          <a:xfrm>
            <a:off x="5945160" y="3341774"/>
            <a:ext cx="547500" cy="546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10" name="Google Shape;210;p13"/>
          <p:cNvCxnSpPr>
            <a:stCxn id="192" idx="3"/>
            <a:endCxn id="195" idx="0"/>
          </p:cNvCxnSpPr>
          <p:nvPr/>
        </p:nvCxnSpPr>
        <p:spPr>
          <a:xfrm flipH="1">
            <a:off x="5092827" y="3341774"/>
            <a:ext cx="437100" cy="546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11" name="Google Shape;211;p13"/>
          <p:cNvCxnSpPr>
            <a:stCxn id="191" idx="5"/>
            <a:endCxn id="194" idx="0"/>
          </p:cNvCxnSpPr>
          <p:nvPr/>
        </p:nvCxnSpPr>
        <p:spPr>
          <a:xfrm>
            <a:off x="3243906" y="3435880"/>
            <a:ext cx="691200" cy="451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12" name="Google Shape;212;p13"/>
          <p:cNvCxnSpPr>
            <a:stCxn id="194" idx="4"/>
            <a:endCxn id="198" idx="0"/>
          </p:cNvCxnSpPr>
          <p:nvPr/>
        </p:nvCxnSpPr>
        <p:spPr>
          <a:xfrm>
            <a:off x="3934957" y="4483405"/>
            <a:ext cx="0" cy="40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13" name="Google Shape;213;p13"/>
          <p:cNvCxnSpPr>
            <a:stCxn id="193" idx="4"/>
            <a:endCxn id="197" idx="0"/>
          </p:cNvCxnSpPr>
          <p:nvPr/>
        </p:nvCxnSpPr>
        <p:spPr>
          <a:xfrm>
            <a:off x="2357828" y="4483405"/>
            <a:ext cx="0" cy="333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14" name="Google Shape;214;p13"/>
          <p:cNvCxnSpPr>
            <a:stCxn id="197" idx="5"/>
            <a:endCxn id="200" idx="1"/>
          </p:cNvCxnSpPr>
          <p:nvPr/>
        </p:nvCxnSpPr>
        <p:spPr>
          <a:xfrm>
            <a:off x="2565443" y="5325318"/>
            <a:ext cx="171900" cy="378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15" name="Google Shape;215;p13"/>
          <p:cNvCxnSpPr>
            <a:stCxn id="195" idx="4"/>
            <a:endCxn id="199" idx="0"/>
          </p:cNvCxnSpPr>
          <p:nvPr/>
        </p:nvCxnSpPr>
        <p:spPr>
          <a:xfrm>
            <a:off x="5092900" y="4483405"/>
            <a:ext cx="0" cy="387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4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21" name="Google Shape;221;p14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Time complexity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T(b)=1+b</a:t>
            </a:r>
            <a:r>
              <a:rPr baseline="30000" lang="en-US"/>
              <a:t>2</a:t>
            </a:r>
            <a:r>
              <a:rPr lang="en-US"/>
              <a:t>+b</a:t>
            </a:r>
            <a:r>
              <a:rPr baseline="30000" lang="en-US"/>
              <a:t>3</a:t>
            </a:r>
            <a:r>
              <a:rPr lang="en-US"/>
              <a:t>+…+b</a:t>
            </a:r>
            <a:r>
              <a:rPr baseline="30000" lang="en-US"/>
              <a:t>d</a:t>
            </a:r>
            <a:r>
              <a:rPr lang="en-US"/>
              <a:t>=O(b</a:t>
            </a:r>
            <a:r>
              <a:rPr baseline="30000" lang="en-US"/>
              <a:t>d</a:t>
            </a:r>
            <a:r>
              <a:rPr lang="en-US"/>
              <a:t>), d= depth of shallowest solution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Space Complexity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S(b)=O(b</a:t>
            </a:r>
            <a:r>
              <a:rPr baseline="30000" lang="en-US"/>
              <a:t>d</a:t>
            </a:r>
            <a:r>
              <a:rPr lang="en-US"/>
              <a:t>), b is a number of node at every state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Completeness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It is complete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22" name="Google Shape;222;p1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Depth First Search</a:t>
            </a:r>
            <a:endParaRPr/>
          </a:p>
        </p:txBody>
      </p:sp>
      <p:sp>
        <p:nvSpPr>
          <p:cNvPr id="228" name="Google Shape;228;p15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Uninformed Search Technique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Stack (LIFO)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Deepest node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Incomplete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Not optimal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Time complexity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ACGFBED</a:t>
            </a:r>
            <a:endParaRPr/>
          </a:p>
        </p:txBody>
      </p:sp>
      <p:sp>
        <p:nvSpPr>
          <p:cNvPr id="229" name="Google Shape;229;p1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0" name="Google Shape;230;p15"/>
          <p:cNvSpPr/>
          <p:nvPr/>
        </p:nvSpPr>
        <p:spPr>
          <a:xfrm>
            <a:off x="6312549" y="3301138"/>
            <a:ext cx="578840" cy="57884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231" name="Google Shape;231;p15"/>
          <p:cNvSpPr/>
          <p:nvPr/>
        </p:nvSpPr>
        <p:spPr>
          <a:xfrm>
            <a:off x="6694940" y="2419712"/>
            <a:ext cx="578840" cy="57884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232" name="Google Shape;232;p15"/>
          <p:cNvSpPr/>
          <p:nvPr/>
        </p:nvSpPr>
        <p:spPr>
          <a:xfrm>
            <a:off x="7240224" y="3313652"/>
            <a:ext cx="578840" cy="57884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</p:txBody>
      </p:sp>
      <p:sp>
        <p:nvSpPr>
          <p:cNvPr id="233" name="Google Shape;233;p15"/>
          <p:cNvSpPr/>
          <p:nvPr/>
        </p:nvSpPr>
        <p:spPr>
          <a:xfrm>
            <a:off x="5564622" y="4189381"/>
            <a:ext cx="578840" cy="57884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/>
          </a:p>
        </p:txBody>
      </p:sp>
      <p:cxnSp>
        <p:nvCxnSpPr>
          <p:cNvPr id="234" name="Google Shape;234;p15"/>
          <p:cNvCxnSpPr>
            <a:stCxn id="231" idx="5"/>
            <a:endCxn id="232" idx="0"/>
          </p:cNvCxnSpPr>
          <p:nvPr/>
        </p:nvCxnSpPr>
        <p:spPr>
          <a:xfrm>
            <a:off x="7189011" y="2913783"/>
            <a:ext cx="340500" cy="399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35" name="Google Shape;235;p15"/>
          <p:cNvCxnSpPr>
            <a:stCxn id="231" idx="3"/>
            <a:endCxn id="230" idx="0"/>
          </p:cNvCxnSpPr>
          <p:nvPr/>
        </p:nvCxnSpPr>
        <p:spPr>
          <a:xfrm flipH="1">
            <a:off x="6602109" y="2913783"/>
            <a:ext cx="177600" cy="387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36" name="Google Shape;236;p15"/>
          <p:cNvSpPr/>
          <p:nvPr/>
        </p:nvSpPr>
        <p:spPr>
          <a:xfrm>
            <a:off x="6468437" y="4189381"/>
            <a:ext cx="578840" cy="57884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/>
          </a:p>
        </p:txBody>
      </p:sp>
      <p:sp>
        <p:nvSpPr>
          <p:cNvPr id="237" name="Google Shape;237;p15"/>
          <p:cNvSpPr/>
          <p:nvPr/>
        </p:nvSpPr>
        <p:spPr>
          <a:xfrm>
            <a:off x="7131167" y="4189381"/>
            <a:ext cx="578840" cy="57884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/>
          </a:p>
        </p:txBody>
      </p:sp>
      <p:sp>
        <p:nvSpPr>
          <p:cNvPr id="238" name="Google Shape;238;p15"/>
          <p:cNvSpPr/>
          <p:nvPr/>
        </p:nvSpPr>
        <p:spPr>
          <a:xfrm>
            <a:off x="7936510" y="4189381"/>
            <a:ext cx="578840" cy="57884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/>
          </a:p>
        </p:txBody>
      </p:sp>
      <p:cxnSp>
        <p:nvCxnSpPr>
          <p:cNvPr id="239" name="Google Shape;239;p15"/>
          <p:cNvCxnSpPr>
            <a:stCxn id="230" idx="3"/>
            <a:endCxn id="233" idx="0"/>
          </p:cNvCxnSpPr>
          <p:nvPr/>
        </p:nvCxnSpPr>
        <p:spPr>
          <a:xfrm flipH="1">
            <a:off x="5854018" y="3795209"/>
            <a:ext cx="543300" cy="394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40" name="Google Shape;240;p15"/>
          <p:cNvCxnSpPr>
            <a:stCxn id="230" idx="4"/>
            <a:endCxn id="236" idx="0"/>
          </p:cNvCxnSpPr>
          <p:nvPr/>
        </p:nvCxnSpPr>
        <p:spPr>
          <a:xfrm>
            <a:off x="6601969" y="3879978"/>
            <a:ext cx="156000" cy="309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41" name="Google Shape;241;p15"/>
          <p:cNvCxnSpPr>
            <a:stCxn id="232" idx="4"/>
            <a:endCxn id="237" idx="0"/>
          </p:cNvCxnSpPr>
          <p:nvPr/>
        </p:nvCxnSpPr>
        <p:spPr>
          <a:xfrm flipH="1">
            <a:off x="7420444" y="3892492"/>
            <a:ext cx="109200" cy="297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42" name="Google Shape;242;p15"/>
          <p:cNvCxnSpPr>
            <a:stCxn id="232" idx="5"/>
            <a:endCxn id="238" idx="0"/>
          </p:cNvCxnSpPr>
          <p:nvPr/>
        </p:nvCxnSpPr>
        <p:spPr>
          <a:xfrm>
            <a:off x="7734295" y="3807723"/>
            <a:ext cx="491700" cy="381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43" name="Google Shape;243;p15"/>
          <p:cNvSpPr/>
          <p:nvPr/>
        </p:nvSpPr>
        <p:spPr>
          <a:xfrm>
            <a:off x="3803389" y="5350589"/>
            <a:ext cx="402672" cy="29107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244" name="Google Shape;244;p15"/>
          <p:cNvSpPr/>
          <p:nvPr/>
        </p:nvSpPr>
        <p:spPr>
          <a:xfrm>
            <a:off x="4251760" y="5350589"/>
            <a:ext cx="402672" cy="29107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245" name="Google Shape;245;p15"/>
          <p:cNvSpPr/>
          <p:nvPr/>
        </p:nvSpPr>
        <p:spPr>
          <a:xfrm>
            <a:off x="4719754" y="5350589"/>
            <a:ext cx="366065" cy="29107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</p:txBody>
      </p:sp>
      <p:sp>
        <p:nvSpPr>
          <p:cNvPr id="246" name="Google Shape;246;p15"/>
          <p:cNvSpPr/>
          <p:nvPr/>
        </p:nvSpPr>
        <p:spPr>
          <a:xfrm>
            <a:off x="5150701" y="5350589"/>
            <a:ext cx="402672" cy="29107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/>
          </a:p>
        </p:txBody>
      </p:sp>
      <p:sp>
        <p:nvSpPr>
          <p:cNvPr id="247" name="Google Shape;247;p15"/>
          <p:cNvSpPr/>
          <p:nvPr/>
        </p:nvSpPr>
        <p:spPr>
          <a:xfrm>
            <a:off x="5652706" y="5350589"/>
            <a:ext cx="402672" cy="29107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248" name="Google Shape;248;p15"/>
          <p:cNvSpPr/>
          <p:nvPr/>
        </p:nvSpPr>
        <p:spPr>
          <a:xfrm>
            <a:off x="6089311" y="5350589"/>
            <a:ext cx="402672" cy="29107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/>
          </a:p>
        </p:txBody>
      </p:sp>
      <p:sp>
        <p:nvSpPr>
          <p:cNvPr id="249" name="Google Shape;249;p15"/>
          <p:cNvSpPr/>
          <p:nvPr/>
        </p:nvSpPr>
        <p:spPr>
          <a:xfrm>
            <a:off x="6581688" y="5350589"/>
            <a:ext cx="402672" cy="29107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/>
          </a:p>
        </p:txBody>
      </p:sp>
      <p:sp>
        <p:nvSpPr>
          <p:cNvPr id="250" name="Google Shape;250;p15"/>
          <p:cNvSpPr/>
          <p:nvPr/>
        </p:nvSpPr>
        <p:spPr>
          <a:xfrm>
            <a:off x="7087971" y="5362308"/>
            <a:ext cx="402672" cy="29107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251" name="Google Shape;251;p15"/>
          <p:cNvSpPr/>
          <p:nvPr/>
        </p:nvSpPr>
        <p:spPr>
          <a:xfrm>
            <a:off x="7524576" y="5362308"/>
            <a:ext cx="402672" cy="29107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/>
          </a:p>
        </p:txBody>
      </p:sp>
      <p:sp>
        <p:nvSpPr>
          <p:cNvPr id="252" name="Google Shape;252;p15"/>
          <p:cNvSpPr/>
          <p:nvPr/>
        </p:nvSpPr>
        <p:spPr>
          <a:xfrm>
            <a:off x="8016953" y="5362308"/>
            <a:ext cx="402672" cy="29107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6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Depth First Search</a:t>
            </a:r>
            <a:endParaRPr/>
          </a:p>
        </p:txBody>
      </p:sp>
      <p:sp>
        <p:nvSpPr>
          <p:cNvPr id="258" name="Google Shape;258;p16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It is a recursive algorithm for traversing a tree or graph data structure.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It is called DFS as it starts from the root and follows each path to its greatest depth node before moving to the next level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It uses a stack data structure for its implementation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 process is similar to BFS algorithm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Advantages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It requires very less memory as it only need to store a stack of the nodes on the path from root nods to the current node.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It takes less time to reach to its goal node  </a:t>
            </a:r>
            <a:endParaRPr/>
          </a:p>
        </p:txBody>
      </p:sp>
      <p:sp>
        <p:nvSpPr>
          <p:cNvPr id="259" name="Google Shape;259;p1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7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65" name="Google Shape;265;p17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Disadvantage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There is the possibility that many states keep re-occurring and there is no guarantee of finding the solution.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It goes for deep down searching and sometimes it may go to the infinite loop.</a:t>
            </a:r>
            <a:endParaRPr/>
          </a:p>
        </p:txBody>
      </p:sp>
      <p:sp>
        <p:nvSpPr>
          <p:cNvPr id="266" name="Google Shape;266;p1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8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72" name="Google Shape;272;p1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3" name="Google Shape;273;p18"/>
          <p:cNvSpPr/>
          <p:nvPr/>
        </p:nvSpPr>
        <p:spPr>
          <a:xfrm>
            <a:off x="4068659" y="2237764"/>
            <a:ext cx="587229" cy="595618"/>
          </a:xfrm>
          <a:prstGeom prst="ellipse">
            <a:avLst/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274" name="Google Shape;274;p18"/>
          <p:cNvSpPr/>
          <p:nvPr/>
        </p:nvSpPr>
        <p:spPr>
          <a:xfrm>
            <a:off x="2742675" y="2927488"/>
            <a:ext cx="587229" cy="595618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275" name="Google Shape;275;p18"/>
          <p:cNvSpPr/>
          <p:nvPr/>
        </p:nvSpPr>
        <p:spPr>
          <a:xfrm>
            <a:off x="5443929" y="2833382"/>
            <a:ext cx="587229" cy="595618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/>
          </a:p>
        </p:txBody>
      </p:sp>
      <p:sp>
        <p:nvSpPr>
          <p:cNvPr id="276" name="Google Shape;276;p18"/>
          <p:cNvSpPr/>
          <p:nvPr/>
        </p:nvSpPr>
        <p:spPr>
          <a:xfrm>
            <a:off x="2064213" y="3887787"/>
            <a:ext cx="587229" cy="595618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277" name="Google Shape;277;p18"/>
          <p:cNvSpPr/>
          <p:nvPr/>
        </p:nvSpPr>
        <p:spPr>
          <a:xfrm>
            <a:off x="3641343" y="3887787"/>
            <a:ext cx="587229" cy="595618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</p:txBody>
      </p:sp>
      <p:sp>
        <p:nvSpPr>
          <p:cNvPr id="278" name="Google Shape;278;p18"/>
          <p:cNvSpPr/>
          <p:nvPr/>
        </p:nvSpPr>
        <p:spPr>
          <a:xfrm>
            <a:off x="4799286" y="3887787"/>
            <a:ext cx="587229" cy="595618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/>
          </a:p>
        </p:txBody>
      </p:sp>
      <p:sp>
        <p:nvSpPr>
          <p:cNvPr id="279" name="Google Shape;279;p18"/>
          <p:cNvSpPr/>
          <p:nvPr/>
        </p:nvSpPr>
        <p:spPr>
          <a:xfrm>
            <a:off x="6198945" y="3887787"/>
            <a:ext cx="587229" cy="595618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endParaRPr/>
          </a:p>
        </p:txBody>
      </p:sp>
      <p:sp>
        <p:nvSpPr>
          <p:cNvPr id="280" name="Google Shape;280;p18"/>
          <p:cNvSpPr/>
          <p:nvPr/>
        </p:nvSpPr>
        <p:spPr>
          <a:xfrm>
            <a:off x="2064212" y="4816926"/>
            <a:ext cx="587229" cy="595618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/>
          </a:p>
        </p:txBody>
      </p:sp>
      <p:sp>
        <p:nvSpPr>
          <p:cNvPr id="281" name="Google Shape;281;p18"/>
          <p:cNvSpPr/>
          <p:nvPr/>
        </p:nvSpPr>
        <p:spPr>
          <a:xfrm>
            <a:off x="3641343" y="4889937"/>
            <a:ext cx="587229" cy="595618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/>
          </a:p>
        </p:txBody>
      </p:sp>
      <p:sp>
        <p:nvSpPr>
          <p:cNvPr id="282" name="Google Shape;282;p18"/>
          <p:cNvSpPr/>
          <p:nvPr/>
        </p:nvSpPr>
        <p:spPr>
          <a:xfrm>
            <a:off x="4799283" y="4871238"/>
            <a:ext cx="587229" cy="595618"/>
          </a:xfrm>
          <a:prstGeom prst="ellipse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endParaRPr/>
          </a:p>
        </p:txBody>
      </p:sp>
      <p:sp>
        <p:nvSpPr>
          <p:cNvPr id="283" name="Google Shape;283;p18"/>
          <p:cNvSpPr/>
          <p:nvPr/>
        </p:nvSpPr>
        <p:spPr>
          <a:xfrm>
            <a:off x="1128839" y="4871238"/>
            <a:ext cx="587229" cy="595618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/>
          </a:p>
        </p:txBody>
      </p:sp>
      <p:sp>
        <p:nvSpPr>
          <p:cNvPr id="284" name="Google Shape;284;p18"/>
          <p:cNvSpPr txBox="1"/>
          <p:nvPr/>
        </p:nvSpPr>
        <p:spPr>
          <a:xfrm>
            <a:off x="7022420" y="2246153"/>
            <a:ext cx="92845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Level 0</a:t>
            </a:r>
            <a:endParaRPr/>
          </a:p>
        </p:txBody>
      </p:sp>
      <p:sp>
        <p:nvSpPr>
          <p:cNvPr id="285" name="Google Shape;285;p18"/>
          <p:cNvSpPr txBox="1"/>
          <p:nvPr/>
        </p:nvSpPr>
        <p:spPr>
          <a:xfrm>
            <a:off x="7022419" y="3131191"/>
            <a:ext cx="92845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Level 1</a:t>
            </a:r>
            <a:endParaRPr/>
          </a:p>
        </p:txBody>
      </p:sp>
      <p:sp>
        <p:nvSpPr>
          <p:cNvPr id="286" name="Google Shape;286;p18"/>
          <p:cNvSpPr txBox="1"/>
          <p:nvPr/>
        </p:nvSpPr>
        <p:spPr>
          <a:xfrm>
            <a:off x="7022417" y="3986936"/>
            <a:ext cx="92845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Level 2</a:t>
            </a:r>
            <a:endParaRPr/>
          </a:p>
        </p:txBody>
      </p:sp>
      <p:sp>
        <p:nvSpPr>
          <p:cNvPr id="287" name="Google Shape;287;p18"/>
          <p:cNvSpPr txBox="1"/>
          <p:nvPr/>
        </p:nvSpPr>
        <p:spPr>
          <a:xfrm>
            <a:off x="7022416" y="4930069"/>
            <a:ext cx="92845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Level 3</a:t>
            </a:r>
            <a:endParaRPr/>
          </a:p>
        </p:txBody>
      </p:sp>
      <p:sp>
        <p:nvSpPr>
          <p:cNvPr id="288" name="Google Shape;288;p18"/>
          <p:cNvSpPr txBox="1"/>
          <p:nvPr/>
        </p:nvSpPr>
        <p:spPr>
          <a:xfrm>
            <a:off x="7022418" y="5879154"/>
            <a:ext cx="92845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Level 4</a:t>
            </a:r>
            <a:endParaRPr/>
          </a:p>
        </p:txBody>
      </p:sp>
      <p:cxnSp>
        <p:nvCxnSpPr>
          <p:cNvPr id="289" name="Google Shape;289;p18"/>
          <p:cNvCxnSpPr>
            <a:stCxn id="273" idx="2"/>
            <a:endCxn id="274" idx="7"/>
          </p:cNvCxnSpPr>
          <p:nvPr/>
        </p:nvCxnSpPr>
        <p:spPr>
          <a:xfrm flipH="1">
            <a:off x="3243959" y="2535573"/>
            <a:ext cx="824700" cy="479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90" name="Google Shape;290;p18"/>
          <p:cNvCxnSpPr>
            <a:stCxn id="274" idx="3"/>
            <a:endCxn id="276" idx="0"/>
          </p:cNvCxnSpPr>
          <p:nvPr/>
        </p:nvCxnSpPr>
        <p:spPr>
          <a:xfrm flipH="1">
            <a:off x="2357973" y="3435880"/>
            <a:ext cx="470700" cy="451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91" name="Google Shape;291;p18"/>
          <p:cNvCxnSpPr>
            <a:stCxn id="273" idx="6"/>
            <a:endCxn id="275" idx="1"/>
          </p:cNvCxnSpPr>
          <p:nvPr/>
        </p:nvCxnSpPr>
        <p:spPr>
          <a:xfrm>
            <a:off x="4655888" y="2535573"/>
            <a:ext cx="873900" cy="384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92" name="Google Shape;292;p18"/>
          <p:cNvCxnSpPr>
            <a:stCxn id="275" idx="5"/>
            <a:endCxn id="279" idx="0"/>
          </p:cNvCxnSpPr>
          <p:nvPr/>
        </p:nvCxnSpPr>
        <p:spPr>
          <a:xfrm>
            <a:off x="5945160" y="3341774"/>
            <a:ext cx="547500" cy="546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93" name="Google Shape;293;p18"/>
          <p:cNvCxnSpPr>
            <a:stCxn id="275" idx="3"/>
            <a:endCxn id="278" idx="0"/>
          </p:cNvCxnSpPr>
          <p:nvPr/>
        </p:nvCxnSpPr>
        <p:spPr>
          <a:xfrm flipH="1">
            <a:off x="5092827" y="3341774"/>
            <a:ext cx="437100" cy="546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94" name="Google Shape;294;p18"/>
          <p:cNvCxnSpPr>
            <a:stCxn id="274" idx="5"/>
            <a:endCxn id="277" idx="0"/>
          </p:cNvCxnSpPr>
          <p:nvPr/>
        </p:nvCxnSpPr>
        <p:spPr>
          <a:xfrm>
            <a:off x="3243906" y="3435880"/>
            <a:ext cx="691200" cy="451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95" name="Google Shape;295;p18"/>
          <p:cNvCxnSpPr>
            <a:stCxn id="277" idx="4"/>
            <a:endCxn id="281" idx="0"/>
          </p:cNvCxnSpPr>
          <p:nvPr/>
        </p:nvCxnSpPr>
        <p:spPr>
          <a:xfrm>
            <a:off x="3934957" y="4483405"/>
            <a:ext cx="0" cy="40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96" name="Google Shape;296;p18"/>
          <p:cNvCxnSpPr>
            <a:stCxn id="276" idx="4"/>
            <a:endCxn id="280" idx="0"/>
          </p:cNvCxnSpPr>
          <p:nvPr/>
        </p:nvCxnSpPr>
        <p:spPr>
          <a:xfrm>
            <a:off x="2357828" y="4483405"/>
            <a:ext cx="0" cy="333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97" name="Google Shape;297;p18"/>
          <p:cNvCxnSpPr>
            <a:stCxn id="278" idx="4"/>
            <a:endCxn id="282" idx="0"/>
          </p:cNvCxnSpPr>
          <p:nvPr/>
        </p:nvCxnSpPr>
        <p:spPr>
          <a:xfrm>
            <a:off x="5092900" y="4483405"/>
            <a:ext cx="0" cy="387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98" name="Google Shape;298;p18"/>
          <p:cNvCxnSpPr>
            <a:stCxn id="276" idx="3"/>
            <a:endCxn id="283" idx="0"/>
          </p:cNvCxnSpPr>
          <p:nvPr/>
        </p:nvCxnSpPr>
        <p:spPr>
          <a:xfrm flipH="1">
            <a:off x="1422411" y="4396179"/>
            <a:ext cx="727800" cy="475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99" name="Google Shape;299;p18"/>
          <p:cNvCxnSpPr/>
          <p:nvPr/>
        </p:nvCxnSpPr>
        <p:spPr>
          <a:xfrm flipH="1">
            <a:off x="1308647" y="2430819"/>
            <a:ext cx="2541900" cy="22560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C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00" name="Google Shape;300;p18"/>
          <p:cNvCxnSpPr/>
          <p:nvPr/>
        </p:nvCxnSpPr>
        <p:spPr>
          <a:xfrm flipH="1" rot="10800000">
            <a:off x="1624164" y="4816938"/>
            <a:ext cx="570600" cy="54300"/>
          </a:xfrm>
          <a:prstGeom prst="curvedConnector3">
            <a:avLst>
              <a:gd fmla="val 54423" name="adj1"/>
            </a:avLst>
          </a:prstGeom>
          <a:noFill/>
          <a:ln cap="flat" cmpd="sng" w="9525">
            <a:solidFill>
              <a:srgbClr val="C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01" name="Google Shape;301;p18"/>
          <p:cNvCxnSpPr/>
          <p:nvPr/>
        </p:nvCxnSpPr>
        <p:spPr>
          <a:xfrm flipH="1" rot="10800000">
            <a:off x="2498355" y="4396048"/>
            <a:ext cx="1158000" cy="3651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C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02" name="Google Shape;302;p18"/>
          <p:cNvSpPr txBox="1"/>
          <p:nvPr/>
        </p:nvSpPr>
        <p:spPr>
          <a:xfrm>
            <a:off x="788565" y="3131191"/>
            <a:ext cx="11721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Complete</a:t>
            </a:r>
            <a:endParaRPr/>
          </a:p>
        </p:txBody>
      </p:sp>
      <p:sp>
        <p:nvSpPr>
          <p:cNvPr id="303" name="Google Shape;303;p18"/>
          <p:cNvSpPr/>
          <p:nvPr/>
        </p:nvSpPr>
        <p:spPr>
          <a:xfrm>
            <a:off x="1308682" y="5741076"/>
            <a:ext cx="30476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T(n)=1+n</a:t>
            </a:r>
            <a:r>
              <a:rPr baseline="3000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+n</a:t>
            </a:r>
            <a:r>
              <a:rPr baseline="3000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+…+n</a:t>
            </a:r>
            <a:r>
              <a:rPr baseline="3000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=O(n</a:t>
            </a:r>
            <a:r>
              <a:rPr baseline="3000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sp>
        <p:nvSpPr>
          <p:cNvPr id="304" name="Google Shape;304;p18"/>
          <p:cNvSpPr txBox="1"/>
          <p:nvPr/>
        </p:nvSpPr>
        <p:spPr>
          <a:xfrm>
            <a:off x="5103306" y="5741076"/>
            <a:ext cx="22813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m=max depth of any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9"/>
          <p:cNvSpPr txBox="1"/>
          <p:nvPr>
            <p:ph type="title"/>
          </p:nvPr>
        </p:nvSpPr>
        <p:spPr>
          <a:xfrm>
            <a:off x="136075" y="320551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Arial"/>
              <a:buNone/>
            </a:pPr>
            <a:r>
              <a:rPr b="1" lang="en-US" sz="3600">
                <a:solidFill>
                  <a:srgbClr val="0070C0"/>
                </a:solidFill>
              </a:rPr>
              <a:t>BFS vs DFS</a:t>
            </a:r>
            <a:endParaRPr/>
          </a:p>
        </p:txBody>
      </p:sp>
      <p:sp>
        <p:nvSpPr>
          <p:cNvPr id="310" name="Google Shape;310;p19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/>
              <a:t>BFS: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/>
              <a:t>Memory intensive: ALL children are to be stored from all levels  ☹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1600"/>
              <a:t>At least all nodes of  the last level are to be stored, and that grows fast too!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1600"/>
              <a:t>Also, you cannot do the above if the path from start node to goal is needed!</a:t>
            </a:r>
            <a:endParaRPr sz="1600"/>
          </a:p>
          <a:p>
            <a:pPr indent="-2286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/>
              <a:t>If goal exists, BFS is </a:t>
            </a:r>
            <a:r>
              <a:rPr lang="en-US" sz="2000" u="sng"/>
              <a:t>guaranteed</a:t>
            </a:r>
            <a:r>
              <a:rPr lang="en-US" sz="2000"/>
              <a:t> to find it: complete algorithm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1600"/>
              <a:t>(systematically finds it, level by level) ☺</a:t>
            </a:r>
            <a:endParaRPr sz="1600"/>
          </a:p>
          <a:p>
            <a:pPr indent="-2286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/>
              <a:t>If goal is </a:t>
            </a:r>
            <a:r>
              <a:rPr lang="en-US" sz="2000" u="sng"/>
              <a:t>nearby</a:t>
            </a:r>
            <a:r>
              <a:rPr lang="en-US" sz="2000"/>
              <a:t> (at a low level), BFS quickly finds it ☺</a:t>
            </a:r>
            <a:endParaRPr sz="2000"/>
          </a:p>
          <a:p>
            <a:pPr indent="-2286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/>
              <a:t>Memory intensive, all nodes in memory ☹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 u="sng"/>
              <a:t>Queue</a:t>
            </a:r>
            <a:r>
              <a:rPr lang="en-US" sz="2000"/>
              <a:t> for implementation</a:t>
            </a:r>
            <a:endParaRPr/>
          </a:p>
          <a:p>
            <a:pPr indent="-111125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000"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/>
              <a:t>DFS: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/>
              <a:t>Infinite search is possible, in the worst case   ☹</a:t>
            </a:r>
            <a:endParaRPr sz="2000"/>
          </a:p>
          <a:p>
            <a:pPr indent="-228600" lvl="2" marL="1143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May get stuck on an </a:t>
            </a:r>
            <a:r>
              <a:rPr lang="en-US">
                <a:solidFill>
                  <a:srgbClr val="FF0000"/>
                </a:solidFill>
              </a:rPr>
              <a:t>infinite</a:t>
            </a: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depth</a:t>
            </a:r>
            <a:r>
              <a:rPr lang="en-US"/>
              <a:t> in a branch, 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Even if the goal may be at a low level on a different branch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/>
              <a:t>Linear memory growth, depth-wise  ☺	WHY?</a:t>
            </a:r>
            <a:endParaRPr sz="2000"/>
          </a:p>
          <a:p>
            <a:pPr indent="-228600" lvl="2" marL="1143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1600"/>
              <a:t>but, go to the point number 1 above 🡪 memory may explode for large depth!</a:t>
            </a:r>
            <a:endParaRPr sz="1600"/>
          </a:p>
          <a:p>
            <a:pPr indent="-2286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 u="sng"/>
              <a:t>Stack</a:t>
            </a:r>
            <a:r>
              <a:rPr lang="en-US" sz="2000"/>
              <a:t> for implementation (equivalent to recursive implementation)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311" name="Google Shape;311;p1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Arial"/>
              <a:buNone/>
            </a:pPr>
            <a:r>
              <a:rPr b="1" lang="en-US" sz="3600">
                <a:solidFill>
                  <a:srgbClr val="0070C0"/>
                </a:solidFill>
              </a:rPr>
              <a:t>Problem solving</a:t>
            </a:r>
            <a:endParaRPr/>
          </a:p>
        </p:txBody>
      </p:sp>
      <p:sp>
        <p:nvSpPr>
          <p:cNvPr id="100" name="Google Shape;100;p2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Problem solving in games such as SUDOKU which can be done by building an AI system to solve that particular problem.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To do this, one needs to define that problem statement first and than generating the solution by keeping the condition in mind.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Some of the most popularly used problem solving with the help of AI are: chess, travelling salesman problem, tower of Hanoi problem, water jug problem, N-queen problem.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In general, searching refers to as finding information one needs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Searching is the most commonly used techniques of problem solving in AI. </a:t>
            </a:r>
            <a:endParaRPr/>
          </a:p>
        </p:txBody>
      </p:sp>
      <p:sp>
        <p:nvSpPr>
          <p:cNvPr id="101" name="Google Shape;101;p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0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Arial"/>
              <a:buNone/>
            </a:pPr>
            <a:r>
              <a:rPr b="1" lang="en-US" sz="3600">
                <a:solidFill>
                  <a:srgbClr val="0070C0"/>
                </a:solidFill>
              </a:rPr>
              <a:t>BFS vs DFS</a:t>
            </a:r>
            <a:endParaRPr/>
          </a:p>
        </p:txBody>
      </p:sp>
      <p:sp>
        <p:nvSpPr>
          <p:cNvPr id="317" name="Google Shape;317;p20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Arial Narrow"/>
                <a:ea typeface="Arial Narrow"/>
                <a:cs typeface="Arial Narrow"/>
                <a:sym typeface="Arial Narrow"/>
              </a:rPr>
              <a:t>Time complexity: Worst case for </a:t>
            </a:r>
            <a:r>
              <a:rPr lang="en-US" sz="2000" u="sng">
                <a:latin typeface="Arial Narrow"/>
                <a:ea typeface="Arial Narrow"/>
                <a:cs typeface="Arial Narrow"/>
                <a:sym typeface="Arial Narrow"/>
              </a:rPr>
              <a:t>both</a:t>
            </a:r>
            <a:r>
              <a:rPr lang="en-US" sz="2000">
                <a:latin typeface="Arial Narrow"/>
                <a:ea typeface="Arial Narrow"/>
                <a:cs typeface="Arial Narrow"/>
                <a:sym typeface="Arial Narrow"/>
              </a:rPr>
              <a:t>, all nodes searched: </a:t>
            </a:r>
            <a:r>
              <a:rPr lang="en-US" sz="2000">
                <a:solidFill>
                  <a:srgbClr val="7030A0"/>
                </a:solidFill>
                <a:latin typeface="Arial Narrow"/>
                <a:ea typeface="Arial Narrow"/>
                <a:cs typeface="Arial Narrow"/>
                <a:sym typeface="Arial Narrow"/>
              </a:rPr>
              <a:t>O(b</a:t>
            </a:r>
            <a:r>
              <a:rPr baseline="30000" lang="en-US" sz="2000">
                <a:solidFill>
                  <a:srgbClr val="7030A0"/>
                </a:solidFill>
                <a:latin typeface="Arial Narrow"/>
                <a:ea typeface="Arial Narrow"/>
                <a:cs typeface="Arial Narrow"/>
                <a:sym typeface="Arial Narrow"/>
              </a:rPr>
              <a:t>d</a:t>
            </a:r>
            <a:r>
              <a:rPr lang="en-US" sz="2000">
                <a:solidFill>
                  <a:srgbClr val="7030A0"/>
                </a:solidFill>
                <a:latin typeface="Arial Narrow"/>
                <a:ea typeface="Arial Narrow"/>
                <a:cs typeface="Arial Narrow"/>
                <a:sym typeface="Arial Narrow"/>
              </a:rPr>
              <a:t>) where </a:t>
            </a:r>
            <a:r>
              <a:rPr lang="en-US" sz="2000">
                <a:latin typeface="Arial Narrow"/>
                <a:ea typeface="Arial Narrow"/>
                <a:cs typeface="Arial Narrow"/>
                <a:sym typeface="Arial Narrow"/>
              </a:rPr>
              <a:t>b is the branching factor and d is the depth of the goal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Arial Narrow"/>
                <a:ea typeface="Arial Narrow"/>
                <a:cs typeface="Arial Narrow"/>
                <a:sym typeface="Arial Narrow"/>
              </a:rPr>
              <a:t>Memory: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Arial Narrow"/>
                <a:ea typeface="Arial Narrow"/>
                <a:cs typeface="Arial Narrow"/>
                <a:sym typeface="Arial Narrow"/>
              </a:rPr>
              <a:t>BFS </a:t>
            </a:r>
            <a:r>
              <a:rPr lang="en-US" sz="2000">
                <a:solidFill>
                  <a:srgbClr val="FF0000"/>
                </a:solidFill>
                <a:latin typeface="Arial Narrow"/>
                <a:ea typeface="Arial Narrow"/>
                <a:cs typeface="Arial Narrow"/>
                <a:sym typeface="Arial Narrow"/>
              </a:rPr>
              <a:t>O(b</a:t>
            </a:r>
            <a:r>
              <a:rPr baseline="30000" lang="en-US" sz="2000">
                <a:solidFill>
                  <a:srgbClr val="FF0000"/>
                </a:solidFill>
                <a:latin typeface="Arial Narrow"/>
                <a:ea typeface="Arial Narrow"/>
                <a:cs typeface="Arial Narrow"/>
                <a:sym typeface="Arial Narrow"/>
              </a:rPr>
              <a:t>d</a:t>
            </a:r>
            <a:r>
              <a:rPr lang="en-US" sz="2000">
                <a:solidFill>
                  <a:srgbClr val="FF0000"/>
                </a:solidFill>
                <a:latin typeface="Arial Narrow"/>
                <a:ea typeface="Arial Narrow"/>
                <a:cs typeface="Arial Narrow"/>
                <a:sym typeface="Arial Narrow"/>
              </a:rPr>
              <a:t>)</a:t>
            </a:r>
            <a:r>
              <a:rPr lang="en-US" sz="2000">
                <a:latin typeface="Arial Narrow"/>
                <a:ea typeface="Arial Narrow"/>
                <a:cs typeface="Arial Narrow"/>
                <a:sym typeface="Arial Narrow"/>
              </a:rPr>
              <a:t> remember all nodes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1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DFS  </a:t>
            </a:r>
            <a:r>
              <a:rPr lang="en-US" sz="2000">
                <a:solidFill>
                  <a:srgbClr val="00B050"/>
                </a:solidFill>
              </a:rPr>
              <a:t>O(bd)</a:t>
            </a:r>
            <a:r>
              <a:rPr lang="en-US" sz="2000"/>
              <a:t>, only one set of children at each level, up to goal </a:t>
            </a:r>
            <a:r>
              <a:rPr lang="en-US" sz="2000"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depth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But the depth may be very high, up to infinity  ☹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DFS &lt;forgets&gt; previously explored branches ☺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 i="1" sz="20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318" name="Google Shape;318;p2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19" name="Google Shape;319;p20"/>
          <p:cNvGrpSpPr/>
          <p:nvPr/>
        </p:nvGrpSpPr>
        <p:grpSpPr>
          <a:xfrm>
            <a:off x="6792286" y="2434905"/>
            <a:ext cx="1916113" cy="3251200"/>
            <a:chOff x="6096000" y="2971800"/>
            <a:chExt cx="1916113" cy="3251200"/>
          </a:xfrm>
        </p:grpSpPr>
        <p:sp>
          <p:nvSpPr>
            <p:cNvPr id="320" name="Google Shape;320;p20"/>
            <p:cNvSpPr/>
            <p:nvPr/>
          </p:nvSpPr>
          <p:spPr>
            <a:xfrm>
              <a:off x="6705600" y="2971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21" name="Google Shape;321;p20"/>
            <p:cNvSpPr/>
            <p:nvPr/>
          </p:nvSpPr>
          <p:spPr>
            <a:xfrm>
              <a:off x="7115175" y="32512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22" name="Google Shape;322;p20"/>
            <p:cNvSpPr/>
            <p:nvPr/>
          </p:nvSpPr>
          <p:spPr>
            <a:xfrm>
              <a:off x="6467475" y="32512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23" name="Google Shape;323;p20"/>
            <p:cNvSpPr/>
            <p:nvPr/>
          </p:nvSpPr>
          <p:spPr>
            <a:xfrm>
              <a:off x="6248400" y="35052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24" name="Google Shape;324;p20"/>
            <p:cNvSpPr/>
            <p:nvPr/>
          </p:nvSpPr>
          <p:spPr>
            <a:xfrm>
              <a:off x="6640513" y="35052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25" name="Google Shape;325;p20"/>
            <p:cNvSpPr/>
            <p:nvPr/>
          </p:nvSpPr>
          <p:spPr>
            <a:xfrm>
              <a:off x="6948488" y="3498850"/>
              <a:ext cx="152400" cy="1524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26" name="Google Shape;326;p20"/>
            <p:cNvSpPr/>
            <p:nvPr/>
          </p:nvSpPr>
          <p:spPr>
            <a:xfrm>
              <a:off x="7412038" y="3498850"/>
              <a:ext cx="152400" cy="152400"/>
            </a:xfrm>
            <a:prstGeom prst="ellipse">
              <a:avLst/>
            </a:prstGeom>
            <a:solidFill>
              <a:srgbClr val="C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27" name="Google Shape;327;p20"/>
            <p:cNvSpPr/>
            <p:nvPr/>
          </p:nvSpPr>
          <p:spPr>
            <a:xfrm>
              <a:off x="6096000" y="3867150"/>
              <a:ext cx="152400" cy="1524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>
                  <a:alpha val="12549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328" name="Google Shape;328;p20"/>
            <p:cNvCxnSpPr>
              <a:endCxn id="322" idx="7"/>
            </p:cNvCxnSpPr>
            <p:nvPr/>
          </p:nvCxnSpPr>
          <p:spPr>
            <a:xfrm flipH="1">
              <a:off x="6597557" y="3124418"/>
              <a:ext cx="108000" cy="149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29" name="Google Shape;329;p20"/>
            <p:cNvCxnSpPr/>
            <p:nvPr/>
          </p:nvCxnSpPr>
          <p:spPr>
            <a:xfrm flipH="1">
              <a:off x="6375400" y="3381375"/>
              <a:ext cx="109538" cy="15081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30" name="Google Shape;330;p20"/>
            <p:cNvCxnSpPr/>
            <p:nvPr/>
          </p:nvCxnSpPr>
          <p:spPr>
            <a:xfrm flipH="1">
              <a:off x="6216650" y="3700463"/>
              <a:ext cx="107950" cy="1492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  <p:cxnSp>
          <p:nvCxnSpPr>
            <p:cNvPr id="331" name="Google Shape;331;p20"/>
            <p:cNvCxnSpPr/>
            <p:nvPr/>
          </p:nvCxnSpPr>
          <p:spPr>
            <a:xfrm flipH="1">
              <a:off x="7027863" y="3394075"/>
              <a:ext cx="109537" cy="1492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32" name="Google Shape;332;p20"/>
            <p:cNvCxnSpPr/>
            <p:nvPr/>
          </p:nvCxnSpPr>
          <p:spPr>
            <a:xfrm>
              <a:off x="6940550" y="3101975"/>
              <a:ext cx="103188" cy="127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33" name="Google Shape;333;p20"/>
            <p:cNvCxnSpPr/>
            <p:nvPr/>
          </p:nvCxnSpPr>
          <p:spPr>
            <a:xfrm>
              <a:off x="6605588" y="3403600"/>
              <a:ext cx="103187" cy="127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34" name="Google Shape;334;p20"/>
            <p:cNvCxnSpPr/>
            <p:nvPr/>
          </p:nvCxnSpPr>
          <p:spPr>
            <a:xfrm>
              <a:off x="7345363" y="3403600"/>
              <a:ext cx="103187" cy="127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35" name="Google Shape;335;p20"/>
            <p:cNvSpPr txBox="1"/>
            <p:nvPr/>
          </p:nvSpPr>
          <p:spPr>
            <a:xfrm>
              <a:off x="7510463" y="3533775"/>
              <a:ext cx="501650" cy="2762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imes New Roman"/>
                <a:buNone/>
              </a:pPr>
              <a:r>
                <a:rPr b="1" i="1" lang="en-US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Goal</a:t>
              </a:r>
              <a:endParaRPr/>
            </a:p>
          </p:txBody>
        </p:sp>
        <p:sp>
          <p:nvSpPr>
            <p:cNvPr id="336" name="Google Shape;336;p20"/>
            <p:cNvSpPr/>
            <p:nvPr/>
          </p:nvSpPr>
          <p:spPr>
            <a:xfrm>
              <a:off x="7486650" y="4857750"/>
              <a:ext cx="152400" cy="1524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37" name="Google Shape;337;p20"/>
            <p:cNvSpPr/>
            <p:nvPr/>
          </p:nvSpPr>
          <p:spPr>
            <a:xfrm>
              <a:off x="7837488" y="5149850"/>
              <a:ext cx="152400" cy="1524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38" name="Google Shape;338;p20"/>
            <p:cNvSpPr/>
            <p:nvPr/>
          </p:nvSpPr>
          <p:spPr>
            <a:xfrm>
              <a:off x="7231063" y="5126038"/>
              <a:ext cx="152400" cy="1524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39" name="Google Shape;339;p20"/>
            <p:cNvSpPr/>
            <p:nvPr/>
          </p:nvSpPr>
          <p:spPr>
            <a:xfrm>
              <a:off x="7038975" y="5426075"/>
              <a:ext cx="152400" cy="1524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40" name="Google Shape;340;p20"/>
            <p:cNvSpPr/>
            <p:nvPr/>
          </p:nvSpPr>
          <p:spPr>
            <a:xfrm>
              <a:off x="7510463" y="5453063"/>
              <a:ext cx="152400" cy="1524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41" name="Google Shape;341;p20"/>
            <p:cNvSpPr/>
            <p:nvPr/>
          </p:nvSpPr>
          <p:spPr>
            <a:xfrm>
              <a:off x="6840538" y="5768975"/>
              <a:ext cx="152400" cy="1524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342" name="Google Shape;342;p20"/>
            <p:cNvCxnSpPr>
              <a:endCxn id="338" idx="7"/>
            </p:cNvCxnSpPr>
            <p:nvPr/>
          </p:nvCxnSpPr>
          <p:spPr>
            <a:xfrm flipH="1">
              <a:off x="7361145" y="4999256"/>
              <a:ext cx="109500" cy="149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43" name="Google Shape;343;p20"/>
            <p:cNvCxnSpPr/>
            <p:nvPr/>
          </p:nvCxnSpPr>
          <p:spPr>
            <a:xfrm flipH="1">
              <a:off x="7158038" y="5276850"/>
              <a:ext cx="109537" cy="1492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44" name="Google Shape;344;p20"/>
            <p:cNvCxnSpPr/>
            <p:nvPr/>
          </p:nvCxnSpPr>
          <p:spPr>
            <a:xfrm flipH="1">
              <a:off x="6916738" y="5592763"/>
              <a:ext cx="107950" cy="15081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45" name="Google Shape;345;p20"/>
            <p:cNvCxnSpPr/>
            <p:nvPr/>
          </p:nvCxnSpPr>
          <p:spPr>
            <a:xfrm>
              <a:off x="7672388" y="5005388"/>
              <a:ext cx="103187" cy="127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46" name="Google Shape;346;p20"/>
            <p:cNvCxnSpPr/>
            <p:nvPr/>
          </p:nvCxnSpPr>
          <p:spPr>
            <a:xfrm>
              <a:off x="7383463" y="5276850"/>
              <a:ext cx="103187" cy="1285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47" name="Google Shape;347;p20"/>
            <p:cNvCxnSpPr/>
            <p:nvPr/>
          </p:nvCxnSpPr>
          <p:spPr>
            <a:xfrm flipH="1">
              <a:off x="6777038" y="5919788"/>
              <a:ext cx="107950" cy="1492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48" name="Google Shape;348;p20"/>
            <p:cNvSpPr/>
            <p:nvPr/>
          </p:nvSpPr>
          <p:spPr>
            <a:xfrm>
              <a:off x="6688138" y="60706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349" name="Google Shape;349;p20"/>
            <p:cNvCxnSpPr/>
            <p:nvPr/>
          </p:nvCxnSpPr>
          <p:spPr>
            <a:xfrm>
              <a:off x="6575425" y="3322638"/>
              <a:ext cx="892175" cy="14287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  <p:cxnSp>
          <p:nvCxnSpPr>
            <p:cNvPr id="350" name="Google Shape;350;p20"/>
            <p:cNvCxnSpPr/>
            <p:nvPr/>
          </p:nvCxnSpPr>
          <p:spPr>
            <a:xfrm>
              <a:off x="6248400" y="3575050"/>
              <a:ext cx="1377950" cy="2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  <p:cxnSp>
          <p:nvCxnSpPr>
            <p:cNvPr id="351" name="Google Shape;351;p20"/>
            <p:cNvCxnSpPr/>
            <p:nvPr/>
          </p:nvCxnSpPr>
          <p:spPr>
            <a:xfrm flipH="1" rot="10800000">
              <a:off x="6972300" y="5516563"/>
              <a:ext cx="344488" cy="569912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Arial"/>
              <a:buNone/>
            </a:pPr>
            <a:r>
              <a:rPr b="1" lang="en-US" sz="3200">
                <a:solidFill>
                  <a:srgbClr val="0070C0"/>
                </a:solidFill>
              </a:rPr>
              <a:t>Depth Limited Search (DLS):</a:t>
            </a:r>
            <a:endParaRPr b="1" sz="3200">
              <a:solidFill>
                <a:srgbClr val="0070C0"/>
              </a:solidFill>
            </a:endParaRPr>
          </a:p>
        </p:txBody>
      </p:sp>
      <p:sp>
        <p:nvSpPr>
          <p:cNvPr id="357" name="Google Shape;357;p21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i="1" lang="en-US"/>
              <a:t>To avoid infinite search of DFS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 sz="2000"/>
          </a:p>
          <a:p>
            <a:pPr indent="-101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 sz="2000"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en-US" sz="2000"/>
              <a:t>Stop DFS at a </a:t>
            </a:r>
            <a:r>
              <a:rPr b="1" i="1" lang="en-US" sz="2000"/>
              <a:t>fixed</a:t>
            </a:r>
            <a:r>
              <a:rPr b="1" lang="en-US" sz="2000"/>
              <a:t> depth </a:t>
            </a:r>
            <a:r>
              <a:rPr b="1" i="1" lang="en-US" sz="2000">
                <a:solidFill>
                  <a:srgbClr val="7030A0"/>
                </a:solidFill>
              </a:rPr>
              <a:t>l</a:t>
            </a:r>
            <a:r>
              <a:rPr b="1" i="1" lang="en-US" sz="2000"/>
              <a:t>, </a:t>
            </a:r>
            <a:r>
              <a:rPr b="1" lang="en-US" sz="2000"/>
              <a:t>no mater what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en-US" sz="2000"/>
              <a:t>Goal, may NOT be found:  </a:t>
            </a:r>
            <a:r>
              <a:rPr b="1" i="1" lang="en-US" sz="2000">
                <a:solidFill>
                  <a:srgbClr val="FF0000"/>
                </a:solidFill>
              </a:rPr>
              <a:t>Incomplete</a:t>
            </a:r>
            <a:r>
              <a:rPr b="1" i="1" lang="en-US" sz="2000"/>
              <a:t> Algorithm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en-US" sz="2000"/>
              <a:t>If goal depth </a:t>
            </a:r>
            <a:r>
              <a:rPr b="1" i="1" lang="en-US" sz="2000"/>
              <a:t>d &gt; l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en-US" sz="2000"/>
              <a:t>Why DLS?	To avoid getting stuck at infinite (read: large) depth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en-US" sz="2000"/>
              <a:t>Time: </a:t>
            </a:r>
            <a:r>
              <a:rPr b="1" lang="en-US" sz="2000">
                <a:solidFill>
                  <a:srgbClr val="7030A0"/>
                </a:solidFill>
              </a:rPr>
              <a:t>O(b</a:t>
            </a:r>
            <a:r>
              <a:rPr b="1" baseline="30000" lang="en-US" sz="2000">
                <a:solidFill>
                  <a:srgbClr val="7030A0"/>
                </a:solidFill>
              </a:rPr>
              <a:t>l</a:t>
            </a:r>
            <a:r>
              <a:rPr b="1" lang="en-US" sz="2000">
                <a:solidFill>
                  <a:srgbClr val="7030A0"/>
                </a:solidFill>
              </a:rPr>
              <a:t>)</a:t>
            </a:r>
            <a:r>
              <a:rPr b="1" lang="en-US" sz="2000"/>
              <a:t>,    Memory: </a:t>
            </a:r>
            <a:r>
              <a:rPr b="1" lang="en-US" sz="2000">
                <a:solidFill>
                  <a:srgbClr val="7030A0"/>
                </a:solidFill>
              </a:rPr>
              <a:t>O(bl)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358" name="Google Shape;358;p2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59" name="Google Shape;359;p21"/>
          <p:cNvGrpSpPr/>
          <p:nvPr/>
        </p:nvGrpSpPr>
        <p:grpSpPr>
          <a:xfrm>
            <a:off x="4222255" y="4695032"/>
            <a:ext cx="2590800" cy="1047750"/>
            <a:chOff x="4222255" y="4695032"/>
            <a:chExt cx="2590800" cy="1047750"/>
          </a:xfrm>
        </p:grpSpPr>
        <p:sp>
          <p:nvSpPr>
            <p:cNvPr id="360" name="Google Shape;360;p21"/>
            <p:cNvSpPr/>
            <p:nvPr/>
          </p:nvSpPr>
          <p:spPr>
            <a:xfrm>
              <a:off x="5365255" y="4695032"/>
              <a:ext cx="152400" cy="1524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61" name="Google Shape;361;p21"/>
            <p:cNvSpPr/>
            <p:nvPr/>
          </p:nvSpPr>
          <p:spPr>
            <a:xfrm>
              <a:off x="5774830" y="4974432"/>
              <a:ext cx="152400" cy="1524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62" name="Google Shape;362;p21"/>
            <p:cNvSpPr/>
            <p:nvPr/>
          </p:nvSpPr>
          <p:spPr>
            <a:xfrm>
              <a:off x="5127130" y="4974432"/>
              <a:ext cx="152400" cy="1524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63" name="Google Shape;363;p21"/>
            <p:cNvSpPr/>
            <p:nvPr/>
          </p:nvSpPr>
          <p:spPr>
            <a:xfrm>
              <a:off x="4908055" y="5228432"/>
              <a:ext cx="152400" cy="1524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64" name="Google Shape;364;p21"/>
            <p:cNvSpPr/>
            <p:nvPr/>
          </p:nvSpPr>
          <p:spPr>
            <a:xfrm>
              <a:off x="5300168" y="5228432"/>
              <a:ext cx="152400" cy="1524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65" name="Google Shape;365;p21"/>
            <p:cNvSpPr/>
            <p:nvPr/>
          </p:nvSpPr>
          <p:spPr>
            <a:xfrm>
              <a:off x="5608143" y="5222082"/>
              <a:ext cx="152400" cy="1524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66" name="Google Shape;366;p21"/>
            <p:cNvSpPr/>
            <p:nvPr/>
          </p:nvSpPr>
          <p:spPr>
            <a:xfrm>
              <a:off x="6071693" y="5222082"/>
              <a:ext cx="152400" cy="152400"/>
            </a:xfrm>
            <a:prstGeom prst="ellipse">
              <a:avLst/>
            </a:prstGeom>
            <a:solidFill>
              <a:srgbClr val="C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67" name="Google Shape;367;p21"/>
            <p:cNvSpPr/>
            <p:nvPr/>
          </p:nvSpPr>
          <p:spPr>
            <a:xfrm>
              <a:off x="4755655" y="5590382"/>
              <a:ext cx="152400" cy="1524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>
                  <a:alpha val="12549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368" name="Google Shape;368;p21"/>
            <p:cNvCxnSpPr>
              <a:endCxn id="362" idx="7"/>
            </p:cNvCxnSpPr>
            <p:nvPr/>
          </p:nvCxnSpPr>
          <p:spPr>
            <a:xfrm flipH="1">
              <a:off x="5257212" y="4847650"/>
              <a:ext cx="108000" cy="149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69" name="Google Shape;369;p21"/>
            <p:cNvCxnSpPr/>
            <p:nvPr/>
          </p:nvCxnSpPr>
          <p:spPr>
            <a:xfrm flipH="1">
              <a:off x="5035055" y="5104607"/>
              <a:ext cx="109538" cy="15081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70" name="Google Shape;370;p21"/>
            <p:cNvCxnSpPr/>
            <p:nvPr/>
          </p:nvCxnSpPr>
          <p:spPr>
            <a:xfrm flipH="1">
              <a:off x="4876305" y="5423695"/>
              <a:ext cx="107950" cy="1492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  <p:cxnSp>
          <p:nvCxnSpPr>
            <p:cNvPr id="371" name="Google Shape;371;p21"/>
            <p:cNvCxnSpPr/>
            <p:nvPr/>
          </p:nvCxnSpPr>
          <p:spPr>
            <a:xfrm flipH="1">
              <a:off x="5687518" y="5117307"/>
              <a:ext cx="109537" cy="1492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72" name="Google Shape;372;p21"/>
            <p:cNvCxnSpPr/>
            <p:nvPr/>
          </p:nvCxnSpPr>
          <p:spPr>
            <a:xfrm>
              <a:off x="5600205" y="4825207"/>
              <a:ext cx="103188" cy="127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73" name="Google Shape;373;p21"/>
            <p:cNvCxnSpPr/>
            <p:nvPr/>
          </p:nvCxnSpPr>
          <p:spPr>
            <a:xfrm>
              <a:off x="5265243" y="5126832"/>
              <a:ext cx="103187" cy="127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74" name="Google Shape;374;p21"/>
            <p:cNvCxnSpPr/>
            <p:nvPr/>
          </p:nvCxnSpPr>
          <p:spPr>
            <a:xfrm>
              <a:off x="6005018" y="5126832"/>
              <a:ext cx="103187" cy="127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75" name="Google Shape;375;p21"/>
            <p:cNvSpPr txBox="1"/>
            <p:nvPr/>
          </p:nvSpPr>
          <p:spPr>
            <a:xfrm>
              <a:off x="6170118" y="5257007"/>
              <a:ext cx="501650" cy="2762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imes New Roman"/>
                <a:buNone/>
              </a:pPr>
              <a:r>
                <a:rPr b="1" i="1" lang="en-US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Goal</a:t>
              </a:r>
              <a:endParaRPr/>
            </a:p>
          </p:txBody>
        </p:sp>
        <p:cxnSp>
          <p:nvCxnSpPr>
            <p:cNvPr id="376" name="Google Shape;376;p21"/>
            <p:cNvCxnSpPr/>
            <p:nvPr/>
          </p:nvCxnSpPr>
          <p:spPr>
            <a:xfrm>
              <a:off x="4222255" y="5126832"/>
              <a:ext cx="25908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2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Arial"/>
              <a:buNone/>
            </a:pPr>
            <a:r>
              <a:rPr b="1" lang="en-US" sz="3600">
                <a:solidFill>
                  <a:srgbClr val="0070C0"/>
                </a:solidFill>
              </a:rPr>
              <a:t>Iterative Deepening Search (IDS)</a:t>
            </a:r>
            <a:endParaRPr b="1" sz="3600">
              <a:solidFill>
                <a:srgbClr val="0070C0"/>
              </a:solidFill>
            </a:endParaRPr>
          </a:p>
        </p:txBody>
      </p:sp>
      <p:sp>
        <p:nvSpPr>
          <p:cNvPr id="382" name="Google Shape;382;p22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i="1" lang="en-US" sz="2000"/>
              <a:t>Repeatedly </a:t>
            </a:r>
            <a:r>
              <a:rPr lang="en-US" sz="2000"/>
              <a:t>stop DFS at a fixed depth </a:t>
            </a:r>
            <a:r>
              <a:rPr i="1" lang="en-US" sz="2000"/>
              <a:t>l </a:t>
            </a:r>
            <a:r>
              <a:rPr lang="en-US" sz="2000"/>
              <a:t>(i.e., DLS),   AND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If goal is not found,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then RESTART from start node again, with </a:t>
            </a:r>
            <a:r>
              <a:rPr i="1" lang="en-US" sz="2000"/>
              <a:t>l = l+1</a:t>
            </a:r>
            <a:endParaRPr/>
          </a:p>
          <a:p>
            <a:pPr indent="-1270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C</a:t>
            </a:r>
            <a:r>
              <a:rPr i="1" lang="en-US" sz="2000"/>
              <a:t>omplete Algorithm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Goal &lt;&lt;will&gt;&gt; be found when </a:t>
            </a:r>
            <a:r>
              <a:rPr i="1" lang="en-US" sz="2000"/>
              <a:t>l = = d</a:t>
            </a:r>
            <a:r>
              <a:rPr lang="en-US" sz="2000"/>
              <a:t>, goal depth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i="1" sz="2000"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Isn’t repetition very expensive?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Time: O(b</a:t>
            </a:r>
            <a:r>
              <a:rPr baseline="30000" lang="en-US" sz="2000"/>
              <a:t>1</a:t>
            </a:r>
            <a:r>
              <a:rPr lang="en-US" sz="2000"/>
              <a:t> +b</a:t>
            </a:r>
            <a:r>
              <a:rPr baseline="30000" lang="en-US" sz="2000"/>
              <a:t>2</a:t>
            </a:r>
            <a:r>
              <a:rPr lang="en-US" sz="2000"/>
              <a:t> +b</a:t>
            </a:r>
            <a:r>
              <a:rPr baseline="30000" lang="en-US" sz="2000"/>
              <a:t>3</a:t>
            </a:r>
            <a:r>
              <a:rPr lang="en-US" sz="2000"/>
              <a:t> + .. b</a:t>
            </a:r>
            <a:r>
              <a:rPr baseline="30000" lang="en-US" sz="2000"/>
              <a:t>d</a:t>
            </a:r>
            <a:r>
              <a:rPr lang="en-US" sz="2000"/>
              <a:t> ) = </a:t>
            </a:r>
            <a:r>
              <a:rPr lang="en-US" sz="2000">
                <a:solidFill>
                  <a:srgbClr val="7030A0"/>
                </a:solidFill>
              </a:rPr>
              <a:t>O(b</a:t>
            </a:r>
            <a:r>
              <a:rPr baseline="30000" lang="en-US" sz="2000">
                <a:solidFill>
                  <a:srgbClr val="7030A0"/>
                </a:solidFill>
              </a:rPr>
              <a:t>d+1</a:t>
            </a:r>
            <a:r>
              <a:rPr lang="en-US" sz="2000">
                <a:solidFill>
                  <a:srgbClr val="7030A0"/>
                </a:solidFill>
              </a:rPr>
              <a:t>)</a:t>
            </a:r>
            <a:r>
              <a:rPr lang="en-US" sz="2000"/>
              <a:t>, as opposed to O(b</a:t>
            </a:r>
            <a:r>
              <a:rPr baseline="30000" lang="en-US" sz="2000"/>
              <a:t>d</a:t>
            </a:r>
            <a:r>
              <a:rPr lang="en-US" sz="2000"/>
              <a:t>),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For b=10, d=5, this is 111,000 to 123,450 increase, 11%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Memory: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IDS vs DFS: same O(bd)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IDS vs BFS: O(bd) vs O(b</a:t>
            </a:r>
            <a:r>
              <a:rPr baseline="30000" lang="en-US" sz="2000"/>
              <a:t>d</a:t>
            </a:r>
            <a:r>
              <a:rPr lang="en-US" sz="2000"/>
              <a:t>)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383" name="Google Shape;383;p2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Arial"/>
              <a:buNone/>
            </a:pPr>
            <a:r>
              <a:rPr b="1" lang="en-US" sz="3600">
                <a:solidFill>
                  <a:srgbClr val="0070C0"/>
                </a:solidFill>
              </a:rPr>
              <a:t>BFS vs DFS</a:t>
            </a:r>
            <a:endParaRPr/>
          </a:p>
        </p:txBody>
      </p:sp>
      <p:sp>
        <p:nvSpPr>
          <p:cNvPr id="389" name="Google Shape;389;p2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0" name="Google Shape;390;p23"/>
          <p:cNvSpPr/>
          <p:nvPr/>
        </p:nvSpPr>
        <p:spPr>
          <a:xfrm>
            <a:off x="1333850" y="3172547"/>
            <a:ext cx="578840" cy="57884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391" name="Google Shape;391;p23"/>
          <p:cNvSpPr/>
          <p:nvPr/>
        </p:nvSpPr>
        <p:spPr>
          <a:xfrm>
            <a:off x="2416030" y="3172547"/>
            <a:ext cx="578840" cy="57884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392" name="Google Shape;392;p23"/>
          <p:cNvSpPr/>
          <p:nvPr/>
        </p:nvSpPr>
        <p:spPr>
          <a:xfrm>
            <a:off x="1912690" y="4295652"/>
            <a:ext cx="578840" cy="57884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393" name="Google Shape;393;p23"/>
          <p:cNvSpPr/>
          <p:nvPr/>
        </p:nvSpPr>
        <p:spPr>
          <a:xfrm>
            <a:off x="4433584" y="3172547"/>
            <a:ext cx="578840" cy="57884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</p:txBody>
      </p:sp>
      <p:sp>
        <p:nvSpPr>
          <p:cNvPr id="394" name="Google Shape;394;p23"/>
          <p:cNvSpPr/>
          <p:nvPr/>
        </p:nvSpPr>
        <p:spPr>
          <a:xfrm>
            <a:off x="5658377" y="3172547"/>
            <a:ext cx="578840" cy="57884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395" name="Google Shape;395;p23"/>
          <p:cNvSpPr/>
          <p:nvPr/>
        </p:nvSpPr>
        <p:spPr>
          <a:xfrm>
            <a:off x="5012424" y="4283834"/>
            <a:ext cx="578840" cy="57884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396" name="Google Shape;396;p23"/>
          <p:cNvSpPr/>
          <p:nvPr/>
        </p:nvSpPr>
        <p:spPr>
          <a:xfrm>
            <a:off x="6761005" y="4275445"/>
            <a:ext cx="578840" cy="57884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cxnSp>
        <p:nvCxnSpPr>
          <p:cNvPr id="397" name="Google Shape;397;p23"/>
          <p:cNvCxnSpPr>
            <a:stCxn id="390" idx="4"/>
            <a:endCxn id="392" idx="1"/>
          </p:cNvCxnSpPr>
          <p:nvPr/>
        </p:nvCxnSpPr>
        <p:spPr>
          <a:xfrm>
            <a:off x="1623270" y="3751387"/>
            <a:ext cx="374100" cy="629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98" name="Google Shape;398;p23"/>
          <p:cNvCxnSpPr>
            <a:stCxn id="392" idx="6"/>
            <a:endCxn id="395" idx="2"/>
          </p:cNvCxnSpPr>
          <p:nvPr/>
        </p:nvCxnSpPr>
        <p:spPr>
          <a:xfrm flipH="1" rot="10800000">
            <a:off x="2491530" y="4573372"/>
            <a:ext cx="2520900" cy="11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99" name="Google Shape;399;p23"/>
          <p:cNvCxnSpPr>
            <a:stCxn id="392" idx="0"/>
            <a:endCxn id="391" idx="3"/>
          </p:cNvCxnSpPr>
          <p:nvPr/>
        </p:nvCxnSpPr>
        <p:spPr>
          <a:xfrm flipH="1" rot="10800000">
            <a:off x="2202110" y="3666552"/>
            <a:ext cx="298800" cy="629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00" name="Google Shape;400;p23"/>
          <p:cNvCxnSpPr>
            <a:stCxn id="393" idx="4"/>
            <a:endCxn id="395" idx="0"/>
          </p:cNvCxnSpPr>
          <p:nvPr/>
        </p:nvCxnSpPr>
        <p:spPr>
          <a:xfrm>
            <a:off x="4723004" y="3751387"/>
            <a:ext cx="578700" cy="532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01" name="Google Shape;401;p23"/>
          <p:cNvCxnSpPr>
            <a:stCxn id="395" idx="0"/>
            <a:endCxn id="394" idx="4"/>
          </p:cNvCxnSpPr>
          <p:nvPr/>
        </p:nvCxnSpPr>
        <p:spPr>
          <a:xfrm flipH="1" rot="10800000">
            <a:off x="5301844" y="3751334"/>
            <a:ext cx="645900" cy="532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02" name="Google Shape;402;p23"/>
          <p:cNvCxnSpPr>
            <a:stCxn id="395" idx="6"/>
            <a:endCxn id="396" idx="2"/>
          </p:cNvCxnSpPr>
          <p:nvPr/>
        </p:nvCxnSpPr>
        <p:spPr>
          <a:xfrm flipH="1" rot="10800000">
            <a:off x="5591264" y="4564854"/>
            <a:ext cx="1169700" cy="8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03" name="Google Shape;403;p23"/>
          <p:cNvSpPr txBox="1"/>
          <p:nvPr/>
        </p:nvSpPr>
        <p:spPr>
          <a:xfrm>
            <a:off x="787826" y="2142198"/>
            <a:ext cx="257634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Visiting a vertex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Exploration of vertex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1796ea6ab0a_0_0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Arial"/>
              <a:buNone/>
            </a:pPr>
            <a:r>
              <a:rPr b="1" lang="en-US" sz="3600">
                <a:solidFill>
                  <a:srgbClr val="0070C0"/>
                </a:solidFill>
              </a:rPr>
              <a:t>BFS vs DFS</a:t>
            </a:r>
            <a:endParaRPr/>
          </a:p>
        </p:txBody>
      </p:sp>
      <p:sp>
        <p:nvSpPr>
          <p:cNvPr id="409" name="Google Shape;409;g1796ea6ab0a_0_0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0" name="Google Shape;410;g1796ea6ab0a_0_0"/>
          <p:cNvSpPr/>
          <p:nvPr/>
        </p:nvSpPr>
        <p:spPr>
          <a:xfrm>
            <a:off x="1333850" y="3172547"/>
            <a:ext cx="578700" cy="5787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411" name="Google Shape;411;g1796ea6ab0a_0_0"/>
          <p:cNvSpPr/>
          <p:nvPr/>
        </p:nvSpPr>
        <p:spPr>
          <a:xfrm>
            <a:off x="2416030" y="3172547"/>
            <a:ext cx="578700" cy="5787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412" name="Google Shape;412;g1796ea6ab0a_0_0"/>
          <p:cNvSpPr/>
          <p:nvPr/>
        </p:nvSpPr>
        <p:spPr>
          <a:xfrm>
            <a:off x="1912690" y="4295652"/>
            <a:ext cx="578700" cy="5787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413" name="Google Shape;413;g1796ea6ab0a_0_0"/>
          <p:cNvSpPr/>
          <p:nvPr/>
        </p:nvSpPr>
        <p:spPr>
          <a:xfrm>
            <a:off x="4433584" y="3172547"/>
            <a:ext cx="578700" cy="5787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</p:txBody>
      </p:sp>
      <p:sp>
        <p:nvSpPr>
          <p:cNvPr id="414" name="Google Shape;414;g1796ea6ab0a_0_0"/>
          <p:cNvSpPr/>
          <p:nvPr/>
        </p:nvSpPr>
        <p:spPr>
          <a:xfrm>
            <a:off x="5658377" y="3172547"/>
            <a:ext cx="578700" cy="5787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415" name="Google Shape;415;g1796ea6ab0a_0_0"/>
          <p:cNvSpPr/>
          <p:nvPr/>
        </p:nvSpPr>
        <p:spPr>
          <a:xfrm>
            <a:off x="5012424" y="4283834"/>
            <a:ext cx="578700" cy="5787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416" name="Google Shape;416;g1796ea6ab0a_0_0"/>
          <p:cNvSpPr/>
          <p:nvPr/>
        </p:nvSpPr>
        <p:spPr>
          <a:xfrm>
            <a:off x="6761005" y="4275445"/>
            <a:ext cx="578700" cy="5787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cxnSp>
        <p:nvCxnSpPr>
          <p:cNvPr id="417" name="Google Shape;417;g1796ea6ab0a_0_0"/>
          <p:cNvCxnSpPr>
            <a:stCxn id="410" idx="4"/>
            <a:endCxn id="412" idx="1"/>
          </p:cNvCxnSpPr>
          <p:nvPr/>
        </p:nvCxnSpPr>
        <p:spPr>
          <a:xfrm>
            <a:off x="1623200" y="3751247"/>
            <a:ext cx="374100" cy="629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18" name="Google Shape;418;g1796ea6ab0a_0_0"/>
          <p:cNvCxnSpPr>
            <a:stCxn id="412" idx="6"/>
            <a:endCxn id="415" idx="2"/>
          </p:cNvCxnSpPr>
          <p:nvPr/>
        </p:nvCxnSpPr>
        <p:spPr>
          <a:xfrm flipH="1" rot="10800000">
            <a:off x="2491390" y="4573302"/>
            <a:ext cx="2520900" cy="11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19" name="Google Shape;419;g1796ea6ab0a_0_0"/>
          <p:cNvCxnSpPr>
            <a:stCxn id="412" idx="0"/>
            <a:endCxn id="411" idx="3"/>
          </p:cNvCxnSpPr>
          <p:nvPr/>
        </p:nvCxnSpPr>
        <p:spPr>
          <a:xfrm flipH="1" rot="10800000">
            <a:off x="2202040" y="3666552"/>
            <a:ext cx="298800" cy="629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20" name="Google Shape;420;g1796ea6ab0a_0_0"/>
          <p:cNvCxnSpPr>
            <a:stCxn id="413" idx="4"/>
            <a:endCxn id="415" idx="0"/>
          </p:cNvCxnSpPr>
          <p:nvPr/>
        </p:nvCxnSpPr>
        <p:spPr>
          <a:xfrm>
            <a:off x="4722934" y="3751247"/>
            <a:ext cx="578700" cy="532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21" name="Google Shape;421;g1796ea6ab0a_0_0"/>
          <p:cNvCxnSpPr>
            <a:stCxn id="415" idx="0"/>
            <a:endCxn id="414" idx="4"/>
          </p:cNvCxnSpPr>
          <p:nvPr/>
        </p:nvCxnSpPr>
        <p:spPr>
          <a:xfrm flipH="1" rot="10800000">
            <a:off x="5301774" y="3751334"/>
            <a:ext cx="645900" cy="532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22" name="Google Shape;422;g1796ea6ab0a_0_0"/>
          <p:cNvCxnSpPr>
            <a:stCxn id="415" idx="6"/>
            <a:endCxn id="416" idx="2"/>
          </p:cNvCxnSpPr>
          <p:nvPr/>
        </p:nvCxnSpPr>
        <p:spPr>
          <a:xfrm flipH="1" rot="10800000">
            <a:off x="5591124" y="4564784"/>
            <a:ext cx="1170000" cy="8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23" name="Google Shape;423;g1796ea6ab0a_0_0"/>
          <p:cNvSpPr txBox="1"/>
          <p:nvPr/>
        </p:nvSpPr>
        <p:spPr>
          <a:xfrm>
            <a:off x="787826" y="2142198"/>
            <a:ext cx="2576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Visiting a vertex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Exploration of vertex</a:t>
            </a:r>
            <a:endParaRPr/>
          </a:p>
        </p:txBody>
      </p:sp>
      <p:sp>
        <p:nvSpPr>
          <p:cNvPr id="424" name="Google Shape;424;g1796ea6ab0a_0_0"/>
          <p:cNvSpPr txBox="1"/>
          <p:nvPr/>
        </p:nvSpPr>
        <p:spPr>
          <a:xfrm>
            <a:off x="913937" y="5202288"/>
            <a:ext cx="2454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BFS: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1, 2, 4, 5, 7, 3, 6</a:t>
            </a:r>
            <a:endParaRPr/>
          </a:p>
        </p:txBody>
      </p:sp>
      <p:sp>
        <p:nvSpPr>
          <p:cNvPr id="425" name="Google Shape;425;g1796ea6ab0a_0_0"/>
          <p:cNvSpPr txBox="1"/>
          <p:nvPr/>
        </p:nvSpPr>
        <p:spPr>
          <a:xfrm>
            <a:off x="5009958" y="5202288"/>
            <a:ext cx="2454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DFS: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1, 2, 3, 6, 7, 4, 5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4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Arial"/>
              <a:buNone/>
            </a:pPr>
            <a:r>
              <a:rPr b="1" lang="en-US" sz="3600">
                <a:solidFill>
                  <a:srgbClr val="0070C0"/>
                </a:solidFill>
              </a:rPr>
              <a:t>BFS vs DFS</a:t>
            </a:r>
            <a:endParaRPr/>
          </a:p>
        </p:txBody>
      </p:sp>
      <p:sp>
        <p:nvSpPr>
          <p:cNvPr id="431" name="Google Shape;431;p2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2" name="Google Shape;432;p24"/>
          <p:cNvSpPr/>
          <p:nvPr/>
        </p:nvSpPr>
        <p:spPr>
          <a:xfrm>
            <a:off x="3401044" y="3301138"/>
            <a:ext cx="578840" cy="57884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433" name="Google Shape;433;p24"/>
          <p:cNvSpPr/>
          <p:nvPr/>
        </p:nvSpPr>
        <p:spPr>
          <a:xfrm>
            <a:off x="3783435" y="2419712"/>
            <a:ext cx="578840" cy="57884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434" name="Google Shape;434;p24"/>
          <p:cNvSpPr/>
          <p:nvPr/>
        </p:nvSpPr>
        <p:spPr>
          <a:xfrm>
            <a:off x="4328719" y="3313652"/>
            <a:ext cx="578840" cy="57884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435" name="Google Shape;435;p24"/>
          <p:cNvSpPr/>
          <p:nvPr/>
        </p:nvSpPr>
        <p:spPr>
          <a:xfrm>
            <a:off x="2653117" y="4189381"/>
            <a:ext cx="578840" cy="57884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436" name="Google Shape;436;p24"/>
          <p:cNvSpPr txBox="1"/>
          <p:nvPr/>
        </p:nvSpPr>
        <p:spPr>
          <a:xfrm>
            <a:off x="913937" y="5202288"/>
            <a:ext cx="24545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BFS: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1, 2, 3, 4, 5, 6, 7</a:t>
            </a:r>
            <a:endParaRPr/>
          </a:p>
        </p:txBody>
      </p:sp>
      <p:sp>
        <p:nvSpPr>
          <p:cNvPr id="437" name="Google Shape;437;p24"/>
          <p:cNvSpPr txBox="1"/>
          <p:nvPr/>
        </p:nvSpPr>
        <p:spPr>
          <a:xfrm>
            <a:off x="5009958" y="5202288"/>
            <a:ext cx="24545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DFS: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1, 2, 4, 5, 3, 6, 7</a:t>
            </a:r>
            <a:endParaRPr/>
          </a:p>
        </p:txBody>
      </p:sp>
      <p:cxnSp>
        <p:nvCxnSpPr>
          <p:cNvPr id="438" name="Google Shape;438;p24"/>
          <p:cNvCxnSpPr>
            <a:stCxn id="433" idx="5"/>
            <a:endCxn id="434" idx="0"/>
          </p:cNvCxnSpPr>
          <p:nvPr/>
        </p:nvCxnSpPr>
        <p:spPr>
          <a:xfrm>
            <a:off x="4277506" y="2913783"/>
            <a:ext cx="340500" cy="399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39" name="Google Shape;439;p24"/>
          <p:cNvCxnSpPr>
            <a:stCxn id="433" idx="3"/>
            <a:endCxn id="432" idx="0"/>
          </p:cNvCxnSpPr>
          <p:nvPr/>
        </p:nvCxnSpPr>
        <p:spPr>
          <a:xfrm flipH="1">
            <a:off x="3690604" y="2913783"/>
            <a:ext cx="177600" cy="387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40" name="Google Shape;440;p24"/>
          <p:cNvSpPr/>
          <p:nvPr/>
        </p:nvSpPr>
        <p:spPr>
          <a:xfrm>
            <a:off x="3556932" y="4189381"/>
            <a:ext cx="578840" cy="57884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441" name="Google Shape;441;p24"/>
          <p:cNvSpPr/>
          <p:nvPr/>
        </p:nvSpPr>
        <p:spPr>
          <a:xfrm>
            <a:off x="4219662" y="4189381"/>
            <a:ext cx="578840" cy="57884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442" name="Google Shape;442;p24"/>
          <p:cNvSpPr/>
          <p:nvPr/>
        </p:nvSpPr>
        <p:spPr>
          <a:xfrm>
            <a:off x="5025005" y="4189381"/>
            <a:ext cx="578840" cy="57884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</p:txBody>
      </p:sp>
      <p:cxnSp>
        <p:nvCxnSpPr>
          <p:cNvPr id="443" name="Google Shape;443;p24"/>
          <p:cNvCxnSpPr>
            <a:stCxn id="432" idx="3"/>
            <a:endCxn id="435" idx="0"/>
          </p:cNvCxnSpPr>
          <p:nvPr/>
        </p:nvCxnSpPr>
        <p:spPr>
          <a:xfrm flipH="1">
            <a:off x="2942513" y="3795209"/>
            <a:ext cx="543300" cy="394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44" name="Google Shape;444;p24"/>
          <p:cNvCxnSpPr>
            <a:stCxn id="432" idx="4"/>
            <a:endCxn id="440" idx="0"/>
          </p:cNvCxnSpPr>
          <p:nvPr/>
        </p:nvCxnSpPr>
        <p:spPr>
          <a:xfrm>
            <a:off x="3690464" y="3879978"/>
            <a:ext cx="156000" cy="309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45" name="Google Shape;445;p24"/>
          <p:cNvCxnSpPr>
            <a:stCxn id="434" idx="4"/>
            <a:endCxn id="441" idx="0"/>
          </p:cNvCxnSpPr>
          <p:nvPr/>
        </p:nvCxnSpPr>
        <p:spPr>
          <a:xfrm flipH="1">
            <a:off x="4508939" y="3892492"/>
            <a:ext cx="109200" cy="297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46" name="Google Shape;446;p24"/>
          <p:cNvCxnSpPr>
            <a:stCxn id="434" idx="5"/>
            <a:endCxn id="442" idx="0"/>
          </p:cNvCxnSpPr>
          <p:nvPr/>
        </p:nvCxnSpPr>
        <p:spPr>
          <a:xfrm>
            <a:off x="4822790" y="3807723"/>
            <a:ext cx="491700" cy="381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47" name="Google Shape;447;p24"/>
          <p:cNvSpPr txBox="1"/>
          <p:nvPr/>
        </p:nvSpPr>
        <p:spPr>
          <a:xfrm>
            <a:off x="1350164" y="5596462"/>
            <a:ext cx="14285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Level order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24"/>
          <p:cNvSpPr txBox="1"/>
          <p:nvPr/>
        </p:nvSpPr>
        <p:spPr>
          <a:xfrm>
            <a:off x="5650944" y="5596462"/>
            <a:ext cx="12105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 order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24"/>
          <p:cNvSpPr/>
          <p:nvPr/>
        </p:nvSpPr>
        <p:spPr>
          <a:xfrm>
            <a:off x="4429092" y="2470234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Initial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24"/>
          <p:cNvSpPr/>
          <p:nvPr/>
        </p:nvSpPr>
        <p:spPr>
          <a:xfrm>
            <a:off x="5737775" y="4264820"/>
            <a:ext cx="6976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Goal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2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Arial"/>
              <a:buNone/>
            </a:pPr>
            <a:r>
              <a:rPr b="1" lang="en-US" sz="3600">
                <a:solidFill>
                  <a:srgbClr val="0070C0"/>
                </a:solidFill>
              </a:rPr>
              <a:t>BFS vs DFS</a:t>
            </a:r>
            <a:endParaRPr/>
          </a:p>
        </p:txBody>
      </p:sp>
      <p:sp>
        <p:nvSpPr>
          <p:cNvPr id="456" name="Google Shape;456;p2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7" name="Google Shape;457;p25"/>
          <p:cNvSpPr/>
          <p:nvPr/>
        </p:nvSpPr>
        <p:spPr>
          <a:xfrm>
            <a:off x="3203903" y="3228883"/>
            <a:ext cx="578840" cy="57884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458" name="Google Shape;458;p25"/>
          <p:cNvSpPr/>
          <p:nvPr/>
        </p:nvSpPr>
        <p:spPr>
          <a:xfrm>
            <a:off x="3783435" y="2419712"/>
            <a:ext cx="578840" cy="57884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459" name="Google Shape;459;p25"/>
          <p:cNvSpPr/>
          <p:nvPr/>
        </p:nvSpPr>
        <p:spPr>
          <a:xfrm>
            <a:off x="4362275" y="3251953"/>
            <a:ext cx="578840" cy="57884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cxnSp>
        <p:nvCxnSpPr>
          <p:cNvPr id="460" name="Google Shape;460;p25"/>
          <p:cNvCxnSpPr>
            <a:stCxn id="458" idx="5"/>
            <a:endCxn id="459" idx="0"/>
          </p:cNvCxnSpPr>
          <p:nvPr/>
        </p:nvCxnSpPr>
        <p:spPr>
          <a:xfrm>
            <a:off x="4277506" y="2913783"/>
            <a:ext cx="374100" cy="338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61" name="Google Shape;461;p25"/>
          <p:cNvCxnSpPr>
            <a:stCxn id="458" idx="3"/>
            <a:endCxn id="457" idx="0"/>
          </p:cNvCxnSpPr>
          <p:nvPr/>
        </p:nvCxnSpPr>
        <p:spPr>
          <a:xfrm flipH="1">
            <a:off x="3493204" y="2913783"/>
            <a:ext cx="375000" cy="315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62" name="Google Shape;462;p25"/>
          <p:cNvSpPr/>
          <p:nvPr/>
        </p:nvSpPr>
        <p:spPr>
          <a:xfrm>
            <a:off x="3885760" y="4217921"/>
            <a:ext cx="578840" cy="57884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cxnSp>
        <p:nvCxnSpPr>
          <p:cNvPr id="463" name="Google Shape;463;p25"/>
          <p:cNvCxnSpPr>
            <a:stCxn id="459" idx="4"/>
            <a:endCxn id="462" idx="0"/>
          </p:cNvCxnSpPr>
          <p:nvPr/>
        </p:nvCxnSpPr>
        <p:spPr>
          <a:xfrm flipH="1">
            <a:off x="4175295" y="3830793"/>
            <a:ext cx="476400" cy="387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64" name="Google Shape;464;p25"/>
          <p:cNvCxnSpPr>
            <a:stCxn id="459" idx="5"/>
          </p:cNvCxnSpPr>
          <p:nvPr/>
        </p:nvCxnSpPr>
        <p:spPr>
          <a:xfrm>
            <a:off x="4856346" y="3746024"/>
            <a:ext cx="458100" cy="443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65" name="Google Shape;465;p25"/>
          <p:cNvSpPr/>
          <p:nvPr/>
        </p:nvSpPr>
        <p:spPr>
          <a:xfrm>
            <a:off x="6123272" y="3260681"/>
            <a:ext cx="578840" cy="57884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</p:txBody>
      </p:sp>
      <p:sp>
        <p:nvSpPr>
          <p:cNvPr id="466" name="Google Shape;466;p25"/>
          <p:cNvSpPr/>
          <p:nvPr/>
        </p:nvSpPr>
        <p:spPr>
          <a:xfrm>
            <a:off x="5314425" y="2334943"/>
            <a:ext cx="578840" cy="57884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467" name="Google Shape;467;p25"/>
          <p:cNvSpPr/>
          <p:nvPr/>
        </p:nvSpPr>
        <p:spPr>
          <a:xfrm>
            <a:off x="5314425" y="4024357"/>
            <a:ext cx="578840" cy="57884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</p:txBody>
      </p:sp>
      <p:cxnSp>
        <p:nvCxnSpPr>
          <p:cNvPr id="468" name="Google Shape;468;p25"/>
          <p:cNvCxnSpPr>
            <a:stCxn id="457" idx="5"/>
            <a:endCxn id="462" idx="0"/>
          </p:cNvCxnSpPr>
          <p:nvPr/>
        </p:nvCxnSpPr>
        <p:spPr>
          <a:xfrm>
            <a:off x="3697974" y="3722954"/>
            <a:ext cx="477300" cy="495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69" name="Google Shape;469;p25"/>
          <p:cNvSpPr/>
          <p:nvPr/>
        </p:nvSpPr>
        <p:spPr>
          <a:xfrm>
            <a:off x="3241128" y="4888026"/>
            <a:ext cx="578840" cy="57884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25"/>
          <p:cNvSpPr/>
          <p:nvPr/>
        </p:nvSpPr>
        <p:spPr>
          <a:xfrm>
            <a:off x="4572000" y="4941408"/>
            <a:ext cx="578840" cy="57884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</p:txBody>
      </p:sp>
      <p:cxnSp>
        <p:nvCxnSpPr>
          <p:cNvPr id="471" name="Google Shape;471;p25"/>
          <p:cNvCxnSpPr>
            <a:stCxn id="462" idx="5"/>
            <a:endCxn id="470" idx="0"/>
          </p:cNvCxnSpPr>
          <p:nvPr/>
        </p:nvCxnSpPr>
        <p:spPr>
          <a:xfrm>
            <a:off x="4379831" y="4711992"/>
            <a:ext cx="481500" cy="229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72" name="Google Shape;472;p25"/>
          <p:cNvCxnSpPr>
            <a:stCxn id="462" idx="3"/>
            <a:endCxn id="469" idx="0"/>
          </p:cNvCxnSpPr>
          <p:nvPr/>
        </p:nvCxnSpPr>
        <p:spPr>
          <a:xfrm flipH="1">
            <a:off x="3530429" y="4711992"/>
            <a:ext cx="440100" cy="176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73" name="Google Shape;473;p25"/>
          <p:cNvSpPr/>
          <p:nvPr/>
        </p:nvSpPr>
        <p:spPr>
          <a:xfrm>
            <a:off x="6298034" y="1987569"/>
            <a:ext cx="578840" cy="57884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cxnSp>
        <p:nvCxnSpPr>
          <p:cNvPr id="474" name="Google Shape;474;p25"/>
          <p:cNvCxnSpPr>
            <a:stCxn id="466" idx="7"/>
            <a:endCxn id="473" idx="2"/>
          </p:cNvCxnSpPr>
          <p:nvPr/>
        </p:nvCxnSpPr>
        <p:spPr>
          <a:xfrm flipH="1" rot="10800000">
            <a:off x="5808496" y="2276912"/>
            <a:ext cx="489600" cy="142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75" name="Google Shape;475;p25"/>
          <p:cNvCxnSpPr>
            <a:stCxn id="466" idx="5"/>
            <a:endCxn id="465" idx="1"/>
          </p:cNvCxnSpPr>
          <p:nvPr/>
        </p:nvCxnSpPr>
        <p:spPr>
          <a:xfrm>
            <a:off x="5808496" y="2829014"/>
            <a:ext cx="399600" cy="516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76" name="Google Shape;476;p25"/>
          <p:cNvCxnSpPr>
            <a:stCxn id="466" idx="3"/>
            <a:endCxn id="459" idx="7"/>
          </p:cNvCxnSpPr>
          <p:nvPr/>
        </p:nvCxnSpPr>
        <p:spPr>
          <a:xfrm flipH="1">
            <a:off x="4856494" y="2829014"/>
            <a:ext cx="542700" cy="507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77" name="Google Shape;477;p25"/>
          <p:cNvCxnSpPr>
            <a:stCxn id="465" idx="3"/>
            <a:endCxn id="467" idx="7"/>
          </p:cNvCxnSpPr>
          <p:nvPr/>
        </p:nvCxnSpPr>
        <p:spPr>
          <a:xfrm flipH="1">
            <a:off x="5808441" y="3754752"/>
            <a:ext cx="399600" cy="354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78" name="Google Shape;478;p25"/>
          <p:cNvCxnSpPr>
            <a:stCxn id="466" idx="4"/>
            <a:endCxn id="467" idx="0"/>
          </p:cNvCxnSpPr>
          <p:nvPr/>
        </p:nvCxnSpPr>
        <p:spPr>
          <a:xfrm>
            <a:off x="5603845" y="2913783"/>
            <a:ext cx="0" cy="1110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79" name="Google Shape;479;p25"/>
          <p:cNvCxnSpPr>
            <a:stCxn id="459" idx="6"/>
            <a:endCxn id="465" idx="2"/>
          </p:cNvCxnSpPr>
          <p:nvPr/>
        </p:nvCxnSpPr>
        <p:spPr>
          <a:xfrm>
            <a:off x="4941115" y="3541373"/>
            <a:ext cx="1182300" cy="8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80" name="Google Shape;480;p25"/>
          <p:cNvSpPr/>
          <p:nvPr/>
        </p:nvSpPr>
        <p:spPr>
          <a:xfrm>
            <a:off x="3781482" y="1994252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Initial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25"/>
          <p:cNvSpPr/>
          <p:nvPr/>
        </p:nvSpPr>
        <p:spPr>
          <a:xfrm>
            <a:off x="6996200" y="2065460"/>
            <a:ext cx="6976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Goal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1796ea6ab0a_0_42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Arial"/>
              <a:buNone/>
            </a:pPr>
            <a:r>
              <a:rPr b="1" lang="en-US" sz="3600">
                <a:solidFill>
                  <a:srgbClr val="0070C0"/>
                </a:solidFill>
              </a:rPr>
              <a:t>BFS vs DFS</a:t>
            </a:r>
            <a:endParaRPr/>
          </a:p>
        </p:txBody>
      </p:sp>
      <p:sp>
        <p:nvSpPr>
          <p:cNvPr id="487" name="Google Shape;487;g1796ea6ab0a_0_42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8" name="Google Shape;488;g1796ea6ab0a_0_42"/>
          <p:cNvSpPr/>
          <p:nvPr/>
        </p:nvSpPr>
        <p:spPr>
          <a:xfrm>
            <a:off x="3203903" y="3228883"/>
            <a:ext cx="578700" cy="5787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489" name="Google Shape;489;g1796ea6ab0a_0_42"/>
          <p:cNvSpPr/>
          <p:nvPr/>
        </p:nvSpPr>
        <p:spPr>
          <a:xfrm>
            <a:off x="3783435" y="2419712"/>
            <a:ext cx="578700" cy="5787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490" name="Google Shape;490;g1796ea6ab0a_0_42"/>
          <p:cNvSpPr/>
          <p:nvPr/>
        </p:nvSpPr>
        <p:spPr>
          <a:xfrm>
            <a:off x="4362275" y="3251953"/>
            <a:ext cx="578700" cy="5787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491" name="Google Shape;491;g1796ea6ab0a_0_42"/>
          <p:cNvSpPr/>
          <p:nvPr/>
        </p:nvSpPr>
        <p:spPr>
          <a:xfrm>
            <a:off x="33556" y="2334682"/>
            <a:ext cx="402600" cy="291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cxnSp>
        <p:nvCxnSpPr>
          <p:cNvPr id="492" name="Google Shape;492;g1796ea6ab0a_0_42"/>
          <p:cNvCxnSpPr>
            <a:stCxn id="489" idx="5"/>
            <a:endCxn id="490" idx="0"/>
          </p:cNvCxnSpPr>
          <p:nvPr/>
        </p:nvCxnSpPr>
        <p:spPr>
          <a:xfrm>
            <a:off x="4277387" y="2913663"/>
            <a:ext cx="374100" cy="338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93" name="Google Shape;493;g1796ea6ab0a_0_42"/>
          <p:cNvCxnSpPr>
            <a:stCxn id="489" idx="3"/>
            <a:endCxn id="488" idx="0"/>
          </p:cNvCxnSpPr>
          <p:nvPr/>
        </p:nvCxnSpPr>
        <p:spPr>
          <a:xfrm flipH="1">
            <a:off x="3493184" y="2913663"/>
            <a:ext cx="375000" cy="315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94" name="Google Shape;494;g1796ea6ab0a_0_42"/>
          <p:cNvSpPr/>
          <p:nvPr/>
        </p:nvSpPr>
        <p:spPr>
          <a:xfrm>
            <a:off x="3885760" y="4217921"/>
            <a:ext cx="578700" cy="5787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cxnSp>
        <p:nvCxnSpPr>
          <p:cNvPr id="495" name="Google Shape;495;g1796ea6ab0a_0_42"/>
          <p:cNvCxnSpPr>
            <a:stCxn id="490" idx="4"/>
            <a:endCxn id="494" idx="0"/>
          </p:cNvCxnSpPr>
          <p:nvPr/>
        </p:nvCxnSpPr>
        <p:spPr>
          <a:xfrm flipH="1">
            <a:off x="4175225" y="3830653"/>
            <a:ext cx="476400" cy="387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96" name="Google Shape;496;g1796ea6ab0a_0_42"/>
          <p:cNvCxnSpPr>
            <a:stCxn id="490" idx="5"/>
          </p:cNvCxnSpPr>
          <p:nvPr/>
        </p:nvCxnSpPr>
        <p:spPr>
          <a:xfrm>
            <a:off x="4856226" y="3745904"/>
            <a:ext cx="458100" cy="443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97" name="Google Shape;497;g1796ea6ab0a_0_42"/>
          <p:cNvSpPr/>
          <p:nvPr/>
        </p:nvSpPr>
        <p:spPr>
          <a:xfrm>
            <a:off x="6123272" y="3260681"/>
            <a:ext cx="578700" cy="5787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</p:txBody>
      </p:sp>
      <p:sp>
        <p:nvSpPr>
          <p:cNvPr id="498" name="Google Shape;498;g1796ea6ab0a_0_42"/>
          <p:cNvSpPr/>
          <p:nvPr/>
        </p:nvSpPr>
        <p:spPr>
          <a:xfrm>
            <a:off x="5314425" y="2334943"/>
            <a:ext cx="578700" cy="5787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499" name="Google Shape;499;g1796ea6ab0a_0_42"/>
          <p:cNvSpPr/>
          <p:nvPr/>
        </p:nvSpPr>
        <p:spPr>
          <a:xfrm>
            <a:off x="5314425" y="4024357"/>
            <a:ext cx="578700" cy="5787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</p:txBody>
      </p:sp>
      <p:cxnSp>
        <p:nvCxnSpPr>
          <p:cNvPr id="500" name="Google Shape;500;g1796ea6ab0a_0_42"/>
          <p:cNvCxnSpPr>
            <a:stCxn id="488" idx="5"/>
            <a:endCxn id="494" idx="0"/>
          </p:cNvCxnSpPr>
          <p:nvPr/>
        </p:nvCxnSpPr>
        <p:spPr>
          <a:xfrm>
            <a:off x="3697854" y="3722834"/>
            <a:ext cx="477300" cy="495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01" name="Google Shape;501;g1796ea6ab0a_0_42"/>
          <p:cNvSpPr/>
          <p:nvPr/>
        </p:nvSpPr>
        <p:spPr>
          <a:xfrm>
            <a:off x="3241128" y="4888026"/>
            <a:ext cx="578700" cy="5787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g1796ea6ab0a_0_42"/>
          <p:cNvSpPr/>
          <p:nvPr/>
        </p:nvSpPr>
        <p:spPr>
          <a:xfrm>
            <a:off x="4572000" y="4941408"/>
            <a:ext cx="578700" cy="5787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</p:txBody>
      </p:sp>
      <p:cxnSp>
        <p:nvCxnSpPr>
          <p:cNvPr id="503" name="Google Shape;503;g1796ea6ab0a_0_42"/>
          <p:cNvCxnSpPr>
            <a:stCxn id="494" idx="5"/>
            <a:endCxn id="502" idx="0"/>
          </p:cNvCxnSpPr>
          <p:nvPr/>
        </p:nvCxnSpPr>
        <p:spPr>
          <a:xfrm>
            <a:off x="4379712" y="4711872"/>
            <a:ext cx="481500" cy="229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04" name="Google Shape;504;g1796ea6ab0a_0_42"/>
          <p:cNvCxnSpPr>
            <a:stCxn id="494" idx="3"/>
            <a:endCxn id="501" idx="0"/>
          </p:cNvCxnSpPr>
          <p:nvPr/>
        </p:nvCxnSpPr>
        <p:spPr>
          <a:xfrm flipH="1">
            <a:off x="3530409" y="4711872"/>
            <a:ext cx="440100" cy="176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05" name="Google Shape;505;g1796ea6ab0a_0_42"/>
          <p:cNvSpPr/>
          <p:nvPr/>
        </p:nvSpPr>
        <p:spPr>
          <a:xfrm>
            <a:off x="6298034" y="1987569"/>
            <a:ext cx="578700" cy="5787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cxnSp>
        <p:nvCxnSpPr>
          <p:cNvPr id="506" name="Google Shape;506;g1796ea6ab0a_0_42"/>
          <p:cNvCxnSpPr>
            <a:stCxn id="498" idx="7"/>
            <a:endCxn id="505" idx="2"/>
          </p:cNvCxnSpPr>
          <p:nvPr/>
        </p:nvCxnSpPr>
        <p:spPr>
          <a:xfrm flipH="1" rot="10800000">
            <a:off x="5808376" y="2276892"/>
            <a:ext cx="489600" cy="142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07" name="Google Shape;507;g1796ea6ab0a_0_42"/>
          <p:cNvCxnSpPr>
            <a:stCxn id="498" idx="5"/>
            <a:endCxn id="497" idx="1"/>
          </p:cNvCxnSpPr>
          <p:nvPr/>
        </p:nvCxnSpPr>
        <p:spPr>
          <a:xfrm>
            <a:off x="5808376" y="2828894"/>
            <a:ext cx="399600" cy="51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08" name="Google Shape;508;g1796ea6ab0a_0_42"/>
          <p:cNvCxnSpPr>
            <a:stCxn id="498" idx="3"/>
            <a:endCxn id="490" idx="7"/>
          </p:cNvCxnSpPr>
          <p:nvPr/>
        </p:nvCxnSpPr>
        <p:spPr>
          <a:xfrm flipH="1">
            <a:off x="4856174" y="2828894"/>
            <a:ext cx="543000" cy="507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09" name="Google Shape;509;g1796ea6ab0a_0_42"/>
          <p:cNvCxnSpPr>
            <a:stCxn id="497" idx="3"/>
            <a:endCxn id="499" idx="7"/>
          </p:cNvCxnSpPr>
          <p:nvPr/>
        </p:nvCxnSpPr>
        <p:spPr>
          <a:xfrm flipH="1">
            <a:off x="5808421" y="3754632"/>
            <a:ext cx="399600" cy="354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10" name="Google Shape;510;g1796ea6ab0a_0_42"/>
          <p:cNvCxnSpPr>
            <a:stCxn id="498" idx="4"/>
            <a:endCxn id="499" idx="0"/>
          </p:cNvCxnSpPr>
          <p:nvPr/>
        </p:nvCxnSpPr>
        <p:spPr>
          <a:xfrm>
            <a:off x="5603775" y="2913643"/>
            <a:ext cx="0" cy="1110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11" name="Google Shape;511;g1796ea6ab0a_0_42"/>
          <p:cNvCxnSpPr>
            <a:stCxn id="490" idx="6"/>
            <a:endCxn id="497" idx="2"/>
          </p:cNvCxnSpPr>
          <p:nvPr/>
        </p:nvCxnSpPr>
        <p:spPr>
          <a:xfrm>
            <a:off x="4940975" y="3541303"/>
            <a:ext cx="1182300" cy="8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12" name="Google Shape;512;g1796ea6ab0a_0_42"/>
          <p:cNvSpPr/>
          <p:nvPr/>
        </p:nvSpPr>
        <p:spPr>
          <a:xfrm>
            <a:off x="481927" y="2334682"/>
            <a:ext cx="402600" cy="291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513" name="Google Shape;513;g1796ea6ab0a_0_42"/>
          <p:cNvSpPr/>
          <p:nvPr/>
        </p:nvSpPr>
        <p:spPr>
          <a:xfrm>
            <a:off x="931617" y="2334682"/>
            <a:ext cx="402600" cy="291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514" name="Google Shape;514;g1796ea6ab0a_0_42"/>
          <p:cNvSpPr/>
          <p:nvPr/>
        </p:nvSpPr>
        <p:spPr>
          <a:xfrm>
            <a:off x="1380868" y="2334682"/>
            <a:ext cx="402600" cy="291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515" name="Google Shape;515;g1796ea6ab0a_0_42"/>
          <p:cNvSpPr/>
          <p:nvPr/>
        </p:nvSpPr>
        <p:spPr>
          <a:xfrm>
            <a:off x="1812902" y="2327628"/>
            <a:ext cx="402600" cy="291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516" name="Google Shape;516;g1796ea6ab0a_0_42"/>
          <p:cNvSpPr/>
          <p:nvPr/>
        </p:nvSpPr>
        <p:spPr>
          <a:xfrm>
            <a:off x="2261273" y="2327628"/>
            <a:ext cx="402600" cy="291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</p:txBody>
      </p:sp>
      <p:sp>
        <p:nvSpPr>
          <p:cNvPr id="517" name="Google Shape;517;g1796ea6ab0a_0_42"/>
          <p:cNvSpPr txBox="1"/>
          <p:nvPr/>
        </p:nvSpPr>
        <p:spPr>
          <a:xfrm>
            <a:off x="698863" y="1890519"/>
            <a:ext cx="90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Queue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g1796ea6ab0a_0_42"/>
          <p:cNvSpPr txBox="1"/>
          <p:nvPr/>
        </p:nvSpPr>
        <p:spPr>
          <a:xfrm>
            <a:off x="564640" y="4861496"/>
            <a:ext cx="890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g1796ea6ab0a_0_42"/>
          <p:cNvSpPr txBox="1"/>
          <p:nvPr/>
        </p:nvSpPr>
        <p:spPr>
          <a:xfrm>
            <a:off x="581417" y="5177446"/>
            <a:ext cx="2813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1, 4, 2, 3, 5, 8, 7, 10, 9, 6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g1796ea6ab0a_0_42"/>
          <p:cNvSpPr txBox="1"/>
          <p:nvPr/>
        </p:nvSpPr>
        <p:spPr>
          <a:xfrm>
            <a:off x="581417" y="3869969"/>
            <a:ext cx="1620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Initial Step: 1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g1796ea6ab0a_0_42"/>
          <p:cNvSpPr/>
          <p:nvPr/>
        </p:nvSpPr>
        <p:spPr>
          <a:xfrm>
            <a:off x="2735690" y="2327628"/>
            <a:ext cx="402600" cy="291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</p:txBody>
      </p:sp>
      <p:sp>
        <p:nvSpPr>
          <p:cNvPr id="522" name="Google Shape;522;g1796ea6ab0a_0_42"/>
          <p:cNvSpPr/>
          <p:nvPr/>
        </p:nvSpPr>
        <p:spPr>
          <a:xfrm>
            <a:off x="3184061" y="2327628"/>
            <a:ext cx="402600" cy="291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</p:txBody>
      </p:sp>
      <p:sp>
        <p:nvSpPr>
          <p:cNvPr id="523" name="Google Shape;523;g1796ea6ab0a_0_42"/>
          <p:cNvSpPr/>
          <p:nvPr/>
        </p:nvSpPr>
        <p:spPr>
          <a:xfrm>
            <a:off x="497527" y="2716410"/>
            <a:ext cx="402600" cy="291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</p:txBody>
      </p:sp>
      <p:sp>
        <p:nvSpPr>
          <p:cNvPr id="524" name="Google Shape;524;g1796ea6ab0a_0_42"/>
          <p:cNvSpPr/>
          <p:nvPr/>
        </p:nvSpPr>
        <p:spPr>
          <a:xfrm>
            <a:off x="931617" y="2716410"/>
            <a:ext cx="402600" cy="291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525" name="Google Shape;525;g1796ea6ab0a_0_42"/>
          <p:cNvSpPr/>
          <p:nvPr/>
        </p:nvSpPr>
        <p:spPr>
          <a:xfrm>
            <a:off x="6724591" y="4067220"/>
            <a:ext cx="402600" cy="291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526" name="Google Shape;526;g1796ea6ab0a_0_42"/>
          <p:cNvSpPr/>
          <p:nvPr/>
        </p:nvSpPr>
        <p:spPr>
          <a:xfrm>
            <a:off x="7172962" y="4067220"/>
            <a:ext cx="402600" cy="291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527" name="Google Shape;527;g1796ea6ab0a_0_42"/>
          <p:cNvSpPr/>
          <p:nvPr/>
        </p:nvSpPr>
        <p:spPr>
          <a:xfrm>
            <a:off x="7622652" y="4067220"/>
            <a:ext cx="402600" cy="291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528" name="Google Shape;528;g1796ea6ab0a_0_42"/>
          <p:cNvSpPr/>
          <p:nvPr/>
        </p:nvSpPr>
        <p:spPr>
          <a:xfrm>
            <a:off x="8071903" y="4067220"/>
            <a:ext cx="402600" cy="291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529" name="Google Shape;529;g1796ea6ab0a_0_42"/>
          <p:cNvSpPr/>
          <p:nvPr/>
        </p:nvSpPr>
        <p:spPr>
          <a:xfrm>
            <a:off x="8503937" y="4060166"/>
            <a:ext cx="402600" cy="291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530" name="Google Shape;530;g1796ea6ab0a_0_42"/>
          <p:cNvSpPr txBox="1"/>
          <p:nvPr/>
        </p:nvSpPr>
        <p:spPr>
          <a:xfrm>
            <a:off x="7389898" y="3623057"/>
            <a:ext cx="90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Queue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g1796ea6ab0a_0_42"/>
          <p:cNvSpPr/>
          <p:nvPr/>
        </p:nvSpPr>
        <p:spPr>
          <a:xfrm>
            <a:off x="7188562" y="4448948"/>
            <a:ext cx="402600" cy="291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</p:txBody>
      </p:sp>
      <p:sp>
        <p:nvSpPr>
          <p:cNvPr id="532" name="Google Shape;532;g1796ea6ab0a_0_42"/>
          <p:cNvSpPr/>
          <p:nvPr/>
        </p:nvSpPr>
        <p:spPr>
          <a:xfrm>
            <a:off x="7622652" y="4448948"/>
            <a:ext cx="402600" cy="291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533" name="Google Shape;533;g1796ea6ab0a_0_42"/>
          <p:cNvSpPr txBox="1"/>
          <p:nvPr/>
        </p:nvSpPr>
        <p:spPr>
          <a:xfrm>
            <a:off x="6208041" y="5018096"/>
            <a:ext cx="2813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1, 2, 8, 5, 7, 3, 6, 10, 9, 6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Google Shape;534;g1796ea6ab0a_0_42"/>
          <p:cNvSpPr/>
          <p:nvPr/>
        </p:nvSpPr>
        <p:spPr>
          <a:xfrm>
            <a:off x="3781482" y="1994252"/>
            <a:ext cx="787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Initial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g1796ea6ab0a_0_42"/>
          <p:cNvSpPr/>
          <p:nvPr/>
        </p:nvSpPr>
        <p:spPr>
          <a:xfrm>
            <a:off x="6996200" y="2065460"/>
            <a:ext cx="697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Goal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26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Arial"/>
              <a:buNone/>
            </a:pPr>
            <a:r>
              <a:rPr b="1" lang="en-US" sz="3600">
                <a:solidFill>
                  <a:srgbClr val="0070C0"/>
                </a:solidFill>
              </a:rPr>
              <a:t>Bidirectional Search</a:t>
            </a:r>
            <a:endParaRPr/>
          </a:p>
        </p:txBody>
      </p:sp>
      <p:sp>
        <p:nvSpPr>
          <p:cNvPr id="541" name="Google Shape;541;p26"/>
          <p:cNvSpPr txBox="1"/>
          <p:nvPr>
            <p:ph idx="1" type="body"/>
          </p:nvPr>
        </p:nvSpPr>
        <p:spPr>
          <a:xfrm>
            <a:off x="628650" y="1825625"/>
            <a:ext cx="320091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/>
              <a:t>Two simultaneous search from initial node to goal and backward from the goal to initial, stopping when two meet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/>
              <a:t>Time complexity 2(b</a:t>
            </a:r>
            <a:r>
              <a:rPr baseline="30000" lang="en-US" sz="2400"/>
              <a:t>d/2</a:t>
            </a:r>
            <a:r>
              <a:rPr lang="en-US" sz="2400"/>
              <a:t>)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/>
              <a:t>Space Complexity O(b</a:t>
            </a:r>
            <a:r>
              <a:rPr baseline="30000" lang="en-US" sz="2400"/>
              <a:t>d</a:t>
            </a:r>
            <a:r>
              <a:rPr lang="en-US" sz="2400"/>
              <a:t>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/>
              <a:t>Complete if BFS is used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/>
              <a:t>May or may Not in DFS is used</a:t>
            </a:r>
            <a:endParaRPr/>
          </a:p>
        </p:txBody>
      </p:sp>
      <p:sp>
        <p:nvSpPr>
          <p:cNvPr id="542" name="Google Shape;542;p2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43" name="Google Shape;543;p26"/>
          <p:cNvSpPr/>
          <p:nvPr/>
        </p:nvSpPr>
        <p:spPr>
          <a:xfrm>
            <a:off x="3849855" y="3212105"/>
            <a:ext cx="578840" cy="57884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544" name="Google Shape;544;p26"/>
          <p:cNvSpPr/>
          <p:nvPr/>
        </p:nvSpPr>
        <p:spPr>
          <a:xfrm>
            <a:off x="4429387" y="2402934"/>
            <a:ext cx="578840" cy="57884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545" name="Google Shape;545;p26"/>
          <p:cNvSpPr/>
          <p:nvPr/>
        </p:nvSpPr>
        <p:spPr>
          <a:xfrm>
            <a:off x="5008227" y="3132609"/>
            <a:ext cx="578840" cy="57884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cxnSp>
        <p:nvCxnSpPr>
          <p:cNvPr id="546" name="Google Shape;546;p26"/>
          <p:cNvCxnSpPr>
            <a:stCxn id="544" idx="5"/>
            <a:endCxn id="545" idx="0"/>
          </p:cNvCxnSpPr>
          <p:nvPr/>
        </p:nvCxnSpPr>
        <p:spPr>
          <a:xfrm>
            <a:off x="4923458" y="2897005"/>
            <a:ext cx="374100" cy="235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47" name="Google Shape;547;p26"/>
          <p:cNvCxnSpPr>
            <a:stCxn id="544" idx="3"/>
            <a:endCxn id="543" idx="0"/>
          </p:cNvCxnSpPr>
          <p:nvPr/>
        </p:nvCxnSpPr>
        <p:spPr>
          <a:xfrm flipH="1">
            <a:off x="4139156" y="2897005"/>
            <a:ext cx="375000" cy="315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48" name="Google Shape;548;p26"/>
          <p:cNvSpPr/>
          <p:nvPr/>
        </p:nvSpPr>
        <p:spPr>
          <a:xfrm>
            <a:off x="4428695" y="4158163"/>
            <a:ext cx="578840" cy="57884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cxnSp>
        <p:nvCxnSpPr>
          <p:cNvPr id="549" name="Google Shape;549;p26"/>
          <p:cNvCxnSpPr>
            <a:stCxn id="545" idx="4"/>
            <a:endCxn id="548" idx="0"/>
          </p:cNvCxnSpPr>
          <p:nvPr/>
        </p:nvCxnSpPr>
        <p:spPr>
          <a:xfrm flipH="1">
            <a:off x="4718047" y="3711449"/>
            <a:ext cx="579600" cy="446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50" name="Google Shape;550;p26"/>
          <p:cNvCxnSpPr>
            <a:stCxn id="543" idx="5"/>
            <a:endCxn id="548" idx="0"/>
          </p:cNvCxnSpPr>
          <p:nvPr/>
        </p:nvCxnSpPr>
        <p:spPr>
          <a:xfrm>
            <a:off x="4343926" y="3706176"/>
            <a:ext cx="374100" cy="452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51" name="Google Shape;551;p26"/>
          <p:cNvSpPr/>
          <p:nvPr/>
        </p:nvSpPr>
        <p:spPr>
          <a:xfrm>
            <a:off x="7089409" y="3061103"/>
            <a:ext cx="578840" cy="57884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552" name="Google Shape;552;p26"/>
          <p:cNvSpPr/>
          <p:nvPr/>
        </p:nvSpPr>
        <p:spPr>
          <a:xfrm>
            <a:off x="7668941" y="2251932"/>
            <a:ext cx="578840" cy="57884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</p:txBody>
      </p:sp>
      <p:sp>
        <p:nvSpPr>
          <p:cNvPr id="553" name="Google Shape;553;p26"/>
          <p:cNvSpPr/>
          <p:nvPr/>
        </p:nvSpPr>
        <p:spPr>
          <a:xfrm>
            <a:off x="8247781" y="3084173"/>
            <a:ext cx="578840" cy="57884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</p:txBody>
      </p:sp>
      <p:cxnSp>
        <p:nvCxnSpPr>
          <p:cNvPr id="554" name="Google Shape;554;p26"/>
          <p:cNvCxnSpPr>
            <a:stCxn id="552" idx="5"/>
            <a:endCxn id="553" idx="0"/>
          </p:cNvCxnSpPr>
          <p:nvPr/>
        </p:nvCxnSpPr>
        <p:spPr>
          <a:xfrm>
            <a:off x="8163011" y="2746003"/>
            <a:ext cx="374100" cy="338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55" name="Google Shape;555;p26"/>
          <p:cNvCxnSpPr>
            <a:stCxn id="552" idx="3"/>
            <a:endCxn id="551" idx="0"/>
          </p:cNvCxnSpPr>
          <p:nvPr/>
        </p:nvCxnSpPr>
        <p:spPr>
          <a:xfrm flipH="1">
            <a:off x="7378710" y="2746003"/>
            <a:ext cx="375000" cy="315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56" name="Google Shape;556;p26"/>
          <p:cNvSpPr/>
          <p:nvPr/>
        </p:nvSpPr>
        <p:spPr>
          <a:xfrm>
            <a:off x="7771266" y="4050141"/>
            <a:ext cx="578840" cy="57884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</p:txBody>
      </p:sp>
      <p:cxnSp>
        <p:nvCxnSpPr>
          <p:cNvPr id="557" name="Google Shape;557;p26"/>
          <p:cNvCxnSpPr>
            <a:stCxn id="553" idx="4"/>
            <a:endCxn id="556" idx="0"/>
          </p:cNvCxnSpPr>
          <p:nvPr/>
        </p:nvCxnSpPr>
        <p:spPr>
          <a:xfrm flipH="1">
            <a:off x="8060801" y="3663013"/>
            <a:ext cx="476400" cy="387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58" name="Google Shape;558;p26"/>
          <p:cNvCxnSpPr>
            <a:stCxn id="551" idx="5"/>
            <a:endCxn id="556" idx="0"/>
          </p:cNvCxnSpPr>
          <p:nvPr/>
        </p:nvCxnSpPr>
        <p:spPr>
          <a:xfrm>
            <a:off x="7583480" y="3555174"/>
            <a:ext cx="477300" cy="495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59" name="Google Shape;559;p26"/>
          <p:cNvSpPr/>
          <p:nvPr/>
        </p:nvSpPr>
        <p:spPr>
          <a:xfrm>
            <a:off x="6042528" y="3099193"/>
            <a:ext cx="578840" cy="57884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560" name="Google Shape;560;p26"/>
          <p:cNvSpPr txBox="1"/>
          <p:nvPr/>
        </p:nvSpPr>
        <p:spPr>
          <a:xfrm>
            <a:off x="3760901" y="3921323"/>
            <a:ext cx="6719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</a:t>
            </a:r>
            <a:endParaRPr/>
          </a:p>
        </p:txBody>
      </p:sp>
      <p:sp>
        <p:nvSpPr>
          <p:cNvPr id="561" name="Google Shape;561;p26"/>
          <p:cNvSpPr txBox="1"/>
          <p:nvPr/>
        </p:nvSpPr>
        <p:spPr>
          <a:xfrm>
            <a:off x="8379588" y="3815269"/>
            <a:ext cx="6719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Goal</a:t>
            </a:r>
            <a:endParaRPr/>
          </a:p>
        </p:txBody>
      </p:sp>
      <p:cxnSp>
        <p:nvCxnSpPr>
          <p:cNvPr id="562" name="Google Shape;562;p26"/>
          <p:cNvCxnSpPr>
            <a:stCxn id="545" idx="6"/>
            <a:endCxn id="559" idx="2"/>
          </p:cNvCxnSpPr>
          <p:nvPr/>
        </p:nvCxnSpPr>
        <p:spPr>
          <a:xfrm flipH="1" rot="10800000">
            <a:off x="5587067" y="3388729"/>
            <a:ext cx="455400" cy="33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63" name="Google Shape;563;p26"/>
          <p:cNvCxnSpPr>
            <a:stCxn id="551" idx="2"/>
            <a:endCxn id="559" idx="6"/>
          </p:cNvCxnSpPr>
          <p:nvPr/>
        </p:nvCxnSpPr>
        <p:spPr>
          <a:xfrm flipH="1">
            <a:off x="6621409" y="3350523"/>
            <a:ext cx="468000" cy="38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27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8 Puzzle problem</a:t>
            </a:r>
            <a:endParaRPr/>
          </a:p>
        </p:txBody>
      </p:sp>
      <p:sp>
        <p:nvSpPr>
          <p:cNvPr id="569" name="Google Shape;569;p2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70" name="Google Shape;57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421" y="1914088"/>
            <a:ext cx="2414994" cy="904613"/>
          </a:xfrm>
          <a:prstGeom prst="rect">
            <a:avLst/>
          </a:prstGeom>
          <a:noFill/>
          <a:ln>
            <a:noFill/>
          </a:ln>
        </p:spPr>
      </p:pic>
      <p:pic>
        <p:nvPicPr>
          <p:cNvPr id="571" name="Google Shape;571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3042100"/>
            <a:ext cx="9144000" cy="3197225"/>
          </a:xfrm>
          <a:prstGeom prst="rect">
            <a:avLst/>
          </a:prstGeom>
          <a:noFill/>
          <a:ln>
            <a:noFill/>
          </a:ln>
        </p:spPr>
      </p:pic>
      <p:sp>
        <p:nvSpPr>
          <p:cNvPr id="572" name="Google Shape;572;p27"/>
          <p:cNvSpPr txBox="1"/>
          <p:nvPr/>
        </p:nvSpPr>
        <p:spPr>
          <a:xfrm>
            <a:off x="3884103" y="1914088"/>
            <a:ext cx="4151778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Blind search (uninformed): BFS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O(bd), Worst case=3</a:t>
            </a:r>
            <a:r>
              <a:rPr baseline="3000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 moves: UP DOWN LEFT and RIGHT</a:t>
            </a:r>
            <a:endParaRPr/>
          </a:p>
        </p:txBody>
      </p:sp>
      <p:sp>
        <p:nvSpPr>
          <p:cNvPr id="573" name="Google Shape;573;p27"/>
          <p:cNvSpPr txBox="1"/>
          <p:nvPr/>
        </p:nvSpPr>
        <p:spPr>
          <a:xfrm>
            <a:off x="5696125" y="3657600"/>
            <a:ext cx="11079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Branch 3</a:t>
            </a:r>
            <a:endParaRPr/>
          </a:p>
        </p:txBody>
      </p:sp>
      <p:graphicFrame>
        <p:nvGraphicFramePr>
          <p:cNvPr id="574" name="Google Shape;574;p27"/>
          <p:cNvGraphicFramePr/>
          <p:nvPr/>
        </p:nvGraphicFramePr>
        <p:xfrm>
          <a:off x="265652" y="30421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{DAE6C605-1213-4FCD-8585-9B6CFEBAEC1F}</a:tableStyleId>
              </a:tblPr>
              <a:tblGrid>
                <a:gridCol w="487500"/>
                <a:gridCol w="487500"/>
                <a:gridCol w="4875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575" name="Google Shape;575;p27"/>
          <p:cNvSpPr/>
          <p:nvPr/>
        </p:nvSpPr>
        <p:spPr>
          <a:xfrm>
            <a:off x="1392048" y="3125990"/>
            <a:ext cx="209725" cy="220798"/>
          </a:xfrm>
          <a:prstGeom prst="ellipse">
            <a:avLst/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p27"/>
          <p:cNvSpPr/>
          <p:nvPr/>
        </p:nvSpPr>
        <p:spPr>
          <a:xfrm>
            <a:off x="418925" y="3125990"/>
            <a:ext cx="209725" cy="220798"/>
          </a:xfrm>
          <a:prstGeom prst="ellipse">
            <a:avLst/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Google Shape;577;p27"/>
          <p:cNvSpPr/>
          <p:nvPr/>
        </p:nvSpPr>
        <p:spPr>
          <a:xfrm>
            <a:off x="405817" y="3840505"/>
            <a:ext cx="209725" cy="220798"/>
          </a:xfrm>
          <a:prstGeom prst="ellipse">
            <a:avLst/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p27"/>
          <p:cNvSpPr/>
          <p:nvPr/>
        </p:nvSpPr>
        <p:spPr>
          <a:xfrm>
            <a:off x="1392047" y="3840505"/>
            <a:ext cx="209725" cy="220798"/>
          </a:xfrm>
          <a:prstGeom prst="ellipse">
            <a:avLst/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Google Shape;579;p27"/>
          <p:cNvSpPr txBox="1"/>
          <p:nvPr/>
        </p:nvSpPr>
        <p:spPr>
          <a:xfrm>
            <a:off x="0" y="4183936"/>
            <a:ext cx="240322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4X2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+4X3+4X1=2.6=3</a:t>
            </a:r>
            <a:endParaRPr/>
          </a:p>
        </p:txBody>
      </p:sp>
      <p:sp>
        <p:nvSpPr>
          <p:cNvPr id="580" name="Google Shape;580;p27"/>
          <p:cNvSpPr/>
          <p:nvPr/>
        </p:nvSpPr>
        <p:spPr>
          <a:xfrm>
            <a:off x="902690" y="3115840"/>
            <a:ext cx="209725" cy="220798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p27"/>
          <p:cNvSpPr/>
          <p:nvPr/>
        </p:nvSpPr>
        <p:spPr>
          <a:xfrm>
            <a:off x="405817" y="3459788"/>
            <a:ext cx="209725" cy="220798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Google Shape;582;p27"/>
          <p:cNvSpPr/>
          <p:nvPr/>
        </p:nvSpPr>
        <p:spPr>
          <a:xfrm>
            <a:off x="1390998" y="3495322"/>
            <a:ext cx="209725" cy="220798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Google Shape;583;p27"/>
          <p:cNvSpPr/>
          <p:nvPr/>
        </p:nvSpPr>
        <p:spPr>
          <a:xfrm>
            <a:off x="881194" y="3839988"/>
            <a:ext cx="209725" cy="220798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>
            <p:ph type="title"/>
          </p:nvPr>
        </p:nvSpPr>
        <p:spPr>
          <a:xfrm>
            <a:off x="628650" y="171651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Arial"/>
              <a:buNone/>
            </a:pPr>
            <a:r>
              <a:rPr b="1" lang="en-US" sz="3600">
                <a:solidFill>
                  <a:srgbClr val="0070C0"/>
                </a:solidFill>
              </a:rPr>
              <a:t>Process of solving a problem</a:t>
            </a:r>
            <a:endParaRPr/>
          </a:p>
        </p:txBody>
      </p:sp>
      <p:grpSp>
        <p:nvGrpSpPr>
          <p:cNvPr id="107" name="Google Shape;107;p3"/>
          <p:cNvGrpSpPr/>
          <p:nvPr/>
        </p:nvGrpSpPr>
        <p:grpSpPr>
          <a:xfrm>
            <a:off x="483215" y="1751175"/>
            <a:ext cx="7879769" cy="4351338"/>
            <a:chOff x="3465" y="0"/>
            <a:chExt cx="7879769" cy="4351338"/>
          </a:xfrm>
        </p:grpSpPr>
        <p:sp>
          <p:nvSpPr>
            <p:cNvPr id="108" name="Google Shape;108;p3"/>
            <p:cNvSpPr/>
            <p:nvPr/>
          </p:nvSpPr>
          <p:spPr>
            <a:xfrm>
              <a:off x="591502" y="0"/>
              <a:ext cx="6703695" cy="4351338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CCD3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3465" y="1305401"/>
              <a:ext cx="1515340" cy="1740535"/>
            </a:xfrm>
            <a:prstGeom prst="roundRect">
              <a:avLst>
                <a:gd fmla="val 16667" name="adj"/>
              </a:avLst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3"/>
            <p:cNvSpPr txBox="1"/>
            <p:nvPr/>
          </p:nvSpPr>
          <p:spPr>
            <a:xfrm>
              <a:off x="77438" y="1379374"/>
              <a:ext cx="1367394" cy="15925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spcFirstLastPara="1" rIns="53325" wrap="square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Define the problem</a:t>
              </a: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1594572" y="1305401"/>
              <a:ext cx="1515340" cy="1740535"/>
            </a:xfrm>
            <a:prstGeom prst="roundRect">
              <a:avLst>
                <a:gd fmla="val 16667" name="adj"/>
              </a:avLst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3"/>
            <p:cNvSpPr txBox="1"/>
            <p:nvPr/>
          </p:nvSpPr>
          <p:spPr>
            <a:xfrm>
              <a:off x="1668545" y="1379374"/>
              <a:ext cx="1367394" cy="15925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spcFirstLastPara="1" rIns="53325" wrap="square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Analyzing the problem</a:t>
              </a: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3185679" y="1305401"/>
              <a:ext cx="1515340" cy="1740535"/>
            </a:xfrm>
            <a:prstGeom prst="roundRect">
              <a:avLst>
                <a:gd fmla="val 16667" name="adj"/>
              </a:avLst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3"/>
            <p:cNvSpPr txBox="1"/>
            <p:nvPr/>
          </p:nvSpPr>
          <p:spPr>
            <a:xfrm>
              <a:off x="3259652" y="1379374"/>
              <a:ext cx="1367394" cy="15925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spcFirstLastPara="1" rIns="53325" wrap="square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Identification of solution</a:t>
              </a: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4776787" y="1305401"/>
              <a:ext cx="1515340" cy="1740535"/>
            </a:xfrm>
            <a:prstGeom prst="roundRect">
              <a:avLst>
                <a:gd fmla="val 16667" name="adj"/>
              </a:avLst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3"/>
            <p:cNvSpPr txBox="1"/>
            <p:nvPr/>
          </p:nvSpPr>
          <p:spPr>
            <a:xfrm>
              <a:off x="4850760" y="1379374"/>
              <a:ext cx="1367394" cy="15925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spcFirstLastPara="1" rIns="53325" wrap="square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Choosing the solution</a:t>
              </a: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6367894" y="1305401"/>
              <a:ext cx="1515340" cy="1740535"/>
            </a:xfrm>
            <a:prstGeom prst="roundRect">
              <a:avLst>
                <a:gd fmla="val 16667" name="adj"/>
              </a:avLst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3"/>
            <p:cNvSpPr txBox="1"/>
            <p:nvPr/>
          </p:nvSpPr>
          <p:spPr>
            <a:xfrm>
              <a:off x="6441867" y="1379374"/>
              <a:ext cx="1367394" cy="15925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spcFirstLastPara="1" rIns="53325" wrap="square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Implementation </a:t>
              </a:r>
              <a:endParaRPr/>
            </a:p>
          </p:txBody>
        </p:sp>
      </p:grpSp>
      <p:sp>
        <p:nvSpPr>
          <p:cNvPr id="119" name="Google Shape;119;p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Arial"/>
              <a:buNone/>
            </a:pPr>
            <a:r>
              <a:rPr b="1" lang="en-US" sz="3600">
                <a:solidFill>
                  <a:srgbClr val="0070C0"/>
                </a:solidFill>
              </a:rPr>
              <a:t>Properties of search algorithm</a:t>
            </a:r>
            <a:endParaRPr/>
          </a:p>
        </p:txBody>
      </p:sp>
      <p:sp>
        <p:nvSpPr>
          <p:cNvPr id="125" name="Google Shape;125;p4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 essential properties of a search algorithm are: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00000"/>
              <a:buChar char="•"/>
            </a:pPr>
            <a:r>
              <a:rPr lang="en-US">
                <a:solidFill>
                  <a:srgbClr val="FF0000"/>
                </a:solidFill>
              </a:rPr>
              <a:t>Completeness:</a:t>
            </a:r>
            <a:r>
              <a:rPr lang="en-US"/>
              <a:t> A search algorithm is said to be complete if it guarantees to return a solution for any random input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00000"/>
              <a:buChar char="•"/>
            </a:pPr>
            <a:r>
              <a:rPr lang="en-US">
                <a:solidFill>
                  <a:srgbClr val="FF0000"/>
                </a:solidFill>
              </a:rPr>
              <a:t>Optimality:</a:t>
            </a:r>
            <a:r>
              <a:rPr lang="en-US"/>
              <a:t> A solution is found for an algorithm is guaranteed to be the best solution (lowest path cost.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00000"/>
              <a:buChar char="•"/>
            </a:pPr>
            <a:r>
              <a:rPr lang="en-US">
                <a:solidFill>
                  <a:srgbClr val="FF0000"/>
                </a:solidFill>
              </a:rPr>
              <a:t>Time complexity: </a:t>
            </a:r>
            <a:r>
              <a:rPr lang="en-US"/>
              <a:t>Time complexity is a measure of time for an algorithm to complete its task.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00000"/>
              <a:buChar char="•"/>
            </a:pPr>
            <a:r>
              <a:rPr lang="en-US">
                <a:solidFill>
                  <a:srgbClr val="FF0000"/>
                </a:solidFill>
              </a:rPr>
              <a:t>Space Complexity: </a:t>
            </a:r>
            <a:r>
              <a:rPr lang="en-US"/>
              <a:t>it is the maximum storage requirement at any point during the search as the complexity of the problem</a:t>
            </a:r>
            <a:endParaRPr/>
          </a:p>
        </p:txBody>
      </p:sp>
      <p:sp>
        <p:nvSpPr>
          <p:cNvPr id="126" name="Google Shape;126;p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Arial"/>
              <a:buNone/>
            </a:pPr>
            <a:r>
              <a:rPr b="1" lang="en-US" sz="3600">
                <a:solidFill>
                  <a:srgbClr val="0070C0"/>
                </a:solidFill>
              </a:rPr>
              <a:t>Types of Search Algorithm</a:t>
            </a:r>
            <a:endParaRPr/>
          </a:p>
        </p:txBody>
      </p:sp>
      <p:sp>
        <p:nvSpPr>
          <p:cNvPr id="132" name="Google Shape;132;p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Image result for Types of Search Algorithm AI" id="133" name="Google Shape;133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4900" y="2892505"/>
            <a:ext cx="7886700" cy="281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Arial"/>
              <a:buNone/>
            </a:pPr>
            <a:r>
              <a:rPr b="1" lang="en-US" sz="3600">
                <a:solidFill>
                  <a:srgbClr val="0070C0"/>
                </a:solidFill>
              </a:rPr>
              <a:t>Uninformed Search</a:t>
            </a:r>
            <a:endParaRPr/>
          </a:p>
        </p:txBody>
      </p:sp>
      <p:sp>
        <p:nvSpPr>
          <p:cNvPr id="139" name="Google Shape;139;p6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 search algorithms in this section have no additional information on the goal node other than the one provided in the problem definition (that is, no domain knowledge).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 plans to reach the goal state from the start state differ only by the order and/or length of actions.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 class of general purpose algorithms that operates in a brute force way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 search space is explored without leveraging on any information on the problem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Also called blind search, or naïve search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Since the methods are generic they are intrinsically inefficient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 following uninformed search algorithms are: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Depth First Search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Breath First Search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Uniform Cost Search</a:t>
            </a:r>
            <a:endParaRPr/>
          </a:p>
          <a:p>
            <a:pPr indent="-10414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10414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140" name="Google Shape;140;p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Arial"/>
              <a:buNone/>
            </a:pPr>
            <a:r>
              <a:rPr b="1" lang="en-US" sz="3600">
                <a:solidFill>
                  <a:srgbClr val="0070C0"/>
                </a:solidFill>
              </a:rPr>
              <a:t>Uninformed Search</a:t>
            </a:r>
            <a:endParaRPr sz="3600">
              <a:solidFill>
                <a:srgbClr val="0070C0"/>
              </a:solidFill>
            </a:endParaRPr>
          </a:p>
        </p:txBody>
      </p:sp>
      <p:sp>
        <p:nvSpPr>
          <p:cNvPr id="146" name="Google Shape;146;p7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E.g. Random Search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This method selects randomly a new state from the current one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If the goal state is reached, the search terminates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Otherwise the methods randomly select an other operator to move to the next state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47" name="Google Shape;147;p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8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Arial"/>
              <a:buNone/>
            </a:pPr>
            <a:r>
              <a:rPr b="1" lang="en-US" sz="3600">
                <a:solidFill>
                  <a:srgbClr val="0070C0"/>
                </a:solidFill>
              </a:rPr>
              <a:t>Informed Search (Heuristic Search)</a:t>
            </a:r>
            <a:endParaRPr/>
          </a:p>
        </p:txBody>
      </p:sp>
      <p:sp>
        <p:nvSpPr>
          <p:cNvPr id="153" name="Google Shape;153;p8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It uses domain knowledge, the problem information is available which can guide the search.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Informed search strategies can find a solution more efficiently than an uninformed search.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heuristic is a way which might not always be guarantee for the best solution but guaranteed to find a good solution in reasonable time.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It can solve much complex problem which could not be solved in another way. </a:t>
            </a:r>
            <a:endParaRPr/>
          </a:p>
        </p:txBody>
      </p:sp>
      <p:sp>
        <p:nvSpPr>
          <p:cNvPr id="154" name="Google Shape;154;p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9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60" name="Google Shape;160;p9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Each of these algorithms will have: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A problem graph</a:t>
            </a:r>
            <a:r>
              <a:rPr lang="en-US"/>
              <a:t>, containing the start node S and the goal node G.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A strategy</a:t>
            </a:r>
            <a:r>
              <a:rPr lang="en-US"/>
              <a:t>, describing the manner in which the graph will be traversed to get to G 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A fringe</a:t>
            </a:r>
            <a:r>
              <a:rPr lang="en-US"/>
              <a:t>, which is a data structure used to store all the possible states (nodes) that you can go from the current states.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A tree</a:t>
            </a:r>
            <a:r>
              <a:rPr lang="en-US"/>
              <a:t>, that results while traversing to the goal node.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A solution plan</a:t>
            </a:r>
            <a:r>
              <a:rPr lang="en-US"/>
              <a:t>, which the sequence of nodes from S to G.</a:t>
            </a:r>
            <a:endParaRPr/>
          </a:p>
        </p:txBody>
      </p:sp>
      <p:sp>
        <p:nvSpPr>
          <p:cNvPr id="161" name="Google Shape;161;p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2020-01-10T14:32:58Z</dcterms:created>
  <dc:creator>M Shamim Kaiser</dc:creator>
</cp:coreProperties>
</file>