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BD4013B-9BDD-4529-B8FC-50F3A5CD3D69}">
  <a:tblStyle styleId="{8BD4013B-9BDD-4529-B8FC-50F3A5CD3D69}" styleName="Table_0">
    <a:wholeTbl>
      <a:tcTxStyle b="off" i="off">
        <a:font>
          <a:latin typeface="Arial"/>
          <a:ea typeface="Arial"/>
          <a:cs typeface="Arial"/>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B685405C-FEB0-4481-B3D2-4EE1A8423FF0}" styleName="Table_1">
    <a:wholeTbl>
      <a:tcTxStyle b="off" i="off">
        <a:font>
          <a:latin typeface="Arial"/>
          <a:ea typeface="Arial"/>
          <a:cs typeface="Arial"/>
        </a:font>
        <a:schemeClr val="lt1"/>
      </a:tcTxStyle>
      <a:tcStyle>
        <a:tcBdr>
          <a:left>
            <a:ln cap="flat" cmpd="sng" w="9525">
              <a:solidFill>
                <a:srgbClr val="C7DBBF"/>
              </a:solidFill>
              <a:prstDash val="solid"/>
              <a:round/>
              <a:headEnd len="sm" w="sm" type="none"/>
              <a:tailEnd len="sm" w="sm" type="none"/>
            </a:ln>
          </a:left>
          <a:right>
            <a:ln cap="flat" cmpd="sng" w="9525">
              <a:solidFill>
                <a:srgbClr val="C7DBBF"/>
              </a:solidFill>
              <a:prstDash val="solid"/>
              <a:round/>
              <a:headEnd len="sm" w="sm" type="none"/>
              <a:tailEnd len="sm" w="sm" type="none"/>
            </a:ln>
          </a:right>
          <a:top>
            <a:ln cap="flat" cmpd="sng" w="9525">
              <a:solidFill>
                <a:srgbClr val="C7DBBF"/>
              </a:solidFill>
              <a:prstDash val="solid"/>
              <a:round/>
              <a:headEnd len="sm" w="sm" type="none"/>
              <a:tailEnd len="sm" w="sm" type="none"/>
            </a:ln>
          </a:top>
          <a:bottom>
            <a:ln cap="flat" cmpd="sng" w="9525">
              <a:solidFill>
                <a:srgbClr val="C7DBBF"/>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fill>
          <a:solidFill>
            <a:schemeClr val="lt1">
              <a:alpha val="20000"/>
            </a:schemeClr>
          </a:solidFill>
        </a:fill>
      </a:tcStyle>
    </a:band1H>
    <a:band2H>
      <a:tcTxStyle b="off" i="off"/>
    </a:band2H>
    <a:band1V>
      <a:tcTxStyle b="off" i="off"/>
      <a:tcStyle>
        <a:fill>
          <a:solidFill>
            <a:schemeClr val="lt1">
              <a:alpha val="20000"/>
            </a:schemeClr>
          </a:solidFill>
        </a:fill>
      </a:tcStyle>
    </a:band1V>
    <a:band2V>
      <a:tcTxStyle b="off" i="off"/>
    </a:band2V>
    <a:lastCol>
      <a:tcTxStyle b="on" i="off"/>
      <a:tcStyle>
        <a:tcBdr>
          <a:left>
            <a:ln cap="flat" cmpd="sng" w="9525">
              <a:solidFill>
                <a:schemeClr val="lt1"/>
              </a:solidFill>
              <a:prstDash val="solid"/>
              <a:round/>
              <a:headEnd len="sm" w="sm" type="none"/>
              <a:tailEnd len="sm" w="sm" type="none"/>
            </a:ln>
          </a:left>
        </a:tcBdr>
      </a:tcStyle>
    </a:lastCol>
    <a:firstCol>
      <a:tcTxStyle b="on" i="off"/>
      <a:tcStyle>
        <a:tcBdr>
          <a:right>
            <a:ln cap="flat" cmpd="sng" w="9525">
              <a:solidFill>
                <a:schemeClr val="lt1"/>
              </a:solidFill>
              <a:prstDash val="solid"/>
              <a:round/>
              <a:headEnd len="sm" w="sm" type="none"/>
              <a:tailEnd len="sm" w="sm" type="none"/>
            </a:ln>
          </a:right>
        </a:tcBdr>
      </a:tcStyle>
    </a:firstCol>
    <a:lastRow>
      <a:tcTxStyle b="on" i="off"/>
      <a:tcStyle>
        <a:tcBdr>
          <a:top>
            <a:ln cap="flat" cmpd="sng" w="9525">
              <a:solidFill>
                <a:schemeClr val="lt1"/>
              </a:solidFill>
              <a:prstDash val="solid"/>
              <a:round/>
              <a:headEnd len="sm" w="sm" type="none"/>
              <a:tailEnd len="sm" w="sm" type="none"/>
            </a:ln>
          </a:top>
        </a:tcBdr>
        <a:fill>
          <a:solidFill>
            <a:srgbClr val="FFFFFF">
              <a:alpha val="0"/>
            </a:srgbClr>
          </a:solidFill>
        </a:fill>
      </a:tcStyle>
    </a:lastRow>
    <a:seCell>
      <a:tcTxStyle b="off" i="off"/>
      <a:tcStyle>
        <a:tcBdr>
          <a:left>
            <a:ln cap="flat" cmpd="sng" w="9525">
              <a:solidFill>
                <a:srgbClr val="000000">
                  <a:alpha val="0"/>
                </a:srgbClr>
              </a:solidFill>
              <a:prstDash val="solid"/>
              <a:round/>
              <a:headEnd len="sm" w="sm" type="none"/>
              <a:tailEnd len="sm" w="sm" type="none"/>
            </a:ln>
          </a:left>
          <a:top>
            <a:ln cap="flat" cmpd="sng" w="9525">
              <a:solidFill>
                <a:srgbClr val="000000">
                  <a:alpha val="0"/>
                </a:srgbClr>
              </a:solidFill>
              <a:prstDash val="solid"/>
              <a:round/>
              <a:headEnd len="sm" w="sm" type="none"/>
              <a:tailEnd len="sm" w="sm" type="none"/>
            </a:ln>
          </a:top>
        </a:tcBdr>
      </a:tcStyle>
    </a:seCell>
    <a:swCell>
      <a:tcTxStyle b="off" i="off"/>
      <a:tcStyle>
        <a:tcBdr>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tcBdr>
      </a:tcStyle>
    </a:swCell>
    <a:firstRow>
      <a:tcTxStyle b="on" i="off"/>
      <a:tcStyle>
        <a:tcBdr>
          <a:bottom>
            <a:ln cap="flat" cmpd="sng" w="9525">
              <a:solidFill>
                <a:schemeClr val="lt1"/>
              </a:solidFill>
              <a:prstDash val="solid"/>
              <a:round/>
              <a:headEnd len="sm" w="sm" type="none"/>
              <a:tailEnd len="sm" w="sm" type="none"/>
            </a:ln>
          </a:bottom>
        </a:tcBdr>
        <a:fill>
          <a:solidFill>
            <a:srgbClr val="FFFFFF">
              <a:alpha val="0"/>
            </a:srgbClr>
          </a:solidFill>
        </a:fill>
      </a:tcStyle>
    </a:firstRow>
    <a:neCell>
      <a:tcTxStyle b="off" i="off"/>
      <a:tcStyle>
        <a:tcBdr>
          <a:bottom>
            <a:ln cap="flat" cmpd="sng" w="9525">
              <a:solidFill>
                <a:srgbClr val="000000">
                  <a:alpha val="0"/>
                </a:srgbClr>
              </a:solidFill>
              <a:prstDash val="solid"/>
              <a:round/>
              <a:headEnd len="sm" w="sm" type="none"/>
              <a:tailEnd len="sm" w="sm" type="none"/>
            </a:ln>
          </a:bottom>
        </a:tcBdr>
      </a:tcStyle>
    </a:neCell>
    <a:nwCell>
      <a:tcTxStyle b="off" i="off"/>
    </a:nwCell>
  </a:tblStyle>
  <a:tblStyle styleId="{7B4412C4-DB9F-4A07-9810-67E054E00AB8}" styleName="Table_2">
    <a:wholeTbl>
      <a:tcTxStyle b="off" i="off">
        <a:font>
          <a:latin typeface="Arial"/>
          <a:ea typeface="Arial"/>
          <a:cs typeface="Arial"/>
        </a:font>
        <a:schemeClr val="lt1"/>
      </a:tcTxStyle>
      <a:tcStyle>
        <a:tcBdr>
          <a:left>
            <a:ln cap="flat" cmpd="sng" w="9525">
              <a:solidFill>
                <a:srgbClr val="F6CBBC"/>
              </a:solidFill>
              <a:prstDash val="solid"/>
              <a:round/>
              <a:headEnd len="sm" w="sm" type="none"/>
              <a:tailEnd len="sm" w="sm" type="none"/>
            </a:ln>
          </a:left>
          <a:right>
            <a:ln cap="flat" cmpd="sng" w="9525">
              <a:solidFill>
                <a:srgbClr val="F6CBBC"/>
              </a:solidFill>
              <a:prstDash val="solid"/>
              <a:round/>
              <a:headEnd len="sm" w="sm" type="none"/>
              <a:tailEnd len="sm" w="sm" type="none"/>
            </a:ln>
          </a:right>
          <a:top>
            <a:ln cap="flat" cmpd="sng" w="9525">
              <a:solidFill>
                <a:srgbClr val="F6CBBC"/>
              </a:solidFill>
              <a:prstDash val="solid"/>
              <a:round/>
              <a:headEnd len="sm" w="sm" type="none"/>
              <a:tailEnd len="sm" w="sm" type="none"/>
            </a:ln>
          </a:top>
          <a:bottom>
            <a:ln cap="flat" cmpd="sng" w="9525">
              <a:solidFill>
                <a:srgbClr val="F6CBBC"/>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fill>
          <a:solidFill>
            <a:schemeClr val="lt1">
              <a:alpha val="20000"/>
            </a:schemeClr>
          </a:solidFill>
        </a:fill>
      </a:tcStyle>
    </a:band1H>
    <a:band2H>
      <a:tcTxStyle b="off" i="off"/>
    </a:band2H>
    <a:band1V>
      <a:tcTxStyle b="off" i="off"/>
      <a:tcStyle>
        <a:fill>
          <a:solidFill>
            <a:schemeClr val="lt1">
              <a:alpha val="20000"/>
            </a:schemeClr>
          </a:solidFill>
        </a:fill>
      </a:tcStyle>
    </a:band1V>
    <a:band2V>
      <a:tcTxStyle b="off" i="off"/>
    </a:band2V>
    <a:lastCol>
      <a:tcTxStyle b="on" i="off"/>
      <a:tcStyle>
        <a:tcBdr>
          <a:left>
            <a:ln cap="flat" cmpd="sng" w="9525">
              <a:solidFill>
                <a:schemeClr val="lt1"/>
              </a:solidFill>
              <a:prstDash val="solid"/>
              <a:round/>
              <a:headEnd len="sm" w="sm" type="none"/>
              <a:tailEnd len="sm" w="sm" type="none"/>
            </a:ln>
          </a:left>
        </a:tcBdr>
      </a:tcStyle>
    </a:lastCol>
    <a:firstCol>
      <a:tcTxStyle b="on" i="off"/>
      <a:tcStyle>
        <a:tcBdr>
          <a:right>
            <a:ln cap="flat" cmpd="sng" w="9525">
              <a:solidFill>
                <a:schemeClr val="lt1"/>
              </a:solidFill>
              <a:prstDash val="solid"/>
              <a:round/>
              <a:headEnd len="sm" w="sm" type="none"/>
              <a:tailEnd len="sm" w="sm" type="none"/>
            </a:ln>
          </a:right>
        </a:tcBdr>
      </a:tcStyle>
    </a:firstCol>
    <a:lastRow>
      <a:tcTxStyle b="on" i="off"/>
      <a:tcStyle>
        <a:tcBdr>
          <a:top>
            <a:ln cap="flat" cmpd="sng" w="9525">
              <a:solidFill>
                <a:schemeClr val="lt1"/>
              </a:solidFill>
              <a:prstDash val="solid"/>
              <a:round/>
              <a:headEnd len="sm" w="sm" type="none"/>
              <a:tailEnd len="sm" w="sm" type="none"/>
            </a:ln>
          </a:top>
        </a:tcBdr>
        <a:fill>
          <a:solidFill>
            <a:srgbClr val="FFFFFF">
              <a:alpha val="0"/>
            </a:srgbClr>
          </a:solidFill>
        </a:fill>
      </a:tcStyle>
    </a:lastRow>
    <a:seCell>
      <a:tcTxStyle b="off" i="off"/>
      <a:tcStyle>
        <a:tcBdr>
          <a:left>
            <a:ln cap="flat" cmpd="sng" w="9525">
              <a:solidFill>
                <a:srgbClr val="000000">
                  <a:alpha val="0"/>
                </a:srgbClr>
              </a:solidFill>
              <a:prstDash val="solid"/>
              <a:round/>
              <a:headEnd len="sm" w="sm" type="none"/>
              <a:tailEnd len="sm" w="sm" type="none"/>
            </a:ln>
          </a:left>
          <a:top>
            <a:ln cap="flat" cmpd="sng" w="9525">
              <a:solidFill>
                <a:srgbClr val="000000">
                  <a:alpha val="0"/>
                </a:srgbClr>
              </a:solidFill>
              <a:prstDash val="solid"/>
              <a:round/>
              <a:headEnd len="sm" w="sm" type="none"/>
              <a:tailEnd len="sm" w="sm" type="none"/>
            </a:ln>
          </a:top>
        </a:tcBdr>
      </a:tcStyle>
    </a:seCell>
    <a:swCell>
      <a:tcTxStyle b="off" i="off"/>
      <a:tcStyle>
        <a:tcBdr>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tcBdr>
      </a:tcStyle>
    </a:swCell>
    <a:firstRow>
      <a:tcTxStyle b="on" i="off"/>
      <a:tcStyle>
        <a:tcBdr>
          <a:bottom>
            <a:ln cap="flat" cmpd="sng" w="9525">
              <a:solidFill>
                <a:schemeClr val="lt1"/>
              </a:solidFill>
              <a:prstDash val="solid"/>
              <a:round/>
              <a:headEnd len="sm" w="sm" type="none"/>
              <a:tailEnd len="sm" w="sm" type="none"/>
            </a:ln>
          </a:bottom>
        </a:tcBdr>
        <a:fill>
          <a:solidFill>
            <a:srgbClr val="FFFFFF">
              <a:alpha val="0"/>
            </a:srgbClr>
          </a:solidFill>
        </a:fill>
      </a:tcStyle>
    </a:firstRow>
    <a:neCell>
      <a:tcTxStyle b="off" i="off"/>
      <a:tcStyle>
        <a:tcBdr>
          <a:bottom>
            <a:ln cap="flat" cmpd="sng" w="9525">
              <a:solidFill>
                <a:srgbClr val="000000">
                  <a:alpha val="0"/>
                </a:srgbClr>
              </a:solidFill>
              <a:prstDash val="solid"/>
              <a:round/>
              <a:headEnd len="sm" w="sm" type="none"/>
              <a:tailEnd len="sm" w="sm" type="none"/>
            </a:ln>
          </a:bottom>
        </a:tcBdr>
      </a:tcStyle>
    </a:neCell>
    <a:nwCell>
      <a:tcTxStyle b="off" i="off"/>
    </a:nwCell>
  </a:tblStyle>
  <a:tblStyle styleId="{B053FA8C-D949-4294-BE18-F0C8663DA5EA}" styleName="Table_3">
    <a:wholeTbl>
      <a:tcTxStyle b="off" i="off">
        <a:font>
          <a:latin typeface="Arial"/>
          <a:ea typeface="Arial"/>
          <a:cs typeface="Arial"/>
        </a:font>
        <a:schemeClr val="lt1"/>
      </a:tcTxStyle>
      <a:tcStyle>
        <a:tcBdr>
          <a:left>
            <a:ln cap="flat" cmpd="sng" w="9525">
              <a:solidFill>
                <a:srgbClr val="FFE2BA"/>
              </a:solidFill>
              <a:prstDash val="solid"/>
              <a:round/>
              <a:headEnd len="sm" w="sm" type="none"/>
              <a:tailEnd len="sm" w="sm" type="none"/>
            </a:ln>
          </a:left>
          <a:right>
            <a:ln cap="flat" cmpd="sng" w="9525">
              <a:solidFill>
                <a:srgbClr val="FFE2BA"/>
              </a:solidFill>
              <a:prstDash val="solid"/>
              <a:round/>
              <a:headEnd len="sm" w="sm" type="none"/>
              <a:tailEnd len="sm" w="sm" type="none"/>
            </a:ln>
          </a:right>
          <a:top>
            <a:ln cap="flat" cmpd="sng" w="9525">
              <a:solidFill>
                <a:srgbClr val="FFE2BA"/>
              </a:solidFill>
              <a:prstDash val="solid"/>
              <a:round/>
              <a:headEnd len="sm" w="sm" type="none"/>
              <a:tailEnd len="sm" w="sm" type="none"/>
            </a:ln>
          </a:top>
          <a:bottom>
            <a:ln cap="flat" cmpd="sng" w="9525">
              <a:solidFill>
                <a:srgbClr val="FFE2BA"/>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fill>
          <a:solidFill>
            <a:schemeClr val="lt1">
              <a:alpha val="20000"/>
            </a:schemeClr>
          </a:solidFill>
        </a:fill>
      </a:tcStyle>
    </a:band1H>
    <a:band2H>
      <a:tcTxStyle b="off" i="off"/>
    </a:band2H>
    <a:band1V>
      <a:tcTxStyle b="off" i="off"/>
      <a:tcStyle>
        <a:fill>
          <a:solidFill>
            <a:schemeClr val="lt1">
              <a:alpha val="20000"/>
            </a:schemeClr>
          </a:solidFill>
        </a:fill>
      </a:tcStyle>
    </a:band1V>
    <a:band2V>
      <a:tcTxStyle b="off" i="off"/>
    </a:band2V>
    <a:lastCol>
      <a:tcTxStyle b="on" i="off"/>
      <a:tcStyle>
        <a:tcBdr>
          <a:left>
            <a:ln cap="flat" cmpd="sng" w="9525">
              <a:solidFill>
                <a:schemeClr val="lt1"/>
              </a:solidFill>
              <a:prstDash val="solid"/>
              <a:round/>
              <a:headEnd len="sm" w="sm" type="none"/>
              <a:tailEnd len="sm" w="sm" type="none"/>
            </a:ln>
          </a:left>
        </a:tcBdr>
      </a:tcStyle>
    </a:lastCol>
    <a:firstCol>
      <a:tcTxStyle b="on" i="off"/>
      <a:tcStyle>
        <a:tcBdr>
          <a:right>
            <a:ln cap="flat" cmpd="sng" w="9525">
              <a:solidFill>
                <a:schemeClr val="lt1"/>
              </a:solidFill>
              <a:prstDash val="solid"/>
              <a:round/>
              <a:headEnd len="sm" w="sm" type="none"/>
              <a:tailEnd len="sm" w="sm" type="none"/>
            </a:ln>
          </a:right>
        </a:tcBdr>
      </a:tcStyle>
    </a:firstCol>
    <a:lastRow>
      <a:tcTxStyle b="on" i="off"/>
      <a:tcStyle>
        <a:tcBdr>
          <a:top>
            <a:ln cap="flat" cmpd="sng" w="9525">
              <a:solidFill>
                <a:schemeClr val="lt1"/>
              </a:solidFill>
              <a:prstDash val="solid"/>
              <a:round/>
              <a:headEnd len="sm" w="sm" type="none"/>
              <a:tailEnd len="sm" w="sm" type="none"/>
            </a:ln>
          </a:top>
        </a:tcBdr>
        <a:fill>
          <a:solidFill>
            <a:srgbClr val="FFFFFF">
              <a:alpha val="0"/>
            </a:srgbClr>
          </a:solidFill>
        </a:fill>
      </a:tcStyle>
    </a:lastRow>
    <a:seCell>
      <a:tcTxStyle b="off" i="off"/>
      <a:tcStyle>
        <a:tcBdr>
          <a:left>
            <a:ln cap="flat" cmpd="sng" w="9525">
              <a:solidFill>
                <a:srgbClr val="000000">
                  <a:alpha val="0"/>
                </a:srgbClr>
              </a:solidFill>
              <a:prstDash val="solid"/>
              <a:round/>
              <a:headEnd len="sm" w="sm" type="none"/>
              <a:tailEnd len="sm" w="sm" type="none"/>
            </a:ln>
          </a:left>
          <a:top>
            <a:ln cap="flat" cmpd="sng" w="9525">
              <a:solidFill>
                <a:srgbClr val="000000">
                  <a:alpha val="0"/>
                </a:srgbClr>
              </a:solidFill>
              <a:prstDash val="solid"/>
              <a:round/>
              <a:headEnd len="sm" w="sm" type="none"/>
              <a:tailEnd len="sm" w="sm" type="none"/>
            </a:ln>
          </a:top>
        </a:tcBdr>
      </a:tcStyle>
    </a:seCell>
    <a:swCell>
      <a:tcTxStyle b="off" i="off"/>
      <a:tcStyle>
        <a:tcBdr>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tcBdr>
      </a:tcStyle>
    </a:swCell>
    <a:firstRow>
      <a:tcTxStyle b="on" i="off"/>
      <a:tcStyle>
        <a:tcBdr>
          <a:bottom>
            <a:ln cap="flat" cmpd="sng" w="9525">
              <a:solidFill>
                <a:schemeClr val="lt1"/>
              </a:solidFill>
              <a:prstDash val="solid"/>
              <a:round/>
              <a:headEnd len="sm" w="sm" type="none"/>
              <a:tailEnd len="sm" w="sm" type="none"/>
            </a:ln>
          </a:bottom>
        </a:tcBdr>
        <a:fill>
          <a:solidFill>
            <a:srgbClr val="FFFFFF">
              <a:alpha val="0"/>
            </a:srgbClr>
          </a:solidFill>
        </a:fill>
      </a:tcStyle>
    </a:firstRow>
    <a:neCell>
      <a:tcTxStyle b="off" i="off"/>
      <a:tcStyle>
        <a:tcBdr>
          <a:bottom>
            <a:ln cap="flat" cmpd="sng" w="9525">
              <a:solidFill>
                <a:srgbClr val="000000">
                  <a:alpha val="0"/>
                </a:srgbClr>
              </a:solidFill>
              <a:prstDash val="solid"/>
              <a:round/>
              <a:headEnd len="sm" w="sm" type="none"/>
              <a:tailEnd len="sm" w="sm" type="none"/>
            </a:ln>
          </a:bottom>
        </a:tcBdr>
      </a:tcStyle>
    </a:neCell>
    <a:nwCell>
      <a:tcTxStyle b="off" i="off"/>
    </a:nwCell>
  </a:tblStyle>
  <a:tblStyle styleId="{34C31B59-708E-446D-9A88-93BACB869826}" styleName="Table_4">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2" name="Google Shape;312;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9" name="Google Shape;319;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6" name="Google Shape;326;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3" name="Google Shape;333;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8" name="Google Shape;358;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8" name="Google Shape;368;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5" name="Google Shape;375;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2" name="Google Shape;382;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0" name="Google Shape;390;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0" name="Google Shape;400;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r>
              <a:rPr lang="en-US"/>
              <a:t>Page </a:t>
            </a:r>
            <a:fld id="{00000000-1234-1234-1234-123412341234}" type="slidenum">
              <a:rPr b="0" lang="en-US"/>
              <a:t>‹#›</a:t>
            </a:fld>
            <a:endParaRPr b="0"/>
          </a:p>
        </p:txBody>
      </p:sp>
      <p:sp>
        <p:nvSpPr>
          <p:cNvPr id="21" name="Google Shape;21;p2"/>
          <p:cNvSpPr/>
          <p:nvPr/>
        </p:nvSpPr>
        <p:spPr>
          <a:xfrm>
            <a:off x="0" y="0"/>
            <a:ext cx="9144000" cy="112236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 name="Google Shape;22;p2"/>
          <p:cNvSpPr/>
          <p:nvPr/>
        </p:nvSpPr>
        <p:spPr>
          <a:xfrm>
            <a:off x="11086" y="6259484"/>
            <a:ext cx="9144000" cy="9686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12"/>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9" name="Google Shape;29;p3"/>
          <p:cNvSpPr/>
          <p:nvPr/>
        </p:nvSpPr>
        <p:spPr>
          <a:xfrm>
            <a:off x="11086" y="6259484"/>
            <a:ext cx="9144000" cy="9686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 name="Google Shape;30;p3"/>
          <p:cNvSpPr/>
          <p:nvPr/>
        </p:nvSpPr>
        <p:spPr>
          <a:xfrm>
            <a:off x="0" y="1703012"/>
            <a:ext cx="9144000" cy="9686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4"/>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5"/>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6"/>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6"/>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6"/>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6"/>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p:nvPr>
            <p:ph idx="2" type="pic"/>
          </p:nvPr>
        </p:nvSpPr>
        <p:spPr>
          <a:xfrm>
            <a:off x="3887391" y="987426"/>
            <a:ext cx="4629150" cy="4873625"/>
          </a:xfrm>
          <a:prstGeom prst="rect">
            <a:avLst/>
          </a:prstGeom>
          <a:noFill/>
          <a:ln>
            <a:noFill/>
          </a:ln>
        </p:spPr>
      </p:sp>
      <p:sp>
        <p:nvSpPr>
          <p:cNvPr id="72" name="Google Shape;72;p1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shamimkaiser@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7.gif"/><Relationship Id="rId5"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jpg"/><Relationship Id="rId4"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jp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3"/>
          <p:cNvSpPr txBox="1"/>
          <p:nvPr>
            <p:ph type="ctrTitle"/>
          </p:nvPr>
        </p:nvSpPr>
        <p:spPr>
          <a:xfrm>
            <a:off x="685800" y="5389563"/>
            <a:ext cx="77724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2F5496"/>
              </a:buClr>
              <a:buSzPts val="3200"/>
              <a:buFont typeface="Arial"/>
              <a:buNone/>
            </a:pPr>
            <a:r>
              <a:rPr b="1" lang="en-US" sz="3200">
                <a:solidFill>
                  <a:srgbClr val="2F5496"/>
                </a:solidFill>
              </a:rPr>
              <a:t>ICE–4101: Artificial Intelligence</a:t>
            </a:r>
            <a:br>
              <a:rPr b="1" lang="en-US" sz="3200">
                <a:solidFill>
                  <a:srgbClr val="2F5496"/>
                </a:solidFill>
              </a:rPr>
            </a:br>
            <a:r>
              <a:rPr b="1" lang="en-US" sz="2000">
                <a:solidFill>
                  <a:srgbClr val="FF0000"/>
                </a:solidFill>
              </a:rPr>
              <a:t>Lecture # 4: Heuristic Search</a:t>
            </a:r>
            <a:endParaRPr b="1" sz="3200">
              <a:solidFill>
                <a:srgbClr val="FF0000"/>
              </a:solidFill>
            </a:endParaRPr>
          </a:p>
        </p:txBody>
      </p:sp>
      <p:sp>
        <p:nvSpPr>
          <p:cNvPr id="93" name="Google Shape;93;p13"/>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None/>
            </a:pPr>
            <a:r>
              <a:rPr lang="en-US" sz="1800"/>
              <a:t>Instructor: M. Shamim Kaiser</a:t>
            </a:r>
            <a:endParaRPr/>
          </a:p>
          <a:p>
            <a:pPr indent="0" lvl="0" marL="0" rtl="0" algn="ctr">
              <a:lnSpc>
                <a:spcPct val="90000"/>
              </a:lnSpc>
              <a:spcBef>
                <a:spcPts val="1000"/>
              </a:spcBef>
              <a:spcAft>
                <a:spcPts val="0"/>
              </a:spcAft>
              <a:buClr>
                <a:schemeClr val="dk1"/>
              </a:buClr>
              <a:buSzPts val="1800"/>
              <a:buNone/>
            </a:pPr>
            <a:r>
              <a:rPr lang="en-US" sz="1800"/>
              <a:t>Email: </a:t>
            </a:r>
            <a:r>
              <a:rPr lang="en-US" sz="1800" u="sng">
                <a:solidFill>
                  <a:schemeClr val="hlink"/>
                </a:solidFill>
                <a:hlinkClick r:id="rId3"/>
              </a:rPr>
              <a:t>shamimkaiser@gmail.com</a:t>
            </a:r>
            <a:endParaRPr sz="1800"/>
          </a:p>
          <a:p>
            <a:pPr indent="0" lvl="0" marL="0" rtl="0" algn="ctr">
              <a:lnSpc>
                <a:spcPct val="90000"/>
              </a:lnSpc>
              <a:spcBef>
                <a:spcPts val="1000"/>
              </a:spcBef>
              <a:spcAft>
                <a:spcPts val="0"/>
              </a:spcAft>
              <a:buClr>
                <a:schemeClr val="dk1"/>
              </a:buClr>
              <a:buSzPts val="1800"/>
              <a:buNone/>
            </a:pPr>
            <a:r>
              <a:rPr lang="en-US" sz="1800"/>
              <a:t>Skype: shamimkaiser</a:t>
            </a:r>
            <a:endParaRPr sz="1800"/>
          </a:p>
          <a:p>
            <a:pPr indent="0" lvl="0" marL="0" rtl="0" algn="ctr">
              <a:lnSpc>
                <a:spcPct val="90000"/>
              </a:lnSpc>
              <a:spcBef>
                <a:spcPts val="1000"/>
              </a:spcBef>
              <a:spcAft>
                <a:spcPts val="0"/>
              </a:spcAft>
              <a:buClr>
                <a:schemeClr val="dk1"/>
              </a:buClr>
              <a:buSzPts val="1800"/>
              <a:buNone/>
            </a:pPr>
            <a:r>
              <a:rPr lang="en-US" sz="1800"/>
              <a:t>Text phone: 01511932323</a:t>
            </a:r>
            <a:endParaRPr/>
          </a:p>
        </p:txBody>
      </p:sp>
      <p:sp>
        <p:nvSpPr>
          <p:cNvPr id="94" name="Google Shape;94;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Best First Search Algorithm:</a:t>
            </a:r>
            <a:endParaRPr/>
          </a:p>
        </p:txBody>
      </p:sp>
      <p:sp>
        <p:nvSpPr>
          <p:cNvPr id="194" name="Google Shape;194;p2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US"/>
              <a:t>1. Let </a:t>
            </a:r>
            <a:r>
              <a:rPr b="1" lang="en-US"/>
              <a:t>OPEN</a:t>
            </a:r>
            <a:r>
              <a:rPr lang="en-US"/>
              <a:t> be the </a:t>
            </a:r>
            <a:r>
              <a:rPr lang="en-US">
                <a:solidFill>
                  <a:srgbClr val="0070C0"/>
                </a:solidFill>
              </a:rPr>
              <a:t>priority queue </a:t>
            </a:r>
            <a:r>
              <a:rPr lang="en-US"/>
              <a:t>containing initial state	</a:t>
            </a:r>
            <a:endParaRPr/>
          </a:p>
          <a:p>
            <a:pPr indent="0" lvl="0" marL="0" rtl="0" algn="l">
              <a:lnSpc>
                <a:spcPct val="90000"/>
              </a:lnSpc>
              <a:spcBef>
                <a:spcPts val="1000"/>
              </a:spcBef>
              <a:spcAft>
                <a:spcPts val="0"/>
              </a:spcAft>
              <a:buClr>
                <a:schemeClr val="dk1"/>
              </a:buClr>
              <a:buSzPct val="100000"/>
              <a:buNone/>
            </a:pPr>
            <a:r>
              <a:rPr lang="en-US"/>
              <a:t>Loop </a:t>
            </a:r>
            <a:endParaRPr/>
          </a:p>
          <a:p>
            <a:pPr indent="0" lvl="0" marL="0" rtl="0" algn="l">
              <a:lnSpc>
                <a:spcPct val="90000"/>
              </a:lnSpc>
              <a:spcBef>
                <a:spcPts val="1000"/>
              </a:spcBef>
              <a:spcAft>
                <a:spcPts val="0"/>
              </a:spcAft>
              <a:buClr>
                <a:schemeClr val="dk1"/>
              </a:buClr>
              <a:buSzPct val="100000"/>
              <a:buNone/>
            </a:pPr>
            <a:r>
              <a:rPr lang="en-US"/>
              <a:t>2. If OPEN is empty return failure</a:t>
            </a:r>
            <a:endParaRPr/>
          </a:p>
          <a:p>
            <a:pPr indent="0" lvl="0" marL="0" rtl="0" algn="l">
              <a:lnSpc>
                <a:spcPct val="90000"/>
              </a:lnSpc>
              <a:spcBef>
                <a:spcPts val="1000"/>
              </a:spcBef>
              <a:spcAft>
                <a:spcPts val="0"/>
              </a:spcAft>
              <a:buClr>
                <a:schemeClr val="dk1"/>
              </a:buClr>
              <a:buSzPct val="100000"/>
              <a:buNone/>
            </a:pPr>
            <a:r>
              <a:rPr lang="en-US"/>
              <a:t>3. Node🡨 Remove –First (OPEN)</a:t>
            </a:r>
            <a:endParaRPr/>
          </a:p>
          <a:p>
            <a:pPr indent="0" lvl="0" marL="0" rtl="0" algn="l">
              <a:lnSpc>
                <a:spcPct val="90000"/>
              </a:lnSpc>
              <a:spcBef>
                <a:spcPts val="1000"/>
              </a:spcBef>
              <a:spcAft>
                <a:spcPts val="0"/>
              </a:spcAft>
              <a:buClr>
                <a:schemeClr val="dk1"/>
              </a:buClr>
              <a:buSzPct val="100000"/>
              <a:buNone/>
            </a:pPr>
            <a:r>
              <a:rPr lang="en-US"/>
              <a:t>4.	If node is a GOAL</a:t>
            </a:r>
            <a:endParaRPr/>
          </a:p>
          <a:p>
            <a:pPr indent="0" lvl="0" marL="0" rtl="0" algn="l">
              <a:lnSpc>
                <a:spcPct val="90000"/>
              </a:lnSpc>
              <a:spcBef>
                <a:spcPts val="1000"/>
              </a:spcBef>
              <a:spcAft>
                <a:spcPts val="0"/>
              </a:spcAft>
              <a:buClr>
                <a:schemeClr val="dk1"/>
              </a:buClr>
              <a:buSzPct val="100000"/>
              <a:buNone/>
            </a:pPr>
            <a:r>
              <a:rPr lang="en-US"/>
              <a:t>5.	Then return the Path from initial to Node </a:t>
            </a:r>
            <a:endParaRPr/>
          </a:p>
          <a:p>
            <a:pPr indent="0" lvl="0" marL="0" rtl="0" algn="l">
              <a:lnSpc>
                <a:spcPct val="90000"/>
              </a:lnSpc>
              <a:spcBef>
                <a:spcPts val="1000"/>
              </a:spcBef>
              <a:spcAft>
                <a:spcPts val="0"/>
              </a:spcAft>
              <a:buClr>
                <a:schemeClr val="dk1"/>
              </a:buClr>
              <a:buSzPct val="100000"/>
              <a:buNone/>
            </a:pPr>
            <a:r>
              <a:rPr lang="en-US"/>
              <a:t>6.	Else generate all successors of node and put the newly generated node into OPEN according to their f values</a:t>
            </a:r>
            <a:endParaRPr/>
          </a:p>
          <a:p>
            <a:pPr indent="0" lvl="0" marL="0" rtl="0" algn="l">
              <a:lnSpc>
                <a:spcPct val="90000"/>
              </a:lnSpc>
              <a:spcBef>
                <a:spcPts val="1000"/>
              </a:spcBef>
              <a:spcAft>
                <a:spcPts val="0"/>
              </a:spcAft>
              <a:buClr>
                <a:schemeClr val="dk1"/>
              </a:buClr>
              <a:buSzPct val="100000"/>
              <a:buNone/>
            </a:pPr>
            <a:r>
              <a:rPr lang="en-US"/>
              <a:t>7.End Loop  </a:t>
            </a:r>
            <a:br>
              <a:rPr lang="en-US"/>
            </a:br>
            <a:endParaRPr/>
          </a:p>
        </p:txBody>
      </p:sp>
      <p:sp>
        <p:nvSpPr>
          <p:cNvPr id="195" name="Google Shape;195;p2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Example</a:t>
            </a:r>
            <a:endParaRPr/>
          </a:p>
        </p:txBody>
      </p:sp>
      <p:sp>
        <p:nvSpPr>
          <p:cNvPr id="201" name="Google Shape;201;p23"/>
          <p:cNvSpPr txBox="1"/>
          <p:nvPr>
            <p:ph idx="1" type="body"/>
          </p:nvPr>
        </p:nvSpPr>
        <p:spPr>
          <a:xfrm>
            <a:off x="4572000" y="1825625"/>
            <a:ext cx="3943350" cy="386211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Straight line distance </a:t>
            </a:r>
            <a:endParaRPr/>
          </a:p>
          <a:p>
            <a:pPr indent="-228600" lvl="0" marL="228600" rtl="0" algn="l">
              <a:lnSpc>
                <a:spcPct val="90000"/>
              </a:lnSpc>
              <a:spcBef>
                <a:spcPts val="1000"/>
              </a:spcBef>
              <a:spcAft>
                <a:spcPts val="0"/>
              </a:spcAft>
              <a:buClr>
                <a:schemeClr val="dk1"/>
              </a:buClr>
              <a:buSzPts val="2000"/>
              <a:buChar char="•"/>
            </a:pPr>
            <a:r>
              <a:rPr lang="en-US" sz="2000"/>
              <a:t>A-G=40</a:t>
            </a:r>
            <a:endParaRPr/>
          </a:p>
          <a:p>
            <a:pPr indent="-228600" lvl="0" marL="228600" rtl="0" algn="l">
              <a:lnSpc>
                <a:spcPct val="90000"/>
              </a:lnSpc>
              <a:spcBef>
                <a:spcPts val="1000"/>
              </a:spcBef>
              <a:spcAft>
                <a:spcPts val="0"/>
              </a:spcAft>
              <a:buClr>
                <a:schemeClr val="dk1"/>
              </a:buClr>
              <a:buSzPts val="2000"/>
              <a:buChar char="•"/>
            </a:pPr>
            <a:r>
              <a:rPr lang="en-US" sz="2000"/>
              <a:t>B-G=32</a:t>
            </a:r>
            <a:endParaRPr/>
          </a:p>
          <a:p>
            <a:pPr indent="-228600" lvl="0" marL="228600" rtl="0" algn="l">
              <a:lnSpc>
                <a:spcPct val="90000"/>
              </a:lnSpc>
              <a:spcBef>
                <a:spcPts val="1000"/>
              </a:spcBef>
              <a:spcAft>
                <a:spcPts val="0"/>
              </a:spcAft>
              <a:buClr>
                <a:schemeClr val="dk1"/>
              </a:buClr>
              <a:buSzPts val="2000"/>
              <a:buChar char="•"/>
            </a:pPr>
            <a:r>
              <a:rPr lang="en-US" sz="2000"/>
              <a:t>C-G=25</a:t>
            </a:r>
            <a:endParaRPr/>
          </a:p>
          <a:p>
            <a:pPr indent="-228600" lvl="0" marL="228600" rtl="0" algn="l">
              <a:lnSpc>
                <a:spcPct val="90000"/>
              </a:lnSpc>
              <a:spcBef>
                <a:spcPts val="1000"/>
              </a:spcBef>
              <a:spcAft>
                <a:spcPts val="0"/>
              </a:spcAft>
              <a:buClr>
                <a:schemeClr val="dk1"/>
              </a:buClr>
              <a:buSzPts val="2000"/>
              <a:buChar char="•"/>
            </a:pPr>
            <a:r>
              <a:rPr lang="en-US" sz="2000"/>
              <a:t>D-G=35</a:t>
            </a:r>
            <a:endParaRPr/>
          </a:p>
          <a:p>
            <a:pPr indent="-228600" lvl="0" marL="228600" rtl="0" algn="l">
              <a:lnSpc>
                <a:spcPct val="90000"/>
              </a:lnSpc>
              <a:spcBef>
                <a:spcPts val="1000"/>
              </a:spcBef>
              <a:spcAft>
                <a:spcPts val="0"/>
              </a:spcAft>
              <a:buClr>
                <a:schemeClr val="dk1"/>
              </a:buClr>
              <a:buSzPts val="2000"/>
              <a:buChar char="•"/>
            </a:pPr>
            <a:r>
              <a:rPr lang="en-US" sz="2000"/>
              <a:t>E-G=19</a:t>
            </a:r>
            <a:endParaRPr/>
          </a:p>
          <a:p>
            <a:pPr indent="-228600" lvl="0" marL="228600" rtl="0" algn="l">
              <a:lnSpc>
                <a:spcPct val="90000"/>
              </a:lnSpc>
              <a:spcBef>
                <a:spcPts val="1000"/>
              </a:spcBef>
              <a:spcAft>
                <a:spcPts val="0"/>
              </a:spcAft>
              <a:buClr>
                <a:schemeClr val="dk1"/>
              </a:buClr>
              <a:buSzPts val="2000"/>
              <a:buChar char="•"/>
            </a:pPr>
            <a:r>
              <a:rPr lang="en-US" sz="2000"/>
              <a:t>F-G=17</a:t>
            </a:r>
            <a:endParaRPr/>
          </a:p>
          <a:p>
            <a:pPr indent="-228600" lvl="0" marL="228600" rtl="0" algn="l">
              <a:lnSpc>
                <a:spcPct val="90000"/>
              </a:lnSpc>
              <a:spcBef>
                <a:spcPts val="1000"/>
              </a:spcBef>
              <a:spcAft>
                <a:spcPts val="0"/>
              </a:spcAft>
              <a:buClr>
                <a:schemeClr val="dk1"/>
              </a:buClr>
              <a:buSzPts val="2000"/>
              <a:buChar char="•"/>
            </a:pPr>
            <a:r>
              <a:rPr lang="en-US" sz="2000"/>
              <a:t>H-G=10</a:t>
            </a:r>
            <a:endParaRPr/>
          </a:p>
          <a:p>
            <a:pPr indent="0" lvl="0" marL="0" rtl="0" algn="l">
              <a:lnSpc>
                <a:spcPct val="90000"/>
              </a:lnSpc>
              <a:spcBef>
                <a:spcPts val="1000"/>
              </a:spcBef>
              <a:spcAft>
                <a:spcPts val="0"/>
              </a:spcAft>
              <a:buClr>
                <a:schemeClr val="dk1"/>
              </a:buClr>
              <a:buSzPts val="1800"/>
              <a:buNone/>
            </a:pPr>
            <a:r>
              <a:rPr lang="en-US" sz="1800"/>
              <a:t>BFS focused on heuristic value only</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02" name="Google Shape;202;p2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203" name="Google Shape;203;p23"/>
          <p:cNvGrpSpPr/>
          <p:nvPr/>
        </p:nvGrpSpPr>
        <p:grpSpPr>
          <a:xfrm>
            <a:off x="382217" y="1772601"/>
            <a:ext cx="3080074" cy="2422584"/>
            <a:chOff x="327172" y="2091020"/>
            <a:chExt cx="3080074" cy="2422584"/>
          </a:xfrm>
        </p:grpSpPr>
        <p:sp>
          <p:nvSpPr>
            <p:cNvPr id="204" name="Google Shape;204;p23"/>
            <p:cNvSpPr/>
            <p:nvPr/>
          </p:nvSpPr>
          <p:spPr>
            <a:xfrm>
              <a:off x="838900" y="2239860"/>
              <a:ext cx="226502" cy="251670"/>
            </a:xfrm>
            <a:prstGeom prst="ellipse">
              <a:avLst/>
            </a:prstGeom>
            <a:solidFill>
              <a:schemeClr val="accen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205" name="Google Shape;205;p23"/>
            <p:cNvSpPr/>
            <p:nvPr/>
          </p:nvSpPr>
          <p:spPr>
            <a:xfrm>
              <a:off x="327172" y="3003259"/>
              <a:ext cx="226502" cy="25167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sp>
          <p:nvSpPr>
            <p:cNvPr id="206" name="Google Shape;206;p23"/>
            <p:cNvSpPr/>
            <p:nvPr/>
          </p:nvSpPr>
          <p:spPr>
            <a:xfrm>
              <a:off x="1400963" y="2952925"/>
              <a:ext cx="226502" cy="25167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207" name="Google Shape;207;p23"/>
            <p:cNvSpPr/>
            <p:nvPr/>
          </p:nvSpPr>
          <p:spPr>
            <a:xfrm>
              <a:off x="2336335" y="2491530"/>
              <a:ext cx="226502" cy="25167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208" name="Google Shape;208;p23"/>
            <p:cNvSpPr/>
            <p:nvPr/>
          </p:nvSpPr>
          <p:spPr>
            <a:xfrm>
              <a:off x="1627465" y="3863132"/>
              <a:ext cx="226502" cy="25167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209" name="Google Shape;209;p23"/>
            <p:cNvSpPr/>
            <p:nvPr/>
          </p:nvSpPr>
          <p:spPr>
            <a:xfrm>
              <a:off x="2759980" y="3303165"/>
              <a:ext cx="226502" cy="25167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210" name="Google Shape;210;p23"/>
            <p:cNvSpPr/>
            <p:nvPr/>
          </p:nvSpPr>
          <p:spPr>
            <a:xfrm>
              <a:off x="2873230" y="4139270"/>
              <a:ext cx="226502" cy="251670"/>
            </a:xfrm>
            <a:prstGeom prst="ellipse">
              <a:avLst/>
            </a:prstGeom>
            <a:solidFill>
              <a:srgbClr val="00B05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cxnSp>
          <p:nvCxnSpPr>
            <p:cNvPr id="211" name="Google Shape;211;p23"/>
            <p:cNvCxnSpPr>
              <a:stCxn id="204" idx="6"/>
              <a:endCxn id="207" idx="1"/>
            </p:cNvCxnSpPr>
            <p:nvPr/>
          </p:nvCxnSpPr>
          <p:spPr>
            <a:xfrm>
              <a:off x="1065402" y="2365695"/>
              <a:ext cx="1304100" cy="162600"/>
            </a:xfrm>
            <a:prstGeom prst="straightConnector1">
              <a:avLst/>
            </a:prstGeom>
            <a:noFill/>
            <a:ln cap="flat" cmpd="sng" w="9525">
              <a:solidFill>
                <a:schemeClr val="accent1"/>
              </a:solidFill>
              <a:prstDash val="solid"/>
              <a:miter lim="800000"/>
              <a:headEnd len="sm" w="sm" type="none"/>
              <a:tailEnd len="sm" w="sm" type="none"/>
            </a:ln>
          </p:spPr>
        </p:cxnSp>
        <p:cxnSp>
          <p:nvCxnSpPr>
            <p:cNvPr id="212" name="Google Shape;212;p23"/>
            <p:cNvCxnSpPr>
              <a:stCxn id="204" idx="3"/>
              <a:endCxn id="205" idx="7"/>
            </p:cNvCxnSpPr>
            <p:nvPr/>
          </p:nvCxnSpPr>
          <p:spPr>
            <a:xfrm flipH="1">
              <a:off x="520470" y="2454674"/>
              <a:ext cx="351600" cy="585300"/>
            </a:xfrm>
            <a:prstGeom prst="straightConnector1">
              <a:avLst/>
            </a:prstGeom>
            <a:noFill/>
            <a:ln cap="flat" cmpd="sng" w="9525">
              <a:solidFill>
                <a:schemeClr val="accent1"/>
              </a:solidFill>
              <a:prstDash val="solid"/>
              <a:miter lim="800000"/>
              <a:headEnd len="sm" w="sm" type="none"/>
              <a:tailEnd len="sm" w="sm" type="none"/>
            </a:ln>
          </p:spPr>
        </p:cxnSp>
        <p:cxnSp>
          <p:nvCxnSpPr>
            <p:cNvPr id="213" name="Google Shape;213;p23"/>
            <p:cNvCxnSpPr>
              <a:stCxn id="204" idx="5"/>
              <a:endCxn id="206" idx="1"/>
            </p:cNvCxnSpPr>
            <p:nvPr/>
          </p:nvCxnSpPr>
          <p:spPr>
            <a:xfrm>
              <a:off x="1032232" y="2454674"/>
              <a:ext cx="402000" cy="535200"/>
            </a:xfrm>
            <a:prstGeom prst="straightConnector1">
              <a:avLst/>
            </a:prstGeom>
            <a:noFill/>
            <a:ln cap="flat" cmpd="sng" w="9525">
              <a:solidFill>
                <a:schemeClr val="accent1"/>
              </a:solidFill>
              <a:prstDash val="solid"/>
              <a:miter lim="800000"/>
              <a:headEnd len="sm" w="sm" type="none"/>
              <a:tailEnd len="sm" w="sm" type="none"/>
            </a:ln>
          </p:spPr>
        </p:cxnSp>
        <p:cxnSp>
          <p:nvCxnSpPr>
            <p:cNvPr id="214" name="Google Shape;214;p23"/>
            <p:cNvCxnSpPr>
              <a:stCxn id="206" idx="4"/>
              <a:endCxn id="208" idx="0"/>
            </p:cNvCxnSpPr>
            <p:nvPr/>
          </p:nvCxnSpPr>
          <p:spPr>
            <a:xfrm>
              <a:off x="1514214" y="3204595"/>
              <a:ext cx="226500" cy="658500"/>
            </a:xfrm>
            <a:prstGeom prst="straightConnector1">
              <a:avLst/>
            </a:prstGeom>
            <a:noFill/>
            <a:ln cap="flat" cmpd="sng" w="9525">
              <a:solidFill>
                <a:schemeClr val="accent1"/>
              </a:solidFill>
              <a:prstDash val="solid"/>
              <a:miter lim="800000"/>
              <a:headEnd len="sm" w="sm" type="none"/>
              <a:tailEnd len="sm" w="sm" type="none"/>
            </a:ln>
          </p:spPr>
        </p:cxnSp>
        <p:cxnSp>
          <p:nvCxnSpPr>
            <p:cNvPr id="215" name="Google Shape;215;p23"/>
            <p:cNvCxnSpPr>
              <a:stCxn id="206" idx="6"/>
              <a:endCxn id="209" idx="2"/>
            </p:cNvCxnSpPr>
            <p:nvPr/>
          </p:nvCxnSpPr>
          <p:spPr>
            <a:xfrm>
              <a:off x="1627465" y="3078760"/>
              <a:ext cx="1132500" cy="350100"/>
            </a:xfrm>
            <a:prstGeom prst="straightConnector1">
              <a:avLst/>
            </a:prstGeom>
            <a:noFill/>
            <a:ln cap="flat" cmpd="sng" w="9525">
              <a:solidFill>
                <a:schemeClr val="accent1"/>
              </a:solidFill>
              <a:prstDash val="solid"/>
              <a:miter lim="800000"/>
              <a:headEnd len="sm" w="sm" type="none"/>
              <a:tailEnd len="sm" w="sm" type="none"/>
            </a:ln>
          </p:spPr>
        </p:cxnSp>
        <p:cxnSp>
          <p:nvCxnSpPr>
            <p:cNvPr id="216" name="Google Shape;216;p23"/>
            <p:cNvCxnSpPr>
              <a:stCxn id="205" idx="5"/>
              <a:endCxn id="208" idx="2"/>
            </p:cNvCxnSpPr>
            <p:nvPr/>
          </p:nvCxnSpPr>
          <p:spPr>
            <a:xfrm>
              <a:off x="520504" y="3218073"/>
              <a:ext cx="1107000" cy="771000"/>
            </a:xfrm>
            <a:prstGeom prst="straightConnector1">
              <a:avLst/>
            </a:prstGeom>
            <a:noFill/>
            <a:ln cap="flat" cmpd="sng" w="9525">
              <a:solidFill>
                <a:schemeClr val="accent1"/>
              </a:solidFill>
              <a:prstDash val="solid"/>
              <a:miter lim="800000"/>
              <a:headEnd len="sm" w="sm" type="none"/>
              <a:tailEnd len="sm" w="sm" type="none"/>
            </a:ln>
          </p:spPr>
        </p:cxnSp>
        <p:cxnSp>
          <p:nvCxnSpPr>
            <p:cNvPr id="217" name="Google Shape;217;p23"/>
            <p:cNvCxnSpPr>
              <a:stCxn id="207" idx="5"/>
              <a:endCxn id="209" idx="0"/>
            </p:cNvCxnSpPr>
            <p:nvPr/>
          </p:nvCxnSpPr>
          <p:spPr>
            <a:xfrm>
              <a:off x="2529667" y="2706344"/>
              <a:ext cx="343500" cy="596700"/>
            </a:xfrm>
            <a:prstGeom prst="straightConnector1">
              <a:avLst/>
            </a:prstGeom>
            <a:noFill/>
            <a:ln cap="flat" cmpd="sng" w="9525">
              <a:solidFill>
                <a:schemeClr val="accent1"/>
              </a:solidFill>
              <a:prstDash val="solid"/>
              <a:miter lim="800000"/>
              <a:headEnd len="sm" w="sm" type="none"/>
              <a:tailEnd len="sm" w="sm" type="none"/>
            </a:ln>
          </p:spPr>
        </p:cxnSp>
        <p:sp>
          <p:nvSpPr>
            <p:cNvPr id="218" name="Google Shape;218;p23"/>
            <p:cNvSpPr txBox="1"/>
            <p:nvPr/>
          </p:nvSpPr>
          <p:spPr>
            <a:xfrm>
              <a:off x="330981" y="2417232"/>
              <a:ext cx="34317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11</a:t>
              </a:r>
              <a:endParaRPr b="0" i="0" sz="1400" u="none" cap="none" strike="noStrike">
                <a:solidFill>
                  <a:srgbClr val="000000"/>
                </a:solidFill>
                <a:latin typeface="Arial"/>
                <a:ea typeface="Arial"/>
                <a:cs typeface="Arial"/>
                <a:sym typeface="Arial"/>
              </a:endParaRPr>
            </a:p>
          </p:txBody>
        </p:sp>
        <p:sp>
          <p:nvSpPr>
            <p:cNvPr id="219" name="Google Shape;219;p23"/>
            <p:cNvSpPr txBox="1"/>
            <p:nvPr/>
          </p:nvSpPr>
          <p:spPr>
            <a:xfrm>
              <a:off x="1544353" y="2091020"/>
              <a:ext cx="269626"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7</a:t>
              </a:r>
              <a:endParaRPr b="0" i="0" sz="1400" u="none" cap="none" strike="noStrike">
                <a:solidFill>
                  <a:srgbClr val="000000"/>
                </a:solidFill>
                <a:latin typeface="Arial"/>
                <a:ea typeface="Arial"/>
                <a:cs typeface="Arial"/>
                <a:sym typeface="Arial"/>
              </a:endParaRPr>
            </a:p>
          </p:txBody>
        </p:sp>
        <p:sp>
          <p:nvSpPr>
            <p:cNvPr id="220" name="Google Shape;220;p23"/>
            <p:cNvSpPr txBox="1"/>
            <p:nvPr/>
          </p:nvSpPr>
          <p:spPr>
            <a:xfrm>
              <a:off x="628650" y="3524173"/>
              <a:ext cx="354584"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15</a:t>
              </a:r>
              <a:endParaRPr b="0" i="0" sz="1400" u="none" cap="none" strike="noStrike">
                <a:solidFill>
                  <a:srgbClr val="000000"/>
                </a:solidFill>
                <a:latin typeface="Arial"/>
                <a:ea typeface="Arial"/>
                <a:cs typeface="Arial"/>
                <a:sym typeface="Arial"/>
              </a:endParaRPr>
            </a:p>
          </p:txBody>
        </p:sp>
        <p:sp>
          <p:nvSpPr>
            <p:cNvPr id="221" name="Google Shape;221;p23"/>
            <p:cNvSpPr txBox="1"/>
            <p:nvPr/>
          </p:nvSpPr>
          <p:spPr>
            <a:xfrm>
              <a:off x="1342628" y="2558302"/>
              <a:ext cx="354584"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14</a:t>
              </a:r>
              <a:endParaRPr b="0" i="0" sz="1400" u="none" cap="none" strike="noStrike">
                <a:solidFill>
                  <a:srgbClr val="000000"/>
                </a:solidFill>
                <a:latin typeface="Arial"/>
                <a:ea typeface="Arial"/>
                <a:cs typeface="Arial"/>
                <a:sym typeface="Arial"/>
              </a:endParaRPr>
            </a:p>
          </p:txBody>
        </p:sp>
        <p:sp>
          <p:nvSpPr>
            <p:cNvPr id="222" name="Google Shape;222;p23"/>
            <p:cNvSpPr txBox="1"/>
            <p:nvPr/>
          </p:nvSpPr>
          <p:spPr>
            <a:xfrm>
              <a:off x="2022136" y="2926393"/>
              <a:ext cx="354584"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10</a:t>
              </a:r>
              <a:endParaRPr b="0" i="0" sz="1400" u="none" cap="none" strike="noStrike">
                <a:solidFill>
                  <a:srgbClr val="000000"/>
                </a:solidFill>
                <a:latin typeface="Arial"/>
                <a:ea typeface="Arial"/>
                <a:cs typeface="Arial"/>
                <a:sym typeface="Arial"/>
              </a:endParaRPr>
            </a:p>
          </p:txBody>
        </p:sp>
        <p:sp>
          <p:nvSpPr>
            <p:cNvPr id="223" name="Google Shape;223;p23"/>
            <p:cNvSpPr txBox="1"/>
            <p:nvPr/>
          </p:nvSpPr>
          <p:spPr>
            <a:xfrm>
              <a:off x="2814896" y="2726260"/>
              <a:ext cx="354584"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25</a:t>
              </a:r>
              <a:endParaRPr b="0" i="0" sz="1400" u="none" cap="none" strike="noStrike">
                <a:solidFill>
                  <a:srgbClr val="000000"/>
                </a:solidFill>
                <a:latin typeface="Arial"/>
                <a:ea typeface="Arial"/>
                <a:cs typeface="Arial"/>
                <a:sym typeface="Arial"/>
              </a:endParaRPr>
            </a:p>
          </p:txBody>
        </p:sp>
        <p:sp>
          <p:nvSpPr>
            <p:cNvPr id="224" name="Google Shape;224;p23"/>
            <p:cNvSpPr txBox="1"/>
            <p:nvPr/>
          </p:nvSpPr>
          <p:spPr>
            <a:xfrm>
              <a:off x="1656825" y="3304368"/>
              <a:ext cx="269626"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sp>
          <p:nvSpPr>
            <p:cNvPr id="225" name="Google Shape;225;p23"/>
            <p:cNvSpPr txBox="1"/>
            <p:nvPr/>
          </p:nvSpPr>
          <p:spPr>
            <a:xfrm>
              <a:off x="1887524" y="4236605"/>
              <a:ext cx="269626"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9</a:t>
              </a:r>
              <a:endParaRPr b="0" i="0" sz="1400" u="none" cap="none" strike="noStrike">
                <a:solidFill>
                  <a:srgbClr val="000000"/>
                </a:solidFill>
                <a:latin typeface="Arial"/>
                <a:ea typeface="Arial"/>
                <a:cs typeface="Arial"/>
                <a:sym typeface="Arial"/>
              </a:endParaRPr>
            </a:p>
          </p:txBody>
        </p:sp>
        <p:sp>
          <p:nvSpPr>
            <p:cNvPr id="226" name="Google Shape;226;p23"/>
            <p:cNvSpPr txBox="1"/>
            <p:nvPr/>
          </p:nvSpPr>
          <p:spPr>
            <a:xfrm>
              <a:off x="3052662" y="3794820"/>
              <a:ext cx="354584"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20</a:t>
              </a:r>
              <a:endParaRPr b="0" i="0" sz="1400" u="none" cap="none" strike="noStrike">
                <a:solidFill>
                  <a:srgbClr val="000000"/>
                </a:solidFill>
                <a:latin typeface="Arial"/>
                <a:ea typeface="Arial"/>
                <a:cs typeface="Arial"/>
                <a:sym typeface="Arial"/>
              </a:endParaRPr>
            </a:p>
          </p:txBody>
        </p:sp>
        <p:sp>
          <p:nvSpPr>
            <p:cNvPr id="227" name="Google Shape;227;p23"/>
            <p:cNvSpPr/>
            <p:nvPr/>
          </p:nvSpPr>
          <p:spPr>
            <a:xfrm>
              <a:off x="2211790" y="4205343"/>
              <a:ext cx="226502" cy="25167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cxnSp>
          <p:nvCxnSpPr>
            <p:cNvPr id="228" name="Google Shape;228;p23"/>
            <p:cNvCxnSpPr>
              <a:stCxn id="208" idx="6"/>
              <a:endCxn id="227" idx="1"/>
            </p:cNvCxnSpPr>
            <p:nvPr/>
          </p:nvCxnSpPr>
          <p:spPr>
            <a:xfrm>
              <a:off x="1853967" y="3988967"/>
              <a:ext cx="390900" cy="253200"/>
            </a:xfrm>
            <a:prstGeom prst="straightConnector1">
              <a:avLst/>
            </a:prstGeom>
            <a:noFill/>
            <a:ln cap="flat" cmpd="sng" w="9525">
              <a:solidFill>
                <a:schemeClr val="accent1"/>
              </a:solidFill>
              <a:prstDash val="solid"/>
              <a:miter lim="800000"/>
              <a:headEnd len="sm" w="sm" type="none"/>
              <a:tailEnd len="sm" w="sm" type="none"/>
            </a:ln>
          </p:spPr>
        </p:cxnSp>
        <p:cxnSp>
          <p:nvCxnSpPr>
            <p:cNvPr id="229" name="Google Shape;229;p23"/>
            <p:cNvCxnSpPr>
              <a:stCxn id="227" idx="6"/>
              <a:endCxn id="210" idx="2"/>
            </p:cNvCxnSpPr>
            <p:nvPr/>
          </p:nvCxnSpPr>
          <p:spPr>
            <a:xfrm flipH="1" rot="10800000">
              <a:off x="2438292" y="4265178"/>
              <a:ext cx="435000" cy="66000"/>
            </a:xfrm>
            <a:prstGeom prst="straightConnector1">
              <a:avLst/>
            </a:prstGeom>
            <a:noFill/>
            <a:ln cap="flat" cmpd="sng" w="9525">
              <a:solidFill>
                <a:schemeClr val="accent1"/>
              </a:solidFill>
              <a:prstDash val="solid"/>
              <a:miter lim="800000"/>
              <a:headEnd len="sm" w="sm" type="none"/>
              <a:tailEnd len="sm" w="sm" type="none"/>
            </a:ln>
          </p:spPr>
        </p:cxnSp>
        <p:cxnSp>
          <p:nvCxnSpPr>
            <p:cNvPr id="230" name="Google Shape;230;p23"/>
            <p:cNvCxnSpPr>
              <a:stCxn id="209" idx="5"/>
              <a:endCxn id="210" idx="0"/>
            </p:cNvCxnSpPr>
            <p:nvPr/>
          </p:nvCxnSpPr>
          <p:spPr>
            <a:xfrm>
              <a:off x="2953312" y="3517979"/>
              <a:ext cx="33300" cy="621300"/>
            </a:xfrm>
            <a:prstGeom prst="straightConnector1">
              <a:avLst/>
            </a:prstGeom>
            <a:noFill/>
            <a:ln cap="flat" cmpd="sng" w="9525">
              <a:solidFill>
                <a:schemeClr val="accent1"/>
              </a:solidFill>
              <a:prstDash val="solid"/>
              <a:miter lim="800000"/>
              <a:headEnd len="sm" w="sm" type="none"/>
              <a:tailEnd len="sm" w="sm" type="none"/>
            </a:ln>
          </p:spPr>
        </p:cxnSp>
        <p:sp>
          <p:nvSpPr>
            <p:cNvPr id="231" name="Google Shape;231;p23"/>
            <p:cNvSpPr txBox="1"/>
            <p:nvPr/>
          </p:nvSpPr>
          <p:spPr>
            <a:xfrm>
              <a:off x="2477658" y="3925188"/>
              <a:ext cx="354584"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10</a:t>
              </a:r>
              <a:endParaRPr b="0" i="0" sz="1400" u="none" cap="none" strike="noStrike">
                <a:solidFill>
                  <a:srgbClr val="000000"/>
                </a:solidFill>
                <a:latin typeface="Arial"/>
                <a:ea typeface="Arial"/>
                <a:cs typeface="Arial"/>
                <a:sym typeface="Arial"/>
              </a:endParaRPr>
            </a:p>
          </p:txBody>
        </p:sp>
      </p:grpSp>
      <p:sp>
        <p:nvSpPr>
          <p:cNvPr id="232" name="Google Shape;232;p23"/>
          <p:cNvSpPr txBox="1"/>
          <p:nvPr/>
        </p:nvSpPr>
        <p:spPr>
          <a:xfrm>
            <a:off x="203784" y="4138492"/>
            <a:ext cx="6210098" cy="261610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600"/>
              <a:buFont typeface="Arial"/>
              <a:buAutoNum type="arabicPeriod"/>
            </a:pPr>
            <a:r>
              <a:rPr b="0" i="0" lang="en-US" sz="1600" u="none" cap="none" strike="noStrike">
                <a:solidFill>
                  <a:schemeClr val="dk1"/>
                </a:solidFill>
                <a:latin typeface="Arial"/>
                <a:ea typeface="Arial"/>
                <a:cs typeface="Arial"/>
                <a:sym typeface="Arial"/>
              </a:rPr>
              <a:t>Initial A</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600"/>
              <a:buFont typeface="Arial"/>
              <a:buAutoNum type="arabicPeriod"/>
            </a:pPr>
            <a:r>
              <a:rPr b="0" i="0" lang="en-US" sz="1600" u="none" cap="none" strike="noStrike">
                <a:solidFill>
                  <a:schemeClr val="dk1"/>
                </a:solidFill>
                <a:latin typeface="Arial"/>
                <a:ea typeface="Arial"/>
                <a:cs typeface="Arial"/>
                <a:sym typeface="Arial"/>
              </a:rPr>
              <a:t>OPEN is not empty</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600"/>
              <a:buFont typeface="Arial"/>
              <a:buAutoNum type="arabicPeriod"/>
            </a:pPr>
            <a:r>
              <a:rPr b="0" i="0" lang="en-US" sz="1600" u="none" cap="none" strike="noStrike">
                <a:solidFill>
                  <a:schemeClr val="dk1"/>
                </a:solidFill>
                <a:latin typeface="Arial"/>
                <a:ea typeface="Arial"/>
                <a:cs typeface="Arial"/>
                <a:sym typeface="Arial"/>
              </a:rPr>
              <a:t>Node A is goal state, NO</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600"/>
              <a:buFont typeface="Arial"/>
              <a:buAutoNum type="arabicPeriod"/>
            </a:pPr>
            <a:r>
              <a:rPr b="0" i="0" lang="en-US" sz="1600" u="none" cap="none" strike="noStrike">
                <a:solidFill>
                  <a:schemeClr val="dk1"/>
                </a:solidFill>
                <a:latin typeface="Arial"/>
                <a:ea typeface="Arial"/>
                <a:cs typeface="Arial"/>
                <a:sym typeface="Arial"/>
              </a:rPr>
              <a:t>A is connected to B (32) C (25) and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D (35)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5. Remove C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6. C is connected to E (19), F(17), A is explored and put in CLOSE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7. 7 is connected to G, path is A to C to F to G</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aphicFrame>
        <p:nvGraphicFramePr>
          <p:cNvPr id="233" name="Google Shape;233;p23"/>
          <p:cNvGraphicFramePr/>
          <p:nvPr/>
        </p:nvGraphicFramePr>
        <p:xfrm>
          <a:off x="1354645" y="4195185"/>
          <a:ext cx="3000000" cy="3000000"/>
        </p:xfrm>
        <a:graphic>
          <a:graphicData uri="http://schemas.openxmlformats.org/drawingml/2006/table">
            <a:tbl>
              <a:tblPr bandRow="1" firstRow="1">
                <a:noFill/>
                <a:tableStyleId>{34C31B59-708E-446D-9A88-93BACB869826}</a:tableStyleId>
              </a:tblPr>
              <a:tblGrid>
                <a:gridCol w="293525"/>
                <a:gridCol w="293525"/>
                <a:gridCol w="293525"/>
                <a:gridCol w="293525"/>
              </a:tblGrid>
              <a:tr h="26652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A</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45725" marB="45725" marR="91450" marL="91450"/>
                </a:tc>
              </a:tr>
            </a:tbl>
          </a:graphicData>
        </a:graphic>
      </p:graphicFrame>
      <p:graphicFrame>
        <p:nvGraphicFramePr>
          <p:cNvPr id="234" name="Google Shape;234;p23"/>
          <p:cNvGraphicFramePr/>
          <p:nvPr/>
        </p:nvGraphicFramePr>
        <p:xfrm>
          <a:off x="948777" y="5143155"/>
          <a:ext cx="3000000" cy="3000000"/>
        </p:xfrm>
        <a:graphic>
          <a:graphicData uri="http://schemas.openxmlformats.org/drawingml/2006/table">
            <a:tbl>
              <a:tblPr bandRow="1" firstRow="1">
                <a:noFill/>
                <a:tableStyleId>{34C31B59-708E-446D-9A88-93BACB869826}</a:tableStyleId>
              </a:tblPr>
              <a:tblGrid>
                <a:gridCol w="293525"/>
                <a:gridCol w="293525"/>
                <a:gridCol w="293525"/>
                <a:gridCol w="293525"/>
              </a:tblGrid>
              <a:tr h="26652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sngStrike">
                          <a:solidFill>
                            <a:schemeClr val="lt1"/>
                          </a:solidFill>
                        </a:rPr>
                        <a:t>A</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C</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B</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D</a:t>
                      </a:r>
                      <a:endParaRPr sz="1400" u="none" cap="none" strike="noStrike"/>
                    </a:p>
                  </a:txBody>
                  <a:tcPr marT="45725" marB="45725" marR="91450" marL="91450"/>
                </a:tc>
              </a:tr>
            </a:tbl>
          </a:graphicData>
        </a:graphic>
      </p:graphicFrame>
      <p:sp>
        <p:nvSpPr>
          <p:cNvPr id="235" name="Google Shape;235;p23"/>
          <p:cNvSpPr txBox="1"/>
          <p:nvPr/>
        </p:nvSpPr>
        <p:spPr>
          <a:xfrm>
            <a:off x="927631" y="5091755"/>
            <a:ext cx="33855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graphicFrame>
        <p:nvGraphicFramePr>
          <p:cNvPr id="236" name="Google Shape;236;p23"/>
          <p:cNvGraphicFramePr/>
          <p:nvPr/>
        </p:nvGraphicFramePr>
        <p:xfrm>
          <a:off x="1546978" y="5397167"/>
          <a:ext cx="3000000" cy="3000000"/>
        </p:xfrm>
        <a:graphic>
          <a:graphicData uri="http://schemas.openxmlformats.org/drawingml/2006/table">
            <a:tbl>
              <a:tblPr bandRow="1" firstRow="1">
                <a:noFill/>
                <a:tableStyleId>{34C31B59-708E-446D-9A88-93BACB869826}</a:tableStyleId>
              </a:tblPr>
              <a:tblGrid>
                <a:gridCol w="208275"/>
                <a:gridCol w="208275"/>
                <a:gridCol w="208275"/>
                <a:gridCol w="208275"/>
                <a:gridCol w="208275"/>
                <a:gridCol w="208275"/>
              </a:tblGrid>
              <a:tr h="26652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sngStrike">
                          <a:solidFill>
                            <a:schemeClr val="lt1"/>
                          </a:solidFill>
                        </a:rPr>
                        <a:t>A</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C</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B</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D</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F</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E</a:t>
                      </a:r>
                      <a:endParaRPr sz="1400" u="none" cap="none" strike="noStrike"/>
                    </a:p>
                  </a:txBody>
                  <a:tcPr marT="45725" marB="45725" marR="91450" marL="91450"/>
                </a:tc>
              </a:tr>
            </a:tbl>
          </a:graphicData>
        </a:graphic>
      </p:graphicFrame>
      <p:sp>
        <p:nvSpPr>
          <p:cNvPr id="237" name="Google Shape;237;p23"/>
          <p:cNvSpPr txBox="1"/>
          <p:nvPr/>
        </p:nvSpPr>
        <p:spPr>
          <a:xfrm>
            <a:off x="1525832" y="5345767"/>
            <a:ext cx="33855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238" name="Google Shape;238;p23"/>
          <p:cNvSpPr txBox="1"/>
          <p:nvPr/>
        </p:nvSpPr>
        <p:spPr>
          <a:xfrm>
            <a:off x="1702752" y="5341191"/>
            <a:ext cx="33855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239" name="Google Shape;239;p23"/>
          <p:cNvSpPr txBox="1"/>
          <p:nvPr/>
        </p:nvSpPr>
        <p:spPr>
          <a:xfrm>
            <a:off x="7041652" y="2723424"/>
            <a:ext cx="2077181"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--Greedy Method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--Complexity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Normally not exponential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And O(b</a:t>
            </a:r>
            <a:r>
              <a:rPr b="0" baseline="30000" i="0" lang="en-US" sz="1800" u="none" cap="none" strike="noStrike">
                <a:solidFill>
                  <a:schemeClr val="dk1"/>
                </a:solidFill>
                <a:latin typeface="Arial"/>
                <a:ea typeface="Arial"/>
                <a:cs typeface="Arial"/>
                <a:sym typeface="Arial"/>
              </a:rPr>
              <a:t>m</a:t>
            </a:r>
            <a:r>
              <a:rPr b="0" i="0" lang="en-US" sz="1800" u="none" cap="none" strike="noStrike">
                <a:solidFill>
                  <a:schemeClr val="dk1"/>
                </a:solidFill>
                <a:latin typeface="Arial"/>
                <a:ea typeface="Arial"/>
                <a:cs typeface="Arial"/>
                <a:sym typeface="Arial"/>
              </a:rPr>
              <a:t>) in worst case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4"/>
          <p:cNvSpPr txBox="1"/>
          <p:nvPr>
            <p:ph type="title"/>
          </p:nvPr>
        </p:nvSpPr>
        <p:spPr>
          <a:xfrm>
            <a:off x="628650" y="2889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0C0"/>
              </a:buClr>
              <a:buSzPts val="3200"/>
              <a:buFont typeface="Arial"/>
              <a:buNone/>
            </a:pPr>
            <a:r>
              <a:rPr b="1" lang="en-US" sz="3200">
                <a:solidFill>
                  <a:srgbClr val="0070C0"/>
                </a:solidFill>
              </a:rPr>
              <a:t>Beam Search Algorithm</a:t>
            </a:r>
            <a:endParaRPr/>
          </a:p>
        </p:txBody>
      </p:sp>
      <p:sp>
        <p:nvSpPr>
          <p:cNvPr id="245" name="Google Shape;245;p2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This is extension to Best Search Algo</a:t>
            </a:r>
            <a:endParaRPr/>
          </a:p>
          <a:p>
            <a:pPr indent="-228600" lvl="0" marL="228600" rtl="0" algn="l">
              <a:lnSpc>
                <a:spcPct val="90000"/>
              </a:lnSpc>
              <a:spcBef>
                <a:spcPts val="1000"/>
              </a:spcBef>
              <a:spcAft>
                <a:spcPts val="0"/>
              </a:spcAft>
              <a:buClr>
                <a:schemeClr val="dk1"/>
              </a:buClr>
              <a:buSzPts val="2800"/>
              <a:buChar char="•"/>
            </a:pPr>
            <a:r>
              <a:rPr lang="en-US"/>
              <a:t>Take care of space complexity  (Constant)</a:t>
            </a:r>
            <a:endParaRPr/>
          </a:p>
          <a:p>
            <a:pPr indent="-228600" lvl="0" marL="228600" rtl="0" algn="l">
              <a:lnSpc>
                <a:spcPct val="90000"/>
              </a:lnSpc>
              <a:spcBef>
                <a:spcPts val="1000"/>
              </a:spcBef>
              <a:spcAft>
                <a:spcPts val="0"/>
              </a:spcAft>
              <a:buClr>
                <a:schemeClr val="dk1"/>
              </a:buClr>
              <a:buSzPts val="2800"/>
              <a:buChar char="•"/>
            </a:pPr>
            <a:r>
              <a:rPr lang="en-US"/>
              <a:t>Beam width (B) is given by</a:t>
            </a:r>
            <a:endParaRPr/>
          </a:p>
        </p:txBody>
      </p:sp>
      <p:sp>
        <p:nvSpPr>
          <p:cNvPr id="246" name="Google Shape;246;p2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Example</a:t>
            </a:r>
            <a:endParaRPr/>
          </a:p>
        </p:txBody>
      </p:sp>
      <p:sp>
        <p:nvSpPr>
          <p:cNvPr id="252" name="Google Shape;252;p25"/>
          <p:cNvSpPr txBox="1"/>
          <p:nvPr>
            <p:ph idx="1" type="body"/>
          </p:nvPr>
        </p:nvSpPr>
        <p:spPr>
          <a:xfrm>
            <a:off x="4572000" y="1825625"/>
            <a:ext cx="3943350" cy="3862111"/>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US"/>
              <a:t>Straight line distance </a:t>
            </a:r>
            <a:endParaRPr/>
          </a:p>
          <a:p>
            <a:pPr indent="-228600" lvl="0" marL="228600" rtl="0" algn="l">
              <a:lnSpc>
                <a:spcPct val="90000"/>
              </a:lnSpc>
              <a:spcBef>
                <a:spcPts val="1000"/>
              </a:spcBef>
              <a:spcAft>
                <a:spcPts val="0"/>
              </a:spcAft>
              <a:buClr>
                <a:schemeClr val="dk1"/>
              </a:buClr>
              <a:buSzPts val="2000"/>
              <a:buChar char="•"/>
            </a:pPr>
            <a:r>
              <a:rPr lang="en-US" sz="2000"/>
              <a:t>A-G=40</a:t>
            </a:r>
            <a:endParaRPr/>
          </a:p>
          <a:p>
            <a:pPr indent="-228600" lvl="0" marL="228600" rtl="0" algn="l">
              <a:lnSpc>
                <a:spcPct val="90000"/>
              </a:lnSpc>
              <a:spcBef>
                <a:spcPts val="1000"/>
              </a:spcBef>
              <a:spcAft>
                <a:spcPts val="0"/>
              </a:spcAft>
              <a:buClr>
                <a:schemeClr val="dk1"/>
              </a:buClr>
              <a:buSzPts val="2000"/>
              <a:buChar char="•"/>
            </a:pPr>
            <a:r>
              <a:rPr lang="en-US" sz="2000"/>
              <a:t>B-G=32</a:t>
            </a:r>
            <a:endParaRPr/>
          </a:p>
          <a:p>
            <a:pPr indent="-228600" lvl="0" marL="228600" rtl="0" algn="l">
              <a:lnSpc>
                <a:spcPct val="90000"/>
              </a:lnSpc>
              <a:spcBef>
                <a:spcPts val="1000"/>
              </a:spcBef>
              <a:spcAft>
                <a:spcPts val="0"/>
              </a:spcAft>
              <a:buClr>
                <a:schemeClr val="dk1"/>
              </a:buClr>
              <a:buSzPts val="2000"/>
              <a:buChar char="•"/>
            </a:pPr>
            <a:r>
              <a:rPr lang="en-US" sz="2000"/>
              <a:t>C-G=25</a:t>
            </a:r>
            <a:endParaRPr/>
          </a:p>
          <a:p>
            <a:pPr indent="-228600" lvl="0" marL="228600" rtl="0" algn="l">
              <a:lnSpc>
                <a:spcPct val="90000"/>
              </a:lnSpc>
              <a:spcBef>
                <a:spcPts val="1000"/>
              </a:spcBef>
              <a:spcAft>
                <a:spcPts val="0"/>
              </a:spcAft>
              <a:buClr>
                <a:schemeClr val="dk1"/>
              </a:buClr>
              <a:buSzPts val="2000"/>
              <a:buChar char="•"/>
            </a:pPr>
            <a:r>
              <a:rPr lang="en-US" sz="2000"/>
              <a:t>D-G=35</a:t>
            </a:r>
            <a:endParaRPr/>
          </a:p>
          <a:p>
            <a:pPr indent="-228600" lvl="0" marL="228600" rtl="0" algn="l">
              <a:lnSpc>
                <a:spcPct val="90000"/>
              </a:lnSpc>
              <a:spcBef>
                <a:spcPts val="1000"/>
              </a:spcBef>
              <a:spcAft>
                <a:spcPts val="0"/>
              </a:spcAft>
              <a:buClr>
                <a:schemeClr val="dk1"/>
              </a:buClr>
              <a:buSzPts val="2000"/>
              <a:buChar char="•"/>
            </a:pPr>
            <a:r>
              <a:rPr lang="en-US" sz="2000"/>
              <a:t>E-G=19</a:t>
            </a:r>
            <a:endParaRPr/>
          </a:p>
          <a:p>
            <a:pPr indent="-228600" lvl="0" marL="228600" rtl="0" algn="l">
              <a:lnSpc>
                <a:spcPct val="90000"/>
              </a:lnSpc>
              <a:spcBef>
                <a:spcPts val="1000"/>
              </a:spcBef>
              <a:spcAft>
                <a:spcPts val="0"/>
              </a:spcAft>
              <a:buClr>
                <a:schemeClr val="dk1"/>
              </a:buClr>
              <a:buSzPts val="2000"/>
              <a:buChar char="•"/>
            </a:pPr>
            <a:r>
              <a:rPr lang="en-US" sz="2000"/>
              <a:t>F-G=17</a:t>
            </a:r>
            <a:endParaRPr/>
          </a:p>
          <a:p>
            <a:pPr indent="-228600" lvl="0" marL="228600" rtl="0" algn="l">
              <a:lnSpc>
                <a:spcPct val="90000"/>
              </a:lnSpc>
              <a:spcBef>
                <a:spcPts val="1000"/>
              </a:spcBef>
              <a:spcAft>
                <a:spcPts val="0"/>
              </a:spcAft>
              <a:buClr>
                <a:schemeClr val="dk1"/>
              </a:buClr>
              <a:buSzPts val="2000"/>
              <a:buChar char="•"/>
            </a:pPr>
            <a:r>
              <a:rPr lang="en-US" sz="2000"/>
              <a:t>H-G=10</a:t>
            </a:r>
            <a:endParaRPr/>
          </a:p>
          <a:p>
            <a:pPr indent="0" lvl="0" marL="0" rtl="0" algn="l">
              <a:lnSpc>
                <a:spcPct val="90000"/>
              </a:lnSpc>
              <a:spcBef>
                <a:spcPts val="1000"/>
              </a:spcBef>
              <a:spcAft>
                <a:spcPts val="0"/>
              </a:spcAft>
              <a:buClr>
                <a:schemeClr val="dk1"/>
              </a:buClr>
              <a:buSzPts val="2800"/>
              <a:buNone/>
            </a:pPr>
            <a:r>
              <a:rPr lang="en-US"/>
              <a:t>BFS focused on heuristic value only</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53" name="Google Shape;253;p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254" name="Google Shape;254;p25"/>
          <p:cNvGrpSpPr/>
          <p:nvPr/>
        </p:nvGrpSpPr>
        <p:grpSpPr>
          <a:xfrm>
            <a:off x="382217" y="1772601"/>
            <a:ext cx="5030380" cy="4428941"/>
            <a:chOff x="327172" y="2091020"/>
            <a:chExt cx="5030380" cy="4428941"/>
          </a:xfrm>
        </p:grpSpPr>
        <p:sp>
          <p:nvSpPr>
            <p:cNvPr id="255" name="Google Shape;255;p25"/>
            <p:cNvSpPr/>
            <p:nvPr/>
          </p:nvSpPr>
          <p:spPr>
            <a:xfrm>
              <a:off x="838900" y="2239860"/>
              <a:ext cx="226502" cy="251670"/>
            </a:xfrm>
            <a:prstGeom prst="ellipse">
              <a:avLst/>
            </a:prstGeom>
            <a:solidFill>
              <a:schemeClr val="accen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256" name="Google Shape;256;p25"/>
            <p:cNvSpPr/>
            <p:nvPr/>
          </p:nvSpPr>
          <p:spPr>
            <a:xfrm>
              <a:off x="327172" y="3003259"/>
              <a:ext cx="226502" cy="25167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sp>
          <p:nvSpPr>
            <p:cNvPr id="257" name="Google Shape;257;p25"/>
            <p:cNvSpPr/>
            <p:nvPr/>
          </p:nvSpPr>
          <p:spPr>
            <a:xfrm>
              <a:off x="1400963" y="2952925"/>
              <a:ext cx="226502" cy="25167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258" name="Google Shape;258;p25"/>
            <p:cNvSpPr/>
            <p:nvPr/>
          </p:nvSpPr>
          <p:spPr>
            <a:xfrm>
              <a:off x="2336335" y="2491530"/>
              <a:ext cx="226502" cy="25167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259" name="Google Shape;259;p25"/>
            <p:cNvSpPr/>
            <p:nvPr/>
          </p:nvSpPr>
          <p:spPr>
            <a:xfrm>
              <a:off x="1627465" y="3863132"/>
              <a:ext cx="226502" cy="25167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260" name="Google Shape;260;p25"/>
            <p:cNvSpPr/>
            <p:nvPr/>
          </p:nvSpPr>
          <p:spPr>
            <a:xfrm>
              <a:off x="2759980" y="3303165"/>
              <a:ext cx="226502" cy="25167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261" name="Google Shape;261;p25"/>
            <p:cNvSpPr/>
            <p:nvPr/>
          </p:nvSpPr>
          <p:spPr>
            <a:xfrm>
              <a:off x="2873230" y="4139270"/>
              <a:ext cx="226502" cy="251670"/>
            </a:xfrm>
            <a:prstGeom prst="ellipse">
              <a:avLst/>
            </a:prstGeom>
            <a:solidFill>
              <a:srgbClr val="00B05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cxnSp>
          <p:nvCxnSpPr>
            <p:cNvPr id="262" name="Google Shape;262;p25"/>
            <p:cNvCxnSpPr>
              <a:stCxn id="255" idx="6"/>
              <a:endCxn id="258" idx="1"/>
            </p:cNvCxnSpPr>
            <p:nvPr/>
          </p:nvCxnSpPr>
          <p:spPr>
            <a:xfrm>
              <a:off x="1065402" y="2365695"/>
              <a:ext cx="1304100" cy="162600"/>
            </a:xfrm>
            <a:prstGeom prst="straightConnector1">
              <a:avLst/>
            </a:prstGeom>
            <a:noFill/>
            <a:ln cap="flat" cmpd="sng" w="9525">
              <a:solidFill>
                <a:schemeClr val="accent1"/>
              </a:solidFill>
              <a:prstDash val="solid"/>
              <a:miter lim="800000"/>
              <a:headEnd len="sm" w="sm" type="none"/>
              <a:tailEnd len="sm" w="sm" type="none"/>
            </a:ln>
          </p:spPr>
        </p:cxnSp>
        <p:cxnSp>
          <p:nvCxnSpPr>
            <p:cNvPr id="263" name="Google Shape;263;p25"/>
            <p:cNvCxnSpPr>
              <a:stCxn id="255" idx="3"/>
              <a:endCxn id="256" idx="7"/>
            </p:cNvCxnSpPr>
            <p:nvPr/>
          </p:nvCxnSpPr>
          <p:spPr>
            <a:xfrm flipH="1">
              <a:off x="520470" y="2454674"/>
              <a:ext cx="351600" cy="585300"/>
            </a:xfrm>
            <a:prstGeom prst="straightConnector1">
              <a:avLst/>
            </a:prstGeom>
            <a:noFill/>
            <a:ln cap="flat" cmpd="sng" w="9525">
              <a:solidFill>
                <a:schemeClr val="accent1"/>
              </a:solidFill>
              <a:prstDash val="solid"/>
              <a:miter lim="800000"/>
              <a:headEnd len="sm" w="sm" type="none"/>
              <a:tailEnd len="sm" w="sm" type="none"/>
            </a:ln>
          </p:spPr>
        </p:cxnSp>
        <p:cxnSp>
          <p:nvCxnSpPr>
            <p:cNvPr id="264" name="Google Shape;264;p25"/>
            <p:cNvCxnSpPr>
              <a:stCxn id="255" idx="5"/>
              <a:endCxn id="257" idx="1"/>
            </p:cNvCxnSpPr>
            <p:nvPr/>
          </p:nvCxnSpPr>
          <p:spPr>
            <a:xfrm>
              <a:off x="1032232" y="2454674"/>
              <a:ext cx="402000" cy="535200"/>
            </a:xfrm>
            <a:prstGeom prst="straightConnector1">
              <a:avLst/>
            </a:prstGeom>
            <a:noFill/>
            <a:ln cap="flat" cmpd="sng" w="9525">
              <a:solidFill>
                <a:schemeClr val="accent1"/>
              </a:solidFill>
              <a:prstDash val="solid"/>
              <a:miter lim="800000"/>
              <a:headEnd len="sm" w="sm" type="none"/>
              <a:tailEnd len="sm" w="sm" type="none"/>
            </a:ln>
          </p:spPr>
        </p:cxnSp>
        <p:cxnSp>
          <p:nvCxnSpPr>
            <p:cNvPr id="265" name="Google Shape;265;p25"/>
            <p:cNvCxnSpPr>
              <a:stCxn id="257" idx="4"/>
              <a:endCxn id="259" idx="0"/>
            </p:cNvCxnSpPr>
            <p:nvPr/>
          </p:nvCxnSpPr>
          <p:spPr>
            <a:xfrm>
              <a:off x="1514214" y="3204595"/>
              <a:ext cx="226500" cy="658500"/>
            </a:xfrm>
            <a:prstGeom prst="straightConnector1">
              <a:avLst/>
            </a:prstGeom>
            <a:noFill/>
            <a:ln cap="flat" cmpd="sng" w="9525">
              <a:solidFill>
                <a:schemeClr val="accent1"/>
              </a:solidFill>
              <a:prstDash val="solid"/>
              <a:miter lim="800000"/>
              <a:headEnd len="sm" w="sm" type="none"/>
              <a:tailEnd len="sm" w="sm" type="none"/>
            </a:ln>
          </p:spPr>
        </p:cxnSp>
        <p:cxnSp>
          <p:nvCxnSpPr>
            <p:cNvPr id="266" name="Google Shape;266;p25"/>
            <p:cNvCxnSpPr>
              <a:stCxn id="257" idx="6"/>
              <a:endCxn id="260" idx="2"/>
            </p:cNvCxnSpPr>
            <p:nvPr/>
          </p:nvCxnSpPr>
          <p:spPr>
            <a:xfrm>
              <a:off x="1627465" y="3078760"/>
              <a:ext cx="1132500" cy="350100"/>
            </a:xfrm>
            <a:prstGeom prst="straightConnector1">
              <a:avLst/>
            </a:prstGeom>
            <a:noFill/>
            <a:ln cap="flat" cmpd="sng" w="9525">
              <a:solidFill>
                <a:schemeClr val="accent1"/>
              </a:solidFill>
              <a:prstDash val="solid"/>
              <a:miter lim="800000"/>
              <a:headEnd len="sm" w="sm" type="none"/>
              <a:tailEnd len="sm" w="sm" type="none"/>
            </a:ln>
          </p:spPr>
        </p:cxnSp>
        <p:cxnSp>
          <p:nvCxnSpPr>
            <p:cNvPr id="267" name="Google Shape;267;p25"/>
            <p:cNvCxnSpPr>
              <a:stCxn id="256" idx="5"/>
              <a:endCxn id="259" idx="2"/>
            </p:cNvCxnSpPr>
            <p:nvPr/>
          </p:nvCxnSpPr>
          <p:spPr>
            <a:xfrm>
              <a:off x="520504" y="3218073"/>
              <a:ext cx="1107000" cy="771000"/>
            </a:xfrm>
            <a:prstGeom prst="straightConnector1">
              <a:avLst/>
            </a:prstGeom>
            <a:noFill/>
            <a:ln cap="flat" cmpd="sng" w="9525">
              <a:solidFill>
                <a:schemeClr val="accent1"/>
              </a:solidFill>
              <a:prstDash val="solid"/>
              <a:miter lim="800000"/>
              <a:headEnd len="sm" w="sm" type="none"/>
              <a:tailEnd len="sm" w="sm" type="none"/>
            </a:ln>
          </p:spPr>
        </p:cxnSp>
        <p:cxnSp>
          <p:nvCxnSpPr>
            <p:cNvPr id="268" name="Google Shape;268;p25"/>
            <p:cNvCxnSpPr>
              <a:stCxn id="258" idx="5"/>
              <a:endCxn id="260" idx="0"/>
            </p:cNvCxnSpPr>
            <p:nvPr/>
          </p:nvCxnSpPr>
          <p:spPr>
            <a:xfrm>
              <a:off x="2529667" y="2706344"/>
              <a:ext cx="343500" cy="596700"/>
            </a:xfrm>
            <a:prstGeom prst="straightConnector1">
              <a:avLst/>
            </a:prstGeom>
            <a:noFill/>
            <a:ln cap="flat" cmpd="sng" w="9525">
              <a:solidFill>
                <a:schemeClr val="accent1"/>
              </a:solidFill>
              <a:prstDash val="solid"/>
              <a:miter lim="800000"/>
              <a:headEnd len="sm" w="sm" type="none"/>
              <a:tailEnd len="sm" w="sm" type="none"/>
            </a:ln>
          </p:spPr>
        </p:cxnSp>
        <p:sp>
          <p:nvSpPr>
            <p:cNvPr id="269" name="Google Shape;269;p25"/>
            <p:cNvSpPr txBox="1"/>
            <p:nvPr/>
          </p:nvSpPr>
          <p:spPr>
            <a:xfrm>
              <a:off x="330981" y="2417232"/>
              <a:ext cx="34317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11</a:t>
              </a:r>
              <a:endParaRPr b="0" i="0" sz="1400" u="none" cap="none" strike="noStrike">
                <a:solidFill>
                  <a:srgbClr val="000000"/>
                </a:solidFill>
                <a:latin typeface="Arial"/>
                <a:ea typeface="Arial"/>
                <a:cs typeface="Arial"/>
                <a:sym typeface="Arial"/>
              </a:endParaRPr>
            </a:p>
          </p:txBody>
        </p:sp>
        <p:sp>
          <p:nvSpPr>
            <p:cNvPr id="270" name="Google Shape;270;p25"/>
            <p:cNvSpPr txBox="1"/>
            <p:nvPr/>
          </p:nvSpPr>
          <p:spPr>
            <a:xfrm>
              <a:off x="1544353" y="2091020"/>
              <a:ext cx="269626"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7</a:t>
              </a:r>
              <a:endParaRPr b="0" i="0" sz="1400" u="none" cap="none" strike="noStrike">
                <a:solidFill>
                  <a:srgbClr val="000000"/>
                </a:solidFill>
                <a:latin typeface="Arial"/>
                <a:ea typeface="Arial"/>
                <a:cs typeface="Arial"/>
                <a:sym typeface="Arial"/>
              </a:endParaRPr>
            </a:p>
          </p:txBody>
        </p:sp>
        <p:sp>
          <p:nvSpPr>
            <p:cNvPr id="271" name="Google Shape;271;p25"/>
            <p:cNvSpPr txBox="1"/>
            <p:nvPr/>
          </p:nvSpPr>
          <p:spPr>
            <a:xfrm>
              <a:off x="628650" y="3524173"/>
              <a:ext cx="354584"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15</a:t>
              </a:r>
              <a:endParaRPr b="0" i="0" sz="1400" u="none" cap="none" strike="noStrike">
                <a:solidFill>
                  <a:srgbClr val="000000"/>
                </a:solidFill>
                <a:latin typeface="Arial"/>
                <a:ea typeface="Arial"/>
                <a:cs typeface="Arial"/>
                <a:sym typeface="Arial"/>
              </a:endParaRPr>
            </a:p>
          </p:txBody>
        </p:sp>
        <p:sp>
          <p:nvSpPr>
            <p:cNvPr id="272" name="Google Shape;272;p25"/>
            <p:cNvSpPr txBox="1"/>
            <p:nvPr/>
          </p:nvSpPr>
          <p:spPr>
            <a:xfrm>
              <a:off x="1209295" y="2567426"/>
              <a:ext cx="354584"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14</a:t>
              </a:r>
              <a:endParaRPr b="0" i="0" sz="1400" u="none" cap="none" strike="noStrike">
                <a:solidFill>
                  <a:srgbClr val="000000"/>
                </a:solidFill>
                <a:latin typeface="Arial"/>
                <a:ea typeface="Arial"/>
                <a:cs typeface="Arial"/>
                <a:sym typeface="Arial"/>
              </a:endParaRPr>
            </a:p>
          </p:txBody>
        </p:sp>
        <p:sp>
          <p:nvSpPr>
            <p:cNvPr id="273" name="Google Shape;273;p25"/>
            <p:cNvSpPr txBox="1"/>
            <p:nvPr/>
          </p:nvSpPr>
          <p:spPr>
            <a:xfrm>
              <a:off x="2022136" y="2926393"/>
              <a:ext cx="354584"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10</a:t>
              </a:r>
              <a:endParaRPr b="0" i="0" sz="1400" u="none" cap="none" strike="noStrike">
                <a:solidFill>
                  <a:srgbClr val="000000"/>
                </a:solidFill>
                <a:latin typeface="Arial"/>
                <a:ea typeface="Arial"/>
                <a:cs typeface="Arial"/>
                <a:sym typeface="Arial"/>
              </a:endParaRPr>
            </a:p>
          </p:txBody>
        </p:sp>
        <p:sp>
          <p:nvSpPr>
            <p:cNvPr id="274" name="Google Shape;274;p25"/>
            <p:cNvSpPr txBox="1"/>
            <p:nvPr/>
          </p:nvSpPr>
          <p:spPr>
            <a:xfrm>
              <a:off x="2814896" y="2726260"/>
              <a:ext cx="354584"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25</a:t>
              </a:r>
              <a:endParaRPr b="0" i="0" sz="1400" u="none" cap="none" strike="noStrike">
                <a:solidFill>
                  <a:srgbClr val="000000"/>
                </a:solidFill>
                <a:latin typeface="Arial"/>
                <a:ea typeface="Arial"/>
                <a:cs typeface="Arial"/>
                <a:sym typeface="Arial"/>
              </a:endParaRPr>
            </a:p>
          </p:txBody>
        </p:sp>
        <p:sp>
          <p:nvSpPr>
            <p:cNvPr id="275" name="Google Shape;275;p25"/>
            <p:cNvSpPr txBox="1"/>
            <p:nvPr/>
          </p:nvSpPr>
          <p:spPr>
            <a:xfrm>
              <a:off x="1656825" y="3304368"/>
              <a:ext cx="269626"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sp>
          <p:nvSpPr>
            <p:cNvPr id="276" name="Google Shape;276;p25"/>
            <p:cNvSpPr txBox="1"/>
            <p:nvPr/>
          </p:nvSpPr>
          <p:spPr>
            <a:xfrm>
              <a:off x="1887524" y="4236605"/>
              <a:ext cx="269626"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9</a:t>
              </a:r>
              <a:endParaRPr b="0" i="0" sz="1400" u="none" cap="none" strike="noStrike">
                <a:solidFill>
                  <a:srgbClr val="000000"/>
                </a:solidFill>
                <a:latin typeface="Arial"/>
                <a:ea typeface="Arial"/>
                <a:cs typeface="Arial"/>
                <a:sym typeface="Arial"/>
              </a:endParaRPr>
            </a:p>
          </p:txBody>
        </p:sp>
        <p:sp>
          <p:nvSpPr>
            <p:cNvPr id="277" name="Google Shape;277;p25"/>
            <p:cNvSpPr txBox="1"/>
            <p:nvPr/>
          </p:nvSpPr>
          <p:spPr>
            <a:xfrm>
              <a:off x="3052662" y="3794820"/>
              <a:ext cx="354584"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20</a:t>
              </a:r>
              <a:endParaRPr b="0" i="0" sz="1400" u="none" cap="none" strike="noStrike">
                <a:solidFill>
                  <a:srgbClr val="000000"/>
                </a:solidFill>
                <a:latin typeface="Arial"/>
                <a:ea typeface="Arial"/>
                <a:cs typeface="Arial"/>
                <a:sym typeface="Arial"/>
              </a:endParaRPr>
            </a:p>
          </p:txBody>
        </p:sp>
        <p:sp>
          <p:nvSpPr>
            <p:cNvPr id="278" name="Google Shape;278;p25"/>
            <p:cNvSpPr/>
            <p:nvPr/>
          </p:nvSpPr>
          <p:spPr>
            <a:xfrm>
              <a:off x="2211790" y="4205343"/>
              <a:ext cx="226502" cy="25167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cxnSp>
          <p:nvCxnSpPr>
            <p:cNvPr id="279" name="Google Shape;279;p25"/>
            <p:cNvCxnSpPr>
              <a:stCxn id="259" idx="6"/>
              <a:endCxn id="278" idx="1"/>
            </p:cNvCxnSpPr>
            <p:nvPr/>
          </p:nvCxnSpPr>
          <p:spPr>
            <a:xfrm>
              <a:off x="1853967" y="3988967"/>
              <a:ext cx="390900" cy="253200"/>
            </a:xfrm>
            <a:prstGeom prst="straightConnector1">
              <a:avLst/>
            </a:prstGeom>
            <a:noFill/>
            <a:ln cap="flat" cmpd="sng" w="9525">
              <a:solidFill>
                <a:schemeClr val="accent1"/>
              </a:solidFill>
              <a:prstDash val="solid"/>
              <a:miter lim="800000"/>
              <a:headEnd len="sm" w="sm" type="none"/>
              <a:tailEnd len="sm" w="sm" type="none"/>
            </a:ln>
          </p:spPr>
        </p:cxnSp>
        <p:cxnSp>
          <p:nvCxnSpPr>
            <p:cNvPr id="280" name="Google Shape;280;p25"/>
            <p:cNvCxnSpPr>
              <a:stCxn id="278" idx="6"/>
              <a:endCxn id="261" idx="2"/>
            </p:cNvCxnSpPr>
            <p:nvPr/>
          </p:nvCxnSpPr>
          <p:spPr>
            <a:xfrm flipH="1" rot="10800000">
              <a:off x="2438292" y="4265178"/>
              <a:ext cx="435000" cy="66000"/>
            </a:xfrm>
            <a:prstGeom prst="straightConnector1">
              <a:avLst/>
            </a:prstGeom>
            <a:noFill/>
            <a:ln cap="flat" cmpd="sng" w="9525">
              <a:solidFill>
                <a:schemeClr val="accent1"/>
              </a:solidFill>
              <a:prstDash val="solid"/>
              <a:miter lim="800000"/>
              <a:headEnd len="sm" w="sm" type="none"/>
              <a:tailEnd len="sm" w="sm" type="none"/>
            </a:ln>
          </p:spPr>
        </p:cxnSp>
        <p:cxnSp>
          <p:nvCxnSpPr>
            <p:cNvPr id="281" name="Google Shape;281;p25"/>
            <p:cNvCxnSpPr>
              <a:stCxn id="260" idx="5"/>
              <a:endCxn id="261" idx="0"/>
            </p:cNvCxnSpPr>
            <p:nvPr/>
          </p:nvCxnSpPr>
          <p:spPr>
            <a:xfrm>
              <a:off x="2953312" y="3517979"/>
              <a:ext cx="33300" cy="621300"/>
            </a:xfrm>
            <a:prstGeom prst="straightConnector1">
              <a:avLst/>
            </a:prstGeom>
            <a:noFill/>
            <a:ln cap="flat" cmpd="sng" w="9525">
              <a:solidFill>
                <a:schemeClr val="accent1"/>
              </a:solidFill>
              <a:prstDash val="solid"/>
              <a:miter lim="800000"/>
              <a:headEnd len="sm" w="sm" type="none"/>
              <a:tailEnd len="sm" w="sm" type="none"/>
            </a:ln>
          </p:spPr>
        </p:cxnSp>
        <p:sp>
          <p:nvSpPr>
            <p:cNvPr id="282" name="Google Shape;282;p25"/>
            <p:cNvSpPr txBox="1"/>
            <p:nvPr/>
          </p:nvSpPr>
          <p:spPr>
            <a:xfrm>
              <a:off x="2477658" y="3925188"/>
              <a:ext cx="354584"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10</a:t>
              </a:r>
              <a:endParaRPr b="0" i="0" sz="1400" u="none" cap="none" strike="noStrike">
                <a:solidFill>
                  <a:srgbClr val="000000"/>
                </a:solidFill>
                <a:latin typeface="Arial"/>
                <a:ea typeface="Arial"/>
                <a:cs typeface="Arial"/>
                <a:sym typeface="Arial"/>
              </a:endParaRPr>
            </a:p>
          </p:txBody>
        </p:sp>
        <p:sp>
          <p:nvSpPr>
            <p:cNvPr id="283" name="Google Shape;283;p25"/>
            <p:cNvSpPr txBox="1"/>
            <p:nvPr/>
          </p:nvSpPr>
          <p:spPr>
            <a:xfrm>
              <a:off x="1661845" y="2576420"/>
              <a:ext cx="354584"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18</a:t>
              </a:r>
              <a:endParaRPr b="0" i="0" sz="1400" u="none" cap="none" strike="noStrike">
                <a:solidFill>
                  <a:srgbClr val="000000"/>
                </a:solidFill>
                <a:latin typeface="Arial"/>
                <a:ea typeface="Arial"/>
                <a:cs typeface="Arial"/>
                <a:sym typeface="Arial"/>
              </a:endParaRPr>
            </a:p>
          </p:txBody>
        </p:sp>
        <p:sp>
          <p:nvSpPr>
            <p:cNvPr id="284" name="Google Shape;284;p25"/>
            <p:cNvSpPr txBox="1"/>
            <p:nvPr/>
          </p:nvSpPr>
          <p:spPr>
            <a:xfrm>
              <a:off x="2628920" y="6242962"/>
              <a:ext cx="2728632"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F is small and come first in the queue</a:t>
              </a:r>
              <a:endParaRPr b="0" i="0" sz="1400" u="none" cap="none" strike="noStrike">
                <a:solidFill>
                  <a:srgbClr val="000000"/>
                </a:solidFill>
                <a:latin typeface="Arial"/>
                <a:ea typeface="Arial"/>
                <a:cs typeface="Arial"/>
                <a:sym typeface="Arial"/>
              </a:endParaRPr>
            </a:p>
          </p:txBody>
        </p:sp>
      </p:grpSp>
      <p:graphicFrame>
        <p:nvGraphicFramePr>
          <p:cNvPr id="285" name="Google Shape;285;p25"/>
          <p:cNvGraphicFramePr/>
          <p:nvPr/>
        </p:nvGraphicFramePr>
        <p:xfrm>
          <a:off x="1546978" y="5397167"/>
          <a:ext cx="3000000" cy="3000000"/>
        </p:xfrm>
        <a:graphic>
          <a:graphicData uri="http://schemas.openxmlformats.org/drawingml/2006/table">
            <a:tbl>
              <a:tblPr bandRow="1" firstRow="1">
                <a:noFill/>
                <a:tableStyleId>{34C31B59-708E-446D-9A88-93BACB869826}</a:tableStyleId>
              </a:tblPr>
              <a:tblGrid>
                <a:gridCol w="208275"/>
                <a:gridCol w="208275"/>
                <a:gridCol w="208275"/>
                <a:gridCol w="208275"/>
                <a:gridCol w="208275"/>
                <a:gridCol w="208275"/>
                <a:gridCol w="208275"/>
              </a:tblGrid>
              <a:tr h="26652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sngStrike">
                          <a:solidFill>
                            <a:schemeClr val="lt1"/>
                          </a:solidFill>
                        </a:rPr>
                        <a:t>A</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C</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B</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D</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F</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45725" marB="45725" marR="91450" marL="91450"/>
                </a:tc>
              </a:tr>
            </a:tbl>
          </a:graphicData>
        </a:graphic>
      </p:graphicFrame>
      <p:sp>
        <p:nvSpPr>
          <p:cNvPr id="286" name="Google Shape;286;p25"/>
          <p:cNvSpPr txBox="1"/>
          <p:nvPr/>
        </p:nvSpPr>
        <p:spPr>
          <a:xfrm>
            <a:off x="1525832" y="5345767"/>
            <a:ext cx="33855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287" name="Google Shape;287;p25"/>
          <p:cNvSpPr txBox="1"/>
          <p:nvPr/>
        </p:nvSpPr>
        <p:spPr>
          <a:xfrm>
            <a:off x="1702752" y="5341191"/>
            <a:ext cx="33855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288" name="Google Shape;288;p25"/>
          <p:cNvSpPr txBox="1"/>
          <p:nvPr/>
        </p:nvSpPr>
        <p:spPr>
          <a:xfrm>
            <a:off x="7041652" y="2723424"/>
            <a:ext cx="2077181"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--Greedy Method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--Complexity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Normally not exponential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And O(b</a:t>
            </a:r>
            <a:r>
              <a:rPr b="0" baseline="30000" i="0" lang="en-US" sz="1800" u="none" cap="none" strike="noStrike">
                <a:solidFill>
                  <a:schemeClr val="dk1"/>
                </a:solidFill>
                <a:latin typeface="Arial"/>
                <a:ea typeface="Arial"/>
                <a:cs typeface="Arial"/>
                <a:sym typeface="Arial"/>
              </a:rPr>
              <a:t>m</a:t>
            </a:r>
            <a:r>
              <a:rPr b="0" i="0" lang="en-US" sz="1800" u="none" cap="none" strike="noStrike">
                <a:solidFill>
                  <a:schemeClr val="dk1"/>
                </a:solidFill>
                <a:latin typeface="Arial"/>
                <a:ea typeface="Arial"/>
                <a:cs typeface="Arial"/>
                <a:sym typeface="Arial"/>
              </a:rPr>
              <a:t>) in worst case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89" name="Google Shape;289;p25"/>
          <p:cNvCxnSpPr>
            <a:stCxn id="257" idx="7"/>
            <a:endCxn id="258" idx="2"/>
          </p:cNvCxnSpPr>
          <p:nvPr/>
        </p:nvCxnSpPr>
        <p:spPr>
          <a:xfrm flipH="1" rot="10800000">
            <a:off x="1649340" y="2299062"/>
            <a:ext cx="741900" cy="372300"/>
          </a:xfrm>
          <a:prstGeom prst="straightConnector1">
            <a:avLst/>
          </a:prstGeom>
          <a:noFill/>
          <a:ln cap="flat" cmpd="sng" w="9525">
            <a:solidFill>
              <a:schemeClr val="accent1"/>
            </a:solidFill>
            <a:prstDash val="solid"/>
            <a:miter lim="800000"/>
            <a:headEnd len="sm" w="sm" type="none"/>
            <a:tailEnd len="sm" w="sm" type="none"/>
          </a:ln>
        </p:spPr>
      </p:cxnSp>
      <p:sp>
        <p:nvSpPr>
          <p:cNvPr id="290" name="Google Shape;290;p25"/>
          <p:cNvSpPr/>
          <p:nvPr/>
        </p:nvSpPr>
        <p:spPr>
          <a:xfrm>
            <a:off x="594492" y="4195185"/>
            <a:ext cx="226502" cy="251670"/>
          </a:xfrm>
          <a:prstGeom prst="ellipse">
            <a:avLst/>
          </a:prstGeom>
          <a:solidFill>
            <a:schemeClr val="accen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291" name="Google Shape;291;p25"/>
          <p:cNvSpPr/>
          <p:nvPr/>
        </p:nvSpPr>
        <p:spPr>
          <a:xfrm>
            <a:off x="155070" y="4628914"/>
            <a:ext cx="226502" cy="25167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sp>
        <p:nvSpPr>
          <p:cNvPr id="292" name="Google Shape;292;p25"/>
          <p:cNvSpPr/>
          <p:nvPr/>
        </p:nvSpPr>
        <p:spPr>
          <a:xfrm>
            <a:off x="628650" y="4618716"/>
            <a:ext cx="226502" cy="25167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293" name="Google Shape;293;p25"/>
          <p:cNvSpPr/>
          <p:nvPr/>
        </p:nvSpPr>
        <p:spPr>
          <a:xfrm>
            <a:off x="1103338" y="4628914"/>
            <a:ext cx="226502" cy="25167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cxnSp>
        <p:nvCxnSpPr>
          <p:cNvPr id="294" name="Google Shape;294;p25"/>
          <p:cNvCxnSpPr>
            <a:stCxn id="290" idx="2"/>
            <a:endCxn id="291" idx="0"/>
          </p:cNvCxnSpPr>
          <p:nvPr/>
        </p:nvCxnSpPr>
        <p:spPr>
          <a:xfrm flipH="1">
            <a:off x="268392" y="4321020"/>
            <a:ext cx="326100" cy="307800"/>
          </a:xfrm>
          <a:prstGeom prst="straightConnector1">
            <a:avLst/>
          </a:prstGeom>
          <a:noFill/>
          <a:ln cap="flat" cmpd="sng" w="9525">
            <a:solidFill>
              <a:schemeClr val="accent1"/>
            </a:solidFill>
            <a:prstDash val="solid"/>
            <a:miter lim="800000"/>
            <a:headEnd len="sm" w="sm" type="none"/>
            <a:tailEnd len="sm" w="sm" type="none"/>
          </a:ln>
        </p:spPr>
      </p:cxnSp>
      <p:cxnSp>
        <p:nvCxnSpPr>
          <p:cNvPr id="295" name="Google Shape;295;p25"/>
          <p:cNvCxnSpPr>
            <a:stCxn id="290" idx="6"/>
            <a:endCxn id="293" idx="0"/>
          </p:cNvCxnSpPr>
          <p:nvPr/>
        </p:nvCxnSpPr>
        <p:spPr>
          <a:xfrm>
            <a:off x="820994" y="4321020"/>
            <a:ext cx="395700" cy="307800"/>
          </a:xfrm>
          <a:prstGeom prst="straightConnector1">
            <a:avLst/>
          </a:prstGeom>
          <a:noFill/>
          <a:ln cap="flat" cmpd="sng" w="9525">
            <a:solidFill>
              <a:schemeClr val="accent1"/>
            </a:solidFill>
            <a:prstDash val="solid"/>
            <a:miter lim="800000"/>
            <a:headEnd len="sm" w="sm" type="none"/>
            <a:tailEnd len="sm" w="sm" type="none"/>
          </a:ln>
        </p:spPr>
      </p:cxnSp>
      <p:cxnSp>
        <p:nvCxnSpPr>
          <p:cNvPr id="296" name="Google Shape;296;p25"/>
          <p:cNvCxnSpPr>
            <a:stCxn id="290" idx="4"/>
            <a:endCxn id="292" idx="0"/>
          </p:cNvCxnSpPr>
          <p:nvPr/>
        </p:nvCxnSpPr>
        <p:spPr>
          <a:xfrm>
            <a:off x="707743" y="4446855"/>
            <a:ext cx="34200" cy="171900"/>
          </a:xfrm>
          <a:prstGeom prst="straightConnector1">
            <a:avLst/>
          </a:prstGeom>
          <a:noFill/>
          <a:ln cap="flat" cmpd="sng" w="9525">
            <a:solidFill>
              <a:schemeClr val="accent1"/>
            </a:solidFill>
            <a:prstDash val="solid"/>
            <a:miter lim="800000"/>
            <a:headEnd len="sm" w="sm" type="none"/>
            <a:tailEnd len="sm" w="sm" type="none"/>
          </a:ln>
        </p:spPr>
      </p:cxnSp>
      <p:sp>
        <p:nvSpPr>
          <p:cNvPr id="297" name="Google Shape;297;p25"/>
          <p:cNvSpPr txBox="1"/>
          <p:nvPr/>
        </p:nvSpPr>
        <p:spPr>
          <a:xfrm>
            <a:off x="42965" y="4255786"/>
            <a:ext cx="354584"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32</a:t>
            </a:r>
            <a:endParaRPr b="0" i="0" sz="1400" u="none" cap="none" strike="noStrike">
              <a:solidFill>
                <a:srgbClr val="000000"/>
              </a:solidFill>
              <a:latin typeface="Arial"/>
              <a:ea typeface="Arial"/>
              <a:cs typeface="Arial"/>
              <a:sym typeface="Arial"/>
            </a:endParaRPr>
          </a:p>
        </p:txBody>
      </p:sp>
      <p:sp>
        <p:nvSpPr>
          <p:cNvPr id="298" name="Google Shape;298;p25"/>
          <p:cNvSpPr txBox="1"/>
          <p:nvPr/>
        </p:nvSpPr>
        <p:spPr>
          <a:xfrm>
            <a:off x="1022005" y="4288997"/>
            <a:ext cx="354584"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35</a:t>
            </a:r>
            <a:endParaRPr b="0" i="0" sz="1400" u="none" cap="none" strike="noStrike">
              <a:solidFill>
                <a:srgbClr val="000000"/>
              </a:solidFill>
              <a:latin typeface="Arial"/>
              <a:ea typeface="Arial"/>
              <a:cs typeface="Arial"/>
              <a:sym typeface="Arial"/>
            </a:endParaRPr>
          </a:p>
        </p:txBody>
      </p:sp>
      <p:sp>
        <p:nvSpPr>
          <p:cNvPr id="299" name="Google Shape;299;p25"/>
          <p:cNvSpPr txBox="1"/>
          <p:nvPr/>
        </p:nvSpPr>
        <p:spPr>
          <a:xfrm>
            <a:off x="384998" y="4394285"/>
            <a:ext cx="354584"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25</a:t>
            </a:r>
            <a:endParaRPr b="0" i="0" sz="1400" u="none" cap="none" strike="noStrike">
              <a:solidFill>
                <a:srgbClr val="000000"/>
              </a:solidFill>
              <a:latin typeface="Arial"/>
              <a:ea typeface="Arial"/>
              <a:cs typeface="Arial"/>
              <a:sym typeface="Arial"/>
            </a:endParaRPr>
          </a:p>
        </p:txBody>
      </p:sp>
      <p:sp>
        <p:nvSpPr>
          <p:cNvPr id="300" name="Google Shape;300;p25"/>
          <p:cNvSpPr/>
          <p:nvPr/>
        </p:nvSpPr>
        <p:spPr>
          <a:xfrm>
            <a:off x="336981" y="5027716"/>
            <a:ext cx="226502" cy="25167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301" name="Google Shape;301;p25"/>
          <p:cNvSpPr/>
          <p:nvPr/>
        </p:nvSpPr>
        <p:spPr>
          <a:xfrm>
            <a:off x="872385" y="5027716"/>
            <a:ext cx="226502" cy="25167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302" name="Google Shape;302;p25"/>
          <p:cNvSpPr/>
          <p:nvPr/>
        </p:nvSpPr>
        <p:spPr>
          <a:xfrm>
            <a:off x="1441632" y="5007333"/>
            <a:ext cx="226502" cy="25167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303" name="Google Shape;303;p25"/>
          <p:cNvSpPr txBox="1"/>
          <p:nvPr/>
        </p:nvSpPr>
        <p:spPr>
          <a:xfrm>
            <a:off x="50574" y="4900174"/>
            <a:ext cx="354584"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35</a:t>
            </a:r>
            <a:endParaRPr b="0" i="0" sz="1400" u="none" cap="none" strike="noStrike">
              <a:solidFill>
                <a:srgbClr val="000000"/>
              </a:solidFill>
              <a:latin typeface="Arial"/>
              <a:ea typeface="Arial"/>
              <a:cs typeface="Arial"/>
              <a:sym typeface="Arial"/>
            </a:endParaRPr>
          </a:p>
        </p:txBody>
      </p:sp>
      <p:sp>
        <p:nvSpPr>
          <p:cNvPr id="304" name="Google Shape;304;p25"/>
          <p:cNvSpPr txBox="1"/>
          <p:nvPr/>
        </p:nvSpPr>
        <p:spPr>
          <a:xfrm>
            <a:off x="1062239" y="4862749"/>
            <a:ext cx="354584"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17</a:t>
            </a:r>
            <a:endParaRPr b="0" i="0" sz="1400" u="none" cap="none" strike="noStrike">
              <a:solidFill>
                <a:srgbClr val="000000"/>
              </a:solidFill>
              <a:latin typeface="Arial"/>
              <a:ea typeface="Arial"/>
              <a:cs typeface="Arial"/>
              <a:sym typeface="Arial"/>
            </a:endParaRPr>
          </a:p>
        </p:txBody>
      </p:sp>
      <p:sp>
        <p:nvSpPr>
          <p:cNvPr id="305" name="Google Shape;305;p25"/>
          <p:cNvSpPr txBox="1"/>
          <p:nvPr/>
        </p:nvSpPr>
        <p:spPr>
          <a:xfrm>
            <a:off x="1679799" y="4848763"/>
            <a:ext cx="354584"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19</a:t>
            </a:r>
            <a:endParaRPr b="0" i="0" sz="1400" u="none" cap="none" strike="noStrike">
              <a:solidFill>
                <a:srgbClr val="000000"/>
              </a:solidFill>
              <a:latin typeface="Arial"/>
              <a:ea typeface="Arial"/>
              <a:cs typeface="Arial"/>
              <a:sym typeface="Arial"/>
            </a:endParaRPr>
          </a:p>
        </p:txBody>
      </p:sp>
      <p:cxnSp>
        <p:nvCxnSpPr>
          <p:cNvPr id="306" name="Google Shape;306;p25"/>
          <p:cNvCxnSpPr>
            <a:stCxn id="292" idx="3"/>
            <a:endCxn id="300" idx="0"/>
          </p:cNvCxnSpPr>
          <p:nvPr/>
        </p:nvCxnSpPr>
        <p:spPr>
          <a:xfrm flipH="1">
            <a:off x="450320" y="4833530"/>
            <a:ext cx="211500" cy="194100"/>
          </a:xfrm>
          <a:prstGeom prst="straightConnector1">
            <a:avLst/>
          </a:prstGeom>
          <a:noFill/>
          <a:ln cap="flat" cmpd="sng" w="9525">
            <a:solidFill>
              <a:schemeClr val="accent1"/>
            </a:solidFill>
            <a:prstDash val="solid"/>
            <a:miter lim="800000"/>
            <a:headEnd len="sm" w="sm" type="none"/>
            <a:tailEnd len="sm" w="sm" type="none"/>
          </a:ln>
        </p:spPr>
      </p:cxnSp>
      <p:cxnSp>
        <p:nvCxnSpPr>
          <p:cNvPr id="307" name="Google Shape;307;p25"/>
          <p:cNvCxnSpPr>
            <a:stCxn id="292" idx="5"/>
            <a:endCxn id="301" idx="0"/>
          </p:cNvCxnSpPr>
          <p:nvPr/>
        </p:nvCxnSpPr>
        <p:spPr>
          <a:xfrm>
            <a:off x="821982" y="4833530"/>
            <a:ext cx="163800" cy="194100"/>
          </a:xfrm>
          <a:prstGeom prst="straightConnector1">
            <a:avLst/>
          </a:prstGeom>
          <a:noFill/>
          <a:ln cap="flat" cmpd="sng" w="9525">
            <a:solidFill>
              <a:schemeClr val="accent1"/>
            </a:solidFill>
            <a:prstDash val="solid"/>
            <a:miter lim="800000"/>
            <a:headEnd len="sm" w="sm" type="none"/>
            <a:tailEnd len="sm" w="sm" type="none"/>
          </a:ln>
        </p:spPr>
      </p:cxnSp>
      <p:cxnSp>
        <p:nvCxnSpPr>
          <p:cNvPr id="308" name="Google Shape;308;p25"/>
          <p:cNvCxnSpPr>
            <a:stCxn id="292" idx="6"/>
            <a:endCxn id="302" idx="0"/>
          </p:cNvCxnSpPr>
          <p:nvPr/>
        </p:nvCxnSpPr>
        <p:spPr>
          <a:xfrm>
            <a:off x="855152" y="4744551"/>
            <a:ext cx="699600" cy="262800"/>
          </a:xfrm>
          <a:prstGeom prst="straightConnector1">
            <a:avLst/>
          </a:prstGeom>
          <a:noFill/>
          <a:ln cap="flat" cmpd="sng" w="9525">
            <a:solidFill>
              <a:schemeClr val="accent1"/>
            </a:solidFill>
            <a:prstDash val="solid"/>
            <a:miter lim="800000"/>
            <a:headEnd len="sm" w="sm" type="none"/>
            <a:tailEnd len="sm" w="sm" type="none"/>
          </a:ln>
        </p:spPr>
      </p:cxnSp>
      <p:sp>
        <p:nvSpPr>
          <p:cNvPr id="309" name="Google Shape;309;p25"/>
          <p:cNvSpPr/>
          <p:nvPr/>
        </p:nvSpPr>
        <p:spPr>
          <a:xfrm rot="5400000">
            <a:off x="2407395" y="5549487"/>
            <a:ext cx="359292" cy="587719"/>
          </a:xfrm>
          <a:prstGeom prst="rightBrace">
            <a:avLst>
              <a:gd fmla="val 8333" name="adj1"/>
              <a:gd fmla="val 5000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t/>
            </a:r>
            <a:endParaRPr/>
          </a:p>
        </p:txBody>
      </p:sp>
      <p:sp>
        <p:nvSpPr>
          <p:cNvPr id="315" name="Google Shape;315;p2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Say beam value is 2</a:t>
            </a:r>
            <a:endParaRPr/>
          </a:p>
          <a:p>
            <a:pPr indent="-228600" lvl="0" marL="228600" rtl="0" algn="l">
              <a:lnSpc>
                <a:spcPct val="90000"/>
              </a:lnSpc>
              <a:spcBef>
                <a:spcPts val="1000"/>
              </a:spcBef>
              <a:spcAft>
                <a:spcPts val="0"/>
              </a:spcAft>
              <a:buClr>
                <a:schemeClr val="dk1"/>
              </a:buClr>
              <a:buSzPts val="2800"/>
              <a:buChar char="•"/>
            </a:pPr>
            <a:r>
              <a:rPr lang="en-US"/>
              <a:t>List based on best C&lt;B&lt;D, thus keep C and B in queue list, Do not keep D memory</a:t>
            </a:r>
            <a:endParaRPr/>
          </a:p>
          <a:p>
            <a:pPr indent="-228600" lvl="0" marL="228600" rtl="0" algn="l">
              <a:lnSpc>
                <a:spcPct val="90000"/>
              </a:lnSpc>
              <a:spcBef>
                <a:spcPts val="1000"/>
              </a:spcBef>
              <a:spcAft>
                <a:spcPts val="0"/>
              </a:spcAft>
              <a:buClr>
                <a:schemeClr val="dk1"/>
              </a:buClr>
              <a:buSzPts val="2800"/>
              <a:buChar char="•"/>
            </a:pPr>
            <a:r>
              <a:rPr lang="en-US"/>
              <a:t>Similarly, keep F and E in the list </a:t>
            </a:r>
            <a:endParaRPr/>
          </a:p>
          <a:p>
            <a:pPr indent="-228600" lvl="0" marL="228600" rtl="0" algn="l">
              <a:lnSpc>
                <a:spcPct val="90000"/>
              </a:lnSpc>
              <a:spcBef>
                <a:spcPts val="1000"/>
              </a:spcBef>
              <a:spcAft>
                <a:spcPts val="0"/>
              </a:spcAft>
              <a:buClr>
                <a:schemeClr val="dk1"/>
              </a:buClr>
              <a:buSzPts val="2800"/>
              <a:buChar char="•"/>
            </a:pPr>
            <a:r>
              <a:rPr lang="en-US"/>
              <a:t>Space Complexity is constant</a:t>
            </a:r>
            <a:endParaRPr/>
          </a:p>
          <a:p>
            <a:pPr indent="-228600" lvl="0" marL="228600" rtl="0" algn="l">
              <a:lnSpc>
                <a:spcPct val="90000"/>
              </a:lnSpc>
              <a:spcBef>
                <a:spcPts val="1000"/>
              </a:spcBef>
              <a:spcAft>
                <a:spcPts val="0"/>
              </a:spcAft>
              <a:buClr>
                <a:schemeClr val="dk1"/>
              </a:buClr>
              <a:buSzPts val="2800"/>
              <a:buChar char="•"/>
            </a:pPr>
            <a:r>
              <a:rPr lang="en-US"/>
              <a:t>Due to searching time complexity is less</a:t>
            </a:r>
            <a:endParaRPr/>
          </a:p>
          <a:p>
            <a:pPr indent="-228600" lvl="0" marL="228600" rtl="0" algn="l">
              <a:lnSpc>
                <a:spcPct val="90000"/>
              </a:lnSpc>
              <a:spcBef>
                <a:spcPts val="1000"/>
              </a:spcBef>
              <a:spcAft>
                <a:spcPts val="0"/>
              </a:spcAft>
              <a:buClr>
                <a:schemeClr val="dk1"/>
              </a:buClr>
              <a:buSzPts val="2800"/>
              <a:buChar char="•"/>
            </a:pPr>
            <a:r>
              <a:rPr lang="en-US"/>
              <a:t>This is not complete, but BSA is complete</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16" name="Google Shape;316;p2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Simple Hill Climbing Algorithm</a:t>
            </a:r>
            <a:endParaRPr/>
          </a:p>
        </p:txBody>
      </p:sp>
      <p:sp>
        <p:nvSpPr>
          <p:cNvPr id="322" name="Google Shape;322;p2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dk1"/>
              </a:buClr>
              <a:buSzPct val="100000"/>
              <a:buChar char="•"/>
            </a:pPr>
            <a:r>
              <a:rPr lang="en-US"/>
              <a:t>Local search algorithm, greedy approach, no backtracking</a:t>
            </a:r>
            <a:endParaRPr/>
          </a:p>
          <a:p>
            <a:pPr indent="-228600" lvl="0" marL="228600" rtl="0" algn="l">
              <a:lnSpc>
                <a:spcPct val="90000"/>
              </a:lnSpc>
              <a:spcBef>
                <a:spcPts val="1000"/>
              </a:spcBef>
              <a:spcAft>
                <a:spcPts val="0"/>
              </a:spcAft>
              <a:buClr>
                <a:schemeClr val="dk1"/>
              </a:buClr>
              <a:buSzPct val="100000"/>
              <a:buChar char="•"/>
            </a:pPr>
            <a:r>
              <a:rPr lang="en-US"/>
              <a:t>A variant of DFS. It selects the locally optimal node to expand</a:t>
            </a:r>
            <a:endParaRPr/>
          </a:p>
          <a:p>
            <a:pPr indent="-228600" lvl="0" marL="228600" rtl="0" algn="l">
              <a:lnSpc>
                <a:spcPct val="90000"/>
              </a:lnSpc>
              <a:spcBef>
                <a:spcPts val="1000"/>
              </a:spcBef>
              <a:spcAft>
                <a:spcPts val="0"/>
              </a:spcAft>
              <a:buClr>
                <a:schemeClr val="dk1"/>
              </a:buClr>
              <a:buSzPct val="100000"/>
              <a:buChar char="•"/>
            </a:pPr>
            <a:r>
              <a:rPr lang="en-US"/>
              <a:t>Here the generate and test method is augmented by an heuristic function which measures the closeness of the current state to the goal state.</a:t>
            </a:r>
            <a:endParaRPr/>
          </a:p>
          <a:p>
            <a:pPr indent="-228600" lvl="0" marL="228600" rtl="0" algn="l">
              <a:lnSpc>
                <a:spcPct val="90000"/>
              </a:lnSpc>
              <a:spcBef>
                <a:spcPts val="1000"/>
              </a:spcBef>
              <a:spcAft>
                <a:spcPts val="0"/>
              </a:spcAft>
              <a:buClr>
                <a:schemeClr val="dk1"/>
              </a:buClr>
              <a:buSzPct val="100000"/>
              <a:buChar char="•"/>
            </a:pPr>
            <a:r>
              <a:rPr lang="en-US"/>
              <a:t>1. Evaluate the initial state if it is goal state quit otherwise current state is initial state.</a:t>
            </a:r>
            <a:endParaRPr/>
          </a:p>
          <a:p>
            <a:pPr indent="-228600" lvl="0" marL="228600" rtl="0" algn="l">
              <a:lnSpc>
                <a:spcPct val="90000"/>
              </a:lnSpc>
              <a:spcBef>
                <a:spcPts val="1000"/>
              </a:spcBef>
              <a:spcAft>
                <a:spcPts val="0"/>
              </a:spcAft>
              <a:buClr>
                <a:schemeClr val="dk1"/>
              </a:buClr>
              <a:buSzPct val="100000"/>
              <a:buChar char="•"/>
            </a:pPr>
            <a:r>
              <a:rPr lang="en-US"/>
              <a:t>2. Select a new operator for this state and generate a new state.</a:t>
            </a:r>
            <a:endParaRPr/>
          </a:p>
          <a:p>
            <a:pPr indent="-228600" lvl="0" marL="228600" rtl="0" algn="l">
              <a:lnSpc>
                <a:spcPct val="90000"/>
              </a:lnSpc>
              <a:spcBef>
                <a:spcPts val="1000"/>
              </a:spcBef>
              <a:spcAft>
                <a:spcPts val="0"/>
              </a:spcAft>
              <a:buClr>
                <a:schemeClr val="dk1"/>
              </a:buClr>
              <a:buSzPct val="100000"/>
              <a:buChar char="•"/>
            </a:pPr>
            <a:r>
              <a:rPr lang="en-US"/>
              <a:t>3.Evaluate the new state</a:t>
            </a:r>
            <a:endParaRPr/>
          </a:p>
          <a:p>
            <a:pPr indent="-228600" lvl="1" marL="685800" rtl="0" algn="l">
              <a:lnSpc>
                <a:spcPct val="90000"/>
              </a:lnSpc>
              <a:spcBef>
                <a:spcPts val="500"/>
              </a:spcBef>
              <a:spcAft>
                <a:spcPts val="0"/>
              </a:spcAft>
              <a:buClr>
                <a:schemeClr val="dk1"/>
              </a:buClr>
              <a:buSzPct val="100000"/>
              <a:buChar char="•"/>
            </a:pPr>
            <a:r>
              <a:rPr lang="en-US"/>
              <a:t>if it is closer to goal state than current state make it current state</a:t>
            </a:r>
            <a:endParaRPr/>
          </a:p>
          <a:p>
            <a:pPr indent="-228600" lvl="1" marL="685800" rtl="0" algn="l">
              <a:lnSpc>
                <a:spcPct val="90000"/>
              </a:lnSpc>
              <a:spcBef>
                <a:spcPts val="500"/>
              </a:spcBef>
              <a:spcAft>
                <a:spcPts val="0"/>
              </a:spcAft>
              <a:buClr>
                <a:schemeClr val="dk1"/>
              </a:buClr>
              <a:buSzPct val="100000"/>
              <a:buChar char="•"/>
            </a:pPr>
            <a:r>
              <a:rPr lang="en-US"/>
              <a:t>if it is no better ignore</a:t>
            </a:r>
            <a:endParaRPr/>
          </a:p>
          <a:p>
            <a:pPr indent="-228600" lvl="0" marL="228600" rtl="0" algn="l">
              <a:lnSpc>
                <a:spcPct val="90000"/>
              </a:lnSpc>
              <a:spcBef>
                <a:spcPts val="1000"/>
              </a:spcBef>
              <a:spcAft>
                <a:spcPts val="0"/>
              </a:spcAft>
              <a:buClr>
                <a:schemeClr val="dk1"/>
              </a:buClr>
              <a:buSzPct val="100000"/>
              <a:buChar char="•"/>
            </a:pPr>
            <a:r>
              <a:rPr lang="en-US"/>
              <a:t>4. If the current state is goal state or no new operators available, quit. Otherwise repeat from 2.</a:t>
            </a:r>
            <a:endParaRPr/>
          </a:p>
          <a:p>
            <a:pPr indent="-104140" lvl="0" marL="228600" rtl="0" algn="l">
              <a:lnSpc>
                <a:spcPct val="90000"/>
              </a:lnSpc>
              <a:spcBef>
                <a:spcPts val="1000"/>
              </a:spcBef>
              <a:spcAft>
                <a:spcPts val="0"/>
              </a:spcAft>
              <a:buClr>
                <a:schemeClr val="dk1"/>
              </a:buClr>
              <a:buSzPct val="100000"/>
              <a:buNone/>
            </a:pPr>
            <a:r>
              <a:t/>
            </a:r>
            <a:endParaRPr/>
          </a:p>
        </p:txBody>
      </p:sp>
      <p:sp>
        <p:nvSpPr>
          <p:cNvPr id="323" name="Google Shape;323;p2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Algorithm</a:t>
            </a:r>
            <a:endParaRPr/>
          </a:p>
        </p:txBody>
      </p:sp>
      <p:sp>
        <p:nvSpPr>
          <p:cNvPr id="329" name="Google Shape;329;p2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1.Evaluate the initial state</a:t>
            </a:r>
            <a:endParaRPr/>
          </a:p>
          <a:p>
            <a:pPr indent="0" lvl="0" marL="0" rtl="0" algn="l">
              <a:lnSpc>
                <a:spcPct val="90000"/>
              </a:lnSpc>
              <a:spcBef>
                <a:spcPts val="1000"/>
              </a:spcBef>
              <a:spcAft>
                <a:spcPts val="0"/>
              </a:spcAft>
              <a:buClr>
                <a:schemeClr val="dk1"/>
              </a:buClr>
              <a:buSzPts val="2800"/>
              <a:buNone/>
            </a:pPr>
            <a:r>
              <a:rPr lang="en-US"/>
              <a:t>2.Loop until a solution is found or There are no operators left</a:t>
            </a:r>
            <a:endParaRPr/>
          </a:p>
          <a:p>
            <a:pPr indent="-228600" lvl="0" marL="228600" rtl="0" algn="l">
              <a:lnSpc>
                <a:spcPct val="90000"/>
              </a:lnSpc>
              <a:spcBef>
                <a:spcPts val="1000"/>
              </a:spcBef>
              <a:spcAft>
                <a:spcPts val="0"/>
              </a:spcAft>
              <a:buClr>
                <a:schemeClr val="dk1"/>
              </a:buClr>
              <a:buSzPts val="2800"/>
              <a:buChar char="•"/>
            </a:pPr>
            <a:r>
              <a:rPr lang="en-US"/>
              <a:t>Select and apply a new operator</a:t>
            </a:r>
            <a:endParaRPr/>
          </a:p>
          <a:p>
            <a:pPr indent="-228600" lvl="0" marL="228600" rtl="0" algn="l">
              <a:lnSpc>
                <a:spcPct val="90000"/>
              </a:lnSpc>
              <a:spcBef>
                <a:spcPts val="1000"/>
              </a:spcBef>
              <a:spcAft>
                <a:spcPts val="0"/>
              </a:spcAft>
              <a:buClr>
                <a:schemeClr val="dk1"/>
              </a:buClr>
              <a:buSzPts val="2800"/>
              <a:buChar char="•"/>
            </a:pPr>
            <a:r>
              <a:rPr lang="en-US"/>
              <a:t>Evaluate the new state</a:t>
            </a:r>
            <a:endParaRPr/>
          </a:p>
          <a:p>
            <a:pPr indent="-228600" lvl="0" marL="228600" rtl="0" algn="l">
              <a:lnSpc>
                <a:spcPct val="90000"/>
              </a:lnSpc>
              <a:spcBef>
                <a:spcPts val="1000"/>
              </a:spcBef>
              <a:spcAft>
                <a:spcPts val="0"/>
              </a:spcAft>
              <a:buClr>
                <a:schemeClr val="dk1"/>
              </a:buClr>
              <a:buSzPts val="2800"/>
              <a:buChar char="•"/>
            </a:pPr>
            <a:r>
              <a:rPr lang="en-US"/>
              <a:t>If good then quit</a:t>
            </a:r>
            <a:endParaRPr/>
          </a:p>
          <a:p>
            <a:pPr indent="0" lvl="0" marL="0" rtl="0" algn="l">
              <a:lnSpc>
                <a:spcPct val="90000"/>
              </a:lnSpc>
              <a:spcBef>
                <a:spcPts val="1000"/>
              </a:spcBef>
              <a:spcAft>
                <a:spcPts val="0"/>
              </a:spcAft>
              <a:buClr>
                <a:schemeClr val="dk1"/>
              </a:buClr>
              <a:buSzPts val="2800"/>
              <a:buNone/>
            </a:pPr>
            <a:r>
              <a:t/>
            </a:r>
            <a:endParaRPr b="1">
              <a:solidFill>
                <a:srgbClr val="FF0000"/>
              </a:solidFill>
            </a:endParaRPr>
          </a:p>
          <a:p>
            <a:pPr indent="0" lvl="0" marL="0" rtl="0" algn="l">
              <a:lnSpc>
                <a:spcPct val="90000"/>
              </a:lnSpc>
              <a:spcBef>
                <a:spcPts val="1000"/>
              </a:spcBef>
              <a:spcAft>
                <a:spcPts val="0"/>
              </a:spcAft>
              <a:buClr>
                <a:srgbClr val="FF0000"/>
              </a:buClr>
              <a:buSzPts val="2800"/>
              <a:buNone/>
            </a:pPr>
            <a:r>
              <a:rPr b="1" lang="en-US">
                <a:solidFill>
                  <a:srgbClr val="FF0000"/>
                </a:solidFill>
              </a:rPr>
              <a:t>If better than current state then it is new current state</a:t>
            </a:r>
            <a:endParaRPr/>
          </a:p>
        </p:txBody>
      </p:sp>
      <p:sp>
        <p:nvSpPr>
          <p:cNvPr id="330" name="Google Shape;330;p2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Example: 8 puzzle problem</a:t>
            </a:r>
            <a:endParaRPr/>
          </a:p>
        </p:txBody>
      </p:sp>
      <p:sp>
        <p:nvSpPr>
          <p:cNvPr id="336" name="Google Shape;336;p2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337" name="Google Shape;337;p29"/>
          <p:cNvGraphicFramePr/>
          <p:nvPr/>
        </p:nvGraphicFramePr>
        <p:xfrm>
          <a:off x="4890782" y="1832383"/>
          <a:ext cx="3000000" cy="3000000"/>
        </p:xfrm>
        <a:graphic>
          <a:graphicData uri="http://schemas.openxmlformats.org/drawingml/2006/table">
            <a:tbl>
              <a:tblPr bandRow="1" firstRow="1">
                <a:noFill/>
                <a:tableStyleId>{B685405C-FEB0-4481-B3D2-4EE1A8423FF0}</a:tableStyleId>
              </a:tblPr>
              <a:tblGrid>
                <a:gridCol w="309875"/>
                <a:gridCol w="292000"/>
                <a:gridCol w="292000"/>
              </a:tblGrid>
              <a:tr h="2864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3</a:t>
                      </a:r>
                      <a:endParaRPr sz="1400" u="none" cap="none" strike="noStrike"/>
                    </a:p>
                  </a:txBody>
                  <a:tcPr marT="45725" marB="45725" marR="91450" marL="91450"/>
                </a:tc>
              </a:tr>
              <a:tr h="2864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6</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tc>
              </a:tr>
              <a:tr h="2864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7</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8</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4</a:t>
                      </a:r>
                      <a:endParaRPr sz="1400" u="none" cap="none" strike="noStrike"/>
                    </a:p>
                  </a:txBody>
                  <a:tcPr marT="45725" marB="45725" marR="91450" marL="91450"/>
                </a:tc>
              </a:tr>
            </a:tbl>
          </a:graphicData>
        </a:graphic>
      </p:graphicFrame>
      <p:graphicFrame>
        <p:nvGraphicFramePr>
          <p:cNvPr id="338" name="Google Shape;338;p29"/>
          <p:cNvGraphicFramePr/>
          <p:nvPr/>
        </p:nvGraphicFramePr>
        <p:xfrm>
          <a:off x="7387135" y="1861847"/>
          <a:ext cx="3000000" cy="3000000"/>
        </p:xfrm>
        <a:graphic>
          <a:graphicData uri="http://schemas.openxmlformats.org/drawingml/2006/table">
            <a:tbl>
              <a:tblPr bandRow="1" firstRow="1">
                <a:noFill/>
                <a:tableStyleId>{7B4412C4-DB9F-4A07-9810-67E054E00AB8}</a:tableStyleId>
              </a:tblPr>
              <a:tblGrid>
                <a:gridCol w="292000"/>
                <a:gridCol w="292000"/>
                <a:gridCol w="292000"/>
              </a:tblGrid>
              <a:tr h="2864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3</a:t>
                      </a:r>
                      <a:endParaRPr sz="1400" u="none" cap="none" strike="noStrike"/>
                    </a:p>
                  </a:txBody>
                  <a:tcPr marT="45725" marB="45725" marR="91450" marL="91450"/>
                </a:tc>
              </a:tr>
              <a:tr h="2864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5</a:t>
                      </a:r>
                      <a:endParaRPr b="1" sz="1200" u="none" cap="none" strike="noStrike">
                        <a:solidFill>
                          <a:srgbClr val="0070C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8</a:t>
                      </a:r>
                      <a:endParaRPr b="1" sz="1200" u="none" cap="none" strike="noStrike">
                        <a:solidFill>
                          <a:srgbClr val="0070C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6</a:t>
                      </a:r>
                      <a:endParaRPr sz="1400" u="none" cap="none" strike="noStrike"/>
                    </a:p>
                  </a:txBody>
                  <a:tcPr marT="45725" marB="45725" marR="91450" marL="91450"/>
                </a:tc>
              </a:tr>
              <a:tr h="286425">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rgbClr val="0070C0"/>
                          </a:solidFill>
                        </a:rPr>
                        <a:t>7</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4</a:t>
                      </a:r>
                      <a:endParaRPr sz="1400" u="none" cap="none" strike="noStrike"/>
                    </a:p>
                  </a:txBody>
                  <a:tcPr marT="45725" marB="45725" marR="91450" marL="91450"/>
                </a:tc>
              </a:tr>
            </a:tbl>
          </a:graphicData>
        </a:graphic>
      </p:graphicFrame>
      <p:graphicFrame>
        <p:nvGraphicFramePr>
          <p:cNvPr id="339" name="Google Shape;339;p29"/>
          <p:cNvGraphicFramePr/>
          <p:nvPr/>
        </p:nvGraphicFramePr>
        <p:xfrm>
          <a:off x="4125053" y="2833361"/>
          <a:ext cx="3000000" cy="3000000"/>
        </p:xfrm>
        <a:graphic>
          <a:graphicData uri="http://schemas.openxmlformats.org/drawingml/2006/table">
            <a:tbl>
              <a:tblPr bandRow="1" firstRow="1">
                <a:noFill/>
                <a:tableStyleId>{B685405C-FEB0-4481-B3D2-4EE1A8423FF0}</a:tableStyleId>
              </a:tblPr>
              <a:tblGrid>
                <a:gridCol w="309875"/>
                <a:gridCol w="292000"/>
                <a:gridCol w="292000"/>
              </a:tblGrid>
              <a:tr h="2864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3</a:t>
                      </a:r>
                      <a:endParaRPr sz="1400" u="none" cap="none" strike="noStrike"/>
                    </a:p>
                  </a:txBody>
                  <a:tcPr marT="45725" marB="45725" marR="91450" marL="91450"/>
                </a:tc>
              </a:tr>
              <a:tr h="2864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6</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4</a:t>
                      </a:r>
                      <a:endParaRPr sz="1400" u="none" cap="none" strike="noStrike"/>
                    </a:p>
                  </a:txBody>
                  <a:tcPr marT="45725" marB="45725" marR="91450" marL="91450"/>
                </a:tc>
              </a:tr>
              <a:tr h="2864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7</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8</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tc>
              </a:tr>
            </a:tbl>
          </a:graphicData>
        </a:graphic>
      </p:graphicFrame>
      <p:graphicFrame>
        <p:nvGraphicFramePr>
          <p:cNvPr id="340" name="Google Shape;340;p29"/>
          <p:cNvGraphicFramePr/>
          <p:nvPr/>
        </p:nvGraphicFramePr>
        <p:xfrm>
          <a:off x="5185795" y="2833361"/>
          <a:ext cx="3000000" cy="3000000"/>
        </p:xfrm>
        <a:graphic>
          <a:graphicData uri="http://schemas.openxmlformats.org/drawingml/2006/table">
            <a:tbl>
              <a:tblPr bandRow="1" firstRow="1">
                <a:noFill/>
                <a:tableStyleId>{B685405C-FEB0-4481-B3D2-4EE1A8423FF0}</a:tableStyleId>
              </a:tblPr>
              <a:tblGrid>
                <a:gridCol w="309875"/>
                <a:gridCol w="292000"/>
                <a:gridCol w="292000"/>
              </a:tblGrid>
              <a:tr h="2864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1</a:t>
                      </a:r>
                      <a:endParaRPr sz="1400" u="none" cap="none" strike="noStrike"/>
                    </a:p>
                  </a:txBody>
                  <a:tcPr marT="45725" marB="45725" marR="91450" marL="91450">
                    <a:solidFill>
                      <a:srgbClr val="833C0B"/>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2</a:t>
                      </a:r>
                      <a:endParaRPr sz="1400" u="none" cap="none" strike="noStrike"/>
                    </a:p>
                  </a:txBody>
                  <a:tcPr marT="45725" marB="45725" marR="91450" marL="91450">
                    <a:solidFill>
                      <a:srgbClr val="833C0B"/>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3</a:t>
                      </a:r>
                      <a:endParaRPr sz="1400" u="none" cap="none" strike="noStrike"/>
                    </a:p>
                  </a:txBody>
                  <a:tcPr marT="45725" marB="45725" marR="91450" marL="91450">
                    <a:solidFill>
                      <a:srgbClr val="833C0B"/>
                    </a:solidFill>
                  </a:tcPr>
                </a:tc>
              </a:tr>
              <a:tr h="2864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5</a:t>
                      </a:r>
                      <a:endParaRPr sz="1400" u="none" cap="none" strike="noStrike"/>
                    </a:p>
                  </a:txBody>
                  <a:tcPr marT="45725" marB="45725" marR="91450" marL="91450">
                    <a:solidFill>
                      <a:srgbClr val="833C0B"/>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solidFill>
                      <a:srgbClr val="833C0B"/>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6</a:t>
                      </a:r>
                      <a:endParaRPr sz="1400" u="none" cap="none" strike="noStrike"/>
                    </a:p>
                  </a:txBody>
                  <a:tcPr marT="45725" marB="45725" marR="91450" marL="91450">
                    <a:solidFill>
                      <a:srgbClr val="833C0B"/>
                    </a:solidFill>
                  </a:tcPr>
                </a:tc>
              </a:tr>
              <a:tr h="2864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7</a:t>
                      </a:r>
                      <a:endParaRPr sz="1400" u="none" cap="none" strike="noStrike"/>
                    </a:p>
                  </a:txBody>
                  <a:tcPr marT="45725" marB="45725" marR="91450" marL="91450">
                    <a:solidFill>
                      <a:srgbClr val="833C0B"/>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8</a:t>
                      </a:r>
                      <a:endParaRPr sz="1400" u="none" cap="none" strike="noStrike"/>
                    </a:p>
                  </a:txBody>
                  <a:tcPr marT="45725" marB="45725" marR="91450" marL="91450">
                    <a:solidFill>
                      <a:srgbClr val="833C0B"/>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4</a:t>
                      </a:r>
                      <a:endParaRPr sz="1400" u="none" cap="none" strike="noStrike"/>
                    </a:p>
                  </a:txBody>
                  <a:tcPr marT="45725" marB="45725" marR="91450" marL="91450">
                    <a:solidFill>
                      <a:srgbClr val="833C0B"/>
                    </a:solidFill>
                  </a:tcPr>
                </a:tc>
              </a:tr>
            </a:tbl>
          </a:graphicData>
        </a:graphic>
      </p:graphicFrame>
      <p:graphicFrame>
        <p:nvGraphicFramePr>
          <p:cNvPr id="341" name="Google Shape;341;p29"/>
          <p:cNvGraphicFramePr/>
          <p:nvPr/>
        </p:nvGraphicFramePr>
        <p:xfrm>
          <a:off x="6184085" y="2833361"/>
          <a:ext cx="3000000" cy="3000000"/>
        </p:xfrm>
        <a:graphic>
          <a:graphicData uri="http://schemas.openxmlformats.org/drawingml/2006/table">
            <a:tbl>
              <a:tblPr bandRow="1" firstRow="1">
                <a:noFill/>
                <a:tableStyleId>{B685405C-FEB0-4481-B3D2-4EE1A8423FF0}</a:tableStyleId>
              </a:tblPr>
              <a:tblGrid>
                <a:gridCol w="309875"/>
                <a:gridCol w="292000"/>
                <a:gridCol w="292000"/>
              </a:tblGrid>
              <a:tr h="2864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tc>
              </a:tr>
              <a:tr h="2864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6</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3</a:t>
                      </a:r>
                      <a:endParaRPr sz="1400" u="none" cap="none" strike="noStrike"/>
                    </a:p>
                  </a:txBody>
                  <a:tcPr marT="45725" marB="45725" marR="91450" marL="91450"/>
                </a:tc>
              </a:tr>
              <a:tr h="2864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7</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8</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4</a:t>
                      </a:r>
                      <a:endParaRPr sz="1400" u="none" cap="none" strike="noStrike"/>
                    </a:p>
                  </a:txBody>
                  <a:tcPr marT="45725" marB="45725" marR="91450" marL="91450"/>
                </a:tc>
              </a:tr>
            </a:tbl>
          </a:graphicData>
        </a:graphic>
      </p:graphicFrame>
      <p:sp>
        <p:nvSpPr>
          <p:cNvPr id="342" name="Google Shape;342;p29"/>
          <p:cNvSpPr txBox="1"/>
          <p:nvPr/>
        </p:nvSpPr>
        <p:spPr>
          <a:xfrm>
            <a:off x="3873189" y="2624015"/>
            <a:ext cx="819455"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C=1+4=5</a:t>
            </a:r>
            <a:endParaRPr b="0" i="0" sz="1400" u="none" cap="none" strike="noStrike">
              <a:solidFill>
                <a:srgbClr val="000000"/>
              </a:solidFill>
              <a:latin typeface="Arial"/>
              <a:ea typeface="Arial"/>
              <a:cs typeface="Arial"/>
              <a:sym typeface="Arial"/>
            </a:endParaRPr>
          </a:p>
        </p:txBody>
      </p:sp>
      <p:sp>
        <p:nvSpPr>
          <p:cNvPr id="343" name="Google Shape;343;p29"/>
          <p:cNvSpPr txBox="1"/>
          <p:nvPr/>
        </p:nvSpPr>
        <p:spPr>
          <a:xfrm>
            <a:off x="5123343" y="2624015"/>
            <a:ext cx="819455"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C=1+2=3</a:t>
            </a:r>
            <a:endParaRPr b="0" i="0" sz="1400" u="none" cap="none" strike="noStrike">
              <a:solidFill>
                <a:srgbClr val="000000"/>
              </a:solidFill>
              <a:latin typeface="Arial"/>
              <a:ea typeface="Arial"/>
              <a:cs typeface="Arial"/>
              <a:sym typeface="Arial"/>
            </a:endParaRPr>
          </a:p>
        </p:txBody>
      </p:sp>
      <p:sp>
        <p:nvSpPr>
          <p:cNvPr id="344" name="Google Shape;344;p29"/>
          <p:cNvSpPr txBox="1"/>
          <p:nvPr/>
        </p:nvSpPr>
        <p:spPr>
          <a:xfrm>
            <a:off x="6246537" y="2553167"/>
            <a:ext cx="819455"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C=1+4=5</a:t>
            </a:r>
            <a:endParaRPr b="0" i="0" sz="1400" u="none" cap="none" strike="noStrike">
              <a:solidFill>
                <a:srgbClr val="000000"/>
              </a:solidFill>
              <a:latin typeface="Arial"/>
              <a:ea typeface="Arial"/>
              <a:cs typeface="Arial"/>
              <a:sym typeface="Arial"/>
            </a:endParaRPr>
          </a:p>
        </p:txBody>
      </p:sp>
      <p:graphicFrame>
        <p:nvGraphicFramePr>
          <p:cNvPr id="345" name="Google Shape;345;p29"/>
          <p:cNvGraphicFramePr/>
          <p:nvPr/>
        </p:nvGraphicFramePr>
        <p:xfrm>
          <a:off x="4291901" y="3886702"/>
          <a:ext cx="3000000" cy="3000000"/>
        </p:xfrm>
        <a:graphic>
          <a:graphicData uri="http://schemas.openxmlformats.org/drawingml/2006/table">
            <a:tbl>
              <a:tblPr bandRow="1" firstRow="1">
                <a:noFill/>
                <a:tableStyleId>{B685405C-FEB0-4481-B3D2-4EE1A8423FF0}</a:tableStyleId>
              </a:tblPr>
              <a:tblGrid>
                <a:gridCol w="309875"/>
                <a:gridCol w="292000"/>
                <a:gridCol w="292000"/>
              </a:tblGrid>
              <a:tr h="2864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1</a:t>
                      </a:r>
                      <a:endParaRPr sz="1400" u="none" cap="none" strike="noStrike"/>
                    </a:p>
                  </a:txBody>
                  <a:tcPr marT="45725" marB="45725" marR="91450" marL="91450">
                    <a:solidFill>
                      <a:srgbClr val="833C0B"/>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2</a:t>
                      </a:r>
                      <a:endParaRPr sz="1400" u="none" cap="none" strike="noStrike"/>
                    </a:p>
                  </a:txBody>
                  <a:tcPr marT="45725" marB="45725" marR="91450" marL="91450">
                    <a:solidFill>
                      <a:srgbClr val="833C0B"/>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3</a:t>
                      </a:r>
                      <a:endParaRPr sz="1400" u="none" cap="none" strike="noStrike"/>
                    </a:p>
                  </a:txBody>
                  <a:tcPr marT="45725" marB="45725" marR="91450" marL="91450">
                    <a:solidFill>
                      <a:srgbClr val="833C0B"/>
                    </a:solidFill>
                  </a:tcPr>
                </a:tc>
              </a:tr>
              <a:tr h="286425">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solidFill>
                      <a:srgbClr val="833C0B"/>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5</a:t>
                      </a:r>
                      <a:endParaRPr sz="1400" u="none" cap="none" strike="noStrike"/>
                    </a:p>
                  </a:txBody>
                  <a:tcPr marT="45725" marB="45725" marR="91450" marL="91450">
                    <a:solidFill>
                      <a:srgbClr val="833C0B"/>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6</a:t>
                      </a:r>
                      <a:endParaRPr sz="1400" u="none" cap="none" strike="noStrike"/>
                    </a:p>
                  </a:txBody>
                  <a:tcPr marT="45725" marB="45725" marR="91450" marL="91450">
                    <a:solidFill>
                      <a:srgbClr val="833C0B"/>
                    </a:solidFill>
                  </a:tcPr>
                </a:tc>
              </a:tr>
              <a:tr h="2864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7</a:t>
                      </a:r>
                      <a:endParaRPr sz="1400" u="none" cap="none" strike="noStrike"/>
                    </a:p>
                  </a:txBody>
                  <a:tcPr marT="45725" marB="45725" marR="91450" marL="91450">
                    <a:solidFill>
                      <a:srgbClr val="833C0B"/>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8</a:t>
                      </a:r>
                      <a:endParaRPr sz="1400" u="none" cap="none" strike="noStrike"/>
                    </a:p>
                  </a:txBody>
                  <a:tcPr marT="45725" marB="45725" marR="91450" marL="91450">
                    <a:solidFill>
                      <a:srgbClr val="833C0B"/>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4</a:t>
                      </a:r>
                      <a:endParaRPr sz="1400" u="none" cap="none" strike="noStrike"/>
                    </a:p>
                  </a:txBody>
                  <a:tcPr marT="45725" marB="45725" marR="91450" marL="91450">
                    <a:solidFill>
                      <a:srgbClr val="833C0B"/>
                    </a:solidFill>
                  </a:tcPr>
                </a:tc>
              </a:tr>
            </a:tbl>
          </a:graphicData>
        </a:graphic>
      </p:graphicFrame>
      <p:graphicFrame>
        <p:nvGraphicFramePr>
          <p:cNvPr id="346" name="Google Shape;346;p29"/>
          <p:cNvGraphicFramePr/>
          <p:nvPr/>
        </p:nvGraphicFramePr>
        <p:xfrm>
          <a:off x="5290191" y="3901991"/>
          <a:ext cx="3000000" cy="3000000"/>
        </p:xfrm>
        <a:graphic>
          <a:graphicData uri="http://schemas.openxmlformats.org/drawingml/2006/table">
            <a:tbl>
              <a:tblPr bandRow="1" firstRow="1">
                <a:noFill/>
                <a:tableStyleId>{B685405C-FEB0-4481-B3D2-4EE1A8423FF0}</a:tableStyleId>
              </a:tblPr>
              <a:tblGrid>
                <a:gridCol w="309875"/>
                <a:gridCol w="292000"/>
                <a:gridCol w="292000"/>
              </a:tblGrid>
              <a:tr h="2864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1</a:t>
                      </a:r>
                      <a:endParaRPr sz="1400" u="none" cap="none" strike="noStrike"/>
                    </a:p>
                  </a:txBody>
                  <a:tcPr marT="45725" marB="45725" marR="91450" marL="91450">
                    <a:solidFill>
                      <a:srgbClr val="833C0B"/>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solidFill>
                      <a:srgbClr val="833C0B"/>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3</a:t>
                      </a:r>
                      <a:endParaRPr sz="1400" u="none" cap="none" strike="noStrike"/>
                    </a:p>
                  </a:txBody>
                  <a:tcPr marT="45725" marB="45725" marR="91450" marL="91450">
                    <a:solidFill>
                      <a:srgbClr val="833C0B"/>
                    </a:solidFill>
                  </a:tcPr>
                </a:tc>
              </a:tr>
              <a:tr h="2864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5</a:t>
                      </a:r>
                      <a:endParaRPr sz="1400" u="none" cap="none" strike="noStrike"/>
                    </a:p>
                  </a:txBody>
                  <a:tcPr marT="45725" marB="45725" marR="91450" marL="91450">
                    <a:solidFill>
                      <a:srgbClr val="833C0B"/>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2</a:t>
                      </a:r>
                      <a:endParaRPr sz="1400" u="none" cap="none" strike="noStrike"/>
                    </a:p>
                  </a:txBody>
                  <a:tcPr marT="45725" marB="45725" marR="91450" marL="91450">
                    <a:solidFill>
                      <a:srgbClr val="833C0B"/>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6</a:t>
                      </a:r>
                      <a:endParaRPr sz="1400" u="none" cap="none" strike="noStrike"/>
                    </a:p>
                  </a:txBody>
                  <a:tcPr marT="45725" marB="45725" marR="91450" marL="91450">
                    <a:solidFill>
                      <a:srgbClr val="833C0B"/>
                    </a:solidFill>
                  </a:tcPr>
                </a:tc>
              </a:tr>
              <a:tr h="2864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7</a:t>
                      </a:r>
                      <a:endParaRPr sz="1400" u="none" cap="none" strike="noStrike"/>
                    </a:p>
                  </a:txBody>
                  <a:tcPr marT="45725" marB="45725" marR="91450" marL="91450">
                    <a:solidFill>
                      <a:srgbClr val="833C0B"/>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8</a:t>
                      </a:r>
                      <a:endParaRPr sz="1400" u="none" cap="none" strike="noStrike"/>
                    </a:p>
                  </a:txBody>
                  <a:tcPr marT="45725" marB="45725" marR="91450" marL="91450">
                    <a:solidFill>
                      <a:srgbClr val="833C0B"/>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4</a:t>
                      </a:r>
                      <a:endParaRPr sz="1400" u="none" cap="none" strike="noStrike"/>
                    </a:p>
                  </a:txBody>
                  <a:tcPr marT="45725" marB="45725" marR="91450" marL="91450">
                    <a:solidFill>
                      <a:srgbClr val="833C0B"/>
                    </a:solidFill>
                  </a:tcPr>
                </a:tc>
              </a:tr>
            </a:tbl>
          </a:graphicData>
        </a:graphic>
      </p:graphicFrame>
      <p:graphicFrame>
        <p:nvGraphicFramePr>
          <p:cNvPr id="347" name="Google Shape;347;p29"/>
          <p:cNvGraphicFramePr/>
          <p:nvPr/>
        </p:nvGraphicFramePr>
        <p:xfrm>
          <a:off x="6317318" y="3900484"/>
          <a:ext cx="3000000" cy="3000000"/>
        </p:xfrm>
        <a:graphic>
          <a:graphicData uri="http://schemas.openxmlformats.org/drawingml/2006/table">
            <a:tbl>
              <a:tblPr bandRow="1" firstRow="1">
                <a:noFill/>
                <a:tableStyleId>{B685405C-FEB0-4481-B3D2-4EE1A8423FF0}</a:tableStyleId>
              </a:tblPr>
              <a:tblGrid>
                <a:gridCol w="309875"/>
                <a:gridCol w="292000"/>
                <a:gridCol w="292000"/>
              </a:tblGrid>
              <a:tr h="2864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1</a:t>
                      </a:r>
                      <a:endParaRPr sz="1400" u="none" cap="none" strike="noStrike"/>
                    </a:p>
                  </a:txBody>
                  <a:tcPr marT="45725" marB="45725" marR="91450" marL="91450">
                    <a:solidFill>
                      <a:srgbClr val="00206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2</a:t>
                      </a:r>
                      <a:endParaRPr sz="1400" u="none" cap="none" strike="noStrike"/>
                    </a:p>
                  </a:txBody>
                  <a:tcPr marT="45725" marB="45725" marR="91450" marL="91450">
                    <a:solidFill>
                      <a:srgbClr val="00206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3</a:t>
                      </a:r>
                      <a:endParaRPr sz="1400" u="none" cap="none" strike="noStrike"/>
                    </a:p>
                  </a:txBody>
                  <a:tcPr marT="45725" marB="45725" marR="91450" marL="91450">
                    <a:solidFill>
                      <a:srgbClr val="002060"/>
                    </a:solidFill>
                  </a:tcPr>
                </a:tc>
              </a:tr>
              <a:tr h="2864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5</a:t>
                      </a:r>
                      <a:endParaRPr sz="1400" u="none" cap="none" strike="noStrike"/>
                    </a:p>
                  </a:txBody>
                  <a:tcPr marT="45725" marB="45725" marR="91450" marL="91450">
                    <a:solidFill>
                      <a:srgbClr val="00206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8</a:t>
                      </a:r>
                      <a:endParaRPr sz="1400" u="none" cap="none" strike="noStrike"/>
                    </a:p>
                  </a:txBody>
                  <a:tcPr marT="45725" marB="45725" marR="91450" marL="91450">
                    <a:solidFill>
                      <a:srgbClr val="00206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6</a:t>
                      </a:r>
                      <a:endParaRPr sz="1400" u="none" cap="none" strike="noStrike"/>
                    </a:p>
                  </a:txBody>
                  <a:tcPr marT="45725" marB="45725" marR="91450" marL="91450">
                    <a:solidFill>
                      <a:srgbClr val="002060"/>
                    </a:solidFill>
                  </a:tcPr>
                </a:tc>
              </a:tr>
              <a:tr h="2864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7</a:t>
                      </a:r>
                      <a:endParaRPr sz="1400" u="none" cap="none" strike="noStrike"/>
                    </a:p>
                  </a:txBody>
                  <a:tcPr marT="45725" marB="45725" marR="91450" marL="91450">
                    <a:solidFill>
                      <a:srgbClr val="002060"/>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solidFill>
                      <a:srgbClr val="00206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4</a:t>
                      </a:r>
                      <a:endParaRPr sz="1400" u="none" cap="none" strike="noStrike"/>
                    </a:p>
                  </a:txBody>
                  <a:tcPr marT="45725" marB="45725" marR="91450" marL="91450">
                    <a:solidFill>
                      <a:srgbClr val="002060"/>
                    </a:solidFill>
                  </a:tcPr>
                </a:tc>
              </a:tr>
            </a:tbl>
          </a:graphicData>
        </a:graphic>
      </p:graphicFrame>
      <p:sp>
        <p:nvSpPr>
          <p:cNvPr id="348" name="Google Shape;348;p29"/>
          <p:cNvSpPr txBox="1"/>
          <p:nvPr/>
        </p:nvSpPr>
        <p:spPr>
          <a:xfrm>
            <a:off x="4023229" y="3651174"/>
            <a:ext cx="819455"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C=2+3=5</a:t>
            </a:r>
            <a:endParaRPr b="0" i="0" sz="1400" u="none" cap="none" strike="noStrike">
              <a:solidFill>
                <a:srgbClr val="000000"/>
              </a:solidFill>
              <a:latin typeface="Arial"/>
              <a:ea typeface="Arial"/>
              <a:cs typeface="Arial"/>
              <a:sym typeface="Arial"/>
            </a:endParaRPr>
          </a:p>
        </p:txBody>
      </p:sp>
      <p:sp>
        <p:nvSpPr>
          <p:cNvPr id="349" name="Google Shape;349;p29"/>
          <p:cNvSpPr txBox="1"/>
          <p:nvPr/>
        </p:nvSpPr>
        <p:spPr>
          <a:xfrm>
            <a:off x="5197936" y="3651174"/>
            <a:ext cx="819455"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C=2+3=5</a:t>
            </a:r>
            <a:endParaRPr b="0" i="0" sz="1400" u="none" cap="none" strike="noStrike">
              <a:solidFill>
                <a:srgbClr val="000000"/>
              </a:solidFill>
              <a:latin typeface="Arial"/>
              <a:ea typeface="Arial"/>
              <a:cs typeface="Arial"/>
              <a:sym typeface="Arial"/>
            </a:endParaRPr>
          </a:p>
        </p:txBody>
      </p:sp>
      <p:sp>
        <p:nvSpPr>
          <p:cNvPr id="350" name="Google Shape;350;p29"/>
          <p:cNvSpPr txBox="1"/>
          <p:nvPr/>
        </p:nvSpPr>
        <p:spPr>
          <a:xfrm>
            <a:off x="6372643" y="3658065"/>
            <a:ext cx="819455"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C=2+1=3</a:t>
            </a:r>
            <a:endParaRPr b="0" i="0" sz="1400" u="none" cap="none" strike="noStrike">
              <a:solidFill>
                <a:srgbClr val="000000"/>
              </a:solidFill>
              <a:latin typeface="Arial"/>
              <a:ea typeface="Arial"/>
              <a:cs typeface="Arial"/>
              <a:sym typeface="Arial"/>
            </a:endParaRPr>
          </a:p>
        </p:txBody>
      </p:sp>
      <p:graphicFrame>
        <p:nvGraphicFramePr>
          <p:cNvPr id="351" name="Google Shape;351;p29"/>
          <p:cNvGraphicFramePr/>
          <p:nvPr/>
        </p:nvGraphicFramePr>
        <p:xfrm>
          <a:off x="5573429" y="4967607"/>
          <a:ext cx="3000000" cy="3000000"/>
        </p:xfrm>
        <a:graphic>
          <a:graphicData uri="http://schemas.openxmlformats.org/drawingml/2006/table">
            <a:tbl>
              <a:tblPr bandRow="1" firstRow="1">
                <a:noFill/>
                <a:tableStyleId>{B685405C-FEB0-4481-B3D2-4EE1A8423FF0}</a:tableStyleId>
              </a:tblPr>
              <a:tblGrid>
                <a:gridCol w="309875"/>
                <a:gridCol w="292000"/>
                <a:gridCol w="292000"/>
              </a:tblGrid>
              <a:tr h="2864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1</a:t>
                      </a:r>
                      <a:endParaRPr sz="1400" u="none" cap="none" strike="noStrike"/>
                    </a:p>
                  </a:txBody>
                  <a:tcPr marT="45725" marB="45725" marR="91450" marL="91450">
                    <a:solidFill>
                      <a:srgbClr val="00206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2</a:t>
                      </a:r>
                      <a:endParaRPr sz="1400" u="none" cap="none" strike="noStrike"/>
                    </a:p>
                  </a:txBody>
                  <a:tcPr marT="45725" marB="45725" marR="91450" marL="91450">
                    <a:solidFill>
                      <a:srgbClr val="00206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3</a:t>
                      </a:r>
                      <a:endParaRPr sz="1400" u="none" cap="none" strike="noStrike"/>
                    </a:p>
                  </a:txBody>
                  <a:tcPr marT="45725" marB="45725" marR="91450" marL="91450">
                    <a:solidFill>
                      <a:srgbClr val="002060"/>
                    </a:solidFill>
                  </a:tcPr>
                </a:tc>
              </a:tr>
              <a:tr h="2864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5</a:t>
                      </a:r>
                      <a:endParaRPr sz="1400" u="none" cap="none" strike="noStrike"/>
                    </a:p>
                  </a:txBody>
                  <a:tcPr marT="45725" marB="45725" marR="91450" marL="91450">
                    <a:solidFill>
                      <a:srgbClr val="00206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8</a:t>
                      </a:r>
                      <a:endParaRPr sz="1400" u="none" cap="none" strike="noStrike"/>
                    </a:p>
                  </a:txBody>
                  <a:tcPr marT="45725" marB="45725" marR="91450" marL="91450">
                    <a:solidFill>
                      <a:srgbClr val="00206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6</a:t>
                      </a:r>
                      <a:endParaRPr sz="1400" u="none" cap="none" strike="noStrike"/>
                    </a:p>
                  </a:txBody>
                  <a:tcPr marT="45725" marB="45725" marR="91450" marL="91450">
                    <a:solidFill>
                      <a:srgbClr val="002060"/>
                    </a:solidFill>
                  </a:tcPr>
                </a:tc>
              </a:tr>
              <a:tr h="286425">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solidFill>
                      <a:srgbClr val="00206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7</a:t>
                      </a:r>
                      <a:endParaRPr sz="1400" u="none" cap="none" strike="noStrike"/>
                    </a:p>
                  </a:txBody>
                  <a:tcPr marT="45725" marB="45725" marR="91450" marL="91450">
                    <a:solidFill>
                      <a:srgbClr val="00206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4</a:t>
                      </a:r>
                      <a:endParaRPr sz="1400" u="none" cap="none" strike="noStrike"/>
                    </a:p>
                  </a:txBody>
                  <a:tcPr marT="45725" marB="45725" marR="91450" marL="91450">
                    <a:solidFill>
                      <a:srgbClr val="002060"/>
                    </a:solidFill>
                  </a:tcPr>
                </a:tc>
              </a:tr>
            </a:tbl>
          </a:graphicData>
        </a:graphic>
      </p:graphicFrame>
      <p:graphicFrame>
        <p:nvGraphicFramePr>
          <p:cNvPr id="352" name="Google Shape;352;p29"/>
          <p:cNvGraphicFramePr/>
          <p:nvPr/>
        </p:nvGraphicFramePr>
        <p:xfrm>
          <a:off x="6669314" y="4967607"/>
          <a:ext cx="3000000" cy="3000000"/>
        </p:xfrm>
        <a:graphic>
          <a:graphicData uri="http://schemas.openxmlformats.org/drawingml/2006/table">
            <a:tbl>
              <a:tblPr bandRow="1" firstRow="1">
                <a:noFill/>
                <a:tableStyleId>{B685405C-FEB0-4481-B3D2-4EE1A8423FF0}</a:tableStyleId>
              </a:tblPr>
              <a:tblGrid>
                <a:gridCol w="309875"/>
                <a:gridCol w="292000"/>
                <a:gridCol w="292000"/>
              </a:tblGrid>
              <a:tr h="2864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1</a:t>
                      </a:r>
                      <a:endParaRPr sz="1400" u="none" cap="none" strike="noStrike"/>
                    </a:p>
                  </a:txBody>
                  <a:tcPr marT="45725" marB="45725" marR="91450" marL="91450">
                    <a:solidFill>
                      <a:srgbClr val="00206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2</a:t>
                      </a:r>
                      <a:endParaRPr sz="1400" u="none" cap="none" strike="noStrike"/>
                    </a:p>
                  </a:txBody>
                  <a:tcPr marT="45725" marB="45725" marR="91450" marL="91450">
                    <a:solidFill>
                      <a:srgbClr val="00206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3</a:t>
                      </a:r>
                      <a:endParaRPr sz="1400" u="none" cap="none" strike="noStrike"/>
                    </a:p>
                  </a:txBody>
                  <a:tcPr marT="45725" marB="45725" marR="91450" marL="91450">
                    <a:solidFill>
                      <a:srgbClr val="002060"/>
                    </a:solidFill>
                  </a:tcPr>
                </a:tc>
              </a:tr>
              <a:tr h="2864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5</a:t>
                      </a:r>
                      <a:endParaRPr sz="1400" u="none" cap="none" strike="noStrike"/>
                    </a:p>
                  </a:txBody>
                  <a:tcPr marT="45725" marB="45725" marR="91450" marL="91450">
                    <a:solidFill>
                      <a:srgbClr val="00206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8</a:t>
                      </a:r>
                      <a:endParaRPr sz="1400" u="none" cap="none" strike="noStrike"/>
                    </a:p>
                  </a:txBody>
                  <a:tcPr marT="45725" marB="45725" marR="91450" marL="91450">
                    <a:solidFill>
                      <a:srgbClr val="00206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6</a:t>
                      </a:r>
                      <a:endParaRPr sz="1400" u="none" cap="none" strike="noStrike"/>
                    </a:p>
                  </a:txBody>
                  <a:tcPr marT="45725" marB="45725" marR="91450" marL="91450">
                    <a:solidFill>
                      <a:srgbClr val="002060"/>
                    </a:solidFill>
                  </a:tcPr>
                </a:tc>
              </a:tr>
              <a:tr h="2864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7</a:t>
                      </a:r>
                      <a:endParaRPr sz="1400" u="none" cap="none" strike="noStrike"/>
                    </a:p>
                  </a:txBody>
                  <a:tcPr marT="45725" marB="45725" marR="91450" marL="91450">
                    <a:solidFill>
                      <a:srgbClr val="00206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4</a:t>
                      </a:r>
                      <a:endParaRPr sz="1400" u="none" cap="none" strike="noStrike"/>
                    </a:p>
                  </a:txBody>
                  <a:tcPr marT="45725" marB="45725" marR="91450" marL="91450">
                    <a:solidFill>
                      <a:srgbClr val="002060"/>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solidFill>
                      <a:srgbClr val="002060"/>
                    </a:solidFill>
                  </a:tcPr>
                </a:tc>
              </a:tr>
            </a:tbl>
          </a:graphicData>
        </a:graphic>
      </p:graphicFrame>
      <p:sp>
        <p:nvSpPr>
          <p:cNvPr id="353" name="Google Shape;353;p29"/>
          <p:cNvSpPr txBox="1"/>
          <p:nvPr/>
        </p:nvSpPr>
        <p:spPr>
          <a:xfrm>
            <a:off x="4965221" y="4725188"/>
            <a:ext cx="819455"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C=3+0=3</a:t>
            </a:r>
            <a:endParaRPr b="0" i="0" sz="1400" u="none" cap="none" strike="noStrike">
              <a:solidFill>
                <a:srgbClr val="000000"/>
              </a:solidFill>
              <a:latin typeface="Arial"/>
              <a:ea typeface="Arial"/>
              <a:cs typeface="Arial"/>
              <a:sym typeface="Arial"/>
            </a:endParaRPr>
          </a:p>
        </p:txBody>
      </p:sp>
      <p:sp>
        <p:nvSpPr>
          <p:cNvPr id="354" name="Google Shape;354;p29"/>
          <p:cNvSpPr txBox="1"/>
          <p:nvPr/>
        </p:nvSpPr>
        <p:spPr>
          <a:xfrm>
            <a:off x="7192098" y="4701325"/>
            <a:ext cx="819455"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C=3+2=5</a:t>
            </a:r>
            <a:endParaRPr b="0" i="0" sz="1400" u="none" cap="none" strike="noStrike">
              <a:solidFill>
                <a:srgbClr val="000000"/>
              </a:solidFill>
              <a:latin typeface="Arial"/>
              <a:ea typeface="Arial"/>
              <a:cs typeface="Arial"/>
              <a:sym typeface="Arial"/>
            </a:endParaRPr>
          </a:p>
        </p:txBody>
      </p:sp>
      <p:sp>
        <p:nvSpPr>
          <p:cNvPr id="355" name="Google Shape;355;p29"/>
          <p:cNvSpPr txBox="1"/>
          <p:nvPr>
            <p:ph idx="1" type="body"/>
          </p:nvPr>
        </p:nvSpPr>
        <p:spPr>
          <a:xfrm>
            <a:off x="628650" y="1825625"/>
            <a:ext cx="3179952"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Evaluation function f(n)=d(n)+w(n)</a:t>
            </a:r>
            <a:endParaRPr/>
          </a:p>
          <a:p>
            <a:pPr indent="0" lvl="0" marL="0" rtl="0" algn="l">
              <a:lnSpc>
                <a:spcPct val="90000"/>
              </a:lnSpc>
              <a:spcBef>
                <a:spcPts val="1000"/>
              </a:spcBef>
              <a:spcAft>
                <a:spcPts val="0"/>
              </a:spcAft>
              <a:buClr>
                <a:schemeClr val="dk1"/>
              </a:buClr>
              <a:buSzPts val="2000"/>
              <a:buNone/>
            </a:pPr>
            <a:r>
              <a:rPr lang="en-US" sz="2000"/>
              <a:t>where d is the depth and w is the number of misplaced tiles in node 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Limitation in Hill Climbing</a:t>
            </a:r>
            <a:endParaRPr/>
          </a:p>
        </p:txBody>
      </p:sp>
      <p:sp>
        <p:nvSpPr>
          <p:cNvPr id="361" name="Google Shape;361;p3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Local Maximum</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Plateau/Flat maximum</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Ridge</a:t>
            </a:r>
            <a:endParaRPr/>
          </a:p>
        </p:txBody>
      </p:sp>
      <p:sp>
        <p:nvSpPr>
          <p:cNvPr id="362" name="Google Shape;362;p3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Image result for local maximum" id="363" name="Google Shape;363;p30"/>
          <p:cNvPicPr preferRelativeResize="0"/>
          <p:nvPr/>
        </p:nvPicPr>
        <p:blipFill rotWithShape="1">
          <a:blip r:embed="rId3">
            <a:alphaModFix/>
          </a:blip>
          <a:srcRect b="0" l="0" r="0" t="0"/>
          <a:stretch/>
        </p:blipFill>
        <p:spPr>
          <a:xfrm>
            <a:off x="3943132" y="1825625"/>
            <a:ext cx="3019425" cy="1514475"/>
          </a:xfrm>
          <a:prstGeom prst="rect">
            <a:avLst/>
          </a:prstGeom>
          <a:noFill/>
          <a:ln>
            <a:noFill/>
          </a:ln>
        </p:spPr>
      </p:pic>
      <p:pic>
        <p:nvPicPr>
          <p:cNvPr descr="Image result for flat maximum plateau&quot;" id="364" name="Google Shape;364;p30"/>
          <p:cNvPicPr preferRelativeResize="0"/>
          <p:nvPr/>
        </p:nvPicPr>
        <p:blipFill rotWithShape="1">
          <a:blip r:embed="rId4">
            <a:alphaModFix/>
          </a:blip>
          <a:srcRect b="0" l="0" r="0" t="0"/>
          <a:stretch/>
        </p:blipFill>
        <p:spPr>
          <a:xfrm>
            <a:off x="6469375" y="3542846"/>
            <a:ext cx="2430405" cy="1286375"/>
          </a:xfrm>
          <a:prstGeom prst="rect">
            <a:avLst/>
          </a:prstGeom>
          <a:noFill/>
          <a:ln>
            <a:noFill/>
          </a:ln>
        </p:spPr>
      </p:pic>
      <p:pic>
        <p:nvPicPr>
          <p:cNvPr descr="Image result for ridge" id="365" name="Google Shape;365;p30"/>
          <p:cNvPicPr preferRelativeResize="0"/>
          <p:nvPr/>
        </p:nvPicPr>
        <p:blipFill rotWithShape="1">
          <a:blip r:embed="rId5">
            <a:alphaModFix/>
          </a:blip>
          <a:srcRect b="0" l="0" r="0" t="0"/>
          <a:stretch/>
        </p:blipFill>
        <p:spPr>
          <a:xfrm>
            <a:off x="3465570" y="4433888"/>
            <a:ext cx="2619375" cy="1743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A*</a:t>
            </a:r>
            <a:endParaRPr/>
          </a:p>
        </p:txBody>
      </p:sp>
      <p:sp>
        <p:nvSpPr>
          <p:cNvPr id="371" name="Google Shape;371;p3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algorithm is a typical heuristic search algorithm, in which the heuristic function is an estimated shortest distance from the initial state to the closest goal state, and it equals to the traveled distance plus the predicted distance ahead. That is, f(n) = g(n) + h(n).</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72" name="Google Shape;372;p3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0C0"/>
              </a:buClr>
              <a:buSzPts val="3600"/>
              <a:buFont typeface="Arial"/>
              <a:buNone/>
            </a:pPr>
            <a:r>
              <a:rPr b="1" lang="en-US" sz="3600">
                <a:solidFill>
                  <a:srgbClr val="0070C0"/>
                </a:solidFill>
              </a:rPr>
              <a:t>Heuristic</a:t>
            </a:r>
            <a:endParaRPr/>
          </a:p>
        </p:txBody>
      </p:sp>
      <p:sp>
        <p:nvSpPr>
          <p:cNvPr id="100" name="Google Shape;100;p1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US"/>
              <a:t>A </a:t>
            </a:r>
            <a:r>
              <a:rPr i="1" lang="en-US"/>
              <a:t>heuristic</a:t>
            </a:r>
            <a:r>
              <a:rPr lang="en-US"/>
              <a:t> is a method that</a:t>
            </a:r>
            <a:endParaRPr/>
          </a:p>
          <a:p>
            <a:pPr indent="-228600" lvl="1" marL="685800" rtl="0" algn="l">
              <a:lnSpc>
                <a:spcPct val="90000"/>
              </a:lnSpc>
              <a:spcBef>
                <a:spcPts val="500"/>
              </a:spcBef>
              <a:spcAft>
                <a:spcPts val="0"/>
              </a:spcAft>
              <a:buClr>
                <a:schemeClr val="dk1"/>
              </a:buClr>
              <a:buSzPct val="100000"/>
              <a:buChar char="•"/>
            </a:pPr>
            <a:r>
              <a:rPr lang="en-US"/>
              <a:t>might not always find the best solution</a:t>
            </a:r>
            <a:endParaRPr/>
          </a:p>
          <a:p>
            <a:pPr indent="-228600" lvl="1" marL="685800" rtl="0" algn="l">
              <a:lnSpc>
                <a:spcPct val="90000"/>
              </a:lnSpc>
              <a:spcBef>
                <a:spcPts val="500"/>
              </a:spcBef>
              <a:spcAft>
                <a:spcPts val="0"/>
              </a:spcAft>
              <a:buClr>
                <a:schemeClr val="dk1"/>
              </a:buClr>
              <a:buSzPct val="100000"/>
              <a:buChar char="•"/>
            </a:pPr>
            <a:r>
              <a:rPr b="1" i="1" lang="en-US"/>
              <a:t>but</a:t>
            </a:r>
            <a:r>
              <a:rPr lang="en-US"/>
              <a:t> is guaranteed to find a good solution in reasonable time.</a:t>
            </a:r>
            <a:endParaRPr/>
          </a:p>
          <a:p>
            <a:pPr indent="-228600" lvl="0" marL="228600" rtl="0" algn="l">
              <a:lnSpc>
                <a:spcPct val="90000"/>
              </a:lnSpc>
              <a:spcBef>
                <a:spcPts val="1000"/>
              </a:spcBef>
              <a:spcAft>
                <a:spcPts val="0"/>
              </a:spcAft>
              <a:buClr>
                <a:schemeClr val="dk1"/>
              </a:buClr>
              <a:buSzPct val="100000"/>
              <a:buChar char="•"/>
            </a:pPr>
            <a:r>
              <a:rPr lang="en-US"/>
              <a:t>By sacrificing completeness it increases efficiency.</a:t>
            </a:r>
            <a:endParaRPr/>
          </a:p>
          <a:p>
            <a:pPr indent="-228600" lvl="0" marL="228600" rtl="0" algn="l">
              <a:lnSpc>
                <a:spcPct val="90000"/>
              </a:lnSpc>
              <a:spcBef>
                <a:spcPts val="1000"/>
              </a:spcBef>
              <a:spcAft>
                <a:spcPts val="0"/>
              </a:spcAft>
              <a:buClr>
                <a:schemeClr val="dk1"/>
              </a:buClr>
              <a:buSzPct val="100000"/>
              <a:buChar char="•"/>
            </a:pPr>
            <a:r>
              <a:rPr lang="en-US"/>
              <a:t>Useful in solving tough problems which</a:t>
            </a:r>
            <a:endParaRPr/>
          </a:p>
          <a:p>
            <a:pPr indent="-228600" lvl="1" marL="685800" rtl="0" algn="l">
              <a:lnSpc>
                <a:spcPct val="90000"/>
              </a:lnSpc>
              <a:spcBef>
                <a:spcPts val="500"/>
              </a:spcBef>
              <a:spcAft>
                <a:spcPts val="0"/>
              </a:spcAft>
              <a:buClr>
                <a:schemeClr val="dk1"/>
              </a:buClr>
              <a:buSzPct val="100000"/>
              <a:buChar char="•"/>
            </a:pPr>
            <a:r>
              <a:rPr lang="en-US"/>
              <a:t>could not be solved any other way.</a:t>
            </a:r>
            <a:endParaRPr/>
          </a:p>
          <a:p>
            <a:pPr indent="-228600" lvl="1" marL="685800" rtl="0" algn="l">
              <a:lnSpc>
                <a:spcPct val="90000"/>
              </a:lnSpc>
              <a:spcBef>
                <a:spcPts val="500"/>
              </a:spcBef>
              <a:spcAft>
                <a:spcPts val="0"/>
              </a:spcAft>
              <a:buClr>
                <a:schemeClr val="dk1"/>
              </a:buClr>
              <a:buSzPct val="100000"/>
              <a:buChar char="•"/>
            </a:pPr>
            <a:r>
              <a:rPr lang="en-US"/>
              <a:t>solutions take an infinite time or very long time to compute.</a:t>
            </a:r>
            <a:endParaRPr/>
          </a:p>
          <a:p>
            <a:pPr indent="-228600" lvl="0" marL="228600" rtl="0" algn="l">
              <a:lnSpc>
                <a:spcPct val="90000"/>
              </a:lnSpc>
              <a:spcBef>
                <a:spcPts val="1000"/>
              </a:spcBef>
              <a:spcAft>
                <a:spcPts val="0"/>
              </a:spcAft>
              <a:buClr>
                <a:schemeClr val="dk1"/>
              </a:buClr>
              <a:buSzPct val="100000"/>
              <a:buChar char="•"/>
            </a:pPr>
            <a:r>
              <a:rPr lang="en-US"/>
              <a:t>The </a:t>
            </a:r>
            <a:r>
              <a:rPr i="1" lang="en-US"/>
              <a:t>classic</a:t>
            </a:r>
            <a:r>
              <a:rPr lang="en-US"/>
              <a:t> example of heuristic search methods is </a:t>
            </a:r>
            <a:r>
              <a:rPr lang="en-US">
                <a:solidFill>
                  <a:srgbClr val="FF0000"/>
                </a:solidFill>
              </a:rPr>
              <a:t>the travelling salesman problem</a:t>
            </a:r>
            <a:r>
              <a:rPr lang="en-US"/>
              <a:t>.</a:t>
            </a:r>
            <a:endParaRPr/>
          </a:p>
          <a:p>
            <a:pPr indent="-64135" lvl="0" marL="228600" rtl="0" algn="l">
              <a:lnSpc>
                <a:spcPct val="90000"/>
              </a:lnSpc>
              <a:spcBef>
                <a:spcPts val="1000"/>
              </a:spcBef>
              <a:spcAft>
                <a:spcPts val="0"/>
              </a:spcAft>
              <a:buClr>
                <a:schemeClr val="dk1"/>
              </a:buClr>
              <a:buSzPct val="100000"/>
              <a:buNone/>
            </a:pPr>
            <a:r>
              <a:t/>
            </a:r>
            <a:endParaRPr/>
          </a:p>
        </p:txBody>
      </p:sp>
      <p:sp>
        <p:nvSpPr>
          <p:cNvPr id="101" name="Google Shape;101;p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Algorithm</a:t>
            </a:r>
            <a:endParaRPr/>
          </a:p>
        </p:txBody>
      </p:sp>
      <p:sp>
        <p:nvSpPr>
          <p:cNvPr id="378" name="Google Shape;378;p3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fontScale="55000" lnSpcReduction="20000"/>
          </a:bodyPr>
          <a:lstStyle/>
          <a:p>
            <a:pPr indent="-514350" lvl="0" marL="514350" rtl="0" algn="l">
              <a:lnSpc>
                <a:spcPct val="90000"/>
              </a:lnSpc>
              <a:spcBef>
                <a:spcPts val="0"/>
              </a:spcBef>
              <a:spcAft>
                <a:spcPts val="0"/>
              </a:spcAft>
              <a:buClr>
                <a:schemeClr val="dk1"/>
              </a:buClr>
              <a:buSzPct val="100000"/>
              <a:buFont typeface="Arial"/>
              <a:buAutoNum type="arabicPeriod"/>
            </a:pPr>
            <a:r>
              <a:rPr lang="en-US"/>
              <a:t>Create a search graph, G, consisting solely of the start node N1. Put N1 in a list called OPEN.</a:t>
            </a:r>
            <a:endParaRPr/>
          </a:p>
          <a:p>
            <a:pPr indent="-514350" lvl="0" marL="514350" rtl="0" algn="l">
              <a:lnSpc>
                <a:spcPct val="90000"/>
              </a:lnSpc>
              <a:spcBef>
                <a:spcPts val="1000"/>
              </a:spcBef>
              <a:spcAft>
                <a:spcPts val="0"/>
              </a:spcAft>
              <a:buClr>
                <a:schemeClr val="dk1"/>
              </a:buClr>
              <a:buSzPct val="100000"/>
              <a:buFont typeface="Arial"/>
              <a:buAutoNum type="arabicPeriod"/>
            </a:pPr>
            <a:r>
              <a:rPr lang="en-US"/>
              <a:t>Create a list called CLOSED that is initially empty.</a:t>
            </a:r>
            <a:endParaRPr/>
          </a:p>
          <a:p>
            <a:pPr indent="-514350" lvl="0" marL="514350" rtl="0" algn="l">
              <a:lnSpc>
                <a:spcPct val="90000"/>
              </a:lnSpc>
              <a:spcBef>
                <a:spcPts val="1000"/>
              </a:spcBef>
              <a:spcAft>
                <a:spcPts val="0"/>
              </a:spcAft>
              <a:buClr>
                <a:schemeClr val="dk1"/>
              </a:buClr>
              <a:buSzPct val="100000"/>
              <a:buFont typeface="Arial"/>
              <a:buAutoNum type="arabicPeriod"/>
            </a:pPr>
            <a:r>
              <a:rPr lang="en-US"/>
              <a:t>If OPEN is empty, exit with failure.</a:t>
            </a:r>
            <a:endParaRPr/>
          </a:p>
          <a:p>
            <a:pPr indent="-514350" lvl="0" marL="514350" rtl="0" algn="l">
              <a:lnSpc>
                <a:spcPct val="90000"/>
              </a:lnSpc>
              <a:spcBef>
                <a:spcPts val="1000"/>
              </a:spcBef>
              <a:spcAft>
                <a:spcPts val="0"/>
              </a:spcAft>
              <a:buClr>
                <a:schemeClr val="dk1"/>
              </a:buClr>
              <a:buSzPct val="100000"/>
              <a:buFont typeface="Arial"/>
              <a:buAutoNum type="arabicPeriod"/>
            </a:pPr>
            <a:r>
              <a:rPr lang="en-US"/>
              <a:t>Select the first node on OPEN, remove it from OPEN, and put it on CLOSED. Call this node N.</a:t>
            </a:r>
            <a:endParaRPr/>
          </a:p>
          <a:p>
            <a:pPr indent="-514350" lvl="0" marL="514350" rtl="0" algn="l">
              <a:lnSpc>
                <a:spcPct val="90000"/>
              </a:lnSpc>
              <a:spcBef>
                <a:spcPts val="1000"/>
              </a:spcBef>
              <a:spcAft>
                <a:spcPts val="0"/>
              </a:spcAft>
              <a:buClr>
                <a:schemeClr val="dk1"/>
              </a:buClr>
              <a:buSzPct val="100000"/>
              <a:buFont typeface="Arial"/>
              <a:buAutoNum type="arabicPeriod"/>
            </a:pPr>
            <a:r>
              <a:rPr lang="en-US"/>
              <a:t>If N is a goal node, exit successfully with the solution obtained by tracing a path along the pointers from N to N1 in G. (The pointers define a search tree and are established in step 7.)</a:t>
            </a:r>
            <a:endParaRPr/>
          </a:p>
          <a:p>
            <a:pPr indent="-514350" lvl="0" marL="514350" rtl="0" algn="l">
              <a:lnSpc>
                <a:spcPct val="90000"/>
              </a:lnSpc>
              <a:spcBef>
                <a:spcPts val="1000"/>
              </a:spcBef>
              <a:spcAft>
                <a:spcPts val="0"/>
              </a:spcAft>
              <a:buClr>
                <a:schemeClr val="dk1"/>
              </a:buClr>
              <a:buSzPct val="100000"/>
              <a:buFont typeface="Arial"/>
              <a:buAutoNum type="arabicPeriod"/>
            </a:pPr>
            <a:r>
              <a:rPr lang="en-US"/>
              <a:t>Expand node N, generating the set, M, of its successors that are not already ancestors of N in G. Install these members of M as successors of N in G.</a:t>
            </a:r>
            <a:endParaRPr/>
          </a:p>
          <a:p>
            <a:pPr indent="-514350" lvl="0" marL="514350" rtl="0" algn="l">
              <a:lnSpc>
                <a:spcPct val="90000"/>
              </a:lnSpc>
              <a:spcBef>
                <a:spcPts val="1000"/>
              </a:spcBef>
              <a:spcAft>
                <a:spcPts val="0"/>
              </a:spcAft>
              <a:buClr>
                <a:schemeClr val="dk1"/>
              </a:buClr>
              <a:buSzPct val="100000"/>
              <a:buFont typeface="Arial"/>
              <a:buAutoNum type="arabicPeriod"/>
            </a:pPr>
            <a:r>
              <a:rPr lang="en-US"/>
              <a:t>Establish a pointer to N from each of those members of M that were not already in G (i.e., not already on either OPEN or CLOSED). Add these members of M to OPEN. For each member, Mi, of M that was already on OPEN or CLOSED, redirect its pointer to N if the best path to Mi found so far is through N. For each member of M already on CLOSED, redirect the pointers of each of its descendants in G so that they point backward along the best paths found so far to these descendants.</a:t>
            </a:r>
            <a:endParaRPr/>
          </a:p>
          <a:p>
            <a:pPr indent="-514350" lvl="0" marL="514350" rtl="0" algn="l">
              <a:lnSpc>
                <a:spcPct val="90000"/>
              </a:lnSpc>
              <a:spcBef>
                <a:spcPts val="1000"/>
              </a:spcBef>
              <a:spcAft>
                <a:spcPts val="0"/>
              </a:spcAft>
              <a:buClr>
                <a:schemeClr val="dk1"/>
              </a:buClr>
              <a:buSzPct val="100000"/>
              <a:buFont typeface="Arial"/>
              <a:buAutoNum type="arabicPeriod"/>
            </a:pPr>
            <a:r>
              <a:rPr lang="en-US"/>
              <a:t>Reorder the list OPEN in order of increasing f values. (Ties among minimal f values are resolved in favor of the deepest node in the search tree.)</a:t>
            </a:r>
            <a:endParaRPr/>
          </a:p>
          <a:p>
            <a:pPr indent="-514350" lvl="0" marL="514350" rtl="0" algn="l">
              <a:lnSpc>
                <a:spcPct val="90000"/>
              </a:lnSpc>
              <a:spcBef>
                <a:spcPts val="1000"/>
              </a:spcBef>
              <a:spcAft>
                <a:spcPts val="0"/>
              </a:spcAft>
              <a:buClr>
                <a:schemeClr val="dk1"/>
              </a:buClr>
              <a:buSzPct val="100000"/>
              <a:buFont typeface="Arial"/>
              <a:buAutoNum type="arabicPeriod"/>
            </a:pPr>
            <a:r>
              <a:rPr lang="en-US"/>
              <a:t>Go to step 3</a:t>
            </a:r>
            <a:endParaRPr/>
          </a:p>
        </p:txBody>
      </p:sp>
      <p:sp>
        <p:nvSpPr>
          <p:cNvPr id="379" name="Google Shape;379;p3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t/>
            </a:r>
            <a:endParaRPr/>
          </a:p>
        </p:txBody>
      </p:sp>
      <p:sp>
        <p:nvSpPr>
          <p:cNvPr id="385" name="Google Shape;385;p3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86" name="Google Shape;386;p33"/>
          <p:cNvPicPr preferRelativeResize="0"/>
          <p:nvPr>
            <p:ph idx="1" type="body"/>
          </p:nvPr>
        </p:nvPicPr>
        <p:blipFill rotWithShape="1">
          <a:blip r:embed="rId3">
            <a:alphaModFix/>
          </a:blip>
          <a:srcRect b="0" l="0" r="0" t="0"/>
          <a:stretch/>
        </p:blipFill>
        <p:spPr>
          <a:xfrm>
            <a:off x="802729" y="2610678"/>
            <a:ext cx="3304762" cy="2842165"/>
          </a:xfrm>
          <a:prstGeom prst="rect">
            <a:avLst/>
          </a:prstGeom>
          <a:noFill/>
          <a:ln>
            <a:noFill/>
          </a:ln>
        </p:spPr>
      </p:pic>
      <p:pic>
        <p:nvPicPr>
          <p:cNvPr id="387" name="Google Shape;387;p33"/>
          <p:cNvPicPr preferRelativeResize="0"/>
          <p:nvPr/>
        </p:nvPicPr>
        <p:blipFill rotWithShape="1">
          <a:blip r:embed="rId4">
            <a:alphaModFix/>
          </a:blip>
          <a:srcRect b="0" l="0" r="0" t="0"/>
          <a:stretch/>
        </p:blipFill>
        <p:spPr>
          <a:xfrm>
            <a:off x="4572000" y="2942590"/>
            <a:ext cx="4093828" cy="180810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t/>
            </a:r>
            <a:endParaRPr/>
          </a:p>
        </p:txBody>
      </p:sp>
      <p:sp>
        <p:nvSpPr>
          <p:cNvPr id="393" name="Google Shape;393;p3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Image result for 8 puzzle probem A*&quot;" id="394" name="Google Shape;394;p34"/>
          <p:cNvPicPr preferRelativeResize="0"/>
          <p:nvPr>
            <p:ph idx="1" type="body"/>
          </p:nvPr>
        </p:nvPicPr>
        <p:blipFill rotWithShape="1">
          <a:blip r:embed="rId3">
            <a:alphaModFix/>
          </a:blip>
          <a:srcRect b="1540" l="-479" r="25732" t="-1542"/>
          <a:stretch/>
        </p:blipFill>
        <p:spPr>
          <a:xfrm>
            <a:off x="4572000" y="1847851"/>
            <a:ext cx="3923061" cy="4351338"/>
          </a:xfrm>
          <a:prstGeom prst="rect">
            <a:avLst/>
          </a:prstGeom>
          <a:noFill/>
          <a:ln>
            <a:noFill/>
          </a:ln>
        </p:spPr>
      </p:pic>
      <p:pic>
        <p:nvPicPr>
          <p:cNvPr id="395" name="Google Shape;395;p34"/>
          <p:cNvPicPr preferRelativeResize="0"/>
          <p:nvPr/>
        </p:nvPicPr>
        <p:blipFill rotWithShape="1">
          <a:blip r:embed="rId4">
            <a:alphaModFix/>
          </a:blip>
          <a:srcRect b="0" l="0" r="0" t="0"/>
          <a:stretch/>
        </p:blipFill>
        <p:spPr>
          <a:xfrm>
            <a:off x="713065" y="1948949"/>
            <a:ext cx="2716023" cy="1480051"/>
          </a:xfrm>
          <a:prstGeom prst="rect">
            <a:avLst/>
          </a:prstGeom>
          <a:noFill/>
          <a:ln>
            <a:noFill/>
          </a:ln>
        </p:spPr>
      </p:pic>
      <p:sp>
        <p:nvSpPr>
          <p:cNvPr id="396" name="Google Shape;396;p34"/>
          <p:cNvSpPr/>
          <p:nvPr/>
        </p:nvSpPr>
        <p:spPr>
          <a:xfrm>
            <a:off x="158867" y="3863429"/>
            <a:ext cx="4102405"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Cost function f(n)=d(n)+w(n)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g=actual cost from start node to 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h= estimation cost from n to goal node</a:t>
            </a:r>
            <a:endParaRPr b="0" i="0" sz="1400" u="none" cap="none" strike="noStrike">
              <a:solidFill>
                <a:srgbClr val="000000"/>
              </a:solidFill>
              <a:latin typeface="Arial"/>
              <a:ea typeface="Arial"/>
              <a:cs typeface="Arial"/>
              <a:sym typeface="Arial"/>
            </a:endParaRPr>
          </a:p>
        </p:txBody>
      </p:sp>
      <p:sp>
        <p:nvSpPr>
          <p:cNvPr id="397" name="Google Shape;397;p34"/>
          <p:cNvSpPr txBox="1"/>
          <p:nvPr/>
        </p:nvSpPr>
        <p:spPr>
          <a:xfrm>
            <a:off x="813732" y="5377343"/>
            <a:ext cx="162897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TC=O(b</a:t>
            </a:r>
            <a:r>
              <a:rPr b="0" baseline="30000" i="0" lang="en-US" sz="1800" u="none" cap="none" strike="noStrike">
                <a:solidFill>
                  <a:schemeClr val="dk1"/>
                </a:solidFill>
                <a:latin typeface="Arial"/>
                <a:ea typeface="Arial"/>
                <a:cs typeface="Arial"/>
                <a:sym typeface="Arial"/>
              </a:rPr>
              <a:t>d</a:t>
            </a:r>
            <a:r>
              <a:rPr b="0" i="0" lang="en-US" sz="1800" u="none" cap="none" strike="noStrike">
                <a:solidFill>
                  <a:schemeClr val="dk1"/>
                </a:solidFill>
                <a:latin typeface="Arial"/>
                <a:ea typeface="Arial"/>
                <a:cs typeface="Arial"/>
                <a:sym typeface="Arial"/>
              </a:rPr>
              <a:t>)=SC</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0C0"/>
              </a:buClr>
              <a:buSzPts val="3200"/>
              <a:buFont typeface="Arial"/>
              <a:buNone/>
            </a:pPr>
            <a:r>
              <a:rPr b="1" lang="en-US" sz="3200">
                <a:solidFill>
                  <a:srgbClr val="0070C0"/>
                </a:solidFill>
              </a:rPr>
              <a:t>Comparison </a:t>
            </a:r>
            <a:endParaRPr/>
          </a:p>
        </p:txBody>
      </p:sp>
      <p:sp>
        <p:nvSpPr>
          <p:cNvPr id="403" name="Google Shape;403;p3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Image result for beam search vs best first search&quot;" id="404" name="Google Shape;404;p35"/>
          <p:cNvPicPr preferRelativeResize="0"/>
          <p:nvPr>
            <p:ph idx="1" type="body"/>
          </p:nvPr>
        </p:nvPicPr>
        <p:blipFill rotWithShape="1">
          <a:blip r:embed="rId3">
            <a:alphaModFix/>
          </a:blip>
          <a:srcRect b="0" l="0" r="0" t="0"/>
          <a:stretch/>
        </p:blipFill>
        <p:spPr>
          <a:xfrm>
            <a:off x="1649648" y="2500145"/>
            <a:ext cx="5031059" cy="284364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t/>
            </a:r>
            <a:endParaRPr/>
          </a:p>
        </p:txBody>
      </p:sp>
      <p:sp>
        <p:nvSpPr>
          <p:cNvPr id="107" name="Google Shape;107;p1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Manhatten distance</a:t>
            </a:r>
            <a:r>
              <a:rPr lang="en-US"/>
              <a:t>: The distance between two points measured along axes at right angles. In a plane with p</a:t>
            </a:r>
            <a:r>
              <a:rPr baseline="-25000" lang="en-US"/>
              <a:t>1</a:t>
            </a:r>
            <a:r>
              <a:rPr lang="en-US"/>
              <a:t> at (x</a:t>
            </a:r>
            <a:r>
              <a:rPr baseline="-25000" lang="en-US"/>
              <a:t>1</a:t>
            </a:r>
            <a:r>
              <a:rPr lang="en-US"/>
              <a:t>, y</a:t>
            </a:r>
            <a:r>
              <a:rPr baseline="-25000" lang="en-US"/>
              <a:t>1</a:t>
            </a:r>
            <a:r>
              <a:rPr lang="en-US"/>
              <a:t>) and p</a:t>
            </a:r>
            <a:r>
              <a:rPr baseline="-25000" lang="en-US"/>
              <a:t>2</a:t>
            </a:r>
            <a:r>
              <a:rPr lang="en-US"/>
              <a:t> at (x</a:t>
            </a:r>
            <a:r>
              <a:rPr baseline="-25000" lang="en-US"/>
              <a:t>2</a:t>
            </a:r>
            <a:r>
              <a:rPr lang="en-US"/>
              <a:t>, y</a:t>
            </a:r>
            <a:r>
              <a:rPr baseline="-25000" lang="en-US"/>
              <a:t>2</a:t>
            </a:r>
            <a:r>
              <a:rPr lang="en-US"/>
              <a:t>), it is |x</a:t>
            </a:r>
            <a:r>
              <a:rPr baseline="-25000" lang="en-US"/>
              <a:t>1</a:t>
            </a:r>
            <a:r>
              <a:rPr lang="en-US"/>
              <a:t> - x</a:t>
            </a:r>
            <a:r>
              <a:rPr baseline="-25000" lang="en-US"/>
              <a:t>2</a:t>
            </a:r>
            <a:r>
              <a:rPr lang="en-US"/>
              <a:t>| + |y</a:t>
            </a:r>
            <a:r>
              <a:rPr baseline="-25000" lang="en-US"/>
              <a:t>1</a:t>
            </a:r>
            <a:r>
              <a:rPr lang="en-US"/>
              <a:t> - y</a:t>
            </a:r>
            <a:r>
              <a:rPr baseline="-25000" lang="en-US"/>
              <a:t>2</a:t>
            </a:r>
            <a:r>
              <a:rPr lang="en-US"/>
              <a:t>|.</a:t>
            </a:r>
            <a:endParaRPr/>
          </a:p>
          <a:p>
            <a:pPr indent="-228600" lvl="0" marL="228600" rtl="0" algn="l">
              <a:lnSpc>
                <a:spcPct val="90000"/>
              </a:lnSpc>
              <a:spcBef>
                <a:spcPts val="1000"/>
              </a:spcBef>
              <a:spcAft>
                <a:spcPts val="0"/>
              </a:spcAft>
              <a:buClr>
                <a:schemeClr val="dk1"/>
              </a:buClr>
              <a:buSzPts val="2800"/>
              <a:buChar char="•"/>
            </a:pPr>
            <a:r>
              <a:rPr lang="en-US"/>
              <a:t>Euclidean distance: The straight line distance between two points. In a plane with p</a:t>
            </a:r>
            <a:r>
              <a:rPr baseline="-25000" lang="en-US"/>
              <a:t>1</a:t>
            </a:r>
            <a:r>
              <a:rPr lang="en-US"/>
              <a:t> at (x</a:t>
            </a:r>
            <a:r>
              <a:rPr baseline="-25000" lang="en-US"/>
              <a:t>1</a:t>
            </a:r>
            <a:r>
              <a:rPr lang="en-US"/>
              <a:t>, y</a:t>
            </a:r>
            <a:r>
              <a:rPr baseline="-25000" lang="en-US"/>
              <a:t>1</a:t>
            </a:r>
            <a:r>
              <a:rPr lang="en-US"/>
              <a:t>) and p</a:t>
            </a:r>
            <a:r>
              <a:rPr baseline="-25000" lang="en-US"/>
              <a:t>2</a:t>
            </a:r>
            <a:r>
              <a:rPr lang="en-US"/>
              <a:t> at (x</a:t>
            </a:r>
            <a:r>
              <a:rPr baseline="-25000" lang="en-US"/>
              <a:t>2</a:t>
            </a:r>
            <a:r>
              <a:rPr lang="en-US"/>
              <a:t>, y</a:t>
            </a:r>
            <a:r>
              <a:rPr baseline="-25000" lang="en-US"/>
              <a:t>2</a:t>
            </a:r>
            <a:r>
              <a:rPr lang="en-US"/>
              <a:t>), it is √((x</a:t>
            </a:r>
            <a:r>
              <a:rPr baseline="-25000" lang="en-US"/>
              <a:t>1</a:t>
            </a:r>
            <a:r>
              <a:rPr lang="en-US"/>
              <a:t> - x</a:t>
            </a:r>
            <a:r>
              <a:rPr baseline="-25000" lang="en-US"/>
              <a:t>2</a:t>
            </a:r>
            <a:r>
              <a:rPr lang="en-US"/>
              <a:t>)² + (y</a:t>
            </a:r>
            <a:r>
              <a:rPr baseline="-25000" lang="en-US"/>
              <a:t>1</a:t>
            </a:r>
            <a:r>
              <a:rPr lang="en-US"/>
              <a:t> - y</a:t>
            </a:r>
            <a:r>
              <a:rPr baseline="-25000" lang="en-US"/>
              <a:t>2</a:t>
            </a:r>
            <a:r>
              <a:rPr lang="en-US"/>
              <a:t>)²).</a:t>
            </a:r>
            <a:endParaRPr/>
          </a:p>
        </p:txBody>
      </p:sp>
      <p:sp>
        <p:nvSpPr>
          <p:cNvPr id="108" name="Google Shape;108;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0C0"/>
              </a:buClr>
              <a:buSzPts val="3600"/>
              <a:buFont typeface="Arial"/>
              <a:buNone/>
            </a:pPr>
            <a:r>
              <a:rPr b="1" lang="en-US" sz="3600">
                <a:solidFill>
                  <a:srgbClr val="0070C0"/>
                </a:solidFill>
              </a:rPr>
              <a:t>8 puzzle problem</a:t>
            </a:r>
            <a:endParaRPr/>
          </a:p>
        </p:txBody>
      </p:sp>
      <p:graphicFrame>
        <p:nvGraphicFramePr>
          <p:cNvPr id="114" name="Google Shape;114;p16"/>
          <p:cNvGraphicFramePr/>
          <p:nvPr/>
        </p:nvGraphicFramePr>
        <p:xfrm>
          <a:off x="3581575" y="3251753"/>
          <a:ext cx="3000000" cy="3000000"/>
        </p:xfrm>
        <a:graphic>
          <a:graphicData uri="http://schemas.openxmlformats.org/drawingml/2006/table">
            <a:tbl>
              <a:tblPr bandRow="1" firstRow="1">
                <a:noFill/>
                <a:tableStyleId>{8BD4013B-9BDD-4529-B8FC-50F3A5CD3D69}</a:tableStyleId>
              </a:tblPr>
              <a:tblGrid>
                <a:gridCol w="300150"/>
                <a:gridCol w="300150"/>
                <a:gridCol w="300150"/>
              </a:tblGrid>
              <a:tr h="286425">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3</a:t>
                      </a:r>
                      <a:endParaRPr sz="1400" u="none" cap="none" strike="noStrike"/>
                    </a:p>
                  </a:txBody>
                  <a:tcPr marT="45725" marB="45725" marR="91450" marL="91450"/>
                </a:tc>
              </a:tr>
              <a:tr h="2864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rgbClr val="0070C0"/>
                          </a:solidFill>
                        </a:rPr>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rgbClr val="0070C0"/>
                          </a:solidFill>
                        </a:rPr>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6</a:t>
                      </a:r>
                      <a:endParaRPr sz="1400" u="none" cap="none" strike="noStrike"/>
                    </a:p>
                  </a:txBody>
                  <a:tcPr marT="45725" marB="45725" marR="91450" marL="91450"/>
                </a:tc>
              </a:tr>
              <a:tr h="2864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7</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rgbClr val="0070C0"/>
                          </a:solidFill>
                        </a:rPr>
                        <a:t>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rgbClr val="0070C0"/>
                          </a:solidFill>
                        </a:rPr>
                        <a:t>8</a:t>
                      </a:r>
                      <a:endParaRPr sz="1400" u="none" cap="none" strike="noStrike"/>
                    </a:p>
                  </a:txBody>
                  <a:tcPr marT="45725" marB="45725" marR="91450" marL="91450"/>
                </a:tc>
              </a:tr>
            </a:tbl>
          </a:graphicData>
        </a:graphic>
      </p:graphicFrame>
      <p:sp>
        <p:nvSpPr>
          <p:cNvPr id="115" name="Google Shape;115;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116" name="Google Shape;116;p16"/>
          <p:cNvGraphicFramePr/>
          <p:nvPr/>
        </p:nvGraphicFramePr>
        <p:xfrm>
          <a:off x="4866385" y="1896900"/>
          <a:ext cx="3000000" cy="3000000"/>
        </p:xfrm>
        <a:graphic>
          <a:graphicData uri="http://schemas.openxmlformats.org/drawingml/2006/table">
            <a:tbl>
              <a:tblPr bandRow="1" firstRow="1">
                <a:gradFill>
                  <a:gsLst>
                    <a:gs pos="0">
                      <a:srgbClr val="7FB75F"/>
                    </a:gs>
                    <a:gs pos="50000">
                      <a:srgbClr val="6EB141"/>
                    </a:gs>
                    <a:gs pos="100000">
                      <a:srgbClr val="5FA134"/>
                    </a:gs>
                  </a:gsLst>
                  <a:lin ang="5400000" scaled="0"/>
                </a:gradFill>
                <a:tableStyleId>{B685405C-FEB0-4481-B3D2-4EE1A8423FF0}</a:tableStyleId>
              </a:tblPr>
              <a:tblGrid>
                <a:gridCol w="300150"/>
                <a:gridCol w="300150"/>
                <a:gridCol w="300150"/>
              </a:tblGrid>
              <a:tr h="2864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3</a:t>
                      </a:r>
                      <a:endParaRPr sz="1400" u="none" cap="none" strike="noStrike"/>
                    </a:p>
                  </a:txBody>
                  <a:tcPr marT="45725" marB="45725" marR="91450" marL="91450"/>
                </a:tc>
              </a:tr>
              <a:tr h="286425">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6</a:t>
                      </a:r>
                      <a:endParaRPr sz="1400" u="none" cap="none" strike="noStrike"/>
                    </a:p>
                  </a:txBody>
                  <a:tcPr marT="45725" marB="45725" marR="91450" marL="91450"/>
                </a:tc>
              </a:tr>
              <a:tr h="2864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7</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8</a:t>
                      </a:r>
                      <a:endParaRPr sz="1400" u="none" cap="none" strike="noStrike"/>
                    </a:p>
                  </a:txBody>
                  <a:tcPr marT="45725" marB="45725" marR="91450" marL="91450"/>
                </a:tc>
              </a:tr>
            </a:tbl>
          </a:graphicData>
        </a:graphic>
      </p:graphicFrame>
      <p:graphicFrame>
        <p:nvGraphicFramePr>
          <p:cNvPr id="117" name="Google Shape;117;p16"/>
          <p:cNvGraphicFramePr/>
          <p:nvPr/>
        </p:nvGraphicFramePr>
        <p:xfrm>
          <a:off x="7362738" y="1926364"/>
          <a:ext cx="3000000" cy="3000000"/>
        </p:xfrm>
        <a:graphic>
          <a:graphicData uri="http://schemas.openxmlformats.org/drawingml/2006/table">
            <a:tbl>
              <a:tblPr bandRow="1" firstRow="1">
                <a:gradFill>
                  <a:gsLst>
                    <a:gs pos="0">
                      <a:srgbClr val="F08B54"/>
                    </a:gs>
                    <a:gs pos="50000">
                      <a:srgbClr val="F67A26"/>
                    </a:gs>
                    <a:gs pos="100000">
                      <a:srgbClr val="E36A18"/>
                    </a:gs>
                  </a:gsLst>
                  <a:lin ang="5400000" scaled="0"/>
                </a:gradFill>
                <a:tableStyleId>{7B4412C4-DB9F-4A07-9810-67E054E00AB8}</a:tableStyleId>
              </a:tblPr>
              <a:tblGrid>
                <a:gridCol w="300150"/>
                <a:gridCol w="300150"/>
                <a:gridCol w="300150"/>
              </a:tblGrid>
              <a:tr h="2864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3</a:t>
                      </a:r>
                      <a:endParaRPr sz="1400" u="none" cap="none" strike="noStrike"/>
                    </a:p>
                  </a:txBody>
                  <a:tcPr marT="45725" marB="45725" marR="91450" marL="91450"/>
                </a:tc>
              </a:tr>
              <a:tr h="2864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4</a:t>
                      </a:r>
                      <a:endParaRPr b="1" sz="1200" u="none" cap="none" strike="noStrike">
                        <a:solidFill>
                          <a:srgbClr val="0070C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5</a:t>
                      </a:r>
                      <a:endParaRPr b="1" sz="1200" u="none" cap="none" strike="noStrike">
                        <a:solidFill>
                          <a:srgbClr val="0070C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6</a:t>
                      </a:r>
                      <a:endParaRPr sz="1400" u="none" cap="none" strike="noStrike"/>
                    </a:p>
                  </a:txBody>
                  <a:tcPr marT="45725" marB="45725" marR="91450" marL="91450"/>
                </a:tc>
              </a:tr>
              <a:tr h="2864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7</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8</a:t>
                      </a:r>
                      <a:endParaRPr b="1" sz="1200" u="none" cap="none" strike="noStrike">
                        <a:solidFill>
                          <a:srgbClr val="0070C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tc>
              </a:tr>
            </a:tbl>
          </a:graphicData>
        </a:graphic>
      </p:graphicFrame>
      <p:sp>
        <p:nvSpPr>
          <p:cNvPr id="118" name="Google Shape;118;p16"/>
          <p:cNvSpPr/>
          <p:nvPr/>
        </p:nvSpPr>
        <p:spPr>
          <a:xfrm>
            <a:off x="6166293" y="2231620"/>
            <a:ext cx="796954" cy="427839"/>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Goal</a:t>
            </a:r>
            <a:endParaRPr b="0" i="0" sz="1400" u="none" cap="none" strike="noStrike">
              <a:solidFill>
                <a:srgbClr val="000000"/>
              </a:solidFill>
              <a:latin typeface="Arial"/>
              <a:ea typeface="Arial"/>
              <a:cs typeface="Arial"/>
              <a:sym typeface="Arial"/>
            </a:endParaRPr>
          </a:p>
        </p:txBody>
      </p:sp>
      <p:graphicFrame>
        <p:nvGraphicFramePr>
          <p:cNvPr id="119" name="Google Shape;119;p16"/>
          <p:cNvGraphicFramePr/>
          <p:nvPr/>
        </p:nvGraphicFramePr>
        <p:xfrm>
          <a:off x="4839923" y="3259319"/>
          <a:ext cx="3000000" cy="3000000"/>
        </p:xfrm>
        <a:graphic>
          <a:graphicData uri="http://schemas.openxmlformats.org/drawingml/2006/table">
            <a:tbl>
              <a:tblPr bandRow="1" firstRow="1">
                <a:noFill/>
                <a:tableStyleId>{8BD4013B-9BDD-4529-B8FC-50F3A5CD3D69}</a:tableStyleId>
              </a:tblPr>
              <a:tblGrid>
                <a:gridCol w="300150"/>
                <a:gridCol w="300150"/>
                <a:gridCol w="300150"/>
              </a:tblGrid>
              <a:tr h="2864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3</a:t>
                      </a:r>
                      <a:endParaRPr sz="1400" u="none" cap="none" strike="noStrike"/>
                    </a:p>
                  </a:txBody>
                  <a:tcPr marT="45725" marB="45725" marR="91450" marL="91450"/>
                </a:tc>
              </a:tr>
              <a:tr h="2864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0070C0"/>
                          </a:solidFill>
                        </a:rPr>
                        <a:t>7</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0070C0"/>
                          </a:solidFill>
                        </a:rPr>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6</a:t>
                      </a:r>
                      <a:endParaRPr sz="1400" u="none" cap="none" strike="noStrike"/>
                    </a:p>
                  </a:txBody>
                  <a:tcPr marT="45725" marB="45725" marR="91450" marL="91450"/>
                </a:tc>
              </a:tr>
              <a:tr h="286425">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0070C0"/>
                          </a:solidFill>
                        </a:rPr>
                        <a:t>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0070C0"/>
                          </a:solidFill>
                        </a:rPr>
                        <a:t>8</a:t>
                      </a:r>
                      <a:endParaRPr sz="1400" u="none" cap="none" strike="noStrike"/>
                    </a:p>
                  </a:txBody>
                  <a:tcPr marT="45725" marB="45725" marR="91450" marL="91450"/>
                </a:tc>
              </a:tr>
            </a:tbl>
          </a:graphicData>
        </a:graphic>
      </p:graphicFrame>
      <p:graphicFrame>
        <p:nvGraphicFramePr>
          <p:cNvPr id="120" name="Google Shape;120;p16"/>
          <p:cNvGraphicFramePr/>
          <p:nvPr/>
        </p:nvGraphicFramePr>
        <p:xfrm>
          <a:off x="5999352" y="3251753"/>
          <a:ext cx="3000000" cy="3000000"/>
        </p:xfrm>
        <a:graphic>
          <a:graphicData uri="http://schemas.openxmlformats.org/drawingml/2006/table">
            <a:tbl>
              <a:tblPr bandRow="1" firstRow="1">
                <a:noFill/>
                <a:tableStyleId>{8BD4013B-9BDD-4529-B8FC-50F3A5CD3D69}</a:tableStyleId>
              </a:tblPr>
              <a:tblGrid>
                <a:gridCol w="300150"/>
                <a:gridCol w="300150"/>
                <a:gridCol w="300150"/>
              </a:tblGrid>
              <a:tr h="2864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3</a:t>
                      </a:r>
                      <a:endParaRPr sz="1400" u="none" cap="none" strike="noStrike"/>
                    </a:p>
                  </a:txBody>
                  <a:tcPr marT="45725" marB="45725" marR="91450" marL="91450"/>
                </a:tc>
              </a:tr>
              <a:tr h="2864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6</a:t>
                      </a:r>
                      <a:endParaRPr sz="1400" u="none" cap="none" strike="noStrike"/>
                    </a:p>
                  </a:txBody>
                  <a:tcPr marT="45725" marB="45725" marR="91450" marL="91450"/>
                </a:tc>
              </a:tr>
              <a:tr h="2864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7</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0070C0"/>
                          </a:solidFill>
                        </a:rPr>
                        <a:t>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0070C0"/>
                          </a:solidFill>
                        </a:rPr>
                        <a:t>8</a:t>
                      </a:r>
                      <a:endParaRPr sz="1400" u="none" cap="none" strike="noStrike"/>
                    </a:p>
                  </a:txBody>
                  <a:tcPr marT="45725" marB="45725" marR="91450" marL="91450"/>
                </a:tc>
              </a:tr>
            </a:tbl>
          </a:graphicData>
        </a:graphic>
      </p:graphicFrame>
      <p:sp>
        <p:nvSpPr>
          <p:cNvPr id="121" name="Google Shape;121;p16"/>
          <p:cNvSpPr txBox="1"/>
          <p:nvPr/>
        </p:nvSpPr>
        <p:spPr>
          <a:xfrm>
            <a:off x="7038364" y="3059668"/>
            <a:ext cx="1983235"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Find Heuristic value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No of misplaced tile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Is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22" name="Google Shape;122;p16"/>
          <p:cNvSpPr txBox="1"/>
          <p:nvPr/>
        </p:nvSpPr>
        <p:spPr>
          <a:xfrm>
            <a:off x="3800115" y="2922905"/>
            <a:ext cx="381836"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UP</a:t>
            </a:r>
            <a:endParaRPr b="0" i="0" sz="1400" u="none" cap="none" strike="noStrike">
              <a:solidFill>
                <a:srgbClr val="000000"/>
              </a:solidFill>
              <a:latin typeface="Arial"/>
              <a:ea typeface="Arial"/>
              <a:cs typeface="Arial"/>
              <a:sym typeface="Arial"/>
            </a:endParaRPr>
          </a:p>
        </p:txBody>
      </p:sp>
      <p:sp>
        <p:nvSpPr>
          <p:cNvPr id="123" name="Google Shape;123;p16"/>
          <p:cNvSpPr txBox="1"/>
          <p:nvPr/>
        </p:nvSpPr>
        <p:spPr>
          <a:xfrm>
            <a:off x="4992231" y="2948180"/>
            <a:ext cx="546945"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Down</a:t>
            </a:r>
            <a:endParaRPr b="0" i="0" sz="1400" u="none" cap="none" strike="noStrike">
              <a:solidFill>
                <a:srgbClr val="000000"/>
              </a:solidFill>
              <a:latin typeface="Arial"/>
              <a:ea typeface="Arial"/>
              <a:cs typeface="Arial"/>
              <a:sym typeface="Arial"/>
            </a:endParaRPr>
          </a:p>
        </p:txBody>
      </p:sp>
      <p:sp>
        <p:nvSpPr>
          <p:cNvPr id="124" name="Google Shape;124;p16"/>
          <p:cNvSpPr txBox="1"/>
          <p:nvPr/>
        </p:nvSpPr>
        <p:spPr>
          <a:xfrm>
            <a:off x="6133574" y="2931428"/>
            <a:ext cx="514885"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Right</a:t>
            </a:r>
            <a:endParaRPr b="0" i="0" sz="1400" u="none" cap="none" strike="noStrike">
              <a:solidFill>
                <a:srgbClr val="000000"/>
              </a:solidFill>
              <a:latin typeface="Arial"/>
              <a:ea typeface="Arial"/>
              <a:cs typeface="Arial"/>
              <a:sym typeface="Arial"/>
            </a:endParaRPr>
          </a:p>
        </p:txBody>
      </p:sp>
      <p:sp>
        <p:nvSpPr>
          <p:cNvPr id="125" name="Google Shape;125;p16"/>
          <p:cNvSpPr txBox="1"/>
          <p:nvPr/>
        </p:nvSpPr>
        <p:spPr>
          <a:xfrm>
            <a:off x="3442184" y="3040652"/>
            <a:ext cx="470000"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H=4</a:t>
            </a:r>
            <a:endParaRPr b="0" i="0" sz="1400" u="none" cap="none" strike="noStrike">
              <a:solidFill>
                <a:srgbClr val="000000"/>
              </a:solidFill>
              <a:latin typeface="Arial"/>
              <a:ea typeface="Arial"/>
              <a:cs typeface="Arial"/>
              <a:sym typeface="Arial"/>
            </a:endParaRPr>
          </a:p>
        </p:txBody>
      </p:sp>
      <p:sp>
        <p:nvSpPr>
          <p:cNvPr id="126" name="Google Shape;126;p16"/>
          <p:cNvSpPr txBox="1"/>
          <p:nvPr/>
        </p:nvSpPr>
        <p:spPr>
          <a:xfrm>
            <a:off x="4736070" y="3049805"/>
            <a:ext cx="470000"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H=4</a:t>
            </a:r>
            <a:endParaRPr b="0" i="0" sz="1400" u="none" cap="none" strike="noStrike">
              <a:solidFill>
                <a:srgbClr val="000000"/>
              </a:solidFill>
              <a:latin typeface="Arial"/>
              <a:ea typeface="Arial"/>
              <a:cs typeface="Arial"/>
              <a:sym typeface="Arial"/>
            </a:endParaRPr>
          </a:p>
        </p:txBody>
      </p:sp>
      <p:sp>
        <p:nvSpPr>
          <p:cNvPr id="127" name="Google Shape;127;p16"/>
          <p:cNvSpPr txBox="1"/>
          <p:nvPr/>
        </p:nvSpPr>
        <p:spPr>
          <a:xfrm>
            <a:off x="5931293" y="3033502"/>
            <a:ext cx="470000"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H=2</a:t>
            </a:r>
            <a:endParaRPr b="0" i="0" sz="1400" u="none" cap="none" strike="noStrike">
              <a:solidFill>
                <a:srgbClr val="000000"/>
              </a:solidFill>
              <a:latin typeface="Arial"/>
              <a:ea typeface="Arial"/>
              <a:cs typeface="Arial"/>
              <a:sym typeface="Arial"/>
            </a:endParaRPr>
          </a:p>
        </p:txBody>
      </p:sp>
      <p:graphicFrame>
        <p:nvGraphicFramePr>
          <p:cNvPr id="128" name="Google Shape;128;p16"/>
          <p:cNvGraphicFramePr/>
          <p:nvPr/>
        </p:nvGraphicFramePr>
        <p:xfrm>
          <a:off x="5030876" y="4552603"/>
          <a:ext cx="3000000" cy="3000000"/>
        </p:xfrm>
        <a:graphic>
          <a:graphicData uri="http://schemas.openxmlformats.org/drawingml/2006/table">
            <a:tbl>
              <a:tblPr bandRow="1" firstRow="1">
                <a:noFill/>
                <a:tableStyleId>{8BD4013B-9BDD-4529-B8FC-50F3A5CD3D69}</a:tableStyleId>
              </a:tblPr>
              <a:tblGrid>
                <a:gridCol w="300150"/>
                <a:gridCol w="300150"/>
                <a:gridCol w="300150"/>
              </a:tblGrid>
              <a:tr h="28642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3</a:t>
                      </a:r>
                      <a:endParaRPr sz="1400" u="none" cap="none" strike="noStrike"/>
                    </a:p>
                  </a:txBody>
                  <a:tcPr marT="45725" marB="45725" marR="91450" marL="91450"/>
                </a:tc>
              </a:tr>
              <a:tr h="28642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rgbClr val="0070C0"/>
                          </a:solidFill>
                        </a:rPr>
                        <a:t>6</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45725" marB="45725" marR="91450" marL="91450"/>
                </a:tc>
              </a:tr>
              <a:tr h="28642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7</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rgbClr val="0070C0"/>
                          </a:solidFill>
                        </a:rPr>
                        <a:t>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rgbClr val="0070C0"/>
                          </a:solidFill>
                        </a:rPr>
                        <a:t>8</a:t>
                      </a:r>
                      <a:endParaRPr sz="1400" u="none" cap="none" strike="noStrike"/>
                    </a:p>
                  </a:txBody>
                  <a:tcPr marT="45725" marB="45725" marR="91450" marL="91450"/>
                </a:tc>
              </a:tr>
            </a:tbl>
          </a:graphicData>
        </a:graphic>
      </p:graphicFrame>
      <p:graphicFrame>
        <p:nvGraphicFramePr>
          <p:cNvPr id="129" name="Google Shape;129;p16"/>
          <p:cNvGraphicFramePr/>
          <p:nvPr/>
        </p:nvGraphicFramePr>
        <p:xfrm>
          <a:off x="6029969" y="4568906"/>
          <a:ext cx="3000000" cy="3000000"/>
        </p:xfrm>
        <a:graphic>
          <a:graphicData uri="http://schemas.openxmlformats.org/drawingml/2006/table">
            <a:tbl>
              <a:tblPr bandRow="1" firstRow="1">
                <a:noFill/>
                <a:tableStyleId>{8BD4013B-9BDD-4529-B8FC-50F3A5CD3D69}</a:tableStyleId>
              </a:tblPr>
              <a:tblGrid>
                <a:gridCol w="300150"/>
                <a:gridCol w="300150"/>
                <a:gridCol w="300150"/>
              </a:tblGrid>
              <a:tr h="2864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3</a:t>
                      </a:r>
                      <a:endParaRPr sz="1400" u="none" cap="none" strike="noStrike"/>
                    </a:p>
                  </a:txBody>
                  <a:tcPr marT="45725" marB="45725" marR="91450" marL="91450"/>
                </a:tc>
              </a:tr>
              <a:tr h="286425">
                <a:tc>
                  <a:txBody>
                    <a:bodyPr/>
                    <a:lstStyle/>
                    <a:p>
                      <a:pPr indent="0" lvl="0" marL="0" marR="0" rtl="0" algn="l">
                        <a:lnSpc>
                          <a:spcPct val="100000"/>
                        </a:lnSpc>
                        <a:spcBef>
                          <a:spcPts val="0"/>
                        </a:spcBef>
                        <a:spcAft>
                          <a:spcPts val="0"/>
                        </a:spcAft>
                        <a:buClr>
                          <a:schemeClr val="dk1"/>
                        </a:buClr>
                        <a:buSzPts val="1200"/>
                        <a:buFont typeface="Arial"/>
                        <a:buNone/>
                      </a:pPr>
                      <a:r>
                        <a:rPr lang="en-US" sz="1200" u="none" cap="none" strike="noStrike"/>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70C0"/>
                        </a:buClr>
                        <a:buSzPts val="1200"/>
                        <a:buFont typeface="Arial"/>
                        <a:buNone/>
                      </a:pPr>
                      <a:r>
                        <a:rPr lang="en-US" sz="1200" u="none" cap="none" strike="noStrike">
                          <a:solidFill>
                            <a:srgbClr val="0070C0"/>
                          </a:solidFill>
                        </a:rPr>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6</a:t>
                      </a:r>
                      <a:endParaRPr sz="1400" u="none" cap="none" strike="noStrike"/>
                    </a:p>
                  </a:txBody>
                  <a:tcPr marT="45725" marB="45725" marR="91450" marL="91450"/>
                </a:tc>
              </a:tr>
              <a:tr h="2864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7</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0070C0"/>
                          </a:solidFill>
                        </a:rPr>
                        <a:t>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0070C0"/>
                          </a:solidFill>
                        </a:rPr>
                        <a:t>8</a:t>
                      </a:r>
                      <a:endParaRPr sz="1400" u="none" cap="none" strike="noStrike"/>
                    </a:p>
                  </a:txBody>
                  <a:tcPr marT="45725" marB="45725" marR="91450" marL="91450"/>
                </a:tc>
              </a:tr>
            </a:tbl>
          </a:graphicData>
        </a:graphic>
      </p:graphicFrame>
      <p:graphicFrame>
        <p:nvGraphicFramePr>
          <p:cNvPr id="130" name="Google Shape;130;p16"/>
          <p:cNvGraphicFramePr/>
          <p:nvPr/>
        </p:nvGraphicFramePr>
        <p:xfrm>
          <a:off x="4031783" y="4555230"/>
          <a:ext cx="3000000" cy="3000000"/>
        </p:xfrm>
        <a:graphic>
          <a:graphicData uri="http://schemas.openxmlformats.org/drawingml/2006/table">
            <a:tbl>
              <a:tblPr bandRow="1" firstRow="1">
                <a:noFill/>
                <a:tableStyleId>{B685405C-FEB0-4481-B3D2-4EE1A8423FF0}</a:tableStyleId>
              </a:tblPr>
              <a:tblGrid>
                <a:gridCol w="300150"/>
                <a:gridCol w="300150"/>
                <a:gridCol w="300150"/>
              </a:tblGrid>
              <a:tr h="2864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3</a:t>
                      </a:r>
                      <a:endParaRPr sz="1400" u="none" cap="none" strike="noStrike"/>
                    </a:p>
                  </a:txBody>
                  <a:tcPr marT="45725" marB="45725" marR="91450" marL="91450"/>
                </a:tc>
              </a:tr>
              <a:tr h="286425">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0070C0"/>
                          </a:solidFill>
                        </a:rPr>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6</a:t>
                      </a:r>
                      <a:endParaRPr sz="1400" u="none" cap="none" strike="noStrike"/>
                    </a:p>
                  </a:txBody>
                  <a:tcPr marT="45725" marB="45725" marR="91450" marL="91450"/>
                </a:tc>
              </a:tr>
              <a:tr h="2864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7</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0070C0"/>
                          </a:solidFill>
                        </a:rPr>
                        <a:t>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0070C0"/>
                          </a:solidFill>
                        </a:rPr>
                        <a:t>8</a:t>
                      </a:r>
                      <a:endParaRPr sz="1400" u="none" cap="none" strike="noStrike"/>
                    </a:p>
                  </a:txBody>
                  <a:tcPr marT="45725" marB="45725" marR="91450" marL="91450"/>
                </a:tc>
              </a:tr>
            </a:tbl>
          </a:graphicData>
        </a:graphic>
      </p:graphicFrame>
      <p:sp>
        <p:nvSpPr>
          <p:cNvPr id="131" name="Google Shape;131;p16"/>
          <p:cNvSpPr txBox="1"/>
          <p:nvPr/>
        </p:nvSpPr>
        <p:spPr>
          <a:xfrm>
            <a:off x="4940555" y="4291907"/>
            <a:ext cx="470000"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H=3</a:t>
            </a:r>
            <a:endParaRPr b="0" i="0" sz="1400" u="none" cap="none" strike="noStrike">
              <a:solidFill>
                <a:srgbClr val="000000"/>
              </a:solidFill>
              <a:latin typeface="Arial"/>
              <a:ea typeface="Arial"/>
              <a:cs typeface="Arial"/>
              <a:sym typeface="Arial"/>
            </a:endParaRPr>
          </a:p>
        </p:txBody>
      </p:sp>
      <p:sp>
        <p:nvSpPr>
          <p:cNvPr id="132" name="Google Shape;132;p16"/>
          <p:cNvSpPr txBox="1"/>
          <p:nvPr/>
        </p:nvSpPr>
        <p:spPr>
          <a:xfrm>
            <a:off x="5921016" y="4300142"/>
            <a:ext cx="470000"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H=3</a:t>
            </a:r>
            <a:endParaRPr b="0" i="0" sz="1400" u="none" cap="none" strike="noStrike">
              <a:solidFill>
                <a:srgbClr val="000000"/>
              </a:solidFill>
              <a:latin typeface="Arial"/>
              <a:ea typeface="Arial"/>
              <a:cs typeface="Arial"/>
              <a:sym typeface="Arial"/>
            </a:endParaRPr>
          </a:p>
        </p:txBody>
      </p:sp>
      <p:sp>
        <p:nvSpPr>
          <p:cNvPr id="133" name="Google Shape;133;p16"/>
          <p:cNvSpPr txBox="1"/>
          <p:nvPr/>
        </p:nvSpPr>
        <p:spPr>
          <a:xfrm>
            <a:off x="6794062" y="4326193"/>
            <a:ext cx="470000"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H=1</a:t>
            </a:r>
            <a:endParaRPr b="0" i="0" sz="1400" u="none" cap="none" strike="noStrike">
              <a:solidFill>
                <a:srgbClr val="000000"/>
              </a:solidFill>
              <a:latin typeface="Arial"/>
              <a:ea typeface="Arial"/>
              <a:cs typeface="Arial"/>
              <a:sym typeface="Arial"/>
            </a:endParaRPr>
          </a:p>
        </p:txBody>
      </p:sp>
      <p:sp>
        <p:nvSpPr>
          <p:cNvPr id="134" name="Google Shape;134;p16"/>
          <p:cNvSpPr txBox="1"/>
          <p:nvPr/>
        </p:nvSpPr>
        <p:spPr>
          <a:xfrm>
            <a:off x="3968446" y="4300142"/>
            <a:ext cx="470000"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H=3</a:t>
            </a:r>
            <a:endParaRPr b="0" i="0" sz="1400" u="none" cap="none" strike="noStrike">
              <a:solidFill>
                <a:srgbClr val="000000"/>
              </a:solidFill>
              <a:latin typeface="Arial"/>
              <a:ea typeface="Arial"/>
              <a:cs typeface="Arial"/>
              <a:sym typeface="Arial"/>
            </a:endParaRPr>
          </a:p>
        </p:txBody>
      </p:sp>
      <p:graphicFrame>
        <p:nvGraphicFramePr>
          <p:cNvPr id="135" name="Google Shape;135;p16"/>
          <p:cNvGraphicFramePr/>
          <p:nvPr/>
        </p:nvGraphicFramePr>
        <p:xfrm>
          <a:off x="7036441" y="4545864"/>
          <a:ext cx="3000000" cy="3000000"/>
        </p:xfrm>
        <a:graphic>
          <a:graphicData uri="http://schemas.openxmlformats.org/drawingml/2006/table">
            <a:tbl>
              <a:tblPr bandRow="1" firstRow="1">
                <a:gradFill>
                  <a:gsLst>
                    <a:gs pos="0">
                      <a:srgbClr val="FFC647"/>
                    </a:gs>
                    <a:gs pos="50000">
                      <a:srgbClr val="FFC600"/>
                    </a:gs>
                    <a:gs pos="100000">
                      <a:srgbClr val="E3B400"/>
                    </a:gs>
                  </a:gsLst>
                  <a:lin ang="5400000" scaled="0"/>
                </a:gradFill>
                <a:tableStyleId>{B053FA8C-D949-4294-BE18-F0C8663DA5EA}</a:tableStyleId>
              </a:tblPr>
              <a:tblGrid>
                <a:gridCol w="300150"/>
                <a:gridCol w="300150"/>
                <a:gridCol w="300150"/>
              </a:tblGrid>
              <a:tr h="286425">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t>3</a:t>
                      </a:r>
                      <a:endParaRPr sz="1400" u="none" cap="none" strike="noStrike"/>
                    </a:p>
                  </a:txBody>
                  <a:tcPr marT="45725" marB="45725" marR="91450" marL="91450"/>
                </a:tc>
              </a:tr>
              <a:tr h="286425">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t>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t>6</a:t>
                      </a:r>
                      <a:endParaRPr sz="1400" u="none" cap="none" strike="noStrike"/>
                    </a:p>
                  </a:txBody>
                  <a:tcPr marT="45725" marB="45725" marR="91450" marL="91450"/>
                </a:tc>
              </a:tr>
              <a:tr h="286425">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t>7</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t/>
                      </a:r>
                      <a:endParaRPr b="1" sz="11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t>8</a:t>
                      </a:r>
                      <a:endParaRPr b="1" sz="1100" u="none" cap="none" strike="noStrike">
                        <a:solidFill>
                          <a:srgbClr val="0070C0"/>
                        </a:solidFill>
                      </a:endParaRPr>
                    </a:p>
                  </a:txBody>
                  <a:tcPr marT="45725" marB="45725" marR="91450" marL="91450"/>
                </a:tc>
              </a:tr>
            </a:tbl>
          </a:graphicData>
        </a:graphic>
      </p:graphicFrame>
      <p:graphicFrame>
        <p:nvGraphicFramePr>
          <p:cNvPr id="136" name="Google Shape;136;p16"/>
          <p:cNvGraphicFramePr/>
          <p:nvPr/>
        </p:nvGraphicFramePr>
        <p:xfrm>
          <a:off x="8121182" y="5328659"/>
          <a:ext cx="3000000" cy="3000000"/>
        </p:xfrm>
        <a:graphic>
          <a:graphicData uri="http://schemas.openxmlformats.org/drawingml/2006/table">
            <a:tbl>
              <a:tblPr bandRow="1" firstRow="1">
                <a:noFill/>
                <a:tableStyleId>{7B4412C4-DB9F-4A07-9810-67E054E00AB8}</a:tableStyleId>
              </a:tblPr>
              <a:tblGrid>
                <a:gridCol w="300150"/>
                <a:gridCol w="300150"/>
                <a:gridCol w="300150"/>
              </a:tblGrid>
              <a:tr h="28642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1</a:t>
                      </a:r>
                      <a:endParaRPr b="1" sz="11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2</a:t>
                      </a:r>
                      <a:endParaRPr b="1" sz="11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3</a:t>
                      </a:r>
                      <a:endParaRPr b="1" sz="1100" u="none" cap="none" strike="noStrike"/>
                    </a:p>
                  </a:txBody>
                  <a:tcPr marT="45725" marB="45725" marR="91450" marL="91450"/>
                </a:tc>
              </a:tr>
              <a:tr h="28642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4</a:t>
                      </a:r>
                      <a:endParaRPr b="1" sz="11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5</a:t>
                      </a:r>
                      <a:endParaRPr b="1" sz="11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6</a:t>
                      </a:r>
                      <a:endParaRPr b="1" sz="1100" u="none" cap="none" strike="noStrike"/>
                    </a:p>
                  </a:txBody>
                  <a:tcPr marT="45725" marB="45725" marR="91450" marL="91450"/>
                </a:tc>
              </a:tr>
              <a:tr h="28642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7</a:t>
                      </a:r>
                      <a:endParaRPr b="1" sz="11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8</a:t>
                      </a:r>
                      <a:endParaRPr b="1" sz="11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t/>
                      </a:r>
                      <a:endParaRPr b="1" sz="1100" u="none" cap="none" strike="noStrike">
                        <a:solidFill>
                          <a:srgbClr val="0070C0"/>
                        </a:solidFill>
                      </a:endParaRPr>
                    </a:p>
                  </a:txBody>
                  <a:tcPr marT="45725" marB="45725" marR="91450" marL="91450"/>
                </a:tc>
              </a:tr>
            </a:tbl>
          </a:graphicData>
        </a:graphic>
      </p:graphicFrame>
      <p:cxnSp>
        <p:nvCxnSpPr>
          <p:cNvPr id="137" name="Google Shape;137;p16"/>
          <p:cNvCxnSpPr/>
          <p:nvPr/>
        </p:nvCxnSpPr>
        <p:spPr>
          <a:xfrm>
            <a:off x="5316593" y="2756184"/>
            <a:ext cx="1133100" cy="4956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38" name="Google Shape;138;p16"/>
          <p:cNvCxnSpPr/>
          <p:nvPr/>
        </p:nvCxnSpPr>
        <p:spPr>
          <a:xfrm flipH="1">
            <a:off x="4031931" y="2756184"/>
            <a:ext cx="1258200" cy="4956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39" name="Google Shape;139;p16"/>
          <p:cNvCxnSpPr/>
          <p:nvPr/>
        </p:nvCxnSpPr>
        <p:spPr>
          <a:xfrm>
            <a:off x="5290131" y="2785648"/>
            <a:ext cx="0" cy="473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40" name="Google Shape;140;p16"/>
          <p:cNvCxnSpPr/>
          <p:nvPr/>
        </p:nvCxnSpPr>
        <p:spPr>
          <a:xfrm flipH="1">
            <a:off x="4482116" y="4111037"/>
            <a:ext cx="1908900" cy="4443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41" name="Google Shape;141;p16"/>
          <p:cNvCxnSpPr/>
          <p:nvPr/>
        </p:nvCxnSpPr>
        <p:spPr>
          <a:xfrm flipH="1">
            <a:off x="5481193" y="4113507"/>
            <a:ext cx="920100" cy="439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42" name="Google Shape;142;p16"/>
          <p:cNvCxnSpPr/>
          <p:nvPr/>
        </p:nvCxnSpPr>
        <p:spPr>
          <a:xfrm>
            <a:off x="6421142" y="4108489"/>
            <a:ext cx="59100" cy="4605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43" name="Google Shape;143;p16"/>
          <p:cNvCxnSpPr/>
          <p:nvPr/>
        </p:nvCxnSpPr>
        <p:spPr>
          <a:xfrm>
            <a:off x="6441073" y="4109763"/>
            <a:ext cx="1045500" cy="436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44" name="Google Shape;144;p16"/>
          <p:cNvCxnSpPr/>
          <p:nvPr/>
        </p:nvCxnSpPr>
        <p:spPr>
          <a:xfrm>
            <a:off x="7936858" y="4915949"/>
            <a:ext cx="634500" cy="412800"/>
          </a:xfrm>
          <a:prstGeom prst="straightConnector1">
            <a:avLst/>
          </a:prstGeom>
          <a:noFill/>
          <a:ln cap="flat" cmpd="sng" w="9525">
            <a:solidFill>
              <a:schemeClr val="accent1"/>
            </a:solidFill>
            <a:prstDash val="solid"/>
            <a:miter lim="800000"/>
            <a:headEnd len="sm" w="sm" type="none"/>
            <a:tailEnd len="med" w="med" type="triangle"/>
          </a:ln>
        </p:spPr>
      </p:cxnSp>
      <p:sp>
        <p:nvSpPr>
          <p:cNvPr id="145" name="Google Shape;145;p16"/>
          <p:cNvSpPr txBox="1"/>
          <p:nvPr/>
        </p:nvSpPr>
        <p:spPr>
          <a:xfrm>
            <a:off x="191474" y="1926512"/>
            <a:ext cx="4134465"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H=3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Convent non-polynomial to polynomial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No guarantee of best solution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0C0"/>
              </a:buClr>
              <a:buSzPts val="3200"/>
              <a:buFont typeface="Arial"/>
              <a:buNone/>
            </a:pPr>
            <a:r>
              <a:rPr b="1" lang="en-US" sz="3200">
                <a:solidFill>
                  <a:srgbClr val="0070C0"/>
                </a:solidFill>
              </a:rPr>
              <a:t>Heuristic Search methods</a:t>
            </a:r>
            <a:r>
              <a:rPr lang="en-US" sz="3200">
                <a:solidFill>
                  <a:srgbClr val="0070C0"/>
                </a:solidFill>
              </a:rPr>
              <a:t> </a:t>
            </a:r>
            <a:br>
              <a:rPr lang="en-US" sz="3200">
                <a:solidFill>
                  <a:srgbClr val="0070C0"/>
                </a:solidFill>
              </a:rPr>
            </a:br>
            <a:r>
              <a:rPr b="1" lang="en-US" sz="3200">
                <a:solidFill>
                  <a:srgbClr val="0070C0"/>
                </a:solidFill>
              </a:rPr>
              <a:t>Generate and Test Algorithm</a:t>
            </a:r>
            <a:endParaRPr sz="3200"/>
          </a:p>
        </p:txBody>
      </p:sp>
      <p:sp>
        <p:nvSpPr>
          <p:cNvPr id="151" name="Google Shape;151;p17"/>
          <p:cNvSpPr txBox="1"/>
          <p:nvPr>
            <p:ph idx="1" type="body"/>
          </p:nvPr>
        </p:nvSpPr>
        <p:spPr>
          <a:xfrm>
            <a:off x="628650" y="1847851"/>
            <a:ext cx="6569104"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t>It is a very simple algorithm that guarantees to find a solution if done systematically and there exist a solution.</a:t>
            </a:r>
            <a:endParaRPr/>
          </a:p>
          <a:p>
            <a:pPr indent="-228600" lvl="0" marL="228600" rtl="0" algn="just">
              <a:lnSpc>
                <a:spcPct val="90000"/>
              </a:lnSpc>
              <a:spcBef>
                <a:spcPts val="1000"/>
              </a:spcBef>
              <a:spcAft>
                <a:spcPts val="0"/>
              </a:spcAft>
              <a:buClr>
                <a:schemeClr val="dk1"/>
              </a:buClr>
              <a:buSzPts val="2400"/>
              <a:buChar char="•"/>
            </a:pPr>
            <a:r>
              <a:rPr lang="en-US" sz="2400"/>
              <a:t>It is like depth first search requires that complete solution be generated for testing</a:t>
            </a:r>
            <a:endParaRPr/>
          </a:p>
          <a:p>
            <a:pPr indent="-228600" lvl="0" marL="228600" rtl="0" algn="just">
              <a:lnSpc>
                <a:spcPct val="90000"/>
              </a:lnSpc>
              <a:spcBef>
                <a:spcPts val="1000"/>
              </a:spcBef>
              <a:spcAft>
                <a:spcPts val="0"/>
              </a:spcAft>
              <a:buClr>
                <a:schemeClr val="dk1"/>
              </a:buClr>
              <a:buSzPts val="2400"/>
              <a:buChar char="•"/>
            </a:pPr>
            <a:r>
              <a:rPr lang="en-US" sz="2400"/>
              <a:t>Algorithm:</a:t>
            </a:r>
            <a:endParaRPr/>
          </a:p>
          <a:p>
            <a:pPr indent="0" lvl="1" marL="457200" rtl="0" algn="just">
              <a:lnSpc>
                <a:spcPct val="90000"/>
              </a:lnSpc>
              <a:spcBef>
                <a:spcPts val="500"/>
              </a:spcBef>
              <a:spcAft>
                <a:spcPts val="0"/>
              </a:spcAft>
              <a:buClr>
                <a:schemeClr val="dk1"/>
              </a:buClr>
              <a:buSzPts val="2000"/>
              <a:buNone/>
            </a:pPr>
            <a:r>
              <a:rPr lang="en-US" sz="2000"/>
              <a:t>1. Generate a possible solution</a:t>
            </a:r>
            <a:endParaRPr/>
          </a:p>
          <a:p>
            <a:pPr indent="0" lvl="1" marL="457200" rtl="0" algn="just">
              <a:lnSpc>
                <a:spcPct val="90000"/>
              </a:lnSpc>
              <a:spcBef>
                <a:spcPts val="500"/>
              </a:spcBef>
              <a:spcAft>
                <a:spcPts val="0"/>
              </a:spcAft>
              <a:buClr>
                <a:schemeClr val="dk1"/>
              </a:buClr>
              <a:buSzPts val="2000"/>
              <a:buNone/>
            </a:pPr>
            <a:r>
              <a:rPr lang="en-US" sz="2000"/>
              <a:t>2. Test to see if this is the expected solution</a:t>
            </a:r>
            <a:endParaRPr/>
          </a:p>
          <a:p>
            <a:pPr indent="0" lvl="1" marL="457200" rtl="0" algn="just">
              <a:lnSpc>
                <a:spcPct val="90000"/>
              </a:lnSpc>
              <a:spcBef>
                <a:spcPts val="500"/>
              </a:spcBef>
              <a:spcAft>
                <a:spcPts val="0"/>
              </a:spcAft>
              <a:buClr>
                <a:schemeClr val="dk1"/>
              </a:buClr>
              <a:buSzPts val="2000"/>
              <a:buNone/>
            </a:pPr>
            <a:r>
              <a:rPr lang="en-US" sz="2000"/>
              <a:t>3. If the solution has been found then  quit else go to step 1</a:t>
            </a:r>
            <a:endParaRPr/>
          </a:p>
          <a:p>
            <a:pPr indent="-228600" lvl="0" marL="228600" rtl="0" algn="just">
              <a:lnSpc>
                <a:spcPct val="90000"/>
              </a:lnSpc>
              <a:spcBef>
                <a:spcPts val="1000"/>
              </a:spcBef>
              <a:spcAft>
                <a:spcPts val="0"/>
              </a:spcAft>
              <a:buClr>
                <a:schemeClr val="dk1"/>
              </a:buClr>
              <a:buSzPts val="2000"/>
              <a:buChar char="•"/>
            </a:pPr>
            <a:r>
              <a:rPr lang="en-US" sz="2000"/>
              <a:t>Properties of good generators </a:t>
            </a:r>
            <a:endParaRPr/>
          </a:p>
          <a:p>
            <a:pPr indent="-228600" lvl="1" marL="685800" rtl="0" algn="just">
              <a:lnSpc>
                <a:spcPct val="90000"/>
              </a:lnSpc>
              <a:spcBef>
                <a:spcPts val="500"/>
              </a:spcBef>
              <a:spcAft>
                <a:spcPts val="0"/>
              </a:spcAft>
              <a:buClr>
                <a:schemeClr val="dk1"/>
              </a:buClr>
              <a:buSzPts val="1600"/>
              <a:buChar char="•"/>
            </a:pPr>
            <a:r>
              <a:rPr lang="en-US" sz="1600"/>
              <a:t>Non-redundant, Complete, Informed </a:t>
            </a:r>
            <a:endParaRPr/>
          </a:p>
        </p:txBody>
      </p:sp>
      <p:sp>
        <p:nvSpPr>
          <p:cNvPr id="152" name="Google Shape;152;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3" name="Google Shape;153;p17"/>
          <p:cNvSpPr/>
          <p:nvPr/>
        </p:nvSpPr>
        <p:spPr>
          <a:xfrm>
            <a:off x="7482980" y="2701075"/>
            <a:ext cx="1266738" cy="478172"/>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Generate</a:t>
            </a:r>
            <a:endParaRPr b="0" i="0" sz="1400" u="none" cap="none" strike="noStrike">
              <a:solidFill>
                <a:srgbClr val="000000"/>
              </a:solidFill>
              <a:latin typeface="Arial"/>
              <a:ea typeface="Arial"/>
              <a:cs typeface="Arial"/>
              <a:sym typeface="Arial"/>
            </a:endParaRPr>
          </a:p>
        </p:txBody>
      </p:sp>
      <p:sp>
        <p:nvSpPr>
          <p:cNvPr id="154" name="Google Shape;154;p17"/>
          <p:cNvSpPr/>
          <p:nvPr/>
        </p:nvSpPr>
        <p:spPr>
          <a:xfrm>
            <a:off x="7482979" y="3430918"/>
            <a:ext cx="1266738" cy="478172"/>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Tester</a:t>
            </a:r>
            <a:endParaRPr b="0" i="0" sz="1400" u="none" cap="none" strike="noStrike">
              <a:solidFill>
                <a:srgbClr val="000000"/>
              </a:solidFill>
              <a:latin typeface="Arial"/>
              <a:ea typeface="Arial"/>
              <a:cs typeface="Arial"/>
              <a:sym typeface="Arial"/>
            </a:endParaRPr>
          </a:p>
        </p:txBody>
      </p:sp>
      <p:sp>
        <p:nvSpPr>
          <p:cNvPr id="155" name="Google Shape;155;p17"/>
          <p:cNvSpPr/>
          <p:nvPr/>
        </p:nvSpPr>
        <p:spPr>
          <a:xfrm>
            <a:off x="7482979" y="4139868"/>
            <a:ext cx="1266738" cy="478172"/>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Stop</a:t>
            </a:r>
            <a:endParaRPr b="0" i="0" sz="1400" u="none" cap="none" strike="noStrike">
              <a:solidFill>
                <a:srgbClr val="000000"/>
              </a:solidFill>
              <a:latin typeface="Arial"/>
              <a:ea typeface="Arial"/>
              <a:cs typeface="Arial"/>
              <a:sym typeface="Arial"/>
            </a:endParaRPr>
          </a:p>
        </p:txBody>
      </p:sp>
      <p:cxnSp>
        <p:nvCxnSpPr>
          <p:cNvPr id="156" name="Google Shape;156;p17"/>
          <p:cNvCxnSpPr>
            <a:stCxn id="154" idx="1"/>
            <a:endCxn id="153" idx="1"/>
          </p:cNvCxnSpPr>
          <p:nvPr/>
        </p:nvCxnSpPr>
        <p:spPr>
          <a:xfrm flipH="1" rot="10800000">
            <a:off x="7482979" y="2940104"/>
            <a:ext cx="600" cy="729900"/>
          </a:xfrm>
          <a:prstGeom prst="bentConnector3">
            <a:avLst>
              <a:gd fmla="val -38100167" name="adj1"/>
            </a:avLst>
          </a:prstGeom>
          <a:noFill/>
          <a:ln cap="flat" cmpd="sng" w="9525">
            <a:solidFill>
              <a:schemeClr val="accent1"/>
            </a:solidFill>
            <a:prstDash val="solid"/>
            <a:miter lim="800000"/>
            <a:headEnd len="sm" w="sm" type="none"/>
            <a:tailEnd len="med" w="med" type="triangle"/>
          </a:ln>
        </p:spPr>
      </p:cxnSp>
      <p:sp>
        <p:nvSpPr>
          <p:cNvPr id="157" name="Google Shape;157;p17"/>
          <p:cNvSpPr txBox="1"/>
          <p:nvPr/>
        </p:nvSpPr>
        <p:spPr>
          <a:xfrm>
            <a:off x="8189307" y="3120417"/>
            <a:ext cx="112082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Possible </a:t>
            </a:r>
            <a:endParaRPr b="0" i="0" sz="1400" u="none" cap="none" strike="noStrike">
              <a:solidFill>
                <a:srgbClr val="000000"/>
              </a:solidFill>
              <a:latin typeface="Arial"/>
              <a:ea typeface="Arial"/>
              <a:cs typeface="Arial"/>
              <a:sym typeface="Arial"/>
            </a:endParaRPr>
          </a:p>
        </p:txBody>
      </p:sp>
      <p:sp>
        <p:nvSpPr>
          <p:cNvPr id="158" name="Google Shape;158;p17"/>
          <p:cNvSpPr txBox="1"/>
          <p:nvPr/>
        </p:nvSpPr>
        <p:spPr>
          <a:xfrm>
            <a:off x="8247015" y="3830446"/>
            <a:ext cx="100540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Correct </a:t>
            </a:r>
            <a:endParaRPr b="0" i="0" sz="1400" u="none" cap="none" strike="noStrike">
              <a:solidFill>
                <a:srgbClr val="000000"/>
              </a:solidFill>
              <a:latin typeface="Arial"/>
              <a:ea typeface="Arial"/>
              <a:cs typeface="Arial"/>
              <a:sym typeface="Arial"/>
            </a:endParaRPr>
          </a:p>
        </p:txBody>
      </p:sp>
      <p:cxnSp>
        <p:nvCxnSpPr>
          <p:cNvPr id="159" name="Google Shape;159;p17"/>
          <p:cNvCxnSpPr>
            <a:stCxn id="154" idx="2"/>
            <a:endCxn id="155" idx="0"/>
          </p:cNvCxnSpPr>
          <p:nvPr/>
        </p:nvCxnSpPr>
        <p:spPr>
          <a:xfrm>
            <a:off x="8116348" y="3909090"/>
            <a:ext cx="0" cy="230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60" name="Google Shape;160;p17"/>
          <p:cNvCxnSpPr>
            <a:stCxn id="153" idx="2"/>
            <a:endCxn id="154" idx="0"/>
          </p:cNvCxnSpPr>
          <p:nvPr/>
        </p:nvCxnSpPr>
        <p:spPr>
          <a:xfrm>
            <a:off x="8116349" y="3179247"/>
            <a:ext cx="0" cy="251700"/>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0C0"/>
              </a:buClr>
              <a:buSzPts val="3600"/>
              <a:buFont typeface="Arial"/>
              <a:buNone/>
            </a:pPr>
            <a:r>
              <a:rPr b="1" lang="en-US" sz="3600">
                <a:solidFill>
                  <a:srgbClr val="0070C0"/>
                </a:solidFill>
              </a:rPr>
              <a:t>Best First Search</a:t>
            </a:r>
            <a:endParaRPr/>
          </a:p>
        </p:txBody>
      </p:sp>
      <p:sp>
        <p:nvSpPr>
          <p:cNvPr id="166" name="Google Shape;166;p1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en-US"/>
              <a:t>A combination of depth first and breadth first searches.</a:t>
            </a:r>
            <a:endParaRPr/>
          </a:p>
          <a:p>
            <a:pPr indent="-228600" lvl="0" marL="228600" rtl="0" algn="just">
              <a:lnSpc>
                <a:spcPct val="90000"/>
              </a:lnSpc>
              <a:spcBef>
                <a:spcPts val="1000"/>
              </a:spcBef>
              <a:spcAft>
                <a:spcPts val="0"/>
              </a:spcAft>
              <a:buClr>
                <a:schemeClr val="dk1"/>
              </a:buClr>
              <a:buSzPct val="100000"/>
              <a:buChar char="•"/>
            </a:pPr>
            <a:r>
              <a:rPr lang="en-US"/>
              <a:t>Depth first is good because a </a:t>
            </a:r>
            <a:r>
              <a:rPr lang="en-US">
                <a:solidFill>
                  <a:srgbClr val="FF0000"/>
                </a:solidFill>
              </a:rPr>
              <a:t>solution can be found without computing all nodes</a:t>
            </a:r>
            <a:r>
              <a:rPr lang="en-US"/>
              <a:t> and </a:t>
            </a:r>
            <a:r>
              <a:rPr lang="en-US">
                <a:solidFill>
                  <a:srgbClr val="FF0000"/>
                </a:solidFill>
              </a:rPr>
              <a:t>breadth first is good because it does not get trapped in dead ends</a:t>
            </a:r>
            <a:r>
              <a:rPr lang="en-US"/>
              <a:t>. </a:t>
            </a:r>
            <a:endParaRPr/>
          </a:p>
          <a:p>
            <a:pPr indent="-228600" lvl="0" marL="228600" rtl="0" algn="just">
              <a:lnSpc>
                <a:spcPct val="90000"/>
              </a:lnSpc>
              <a:spcBef>
                <a:spcPts val="1000"/>
              </a:spcBef>
              <a:spcAft>
                <a:spcPts val="0"/>
              </a:spcAft>
              <a:buClr>
                <a:schemeClr val="dk1"/>
              </a:buClr>
              <a:buSzPct val="100000"/>
              <a:buChar char="•"/>
            </a:pPr>
            <a:r>
              <a:rPr lang="en-US"/>
              <a:t>The best first search allows us to switch between paths thus gaining the benefit of both approaches. At each step the most </a:t>
            </a:r>
            <a:r>
              <a:rPr lang="en-US">
                <a:solidFill>
                  <a:srgbClr val="FF0000"/>
                </a:solidFill>
              </a:rPr>
              <a:t>promising node</a:t>
            </a:r>
            <a:r>
              <a:rPr lang="en-US"/>
              <a:t> is chosen. </a:t>
            </a:r>
            <a:endParaRPr/>
          </a:p>
          <a:p>
            <a:pPr indent="-228600" lvl="0" marL="228600" rtl="0" algn="just">
              <a:lnSpc>
                <a:spcPct val="90000"/>
              </a:lnSpc>
              <a:spcBef>
                <a:spcPts val="1000"/>
              </a:spcBef>
              <a:spcAft>
                <a:spcPts val="0"/>
              </a:spcAft>
              <a:buClr>
                <a:schemeClr val="dk1"/>
              </a:buClr>
              <a:buSzPct val="100000"/>
              <a:buChar char="•"/>
            </a:pPr>
            <a:r>
              <a:rPr lang="en-US"/>
              <a:t>If one of the nodes chosen generates nodes that are less promising it is possible to choose another at the same level and in effect the search changes from depth to breadth. </a:t>
            </a:r>
            <a:endParaRPr/>
          </a:p>
          <a:p>
            <a:pPr indent="-228600" lvl="0" marL="228600" rtl="0" algn="just">
              <a:lnSpc>
                <a:spcPct val="90000"/>
              </a:lnSpc>
              <a:spcBef>
                <a:spcPts val="1000"/>
              </a:spcBef>
              <a:spcAft>
                <a:spcPts val="0"/>
              </a:spcAft>
              <a:buClr>
                <a:schemeClr val="dk1"/>
              </a:buClr>
              <a:buSzPct val="100000"/>
              <a:buChar char="•"/>
            </a:pPr>
            <a:r>
              <a:rPr lang="en-US"/>
              <a:t>If on analysis these are no better then this previously unexpanded node and branch is not forgotten and the search method reverts to the descendants of the first choice and proceeds, backtracking as it were.</a:t>
            </a:r>
            <a:endParaRPr/>
          </a:p>
        </p:txBody>
      </p:sp>
      <p:sp>
        <p:nvSpPr>
          <p:cNvPr id="167" name="Google Shape;167;p1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t/>
            </a:r>
            <a:endParaRPr b="1" sz="3600">
              <a:solidFill>
                <a:srgbClr val="0070C0"/>
              </a:solidFill>
            </a:endParaRPr>
          </a:p>
        </p:txBody>
      </p:sp>
      <p:sp>
        <p:nvSpPr>
          <p:cNvPr id="173" name="Google Shape;173;p1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just">
              <a:lnSpc>
                <a:spcPct val="90000"/>
              </a:lnSpc>
              <a:spcBef>
                <a:spcPts val="0"/>
              </a:spcBef>
              <a:spcAft>
                <a:spcPts val="0"/>
              </a:spcAft>
              <a:buClr>
                <a:schemeClr val="dk1"/>
              </a:buClr>
              <a:buSzPct val="100000"/>
              <a:buChar char="•"/>
            </a:pPr>
            <a:r>
              <a:rPr lang="en-US"/>
              <a:t>This process is very similar to steepest ascent, but in hill climbing once a move is chosen and the others rejected the others are never reconsidered whilst in best first they are saved to enable revisits if an impasse occurs on the apparent best path. </a:t>
            </a:r>
            <a:endParaRPr/>
          </a:p>
          <a:p>
            <a:pPr indent="-228600" lvl="0" marL="228600" rtl="0" algn="just">
              <a:lnSpc>
                <a:spcPct val="90000"/>
              </a:lnSpc>
              <a:spcBef>
                <a:spcPts val="1000"/>
              </a:spcBef>
              <a:spcAft>
                <a:spcPts val="0"/>
              </a:spcAft>
              <a:buClr>
                <a:schemeClr val="dk1"/>
              </a:buClr>
              <a:buSzPct val="100000"/>
              <a:buChar char="•"/>
            </a:pPr>
            <a:r>
              <a:rPr lang="en-US"/>
              <a:t>Also the best available state is selected in best first even its value is worse than the value of the node just explored whereas in hill climbing the progress stops if there are no better successor nodes. </a:t>
            </a:r>
            <a:endParaRPr/>
          </a:p>
          <a:p>
            <a:pPr indent="-228600" lvl="0" marL="228600" rtl="0" algn="just">
              <a:lnSpc>
                <a:spcPct val="90000"/>
              </a:lnSpc>
              <a:spcBef>
                <a:spcPts val="1000"/>
              </a:spcBef>
              <a:spcAft>
                <a:spcPts val="0"/>
              </a:spcAft>
              <a:buClr>
                <a:schemeClr val="dk1"/>
              </a:buClr>
              <a:buSzPct val="100000"/>
              <a:buChar char="•"/>
            </a:pPr>
            <a:r>
              <a:rPr lang="en-US"/>
              <a:t>The best first search algorithm will involve an OR graph which avoids the problem of node duplication and assumes that each node has a parent link to give the best node from which it came and a link to all its successors. </a:t>
            </a:r>
            <a:endParaRPr/>
          </a:p>
          <a:p>
            <a:pPr indent="-77470" lvl="0" marL="228600" rtl="0" algn="l">
              <a:lnSpc>
                <a:spcPct val="90000"/>
              </a:lnSpc>
              <a:spcBef>
                <a:spcPts val="1000"/>
              </a:spcBef>
              <a:spcAft>
                <a:spcPts val="0"/>
              </a:spcAft>
              <a:buClr>
                <a:schemeClr val="dk1"/>
              </a:buClr>
              <a:buSzPct val="100000"/>
              <a:buNone/>
            </a:pPr>
            <a:r>
              <a:t/>
            </a:r>
            <a:endParaRPr/>
          </a:p>
        </p:txBody>
      </p:sp>
      <p:sp>
        <p:nvSpPr>
          <p:cNvPr id="174" name="Google Shape;174;p1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t/>
            </a:r>
            <a:endParaRPr b="1" sz="3600">
              <a:solidFill>
                <a:srgbClr val="0070C0"/>
              </a:solidFill>
            </a:endParaRPr>
          </a:p>
        </p:txBody>
      </p:sp>
      <p:sp>
        <p:nvSpPr>
          <p:cNvPr id="180" name="Google Shape;180;p2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t>In this way if a better node is found this path can be propagated down to the successors. This method of using an OR graph requires 2 lists of nodes</a:t>
            </a:r>
            <a:endParaRPr/>
          </a:p>
          <a:p>
            <a:pPr indent="-228600" lvl="1" marL="685800" rtl="0" algn="just">
              <a:lnSpc>
                <a:spcPct val="90000"/>
              </a:lnSpc>
              <a:spcBef>
                <a:spcPts val="500"/>
              </a:spcBef>
              <a:spcAft>
                <a:spcPts val="0"/>
              </a:spcAft>
              <a:buClr>
                <a:schemeClr val="dk1"/>
              </a:buClr>
              <a:buSzPts val="2000"/>
              <a:buChar char="•"/>
            </a:pPr>
            <a:r>
              <a:rPr b="1" lang="en-US" sz="2000"/>
              <a:t>OPEN</a:t>
            </a:r>
            <a:r>
              <a:rPr lang="en-US" sz="2000"/>
              <a:t> is a priority queue of nodes that have been evaluated by the heuristic function but which have not yet been expanded into successors. The most promising nodes are at the front. </a:t>
            </a:r>
            <a:endParaRPr/>
          </a:p>
          <a:p>
            <a:pPr indent="-228600" lvl="1" marL="685800" rtl="0" algn="just">
              <a:lnSpc>
                <a:spcPct val="90000"/>
              </a:lnSpc>
              <a:spcBef>
                <a:spcPts val="500"/>
              </a:spcBef>
              <a:spcAft>
                <a:spcPts val="0"/>
              </a:spcAft>
              <a:buClr>
                <a:schemeClr val="dk1"/>
              </a:buClr>
              <a:buSzPts val="2000"/>
              <a:buChar char="•"/>
            </a:pPr>
            <a:r>
              <a:rPr b="1" lang="en-US" sz="2000"/>
              <a:t>CLOSED</a:t>
            </a:r>
            <a:r>
              <a:rPr lang="en-US" sz="2000"/>
              <a:t> are nodes that have already been generated and these nodes must be stored because a graph is being used in preference to a tree.</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81" name="Google Shape;181;p2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t/>
            </a:r>
            <a:endParaRPr/>
          </a:p>
        </p:txBody>
      </p:sp>
      <p:sp>
        <p:nvSpPr>
          <p:cNvPr id="187" name="Google Shape;187;p2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just">
              <a:lnSpc>
                <a:spcPct val="90000"/>
              </a:lnSpc>
              <a:spcBef>
                <a:spcPts val="0"/>
              </a:spcBef>
              <a:spcAft>
                <a:spcPts val="0"/>
              </a:spcAft>
              <a:buClr>
                <a:schemeClr val="dk1"/>
              </a:buClr>
              <a:buSzPct val="100000"/>
              <a:buChar char="•"/>
            </a:pPr>
            <a:r>
              <a:rPr lang="en-US"/>
              <a:t>In order to find the most promising nodes a heuristic function is needed called </a:t>
            </a:r>
            <a:r>
              <a:rPr i="1" lang="en-US"/>
              <a:t>f</a:t>
            </a:r>
            <a:r>
              <a:rPr lang="en-US"/>
              <a:t>' where </a:t>
            </a:r>
            <a:r>
              <a:rPr i="1" lang="en-US"/>
              <a:t>f</a:t>
            </a:r>
            <a:r>
              <a:rPr lang="en-US"/>
              <a:t>' is an approximation to </a:t>
            </a:r>
            <a:r>
              <a:rPr i="1" lang="en-US"/>
              <a:t>f</a:t>
            </a:r>
            <a:r>
              <a:rPr lang="en-US"/>
              <a:t> and is made up of two parts </a:t>
            </a:r>
            <a:r>
              <a:rPr i="1" lang="en-US"/>
              <a:t>g</a:t>
            </a:r>
            <a:r>
              <a:rPr lang="en-US"/>
              <a:t> and </a:t>
            </a:r>
            <a:r>
              <a:rPr i="1" lang="en-US"/>
              <a:t>h</a:t>
            </a:r>
            <a:r>
              <a:rPr lang="en-US"/>
              <a:t>' where </a:t>
            </a:r>
            <a:r>
              <a:rPr i="1" lang="en-US"/>
              <a:t>g</a:t>
            </a:r>
            <a:r>
              <a:rPr lang="en-US"/>
              <a:t> is the cost of going from the initial state to the current node; </a:t>
            </a:r>
            <a:r>
              <a:rPr i="1" lang="en-US"/>
              <a:t>g</a:t>
            </a:r>
            <a:r>
              <a:rPr lang="en-US"/>
              <a:t> is considered simply in this context to be the number of arcs traversed each of which is treated as being of unit weight. </a:t>
            </a:r>
            <a:r>
              <a:rPr i="1" lang="en-US"/>
              <a:t>h</a:t>
            </a:r>
            <a:r>
              <a:rPr lang="en-US"/>
              <a:t>' is an estimate of the initial cost of getting from the current node to the goal state. The function </a:t>
            </a:r>
            <a:r>
              <a:rPr i="1" lang="en-US"/>
              <a:t>f</a:t>
            </a:r>
            <a:r>
              <a:rPr lang="en-US"/>
              <a:t>' is the approximate value or estimate of getting from the initial state to the goal state. Both </a:t>
            </a:r>
            <a:r>
              <a:rPr i="1" lang="en-US"/>
              <a:t>g</a:t>
            </a:r>
            <a:r>
              <a:rPr lang="en-US"/>
              <a:t> and </a:t>
            </a:r>
            <a:r>
              <a:rPr i="1" lang="en-US"/>
              <a:t>h</a:t>
            </a:r>
            <a:r>
              <a:rPr lang="en-US"/>
              <a:t>' are positive valued variables. Best First The Best First algorithm is a simplified form of the </a:t>
            </a:r>
            <a:r>
              <a:rPr i="1" lang="en-US"/>
              <a:t>A</a:t>
            </a:r>
            <a:r>
              <a:rPr lang="en-US"/>
              <a:t>* algorithm. From </a:t>
            </a:r>
            <a:r>
              <a:rPr i="1" lang="en-US"/>
              <a:t>A</a:t>
            </a:r>
            <a:r>
              <a:rPr lang="en-US"/>
              <a:t>* we note that </a:t>
            </a:r>
            <a:r>
              <a:rPr i="1" lang="en-US"/>
              <a:t>f</a:t>
            </a:r>
            <a:r>
              <a:rPr lang="en-US"/>
              <a:t>' = </a:t>
            </a:r>
            <a:r>
              <a:rPr i="1" lang="en-US"/>
              <a:t>g</a:t>
            </a:r>
            <a:r>
              <a:rPr lang="en-US"/>
              <a:t>+</a:t>
            </a:r>
            <a:r>
              <a:rPr i="1" lang="en-US"/>
              <a:t>h</a:t>
            </a:r>
            <a:r>
              <a:rPr lang="en-US"/>
              <a:t>' where </a:t>
            </a:r>
            <a:r>
              <a:rPr i="1" lang="en-US"/>
              <a:t>g</a:t>
            </a:r>
            <a:r>
              <a:rPr lang="en-US"/>
              <a:t> is a measure of the time taken to go from the initial node to the current node and </a:t>
            </a:r>
            <a:r>
              <a:rPr i="1" lang="en-US"/>
              <a:t>h</a:t>
            </a:r>
            <a:r>
              <a:rPr lang="en-US"/>
              <a:t>' is an estimate of the time taken to solution from the current node. Thus </a:t>
            </a:r>
            <a:r>
              <a:rPr i="1" lang="en-US"/>
              <a:t>f</a:t>
            </a:r>
            <a:r>
              <a:rPr lang="en-US"/>
              <a:t>' is an estimate of how long it takes to go from the initial node to the solution. As an aid we take the time to go from one node to the next to be a constant at 1.</a:t>
            </a:r>
            <a:endParaRPr/>
          </a:p>
          <a:p>
            <a:pPr indent="0" lvl="0" marL="0" rtl="0" algn="just">
              <a:lnSpc>
                <a:spcPct val="90000"/>
              </a:lnSpc>
              <a:spcBef>
                <a:spcPts val="1000"/>
              </a:spcBef>
              <a:spcAft>
                <a:spcPts val="0"/>
              </a:spcAft>
              <a:buClr>
                <a:schemeClr val="dk1"/>
              </a:buClr>
              <a:buSzPct val="100000"/>
              <a:buNone/>
            </a:pPr>
            <a:br>
              <a:rPr lang="en-US"/>
            </a:br>
            <a:endParaRPr/>
          </a:p>
        </p:txBody>
      </p:sp>
      <p:sp>
        <p:nvSpPr>
          <p:cNvPr id="188" name="Google Shape;188;p2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