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12:0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6889,'0'0'0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12:25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65 230 8994,'0'0'4864,"-11"0"-4350,-42 0 63,61-18-363,12-1-217,0 1-1,2 1 1,0 2 0,1 0-1,32-16 1,-38 22 1,-5 2-8,92-47 28,-92 49-48,1 0 0,-1 1 0,1 1 0,0 0 0,0 1 0,0 0 0,14 0 0,-26 2 26,0 1 1,0-1 0,1 1 0,-1-1-1,0 1 1,0 0 0,0-1 0,1 1 0,-1 0-1,0 0 1,0 0 0,0 0 0,0 0-1,-1 0 1,1 0 0,0 0 0,0 0 0,-1 0-1,1 0 1,0 1 0,-1-1 0,1 0-1,-1 0 1,0 1 0,1-1 0,-1 0 0,0 1-1,0-1 1,0 3 0,3 48-13,-3-46 8,-1 10 7,0 1-1,-1-1 0,-1 0 1,-1 0-1,0-1 0,-1 1 0,-8 16 1,-57 103-2,40-82 9,14-23-5,-19 36-4,-36 89-1,69-153 19,0-1 0,0 0 0,-1 0-1,1 0 1,0 0 0,-1 0 0,1 0-1,0-1 1,-1 1 0,1-1 0,-1 0-1,1 1 1,-1-1 0,1 0 0,-1-1-1,1 1 1,-1 0 0,1-1-1,-4 0 1,2-1-18,0 0 1,0 1-1,1 0 0,-1 0 0,0 0 0,0 0 1,-1 1-1,-6-1 0,29 0-35,1 0 1,0-2-1,28-7 0,83-37 94,12-5-336,-47 25-3807,-79 24-2292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12:27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56 7034,'0'0'5713,"0"-8"-5235,0-39 1033,-7 49-1493,-11 16-26,1 1 0,0 1 0,1 0 1,-22 39-1,31-49 7,6-7-5,-2 1-5,0-1 0,1 1 0,0 0 0,-1 0 1,2 0-1,-1 1 0,0-1 0,1 0 0,0 1 0,0-1 1,-1 9-1,5-12 7,1-1 1,0 1-1,-1 0 1,1-1-1,0 0 1,-1 0-1,1 0 1,3-1-1,-2 1-6,12-1-33,-1-1 0,1 0-1,0-2 1,29-9 0,-29 7 3,-1 1 1,1 1 0,0 1-1,32-2 1,-46 4 27,0 1 0,0 0 0,1 0 0,-1 0 0,0 1 0,0-1 0,0 1 0,0 0 0,0 0 0,0 0 0,4 1 0,-6 0 10,0-1-1,0 1 0,0-1 0,0 1 0,0-1 0,0 1 1,0 0-1,0 0 0,-1-1 0,1 1 0,-1 0 1,1 0-1,-1 0 0,0 0 0,0-1 0,0 1 0,0 0 1,0 0-1,0 3 0,-1 2 4,0 0 0,0 2 0,0-2 1,-1 0-1,0 0 0,-1 0 0,1 0 0,-1 0 1,-1-1-1,1 1 0,-1-1 0,0 0 0,-6 7 0,-10 10 39,-43 38-1,38-38-17,22-19-240,-1 0 0,1-1 0,-2 0-1,1 0 1,0 0 0,0-1-1,0 1 1,0-1 0,-1 0 0,1 0-1,-7 2 1,0-4-5026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12:2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9554,'0'0'2385,"144"-41"-2313,-91 31-56,-2 5 0,5 3-16,-16 2-361,-13 0-1815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12:28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23 6145,'0'0'5599,"-9"-4"-5128,0 0-347,6 2-82,0 1 1,0-1 0,0 1-1,0 0 1,0 0 0,-1 0-1,1 0 1,0 0 0,-1 1-1,-4-1 1,8 1 256,3 0-289,1 0 1,0 0-1,0 0 1,-1 0-1,1 1 0,0 0 1,0-1-1,3 3 1,17 2 48,47-2 61,123-10-1,-19-1-112,-174 8-8,-1 0 1,1 0-1,-1 1 1,1-1 0,-1 0-1,1 0 1,-1 1-1,1-1 1,-1 0 0,1 1-1,-1-1 1,1 1-1,-1-1 1,0 0 0,1 1-1,-1-1 1,0 1-1,1-1 1,-1 1-1,0-1 1,0 1 0,0-1-1,1 1 1,-1 0-1,0-1 1,0 1 0,0-1-1,0 1 1,0-1-1,0 1 1,0 0 0,0 0-1,-1 26-6,1-19 5,-4 18 1,0-1-1,-2 0 1,-1-1 0,0 0 0,-18 36-1,1 4 5,11-28-1,-39 122 219,45-131-80,2 1 0,0-1 1,-2 55-1,8-81-133,-1 0 0,0 0 1,1-1-1,-1 1 0,1 0 0,-1-1 1,1 1-1,-1-1 0,1 1 1,-1-1-1,1 1 0,-1-1 1,1 1-1,0-1 0,-1 1 0,1-1 1,0 1-1,-1-1 0,1 0 1,0 0-1,0 1 0,-1-1 0,1 0 1,0 0-1,0 0 0,0 0 1,-1 0-1,1 0 0,0 0 0,0 0 1,0 0-1,28-4-123,-14-8-578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12:57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40 226 3649,'0'0'12709,"-6"-3"-11990,2 0-521,2 2-127,0-1 0,1 1 0,-1 0 0,0 0 0,0 0 0,0 0 0,0 0 0,0 0 0,0 0 0,0 1 0,0-1 0,-4 0 1,5-19 1415,2 16-1480,0 0 0,0 0 0,0 0 0,0 1 0,0-1 0,1 0 0,0 1 0,0-1 0,0 1 0,0-1 0,0 1 0,1 0 0,2-3 0,42-40-32,-41 41 18,6-6-4,1 0-1,1 1 1,-1 1-1,19-9 1,-24 14-8,0 0 1,1 1 0,-1 0-1,1 1 1,-1-1-1,1 2 1,0-1 0,0 1-1,13 1 1,-19 0 14,-1 0-1,1 1 1,0 0 0,-1-1-1,1 1 1,-1 0 0,1 0 0,-1 1-1,0-1 1,1 0 0,-1 1 0,0-1-1,0 1 1,0 0 0,0 0 0,0 0-1,0 0 1,0 0 0,-1 0-1,1 0 1,-1 1 0,0-1 0,0 0-1,1 1 1,-2-1 0,1 1 0,0 0-1,0-1 1,-1 1 0,1 3 0,2 12-6,-1 0 1,-1 0 0,-1 27 0,-1-31 14,0 14 2,-2-1 0,0 1 0,-14 44 0,-32 80 13,31-106-25,3 1-1,2 0 1,-13 81-1,25-125-1,1 1 0,-1 0 0,1 0 0,0-1 0,0 1 0,0 0 0,1 0 0,-1-1 0,1 1-1,0 0 1,1 4 0,0-7 6,-1 1 0,1-1 0,-1 0 1,1 0-1,0 1 0,-1-1 0,1-1 0,0 1 0,0 0 0,-1 0 0,1 0 0,0-1 0,0 1 0,0-1 1,0 0-1,0 0 0,0 1 0,0-1 0,0 0 0,0-1 0,3 1 0,6-1 11,-1-1-1,1 0 0,-1 0 1,1-1-1,-1 0 1,0-1-1,0 0 1,-1-1-1,1 0 0,-1 0 1,0-1-1,0 0 1,10-10-1,9-9-14,-1-1 0,35-44 0,-44 48-661,-1 0 0,-1-2 0,-1 1 0,17-39 0,-14 19-3442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12:58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6 343 11987,'0'0'3443,"-2"-25"-3238,-1-79-95,3 100-105,1-1 0,-1 0 0,1 0 0,0 1 0,0-1 0,1 1 0,0-1 0,-1 1 0,2-1 0,-1 1 1,0 0-1,1 0 0,0 0 0,0 0 0,0 1 0,0-1 0,4-2 0,3-5 2,7-8 10,0 1 0,2 1 0,24-19 0,-38 32-21,0 0-1,1 1 1,-1-1-1,1 1 1,0 1-1,0-1 1,0 1-1,0 0 1,0 0-1,0 0 1,0 1-1,1 0 1,-1 1-1,0-1 1,1 1-1,-1 0 1,1 1 0,6 1-1,-11-2 1,-1 1 1,1 0-1,-1-1 0,1 1 0,-1 0 1,0 0-1,0 0 0,1 0 0,-1 1 1,0-1-1,1 0 0,-1 0 1,0 1-1,0-1 0,-1 1 0,1-1 1,0 1-1,-1-1 0,1 1 0,-1-1 1,1 1-1,0 2 0,3 39-31,-4-38 37,0 94 55,1 28-34,-1-125-23,1-1 0,-1 0 0,0 1 0,1-1 0,-1 0 0,1 0 0,0 0 0,-1 1-1,1-1 1,0 0 0,0 0 0,0 0 0,0 0 0,0 0 0,0 0 0,0-1 0,0 1-1,0 0 1,0 0 0,0-1 0,1 1 0,-1-1 0,0 1 0,0-1 0,1 1 0,-1-1 0,0 0-1,1 0 1,0 1 0,47 1-10,-41-2 9,42-1-1,-21 0-2,53 4-1,-81-2 5,0-1 0,0 1 0,1-1 0,-1 1 1,0 0-1,0-1 0,0 1 0,0 0 0,0 0 0,0 0 0,0 0 0,0 0 0,0 0 0,-1 0 1,1 0-1,0 0 0,-1 0 0,1 0 0,-1 0 0,1 1 0,-1-1 0,1 0 0,-1 0 0,0 1 1,0-1-1,1 0 0,-1 0 0,0 3 0,-1 44 279,0-40-152,-2 5-18,0 0-1,-1 1 1,0-1-1,-2 0 1,1 0-1,-1 0 1,-1-1-1,0 0 1,-15 18-1,-9 18-32,-59 128-2177,62-117-1656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12:58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105 933 10082,'0'0'3913,"-16"21"-3129,-4 7-443,2-2 626,-33 36-1,68-84 2175,9-11-2939,469-447 172,-421 413-349,450-400-486,-561 486-1677,-15 19-1884,-8 3-7151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12:12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150 138 10970,'0'0'2710,"-12"-10"-2450,-39-29 236,49 38-424,1 0-1,-1-1 1,0 1-1,1 0 1,0-1-1,-1 1 1,1-1-1,0 0 1,0 1-1,0-1 1,0 0-1,-1-2 1,2 3-59,0 0 0,-1 1-1,1-1 1,0 0 0,0 0 0,0 0 0,0 1 0,0-1-1,0 0 1,1 0 0,-1 0 0,0 1 0,0-1 0,0 0-1,1 0 1,-1 1 0,1-1 0,-1 0 0,0 1 0,2-2-1,0-1-25,1 1 0,0 0 0,0 0 0,0 0 0,0 0-1,0 0 1,0 0 0,6-1 0,-3 0 75,7-2-75,1 0 0,1 1 0,-1 0 0,1 1 0,-1 1 0,1 0 0,0 1 0,23 1 0,-35 0 5,1 0 0,-1 0 1,0 1-1,0-1 0,0 1 0,0 0 1,0 0-1,0 0 0,0 0 1,0 0-1,0 1 0,0-1 0,0 1 1,-1 0-1,1 0 0,-1 0 0,1 0 1,2 3-1,-2 0-3,1 0 1,-1 0-1,0 0 1,0 0-1,-1 0 1,1 1-1,-1-1 0,-1 1 1,3 7-1,-1 6-4,-1 0-1,-1 0 1,0 1-1,-1-1 1,-4 22 0,1-22 13,-1 0 1,-1-1-1,0 0 1,-2 0 0,0 0-1,-1-1 1,-18 30-1,-88 109 24,75-106 2,-6 7 44,-41 57 28,86-114-96,0 0 0,0 1 0,-1-1 1,1 0-1,0 0 0,0 1 0,-1-1 0,1 0 0,0 0 0,0 1 0,-1-1 0,1 0 0,0 1 0,0-1 0,0 0 0,0 1 0,0-1 0,0 0 1,-1 1-1,1-1 0,0 0 0,0 1 0,0-1 0,0 0 0,0 1 0,0-1 0,0 0 0,0 1 0,1-1 0,-1 0 0,0 1 0,0-1 0,0 0 1,0 1-1,0-1 0,1 0 0,-1 1 0,0-1 0,0 0 0,0 0 0,1 1 0,-1-1 0,0 0 0,0 0 0,1 1 0,-1-1 0,0 0 1,1 0-1,-1 0 0,0 1 0,1-1 0,21 0 1,-13-1 12,18 0 68,0-2 1,-1 0 0,1-2 0,38-12 0,104-43 45,-120 40-145,66-27-155,-44 11-3433,-50 23-2121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12:12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86 10002,'0'0'3686,"0"-14"-3379,-3-43-174,4 57-132,-1-1-1,0 1 0,0-1 0,0 1 1,0-1-1,0 1 0,0-1 1,0 1-1,0-1 0,0 1 0,0-1 1,0 1-1,0-1 0,0 1 1,0-1-1,0 1 0,0 0 0,-1-1 1,1 1-1,0-1 0,0 1 0,0-1 1,-1 1-1,1-1 0,0 1 1,-1 0-1,1-1 0,0 1 0,-1 0 1,1-1-1,-1 1 0,1 0 1,-1-1-1,-5 8-86,6-7 78,-4 10-11,0 0-1,0 0 0,1 1 1,0-1-1,1 1 1,-2 18-1,-1 69 13,5-94 7,0 0-1,0 0 0,1 0 1,-1 0-1,1 0 1,0 0-1,0 0 0,0 0 1,1 0-1,-1-1 0,1 1 1,0 0-1,0-1 1,0 0-1,0 1 0,5 4 1,0-2-24,0-1 1,0 0 0,0 0-1,0-1 1,1 0 0,0 0-1,8 3 1,79 24-459,-66-22 45,1 1 0,47 23 0,-69-29 379,1 2-1,-1-1 1,0 1 0,0 0 0,-1 0 0,0 1 0,0 0 0,0 0 0,-1 1 0,0 0 0,-1 0-1,9 16 1,-12-20 61,0 0 0,-1 0 0,1 1-1,-1-1 1,0 1 0,0-1 0,-1 1-1,1-1 1,-1 1 0,0 0 0,0-1-1,-1 1 1,1-1 0,-1 1 0,0-1-1,0 1 1,-2 5 0,0-4 4,0 0-1,-1 0 1,1 0 0,-1-1 0,0 1-1,0-1 1,-1 0 0,1 0 0,-1-1 0,0 1-1,-7 3 1,-19 13 21,0-3 1,-2 0-1,0-2 0,-1-1 0,-36 10 0,59-22-422,-1-1-1,0 0 0,-16 1 0,6-3-3263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12:13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1 340 10562,'0'0'2697,"192"-128"-2697,-114 97 0,4 0 0,-1-1-48,-12 1-112,-13 5-304,-18 4 40,-20 5 112,-12 5-209,-6 5-535,-22 4-984,-7 3-3777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12:13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85 550 9946,'0'0'2602,"-17"3"-2151,-50 10-175,95-15 602,-7 1-766,41-7-1,100-32 15,172-44-41,1043-259-56,-1252 311-164,-59 13-1280,121-17 1,-168 36-2644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12:15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1297 9898,'0'0'3102,"13"-3"-2843,95-28-180,130-56 1,-152 54-51,-65 25-22,653-247 154,26 26-110,1789-346 33,-2293 543-817,341-12 1,-531 44 703,1 0 0,-1 0 0,0 1-1,1 0 1,-1 0 0,0 0 0,0 1 0,12 4-1,-17-5 26,1-1 0,-1 1 0,0 0 0,0 0 0,0 0 0,1 0 0,-1 0 0,0 1 0,0-1 0,-1 0 0,1 0 0,0 1 0,0-1 0,-1 0 0,1 1 0,0 2 0,0-1 3,-1 0 0,1 0 1,-1 0-1,0 0 0,-1 0 0,1 0 1,0 0-1,-1 0 0,1 0 1,-1-1-1,-2 6 0,-1 0 1,0-1-1,0 1 0,-1-1 0,0 0 1,0 0-1,0-1 0,-1 1 1,0-1-1,-11 8 0,-69 48 2,73-53-1,-467 276 100,331-201-64,-508 271 5,468-265-7,-316 103 0,318-137 197,-2-7 0,-2-9 0,-268 22 0,-458-49 955,844-14-1093,-308-17 285,-230 5 187,407 42-1148,117-12-1465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12:16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9282,'0'0'3569,"0"-14"-2877,0-48-139,0 74-705,0 31 316,10 81 0,-9-113-389,1-1 0,1 1 1,0-1-1,0 1 0,1-1 1,0 0-1,1 0 0,0 0 1,0-1-1,1 0 0,0 0 1,1 0-1,9 8 0,-5-8-3387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12:1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47 8706,'0'0'3859,"-4"-9"-3349,-14-28-101,16 37-222,1 6-179,1 12-75,7 16 58,1 0 0,22 55 0,-17-51 47,13 54 1,-16-37-746,-6-10-2894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12:24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282 181 8194,'0'0'3066,"-15"-10"-2458,-65-44 663,78 53-1251,0 0 0,0 0-1,1 0 1,-1 0 0,0 1 0,0-1 0,0 1 0,0-1 0,0 1 0,0 0-1,0 0 1,0 0 0,0 0 0,-1 0 0,1 0 0,0 1 0,0-1 0,0 1-1,1-1 1,-1 1 0,0 0 0,0 0 0,0-1 0,-3 3 0,-3 3 82,-1 0-1,1 0 1,-12 13 0,7-7-54,-7 3-48,14-10 0,-1-1 0,1 1 0,0 1 1,0-1-1,1 1 0,0 0 0,-8 11 0,13-16 1,-1-1 0,1 0 0,0 0 0,0 1 0,0-1 1,0 0-1,-1 1 0,1-1 0,0 0 0,0 1 0,0-1 0,0 0 0,0 1 0,0-1 0,0 0 0,0 1 0,0-1 0,0 0 0,0 1 0,0-1 0,0 0 0,0 1 0,0-1 0,0 0 0,1 1 0,-1-1 0,0 0 0,0 0 0,0 1 0,0-1 0,1 0 0,-1 1 0,0-1 0,0 0 0,1 0 0,-1 0 0,0 1 0,0-1 1,1 0-1,-1 0 0,0 0 0,1 1 0,-1-1 0,0 0 0,1 0 0,-1 0 0,0 0 0,1 0 0,-1 0 0,22 0 74,-13 0-43,17-1 41,0-2 1,-1 0-1,1-1 0,40-13 0,99-44 334,-109 39-364,50-19-239,178-41-1,-214 68-1258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6C68F-4F61-4EA2-8D3B-A8550B4773C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4695C-CDCE-410F-AF31-F59A0035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1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DE8192-5BAB-4700-B3D3-B72659FC072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381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21F53F-0B2E-4268-9327-DD0DCF84F5B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99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A530F2-7A59-41E1-8B12-D56B17D1168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290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DC76-8358-4490-8AA3-7C9AEA1434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43B2-2DE4-48EE-BBD3-2869BCE3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0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DC76-8358-4490-8AA3-7C9AEA1434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43B2-2DE4-48EE-BBD3-2869BCE3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1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DC76-8358-4490-8AA3-7C9AEA1434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43B2-2DE4-48EE-BBD3-2869BCE3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97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47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159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15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9144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9144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882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6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933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3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DC76-8358-4490-8AA3-7C9AEA1434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43B2-2DE4-48EE-BBD3-2869BCE3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41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96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74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7000" y="228600"/>
            <a:ext cx="2870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84074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269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11480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9144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9144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0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DC76-8358-4490-8AA3-7C9AEA1434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43B2-2DE4-48EE-BBD3-2869BCE3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7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DC76-8358-4490-8AA3-7C9AEA1434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43B2-2DE4-48EE-BBD3-2869BCE3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3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DC76-8358-4490-8AA3-7C9AEA1434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43B2-2DE4-48EE-BBD3-2869BCE3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3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DC76-8358-4490-8AA3-7C9AEA1434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43B2-2DE4-48EE-BBD3-2869BCE3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DC76-8358-4490-8AA3-7C9AEA1434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43B2-2DE4-48EE-BBD3-2869BCE3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8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DC76-8358-4490-8AA3-7C9AEA1434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43B2-2DE4-48EE-BBD3-2869BCE3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DC76-8358-4490-8AA3-7C9AEA1434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43B2-2DE4-48EE-BBD3-2869BCE3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1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DC76-8358-4490-8AA3-7C9AEA1434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A43B2-2DE4-48EE-BBD3-2869BCE3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0"/>
          <p:cNvSpPr>
            <a:spLocks noChangeShapeType="1"/>
          </p:cNvSpPr>
          <p:nvPr userDrawn="1"/>
        </p:nvSpPr>
        <p:spPr bwMode="auto">
          <a:xfrm>
            <a:off x="812800" y="6400800"/>
            <a:ext cx="11074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1148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914400"/>
            <a:ext cx="11480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68800" y="6477000"/>
            <a:ext cx="3454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477000"/>
            <a:ext cx="14224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9042400" y="6477000"/>
            <a:ext cx="284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Sensors p.</a:t>
            </a:r>
            <a:fld id="{CE01626E-2009-4661-BAFE-FE37C935BE7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pic>
        <p:nvPicPr>
          <p:cNvPr id="1032" name="Picture 8" descr="msu-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2350"/>
            <a:ext cx="10160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508000" y="838200"/>
            <a:ext cx="11074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66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008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Comic Sans MS" panose="030F07020303020202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Comic Sans MS" panose="030F07020303020202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Comic Sans MS" panose="030F07020303020202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Comic Sans MS" panose="030F07020303020202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Comic Sans MS" panose="030F07020303020202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Comic Sans MS" panose="030F07020303020202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Comic Sans MS" panose="030F07020303020202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6.wmf"/><Relationship Id="rId10" Type="http://schemas.openxmlformats.org/officeDocument/2006/relationships/image" Target="../media/image17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png"/><Relationship Id="rId9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wmf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../clipboard/media/image8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3.emf"/><Relationship Id="rId21" Type="http://schemas.openxmlformats.org/officeDocument/2006/relationships/image" Target="../../clipboard/media/image12.emf"/><Relationship Id="rId7" Type="http://schemas.openxmlformats.org/officeDocument/2006/relationships/image" Target="../../clipboard/media/image5.emf"/><Relationship Id="rId12" Type="http://schemas.openxmlformats.org/officeDocument/2006/relationships/customXml" Target="../ink/ink6.xml"/><Relationship Id="rId17" Type="http://schemas.openxmlformats.org/officeDocument/2006/relationships/image" Target="../../clipboard/media/image10.emf"/><Relationship Id="rId25" Type="http://schemas.openxmlformats.org/officeDocument/2006/relationships/image" Target="../../clipboard/media/image14.emf"/><Relationship Id="rId33" Type="http://schemas.openxmlformats.org/officeDocument/2006/relationships/image" Target="../../clipboard/media/image1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../clipboard/media/image16.emf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.xml"/><Relationship Id="rId11" Type="http://schemas.openxmlformats.org/officeDocument/2006/relationships/image" Target="../../clipboard/media/image7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../clipboard/media/image4.emf"/><Relationship Id="rId15" Type="http://schemas.openxmlformats.org/officeDocument/2006/relationships/image" Target="../../clipboard/media/image9.emf"/><Relationship Id="rId23" Type="http://schemas.openxmlformats.org/officeDocument/2006/relationships/image" Target="../../clipboard/media/image13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4.emf"/><Relationship Id="rId31" Type="http://schemas.openxmlformats.org/officeDocument/2006/relationships/image" Target="../../clipboard/media/image17.emf"/><Relationship Id="rId4" Type="http://schemas.openxmlformats.org/officeDocument/2006/relationships/customXml" Target="../ink/ink2.xml"/><Relationship Id="rId9" Type="http://schemas.openxmlformats.org/officeDocument/2006/relationships/image" Target="../../clipboard/media/image6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../clipboard/media/image15.emf"/><Relationship Id="rId30" Type="http://schemas.openxmlformats.org/officeDocument/2006/relationships/customXml" Target="../ink/ink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09800" y="838200"/>
            <a:ext cx="7772400" cy="2133600"/>
          </a:xfrm>
        </p:spPr>
        <p:txBody>
          <a:bodyPr anchor="ctr"/>
          <a:lstStyle/>
          <a:p>
            <a:pPr eaLnBrk="1" hangingPunct="1"/>
            <a:r>
              <a:rPr lang="en-US" altLang="en-US" sz="3600"/>
              <a:t>SENSORS</a:t>
            </a:r>
            <a:r>
              <a:rPr lang="en-US" altLang="en-US" sz="3200"/>
              <a:t/>
            </a:r>
            <a:br>
              <a:rPr lang="en-US" altLang="en-US" sz="3200"/>
            </a:br>
            <a:r>
              <a:rPr lang="en-US" altLang="en-US" sz="3200"/>
              <a:t/>
            </a:r>
            <a:br>
              <a:rPr lang="en-US" altLang="en-US" sz="3200"/>
            </a:br>
            <a:r>
              <a:rPr lang="en-US" altLang="en-US" sz="3200"/>
              <a:t>Interfacing to the Real World:</a:t>
            </a:r>
            <a:br>
              <a:rPr lang="en-US" altLang="en-US" sz="3200"/>
            </a:br>
            <a:r>
              <a:rPr lang="en-US" altLang="en-US" sz="2800"/>
              <a:t>Review of Electrical Sensors and Actuators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429000"/>
            <a:ext cx="5486400" cy="1447800"/>
          </a:xfrm>
        </p:spPr>
        <p:txBody>
          <a:bodyPr/>
          <a:lstStyle/>
          <a:p>
            <a:pPr eaLnBrk="1" hangingPunct="1"/>
            <a:r>
              <a:rPr lang="en-US" altLang="en-US" sz="2800"/>
              <a:t>Dr. Md. Sazzadur Rahman</a:t>
            </a:r>
          </a:p>
          <a:p>
            <a:pPr eaLnBrk="1" hangingPunct="1"/>
            <a:r>
              <a:rPr lang="en-US" altLang="en-US" sz="2800"/>
              <a:t>Associate Professor</a:t>
            </a:r>
          </a:p>
          <a:p>
            <a:pPr eaLnBrk="1" hangingPunct="1"/>
            <a:r>
              <a:rPr lang="en-US" altLang="en-US" sz="2800"/>
              <a:t>Jahangirnagar University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pic>
        <p:nvPicPr>
          <p:cNvPr id="4100" name="Picture 2" descr="Image result for logo jahangirnagar universit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3" r="24573"/>
          <a:stretch>
            <a:fillRect/>
          </a:stretch>
        </p:blipFill>
        <p:spPr bwMode="auto">
          <a:xfrm>
            <a:off x="2590800" y="3505201"/>
            <a:ext cx="11430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9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Fiber-optic Temperature Sensor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en-US" sz="2400"/>
              <a:t>Sensor operation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sz="2000"/>
              <a:t>small prism-shaped sample of single-crystal undoped GaAs attached to ends of two optical fibers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sz="2000"/>
              <a:t>light energy absorbed by the GaAs crystal depends on temperature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sz="2000"/>
              <a:t>percentage of received vs. transmitted energy is a function of temperature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400"/>
              <a:t>Can be made small enough for biological implantation</a:t>
            </a:r>
          </a:p>
        </p:txBody>
      </p:sp>
      <p:pic>
        <p:nvPicPr>
          <p:cNvPr id="15364" name="Picture 4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733800"/>
            <a:ext cx="6019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5" descr="Dashed downward diagonal"/>
          <p:cNvSpPr txBox="1">
            <a:spLocks noChangeArrowheads="1"/>
          </p:cNvSpPr>
          <p:nvPr/>
        </p:nvSpPr>
        <p:spPr bwMode="auto">
          <a:xfrm>
            <a:off x="3048001" y="5943600"/>
            <a:ext cx="407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3333CC"/>
                </a:solidFill>
                <a:latin typeface="Arial" panose="020B0604020202020204" pitchFamily="34" charset="0"/>
              </a:rPr>
              <a:t>GaAs semiconductor temperature probe</a:t>
            </a:r>
          </a:p>
        </p:txBody>
      </p:sp>
    </p:spTree>
    <p:extLst>
      <p:ext uri="{BB962C8B-B14F-4D97-AF65-F5344CB8AC3E}">
        <p14:creationId xmlns:p14="http://schemas.microsoft.com/office/powerpoint/2010/main" val="34808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MEMS Transducers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914400"/>
            <a:ext cx="7620000" cy="5410200"/>
          </a:xfrm>
        </p:spPr>
        <p:txBody>
          <a:bodyPr/>
          <a:lstStyle/>
          <a:p>
            <a:pPr eaLnBrk="1" hangingPunct="1"/>
            <a:r>
              <a:rPr lang="en-US" altLang="en-US" sz="2000"/>
              <a:t>MEMS = micro-electro-mechanical system</a:t>
            </a:r>
          </a:p>
          <a:p>
            <a:pPr lvl="1" eaLnBrk="1" hangingPunct="1"/>
            <a:r>
              <a:rPr lang="en-US" altLang="en-US" sz="1800"/>
              <a:t>miniature transducers created using IC fabrication processes</a:t>
            </a:r>
          </a:p>
          <a:p>
            <a:pPr eaLnBrk="1" hangingPunct="1"/>
            <a:r>
              <a:rPr lang="en-US" altLang="en-US" sz="2000"/>
              <a:t>Microaccelerometer</a:t>
            </a:r>
          </a:p>
          <a:p>
            <a:pPr lvl="1" eaLnBrk="1" hangingPunct="1"/>
            <a:r>
              <a:rPr lang="en-US" altLang="en-US" sz="1800"/>
              <a:t>cantilever beam</a:t>
            </a:r>
          </a:p>
          <a:p>
            <a:pPr lvl="1" eaLnBrk="1" hangingPunct="1"/>
            <a:r>
              <a:rPr lang="en-US" altLang="en-US" sz="1800"/>
              <a:t>suspended mass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Rotation</a:t>
            </a:r>
          </a:p>
          <a:p>
            <a:pPr lvl="1" eaLnBrk="1" hangingPunct="1"/>
            <a:r>
              <a:rPr lang="en-US" altLang="en-US" sz="1800"/>
              <a:t>gyroscope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Pressure</a:t>
            </a:r>
          </a:p>
        </p:txBody>
      </p:sp>
      <p:pic>
        <p:nvPicPr>
          <p:cNvPr id="17412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00200"/>
            <a:ext cx="2743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41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038600" y="3352801"/>
          <a:ext cx="249555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5087112" imgH="3784092" progId="Word.Document.8">
                  <p:embed/>
                </p:oleObj>
              </mc:Choice>
              <mc:Fallback>
                <p:oleObj name="Document" r:id="rId4" imgW="5087112" imgH="3784092" progId="Word.Document.8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52801"/>
                        <a:ext cx="2495550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4" name="Group 17"/>
          <p:cNvGrpSpPr>
            <a:grpSpLocks/>
          </p:cNvGrpSpPr>
          <p:nvPr/>
        </p:nvGrpSpPr>
        <p:grpSpPr bwMode="auto">
          <a:xfrm>
            <a:off x="4495800" y="5486400"/>
            <a:ext cx="3716338" cy="831850"/>
            <a:chOff x="1776" y="3360"/>
            <a:chExt cx="2341" cy="524"/>
          </a:xfrm>
        </p:grpSpPr>
        <p:sp>
          <p:nvSpPr>
            <p:cNvPr id="17419" name="Rectangle 8"/>
            <p:cNvSpPr>
              <a:spLocks noChangeArrowheads="1"/>
            </p:cNvSpPr>
            <p:nvPr/>
          </p:nvSpPr>
          <p:spPr bwMode="auto">
            <a:xfrm>
              <a:off x="1776" y="3658"/>
              <a:ext cx="2325" cy="18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0" name="Rectangle 9"/>
            <p:cNvSpPr>
              <a:spLocks noChangeArrowheads="1"/>
            </p:cNvSpPr>
            <p:nvPr/>
          </p:nvSpPr>
          <p:spPr bwMode="auto">
            <a:xfrm>
              <a:off x="2178" y="3645"/>
              <a:ext cx="1441" cy="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1" name="Freeform 10"/>
            <p:cNvSpPr>
              <a:spLocks/>
            </p:cNvSpPr>
            <p:nvPr/>
          </p:nvSpPr>
          <p:spPr bwMode="auto">
            <a:xfrm>
              <a:off x="1777" y="3632"/>
              <a:ext cx="456" cy="25"/>
            </a:xfrm>
            <a:custGeom>
              <a:avLst/>
              <a:gdLst>
                <a:gd name="T0" fmla="*/ 0 w 817"/>
                <a:gd name="T1" fmla="*/ 0 h 97"/>
                <a:gd name="T2" fmla="*/ 12 w 817"/>
                <a:gd name="T3" fmla="*/ 0 h 97"/>
                <a:gd name="T4" fmla="*/ 12 w 817"/>
                <a:gd name="T5" fmla="*/ 0 h 97"/>
                <a:gd name="T6" fmla="*/ 14 w 817"/>
                <a:gd name="T7" fmla="*/ 0 h 97"/>
                <a:gd name="T8" fmla="*/ 14 w 817"/>
                <a:gd name="T9" fmla="*/ 0 h 97"/>
                <a:gd name="T10" fmla="*/ 11 w 817"/>
                <a:gd name="T11" fmla="*/ 0 h 97"/>
                <a:gd name="T12" fmla="*/ 11 w 817"/>
                <a:gd name="T13" fmla="*/ 0 h 97"/>
                <a:gd name="T14" fmla="*/ 0 w 817"/>
                <a:gd name="T15" fmla="*/ 0 h 97"/>
                <a:gd name="T16" fmla="*/ 0 w 817"/>
                <a:gd name="T17" fmla="*/ 0 h 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17" h="97">
                  <a:moveTo>
                    <a:pt x="0" y="96"/>
                  </a:moveTo>
                  <a:lnTo>
                    <a:pt x="720" y="96"/>
                  </a:lnTo>
                  <a:lnTo>
                    <a:pt x="720" y="48"/>
                  </a:lnTo>
                  <a:lnTo>
                    <a:pt x="816" y="48"/>
                  </a:lnTo>
                  <a:lnTo>
                    <a:pt x="816" y="0"/>
                  </a:lnTo>
                  <a:lnTo>
                    <a:pt x="672" y="0"/>
                  </a:lnTo>
                  <a:lnTo>
                    <a:pt x="672" y="48"/>
                  </a:lnTo>
                  <a:lnTo>
                    <a:pt x="0" y="48"/>
                  </a:lnTo>
                  <a:lnTo>
                    <a:pt x="0" y="96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2" name="Freeform 11"/>
            <p:cNvSpPr>
              <a:spLocks/>
            </p:cNvSpPr>
            <p:nvPr/>
          </p:nvSpPr>
          <p:spPr bwMode="auto">
            <a:xfrm>
              <a:off x="3556" y="3633"/>
              <a:ext cx="545" cy="25"/>
            </a:xfrm>
            <a:custGeom>
              <a:avLst/>
              <a:gdLst>
                <a:gd name="T0" fmla="*/ 16 w 977"/>
                <a:gd name="T1" fmla="*/ 0 h 97"/>
                <a:gd name="T2" fmla="*/ 2 w 977"/>
                <a:gd name="T3" fmla="*/ 0 h 97"/>
                <a:gd name="T4" fmla="*/ 2 w 977"/>
                <a:gd name="T5" fmla="*/ 0 h 97"/>
                <a:gd name="T6" fmla="*/ 0 w 977"/>
                <a:gd name="T7" fmla="*/ 0 h 97"/>
                <a:gd name="T8" fmla="*/ 0 w 977"/>
                <a:gd name="T9" fmla="*/ 0 h 97"/>
                <a:gd name="T10" fmla="*/ 3 w 977"/>
                <a:gd name="T11" fmla="*/ 0 h 97"/>
                <a:gd name="T12" fmla="*/ 3 w 977"/>
                <a:gd name="T13" fmla="*/ 0 h 97"/>
                <a:gd name="T14" fmla="*/ 16 w 977"/>
                <a:gd name="T15" fmla="*/ 0 h 97"/>
                <a:gd name="T16" fmla="*/ 16 w 977"/>
                <a:gd name="T17" fmla="*/ 0 h 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77" h="97">
                  <a:moveTo>
                    <a:pt x="976" y="96"/>
                  </a:moveTo>
                  <a:lnTo>
                    <a:pt x="115" y="96"/>
                  </a:lnTo>
                  <a:lnTo>
                    <a:pt x="115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172" y="48"/>
                  </a:lnTo>
                  <a:lnTo>
                    <a:pt x="976" y="48"/>
                  </a:lnTo>
                  <a:lnTo>
                    <a:pt x="976" y="96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3" name="Freeform 12"/>
            <p:cNvSpPr>
              <a:spLocks/>
            </p:cNvSpPr>
            <p:nvPr/>
          </p:nvSpPr>
          <p:spPr bwMode="auto">
            <a:xfrm>
              <a:off x="1961" y="3584"/>
              <a:ext cx="1794" cy="62"/>
            </a:xfrm>
            <a:custGeom>
              <a:avLst/>
              <a:gdLst>
                <a:gd name="T0" fmla="*/ 0 w 3217"/>
                <a:gd name="T1" fmla="*/ 0 h 241"/>
                <a:gd name="T2" fmla="*/ 6 w 3217"/>
                <a:gd name="T3" fmla="*/ 0 h 241"/>
                <a:gd name="T4" fmla="*/ 6 w 3217"/>
                <a:gd name="T5" fmla="*/ 0 h 241"/>
                <a:gd name="T6" fmla="*/ 7 w 3217"/>
                <a:gd name="T7" fmla="*/ 0 h 241"/>
                <a:gd name="T8" fmla="*/ 7 w 3217"/>
                <a:gd name="T9" fmla="*/ 0 h 241"/>
                <a:gd name="T10" fmla="*/ 49 w 3217"/>
                <a:gd name="T11" fmla="*/ 0 h 241"/>
                <a:gd name="T12" fmla="*/ 49 w 3217"/>
                <a:gd name="T13" fmla="*/ 0 h 241"/>
                <a:gd name="T14" fmla="*/ 51 w 3217"/>
                <a:gd name="T15" fmla="*/ 0 h 241"/>
                <a:gd name="T16" fmla="*/ 51 w 3217"/>
                <a:gd name="T17" fmla="*/ 0 h 241"/>
                <a:gd name="T18" fmla="*/ 54 w 3217"/>
                <a:gd name="T19" fmla="*/ 0 h 241"/>
                <a:gd name="T20" fmla="*/ 54 w 3217"/>
                <a:gd name="T21" fmla="*/ 0 h 241"/>
                <a:gd name="T22" fmla="*/ 52 w 3217"/>
                <a:gd name="T23" fmla="*/ 0 h 241"/>
                <a:gd name="T24" fmla="*/ 51 w 3217"/>
                <a:gd name="T25" fmla="*/ 0 h 241"/>
                <a:gd name="T26" fmla="*/ 6 w 3217"/>
                <a:gd name="T27" fmla="*/ 0 h 241"/>
                <a:gd name="T28" fmla="*/ 4 w 3217"/>
                <a:gd name="T29" fmla="*/ 0 h 241"/>
                <a:gd name="T30" fmla="*/ 0 w 3217"/>
                <a:gd name="T31" fmla="*/ 0 h 241"/>
                <a:gd name="T32" fmla="*/ 0 w 3217"/>
                <a:gd name="T33" fmla="*/ 0 h 2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17" h="241">
                  <a:moveTo>
                    <a:pt x="0" y="240"/>
                  </a:moveTo>
                  <a:lnTo>
                    <a:pt x="336" y="240"/>
                  </a:lnTo>
                  <a:lnTo>
                    <a:pt x="336" y="192"/>
                  </a:lnTo>
                  <a:lnTo>
                    <a:pt x="432" y="192"/>
                  </a:lnTo>
                  <a:lnTo>
                    <a:pt x="432" y="96"/>
                  </a:lnTo>
                  <a:lnTo>
                    <a:pt x="2928" y="96"/>
                  </a:lnTo>
                  <a:lnTo>
                    <a:pt x="2928" y="192"/>
                  </a:lnTo>
                  <a:lnTo>
                    <a:pt x="3024" y="192"/>
                  </a:lnTo>
                  <a:lnTo>
                    <a:pt x="3024" y="240"/>
                  </a:lnTo>
                  <a:lnTo>
                    <a:pt x="3216" y="240"/>
                  </a:lnTo>
                  <a:lnTo>
                    <a:pt x="3216" y="144"/>
                  </a:lnTo>
                  <a:lnTo>
                    <a:pt x="3120" y="144"/>
                  </a:lnTo>
                  <a:lnTo>
                    <a:pt x="3024" y="0"/>
                  </a:lnTo>
                  <a:lnTo>
                    <a:pt x="336" y="0"/>
                  </a:lnTo>
                  <a:lnTo>
                    <a:pt x="240" y="144"/>
                  </a:lnTo>
                  <a:lnTo>
                    <a:pt x="0" y="144"/>
                  </a:lnTo>
                  <a:lnTo>
                    <a:pt x="0" y="240"/>
                  </a:lnTo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4" name="Rectangle 13"/>
            <p:cNvSpPr>
              <a:spLocks noChangeArrowheads="1"/>
            </p:cNvSpPr>
            <p:nvPr/>
          </p:nvSpPr>
          <p:spPr bwMode="auto">
            <a:xfrm>
              <a:off x="2448" y="3360"/>
              <a:ext cx="16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400" b="1">
                  <a:solidFill>
                    <a:srgbClr val="000099"/>
                  </a:solidFill>
                  <a:latin typeface="Arial" panose="020B0604020202020204" pitchFamily="34" charset="0"/>
                </a:rPr>
                <a:t>Diaphragm (Upper electrode)</a:t>
              </a:r>
            </a:p>
          </p:txBody>
        </p:sp>
        <p:sp>
          <p:nvSpPr>
            <p:cNvPr id="17425" name="Line 14"/>
            <p:cNvSpPr>
              <a:spLocks noChangeShapeType="1"/>
            </p:cNvSpPr>
            <p:nvPr/>
          </p:nvSpPr>
          <p:spPr bwMode="auto">
            <a:xfrm flipV="1">
              <a:off x="3204" y="3552"/>
              <a:ext cx="108" cy="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6" name="Rectangle 15"/>
            <p:cNvSpPr>
              <a:spLocks noChangeArrowheads="1"/>
            </p:cNvSpPr>
            <p:nvPr/>
          </p:nvSpPr>
          <p:spPr bwMode="auto">
            <a:xfrm>
              <a:off x="2649" y="3692"/>
              <a:ext cx="9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Lower electrode</a:t>
              </a:r>
            </a:p>
          </p:txBody>
        </p:sp>
        <p:sp>
          <p:nvSpPr>
            <p:cNvPr id="17427" name="Line 16"/>
            <p:cNvSpPr>
              <a:spLocks noChangeShapeType="1"/>
            </p:cNvSpPr>
            <p:nvPr/>
          </p:nvSpPr>
          <p:spPr bwMode="auto">
            <a:xfrm>
              <a:off x="2797" y="3668"/>
              <a:ext cx="188" cy="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17415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419600"/>
            <a:ext cx="18669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Line 19"/>
          <p:cNvSpPr>
            <a:spLocks noChangeShapeType="1"/>
          </p:cNvSpPr>
          <p:nvPr/>
        </p:nvSpPr>
        <p:spPr bwMode="auto">
          <a:xfrm>
            <a:off x="8458200" y="6096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7" name="Text Box 20"/>
          <p:cNvSpPr txBox="1">
            <a:spLocks noChangeArrowheads="1"/>
          </p:cNvSpPr>
          <p:nvPr/>
        </p:nvSpPr>
        <p:spPr bwMode="auto">
          <a:xfrm>
            <a:off x="8991600" y="601980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5-10mm</a:t>
            </a:r>
          </a:p>
        </p:txBody>
      </p:sp>
      <p:graphicFrame>
        <p:nvGraphicFramePr>
          <p:cNvPr id="17418" name="Object 23"/>
          <p:cNvGraphicFramePr>
            <a:graphicFrameLocks noChangeAspect="1"/>
          </p:cNvGraphicFramePr>
          <p:nvPr/>
        </p:nvGraphicFramePr>
        <p:xfrm>
          <a:off x="7924800" y="1905000"/>
          <a:ext cx="25908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9" imgW="4887468" imgH="3906012" progId="Word.Document.8">
                  <p:embed/>
                </p:oleObj>
              </mc:Choice>
              <mc:Fallback>
                <p:oleObj name="Document" r:id="rId9" imgW="4887468" imgH="3906012" progId="Word.Document.8">
                  <p:embed/>
                  <p:pic>
                    <p:nvPicPr>
                      <p:cNvPr id="17418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905000"/>
                        <a:ext cx="25908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76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2667001"/>
            <a:ext cx="4011613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Passive Sensor Readout Circuit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7086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Photodiode Circuits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Thermistor Half-Bridge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voltage divider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one element varies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Wheatstone Bridge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R3 = resistive sensor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R4 is matched to nominal value of R3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altLang="en-US" sz="1800"/>
              <a:t>If R</a:t>
            </a:r>
            <a:r>
              <a:rPr lang="en-US" altLang="en-US" sz="1800" baseline="-25000"/>
              <a:t>1</a:t>
            </a:r>
            <a:r>
              <a:rPr lang="en-US" altLang="en-US" sz="1800"/>
              <a:t> = R</a:t>
            </a:r>
            <a:r>
              <a:rPr lang="en-US" altLang="en-US" sz="1800" baseline="-25000"/>
              <a:t>2</a:t>
            </a:r>
            <a:r>
              <a:rPr lang="en-US" altLang="en-US" sz="1800"/>
              <a:t>, V</a:t>
            </a:r>
            <a:r>
              <a:rPr lang="en-US" altLang="en-US" sz="1800" baseline="-25000"/>
              <a:t>out-nominal</a:t>
            </a:r>
            <a:r>
              <a:rPr lang="en-US" altLang="en-US" sz="1800"/>
              <a:t> = 0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altLang="en-US" sz="1800"/>
              <a:t>V</a:t>
            </a:r>
            <a:r>
              <a:rPr lang="en-US" altLang="en-US" sz="1800" baseline="-25000"/>
              <a:t>out </a:t>
            </a:r>
            <a:r>
              <a:rPr lang="en-US" altLang="en-US" sz="1800"/>
              <a:t>varies as R</a:t>
            </a:r>
            <a:r>
              <a:rPr lang="en-US" altLang="en-US" sz="1800" baseline="-25000"/>
              <a:t>3</a:t>
            </a:r>
            <a:r>
              <a:rPr lang="en-US" altLang="en-US" sz="1800"/>
              <a:t> changes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550988"/>
            <a:ext cx="4183062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914400"/>
            <a:ext cx="4216400" cy="170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1" y="4724400"/>
            <a:ext cx="2297113" cy="14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715001"/>
            <a:ext cx="238283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467600" y="5334000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VCC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010400" y="6019800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n-US" altLang="en-US" sz="900" b="1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n-US" altLang="en-US" sz="900" b="1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472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Operational Amplifiers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3038" indent="-173038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</a:rPr>
              <a:t>Properties</a:t>
            </a:r>
          </a:p>
          <a:p>
            <a:pPr marL="461963" lvl="1" indent="-174625" eaLnBrk="1" hangingPunct="1">
              <a:lnSpc>
                <a:spcPct val="90000"/>
              </a:lnSpc>
            </a:pPr>
            <a:r>
              <a:rPr lang="en-US" altLang="en-US" sz="2000" u="sng"/>
              <a:t>open-loop gain</a:t>
            </a:r>
            <a:r>
              <a:rPr lang="en-US" altLang="en-US" sz="2000"/>
              <a:t>: ideally infinite: practical values 20k-200k</a:t>
            </a:r>
          </a:p>
          <a:p>
            <a:pPr marL="741363" lvl="2" indent="-115888" eaLnBrk="1" hangingPunct="1">
              <a:lnSpc>
                <a:spcPct val="90000"/>
              </a:lnSpc>
            </a:pPr>
            <a:r>
              <a:rPr lang="en-US" altLang="en-US" sz="1800"/>
              <a:t>high open-loop gain </a:t>
            </a:r>
            <a:r>
              <a:rPr lang="en-US" altLang="en-US" sz="1800">
                <a:sym typeface="Wingdings" panose="05000000000000000000" pitchFamily="2" charset="2"/>
              </a:rPr>
              <a:t> virtual short between + and - inputs</a:t>
            </a:r>
            <a:endParaRPr lang="en-US" altLang="en-US" sz="1800"/>
          </a:p>
          <a:p>
            <a:pPr marL="461963" lvl="1" indent="-174625" eaLnBrk="1" hangingPunct="1">
              <a:lnSpc>
                <a:spcPct val="90000"/>
              </a:lnSpc>
            </a:pPr>
            <a:r>
              <a:rPr lang="en-US" altLang="en-US" sz="2000" u="sng"/>
              <a:t>input impedance</a:t>
            </a:r>
            <a:r>
              <a:rPr lang="en-US" altLang="en-US" sz="2000"/>
              <a:t>: ideally infinite: CMOS opamps are close to ideal</a:t>
            </a:r>
          </a:p>
          <a:p>
            <a:pPr marL="461963" lvl="1" indent="-174625" eaLnBrk="1" hangingPunct="1">
              <a:lnSpc>
                <a:spcPct val="90000"/>
              </a:lnSpc>
            </a:pPr>
            <a:r>
              <a:rPr lang="en-US" altLang="en-US" sz="2000" u="sng"/>
              <a:t>output impedance</a:t>
            </a:r>
            <a:r>
              <a:rPr lang="en-US" altLang="en-US" sz="2000"/>
              <a:t>: ideally zero: practical values 20-100</a:t>
            </a:r>
            <a:r>
              <a:rPr lang="en-US" altLang="en-US" sz="2000">
                <a:sym typeface="Symbol" panose="05050102010706020507" pitchFamily="18" charset="2"/>
              </a:rPr>
              <a:t></a:t>
            </a:r>
          </a:p>
          <a:p>
            <a:pPr marL="461963" lvl="1" indent="-174625" eaLnBrk="1" hangingPunct="1">
              <a:lnSpc>
                <a:spcPct val="90000"/>
              </a:lnSpc>
            </a:pPr>
            <a:r>
              <a:rPr lang="en-US" altLang="en-US" sz="2000" u="sng"/>
              <a:t>zero output offset</a:t>
            </a:r>
            <a:r>
              <a:rPr lang="en-US" altLang="en-US" sz="2000"/>
              <a:t>: ideally zero: practical value &lt;1mV</a:t>
            </a:r>
          </a:p>
          <a:p>
            <a:pPr marL="461963" lvl="1" indent="-174625" eaLnBrk="1" hangingPunct="1">
              <a:lnSpc>
                <a:spcPct val="90000"/>
              </a:lnSpc>
            </a:pPr>
            <a:r>
              <a:rPr lang="en-US" altLang="en-US" sz="2000" u="sng"/>
              <a:t>gain-bandwidth product (GB)</a:t>
            </a:r>
            <a:r>
              <a:rPr lang="en-US" altLang="en-US" sz="2000"/>
              <a:t>: practical values ~MHz</a:t>
            </a:r>
          </a:p>
          <a:p>
            <a:pPr marL="741363" lvl="2" indent="-115888" eaLnBrk="1" hangingPunct="1">
              <a:lnSpc>
                <a:spcPct val="90000"/>
              </a:lnSpc>
            </a:pPr>
            <a:r>
              <a:rPr lang="en-US" altLang="en-US" sz="1800"/>
              <a:t>frequency where open-loop gain drops to 1 V/V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</a:rPr>
              <a:t>Commercial opamps</a:t>
            </a:r>
            <a:r>
              <a:rPr lang="en-US" altLang="en-US" sz="2400"/>
              <a:t> provide many different properties</a:t>
            </a:r>
          </a:p>
          <a:p>
            <a:pPr marL="461963" lvl="1" indent="-174625" eaLnBrk="1" hangingPunct="1">
              <a:lnSpc>
                <a:spcPct val="90000"/>
              </a:lnSpc>
            </a:pPr>
            <a:r>
              <a:rPr lang="en-US" altLang="en-US" sz="2000"/>
              <a:t>low noise</a:t>
            </a:r>
          </a:p>
          <a:p>
            <a:pPr marL="461963" lvl="1" indent="-174625" eaLnBrk="1" hangingPunct="1">
              <a:lnSpc>
                <a:spcPct val="90000"/>
              </a:lnSpc>
            </a:pPr>
            <a:r>
              <a:rPr lang="en-US" altLang="en-US" sz="2000"/>
              <a:t>low input current</a:t>
            </a:r>
          </a:p>
          <a:p>
            <a:pPr marL="461963" lvl="1" indent="-174625" eaLnBrk="1" hangingPunct="1">
              <a:lnSpc>
                <a:spcPct val="90000"/>
              </a:lnSpc>
            </a:pPr>
            <a:r>
              <a:rPr lang="en-US" altLang="en-US" sz="2000"/>
              <a:t>low power</a:t>
            </a:r>
          </a:p>
          <a:p>
            <a:pPr marL="461963" lvl="1" indent="-174625" eaLnBrk="1" hangingPunct="1">
              <a:lnSpc>
                <a:spcPct val="90000"/>
              </a:lnSpc>
            </a:pPr>
            <a:r>
              <a:rPr lang="en-US" altLang="en-US" sz="2000"/>
              <a:t>high bandwidth</a:t>
            </a:r>
          </a:p>
          <a:p>
            <a:pPr marL="461963" lvl="1" indent="-174625" eaLnBrk="1" hangingPunct="1">
              <a:lnSpc>
                <a:spcPct val="90000"/>
              </a:lnSpc>
            </a:pPr>
            <a:r>
              <a:rPr lang="en-US" altLang="en-US" sz="2000"/>
              <a:t>low/high supply voltage</a:t>
            </a:r>
          </a:p>
          <a:p>
            <a:pPr marL="461963" lvl="1" indent="-174625" eaLnBrk="1" hangingPunct="1">
              <a:lnSpc>
                <a:spcPct val="90000"/>
              </a:lnSpc>
            </a:pPr>
            <a:r>
              <a:rPr lang="en-US" altLang="en-US" sz="2000"/>
              <a:t>special purpose: comparator, instrumentation amplifier</a:t>
            </a:r>
          </a:p>
        </p:txBody>
      </p:sp>
    </p:spTree>
    <p:extLst>
      <p:ext uri="{BB962C8B-B14F-4D97-AF65-F5344CB8AC3E}">
        <p14:creationId xmlns:p14="http://schemas.microsoft.com/office/powerpoint/2010/main" val="241139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Opamp Configuration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4267200" cy="5410200"/>
          </a:xfrm>
        </p:spPr>
        <p:txBody>
          <a:bodyPr/>
          <a:lstStyle/>
          <a:p>
            <a:pPr eaLnBrk="1" hangingPunct="1"/>
            <a:r>
              <a:rPr lang="en-US" altLang="en-US" sz="2400"/>
              <a:t>Voltage Comparator</a:t>
            </a:r>
          </a:p>
          <a:p>
            <a:pPr lvl="1" eaLnBrk="1" hangingPunct="1"/>
            <a:r>
              <a:rPr lang="en-US" altLang="en-US" sz="2000"/>
              <a:t>digitize input</a:t>
            </a:r>
          </a:p>
          <a:p>
            <a:pPr lvl="1" eaLnBrk="1" hangingPunct="1"/>
            <a:endParaRPr lang="en-US" altLang="en-US" sz="20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Voltage Follower</a:t>
            </a:r>
          </a:p>
          <a:p>
            <a:pPr lvl="1" eaLnBrk="1" hangingPunct="1"/>
            <a:r>
              <a:rPr lang="en-US" altLang="en-US" sz="2000"/>
              <a:t>buffer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Non-Inverting Amp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90600"/>
            <a:ext cx="2667000" cy="113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990601"/>
            <a:ext cx="2125663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09801"/>
            <a:ext cx="3195638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67201"/>
            <a:ext cx="27686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324600" y="3810000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  Inverting Amp</a:t>
            </a:r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5638801"/>
            <a:ext cx="14001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4419600"/>
            <a:ext cx="2854325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562600"/>
            <a:ext cx="11430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7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Opamp Configurations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Summing Amp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Differential Amp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Integrating Amp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Differentiating Amp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838200"/>
            <a:ext cx="2982913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1066800"/>
            <a:ext cx="2854325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057401"/>
            <a:ext cx="3024188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667001"/>
            <a:ext cx="1443038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3581400"/>
            <a:ext cx="28543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191001"/>
            <a:ext cx="25542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1"/>
          <a:stretch>
            <a:fillRect/>
          </a:stretch>
        </p:blipFill>
        <p:spPr bwMode="auto">
          <a:xfrm>
            <a:off x="5334000" y="5410200"/>
            <a:ext cx="220980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4876801"/>
            <a:ext cx="2811463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63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Converting Configuration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Current-to-Voltage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Voltage-to-Current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914401"/>
            <a:ext cx="2297113" cy="159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1" y="1752600"/>
            <a:ext cx="930275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6"/>
          <a:stretch>
            <a:fillRect/>
          </a:stretch>
        </p:blipFill>
        <p:spPr bwMode="auto">
          <a:xfrm>
            <a:off x="6553201" y="2667000"/>
            <a:ext cx="25114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343401"/>
            <a:ext cx="6302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400800" y="274320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Instrumentation Amplifier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610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Robust </a:t>
            </a:r>
            <a:r>
              <a:rPr lang="en-US" altLang="en-US" sz="2000" b="1"/>
              <a:t>differential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/>
              <a:t>	gain</a:t>
            </a:r>
            <a:r>
              <a:rPr lang="en-US" altLang="en-US" sz="2000"/>
              <a:t> amplifier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Input stage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high input impedance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buffers gain stage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no common mode gain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can have differential gain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Gain stage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differential gain, low input impedance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Overall amplifier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amplifies only the differential component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high common mode rejection ratio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high input impedance suitable for biopotential electrodes with high output impedance</a:t>
            </a:r>
          </a:p>
        </p:txBody>
      </p:sp>
      <p:pic>
        <p:nvPicPr>
          <p:cNvPr id="23556" name="Picture 4" descr="Fig 0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54"/>
          <a:stretch>
            <a:fillRect/>
          </a:stretch>
        </p:blipFill>
        <p:spPr bwMode="auto">
          <a:xfrm>
            <a:off x="5562600" y="1066800"/>
            <a:ext cx="4933950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019800" y="2209801"/>
            <a:ext cx="1481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3333CC"/>
                </a:solidFill>
                <a:latin typeface="Tahoma" panose="020B0604030504040204" pitchFamily="34" charset="0"/>
              </a:rPr>
              <a:t>input stage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8686801" y="1371601"/>
            <a:ext cx="1376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3333CC"/>
                </a:solidFill>
                <a:latin typeface="Tahoma" panose="020B0604030504040204" pitchFamily="34" charset="0"/>
              </a:rPr>
              <a:t>gain stage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7620000" y="4419601"/>
          <a:ext cx="21844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244600" imgH="482600" progId="Equation.3">
                  <p:embed/>
                </p:oleObj>
              </mc:Choice>
              <mc:Fallback>
                <p:oleObj name="Equation" r:id="rId4" imgW="1244600" imgH="482600" progId="Equation.3">
                  <p:embed/>
                  <p:pic>
                    <p:nvPicPr>
                      <p:cNvPr id="23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419601"/>
                        <a:ext cx="21844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315200" y="4114801"/>
            <a:ext cx="262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i="1">
                <a:solidFill>
                  <a:srgbClr val="000000"/>
                </a:solidFill>
                <a:latin typeface="Tahoma" panose="020B0604030504040204" pitchFamily="34" charset="0"/>
              </a:rPr>
              <a:t>total differential gain</a:t>
            </a:r>
          </a:p>
        </p:txBody>
      </p:sp>
    </p:spTree>
    <p:extLst>
      <p:ext uri="{BB962C8B-B14F-4D97-AF65-F5344CB8AC3E}">
        <p14:creationId xmlns:p14="http://schemas.microsoft.com/office/powerpoint/2010/main" val="8553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Instrumentation Amplifier w/ BP Filter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4580" name="Picture 4" descr="Fig 6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6400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048000" y="5257800"/>
            <a:ext cx="3733800" cy="0"/>
          </a:xfrm>
          <a:prstGeom prst="line">
            <a:avLst/>
          </a:prstGeom>
          <a:noFill/>
          <a:ln w="76200">
            <a:solidFill>
              <a:srgbClr val="99CC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352800" y="5257801"/>
            <a:ext cx="313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i="1">
                <a:solidFill>
                  <a:srgbClr val="3333CC"/>
                </a:solidFill>
                <a:latin typeface="Tahoma" panose="020B0604030504040204" pitchFamily="34" charset="0"/>
              </a:rPr>
              <a:t>instrumentation amplifier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286000" y="5635517"/>
            <a:ext cx="8001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With 776 op amps, the circuit was found to have a CMRR of 86 dB at 100 Hz and a noise level of 40 mV peak to peak at the output. The frequency response was 0.04</a:t>
            </a:r>
            <a:r>
              <a:rPr lang="en-US" altLang="en-US" sz="1200" i="1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to</a:t>
            </a:r>
            <a:r>
              <a:rPr lang="en-US" altLang="en-US" sz="1200" i="1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150 Hz for ±3 dB and was flat over 4 to 40 Hz. The total gain is 25 (instrument amp) x 32 (non-inverting amp) = 800. 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858000" y="5257800"/>
            <a:ext cx="990600" cy="0"/>
          </a:xfrm>
          <a:prstGeom prst="line">
            <a:avLst/>
          </a:prstGeom>
          <a:noFill/>
          <a:ln w="76200">
            <a:solidFill>
              <a:srgbClr val="99CC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6934201" y="5257801"/>
            <a:ext cx="709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i="1">
                <a:solidFill>
                  <a:srgbClr val="3333CC"/>
                </a:solidFill>
                <a:latin typeface="Tahoma" panose="020B0604030504040204" pitchFamily="34" charset="0"/>
              </a:rPr>
              <a:t>HPF 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7848600" y="5257800"/>
            <a:ext cx="1524000" cy="0"/>
          </a:xfrm>
          <a:prstGeom prst="line">
            <a:avLst/>
          </a:prstGeom>
          <a:noFill/>
          <a:ln w="76200">
            <a:solidFill>
              <a:srgbClr val="99CC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848600" y="5257801"/>
            <a:ext cx="2382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i="1">
                <a:solidFill>
                  <a:srgbClr val="3333CC"/>
                </a:solidFill>
                <a:latin typeface="Tahoma" panose="020B0604030504040204" pitchFamily="34" charset="0"/>
              </a:rPr>
              <a:t>non-inverting amp </a:t>
            </a:r>
          </a:p>
        </p:txBody>
      </p:sp>
    </p:spTree>
    <p:extLst>
      <p:ext uri="{BB962C8B-B14F-4D97-AF65-F5344CB8AC3E}">
        <p14:creationId xmlns:p14="http://schemas.microsoft.com/office/powerpoint/2010/main" val="23630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Connecting Sensors to Microcontrollers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Analog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many microcontrollers have a built-in A/D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8-bit to 12-bit common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many have multi-channel A/D inputs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Digital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serial I/O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use serial I/O port, store in memory to analyze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synchronous (with clock)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mtClean="0"/>
              <a:t>must match byte format, stop/start bits, parity check, etc.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asynchronous (no clock): more common for comm. than data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mtClean="0"/>
              <a:t>must match baud rate and bit width, transmission protocol,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frequency encoded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use timing port, measure pulse width or pulse frequency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7945438" y="990600"/>
            <a:ext cx="1143000" cy="685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signal timing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9317038" y="914400"/>
            <a:ext cx="1143000" cy="3048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keypad</a:t>
            </a:r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6573838" y="990600"/>
            <a:ext cx="1143000" cy="304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6573838" y="1371600"/>
            <a:ext cx="1143000" cy="304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6421438" y="838200"/>
            <a:ext cx="4191000" cy="1066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7716838" y="1143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7716838" y="1524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9088438" y="1447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H="1">
            <a:off x="9088438" y="1143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9317038" y="1371600"/>
            <a:ext cx="1143000" cy="3048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9696450" y="1676400"/>
            <a:ext cx="971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i="1">
                <a:solidFill>
                  <a:srgbClr val="000000"/>
                </a:solidFill>
                <a:latin typeface="Arial" panose="020B0604020202020204" pitchFamily="34" charset="0"/>
              </a:rPr>
              <a:t>instrument</a:t>
            </a:r>
          </a:p>
        </p:txBody>
      </p:sp>
    </p:spTree>
    <p:extLst>
      <p:ext uri="{BB962C8B-B14F-4D97-AF65-F5344CB8AC3E}">
        <p14:creationId xmlns:p14="http://schemas.microsoft.com/office/powerpoint/2010/main" val="125050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Transducers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33CC33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008000"/>
                </a:solidFill>
              </a:rPr>
              <a:t>Transducer</a:t>
            </a:r>
          </a:p>
          <a:p>
            <a:pPr lvl="1" eaLnBrk="1" hangingPunct="1"/>
            <a:r>
              <a:rPr lang="en-US" altLang="en-US" sz="2000"/>
              <a:t>a device that converts a primary form of energy into a corresponding signal with a different energy form</a:t>
            </a:r>
          </a:p>
          <a:p>
            <a:pPr lvl="2" eaLnBrk="1" hangingPunct="1"/>
            <a:r>
              <a:rPr lang="en-US" altLang="en-US" sz="1800" u="sng"/>
              <a:t>Primary Energy Forms</a:t>
            </a:r>
            <a:r>
              <a:rPr lang="en-US" altLang="en-US" sz="1800"/>
              <a:t>: mechanical, thermal, electromagnetic, optical, chemical, etc.</a:t>
            </a:r>
          </a:p>
          <a:p>
            <a:pPr lvl="1" eaLnBrk="1" hangingPunct="1"/>
            <a:r>
              <a:rPr lang="en-US" altLang="en-US" sz="2000"/>
              <a:t>take form of a </a:t>
            </a:r>
            <a:r>
              <a:rPr lang="en-US" altLang="en-US" sz="2000" b="1"/>
              <a:t>sensor</a:t>
            </a:r>
            <a:r>
              <a:rPr lang="en-US" altLang="en-US" sz="2000"/>
              <a:t> or an </a:t>
            </a:r>
            <a:r>
              <a:rPr lang="en-US" altLang="en-US" sz="2000" b="1"/>
              <a:t>actuator</a:t>
            </a:r>
          </a:p>
          <a:p>
            <a:pPr eaLnBrk="1" hangingPunct="1"/>
            <a:r>
              <a:rPr lang="en-US" altLang="en-US" sz="2400">
                <a:solidFill>
                  <a:srgbClr val="008000"/>
                </a:solidFill>
              </a:rPr>
              <a:t>Sensor</a:t>
            </a:r>
            <a:r>
              <a:rPr lang="en-US" altLang="en-US" sz="2400"/>
              <a:t> </a:t>
            </a:r>
            <a:r>
              <a:rPr lang="en-US" altLang="en-US" sz="2000"/>
              <a:t>(e.g., thermometer)</a:t>
            </a:r>
          </a:p>
          <a:p>
            <a:pPr lvl="1" eaLnBrk="1" hangingPunct="1"/>
            <a:r>
              <a:rPr lang="en-US" altLang="en-US" sz="2000"/>
              <a:t>a device that detects/measures a signal or stimulus</a:t>
            </a:r>
          </a:p>
          <a:p>
            <a:pPr lvl="1" eaLnBrk="1" hangingPunct="1"/>
            <a:r>
              <a:rPr lang="en-US" altLang="en-US" sz="2000"/>
              <a:t>acquires information from the “real world”</a:t>
            </a:r>
          </a:p>
          <a:p>
            <a:pPr eaLnBrk="1" hangingPunct="1"/>
            <a:r>
              <a:rPr lang="en-US" altLang="en-US" sz="2400">
                <a:solidFill>
                  <a:srgbClr val="008000"/>
                </a:solidFill>
              </a:rPr>
              <a:t>Actuator</a:t>
            </a:r>
            <a:r>
              <a:rPr lang="en-US" altLang="en-US" sz="2400"/>
              <a:t> </a:t>
            </a:r>
            <a:r>
              <a:rPr lang="en-US" altLang="en-US" sz="2000"/>
              <a:t>(e.g., heater)</a:t>
            </a:r>
          </a:p>
          <a:p>
            <a:pPr lvl="1" eaLnBrk="1" hangingPunct="1"/>
            <a:r>
              <a:rPr lang="en-US" altLang="en-US" sz="2000"/>
              <a:t>a device that generates a signal or stimulus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505200" y="5181600"/>
            <a:ext cx="1524000" cy="990600"/>
          </a:xfrm>
          <a:prstGeom prst="cloudCallout">
            <a:avLst>
              <a:gd name="adj1" fmla="val -42185"/>
              <a:gd name="adj2" fmla="val -25639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>
                <a:solidFill>
                  <a:srgbClr val="000000"/>
                </a:solidFill>
                <a:latin typeface="Arial" panose="020B0604020202020204" pitchFamily="34" charset="0"/>
              </a:rPr>
              <a:t>real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>
                <a:solidFill>
                  <a:srgbClr val="000000"/>
                </a:solidFill>
                <a:latin typeface="Arial" panose="020B0604020202020204" pitchFamily="34" charset="0"/>
              </a:rPr>
              <a:t>world</a:t>
            </a: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5410200" y="5181600"/>
            <a:ext cx="1371600" cy="381000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FFFFF"/>
                </a:solidFill>
                <a:latin typeface="Arial" panose="020B0604020202020204" pitchFamily="34" charset="0"/>
              </a:rPr>
              <a:t>sensor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5410200" y="5715000"/>
            <a:ext cx="1371600" cy="381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FFFFF"/>
                </a:solidFill>
                <a:latin typeface="Arial" panose="020B0604020202020204" pitchFamily="34" charset="0"/>
              </a:rPr>
              <a:t>actuator</a:t>
            </a:r>
          </a:p>
        </p:txBody>
      </p:sp>
      <p:sp>
        <p:nvSpPr>
          <p:cNvPr id="5127" name="AutoShape 8"/>
          <p:cNvSpPr>
            <a:spLocks noChangeArrowheads="1"/>
          </p:cNvSpPr>
          <p:nvPr/>
        </p:nvSpPr>
        <p:spPr bwMode="auto">
          <a:xfrm>
            <a:off x="7315200" y="5181600"/>
            <a:ext cx="1371600" cy="914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intelligent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feedback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system</a:t>
            </a:r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>
            <a:off x="4876800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48006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>
            <a:off x="6781800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818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073920" y="262896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68880" y="2623920"/>
                <a:ext cx="10440" cy="1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33" name="Group 6"/>
          <p:cNvGrpSpPr>
            <a:grpSpLocks/>
          </p:cNvGrpSpPr>
          <p:nvPr/>
        </p:nvGrpSpPr>
        <p:grpSpPr bwMode="auto">
          <a:xfrm>
            <a:off x="9366250" y="1087439"/>
            <a:ext cx="857250" cy="547687"/>
            <a:chOff x="7841880" y="1087080"/>
            <a:chExt cx="857520" cy="5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/>
                <p14:cNvContentPartPr/>
                <p14:nvPr/>
              </p14:nvContentPartPr>
              <p14:xfrm>
                <a:off x="7898400" y="1243680"/>
                <a:ext cx="228600" cy="28404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89760" y="1235040"/>
                  <a:ext cx="2422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/>
                <p14:cNvContentPartPr/>
                <p14:nvPr/>
              </p14:nvContentPartPr>
              <p14:xfrm>
                <a:off x="8208360" y="1184640"/>
                <a:ext cx="156600" cy="27612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00440" y="1176720"/>
                  <a:ext cx="1713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/>
                <p14:cNvContentPartPr/>
                <p14:nvPr/>
              </p14:nvContentPartPr>
              <p14:xfrm>
                <a:off x="8184240" y="1087080"/>
                <a:ext cx="223560" cy="12240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76680" y="1081337"/>
                  <a:ext cx="237960" cy="1356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/>
                <p14:cNvContentPartPr/>
                <p14:nvPr/>
              </p14:nvContentPartPr>
              <p14:xfrm>
                <a:off x="7841880" y="1430880"/>
                <a:ext cx="857520" cy="20376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34317" y="1423680"/>
                  <a:ext cx="870485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4" name="Group 10"/>
          <p:cNvGrpSpPr>
            <a:grpSpLocks/>
          </p:cNvGrpSpPr>
          <p:nvPr/>
        </p:nvGrpSpPr>
        <p:grpSpPr bwMode="auto">
          <a:xfrm>
            <a:off x="8331201" y="2281238"/>
            <a:ext cx="1960563" cy="527050"/>
            <a:chOff x="6806880" y="2281560"/>
            <a:chExt cx="196164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/>
                <p14:cNvContentPartPr/>
                <p14:nvPr/>
              </p14:nvContentPartPr>
              <p14:xfrm>
                <a:off x="6806880" y="2281560"/>
                <a:ext cx="1961640" cy="52632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99316" y="2274370"/>
                  <a:ext cx="1976408" cy="541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/>
                <p14:cNvContentPartPr/>
                <p14:nvPr/>
              </p14:nvContentPartPr>
              <p14:xfrm>
                <a:off x="8517960" y="2379480"/>
                <a:ext cx="33120" cy="12060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10040" y="2371560"/>
                  <a:ext cx="46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/>
                <p14:cNvContentPartPr/>
                <p14:nvPr/>
              </p14:nvContentPartPr>
              <p14:xfrm>
                <a:off x="8541000" y="2357520"/>
                <a:ext cx="35640" cy="14796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33080" y="2349619"/>
                  <a:ext cx="49680" cy="16196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/>
              <p14:cNvContentPartPr/>
              <p14:nvPr/>
            </p14:nvContentPartPr>
            <p14:xfrm>
              <a:off x="8293080" y="2700600"/>
              <a:ext cx="320040" cy="896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85160" y="2693040"/>
                <a:ext cx="335520" cy="10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36" name="Group 16"/>
          <p:cNvGrpSpPr>
            <a:grpSpLocks/>
          </p:cNvGrpSpPr>
          <p:nvPr/>
        </p:nvGrpSpPr>
        <p:grpSpPr bwMode="auto">
          <a:xfrm>
            <a:off x="8269289" y="3003551"/>
            <a:ext cx="638175" cy="417513"/>
            <a:chOff x="6745320" y="3004080"/>
            <a:chExt cx="638640" cy="41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/>
                <p14:cNvContentPartPr/>
                <p14:nvPr/>
              </p14:nvContentPartPr>
              <p14:xfrm>
                <a:off x="6954120" y="3078240"/>
                <a:ext cx="210240" cy="24660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45840" y="3069960"/>
                  <a:ext cx="2224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/>
                <p14:cNvContentPartPr/>
                <p14:nvPr/>
              </p14:nvContentPartPr>
              <p14:xfrm>
                <a:off x="7212960" y="3026400"/>
                <a:ext cx="116280" cy="16416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04680" y="3018120"/>
                  <a:ext cx="132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/>
                <p14:cNvContentPartPr/>
                <p14:nvPr/>
              </p14:nvContentPartPr>
              <p14:xfrm>
                <a:off x="7249680" y="3004080"/>
                <a:ext cx="134280" cy="2124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42461" y="2996880"/>
                  <a:ext cx="147636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/>
                <p14:cNvContentPartPr/>
                <p14:nvPr/>
              </p14:nvContentPartPr>
              <p14:xfrm>
                <a:off x="6745320" y="3180480"/>
                <a:ext cx="184320" cy="24084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37760" y="3172560"/>
                  <a:ext cx="19980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7" name="Group 20"/>
          <p:cNvGrpSpPr>
            <a:grpSpLocks/>
          </p:cNvGrpSpPr>
          <p:nvPr/>
        </p:nvGrpSpPr>
        <p:grpSpPr bwMode="auto">
          <a:xfrm>
            <a:off x="9496426" y="2871788"/>
            <a:ext cx="542925" cy="615950"/>
            <a:chOff x="7972560" y="2871240"/>
            <a:chExt cx="54216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/>
                <p14:cNvContentPartPr/>
                <p14:nvPr/>
              </p14:nvContentPartPr>
              <p14:xfrm>
                <a:off x="7972560" y="2965920"/>
                <a:ext cx="217800" cy="29160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62137" y="2955480"/>
                  <a:ext cx="235411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/>
                <p14:cNvContentPartPr/>
                <p14:nvPr/>
              </p14:nvContentPartPr>
              <p14:xfrm>
                <a:off x="8128440" y="2871240"/>
                <a:ext cx="202680" cy="30744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19800" y="2862600"/>
                  <a:ext cx="2199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/>
                <p14:cNvContentPartPr/>
                <p14:nvPr/>
              </p14:nvContentPartPr>
              <p14:xfrm>
                <a:off x="8106120" y="3102000"/>
                <a:ext cx="408600" cy="38556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96776" y="3091190"/>
                  <a:ext cx="428725" cy="40573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52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Connecting Smart Sensors to PC/Network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3038" indent="-173038" eaLnBrk="1" hangingPunct="1">
              <a:spcBef>
                <a:spcPct val="30000"/>
              </a:spcBef>
            </a:pPr>
            <a:r>
              <a:rPr lang="en-US" altLang="en-US" sz="1800"/>
              <a:t>“</a:t>
            </a:r>
            <a:r>
              <a:rPr lang="en-US" altLang="en-US" sz="1800">
                <a:solidFill>
                  <a:srgbClr val="008000"/>
                </a:solidFill>
              </a:rPr>
              <a:t>Smart sensor</a:t>
            </a:r>
            <a:r>
              <a:rPr lang="en-US" altLang="en-US" sz="1800"/>
              <a:t>” = </a:t>
            </a:r>
            <a:r>
              <a:rPr lang="en-US" altLang="en-US" sz="1600"/>
              <a:t>sensor with built-in signal processing &amp; communication</a:t>
            </a:r>
          </a:p>
          <a:p>
            <a:pPr marL="461963" lvl="1" indent="-173038" eaLnBrk="1" hangingPunct="1">
              <a:spcBef>
                <a:spcPct val="30000"/>
              </a:spcBef>
            </a:pPr>
            <a:r>
              <a:rPr lang="en-US" altLang="en-US" sz="1600"/>
              <a:t>e.g., combining a “dumb sensor” and a microcontroller</a:t>
            </a:r>
          </a:p>
          <a:p>
            <a:pPr marL="173038" indent="-173038" eaLnBrk="1" hangingPunct="1">
              <a:spcBef>
                <a:spcPct val="30000"/>
              </a:spcBef>
            </a:pPr>
            <a:r>
              <a:rPr lang="en-US" altLang="en-US" sz="1800">
                <a:solidFill>
                  <a:srgbClr val="008000"/>
                </a:solidFill>
              </a:rPr>
              <a:t>Data Acquisition Cards</a:t>
            </a:r>
            <a:r>
              <a:rPr lang="en-US" altLang="en-US" sz="1800"/>
              <a:t> (DAQ)</a:t>
            </a:r>
          </a:p>
          <a:p>
            <a:pPr marL="461963" lvl="1" indent="-173038" eaLnBrk="1" hangingPunct="1">
              <a:spcBef>
                <a:spcPct val="30000"/>
              </a:spcBef>
            </a:pPr>
            <a:r>
              <a:rPr lang="en-US" altLang="en-US" sz="1600"/>
              <a:t>PC card with analog and digital I/O</a:t>
            </a:r>
          </a:p>
          <a:p>
            <a:pPr marL="461963" lvl="1" indent="-173038" eaLnBrk="1" hangingPunct="1">
              <a:spcBef>
                <a:spcPct val="30000"/>
              </a:spcBef>
            </a:pPr>
            <a:r>
              <a:rPr lang="en-US" altLang="en-US" sz="1600"/>
              <a:t>interface through LabVIEW or user-generated code</a:t>
            </a:r>
          </a:p>
          <a:p>
            <a:pPr marL="173038" indent="-173038" eaLnBrk="1" hangingPunct="1">
              <a:spcBef>
                <a:spcPct val="30000"/>
              </a:spcBef>
            </a:pPr>
            <a:r>
              <a:rPr lang="en-US" altLang="en-US" sz="1800">
                <a:solidFill>
                  <a:srgbClr val="008000"/>
                </a:solidFill>
              </a:rPr>
              <a:t>Communication Links</a:t>
            </a:r>
            <a:r>
              <a:rPr lang="en-US" altLang="en-US" sz="1800"/>
              <a:t> Common for Sensors</a:t>
            </a:r>
          </a:p>
          <a:p>
            <a:pPr marL="461963" lvl="1" indent="-173038" eaLnBrk="1" hangingPunct="1">
              <a:spcBef>
                <a:spcPct val="30000"/>
              </a:spcBef>
            </a:pPr>
            <a:r>
              <a:rPr lang="en-US" altLang="en-US" sz="1600"/>
              <a:t>asynchronous serial comm.</a:t>
            </a:r>
          </a:p>
          <a:p>
            <a:pPr marL="798513" lvl="2" indent="-173038" eaLnBrk="1" hangingPunct="1">
              <a:spcBef>
                <a:spcPct val="30000"/>
              </a:spcBef>
            </a:pPr>
            <a:r>
              <a:rPr lang="en-US" altLang="en-US" sz="1400"/>
              <a:t>universal asynchronous receive and transmit (UART)</a:t>
            </a:r>
          </a:p>
          <a:p>
            <a:pPr marL="1087438" lvl="3" indent="-173038" eaLnBrk="1" hangingPunct="1">
              <a:spcBef>
                <a:spcPct val="30000"/>
              </a:spcBef>
            </a:pPr>
            <a:r>
              <a:rPr lang="en-US" altLang="en-US" sz="1200"/>
              <a:t>1 receive line + 1 transmit line. nodes must match baud rate &amp; protocol</a:t>
            </a:r>
          </a:p>
          <a:p>
            <a:pPr marL="798513" lvl="2" indent="-173038" eaLnBrk="1" hangingPunct="1">
              <a:spcBef>
                <a:spcPct val="30000"/>
              </a:spcBef>
            </a:pPr>
            <a:r>
              <a:rPr lang="en-US" altLang="en-US" sz="1400"/>
              <a:t>RS232 Serial Port on PCs uses UART format (but at +/- 12V)</a:t>
            </a:r>
          </a:p>
          <a:p>
            <a:pPr marL="1087438" lvl="3" indent="-173038" eaLnBrk="1" hangingPunct="1">
              <a:spcBef>
                <a:spcPct val="30000"/>
              </a:spcBef>
            </a:pPr>
            <a:r>
              <a:rPr lang="en-US" altLang="en-US" sz="1200"/>
              <a:t>can buy a chip to convert from UART to RS232</a:t>
            </a:r>
          </a:p>
          <a:p>
            <a:pPr marL="461963" lvl="1" indent="-173038" eaLnBrk="1" hangingPunct="1">
              <a:spcBef>
                <a:spcPct val="30000"/>
              </a:spcBef>
            </a:pPr>
            <a:r>
              <a:rPr lang="en-US" altLang="en-US" sz="1600"/>
              <a:t>synchronous serial comm.</a:t>
            </a:r>
          </a:p>
          <a:p>
            <a:pPr marL="798513" lvl="2" indent="-173038" eaLnBrk="1" hangingPunct="1">
              <a:spcBef>
                <a:spcPct val="30000"/>
              </a:spcBef>
            </a:pPr>
            <a:r>
              <a:rPr lang="en-US" altLang="en-US" sz="1400"/>
              <a:t>serial peripheral interface (SPI)</a:t>
            </a:r>
          </a:p>
          <a:p>
            <a:pPr marL="1087438" lvl="3" indent="-173038" eaLnBrk="1" hangingPunct="1">
              <a:spcBef>
                <a:spcPct val="30000"/>
              </a:spcBef>
            </a:pPr>
            <a:r>
              <a:rPr lang="en-US" altLang="en-US" sz="1200"/>
              <a:t>1 clock + 1 bidirectional data + 1 chip select/enable</a:t>
            </a:r>
          </a:p>
          <a:p>
            <a:pPr marL="461963" lvl="1" indent="-173038" eaLnBrk="1" hangingPunct="1">
              <a:spcBef>
                <a:spcPct val="30000"/>
              </a:spcBef>
            </a:pPr>
            <a:r>
              <a:rPr lang="en-US" altLang="en-US" sz="1600"/>
              <a:t>I</a:t>
            </a:r>
            <a:r>
              <a:rPr lang="en-US" altLang="en-US" sz="1600" baseline="30000"/>
              <a:t>2</a:t>
            </a:r>
            <a:r>
              <a:rPr lang="en-US" altLang="en-US" sz="1600"/>
              <a:t>C = Inter Integrated Circuit bus</a:t>
            </a:r>
          </a:p>
          <a:p>
            <a:pPr marL="798513" lvl="2" indent="-173038" eaLnBrk="1" hangingPunct="1">
              <a:spcBef>
                <a:spcPct val="30000"/>
              </a:spcBef>
            </a:pPr>
            <a:r>
              <a:rPr lang="en-US" altLang="en-US" sz="1400"/>
              <a:t>designed by Philips for comm. inside TVs, used in several commercial sensor systems</a:t>
            </a:r>
          </a:p>
          <a:p>
            <a:pPr marL="461963" lvl="1" indent="-173038" eaLnBrk="1" hangingPunct="1">
              <a:spcBef>
                <a:spcPct val="30000"/>
              </a:spcBef>
            </a:pPr>
            <a:r>
              <a:rPr lang="en-US" altLang="en-US" sz="1600"/>
              <a:t>IEEE P1451: Sensor Comm. Standard</a:t>
            </a:r>
          </a:p>
          <a:p>
            <a:pPr marL="798513" lvl="2" indent="-173038" eaLnBrk="1" hangingPunct="1">
              <a:spcBef>
                <a:spcPct val="30000"/>
              </a:spcBef>
            </a:pPr>
            <a:r>
              <a:rPr lang="en-US" altLang="en-US" sz="1400"/>
              <a:t>several different sensor comm. protocols for different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646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Sensor Calibration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Sensors can exhibit non-ideal effects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8000"/>
                </a:solidFill>
              </a:rPr>
              <a:t>offset</a:t>
            </a:r>
            <a:r>
              <a:rPr lang="en-US" altLang="en-US" sz="1800"/>
              <a:t>: nominal output ≠ nominal parameter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8000"/>
                </a:solidFill>
              </a:rPr>
              <a:t>nonlinearity</a:t>
            </a:r>
            <a:r>
              <a:rPr lang="en-US" altLang="en-US" sz="1800"/>
              <a:t>: output not linear with parameter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8000"/>
                </a:solidFill>
              </a:rPr>
              <a:t>cross parameter sensitivity</a:t>
            </a:r>
            <a:r>
              <a:rPr lang="en-US" altLang="en-US" sz="1800"/>
              <a:t>: secondary output variation with, e.g., temperature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60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008000"/>
                </a:solidFill>
              </a:rPr>
              <a:t>Calibration</a:t>
            </a:r>
            <a:r>
              <a:rPr lang="en-US" altLang="en-US" sz="2000"/>
              <a:t> = adjusting output to match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analog signal conditioning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look-up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digital calibration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T = a + bV +cV</a:t>
            </a:r>
            <a:r>
              <a:rPr lang="en-US" altLang="en-US" sz="1600" baseline="30000"/>
              <a:t>2</a:t>
            </a:r>
            <a:r>
              <a:rPr lang="en-US" altLang="en-US" sz="1600"/>
              <a:t>,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400"/>
              <a:t>T= temperature; V=sensor voltage;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400"/>
              <a:t>a,b,c = calibration coefficients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008000"/>
                </a:solidFill>
              </a:rPr>
              <a:t>Compensation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remove secondary sensitivities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must have sensitivities characterized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can remove with polynomial evaluation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P = a + bV + cT + dVT + e V</a:t>
            </a:r>
            <a:r>
              <a:rPr lang="en-US" altLang="en-US" sz="1600" baseline="30000"/>
              <a:t>2</a:t>
            </a:r>
            <a:r>
              <a:rPr lang="en-US" altLang="en-US" sz="1600"/>
              <a:t>, where P=pressure, T=temperature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1524001" y="139062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7086600" y="2971801"/>
          <a:ext cx="29718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hart" r:id="rId3" imgW="5486400" imgH="3676650" progId="Excel.Chart.8">
                  <p:embed/>
                </p:oleObj>
              </mc:Choice>
              <mc:Fallback>
                <p:oleObj name="Chart" r:id="rId3" imgW="5486400" imgH="3676650" progId="Excel.Chart.8">
                  <p:embed/>
                  <p:pic>
                    <p:nvPicPr>
                      <p:cNvPr id="276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889" r="15277" b="10881"/>
                      <a:stretch>
                        <a:fillRect/>
                      </a:stretch>
                    </p:blipFill>
                    <p:spPr bwMode="auto">
                      <a:xfrm>
                        <a:off x="7086600" y="2971801"/>
                        <a:ext cx="29718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9829800" y="3352801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3333CC"/>
                </a:solidFill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9982200" y="3962401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3333CC"/>
                </a:solidFill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9906000" y="4572001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3333CC"/>
                </a:solidFill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 rot="16200000">
            <a:off x="6485732" y="4410869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3333CC"/>
                </a:solidFill>
                <a:latin typeface="Arial" panose="020B0604020202020204" pitchFamily="34" charset="0"/>
              </a:rPr>
              <a:t>offset</a:t>
            </a: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V="1">
            <a:off x="7010400" y="3733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V="1">
            <a:off x="7239000" y="3200400"/>
            <a:ext cx="274320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 rot="20606576">
            <a:off x="8001000" y="3352801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3333CC"/>
                </a:solidFill>
                <a:latin typeface="Arial" panose="020B0604020202020204" pitchFamily="34" charset="0"/>
              </a:rPr>
              <a:t>linear</a:t>
            </a:r>
          </a:p>
        </p:txBody>
      </p:sp>
      <p:sp>
        <p:nvSpPr>
          <p:cNvPr id="27661" name="Freeform 13"/>
          <p:cNvSpPr>
            <a:spLocks/>
          </p:cNvSpPr>
          <p:nvPr/>
        </p:nvSpPr>
        <p:spPr bwMode="auto">
          <a:xfrm>
            <a:off x="7239000" y="3886200"/>
            <a:ext cx="2984500" cy="406400"/>
          </a:xfrm>
          <a:custGeom>
            <a:avLst/>
            <a:gdLst>
              <a:gd name="T0" fmla="*/ 0 w 1880"/>
              <a:gd name="T1" fmla="*/ 2147483646 h 256"/>
              <a:gd name="T2" fmla="*/ 2147483646 w 1880"/>
              <a:gd name="T3" fmla="*/ 2147483646 h 256"/>
              <a:gd name="T4" fmla="*/ 2147483646 w 1880"/>
              <a:gd name="T5" fmla="*/ 2147483646 h 256"/>
              <a:gd name="T6" fmla="*/ 2147483646 w 1880"/>
              <a:gd name="T7" fmla="*/ 2147483646 h 2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0" h="256">
                <a:moveTo>
                  <a:pt x="0" y="256"/>
                </a:moveTo>
                <a:cubicBezTo>
                  <a:pt x="312" y="204"/>
                  <a:pt x="624" y="152"/>
                  <a:pt x="912" y="112"/>
                </a:cubicBezTo>
                <a:cubicBezTo>
                  <a:pt x="1200" y="72"/>
                  <a:pt x="1576" y="32"/>
                  <a:pt x="1728" y="16"/>
                </a:cubicBezTo>
                <a:cubicBezTo>
                  <a:pt x="1880" y="0"/>
                  <a:pt x="1852" y="8"/>
                  <a:pt x="1824" y="16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 rot="21098585">
            <a:off x="7924800" y="3962401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3333CC"/>
                </a:solidFill>
                <a:latin typeface="Arial" panose="020B0604020202020204" pitchFamily="34" charset="0"/>
              </a:rPr>
              <a:t>non-linear</a:t>
            </a:r>
          </a:p>
        </p:txBody>
      </p:sp>
    </p:spTree>
    <p:extLst>
      <p:ext uri="{BB962C8B-B14F-4D97-AF65-F5344CB8AC3E}">
        <p14:creationId xmlns:p14="http://schemas.microsoft.com/office/powerpoint/2010/main" val="21202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1"/>
          <p:cNvSpPr>
            <a:spLocks noChangeArrowheads="1"/>
          </p:cNvSpPr>
          <p:nvPr/>
        </p:nvSpPr>
        <p:spPr bwMode="auto">
          <a:xfrm>
            <a:off x="9067800" y="3276600"/>
            <a:ext cx="1143000" cy="838200"/>
          </a:xfrm>
          <a:prstGeom prst="wedgeRoundRectCallout">
            <a:avLst>
              <a:gd name="adj1" fmla="val -1250"/>
              <a:gd name="adj2" fmla="val 4583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>
                <a:solidFill>
                  <a:srgbClr val="000000"/>
                </a:solidFill>
                <a:latin typeface="Arial" panose="020B0604020202020204" pitchFamily="34" charset="0"/>
              </a:rPr>
              <a:t>usable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>
                <a:solidFill>
                  <a:srgbClr val="000000"/>
                </a:solidFill>
                <a:latin typeface="Arial" panose="020B0604020202020204" pitchFamily="34" charset="0"/>
              </a:rPr>
              <a:t>values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Sensor Systems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14400"/>
            <a:ext cx="87630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i="1"/>
              <a:t>Typically interested in </a:t>
            </a:r>
            <a:r>
              <a:rPr lang="en-US" altLang="en-US" sz="2400" b="1" i="1"/>
              <a:t>electronic sensor</a:t>
            </a:r>
          </a:p>
          <a:p>
            <a:pPr lvl="1" eaLnBrk="1" hangingPunct="1"/>
            <a:r>
              <a:rPr lang="en-US" altLang="en-US" sz="2000"/>
              <a:t>convert desired parameter into electrically measurable signal</a:t>
            </a:r>
          </a:p>
          <a:p>
            <a:pPr eaLnBrk="1" hangingPunct="1"/>
            <a:r>
              <a:rPr lang="en-US" altLang="en-US" sz="2400">
                <a:solidFill>
                  <a:srgbClr val="008000"/>
                </a:solidFill>
              </a:rPr>
              <a:t>General Electronic Sensor</a:t>
            </a:r>
          </a:p>
          <a:p>
            <a:pPr lvl="1" eaLnBrk="1" hangingPunct="1"/>
            <a:r>
              <a:rPr lang="en-US" altLang="en-US" sz="2000" u="sng"/>
              <a:t>primary transducer</a:t>
            </a:r>
            <a:r>
              <a:rPr lang="en-US" altLang="en-US" sz="2000"/>
              <a:t>: changes “real world” parameter into electrical signal</a:t>
            </a:r>
          </a:p>
          <a:p>
            <a:pPr lvl="1" eaLnBrk="1" hangingPunct="1"/>
            <a:r>
              <a:rPr lang="en-US" altLang="en-US" sz="2000" u="sng"/>
              <a:t>secondary transducer</a:t>
            </a:r>
            <a:r>
              <a:rPr lang="en-US" altLang="en-US" sz="2000"/>
              <a:t>: converts electrical signal into analog or digital values</a:t>
            </a:r>
          </a:p>
          <a:p>
            <a:pPr lvl="2" eaLnBrk="1" hangingPunct="1"/>
            <a:endParaRPr lang="en-US" altLang="en-US" sz="1800"/>
          </a:p>
          <a:p>
            <a:pPr lvl="2" eaLnBrk="1" hangingPunct="1"/>
            <a:endParaRPr lang="en-US" altLang="en-US" sz="1800"/>
          </a:p>
          <a:p>
            <a:pPr lvl="2" eaLnBrk="1" hangingPunct="1"/>
            <a:endParaRPr lang="en-US" altLang="en-US" sz="1800"/>
          </a:p>
          <a:p>
            <a:pPr eaLnBrk="1" hangingPunct="1"/>
            <a:r>
              <a:rPr lang="en-US" altLang="en-US" sz="2400">
                <a:solidFill>
                  <a:srgbClr val="008000"/>
                </a:solidFill>
              </a:rPr>
              <a:t>Typical Electronic Sensor System</a:t>
            </a:r>
          </a:p>
          <a:p>
            <a:pPr lvl="1" eaLnBrk="1" hangingPunct="1"/>
            <a:endParaRPr lang="en-US" altLang="en-US" sz="1800"/>
          </a:p>
        </p:txBody>
      </p:sp>
      <p:sp>
        <p:nvSpPr>
          <p:cNvPr id="6149" name="AutoShape 6"/>
          <p:cNvSpPr>
            <a:spLocks noChangeArrowheads="1"/>
          </p:cNvSpPr>
          <p:nvPr/>
        </p:nvSpPr>
        <p:spPr bwMode="auto">
          <a:xfrm>
            <a:off x="4419600" y="3200400"/>
            <a:ext cx="1524000" cy="990600"/>
          </a:xfrm>
          <a:prstGeom prst="cloudCallout">
            <a:avLst>
              <a:gd name="adj1" fmla="val 18125"/>
              <a:gd name="adj2" fmla="val 38301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>
                <a:solidFill>
                  <a:srgbClr val="000000"/>
                </a:solidFill>
                <a:latin typeface="Arial" panose="020B0604020202020204" pitchFamily="34" charset="0"/>
              </a:rPr>
              <a:t>real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>
                <a:solidFill>
                  <a:srgbClr val="000000"/>
                </a:solidFill>
                <a:latin typeface="Arial" panose="020B0604020202020204" pitchFamily="34" charset="0"/>
              </a:rPr>
              <a:t>world</a:t>
            </a:r>
          </a:p>
        </p:txBody>
      </p:sp>
      <p:sp>
        <p:nvSpPr>
          <p:cNvPr id="6150" name="AutoShape 9"/>
          <p:cNvSpPr>
            <a:spLocks noChangeArrowheads="1"/>
          </p:cNvSpPr>
          <p:nvPr/>
        </p:nvSpPr>
        <p:spPr bwMode="auto">
          <a:xfrm>
            <a:off x="6781800" y="3276600"/>
            <a:ext cx="1219200" cy="762000"/>
          </a:xfrm>
          <a:prstGeom prst="wedgeEllipseCallout">
            <a:avLst>
              <a:gd name="adj1" fmla="val 33204"/>
              <a:gd name="adj2" fmla="val 40625"/>
            </a:avLst>
          </a:prstGeom>
          <a:solidFill>
            <a:srgbClr val="CCFF99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analog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signal</a:t>
            </a:r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5729289" y="3376614"/>
            <a:ext cx="1252537" cy="600075"/>
          </a:xfrm>
          <a:prstGeom prst="rect">
            <a:avLst/>
          </a:prstGeom>
          <a:noFill/>
          <a:ln w="19050">
            <a:solidFill>
              <a:srgbClr val="66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primary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transducer</a:t>
            </a:r>
          </a:p>
        </p:txBody>
      </p:sp>
      <p:sp>
        <p:nvSpPr>
          <p:cNvPr id="6152" name="Text Box 10"/>
          <p:cNvSpPr txBox="1">
            <a:spLocks noChangeArrowheads="1"/>
          </p:cNvSpPr>
          <p:nvPr/>
        </p:nvSpPr>
        <p:spPr bwMode="auto">
          <a:xfrm>
            <a:off x="7862889" y="3376614"/>
            <a:ext cx="1252537" cy="600075"/>
          </a:xfrm>
          <a:prstGeom prst="rect">
            <a:avLst/>
          </a:prstGeom>
          <a:noFill/>
          <a:ln w="19050">
            <a:solidFill>
              <a:srgbClr val="66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secondary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transducer</a:t>
            </a:r>
          </a:p>
        </p:txBody>
      </p:sp>
      <p:sp>
        <p:nvSpPr>
          <p:cNvPr id="6153" name="Line 13"/>
          <p:cNvSpPr>
            <a:spLocks noChangeShapeType="1"/>
          </p:cNvSpPr>
          <p:nvPr/>
        </p:nvSpPr>
        <p:spPr bwMode="auto">
          <a:xfrm>
            <a:off x="63246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4" name="Line 14"/>
          <p:cNvSpPr>
            <a:spLocks noChangeShapeType="1"/>
          </p:cNvSpPr>
          <p:nvPr/>
        </p:nvSpPr>
        <p:spPr bwMode="auto">
          <a:xfrm flipH="1">
            <a:off x="8001000" y="3962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5" name="AutoShape 17"/>
          <p:cNvSpPr>
            <a:spLocks noChangeArrowheads="1"/>
          </p:cNvSpPr>
          <p:nvPr/>
        </p:nvSpPr>
        <p:spPr bwMode="auto">
          <a:xfrm>
            <a:off x="6705600" y="4262913"/>
            <a:ext cx="1295400" cy="381000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FFFFF"/>
                </a:solidFill>
                <a:latin typeface="Arial" panose="020B0604020202020204" pitchFamily="34" charset="0"/>
              </a:rPr>
              <a:t>sensor</a:t>
            </a:r>
          </a:p>
        </p:txBody>
      </p:sp>
      <p:sp>
        <p:nvSpPr>
          <p:cNvPr id="6156" name="AutoShape 18"/>
          <p:cNvSpPr>
            <a:spLocks noChangeArrowheads="1"/>
          </p:cNvSpPr>
          <p:nvPr/>
        </p:nvSpPr>
        <p:spPr bwMode="auto">
          <a:xfrm>
            <a:off x="3200400" y="5357813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FFFFF"/>
                </a:solidFill>
                <a:latin typeface="Arial" panose="020B0604020202020204" pitchFamily="34" charset="0"/>
              </a:rPr>
              <a:t>sensor</a:t>
            </a:r>
          </a:p>
        </p:txBody>
      </p:sp>
      <p:sp>
        <p:nvSpPr>
          <p:cNvPr id="6157" name="Line 19"/>
          <p:cNvSpPr>
            <a:spLocks noChangeShapeType="1"/>
          </p:cNvSpPr>
          <p:nvPr/>
        </p:nvSpPr>
        <p:spPr bwMode="auto">
          <a:xfrm>
            <a:off x="2362200" y="55864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8" name="Text Box 20"/>
          <p:cNvSpPr txBox="1">
            <a:spLocks noChangeArrowheads="1"/>
          </p:cNvSpPr>
          <p:nvPr/>
        </p:nvSpPr>
        <p:spPr bwMode="auto">
          <a:xfrm>
            <a:off x="1981200" y="5129213"/>
            <a:ext cx="1295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signal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(measurand)</a:t>
            </a:r>
          </a:p>
        </p:txBody>
      </p:sp>
      <p:sp>
        <p:nvSpPr>
          <p:cNvPr id="6159" name="AutoShape 21"/>
          <p:cNvSpPr>
            <a:spLocks noChangeArrowheads="1"/>
          </p:cNvSpPr>
          <p:nvPr/>
        </p:nvSpPr>
        <p:spPr bwMode="auto">
          <a:xfrm>
            <a:off x="5791200" y="5205413"/>
            <a:ext cx="1828800" cy="838200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FFFFF"/>
                </a:solidFill>
                <a:latin typeface="Arial" panose="020B0604020202020204" pitchFamily="34" charset="0"/>
              </a:rPr>
              <a:t>microcontroller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rgbClr val="FFFFFF"/>
                </a:solidFill>
                <a:latin typeface="Arial" panose="020B0604020202020204" pitchFamily="34" charset="0"/>
              </a:rPr>
              <a:t>signal processing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rgbClr val="FFFFFF"/>
                </a:solidFill>
                <a:latin typeface="Arial" panose="020B0604020202020204" pitchFamily="34" charset="0"/>
              </a:rPr>
              <a:t>communication</a:t>
            </a:r>
          </a:p>
        </p:txBody>
      </p:sp>
      <p:sp>
        <p:nvSpPr>
          <p:cNvPr id="6160" name="Text Box 22"/>
          <p:cNvSpPr txBox="1">
            <a:spLocks noChangeArrowheads="1"/>
          </p:cNvSpPr>
          <p:nvPr/>
        </p:nvSpPr>
        <p:spPr bwMode="auto">
          <a:xfrm>
            <a:off x="4490442" y="5357813"/>
            <a:ext cx="12394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sensor data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analog/digital</a:t>
            </a:r>
          </a:p>
        </p:txBody>
      </p:sp>
      <p:sp>
        <p:nvSpPr>
          <p:cNvPr id="6161" name="Line 23"/>
          <p:cNvSpPr>
            <a:spLocks noChangeShapeType="1"/>
          </p:cNvSpPr>
          <p:nvPr/>
        </p:nvSpPr>
        <p:spPr bwMode="auto">
          <a:xfrm>
            <a:off x="4495800" y="55864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2" name="Line 24"/>
          <p:cNvSpPr>
            <a:spLocks noChangeShapeType="1"/>
          </p:cNvSpPr>
          <p:nvPr/>
        </p:nvSpPr>
        <p:spPr bwMode="auto">
          <a:xfrm>
            <a:off x="7620000" y="558641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63" name="Picture 25" descr="j0292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953000"/>
            <a:ext cx="1411288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" name="Text Box 26"/>
          <p:cNvSpPr txBox="1">
            <a:spLocks noChangeArrowheads="1"/>
          </p:cNvSpPr>
          <p:nvPr/>
        </p:nvSpPr>
        <p:spPr bwMode="auto">
          <a:xfrm>
            <a:off x="7692912" y="5334000"/>
            <a:ext cx="8114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network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8133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Electronic Sensor Systems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6705600" cy="54102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Components vary with application</a:t>
            </a:r>
          </a:p>
          <a:p>
            <a:pPr lvl="1" eaLnBrk="1" hangingPunct="1"/>
            <a:r>
              <a:rPr lang="en-US" altLang="en-US" smtClean="0"/>
              <a:t>digital sensor within an instrument</a:t>
            </a:r>
          </a:p>
          <a:p>
            <a:pPr lvl="2" eaLnBrk="1" hangingPunct="1"/>
            <a:r>
              <a:rPr lang="en-US" altLang="en-US" smtClean="0"/>
              <a:t>microcontroller</a:t>
            </a:r>
          </a:p>
          <a:p>
            <a:pPr lvl="3" eaLnBrk="1" hangingPunct="1"/>
            <a:r>
              <a:rPr lang="en-US" altLang="en-US" smtClean="0"/>
              <a:t>signal timing</a:t>
            </a:r>
          </a:p>
          <a:p>
            <a:pPr lvl="3" eaLnBrk="1" hangingPunct="1"/>
            <a:r>
              <a:rPr lang="en-US" altLang="en-US" smtClean="0"/>
              <a:t>data storage</a:t>
            </a:r>
          </a:p>
          <a:p>
            <a:pPr lvl="1" eaLnBrk="1" hangingPunct="1"/>
            <a:r>
              <a:rPr lang="en-US" altLang="en-US" smtClean="0"/>
              <a:t>analog sensor analyzed by a PC</a:t>
            </a:r>
          </a:p>
          <a:p>
            <a:pPr lvl="2" eaLnBrk="1" hangingPunct="1"/>
            <a:endParaRPr lang="en-US" altLang="en-US" smtClean="0"/>
          </a:p>
          <a:p>
            <a:pPr lvl="2" eaLnBrk="1" hangingPunct="1"/>
            <a:endParaRPr lang="en-US" altLang="en-US" smtClean="0"/>
          </a:p>
          <a:p>
            <a:pPr lvl="2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multiple sensors displayed over internet</a:t>
            </a:r>
          </a:p>
        </p:txBody>
      </p:sp>
      <p:sp>
        <p:nvSpPr>
          <p:cNvPr id="7172" name="AutoShape 7"/>
          <p:cNvSpPr>
            <a:spLocks noChangeArrowheads="1"/>
          </p:cNvSpPr>
          <p:nvPr/>
        </p:nvSpPr>
        <p:spPr bwMode="auto">
          <a:xfrm>
            <a:off x="7239000" y="1981200"/>
            <a:ext cx="1143000" cy="685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signal timing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7173" name="AutoShape 12"/>
          <p:cNvSpPr>
            <a:spLocks noChangeArrowheads="1"/>
          </p:cNvSpPr>
          <p:nvPr/>
        </p:nvSpPr>
        <p:spPr bwMode="auto">
          <a:xfrm>
            <a:off x="8610600" y="1905000"/>
            <a:ext cx="1143000" cy="3048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keypad</a:t>
            </a:r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4" name="AutoShape 13"/>
          <p:cNvSpPr>
            <a:spLocks noChangeArrowheads="1"/>
          </p:cNvSpPr>
          <p:nvPr/>
        </p:nvSpPr>
        <p:spPr bwMode="auto">
          <a:xfrm>
            <a:off x="5867400" y="1981200"/>
            <a:ext cx="1143000" cy="304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5" name="AutoShape 14"/>
          <p:cNvSpPr>
            <a:spLocks noChangeArrowheads="1"/>
          </p:cNvSpPr>
          <p:nvPr/>
        </p:nvSpPr>
        <p:spPr bwMode="auto">
          <a:xfrm>
            <a:off x="5867400" y="2362200"/>
            <a:ext cx="1143000" cy="304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6" name="Rectangle 15"/>
          <p:cNvSpPr>
            <a:spLocks noChangeArrowheads="1"/>
          </p:cNvSpPr>
          <p:nvPr/>
        </p:nvSpPr>
        <p:spPr bwMode="auto">
          <a:xfrm>
            <a:off x="5715000" y="1828800"/>
            <a:ext cx="4191000" cy="1066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7" name="Line 16"/>
          <p:cNvSpPr>
            <a:spLocks noChangeShapeType="1"/>
          </p:cNvSpPr>
          <p:nvPr/>
        </p:nvSpPr>
        <p:spPr bwMode="auto">
          <a:xfrm>
            <a:off x="70104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8" name="Line 17"/>
          <p:cNvSpPr>
            <a:spLocks noChangeShapeType="1"/>
          </p:cNvSpPr>
          <p:nvPr/>
        </p:nvSpPr>
        <p:spPr bwMode="auto">
          <a:xfrm>
            <a:off x="7010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9" name="Line 18"/>
          <p:cNvSpPr>
            <a:spLocks noChangeShapeType="1"/>
          </p:cNvSpPr>
          <p:nvPr/>
        </p:nvSpPr>
        <p:spPr bwMode="auto">
          <a:xfrm>
            <a:off x="8382000" y="2438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0" name="Line 19"/>
          <p:cNvSpPr>
            <a:spLocks noChangeShapeType="1"/>
          </p:cNvSpPr>
          <p:nvPr/>
        </p:nvSpPr>
        <p:spPr bwMode="auto">
          <a:xfrm flipH="1">
            <a:off x="83820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1" name="AutoShape 20"/>
          <p:cNvSpPr>
            <a:spLocks noChangeArrowheads="1"/>
          </p:cNvSpPr>
          <p:nvPr/>
        </p:nvSpPr>
        <p:spPr bwMode="auto">
          <a:xfrm>
            <a:off x="8610600" y="2362200"/>
            <a:ext cx="1143000" cy="3048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82" name="Text Box 21"/>
          <p:cNvSpPr txBox="1">
            <a:spLocks noChangeArrowheads="1"/>
          </p:cNvSpPr>
          <p:nvPr/>
        </p:nvSpPr>
        <p:spPr bwMode="auto">
          <a:xfrm>
            <a:off x="8267701" y="2667000"/>
            <a:ext cx="16938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i="1">
                <a:solidFill>
                  <a:srgbClr val="000000"/>
                </a:solidFill>
                <a:latin typeface="Arial" panose="020B0604020202020204" pitchFamily="34" charset="0"/>
              </a:rPr>
              <a:t>handheld instrument</a:t>
            </a:r>
          </a:p>
        </p:txBody>
      </p:sp>
      <p:sp>
        <p:nvSpPr>
          <p:cNvPr id="7183" name="AutoShape 22"/>
          <p:cNvSpPr>
            <a:spLocks noChangeArrowheads="1"/>
          </p:cNvSpPr>
          <p:nvPr/>
        </p:nvSpPr>
        <p:spPr bwMode="auto">
          <a:xfrm>
            <a:off x="8610600" y="35814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7184" name="AutoShape 23"/>
          <p:cNvSpPr>
            <a:spLocks noChangeArrowheads="1"/>
          </p:cNvSpPr>
          <p:nvPr/>
        </p:nvSpPr>
        <p:spPr bwMode="auto">
          <a:xfrm>
            <a:off x="8534400" y="4114800"/>
            <a:ext cx="838200" cy="1524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comm. card</a:t>
            </a:r>
          </a:p>
        </p:txBody>
      </p:sp>
      <p:sp>
        <p:nvSpPr>
          <p:cNvPr id="7185" name="AutoShape 24"/>
          <p:cNvSpPr>
            <a:spLocks noChangeArrowheads="1"/>
          </p:cNvSpPr>
          <p:nvPr/>
        </p:nvSpPr>
        <p:spPr bwMode="auto">
          <a:xfrm>
            <a:off x="5943600" y="3581400"/>
            <a:ext cx="1600200" cy="685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interface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A/D, communication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processing</a:t>
            </a:r>
            <a:endParaRPr lang="en-US" altLang="en-US" sz="9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86" name="AutoShape 25"/>
          <p:cNvSpPr>
            <a:spLocks noChangeArrowheads="1"/>
          </p:cNvSpPr>
          <p:nvPr/>
        </p:nvSpPr>
        <p:spPr bwMode="auto">
          <a:xfrm>
            <a:off x="4572000" y="3810000"/>
            <a:ext cx="1143000" cy="304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87" name="Line 26"/>
          <p:cNvSpPr>
            <a:spLocks noChangeShapeType="1"/>
          </p:cNvSpPr>
          <p:nvPr/>
        </p:nvSpPr>
        <p:spPr bwMode="auto">
          <a:xfrm>
            <a:off x="5715000" y="3962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8" name="Freeform 29"/>
          <p:cNvSpPr>
            <a:spLocks/>
          </p:cNvSpPr>
          <p:nvPr/>
        </p:nvSpPr>
        <p:spPr bwMode="auto">
          <a:xfrm>
            <a:off x="7543800" y="3810000"/>
            <a:ext cx="990600" cy="304800"/>
          </a:xfrm>
          <a:custGeom>
            <a:avLst/>
            <a:gdLst>
              <a:gd name="T0" fmla="*/ 0 w 432"/>
              <a:gd name="T1" fmla="*/ 2147483646 h 192"/>
              <a:gd name="T2" fmla="*/ 2147483646 w 432"/>
              <a:gd name="T3" fmla="*/ 0 h 192"/>
              <a:gd name="T4" fmla="*/ 2147483646 w 432"/>
              <a:gd name="T5" fmla="*/ 2147483646 h 192"/>
              <a:gd name="T6" fmla="*/ 2147483646 w 432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2" h="192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44" y="64"/>
                  <a:pt x="384" y="96"/>
                </a:cubicBezTo>
                <a:cubicBezTo>
                  <a:pt x="424" y="128"/>
                  <a:pt x="428" y="160"/>
                  <a:pt x="432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9" name="Text Box 30"/>
          <p:cNvSpPr txBox="1">
            <a:spLocks noChangeArrowheads="1"/>
          </p:cNvSpPr>
          <p:nvPr/>
        </p:nvSpPr>
        <p:spPr bwMode="auto">
          <a:xfrm>
            <a:off x="7620001" y="3581400"/>
            <a:ext cx="987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i="1">
                <a:solidFill>
                  <a:srgbClr val="000000"/>
                </a:solidFill>
                <a:latin typeface="Arial" panose="020B0604020202020204" pitchFamily="34" charset="0"/>
              </a:rPr>
              <a:t>e.g., RS232</a:t>
            </a:r>
          </a:p>
        </p:txBody>
      </p:sp>
      <p:sp>
        <p:nvSpPr>
          <p:cNvPr id="7190" name="AutoShape 31"/>
          <p:cNvSpPr>
            <a:spLocks noChangeArrowheads="1"/>
          </p:cNvSpPr>
          <p:nvPr/>
        </p:nvSpPr>
        <p:spPr bwMode="auto">
          <a:xfrm>
            <a:off x="5753100" y="5562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7191" name="AutoShape 32"/>
          <p:cNvSpPr>
            <a:spLocks noChangeArrowheads="1"/>
          </p:cNvSpPr>
          <p:nvPr/>
        </p:nvSpPr>
        <p:spPr bwMode="auto">
          <a:xfrm>
            <a:off x="5676900" y="6096000"/>
            <a:ext cx="838200" cy="1524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comm. card</a:t>
            </a:r>
          </a:p>
        </p:txBody>
      </p:sp>
      <p:sp>
        <p:nvSpPr>
          <p:cNvPr id="7192" name="Line 33"/>
          <p:cNvSpPr>
            <a:spLocks noChangeShapeType="1"/>
          </p:cNvSpPr>
          <p:nvPr/>
        </p:nvSpPr>
        <p:spPr bwMode="auto">
          <a:xfrm>
            <a:off x="4114800" y="50292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3" name="AutoShape 34"/>
          <p:cNvSpPr>
            <a:spLocks noChangeArrowheads="1"/>
          </p:cNvSpPr>
          <p:nvPr/>
        </p:nvSpPr>
        <p:spPr bwMode="auto">
          <a:xfrm rot="21236666" flipV="1">
            <a:off x="5907089" y="5027613"/>
            <a:ext cx="339725" cy="533400"/>
          </a:xfrm>
          <a:prstGeom prst="lightningBolt">
            <a:avLst/>
          </a:prstGeom>
          <a:solidFill>
            <a:srgbClr val="CC66FF"/>
          </a:solidFill>
          <a:ln w="9525">
            <a:solidFill>
              <a:srgbClr val="CC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4" name="Text Box 35"/>
          <p:cNvSpPr txBox="1">
            <a:spLocks noChangeArrowheads="1"/>
          </p:cNvSpPr>
          <p:nvPr/>
        </p:nvSpPr>
        <p:spPr bwMode="auto">
          <a:xfrm>
            <a:off x="5724525" y="4800600"/>
            <a:ext cx="742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i="1">
                <a:solidFill>
                  <a:srgbClr val="000000"/>
                </a:solidFill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7195" name="AutoShape 36"/>
          <p:cNvSpPr>
            <a:spLocks noChangeArrowheads="1"/>
          </p:cNvSpPr>
          <p:nvPr/>
        </p:nvSpPr>
        <p:spPr bwMode="auto">
          <a:xfrm>
            <a:off x="3581400" y="5486400"/>
            <a:ext cx="1066800" cy="2286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en-US" altLang="en-US" sz="10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96" name="AutoShape 37"/>
          <p:cNvSpPr>
            <a:spLocks noChangeArrowheads="1"/>
          </p:cNvSpPr>
          <p:nvPr/>
        </p:nvSpPr>
        <p:spPr bwMode="auto">
          <a:xfrm>
            <a:off x="3581400" y="5715000"/>
            <a:ext cx="1066800" cy="2286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endParaRPr lang="en-US" altLang="en-US" sz="10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97" name="AutoShape 38"/>
          <p:cNvSpPr>
            <a:spLocks noChangeArrowheads="1"/>
          </p:cNvSpPr>
          <p:nvPr/>
        </p:nvSpPr>
        <p:spPr bwMode="auto">
          <a:xfrm>
            <a:off x="3581400" y="5943600"/>
            <a:ext cx="1066800" cy="2286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comm.</a:t>
            </a:r>
            <a:endParaRPr lang="en-US" altLang="en-US" sz="10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98" name="Rectangle 39"/>
          <p:cNvSpPr>
            <a:spLocks noChangeArrowheads="1"/>
          </p:cNvSpPr>
          <p:nvPr/>
        </p:nvSpPr>
        <p:spPr bwMode="auto">
          <a:xfrm>
            <a:off x="3505200" y="5410200"/>
            <a:ext cx="1219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9" name="Freeform 40"/>
          <p:cNvSpPr>
            <a:spLocks/>
          </p:cNvSpPr>
          <p:nvPr/>
        </p:nvSpPr>
        <p:spPr bwMode="auto">
          <a:xfrm>
            <a:off x="4724400" y="5791200"/>
            <a:ext cx="990600" cy="304800"/>
          </a:xfrm>
          <a:custGeom>
            <a:avLst/>
            <a:gdLst>
              <a:gd name="T0" fmla="*/ 0 w 432"/>
              <a:gd name="T1" fmla="*/ 2147483646 h 192"/>
              <a:gd name="T2" fmla="*/ 2147483646 w 432"/>
              <a:gd name="T3" fmla="*/ 0 h 192"/>
              <a:gd name="T4" fmla="*/ 2147483646 w 432"/>
              <a:gd name="T5" fmla="*/ 2147483646 h 192"/>
              <a:gd name="T6" fmla="*/ 2147483646 w 432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2" h="192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44" y="64"/>
                  <a:pt x="384" y="96"/>
                </a:cubicBezTo>
                <a:cubicBezTo>
                  <a:pt x="424" y="128"/>
                  <a:pt x="428" y="160"/>
                  <a:pt x="432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0" name="AutoShape 41"/>
          <p:cNvSpPr>
            <a:spLocks noChangeArrowheads="1"/>
          </p:cNvSpPr>
          <p:nvPr/>
        </p:nvSpPr>
        <p:spPr bwMode="auto">
          <a:xfrm>
            <a:off x="7543800" y="5486400"/>
            <a:ext cx="1066800" cy="2286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en-US" altLang="en-US" sz="10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01" name="AutoShape 42"/>
          <p:cNvSpPr>
            <a:spLocks noChangeArrowheads="1"/>
          </p:cNvSpPr>
          <p:nvPr/>
        </p:nvSpPr>
        <p:spPr bwMode="auto">
          <a:xfrm>
            <a:off x="7543800" y="5715000"/>
            <a:ext cx="1066800" cy="2286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endParaRPr lang="en-US" altLang="en-US" sz="10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02" name="AutoShape 43"/>
          <p:cNvSpPr>
            <a:spLocks noChangeArrowheads="1"/>
          </p:cNvSpPr>
          <p:nvPr/>
        </p:nvSpPr>
        <p:spPr bwMode="auto">
          <a:xfrm>
            <a:off x="7543800" y="5943600"/>
            <a:ext cx="1066800" cy="2286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comm.</a:t>
            </a:r>
            <a:endParaRPr lang="en-US" altLang="en-US" sz="10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03" name="Rectangle 44"/>
          <p:cNvSpPr>
            <a:spLocks noChangeArrowheads="1"/>
          </p:cNvSpPr>
          <p:nvPr/>
        </p:nvSpPr>
        <p:spPr bwMode="auto">
          <a:xfrm>
            <a:off x="7467600" y="5410200"/>
            <a:ext cx="1219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4" name="Freeform 45"/>
          <p:cNvSpPr>
            <a:spLocks/>
          </p:cNvSpPr>
          <p:nvPr/>
        </p:nvSpPr>
        <p:spPr bwMode="auto">
          <a:xfrm flipH="1">
            <a:off x="6477000" y="5791200"/>
            <a:ext cx="990600" cy="304800"/>
          </a:xfrm>
          <a:custGeom>
            <a:avLst/>
            <a:gdLst>
              <a:gd name="T0" fmla="*/ 0 w 432"/>
              <a:gd name="T1" fmla="*/ 2147483646 h 192"/>
              <a:gd name="T2" fmla="*/ 2147483646 w 432"/>
              <a:gd name="T3" fmla="*/ 0 h 192"/>
              <a:gd name="T4" fmla="*/ 2147483646 w 432"/>
              <a:gd name="T5" fmla="*/ 2147483646 h 192"/>
              <a:gd name="T6" fmla="*/ 2147483646 w 432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2" h="192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44" y="64"/>
                  <a:pt x="384" y="96"/>
                </a:cubicBezTo>
                <a:cubicBezTo>
                  <a:pt x="424" y="128"/>
                  <a:pt x="428" y="160"/>
                  <a:pt x="432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5" name="Text Box 46"/>
          <p:cNvSpPr txBox="1">
            <a:spLocks noChangeArrowheads="1"/>
          </p:cNvSpPr>
          <p:nvPr/>
        </p:nvSpPr>
        <p:spPr bwMode="auto">
          <a:xfrm>
            <a:off x="4724400" y="5562600"/>
            <a:ext cx="927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i="1">
                <a:solidFill>
                  <a:srgbClr val="000000"/>
                </a:solidFill>
                <a:latin typeface="Arial" panose="020B0604020202020204" pitchFamily="34" charset="0"/>
              </a:rPr>
              <a:t>sensor bus</a:t>
            </a:r>
          </a:p>
        </p:txBody>
      </p:sp>
      <p:sp>
        <p:nvSpPr>
          <p:cNvPr id="7206" name="Text Box 47"/>
          <p:cNvSpPr txBox="1">
            <a:spLocks noChangeArrowheads="1"/>
          </p:cNvSpPr>
          <p:nvPr/>
        </p:nvSpPr>
        <p:spPr bwMode="auto">
          <a:xfrm>
            <a:off x="6477000" y="5562600"/>
            <a:ext cx="927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i="1">
                <a:solidFill>
                  <a:srgbClr val="000000"/>
                </a:solidFill>
                <a:latin typeface="Arial" panose="020B0604020202020204" pitchFamily="34" charset="0"/>
              </a:rPr>
              <a:t>sensor bus</a:t>
            </a:r>
          </a:p>
        </p:txBody>
      </p:sp>
    </p:spTree>
    <p:extLst>
      <p:ext uri="{BB962C8B-B14F-4D97-AF65-F5344CB8AC3E}">
        <p14:creationId xmlns:p14="http://schemas.microsoft.com/office/powerpoint/2010/main" val="13692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Primary Transducers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Conventional Transducers</a:t>
            </a:r>
          </a:p>
          <a:p>
            <a:pPr lvl="1" eaLnBrk="1" hangingPunct="1">
              <a:buFontTx/>
              <a:buNone/>
            </a:pPr>
            <a:r>
              <a:rPr lang="en-US" altLang="en-US" sz="2000" i="1"/>
              <a:t>large, but generally reliable, based on older technology</a:t>
            </a:r>
          </a:p>
          <a:p>
            <a:pPr lvl="1" eaLnBrk="1" hangingPunct="1"/>
            <a:r>
              <a:rPr lang="en-US" altLang="en-US" smtClean="0"/>
              <a:t>thermocouple: </a:t>
            </a:r>
            <a:r>
              <a:rPr lang="en-US" altLang="en-US" smtClean="0">
                <a:solidFill>
                  <a:srgbClr val="FF9933"/>
                </a:solidFill>
              </a:rPr>
              <a:t>temperature difference</a:t>
            </a:r>
          </a:p>
          <a:p>
            <a:pPr lvl="1" eaLnBrk="1" hangingPunct="1"/>
            <a:r>
              <a:rPr lang="en-US" altLang="en-US" smtClean="0"/>
              <a:t>compass (magnetic): </a:t>
            </a:r>
            <a:r>
              <a:rPr lang="en-US" altLang="en-US" smtClean="0">
                <a:solidFill>
                  <a:srgbClr val="FF9933"/>
                </a:solidFill>
              </a:rPr>
              <a:t>direction</a:t>
            </a:r>
          </a:p>
          <a:p>
            <a:pPr eaLnBrk="1" hangingPunct="1"/>
            <a:r>
              <a:rPr lang="en-US" altLang="en-US" smtClean="0"/>
              <a:t>Microelectronic Sensors</a:t>
            </a:r>
          </a:p>
          <a:p>
            <a:pPr lvl="1" eaLnBrk="1" hangingPunct="1">
              <a:buFontTx/>
              <a:buNone/>
            </a:pPr>
            <a:r>
              <a:rPr lang="en-US" altLang="en-US" sz="2000" i="1"/>
              <a:t>millimeter sized, highly sensitive, less robust</a:t>
            </a:r>
          </a:p>
          <a:p>
            <a:pPr lvl="1" eaLnBrk="1" hangingPunct="1"/>
            <a:r>
              <a:rPr lang="en-US" altLang="en-US" smtClean="0"/>
              <a:t>photodiode/phototransistor: </a:t>
            </a:r>
            <a:r>
              <a:rPr lang="en-US" altLang="en-US" smtClean="0">
                <a:solidFill>
                  <a:srgbClr val="FF9933"/>
                </a:solidFill>
              </a:rPr>
              <a:t>photon energy (light)</a:t>
            </a:r>
          </a:p>
          <a:p>
            <a:pPr lvl="2" eaLnBrk="1" hangingPunct="1"/>
            <a:r>
              <a:rPr lang="en-US" altLang="en-US" smtClean="0"/>
              <a:t>infrared detectors, proximity/intrusion alarms</a:t>
            </a:r>
          </a:p>
          <a:p>
            <a:pPr lvl="1" eaLnBrk="1" hangingPunct="1"/>
            <a:r>
              <a:rPr lang="en-US" altLang="en-US" smtClean="0"/>
              <a:t>piezoresisitve pressure sensor:</a:t>
            </a:r>
            <a:r>
              <a:rPr lang="en-US" altLang="en-US" smtClean="0">
                <a:solidFill>
                  <a:srgbClr val="FF9933"/>
                </a:solidFill>
              </a:rPr>
              <a:t> air/fluid pressure</a:t>
            </a:r>
          </a:p>
          <a:p>
            <a:pPr lvl="1" eaLnBrk="1" hangingPunct="1"/>
            <a:r>
              <a:rPr lang="en-US" altLang="en-US" smtClean="0"/>
              <a:t>microaccelerometers: </a:t>
            </a:r>
            <a:r>
              <a:rPr lang="en-US" altLang="en-US" smtClean="0">
                <a:solidFill>
                  <a:srgbClr val="FF9933"/>
                </a:solidFill>
              </a:rPr>
              <a:t>vibration, </a:t>
            </a:r>
            <a:r>
              <a:rPr lang="en-US" altLang="en-US" sz="2000">
                <a:solidFill>
                  <a:srgbClr val="FF9933"/>
                </a:solidFill>
              </a:rPr>
              <a:t>∆</a:t>
            </a:r>
            <a:r>
              <a:rPr lang="en-US" altLang="en-US" smtClean="0">
                <a:solidFill>
                  <a:srgbClr val="FF9933"/>
                </a:solidFill>
              </a:rPr>
              <a:t>-velocity </a:t>
            </a:r>
            <a:r>
              <a:rPr lang="en-US" altLang="en-US" sz="2000">
                <a:solidFill>
                  <a:srgbClr val="FF9933"/>
                </a:solidFill>
              </a:rPr>
              <a:t>(car crash)</a:t>
            </a:r>
          </a:p>
          <a:p>
            <a:pPr lvl="1" eaLnBrk="1" hangingPunct="1"/>
            <a:r>
              <a:rPr lang="en-US" altLang="en-US" smtClean="0"/>
              <a:t>chemical senors: </a:t>
            </a:r>
            <a:r>
              <a:rPr lang="en-US" altLang="en-US" smtClean="0">
                <a:solidFill>
                  <a:srgbClr val="FF9933"/>
                </a:solidFill>
              </a:rPr>
              <a:t>O</a:t>
            </a:r>
            <a:r>
              <a:rPr lang="en-US" altLang="en-US" baseline="-25000" smtClean="0">
                <a:solidFill>
                  <a:srgbClr val="FF9933"/>
                </a:solidFill>
              </a:rPr>
              <a:t>2</a:t>
            </a:r>
            <a:r>
              <a:rPr lang="en-US" altLang="en-US" smtClean="0">
                <a:solidFill>
                  <a:srgbClr val="FF9933"/>
                </a:solidFill>
              </a:rPr>
              <a:t>, CO</a:t>
            </a:r>
            <a:r>
              <a:rPr lang="en-US" altLang="en-US" baseline="-25000" smtClean="0">
                <a:solidFill>
                  <a:srgbClr val="FF9933"/>
                </a:solidFill>
              </a:rPr>
              <a:t>2</a:t>
            </a:r>
            <a:r>
              <a:rPr lang="en-US" altLang="en-US" smtClean="0">
                <a:solidFill>
                  <a:srgbClr val="FF9933"/>
                </a:solidFill>
              </a:rPr>
              <a:t>, Cl, Nitrates </a:t>
            </a:r>
            <a:r>
              <a:rPr lang="en-US" altLang="en-US" sz="2000">
                <a:solidFill>
                  <a:srgbClr val="FF9933"/>
                </a:solidFill>
              </a:rPr>
              <a:t>(explosives)</a:t>
            </a:r>
          </a:p>
          <a:p>
            <a:pPr lvl="1" eaLnBrk="1" hangingPunct="1"/>
            <a:r>
              <a:rPr lang="en-US" altLang="en-US" smtClean="0"/>
              <a:t>DNA arrays: match </a:t>
            </a:r>
            <a:r>
              <a:rPr lang="en-US" altLang="en-US" smtClean="0">
                <a:solidFill>
                  <a:srgbClr val="FF9933"/>
                </a:solidFill>
              </a:rPr>
              <a:t>DNA sequences</a:t>
            </a:r>
          </a:p>
        </p:txBody>
      </p:sp>
    </p:spTree>
    <p:extLst>
      <p:ext uri="{BB962C8B-B14F-4D97-AF65-F5344CB8AC3E}">
        <p14:creationId xmlns:p14="http://schemas.microsoft.com/office/powerpoint/2010/main" val="14735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Primary Transducers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Light Sensor</a:t>
            </a:r>
          </a:p>
          <a:p>
            <a:pPr lvl="1" eaLnBrk="1" hangingPunct="1"/>
            <a:r>
              <a:rPr lang="en-US" altLang="en-US" smtClean="0"/>
              <a:t>photoconductor</a:t>
            </a:r>
          </a:p>
          <a:p>
            <a:pPr lvl="2" eaLnBrk="1" hangingPunct="1"/>
            <a:r>
              <a:rPr lang="en-US" altLang="en-US" smtClean="0">
                <a:sym typeface="Symbol" panose="05050102010706020507" pitchFamily="18" charset="2"/>
              </a:rPr>
              <a:t>light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en-US" altLang="en-US" smtClean="0">
                <a:sym typeface="Symbol" panose="05050102010706020507" pitchFamily="18" charset="2"/>
              </a:rPr>
              <a:t>R</a:t>
            </a:r>
          </a:p>
          <a:p>
            <a:pPr lvl="2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photodiode</a:t>
            </a:r>
          </a:p>
          <a:p>
            <a:pPr lvl="2" eaLnBrk="1" hangingPunct="1"/>
            <a:r>
              <a:rPr lang="en-US" altLang="en-US" smtClean="0">
                <a:sym typeface="Symbol" panose="05050102010706020507" pitchFamily="18" charset="2"/>
              </a:rPr>
              <a:t>light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en-US" altLang="en-US" smtClean="0">
                <a:sym typeface="Symbol" panose="05050102010706020507" pitchFamily="18" charset="2"/>
              </a:rPr>
              <a:t>I</a:t>
            </a:r>
          </a:p>
          <a:p>
            <a:pPr lvl="2" eaLnBrk="1" hangingPunct="1"/>
            <a:endParaRPr lang="en-US" altLang="en-US" smtClean="0"/>
          </a:p>
          <a:p>
            <a:pPr lvl="2" eaLnBrk="1" hangingPunct="1"/>
            <a:endParaRPr lang="en-US" altLang="en-US" smtClean="0"/>
          </a:p>
          <a:p>
            <a:pPr lvl="2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membrane pressure sensor</a:t>
            </a:r>
          </a:p>
          <a:p>
            <a:pPr lvl="2" eaLnBrk="1" hangingPunct="1"/>
            <a:r>
              <a:rPr lang="en-US" altLang="en-US" smtClean="0"/>
              <a:t>resistive (pressure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en-US" altLang="en-US" smtClean="0">
                <a:sym typeface="Symbol" panose="05050102010706020507" pitchFamily="18" charset="2"/>
              </a:rPr>
              <a:t></a:t>
            </a:r>
            <a:r>
              <a:rPr lang="en-US" altLang="en-US" smtClean="0">
                <a:sym typeface="Wingdings" panose="05000000000000000000" pitchFamily="2" charset="2"/>
              </a:rPr>
              <a:t> R)</a:t>
            </a:r>
            <a:endParaRPr lang="en-US" altLang="en-US" smtClean="0"/>
          </a:p>
          <a:p>
            <a:pPr lvl="2" eaLnBrk="1" hangingPunct="1"/>
            <a:r>
              <a:rPr lang="en-US" altLang="en-US" smtClean="0"/>
              <a:t>capacitive (pressure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en-US" altLang="en-US" smtClean="0">
                <a:sym typeface="Symbol" panose="05050102010706020507" pitchFamily="18" charset="2"/>
              </a:rPr>
              <a:t></a:t>
            </a:r>
            <a:r>
              <a:rPr lang="en-US" altLang="en-US" smtClean="0">
                <a:sym typeface="Wingdings" panose="05000000000000000000" pitchFamily="2" charset="2"/>
              </a:rPr>
              <a:t>C)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990601"/>
            <a:ext cx="3794125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9" y="2362201"/>
            <a:ext cx="2981325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3149600"/>
            <a:ext cx="22129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4038601"/>
            <a:ext cx="3281363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1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Displacement Measurements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en-US" sz="2400"/>
              <a:t>Measurements of size, shape, and position utilize  </a:t>
            </a:r>
            <a:r>
              <a:rPr lang="en-US" altLang="en-US" sz="2400">
                <a:solidFill>
                  <a:srgbClr val="008000"/>
                </a:solidFill>
              </a:rPr>
              <a:t>displacement sensors</a:t>
            </a:r>
          </a:p>
          <a:p>
            <a:pPr lvl="4" eaLnBrk="1" hangingPunct="1">
              <a:lnSpc>
                <a:spcPct val="80000"/>
              </a:lnSpc>
              <a:spcBef>
                <a:spcPct val="15000"/>
              </a:spcBef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en-US" sz="2400"/>
              <a:t>Examples</a:t>
            </a:r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/>
              <a:t>diameter of part under stress (direct) </a:t>
            </a:r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/>
              <a:t>movement of a microphone diaphragm to quantify liquid movement through the heart (indirect) </a:t>
            </a:r>
          </a:p>
          <a:p>
            <a:pPr lvl="4" eaLnBrk="1" hangingPunct="1">
              <a:lnSpc>
                <a:spcPct val="80000"/>
              </a:lnSpc>
              <a:spcBef>
                <a:spcPct val="15000"/>
              </a:spcBef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en-US" sz="2400"/>
              <a:t>Primary Transducer Types</a:t>
            </a:r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/>
              <a:t>Resistive Sensors (Potentiometers &amp; </a:t>
            </a:r>
            <a:r>
              <a:rPr lang="en-US" altLang="en-US" sz="2000" u="sng"/>
              <a:t>Strain Gages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/>
              <a:t>Inductive Sensors</a:t>
            </a:r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/>
              <a:t>Capacitive Sensors</a:t>
            </a:r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/>
              <a:t>Piezoelectric Sensors</a:t>
            </a:r>
          </a:p>
          <a:p>
            <a:pPr lvl="4" eaLnBrk="1" hangingPunct="1">
              <a:lnSpc>
                <a:spcPct val="80000"/>
              </a:lnSpc>
              <a:spcBef>
                <a:spcPct val="15000"/>
              </a:spcBef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en-US" sz="2400"/>
              <a:t>Secondary Transducers</a:t>
            </a:r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/>
              <a:t>Wheatstone Bridge</a:t>
            </a:r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/>
              <a:t>Amplifiers</a:t>
            </a:r>
          </a:p>
        </p:txBody>
      </p:sp>
    </p:spTree>
    <p:extLst>
      <p:ext uri="{BB962C8B-B14F-4D97-AF65-F5344CB8AC3E}">
        <p14:creationId xmlns:p14="http://schemas.microsoft.com/office/powerpoint/2010/main" val="31202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Strain Gage: Gage Factor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en-US" sz="2400" dirty="0"/>
              <a:t>Remember: for a strained thin wire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000" dirty="0"/>
              <a:t> </a:t>
            </a:r>
            <a:r>
              <a:rPr lang="en-US" altLang="en-US" dirty="0" smtClean="0">
                <a:latin typeface="Symbol" panose="05050102010706020507" pitchFamily="18" charset="2"/>
              </a:rPr>
              <a:t>D</a:t>
            </a:r>
            <a:r>
              <a:rPr lang="en-US" altLang="en-US" dirty="0" smtClean="0"/>
              <a:t>R/R = </a:t>
            </a:r>
            <a:r>
              <a:rPr lang="en-US" altLang="en-US" dirty="0" smtClean="0">
                <a:latin typeface="Symbol" panose="05050102010706020507" pitchFamily="18" charset="2"/>
              </a:rPr>
              <a:t>D</a:t>
            </a:r>
            <a:r>
              <a:rPr lang="en-US" altLang="en-US" dirty="0" smtClean="0"/>
              <a:t>L/L – </a:t>
            </a:r>
            <a:r>
              <a:rPr lang="en-US" altLang="en-US" dirty="0" smtClean="0">
                <a:latin typeface="Symbol" panose="05050102010706020507" pitchFamily="18" charset="2"/>
              </a:rPr>
              <a:t>D</a:t>
            </a:r>
            <a:r>
              <a:rPr lang="en-US" altLang="en-US" dirty="0" smtClean="0"/>
              <a:t>A/A + </a:t>
            </a:r>
            <a:r>
              <a:rPr lang="en-US" altLang="en-US" dirty="0" err="1" smtClean="0">
                <a:latin typeface="Symbol" panose="05050102010706020507" pitchFamily="18" charset="2"/>
              </a:rPr>
              <a:t>Dr</a:t>
            </a:r>
            <a:r>
              <a:rPr lang="en-US" altLang="en-US" dirty="0" smtClean="0"/>
              <a:t>/</a:t>
            </a:r>
            <a:r>
              <a:rPr lang="en-US" altLang="en-US" dirty="0" smtClean="0">
                <a:latin typeface="Symbol" panose="05050102010706020507" pitchFamily="18" charset="2"/>
              </a:rPr>
              <a:t>r</a:t>
            </a:r>
            <a:endParaRPr lang="en-US" altLang="en-US" sz="2000" dirty="0"/>
          </a:p>
          <a:p>
            <a:pPr lvl="2" eaLnBrk="1" hangingPunct="1">
              <a:spcBef>
                <a:spcPct val="10000"/>
              </a:spcBef>
            </a:pPr>
            <a:r>
              <a:rPr lang="en-US" altLang="en-US" sz="1800" dirty="0"/>
              <a:t>A = </a:t>
            </a:r>
            <a:r>
              <a:rPr lang="en-US" altLang="en-US" sz="1800" dirty="0">
                <a:latin typeface="Symbol" panose="05050102010706020507" pitchFamily="18" charset="2"/>
              </a:rPr>
              <a:t>p</a:t>
            </a:r>
            <a:r>
              <a:rPr lang="en-US" altLang="en-US" sz="1800" dirty="0"/>
              <a:t> (D/2)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, for circular wire</a:t>
            </a:r>
          </a:p>
          <a:p>
            <a:pPr lvl="4" eaLnBrk="1" hangingPunct="1">
              <a:spcBef>
                <a:spcPct val="10000"/>
              </a:spcBef>
            </a:pPr>
            <a:endParaRPr lang="en-US" altLang="en-US" sz="1600" dirty="0"/>
          </a:p>
          <a:p>
            <a:pPr eaLnBrk="1" hangingPunct="1">
              <a:spcBef>
                <a:spcPct val="10000"/>
              </a:spcBef>
            </a:pPr>
            <a:r>
              <a:rPr lang="en-US" altLang="en-US" sz="2400" dirty="0">
                <a:solidFill>
                  <a:srgbClr val="008000"/>
                </a:solidFill>
              </a:rPr>
              <a:t>Poisson’s ratio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Symbol" panose="05050102010706020507" pitchFamily="18" charset="2"/>
              </a:rPr>
              <a:t>m</a:t>
            </a:r>
            <a:r>
              <a:rPr lang="en-US" altLang="en-US" sz="2400" dirty="0"/>
              <a:t>: relates change in diameter D to change in length L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000" dirty="0"/>
              <a:t> </a:t>
            </a:r>
            <a:r>
              <a:rPr lang="en-US" altLang="en-US" sz="2000" dirty="0">
                <a:latin typeface="Symbol" panose="05050102010706020507" pitchFamily="18" charset="2"/>
              </a:rPr>
              <a:t>D</a:t>
            </a:r>
            <a:r>
              <a:rPr lang="en-US" altLang="en-US" sz="2000" dirty="0"/>
              <a:t>D/D = - </a:t>
            </a:r>
            <a:r>
              <a:rPr lang="en-US" altLang="en-US" sz="2000" dirty="0">
                <a:latin typeface="Symbol" panose="05050102010706020507" pitchFamily="18" charset="2"/>
              </a:rPr>
              <a:t>m D</a:t>
            </a:r>
            <a:r>
              <a:rPr lang="en-US" altLang="en-US" sz="2000" dirty="0"/>
              <a:t>L/L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dirty="0"/>
              <a:t>Thus 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000" dirty="0"/>
              <a:t> </a:t>
            </a:r>
            <a:r>
              <a:rPr lang="en-US" altLang="en-US" sz="2000" dirty="0">
                <a:latin typeface="Symbol" panose="05050102010706020507" pitchFamily="18" charset="2"/>
              </a:rPr>
              <a:t>D</a:t>
            </a:r>
            <a:r>
              <a:rPr lang="en-US" altLang="en-US" sz="2000" dirty="0"/>
              <a:t>R/R = (1+2</a:t>
            </a:r>
            <a:r>
              <a:rPr lang="en-US" altLang="en-US" sz="2000" dirty="0">
                <a:latin typeface="Symbol" panose="05050102010706020507" pitchFamily="18" charset="2"/>
              </a:rPr>
              <a:t>m</a:t>
            </a:r>
            <a:r>
              <a:rPr lang="en-US" altLang="en-US" sz="2000" dirty="0"/>
              <a:t>) </a:t>
            </a:r>
            <a:r>
              <a:rPr lang="en-US" altLang="en-US" sz="2000" dirty="0">
                <a:latin typeface="Symbol" panose="05050102010706020507" pitchFamily="18" charset="2"/>
              </a:rPr>
              <a:t>D</a:t>
            </a:r>
            <a:r>
              <a:rPr lang="en-US" altLang="en-US" sz="2000" dirty="0"/>
              <a:t>L/L + </a:t>
            </a:r>
            <a:r>
              <a:rPr lang="en-US" altLang="en-US" sz="2000" dirty="0" err="1">
                <a:latin typeface="Symbol" panose="05050102010706020507" pitchFamily="18" charset="2"/>
              </a:rPr>
              <a:t>Dr</a:t>
            </a:r>
            <a:r>
              <a:rPr lang="en-US" altLang="en-US" sz="2000" dirty="0"/>
              <a:t>/</a:t>
            </a:r>
            <a:r>
              <a:rPr lang="en-US" altLang="en-US" sz="2000" dirty="0">
                <a:latin typeface="Symbol" panose="05050102010706020507" pitchFamily="18" charset="2"/>
              </a:rPr>
              <a:t>r</a:t>
            </a:r>
            <a:endParaRPr lang="en-US" altLang="en-US" sz="2000" dirty="0"/>
          </a:p>
          <a:p>
            <a:pPr lvl="1" eaLnBrk="1" hangingPunct="1">
              <a:spcBef>
                <a:spcPct val="10000"/>
              </a:spcBef>
            </a:pPr>
            <a:endParaRPr lang="en-US" altLang="en-US" sz="2000" dirty="0"/>
          </a:p>
          <a:p>
            <a:pPr eaLnBrk="1" hangingPunct="1">
              <a:spcBef>
                <a:spcPct val="10000"/>
              </a:spcBef>
            </a:pPr>
            <a:endParaRPr lang="en-US" altLang="en-US" sz="2400" dirty="0" smtClean="0">
              <a:solidFill>
                <a:srgbClr val="008000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2400" dirty="0" smtClean="0">
                <a:solidFill>
                  <a:srgbClr val="008000"/>
                </a:solidFill>
              </a:rPr>
              <a:t>Gage </a:t>
            </a:r>
            <a:r>
              <a:rPr lang="en-US" altLang="en-US" sz="2400" dirty="0">
                <a:solidFill>
                  <a:srgbClr val="008000"/>
                </a:solidFill>
              </a:rPr>
              <a:t>Factor</a:t>
            </a:r>
            <a:r>
              <a:rPr lang="en-US" altLang="en-US" sz="2400" dirty="0"/>
              <a:t>, G, used to compare strain-gage materials</a:t>
            </a:r>
          </a:p>
          <a:p>
            <a:pPr lvl="1" eaLnBrk="1" hangingPunct="1">
              <a:spcBef>
                <a:spcPct val="10000"/>
              </a:spcBef>
            </a:pPr>
            <a:endParaRPr lang="en-US" altLang="en-US" sz="2000" dirty="0"/>
          </a:p>
          <a:p>
            <a:pPr lvl="1" eaLnBrk="1" hangingPunct="1">
              <a:spcBef>
                <a:spcPct val="10000"/>
              </a:spcBef>
            </a:pPr>
            <a:r>
              <a:rPr lang="en-US" altLang="en-US" sz="2000" dirty="0"/>
              <a:t>G = </a:t>
            </a:r>
            <a:r>
              <a:rPr lang="en-US" altLang="en-US" sz="2000" dirty="0">
                <a:latin typeface="Symbol" panose="05050102010706020507" pitchFamily="18" charset="2"/>
              </a:rPr>
              <a:t>D</a:t>
            </a:r>
            <a:r>
              <a:rPr lang="en-US" altLang="en-US" sz="2000" dirty="0"/>
              <a:t>R/R = (1+2</a:t>
            </a:r>
            <a:r>
              <a:rPr lang="en-US" altLang="en-US" sz="2000" dirty="0">
                <a:latin typeface="Symbol" panose="05050102010706020507" pitchFamily="18" charset="2"/>
              </a:rPr>
              <a:t>m</a:t>
            </a:r>
            <a:r>
              <a:rPr lang="en-US" altLang="en-US" sz="2000" dirty="0"/>
              <a:t>) + </a:t>
            </a:r>
            <a:r>
              <a:rPr lang="en-US" altLang="en-US" sz="2000" dirty="0" err="1">
                <a:latin typeface="Symbol" panose="05050102010706020507" pitchFamily="18" charset="2"/>
              </a:rPr>
              <a:t>Dr</a:t>
            </a:r>
            <a:r>
              <a:rPr lang="en-US" altLang="en-US" sz="2000" dirty="0"/>
              <a:t>/</a:t>
            </a:r>
            <a:r>
              <a:rPr lang="en-US" altLang="en-US" sz="2000" dirty="0">
                <a:latin typeface="Symbol" panose="05050102010706020507" pitchFamily="18" charset="2"/>
              </a:rPr>
              <a:t>r</a:t>
            </a:r>
            <a:endParaRPr lang="en-US" altLang="en-US" sz="2000" dirty="0"/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en-US" sz="2000" dirty="0"/>
              <a:t>         </a:t>
            </a:r>
            <a:r>
              <a:rPr lang="en-US" altLang="en-US" sz="2000" dirty="0">
                <a:latin typeface="Symbol" panose="05050102010706020507" pitchFamily="18" charset="2"/>
              </a:rPr>
              <a:t>D</a:t>
            </a:r>
            <a:r>
              <a:rPr lang="en-US" altLang="en-US" sz="2000" dirty="0"/>
              <a:t>L/L                  </a:t>
            </a:r>
            <a:r>
              <a:rPr lang="en-US" altLang="en-US" sz="2000" dirty="0">
                <a:latin typeface="Symbol" panose="05050102010706020507" pitchFamily="18" charset="2"/>
              </a:rPr>
              <a:t>D</a:t>
            </a:r>
            <a:r>
              <a:rPr lang="en-US" altLang="en-US" sz="2000" dirty="0"/>
              <a:t>L/L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7315200" y="1524001"/>
            <a:ext cx="2133600" cy="701675"/>
            <a:chOff x="3888" y="768"/>
            <a:chExt cx="1344" cy="442"/>
          </a:xfrm>
        </p:grpSpPr>
        <p:sp>
          <p:nvSpPr>
            <p:cNvPr id="12297" name="Line 5"/>
            <p:cNvSpPr>
              <a:spLocks noChangeShapeType="1"/>
            </p:cNvSpPr>
            <p:nvPr/>
          </p:nvSpPr>
          <p:spPr bwMode="auto">
            <a:xfrm flipV="1">
              <a:off x="4368" y="86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8" name="Text Box 6"/>
            <p:cNvSpPr txBox="1">
              <a:spLocks noChangeArrowheads="1"/>
            </p:cNvSpPr>
            <p:nvPr/>
          </p:nvSpPr>
          <p:spPr bwMode="auto">
            <a:xfrm>
              <a:off x="4848" y="96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000" i="1">
                  <a:solidFill>
                    <a:srgbClr val="000000"/>
                  </a:solidFill>
                </a:rPr>
                <a:t>L</a:t>
              </a:r>
            </a:p>
          </p:txBody>
        </p:sp>
        <p:sp>
          <p:nvSpPr>
            <p:cNvPr id="12299" name="Oval 7"/>
            <p:cNvSpPr>
              <a:spLocks noChangeArrowheads="1"/>
            </p:cNvSpPr>
            <p:nvPr/>
          </p:nvSpPr>
          <p:spPr bwMode="auto">
            <a:xfrm rot="-409113">
              <a:off x="4128" y="768"/>
              <a:ext cx="288" cy="326"/>
            </a:xfrm>
            <a:prstGeom prst="ellipse">
              <a:avLst/>
            </a:prstGeom>
            <a:solidFill>
              <a:srgbClr val="CC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500000" lon="3300000" rev="0"/>
              </a:camera>
              <a:lightRig rig="legacyFlat2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CC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0" name="Line 8"/>
            <p:cNvSpPr>
              <a:spLocks noChangeShapeType="1"/>
            </p:cNvSpPr>
            <p:nvPr/>
          </p:nvSpPr>
          <p:spPr bwMode="auto">
            <a:xfrm>
              <a:off x="4128" y="100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1" name="Text Box 9"/>
            <p:cNvSpPr txBox="1">
              <a:spLocks noChangeArrowheads="1"/>
            </p:cNvSpPr>
            <p:nvPr/>
          </p:nvSpPr>
          <p:spPr bwMode="auto">
            <a:xfrm>
              <a:off x="3888" y="95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000" i="1">
                  <a:solidFill>
                    <a:srgbClr val="000000"/>
                  </a:solidFill>
                </a:rPr>
                <a:t>D</a:t>
              </a:r>
            </a:p>
          </p:txBody>
        </p:sp>
      </p:grpSp>
      <p:sp>
        <p:nvSpPr>
          <p:cNvPr id="12293" name="Line 10"/>
          <p:cNvSpPr>
            <a:spLocks noChangeShapeType="1"/>
          </p:cNvSpPr>
          <p:nvPr/>
        </p:nvSpPr>
        <p:spPr bwMode="auto">
          <a:xfrm>
            <a:off x="3538728" y="5647944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4" name="Line 11"/>
          <p:cNvSpPr>
            <a:spLocks noChangeShapeType="1"/>
          </p:cNvSpPr>
          <p:nvPr/>
        </p:nvSpPr>
        <p:spPr bwMode="auto">
          <a:xfrm>
            <a:off x="1615440" y="5647944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5" name="Text Box 12"/>
          <p:cNvSpPr txBox="1">
            <a:spLocks noChangeArrowheads="1"/>
          </p:cNvSpPr>
          <p:nvPr/>
        </p:nvSpPr>
        <p:spPr bwMode="auto">
          <a:xfrm>
            <a:off x="3124200" y="4191000"/>
            <a:ext cx="1612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3333CC"/>
                </a:solidFill>
                <a:latin typeface="Arial" panose="020B0604020202020204" pitchFamily="34" charset="0"/>
              </a:rPr>
              <a:t>dimensional effect</a:t>
            </a:r>
          </a:p>
        </p:txBody>
      </p:sp>
      <p:sp>
        <p:nvSpPr>
          <p:cNvPr id="12296" name="Text Box 13"/>
          <p:cNvSpPr txBox="1">
            <a:spLocks noChangeArrowheads="1"/>
          </p:cNvSpPr>
          <p:nvPr/>
        </p:nvSpPr>
        <p:spPr bwMode="auto">
          <a:xfrm>
            <a:off x="4800600" y="4191000"/>
            <a:ext cx="1741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rgbClr val="3333CC"/>
                </a:solidFill>
                <a:latin typeface="Arial" panose="020B0604020202020204" pitchFamily="34" charset="0"/>
              </a:rPr>
              <a:t>piezoresistive effect</a:t>
            </a:r>
          </a:p>
        </p:txBody>
      </p:sp>
    </p:spTree>
    <p:extLst>
      <p:ext uri="{BB962C8B-B14F-4D97-AF65-F5344CB8AC3E}">
        <p14:creationId xmlns:p14="http://schemas.microsoft.com/office/powerpoint/2010/main" val="8292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Temperature Sensor Options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Resistance Temperature Detectors (RTDs)</a:t>
            </a:r>
          </a:p>
          <a:p>
            <a:pPr lvl="1" eaLnBrk="1" hangingPunct="1"/>
            <a:r>
              <a:rPr lang="en-US" altLang="en-US" sz="1800"/>
              <a:t>Platinum, Nickel, Copper metals are typically used</a:t>
            </a:r>
          </a:p>
          <a:p>
            <a:pPr lvl="1" eaLnBrk="1" hangingPunct="1"/>
            <a:r>
              <a:rPr lang="en-US" altLang="en-US" sz="1800"/>
              <a:t>positive temperature coefficients</a:t>
            </a:r>
          </a:p>
          <a:p>
            <a:pPr eaLnBrk="1" hangingPunct="1"/>
            <a:r>
              <a:rPr lang="en-US" altLang="en-US" sz="2000"/>
              <a:t>Thermistors (“thermally sensitive resistor”)</a:t>
            </a:r>
          </a:p>
          <a:p>
            <a:pPr lvl="1" eaLnBrk="1" hangingPunct="1"/>
            <a:r>
              <a:rPr lang="en-US" altLang="en-US" sz="1800"/>
              <a:t>formed from semiconductor materials, not metals</a:t>
            </a:r>
          </a:p>
          <a:p>
            <a:pPr lvl="2" eaLnBrk="1" hangingPunct="1"/>
            <a:r>
              <a:rPr lang="en-US" altLang="en-US" sz="1600"/>
              <a:t>often composite of a ceramic and a metallic oxide (Mn, Co, Cu or Fe)</a:t>
            </a:r>
          </a:p>
          <a:p>
            <a:pPr lvl="1" eaLnBrk="1" hangingPunct="1"/>
            <a:r>
              <a:rPr lang="en-US" altLang="en-US" sz="1800"/>
              <a:t>typically have negative temperature coefficients</a:t>
            </a:r>
          </a:p>
          <a:p>
            <a:pPr eaLnBrk="1" hangingPunct="1"/>
            <a:r>
              <a:rPr lang="en-US" altLang="en-US" sz="2000" b="1"/>
              <a:t>Thermocouples</a:t>
            </a:r>
          </a:p>
          <a:p>
            <a:pPr lvl="1" eaLnBrk="1" hangingPunct="1"/>
            <a:r>
              <a:rPr lang="en-US" altLang="en-US" sz="1800"/>
              <a:t>based on the Seebeck effect: dissimilar metals at diff. temps. </a:t>
            </a:r>
            <a:r>
              <a:rPr lang="en-US" altLang="en-US" sz="1800">
                <a:sym typeface="Wingdings" panose="05000000000000000000" pitchFamily="2" charset="2"/>
              </a:rPr>
              <a:t> signal</a:t>
            </a:r>
            <a:endParaRPr lang="en-US" altLang="en-US" sz="1600"/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209801"/>
            <a:ext cx="1657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676400"/>
            <a:ext cx="321945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62401"/>
            <a:ext cx="27432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495800"/>
            <a:ext cx="6102350" cy="177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4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1283</Words>
  <Application>Microsoft Office PowerPoint</Application>
  <PresentationFormat>Widescreen</PresentationFormat>
  <Paragraphs>340</Paragraphs>
  <Slides>21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Calibri Light</vt:lpstr>
      <vt:lpstr>Comic Sans MS</vt:lpstr>
      <vt:lpstr>Symbol</vt:lpstr>
      <vt:lpstr>Tahoma</vt:lpstr>
      <vt:lpstr>Times New Roman</vt:lpstr>
      <vt:lpstr>Wingdings</vt:lpstr>
      <vt:lpstr>Office Theme</vt:lpstr>
      <vt:lpstr>Default Design</vt:lpstr>
      <vt:lpstr>Document</vt:lpstr>
      <vt:lpstr>Equation</vt:lpstr>
      <vt:lpstr>Chart</vt:lpstr>
      <vt:lpstr>SENSORS  Interfacing to the Real World: Review of Electrical Sensors and Actuators</vt:lpstr>
      <vt:lpstr>Transducers</vt:lpstr>
      <vt:lpstr>Sensor Systems</vt:lpstr>
      <vt:lpstr>Example Electronic Sensor Systems</vt:lpstr>
      <vt:lpstr>Primary Transducers</vt:lpstr>
      <vt:lpstr>Example Primary Transducers</vt:lpstr>
      <vt:lpstr>Displacement Measurements</vt:lpstr>
      <vt:lpstr>Strain Gage: Gage Factor</vt:lpstr>
      <vt:lpstr>Temperature Sensor Options</vt:lpstr>
      <vt:lpstr>Fiber-optic Temperature Sensor</vt:lpstr>
      <vt:lpstr>Example MEMS Transducers</vt:lpstr>
      <vt:lpstr>Passive Sensor Readout Circuit</vt:lpstr>
      <vt:lpstr>Operational Amplifiers</vt:lpstr>
      <vt:lpstr>Basic Opamp Configuration</vt:lpstr>
      <vt:lpstr>More Opamp Configurations</vt:lpstr>
      <vt:lpstr>Converting Configuration</vt:lpstr>
      <vt:lpstr>Instrumentation Amplifier</vt:lpstr>
      <vt:lpstr>Instrumentation Amplifier w/ BP Filter</vt:lpstr>
      <vt:lpstr>Connecting Sensors to Microcontrollers</vt:lpstr>
      <vt:lpstr>Connecting Smart Sensors to PC/Network</vt:lpstr>
      <vt:lpstr>Sensor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SENSORS  Interfacing to the Real World: Review of Electrical Sensors and Actuators</dc:title>
  <dc:creator>User</dc:creator>
  <cp:lastModifiedBy>User</cp:lastModifiedBy>
  <cp:revision>1</cp:revision>
  <dcterms:created xsi:type="dcterms:W3CDTF">2023-10-02T15:49:34Z</dcterms:created>
  <dcterms:modified xsi:type="dcterms:W3CDTF">2023-10-02T15:56:06Z</dcterms:modified>
</cp:coreProperties>
</file>