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450DC-3702-4143-B1E2-AD536C8BE80A}"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D13C5-4321-4D32-8D89-4D02754DB7DB}" type="slidenum">
              <a:rPr lang="en-US" smtClean="0"/>
              <a:t>‹#›</a:t>
            </a:fld>
            <a:endParaRPr lang="en-US"/>
          </a:p>
        </p:txBody>
      </p:sp>
    </p:spTree>
    <p:extLst>
      <p:ext uri="{BB962C8B-B14F-4D97-AF65-F5344CB8AC3E}">
        <p14:creationId xmlns:p14="http://schemas.microsoft.com/office/powerpoint/2010/main" val="166207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0CE31A26-5842-422D-91E8-B4187217A2F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171"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1177B71B-B067-4154-8104-C193CE1CA97E}"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172"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81BE51B6-1974-41F8-AC8B-478292B3EF9B}"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173"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174"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4391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09ED20C7-7BE7-44C8-B26D-439F8969FF26}"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11</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03"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9901BED5-E874-4EFD-8B0B-3BCF12C02BC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11</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04"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86F46525-8A5E-4DDC-A9D9-8D4A0A8660D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11</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05" name="Rectangle 3"/>
          <p:cNvSpPr>
            <a:spLocks noChangeArrowheads="1" noTextEdit="1"/>
          </p:cNvSpPr>
          <p:nvPr>
            <p:ph type="sldImg"/>
          </p:nvPr>
        </p:nvSpPr>
        <p:spPr>
          <a:xfrm>
            <a:off x="-14227175" y="-11796713"/>
            <a:ext cx="16656050" cy="12492038"/>
          </a:xfrm>
          <a:solidFill>
            <a:srgbClr val="FFFFFF"/>
          </a:solidFill>
          <a:ln>
            <a:solidFill>
              <a:srgbClr val="000000"/>
            </a:solidFill>
            <a:miter lim="800000"/>
            <a:headEnd/>
            <a:tailEnd/>
          </a:ln>
        </p:spPr>
      </p:sp>
      <p:sp>
        <p:nvSpPr>
          <p:cNvPr id="25606"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94096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44C86EA1-2B28-4C5A-B1E3-EF25391D83C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651" name="Rectangle 1"/>
          <p:cNvSpPr>
            <a:spLocks noChangeArrowheads="1" noTextEdit="1"/>
          </p:cNvSpPr>
          <p:nvPr>
            <p:ph type="sldImg"/>
          </p:nvPr>
        </p:nvSpPr>
        <p:spPr>
          <a:xfrm>
            <a:off x="1141413" y="695325"/>
            <a:ext cx="4568825" cy="3425825"/>
          </a:xfrm>
          <a:solidFill>
            <a:srgbClr val="FFFFFF"/>
          </a:solidFill>
          <a:ln>
            <a:solidFill>
              <a:srgbClr val="000000"/>
            </a:solidFill>
            <a:miter lim="800000"/>
            <a:headEnd/>
            <a:tailEnd/>
          </a:ln>
        </p:spPr>
      </p:sp>
      <p:sp>
        <p:nvSpPr>
          <p:cNvPr id="27652" name="Rectangle 2"/>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567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F26F8475-DBC4-435F-B3BD-2408D39B46D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699"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FC9DD1D-675D-4F52-94DA-C36AA49BE58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700"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13D82F41-69BF-4FE0-B379-D434E5C2A49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701"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9702"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63464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627FE78C-2DA9-4EA5-845B-08F78B32366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14</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747"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B7493BF4-CC3D-4A74-99B9-FCA78251862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14</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748"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8CC4BF1B-76AF-41CB-9C6B-0BF0490429C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14</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749"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1750"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58070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330E0CB5-02D0-4D5D-A68A-2718E6BDB8C9}"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15</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795"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503A2A2A-4F97-4D3A-99AB-78F926C41DC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15</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796"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C03864E6-0ADF-41FF-829B-E2651AB41225}"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15</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797"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3798"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32566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93466D69-FBFA-450E-BEE2-C2CAFB3DAE0E}"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16</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5843" name="Rectangle 1"/>
          <p:cNvSpPr>
            <a:spLocks noChangeArrowheads="1" noTextEdit="1"/>
          </p:cNvSpPr>
          <p:nvPr>
            <p:ph type="sldImg"/>
          </p:nvPr>
        </p:nvSpPr>
        <p:spPr>
          <a:xfrm>
            <a:off x="1141413" y="695325"/>
            <a:ext cx="4568825" cy="3425825"/>
          </a:xfrm>
          <a:solidFill>
            <a:srgbClr val="FFFFFF"/>
          </a:solidFill>
          <a:ln>
            <a:solidFill>
              <a:srgbClr val="000000"/>
            </a:solidFill>
            <a:miter lim="800000"/>
            <a:headEnd/>
            <a:tailEnd/>
          </a:ln>
        </p:spPr>
      </p:sp>
      <p:sp>
        <p:nvSpPr>
          <p:cNvPr id="35844" name="Rectangle 2"/>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33165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075433B7-4D50-4B0B-A81C-335316DD0730}"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17</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7891" name="Rectangle 1"/>
          <p:cNvSpPr>
            <a:spLocks noChangeArrowheads="1" noTextEdit="1"/>
          </p:cNvSpPr>
          <p:nvPr>
            <p:ph type="sldImg"/>
          </p:nvPr>
        </p:nvSpPr>
        <p:spPr>
          <a:xfrm>
            <a:off x="1141413" y="695325"/>
            <a:ext cx="4568825" cy="3425825"/>
          </a:xfrm>
          <a:solidFill>
            <a:srgbClr val="FFFFFF"/>
          </a:solidFill>
          <a:ln>
            <a:solidFill>
              <a:srgbClr val="000000"/>
            </a:solidFill>
            <a:miter lim="800000"/>
            <a:headEnd/>
            <a:tailEnd/>
          </a:ln>
        </p:spPr>
      </p:sp>
      <p:sp>
        <p:nvSpPr>
          <p:cNvPr id="37892" name="Rectangle 2"/>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61398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514B36C3-B140-487B-BEEE-C922B3A1F22B}"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18</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939"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32E2641A-33E9-4FC1-A591-1B902E9B1F4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18</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940"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C2AAC585-DC57-4191-AAC7-5033BED0F00F}"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18</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941"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9942"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36469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B4B73A7E-572B-48B9-A6EB-8B3D681FB94C}"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19</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1987" name="Rectangle 1"/>
          <p:cNvSpPr>
            <a:spLocks noChangeArrowheads="1" noTextEdit="1"/>
          </p:cNvSpPr>
          <p:nvPr>
            <p:ph type="sldImg"/>
          </p:nvPr>
        </p:nvSpPr>
        <p:spPr>
          <a:xfrm>
            <a:off x="381000" y="695325"/>
            <a:ext cx="6089650" cy="3425825"/>
          </a:xfrm>
          <a:solidFill>
            <a:srgbClr val="FFFFFF"/>
          </a:solidFill>
          <a:ln>
            <a:solidFill>
              <a:srgbClr val="000000"/>
            </a:solidFill>
            <a:miter lim="800000"/>
            <a:headEnd/>
            <a:tailEnd/>
          </a:ln>
        </p:spPr>
      </p:sp>
      <p:sp>
        <p:nvSpPr>
          <p:cNvPr id="41988" name="Rectangle 2"/>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997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7E7B793D-0869-416D-B0C3-CA6B5223A95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20</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4035" name="Rectangle 1"/>
          <p:cNvSpPr>
            <a:spLocks noChangeArrowheads="1" noTextEdit="1"/>
          </p:cNvSpPr>
          <p:nvPr>
            <p:ph type="sldImg"/>
          </p:nvPr>
        </p:nvSpPr>
        <p:spPr>
          <a:xfrm>
            <a:off x="1141413" y="695325"/>
            <a:ext cx="4568825" cy="3425825"/>
          </a:xfrm>
          <a:solidFill>
            <a:srgbClr val="FFFFFF"/>
          </a:solidFill>
          <a:ln>
            <a:solidFill>
              <a:srgbClr val="000000"/>
            </a:solidFill>
            <a:miter lim="800000"/>
            <a:headEnd/>
            <a:tailEnd/>
          </a:ln>
        </p:spPr>
      </p:sp>
      <p:sp>
        <p:nvSpPr>
          <p:cNvPr id="44036" name="Rectangle 2"/>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3518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12A76805-608A-42A1-BDFA-11774696D279}"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19"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C27A71F-66D5-4B03-9F0F-527AF59B7F8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20"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9278221A-548C-40CF-9865-C04BEAA8800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21"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9222"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921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131707BD-96F9-4214-A755-8FBCBFCE7D7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21</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6083"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B079DE6B-714C-4110-8790-156AC0C8870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21</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6084"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512ACA8D-3C8F-42E8-9B1C-EFE5DB4E047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21</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6085"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6086"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61647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3B9E9761-2735-4694-ABC1-4FFF156429FC}"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22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8131"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F2DB9EE2-0FCB-49CE-AB88-18DC9C67F07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22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8132"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94E1F711-2811-47CD-AD27-EDE8EF0BADB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22</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8133"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8134"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05150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73AD63D2-EC05-4511-824A-9EC8E5E7539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23</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0179" name="Rectangle 1"/>
          <p:cNvSpPr>
            <a:spLocks noChangeArrowheads="1" noTextEdit="1"/>
          </p:cNvSpPr>
          <p:nvPr>
            <p:ph type="sldImg"/>
          </p:nvPr>
        </p:nvSpPr>
        <p:spPr>
          <a:xfrm>
            <a:off x="1141413" y="695325"/>
            <a:ext cx="4567237" cy="3424238"/>
          </a:xfrm>
          <a:solidFill>
            <a:srgbClr val="FFFFFF"/>
          </a:solidFill>
          <a:ln>
            <a:solidFill>
              <a:srgbClr val="000000"/>
            </a:solidFill>
            <a:miter lim="800000"/>
            <a:headEnd/>
            <a:tailEnd/>
          </a:ln>
        </p:spPr>
      </p:sp>
      <p:sp>
        <p:nvSpPr>
          <p:cNvPr id="50180" name="Rectangle 2"/>
          <p:cNvSpPr>
            <a:spLocks noChangeArrowheads="1"/>
          </p:cNvSpPr>
          <p:nvPr>
            <p:ph type="body" idx="1"/>
          </p:nvPr>
        </p:nvSpPr>
        <p:spPr>
          <a:xfrm>
            <a:off x="685800" y="4343400"/>
            <a:ext cx="5481638" cy="402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6034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7C74145F-0762-451D-B5A9-1C41FFEC2444}"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4</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67"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AB6CC7AE-3873-4E32-ADF8-542CA55BF63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4</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68"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9F733B26-405F-40A8-A66F-B570F4B4C0EB}"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4</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69"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1270"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00326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92D116CD-62C9-4C6E-94B0-647B13CCDBBF}"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5</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15"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BEE67F6E-9EC6-43F5-910A-B7DB778B175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5</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16"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3DAACE8-58D9-42CC-BC57-34EF9673612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5</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17"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318"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8592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AC0B04C2-95C0-4887-B146-723102141AF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6</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363"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1BC28E42-873F-47F7-A7D6-918A77A0ABA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6</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364"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FFA9E4A0-1D1C-4F79-9F8B-88FC4FE50276}"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6</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365"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6"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1454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E584756D-6B4E-4EE8-9D73-28DB7F5E285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7</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411"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D9D8DED-7EDA-44A9-9E48-5F8A098D9A7E}"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7</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412"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F1407E5C-BFD5-4AFC-A053-9926B3E0F93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7</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413" name="Rectangle 3"/>
          <p:cNvSpPr>
            <a:spLocks noChangeArrowheads="1" noTextEdit="1"/>
          </p:cNvSpPr>
          <p:nvPr>
            <p:ph type="sldImg"/>
          </p:nvPr>
        </p:nvSpPr>
        <p:spPr>
          <a:xfrm>
            <a:off x="-14227175" y="-11796713"/>
            <a:ext cx="16656050" cy="12492038"/>
          </a:xfrm>
          <a:solidFill>
            <a:srgbClr val="FFFFFF"/>
          </a:solidFill>
          <a:ln>
            <a:solidFill>
              <a:srgbClr val="000000"/>
            </a:solidFill>
            <a:miter lim="800000"/>
            <a:headEnd/>
            <a:tailEnd/>
          </a:ln>
        </p:spPr>
      </p:sp>
      <p:sp>
        <p:nvSpPr>
          <p:cNvPr id="17414"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9823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501E03A2-E570-444B-9B42-A3608D7A70DE}"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8</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459" name="Rectangle 1"/>
          <p:cNvSpPr>
            <a:spLocks noChangeArrowheads="1" noTextEdit="1"/>
          </p:cNvSpPr>
          <p:nvPr>
            <p:ph type="sldImg"/>
          </p:nvPr>
        </p:nvSpPr>
        <p:spPr>
          <a:xfrm>
            <a:off x="1141413" y="695325"/>
            <a:ext cx="4567237" cy="3424238"/>
          </a:xfrm>
          <a:solidFill>
            <a:srgbClr val="FFFFFF"/>
          </a:solidFill>
          <a:ln>
            <a:solidFill>
              <a:srgbClr val="000000"/>
            </a:solidFill>
            <a:miter lim="800000"/>
            <a:headEnd/>
            <a:tailEnd/>
          </a:ln>
        </p:spPr>
      </p:sp>
      <p:sp>
        <p:nvSpPr>
          <p:cNvPr id="19460" name="Rectangle 2"/>
          <p:cNvSpPr>
            <a:spLocks noChangeArrowheads="1"/>
          </p:cNvSpPr>
          <p:nvPr>
            <p:ph type="body" idx="1"/>
          </p:nvPr>
        </p:nvSpPr>
        <p:spPr>
          <a:xfrm>
            <a:off x="685800" y="4343400"/>
            <a:ext cx="5481638" cy="402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0534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4CB91850-F5EC-4036-8D5F-905107FC27F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9</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507" name="Rectangle 1"/>
          <p:cNvSpPr>
            <a:spLocks noChangeArrowheads="1" noTextEdit="1"/>
          </p:cNvSpPr>
          <p:nvPr>
            <p:ph type="sldImg"/>
          </p:nvPr>
        </p:nvSpPr>
        <p:spPr>
          <a:xfrm>
            <a:off x="1141413" y="695325"/>
            <a:ext cx="4567237" cy="3424238"/>
          </a:xfrm>
          <a:solidFill>
            <a:srgbClr val="FFFFFF"/>
          </a:solidFill>
          <a:ln>
            <a:solidFill>
              <a:srgbClr val="000000"/>
            </a:solidFill>
            <a:miter lim="800000"/>
            <a:headEnd/>
            <a:tailEnd/>
          </a:ln>
        </p:spPr>
      </p:sp>
      <p:sp>
        <p:nvSpPr>
          <p:cNvPr id="21508" name="Rectangle 2"/>
          <p:cNvSpPr>
            <a:spLocks noChangeArrowheads="1"/>
          </p:cNvSpPr>
          <p:nvPr>
            <p:ph type="body" idx="1"/>
          </p:nvPr>
        </p:nvSpPr>
        <p:spPr>
          <a:xfrm>
            <a:off x="685800" y="4343400"/>
            <a:ext cx="5481638" cy="402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6244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fld id="{0613AF9E-6DC7-4973-82CF-05885610445B}"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723900" algn="l"/>
                  <a:tab pos="1447800" algn="l"/>
                  <a:tab pos="2171700" algn="l"/>
                  <a:tab pos="2895600" algn="l"/>
                </a:tabLst>
                <a:defRPr/>
              </a:pPr>
              <a:t>10</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555" name="Text Box 1"/>
          <p:cNvSpPr txBox="1">
            <a:spLocks noChangeArrowheads="1"/>
          </p:cNvSpPr>
          <p:nvPr/>
        </p:nvSpPr>
        <p:spPr bwMode="auto">
          <a:xfrm>
            <a:off x="3881438" y="868680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3492B0E-3CA8-4FBF-9771-121E445496F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10</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556" name="Text Box 2"/>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9CCEDFC-EF7D-4BDC-B5EC-17CA623C63FC}"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rPr>
              <a:pPr marL="0" marR="0" lvl="0" indent="0" algn="r" defTabSz="457200" rtl="0" eaLnBrk="1" fontAlgn="base" latinLnBrk="0" hangingPunct="0">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10</a:t>
            </a:fld>
            <a:endPar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557" name="Rectangle 3"/>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3558" name="Rectangle 4"/>
          <p:cNvSpPr>
            <a:spLocks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6493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EB3E88-8191-411A-AEEA-E9D6E4EBD2C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135599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B3E88-8191-411A-AEEA-E9D6E4EBD2C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19098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B3E88-8191-411A-AEEA-E9D6E4EBD2C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260922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07F30958-1CE3-49B9-B9CB-4F58D15CC44D}"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2427086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6E8A1404-B027-4F38-B862-E48C284946BC}"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335937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4859390C-0D2E-49AE-9202-4F4802A774D3}"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2734128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3951" y="1604963"/>
            <a:ext cx="4595283" cy="1370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2433" y="1604963"/>
            <a:ext cx="4597400" cy="1370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45BDF534-3C68-430F-95BF-163392A0111D}"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2522876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34E4818C-01E7-4AD2-AC58-8215250D4399}"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1145933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9BF0E839-832F-4C87-B800-183D35C66671}"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3640703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3DAE6556-AF22-4CE0-ADD8-10F05C893BAC}"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3315961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89007DF2-70BE-4601-B9A2-D177F8142D9F}"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260998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B3E88-8191-411A-AEEA-E9D6E4EBD2C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291091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E4AE475E-8687-4E3E-92C1-EF29F8F573E1}"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3816209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CE113586-0693-4F3A-97E3-30785EC6D8B3}"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321856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74201" y="217489"/>
            <a:ext cx="2360084" cy="15097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93952" y="217489"/>
            <a:ext cx="6877049" cy="15097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125DF3F8-1A6E-4487-BF32-5620AA719A87}"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927464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8433" y="217488"/>
            <a:ext cx="7435851" cy="12446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defTabSz="457200" fontAlgn="base" hangingPunct="0">
              <a:spcBef>
                <a:spcPct val="0"/>
              </a:spcBef>
              <a:spcAft>
                <a:spcPct val="0"/>
              </a:spcAft>
              <a:defRPr/>
            </a:pPr>
            <a:fld id="{9577C6C5-081E-422A-B26B-E9AAD6715CED}"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380953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3E88-8191-411A-AEEA-E9D6E4EBD2C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278052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EB3E88-8191-411A-AEEA-E9D6E4EBD2C5}"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204300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EB3E88-8191-411A-AEEA-E9D6E4EBD2C5}"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40839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EB3E88-8191-411A-AEEA-E9D6E4EBD2C5}"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422057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B3E88-8191-411A-AEEA-E9D6E4EBD2C5}"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164579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3E88-8191-411A-AEEA-E9D6E4EBD2C5}"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62129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3E88-8191-411A-AEEA-E9D6E4EBD2C5}"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B5-566F-40AD-BC2C-D475D6B475D7}" type="slidenum">
              <a:rPr lang="en-US" smtClean="0"/>
              <a:t>‹#›</a:t>
            </a:fld>
            <a:endParaRPr lang="en-US"/>
          </a:p>
        </p:txBody>
      </p:sp>
    </p:spTree>
    <p:extLst>
      <p:ext uri="{BB962C8B-B14F-4D97-AF65-F5344CB8AC3E}">
        <p14:creationId xmlns:p14="http://schemas.microsoft.com/office/powerpoint/2010/main" val="302989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B3E88-8191-411A-AEEA-E9D6E4EBD2C5}"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45B5-566F-40AD-BC2C-D475D6B475D7}" type="slidenum">
              <a:rPr lang="en-US" smtClean="0"/>
              <a:t>‹#›</a:t>
            </a:fld>
            <a:endParaRPr lang="en-US"/>
          </a:p>
        </p:txBody>
      </p:sp>
    </p:spTree>
    <p:extLst>
      <p:ext uri="{BB962C8B-B14F-4D97-AF65-F5344CB8AC3E}">
        <p14:creationId xmlns:p14="http://schemas.microsoft.com/office/powerpoint/2010/main" val="9260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398433" y="217488"/>
            <a:ext cx="7435851"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3075" name="Rectangle 2"/>
          <p:cNvSpPr>
            <a:spLocks noGrp="1" noChangeArrowheads="1"/>
          </p:cNvSpPr>
          <p:nvPr>
            <p:ph type="body" idx="1"/>
          </p:nvPr>
        </p:nvSpPr>
        <p:spPr bwMode="auto">
          <a:xfrm>
            <a:off x="2393951" y="1604963"/>
            <a:ext cx="9395883" cy="137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3076" name="Text Box 3"/>
          <p:cNvSpPr txBox="1">
            <a:spLocks noChangeArrowheads="1"/>
          </p:cNvSpPr>
          <p:nvPr/>
        </p:nvSpPr>
        <p:spPr bwMode="auto">
          <a:xfrm>
            <a:off x="2133600" y="5529264"/>
            <a:ext cx="2838451"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altLang="en-US" sz="18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Unicode MS" charset="0"/>
            </a:endParaRPr>
          </a:p>
        </p:txBody>
      </p:sp>
      <p:sp>
        <p:nvSpPr>
          <p:cNvPr id="3077" name="Text Box 4"/>
          <p:cNvSpPr txBox="1">
            <a:spLocks noChangeArrowheads="1"/>
          </p:cNvSpPr>
          <p:nvPr/>
        </p:nvSpPr>
        <p:spPr bwMode="auto">
          <a:xfrm>
            <a:off x="5084233" y="6084889"/>
            <a:ext cx="386291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altLang="en-US" sz="18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Unicode MS" charset="0"/>
            </a:endParaRPr>
          </a:p>
        </p:txBody>
      </p:sp>
      <p:sp>
        <p:nvSpPr>
          <p:cNvPr id="2" name="Rectangle 5"/>
          <p:cNvSpPr>
            <a:spLocks noGrp="1" noChangeArrowheads="1"/>
          </p:cNvSpPr>
          <p:nvPr>
            <p:ph type="sldNum"/>
          </p:nvPr>
        </p:nvSpPr>
        <p:spPr bwMode="auto">
          <a:xfrm>
            <a:off x="9088967" y="6084889"/>
            <a:ext cx="2832100" cy="4667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defRPr sz="1400">
                <a:solidFill>
                  <a:srgbClr val="000000"/>
                </a:solidFill>
                <a:latin typeface="Times New Roman" panose="02020603050405020304" pitchFamily="18" charset="0"/>
              </a:defRPr>
            </a:lvl1pPr>
          </a:lstStyle>
          <a:p>
            <a:pPr defTabSz="457200" fontAlgn="base" hangingPunct="0">
              <a:spcBef>
                <a:spcPct val="0"/>
              </a:spcBef>
              <a:spcAft>
                <a:spcPct val="0"/>
              </a:spcAft>
              <a:defRPr/>
            </a:pPr>
            <a:fld id="{8EFFCDE9-C1B9-4059-B284-3BEDADB09102}" type="slidenum">
              <a:rPr lang="en-US" altLang="en-US" smtClean="0"/>
              <a:pPr defTabSz="457200" fontAlgn="base" hangingPunct="0">
                <a:spcBef>
                  <a:spcPct val="0"/>
                </a:spcBef>
                <a:spcAft>
                  <a:spcPct val="0"/>
                </a:spcAft>
                <a:defRPr/>
              </a:pPr>
              <a:t>‹#›</a:t>
            </a:fld>
            <a:endParaRPr lang="en-US" altLang="en-US"/>
          </a:p>
        </p:txBody>
      </p:sp>
    </p:spTree>
    <p:extLst>
      <p:ext uri="{BB962C8B-B14F-4D97-AF65-F5344CB8AC3E}">
        <p14:creationId xmlns:p14="http://schemas.microsoft.com/office/powerpoint/2010/main" val="2032492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b="1" i="1">
          <a:solidFill>
            <a:srgbClr val="800000"/>
          </a:solidFill>
          <a:latin typeface="+mj-lt"/>
          <a:ea typeface="+mj-ea"/>
          <a:cs typeface="+mj-cs"/>
        </a:defRPr>
      </a:lvl1pPr>
      <a:lvl2pPr algn="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b="1" i="1">
          <a:solidFill>
            <a:srgbClr val="800000"/>
          </a:solidFill>
          <a:latin typeface="Arial" charset="0"/>
          <a:cs typeface="Arial Unicode MS" charset="0"/>
        </a:defRPr>
      </a:lvl2pPr>
      <a:lvl3pPr algn="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b="1" i="1">
          <a:solidFill>
            <a:srgbClr val="800000"/>
          </a:solidFill>
          <a:latin typeface="Arial" charset="0"/>
          <a:cs typeface="Arial Unicode MS" charset="0"/>
        </a:defRPr>
      </a:lvl3pPr>
      <a:lvl4pPr algn="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b="1" i="1">
          <a:solidFill>
            <a:srgbClr val="800000"/>
          </a:solidFill>
          <a:latin typeface="Arial" charset="0"/>
          <a:cs typeface="Arial Unicode MS" charset="0"/>
        </a:defRPr>
      </a:lvl4pPr>
      <a:lvl5pPr algn="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b="1" i="1">
          <a:solidFill>
            <a:srgbClr val="800000"/>
          </a:solidFill>
          <a:latin typeface="Arial" charset="0"/>
          <a:cs typeface="Arial Unicode MS" charset="0"/>
        </a:defRPr>
      </a:lvl5pPr>
      <a:lvl6pPr marL="2514600" indent="-228600" algn="r" defTabSz="457200" rtl="0" eaLnBrk="0" fontAlgn="base" hangingPunct="0">
        <a:lnSpc>
          <a:spcPct val="93000"/>
        </a:lnSpc>
        <a:spcBef>
          <a:spcPct val="0"/>
        </a:spcBef>
        <a:spcAft>
          <a:spcPct val="0"/>
        </a:spcAft>
        <a:buClr>
          <a:srgbClr val="000000"/>
        </a:buClr>
        <a:buSzPct val="100000"/>
        <a:buFont typeface="Times New Roman" pitchFamily="16" charset="0"/>
        <a:defRPr sz="4400" b="1" i="1">
          <a:solidFill>
            <a:srgbClr val="800000"/>
          </a:solidFill>
          <a:latin typeface="Arial" charset="0"/>
          <a:cs typeface="Arial Unicode MS" charset="0"/>
        </a:defRPr>
      </a:lvl6pPr>
      <a:lvl7pPr marL="2971800" indent="-228600" algn="r" defTabSz="457200" rtl="0" eaLnBrk="0" fontAlgn="base" hangingPunct="0">
        <a:lnSpc>
          <a:spcPct val="93000"/>
        </a:lnSpc>
        <a:spcBef>
          <a:spcPct val="0"/>
        </a:spcBef>
        <a:spcAft>
          <a:spcPct val="0"/>
        </a:spcAft>
        <a:buClr>
          <a:srgbClr val="000000"/>
        </a:buClr>
        <a:buSzPct val="100000"/>
        <a:buFont typeface="Times New Roman" pitchFamily="16" charset="0"/>
        <a:defRPr sz="4400" b="1" i="1">
          <a:solidFill>
            <a:srgbClr val="800000"/>
          </a:solidFill>
          <a:latin typeface="Arial" charset="0"/>
          <a:cs typeface="Arial Unicode MS" charset="0"/>
        </a:defRPr>
      </a:lvl7pPr>
      <a:lvl8pPr marL="3429000" indent="-228600" algn="r" defTabSz="457200" rtl="0" eaLnBrk="0" fontAlgn="base" hangingPunct="0">
        <a:lnSpc>
          <a:spcPct val="93000"/>
        </a:lnSpc>
        <a:spcBef>
          <a:spcPct val="0"/>
        </a:spcBef>
        <a:spcAft>
          <a:spcPct val="0"/>
        </a:spcAft>
        <a:buClr>
          <a:srgbClr val="000000"/>
        </a:buClr>
        <a:buSzPct val="100000"/>
        <a:buFont typeface="Times New Roman" pitchFamily="16" charset="0"/>
        <a:defRPr sz="4400" b="1" i="1">
          <a:solidFill>
            <a:srgbClr val="800000"/>
          </a:solidFill>
          <a:latin typeface="Arial" charset="0"/>
          <a:cs typeface="Arial Unicode MS" charset="0"/>
        </a:defRPr>
      </a:lvl8pPr>
      <a:lvl9pPr marL="3886200" indent="-228600" algn="r" defTabSz="457200" rtl="0" eaLnBrk="0" fontAlgn="base" hangingPunct="0">
        <a:lnSpc>
          <a:spcPct val="93000"/>
        </a:lnSpc>
        <a:spcBef>
          <a:spcPct val="0"/>
        </a:spcBef>
        <a:spcAft>
          <a:spcPct val="0"/>
        </a:spcAft>
        <a:buClr>
          <a:srgbClr val="000000"/>
        </a:buClr>
        <a:buSzPct val="100000"/>
        <a:buFont typeface="Times New Roman" pitchFamily="16" charset="0"/>
        <a:defRPr sz="4400" b="1" i="1">
          <a:solidFill>
            <a:srgbClr val="800000"/>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buChar char="–"/>
        <a:defRPr sz="2800">
          <a:solidFill>
            <a:srgbClr val="000000"/>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buChar char="•"/>
        <a:defRPr sz="2400">
          <a:solidFill>
            <a:srgbClr val="000000"/>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buChar char="–"/>
        <a:defRPr sz="2000">
          <a:solidFill>
            <a:srgbClr val="000000"/>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817939" y="1752601"/>
            <a:ext cx="4556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57200" eaLnBrk="0" fontAlgn="base" hangingPunct="0">
              <a:spcBef>
                <a:spcPct val="0"/>
              </a:spcBef>
              <a:spcAft>
                <a:spcPct val="0"/>
              </a:spcAft>
            </a:pPr>
            <a:r>
              <a:rPr lang="en-US" altLang="en-US" sz="4800">
                <a:solidFill>
                  <a:srgbClr val="7030A0"/>
                </a:solidFill>
                <a:latin typeface="Algerian" panose="04020705040A02060702" pitchFamily="82" charset="0"/>
              </a:rPr>
              <a:t>Smart Sensor</a:t>
            </a:r>
          </a:p>
        </p:txBody>
      </p:sp>
      <p:sp>
        <p:nvSpPr>
          <p:cNvPr id="5123" name="TextBox 3"/>
          <p:cNvSpPr txBox="1">
            <a:spLocks noChangeArrowheads="1"/>
          </p:cNvSpPr>
          <p:nvPr/>
        </p:nvSpPr>
        <p:spPr bwMode="auto">
          <a:xfrm>
            <a:off x="5029200" y="3810000"/>
            <a:ext cx="54546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57200" eaLnBrk="0" fontAlgn="base" hangingPunct="0">
              <a:spcBef>
                <a:spcPct val="0"/>
              </a:spcBef>
              <a:spcAft>
                <a:spcPct val="0"/>
              </a:spcAft>
            </a:pPr>
            <a:r>
              <a:rPr lang="en-US" altLang="en-US" sz="3600">
                <a:solidFill>
                  <a:srgbClr val="0070C0"/>
                </a:solidFill>
                <a:latin typeface="Algerian" panose="04020705040A02060702" pitchFamily="82" charset="0"/>
              </a:rPr>
              <a:t>Md. Sazzadur Rahman</a:t>
            </a:r>
          </a:p>
          <a:p>
            <a:pPr algn="ctr" defTabSz="457200" eaLnBrk="0" fontAlgn="base" hangingPunct="0">
              <a:spcBef>
                <a:spcPct val="0"/>
              </a:spcBef>
              <a:spcAft>
                <a:spcPct val="0"/>
              </a:spcAft>
            </a:pPr>
            <a:r>
              <a:rPr lang="en-US" altLang="en-US" sz="2400">
                <a:solidFill>
                  <a:srgbClr val="0070C0"/>
                </a:solidFill>
                <a:latin typeface="Algerian" panose="04020705040A02060702" pitchFamily="82" charset="0"/>
              </a:rPr>
              <a:t>Assistant Professor</a:t>
            </a:r>
          </a:p>
          <a:p>
            <a:pPr algn="ctr" defTabSz="457200" eaLnBrk="0" fontAlgn="base" hangingPunct="0">
              <a:spcBef>
                <a:spcPct val="0"/>
              </a:spcBef>
              <a:spcAft>
                <a:spcPct val="0"/>
              </a:spcAft>
            </a:pPr>
            <a:r>
              <a:rPr lang="en-US" altLang="en-US" sz="2400">
                <a:solidFill>
                  <a:srgbClr val="0070C0"/>
                </a:solidFill>
                <a:latin typeface="Algerian" panose="04020705040A02060702" pitchFamily="82" charset="0"/>
              </a:rPr>
              <a:t>Jahangirnagar University,</a:t>
            </a:r>
          </a:p>
          <a:p>
            <a:pPr algn="ctr" defTabSz="457200" eaLnBrk="0" fontAlgn="base" hangingPunct="0">
              <a:spcBef>
                <a:spcPct val="0"/>
              </a:spcBef>
              <a:spcAft>
                <a:spcPct val="0"/>
              </a:spcAft>
            </a:pPr>
            <a:r>
              <a:rPr lang="en-US" altLang="en-US" sz="2400">
                <a:solidFill>
                  <a:srgbClr val="0070C0"/>
                </a:solidFill>
                <a:latin typeface="Algerian" panose="04020705040A02060702" pitchFamily="82" charset="0"/>
              </a:rPr>
              <a:t>Savar, Dhaka-1342.</a:t>
            </a:r>
          </a:p>
        </p:txBody>
      </p:sp>
      <p:pic>
        <p:nvPicPr>
          <p:cNvPr id="5124" name="Picture 2" descr="Image result for logo jahangirnagar university&quot;"/>
          <p:cNvPicPr>
            <a:picLocks noChangeAspect="1" noChangeArrowheads="1"/>
          </p:cNvPicPr>
          <p:nvPr/>
        </p:nvPicPr>
        <p:blipFill>
          <a:blip r:embed="rId2">
            <a:extLst>
              <a:ext uri="{28A0092B-C50C-407E-A947-70E740481C1C}">
                <a14:useLocalDpi xmlns:a14="http://schemas.microsoft.com/office/drawing/2010/main" val="0"/>
              </a:ext>
            </a:extLst>
          </a:blip>
          <a:srcRect l="25143" r="24573"/>
          <a:stretch>
            <a:fillRect/>
          </a:stretch>
        </p:blipFill>
        <p:spPr bwMode="auto">
          <a:xfrm>
            <a:off x="3200400" y="3810000"/>
            <a:ext cx="16764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90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81200" y="4572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eaLnBrk="0" fontAlgn="base" hangingPunct="0">
              <a:spcBef>
                <a:spcPct val="0"/>
              </a:spcBef>
              <a:spcAft>
                <a:spcPct val="0"/>
              </a:spcAft>
              <a:buClr>
                <a:srgbClr val="000000"/>
              </a:buClr>
              <a:buSzPct val="100000"/>
            </a:pPr>
            <a:endParaRPr lang="en-US" altLang="en-US">
              <a:solidFill>
                <a:srgbClr val="FFFFFF"/>
              </a:solidFill>
              <a:latin typeface="Arial" panose="020B0604020202020204" pitchFamily="34" charset="0"/>
              <a:cs typeface="Arial Unicode MS" charset="0"/>
            </a:endParaRPr>
          </a:p>
        </p:txBody>
      </p:sp>
      <p:sp>
        <p:nvSpPr>
          <p:cNvPr id="22531" name="Text Box 2"/>
          <p:cNvSpPr txBox="1">
            <a:spLocks noChangeArrowheads="1"/>
          </p:cNvSpPr>
          <p:nvPr/>
        </p:nvSpPr>
        <p:spPr bwMode="auto">
          <a:xfrm>
            <a:off x="1568451" y="1600200"/>
            <a:ext cx="9180513"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1800">
                <a:cs typeface="DejaVu Sans" charset="0"/>
              </a:rPr>
              <a:t>    </a:t>
            </a:r>
          </a:p>
          <a:p>
            <a:pPr defTabSz="457200" eaLnBrk="0" fontAlgn="base" hangingPunct="0">
              <a:lnSpc>
                <a:spcPct val="100000"/>
              </a:lnSpc>
              <a:spcBef>
                <a:spcPct val="0"/>
              </a:spcBef>
              <a:spcAft>
                <a:spcPct val="0"/>
              </a:spcAft>
              <a:buClrTx/>
              <a:buNone/>
            </a:pPr>
            <a:r>
              <a:rPr lang="en-US" altLang="en-US" sz="1800">
                <a:cs typeface="DejaVu Sans" charset="0"/>
              </a:rPr>
              <a:t>We know that silicon shows a suitable physical signal conversion effect. Many of the physical effects of silicon can be used in making sensors. Based on these effects, different types of sensors can be constructed which can be used for measuring different physical and chemical measured.</a:t>
            </a:r>
          </a:p>
          <a:p>
            <a:pPr defTabSz="457200" eaLnBrk="0" fontAlgn="base" hangingPunct="0">
              <a:lnSpc>
                <a:spcPct val="100000"/>
              </a:lnSpc>
              <a:spcBef>
                <a:spcPct val="0"/>
              </a:spcBef>
              <a:spcAft>
                <a:spcPct val="0"/>
              </a:spcAft>
              <a:buClrTx/>
              <a:buNone/>
            </a:pPr>
            <a:r>
              <a:rPr lang="en-US" altLang="en-US" sz="1800">
                <a:cs typeface="DejaVu Sans" charset="0"/>
              </a:rPr>
              <a:t>Table1 below shows how different non electrical signal in which we can classify different measured.</a:t>
            </a:r>
          </a:p>
          <a:p>
            <a:pPr defTabSz="457200" eaLnBrk="0" fontAlgn="base" hangingPunct="0">
              <a:lnSpc>
                <a:spcPct val="100000"/>
              </a:lnSpc>
              <a:spcBef>
                <a:spcPct val="0"/>
              </a:spcBef>
              <a:spcAft>
                <a:spcPct val="0"/>
              </a:spcAft>
              <a:buClrTx/>
              <a:buNone/>
            </a:pPr>
            <a:endParaRPr lang="en-US" altLang="en-US" sz="1800">
              <a:cs typeface="DejaVu Sans" charset="0"/>
            </a:endParaRPr>
          </a:p>
          <a:p>
            <a:pPr defTabSz="457200" eaLnBrk="0" fontAlgn="base" hangingPunct="0">
              <a:lnSpc>
                <a:spcPct val="100000"/>
              </a:lnSpc>
              <a:spcBef>
                <a:spcPct val="0"/>
              </a:spcBef>
              <a:spcAft>
                <a:spcPct val="0"/>
              </a:spcAft>
              <a:buClrTx/>
              <a:buNone/>
            </a:pPr>
            <a:r>
              <a:rPr lang="en-US" altLang="en-US" sz="1800">
                <a:cs typeface="DejaVu Sans" charset="0"/>
              </a:rPr>
              <a:t>                                                   Table 1</a:t>
            </a:r>
          </a:p>
          <a:p>
            <a:pPr defTabSz="457200" eaLnBrk="0" fontAlgn="base" hangingPunct="0">
              <a:lnSpc>
                <a:spcPct val="100000"/>
              </a:lnSpc>
              <a:spcBef>
                <a:spcPct val="0"/>
              </a:spcBef>
              <a:spcAft>
                <a:spcPct val="0"/>
              </a:spcAft>
              <a:buClrTx/>
              <a:buNone/>
            </a:pPr>
            <a:r>
              <a:rPr lang="en-US" altLang="en-US" sz="1800">
                <a:cs typeface="DejaVu Sans" charset="0"/>
              </a:rPr>
              <a:t>                   Signal Domain                                                Examples</a:t>
            </a:r>
          </a:p>
          <a:p>
            <a:pPr defTabSz="457200" eaLnBrk="0" fontAlgn="base" hangingPunct="0">
              <a:lnSpc>
                <a:spcPct val="100000"/>
              </a:lnSpc>
              <a:spcBef>
                <a:spcPct val="0"/>
              </a:spcBef>
              <a:spcAft>
                <a:spcPct val="0"/>
              </a:spcAft>
              <a:buClrTx/>
              <a:buNone/>
            </a:pPr>
            <a:r>
              <a:rPr lang="en-US" altLang="en-US" sz="1800">
                <a:cs typeface="DejaVu Sans" charset="0"/>
              </a:rPr>
              <a:t>Radiant Signals                                             Light intensity,polarization,phase,wavelength</a:t>
            </a:r>
          </a:p>
          <a:p>
            <a:pPr defTabSz="457200" eaLnBrk="0" fontAlgn="base" hangingPunct="0">
              <a:lnSpc>
                <a:spcPct val="100000"/>
              </a:lnSpc>
              <a:spcBef>
                <a:spcPct val="0"/>
              </a:spcBef>
              <a:spcAft>
                <a:spcPct val="0"/>
              </a:spcAft>
              <a:buClrTx/>
              <a:buNone/>
            </a:pPr>
            <a:r>
              <a:rPr lang="en-US" altLang="en-US" sz="1800">
                <a:cs typeface="DejaVu Sans" charset="0"/>
              </a:rPr>
              <a:t>Mechanical Signals                                        Force ,pressure,flow,vacuum,thickness</a:t>
            </a:r>
          </a:p>
          <a:p>
            <a:pPr defTabSz="457200" eaLnBrk="0" fontAlgn="base" hangingPunct="0">
              <a:lnSpc>
                <a:spcPct val="100000"/>
              </a:lnSpc>
              <a:spcBef>
                <a:spcPct val="0"/>
              </a:spcBef>
              <a:spcAft>
                <a:spcPct val="0"/>
              </a:spcAft>
              <a:buClrTx/>
              <a:buNone/>
            </a:pPr>
            <a:r>
              <a:rPr lang="en-US" altLang="en-US" sz="1800">
                <a:cs typeface="DejaVu Sans" charset="0"/>
              </a:rPr>
              <a:t>Thermal Signals                                             Temperature , Temperature gradient,heat</a:t>
            </a:r>
          </a:p>
          <a:p>
            <a:pPr defTabSz="457200" eaLnBrk="0" fontAlgn="base" hangingPunct="0">
              <a:lnSpc>
                <a:spcPct val="100000"/>
              </a:lnSpc>
              <a:spcBef>
                <a:spcPct val="0"/>
              </a:spcBef>
              <a:spcAft>
                <a:spcPct val="0"/>
              </a:spcAft>
              <a:buClrTx/>
              <a:buNone/>
            </a:pPr>
            <a:r>
              <a:rPr lang="en-US" altLang="en-US" sz="1800">
                <a:cs typeface="DejaVu Sans" charset="0"/>
              </a:rPr>
              <a:t>Chemical Signals                                            Concentration,pH,toxicity</a:t>
            </a:r>
          </a:p>
          <a:p>
            <a:pPr defTabSz="457200" eaLnBrk="0" fontAlgn="base" hangingPunct="0">
              <a:lnSpc>
                <a:spcPct val="100000"/>
              </a:lnSpc>
              <a:spcBef>
                <a:spcPct val="0"/>
              </a:spcBef>
              <a:spcAft>
                <a:spcPct val="0"/>
              </a:spcAft>
              <a:buClrTx/>
              <a:buNone/>
            </a:pPr>
            <a:r>
              <a:rPr lang="en-US" altLang="en-US" sz="1800">
                <a:cs typeface="DejaVu Sans" charset="0"/>
              </a:rPr>
              <a:t>Magnetic Signals                                             Field intensity ,flux density,permeability</a:t>
            </a:r>
          </a:p>
        </p:txBody>
      </p:sp>
      <p:sp>
        <p:nvSpPr>
          <p:cNvPr id="22532" name="Text Box 3"/>
          <p:cNvSpPr txBox="1">
            <a:spLocks noChangeArrowheads="1"/>
          </p:cNvSpPr>
          <p:nvPr/>
        </p:nvSpPr>
        <p:spPr bwMode="auto">
          <a:xfrm>
            <a:off x="2954339" y="414339"/>
            <a:ext cx="6726237"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7080" rIns="0" bIns="0" anchor="ctr"/>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hangingPunct="0">
              <a:spcBef>
                <a:spcPct val="0"/>
              </a:spcBef>
              <a:spcAft>
                <a:spcPct val="0"/>
              </a:spcAft>
              <a:buClrTx/>
              <a:buNone/>
            </a:pPr>
            <a:r>
              <a:rPr lang="en-US" altLang="en-US" sz="4200" b="1">
                <a:solidFill>
                  <a:srgbClr val="800000"/>
                </a:solidFill>
                <a:cs typeface="DejaVu Sans" charset="0"/>
              </a:rPr>
              <a:t>SIGNAL CONVERSION EFFECTS</a:t>
            </a:r>
          </a:p>
        </p:txBody>
      </p:sp>
    </p:spTree>
    <p:extLst>
      <p:ext uri="{BB962C8B-B14F-4D97-AF65-F5344CB8AC3E}">
        <p14:creationId xmlns:p14="http://schemas.microsoft.com/office/powerpoint/2010/main" val="4029180384"/>
      </p:ext>
    </p:extLst>
  </p:cSld>
  <p:clrMapOvr>
    <a:masterClrMapping/>
  </p:clrMapOvr>
  <p:transition spd="med">
    <p:wedg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754188" y="1828800"/>
            <a:ext cx="617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1800">
                <a:cs typeface="DejaVu Sans" charset="0"/>
              </a:rPr>
              <a:t>Table 2 shows the physical effects for sensors in silicon.</a:t>
            </a:r>
          </a:p>
          <a:p>
            <a:pPr defTabSz="457200" eaLnBrk="0" fontAlgn="base" hangingPunct="0">
              <a:lnSpc>
                <a:spcPct val="100000"/>
              </a:lnSpc>
              <a:spcBef>
                <a:spcPct val="0"/>
              </a:spcBef>
              <a:spcAft>
                <a:spcPct val="0"/>
              </a:spcAft>
              <a:buClrTx/>
              <a:buNone/>
            </a:pPr>
            <a:r>
              <a:rPr lang="en-US" altLang="en-US" sz="1800">
                <a:cs typeface="DejaVu Sans" charset="0"/>
              </a:rPr>
              <a:t>                                              Table 2</a:t>
            </a:r>
          </a:p>
          <a:p>
            <a:pPr defTabSz="457200" eaLnBrk="0" fontAlgn="base" hangingPunct="0">
              <a:lnSpc>
                <a:spcPct val="100000"/>
              </a:lnSpc>
              <a:spcBef>
                <a:spcPct val="0"/>
              </a:spcBef>
              <a:spcAft>
                <a:spcPct val="0"/>
              </a:spcAft>
              <a:buClrTx/>
              <a:buNone/>
            </a:pPr>
            <a:endParaRPr lang="en-US" altLang="en-US" sz="1800">
              <a:cs typeface="DejaVu Sans" charset="0"/>
            </a:endParaRPr>
          </a:p>
        </p:txBody>
      </p:sp>
      <p:sp>
        <p:nvSpPr>
          <p:cNvPr id="24579" name="Text Box 2"/>
          <p:cNvSpPr txBox="1">
            <a:spLocks noChangeArrowheads="1"/>
          </p:cNvSpPr>
          <p:nvPr/>
        </p:nvSpPr>
        <p:spPr bwMode="auto">
          <a:xfrm>
            <a:off x="1520826" y="2501901"/>
            <a:ext cx="914717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1800" dirty="0">
                <a:cs typeface="DejaVu Sans" charset="0"/>
              </a:rPr>
              <a:t>                                                                               Examples</a:t>
            </a:r>
          </a:p>
          <a:p>
            <a:pPr defTabSz="457200" eaLnBrk="0" fontAlgn="base" hangingPunct="0">
              <a:lnSpc>
                <a:spcPct val="100000"/>
              </a:lnSpc>
              <a:spcBef>
                <a:spcPct val="0"/>
              </a:spcBef>
              <a:spcAft>
                <a:spcPct val="0"/>
              </a:spcAft>
              <a:buClrTx/>
              <a:buNone/>
            </a:pPr>
            <a:r>
              <a:rPr lang="en-US" altLang="en-US" sz="1800" dirty="0">
                <a:cs typeface="DejaVu Sans" charset="0"/>
              </a:rPr>
              <a:t>Radiant Signals                                  Photo voltaic effect, photoelectric effect,</a:t>
            </a:r>
          </a:p>
          <a:p>
            <a:pPr defTabSz="457200" eaLnBrk="0" fontAlgn="base" hangingPunct="0">
              <a:lnSpc>
                <a:spcPct val="100000"/>
              </a:lnSpc>
              <a:spcBef>
                <a:spcPct val="0"/>
              </a:spcBef>
              <a:spcAft>
                <a:spcPct val="0"/>
              </a:spcAft>
              <a:buClrTx/>
              <a:buNone/>
            </a:pPr>
            <a:r>
              <a:rPr lang="en-US" altLang="en-US" sz="1800" dirty="0">
                <a:cs typeface="DejaVu Sans" charset="0"/>
              </a:rPr>
              <a:t>                                                           photo conductivity, and photo magneto-electric</a:t>
            </a:r>
          </a:p>
          <a:p>
            <a:pPr defTabSz="457200" eaLnBrk="0" fontAlgn="base" hangingPunct="0">
              <a:lnSpc>
                <a:spcPct val="100000"/>
              </a:lnSpc>
              <a:spcBef>
                <a:spcPct val="0"/>
              </a:spcBef>
              <a:spcAft>
                <a:spcPct val="0"/>
              </a:spcAft>
              <a:buClrTx/>
              <a:buNone/>
            </a:pPr>
            <a:r>
              <a:rPr lang="en-US" altLang="en-US" sz="1800" dirty="0">
                <a:cs typeface="DejaVu Sans" charset="0"/>
              </a:rPr>
              <a:t>                                                           effect.</a:t>
            </a:r>
          </a:p>
          <a:p>
            <a:pPr defTabSz="457200" eaLnBrk="0" fontAlgn="base" hangingPunct="0">
              <a:lnSpc>
                <a:spcPct val="100000"/>
              </a:lnSpc>
              <a:spcBef>
                <a:spcPct val="0"/>
              </a:spcBef>
              <a:spcAft>
                <a:spcPct val="0"/>
              </a:spcAft>
              <a:buClrTx/>
              <a:buNone/>
            </a:pPr>
            <a:r>
              <a:rPr lang="en-US" altLang="en-US" sz="1800" dirty="0">
                <a:cs typeface="DejaVu Sans" charset="0"/>
              </a:rPr>
              <a:t>Mechanical Signals                            </a:t>
            </a:r>
            <a:r>
              <a:rPr lang="en-US" altLang="en-US" sz="1800" dirty="0" err="1">
                <a:cs typeface="DejaVu Sans" charset="0"/>
              </a:rPr>
              <a:t>piezoresistivity</a:t>
            </a:r>
            <a:endParaRPr lang="en-US" altLang="en-US" sz="1800" dirty="0">
              <a:cs typeface="DejaVu Sans" charset="0"/>
            </a:endParaRPr>
          </a:p>
          <a:p>
            <a:pPr defTabSz="457200" eaLnBrk="0" fontAlgn="base" hangingPunct="0">
              <a:lnSpc>
                <a:spcPct val="100000"/>
              </a:lnSpc>
              <a:spcBef>
                <a:spcPct val="0"/>
              </a:spcBef>
              <a:spcAft>
                <a:spcPct val="0"/>
              </a:spcAft>
              <a:buClrTx/>
              <a:buNone/>
            </a:pPr>
            <a:r>
              <a:rPr lang="en-US" altLang="en-US" sz="1800" dirty="0">
                <a:cs typeface="DejaVu Sans" charset="0"/>
              </a:rPr>
              <a:t>Thermal Signals                                 </a:t>
            </a:r>
            <a:r>
              <a:rPr lang="en-US" altLang="en-US" sz="1800" dirty="0" err="1">
                <a:cs typeface="DejaVu Sans" charset="0"/>
              </a:rPr>
              <a:t>Seebeck</a:t>
            </a:r>
            <a:r>
              <a:rPr lang="en-US" altLang="en-US" sz="1800" dirty="0">
                <a:cs typeface="DejaVu Sans" charset="0"/>
              </a:rPr>
              <a:t> </a:t>
            </a:r>
            <a:r>
              <a:rPr lang="en-US" altLang="en-US" sz="1800" dirty="0" err="1">
                <a:cs typeface="DejaVu Sans" charset="0"/>
              </a:rPr>
              <a:t>effect,temperature</a:t>
            </a:r>
            <a:r>
              <a:rPr lang="en-US" altLang="en-US" sz="1800" dirty="0">
                <a:cs typeface="DejaVu Sans" charset="0"/>
              </a:rPr>
              <a:t> dependence of</a:t>
            </a:r>
          </a:p>
          <a:p>
            <a:pPr defTabSz="457200" eaLnBrk="0" fontAlgn="base" hangingPunct="0">
              <a:lnSpc>
                <a:spcPct val="100000"/>
              </a:lnSpc>
              <a:spcBef>
                <a:spcPct val="0"/>
              </a:spcBef>
              <a:spcAft>
                <a:spcPct val="0"/>
              </a:spcAft>
              <a:buClrTx/>
              <a:buNone/>
            </a:pPr>
            <a:r>
              <a:rPr lang="en-US" altLang="en-US" sz="1800" dirty="0">
                <a:cs typeface="DejaVu Sans" charset="0"/>
              </a:rPr>
              <a:t>                                                           conductivity</a:t>
            </a:r>
          </a:p>
          <a:p>
            <a:pPr defTabSz="457200" eaLnBrk="0" fontAlgn="base" hangingPunct="0">
              <a:lnSpc>
                <a:spcPct val="100000"/>
              </a:lnSpc>
              <a:spcBef>
                <a:spcPct val="0"/>
              </a:spcBef>
              <a:spcAft>
                <a:spcPct val="0"/>
              </a:spcAft>
              <a:buClrTx/>
              <a:buNone/>
            </a:pPr>
            <a:r>
              <a:rPr lang="en-US" altLang="en-US" sz="1800" dirty="0">
                <a:cs typeface="DejaVu Sans" charset="0"/>
              </a:rPr>
              <a:t>Chemical Signals                                Ion sensitive field effect</a:t>
            </a:r>
          </a:p>
          <a:p>
            <a:pPr defTabSz="457200" eaLnBrk="0" fontAlgn="base" hangingPunct="0">
              <a:lnSpc>
                <a:spcPct val="100000"/>
              </a:lnSpc>
              <a:spcBef>
                <a:spcPct val="0"/>
              </a:spcBef>
              <a:spcAft>
                <a:spcPct val="0"/>
              </a:spcAft>
              <a:buClrTx/>
              <a:buNone/>
            </a:pPr>
            <a:r>
              <a:rPr lang="en-US" altLang="en-US" sz="1800" dirty="0">
                <a:cs typeface="DejaVu Sans" charset="0"/>
              </a:rPr>
              <a:t>Magnetic Signals                                Hall </a:t>
            </a:r>
            <a:r>
              <a:rPr lang="en-US" altLang="en-US" sz="1800" dirty="0" err="1">
                <a:cs typeface="DejaVu Sans" charset="0"/>
              </a:rPr>
              <a:t>effect,magneto</a:t>
            </a:r>
            <a:r>
              <a:rPr lang="en-US" altLang="en-US" sz="1800" dirty="0">
                <a:cs typeface="DejaVu Sans" charset="0"/>
              </a:rPr>
              <a:t> resistance</a:t>
            </a:r>
          </a:p>
          <a:p>
            <a:pPr defTabSz="457200" eaLnBrk="0" fontAlgn="base" hangingPunct="0">
              <a:lnSpc>
                <a:spcPct val="100000"/>
              </a:lnSpc>
              <a:spcBef>
                <a:spcPct val="0"/>
              </a:spcBef>
              <a:spcAft>
                <a:spcPct val="0"/>
              </a:spcAft>
              <a:buClrTx/>
              <a:buNone/>
            </a:pPr>
            <a:r>
              <a:rPr lang="en-US" altLang="en-US" sz="1800" dirty="0">
                <a:cs typeface="DejaVu Sans" charset="0"/>
              </a:rPr>
              <a:t> One problem with silicon is that its sensitivities to strain, light and magnetic field show a large cross- sensitivity to temperature. When it is not possible to have silicon with proper effect, it is possible to deposit layers of materials with desired sensitivity on the top of a silicon substrate. Thus we can have a magnetic field sensor by depositing Ni-Fe layer on the top of a silicon substrate.</a:t>
            </a:r>
          </a:p>
        </p:txBody>
      </p:sp>
      <p:sp>
        <p:nvSpPr>
          <p:cNvPr id="24580" name="Text Box 3"/>
          <p:cNvSpPr txBox="1">
            <a:spLocks noChangeArrowheads="1"/>
          </p:cNvSpPr>
          <p:nvPr/>
        </p:nvSpPr>
        <p:spPr bwMode="auto">
          <a:xfrm>
            <a:off x="2098676" y="80963"/>
            <a:ext cx="79978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400" b="1">
                <a:solidFill>
                  <a:srgbClr val="800000"/>
                </a:solidFill>
                <a:cs typeface="DejaVu Sans" charset="0"/>
              </a:rPr>
              <a:t>PHYSICAL EFFECTS FOR </a:t>
            </a:r>
            <a:r>
              <a:rPr lang="en-US" altLang="en-US" sz="4200" b="1">
                <a:solidFill>
                  <a:srgbClr val="800000"/>
                </a:solidFill>
                <a:cs typeface="DejaVu Sans" charset="0"/>
              </a:rPr>
              <a:t>SENSOR</a:t>
            </a:r>
            <a:r>
              <a:rPr lang="en-US" altLang="en-US" sz="4400" b="1">
                <a:solidFill>
                  <a:srgbClr val="800000"/>
                </a:solidFill>
                <a:cs typeface="DejaVu Sans" charset="0"/>
              </a:rPr>
              <a:t> IN </a:t>
            </a:r>
            <a:r>
              <a:rPr lang="en-US" altLang="en-US" sz="4200" b="1">
                <a:solidFill>
                  <a:srgbClr val="800000"/>
                </a:solidFill>
                <a:cs typeface="DejaVu Sans" charset="0"/>
              </a:rPr>
              <a:t>SILICON</a:t>
            </a:r>
          </a:p>
        </p:txBody>
      </p:sp>
    </p:spTree>
    <p:extLst>
      <p:ext uri="{BB962C8B-B14F-4D97-AF65-F5344CB8AC3E}">
        <p14:creationId xmlns:p14="http://schemas.microsoft.com/office/powerpoint/2010/main" val="496358924"/>
      </p:ext>
    </p:extLst>
  </p:cSld>
  <p:clrMapOvr>
    <a:masterClrMapping/>
  </p:clrMapOvr>
  <p:transition spd="med">
    <p:blinds dir="vert"/>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838200" y="220664"/>
            <a:ext cx="98298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panose="020B0604020202020204" pitchFamily="34" charset="0"/>
                <a:cs typeface="Arial Unicode MS" charset="0"/>
              </a:defRPr>
            </a:lvl9pPr>
          </a:lstStyle>
          <a:p>
            <a:pPr algn="ctr" defTabSz="457200" eaLnBrk="0" fontAlgn="base" hangingPunct="0">
              <a:spcBef>
                <a:spcPct val="0"/>
              </a:spcBef>
              <a:spcAft>
                <a:spcPct val="0"/>
              </a:spcAft>
              <a:buClrTx/>
              <a:buNone/>
            </a:pPr>
            <a:r>
              <a:rPr lang="en-US" altLang="en-US" sz="4000" b="1">
                <a:solidFill>
                  <a:srgbClr val="800000"/>
                </a:solidFill>
                <a:cs typeface="DejaVu Sans" charset="0"/>
              </a:rPr>
              <a:t>     Different Silicon Sensors Employing</a:t>
            </a:r>
            <a:br>
              <a:rPr lang="en-US" altLang="en-US" sz="4000" b="1">
                <a:solidFill>
                  <a:srgbClr val="800000"/>
                </a:solidFill>
                <a:cs typeface="DejaVu Sans" charset="0"/>
              </a:rPr>
            </a:br>
            <a:r>
              <a:rPr lang="en-US" altLang="en-US" sz="4000" b="1">
                <a:solidFill>
                  <a:srgbClr val="800000"/>
                </a:solidFill>
                <a:cs typeface="DejaVu Sans" charset="0"/>
              </a:rPr>
              <a:t>Above Effects</a:t>
            </a:r>
          </a:p>
        </p:txBody>
      </p:sp>
      <p:sp>
        <p:nvSpPr>
          <p:cNvPr id="26627" name="Text Box 2"/>
          <p:cNvSpPr txBox="1">
            <a:spLocks noChangeArrowheads="1"/>
          </p:cNvSpPr>
          <p:nvPr/>
        </p:nvSpPr>
        <p:spPr bwMode="auto">
          <a:xfrm>
            <a:off x="2209800" y="1828800"/>
            <a:ext cx="705008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080" rIns="0" bIns="0"/>
          <a:lstStyle>
            <a:lvl1pPr marL="342900" indent="-339725">
              <a:lnSpc>
                <a:spcPct val="93000"/>
              </a:lnSpc>
              <a:spcAft>
                <a:spcPts val="1425"/>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panose="020B0604020202020204" pitchFamily="34" charset="0"/>
                <a:cs typeface="Arial Unicode MS" charset="0"/>
              </a:defRPr>
            </a:lvl9pPr>
          </a:lstStyle>
          <a:p>
            <a:pPr defTabSz="457200" eaLnBrk="0" fontAlgn="base" hangingPunct="0">
              <a:spcBef>
                <a:spcPct val="0"/>
              </a:spcBef>
              <a:buClrTx/>
              <a:buNone/>
            </a:pPr>
            <a:r>
              <a:rPr lang="en-US" altLang="en-US" sz="2800">
                <a:cs typeface="DejaVu Sans" charset="0"/>
              </a:rPr>
              <a:t>                </a:t>
            </a:r>
            <a:r>
              <a:rPr lang="en-US" altLang="en-US" sz="2800" b="1" u="sng">
                <a:cs typeface="DejaVu Sans" charset="0"/>
              </a:rPr>
              <a:t>  Radiant Signal Domain</a:t>
            </a:r>
          </a:p>
          <a:p>
            <a:pPr defTabSz="457200" eaLnBrk="0" fontAlgn="base" hangingPunct="0">
              <a:spcBef>
                <a:spcPct val="0"/>
              </a:spcBef>
              <a:buClr>
                <a:srgbClr val="800000"/>
              </a:buClr>
              <a:buFont typeface="Wingdings" panose="05000000000000000000" pitchFamily="2" charset="2"/>
              <a:buChar char=""/>
            </a:pPr>
            <a:r>
              <a:rPr lang="en-US" altLang="en-US" sz="2200">
                <a:cs typeface="DejaVu Sans" charset="0"/>
              </a:rPr>
              <a:t>Silicon can be used to construct a sensor for sensing wide range of radiant signal from gamma rays to infrared.</a:t>
            </a:r>
          </a:p>
          <a:p>
            <a:pPr defTabSz="457200" eaLnBrk="0" fontAlgn="base" hangingPunct="0">
              <a:spcBef>
                <a:spcPct val="0"/>
              </a:spcBef>
              <a:buClr>
                <a:srgbClr val="800000"/>
              </a:buClr>
              <a:buFont typeface="Wingdings" panose="05000000000000000000" pitchFamily="2" charset="2"/>
              <a:buChar char=""/>
            </a:pPr>
            <a:r>
              <a:rPr lang="en-US" altLang="en-US" sz="2200">
                <a:cs typeface="DejaVu Sans" charset="0"/>
              </a:rPr>
              <a:t> Silicon can be used for the fabrication of photo conductors, photo-diode, and photo-transistor or to detect nuclear radiation.</a:t>
            </a:r>
          </a:p>
        </p:txBody>
      </p:sp>
    </p:spTree>
    <p:extLst>
      <p:ext uri="{BB962C8B-B14F-4D97-AF65-F5344CB8AC3E}">
        <p14:creationId xmlns:p14="http://schemas.microsoft.com/office/powerpoint/2010/main" val="1304774297"/>
      </p:ext>
    </p:extLst>
  </p:cSld>
  <p:clrMapOvr>
    <a:masterClrMapping/>
  </p:clrMapOvr>
  <p:transition spd="med">
    <p:wipe dir="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2098675" y="147639"/>
            <a:ext cx="8001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MECHANICAL SIGNAL DOMAIN</a:t>
            </a:r>
          </a:p>
        </p:txBody>
      </p:sp>
      <p:sp>
        <p:nvSpPr>
          <p:cNvPr id="28675" name="Text Box 2"/>
          <p:cNvSpPr txBox="1">
            <a:spLocks noChangeArrowheads="1"/>
          </p:cNvSpPr>
          <p:nvPr/>
        </p:nvSpPr>
        <p:spPr bwMode="auto">
          <a:xfrm>
            <a:off x="2090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57200" indent="-457200">
              <a:lnSpc>
                <a:spcPct val="93000"/>
              </a:lnSpc>
              <a:spcAft>
                <a:spcPts val="142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600"/>
              </a:spcBef>
              <a:spcAft>
                <a:spcPct val="0"/>
              </a:spcAft>
              <a:buClr>
                <a:srgbClr val="CC0000"/>
              </a:buClr>
              <a:buFont typeface="Wingdings" panose="05000000000000000000" pitchFamily="2" charset="2"/>
              <a:buChar char=""/>
            </a:pPr>
            <a:r>
              <a:rPr lang="en-US" altLang="en-US" sz="2400">
                <a:cs typeface="DejaVu Sans" charset="0"/>
              </a:rPr>
              <a:t>Silicon Can be used for measuring force &amp; pressure because of  piezo-electrics effect.</a:t>
            </a:r>
          </a:p>
          <a:p>
            <a:pPr defTabSz="457200" fontAlgn="base">
              <a:lnSpc>
                <a:spcPct val="100000"/>
              </a:lnSpc>
              <a:spcBef>
                <a:spcPts val="600"/>
              </a:spcBef>
              <a:spcAft>
                <a:spcPct val="0"/>
              </a:spcAft>
              <a:buClrTx/>
              <a:buNone/>
            </a:pPr>
            <a:endParaRPr lang="en-US" altLang="en-US" sz="2400">
              <a:cs typeface="DejaVu Sans" charset="0"/>
            </a:endParaRPr>
          </a:p>
          <a:p>
            <a:pPr defTabSz="457200" fontAlgn="base">
              <a:lnSpc>
                <a:spcPct val="100000"/>
              </a:lnSpc>
              <a:spcBef>
                <a:spcPts val="600"/>
              </a:spcBef>
              <a:spcAft>
                <a:spcPct val="0"/>
              </a:spcAft>
              <a:buClr>
                <a:srgbClr val="CC0000"/>
              </a:buClr>
              <a:buFont typeface="Wingdings" panose="05000000000000000000" pitchFamily="2" charset="2"/>
              <a:buChar char=""/>
            </a:pPr>
            <a:r>
              <a:rPr lang="en-US" altLang="en-US" sz="2400">
                <a:cs typeface="DejaVu Sans" charset="0"/>
              </a:rPr>
              <a:t>By heating a silicon structure having two temperature devices and is brought to air flow then resulting the temperature difference is proportional to square root of flow velocity</a:t>
            </a:r>
          </a:p>
          <a:p>
            <a:pPr defTabSz="457200" fontAlgn="base">
              <a:lnSpc>
                <a:spcPct val="100000"/>
              </a:lnSpc>
              <a:spcBef>
                <a:spcPts val="600"/>
              </a:spcBef>
              <a:spcAft>
                <a:spcPct val="0"/>
              </a:spcAft>
              <a:buClrTx/>
              <a:buNone/>
            </a:pPr>
            <a:endParaRPr lang="en-US" altLang="en-US" sz="2400">
              <a:cs typeface="DejaVu Sans" charset="0"/>
            </a:endParaRPr>
          </a:p>
          <a:p>
            <a:pPr defTabSz="457200" fontAlgn="base">
              <a:lnSpc>
                <a:spcPct val="100000"/>
              </a:lnSpc>
              <a:spcBef>
                <a:spcPts val="600"/>
              </a:spcBef>
              <a:spcAft>
                <a:spcPct val="0"/>
              </a:spcAft>
              <a:buClrTx/>
              <a:buNone/>
            </a:pPr>
            <a:endParaRPr lang="en-US" altLang="en-US" sz="2400">
              <a:cs typeface="DejaVu Sans" charset="0"/>
            </a:endParaRPr>
          </a:p>
        </p:txBody>
      </p:sp>
    </p:spTree>
    <p:extLst>
      <p:ext uri="{BB962C8B-B14F-4D97-AF65-F5344CB8AC3E}">
        <p14:creationId xmlns:p14="http://schemas.microsoft.com/office/powerpoint/2010/main" val="2091939804"/>
      </p:ext>
    </p:extLst>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THERMAL SIGNAL DOMAIN</a:t>
            </a:r>
          </a:p>
        </p:txBody>
      </p:sp>
      <p:sp>
        <p:nvSpPr>
          <p:cNvPr id="30723" name="Text Box 2"/>
          <p:cNvSpPr txBox="1">
            <a:spLocks noChangeArrowheads="1"/>
          </p:cNvSpPr>
          <p:nvPr/>
        </p:nvSpPr>
        <p:spPr bwMode="auto">
          <a:xfrm>
            <a:off x="2209800" y="18288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57200" indent="-457200">
              <a:lnSpc>
                <a:spcPct val="93000"/>
              </a:lnSpc>
              <a:spcAft>
                <a:spcPts val="142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400">
                <a:cs typeface="DejaVu Sans" charset="0"/>
              </a:rPr>
              <a:t>Electron devices in Silicon show temperature dependence this property of Silicon can be used for the measurement of Temperature </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400">
                <a:cs typeface="DejaVu Sans" charset="0"/>
              </a:rPr>
              <a:t>We can measure temperature because see back in Silicon is very large</a:t>
            </a:r>
            <a:r>
              <a:rPr lang="en-US" altLang="en-US" sz="2000">
                <a:cs typeface="DejaVu Sans" charset="0"/>
              </a:rPr>
              <a:t> </a:t>
            </a:r>
          </a:p>
          <a:p>
            <a:pPr algn="ctr" defTabSz="457200" fontAlgn="base">
              <a:lnSpc>
                <a:spcPct val="100000"/>
              </a:lnSpc>
              <a:spcBef>
                <a:spcPts val="700"/>
              </a:spcBef>
              <a:spcAft>
                <a:spcPct val="0"/>
              </a:spcAft>
              <a:buClrTx/>
              <a:buNone/>
            </a:pPr>
            <a:r>
              <a:rPr lang="en-US" altLang="en-US" sz="2800" b="1" u="sng">
                <a:cs typeface="DejaVu Sans" charset="0"/>
              </a:rPr>
              <a:t>Magnetic Signal Domain</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400">
                <a:cs typeface="DejaVu Sans" charset="0"/>
              </a:rPr>
              <a:t> It can be used for the Construction of Hall Plates &amp; Transistor structure that are sensitive to magnetic field</a:t>
            </a:r>
          </a:p>
          <a:p>
            <a:pPr defTabSz="457200" fontAlgn="base">
              <a:lnSpc>
                <a:spcPct val="100000"/>
              </a:lnSpc>
              <a:spcBef>
                <a:spcPts val="500"/>
              </a:spcBef>
              <a:spcAft>
                <a:spcPct val="0"/>
              </a:spcAft>
              <a:buClr>
                <a:srgbClr val="CC0000"/>
              </a:buClr>
              <a:buNone/>
            </a:pPr>
            <a:endParaRPr lang="en-US" altLang="en-US" sz="2400">
              <a:cs typeface="DejaVu Sans" charset="0"/>
            </a:endParaRP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400">
                <a:cs typeface="DejaVu Sans" charset="0"/>
              </a:rPr>
              <a:t>It can be used as humidity sensor or gas sensor.</a:t>
            </a:r>
          </a:p>
          <a:p>
            <a:pPr defTabSz="457200" fontAlgn="base">
              <a:lnSpc>
                <a:spcPct val="100000"/>
              </a:lnSpc>
              <a:spcBef>
                <a:spcPts val="500"/>
              </a:spcBef>
              <a:spcAft>
                <a:spcPct val="0"/>
              </a:spcAft>
              <a:buClr>
                <a:srgbClr val="CC0000"/>
              </a:buClr>
              <a:buNone/>
            </a:pPr>
            <a:endParaRPr lang="en-US" altLang="en-US" sz="2400">
              <a:cs typeface="DejaVu Sans" charset="0"/>
            </a:endParaRPr>
          </a:p>
          <a:p>
            <a:pPr defTabSz="457200" fontAlgn="base">
              <a:lnSpc>
                <a:spcPct val="100000"/>
              </a:lnSpc>
              <a:spcBef>
                <a:spcPts val="500"/>
              </a:spcBef>
              <a:spcAft>
                <a:spcPct val="0"/>
              </a:spcAft>
              <a:buClrTx/>
              <a:buSzTx/>
              <a:buNone/>
            </a:pPr>
            <a:r>
              <a:rPr lang="en-US" altLang="en-US" sz="2400">
                <a:cs typeface="DejaVu Sans" charset="0"/>
              </a:rPr>
              <a:t>     </a:t>
            </a:r>
          </a:p>
          <a:p>
            <a:pPr defTabSz="457200" fontAlgn="base">
              <a:lnSpc>
                <a:spcPct val="100000"/>
              </a:lnSpc>
              <a:spcBef>
                <a:spcPts val="500"/>
              </a:spcBef>
              <a:spcAft>
                <a:spcPct val="0"/>
              </a:spcAft>
              <a:buNone/>
            </a:pPr>
            <a:endParaRPr lang="en-US" altLang="en-US" sz="2400">
              <a:cs typeface="DejaVu Sans" charset="0"/>
            </a:endParaRPr>
          </a:p>
          <a:p>
            <a:pPr defTabSz="457200" fontAlgn="base">
              <a:lnSpc>
                <a:spcPct val="100000"/>
              </a:lnSpc>
              <a:spcBef>
                <a:spcPts val="700"/>
              </a:spcBef>
              <a:spcAft>
                <a:spcPct val="0"/>
              </a:spcAft>
              <a:buClrTx/>
              <a:buNone/>
            </a:pPr>
            <a:endParaRPr lang="en-US" altLang="en-US" sz="2000">
              <a:cs typeface="DejaVu Sans" charset="0"/>
            </a:endParaRPr>
          </a:p>
          <a:p>
            <a:pPr defTabSz="457200" fontAlgn="base">
              <a:lnSpc>
                <a:spcPct val="100000"/>
              </a:lnSpc>
              <a:spcBef>
                <a:spcPts val="700"/>
              </a:spcBef>
              <a:spcAft>
                <a:spcPct val="0"/>
              </a:spcAft>
              <a:buClrTx/>
              <a:buNone/>
            </a:pPr>
            <a:endParaRPr lang="en-US" altLang="en-US" sz="2800">
              <a:cs typeface="DejaVu Sans" charset="0"/>
            </a:endParaRPr>
          </a:p>
          <a:p>
            <a:pPr defTabSz="457200" fontAlgn="base">
              <a:lnSpc>
                <a:spcPct val="100000"/>
              </a:lnSpc>
              <a:spcBef>
                <a:spcPts val="700"/>
              </a:spcBef>
              <a:spcAft>
                <a:spcPct val="0"/>
              </a:spcAft>
              <a:buClrTx/>
              <a:buNone/>
            </a:pPr>
            <a:endParaRPr lang="en-US" altLang="en-US" sz="2800">
              <a:cs typeface="DejaVu Sans" charset="0"/>
            </a:endParaRPr>
          </a:p>
        </p:txBody>
      </p:sp>
      <p:sp>
        <p:nvSpPr>
          <p:cNvPr id="30724" name="Text Box 3"/>
          <p:cNvSpPr txBox="1">
            <a:spLocks noChangeArrowheads="1"/>
          </p:cNvSpPr>
          <p:nvPr/>
        </p:nvSpPr>
        <p:spPr bwMode="auto">
          <a:xfrm>
            <a:off x="3552826" y="4724400"/>
            <a:ext cx="52435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500"/>
              </a:spcBef>
              <a:spcAft>
                <a:spcPct val="0"/>
              </a:spcAft>
              <a:buNone/>
            </a:pPr>
            <a:endParaRPr lang="en-US" altLang="en-US" sz="2400">
              <a:cs typeface="DejaVu Sans" charset="0"/>
            </a:endParaRPr>
          </a:p>
          <a:p>
            <a:pPr algn="ctr" defTabSz="457200" fontAlgn="base">
              <a:lnSpc>
                <a:spcPct val="100000"/>
              </a:lnSpc>
              <a:spcBef>
                <a:spcPts val="600"/>
              </a:spcBef>
              <a:spcAft>
                <a:spcPct val="0"/>
              </a:spcAft>
              <a:buNone/>
            </a:pPr>
            <a:r>
              <a:rPr lang="en-US" altLang="en-US" sz="2800" b="1" u="sng">
                <a:cs typeface="DejaVu Sans" charset="0"/>
              </a:rPr>
              <a:t>Chemical Signal Domain</a:t>
            </a:r>
          </a:p>
        </p:txBody>
      </p:sp>
    </p:spTree>
    <p:extLst>
      <p:ext uri="{BB962C8B-B14F-4D97-AF65-F5344CB8AC3E}">
        <p14:creationId xmlns:p14="http://schemas.microsoft.com/office/powerpoint/2010/main" val="3190625838"/>
      </p:ext>
    </p:extLst>
  </p:cSld>
  <p:clrMapOvr>
    <a:masterClrMapping/>
  </p:clrMapOvr>
  <p:transition spd="med">
    <p:blinds dir="vert"/>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2209800" y="69851"/>
            <a:ext cx="8001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IMPORTANCE  &amp; ADOPTION OF SMART SENSOR</a:t>
            </a:r>
          </a:p>
        </p:txBody>
      </p:sp>
      <p:sp>
        <p:nvSpPr>
          <p:cNvPr id="32771" name="Text Box 2"/>
          <p:cNvSpPr txBox="1">
            <a:spLocks noChangeArrowheads="1"/>
          </p:cNvSpPr>
          <p:nvPr/>
        </p:nvSpPr>
        <p:spPr bwMode="auto">
          <a:xfrm>
            <a:off x="1981200" y="18288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60375" indent="-457200">
              <a:lnSpc>
                <a:spcPct val="93000"/>
              </a:lnSpc>
              <a:spcAft>
                <a:spcPts val="1425"/>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9pPr>
          </a:lstStyle>
          <a:p>
            <a:pPr algn="ctr" defTabSz="457200" fontAlgn="base">
              <a:lnSpc>
                <a:spcPct val="80000"/>
              </a:lnSpc>
              <a:spcBef>
                <a:spcPts val="300"/>
              </a:spcBef>
              <a:spcAft>
                <a:spcPct val="0"/>
              </a:spcAft>
              <a:buClrTx/>
              <a:buNone/>
            </a:pPr>
            <a:endParaRPr lang="en-US" altLang="en-US" sz="2000" b="1" u="sng">
              <a:cs typeface="DejaVu Sans" charset="0"/>
            </a:endParaRPr>
          </a:p>
          <a:p>
            <a:pPr algn="ctr" defTabSz="457200" fontAlgn="base">
              <a:lnSpc>
                <a:spcPct val="80000"/>
              </a:lnSpc>
              <a:spcBef>
                <a:spcPts val="300"/>
              </a:spcBef>
              <a:spcAft>
                <a:spcPct val="0"/>
              </a:spcAft>
              <a:buClrTx/>
              <a:buNone/>
            </a:pPr>
            <a:r>
              <a:rPr lang="en-US" altLang="en-US" sz="2000" b="1" u="sng">
                <a:cs typeface="DejaVu Sans" charset="0"/>
              </a:rPr>
              <a:t>REDUCE COST OF BULK CABLES  &amp; CONNECTORS</a:t>
            </a:r>
          </a:p>
          <a:p>
            <a:pPr defTabSz="457200" fontAlgn="base">
              <a:lnSpc>
                <a:spcPct val="80000"/>
              </a:lnSpc>
              <a:spcBef>
                <a:spcPts val="300"/>
              </a:spcBef>
              <a:spcAft>
                <a:spcPct val="0"/>
              </a:spcAft>
              <a:buClr>
                <a:srgbClr val="CC0000"/>
              </a:buClr>
              <a:buFont typeface="Wingdings" panose="05000000000000000000" pitchFamily="2" charset="2"/>
              <a:buChar char=""/>
            </a:pPr>
            <a:r>
              <a:rPr lang="en-US" altLang="en-US" sz="2000">
                <a:cs typeface="DejaVu Sans" charset="0"/>
              </a:rPr>
              <a:t>By using smart sensor the cost of bulk cables and connectors is reduced.</a:t>
            </a:r>
          </a:p>
          <a:p>
            <a:pPr defTabSz="457200" fontAlgn="base">
              <a:lnSpc>
                <a:spcPct val="80000"/>
              </a:lnSpc>
              <a:spcBef>
                <a:spcPts val="300"/>
              </a:spcBef>
              <a:spcAft>
                <a:spcPct val="0"/>
              </a:spcAft>
              <a:buClrTx/>
              <a:buNone/>
            </a:pPr>
            <a:endParaRPr lang="en-US" altLang="en-US" sz="2000">
              <a:cs typeface="DejaVu Sans" charset="0"/>
            </a:endParaRPr>
          </a:p>
          <a:p>
            <a:pPr algn="ctr" defTabSz="457200" fontAlgn="base">
              <a:lnSpc>
                <a:spcPct val="80000"/>
              </a:lnSpc>
              <a:spcBef>
                <a:spcPts val="300"/>
              </a:spcBef>
              <a:spcAft>
                <a:spcPct val="0"/>
              </a:spcAft>
              <a:buClrTx/>
              <a:buNone/>
            </a:pPr>
            <a:r>
              <a:rPr lang="en-US" altLang="en-US" sz="2000">
                <a:cs typeface="DejaVu Sans" charset="0"/>
              </a:rPr>
              <a:t>.</a:t>
            </a:r>
          </a:p>
          <a:p>
            <a:pPr algn="ctr" defTabSz="457200" fontAlgn="base">
              <a:lnSpc>
                <a:spcPct val="80000"/>
              </a:lnSpc>
              <a:spcBef>
                <a:spcPts val="300"/>
              </a:spcBef>
              <a:spcAft>
                <a:spcPct val="0"/>
              </a:spcAft>
              <a:buClrTx/>
              <a:buNone/>
            </a:pPr>
            <a:endParaRPr lang="en-US" altLang="en-US" sz="2000">
              <a:cs typeface="DejaVu Sans" charset="0"/>
            </a:endParaRPr>
          </a:p>
        </p:txBody>
      </p:sp>
      <p:sp>
        <p:nvSpPr>
          <p:cNvPr id="32772" name="Rectangle 3"/>
          <p:cNvSpPr>
            <a:spLocks noChangeArrowheads="1"/>
          </p:cNvSpPr>
          <p:nvPr/>
        </p:nvSpPr>
        <p:spPr bwMode="auto">
          <a:xfrm>
            <a:off x="1981200" y="3200401"/>
            <a:ext cx="792480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466725" indent="-457200">
              <a:lnSpc>
                <a:spcPct val="93000"/>
              </a:lnSpc>
              <a:spcAft>
                <a:spcPts val="1425"/>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9pPr>
          </a:lstStyle>
          <a:p>
            <a:pPr defTabSz="457200" fontAlgn="base">
              <a:lnSpc>
                <a:spcPct val="80000"/>
              </a:lnSpc>
              <a:spcBef>
                <a:spcPts val="300"/>
              </a:spcBef>
              <a:spcAft>
                <a:spcPct val="0"/>
              </a:spcAft>
              <a:buClrTx/>
              <a:buNone/>
            </a:pPr>
            <a:r>
              <a:rPr lang="en-US" altLang="en-US" sz="1800">
                <a:latin typeface="Verdana" panose="020B0604030504040204" pitchFamily="34" charset="0"/>
                <a:cs typeface="DejaVu Sans" charset="0"/>
              </a:rPr>
              <a:t>                     </a:t>
            </a:r>
            <a:r>
              <a:rPr lang="en-US" altLang="en-US" sz="1800">
                <a:cs typeface="DejaVu Sans" charset="0"/>
              </a:rPr>
              <a:t>  </a:t>
            </a:r>
            <a:r>
              <a:rPr lang="en-US" altLang="en-US" sz="2000">
                <a:cs typeface="DejaVu Sans" charset="0"/>
              </a:rPr>
              <a:t>       </a:t>
            </a:r>
            <a:r>
              <a:rPr lang="en-US" altLang="en-US" sz="2000" b="1" u="sng">
                <a:cs typeface="DejaVu Sans" charset="0"/>
              </a:rPr>
              <a:t>REMOTE DIAGNOSTIC</a:t>
            </a:r>
          </a:p>
          <a:p>
            <a:pPr defTabSz="457200" fontAlgn="base">
              <a:lnSpc>
                <a:spcPct val="80000"/>
              </a:lnSpc>
              <a:spcBef>
                <a:spcPts val="300"/>
              </a:spcBef>
              <a:spcAft>
                <a:spcPct val="0"/>
              </a:spcAft>
              <a:buClr>
                <a:srgbClr val="C90016"/>
              </a:buClr>
              <a:buFont typeface="Wingdings" panose="05000000000000000000" pitchFamily="2" charset="2"/>
              <a:buChar char=""/>
            </a:pPr>
            <a:r>
              <a:rPr lang="en-US" altLang="en-US" sz="2000">
                <a:cs typeface="DejaVu Sans" charset="0"/>
              </a:rPr>
              <a:t>It is possible to have digital communication  via a standard bus &amp; a built in self-test.</a:t>
            </a:r>
          </a:p>
          <a:p>
            <a:pPr defTabSz="457200" fontAlgn="base">
              <a:lnSpc>
                <a:spcPct val="80000"/>
              </a:lnSpc>
              <a:spcBef>
                <a:spcPts val="300"/>
              </a:spcBef>
              <a:spcAft>
                <a:spcPct val="0"/>
              </a:spcAft>
              <a:buClr>
                <a:srgbClr val="CC0000"/>
              </a:buClr>
              <a:buNone/>
            </a:pPr>
            <a:endParaRPr lang="en-US" altLang="en-US" sz="1800">
              <a:latin typeface="Verdana" panose="020B0604030504040204" pitchFamily="34" charset="0"/>
              <a:cs typeface="DejaVu Sans" charset="0"/>
            </a:endParaRPr>
          </a:p>
          <a:p>
            <a:pPr defTabSz="457200" fontAlgn="base">
              <a:lnSpc>
                <a:spcPct val="80000"/>
              </a:lnSpc>
              <a:spcBef>
                <a:spcPts val="300"/>
              </a:spcBef>
              <a:spcAft>
                <a:spcPct val="0"/>
              </a:spcAft>
              <a:buClr>
                <a:srgbClr val="CC0000"/>
              </a:buClr>
              <a:buNone/>
            </a:pPr>
            <a:endParaRPr lang="en-US" altLang="en-US" sz="1800">
              <a:latin typeface="Verdana" panose="020B0604030504040204" pitchFamily="34" charset="0"/>
              <a:cs typeface="DejaVu Sans" charset="0"/>
            </a:endParaRPr>
          </a:p>
          <a:p>
            <a:pPr defTabSz="457200" fontAlgn="base">
              <a:lnSpc>
                <a:spcPct val="80000"/>
              </a:lnSpc>
              <a:spcBef>
                <a:spcPts val="300"/>
              </a:spcBef>
              <a:spcAft>
                <a:spcPct val="0"/>
              </a:spcAft>
              <a:buClr>
                <a:srgbClr val="FF0000"/>
              </a:buClr>
              <a:buFont typeface="Wingdings" panose="05000000000000000000" pitchFamily="2" charset="2"/>
              <a:buChar char=""/>
            </a:pPr>
            <a:r>
              <a:rPr lang="en-US" altLang="en-US" sz="1800">
                <a:latin typeface="Verdana" panose="020B0604030504040204" pitchFamily="34" charset="0"/>
                <a:cs typeface="DejaVu Sans" charset="0"/>
              </a:rPr>
              <a:t> </a:t>
            </a:r>
          </a:p>
          <a:p>
            <a:pPr defTabSz="457200" fontAlgn="base">
              <a:lnSpc>
                <a:spcPct val="80000"/>
              </a:lnSpc>
              <a:spcBef>
                <a:spcPts val="300"/>
              </a:spcBef>
              <a:spcAft>
                <a:spcPct val="0"/>
              </a:spcAft>
              <a:buClrTx/>
              <a:buNone/>
            </a:pPr>
            <a:endParaRPr lang="en-US" altLang="en-US" sz="1800">
              <a:latin typeface="Verdana" panose="020B0604030504040204" pitchFamily="34" charset="0"/>
              <a:cs typeface="DejaVu Sans" charset="0"/>
            </a:endParaRPr>
          </a:p>
        </p:txBody>
      </p:sp>
      <p:sp>
        <p:nvSpPr>
          <p:cNvPr id="32773" name="Rectangle 4"/>
          <p:cNvSpPr>
            <a:spLocks noChangeArrowheads="1"/>
          </p:cNvSpPr>
          <p:nvPr/>
        </p:nvSpPr>
        <p:spPr bwMode="auto">
          <a:xfrm>
            <a:off x="2209800" y="5715000"/>
            <a:ext cx="8153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SzPct val="45000"/>
              <a:buNone/>
            </a:pPr>
            <a:r>
              <a:rPr lang="en-US" altLang="en-US" sz="1800" b="1">
                <a:cs typeface="DejaVu Sans" charset="0"/>
              </a:rPr>
              <a:t>                               </a:t>
            </a:r>
          </a:p>
          <a:p>
            <a:pPr defTabSz="457200" fontAlgn="base" hangingPunct="0">
              <a:lnSpc>
                <a:spcPct val="100000"/>
              </a:lnSpc>
              <a:spcBef>
                <a:spcPct val="0"/>
              </a:spcBef>
              <a:spcAft>
                <a:spcPct val="0"/>
              </a:spcAft>
              <a:buClrTx/>
              <a:buSzTx/>
              <a:buNone/>
            </a:pPr>
            <a:endParaRPr lang="en-US" altLang="en-US" sz="2000">
              <a:latin typeface="Times New Roman" panose="02020603050405020304" pitchFamily="18" charset="0"/>
              <a:cs typeface="DejaVu Sans" charset="0"/>
            </a:endParaRPr>
          </a:p>
        </p:txBody>
      </p:sp>
      <p:sp>
        <p:nvSpPr>
          <p:cNvPr id="32774" name="Text Box 5"/>
          <p:cNvSpPr txBox="1">
            <a:spLocks noChangeArrowheads="1"/>
          </p:cNvSpPr>
          <p:nvPr/>
        </p:nvSpPr>
        <p:spPr bwMode="auto">
          <a:xfrm>
            <a:off x="1444625" y="4410075"/>
            <a:ext cx="9209088"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None/>
            </a:pPr>
            <a:r>
              <a:rPr lang="en-US" altLang="en-US" sz="2000">
                <a:cs typeface="DejaVu Sans" charset="0"/>
              </a:rPr>
              <a:t>               In case of smart sensor inside hardware is more complex in the </a:t>
            </a:r>
          </a:p>
          <a:p>
            <a:pPr defTabSz="457200" eaLnBrk="0" fontAlgn="base" hangingPunct="0">
              <a:lnSpc>
                <a:spcPct val="100000"/>
              </a:lnSpc>
              <a:spcBef>
                <a:spcPct val="0"/>
              </a:spcBef>
              <a:spcAft>
                <a:spcPct val="0"/>
              </a:spcAft>
              <a:buNone/>
            </a:pPr>
            <a:r>
              <a:rPr lang="en-US" altLang="en-US" sz="2000">
                <a:cs typeface="DejaVu Sans" charset="0"/>
              </a:rPr>
              <a:t>               sensor on the other hand it is simpler outside the sensor. Thus </a:t>
            </a:r>
          </a:p>
          <a:p>
            <a:pPr defTabSz="457200" eaLnBrk="0" fontAlgn="base" hangingPunct="0">
              <a:lnSpc>
                <a:spcPct val="100000"/>
              </a:lnSpc>
              <a:spcBef>
                <a:spcPct val="0"/>
              </a:spcBef>
              <a:spcAft>
                <a:spcPct val="0"/>
              </a:spcAft>
              <a:buNone/>
            </a:pPr>
            <a:r>
              <a:rPr lang="en-US" altLang="en-US" sz="2000">
                <a:cs typeface="DejaVu Sans" charset="0"/>
              </a:rPr>
              <a:t>               the cost of the sensor is in its setup, which can be reduced by</a:t>
            </a:r>
          </a:p>
          <a:p>
            <a:pPr defTabSz="457200" eaLnBrk="0" fontAlgn="base" hangingPunct="0">
              <a:lnSpc>
                <a:spcPct val="100000"/>
              </a:lnSpc>
              <a:spcBef>
                <a:spcPct val="0"/>
              </a:spcBef>
              <a:spcAft>
                <a:spcPct val="0"/>
              </a:spcAft>
              <a:buNone/>
            </a:pPr>
            <a:r>
              <a:rPr lang="en-US" altLang="en-US" sz="2000">
                <a:cs typeface="DejaVu Sans" charset="0"/>
              </a:rPr>
              <a:t>               reducing the effort of setup, and by removing repetitive testing.</a:t>
            </a:r>
          </a:p>
        </p:txBody>
      </p:sp>
      <p:sp>
        <p:nvSpPr>
          <p:cNvPr id="32775" name="Text Box 6"/>
          <p:cNvSpPr txBox="1">
            <a:spLocks noChangeArrowheads="1"/>
          </p:cNvSpPr>
          <p:nvPr/>
        </p:nvSpPr>
        <p:spPr bwMode="auto">
          <a:xfrm>
            <a:off x="3889376" y="4029076"/>
            <a:ext cx="4035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None/>
            </a:pPr>
            <a:r>
              <a:rPr lang="en-US" altLang="en-US" sz="2000" b="1">
                <a:cs typeface="DejaVu Sans" charset="0"/>
              </a:rPr>
              <a:t>  </a:t>
            </a:r>
            <a:r>
              <a:rPr lang="en-US" altLang="en-US" sz="2400" b="1">
                <a:cs typeface="DejaVu Sans" charset="0"/>
              </a:rPr>
              <a:t>    </a:t>
            </a:r>
            <a:r>
              <a:rPr lang="en-US" altLang="en-US" sz="2400" b="1" u="sng">
                <a:cs typeface="DejaVu Sans" charset="0"/>
              </a:rPr>
              <a:t>Cost improvement</a:t>
            </a:r>
          </a:p>
        </p:txBody>
      </p:sp>
    </p:spTree>
    <p:extLst>
      <p:ext uri="{BB962C8B-B14F-4D97-AF65-F5344CB8AC3E}">
        <p14:creationId xmlns:p14="http://schemas.microsoft.com/office/powerpoint/2010/main" val="3454670202"/>
      </p:ext>
    </p:extLst>
  </p:cSld>
  <p:clrMapOvr>
    <a:masterClrMapping/>
  </p:clrMapOvr>
  <p:transition spd="med">
    <p:wipe di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822826" y="219075"/>
            <a:ext cx="5580063"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r" defTabSz="457200" eaLnBrk="0" fontAlgn="base" hangingPunct="0">
              <a:spcBef>
                <a:spcPct val="0"/>
              </a:spcBef>
              <a:spcAft>
                <a:spcPct val="0"/>
              </a:spcAft>
              <a:buClrTx/>
              <a:buNone/>
            </a:pPr>
            <a:r>
              <a:rPr lang="en-US" altLang="en-US" sz="4400" b="1" i="1">
                <a:solidFill>
                  <a:srgbClr val="800000"/>
                </a:solidFill>
                <a:cs typeface="DejaVu Sans" charset="0"/>
              </a:rPr>
              <a:t/>
            </a:r>
            <a:br>
              <a:rPr lang="en-US" altLang="en-US" sz="4400" b="1" i="1">
                <a:solidFill>
                  <a:srgbClr val="800000"/>
                </a:solidFill>
                <a:cs typeface="DejaVu Sans" charset="0"/>
              </a:rPr>
            </a:br>
            <a:endParaRPr lang="en-US" altLang="en-US" sz="4400" b="1" i="1">
              <a:solidFill>
                <a:srgbClr val="800000"/>
              </a:solidFill>
              <a:cs typeface="DejaVu Sans" charset="0"/>
            </a:endParaRPr>
          </a:p>
        </p:txBody>
      </p:sp>
      <p:sp>
        <p:nvSpPr>
          <p:cNvPr id="34819" name="Text Box 2"/>
          <p:cNvSpPr txBox="1">
            <a:spLocks noChangeArrowheads="1"/>
          </p:cNvSpPr>
          <p:nvPr/>
        </p:nvSpPr>
        <p:spPr bwMode="auto">
          <a:xfrm>
            <a:off x="1981200" y="16764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080" rIns="0" bIns="0"/>
          <a:lstStyle>
            <a:lvl1pPr marL="466725" indent="-457200">
              <a:lnSpc>
                <a:spcPct val="93000"/>
              </a:lnSpc>
              <a:spcAft>
                <a:spcPts val="1425"/>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6725" algn="l"/>
                <a:tab pos="923925" algn="l"/>
                <a:tab pos="1381125" algn="l"/>
                <a:tab pos="1838325" algn="l"/>
                <a:tab pos="2295525" algn="l"/>
                <a:tab pos="2752725" algn="l"/>
                <a:tab pos="3209925" algn="l"/>
                <a:tab pos="3667125" algn="l"/>
                <a:tab pos="4124325" algn="l"/>
                <a:tab pos="4581525" algn="l"/>
                <a:tab pos="5038725" algn="l"/>
                <a:tab pos="5495925" algn="l"/>
                <a:tab pos="5953125" algn="l"/>
                <a:tab pos="6410325" algn="l"/>
                <a:tab pos="6867525" algn="l"/>
                <a:tab pos="7324725" algn="l"/>
                <a:tab pos="7781925" algn="l"/>
                <a:tab pos="8239125" algn="l"/>
                <a:tab pos="8696325" algn="l"/>
                <a:tab pos="9153525" algn="l"/>
                <a:tab pos="9610725" algn="l"/>
              </a:tabLst>
              <a:defRPr sz="2000">
                <a:solidFill>
                  <a:srgbClr val="000000"/>
                </a:solidFill>
                <a:latin typeface="Arial" panose="020B0604020202020204" pitchFamily="34" charset="0"/>
                <a:cs typeface="Arial Unicode MS" charset="0"/>
              </a:defRPr>
            </a:lvl9pPr>
          </a:lstStyle>
          <a:p>
            <a:pPr defTabSz="457200" fontAlgn="base">
              <a:lnSpc>
                <a:spcPct val="80000"/>
              </a:lnSpc>
              <a:spcBef>
                <a:spcPts val="300"/>
              </a:spcBef>
              <a:buClrTx/>
              <a:buNone/>
            </a:pPr>
            <a:endParaRPr lang="en-US" altLang="en-US">
              <a:latin typeface="Verdana" panose="020B0604030504040204" pitchFamily="34" charset="0"/>
              <a:cs typeface="DejaVu Sans" charset="0"/>
            </a:endParaRPr>
          </a:p>
          <a:p>
            <a:pPr defTabSz="457200" fontAlgn="base">
              <a:lnSpc>
                <a:spcPct val="80000"/>
              </a:lnSpc>
              <a:spcBef>
                <a:spcPts val="300"/>
              </a:spcBef>
              <a:buClr>
                <a:srgbClr val="CC0000"/>
              </a:buClr>
              <a:buNone/>
            </a:pPr>
            <a:r>
              <a:rPr lang="en-US" altLang="en-US" sz="2400" b="1">
                <a:latin typeface="Verdana" panose="020B0604030504040204" pitchFamily="34" charset="0"/>
                <a:cs typeface="DejaVu Sans" charset="0"/>
              </a:rPr>
              <a:t>                      </a:t>
            </a:r>
            <a:r>
              <a:rPr lang="en-US" altLang="en-US" sz="2400" b="1" u="sng">
                <a:latin typeface="Verdana" panose="020B0604030504040204" pitchFamily="34" charset="0"/>
                <a:cs typeface="DejaVu Sans" charset="0"/>
              </a:rPr>
              <a:t>System Reliability</a:t>
            </a:r>
            <a:r>
              <a:rPr lang="en-US" altLang="en-US" sz="2400">
                <a:latin typeface="Verdana" panose="020B0604030504040204" pitchFamily="34" charset="0"/>
                <a:cs typeface="DejaVu Sans" charset="0"/>
              </a:rPr>
              <a:t> </a:t>
            </a:r>
          </a:p>
          <a:p>
            <a:pPr defTabSz="457200" fontAlgn="base">
              <a:lnSpc>
                <a:spcPct val="80000"/>
              </a:lnSpc>
              <a:spcBef>
                <a:spcPts val="300"/>
              </a:spcBef>
              <a:buClr>
                <a:srgbClr val="CC0000"/>
              </a:buClr>
              <a:buFont typeface="Wingdings" panose="05000000000000000000" pitchFamily="2" charset="2"/>
              <a:buChar char=""/>
            </a:pPr>
            <a:r>
              <a:rPr lang="en-US" altLang="en-US" sz="2400">
                <a:latin typeface="Verdana" panose="020B0604030504040204" pitchFamily="34" charset="0"/>
                <a:cs typeface="DejaVu Sans" charset="0"/>
              </a:rPr>
              <a:t>System reliability is significantly improved due to the utilization of smart sensor.</a:t>
            </a:r>
          </a:p>
          <a:p>
            <a:pPr defTabSz="457200" fontAlgn="base">
              <a:lnSpc>
                <a:spcPct val="80000"/>
              </a:lnSpc>
              <a:spcBef>
                <a:spcPts val="300"/>
              </a:spcBef>
              <a:buClrTx/>
              <a:buNone/>
            </a:pPr>
            <a:endParaRPr lang="en-US" altLang="en-US" sz="2400" u="sng">
              <a:latin typeface="Verdana" panose="020B0604030504040204" pitchFamily="34" charset="0"/>
              <a:cs typeface="DejaVu Sans" charset="0"/>
            </a:endParaRPr>
          </a:p>
          <a:p>
            <a:pPr defTabSz="457200" fontAlgn="base">
              <a:lnSpc>
                <a:spcPct val="80000"/>
              </a:lnSpc>
              <a:spcBef>
                <a:spcPts val="300"/>
              </a:spcBef>
              <a:buClr>
                <a:srgbClr val="CC0000"/>
              </a:buClr>
              <a:buNone/>
            </a:pPr>
            <a:r>
              <a:rPr lang="en-US" altLang="en-US" sz="2400" b="1">
                <a:latin typeface="Verdana" panose="020B0604030504040204" pitchFamily="34" charset="0"/>
                <a:cs typeface="DejaVu Sans" charset="0"/>
              </a:rPr>
              <a:t>               </a:t>
            </a:r>
            <a:r>
              <a:rPr lang="en-US" altLang="en-US" sz="2400" b="1" u="sng">
                <a:latin typeface="Verdana" panose="020B0604030504040204" pitchFamily="34" charset="0"/>
                <a:cs typeface="DejaVu Sans" charset="0"/>
              </a:rPr>
              <a:t>Better signal to Noise ratio</a:t>
            </a:r>
            <a:r>
              <a:rPr lang="en-US" altLang="en-US" sz="2400">
                <a:latin typeface="Verdana" panose="020B0604030504040204" pitchFamily="34" charset="0"/>
                <a:cs typeface="DejaVu Sans" charset="0"/>
              </a:rPr>
              <a:t> </a:t>
            </a:r>
          </a:p>
          <a:p>
            <a:pPr defTabSz="457200" fontAlgn="base">
              <a:lnSpc>
                <a:spcPct val="80000"/>
              </a:lnSpc>
              <a:spcBef>
                <a:spcPts val="300"/>
              </a:spcBef>
              <a:buClr>
                <a:srgbClr val="CC0000"/>
              </a:buClr>
              <a:buFont typeface="Wingdings" panose="05000000000000000000" pitchFamily="2" charset="2"/>
              <a:buChar char=""/>
            </a:pPr>
            <a:r>
              <a:rPr lang="en-US" altLang="en-US" sz="2400">
                <a:latin typeface="Verdana" panose="020B0604030504040204" pitchFamily="34" charset="0"/>
                <a:cs typeface="DejaVu Sans" charset="0"/>
              </a:rPr>
              <a:t>The electrical output  of most sensors is very weak and it is transmitted through long wires lot of noise  get coupled by using smart sensor this problem is  avoided. </a:t>
            </a:r>
          </a:p>
          <a:p>
            <a:pPr defTabSz="457200" eaLnBrk="0" fontAlgn="base" hangingPunct="0">
              <a:spcBef>
                <a:spcPct val="0"/>
              </a:spcBef>
              <a:buClrTx/>
              <a:buNone/>
            </a:pPr>
            <a:endParaRPr lang="en-US" altLang="en-US" sz="2400">
              <a:latin typeface="Verdana" panose="020B0604030504040204" pitchFamily="34" charset="0"/>
              <a:cs typeface="DejaVu Sans" charset="0"/>
            </a:endParaRPr>
          </a:p>
        </p:txBody>
      </p:sp>
      <p:sp>
        <p:nvSpPr>
          <p:cNvPr id="34820" name="Rectangle 3"/>
          <p:cNvSpPr>
            <a:spLocks noGrp="1" noChangeArrowheads="1"/>
          </p:cNvSpPr>
          <p:nvPr>
            <p:ph type="title"/>
          </p:nvPr>
        </p:nvSpPr>
        <p:spPr>
          <a:xfrm>
            <a:off x="1981200" y="217489"/>
            <a:ext cx="8420100" cy="1246187"/>
          </a:xfrm>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IMORTANCE &amp; ADOPTION OF SMART SENSOR</a:t>
            </a:r>
          </a:p>
        </p:txBody>
      </p:sp>
    </p:spTree>
    <p:extLst>
      <p:ext uri="{BB962C8B-B14F-4D97-AF65-F5344CB8AC3E}">
        <p14:creationId xmlns:p14="http://schemas.microsoft.com/office/powerpoint/2010/main" val="2778477469"/>
      </p:ext>
    </p:extLst>
  </p:cSld>
  <p:clrMapOvr>
    <a:masterClrMapping/>
  </p:clrMapOvr>
  <p:transition spd="med">
    <p:wipe dir="u"/>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2057400" y="228600"/>
            <a:ext cx="7467600"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marL="460375" indent="-457200">
              <a:lnSpc>
                <a:spcPct val="93000"/>
              </a:lnSpc>
              <a:spcAft>
                <a:spcPts val="1425"/>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 pos="9604375" algn="l"/>
              </a:tabLst>
              <a:defRPr sz="2000">
                <a:solidFill>
                  <a:srgbClr val="000000"/>
                </a:solidFill>
                <a:latin typeface="Arial" panose="020B0604020202020204" pitchFamily="34" charset="0"/>
                <a:cs typeface="Arial Unicode MS" charset="0"/>
              </a:defRPr>
            </a:lvl9pPr>
          </a:lstStyle>
          <a:p>
            <a:pPr algn="ctr" defTabSz="457200" fontAlgn="base">
              <a:lnSpc>
                <a:spcPct val="80000"/>
              </a:lnSpc>
              <a:spcBef>
                <a:spcPts val="300"/>
              </a:spcBef>
              <a:spcAft>
                <a:spcPct val="0"/>
              </a:spcAft>
              <a:buClrTx/>
              <a:buNone/>
            </a:pPr>
            <a:r>
              <a:rPr lang="en-US" altLang="en-US" sz="4200" b="1" i="1">
                <a:solidFill>
                  <a:srgbClr val="C90016"/>
                </a:solidFill>
                <a:cs typeface="DejaVu Sans" charset="0"/>
              </a:rPr>
              <a:t/>
            </a:r>
            <a:br>
              <a:rPr lang="en-US" altLang="en-US" sz="4200" b="1" i="1">
                <a:solidFill>
                  <a:srgbClr val="C90016"/>
                </a:solidFill>
                <a:cs typeface="DejaVu Sans" charset="0"/>
              </a:rPr>
            </a:br>
            <a:r>
              <a:rPr lang="en-US" altLang="en-US" sz="4200" b="1">
                <a:solidFill>
                  <a:srgbClr val="800000"/>
                </a:solidFill>
                <a:cs typeface="DejaVu Sans" charset="0"/>
              </a:rPr>
              <a:t>ENHANCEMENT OF APPLICATION</a:t>
            </a:r>
            <a:r>
              <a:rPr lang="en-US" altLang="en-US" b="1" u="sng">
                <a:cs typeface="DejaVu Sans" charset="0"/>
              </a:rPr>
              <a:t/>
            </a:r>
            <a:br>
              <a:rPr lang="en-US" altLang="en-US" b="1" u="sng">
                <a:cs typeface="DejaVu Sans" charset="0"/>
              </a:rPr>
            </a:br>
            <a:endParaRPr lang="en-US" altLang="en-US" b="1" u="sng">
              <a:cs typeface="DejaVu Sans" charset="0"/>
            </a:endParaRPr>
          </a:p>
        </p:txBody>
      </p:sp>
      <p:sp>
        <p:nvSpPr>
          <p:cNvPr id="21506" name="Text Box 2"/>
          <p:cNvSpPr txBox="1">
            <a:spLocks noChangeArrowheads="1"/>
          </p:cNvSpPr>
          <p:nvPr/>
        </p:nvSpPr>
        <p:spPr bwMode="auto">
          <a:xfrm>
            <a:off x="2057400" y="1752600"/>
            <a:ext cx="7278688" cy="4876800"/>
          </a:xfrm>
          <a:prstGeom prst="rect">
            <a:avLst/>
          </a:prstGeom>
          <a:noFill/>
          <a:ln w="9525">
            <a:noFill/>
            <a:round/>
            <a:headEnd/>
            <a:tailEnd/>
          </a:ln>
          <a:effectLst/>
        </p:spPr>
        <p:txBody>
          <a:bodyPr lIns="0" tIns="28080" rIns="0" bIns="0"/>
          <a:lstStyle/>
          <a:p>
            <a:pPr marL="571500" indent="-571500" defTabSz="457200" fontAlgn="base">
              <a:lnSpc>
                <a:spcPct val="80000"/>
              </a:lnSpc>
              <a:spcBef>
                <a:spcPts val="300"/>
              </a:spcBef>
              <a:spcAft>
                <a:spcPts val="1425"/>
              </a:spcAft>
              <a:buClr>
                <a:srgbClr val="CC0000"/>
              </a:buClr>
              <a:buSzPct val="100000"/>
              <a:buFont typeface="+mj-lt"/>
              <a:buAutoNum type="romanU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2600" b="1" dirty="0">
                <a:solidFill>
                  <a:srgbClr val="000000"/>
                </a:solidFill>
                <a:latin typeface="Arial" charset="0"/>
              </a:rPr>
              <a:t>Self Calibration </a:t>
            </a:r>
            <a:r>
              <a:rPr lang="en-US" sz="2600" dirty="0">
                <a:solidFill>
                  <a:srgbClr val="000000"/>
                </a:solidFill>
                <a:latin typeface="Arial" charset="0"/>
              </a:rPr>
              <a:t>:It means adjusting some parameters of sensor during fabrication this can be either gain or offset or both. </a:t>
            </a:r>
          </a:p>
          <a:p>
            <a:pPr marL="571500" indent="-571500" defTabSz="457200" fontAlgn="base">
              <a:lnSpc>
                <a:spcPct val="80000"/>
              </a:lnSpc>
              <a:spcBef>
                <a:spcPts val="300"/>
              </a:spcBef>
              <a:spcAft>
                <a:spcPts val="1425"/>
              </a:spcAft>
              <a:buClr>
                <a:srgbClr val="CC0000"/>
              </a:buClr>
              <a:buSzPct val="100000"/>
              <a:buFont typeface="+mj-lt"/>
              <a:buAutoNum type="romanU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2600" b="1" dirty="0">
                <a:solidFill>
                  <a:srgbClr val="000000"/>
                </a:solidFill>
                <a:latin typeface="Arial" charset="0"/>
              </a:rPr>
              <a:t>Computation</a:t>
            </a:r>
            <a:r>
              <a:rPr lang="en-US" sz="2600" dirty="0">
                <a:solidFill>
                  <a:srgbClr val="000000"/>
                </a:solidFill>
                <a:latin typeface="Arial" charset="0"/>
              </a:rPr>
              <a:t> : Computation  is also allows one to obtain the average, variance and standard deviation for the set of measurements.</a:t>
            </a:r>
          </a:p>
          <a:p>
            <a:pPr marL="571500" indent="-571500" defTabSz="457200" fontAlgn="base">
              <a:lnSpc>
                <a:spcPct val="80000"/>
              </a:lnSpc>
              <a:spcBef>
                <a:spcPts val="300"/>
              </a:spcBef>
              <a:spcAft>
                <a:spcPts val="1425"/>
              </a:spcAft>
              <a:buClr>
                <a:srgbClr val="CC0000"/>
              </a:buClr>
              <a:buSzPct val="100000"/>
              <a:buFont typeface="+mj-lt"/>
              <a:buAutoNum type="romanU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2600" b="1" dirty="0">
                <a:solidFill>
                  <a:srgbClr val="000000"/>
                </a:solidFill>
                <a:latin typeface="Arial" charset="0"/>
              </a:rPr>
              <a:t>Communication</a:t>
            </a:r>
            <a:r>
              <a:rPr lang="en-US" sz="2600" dirty="0">
                <a:solidFill>
                  <a:srgbClr val="000000"/>
                </a:solidFill>
                <a:latin typeface="Arial" charset="0"/>
              </a:rPr>
              <a:t> : Communication is the means of exchanging or conveying information.</a:t>
            </a:r>
          </a:p>
          <a:p>
            <a:pPr marL="571500" indent="-571500" defTabSz="457200" fontAlgn="base">
              <a:lnSpc>
                <a:spcPct val="80000"/>
              </a:lnSpc>
              <a:spcBef>
                <a:spcPts val="300"/>
              </a:spcBef>
              <a:spcAft>
                <a:spcPts val="1425"/>
              </a:spcAft>
              <a:buClr>
                <a:srgbClr val="CC0000"/>
              </a:buClr>
              <a:buSzPct val="100000"/>
              <a:buFont typeface="+mj-lt"/>
              <a:buAutoNum type="romanU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2600" b="1" dirty="0">
                <a:solidFill>
                  <a:srgbClr val="000000"/>
                </a:solidFill>
                <a:latin typeface="Arial" charset="0"/>
              </a:rPr>
              <a:t>Multi sensing </a:t>
            </a:r>
            <a:r>
              <a:rPr lang="en-US" sz="2600" dirty="0">
                <a:solidFill>
                  <a:srgbClr val="000000"/>
                </a:solidFill>
                <a:latin typeface="Arial" charset="0"/>
              </a:rPr>
              <a:t>: Some smart sensor has to measure more than one physical  or chemical variable simultaneously  </a:t>
            </a:r>
          </a:p>
          <a:p>
            <a:pPr marL="457200" indent="-457200" defTabSz="457200" eaLnBrk="0" fontAlgn="base" hangingPunct="0">
              <a:lnSpc>
                <a:spcPct val="93000"/>
              </a:lnSpc>
              <a:spcBef>
                <a:spcPct val="0"/>
              </a:spcBef>
              <a:spcAft>
                <a:spcPts val="1425"/>
              </a:spcAft>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endParaRPr lang="en-US" dirty="0">
              <a:solidFill>
                <a:srgbClr val="000000"/>
              </a:solidFill>
              <a:latin typeface="Arial" charset="0"/>
            </a:endParaRPr>
          </a:p>
        </p:txBody>
      </p:sp>
    </p:spTree>
    <p:extLst>
      <p:ext uri="{BB962C8B-B14F-4D97-AF65-F5344CB8AC3E}">
        <p14:creationId xmlns:p14="http://schemas.microsoft.com/office/powerpoint/2010/main" val="1813945910"/>
      </p:ext>
    </p:extLst>
  </p:cSld>
  <p:clrMapOvr>
    <a:masterClrMapping/>
  </p:clrMapOvr>
  <p:transition spd="med">
    <p:wipe dir="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098675" y="147639"/>
            <a:ext cx="8001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FUNCTIONS WITHIN ELECTRONICS</a:t>
            </a:r>
          </a:p>
        </p:txBody>
      </p:sp>
      <p:sp>
        <p:nvSpPr>
          <p:cNvPr id="38915" name="Text Box 2"/>
          <p:cNvSpPr txBox="1">
            <a:spLocks noChangeArrowheads="1"/>
          </p:cNvSpPr>
          <p:nvPr/>
        </p:nvSpPr>
        <p:spPr bwMode="auto">
          <a:xfrm>
            <a:off x="2090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57200" indent="-457200">
              <a:lnSpc>
                <a:spcPct val="93000"/>
              </a:lnSpc>
              <a:spcAft>
                <a:spcPts val="142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9pPr>
          </a:lstStyle>
          <a:p>
            <a:pPr defTabSz="457200" fontAlgn="base">
              <a:lnSpc>
                <a:spcPct val="90000"/>
              </a:lnSpc>
              <a:spcBef>
                <a:spcPts val="500"/>
              </a:spcBef>
              <a:spcAft>
                <a:spcPct val="0"/>
              </a:spcAft>
              <a:buClr>
                <a:srgbClr val="CC0000"/>
              </a:buClr>
              <a:buFont typeface="Wingdings" panose="05000000000000000000" pitchFamily="2" charset="2"/>
              <a:buChar char="q"/>
            </a:pPr>
            <a:r>
              <a:rPr lang="en-US" altLang="en-US" sz="2000" dirty="0">
                <a:cs typeface="DejaVu Sans" charset="0"/>
              </a:rPr>
              <a:t>Many a times it is required to alter the sensor excitation over the operating range of a SENSOR. An example of this is SILICON Wheatstone  bridge, where the drive voltage is increased with increasing temperature </a:t>
            </a:r>
          </a:p>
          <a:p>
            <a:pPr algn="ctr" defTabSz="457200" fontAlgn="base">
              <a:lnSpc>
                <a:spcPct val="90000"/>
              </a:lnSpc>
              <a:spcBef>
                <a:spcPts val="500"/>
              </a:spcBef>
              <a:spcAft>
                <a:spcPct val="0"/>
              </a:spcAft>
              <a:buClrTx/>
              <a:buNone/>
            </a:pPr>
            <a:r>
              <a:rPr lang="en-US" altLang="en-US" sz="2000" b="1" u="sng" dirty="0">
                <a:cs typeface="DejaVu Sans" charset="0"/>
              </a:rPr>
              <a:t>ANALOG INPUT</a:t>
            </a:r>
          </a:p>
          <a:p>
            <a:pPr defTabSz="457200" fontAlgn="base">
              <a:lnSpc>
                <a:spcPct val="90000"/>
              </a:lnSpc>
              <a:spcBef>
                <a:spcPts val="500"/>
              </a:spcBef>
              <a:spcAft>
                <a:spcPct val="0"/>
              </a:spcAft>
              <a:buClr>
                <a:srgbClr val="CC0000"/>
              </a:buClr>
              <a:buFont typeface="Wingdings" panose="05000000000000000000" pitchFamily="2" charset="2"/>
              <a:buChar char="q"/>
            </a:pPr>
            <a:r>
              <a:rPr lang="en-US" altLang="en-US" sz="2000" dirty="0">
                <a:cs typeface="DejaVu Sans" charset="0"/>
              </a:rPr>
              <a:t>Multiplexing of inputs can be  done to avoid duplication of circuits in multiplexing inputs of same type and range are switched to a common front end.</a:t>
            </a:r>
          </a:p>
          <a:p>
            <a:pPr algn="ctr" defTabSz="457200" fontAlgn="base">
              <a:lnSpc>
                <a:spcPct val="90000"/>
              </a:lnSpc>
              <a:spcBef>
                <a:spcPts val="500"/>
              </a:spcBef>
              <a:spcAft>
                <a:spcPct val="0"/>
              </a:spcAft>
              <a:buClrTx/>
              <a:buNone/>
            </a:pPr>
            <a:r>
              <a:rPr lang="en-US" altLang="en-US" sz="2000" b="1" u="sng" dirty="0">
                <a:cs typeface="DejaVu Sans" charset="0"/>
              </a:rPr>
              <a:t>DATA CONVERSION</a:t>
            </a:r>
            <a:r>
              <a:rPr lang="en-US" altLang="en-US" sz="2000" b="1" dirty="0">
                <a:cs typeface="DejaVu Sans" charset="0"/>
              </a:rPr>
              <a:t> </a:t>
            </a:r>
          </a:p>
          <a:p>
            <a:pPr defTabSz="457200" fontAlgn="base">
              <a:lnSpc>
                <a:spcPct val="90000"/>
              </a:lnSpc>
              <a:spcBef>
                <a:spcPts val="500"/>
              </a:spcBef>
              <a:spcAft>
                <a:spcPct val="0"/>
              </a:spcAft>
              <a:buClr>
                <a:srgbClr val="C00000"/>
              </a:buClr>
              <a:buFont typeface="Wingdings" panose="05000000000000000000" pitchFamily="2" charset="2"/>
              <a:buChar char="q"/>
            </a:pPr>
            <a:r>
              <a:rPr lang="en-US" altLang="en-US" sz="2000" dirty="0">
                <a:cs typeface="DejaVu Sans" charset="0"/>
              </a:rPr>
              <a:t>In case of Smart sensor most of the signal processing in digital form this is possible we have an ADC along with an Anti-aliasing filter.</a:t>
            </a:r>
          </a:p>
          <a:p>
            <a:pPr defTabSz="457200" fontAlgn="base">
              <a:lnSpc>
                <a:spcPct val="90000"/>
              </a:lnSpc>
              <a:spcBef>
                <a:spcPts val="500"/>
              </a:spcBef>
              <a:spcAft>
                <a:spcPct val="0"/>
              </a:spcAft>
              <a:buClrTx/>
              <a:buNone/>
            </a:pPr>
            <a:endParaRPr lang="en-US" altLang="en-US" sz="2000" dirty="0">
              <a:cs typeface="DejaVu Sans" charset="0"/>
            </a:endParaRPr>
          </a:p>
        </p:txBody>
      </p:sp>
    </p:spTree>
    <p:extLst>
      <p:ext uri="{BB962C8B-B14F-4D97-AF65-F5344CB8AC3E}">
        <p14:creationId xmlns:p14="http://schemas.microsoft.com/office/powerpoint/2010/main" val="2234137440"/>
      </p:ext>
    </p:extLst>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1981200" y="1371600"/>
            <a:ext cx="83883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080" rIns="0" bIns="0"/>
          <a:lstStyle>
            <a:lvl1pPr marL="339725" indent="-339725">
              <a:lnSpc>
                <a:spcPct val="93000"/>
              </a:lnSpc>
              <a:spcAft>
                <a:spcPts val="1425"/>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Arial" panose="020B0604020202020204" pitchFamily="34" charset="0"/>
                <a:cs typeface="Arial Unicode MS" charset="0"/>
              </a:defRPr>
            </a:lvl9pPr>
          </a:lstStyle>
          <a:p>
            <a:pPr defTabSz="457200" eaLnBrk="0" fontAlgn="base" hangingPunct="0">
              <a:spcBef>
                <a:spcPct val="0"/>
              </a:spcBef>
              <a:buNone/>
            </a:pPr>
            <a:r>
              <a:rPr lang="en-US" altLang="en-US" sz="2000" b="1" i="1" dirty="0">
                <a:cs typeface="DejaVu Sans" charset="0"/>
              </a:rPr>
              <a:t>                </a:t>
            </a:r>
            <a:r>
              <a:rPr lang="en-US" altLang="en-US" sz="2200" b="1" i="1" u="sng" dirty="0">
                <a:cs typeface="DejaVu Sans" charset="0"/>
              </a:rPr>
              <a:t>Monitoring and diagnostic functions</a:t>
            </a:r>
          </a:p>
          <a:p>
            <a:pPr defTabSz="457200" eaLnBrk="0" fontAlgn="base" hangingPunct="0">
              <a:spcBef>
                <a:spcPct val="0"/>
              </a:spcBef>
              <a:buClr>
                <a:srgbClr val="C00000"/>
              </a:buClr>
              <a:buFont typeface="Wingdings" panose="05000000000000000000" pitchFamily="2" charset="2"/>
              <a:buChar char="q"/>
            </a:pPr>
            <a:r>
              <a:rPr lang="en-US" altLang="en-US" sz="2200" dirty="0">
                <a:cs typeface="DejaVu Sans" charset="0"/>
              </a:rPr>
              <a:t>  In many applications self-test is required. This self-test includes             connectivity checking and long-term offset correction.</a:t>
            </a:r>
          </a:p>
          <a:p>
            <a:pPr defTabSz="457200" eaLnBrk="0" fontAlgn="base" hangingPunct="0">
              <a:spcBef>
                <a:spcPct val="0"/>
              </a:spcBef>
              <a:buNone/>
            </a:pPr>
            <a:endParaRPr lang="en-US" altLang="en-US" sz="2200" dirty="0">
              <a:cs typeface="DejaVu Sans" charset="0"/>
            </a:endParaRPr>
          </a:p>
          <a:p>
            <a:pPr defTabSz="457200" eaLnBrk="0" fontAlgn="base" hangingPunct="0">
              <a:spcBef>
                <a:spcPct val="0"/>
              </a:spcBef>
              <a:buClrTx/>
              <a:buNone/>
            </a:pPr>
            <a:endParaRPr lang="en-US" altLang="en-US" sz="2200" dirty="0">
              <a:cs typeface="DejaVu Sans" charset="0"/>
            </a:endParaRPr>
          </a:p>
          <a:p>
            <a:pPr defTabSz="457200" eaLnBrk="0" fontAlgn="base" hangingPunct="0">
              <a:spcBef>
                <a:spcPct val="0"/>
              </a:spcBef>
              <a:buClrTx/>
              <a:buNone/>
            </a:pPr>
            <a:endParaRPr lang="en-US" altLang="en-US" sz="2200" dirty="0">
              <a:cs typeface="DejaVu Sans" charset="0"/>
            </a:endParaRPr>
          </a:p>
        </p:txBody>
      </p:sp>
      <p:sp>
        <p:nvSpPr>
          <p:cNvPr id="40964" name="Text Box 3"/>
          <p:cNvSpPr txBox="1">
            <a:spLocks noChangeArrowheads="1"/>
          </p:cNvSpPr>
          <p:nvPr/>
        </p:nvSpPr>
        <p:spPr bwMode="auto">
          <a:xfrm>
            <a:off x="1905001" y="2590800"/>
            <a:ext cx="86899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2200" b="1" dirty="0">
                <a:cs typeface="DejaVu Sans" charset="0"/>
              </a:rPr>
              <a:t>                          </a:t>
            </a:r>
            <a:r>
              <a:rPr lang="en-US" altLang="en-US" sz="2200" b="1" u="sng" dirty="0">
                <a:cs typeface="DejaVu Sans" charset="0"/>
              </a:rPr>
              <a:t>Digital data bus interface</a:t>
            </a:r>
          </a:p>
          <a:p>
            <a:pPr defTabSz="457200" eaLnBrk="0" fontAlgn="base" hangingPunct="0">
              <a:lnSpc>
                <a:spcPct val="100000"/>
              </a:lnSpc>
              <a:spcBef>
                <a:spcPct val="0"/>
              </a:spcBef>
              <a:spcAft>
                <a:spcPct val="0"/>
              </a:spcAft>
              <a:buClr>
                <a:srgbClr val="C00000"/>
              </a:buClr>
              <a:buSzTx/>
              <a:buFont typeface="Wingdings" panose="05000000000000000000" pitchFamily="2" charset="2"/>
              <a:buChar char="q"/>
            </a:pPr>
            <a:r>
              <a:rPr lang="en-US" altLang="en-US" sz="2200" dirty="0">
                <a:cs typeface="DejaVu Sans" charset="0"/>
              </a:rPr>
              <a:t>   The controller embedded in the smart sensor supports                             communications by digital data bus. The advantages of this are:</a:t>
            </a:r>
          </a:p>
          <a:p>
            <a:pPr defTabSz="457200" eaLnBrk="0" fontAlgn="base" hangingPunct="0">
              <a:lnSpc>
                <a:spcPct val="100000"/>
              </a:lnSpc>
              <a:spcBef>
                <a:spcPct val="0"/>
              </a:spcBef>
              <a:spcAft>
                <a:spcPct val="0"/>
              </a:spcAft>
              <a:buClr>
                <a:srgbClr val="800000"/>
              </a:buClr>
              <a:buFont typeface="Times New Roman" panose="02020603050405020304" pitchFamily="18" charset="0"/>
              <a:buAutoNum type="romanUcPeriod"/>
            </a:pPr>
            <a:r>
              <a:rPr lang="en-US" altLang="en-US" sz="2200" dirty="0">
                <a:cs typeface="DejaVu Sans" charset="0"/>
              </a:rPr>
              <a:t>   Wiring is reduced considerably</a:t>
            </a:r>
          </a:p>
          <a:p>
            <a:pPr defTabSz="457200" eaLnBrk="0" fontAlgn="base" hangingPunct="0">
              <a:lnSpc>
                <a:spcPct val="100000"/>
              </a:lnSpc>
              <a:spcBef>
                <a:spcPct val="0"/>
              </a:spcBef>
              <a:spcAft>
                <a:spcPct val="0"/>
              </a:spcAft>
              <a:buClr>
                <a:srgbClr val="800000"/>
              </a:buClr>
              <a:buFont typeface="Times New Roman" panose="02020603050405020304" pitchFamily="18" charset="0"/>
              <a:buAutoNum type="romanUcPeriod"/>
            </a:pPr>
            <a:r>
              <a:rPr lang="en-US" altLang="en-US" sz="2200" dirty="0">
                <a:cs typeface="DejaVu Sans" charset="0"/>
              </a:rPr>
              <a:t>  Automatic calibration at production can be simplified</a:t>
            </a:r>
            <a:r>
              <a:rPr lang="en-US" altLang="en-US" sz="2200" dirty="0">
                <a:solidFill>
                  <a:srgbClr val="FFFFFF"/>
                </a:solidFill>
                <a:cs typeface="DejaVu Sans" charset="0"/>
              </a:rPr>
              <a:t>.</a:t>
            </a:r>
          </a:p>
        </p:txBody>
      </p:sp>
      <p:sp>
        <p:nvSpPr>
          <p:cNvPr id="40965" name="Text Box 4"/>
          <p:cNvSpPr txBox="1">
            <a:spLocks noChangeArrowheads="1"/>
          </p:cNvSpPr>
          <p:nvPr/>
        </p:nvSpPr>
        <p:spPr bwMode="auto">
          <a:xfrm>
            <a:off x="1981200" y="4419601"/>
            <a:ext cx="84582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2200" b="1" dirty="0">
                <a:cs typeface="DejaVu Sans" charset="0"/>
              </a:rPr>
              <a:t>                                 </a:t>
            </a:r>
            <a:r>
              <a:rPr lang="en-US" altLang="en-US" sz="2200" b="1" u="sng" dirty="0">
                <a:cs typeface="DejaVu Sans" charset="0"/>
              </a:rPr>
              <a:t>Control processor</a:t>
            </a:r>
          </a:p>
          <a:p>
            <a:pPr defTabSz="457200" eaLnBrk="0" fontAlgn="base" hangingPunct="0">
              <a:lnSpc>
                <a:spcPct val="100000"/>
              </a:lnSpc>
              <a:spcBef>
                <a:spcPct val="0"/>
              </a:spcBef>
              <a:spcAft>
                <a:spcPct val="0"/>
              </a:spcAft>
              <a:buClr>
                <a:srgbClr val="C00000"/>
              </a:buClr>
              <a:buFont typeface="Wingdings" panose="05000000000000000000" pitchFamily="2" charset="2"/>
              <a:buChar char="q"/>
            </a:pPr>
            <a:r>
              <a:rPr lang="en-US" altLang="en-US" sz="2200" dirty="0">
                <a:cs typeface="DejaVu Sans" charset="0"/>
              </a:rPr>
              <a:t>   To provide greater flexibility and reduced complexity, a control                                                                                    processor can be used. Control processor can do digital filtering.             Another important point is software development. Processor must allow writing codes in higher language as it reduces the                   development time.</a:t>
            </a:r>
          </a:p>
        </p:txBody>
      </p:sp>
      <p:sp>
        <p:nvSpPr>
          <p:cNvPr id="40966" name="Text Box 5"/>
          <p:cNvSpPr txBox="1">
            <a:spLocks noChangeArrowheads="1"/>
          </p:cNvSpPr>
          <p:nvPr/>
        </p:nvSpPr>
        <p:spPr bwMode="auto">
          <a:xfrm>
            <a:off x="1554164" y="228600"/>
            <a:ext cx="38560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3000"/>
              </a:lnSpc>
              <a:spcAft>
                <a:spcPts val="1425"/>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9pPr>
          </a:lstStyle>
          <a:p>
            <a:pPr algn="ctr" defTabSz="457200" eaLnBrk="0" fontAlgn="base" hangingPunct="0">
              <a:spcBef>
                <a:spcPct val="0"/>
              </a:spcBef>
              <a:buNone/>
            </a:pPr>
            <a:r>
              <a:rPr lang="en-US" altLang="en-US">
                <a:solidFill>
                  <a:srgbClr val="800000"/>
                </a:solidFill>
                <a:cs typeface="DejaVu Sans" charset="0"/>
              </a:rPr>
              <a:t>To be continue...</a:t>
            </a:r>
          </a:p>
        </p:txBody>
      </p:sp>
    </p:spTree>
    <p:extLst>
      <p:ext uri="{BB962C8B-B14F-4D97-AF65-F5344CB8AC3E}">
        <p14:creationId xmlns:p14="http://schemas.microsoft.com/office/powerpoint/2010/main" val="2091307205"/>
      </p:ext>
    </p:extLst>
  </p:cSld>
  <p:clrMapOvr>
    <a:masterClrMapping/>
  </p:clrMapOvr>
  <p:transition spd="med">
    <p:wipe di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CONTENTS</a:t>
            </a:r>
          </a:p>
        </p:txBody>
      </p:sp>
      <p:sp>
        <p:nvSpPr>
          <p:cNvPr id="6147" name="Text Box 2"/>
          <p:cNvSpPr txBox="1">
            <a:spLocks noChangeArrowheads="1"/>
          </p:cNvSpPr>
          <p:nvPr/>
        </p:nvSpPr>
        <p:spPr bwMode="auto">
          <a:xfrm>
            <a:off x="2090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57200" indent="-457200">
              <a:lnSpc>
                <a:spcPct val="93000"/>
              </a:lnSpc>
              <a:spcAft>
                <a:spcPts val="142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Introduction </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Definition</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Usefulness of silicon technology in Smart Sensor </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General Architecture of Smart Sensor </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Block diagram of Smart Sensor</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Importance and Adoption of Smart Sensor</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Consideration for Smart Sensor</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Summary of Different Smart Sensor</a:t>
            </a:r>
          </a:p>
          <a:p>
            <a:pPr defTabSz="457200" fontAlgn="base">
              <a:lnSpc>
                <a:spcPct val="100000"/>
              </a:lnSpc>
              <a:spcBef>
                <a:spcPts val="500"/>
              </a:spcBef>
              <a:spcAft>
                <a:spcPct val="0"/>
              </a:spcAft>
              <a:buClr>
                <a:srgbClr val="CC0000"/>
              </a:buClr>
              <a:buFont typeface="Wingdings" panose="05000000000000000000" pitchFamily="2" charset="2"/>
              <a:buChar char=""/>
            </a:pPr>
            <a:r>
              <a:rPr lang="en-US" altLang="en-US" sz="2000">
                <a:cs typeface="DejaVu Sans" charset="0"/>
              </a:rPr>
              <a:t>Conclusions</a:t>
            </a:r>
          </a:p>
          <a:p>
            <a:pPr defTabSz="457200" fontAlgn="base">
              <a:lnSpc>
                <a:spcPct val="100000"/>
              </a:lnSpc>
              <a:spcBef>
                <a:spcPts val="500"/>
              </a:spcBef>
              <a:spcAft>
                <a:spcPct val="0"/>
              </a:spcAft>
              <a:buClrTx/>
              <a:buNone/>
            </a:pPr>
            <a:endParaRPr lang="en-US" altLang="en-US" sz="2000">
              <a:cs typeface="DejaVu Sans" charset="0"/>
            </a:endParaRPr>
          </a:p>
          <a:p>
            <a:pPr defTabSz="457200" fontAlgn="base">
              <a:lnSpc>
                <a:spcPct val="100000"/>
              </a:lnSpc>
              <a:spcBef>
                <a:spcPts val="500"/>
              </a:spcBef>
              <a:spcAft>
                <a:spcPct val="0"/>
              </a:spcAft>
              <a:buClrTx/>
              <a:buNone/>
            </a:pPr>
            <a:endParaRPr lang="en-US" altLang="en-US" sz="2000">
              <a:cs typeface="DejaVu Sans" charset="0"/>
            </a:endParaRPr>
          </a:p>
        </p:txBody>
      </p:sp>
    </p:spTree>
    <p:extLst>
      <p:ext uri="{BB962C8B-B14F-4D97-AF65-F5344CB8AC3E}">
        <p14:creationId xmlns:p14="http://schemas.microsoft.com/office/powerpoint/2010/main" val="2031726135"/>
      </p:ext>
    </p:extLst>
  </p:cSld>
  <p:clrMapOvr>
    <a:masterClrMapping/>
  </p:clrMapOvr>
  <p:transition spd="med">
    <p:split/>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2057400" y="304800"/>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eaLnBrk="0" fontAlgn="base" hangingPunct="0">
              <a:spcBef>
                <a:spcPct val="0"/>
              </a:spcBef>
              <a:spcAft>
                <a:spcPct val="0"/>
              </a:spcAft>
              <a:buClrTx/>
              <a:buNone/>
            </a:pPr>
            <a:r>
              <a:rPr lang="en-US" altLang="en-US" sz="4200" b="1">
                <a:solidFill>
                  <a:srgbClr val="800000"/>
                </a:solidFill>
                <a:cs typeface="DejaVu Sans" charset="0"/>
              </a:rPr>
              <a:t>IMPROVEMENT  IN CHARACTERISTICS</a:t>
            </a:r>
            <a:r>
              <a:rPr lang="en-US" altLang="en-US" b="1">
                <a:solidFill>
                  <a:srgbClr val="800000"/>
                </a:solidFill>
                <a:cs typeface="DejaVu Sans" charset="0"/>
              </a:rPr>
              <a:t> </a:t>
            </a:r>
          </a:p>
        </p:txBody>
      </p:sp>
      <p:sp>
        <p:nvSpPr>
          <p:cNvPr id="43011" name="Text Box 2"/>
          <p:cNvSpPr txBox="1">
            <a:spLocks noChangeArrowheads="1"/>
          </p:cNvSpPr>
          <p:nvPr/>
        </p:nvSpPr>
        <p:spPr bwMode="auto">
          <a:xfrm>
            <a:off x="2209800" y="18288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080" rIns="0" bIns="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spcBef>
                <a:spcPct val="0"/>
              </a:spcBef>
              <a:buClr>
                <a:srgbClr val="800000"/>
              </a:buClr>
              <a:buFont typeface="Times New Roman" panose="02020603050405020304" pitchFamily="18" charset="0"/>
              <a:buAutoNum type="romanUcPeriod"/>
            </a:pPr>
            <a:r>
              <a:rPr lang="en-US" altLang="en-US" sz="2200" b="1" dirty="0">
                <a:cs typeface="DejaVu Sans" charset="0"/>
              </a:rPr>
              <a:t>Non-linearity:</a:t>
            </a:r>
            <a:r>
              <a:rPr lang="en-US" altLang="en-US" sz="2200" i="1" dirty="0">
                <a:cs typeface="DejaVu Sans" charset="0"/>
              </a:rPr>
              <a:t> Many of the sensors show some non-linearity, by using on-chip feedback systems or look- up tables</a:t>
            </a:r>
            <a:r>
              <a:rPr lang="en-US" altLang="en-US" sz="2200" dirty="0">
                <a:cs typeface="DejaVu Sans" charset="0"/>
              </a:rPr>
              <a:t> we can improve linearity.</a:t>
            </a:r>
          </a:p>
          <a:p>
            <a:pPr defTabSz="457200" eaLnBrk="0" fontAlgn="base" hangingPunct="0">
              <a:spcBef>
                <a:spcPct val="0"/>
              </a:spcBef>
              <a:buClr>
                <a:srgbClr val="800000"/>
              </a:buClr>
              <a:buFont typeface="Times New Roman" panose="02020603050405020304" pitchFamily="18" charset="0"/>
              <a:buAutoNum type="romanUcPeriod"/>
            </a:pPr>
            <a:r>
              <a:rPr lang="en-US" altLang="en-US" sz="2200" b="1" dirty="0">
                <a:cs typeface="DejaVu Sans" charset="0"/>
              </a:rPr>
              <a:t>Cross-sensitivity:</a:t>
            </a:r>
            <a:r>
              <a:rPr lang="en-US" altLang="en-US" sz="2200" i="1" dirty="0">
                <a:cs typeface="DejaVu Sans" charset="0"/>
              </a:rPr>
              <a:t> Most of the sensors show an undesirable sensitivity to strain and temperature. </a:t>
            </a:r>
            <a:r>
              <a:rPr lang="en-US" altLang="en-US" sz="2200" dirty="0">
                <a:cs typeface="DejaVu Sans" charset="0"/>
              </a:rPr>
              <a:t>Incorporating relevant sensing elements and circuits on the same chip can reduce the cross-sensitivity.</a:t>
            </a:r>
          </a:p>
          <a:p>
            <a:pPr defTabSz="457200" eaLnBrk="0" fontAlgn="base" hangingPunct="0">
              <a:spcBef>
                <a:spcPct val="0"/>
              </a:spcBef>
              <a:buClr>
                <a:srgbClr val="800000"/>
              </a:buClr>
              <a:buFont typeface="Times New Roman" panose="02020603050405020304" pitchFamily="18" charset="0"/>
              <a:buAutoNum type="romanUcPeriod"/>
            </a:pPr>
            <a:r>
              <a:rPr lang="en-US" altLang="en-US" sz="2200" b="1" i="1" dirty="0">
                <a:cs typeface="DejaVu Sans" charset="0"/>
              </a:rPr>
              <a:t>Offset:</a:t>
            </a:r>
            <a:r>
              <a:rPr lang="en-US" altLang="en-US" sz="2200" i="1" dirty="0">
                <a:cs typeface="DejaVu Sans" charset="0"/>
              </a:rPr>
              <a:t> Offset adjustment requires expensive trimming procedures and even this offsets tend to drift. This is </a:t>
            </a:r>
            <a:r>
              <a:rPr lang="en-US" altLang="en-US" sz="2200" dirty="0">
                <a:cs typeface="DejaVu Sans" charset="0"/>
              </a:rPr>
              <a:t>very well reduced by sensitivity reduction method.</a:t>
            </a:r>
          </a:p>
          <a:p>
            <a:pPr defTabSz="457200" eaLnBrk="0" fontAlgn="base" hangingPunct="0">
              <a:spcBef>
                <a:spcPct val="0"/>
              </a:spcBef>
              <a:buClr>
                <a:srgbClr val="800000"/>
              </a:buClr>
              <a:buFont typeface="Times New Roman" panose="02020603050405020304" pitchFamily="18" charset="0"/>
              <a:buAutoNum type="romanUcPeriod"/>
            </a:pPr>
            <a:r>
              <a:rPr lang="en-US" altLang="en-US" sz="2200" b="1" i="1" dirty="0">
                <a:cs typeface="DejaVu Sans" charset="0"/>
              </a:rPr>
              <a:t>Parameter drift and component values:</a:t>
            </a:r>
            <a:r>
              <a:rPr lang="en-US" altLang="en-US" sz="2200" i="1" dirty="0">
                <a:cs typeface="DejaVu Sans" charset="0"/>
              </a:rPr>
              <a:t> These are functions of time. This can be solved by automatic </a:t>
            </a:r>
            <a:r>
              <a:rPr lang="en-US" altLang="en-US" sz="2200" dirty="0">
                <a:cs typeface="DejaVu Sans" charset="0"/>
              </a:rPr>
              <a:t>calibration.</a:t>
            </a:r>
          </a:p>
        </p:txBody>
      </p:sp>
    </p:spTree>
    <p:extLst>
      <p:ext uri="{BB962C8B-B14F-4D97-AF65-F5344CB8AC3E}">
        <p14:creationId xmlns:p14="http://schemas.microsoft.com/office/powerpoint/2010/main" val="1707421748"/>
      </p:ext>
    </p:extLst>
  </p:cSld>
  <p:clrMapOvr>
    <a:masterClrMapping/>
  </p:clrMapOvr>
  <p:transition spd="med">
    <p:wipe dir="u"/>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2098675" y="147639"/>
            <a:ext cx="8001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SUMMARY OF DIFFERENT SMART SENSOR</a:t>
            </a:r>
          </a:p>
        </p:txBody>
      </p:sp>
      <p:sp>
        <p:nvSpPr>
          <p:cNvPr id="45059" name="Text Box 2"/>
          <p:cNvSpPr txBox="1">
            <a:spLocks noChangeArrowheads="1"/>
          </p:cNvSpPr>
          <p:nvPr/>
        </p:nvSpPr>
        <p:spPr bwMode="auto">
          <a:xfrm>
            <a:off x="1981200" y="18288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69900" indent="-457200">
              <a:lnSpc>
                <a:spcPct val="93000"/>
              </a:lnSpc>
              <a:spcAft>
                <a:spcPts val="1425"/>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ts val="450"/>
              </a:spcBef>
              <a:spcAft>
                <a:spcPct val="0"/>
              </a:spcAft>
              <a:buClrTx/>
              <a:buNone/>
            </a:pPr>
            <a:r>
              <a:rPr lang="en-US" altLang="en-US" sz="2000" b="1">
                <a:cs typeface="DejaVu Sans" charset="0"/>
              </a:rPr>
              <a:t>OPTICAL  SENSORS</a:t>
            </a:r>
          </a:p>
          <a:p>
            <a:pPr defTabSz="457200" fontAlgn="base">
              <a:lnSpc>
                <a:spcPct val="100000"/>
              </a:lnSpc>
              <a:spcBef>
                <a:spcPts val="450"/>
              </a:spcBef>
              <a:spcAft>
                <a:spcPct val="0"/>
              </a:spcAft>
              <a:buClr>
                <a:srgbClr val="CC0000"/>
              </a:buClr>
              <a:buFont typeface="Wingdings" panose="05000000000000000000" pitchFamily="2" charset="2"/>
              <a:buChar char=""/>
            </a:pPr>
            <a:r>
              <a:rPr lang="en-US" altLang="en-US" sz="1800">
                <a:cs typeface="DejaVu Sans" charset="0"/>
              </a:rPr>
              <a:t>It is used for measuring exposure in cameras, optical angle encoders</a:t>
            </a:r>
          </a:p>
          <a:p>
            <a:pPr defTabSz="457200" fontAlgn="base">
              <a:lnSpc>
                <a:spcPct val="100000"/>
              </a:lnSpc>
              <a:spcBef>
                <a:spcPts val="450"/>
              </a:spcBef>
              <a:spcAft>
                <a:spcPct val="0"/>
              </a:spcAft>
              <a:buClrTx/>
              <a:buNone/>
            </a:pPr>
            <a:endParaRPr lang="en-US" altLang="en-US" sz="1800">
              <a:cs typeface="DejaVu Sans" charset="0"/>
            </a:endParaRPr>
          </a:p>
          <a:p>
            <a:pPr defTabSz="457200" fontAlgn="base">
              <a:lnSpc>
                <a:spcPct val="100000"/>
              </a:lnSpc>
              <a:spcBef>
                <a:spcPts val="450"/>
              </a:spcBef>
              <a:spcAft>
                <a:spcPct val="0"/>
              </a:spcAft>
              <a:buClrTx/>
              <a:buNone/>
            </a:pPr>
            <a:r>
              <a:rPr lang="en-US" altLang="en-US" sz="1800" b="1">
                <a:cs typeface="DejaVu Sans" charset="0"/>
              </a:rPr>
              <a:t>                                         </a:t>
            </a:r>
            <a:r>
              <a:rPr lang="en-US" altLang="en-US" sz="2000" b="1">
                <a:cs typeface="DejaVu Sans" charset="0"/>
              </a:rPr>
              <a:t>   ACCELEROMETER</a:t>
            </a:r>
          </a:p>
          <a:p>
            <a:pPr defTabSz="457200" fontAlgn="base">
              <a:lnSpc>
                <a:spcPct val="100000"/>
              </a:lnSpc>
              <a:spcBef>
                <a:spcPts val="450"/>
              </a:spcBef>
              <a:spcAft>
                <a:spcPct val="0"/>
              </a:spcAft>
              <a:buClr>
                <a:srgbClr val="CC0000"/>
              </a:buClr>
              <a:buFont typeface="Wingdings" panose="05000000000000000000" pitchFamily="2" charset="2"/>
              <a:buChar char=""/>
            </a:pPr>
            <a:r>
              <a:rPr lang="en-US" altLang="en-US" sz="1800">
                <a:cs typeface="DejaVu Sans" charset="0"/>
              </a:rPr>
              <a:t>It consists of sensing element and electronics on SILICON </a:t>
            </a:r>
          </a:p>
          <a:p>
            <a:pPr defTabSz="457200" fontAlgn="base">
              <a:lnSpc>
                <a:spcPct val="100000"/>
              </a:lnSpc>
              <a:spcBef>
                <a:spcPts val="450"/>
              </a:spcBef>
              <a:spcAft>
                <a:spcPct val="0"/>
              </a:spcAft>
              <a:buClrTx/>
              <a:buNone/>
            </a:pPr>
            <a:endParaRPr lang="en-US" altLang="en-US" sz="1800">
              <a:cs typeface="DejaVu Sans" charset="0"/>
            </a:endParaRPr>
          </a:p>
          <a:p>
            <a:pPr algn="ctr" defTabSz="457200" fontAlgn="base">
              <a:lnSpc>
                <a:spcPct val="100000"/>
              </a:lnSpc>
              <a:spcBef>
                <a:spcPts val="450"/>
              </a:spcBef>
              <a:spcAft>
                <a:spcPct val="0"/>
              </a:spcAft>
              <a:buClrTx/>
              <a:buNone/>
            </a:pPr>
            <a:r>
              <a:rPr lang="en-US" altLang="en-US" sz="2000" b="1">
                <a:cs typeface="DejaVu Sans" charset="0"/>
              </a:rPr>
              <a:t>INTREGATED MULTI SENSOR</a:t>
            </a:r>
            <a:r>
              <a:rPr lang="en-US" altLang="en-US" sz="1800" b="1">
                <a:cs typeface="DejaVu Sans" charset="0"/>
              </a:rPr>
              <a:t> </a:t>
            </a:r>
          </a:p>
          <a:p>
            <a:pPr defTabSz="457200" fontAlgn="base">
              <a:lnSpc>
                <a:spcPct val="100000"/>
              </a:lnSpc>
              <a:spcBef>
                <a:spcPts val="450"/>
              </a:spcBef>
              <a:spcAft>
                <a:spcPct val="0"/>
              </a:spcAft>
              <a:buClr>
                <a:srgbClr val="CC0000"/>
              </a:buClr>
              <a:buFont typeface="Wingdings" panose="05000000000000000000" pitchFamily="2" charset="2"/>
              <a:buChar char=""/>
            </a:pPr>
            <a:r>
              <a:rPr lang="en-US" altLang="en-US" sz="1800">
                <a:cs typeface="DejaVu Sans" charset="0"/>
              </a:rPr>
              <a:t>This chip was fabricated using conventional Silicon planer processing, Silicon Micro machining and thin deposition technique.</a:t>
            </a:r>
          </a:p>
          <a:p>
            <a:pPr defTabSz="457200" fontAlgn="base">
              <a:lnSpc>
                <a:spcPct val="100000"/>
              </a:lnSpc>
              <a:spcBef>
                <a:spcPts val="450"/>
              </a:spcBef>
              <a:spcAft>
                <a:spcPct val="0"/>
              </a:spcAft>
              <a:buClr>
                <a:srgbClr val="CC0000"/>
              </a:buClr>
              <a:buNone/>
            </a:pPr>
            <a:endParaRPr lang="en-US" altLang="en-US" sz="1800">
              <a:cs typeface="DejaVu Sans" charset="0"/>
            </a:endParaRPr>
          </a:p>
          <a:p>
            <a:pPr defTabSz="457200" fontAlgn="base">
              <a:lnSpc>
                <a:spcPct val="100000"/>
              </a:lnSpc>
              <a:spcBef>
                <a:spcPts val="450"/>
              </a:spcBef>
              <a:spcAft>
                <a:spcPct val="0"/>
              </a:spcAft>
              <a:buClrTx/>
              <a:buSzTx/>
              <a:buNone/>
            </a:pPr>
            <a:r>
              <a:rPr lang="en-US" altLang="en-US" sz="2400">
                <a:latin typeface="Times New Roman" panose="02020603050405020304" pitchFamily="18" charset="0"/>
                <a:cs typeface="DejaVu Sans" charset="0"/>
              </a:rPr>
              <a:t>                              </a:t>
            </a:r>
            <a:r>
              <a:rPr lang="en-US" altLang="en-US" sz="2000" b="1">
                <a:cs typeface="DejaVu Sans" charset="0"/>
              </a:rPr>
              <a:t>INFRARED DETECTOR ARRAY</a:t>
            </a:r>
          </a:p>
          <a:p>
            <a:pPr defTabSz="457200" fontAlgn="base">
              <a:lnSpc>
                <a:spcPct val="100000"/>
              </a:lnSpc>
              <a:spcBef>
                <a:spcPts val="450"/>
              </a:spcBef>
              <a:spcAft>
                <a:spcPct val="0"/>
              </a:spcAft>
              <a:buClr>
                <a:srgbClr val="CC0000"/>
              </a:buClr>
              <a:buFont typeface="Wingdings" panose="05000000000000000000" pitchFamily="2" charset="2"/>
              <a:buChar char=""/>
            </a:pPr>
            <a:r>
              <a:rPr lang="en-US" altLang="en-US" sz="1800">
                <a:cs typeface="DejaVu Sans" charset="0"/>
              </a:rPr>
              <a:t>The infrared-sensing element was developed using polysilicon  -Au thermocouples &amp; thin film dielectric diaphragm to support the thermocouples.  </a:t>
            </a:r>
          </a:p>
          <a:p>
            <a:pPr defTabSz="457200" fontAlgn="base">
              <a:lnSpc>
                <a:spcPct val="100000"/>
              </a:lnSpc>
              <a:spcBef>
                <a:spcPts val="450"/>
              </a:spcBef>
              <a:spcAft>
                <a:spcPct val="0"/>
              </a:spcAft>
              <a:buClrTx/>
              <a:buNone/>
            </a:pPr>
            <a:endParaRPr lang="en-US" altLang="en-US" sz="1800">
              <a:cs typeface="DejaVu Sans" charset="0"/>
            </a:endParaRPr>
          </a:p>
          <a:p>
            <a:pPr defTabSz="457200" fontAlgn="base">
              <a:lnSpc>
                <a:spcPct val="100000"/>
              </a:lnSpc>
              <a:spcBef>
                <a:spcPts val="450"/>
              </a:spcBef>
              <a:spcAft>
                <a:spcPct val="0"/>
              </a:spcAft>
              <a:buClrTx/>
              <a:buNone/>
            </a:pPr>
            <a:endParaRPr lang="en-US" altLang="en-US" sz="1800">
              <a:cs typeface="DejaVu Sans" charset="0"/>
            </a:endParaRPr>
          </a:p>
          <a:p>
            <a:pPr defTabSz="457200" fontAlgn="base">
              <a:lnSpc>
                <a:spcPct val="100000"/>
              </a:lnSpc>
              <a:spcBef>
                <a:spcPts val="450"/>
              </a:spcBef>
              <a:spcAft>
                <a:spcPct val="0"/>
              </a:spcAft>
              <a:buClrTx/>
              <a:buNone/>
            </a:pPr>
            <a:endParaRPr lang="en-US" altLang="en-US" sz="1800">
              <a:cs typeface="DejaVu Sans" charset="0"/>
            </a:endParaRPr>
          </a:p>
        </p:txBody>
      </p:sp>
      <p:sp>
        <p:nvSpPr>
          <p:cNvPr id="45060" name="Rectangle 3"/>
          <p:cNvSpPr>
            <a:spLocks noChangeArrowheads="1"/>
          </p:cNvSpPr>
          <p:nvPr/>
        </p:nvSpPr>
        <p:spPr bwMode="auto">
          <a:xfrm>
            <a:off x="2057400" y="4953001"/>
            <a:ext cx="8001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eaLnBrk="0" fontAlgn="base" hangingPunct="0">
              <a:spcBef>
                <a:spcPct val="0"/>
              </a:spcBef>
              <a:spcAft>
                <a:spcPct val="0"/>
              </a:spcAft>
              <a:buClr>
                <a:srgbClr val="000000"/>
              </a:buClr>
              <a:buSzPct val="100000"/>
            </a:pPr>
            <a:endParaRPr lang="en-US" altLang="en-US">
              <a:solidFill>
                <a:srgbClr val="FFFFFF"/>
              </a:solidFill>
              <a:latin typeface="Arial" panose="020B0604020202020204" pitchFamily="34" charset="0"/>
              <a:cs typeface="Arial Unicode MS" charset="0"/>
            </a:endParaRPr>
          </a:p>
        </p:txBody>
      </p:sp>
      <p:sp>
        <p:nvSpPr>
          <p:cNvPr id="45061" name="Text Box 4"/>
          <p:cNvSpPr txBox="1">
            <a:spLocks noChangeArrowheads="1"/>
          </p:cNvSpPr>
          <p:nvPr/>
        </p:nvSpPr>
        <p:spPr bwMode="auto">
          <a:xfrm>
            <a:off x="4111625" y="6067426"/>
            <a:ext cx="381793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1800">
                <a:cs typeface="DejaVu Sans" charset="0"/>
              </a:rPr>
              <a:t> </a:t>
            </a:r>
          </a:p>
        </p:txBody>
      </p:sp>
    </p:spTree>
    <p:extLst>
      <p:ext uri="{BB962C8B-B14F-4D97-AF65-F5344CB8AC3E}">
        <p14:creationId xmlns:p14="http://schemas.microsoft.com/office/powerpoint/2010/main" val="3720791355"/>
      </p:ext>
    </p:extLst>
  </p:cSld>
  <p:clrMapOvr>
    <a:masterClrMapping/>
  </p:clrMapOvr>
  <p:transition spd="med">
    <p:wipe dir="u"/>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CONCLUSION </a:t>
            </a:r>
          </a:p>
        </p:txBody>
      </p:sp>
      <p:sp>
        <p:nvSpPr>
          <p:cNvPr id="47107" name="Text Box 2"/>
          <p:cNvSpPr txBox="1">
            <a:spLocks noChangeArrowheads="1"/>
          </p:cNvSpPr>
          <p:nvPr/>
        </p:nvSpPr>
        <p:spPr bwMode="auto">
          <a:xfrm>
            <a:off x="1981200" y="2286001"/>
            <a:ext cx="82296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Tx/>
              <a:buNone/>
            </a:pPr>
            <a:r>
              <a:rPr lang="en-US" altLang="en-US" sz="2400">
                <a:cs typeface="DejaVu Sans" charset="0"/>
              </a:rPr>
              <a:t>In conclusion, silicon is very suitable material for fabrication of smart sensors. But still a lot of research is required to get benefits of the smart sensor, but from the experience of already existing devices, we can expect that in the coming decade a large number of successful smart sensors will emerge</a:t>
            </a:r>
            <a:r>
              <a:rPr lang="en-US" altLang="en-US" sz="1800">
                <a:cs typeface="DejaVu Sans" charset="0"/>
              </a:rPr>
              <a:t>.</a:t>
            </a:r>
          </a:p>
        </p:txBody>
      </p:sp>
    </p:spTree>
    <p:extLst>
      <p:ext uri="{BB962C8B-B14F-4D97-AF65-F5344CB8AC3E}">
        <p14:creationId xmlns:p14="http://schemas.microsoft.com/office/powerpoint/2010/main" val="3150382308"/>
      </p:ext>
    </p:extLst>
  </p:cSld>
  <p:clrMapOvr>
    <a:masterClrMapping/>
  </p:clrMapOvr>
  <p:transition spd="med">
    <p:strips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2667000" y="1600200"/>
            <a:ext cx="6858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3000"/>
              </a:lnSpc>
              <a:spcAft>
                <a:spcPts val="1425"/>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9pPr>
          </a:lstStyle>
          <a:p>
            <a:pPr algn="ctr" defTabSz="457200" eaLnBrk="0" fontAlgn="base" hangingPunct="0">
              <a:spcBef>
                <a:spcPct val="0"/>
              </a:spcBef>
              <a:buNone/>
            </a:pPr>
            <a:r>
              <a:rPr lang="en-US" altLang="en-US" sz="4400" b="1">
                <a:solidFill>
                  <a:srgbClr val="800000"/>
                </a:solidFill>
                <a:cs typeface="DejaVu Sans" charset="0"/>
              </a:rPr>
              <a:t>THANK YOU FOR YOUR </a:t>
            </a:r>
          </a:p>
          <a:p>
            <a:pPr algn="ctr" defTabSz="457200" eaLnBrk="0" fontAlgn="base" hangingPunct="0">
              <a:spcBef>
                <a:spcPct val="0"/>
              </a:spcBef>
              <a:buNone/>
            </a:pPr>
            <a:r>
              <a:rPr lang="en-US" altLang="en-US" sz="4400" b="1">
                <a:solidFill>
                  <a:srgbClr val="800000"/>
                </a:solidFill>
                <a:cs typeface="DejaVu Sans" charset="0"/>
              </a:rPr>
              <a:t>CO-OPERATION</a:t>
            </a:r>
          </a:p>
        </p:txBody>
      </p:sp>
    </p:spTree>
    <p:extLst>
      <p:ext uri="{BB962C8B-B14F-4D97-AF65-F5344CB8AC3E}">
        <p14:creationId xmlns:p14="http://schemas.microsoft.com/office/powerpoint/2010/main" val="1643608700"/>
      </p:ext>
    </p:extLst>
  </p:cSld>
  <p:clrMapOvr>
    <a:masterClrMapping/>
  </p:clrMapOvr>
  <p:transition spd="med">
    <p:dissolv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INTRODUCTION</a:t>
            </a:r>
            <a:r>
              <a:rPr lang="en-US" altLang="en-US" sz="4400" b="1" i="1">
                <a:solidFill>
                  <a:srgbClr val="800000"/>
                </a:solidFill>
                <a:cs typeface="DejaVu Sans" charset="0"/>
              </a:rPr>
              <a:t> </a:t>
            </a:r>
          </a:p>
        </p:txBody>
      </p:sp>
      <p:sp>
        <p:nvSpPr>
          <p:cNvPr id="8195" name="Text Box 2"/>
          <p:cNvSpPr txBox="1">
            <a:spLocks noChangeArrowheads="1"/>
          </p:cNvSpPr>
          <p:nvPr/>
        </p:nvSpPr>
        <p:spPr bwMode="auto">
          <a:xfrm>
            <a:off x="2090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68313" indent="-457200">
              <a:lnSpc>
                <a:spcPct val="93000"/>
              </a:lnSpc>
              <a:spcAft>
                <a:spcPts val="1425"/>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450"/>
              </a:spcBef>
              <a:spcAft>
                <a:spcPct val="0"/>
              </a:spcAft>
              <a:buClrTx/>
              <a:buNone/>
            </a:pPr>
            <a:endParaRPr lang="en-US" altLang="en-US" sz="1800">
              <a:cs typeface="DejaVu Sans" charset="0"/>
            </a:endParaRPr>
          </a:p>
          <a:p>
            <a:pPr defTabSz="457200" fontAlgn="base">
              <a:lnSpc>
                <a:spcPct val="100000"/>
              </a:lnSpc>
              <a:spcBef>
                <a:spcPts val="450"/>
              </a:spcBef>
              <a:spcAft>
                <a:spcPct val="0"/>
              </a:spcAft>
              <a:buClr>
                <a:srgbClr val="CC0000"/>
              </a:buClr>
              <a:buFont typeface="Wingdings" panose="05000000000000000000" pitchFamily="2" charset="2"/>
              <a:buChar char=""/>
            </a:pPr>
            <a:r>
              <a:rPr lang="en-US" altLang="en-US" sz="2000">
                <a:cs typeface="DejaVu Sans" charset="0"/>
              </a:rPr>
              <a:t>Main aim of Integrating the electronics and the Sensor  is to make an intelligent sensor. </a:t>
            </a:r>
          </a:p>
          <a:p>
            <a:pPr defTabSz="457200" fontAlgn="base">
              <a:lnSpc>
                <a:spcPct val="100000"/>
              </a:lnSpc>
              <a:spcBef>
                <a:spcPts val="450"/>
              </a:spcBef>
              <a:spcAft>
                <a:spcPct val="0"/>
              </a:spcAft>
              <a:buClrTx/>
              <a:buNone/>
            </a:pPr>
            <a:endParaRPr lang="en-US" altLang="en-US" sz="2000">
              <a:cs typeface="DejaVu Sans" charset="0"/>
            </a:endParaRPr>
          </a:p>
          <a:p>
            <a:pPr defTabSz="457200" fontAlgn="base">
              <a:lnSpc>
                <a:spcPct val="100000"/>
              </a:lnSpc>
              <a:spcBef>
                <a:spcPts val="400"/>
              </a:spcBef>
              <a:spcAft>
                <a:spcPct val="0"/>
              </a:spcAft>
              <a:buClr>
                <a:srgbClr val="CC0000"/>
              </a:buClr>
              <a:buFont typeface="Wingdings" panose="05000000000000000000" pitchFamily="2" charset="2"/>
              <a:buChar char=""/>
            </a:pPr>
            <a:r>
              <a:rPr lang="en-US" altLang="en-US" sz="2000">
                <a:cs typeface="DejaVu Sans" charset="0"/>
              </a:rPr>
              <a:t>Smart Sensor have the ability to take decision.</a:t>
            </a:r>
          </a:p>
          <a:p>
            <a:pPr defTabSz="457200" fontAlgn="base">
              <a:lnSpc>
                <a:spcPct val="100000"/>
              </a:lnSpc>
              <a:spcBef>
                <a:spcPts val="400"/>
              </a:spcBef>
              <a:spcAft>
                <a:spcPct val="0"/>
              </a:spcAft>
              <a:buClrTx/>
              <a:buNone/>
            </a:pPr>
            <a:endParaRPr lang="en-US" altLang="en-US" sz="2000">
              <a:cs typeface="DejaVu Sans" charset="0"/>
            </a:endParaRPr>
          </a:p>
          <a:p>
            <a:pPr defTabSz="457200" fontAlgn="base">
              <a:lnSpc>
                <a:spcPct val="100000"/>
              </a:lnSpc>
              <a:spcBef>
                <a:spcPts val="400"/>
              </a:spcBef>
              <a:spcAft>
                <a:spcPct val="0"/>
              </a:spcAft>
              <a:buClr>
                <a:srgbClr val="CC0000"/>
              </a:buClr>
              <a:buFont typeface="Wingdings" panose="05000000000000000000" pitchFamily="2" charset="2"/>
              <a:buChar char=""/>
            </a:pPr>
            <a:r>
              <a:rPr lang="en-US" altLang="en-US" sz="2000">
                <a:cs typeface="DejaVu Sans" charset="0"/>
              </a:rPr>
              <a:t>Complete system is called a system on Chip. </a:t>
            </a:r>
          </a:p>
          <a:p>
            <a:pPr defTabSz="457200" fontAlgn="base">
              <a:lnSpc>
                <a:spcPct val="100000"/>
              </a:lnSpc>
              <a:spcBef>
                <a:spcPts val="400"/>
              </a:spcBef>
              <a:spcAft>
                <a:spcPct val="0"/>
              </a:spcAft>
              <a:buClrTx/>
              <a:buNone/>
            </a:pPr>
            <a:endParaRPr lang="en-US" altLang="en-US" sz="2000">
              <a:cs typeface="DejaVu Sans" charset="0"/>
            </a:endParaRPr>
          </a:p>
          <a:p>
            <a:pPr defTabSz="457200" fontAlgn="base">
              <a:lnSpc>
                <a:spcPct val="100000"/>
              </a:lnSpc>
              <a:spcBef>
                <a:spcPts val="400"/>
              </a:spcBef>
              <a:spcAft>
                <a:spcPct val="0"/>
              </a:spcAft>
              <a:buClr>
                <a:srgbClr val="CC0000"/>
              </a:buClr>
              <a:buFont typeface="Wingdings" panose="05000000000000000000" pitchFamily="2" charset="2"/>
              <a:buChar char=""/>
            </a:pPr>
            <a:r>
              <a:rPr lang="en-US" altLang="en-US" sz="2000">
                <a:cs typeface="DejaVu Sans" charset="0"/>
              </a:rPr>
              <a:t>Smart Sensor consist of  Transduction Element, Signal Conditioning Electronic and controller/processor</a:t>
            </a:r>
            <a:r>
              <a:rPr lang="en-US" altLang="en-US" sz="1600">
                <a:cs typeface="DejaVu Sans" charset="0"/>
              </a:rPr>
              <a:t>.</a:t>
            </a:r>
          </a:p>
        </p:txBody>
      </p:sp>
    </p:spTree>
    <p:extLst>
      <p:ext uri="{BB962C8B-B14F-4D97-AF65-F5344CB8AC3E}">
        <p14:creationId xmlns:p14="http://schemas.microsoft.com/office/powerpoint/2010/main" val="2824147120"/>
      </p:ext>
    </p:extLst>
  </p:cSld>
  <p:clrMapOvr>
    <a:masterClrMapping/>
  </p:clrMapOvr>
  <p:transition spd="med">
    <p:wipe di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209800" y="681038"/>
            <a:ext cx="8001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4200" b="1">
                <a:solidFill>
                  <a:srgbClr val="800000"/>
                </a:solidFill>
                <a:cs typeface="DejaVu Sans" charset="0"/>
              </a:rPr>
              <a:t>DEFINITION</a:t>
            </a:r>
            <a:r>
              <a:rPr lang="en-US" altLang="en-US" sz="4200" b="1" i="1">
                <a:solidFill>
                  <a:srgbClr val="800000"/>
                </a:solidFill>
                <a:cs typeface="DejaVu Sans" charset="0"/>
              </a:rPr>
              <a:t> </a:t>
            </a:r>
            <a:r>
              <a:rPr lang="en-US" altLang="en-US" sz="3400" b="1" i="1">
                <a:solidFill>
                  <a:srgbClr val="800000"/>
                </a:solidFill>
                <a:cs typeface="DejaVu Sans" charset="0"/>
              </a:rPr>
              <a:t/>
            </a:r>
            <a:br>
              <a:rPr lang="en-US" altLang="en-US" sz="3400" b="1" i="1">
                <a:solidFill>
                  <a:srgbClr val="800000"/>
                </a:solidFill>
                <a:cs typeface="DejaVu Sans" charset="0"/>
              </a:rPr>
            </a:br>
            <a:endParaRPr lang="en-US" altLang="en-US" sz="3400" b="1" i="1">
              <a:solidFill>
                <a:srgbClr val="800000"/>
              </a:solidFill>
              <a:cs typeface="DejaVu Sans" charset="0"/>
            </a:endParaRPr>
          </a:p>
        </p:txBody>
      </p:sp>
      <p:sp>
        <p:nvSpPr>
          <p:cNvPr id="10243" name="Text Box 2"/>
          <p:cNvSpPr txBox="1">
            <a:spLocks noChangeArrowheads="1"/>
          </p:cNvSpPr>
          <p:nvPr/>
        </p:nvSpPr>
        <p:spPr bwMode="auto">
          <a:xfrm>
            <a:off x="2090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57200" indent="-457200">
              <a:lnSpc>
                <a:spcPct val="93000"/>
              </a:lnSpc>
              <a:spcAft>
                <a:spcPts val="142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600"/>
              </a:spcBef>
              <a:spcAft>
                <a:spcPct val="0"/>
              </a:spcAft>
              <a:buClr>
                <a:srgbClr val="CC0000"/>
              </a:buClr>
              <a:buFont typeface="Wingdings" panose="05000000000000000000" pitchFamily="2" charset="2"/>
              <a:buChar char=""/>
            </a:pPr>
            <a:r>
              <a:rPr lang="en-US" altLang="en-US" sz="2000">
                <a:cs typeface="DejaVu Sans" charset="0"/>
              </a:rPr>
              <a:t>Smart Sensors are sensors with Integrated Electronics that can perform the following functions : </a:t>
            </a:r>
          </a:p>
          <a:p>
            <a:pPr defTabSz="457200" fontAlgn="base">
              <a:lnSpc>
                <a:spcPct val="100000"/>
              </a:lnSpc>
              <a:spcBef>
                <a:spcPts val="600"/>
              </a:spcBef>
              <a:spcAft>
                <a:spcPct val="0"/>
              </a:spcAft>
              <a:buClrTx/>
              <a:buNone/>
            </a:pPr>
            <a:endParaRPr lang="en-US" altLang="en-US" sz="2000">
              <a:cs typeface="DejaVu Sans" charset="0"/>
            </a:endParaRPr>
          </a:p>
          <a:p>
            <a:pPr defTabSz="457200" fontAlgn="base">
              <a:lnSpc>
                <a:spcPct val="100000"/>
              </a:lnSpc>
              <a:spcBef>
                <a:spcPts val="500"/>
              </a:spcBef>
              <a:spcAft>
                <a:spcPct val="0"/>
              </a:spcAft>
              <a:buClrTx/>
              <a:buNone/>
            </a:pPr>
            <a:r>
              <a:rPr lang="en-US" altLang="en-US" sz="2000">
                <a:cs typeface="DejaVu Sans" charset="0"/>
              </a:rPr>
              <a:t>	a) Logic Function  </a:t>
            </a:r>
          </a:p>
          <a:p>
            <a:pPr defTabSz="457200" fontAlgn="base">
              <a:lnSpc>
                <a:spcPct val="100000"/>
              </a:lnSpc>
              <a:spcBef>
                <a:spcPts val="500"/>
              </a:spcBef>
              <a:spcAft>
                <a:spcPct val="0"/>
              </a:spcAft>
              <a:buClrTx/>
              <a:buNone/>
            </a:pPr>
            <a:endParaRPr lang="en-US" altLang="en-US" sz="2000">
              <a:cs typeface="DejaVu Sans" charset="0"/>
            </a:endParaRPr>
          </a:p>
          <a:p>
            <a:pPr defTabSz="457200" fontAlgn="base">
              <a:lnSpc>
                <a:spcPct val="100000"/>
              </a:lnSpc>
              <a:spcBef>
                <a:spcPts val="500"/>
              </a:spcBef>
              <a:spcAft>
                <a:spcPct val="0"/>
              </a:spcAft>
              <a:buClrTx/>
              <a:buNone/>
            </a:pPr>
            <a:r>
              <a:rPr lang="en-US" altLang="en-US" sz="2000">
                <a:cs typeface="DejaVu Sans" charset="0"/>
              </a:rPr>
              <a:t>	b) Two  way communication </a:t>
            </a:r>
          </a:p>
          <a:p>
            <a:pPr defTabSz="457200" fontAlgn="base">
              <a:lnSpc>
                <a:spcPct val="100000"/>
              </a:lnSpc>
              <a:spcBef>
                <a:spcPts val="500"/>
              </a:spcBef>
              <a:spcAft>
                <a:spcPct val="0"/>
              </a:spcAft>
              <a:buClrTx/>
              <a:buNone/>
            </a:pPr>
            <a:endParaRPr lang="en-US" altLang="en-US" sz="2000">
              <a:cs typeface="DejaVu Sans" charset="0"/>
            </a:endParaRPr>
          </a:p>
          <a:p>
            <a:pPr defTabSz="457200" fontAlgn="base">
              <a:lnSpc>
                <a:spcPct val="100000"/>
              </a:lnSpc>
              <a:spcBef>
                <a:spcPts val="500"/>
              </a:spcBef>
              <a:spcAft>
                <a:spcPct val="0"/>
              </a:spcAft>
              <a:buClrTx/>
              <a:buNone/>
            </a:pPr>
            <a:r>
              <a:rPr lang="en-US" altLang="en-US" sz="2000">
                <a:cs typeface="DejaVu Sans" charset="0"/>
              </a:rPr>
              <a:t>	c) Make Decisions</a:t>
            </a:r>
          </a:p>
          <a:p>
            <a:pPr defTabSz="457200" fontAlgn="base">
              <a:lnSpc>
                <a:spcPct val="100000"/>
              </a:lnSpc>
              <a:spcBef>
                <a:spcPts val="500"/>
              </a:spcBef>
              <a:spcAft>
                <a:spcPct val="0"/>
              </a:spcAft>
              <a:buClrTx/>
              <a:buNone/>
            </a:pPr>
            <a:r>
              <a:rPr lang="en-US" altLang="en-US" sz="2000">
                <a:latin typeface="Times New Roman" panose="02020603050405020304" pitchFamily="18" charset="0"/>
                <a:cs typeface="DejaVu Sans" charset="0"/>
              </a:rPr>
              <a:t>	</a:t>
            </a:r>
          </a:p>
          <a:p>
            <a:pPr defTabSz="457200" fontAlgn="base">
              <a:lnSpc>
                <a:spcPct val="100000"/>
              </a:lnSpc>
              <a:spcBef>
                <a:spcPts val="500"/>
              </a:spcBef>
              <a:spcAft>
                <a:spcPct val="0"/>
              </a:spcAft>
              <a:buClrTx/>
              <a:buNone/>
            </a:pPr>
            <a:endParaRPr lang="en-US" altLang="en-US" sz="2000">
              <a:latin typeface="Times New Roman" panose="02020603050405020304" pitchFamily="18" charset="0"/>
              <a:cs typeface="DejaVu Sans" charset="0"/>
            </a:endParaRPr>
          </a:p>
          <a:p>
            <a:pPr defTabSz="457200" fontAlgn="base">
              <a:lnSpc>
                <a:spcPct val="100000"/>
              </a:lnSpc>
              <a:spcBef>
                <a:spcPts val="500"/>
              </a:spcBef>
              <a:spcAft>
                <a:spcPct val="0"/>
              </a:spcAft>
              <a:buClrTx/>
              <a:buNone/>
            </a:pPr>
            <a:r>
              <a:rPr lang="en-US" altLang="en-US" sz="2000">
                <a:latin typeface="Times New Roman" panose="02020603050405020304" pitchFamily="18" charset="0"/>
                <a:cs typeface="DejaVu Sans" charset="0"/>
              </a:rPr>
              <a:t>	</a:t>
            </a:r>
          </a:p>
        </p:txBody>
      </p:sp>
    </p:spTree>
    <p:extLst>
      <p:ext uri="{BB962C8B-B14F-4D97-AF65-F5344CB8AC3E}">
        <p14:creationId xmlns:p14="http://schemas.microsoft.com/office/powerpoint/2010/main" val="1300784640"/>
      </p:ext>
    </p:extLst>
  </p:cSld>
  <p:clrMapOvr>
    <a:masterClrMapping/>
  </p:clrMapOvr>
  <p:transition spd="med">
    <p:strips dir="ru"/>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b="1">
                <a:solidFill>
                  <a:srgbClr val="800000"/>
                </a:solidFill>
                <a:latin typeface="Univers Condensed" pitchFamily="32" charset="0"/>
                <a:cs typeface="DejaVu Sans" charset="0"/>
              </a:rPr>
              <a:t>USEFULNESS OF SILICON TECHNOLOGY IN SMART SENSOR</a:t>
            </a:r>
          </a:p>
        </p:txBody>
      </p:sp>
      <p:sp>
        <p:nvSpPr>
          <p:cNvPr id="12291" name="Text Box 2"/>
          <p:cNvSpPr txBox="1">
            <a:spLocks noChangeArrowheads="1"/>
          </p:cNvSpPr>
          <p:nvPr/>
        </p:nvSpPr>
        <p:spPr bwMode="auto">
          <a:xfrm>
            <a:off x="2057400" y="13716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68313" indent="-457200">
              <a:lnSpc>
                <a:spcPct val="93000"/>
              </a:lnSpc>
              <a:spcAft>
                <a:spcPts val="1425"/>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68313" algn="l"/>
                <a:tab pos="925513" algn="l"/>
                <a:tab pos="1382713" algn="l"/>
                <a:tab pos="1839913" algn="l"/>
                <a:tab pos="2297113" algn="l"/>
                <a:tab pos="2754313" algn="l"/>
                <a:tab pos="3211513" algn="l"/>
                <a:tab pos="3668713" algn="l"/>
                <a:tab pos="4125913" algn="l"/>
                <a:tab pos="4583113" algn="l"/>
                <a:tab pos="5040313" algn="l"/>
                <a:tab pos="5497513" algn="l"/>
                <a:tab pos="5954713" algn="l"/>
                <a:tab pos="6411913" algn="l"/>
                <a:tab pos="6869113" algn="l"/>
                <a:tab pos="7326313" algn="l"/>
                <a:tab pos="7783513" algn="l"/>
                <a:tab pos="8240713" algn="l"/>
                <a:tab pos="8697913" algn="l"/>
                <a:tab pos="9155113" algn="l"/>
                <a:tab pos="9612313" algn="l"/>
              </a:tabLst>
              <a:defRPr sz="2000">
                <a:solidFill>
                  <a:srgbClr val="000000"/>
                </a:solidFill>
                <a:latin typeface="Arial" panose="020B0604020202020204" pitchFamily="34" charset="0"/>
                <a:cs typeface="Arial Unicode MS" charset="0"/>
              </a:defRPr>
            </a:lvl9pPr>
          </a:lstStyle>
          <a:p>
            <a:pPr defTabSz="457200" fontAlgn="base">
              <a:lnSpc>
                <a:spcPct val="100000"/>
              </a:lnSpc>
              <a:spcBef>
                <a:spcPts val="650"/>
              </a:spcBef>
              <a:spcAft>
                <a:spcPct val="0"/>
              </a:spcAft>
              <a:buClrTx/>
              <a:buNone/>
            </a:pPr>
            <a:endParaRPr lang="en-US" altLang="en-US" sz="2400" i="1">
              <a:cs typeface="DejaVu Sans" charset="0"/>
            </a:endParaRPr>
          </a:p>
          <a:p>
            <a:pPr defTabSz="457200" fontAlgn="base">
              <a:lnSpc>
                <a:spcPct val="100000"/>
              </a:lnSpc>
              <a:spcBef>
                <a:spcPts val="650"/>
              </a:spcBef>
              <a:spcAft>
                <a:spcPct val="0"/>
              </a:spcAft>
              <a:buClr>
                <a:srgbClr val="CC0000"/>
              </a:buClr>
              <a:buFont typeface="Wingdings" panose="05000000000000000000" pitchFamily="2" charset="2"/>
              <a:buChar char=""/>
            </a:pPr>
            <a:r>
              <a:rPr lang="en-US" altLang="en-US" sz="2400">
                <a:cs typeface="DejaVu Sans" charset="0"/>
              </a:rPr>
              <a:t>A smart sensor is made with same technology as Integrated circuits.</a:t>
            </a:r>
          </a:p>
          <a:p>
            <a:pPr defTabSz="457200" fontAlgn="base">
              <a:lnSpc>
                <a:spcPct val="100000"/>
              </a:lnSpc>
              <a:spcBef>
                <a:spcPts val="650"/>
              </a:spcBef>
              <a:spcAft>
                <a:spcPct val="0"/>
              </a:spcAft>
              <a:buClr>
                <a:srgbClr val="CC0000"/>
              </a:buClr>
              <a:buFont typeface="Wingdings" panose="05000000000000000000" pitchFamily="2" charset="2"/>
              <a:buChar char=""/>
            </a:pPr>
            <a:r>
              <a:rPr lang="en-US" altLang="en-US" sz="2400">
                <a:cs typeface="DejaVu Sans" charset="0"/>
              </a:rPr>
              <a:t>A transduction  element either includes thin metal films, Zinc Oxide and Polymeric films.</a:t>
            </a:r>
          </a:p>
          <a:p>
            <a:pPr defTabSz="457200" fontAlgn="base">
              <a:lnSpc>
                <a:spcPct val="100000"/>
              </a:lnSpc>
              <a:spcBef>
                <a:spcPts val="650"/>
              </a:spcBef>
              <a:spcAft>
                <a:spcPct val="0"/>
              </a:spcAft>
              <a:buClr>
                <a:srgbClr val="CC0000"/>
              </a:buClr>
              <a:buFont typeface="Wingdings" panose="05000000000000000000" pitchFamily="2" charset="2"/>
              <a:buChar char=""/>
            </a:pPr>
            <a:r>
              <a:rPr lang="en-US" altLang="en-US" sz="2400">
                <a:cs typeface="DejaVu Sans" charset="0"/>
              </a:rPr>
              <a:t> A smart sensor utilizes the transduction properties of one class of materials and electronic properties of silicon.</a:t>
            </a:r>
          </a:p>
          <a:p>
            <a:pPr defTabSz="457200" fontAlgn="base">
              <a:lnSpc>
                <a:spcPct val="100000"/>
              </a:lnSpc>
              <a:spcBef>
                <a:spcPts val="650"/>
              </a:spcBef>
              <a:spcAft>
                <a:spcPct val="0"/>
              </a:spcAft>
              <a:buClr>
                <a:srgbClr val="CC0000"/>
              </a:buClr>
              <a:buFont typeface="Wingdings" panose="05000000000000000000" pitchFamily="2" charset="2"/>
              <a:buChar char=""/>
            </a:pPr>
            <a:r>
              <a:rPr lang="en-US" altLang="en-US" sz="2400">
                <a:cs typeface="DejaVu Sans" charset="0"/>
              </a:rPr>
              <a:t> Integrating electronics circuits on the sensor chip makes it possible to have single chip Solution.</a:t>
            </a:r>
          </a:p>
          <a:p>
            <a:pPr defTabSz="457200" fontAlgn="base">
              <a:lnSpc>
                <a:spcPct val="100000"/>
              </a:lnSpc>
              <a:spcBef>
                <a:spcPts val="650"/>
              </a:spcBef>
              <a:spcAft>
                <a:spcPct val="0"/>
              </a:spcAft>
              <a:buClr>
                <a:srgbClr val="CC0000"/>
              </a:buClr>
              <a:buFont typeface="Wingdings" panose="05000000000000000000" pitchFamily="2" charset="2"/>
              <a:buChar char=""/>
            </a:pPr>
            <a:r>
              <a:rPr lang="en-US" altLang="en-US" sz="2400">
                <a:cs typeface="DejaVu Sans" charset="0"/>
              </a:rPr>
              <a:t>Integrated sensors provide significant advantages in terms of overall size and the ability to use small signals from the transduction element</a:t>
            </a:r>
            <a:r>
              <a:rPr lang="en-US" altLang="en-US" sz="2400">
                <a:latin typeface="Times New Roman" panose="02020603050405020304" pitchFamily="18" charset="0"/>
                <a:cs typeface="DejaVu Sans" charset="0"/>
              </a:rPr>
              <a:t>.</a:t>
            </a:r>
          </a:p>
          <a:p>
            <a:pPr defTabSz="457200" fontAlgn="base">
              <a:lnSpc>
                <a:spcPct val="100000"/>
              </a:lnSpc>
              <a:spcBef>
                <a:spcPts val="650"/>
              </a:spcBef>
              <a:spcAft>
                <a:spcPct val="0"/>
              </a:spcAft>
              <a:buClrTx/>
              <a:buNone/>
            </a:pPr>
            <a:endParaRPr lang="en-US" altLang="en-US" sz="2200" i="1">
              <a:latin typeface="Times New Roman" panose="02020603050405020304" pitchFamily="18" charset="0"/>
              <a:cs typeface="DejaVu Sans" charset="0"/>
            </a:endParaRPr>
          </a:p>
          <a:p>
            <a:pPr defTabSz="457200" fontAlgn="base">
              <a:lnSpc>
                <a:spcPct val="100000"/>
              </a:lnSpc>
              <a:spcBef>
                <a:spcPts val="650"/>
              </a:spcBef>
              <a:spcAft>
                <a:spcPct val="0"/>
              </a:spcAft>
              <a:buClrTx/>
              <a:buNone/>
            </a:pPr>
            <a:endParaRPr lang="en-US" altLang="en-US" sz="2200" i="1">
              <a:latin typeface="Times New Roman" panose="02020603050405020304" pitchFamily="18" charset="0"/>
              <a:cs typeface="DejaVu Sans" charset="0"/>
            </a:endParaRPr>
          </a:p>
          <a:p>
            <a:pPr defTabSz="457200" fontAlgn="base">
              <a:lnSpc>
                <a:spcPct val="100000"/>
              </a:lnSpc>
              <a:spcBef>
                <a:spcPts val="650"/>
              </a:spcBef>
              <a:spcAft>
                <a:spcPct val="0"/>
              </a:spcAft>
              <a:buClrTx/>
              <a:buNone/>
            </a:pPr>
            <a:endParaRPr lang="en-US" altLang="en-US" sz="2200" i="1">
              <a:latin typeface="Times New Roman" panose="02020603050405020304" pitchFamily="18" charset="0"/>
              <a:cs typeface="DejaVu Sans" charset="0"/>
            </a:endParaRPr>
          </a:p>
        </p:txBody>
      </p:sp>
    </p:spTree>
    <p:extLst>
      <p:ext uri="{BB962C8B-B14F-4D97-AF65-F5344CB8AC3E}">
        <p14:creationId xmlns:p14="http://schemas.microsoft.com/office/powerpoint/2010/main" val="161619747"/>
      </p:ext>
    </p:extLst>
  </p:cSld>
  <p:clrMapOvr>
    <a:masterClrMapping/>
  </p:clrMapOvr>
  <p:transition spd="med">
    <p:strips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r" defTabSz="457200" fontAlgn="base">
              <a:lnSpc>
                <a:spcPct val="100000"/>
              </a:lnSpc>
              <a:spcBef>
                <a:spcPct val="0"/>
              </a:spcBef>
              <a:spcAft>
                <a:spcPct val="0"/>
              </a:spcAft>
              <a:buClrTx/>
              <a:buNone/>
            </a:pPr>
            <a:r>
              <a:rPr lang="en-US" altLang="en-US" b="1">
                <a:solidFill>
                  <a:srgbClr val="800000"/>
                </a:solidFill>
                <a:cs typeface="DejaVu Sans" charset="0"/>
              </a:rPr>
              <a:t>ARCHITECTURE  OF SMART SENSOR</a:t>
            </a:r>
            <a:r>
              <a:rPr lang="en-US" altLang="en-US" sz="3000" b="1">
                <a:solidFill>
                  <a:srgbClr val="800000"/>
                </a:solidFill>
                <a:cs typeface="DejaVu Sans" charset="0"/>
              </a:rPr>
              <a:t> </a:t>
            </a:r>
          </a:p>
        </p:txBody>
      </p:sp>
      <p:sp>
        <p:nvSpPr>
          <p:cNvPr id="14339" name="Text Box 2"/>
          <p:cNvSpPr txBox="1">
            <a:spLocks noChangeArrowheads="1"/>
          </p:cNvSpPr>
          <p:nvPr/>
        </p:nvSpPr>
        <p:spPr bwMode="auto">
          <a:xfrm>
            <a:off x="2090738" y="1752600"/>
            <a:ext cx="812006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457200" indent="-457200">
              <a:lnSpc>
                <a:spcPct val="93000"/>
              </a:lnSpc>
              <a:spcAft>
                <a:spcPts val="142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cs typeface="Arial Unicode MS" charset="0"/>
              </a:defRPr>
            </a:lvl9pPr>
          </a:lstStyle>
          <a:p>
            <a:pPr defTabSz="457200" fontAlgn="base">
              <a:lnSpc>
                <a:spcPct val="80000"/>
              </a:lnSpc>
              <a:spcBef>
                <a:spcPts val="400"/>
              </a:spcBef>
              <a:spcAft>
                <a:spcPct val="0"/>
              </a:spcAft>
              <a:buClr>
                <a:srgbClr val="CC0000"/>
              </a:buClr>
              <a:buNone/>
            </a:pPr>
            <a:r>
              <a:rPr lang="en-US" altLang="en-US" sz="2400">
                <a:cs typeface="DejaVu Sans" charset="0"/>
              </a:rPr>
              <a:t>A general Architecture of smart sensor consist of following important components : </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Sensing element/transduction element</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 Amplifier </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Sample and hold </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Analog multiplexer</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Analog to digital converter (ADC)</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Offset and temperature compensation </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Digital to analog converter (DAC)</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Memory</a:t>
            </a:r>
          </a:p>
          <a:p>
            <a:pPr defTabSz="457200" fontAlgn="base">
              <a:lnSpc>
                <a:spcPct val="80000"/>
              </a:lnSpc>
              <a:spcBef>
                <a:spcPts val="400"/>
              </a:spcBef>
              <a:spcAft>
                <a:spcPct val="0"/>
              </a:spcAft>
              <a:buClr>
                <a:srgbClr val="CC0000"/>
              </a:buClr>
              <a:buFont typeface="Wingdings" panose="05000000000000000000" pitchFamily="2" charset="2"/>
              <a:buChar char=""/>
            </a:pPr>
            <a:r>
              <a:rPr lang="en-US" altLang="en-US" sz="2400">
                <a:cs typeface="DejaVu Sans" charset="0"/>
              </a:rPr>
              <a:t>8 bit serial communication and processor</a:t>
            </a:r>
            <a:r>
              <a:rPr lang="en-US" altLang="en-US" sz="1600">
                <a:cs typeface="DejaVu Sans" charset="0"/>
              </a:rPr>
              <a:t> </a:t>
            </a:r>
          </a:p>
          <a:p>
            <a:pPr defTabSz="457200" fontAlgn="base">
              <a:lnSpc>
                <a:spcPct val="80000"/>
              </a:lnSpc>
              <a:spcBef>
                <a:spcPts val="400"/>
              </a:spcBef>
              <a:spcAft>
                <a:spcPct val="0"/>
              </a:spcAft>
              <a:buClrTx/>
              <a:buNone/>
            </a:pPr>
            <a:endParaRPr lang="en-US" altLang="en-US" sz="1600">
              <a:cs typeface="DejaVu Sans" charset="0"/>
            </a:endParaRPr>
          </a:p>
          <a:p>
            <a:pPr defTabSz="457200" fontAlgn="base">
              <a:lnSpc>
                <a:spcPct val="80000"/>
              </a:lnSpc>
              <a:spcBef>
                <a:spcPts val="400"/>
              </a:spcBef>
              <a:spcAft>
                <a:spcPct val="0"/>
              </a:spcAft>
              <a:buClrTx/>
              <a:buNone/>
            </a:pPr>
            <a:endParaRPr lang="en-US" altLang="en-US" sz="1600">
              <a:cs typeface="DejaVu Sans" charset="0"/>
            </a:endParaRPr>
          </a:p>
        </p:txBody>
      </p:sp>
    </p:spTree>
    <p:extLst>
      <p:ext uri="{BB962C8B-B14F-4D97-AF65-F5344CB8AC3E}">
        <p14:creationId xmlns:p14="http://schemas.microsoft.com/office/powerpoint/2010/main" val="3623383295"/>
      </p:ext>
    </p:extLst>
  </p:cSld>
  <p:clrMapOvr>
    <a:masterClrMapping/>
  </p:clrMapOvr>
  <p:transition spd="med">
    <p:strips/>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
          <p:cNvGraphicFramePr>
            <a:graphicFrameLocks noChangeAspect="1"/>
          </p:cNvGraphicFramePr>
          <p:nvPr/>
        </p:nvGraphicFramePr>
        <p:xfrm>
          <a:off x="2362200" y="1981200"/>
          <a:ext cx="7924800" cy="4038600"/>
        </p:xfrm>
        <a:graphic>
          <a:graphicData uri="http://schemas.openxmlformats.org/presentationml/2006/ole">
            <mc:AlternateContent xmlns:mc="http://schemas.openxmlformats.org/markup-compatibility/2006">
              <mc:Choice xmlns:v="urn:schemas-microsoft-com:vml" Requires="v">
                <p:oleObj spid="_x0000_s1026" r:id="rId4" imgW="2224856" imgH="1688452" progId="">
                  <p:embed/>
                </p:oleObj>
              </mc:Choice>
              <mc:Fallback>
                <p:oleObj r:id="rId4" imgW="2224856" imgH="1688452" progId="">
                  <p:embed/>
                  <p:pic>
                    <p:nvPicPr>
                      <p:cNvPr id="1638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981200"/>
                        <a:ext cx="79248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Text Box 2"/>
          <p:cNvSpPr txBox="1">
            <a:spLocks noChangeArrowheads="1"/>
          </p:cNvSpPr>
          <p:nvPr/>
        </p:nvSpPr>
        <p:spPr bwMode="auto">
          <a:xfrm>
            <a:off x="2098676" y="265114"/>
            <a:ext cx="79978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algn="ctr" defTabSz="457200" fontAlgn="base">
              <a:lnSpc>
                <a:spcPct val="100000"/>
              </a:lnSpc>
              <a:spcBef>
                <a:spcPct val="0"/>
              </a:spcBef>
              <a:spcAft>
                <a:spcPct val="0"/>
              </a:spcAft>
              <a:buClrTx/>
              <a:buNone/>
            </a:pPr>
            <a:r>
              <a:rPr lang="en-US" altLang="en-US" sz="3800" b="1">
                <a:solidFill>
                  <a:srgbClr val="800000"/>
                </a:solidFill>
                <a:latin typeface="Verdana" panose="020B0604030504040204" pitchFamily="34" charset="0"/>
                <a:cs typeface="DejaVu Sans" charset="0"/>
              </a:rPr>
              <a:t>BLOCK DIAGRAM OF SMART SENSOR</a:t>
            </a:r>
          </a:p>
        </p:txBody>
      </p:sp>
    </p:spTree>
    <p:extLst>
      <p:ext uri="{BB962C8B-B14F-4D97-AF65-F5344CB8AC3E}">
        <p14:creationId xmlns:p14="http://schemas.microsoft.com/office/powerpoint/2010/main" val="1788811256"/>
      </p:ext>
    </p:extLst>
  </p:cSld>
  <p:clrMapOvr>
    <a:masterClrMapping/>
  </p:clrMapOvr>
  <p:transition spd="med">
    <p:split orient="vert"/>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790700" y="228600"/>
            <a:ext cx="8648700" cy="1246188"/>
          </a:xfrm>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DESCRIPTION OF ARCHITECTURE</a:t>
            </a:r>
          </a:p>
        </p:txBody>
      </p:sp>
      <p:sp>
        <p:nvSpPr>
          <p:cNvPr id="18435" name="Text Box 2"/>
          <p:cNvSpPr txBox="1">
            <a:spLocks noChangeArrowheads="1"/>
          </p:cNvSpPr>
          <p:nvPr/>
        </p:nvSpPr>
        <p:spPr bwMode="auto">
          <a:xfrm>
            <a:off x="2000250" y="16764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dirty="0">
                <a:cs typeface="DejaVu Sans" charset="0"/>
              </a:rPr>
              <a:t> Architecture of smart sensor is shown. In the architecture shown A1,                                                                                                     A2...An and S/H1, S/H2...S/</a:t>
            </a:r>
            <a:r>
              <a:rPr lang="en-US" altLang="en-US" sz="2000" dirty="0" err="1">
                <a:cs typeface="DejaVu Sans" charset="0"/>
              </a:rPr>
              <a:t>Hn</a:t>
            </a:r>
            <a:r>
              <a:rPr lang="en-US" altLang="en-US" sz="2000" dirty="0">
                <a:cs typeface="DejaVu Sans" charset="0"/>
              </a:rPr>
              <a:t> are the amplifiers and sample and                                                                                                   hold circuit corresponding to different sensing element respectively.</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dirty="0">
                <a:cs typeface="DejaVu Sans" charset="0"/>
              </a:rPr>
              <a:t> So as to get a digital form of an analog signal the analog signal is           periodically sampled (its instantaneous value is acquired by circuit),       and that constant value is held and is converted into a digital words.</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dirty="0">
                <a:cs typeface="DejaVu Sans" charset="0"/>
              </a:rPr>
              <a:t> Any type of ADC must contain or proceeded by, a circuit that holds        the voltage at the input to the ADC converter constant during the            entire conversion time.</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dirty="0">
                <a:cs typeface="DejaVu Sans" charset="0"/>
              </a:rPr>
              <a:t> ADC starts conversion when it receives start of conversion signal          (SOC) from the processor and after conversion is over it gives end of      conversion signal to the processor.</a:t>
            </a:r>
          </a:p>
          <a:p>
            <a:pPr defTabSz="457200" eaLnBrk="0" fontAlgn="base" hangingPunct="0">
              <a:lnSpc>
                <a:spcPct val="100000"/>
              </a:lnSpc>
              <a:spcBef>
                <a:spcPct val="0"/>
              </a:spcBef>
              <a:spcAft>
                <a:spcPct val="0"/>
              </a:spcAft>
              <a:buClr>
                <a:srgbClr val="800000"/>
              </a:buClr>
              <a:buNone/>
            </a:pPr>
            <a:endParaRPr lang="en-US" altLang="en-US" sz="1800" dirty="0">
              <a:cs typeface="DejaVu Sans" charset="0"/>
            </a:endParaRPr>
          </a:p>
        </p:txBody>
      </p:sp>
    </p:spTree>
    <p:extLst>
      <p:ext uri="{BB962C8B-B14F-4D97-AF65-F5344CB8AC3E}">
        <p14:creationId xmlns:p14="http://schemas.microsoft.com/office/powerpoint/2010/main" val="994621686"/>
      </p:ext>
    </p:extLst>
  </p:cSld>
  <p:clrMapOvr>
    <a:masterClrMapping/>
  </p:clrMapOvr>
  <p:transition spd="med">
    <p:strips dir="rd"/>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981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93000"/>
              </a:lnSpc>
              <a:spcAft>
                <a:spcPts val="142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charset="0"/>
              </a:defRPr>
            </a:lvl9pPr>
          </a:lstStyle>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a:cs typeface="DejaVu Sans" charset="0"/>
              </a:rPr>
              <a:t> Outputs of all the sample and hold circuits are multiplexed together        so that we can use a single ADC, which will reduce the cost of the          chip.</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a:cs typeface="DejaVu Sans" charset="0"/>
              </a:rPr>
              <a:t> Offset compensation and correction comprises of an ADC for                  measuring a reference voltage and other for the zero. </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a:cs typeface="DejaVu Sans" charset="0"/>
              </a:rPr>
              <a:t> Dedicating two channels of the multiplexer and using only one ADC       for whole system can avoid the addition of ADC for this.</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a:cs typeface="DejaVu Sans" charset="0"/>
              </a:rPr>
              <a:t> This is helpful in offset correction and zero compensation of gain due     to temperature drifts of acquisition chain.</a:t>
            </a:r>
          </a:p>
          <a:p>
            <a:pPr defTabSz="457200" eaLnBrk="0" fontAlgn="base" hangingPunct="0">
              <a:lnSpc>
                <a:spcPct val="100000"/>
              </a:lnSpc>
              <a:spcBef>
                <a:spcPct val="0"/>
              </a:spcBef>
              <a:spcAft>
                <a:spcPct val="0"/>
              </a:spcAft>
              <a:buClr>
                <a:srgbClr val="800000"/>
              </a:buClr>
              <a:buFont typeface="Wingdings" panose="05000000000000000000" pitchFamily="2" charset="2"/>
              <a:buChar char=""/>
            </a:pPr>
            <a:r>
              <a:rPr lang="en-US" altLang="en-US" sz="2000">
                <a:cs typeface="DejaVu Sans" charset="0"/>
              </a:rPr>
              <a:t> In addition to this smart sensor also include internal memory so that       we can store the data and program required.</a:t>
            </a:r>
          </a:p>
        </p:txBody>
      </p:sp>
      <p:sp>
        <p:nvSpPr>
          <p:cNvPr id="20483" name="Text Box 2"/>
          <p:cNvSpPr txBox="1">
            <a:spLocks noChangeArrowheads="1"/>
          </p:cNvSpPr>
          <p:nvPr/>
        </p:nvSpPr>
        <p:spPr bwMode="auto">
          <a:xfrm>
            <a:off x="1782764" y="457201"/>
            <a:ext cx="38560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3000"/>
              </a:lnSpc>
              <a:spcAft>
                <a:spcPts val="1425"/>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000000"/>
                </a:solidFill>
                <a:latin typeface="Arial" panose="020B0604020202020204" pitchFamily="34" charset="0"/>
                <a:cs typeface="Arial Unicode MS" charset="0"/>
              </a:defRPr>
            </a:lvl1pPr>
            <a:lvl2pPr>
              <a:lnSpc>
                <a:spcPct val="93000"/>
              </a:lnSpc>
              <a:spcAft>
                <a:spcPts val="113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000000"/>
                </a:solidFill>
                <a:latin typeface="Arial" panose="020B0604020202020204" pitchFamily="34" charset="0"/>
                <a:cs typeface="Arial Unicode MS" charset="0"/>
              </a:defRPr>
            </a:lvl2pPr>
            <a:lvl3pPr>
              <a:lnSpc>
                <a:spcPct val="93000"/>
              </a:lnSpc>
              <a:spcAft>
                <a:spcPts val="850"/>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000000"/>
                </a:solidFill>
                <a:latin typeface="Arial" panose="020B0604020202020204" pitchFamily="34" charset="0"/>
                <a:cs typeface="Arial Unicode MS" charset="0"/>
              </a:defRPr>
            </a:lvl3pPr>
            <a:lvl4pPr>
              <a:lnSpc>
                <a:spcPct val="93000"/>
              </a:lnSpc>
              <a:spcAft>
                <a:spcPts val="575"/>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4pPr>
            <a:lvl5pPr>
              <a:lnSpc>
                <a:spcPct val="93000"/>
              </a:lnSpc>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000000"/>
                </a:solidFill>
                <a:latin typeface="Arial" panose="020B0604020202020204" pitchFamily="34" charset="0"/>
                <a:cs typeface="Arial Unicode MS" charset="0"/>
              </a:defRPr>
            </a:lvl9pPr>
          </a:lstStyle>
          <a:p>
            <a:pPr algn="ctr" defTabSz="457200" eaLnBrk="0" fontAlgn="base" hangingPunct="0">
              <a:spcBef>
                <a:spcPct val="0"/>
              </a:spcBef>
              <a:buNone/>
            </a:pPr>
            <a:r>
              <a:rPr lang="en-US" altLang="en-US">
                <a:solidFill>
                  <a:srgbClr val="800000"/>
                </a:solidFill>
                <a:cs typeface="DejaVu Sans" charset="0"/>
              </a:rPr>
              <a:t>To be continue...</a:t>
            </a:r>
          </a:p>
        </p:txBody>
      </p:sp>
    </p:spTree>
    <p:extLst>
      <p:ext uri="{BB962C8B-B14F-4D97-AF65-F5344CB8AC3E}">
        <p14:creationId xmlns:p14="http://schemas.microsoft.com/office/powerpoint/2010/main" val="3875215416"/>
      </p:ext>
    </p:extLst>
  </p:cSld>
  <p:clrMapOvr>
    <a:masterClrMapping/>
  </p:clrMapOvr>
  <p:transition spd="med">
    <p:strips dir="rd"/>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1680</Words>
  <Application>Microsoft Office PowerPoint</Application>
  <PresentationFormat>Widescreen</PresentationFormat>
  <Paragraphs>231</Paragraphs>
  <Slides>23</Slides>
  <Notes>22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0</vt:i4>
      </vt:variant>
      <vt:variant>
        <vt:lpstr>Slide Titles</vt:lpstr>
      </vt:variant>
      <vt:variant>
        <vt:i4>23</vt:i4>
      </vt:variant>
    </vt:vector>
  </HeadingPairs>
  <TitlesOfParts>
    <vt:vector size="35" baseType="lpstr">
      <vt:lpstr>Algerian</vt:lpstr>
      <vt:lpstr>Arial</vt:lpstr>
      <vt:lpstr>Arial Unicode MS</vt:lpstr>
      <vt:lpstr>Calibri</vt:lpstr>
      <vt:lpstr>Calibri Light</vt:lpstr>
      <vt:lpstr>DejaVu Sans</vt:lpstr>
      <vt:lpstr>Times New Roman</vt:lpstr>
      <vt:lpstr>Univers Condensed</vt:lpstr>
      <vt:lpstr>Verdana</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 OF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IMORTANCE &amp; ADOPTION OF SMART SENSOR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cp:revision>
  <dcterms:created xsi:type="dcterms:W3CDTF">2023-10-02T15:59:10Z</dcterms:created>
  <dcterms:modified xsi:type="dcterms:W3CDTF">2023-10-02T16:00:47Z</dcterms:modified>
</cp:coreProperties>
</file>