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3.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4.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5.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6.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7.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8.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9.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10.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11.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12.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13.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14.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15.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16.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notesSlides/notesSlide17.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notesSlides/notesSlide18.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notesSlides/notesSlide19.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notesSlides/notesSlide20.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notesSlides/notesSlide21.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notesSlides/notesSlide22.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notesSlides/notesSlide23.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notesSlides/notesSlide24.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notesSlides/notesSlide25.xml" ContentType="application/vnd.openxmlformats-officedocument.presentationml.notesSlide+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notesSlides/notesSlide26.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notesSlides/notesSlide27.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notesSlides/notesSlide28.xml" ContentType="application/vnd.openxmlformats-officedocument.presentationml.notesSlide+xml"/>
  <Override PartName="/ppt/tags/tag68.xml" ContentType="application/vnd.openxmlformats-officedocument.presentationml.tags+xml"/>
  <Override PartName="/ppt/tags/tag69.xml" ContentType="application/vnd.openxmlformats-officedocument.presentationml.tags+xml"/>
  <Override PartName="/ppt/notesSlides/notesSlide29.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notesSlides/notesSlide30.xml" ContentType="application/vnd.openxmlformats-officedocument.presentationml.notesSlide+xml"/>
  <Override PartName="/ppt/tags/tag72.xml" ContentType="application/vnd.openxmlformats-officedocument.presentationml.tags+xml"/>
  <Override PartName="/ppt/tags/tag73.xml" ContentType="application/vnd.openxmlformats-officedocument.presentationml.tags+xml"/>
  <Override PartName="/ppt/notesSlides/notesSlide31.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81.xml" ContentType="application/vnd.openxmlformats-officedocument.presentationml.tags+xml"/>
  <Override PartName="/ppt/tags/tag82.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83.xml" ContentType="application/vnd.openxmlformats-officedocument.presentationml.tags+xml"/>
  <Override PartName="/ppt/tags/tag84.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notesSlides/notesSlide39.xml" ContentType="application/vnd.openxmlformats-officedocument.presentationml.notesSlide+xml"/>
  <Override PartName="/ppt/tags/tag88.xml" ContentType="application/vnd.openxmlformats-officedocument.presentationml.tags+xml"/>
  <Override PartName="/ppt/notesSlides/notesSlide40.xml" ContentType="application/vnd.openxmlformats-officedocument.presentationml.notesSlide+xml"/>
  <Override PartName="/ppt/tags/tag89.xml" ContentType="application/vnd.openxmlformats-officedocument.presentationml.tags+xml"/>
  <Override PartName="/ppt/tags/tag90.xml" ContentType="application/vnd.openxmlformats-officedocument.presentationml.tags+xml"/>
  <Override PartName="/ppt/notesSlides/notesSlide41.xml" ContentType="application/vnd.openxmlformats-officedocument.presentationml.notesSlide+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notesSlides/notesSlide42.xml" ContentType="application/vnd.openxmlformats-officedocument.presentationml.notesSlide+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notesSlides/notesSlide43.xml" ContentType="application/vnd.openxmlformats-officedocument.presentationml.notesSlide+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tags/tag162.xml" ContentType="application/vnd.openxmlformats-officedocument.presentationml.tags+xml"/>
  <Override PartName="/ppt/tags/tag163.xml" ContentType="application/vnd.openxmlformats-officedocument.presentationml.tags+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3" r:id="rId1"/>
  </p:sldMasterIdLst>
  <p:notesMasterIdLst>
    <p:notesMasterId r:id="rId118"/>
  </p:notesMasterIdLst>
  <p:handoutMasterIdLst>
    <p:handoutMasterId r:id="rId119"/>
  </p:handoutMasterIdLst>
  <p:sldIdLst>
    <p:sldId id="256" r:id="rId2"/>
    <p:sldId id="386" r:id="rId3"/>
    <p:sldId id="387" r:id="rId4"/>
    <p:sldId id="257" r:id="rId5"/>
    <p:sldId id="388" r:id="rId6"/>
    <p:sldId id="373" r:id="rId7"/>
    <p:sldId id="389" r:id="rId8"/>
    <p:sldId id="390" r:id="rId9"/>
    <p:sldId id="391" r:id="rId10"/>
    <p:sldId id="392" r:id="rId11"/>
    <p:sldId id="393" r:id="rId12"/>
    <p:sldId id="394" r:id="rId13"/>
    <p:sldId id="374" r:id="rId14"/>
    <p:sldId id="395" r:id="rId15"/>
    <p:sldId id="396" r:id="rId16"/>
    <p:sldId id="397" r:id="rId17"/>
    <p:sldId id="263" r:id="rId18"/>
    <p:sldId id="331" r:id="rId19"/>
    <p:sldId id="398" r:id="rId20"/>
    <p:sldId id="399" r:id="rId21"/>
    <p:sldId id="334" r:id="rId22"/>
    <p:sldId id="335" r:id="rId23"/>
    <p:sldId id="400" r:id="rId24"/>
    <p:sldId id="401" r:id="rId25"/>
    <p:sldId id="336" r:id="rId26"/>
    <p:sldId id="337" r:id="rId27"/>
    <p:sldId id="272" r:id="rId28"/>
    <p:sldId id="264" r:id="rId29"/>
    <p:sldId id="328" r:id="rId30"/>
    <p:sldId id="273" r:id="rId31"/>
    <p:sldId id="411" r:id="rId32"/>
    <p:sldId id="402" r:id="rId33"/>
    <p:sldId id="403" r:id="rId34"/>
    <p:sldId id="404" r:id="rId35"/>
    <p:sldId id="405" r:id="rId36"/>
    <p:sldId id="406" r:id="rId37"/>
    <p:sldId id="407" r:id="rId38"/>
    <p:sldId id="408" r:id="rId39"/>
    <p:sldId id="409" r:id="rId40"/>
    <p:sldId id="410" r:id="rId41"/>
    <p:sldId id="412" r:id="rId42"/>
    <p:sldId id="413" r:id="rId43"/>
    <p:sldId id="414" r:id="rId44"/>
    <p:sldId id="415" r:id="rId45"/>
    <p:sldId id="274" r:id="rId46"/>
    <p:sldId id="275" r:id="rId47"/>
    <p:sldId id="416" r:id="rId48"/>
    <p:sldId id="417" r:id="rId49"/>
    <p:sldId id="418" r:id="rId50"/>
    <p:sldId id="419" r:id="rId51"/>
    <p:sldId id="458" r:id="rId52"/>
    <p:sldId id="370" r:id="rId53"/>
    <p:sldId id="369" r:id="rId54"/>
    <p:sldId id="376" r:id="rId55"/>
    <p:sldId id="375" r:id="rId56"/>
    <p:sldId id="267" r:id="rId57"/>
    <p:sldId id="453" r:id="rId58"/>
    <p:sldId id="454" r:id="rId59"/>
    <p:sldId id="455" r:id="rId60"/>
    <p:sldId id="422" r:id="rId61"/>
    <p:sldId id="277" r:id="rId62"/>
    <p:sldId id="456" r:id="rId63"/>
    <p:sldId id="457" r:id="rId64"/>
    <p:sldId id="425" r:id="rId65"/>
    <p:sldId id="424" r:id="rId66"/>
    <p:sldId id="426" r:id="rId67"/>
    <p:sldId id="427" r:id="rId68"/>
    <p:sldId id="428" r:id="rId69"/>
    <p:sldId id="430" r:id="rId70"/>
    <p:sldId id="431" r:id="rId71"/>
    <p:sldId id="432" r:id="rId72"/>
    <p:sldId id="433" r:id="rId73"/>
    <p:sldId id="436" r:id="rId74"/>
    <p:sldId id="434" r:id="rId75"/>
    <p:sldId id="437" r:id="rId76"/>
    <p:sldId id="435" r:id="rId77"/>
    <p:sldId id="438" r:id="rId78"/>
    <p:sldId id="439" r:id="rId79"/>
    <p:sldId id="440" r:id="rId80"/>
    <p:sldId id="441" r:id="rId81"/>
    <p:sldId id="442" r:id="rId82"/>
    <p:sldId id="443" r:id="rId83"/>
    <p:sldId id="444" r:id="rId84"/>
    <p:sldId id="445" r:id="rId85"/>
    <p:sldId id="446" r:id="rId86"/>
    <p:sldId id="448" r:id="rId87"/>
    <p:sldId id="449" r:id="rId88"/>
    <p:sldId id="450" r:id="rId89"/>
    <p:sldId id="459" r:id="rId90"/>
    <p:sldId id="460" r:id="rId91"/>
    <p:sldId id="281" r:id="rId92"/>
    <p:sldId id="282" r:id="rId93"/>
    <p:sldId id="381" r:id="rId94"/>
    <p:sldId id="283" r:id="rId95"/>
    <p:sldId id="284" r:id="rId96"/>
    <p:sldId id="285" r:id="rId97"/>
    <p:sldId id="286" r:id="rId98"/>
    <p:sldId id="382" r:id="rId99"/>
    <p:sldId id="288" r:id="rId100"/>
    <p:sldId id="289" r:id="rId101"/>
    <p:sldId id="290" r:id="rId102"/>
    <p:sldId id="378" r:id="rId103"/>
    <p:sldId id="379" r:id="rId104"/>
    <p:sldId id="380" r:id="rId105"/>
    <p:sldId id="291" r:id="rId106"/>
    <p:sldId id="304" r:id="rId107"/>
    <p:sldId id="292" r:id="rId108"/>
    <p:sldId id="293" r:id="rId109"/>
    <p:sldId id="294" r:id="rId110"/>
    <p:sldId id="278" r:id="rId111"/>
    <p:sldId id="383" r:id="rId112"/>
    <p:sldId id="297" r:id="rId113"/>
    <p:sldId id="358" r:id="rId114"/>
    <p:sldId id="340" r:id="rId115"/>
    <p:sldId id="461" r:id="rId116"/>
    <p:sldId id="384" r:id="rId1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2" autoAdjust="0"/>
    <p:restoredTop sz="93178" autoAdjust="0"/>
  </p:normalViewPr>
  <p:slideViewPr>
    <p:cSldViewPr snapToGrid="0" snapToObjects="1">
      <p:cViewPr varScale="1">
        <p:scale>
          <a:sx n="80" d="100"/>
          <a:sy n="80" d="100"/>
        </p:scale>
        <p:origin x="1522"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054D8F4-8577-604C-A6D2-0FFD0E2C43EF}" type="datetimeFigureOut">
              <a:rPr lang="en-US" smtClean="0"/>
              <a:pPr/>
              <a:t>7/16/2021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6B87A5D-5DE3-0149-BE41-B510CA719DB3}" type="slidenum">
              <a:rPr lang="en-US" smtClean="0"/>
              <a:pPr/>
              <a:t>‹#›</a:t>
            </a:fld>
            <a:endParaRPr lang="en-US"/>
          </a:p>
        </p:txBody>
      </p:sp>
    </p:spTree>
    <p:extLst>
      <p:ext uri="{BB962C8B-B14F-4D97-AF65-F5344CB8AC3E}">
        <p14:creationId xmlns:p14="http://schemas.microsoft.com/office/powerpoint/2010/main" val="21018671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BA2E17-E80A-324D-94C5-9202AB760F2E}" type="datetimeFigureOut">
              <a:rPr lang="en-US" smtClean="0"/>
              <a:pPr/>
              <a:t>7/16/2021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F96550-DA0F-CB45-BD77-10AFDEF89E34}" type="slidenum">
              <a:rPr lang="en-US" smtClean="0"/>
              <a:pPr/>
              <a:t>‹#›</a:t>
            </a:fld>
            <a:endParaRPr lang="en-US"/>
          </a:p>
        </p:txBody>
      </p:sp>
    </p:spTree>
    <p:extLst>
      <p:ext uri="{BB962C8B-B14F-4D97-AF65-F5344CB8AC3E}">
        <p14:creationId xmlns:p14="http://schemas.microsoft.com/office/powerpoint/2010/main" val="177000498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A7BC4080-5833-4846-870C-FC28053F2F44}" type="slidenum">
              <a:rPr lang="en-US"/>
              <a:pPr/>
              <a:t>3</a:t>
            </a:fld>
            <a:endParaRPr 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28208087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7E367F3E-8DD6-49D5-BE8D-5F1C9DEF4375}" type="slidenum">
              <a:rPr lang="en-US"/>
              <a:pPr/>
              <a:t>15</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3941932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EBDA4E58-7D91-40B9-AF54-890EB816DCB5}" type="slidenum">
              <a:rPr lang="en-US"/>
              <a:pPr/>
              <a:t>16</a:t>
            </a:fld>
            <a:endParaRPr lang="en-US"/>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15427025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C20DD48B-9612-4B10-AFB6-4DCAD4A05928}" type="slidenum">
              <a:rPr lang="en-US"/>
              <a:pPr/>
              <a:t>19</a:t>
            </a:fld>
            <a:endParaRPr lang="en-US"/>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234398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76FEB513-BBBD-40E5-B687-B41B14FF048E}" type="slidenum">
              <a:rPr lang="en-US"/>
              <a:pPr/>
              <a:t>20</a:t>
            </a:fld>
            <a:endParaRPr lang="en-US"/>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13977778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EF07339D-639C-45A6-B6AE-4A41C793E5EE}" type="slidenum">
              <a:rPr lang="en-US"/>
              <a:pPr/>
              <a:t>23</a:t>
            </a:fld>
            <a:endParaRPr lang="en-US"/>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38744432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FA3D62ED-E48C-44F3-8B8D-FBE3D406968A}" type="slidenum">
              <a:rPr lang="en-US"/>
              <a:pPr/>
              <a:t>24</a:t>
            </a:fld>
            <a:endParaRPr lang="en-U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16135703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18FDCF5F-4A76-43F5-8578-CD420C7DEB20}" type="slidenum">
              <a:rPr lang="en-US"/>
              <a:pPr/>
              <a:t>32</a:t>
            </a:fld>
            <a:endParaRPr lang="en-US"/>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24131342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9234E75E-D2B6-45EA-9DB9-C6F197A9B346}" type="slidenum">
              <a:rPr lang="en-US"/>
              <a:pPr/>
              <a:t>33</a:t>
            </a:fld>
            <a:endParaRPr lang="en-US"/>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2148936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D3246044-2FB2-40D6-9562-CE6E9E2E6D9D}" type="slidenum">
              <a:rPr lang="en-US"/>
              <a:pPr/>
              <a:t>34</a:t>
            </a:fld>
            <a:endParaRPr lang="en-US"/>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26539532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F9539C08-6244-4C6F-A880-548CE4AC8ACB}" type="slidenum">
              <a:rPr lang="en-US"/>
              <a:pPr/>
              <a:t>35</a:t>
            </a:fld>
            <a:endParaRPr lang="en-US"/>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p:spPr>
        <p:txBody>
          <a:bodyPr/>
          <a:lstStyle/>
          <a:p>
            <a:r>
              <a:rPr lang="en-US"/>
              <a:t>People:</a:t>
            </a:r>
          </a:p>
          <a:p>
            <a:endParaRPr lang="en-US"/>
          </a:p>
        </p:txBody>
      </p:sp>
    </p:spTree>
    <p:extLst>
      <p:ext uri="{BB962C8B-B14F-4D97-AF65-F5344CB8AC3E}">
        <p14:creationId xmlns:p14="http://schemas.microsoft.com/office/powerpoint/2010/main" val="2810663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1D41E7A4-890E-4D3E-825C-4E3163CD1746}" type="slidenum">
              <a:rPr lang="en-US"/>
              <a:pPr/>
              <a:t>5</a:t>
            </a:fld>
            <a:endParaRPr lang="en-US"/>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22200395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73E42F56-DD6D-4BB4-BA6C-C587C1E0374B}" type="slidenum">
              <a:rPr lang="en-US"/>
              <a:pPr/>
              <a:t>36</a:t>
            </a:fld>
            <a:endParaRPr lang="en-US"/>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35803541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DF1CC75A-1D50-4422-8705-83FD81547067}" type="slidenum">
              <a:rPr lang="en-US"/>
              <a:pPr/>
              <a:t>37</a:t>
            </a:fld>
            <a:endParaRPr lang="en-US"/>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21343587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24411846-A802-4057-BF93-A10AD71A7723}" type="slidenum">
              <a:rPr lang="en-US"/>
              <a:pPr/>
              <a:t>38</a:t>
            </a:fld>
            <a:endParaRPr lang="en-US"/>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40908891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7BDE13C2-7331-4B73-ABF6-31A9D954498F}" type="slidenum">
              <a:rPr lang="en-US"/>
              <a:pPr/>
              <a:t>39</a:t>
            </a:fld>
            <a:endParaRPr lang="en-US"/>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2586114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AE1EC547-BA3A-42AF-B025-4F502AE37CF2}" type="slidenum">
              <a:rPr lang="en-US"/>
              <a:pPr/>
              <a:t>40</a:t>
            </a:fld>
            <a:endParaRPr lang="en-US"/>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7805168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F34F2918-05A1-4FB1-9659-773D83C059E2}" type="slidenum">
              <a:rPr lang="en-US"/>
              <a:pPr/>
              <a:t>41</a:t>
            </a:fld>
            <a:endParaRPr lang="en-US"/>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40799636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ACD583DA-ADE1-4AAE-956D-3806EAD6D863}" type="slidenum">
              <a:rPr lang="en-US"/>
              <a:pPr/>
              <a:t>42</a:t>
            </a:fld>
            <a:endParaRPr lang="en-US"/>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6800029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9937D784-DE4D-4E30-8759-C37C74243BF2}" type="slidenum">
              <a:rPr lang="en-US"/>
              <a:pPr/>
              <a:t>43</a:t>
            </a:fld>
            <a:endParaRPr lang="en-US"/>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5204128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6E9D5E90-DFA5-4A75-AA4C-62A46DB0E361}" type="slidenum">
              <a:rPr lang="en-US"/>
              <a:pPr/>
              <a:t>44</a:t>
            </a:fld>
            <a:endParaRPr lang="en-US"/>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4672122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E811DBDE-13BA-47B4-BB12-33ED9AA82E1D}" type="slidenum">
              <a:rPr lang="en-US"/>
              <a:pPr/>
              <a:t>47</a:t>
            </a:fld>
            <a:endParaRPr lang="en-US"/>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p:spPr>
        <p:txBody>
          <a:bodyPr/>
          <a:lstStyle/>
          <a:p>
            <a:r>
              <a:rPr lang="en-US"/>
              <a:t>Identification: investigate resources required and policies to be adopted</a:t>
            </a:r>
          </a:p>
          <a:p>
            <a:r>
              <a:rPr lang="en-US"/>
              <a:t>Assessment: analysis of vulnerabilities, threats, and risks</a:t>
            </a:r>
          </a:p>
          <a:p>
            <a:r>
              <a:rPr lang="en-US"/>
              <a:t>Design: results in a blueprint of the adopted security model that is used to enforce security</a:t>
            </a:r>
          </a:p>
          <a:p>
            <a:r>
              <a:rPr lang="en-US"/>
              <a:t>Implementation: code is developed or tools are purchased to implement.</a:t>
            </a:r>
          </a:p>
          <a:p>
            <a:r>
              <a:rPr lang="en-US"/>
              <a:t>Evaluation: test your system against typical software attacks, hardware failures, natural disasters, and human errors.</a:t>
            </a:r>
          </a:p>
          <a:p>
            <a:r>
              <a:rPr lang="en-US"/>
              <a:t>Auditing: security audits should be performed periodically. </a:t>
            </a:r>
          </a:p>
        </p:txBody>
      </p:sp>
    </p:spTree>
    <p:extLst>
      <p:ext uri="{BB962C8B-B14F-4D97-AF65-F5344CB8AC3E}">
        <p14:creationId xmlns:p14="http://schemas.microsoft.com/office/powerpoint/2010/main" val="22138450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D5DC59F7-2BC0-4CE2-A86D-B2C230849534}" type="slidenum">
              <a:rPr lang="en-US"/>
              <a:pPr/>
              <a:t>7</a:t>
            </a:fld>
            <a:endParaRPr lang="en-US"/>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p:spPr>
        <p:txBody>
          <a:bodyPr/>
          <a:lstStyle/>
          <a:p>
            <a:r>
              <a:rPr lang="en-US"/>
              <a:t>Business successes </a:t>
            </a:r>
            <a:r>
              <a:rPr lang="en-US">
                <a:sym typeface="Wingdings" panose="05000000000000000000" pitchFamily="2" charset="2"/>
              </a:rPr>
              <a:t> wise decision  accurate and timely info  data integrity and process of data</a:t>
            </a:r>
            <a:endParaRPr lang="en-US"/>
          </a:p>
        </p:txBody>
      </p:sp>
    </p:spTree>
    <p:extLst>
      <p:ext uri="{BB962C8B-B14F-4D97-AF65-F5344CB8AC3E}">
        <p14:creationId xmlns:p14="http://schemas.microsoft.com/office/powerpoint/2010/main" val="8181565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DC5BDC17-3936-47F1-87AF-913918DB5746}" type="slidenum">
              <a:rPr lang="en-US"/>
              <a:pPr/>
              <a:t>48</a:t>
            </a:fld>
            <a:endParaRPr lang="en-US"/>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17726055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5126C651-AB12-4B65-BD84-EA79DAE56C14}" type="slidenum">
              <a:rPr lang="en-US"/>
              <a:pPr/>
              <a:t>49</a:t>
            </a:fld>
            <a:endParaRPr lang="en-US"/>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22550882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F96550-DA0F-CB45-BD77-10AFDEF89E34}" type="slidenum">
              <a:rPr lang="en-US" smtClean="0"/>
              <a:pPr/>
              <a:t>52</a:t>
            </a:fld>
            <a:endParaRPr lang="en-US"/>
          </a:p>
        </p:txBody>
      </p:sp>
    </p:spTree>
    <p:extLst>
      <p:ext uri="{BB962C8B-B14F-4D97-AF65-F5344CB8AC3E}">
        <p14:creationId xmlns:p14="http://schemas.microsoft.com/office/powerpoint/2010/main" val="27645101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F96550-DA0F-CB45-BD77-10AFDEF89E34}" type="slidenum">
              <a:rPr lang="en-US" smtClean="0"/>
              <a:pPr/>
              <a:t>53</a:t>
            </a:fld>
            <a:endParaRPr lang="en-US"/>
          </a:p>
        </p:txBody>
      </p:sp>
    </p:spTree>
    <p:extLst>
      <p:ext uri="{BB962C8B-B14F-4D97-AF65-F5344CB8AC3E}">
        <p14:creationId xmlns:p14="http://schemas.microsoft.com/office/powerpoint/2010/main" val="27645101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F96550-DA0F-CB45-BD77-10AFDEF89E34}" type="slidenum">
              <a:rPr lang="en-US" smtClean="0"/>
              <a:pPr/>
              <a:t>56</a:t>
            </a:fld>
            <a:endParaRPr lang="en-US"/>
          </a:p>
        </p:txBody>
      </p:sp>
    </p:spTree>
    <p:extLst>
      <p:ext uri="{BB962C8B-B14F-4D97-AF65-F5344CB8AC3E}">
        <p14:creationId xmlns:p14="http://schemas.microsoft.com/office/powerpoint/2010/main" val="27645101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F96550-DA0F-CB45-BD77-10AFDEF89E34}" type="slidenum">
              <a:rPr lang="en-US" smtClean="0"/>
              <a:pPr/>
              <a:t>57</a:t>
            </a:fld>
            <a:endParaRPr lang="en-US"/>
          </a:p>
        </p:txBody>
      </p:sp>
    </p:spTree>
    <p:extLst>
      <p:ext uri="{BB962C8B-B14F-4D97-AF65-F5344CB8AC3E}">
        <p14:creationId xmlns:p14="http://schemas.microsoft.com/office/powerpoint/2010/main" val="20573513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F96550-DA0F-CB45-BD77-10AFDEF89E34}" type="slidenum">
              <a:rPr lang="en-US" smtClean="0"/>
              <a:pPr/>
              <a:t>59</a:t>
            </a:fld>
            <a:endParaRPr lang="en-US"/>
          </a:p>
        </p:txBody>
      </p:sp>
    </p:spTree>
    <p:extLst>
      <p:ext uri="{BB962C8B-B14F-4D97-AF65-F5344CB8AC3E}">
        <p14:creationId xmlns:p14="http://schemas.microsoft.com/office/powerpoint/2010/main" val="36952234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F96550-DA0F-CB45-BD77-10AFDEF89E34}" type="slidenum">
              <a:rPr lang="en-US" smtClean="0"/>
              <a:pPr/>
              <a:t>61</a:t>
            </a:fld>
            <a:endParaRPr lang="en-US"/>
          </a:p>
        </p:txBody>
      </p:sp>
    </p:spTree>
    <p:extLst>
      <p:ext uri="{BB962C8B-B14F-4D97-AF65-F5344CB8AC3E}">
        <p14:creationId xmlns:p14="http://schemas.microsoft.com/office/powerpoint/2010/main" val="276451011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F96550-DA0F-CB45-BD77-10AFDEF89E34}" type="slidenum">
              <a:rPr lang="en-US" smtClean="0"/>
              <a:pPr/>
              <a:t>62</a:t>
            </a:fld>
            <a:endParaRPr lang="en-US"/>
          </a:p>
        </p:txBody>
      </p:sp>
    </p:spTree>
    <p:extLst>
      <p:ext uri="{BB962C8B-B14F-4D97-AF65-F5344CB8AC3E}">
        <p14:creationId xmlns:p14="http://schemas.microsoft.com/office/powerpoint/2010/main" val="41420634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E5EAEB69-5A83-4F0E-91D2-EDE124E9E46C}" type="slidenum">
              <a:rPr lang="en-US"/>
              <a:pPr/>
              <a:t>65</a:t>
            </a:fld>
            <a:endParaRPr 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xfrm>
            <a:off x="914400" y="4343400"/>
            <a:ext cx="5029200" cy="4114800"/>
          </a:xfrm>
          <a:noFill/>
        </p:spPr>
        <p:txBody>
          <a:bodyPr/>
          <a:lstStyle/>
          <a:p>
            <a:endParaRPr lang="en-US"/>
          </a:p>
        </p:txBody>
      </p:sp>
    </p:spTree>
    <p:extLst>
      <p:ext uri="{BB962C8B-B14F-4D97-AF65-F5344CB8AC3E}">
        <p14:creationId xmlns:p14="http://schemas.microsoft.com/office/powerpoint/2010/main" val="1228052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2BB8A59A-7103-4454-A661-CED6FCC8A3E2}" type="slidenum">
              <a:rPr lang="en-US"/>
              <a:pPr/>
              <a:t>8</a:t>
            </a:fld>
            <a:endParaRPr lang="en-US"/>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19371538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F96550-DA0F-CB45-BD77-10AFDEF89E34}" type="slidenum">
              <a:rPr lang="en-US" smtClean="0"/>
              <a:pPr/>
              <a:t>66</a:t>
            </a:fld>
            <a:endParaRPr lang="en-US"/>
          </a:p>
        </p:txBody>
      </p:sp>
    </p:spTree>
    <p:extLst>
      <p:ext uri="{BB962C8B-B14F-4D97-AF65-F5344CB8AC3E}">
        <p14:creationId xmlns:p14="http://schemas.microsoft.com/office/powerpoint/2010/main" val="117283760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B668BC16-4F83-44E7-AE56-8976F3155039}" type="slidenum">
              <a:rPr lang="en-US"/>
              <a:pPr/>
              <a:t>67</a:t>
            </a:fld>
            <a:endParaRPr 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p:spPr>
        <p:txBody>
          <a:bodyPr/>
          <a:lstStyle/>
          <a:p>
            <a:pPr lvl="2">
              <a:buFontTx/>
              <a:buChar char="•"/>
            </a:pPr>
            <a:r>
              <a:rPr lang="en-US"/>
              <a:t>S is the set of subjects, o is the set of objects and A is the access matrix, where rows correspond to subjects, columns correspond to objects, and entry A</a:t>
            </a:r>
          </a:p>
          <a:p>
            <a:pPr lvl="2">
              <a:buFontTx/>
              <a:buChar char="•"/>
            </a:pPr>
            <a:r>
              <a:rPr lang="en-US"/>
              <a:t>OS objects could be files, directories, programs </a:t>
            </a:r>
          </a:p>
          <a:p>
            <a:pPr lvl="2">
              <a:buFontTx/>
              <a:buChar char="•"/>
            </a:pPr>
            <a:r>
              <a:rPr lang="en-US"/>
              <a:t>DB objects could be relations, views, stored procedures,</a:t>
            </a:r>
          </a:p>
          <a:p>
            <a:pPr lvl="2">
              <a:buFontTx/>
              <a:buChar char="•"/>
            </a:pPr>
            <a:r>
              <a:rPr lang="en-US"/>
              <a:t>Subjects could be objects, executable code and stored procedures</a:t>
            </a:r>
          </a:p>
          <a:p>
            <a:pPr lvl="2">
              <a:buFontTx/>
              <a:buChar char="•"/>
            </a:pPr>
            <a:r>
              <a:rPr lang="en-US"/>
              <a:t>Subjects can create subjects, the creator subject acquires control privileges on the created processes</a:t>
            </a:r>
          </a:p>
          <a:p>
            <a:pPr lvl="2">
              <a:buFontTx/>
              <a:buChar char="•"/>
            </a:pPr>
            <a:r>
              <a:rPr lang="en-US"/>
              <a:t>Privileges could include read, write, execute, actions, and ownership(property of objects by subjects), and control (to model father-childeren relationship between processes).  </a:t>
            </a:r>
          </a:p>
          <a:p>
            <a:pPr lvl="2">
              <a:buFontTx/>
              <a:buChar char="•"/>
            </a:pPr>
            <a:endParaRPr lang="en-US"/>
          </a:p>
          <a:p>
            <a:endParaRPr lang="en-US"/>
          </a:p>
        </p:txBody>
      </p:sp>
    </p:spTree>
    <p:extLst>
      <p:ext uri="{BB962C8B-B14F-4D97-AF65-F5344CB8AC3E}">
        <p14:creationId xmlns:p14="http://schemas.microsoft.com/office/powerpoint/2010/main" val="267787380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6BA3638E-70E3-4141-BAB0-519CECF92CE3}" type="slidenum">
              <a:rPr lang="en-US"/>
              <a:pPr/>
              <a:t>68</a:t>
            </a:fld>
            <a:endParaRPr 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xfrm>
            <a:off x="914400" y="4343400"/>
            <a:ext cx="5029200" cy="4114800"/>
          </a:xfrm>
          <a:noFill/>
        </p:spPr>
        <p:txBody>
          <a:bodyPr/>
          <a:lstStyle/>
          <a:p>
            <a:endParaRPr lang="en-US"/>
          </a:p>
        </p:txBody>
      </p:sp>
    </p:spTree>
    <p:extLst>
      <p:ext uri="{BB962C8B-B14F-4D97-AF65-F5344CB8AC3E}">
        <p14:creationId xmlns:p14="http://schemas.microsoft.com/office/powerpoint/2010/main" val="80071695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F96550-DA0F-CB45-BD77-10AFDEF89E34}" type="slidenum">
              <a:rPr lang="en-US" smtClean="0"/>
              <a:pPr/>
              <a:t>72</a:t>
            </a:fld>
            <a:endParaRPr lang="en-US"/>
          </a:p>
        </p:txBody>
      </p:sp>
    </p:spTree>
    <p:extLst>
      <p:ext uri="{BB962C8B-B14F-4D97-AF65-F5344CB8AC3E}">
        <p14:creationId xmlns:p14="http://schemas.microsoft.com/office/powerpoint/2010/main" val="27778267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F96550-DA0F-CB45-BD77-10AFDEF89E34}" type="slidenum">
              <a:rPr lang="en-US" smtClean="0"/>
              <a:pPr/>
              <a:t>91</a:t>
            </a:fld>
            <a:endParaRPr lang="en-US"/>
          </a:p>
        </p:txBody>
      </p:sp>
    </p:spTree>
    <p:extLst>
      <p:ext uri="{BB962C8B-B14F-4D97-AF65-F5344CB8AC3E}">
        <p14:creationId xmlns:p14="http://schemas.microsoft.com/office/powerpoint/2010/main" val="276451011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F96550-DA0F-CB45-BD77-10AFDEF89E34}" type="slidenum">
              <a:rPr lang="en-US" smtClean="0"/>
              <a:pPr/>
              <a:t>92</a:t>
            </a:fld>
            <a:endParaRPr lang="en-US"/>
          </a:p>
        </p:txBody>
      </p:sp>
    </p:spTree>
    <p:extLst>
      <p:ext uri="{BB962C8B-B14F-4D97-AF65-F5344CB8AC3E}">
        <p14:creationId xmlns:p14="http://schemas.microsoft.com/office/powerpoint/2010/main" val="276451011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F96550-DA0F-CB45-BD77-10AFDEF89E34}" type="slidenum">
              <a:rPr lang="en-US" smtClean="0"/>
              <a:pPr/>
              <a:t>94</a:t>
            </a:fld>
            <a:endParaRPr lang="en-US"/>
          </a:p>
        </p:txBody>
      </p:sp>
    </p:spTree>
    <p:extLst>
      <p:ext uri="{BB962C8B-B14F-4D97-AF65-F5344CB8AC3E}">
        <p14:creationId xmlns:p14="http://schemas.microsoft.com/office/powerpoint/2010/main" val="276451011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F96550-DA0F-CB45-BD77-10AFDEF89E34}" type="slidenum">
              <a:rPr lang="en-US" smtClean="0"/>
              <a:pPr/>
              <a:t>95</a:t>
            </a:fld>
            <a:endParaRPr lang="en-US"/>
          </a:p>
        </p:txBody>
      </p:sp>
    </p:spTree>
    <p:extLst>
      <p:ext uri="{BB962C8B-B14F-4D97-AF65-F5344CB8AC3E}">
        <p14:creationId xmlns:p14="http://schemas.microsoft.com/office/powerpoint/2010/main" val="276451011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F96550-DA0F-CB45-BD77-10AFDEF89E34}" type="slidenum">
              <a:rPr lang="en-US" smtClean="0"/>
              <a:pPr/>
              <a:t>96</a:t>
            </a:fld>
            <a:endParaRPr lang="en-US"/>
          </a:p>
        </p:txBody>
      </p:sp>
    </p:spTree>
    <p:extLst>
      <p:ext uri="{BB962C8B-B14F-4D97-AF65-F5344CB8AC3E}">
        <p14:creationId xmlns:p14="http://schemas.microsoft.com/office/powerpoint/2010/main" val="276451011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F96550-DA0F-CB45-BD77-10AFDEF89E34}" type="slidenum">
              <a:rPr lang="en-US" smtClean="0"/>
              <a:pPr/>
              <a:t>97</a:t>
            </a:fld>
            <a:endParaRPr lang="en-US"/>
          </a:p>
        </p:txBody>
      </p:sp>
    </p:spTree>
    <p:extLst>
      <p:ext uri="{BB962C8B-B14F-4D97-AF65-F5344CB8AC3E}">
        <p14:creationId xmlns:p14="http://schemas.microsoft.com/office/powerpoint/2010/main" val="27645101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C1B8CA62-800A-4C1B-988C-DD8776F471B7}" type="slidenum">
              <a:rPr lang="en-US"/>
              <a:pPr/>
              <a:t>9</a:t>
            </a:fld>
            <a:endParaRPr 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266187557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F96550-DA0F-CB45-BD77-10AFDEF89E34}" type="slidenum">
              <a:rPr lang="en-US" smtClean="0"/>
              <a:pPr/>
              <a:t>99</a:t>
            </a:fld>
            <a:endParaRPr lang="en-US"/>
          </a:p>
        </p:txBody>
      </p:sp>
    </p:spTree>
    <p:extLst>
      <p:ext uri="{BB962C8B-B14F-4D97-AF65-F5344CB8AC3E}">
        <p14:creationId xmlns:p14="http://schemas.microsoft.com/office/powerpoint/2010/main" val="276451011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F96550-DA0F-CB45-BD77-10AFDEF89E34}" type="slidenum">
              <a:rPr lang="en-US" smtClean="0"/>
              <a:pPr/>
              <a:t>100</a:t>
            </a:fld>
            <a:endParaRPr lang="en-US"/>
          </a:p>
        </p:txBody>
      </p:sp>
    </p:spTree>
    <p:extLst>
      <p:ext uri="{BB962C8B-B14F-4D97-AF65-F5344CB8AC3E}">
        <p14:creationId xmlns:p14="http://schemas.microsoft.com/office/powerpoint/2010/main" val="276451011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F96550-DA0F-CB45-BD77-10AFDEF89E34}" type="slidenum">
              <a:rPr lang="en-US" smtClean="0"/>
              <a:pPr/>
              <a:t>101</a:t>
            </a:fld>
            <a:endParaRPr lang="en-US"/>
          </a:p>
        </p:txBody>
      </p:sp>
    </p:spTree>
    <p:extLst>
      <p:ext uri="{BB962C8B-B14F-4D97-AF65-F5344CB8AC3E}">
        <p14:creationId xmlns:p14="http://schemas.microsoft.com/office/powerpoint/2010/main" val="276451011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F96550-DA0F-CB45-BD77-10AFDEF89E34}" type="slidenum">
              <a:rPr lang="en-US" smtClean="0"/>
              <a:pPr/>
              <a:t>105</a:t>
            </a:fld>
            <a:endParaRPr lang="en-US"/>
          </a:p>
        </p:txBody>
      </p:sp>
    </p:spTree>
    <p:extLst>
      <p:ext uri="{BB962C8B-B14F-4D97-AF65-F5344CB8AC3E}">
        <p14:creationId xmlns:p14="http://schemas.microsoft.com/office/powerpoint/2010/main" val="276451011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F96550-DA0F-CB45-BD77-10AFDEF89E34}" type="slidenum">
              <a:rPr lang="en-US" smtClean="0"/>
              <a:pPr/>
              <a:t>106</a:t>
            </a:fld>
            <a:endParaRPr lang="en-US"/>
          </a:p>
        </p:txBody>
      </p:sp>
    </p:spTree>
    <p:extLst>
      <p:ext uri="{BB962C8B-B14F-4D97-AF65-F5344CB8AC3E}">
        <p14:creationId xmlns:p14="http://schemas.microsoft.com/office/powerpoint/2010/main" val="276451011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F96550-DA0F-CB45-BD77-10AFDEF89E34}" type="slidenum">
              <a:rPr lang="en-US" smtClean="0"/>
              <a:pPr/>
              <a:t>107</a:t>
            </a:fld>
            <a:endParaRPr lang="en-US"/>
          </a:p>
        </p:txBody>
      </p:sp>
    </p:spTree>
    <p:extLst>
      <p:ext uri="{BB962C8B-B14F-4D97-AF65-F5344CB8AC3E}">
        <p14:creationId xmlns:p14="http://schemas.microsoft.com/office/powerpoint/2010/main" val="276451011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F96550-DA0F-CB45-BD77-10AFDEF89E34}" type="slidenum">
              <a:rPr lang="en-US" smtClean="0"/>
              <a:pPr/>
              <a:t>108</a:t>
            </a:fld>
            <a:endParaRPr lang="en-US"/>
          </a:p>
        </p:txBody>
      </p:sp>
    </p:spTree>
    <p:extLst>
      <p:ext uri="{BB962C8B-B14F-4D97-AF65-F5344CB8AC3E}">
        <p14:creationId xmlns:p14="http://schemas.microsoft.com/office/powerpoint/2010/main" val="276451011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F96550-DA0F-CB45-BD77-10AFDEF89E34}" type="slidenum">
              <a:rPr lang="en-US" smtClean="0"/>
              <a:pPr/>
              <a:t>109</a:t>
            </a:fld>
            <a:endParaRPr lang="en-US"/>
          </a:p>
        </p:txBody>
      </p:sp>
    </p:spTree>
    <p:extLst>
      <p:ext uri="{BB962C8B-B14F-4D97-AF65-F5344CB8AC3E}">
        <p14:creationId xmlns:p14="http://schemas.microsoft.com/office/powerpoint/2010/main" val="276451011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F96550-DA0F-CB45-BD77-10AFDEF89E34}" type="slidenum">
              <a:rPr lang="en-US" smtClean="0"/>
              <a:pPr/>
              <a:t>110</a:t>
            </a:fld>
            <a:endParaRPr lang="en-US"/>
          </a:p>
        </p:txBody>
      </p:sp>
    </p:spTree>
    <p:extLst>
      <p:ext uri="{BB962C8B-B14F-4D97-AF65-F5344CB8AC3E}">
        <p14:creationId xmlns:p14="http://schemas.microsoft.com/office/powerpoint/2010/main" val="276451011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F96550-DA0F-CB45-BD77-10AFDEF89E34}" type="slidenum">
              <a:rPr lang="en-US" smtClean="0"/>
              <a:pPr/>
              <a:t>112</a:t>
            </a:fld>
            <a:endParaRPr lang="en-US"/>
          </a:p>
        </p:txBody>
      </p:sp>
    </p:spTree>
    <p:extLst>
      <p:ext uri="{BB962C8B-B14F-4D97-AF65-F5344CB8AC3E}">
        <p14:creationId xmlns:p14="http://schemas.microsoft.com/office/powerpoint/2010/main" val="27645101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058296B3-A8EC-45C9-AAF2-01FFF1421DC6}" type="slidenum">
              <a:rPr lang="en-US"/>
              <a:pPr/>
              <a:t>10</a:t>
            </a:fld>
            <a:endParaRPr lang="en-US"/>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321756684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F96550-DA0F-CB45-BD77-10AFDEF89E34}" type="slidenum">
              <a:rPr lang="en-US" smtClean="0"/>
              <a:pPr/>
              <a:t>113</a:t>
            </a:fld>
            <a:endParaRPr lang="en-US"/>
          </a:p>
        </p:txBody>
      </p:sp>
    </p:spTree>
    <p:extLst>
      <p:ext uri="{BB962C8B-B14F-4D97-AF65-F5344CB8AC3E}">
        <p14:creationId xmlns:p14="http://schemas.microsoft.com/office/powerpoint/2010/main" val="276451011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F96550-DA0F-CB45-BD77-10AFDEF89E34}" type="slidenum">
              <a:rPr lang="en-US" smtClean="0"/>
              <a:pPr/>
              <a:t>114</a:t>
            </a:fld>
            <a:endParaRPr lang="en-US"/>
          </a:p>
        </p:txBody>
      </p:sp>
    </p:spTree>
    <p:extLst>
      <p:ext uri="{BB962C8B-B14F-4D97-AF65-F5344CB8AC3E}">
        <p14:creationId xmlns:p14="http://schemas.microsoft.com/office/powerpoint/2010/main" val="276451011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081CD45E-1974-4AF4-9D9A-08081BABA3F9}" type="slidenum">
              <a:rPr lang="en-US"/>
              <a:pPr/>
              <a:t>115</a:t>
            </a:fld>
            <a:endParaRPr lang="en-US"/>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13379563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F8749D69-D181-44B4-9655-5B27CFFA404F}" type="slidenum">
              <a:rPr lang="en-US"/>
              <a:pPr/>
              <a:t>11</a:t>
            </a:fld>
            <a:endParaRPr lang="en-US"/>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8503854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764C5F73-0A06-4EA7-8F29-4C328DFC59A4}" type="slidenum">
              <a:rPr lang="en-US"/>
              <a:pPr/>
              <a:t>12</a:t>
            </a:fld>
            <a:endParaRPr 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42242109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801A6E9D-72B0-415D-8FE4-6D66719DE677}" type="slidenum">
              <a:rPr lang="en-US"/>
              <a:pPr/>
              <a:t>14</a:t>
            </a:fld>
            <a:endParaRPr 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35028970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2E9CC1B-BF13-48B1-8540-BEFC0D9EA61D}" type="datetime1">
              <a:rPr lang="en-US" smtClean="0"/>
              <a:t>7/16/2021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E57137-A7FF-4AEF-802C-65CB33E85E97}" type="datetime1">
              <a:rPr lang="en-US" smtClean="0"/>
              <a:t>7/16/2021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64A48-B733-9243-8BE8-93F2CA4C1D5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7234DE-3DB3-46EA-850F-03987BB0D34E}" type="datetime1">
              <a:rPr lang="en-US" smtClean="0"/>
              <a:t>7/16/2021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64A48-B733-9243-8BE8-93F2CA4C1D52}"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66800" y="3810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1066800" y="17526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29200" y="17526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dt" sz="half" idx="10"/>
          </p:nvPr>
        </p:nvSpPr>
        <p:spPr>
          <a:ln/>
        </p:spPr>
        <p:txBody>
          <a:bodyPr/>
          <a:lstStyle>
            <a:lvl1pPr>
              <a:defRPr/>
            </a:lvl1pPr>
          </a:lstStyle>
          <a:p>
            <a:pPr>
              <a:defRPr/>
            </a:pPr>
            <a:fld id="{8BFC98D4-9DC9-4FA5-BDEE-08BD7E4004DA}" type="datetime1">
              <a:rPr lang="en-US" smtClean="0"/>
              <a:t>7/16/2021</a:t>
            </a:fld>
            <a:endParaRPr 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fld id="{AAABECC4-CE09-47E5-8076-CB49932EC5E1}" type="slidenum">
              <a:rPr lang="en-US"/>
              <a:pPr/>
              <a:t>‹#›</a:t>
            </a:fld>
            <a:endParaRPr lang="en-US"/>
          </a:p>
        </p:txBody>
      </p:sp>
    </p:spTree>
    <p:extLst>
      <p:ext uri="{BB962C8B-B14F-4D97-AF65-F5344CB8AC3E}">
        <p14:creationId xmlns:p14="http://schemas.microsoft.com/office/powerpoint/2010/main" val="2841863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E69B9AC-710D-4B8E-B5B9-82183F6F9435}" type="datetime1">
              <a:rPr lang="en-US" smtClean="0"/>
              <a:t>7/16/2021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64A48-B733-9243-8BE8-93F2CA4C1D5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5D60D4-5131-453F-8E7A-DF76A76B3664}" type="datetime1">
              <a:rPr lang="en-US" smtClean="0"/>
              <a:t>7/16/2021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CA15C064-DD44-4CAC-873E-2D1F54821676}" type="slidenum">
              <a:rPr kumimoji="0" lang="en-US" smtClean="0"/>
              <a:pPr/>
              <a:t>‹#›</a:t>
            </a:fld>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E43B0F5-62EC-43CC-8B5C-AF6BF694C594}" type="datetime1">
              <a:rPr lang="en-US" smtClean="0"/>
              <a:t>7/16/2021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D64A48-B733-9243-8BE8-93F2CA4C1D5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5A1A3EE-6FD7-4EAA-A1F2-E59C6B01EFF1}" type="datetime1">
              <a:rPr lang="en-US" smtClean="0"/>
              <a:t>7/16/2021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D64A48-B733-9243-8BE8-93F2CA4C1D5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7F4014-A32A-4656-BC2A-50D41055479F}" type="datetime1">
              <a:rPr lang="en-US" smtClean="0"/>
              <a:t>7/16/2021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D64A48-B733-9243-8BE8-93F2CA4C1D5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23C0FD-12A2-45A1-99C7-EEF8D5F7AA02}" type="datetime1">
              <a:rPr lang="en-US" smtClean="0"/>
              <a:t>7/16/2021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D64A48-B733-9243-8BE8-93F2CA4C1D5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FCBCAB-4060-4D52-A28F-4A1008D18F88}" type="datetime1">
              <a:rPr lang="en-US" smtClean="0"/>
              <a:t>7/16/2021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D64A48-B733-9243-8BE8-93F2CA4C1D5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D9FD10-394D-47CE-A153-6B1727C0CE50}" type="datetime1">
              <a:rPr lang="en-US" smtClean="0"/>
              <a:t>7/16/2021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D64A48-B733-9243-8BE8-93F2CA4C1D5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D83003-6784-4906-A78C-76C0EDE05159}" type="datetime1">
              <a:rPr lang="en-US" smtClean="0"/>
              <a:t>7/16/2021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D64A48-B733-9243-8BE8-93F2CA4C1D5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 Id="rId5" Type="http://schemas.openxmlformats.org/officeDocument/2006/relationships/image" Target="../media/image3.png"/><Relationship Id="rId4" Type="http://schemas.openxmlformats.org/officeDocument/2006/relationships/notesSlide" Target="../notesSlides/notesSlide6.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 Id="rId4" Type="http://schemas.openxmlformats.org/officeDocument/2006/relationships/notesSlide" Target="../notesSlides/notesSlide7.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3.xml"/><Relationship Id="rId1" Type="http://schemas.openxmlformats.org/officeDocument/2006/relationships/tags" Target="../tags/tag162.xml"/><Relationship Id="rId4" Type="http://schemas.openxmlformats.org/officeDocument/2006/relationships/notesSlide" Target="../notesSlides/notesSlide6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tags" Target="../tags/tag17.xml"/><Relationship Id="rId5" Type="http://schemas.openxmlformats.org/officeDocument/2006/relationships/image" Target="../media/image4.png"/><Relationship Id="rId4"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tags" Target="../tags/tag19.xml"/><Relationship Id="rId4"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tags" Target="../tags/tag21.xml"/><Relationship Id="rId4"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4.xml"/><Relationship Id="rId1" Type="http://schemas.openxmlformats.org/officeDocument/2006/relationships/tags" Target="../tags/tag23.xml"/><Relationship Id="rId5" Type="http://schemas.openxmlformats.org/officeDocument/2006/relationships/image" Target="../media/image5.png"/><Relationship Id="rId4"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6.xml"/><Relationship Id="rId1" Type="http://schemas.openxmlformats.org/officeDocument/2006/relationships/tags" Target="../tags/tag25.xml"/><Relationship Id="rId4"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8.xml"/><Relationship Id="rId1" Type="http://schemas.openxmlformats.org/officeDocument/2006/relationships/tags" Target="../tags/tag27.xml"/><Relationship Id="rId5" Type="http://schemas.openxmlformats.org/officeDocument/2006/relationships/image" Target="../media/image6.png"/><Relationship Id="rId4" Type="http://schemas.openxmlformats.org/officeDocument/2006/relationships/notesSlide" Target="../notesSlides/notesSlide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0.xml"/><Relationship Id="rId1" Type="http://schemas.openxmlformats.org/officeDocument/2006/relationships/tags" Target="../tags/tag29.xml"/><Relationship Id="rId5" Type="http://schemas.openxmlformats.org/officeDocument/2006/relationships/image" Target="../media/image7.png"/><Relationship Id="rId4" Type="http://schemas.openxmlformats.org/officeDocument/2006/relationships/notesSlide" Target="../notesSlides/notesSlide14.xml"/></Relationships>
</file>

<file path=ppt/slides/_rels/slide24.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7.pn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notesSlide" Target="../notesSlides/notesSlide15.xml"/><Relationship Id="rId5" Type="http://schemas.openxmlformats.org/officeDocument/2006/relationships/slideLayout" Target="../slideLayouts/slideLayout2.xml"/><Relationship Id="rId4" Type="http://schemas.openxmlformats.org/officeDocument/2006/relationships/tags" Target="../tags/tag3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7.xml"/><Relationship Id="rId1" Type="http://schemas.openxmlformats.org/officeDocument/2006/relationships/tags" Target="../tags/tag36.xml"/><Relationship Id="rId4" Type="http://schemas.openxmlformats.org/officeDocument/2006/relationships/notesSlide" Target="../notesSlides/notesSlide16.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9.xml"/><Relationship Id="rId1" Type="http://schemas.openxmlformats.org/officeDocument/2006/relationships/tags" Target="../tags/tag38.xml"/><Relationship Id="rId5" Type="http://schemas.openxmlformats.org/officeDocument/2006/relationships/image" Target="../media/image8.png"/><Relationship Id="rId4" Type="http://schemas.openxmlformats.org/officeDocument/2006/relationships/notesSlide" Target="../notesSlides/notesSlide17.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notesSlide" Target="../notesSlides/notesSlide18.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3.xml"/><Relationship Id="rId1" Type="http://schemas.openxmlformats.org/officeDocument/2006/relationships/tags" Target="../tags/tag42.xml"/><Relationship Id="rId5" Type="http://schemas.openxmlformats.org/officeDocument/2006/relationships/image" Target="../media/image9.png"/><Relationship Id="rId4" Type="http://schemas.openxmlformats.org/officeDocument/2006/relationships/notesSlide" Target="../notesSlides/notesSlide19.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5.xml"/><Relationship Id="rId1" Type="http://schemas.openxmlformats.org/officeDocument/2006/relationships/tags" Target="../tags/tag44.xml"/><Relationship Id="rId4" Type="http://schemas.openxmlformats.org/officeDocument/2006/relationships/notesSlide" Target="../notesSlides/notesSlide20.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7.xml"/><Relationship Id="rId1" Type="http://schemas.openxmlformats.org/officeDocument/2006/relationships/tags" Target="../tags/tag46.xml"/><Relationship Id="rId4" Type="http://schemas.openxmlformats.org/officeDocument/2006/relationships/notesSlide" Target="../notesSlides/notesSlide21.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9.xml"/><Relationship Id="rId1" Type="http://schemas.openxmlformats.org/officeDocument/2006/relationships/tags" Target="../tags/tag48.xml"/><Relationship Id="rId5" Type="http://schemas.openxmlformats.org/officeDocument/2006/relationships/image" Target="../media/image10.png"/><Relationship Id="rId4" Type="http://schemas.openxmlformats.org/officeDocument/2006/relationships/notesSlide" Target="../notesSlides/notesSlide22.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1.xml"/><Relationship Id="rId1" Type="http://schemas.openxmlformats.org/officeDocument/2006/relationships/tags" Target="../tags/tag50.xml"/><Relationship Id="rId4" Type="http://schemas.openxmlformats.org/officeDocument/2006/relationships/notesSlide" Target="../notesSlides/notesSlide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54.xml"/><Relationship Id="rId7" Type="http://schemas.openxmlformats.org/officeDocument/2006/relationships/notesSlide" Target="../notesSlides/notesSlide24.xml"/><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slideLayout" Target="../slideLayouts/slideLayout2.xml"/><Relationship Id="rId5" Type="http://schemas.openxmlformats.org/officeDocument/2006/relationships/tags" Target="../tags/tag56.xml"/><Relationship Id="rId4" Type="http://schemas.openxmlformats.org/officeDocument/2006/relationships/tags" Target="../tags/tag55.xml"/></Relationships>
</file>

<file path=ppt/slides/_rels/slide41.xml.rels><?xml version="1.0" encoding="UTF-8" standalone="yes"?>
<Relationships xmlns="http://schemas.openxmlformats.org/package/2006/relationships"><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tags" Target="../tags/tag57.xml"/><Relationship Id="rId6" Type="http://schemas.openxmlformats.org/officeDocument/2006/relationships/image" Target="../media/image12.png"/><Relationship Id="rId5" Type="http://schemas.openxmlformats.org/officeDocument/2006/relationships/notesSlide" Target="../notesSlides/notesSlide25.xml"/><Relationship Id="rId4"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tags" Target="../tags/tag60.xml"/><Relationship Id="rId6" Type="http://schemas.openxmlformats.org/officeDocument/2006/relationships/image" Target="../media/image13.png"/><Relationship Id="rId5" Type="http://schemas.openxmlformats.org/officeDocument/2006/relationships/notesSlide" Target="../notesSlides/notesSlide26.xml"/><Relationship Id="rId4"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image" Target="../media/image14.png"/><Relationship Id="rId5" Type="http://schemas.openxmlformats.org/officeDocument/2006/relationships/notesSlide" Target="../notesSlides/notesSlide27.xml"/><Relationship Id="rId4"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7.xml"/><Relationship Id="rId1" Type="http://schemas.openxmlformats.org/officeDocument/2006/relationships/tags" Target="../tags/tag66.xml"/><Relationship Id="rId5" Type="http://schemas.openxmlformats.org/officeDocument/2006/relationships/image" Target="../media/image15.png"/><Relationship Id="rId4" Type="http://schemas.openxmlformats.org/officeDocument/2006/relationships/notesSlide" Target="../notesSlides/notesSlide2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9.xml"/><Relationship Id="rId1" Type="http://schemas.openxmlformats.org/officeDocument/2006/relationships/tags" Target="../tags/tag68.xml"/><Relationship Id="rId5" Type="http://schemas.openxmlformats.org/officeDocument/2006/relationships/image" Target="../media/image16.png"/><Relationship Id="rId4" Type="http://schemas.openxmlformats.org/officeDocument/2006/relationships/notesSlide" Target="../notesSlides/notesSlide29.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1.xml"/><Relationship Id="rId1" Type="http://schemas.openxmlformats.org/officeDocument/2006/relationships/tags" Target="../tags/tag70.xml"/><Relationship Id="rId4" Type="http://schemas.openxmlformats.org/officeDocument/2006/relationships/notesSlide" Target="../notesSlides/notesSlide30.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3.xml"/><Relationship Id="rId1" Type="http://schemas.openxmlformats.org/officeDocument/2006/relationships/tags" Target="../tags/tag72.xml"/><Relationship Id="rId4" Type="http://schemas.openxmlformats.org/officeDocument/2006/relationships/notesSlide" Target="../notesSlides/notesSlide3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notesSlide" Target="../notesSlides/notesSlid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76.xml"/><Relationship Id="rId7" Type="http://schemas.openxmlformats.org/officeDocument/2006/relationships/tags" Target="../tags/tag80.xml"/><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tags" Target="../tags/tag79.xml"/><Relationship Id="rId5" Type="http://schemas.openxmlformats.org/officeDocument/2006/relationships/tags" Target="../tags/tag78.xml"/><Relationship Id="rId4" Type="http://schemas.openxmlformats.org/officeDocument/2006/relationships/tags" Target="../tags/tag7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84.xml"/><Relationship Id="rId1" Type="http://schemas.openxmlformats.org/officeDocument/2006/relationships/tags" Target="../tags/tag8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6.xml"/><Relationship Id="rId1" Type="http://schemas.openxmlformats.org/officeDocument/2006/relationships/tags" Target="../tags/tag85.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87.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88.xml"/></Relationships>
</file>

<file path=ppt/slides/_rels/slide67.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90.xml"/><Relationship Id="rId1" Type="http://schemas.openxmlformats.org/officeDocument/2006/relationships/tags" Target="../tags/tag89.xml"/><Relationship Id="rId4" Type="http://schemas.openxmlformats.org/officeDocument/2006/relationships/notesSlide" Target="../notesSlides/notesSlide41.xml"/></Relationships>
</file>

<file path=ppt/slides/_rels/slide68.xml.rels><?xml version="1.0" encoding="UTF-8" standalone="yes"?>
<Relationships xmlns="http://schemas.openxmlformats.org/package/2006/relationships"><Relationship Id="rId8" Type="http://schemas.openxmlformats.org/officeDocument/2006/relationships/tags" Target="../tags/tag98.xml"/><Relationship Id="rId13" Type="http://schemas.openxmlformats.org/officeDocument/2006/relationships/tags" Target="../tags/tag103.xml"/><Relationship Id="rId18" Type="http://schemas.openxmlformats.org/officeDocument/2006/relationships/tags" Target="../tags/tag108.xml"/><Relationship Id="rId3" Type="http://schemas.openxmlformats.org/officeDocument/2006/relationships/tags" Target="../tags/tag93.xml"/><Relationship Id="rId21" Type="http://schemas.openxmlformats.org/officeDocument/2006/relationships/slideLayout" Target="../slideLayouts/slideLayout4.xml"/><Relationship Id="rId7" Type="http://schemas.openxmlformats.org/officeDocument/2006/relationships/tags" Target="../tags/tag97.xml"/><Relationship Id="rId12" Type="http://schemas.openxmlformats.org/officeDocument/2006/relationships/tags" Target="../tags/tag102.xml"/><Relationship Id="rId17" Type="http://schemas.openxmlformats.org/officeDocument/2006/relationships/tags" Target="../tags/tag107.xml"/><Relationship Id="rId2" Type="http://schemas.openxmlformats.org/officeDocument/2006/relationships/tags" Target="../tags/tag92.xml"/><Relationship Id="rId16" Type="http://schemas.openxmlformats.org/officeDocument/2006/relationships/tags" Target="../tags/tag106.xml"/><Relationship Id="rId20" Type="http://schemas.openxmlformats.org/officeDocument/2006/relationships/tags" Target="../tags/tag110.xml"/><Relationship Id="rId1" Type="http://schemas.openxmlformats.org/officeDocument/2006/relationships/tags" Target="../tags/tag91.xml"/><Relationship Id="rId6" Type="http://schemas.openxmlformats.org/officeDocument/2006/relationships/tags" Target="../tags/tag96.xml"/><Relationship Id="rId11" Type="http://schemas.openxmlformats.org/officeDocument/2006/relationships/tags" Target="../tags/tag101.xml"/><Relationship Id="rId5" Type="http://schemas.openxmlformats.org/officeDocument/2006/relationships/tags" Target="../tags/tag95.xml"/><Relationship Id="rId15" Type="http://schemas.openxmlformats.org/officeDocument/2006/relationships/tags" Target="../tags/tag105.xml"/><Relationship Id="rId23" Type="http://schemas.openxmlformats.org/officeDocument/2006/relationships/image" Target="../media/image17.wmf"/><Relationship Id="rId10" Type="http://schemas.openxmlformats.org/officeDocument/2006/relationships/tags" Target="../tags/tag100.xml"/><Relationship Id="rId19" Type="http://schemas.openxmlformats.org/officeDocument/2006/relationships/tags" Target="../tags/tag109.xml"/><Relationship Id="rId4" Type="http://schemas.openxmlformats.org/officeDocument/2006/relationships/tags" Target="../tags/tag94.xml"/><Relationship Id="rId9" Type="http://schemas.openxmlformats.org/officeDocument/2006/relationships/tags" Target="../tags/tag99.xml"/><Relationship Id="rId14" Type="http://schemas.openxmlformats.org/officeDocument/2006/relationships/tags" Target="../tags/tag104.xml"/><Relationship Id="rId22" Type="http://schemas.openxmlformats.org/officeDocument/2006/relationships/notesSlide" Target="../notesSlides/notesSlide42.xml"/></Relationships>
</file>

<file path=ppt/slides/_rels/slide6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2.xml"/><Relationship Id="rId1" Type="http://schemas.openxmlformats.org/officeDocument/2006/relationships/tags" Target="../tags/tag111.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notesSlide" Target="../notesSlides/notesSlide3.xml"/></Relationships>
</file>

<file path=ppt/slides/_rels/slide7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4.xml"/><Relationship Id="rId1" Type="http://schemas.openxmlformats.org/officeDocument/2006/relationships/tags" Target="../tags/tag113.xml"/></Relationships>
</file>

<file path=ppt/slides/_rels/slide71.xml.rels><?xml version="1.0" encoding="UTF-8" standalone="yes"?>
<Relationships xmlns="http://schemas.openxmlformats.org/package/2006/relationships"><Relationship Id="rId3" Type="http://schemas.openxmlformats.org/officeDocument/2006/relationships/tags" Target="../tags/tag117.xml"/><Relationship Id="rId2" Type="http://schemas.openxmlformats.org/officeDocument/2006/relationships/tags" Target="../tags/tag116.xml"/><Relationship Id="rId1" Type="http://schemas.openxmlformats.org/officeDocument/2006/relationships/tags" Target="../tags/tag115.xml"/><Relationship Id="rId6" Type="http://schemas.openxmlformats.org/officeDocument/2006/relationships/image" Target="../media/image18.wmf"/><Relationship Id="rId5" Type="http://schemas.openxmlformats.org/officeDocument/2006/relationships/slideLayout" Target="../slideLayouts/slideLayout2.xml"/><Relationship Id="rId4" Type="http://schemas.openxmlformats.org/officeDocument/2006/relationships/tags" Target="../tags/tag118.xml"/></Relationships>
</file>

<file path=ppt/slides/_rels/slide72.xml.rels><?xml version="1.0" encoding="UTF-8" standalone="yes"?>
<Relationships xmlns="http://schemas.openxmlformats.org/package/2006/relationships"><Relationship Id="rId3" Type="http://schemas.openxmlformats.org/officeDocument/2006/relationships/tags" Target="../tags/tag121.xml"/><Relationship Id="rId2" Type="http://schemas.openxmlformats.org/officeDocument/2006/relationships/tags" Target="../tags/tag120.xml"/><Relationship Id="rId1" Type="http://schemas.openxmlformats.org/officeDocument/2006/relationships/tags" Target="../tags/tag119.xml"/><Relationship Id="rId6" Type="http://schemas.openxmlformats.org/officeDocument/2006/relationships/image" Target="../media/image19.wmf"/><Relationship Id="rId5" Type="http://schemas.openxmlformats.org/officeDocument/2006/relationships/notesSlide" Target="../notesSlides/notesSlide43.xml"/><Relationship Id="rId4"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tags" Target="../tags/tag124.xml"/><Relationship Id="rId2" Type="http://schemas.openxmlformats.org/officeDocument/2006/relationships/tags" Target="../tags/tag123.xml"/><Relationship Id="rId1" Type="http://schemas.openxmlformats.org/officeDocument/2006/relationships/tags" Target="../tags/tag122.xml"/><Relationship Id="rId6" Type="http://schemas.openxmlformats.org/officeDocument/2006/relationships/image" Target="../media/image19.wmf"/><Relationship Id="rId5" Type="http://schemas.openxmlformats.org/officeDocument/2006/relationships/image" Target="../media/image18.wmf"/><Relationship Id="rId4"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tags" Target="../tags/tag127.xml"/><Relationship Id="rId2" Type="http://schemas.openxmlformats.org/officeDocument/2006/relationships/tags" Target="../tags/tag126.xml"/><Relationship Id="rId1" Type="http://schemas.openxmlformats.org/officeDocument/2006/relationships/tags" Target="../tags/tag125.xml"/><Relationship Id="rId5" Type="http://schemas.openxmlformats.org/officeDocument/2006/relationships/image" Target="../media/image20.wmf"/><Relationship Id="rId4"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tags" Target="../tags/tag130.xml"/><Relationship Id="rId2" Type="http://schemas.openxmlformats.org/officeDocument/2006/relationships/tags" Target="../tags/tag129.xml"/><Relationship Id="rId1" Type="http://schemas.openxmlformats.org/officeDocument/2006/relationships/tags" Target="../tags/tag128.xml"/><Relationship Id="rId6" Type="http://schemas.openxmlformats.org/officeDocument/2006/relationships/image" Target="../media/image20.wmf"/><Relationship Id="rId5" Type="http://schemas.openxmlformats.org/officeDocument/2006/relationships/image" Target="../media/image18.wmf"/><Relationship Id="rId4"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2.xml"/><Relationship Id="rId1" Type="http://schemas.openxmlformats.org/officeDocument/2006/relationships/tags" Target="../tags/tag131.xml"/></Relationships>
</file>

<file path=ppt/slides/_rels/slide7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4.xml"/><Relationship Id="rId1" Type="http://schemas.openxmlformats.org/officeDocument/2006/relationships/tags" Target="../tags/tag133.xml"/></Relationships>
</file>

<file path=ppt/slides/_rels/slide7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6.xml"/><Relationship Id="rId1" Type="http://schemas.openxmlformats.org/officeDocument/2006/relationships/tags" Target="../tags/tag135.xml"/></Relationships>
</file>

<file path=ppt/slides/_rels/slide7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8.xml"/><Relationship Id="rId1" Type="http://schemas.openxmlformats.org/officeDocument/2006/relationships/tags" Target="../tags/tag13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 Id="rId5" Type="http://schemas.openxmlformats.org/officeDocument/2006/relationships/image" Target="../media/image1.png"/><Relationship Id="rId4" Type="http://schemas.openxmlformats.org/officeDocument/2006/relationships/notesSlide" Target="../notesSlides/notesSlide4.xml"/></Relationships>
</file>

<file path=ppt/slides/_rels/slide8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0.xml"/><Relationship Id="rId1" Type="http://schemas.openxmlformats.org/officeDocument/2006/relationships/tags" Target="../tags/tag139.xml"/></Relationships>
</file>

<file path=ppt/slides/_rels/slide8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2.xml"/><Relationship Id="rId1" Type="http://schemas.openxmlformats.org/officeDocument/2006/relationships/tags" Target="../tags/tag141.xml"/><Relationship Id="rId4" Type="http://schemas.openxmlformats.org/officeDocument/2006/relationships/image" Target="../media/image21.wmf"/></Relationships>
</file>

<file path=ppt/slides/_rels/slide82.xml.rels><?xml version="1.0" encoding="UTF-8" standalone="yes"?>
<Relationships xmlns="http://schemas.openxmlformats.org/package/2006/relationships"><Relationship Id="rId3" Type="http://schemas.openxmlformats.org/officeDocument/2006/relationships/tags" Target="../tags/tag145.xml"/><Relationship Id="rId2" Type="http://schemas.openxmlformats.org/officeDocument/2006/relationships/tags" Target="../tags/tag144.xml"/><Relationship Id="rId1" Type="http://schemas.openxmlformats.org/officeDocument/2006/relationships/tags" Target="../tags/tag143.xml"/><Relationship Id="rId5" Type="http://schemas.openxmlformats.org/officeDocument/2006/relationships/image" Target="../media/image22.wmf"/><Relationship Id="rId4"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7.xml"/><Relationship Id="rId1" Type="http://schemas.openxmlformats.org/officeDocument/2006/relationships/tags" Target="../tags/tag146.xml"/></Relationships>
</file>

<file path=ppt/slides/_rels/slide8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9.xml"/><Relationship Id="rId1" Type="http://schemas.openxmlformats.org/officeDocument/2006/relationships/tags" Target="../tags/tag148.xml"/></Relationships>
</file>

<file path=ppt/slides/_rels/slide8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1.xml"/><Relationship Id="rId1" Type="http://schemas.openxmlformats.org/officeDocument/2006/relationships/tags" Target="../tags/tag150.xml"/></Relationships>
</file>

<file path=ppt/slides/_rels/slide8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3.xml"/><Relationship Id="rId1" Type="http://schemas.openxmlformats.org/officeDocument/2006/relationships/tags" Target="../tags/tag152.xml"/></Relationships>
</file>

<file path=ppt/slides/_rels/slide8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5.xml"/><Relationship Id="rId1" Type="http://schemas.openxmlformats.org/officeDocument/2006/relationships/tags" Target="../tags/tag154.xml"/></Relationships>
</file>

<file path=ppt/slides/_rels/slide8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7.xml"/><Relationship Id="rId1" Type="http://schemas.openxmlformats.org/officeDocument/2006/relationships/tags" Target="../tags/tag156.xml"/></Relationships>
</file>

<file path=ppt/slides/_rels/slide8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9.xml"/><Relationship Id="rId1" Type="http://schemas.openxmlformats.org/officeDocument/2006/relationships/tags" Target="../tags/tag15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 Id="rId5" Type="http://schemas.openxmlformats.org/officeDocument/2006/relationships/image" Target="../media/image2.png"/><Relationship Id="rId4" Type="http://schemas.openxmlformats.org/officeDocument/2006/relationships/notesSlide" Target="../notesSlides/notesSlide5.xml"/></Relationships>
</file>

<file path=ppt/slides/_rels/slide9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1.xml"/><Relationship Id="rId1" Type="http://schemas.openxmlformats.org/officeDocument/2006/relationships/tags" Target="../tags/tag160.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a:t>Database </a:t>
            </a:r>
            <a:r>
              <a:rPr lang="en-US" sz="4400" dirty="0"/>
              <a:t>Security</a:t>
            </a:r>
          </a:p>
        </p:txBody>
      </p:sp>
      <p:sp>
        <p:nvSpPr>
          <p:cNvPr id="4" name="Subtitle 3"/>
          <p:cNvSpPr>
            <a:spLocks noGrp="1"/>
          </p:cNvSpPr>
          <p:nvPr>
            <p:ph type="subTitle" idx="1"/>
          </p:nvPr>
        </p:nvSpPr>
        <p:spPr/>
        <p:txBody>
          <a:bodyPr/>
          <a:lstStyle/>
          <a:p>
            <a:r>
              <a:rPr lang="en-US" dirty="0"/>
              <a:t>Professor Dr. Mohammad Abu </a:t>
            </a:r>
            <a:r>
              <a:rPr lang="en-US" dirty="0" err="1"/>
              <a:t>Yousuf</a:t>
            </a:r>
            <a:endParaRPr lang="en-US" dirty="0"/>
          </a:p>
          <a:p>
            <a:r>
              <a:rPr lang="en-US" dirty="0"/>
              <a:t>yousuf@juniv.edu</a:t>
            </a: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1</a:t>
            </a:fld>
            <a:endParaRPr kumimoji="0" lang="en-US" dirty="0"/>
          </a:p>
        </p:txBody>
      </p:sp>
    </p:spTree>
    <p:extLst>
      <p:ext uri="{BB962C8B-B14F-4D97-AF65-F5344CB8AC3E}">
        <p14:creationId xmlns:p14="http://schemas.microsoft.com/office/powerpoint/2010/main" val="2384170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3" descr="Tbl01-01b"/>
          <p:cNvPicPr>
            <a:picLocks noGrp="1" noChangeAspect="1" noChangeArrowheads="1"/>
          </p:cNvPicPr>
          <p:nvPr>
            <p:ph idx="1"/>
            <p:custDataLst>
              <p:tags r:id="rId1"/>
            </p:custDataLst>
          </p:nvPr>
        </p:nvPicPr>
        <p:blipFill>
          <a:blip r:embed="rId5">
            <a:extLst>
              <a:ext uri="{28A0092B-C50C-407E-A947-70E740481C1C}">
                <a14:useLocalDpi xmlns:a14="http://schemas.microsoft.com/office/drawing/2010/main" val="0"/>
              </a:ext>
            </a:extLst>
          </a:blip>
          <a:srcRect/>
          <a:stretch>
            <a:fillRect/>
          </a:stretch>
        </p:blipFill>
        <p:spPr>
          <a:xfrm>
            <a:off x="1524000" y="1217221"/>
            <a:ext cx="5749636" cy="5633101"/>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291" name="Slide Number Placeholder 4"/>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EE27F012-5F96-4941-A3FA-3723B75DCAB4}" type="slidenum">
              <a:rPr lang="en-US"/>
              <a:pPr/>
              <a:t>10</a:t>
            </a:fld>
            <a:endParaRPr lang="en-US"/>
          </a:p>
        </p:txBody>
      </p:sp>
      <p:sp>
        <p:nvSpPr>
          <p:cNvPr id="61442" name="Rectangle 2"/>
          <p:cNvSpPr>
            <a:spLocks noGrp="1" noChangeArrowheads="1"/>
          </p:cNvSpPr>
          <p:nvPr>
            <p:ph type="title"/>
            <p:custDataLst>
              <p:tags r:id="rId2"/>
            </p:custDataLst>
          </p:nvPr>
        </p:nvSpPr>
        <p:spPr>
          <a:xfrm>
            <a:off x="457200" y="274638"/>
            <a:ext cx="8229600" cy="653617"/>
          </a:xfrm>
        </p:spPr>
        <p:txBody>
          <a:bodyPr>
            <a:normAutofit/>
          </a:bodyPr>
          <a:lstStyle/>
          <a:p>
            <a:pPr eaLnBrk="1" fontAlgn="auto" hangingPunct="1">
              <a:spcAft>
                <a:spcPts val="0"/>
              </a:spcAft>
              <a:defRPr/>
            </a:pPr>
            <a:r>
              <a:rPr lang="en-US" sz="3600" b="1" dirty="0"/>
              <a:t>Information Systems (continued)</a:t>
            </a:r>
          </a:p>
        </p:txBody>
      </p:sp>
    </p:spTree>
    <p:extLst>
      <p:ext uri="{BB962C8B-B14F-4D97-AF65-F5344CB8AC3E}">
        <p14:creationId xmlns:p14="http://schemas.microsoft.com/office/powerpoint/2010/main" val="386468510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775" y="1870871"/>
            <a:ext cx="8800725" cy="3646360"/>
          </a:xfrm>
        </p:spPr>
        <p:txBody>
          <a:bodyPr>
            <a:normAutofit lnSpcReduction="10000"/>
          </a:bodyPr>
          <a:lstStyle/>
          <a:p>
            <a:pPr>
              <a:buFont typeface="Wingdings" charset="2"/>
              <a:buChar char="q"/>
            </a:pPr>
            <a:r>
              <a:rPr lang="en-US" dirty="0">
                <a:solidFill>
                  <a:srgbClr val="660066"/>
                </a:solidFill>
              </a:rPr>
              <a:t>Query Modification</a:t>
            </a:r>
            <a:endParaRPr lang="en-US" dirty="0"/>
          </a:p>
          <a:p>
            <a:pPr lvl="1">
              <a:buFont typeface="Wingdings" charset="2"/>
              <a:buChar char="q"/>
            </a:pPr>
            <a:r>
              <a:rPr lang="en-US" dirty="0"/>
              <a:t>If Thomas executes the query:</a:t>
            </a:r>
          </a:p>
          <a:p>
            <a:pPr marL="349250" lvl="1" indent="0">
              <a:buNone/>
            </a:pPr>
            <a:r>
              <a:rPr lang="en-US" dirty="0"/>
              <a:t>	SELECT * FROM  EMPLOYEE;</a:t>
            </a:r>
          </a:p>
          <a:p>
            <a:pPr marL="349250" lvl="1" indent="0">
              <a:buNone/>
            </a:pPr>
            <a:r>
              <a:rPr lang="en-US" dirty="0">
                <a:solidFill>
                  <a:srgbClr val="0000CC"/>
                </a:solidFill>
              </a:rPr>
              <a:t>Data from entire EMPLOYEE table would be returned.</a:t>
            </a:r>
          </a:p>
          <a:p>
            <a:pPr marL="349250" lvl="1" indent="0">
              <a:buNone/>
            </a:pPr>
            <a:endParaRPr lang="en-US" dirty="0">
              <a:solidFill>
                <a:srgbClr val="0000CC"/>
              </a:solidFill>
            </a:endParaRPr>
          </a:p>
          <a:p>
            <a:pPr marL="349250" lvl="1" indent="0" algn="just">
              <a:buNone/>
            </a:pPr>
            <a:r>
              <a:rPr lang="en-US" dirty="0"/>
              <a:t>But if the </a:t>
            </a:r>
            <a:r>
              <a:rPr lang="en-US" dirty="0">
                <a:solidFill>
                  <a:srgbClr val="FF6600"/>
                </a:solidFill>
              </a:rPr>
              <a:t>GRANT</a:t>
            </a:r>
            <a:r>
              <a:rPr lang="en-US" dirty="0"/>
              <a:t> </a:t>
            </a:r>
            <a:r>
              <a:rPr lang="en-US" dirty="0">
                <a:solidFill>
                  <a:srgbClr val="FF6600"/>
                </a:solidFill>
              </a:rPr>
              <a:t>privilege</a:t>
            </a:r>
            <a:r>
              <a:rPr lang="en-US" dirty="0"/>
              <a:t> is applied, DBMS will automatically modify the query to retrieve data only from </a:t>
            </a:r>
            <a:r>
              <a:rPr lang="en-US" dirty="0">
                <a:solidFill>
                  <a:srgbClr val="800000"/>
                </a:solidFill>
              </a:rPr>
              <a:t>Sales</a:t>
            </a:r>
            <a:r>
              <a:rPr lang="en-US" dirty="0"/>
              <a:t> </a:t>
            </a:r>
            <a:r>
              <a:rPr lang="en-US" dirty="0">
                <a:solidFill>
                  <a:srgbClr val="800000"/>
                </a:solidFill>
              </a:rPr>
              <a:t>Department</a:t>
            </a:r>
            <a:r>
              <a:rPr lang="en-US" dirty="0"/>
              <a:t>.</a:t>
            </a:r>
          </a:p>
        </p:txBody>
      </p:sp>
      <p:sp>
        <p:nvSpPr>
          <p:cNvPr id="5" name="Title 1"/>
          <p:cNvSpPr>
            <a:spLocks noGrp="1"/>
          </p:cNvSpPr>
          <p:nvPr>
            <p:ph type="title"/>
          </p:nvPr>
        </p:nvSpPr>
        <p:spPr>
          <a:xfrm>
            <a:off x="377980" y="422718"/>
            <a:ext cx="8423119" cy="845916"/>
          </a:xfrm>
        </p:spPr>
        <p:txBody>
          <a:bodyPr>
            <a:normAutofit/>
          </a:bodyPr>
          <a:lstStyle/>
          <a:p>
            <a:r>
              <a:rPr lang="en-US" sz="4000" b="1" dirty="0">
                <a:ln w="17780" cmpd="sng">
                  <a:solidFill>
                    <a:schemeClr val="accent1">
                      <a:tint val="3000"/>
                    </a:schemeClr>
                  </a:solidFill>
                  <a:prstDash val="solid"/>
                  <a:miter lim="800000"/>
                </a:ln>
              </a:rPr>
              <a:t>Discretionary Access Control</a:t>
            </a:r>
          </a:p>
        </p:txBody>
      </p:sp>
      <p:sp>
        <p:nvSpPr>
          <p:cNvPr id="4" name="Slide Number Placeholder 3"/>
          <p:cNvSpPr>
            <a:spLocks noGrp="1"/>
          </p:cNvSpPr>
          <p:nvPr>
            <p:ph type="sldNum" sz="quarter" idx="12"/>
          </p:nvPr>
        </p:nvSpPr>
        <p:spPr/>
        <p:txBody>
          <a:bodyPr/>
          <a:lstStyle/>
          <a:p>
            <a:fld id="{0BD64A48-B733-9243-8BE8-93F2CA4C1D52}" type="slidenum">
              <a:rPr lang="en-US" smtClean="0"/>
              <a:pPr/>
              <a:t>100</a:t>
            </a:fld>
            <a:endParaRPr lang="en-US"/>
          </a:p>
        </p:txBody>
      </p:sp>
    </p:spTree>
    <p:extLst>
      <p:ext uri="{BB962C8B-B14F-4D97-AF65-F5344CB8AC3E}">
        <p14:creationId xmlns:p14="http://schemas.microsoft.com/office/powerpoint/2010/main" val="1872463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edg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heel(1)">
                                      <p:cBhvr>
                                        <p:cTn id="12" dur="2000"/>
                                        <p:tgtEl>
                                          <p:spTgt spid="3">
                                            <p:txEl>
                                              <p:pRg st="1" end="1"/>
                                            </p:txEl>
                                          </p:spTgt>
                                        </p:tgtEl>
                                      </p:cBhvr>
                                    </p:animEffect>
                                  </p:childTnLst>
                                </p:cTn>
                              </p:par>
                              <p:par>
                                <p:cTn id="13" presetID="21" presetClass="entr" presetSubtype="1"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heel(1)">
                                      <p:cBhvr>
                                        <p:cTn id="15" dur="20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heel(1)">
                                      <p:cBhvr>
                                        <p:cTn id="20" dur="20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8" presetClass="entr" presetSubtype="12"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strips(downLeft)">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1" presetClass="entr" presetSubtype="1"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heel(1)">
                                      <p:cBhvr>
                                        <p:cTn id="30"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3275" y="1593799"/>
            <a:ext cx="6476625" cy="3646360"/>
          </a:xfrm>
        </p:spPr>
        <p:txBody>
          <a:bodyPr>
            <a:normAutofit/>
          </a:bodyPr>
          <a:lstStyle/>
          <a:p>
            <a:pPr>
              <a:buFont typeface="Wingdings" charset="2"/>
              <a:buChar char="q"/>
            </a:pPr>
            <a:r>
              <a:rPr lang="en-US" dirty="0">
                <a:solidFill>
                  <a:srgbClr val="000090"/>
                </a:solidFill>
              </a:rPr>
              <a:t>Granting and revocation of Access</a:t>
            </a:r>
          </a:p>
          <a:p>
            <a:pPr lvl="1">
              <a:buFont typeface="Wingdings" charset="2"/>
              <a:buChar char="q"/>
            </a:pPr>
            <a:r>
              <a:rPr lang="en-US" dirty="0"/>
              <a:t>Granting Access:</a:t>
            </a:r>
          </a:p>
          <a:p>
            <a:pPr marL="349250" lvl="1" indent="0">
              <a:buNone/>
            </a:pPr>
            <a:r>
              <a:rPr lang="en-US" dirty="0"/>
              <a:t>	GRANT  privilege</a:t>
            </a:r>
          </a:p>
          <a:p>
            <a:pPr marL="349250" lvl="1" indent="0">
              <a:buNone/>
            </a:pPr>
            <a:r>
              <a:rPr lang="en-US" dirty="0"/>
              <a:t>	[ON  relation]</a:t>
            </a:r>
          </a:p>
          <a:p>
            <a:pPr marL="349250" lvl="1" indent="0">
              <a:buNone/>
            </a:pPr>
            <a:r>
              <a:rPr lang="en-US" dirty="0"/>
              <a:t>	TO  users</a:t>
            </a:r>
          </a:p>
          <a:p>
            <a:pPr marL="349250" lvl="1" indent="0">
              <a:buNone/>
            </a:pPr>
            <a:r>
              <a:rPr lang="en-US" dirty="0"/>
              <a:t>    	[WITH GRANT OPTION]</a:t>
            </a:r>
          </a:p>
        </p:txBody>
      </p:sp>
      <p:sp>
        <p:nvSpPr>
          <p:cNvPr id="4" name="Content Placeholder 2"/>
          <p:cNvSpPr txBox="1">
            <a:spLocks/>
          </p:cNvSpPr>
          <p:nvPr/>
        </p:nvSpPr>
        <p:spPr>
          <a:xfrm>
            <a:off x="4549935" y="2247900"/>
            <a:ext cx="4539929" cy="2541035"/>
          </a:xfrm>
          <a:prstGeom prst="rect">
            <a:avLst/>
          </a:prstGeom>
        </p:spPr>
        <p:txBody>
          <a:bodyPr vert="horz" lIns="91440" tIns="45720" rIns="91440" bIns="45720" rtlCol="0">
            <a:noAutofit/>
          </a:bodyPr>
          <a:lstStyle>
            <a:lvl1pPr marL="342900" indent="-342900" algn="l" defTabSz="914400" rtl="0" eaLnBrk="1" latinLnBrk="0" hangingPunct="1">
              <a:spcBef>
                <a:spcPts val="0"/>
              </a:spcBef>
              <a:spcAft>
                <a:spcPts val="2000"/>
              </a:spcAft>
              <a:buFontTx/>
              <a:buBlip>
                <a:blip r:embed="rId3"/>
              </a:buBlip>
              <a:defRPr sz="2400" kern="1200">
                <a:solidFill>
                  <a:schemeClr val="bg1"/>
                </a:solidFill>
                <a:effectLst>
                  <a:outerShdw blurRad="38100" dist="38100" dir="2700000" algn="tl">
                    <a:srgbClr val="000000">
                      <a:alpha val="43137"/>
                    </a:srgbClr>
                  </a:outerShdw>
                </a:effectLst>
                <a:latin typeface="+mn-lt"/>
                <a:ea typeface="+mn-ea"/>
                <a:cs typeface="+mn-cs"/>
              </a:defRPr>
            </a:lvl1pPr>
            <a:lvl2pPr marL="631825" indent="-282575" algn="l" defTabSz="914400" rtl="0" eaLnBrk="1" latinLnBrk="0" hangingPunct="1">
              <a:spcBef>
                <a:spcPts val="0"/>
              </a:spcBef>
              <a:spcAft>
                <a:spcPts val="1000"/>
              </a:spcAft>
              <a:buFontTx/>
              <a:buBlip>
                <a:blip r:embed="rId3"/>
              </a:buBlip>
              <a:defRPr sz="2200" kern="1200">
                <a:solidFill>
                  <a:schemeClr val="bg1"/>
                </a:solidFill>
                <a:effectLst>
                  <a:outerShdw blurRad="38100" dist="38100" dir="2700000" algn="tl">
                    <a:srgbClr val="000000">
                      <a:alpha val="43137"/>
                    </a:srgbClr>
                  </a:outerShdw>
                </a:effectLst>
                <a:latin typeface="+mn-lt"/>
                <a:ea typeface="+mn-ea"/>
                <a:cs typeface="+mn-cs"/>
              </a:defRPr>
            </a:lvl2pPr>
            <a:lvl3pPr marL="914400" indent="-282575" algn="l" defTabSz="914400" rtl="0" eaLnBrk="1" latinLnBrk="0" hangingPunct="1">
              <a:spcBef>
                <a:spcPts val="0"/>
              </a:spcBef>
              <a:spcAft>
                <a:spcPts val="1000"/>
              </a:spcAft>
              <a:buFontTx/>
              <a:buBlip>
                <a:blip r:embed="rId3"/>
              </a:buBlip>
              <a:defRPr sz="2000" kern="1200">
                <a:solidFill>
                  <a:schemeClr val="bg1"/>
                </a:solidFill>
                <a:effectLst>
                  <a:outerShdw blurRad="38100" dist="38100" dir="2700000" algn="tl">
                    <a:srgbClr val="000000">
                      <a:alpha val="43137"/>
                    </a:srgbClr>
                  </a:outerShdw>
                </a:effectLst>
                <a:latin typeface="+mn-lt"/>
                <a:ea typeface="+mn-ea"/>
                <a:cs typeface="+mn-cs"/>
              </a:defRPr>
            </a:lvl3pPr>
            <a:lvl4pPr marL="1196975" indent="-282575" algn="l" defTabSz="914400" rtl="0" eaLnBrk="1" latinLnBrk="0" hangingPunct="1">
              <a:spcBef>
                <a:spcPts val="0"/>
              </a:spcBef>
              <a:spcAft>
                <a:spcPts val="1000"/>
              </a:spcAft>
              <a:buFontTx/>
              <a:buBlip>
                <a:blip r:embed="rId3"/>
              </a:buBlip>
              <a:defRPr sz="1800" kern="1200">
                <a:solidFill>
                  <a:schemeClr val="bg1"/>
                </a:solidFill>
                <a:effectLst>
                  <a:outerShdw blurRad="38100" dist="38100" dir="2700000" algn="tl">
                    <a:srgbClr val="000000">
                      <a:alpha val="43137"/>
                    </a:srgbClr>
                  </a:outerShdw>
                </a:effectLst>
                <a:latin typeface="+mn-lt"/>
                <a:ea typeface="+mn-ea"/>
                <a:cs typeface="+mn-cs"/>
              </a:defRPr>
            </a:lvl4pPr>
            <a:lvl5pPr marL="1492250" indent="-295275" algn="l" defTabSz="914400" rtl="0" eaLnBrk="1" latinLnBrk="0" hangingPunct="1">
              <a:spcBef>
                <a:spcPts val="0"/>
              </a:spcBef>
              <a:spcAft>
                <a:spcPts val="1000"/>
              </a:spcAft>
              <a:buFontTx/>
              <a:buBlip>
                <a:blip r:embed="rId3"/>
              </a:buBlip>
              <a:defRPr sz="1800" kern="1200">
                <a:solidFill>
                  <a:schemeClr val="bg1"/>
                </a:solidFill>
                <a:effectLst>
                  <a:outerShdw blurRad="38100" dist="38100" dir="2700000" algn="tl">
                    <a:srgbClr val="000000">
                      <a:alpha val="43137"/>
                    </a:srgbClr>
                  </a:outerShdw>
                </a:effectLst>
                <a:latin typeface="+mn-lt"/>
                <a:ea typeface="+mn-ea"/>
                <a:cs typeface="+mn-cs"/>
              </a:defRPr>
            </a:lvl5pPr>
            <a:lvl6pPr marL="1774825" indent="-288925" algn="l" defTabSz="914400" rtl="0" eaLnBrk="1" latinLnBrk="0" hangingPunct="1">
              <a:spcBef>
                <a:spcPts val="0"/>
              </a:spcBef>
              <a:spcAft>
                <a:spcPts val="600"/>
              </a:spcAft>
              <a:buFontTx/>
              <a:buBlip>
                <a:blip r:embed="rId3"/>
              </a:buBlip>
              <a:defRPr lang="en-US" sz="1800" kern="1200" dirty="0" smtClean="0">
                <a:solidFill>
                  <a:schemeClr val="bg1"/>
                </a:solidFill>
                <a:effectLst>
                  <a:outerShdw blurRad="38100" dist="38100" dir="2700000" algn="tl">
                    <a:srgbClr val="000000">
                      <a:alpha val="43137"/>
                    </a:srgbClr>
                  </a:outerShdw>
                </a:effectLst>
                <a:latin typeface="+mn-lt"/>
                <a:ea typeface="+mn-ea"/>
                <a:cs typeface="+mn-cs"/>
              </a:defRPr>
            </a:lvl6pPr>
            <a:lvl7pPr marL="2055813" indent="-288925" algn="l" defTabSz="914400" rtl="0" eaLnBrk="1" latinLnBrk="0" hangingPunct="1">
              <a:spcBef>
                <a:spcPts val="0"/>
              </a:spcBef>
              <a:spcAft>
                <a:spcPts val="600"/>
              </a:spcAft>
              <a:buFontTx/>
              <a:buBlip>
                <a:blip r:embed="rId3"/>
              </a:buBlip>
              <a:defRPr lang="en-US" sz="1800" kern="1200" dirty="0" smtClean="0">
                <a:solidFill>
                  <a:schemeClr val="bg1"/>
                </a:solidFill>
                <a:effectLst>
                  <a:outerShdw blurRad="38100" dist="38100" dir="2700000" algn="tl">
                    <a:srgbClr val="000000">
                      <a:alpha val="43137"/>
                    </a:srgbClr>
                  </a:outerShdw>
                </a:effectLst>
                <a:latin typeface="+mn-lt"/>
                <a:ea typeface="+mn-ea"/>
                <a:cs typeface="+mn-cs"/>
              </a:defRPr>
            </a:lvl7pPr>
            <a:lvl8pPr marL="2344738" indent="-288925" algn="l" defTabSz="914400" rtl="0" eaLnBrk="1" latinLnBrk="0" hangingPunct="1">
              <a:spcBef>
                <a:spcPts val="0"/>
              </a:spcBef>
              <a:spcAft>
                <a:spcPts val="600"/>
              </a:spcAft>
              <a:buFontTx/>
              <a:buBlip>
                <a:blip r:embed="rId3"/>
              </a:buBlip>
              <a:defRPr lang="en-US" sz="1800" kern="1200" dirty="0" smtClean="0">
                <a:solidFill>
                  <a:schemeClr val="bg1"/>
                </a:solidFill>
                <a:effectLst>
                  <a:outerShdw blurRad="38100" dist="38100" dir="2700000" algn="tl">
                    <a:srgbClr val="000000">
                      <a:alpha val="43137"/>
                    </a:srgbClr>
                  </a:outerShdw>
                </a:effectLst>
                <a:latin typeface="+mn-lt"/>
                <a:ea typeface="+mn-ea"/>
                <a:cs typeface="+mn-cs"/>
              </a:defRPr>
            </a:lvl8pPr>
            <a:lvl9pPr marL="2625725" indent="-288925" algn="l" defTabSz="914400" rtl="0" eaLnBrk="1" latinLnBrk="0" hangingPunct="1">
              <a:spcBef>
                <a:spcPts val="0"/>
              </a:spcBef>
              <a:spcAft>
                <a:spcPts val="600"/>
              </a:spcAft>
              <a:buFontTx/>
              <a:buBlip>
                <a:blip r:embed="rId3"/>
              </a:buBlip>
              <a:defRPr lang="en-US" sz="1800" kern="1200" dirty="0">
                <a:solidFill>
                  <a:schemeClr val="bg1"/>
                </a:solidFill>
                <a:effectLst>
                  <a:outerShdw blurRad="38100" dist="38100" dir="2700000" algn="tl">
                    <a:srgbClr val="000000">
                      <a:alpha val="43137"/>
                    </a:srgbClr>
                  </a:outerShdw>
                </a:effectLst>
                <a:latin typeface="+mn-lt"/>
                <a:ea typeface="+mn-ea"/>
                <a:cs typeface="+mn-cs"/>
              </a:defRPr>
            </a:lvl9pPr>
          </a:lstStyle>
          <a:p>
            <a:pPr lvl="1">
              <a:buFont typeface="Wingdings" charset="2"/>
              <a:buChar char="q"/>
            </a:pPr>
            <a:r>
              <a:rPr lang="en-US" sz="2800" dirty="0">
                <a:solidFill>
                  <a:schemeClr val="tx1"/>
                </a:solidFill>
                <a:effectLst/>
              </a:rPr>
              <a:t>Revocation of Access:</a:t>
            </a:r>
          </a:p>
          <a:p>
            <a:pPr marL="349250" lvl="1" indent="0">
              <a:buFontTx/>
              <a:buNone/>
            </a:pPr>
            <a:r>
              <a:rPr lang="en-US" sz="2800" dirty="0">
                <a:solidFill>
                  <a:schemeClr val="tx1"/>
                </a:solidFill>
                <a:effectLst/>
              </a:rPr>
              <a:t>	REVOKE  privilege</a:t>
            </a:r>
          </a:p>
          <a:p>
            <a:pPr marL="349250" lvl="1" indent="0">
              <a:buFontTx/>
              <a:buNone/>
            </a:pPr>
            <a:r>
              <a:rPr lang="en-US" sz="2800" dirty="0">
                <a:solidFill>
                  <a:schemeClr val="tx1"/>
                </a:solidFill>
                <a:effectLst/>
              </a:rPr>
              <a:t>	[ON  relation]</a:t>
            </a:r>
          </a:p>
          <a:p>
            <a:pPr marL="349250" lvl="1" indent="0">
              <a:buFontTx/>
              <a:buNone/>
            </a:pPr>
            <a:r>
              <a:rPr lang="en-US" sz="2800" dirty="0">
                <a:solidFill>
                  <a:schemeClr val="tx1"/>
                </a:solidFill>
                <a:effectLst/>
              </a:rPr>
              <a:t>	FROM  users</a:t>
            </a:r>
          </a:p>
          <a:p>
            <a:pPr marL="349250" lvl="1" indent="0">
              <a:buFontTx/>
              <a:buNone/>
            </a:pPr>
            <a:r>
              <a:rPr lang="en-US" sz="2800" dirty="0">
                <a:solidFill>
                  <a:schemeClr val="tx1"/>
                </a:solidFill>
                <a:effectLst/>
              </a:rPr>
              <a:t>    	[WITH GRANT OPTION]</a:t>
            </a:r>
          </a:p>
        </p:txBody>
      </p:sp>
      <p:sp>
        <p:nvSpPr>
          <p:cNvPr id="8" name="Title 1"/>
          <p:cNvSpPr>
            <a:spLocks noGrp="1"/>
          </p:cNvSpPr>
          <p:nvPr>
            <p:ph type="title"/>
          </p:nvPr>
        </p:nvSpPr>
        <p:spPr>
          <a:xfrm>
            <a:off x="377980" y="422718"/>
            <a:ext cx="8423119" cy="845916"/>
          </a:xfrm>
        </p:spPr>
        <p:txBody>
          <a:bodyPr>
            <a:normAutofit/>
          </a:bodyPr>
          <a:lstStyle/>
          <a:p>
            <a:r>
              <a:rPr lang="en-US" sz="4000" b="1" dirty="0">
                <a:ln w="17780" cmpd="sng">
                  <a:solidFill>
                    <a:schemeClr val="accent1">
                      <a:tint val="3000"/>
                    </a:schemeClr>
                  </a:solidFill>
                  <a:prstDash val="solid"/>
                  <a:miter lim="800000"/>
                </a:ln>
              </a:rPr>
              <a:t>Discretionary Access Control</a:t>
            </a:r>
          </a:p>
        </p:txBody>
      </p:sp>
      <p:sp>
        <p:nvSpPr>
          <p:cNvPr id="5" name="Slide Number Placeholder 4"/>
          <p:cNvSpPr>
            <a:spLocks noGrp="1"/>
          </p:cNvSpPr>
          <p:nvPr>
            <p:ph type="sldNum" sz="quarter" idx="12"/>
          </p:nvPr>
        </p:nvSpPr>
        <p:spPr/>
        <p:txBody>
          <a:bodyPr/>
          <a:lstStyle/>
          <a:p>
            <a:fld id="{0BD64A48-B733-9243-8BE8-93F2CA4C1D52}" type="slidenum">
              <a:rPr lang="en-US" smtClean="0"/>
              <a:pPr/>
              <a:t>101</a:t>
            </a:fld>
            <a:endParaRPr lang="en-US"/>
          </a:p>
        </p:txBody>
      </p:sp>
    </p:spTree>
    <p:extLst>
      <p:ext uri="{BB962C8B-B14F-4D97-AF65-F5344CB8AC3E}">
        <p14:creationId xmlns:p14="http://schemas.microsoft.com/office/powerpoint/2010/main" val="3029883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strips(down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arn(inVertical)">
                                      <p:cBhvr>
                                        <p:cTn id="20" dur="500"/>
                                        <p:tgtEl>
                                          <p:spTgt spid="3">
                                            <p:txEl>
                                              <p:pRg st="3" end="3"/>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arn(inVertical)">
                                      <p:cBhvr>
                                        <p:cTn id="23" dur="500"/>
                                        <p:tgtEl>
                                          <p:spTgt spid="3">
                                            <p:txEl>
                                              <p:pRg st="4" end="4"/>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arn(inVertical)">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5" presetClass="entr" presetSubtype="0" fill="hold" nodeType="clickEffect">
                                  <p:stCondLst>
                                    <p:cond delay="0"/>
                                  </p:stCondLst>
                                  <p:childTnLst>
                                    <p:set>
                                      <p:cBhvr>
                                        <p:cTn id="30" dur="1" fill="hold">
                                          <p:stCondLst>
                                            <p:cond delay="0"/>
                                          </p:stCondLst>
                                        </p:cTn>
                                        <p:tgtEl>
                                          <p:spTgt spid="4">
                                            <p:txEl>
                                              <p:pRg st="0" end="0"/>
                                            </p:txEl>
                                          </p:spTgt>
                                        </p:tgtEl>
                                        <p:attrNameLst>
                                          <p:attrName>style.visibility</p:attrName>
                                        </p:attrNameLst>
                                      </p:cBhvr>
                                      <p:to>
                                        <p:strVal val="visible"/>
                                      </p:to>
                                    </p:set>
                                    <p:animEffect transition="in" filter="fade">
                                      <p:cBhvr>
                                        <p:cTn id="31" dur="2000"/>
                                        <p:tgtEl>
                                          <p:spTgt spid="4">
                                            <p:txEl>
                                              <p:pRg st="0" end="0"/>
                                            </p:txEl>
                                          </p:spTgt>
                                        </p:tgtEl>
                                      </p:cBhvr>
                                    </p:animEffect>
                                    <p:anim calcmode="lin" valueType="num">
                                      <p:cBhvr>
                                        <p:cTn id="32" dur="2000" fill="hold"/>
                                        <p:tgtEl>
                                          <p:spTgt spid="4">
                                            <p:txEl>
                                              <p:pRg st="0" end="0"/>
                                            </p:txEl>
                                          </p:spTgt>
                                        </p:tgtEl>
                                        <p:attrNameLst>
                                          <p:attrName>ppt_w</p:attrName>
                                        </p:attrNameLst>
                                      </p:cBhvr>
                                      <p:tavLst>
                                        <p:tav tm="0" fmla="#ppt_w*sin(2.5*pi*$)">
                                          <p:val>
                                            <p:fltVal val="0"/>
                                          </p:val>
                                        </p:tav>
                                        <p:tav tm="100000">
                                          <p:val>
                                            <p:fltVal val="1"/>
                                          </p:val>
                                        </p:tav>
                                      </p:tavLst>
                                    </p:anim>
                                    <p:anim calcmode="lin" valueType="num">
                                      <p:cBhvr>
                                        <p:cTn id="33" dur="2000" fill="hold"/>
                                        <p:tgtEl>
                                          <p:spTgt spid="4">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nodeType="clickEffect">
                                  <p:stCondLst>
                                    <p:cond delay="0"/>
                                  </p:stCondLst>
                                  <p:childTnLst>
                                    <p:set>
                                      <p:cBhvr>
                                        <p:cTn id="37" dur="1" fill="hold">
                                          <p:stCondLst>
                                            <p:cond delay="0"/>
                                          </p:stCondLst>
                                        </p:cTn>
                                        <p:tgtEl>
                                          <p:spTgt spid="4">
                                            <p:txEl>
                                              <p:pRg st="1" end="1"/>
                                            </p:txEl>
                                          </p:spTgt>
                                        </p:tgtEl>
                                        <p:attrNameLst>
                                          <p:attrName>style.visibility</p:attrName>
                                        </p:attrNameLst>
                                      </p:cBhvr>
                                      <p:to>
                                        <p:strVal val="visible"/>
                                      </p:to>
                                    </p:set>
                                    <p:anim calcmode="lin" valueType="num">
                                      <p:cBhvr>
                                        <p:cTn id="38" dur="500" fill="hold"/>
                                        <p:tgtEl>
                                          <p:spTgt spid="4">
                                            <p:txEl>
                                              <p:pRg st="1" end="1"/>
                                            </p:txEl>
                                          </p:spTgt>
                                        </p:tgtEl>
                                        <p:attrNameLst>
                                          <p:attrName>ppt_w</p:attrName>
                                        </p:attrNameLst>
                                      </p:cBhvr>
                                      <p:tavLst>
                                        <p:tav tm="0">
                                          <p:val>
                                            <p:fltVal val="0"/>
                                          </p:val>
                                        </p:tav>
                                        <p:tav tm="100000">
                                          <p:val>
                                            <p:strVal val="#ppt_w"/>
                                          </p:val>
                                        </p:tav>
                                      </p:tavLst>
                                    </p:anim>
                                    <p:anim calcmode="lin" valueType="num">
                                      <p:cBhvr>
                                        <p:cTn id="39" dur="500" fill="hold"/>
                                        <p:tgtEl>
                                          <p:spTgt spid="4">
                                            <p:txEl>
                                              <p:pRg st="1" end="1"/>
                                            </p:txEl>
                                          </p:spTgt>
                                        </p:tgtEl>
                                        <p:attrNameLst>
                                          <p:attrName>ppt_h</p:attrName>
                                        </p:attrNameLst>
                                      </p:cBhvr>
                                      <p:tavLst>
                                        <p:tav tm="0">
                                          <p:val>
                                            <p:fltVal val="0"/>
                                          </p:val>
                                        </p:tav>
                                        <p:tav tm="100000">
                                          <p:val>
                                            <p:strVal val="#ppt_h"/>
                                          </p:val>
                                        </p:tav>
                                      </p:tavLst>
                                    </p:anim>
                                    <p:animEffect transition="in" filter="fade">
                                      <p:cBhvr>
                                        <p:cTn id="40" dur="500"/>
                                        <p:tgtEl>
                                          <p:spTgt spid="4">
                                            <p:txEl>
                                              <p:pRg st="1" end="1"/>
                                            </p:txEl>
                                          </p:spTgt>
                                        </p:tgtEl>
                                      </p:cBhvr>
                                    </p:animEffect>
                                  </p:childTnLst>
                                </p:cTn>
                              </p:par>
                              <p:par>
                                <p:cTn id="41" presetID="53" presetClass="entr" presetSubtype="16" fill="hold" nodeType="withEffect">
                                  <p:stCondLst>
                                    <p:cond delay="0"/>
                                  </p:stCondLst>
                                  <p:childTnLst>
                                    <p:set>
                                      <p:cBhvr>
                                        <p:cTn id="42" dur="1" fill="hold">
                                          <p:stCondLst>
                                            <p:cond delay="0"/>
                                          </p:stCondLst>
                                        </p:cTn>
                                        <p:tgtEl>
                                          <p:spTgt spid="4">
                                            <p:txEl>
                                              <p:pRg st="2" end="2"/>
                                            </p:txEl>
                                          </p:spTgt>
                                        </p:tgtEl>
                                        <p:attrNameLst>
                                          <p:attrName>style.visibility</p:attrName>
                                        </p:attrNameLst>
                                      </p:cBhvr>
                                      <p:to>
                                        <p:strVal val="visible"/>
                                      </p:to>
                                    </p:set>
                                    <p:anim calcmode="lin" valueType="num">
                                      <p:cBhvr>
                                        <p:cTn id="43" dur="500" fill="hold"/>
                                        <p:tgtEl>
                                          <p:spTgt spid="4">
                                            <p:txEl>
                                              <p:pRg st="2" end="2"/>
                                            </p:txEl>
                                          </p:spTgt>
                                        </p:tgtEl>
                                        <p:attrNameLst>
                                          <p:attrName>ppt_w</p:attrName>
                                        </p:attrNameLst>
                                      </p:cBhvr>
                                      <p:tavLst>
                                        <p:tav tm="0">
                                          <p:val>
                                            <p:fltVal val="0"/>
                                          </p:val>
                                        </p:tav>
                                        <p:tav tm="100000">
                                          <p:val>
                                            <p:strVal val="#ppt_w"/>
                                          </p:val>
                                        </p:tav>
                                      </p:tavLst>
                                    </p:anim>
                                    <p:anim calcmode="lin" valueType="num">
                                      <p:cBhvr>
                                        <p:cTn id="44" dur="500" fill="hold"/>
                                        <p:tgtEl>
                                          <p:spTgt spid="4">
                                            <p:txEl>
                                              <p:pRg st="2" end="2"/>
                                            </p:txEl>
                                          </p:spTgt>
                                        </p:tgtEl>
                                        <p:attrNameLst>
                                          <p:attrName>ppt_h</p:attrName>
                                        </p:attrNameLst>
                                      </p:cBhvr>
                                      <p:tavLst>
                                        <p:tav tm="0">
                                          <p:val>
                                            <p:fltVal val="0"/>
                                          </p:val>
                                        </p:tav>
                                        <p:tav tm="100000">
                                          <p:val>
                                            <p:strVal val="#ppt_h"/>
                                          </p:val>
                                        </p:tav>
                                      </p:tavLst>
                                    </p:anim>
                                    <p:animEffect transition="in" filter="fade">
                                      <p:cBhvr>
                                        <p:cTn id="45" dur="500"/>
                                        <p:tgtEl>
                                          <p:spTgt spid="4">
                                            <p:txEl>
                                              <p:pRg st="2" end="2"/>
                                            </p:txEl>
                                          </p:spTgt>
                                        </p:tgtEl>
                                      </p:cBhvr>
                                    </p:animEffect>
                                  </p:childTnLst>
                                </p:cTn>
                              </p:par>
                              <p:par>
                                <p:cTn id="46" presetID="53" presetClass="entr" presetSubtype="16" fill="hold" nodeType="withEffect">
                                  <p:stCondLst>
                                    <p:cond delay="0"/>
                                  </p:stCondLst>
                                  <p:childTnLst>
                                    <p:set>
                                      <p:cBhvr>
                                        <p:cTn id="47" dur="1" fill="hold">
                                          <p:stCondLst>
                                            <p:cond delay="0"/>
                                          </p:stCondLst>
                                        </p:cTn>
                                        <p:tgtEl>
                                          <p:spTgt spid="4">
                                            <p:txEl>
                                              <p:pRg st="3" end="3"/>
                                            </p:txEl>
                                          </p:spTgt>
                                        </p:tgtEl>
                                        <p:attrNameLst>
                                          <p:attrName>style.visibility</p:attrName>
                                        </p:attrNameLst>
                                      </p:cBhvr>
                                      <p:to>
                                        <p:strVal val="visible"/>
                                      </p:to>
                                    </p:set>
                                    <p:anim calcmode="lin" valueType="num">
                                      <p:cBhvr>
                                        <p:cTn id="48" dur="500" fill="hold"/>
                                        <p:tgtEl>
                                          <p:spTgt spid="4">
                                            <p:txEl>
                                              <p:pRg st="3" end="3"/>
                                            </p:txEl>
                                          </p:spTgt>
                                        </p:tgtEl>
                                        <p:attrNameLst>
                                          <p:attrName>ppt_w</p:attrName>
                                        </p:attrNameLst>
                                      </p:cBhvr>
                                      <p:tavLst>
                                        <p:tav tm="0">
                                          <p:val>
                                            <p:fltVal val="0"/>
                                          </p:val>
                                        </p:tav>
                                        <p:tav tm="100000">
                                          <p:val>
                                            <p:strVal val="#ppt_w"/>
                                          </p:val>
                                        </p:tav>
                                      </p:tavLst>
                                    </p:anim>
                                    <p:anim calcmode="lin" valueType="num">
                                      <p:cBhvr>
                                        <p:cTn id="49" dur="500" fill="hold"/>
                                        <p:tgtEl>
                                          <p:spTgt spid="4">
                                            <p:txEl>
                                              <p:pRg st="3" end="3"/>
                                            </p:txEl>
                                          </p:spTgt>
                                        </p:tgtEl>
                                        <p:attrNameLst>
                                          <p:attrName>ppt_h</p:attrName>
                                        </p:attrNameLst>
                                      </p:cBhvr>
                                      <p:tavLst>
                                        <p:tav tm="0">
                                          <p:val>
                                            <p:fltVal val="0"/>
                                          </p:val>
                                        </p:tav>
                                        <p:tav tm="100000">
                                          <p:val>
                                            <p:strVal val="#ppt_h"/>
                                          </p:val>
                                        </p:tav>
                                      </p:tavLst>
                                    </p:anim>
                                    <p:animEffect transition="in" filter="fade">
                                      <p:cBhvr>
                                        <p:cTn id="50" dur="500"/>
                                        <p:tgtEl>
                                          <p:spTgt spid="4">
                                            <p:txEl>
                                              <p:pRg st="3" end="3"/>
                                            </p:txEl>
                                          </p:spTgt>
                                        </p:tgtEl>
                                      </p:cBhvr>
                                    </p:animEffect>
                                  </p:childTnLst>
                                </p:cTn>
                              </p:par>
                              <p:par>
                                <p:cTn id="51" presetID="53" presetClass="entr" presetSubtype="16" fill="hold" nodeType="withEffect">
                                  <p:stCondLst>
                                    <p:cond delay="0"/>
                                  </p:stCondLst>
                                  <p:childTnLst>
                                    <p:set>
                                      <p:cBhvr>
                                        <p:cTn id="52" dur="1" fill="hold">
                                          <p:stCondLst>
                                            <p:cond delay="0"/>
                                          </p:stCondLst>
                                        </p:cTn>
                                        <p:tgtEl>
                                          <p:spTgt spid="4">
                                            <p:txEl>
                                              <p:pRg st="4" end="4"/>
                                            </p:txEl>
                                          </p:spTgt>
                                        </p:tgtEl>
                                        <p:attrNameLst>
                                          <p:attrName>style.visibility</p:attrName>
                                        </p:attrNameLst>
                                      </p:cBhvr>
                                      <p:to>
                                        <p:strVal val="visible"/>
                                      </p:to>
                                    </p:set>
                                    <p:anim calcmode="lin" valueType="num">
                                      <p:cBhvr>
                                        <p:cTn id="53" dur="500" fill="hold"/>
                                        <p:tgtEl>
                                          <p:spTgt spid="4">
                                            <p:txEl>
                                              <p:pRg st="4" end="4"/>
                                            </p:txEl>
                                          </p:spTgt>
                                        </p:tgtEl>
                                        <p:attrNameLst>
                                          <p:attrName>ppt_w</p:attrName>
                                        </p:attrNameLst>
                                      </p:cBhvr>
                                      <p:tavLst>
                                        <p:tav tm="0">
                                          <p:val>
                                            <p:fltVal val="0"/>
                                          </p:val>
                                        </p:tav>
                                        <p:tav tm="100000">
                                          <p:val>
                                            <p:strVal val="#ppt_w"/>
                                          </p:val>
                                        </p:tav>
                                      </p:tavLst>
                                    </p:anim>
                                    <p:anim calcmode="lin" valueType="num">
                                      <p:cBhvr>
                                        <p:cTn id="54" dur="500" fill="hold"/>
                                        <p:tgtEl>
                                          <p:spTgt spid="4">
                                            <p:txEl>
                                              <p:pRg st="4" end="4"/>
                                            </p:txEl>
                                          </p:spTgt>
                                        </p:tgtEl>
                                        <p:attrNameLst>
                                          <p:attrName>ppt_h</p:attrName>
                                        </p:attrNameLst>
                                      </p:cBhvr>
                                      <p:tavLst>
                                        <p:tav tm="0">
                                          <p:val>
                                            <p:fltVal val="0"/>
                                          </p:val>
                                        </p:tav>
                                        <p:tav tm="100000">
                                          <p:val>
                                            <p:strVal val="#ppt_h"/>
                                          </p:val>
                                        </p:tav>
                                      </p:tavLst>
                                    </p:anim>
                                    <p:animEffect transition="in" filter="fade">
                                      <p:cBhvr>
                                        <p:cTn id="55" dur="500"/>
                                        <p:tgtEl>
                                          <p:spTgt spid="4">
                                            <p:txEl>
                                              <p:pRg st="4" end="4"/>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1" presetClass="entr" presetSubtype="1" fill="hold" grpId="0" nodeType="clickEffect">
                                  <p:stCondLst>
                                    <p:cond delay="0"/>
                                  </p:stCondLst>
                                  <p:childTnLst>
                                    <p:set>
                                      <p:cBhvr>
                                        <p:cTn id="59" dur="1" fill="hold">
                                          <p:stCondLst>
                                            <p:cond delay="0"/>
                                          </p:stCondLst>
                                        </p:cTn>
                                        <p:tgtEl>
                                          <p:spTgt spid="8"/>
                                        </p:tgtEl>
                                        <p:attrNameLst>
                                          <p:attrName>style.visibility</p:attrName>
                                        </p:attrNameLst>
                                      </p:cBhvr>
                                      <p:to>
                                        <p:strVal val="visible"/>
                                      </p:to>
                                    </p:set>
                                    <p:animEffect transition="in" filter="wheel(1)">
                                      <p:cBhvr>
                                        <p:cTn id="60"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506413" y="449263"/>
            <a:ext cx="8229600" cy="730250"/>
          </a:xfrm>
          <a:prstGeom prst="rect">
            <a:avLst/>
          </a:prstGeom>
        </p:spPr>
        <p:txBody>
          <a:bodyPr/>
          <a:lstStyle/>
          <a:p>
            <a:pPr algn="ctr" eaLnBrk="1" hangingPunct="1">
              <a:defRPr/>
            </a:pPr>
            <a:r>
              <a:rPr lang="en-US" sz="4000" b="1" kern="0" dirty="0">
                <a:solidFill>
                  <a:schemeClr val="tx2"/>
                </a:solidFill>
                <a:latin typeface="+mj-lt"/>
                <a:ea typeface="+mj-ea"/>
                <a:cs typeface="+mj-cs"/>
              </a:rPr>
              <a:t>Non-cascading Revoke</a:t>
            </a:r>
          </a:p>
        </p:txBody>
      </p:sp>
      <p:sp>
        <p:nvSpPr>
          <p:cNvPr id="5" name="Text Box 5"/>
          <p:cNvSpPr txBox="1">
            <a:spLocks noChangeArrowheads="1"/>
          </p:cNvSpPr>
          <p:nvPr/>
        </p:nvSpPr>
        <p:spPr bwMode="auto">
          <a:xfrm>
            <a:off x="3233738" y="3795713"/>
            <a:ext cx="184150" cy="457200"/>
          </a:xfrm>
          <a:prstGeom prst="rect">
            <a:avLst/>
          </a:prstGeom>
          <a:noFill/>
          <a:ln w="9525">
            <a:noFill/>
            <a:miter lim="800000"/>
            <a:headEnd/>
            <a:tailEnd/>
          </a:ln>
        </p:spPr>
        <p:txBody>
          <a:bodyPr wrap="none">
            <a:spAutoFit/>
          </a:bodyPr>
          <a:lstStyle/>
          <a:p>
            <a:pPr eaLnBrk="1" hangingPunct="1"/>
            <a:endParaRPr lang="en-US" sz="2400">
              <a:latin typeface="Times New Roman" charset="0"/>
            </a:endParaRPr>
          </a:p>
        </p:txBody>
      </p:sp>
      <p:grpSp>
        <p:nvGrpSpPr>
          <p:cNvPr id="6" name="Group 6"/>
          <p:cNvGrpSpPr>
            <a:grpSpLocks/>
          </p:cNvGrpSpPr>
          <p:nvPr/>
        </p:nvGrpSpPr>
        <p:grpSpPr bwMode="auto">
          <a:xfrm>
            <a:off x="1116013" y="1773238"/>
            <a:ext cx="6629400" cy="1828800"/>
            <a:chOff x="624" y="1776"/>
            <a:chExt cx="4176" cy="1152"/>
          </a:xfrm>
        </p:grpSpPr>
        <p:sp>
          <p:nvSpPr>
            <p:cNvPr id="7" name="Oval 7"/>
            <p:cNvSpPr>
              <a:spLocks noChangeArrowheads="1"/>
            </p:cNvSpPr>
            <p:nvPr/>
          </p:nvSpPr>
          <p:spPr bwMode="auto">
            <a:xfrm>
              <a:off x="624" y="2208"/>
              <a:ext cx="576" cy="336"/>
            </a:xfrm>
            <a:prstGeom prst="ellipse">
              <a:avLst/>
            </a:prstGeom>
            <a:noFill/>
            <a:ln w="9525">
              <a:solidFill>
                <a:schemeClr val="tx1"/>
              </a:solidFill>
              <a:round/>
              <a:headEnd/>
              <a:tailEnd/>
            </a:ln>
          </p:spPr>
          <p:txBody>
            <a:bodyPr wrap="none" anchor="ctr"/>
            <a:lstStyle/>
            <a:p>
              <a:endParaRPr lang="en-US"/>
            </a:p>
          </p:txBody>
        </p:sp>
        <p:sp>
          <p:nvSpPr>
            <p:cNvPr id="8" name="Oval 8"/>
            <p:cNvSpPr>
              <a:spLocks noChangeArrowheads="1"/>
            </p:cNvSpPr>
            <p:nvPr/>
          </p:nvSpPr>
          <p:spPr bwMode="auto">
            <a:xfrm>
              <a:off x="4224" y="2592"/>
              <a:ext cx="576" cy="336"/>
            </a:xfrm>
            <a:prstGeom prst="ellipse">
              <a:avLst/>
            </a:prstGeom>
            <a:noFill/>
            <a:ln w="9525">
              <a:solidFill>
                <a:schemeClr val="tx1"/>
              </a:solidFill>
              <a:round/>
              <a:headEnd/>
              <a:tailEnd/>
            </a:ln>
          </p:spPr>
          <p:txBody>
            <a:bodyPr wrap="none" anchor="ctr"/>
            <a:lstStyle/>
            <a:p>
              <a:endParaRPr lang="en-US"/>
            </a:p>
          </p:txBody>
        </p:sp>
        <p:sp>
          <p:nvSpPr>
            <p:cNvPr id="9" name="Oval 9"/>
            <p:cNvSpPr>
              <a:spLocks noChangeArrowheads="1"/>
            </p:cNvSpPr>
            <p:nvPr/>
          </p:nvSpPr>
          <p:spPr bwMode="auto">
            <a:xfrm>
              <a:off x="4176" y="1776"/>
              <a:ext cx="576" cy="336"/>
            </a:xfrm>
            <a:prstGeom prst="ellipse">
              <a:avLst/>
            </a:prstGeom>
            <a:noFill/>
            <a:ln w="9525">
              <a:solidFill>
                <a:schemeClr val="tx1"/>
              </a:solidFill>
              <a:round/>
              <a:headEnd/>
              <a:tailEnd/>
            </a:ln>
          </p:spPr>
          <p:txBody>
            <a:bodyPr wrap="none" anchor="ctr"/>
            <a:lstStyle/>
            <a:p>
              <a:endParaRPr lang="en-US"/>
            </a:p>
          </p:txBody>
        </p:sp>
        <p:sp>
          <p:nvSpPr>
            <p:cNvPr id="10" name="Oval 10"/>
            <p:cNvSpPr>
              <a:spLocks noChangeArrowheads="1"/>
            </p:cNvSpPr>
            <p:nvPr/>
          </p:nvSpPr>
          <p:spPr bwMode="auto">
            <a:xfrm>
              <a:off x="3024" y="2160"/>
              <a:ext cx="576" cy="336"/>
            </a:xfrm>
            <a:prstGeom prst="ellipse">
              <a:avLst/>
            </a:prstGeom>
            <a:noFill/>
            <a:ln w="9525">
              <a:solidFill>
                <a:schemeClr val="tx1"/>
              </a:solidFill>
              <a:round/>
              <a:headEnd/>
              <a:tailEnd/>
            </a:ln>
          </p:spPr>
          <p:txBody>
            <a:bodyPr wrap="none" anchor="ctr"/>
            <a:lstStyle/>
            <a:p>
              <a:endParaRPr lang="en-US"/>
            </a:p>
          </p:txBody>
        </p:sp>
        <p:sp>
          <p:nvSpPr>
            <p:cNvPr id="11" name="Oval 11"/>
            <p:cNvSpPr>
              <a:spLocks noChangeArrowheads="1"/>
            </p:cNvSpPr>
            <p:nvPr/>
          </p:nvSpPr>
          <p:spPr bwMode="auto">
            <a:xfrm>
              <a:off x="1776" y="2592"/>
              <a:ext cx="576" cy="336"/>
            </a:xfrm>
            <a:prstGeom prst="ellipse">
              <a:avLst/>
            </a:prstGeom>
            <a:noFill/>
            <a:ln w="9525">
              <a:solidFill>
                <a:schemeClr val="tx1"/>
              </a:solidFill>
              <a:round/>
              <a:headEnd/>
              <a:tailEnd/>
            </a:ln>
          </p:spPr>
          <p:txBody>
            <a:bodyPr wrap="none" anchor="ctr"/>
            <a:lstStyle/>
            <a:p>
              <a:endParaRPr lang="en-US"/>
            </a:p>
          </p:txBody>
        </p:sp>
        <p:sp>
          <p:nvSpPr>
            <p:cNvPr id="12" name="Oval 12"/>
            <p:cNvSpPr>
              <a:spLocks noChangeArrowheads="1"/>
            </p:cNvSpPr>
            <p:nvPr/>
          </p:nvSpPr>
          <p:spPr bwMode="auto">
            <a:xfrm>
              <a:off x="1776" y="1776"/>
              <a:ext cx="576" cy="336"/>
            </a:xfrm>
            <a:prstGeom prst="ellipse">
              <a:avLst/>
            </a:prstGeom>
            <a:noFill/>
            <a:ln w="9525">
              <a:solidFill>
                <a:schemeClr val="tx1"/>
              </a:solidFill>
              <a:round/>
              <a:headEnd/>
              <a:tailEnd/>
            </a:ln>
          </p:spPr>
          <p:txBody>
            <a:bodyPr wrap="none" anchor="ctr"/>
            <a:lstStyle/>
            <a:p>
              <a:endParaRPr lang="en-US"/>
            </a:p>
          </p:txBody>
        </p:sp>
        <p:sp>
          <p:nvSpPr>
            <p:cNvPr id="13" name="Text Box 13"/>
            <p:cNvSpPr txBox="1">
              <a:spLocks noChangeArrowheads="1"/>
            </p:cNvSpPr>
            <p:nvPr/>
          </p:nvSpPr>
          <p:spPr bwMode="auto">
            <a:xfrm>
              <a:off x="854" y="2186"/>
              <a:ext cx="255" cy="288"/>
            </a:xfrm>
            <a:prstGeom prst="rect">
              <a:avLst/>
            </a:prstGeom>
            <a:noFill/>
            <a:ln w="9525">
              <a:noFill/>
              <a:miter lim="800000"/>
              <a:headEnd/>
              <a:tailEnd/>
            </a:ln>
          </p:spPr>
          <p:txBody>
            <a:bodyPr wrap="none">
              <a:spAutoFit/>
            </a:bodyPr>
            <a:lstStyle/>
            <a:p>
              <a:pPr eaLnBrk="1" hangingPunct="1"/>
              <a:r>
                <a:rPr lang="en-US" sz="2400">
                  <a:latin typeface="Times New Roman" charset="0"/>
                </a:rPr>
                <a:t>A</a:t>
              </a:r>
            </a:p>
          </p:txBody>
        </p:sp>
        <p:sp>
          <p:nvSpPr>
            <p:cNvPr id="14" name="Text Box 14"/>
            <p:cNvSpPr txBox="1">
              <a:spLocks noChangeArrowheads="1"/>
            </p:cNvSpPr>
            <p:nvPr/>
          </p:nvSpPr>
          <p:spPr bwMode="auto">
            <a:xfrm>
              <a:off x="1958" y="1802"/>
              <a:ext cx="244" cy="288"/>
            </a:xfrm>
            <a:prstGeom prst="rect">
              <a:avLst/>
            </a:prstGeom>
            <a:noFill/>
            <a:ln w="9525">
              <a:noFill/>
              <a:miter lim="800000"/>
              <a:headEnd/>
              <a:tailEnd/>
            </a:ln>
          </p:spPr>
          <p:txBody>
            <a:bodyPr wrap="none">
              <a:spAutoFit/>
            </a:bodyPr>
            <a:lstStyle/>
            <a:p>
              <a:pPr eaLnBrk="1" hangingPunct="1"/>
              <a:r>
                <a:rPr lang="en-US" sz="2400">
                  <a:latin typeface="Times New Roman" charset="0"/>
                </a:rPr>
                <a:t>B</a:t>
              </a:r>
            </a:p>
          </p:txBody>
        </p:sp>
        <p:sp>
          <p:nvSpPr>
            <p:cNvPr id="15" name="Text Box 15"/>
            <p:cNvSpPr txBox="1">
              <a:spLocks noChangeArrowheads="1"/>
            </p:cNvSpPr>
            <p:nvPr/>
          </p:nvSpPr>
          <p:spPr bwMode="auto">
            <a:xfrm>
              <a:off x="1910" y="2618"/>
              <a:ext cx="244" cy="288"/>
            </a:xfrm>
            <a:prstGeom prst="rect">
              <a:avLst/>
            </a:prstGeom>
            <a:noFill/>
            <a:ln w="9525">
              <a:noFill/>
              <a:miter lim="800000"/>
              <a:headEnd/>
              <a:tailEnd/>
            </a:ln>
          </p:spPr>
          <p:txBody>
            <a:bodyPr wrap="none">
              <a:spAutoFit/>
            </a:bodyPr>
            <a:lstStyle/>
            <a:p>
              <a:pPr eaLnBrk="1" hangingPunct="1"/>
              <a:r>
                <a:rPr lang="en-US" sz="2400">
                  <a:latin typeface="Times New Roman" charset="0"/>
                </a:rPr>
                <a:t>C</a:t>
              </a:r>
            </a:p>
          </p:txBody>
        </p:sp>
        <p:sp>
          <p:nvSpPr>
            <p:cNvPr id="16" name="Text Box 16"/>
            <p:cNvSpPr txBox="1">
              <a:spLocks noChangeArrowheads="1"/>
            </p:cNvSpPr>
            <p:nvPr/>
          </p:nvSpPr>
          <p:spPr bwMode="auto">
            <a:xfrm>
              <a:off x="3206" y="2186"/>
              <a:ext cx="255" cy="288"/>
            </a:xfrm>
            <a:prstGeom prst="rect">
              <a:avLst/>
            </a:prstGeom>
            <a:noFill/>
            <a:ln w="9525">
              <a:noFill/>
              <a:miter lim="800000"/>
              <a:headEnd/>
              <a:tailEnd/>
            </a:ln>
          </p:spPr>
          <p:txBody>
            <a:bodyPr wrap="none">
              <a:spAutoFit/>
            </a:bodyPr>
            <a:lstStyle/>
            <a:p>
              <a:pPr eaLnBrk="1" hangingPunct="1"/>
              <a:r>
                <a:rPr lang="en-US" sz="2400">
                  <a:latin typeface="Times New Roman" charset="0"/>
                </a:rPr>
                <a:t>D</a:t>
              </a:r>
            </a:p>
          </p:txBody>
        </p:sp>
        <p:sp>
          <p:nvSpPr>
            <p:cNvPr id="17" name="Text Box 17"/>
            <p:cNvSpPr txBox="1">
              <a:spLocks noChangeArrowheads="1"/>
            </p:cNvSpPr>
            <p:nvPr/>
          </p:nvSpPr>
          <p:spPr bwMode="auto">
            <a:xfrm>
              <a:off x="4310" y="1802"/>
              <a:ext cx="233" cy="288"/>
            </a:xfrm>
            <a:prstGeom prst="rect">
              <a:avLst/>
            </a:prstGeom>
            <a:noFill/>
            <a:ln w="9525">
              <a:noFill/>
              <a:miter lim="800000"/>
              <a:headEnd/>
              <a:tailEnd/>
            </a:ln>
          </p:spPr>
          <p:txBody>
            <a:bodyPr wrap="none">
              <a:spAutoFit/>
            </a:bodyPr>
            <a:lstStyle/>
            <a:p>
              <a:pPr eaLnBrk="1" hangingPunct="1"/>
              <a:r>
                <a:rPr lang="en-US" sz="2400">
                  <a:latin typeface="Times New Roman" charset="0"/>
                </a:rPr>
                <a:t>E</a:t>
              </a:r>
            </a:p>
          </p:txBody>
        </p:sp>
        <p:sp>
          <p:nvSpPr>
            <p:cNvPr id="18" name="Text Box 18"/>
            <p:cNvSpPr txBox="1">
              <a:spLocks noChangeArrowheads="1"/>
            </p:cNvSpPr>
            <p:nvPr/>
          </p:nvSpPr>
          <p:spPr bwMode="auto">
            <a:xfrm>
              <a:off x="4406" y="2618"/>
              <a:ext cx="223" cy="288"/>
            </a:xfrm>
            <a:prstGeom prst="rect">
              <a:avLst/>
            </a:prstGeom>
            <a:noFill/>
            <a:ln w="9525">
              <a:noFill/>
              <a:miter lim="800000"/>
              <a:headEnd/>
              <a:tailEnd/>
            </a:ln>
          </p:spPr>
          <p:txBody>
            <a:bodyPr wrap="none">
              <a:spAutoFit/>
            </a:bodyPr>
            <a:lstStyle/>
            <a:p>
              <a:pPr eaLnBrk="1" hangingPunct="1"/>
              <a:r>
                <a:rPr lang="en-US" sz="2400">
                  <a:latin typeface="Times New Roman" charset="0"/>
                </a:rPr>
                <a:t>F</a:t>
              </a:r>
            </a:p>
          </p:txBody>
        </p:sp>
        <p:sp>
          <p:nvSpPr>
            <p:cNvPr id="19" name="Line 19"/>
            <p:cNvSpPr>
              <a:spLocks noChangeShapeType="1"/>
            </p:cNvSpPr>
            <p:nvPr/>
          </p:nvSpPr>
          <p:spPr bwMode="auto">
            <a:xfrm flipV="1">
              <a:off x="1200" y="2016"/>
              <a:ext cx="576" cy="288"/>
            </a:xfrm>
            <a:prstGeom prst="line">
              <a:avLst/>
            </a:prstGeom>
            <a:noFill/>
            <a:ln w="9525">
              <a:solidFill>
                <a:schemeClr val="tx1"/>
              </a:solidFill>
              <a:round/>
              <a:headEnd/>
              <a:tailEnd type="triangle" w="med" len="med"/>
            </a:ln>
          </p:spPr>
          <p:txBody>
            <a:bodyPr wrap="none"/>
            <a:lstStyle/>
            <a:p>
              <a:endParaRPr lang="en-US"/>
            </a:p>
          </p:txBody>
        </p:sp>
        <p:sp>
          <p:nvSpPr>
            <p:cNvPr id="20" name="Line 20"/>
            <p:cNvSpPr>
              <a:spLocks noChangeShapeType="1"/>
            </p:cNvSpPr>
            <p:nvPr/>
          </p:nvSpPr>
          <p:spPr bwMode="auto">
            <a:xfrm>
              <a:off x="2352" y="1968"/>
              <a:ext cx="672" cy="288"/>
            </a:xfrm>
            <a:prstGeom prst="line">
              <a:avLst/>
            </a:prstGeom>
            <a:noFill/>
            <a:ln w="9525">
              <a:solidFill>
                <a:schemeClr val="tx1"/>
              </a:solidFill>
              <a:round/>
              <a:headEnd/>
              <a:tailEnd type="triangle" w="med" len="med"/>
            </a:ln>
          </p:spPr>
          <p:txBody>
            <a:bodyPr wrap="none"/>
            <a:lstStyle/>
            <a:p>
              <a:endParaRPr lang="en-US"/>
            </a:p>
          </p:txBody>
        </p:sp>
        <p:sp>
          <p:nvSpPr>
            <p:cNvPr id="21" name="Line 21"/>
            <p:cNvSpPr>
              <a:spLocks noChangeShapeType="1"/>
            </p:cNvSpPr>
            <p:nvPr/>
          </p:nvSpPr>
          <p:spPr bwMode="auto">
            <a:xfrm flipV="1">
              <a:off x="3552" y="2016"/>
              <a:ext cx="624" cy="240"/>
            </a:xfrm>
            <a:prstGeom prst="line">
              <a:avLst/>
            </a:prstGeom>
            <a:noFill/>
            <a:ln w="9525">
              <a:solidFill>
                <a:schemeClr val="tx1"/>
              </a:solidFill>
              <a:round/>
              <a:headEnd/>
              <a:tailEnd type="triangle" w="med" len="med"/>
            </a:ln>
          </p:spPr>
          <p:txBody>
            <a:bodyPr wrap="none"/>
            <a:lstStyle/>
            <a:p>
              <a:endParaRPr lang="en-US"/>
            </a:p>
          </p:txBody>
        </p:sp>
        <p:sp>
          <p:nvSpPr>
            <p:cNvPr id="22" name="Line 22"/>
            <p:cNvSpPr>
              <a:spLocks noChangeShapeType="1"/>
            </p:cNvSpPr>
            <p:nvPr/>
          </p:nvSpPr>
          <p:spPr bwMode="auto">
            <a:xfrm>
              <a:off x="1200" y="2448"/>
              <a:ext cx="576" cy="240"/>
            </a:xfrm>
            <a:prstGeom prst="line">
              <a:avLst/>
            </a:prstGeom>
            <a:noFill/>
            <a:ln w="9525">
              <a:solidFill>
                <a:schemeClr val="tx1"/>
              </a:solidFill>
              <a:round/>
              <a:headEnd/>
              <a:tailEnd type="triangle" w="med" len="med"/>
            </a:ln>
          </p:spPr>
          <p:txBody>
            <a:bodyPr wrap="none"/>
            <a:lstStyle/>
            <a:p>
              <a:endParaRPr lang="en-US"/>
            </a:p>
          </p:txBody>
        </p:sp>
        <p:sp>
          <p:nvSpPr>
            <p:cNvPr id="23" name="Line 23"/>
            <p:cNvSpPr>
              <a:spLocks noChangeShapeType="1"/>
            </p:cNvSpPr>
            <p:nvPr/>
          </p:nvSpPr>
          <p:spPr bwMode="auto">
            <a:xfrm flipV="1">
              <a:off x="2352" y="2400"/>
              <a:ext cx="672" cy="336"/>
            </a:xfrm>
            <a:prstGeom prst="line">
              <a:avLst/>
            </a:prstGeom>
            <a:noFill/>
            <a:ln w="9525">
              <a:solidFill>
                <a:schemeClr val="tx1"/>
              </a:solidFill>
              <a:round/>
              <a:headEnd/>
              <a:tailEnd type="triangle" w="med" len="med"/>
            </a:ln>
          </p:spPr>
          <p:txBody>
            <a:bodyPr wrap="none"/>
            <a:lstStyle/>
            <a:p>
              <a:endParaRPr lang="en-US"/>
            </a:p>
          </p:txBody>
        </p:sp>
        <p:sp>
          <p:nvSpPr>
            <p:cNvPr id="24" name="Line 24"/>
            <p:cNvSpPr>
              <a:spLocks noChangeShapeType="1"/>
            </p:cNvSpPr>
            <p:nvPr/>
          </p:nvSpPr>
          <p:spPr bwMode="auto">
            <a:xfrm>
              <a:off x="3552" y="2400"/>
              <a:ext cx="672" cy="336"/>
            </a:xfrm>
            <a:prstGeom prst="line">
              <a:avLst/>
            </a:prstGeom>
            <a:noFill/>
            <a:ln w="9525">
              <a:solidFill>
                <a:schemeClr val="tx1"/>
              </a:solidFill>
              <a:round/>
              <a:headEnd/>
              <a:tailEnd type="triangle" w="med" len="med"/>
            </a:ln>
          </p:spPr>
          <p:txBody>
            <a:bodyPr wrap="none"/>
            <a:lstStyle/>
            <a:p>
              <a:endParaRPr lang="en-US"/>
            </a:p>
          </p:txBody>
        </p:sp>
      </p:grpSp>
      <p:sp>
        <p:nvSpPr>
          <p:cNvPr id="25" name="Oval 25"/>
          <p:cNvSpPr>
            <a:spLocks noChangeArrowheads="1"/>
          </p:cNvSpPr>
          <p:nvPr/>
        </p:nvSpPr>
        <p:spPr bwMode="auto">
          <a:xfrm>
            <a:off x="1039813" y="4897438"/>
            <a:ext cx="914400" cy="533400"/>
          </a:xfrm>
          <a:prstGeom prst="ellipse">
            <a:avLst/>
          </a:prstGeom>
          <a:noFill/>
          <a:ln w="9525">
            <a:solidFill>
              <a:schemeClr val="tx1"/>
            </a:solidFill>
            <a:round/>
            <a:headEnd/>
            <a:tailEnd/>
          </a:ln>
        </p:spPr>
        <p:txBody>
          <a:bodyPr wrap="none" anchor="ctr"/>
          <a:lstStyle/>
          <a:p>
            <a:endParaRPr lang="en-US"/>
          </a:p>
        </p:txBody>
      </p:sp>
      <p:sp>
        <p:nvSpPr>
          <p:cNvPr id="26" name="Oval 26"/>
          <p:cNvSpPr>
            <a:spLocks noChangeArrowheads="1"/>
          </p:cNvSpPr>
          <p:nvPr/>
        </p:nvSpPr>
        <p:spPr bwMode="auto">
          <a:xfrm>
            <a:off x="2868613" y="5507038"/>
            <a:ext cx="914400" cy="533400"/>
          </a:xfrm>
          <a:prstGeom prst="ellipse">
            <a:avLst/>
          </a:prstGeom>
          <a:noFill/>
          <a:ln w="9525">
            <a:solidFill>
              <a:schemeClr val="tx1"/>
            </a:solidFill>
            <a:round/>
            <a:headEnd/>
            <a:tailEnd/>
          </a:ln>
        </p:spPr>
        <p:txBody>
          <a:bodyPr wrap="none" anchor="ctr"/>
          <a:lstStyle/>
          <a:p>
            <a:endParaRPr lang="en-US"/>
          </a:p>
        </p:txBody>
      </p:sp>
      <p:sp>
        <p:nvSpPr>
          <p:cNvPr id="27" name="Oval 27"/>
          <p:cNvSpPr>
            <a:spLocks noChangeArrowheads="1"/>
          </p:cNvSpPr>
          <p:nvPr/>
        </p:nvSpPr>
        <p:spPr bwMode="auto">
          <a:xfrm>
            <a:off x="2868613" y="4211638"/>
            <a:ext cx="914400" cy="533400"/>
          </a:xfrm>
          <a:prstGeom prst="ellipse">
            <a:avLst/>
          </a:prstGeom>
          <a:noFill/>
          <a:ln w="9525">
            <a:solidFill>
              <a:schemeClr val="tx1"/>
            </a:solidFill>
            <a:round/>
            <a:headEnd/>
            <a:tailEnd/>
          </a:ln>
        </p:spPr>
        <p:txBody>
          <a:bodyPr wrap="none" anchor="ctr"/>
          <a:lstStyle/>
          <a:p>
            <a:endParaRPr lang="en-US"/>
          </a:p>
        </p:txBody>
      </p:sp>
      <p:sp>
        <p:nvSpPr>
          <p:cNvPr id="28" name="Text Box 28"/>
          <p:cNvSpPr txBox="1">
            <a:spLocks noChangeArrowheads="1"/>
          </p:cNvSpPr>
          <p:nvPr/>
        </p:nvSpPr>
        <p:spPr bwMode="auto">
          <a:xfrm>
            <a:off x="1404938" y="4862513"/>
            <a:ext cx="404812" cy="457200"/>
          </a:xfrm>
          <a:prstGeom prst="rect">
            <a:avLst/>
          </a:prstGeom>
          <a:noFill/>
          <a:ln w="9525">
            <a:noFill/>
            <a:miter lim="800000"/>
            <a:headEnd/>
            <a:tailEnd/>
          </a:ln>
        </p:spPr>
        <p:txBody>
          <a:bodyPr wrap="none">
            <a:spAutoFit/>
          </a:bodyPr>
          <a:lstStyle/>
          <a:p>
            <a:pPr eaLnBrk="1" hangingPunct="1"/>
            <a:r>
              <a:rPr lang="en-US" sz="2400">
                <a:latin typeface="Times New Roman" charset="0"/>
              </a:rPr>
              <a:t>A</a:t>
            </a:r>
          </a:p>
        </p:txBody>
      </p:sp>
      <p:sp>
        <p:nvSpPr>
          <p:cNvPr id="29" name="Text Box 29"/>
          <p:cNvSpPr txBox="1">
            <a:spLocks noChangeArrowheads="1"/>
          </p:cNvSpPr>
          <p:nvPr/>
        </p:nvSpPr>
        <p:spPr bwMode="auto">
          <a:xfrm>
            <a:off x="3157538" y="4252913"/>
            <a:ext cx="387350" cy="457200"/>
          </a:xfrm>
          <a:prstGeom prst="rect">
            <a:avLst/>
          </a:prstGeom>
          <a:noFill/>
          <a:ln w="9525">
            <a:noFill/>
            <a:miter lim="800000"/>
            <a:headEnd/>
            <a:tailEnd/>
          </a:ln>
        </p:spPr>
        <p:txBody>
          <a:bodyPr wrap="none">
            <a:spAutoFit/>
          </a:bodyPr>
          <a:lstStyle/>
          <a:p>
            <a:pPr eaLnBrk="1" hangingPunct="1"/>
            <a:r>
              <a:rPr lang="en-US" sz="2400">
                <a:latin typeface="Times New Roman" charset="0"/>
              </a:rPr>
              <a:t>B</a:t>
            </a:r>
          </a:p>
        </p:txBody>
      </p:sp>
      <p:sp>
        <p:nvSpPr>
          <p:cNvPr id="30" name="Text Box 30"/>
          <p:cNvSpPr txBox="1">
            <a:spLocks noChangeArrowheads="1"/>
          </p:cNvSpPr>
          <p:nvPr/>
        </p:nvSpPr>
        <p:spPr bwMode="auto">
          <a:xfrm>
            <a:off x="3081338" y="5548313"/>
            <a:ext cx="387350" cy="457200"/>
          </a:xfrm>
          <a:prstGeom prst="rect">
            <a:avLst/>
          </a:prstGeom>
          <a:noFill/>
          <a:ln w="9525">
            <a:noFill/>
            <a:miter lim="800000"/>
            <a:headEnd/>
            <a:tailEnd/>
          </a:ln>
        </p:spPr>
        <p:txBody>
          <a:bodyPr wrap="none">
            <a:spAutoFit/>
          </a:bodyPr>
          <a:lstStyle/>
          <a:p>
            <a:pPr eaLnBrk="1" hangingPunct="1"/>
            <a:r>
              <a:rPr lang="en-US" sz="2400">
                <a:latin typeface="Times New Roman" charset="0"/>
              </a:rPr>
              <a:t>C</a:t>
            </a:r>
          </a:p>
        </p:txBody>
      </p:sp>
      <p:sp>
        <p:nvSpPr>
          <p:cNvPr id="31" name="Line 31"/>
          <p:cNvSpPr>
            <a:spLocks noChangeShapeType="1"/>
          </p:cNvSpPr>
          <p:nvPr/>
        </p:nvSpPr>
        <p:spPr bwMode="auto">
          <a:xfrm flipV="1">
            <a:off x="1954213" y="4592638"/>
            <a:ext cx="914400" cy="457200"/>
          </a:xfrm>
          <a:prstGeom prst="line">
            <a:avLst/>
          </a:prstGeom>
          <a:noFill/>
          <a:ln w="9525">
            <a:solidFill>
              <a:schemeClr val="tx1"/>
            </a:solidFill>
            <a:round/>
            <a:headEnd/>
            <a:tailEnd type="triangle" w="med" len="med"/>
          </a:ln>
        </p:spPr>
        <p:txBody>
          <a:bodyPr wrap="none"/>
          <a:lstStyle/>
          <a:p>
            <a:endParaRPr lang="en-US"/>
          </a:p>
        </p:txBody>
      </p:sp>
      <p:sp>
        <p:nvSpPr>
          <p:cNvPr id="32" name="Line 32"/>
          <p:cNvSpPr>
            <a:spLocks noChangeShapeType="1"/>
          </p:cNvSpPr>
          <p:nvPr/>
        </p:nvSpPr>
        <p:spPr bwMode="auto">
          <a:xfrm>
            <a:off x="1954213" y="5278438"/>
            <a:ext cx="914400" cy="381000"/>
          </a:xfrm>
          <a:prstGeom prst="line">
            <a:avLst/>
          </a:prstGeom>
          <a:noFill/>
          <a:ln w="9525">
            <a:solidFill>
              <a:schemeClr val="tx1"/>
            </a:solidFill>
            <a:round/>
            <a:headEnd/>
            <a:tailEnd type="triangle" w="med" len="med"/>
          </a:ln>
        </p:spPr>
        <p:txBody>
          <a:bodyPr wrap="none"/>
          <a:lstStyle/>
          <a:p>
            <a:endParaRPr lang="en-US"/>
          </a:p>
        </p:txBody>
      </p:sp>
      <p:sp>
        <p:nvSpPr>
          <p:cNvPr id="33" name="Text Box 33"/>
          <p:cNvSpPr txBox="1">
            <a:spLocks noChangeArrowheads="1"/>
          </p:cNvSpPr>
          <p:nvPr/>
        </p:nvSpPr>
        <p:spPr bwMode="auto">
          <a:xfrm>
            <a:off x="735013" y="3678238"/>
            <a:ext cx="3222625" cy="457200"/>
          </a:xfrm>
          <a:prstGeom prst="rect">
            <a:avLst/>
          </a:prstGeom>
          <a:noFill/>
          <a:ln w="9525">
            <a:noFill/>
            <a:miter lim="800000"/>
            <a:headEnd/>
            <a:tailEnd/>
          </a:ln>
        </p:spPr>
        <p:txBody>
          <a:bodyPr wrap="none">
            <a:spAutoFit/>
          </a:bodyPr>
          <a:lstStyle/>
          <a:p>
            <a:pPr eaLnBrk="1" hangingPunct="1"/>
            <a:r>
              <a:rPr lang="en-US" sz="2400">
                <a:latin typeface="Times New Roman" charset="0"/>
              </a:rPr>
              <a:t>A revokes D’s privileges</a:t>
            </a:r>
          </a:p>
        </p:txBody>
      </p:sp>
      <p:sp>
        <p:nvSpPr>
          <p:cNvPr id="34" name="Oval 34"/>
          <p:cNvSpPr>
            <a:spLocks noChangeArrowheads="1"/>
          </p:cNvSpPr>
          <p:nvPr/>
        </p:nvSpPr>
        <p:spPr bwMode="auto">
          <a:xfrm>
            <a:off x="6297613" y="4135438"/>
            <a:ext cx="914400" cy="533400"/>
          </a:xfrm>
          <a:prstGeom prst="ellipse">
            <a:avLst/>
          </a:prstGeom>
          <a:noFill/>
          <a:ln w="9525">
            <a:solidFill>
              <a:schemeClr val="tx1"/>
            </a:solidFill>
            <a:round/>
            <a:headEnd/>
            <a:tailEnd/>
          </a:ln>
        </p:spPr>
        <p:txBody>
          <a:bodyPr wrap="none" anchor="ctr"/>
          <a:lstStyle/>
          <a:p>
            <a:endParaRPr lang="en-US"/>
          </a:p>
        </p:txBody>
      </p:sp>
      <p:sp>
        <p:nvSpPr>
          <p:cNvPr id="35" name="Oval 35"/>
          <p:cNvSpPr>
            <a:spLocks noChangeArrowheads="1"/>
          </p:cNvSpPr>
          <p:nvPr/>
        </p:nvSpPr>
        <p:spPr bwMode="auto">
          <a:xfrm>
            <a:off x="6297613" y="5430838"/>
            <a:ext cx="914400" cy="533400"/>
          </a:xfrm>
          <a:prstGeom prst="ellipse">
            <a:avLst/>
          </a:prstGeom>
          <a:noFill/>
          <a:ln w="9525">
            <a:solidFill>
              <a:schemeClr val="tx1"/>
            </a:solidFill>
            <a:round/>
            <a:headEnd/>
            <a:tailEnd/>
          </a:ln>
        </p:spPr>
        <p:txBody>
          <a:bodyPr wrap="none" anchor="ctr"/>
          <a:lstStyle/>
          <a:p>
            <a:endParaRPr lang="en-US"/>
          </a:p>
        </p:txBody>
      </p:sp>
      <p:sp>
        <p:nvSpPr>
          <p:cNvPr id="36" name="Text Box 36"/>
          <p:cNvSpPr txBox="1">
            <a:spLocks noChangeArrowheads="1"/>
          </p:cNvSpPr>
          <p:nvPr/>
        </p:nvSpPr>
        <p:spPr bwMode="auto">
          <a:xfrm>
            <a:off x="6510338" y="4100513"/>
            <a:ext cx="369887" cy="457200"/>
          </a:xfrm>
          <a:prstGeom prst="rect">
            <a:avLst/>
          </a:prstGeom>
          <a:noFill/>
          <a:ln w="9525">
            <a:noFill/>
            <a:miter lim="800000"/>
            <a:headEnd/>
            <a:tailEnd/>
          </a:ln>
        </p:spPr>
        <p:txBody>
          <a:bodyPr wrap="none">
            <a:spAutoFit/>
          </a:bodyPr>
          <a:lstStyle/>
          <a:p>
            <a:pPr eaLnBrk="1" hangingPunct="1"/>
            <a:r>
              <a:rPr lang="en-US" sz="2400">
                <a:latin typeface="Times New Roman" charset="0"/>
              </a:rPr>
              <a:t>E</a:t>
            </a:r>
          </a:p>
        </p:txBody>
      </p:sp>
      <p:sp>
        <p:nvSpPr>
          <p:cNvPr id="37" name="Text Box 37"/>
          <p:cNvSpPr txBox="1">
            <a:spLocks noChangeArrowheads="1"/>
          </p:cNvSpPr>
          <p:nvPr/>
        </p:nvSpPr>
        <p:spPr bwMode="auto">
          <a:xfrm>
            <a:off x="6510338" y="5472113"/>
            <a:ext cx="354012" cy="457200"/>
          </a:xfrm>
          <a:prstGeom prst="rect">
            <a:avLst/>
          </a:prstGeom>
          <a:noFill/>
          <a:ln w="9525">
            <a:noFill/>
            <a:miter lim="800000"/>
            <a:headEnd/>
            <a:tailEnd/>
          </a:ln>
        </p:spPr>
        <p:txBody>
          <a:bodyPr wrap="none">
            <a:spAutoFit/>
          </a:bodyPr>
          <a:lstStyle/>
          <a:p>
            <a:pPr eaLnBrk="1" hangingPunct="1"/>
            <a:r>
              <a:rPr lang="en-US" sz="2400">
                <a:latin typeface="Times New Roman" charset="0"/>
              </a:rPr>
              <a:t>F</a:t>
            </a:r>
          </a:p>
        </p:txBody>
      </p:sp>
      <p:sp>
        <p:nvSpPr>
          <p:cNvPr id="38" name="Line 38"/>
          <p:cNvSpPr>
            <a:spLocks noChangeShapeType="1"/>
          </p:cNvSpPr>
          <p:nvPr/>
        </p:nvSpPr>
        <p:spPr bwMode="auto">
          <a:xfrm>
            <a:off x="3783013" y="4440238"/>
            <a:ext cx="2514600" cy="0"/>
          </a:xfrm>
          <a:prstGeom prst="line">
            <a:avLst/>
          </a:prstGeom>
          <a:noFill/>
          <a:ln w="9525">
            <a:solidFill>
              <a:schemeClr val="tx1"/>
            </a:solidFill>
            <a:round/>
            <a:headEnd/>
            <a:tailEnd type="triangle" w="med" len="med"/>
          </a:ln>
        </p:spPr>
        <p:txBody>
          <a:bodyPr wrap="none"/>
          <a:lstStyle/>
          <a:p>
            <a:endParaRPr lang="en-US"/>
          </a:p>
        </p:txBody>
      </p:sp>
      <p:sp>
        <p:nvSpPr>
          <p:cNvPr id="39" name="Line 39"/>
          <p:cNvSpPr>
            <a:spLocks noChangeShapeType="1"/>
          </p:cNvSpPr>
          <p:nvPr/>
        </p:nvSpPr>
        <p:spPr bwMode="auto">
          <a:xfrm>
            <a:off x="3783013" y="5735638"/>
            <a:ext cx="2514600" cy="0"/>
          </a:xfrm>
          <a:prstGeom prst="line">
            <a:avLst/>
          </a:prstGeom>
          <a:noFill/>
          <a:ln w="9525">
            <a:solidFill>
              <a:schemeClr val="tx1"/>
            </a:solidFill>
            <a:round/>
            <a:headEnd/>
            <a:tailEnd type="triangle" w="med" len="med"/>
          </a:ln>
        </p:spPr>
        <p:txBody>
          <a:bodyPr wrap="none"/>
          <a:lstStyle/>
          <a:p>
            <a:endParaRPr lang="en-US"/>
          </a:p>
        </p:txBody>
      </p:sp>
      <p:sp>
        <p:nvSpPr>
          <p:cNvPr id="40" name="Slide Number Placeholder 39"/>
          <p:cNvSpPr>
            <a:spLocks noGrp="1"/>
          </p:cNvSpPr>
          <p:nvPr>
            <p:ph type="sldNum" sz="quarter" idx="12"/>
          </p:nvPr>
        </p:nvSpPr>
        <p:spPr/>
        <p:txBody>
          <a:bodyPr/>
          <a:lstStyle/>
          <a:p>
            <a:fld id="{0BD64A48-B733-9243-8BE8-93F2CA4C1D52}" type="slidenum">
              <a:rPr lang="en-US" smtClean="0"/>
              <a:pPr/>
              <a:t>102</a:t>
            </a:fld>
            <a:endParaRPr lang="en-US"/>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3184525" y="3262313"/>
            <a:ext cx="184150" cy="457200"/>
          </a:xfrm>
          <a:prstGeom prst="rect">
            <a:avLst/>
          </a:prstGeom>
          <a:noFill/>
          <a:ln w="9525">
            <a:noFill/>
            <a:miter lim="800000"/>
            <a:headEnd/>
            <a:tailEnd/>
          </a:ln>
        </p:spPr>
        <p:txBody>
          <a:bodyPr wrap="none">
            <a:spAutoFit/>
          </a:bodyPr>
          <a:lstStyle/>
          <a:p>
            <a:pPr eaLnBrk="1" hangingPunct="1"/>
            <a:endParaRPr lang="en-US" sz="2400">
              <a:latin typeface="Times New Roman" charset="0"/>
            </a:endParaRPr>
          </a:p>
        </p:txBody>
      </p:sp>
      <p:grpSp>
        <p:nvGrpSpPr>
          <p:cNvPr id="7" name="Group 5"/>
          <p:cNvGrpSpPr>
            <a:grpSpLocks/>
          </p:cNvGrpSpPr>
          <p:nvPr/>
        </p:nvGrpSpPr>
        <p:grpSpPr bwMode="auto">
          <a:xfrm>
            <a:off x="1066800" y="1239838"/>
            <a:ext cx="6629400" cy="1828800"/>
            <a:chOff x="624" y="1776"/>
            <a:chExt cx="4176" cy="1152"/>
          </a:xfrm>
        </p:grpSpPr>
        <p:sp>
          <p:nvSpPr>
            <p:cNvPr id="8" name="Oval 6"/>
            <p:cNvSpPr>
              <a:spLocks noChangeArrowheads="1"/>
            </p:cNvSpPr>
            <p:nvPr/>
          </p:nvSpPr>
          <p:spPr bwMode="auto">
            <a:xfrm>
              <a:off x="624" y="2208"/>
              <a:ext cx="576" cy="336"/>
            </a:xfrm>
            <a:prstGeom prst="ellipse">
              <a:avLst/>
            </a:prstGeom>
            <a:noFill/>
            <a:ln w="9525">
              <a:solidFill>
                <a:schemeClr val="tx1"/>
              </a:solidFill>
              <a:round/>
              <a:headEnd/>
              <a:tailEnd/>
            </a:ln>
          </p:spPr>
          <p:txBody>
            <a:bodyPr wrap="none" anchor="ctr"/>
            <a:lstStyle/>
            <a:p>
              <a:endParaRPr lang="en-US"/>
            </a:p>
          </p:txBody>
        </p:sp>
        <p:sp>
          <p:nvSpPr>
            <p:cNvPr id="9" name="Oval 7"/>
            <p:cNvSpPr>
              <a:spLocks noChangeArrowheads="1"/>
            </p:cNvSpPr>
            <p:nvPr/>
          </p:nvSpPr>
          <p:spPr bwMode="auto">
            <a:xfrm>
              <a:off x="4224" y="2592"/>
              <a:ext cx="576" cy="336"/>
            </a:xfrm>
            <a:prstGeom prst="ellipse">
              <a:avLst/>
            </a:prstGeom>
            <a:noFill/>
            <a:ln w="9525">
              <a:solidFill>
                <a:schemeClr val="tx1"/>
              </a:solidFill>
              <a:round/>
              <a:headEnd/>
              <a:tailEnd/>
            </a:ln>
          </p:spPr>
          <p:txBody>
            <a:bodyPr wrap="none" anchor="ctr"/>
            <a:lstStyle/>
            <a:p>
              <a:endParaRPr lang="en-US"/>
            </a:p>
          </p:txBody>
        </p:sp>
        <p:sp>
          <p:nvSpPr>
            <p:cNvPr id="10" name="Oval 8"/>
            <p:cNvSpPr>
              <a:spLocks noChangeArrowheads="1"/>
            </p:cNvSpPr>
            <p:nvPr/>
          </p:nvSpPr>
          <p:spPr bwMode="auto">
            <a:xfrm>
              <a:off x="4176" y="1776"/>
              <a:ext cx="576" cy="336"/>
            </a:xfrm>
            <a:prstGeom prst="ellipse">
              <a:avLst/>
            </a:prstGeom>
            <a:noFill/>
            <a:ln w="9525">
              <a:solidFill>
                <a:schemeClr val="tx1"/>
              </a:solidFill>
              <a:round/>
              <a:headEnd/>
              <a:tailEnd/>
            </a:ln>
          </p:spPr>
          <p:txBody>
            <a:bodyPr wrap="none" anchor="ctr"/>
            <a:lstStyle/>
            <a:p>
              <a:endParaRPr lang="en-US"/>
            </a:p>
          </p:txBody>
        </p:sp>
        <p:sp>
          <p:nvSpPr>
            <p:cNvPr id="11" name="Oval 9"/>
            <p:cNvSpPr>
              <a:spLocks noChangeArrowheads="1"/>
            </p:cNvSpPr>
            <p:nvPr/>
          </p:nvSpPr>
          <p:spPr bwMode="auto">
            <a:xfrm>
              <a:off x="3024" y="2160"/>
              <a:ext cx="576" cy="336"/>
            </a:xfrm>
            <a:prstGeom prst="ellipse">
              <a:avLst/>
            </a:prstGeom>
            <a:noFill/>
            <a:ln w="9525">
              <a:solidFill>
                <a:schemeClr val="tx1"/>
              </a:solidFill>
              <a:round/>
              <a:headEnd/>
              <a:tailEnd/>
            </a:ln>
          </p:spPr>
          <p:txBody>
            <a:bodyPr wrap="none" anchor="ctr"/>
            <a:lstStyle/>
            <a:p>
              <a:endParaRPr lang="en-US"/>
            </a:p>
          </p:txBody>
        </p:sp>
        <p:sp>
          <p:nvSpPr>
            <p:cNvPr id="12" name="Oval 10"/>
            <p:cNvSpPr>
              <a:spLocks noChangeArrowheads="1"/>
            </p:cNvSpPr>
            <p:nvPr/>
          </p:nvSpPr>
          <p:spPr bwMode="auto">
            <a:xfrm>
              <a:off x="1776" y="2592"/>
              <a:ext cx="576" cy="336"/>
            </a:xfrm>
            <a:prstGeom prst="ellipse">
              <a:avLst/>
            </a:prstGeom>
            <a:noFill/>
            <a:ln w="9525">
              <a:solidFill>
                <a:schemeClr val="tx1"/>
              </a:solidFill>
              <a:round/>
              <a:headEnd/>
              <a:tailEnd/>
            </a:ln>
          </p:spPr>
          <p:txBody>
            <a:bodyPr wrap="none" anchor="ctr"/>
            <a:lstStyle/>
            <a:p>
              <a:endParaRPr lang="en-US"/>
            </a:p>
          </p:txBody>
        </p:sp>
        <p:sp>
          <p:nvSpPr>
            <p:cNvPr id="13" name="Oval 11"/>
            <p:cNvSpPr>
              <a:spLocks noChangeArrowheads="1"/>
            </p:cNvSpPr>
            <p:nvPr/>
          </p:nvSpPr>
          <p:spPr bwMode="auto">
            <a:xfrm>
              <a:off x="1776" y="1776"/>
              <a:ext cx="576" cy="336"/>
            </a:xfrm>
            <a:prstGeom prst="ellipse">
              <a:avLst/>
            </a:prstGeom>
            <a:noFill/>
            <a:ln w="9525">
              <a:solidFill>
                <a:schemeClr val="tx1"/>
              </a:solidFill>
              <a:round/>
              <a:headEnd/>
              <a:tailEnd/>
            </a:ln>
          </p:spPr>
          <p:txBody>
            <a:bodyPr wrap="none" anchor="ctr"/>
            <a:lstStyle/>
            <a:p>
              <a:endParaRPr lang="en-US"/>
            </a:p>
          </p:txBody>
        </p:sp>
        <p:sp>
          <p:nvSpPr>
            <p:cNvPr id="14" name="Text Box 12"/>
            <p:cNvSpPr txBox="1">
              <a:spLocks noChangeArrowheads="1"/>
            </p:cNvSpPr>
            <p:nvPr/>
          </p:nvSpPr>
          <p:spPr bwMode="auto">
            <a:xfrm>
              <a:off x="854" y="2186"/>
              <a:ext cx="255" cy="288"/>
            </a:xfrm>
            <a:prstGeom prst="rect">
              <a:avLst/>
            </a:prstGeom>
            <a:noFill/>
            <a:ln w="9525">
              <a:noFill/>
              <a:miter lim="800000"/>
              <a:headEnd/>
              <a:tailEnd/>
            </a:ln>
          </p:spPr>
          <p:txBody>
            <a:bodyPr wrap="none">
              <a:spAutoFit/>
            </a:bodyPr>
            <a:lstStyle/>
            <a:p>
              <a:pPr eaLnBrk="1" hangingPunct="1"/>
              <a:r>
                <a:rPr lang="en-US" sz="2400">
                  <a:latin typeface="Times New Roman" charset="0"/>
                </a:rPr>
                <a:t>A</a:t>
              </a:r>
            </a:p>
          </p:txBody>
        </p:sp>
        <p:sp>
          <p:nvSpPr>
            <p:cNvPr id="15" name="Text Box 13"/>
            <p:cNvSpPr txBox="1">
              <a:spLocks noChangeArrowheads="1"/>
            </p:cNvSpPr>
            <p:nvPr/>
          </p:nvSpPr>
          <p:spPr bwMode="auto">
            <a:xfrm>
              <a:off x="1958" y="1802"/>
              <a:ext cx="244" cy="288"/>
            </a:xfrm>
            <a:prstGeom prst="rect">
              <a:avLst/>
            </a:prstGeom>
            <a:noFill/>
            <a:ln w="9525">
              <a:noFill/>
              <a:miter lim="800000"/>
              <a:headEnd/>
              <a:tailEnd/>
            </a:ln>
          </p:spPr>
          <p:txBody>
            <a:bodyPr wrap="none">
              <a:spAutoFit/>
            </a:bodyPr>
            <a:lstStyle/>
            <a:p>
              <a:pPr eaLnBrk="1" hangingPunct="1"/>
              <a:r>
                <a:rPr lang="en-US" sz="2400">
                  <a:latin typeface="Times New Roman" charset="0"/>
                </a:rPr>
                <a:t>B</a:t>
              </a:r>
            </a:p>
          </p:txBody>
        </p:sp>
        <p:sp>
          <p:nvSpPr>
            <p:cNvPr id="16" name="Text Box 14"/>
            <p:cNvSpPr txBox="1">
              <a:spLocks noChangeArrowheads="1"/>
            </p:cNvSpPr>
            <p:nvPr/>
          </p:nvSpPr>
          <p:spPr bwMode="auto">
            <a:xfrm>
              <a:off x="1910" y="2618"/>
              <a:ext cx="244" cy="288"/>
            </a:xfrm>
            <a:prstGeom prst="rect">
              <a:avLst/>
            </a:prstGeom>
            <a:noFill/>
            <a:ln w="9525">
              <a:noFill/>
              <a:miter lim="800000"/>
              <a:headEnd/>
              <a:tailEnd/>
            </a:ln>
          </p:spPr>
          <p:txBody>
            <a:bodyPr wrap="none">
              <a:spAutoFit/>
            </a:bodyPr>
            <a:lstStyle/>
            <a:p>
              <a:pPr eaLnBrk="1" hangingPunct="1"/>
              <a:r>
                <a:rPr lang="en-US" sz="2400">
                  <a:latin typeface="Times New Roman" charset="0"/>
                </a:rPr>
                <a:t>C</a:t>
              </a:r>
            </a:p>
          </p:txBody>
        </p:sp>
        <p:sp>
          <p:nvSpPr>
            <p:cNvPr id="17" name="Text Box 15"/>
            <p:cNvSpPr txBox="1">
              <a:spLocks noChangeArrowheads="1"/>
            </p:cNvSpPr>
            <p:nvPr/>
          </p:nvSpPr>
          <p:spPr bwMode="auto">
            <a:xfrm>
              <a:off x="3206" y="2186"/>
              <a:ext cx="255" cy="288"/>
            </a:xfrm>
            <a:prstGeom prst="rect">
              <a:avLst/>
            </a:prstGeom>
            <a:noFill/>
            <a:ln w="9525">
              <a:noFill/>
              <a:miter lim="800000"/>
              <a:headEnd/>
              <a:tailEnd/>
            </a:ln>
          </p:spPr>
          <p:txBody>
            <a:bodyPr wrap="none">
              <a:spAutoFit/>
            </a:bodyPr>
            <a:lstStyle/>
            <a:p>
              <a:pPr eaLnBrk="1" hangingPunct="1"/>
              <a:r>
                <a:rPr lang="en-US" sz="2400">
                  <a:latin typeface="Times New Roman" charset="0"/>
                </a:rPr>
                <a:t>D</a:t>
              </a:r>
            </a:p>
          </p:txBody>
        </p:sp>
        <p:sp>
          <p:nvSpPr>
            <p:cNvPr id="18" name="Text Box 16"/>
            <p:cNvSpPr txBox="1">
              <a:spLocks noChangeArrowheads="1"/>
            </p:cNvSpPr>
            <p:nvPr/>
          </p:nvSpPr>
          <p:spPr bwMode="auto">
            <a:xfrm>
              <a:off x="4310" y="1802"/>
              <a:ext cx="233" cy="288"/>
            </a:xfrm>
            <a:prstGeom prst="rect">
              <a:avLst/>
            </a:prstGeom>
            <a:noFill/>
            <a:ln w="9525">
              <a:noFill/>
              <a:miter lim="800000"/>
              <a:headEnd/>
              <a:tailEnd/>
            </a:ln>
          </p:spPr>
          <p:txBody>
            <a:bodyPr wrap="none">
              <a:spAutoFit/>
            </a:bodyPr>
            <a:lstStyle/>
            <a:p>
              <a:pPr eaLnBrk="1" hangingPunct="1"/>
              <a:r>
                <a:rPr lang="en-US" sz="2400">
                  <a:latin typeface="Times New Roman" charset="0"/>
                </a:rPr>
                <a:t>E</a:t>
              </a:r>
            </a:p>
          </p:txBody>
        </p:sp>
        <p:sp>
          <p:nvSpPr>
            <p:cNvPr id="19" name="Text Box 17"/>
            <p:cNvSpPr txBox="1">
              <a:spLocks noChangeArrowheads="1"/>
            </p:cNvSpPr>
            <p:nvPr/>
          </p:nvSpPr>
          <p:spPr bwMode="auto">
            <a:xfrm>
              <a:off x="4406" y="2618"/>
              <a:ext cx="223" cy="288"/>
            </a:xfrm>
            <a:prstGeom prst="rect">
              <a:avLst/>
            </a:prstGeom>
            <a:noFill/>
            <a:ln w="9525">
              <a:noFill/>
              <a:miter lim="800000"/>
              <a:headEnd/>
              <a:tailEnd/>
            </a:ln>
          </p:spPr>
          <p:txBody>
            <a:bodyPr wrap="none">
              <a:spAutoFit/>
            </a:bodyPr>
            <a:lstStyle/>
            <a:p>
              <a:pPr eaLnBrk="1" hangingPunct="1"/>
              <a:r>
                <a:rPr lang="en-US" sz="2400">
                  <a:latin typeface="Times New Roman" charset="0"/>
                </a:rPr>
                <a:t>F</a:t>
              </a:r>
            </a:p>
          </p:txBody>
        </p:sp>
        <p:sp>
          <p:nvSpPr>
            <p:cNvPr id="20" name="Line 18"/>
            <p:cNvSpPr>
              <a:spLocks noChangeShapeType="1"/>
            </p:cNvSpPr>
            <p:nvPr/>
          </p:nvSpPr>
          <p:spPr bwMode="auto">
            <a:xfrm flipV="1">
              <a:off x="1200" y="2016"/>
              <a:ext cx="576" cy="288"/>
            </a:xfrm>
            <a:prstGeom prst="line">
              <a:avLst/>
            </a:prstGeom>
            <a:noFill/>
            <a:ln w="9525">
              <a:solidFill>
                <a:schemeClr val="tx1"/>
              </a:solidFill>
              <a:round/>
              <a:headEnd/>
              <a:tailEnd type="triangle" w="med" len="med"/>
            </a:ln>
          </p:spPr>
          <p:txBody>
            <a:bodyPr wrap="none"/>
            <a:lstStyle/>
            <a:p>
              <a:endParaRPr lang="en-US"/>
            </a:p>
          </p:txBody>
        </p:sp>
        <p:sp>
          <p:nvSpPr>
            <p:cNvPr id="21" name="Line 19"/>
            <p:cNvSpPr>
              <a:spLocks noChangeShapeType="1"/>
            </p:cNvSpPr>
            <p:nvPr/>
          </p:nvSpPr>
          <p:spPr bwMode="auto">
            <a:xfrm>
              <a:off x="2352" y="1968"/>
              <a:ext cx="672" cy="288"/>
            </a:xfrm>
            <a:prstGeom prst="line">
              <a:avLst/>
            </a:prstGeom>
            <a:noFill/>
            <a:ln w="9525">
              <a:solidFill>
                <a:schemeClr val="tx1"/>
              </a:solidFill>
              <a:round/>
              <a:headEnd/>
              <a:tailEnd type="triangle" w="med" len="med"/>
            </a:ln>
          </p:spPr>
          <p:txBody>
            <a:bodyPr wrap="none"/>
            <a:lstStyle/>
            <a:p>
              <a:endParaRPr lang="en-US"/>
            </a:p>
          </p:txBody>
        </p:sp>
        <p:sp>
          <p:nvSpPr>
            <p:cNvPr id="22" name="Line 20"/>
            <p:cNvSpPr>
              <a:spLocks noChangeShapeType="1"/>
            </p:cNvSpPr>
            <p:nvPr/>
          </p:nvSpPr>
          <p:spPr bwMode="auto">
            <a:xfrm flipV="1">
              <a:off x="3552" y="2016"/>
              <a:ext cx="624" cy="240"/>
            </a:xfrm>
            <a:prstGeom prst="line">
              <a:avLst/>
            </a:prstGeom>
            <a:noFill/>
            <a:ln w="9525">
              <a:solidFill>
                <a:schemeClr val="tx1"/>
              </a:solidFill>
              <a:round/>
              <a:headEnd/>
              <a:tailEnd type="triangle" w="med" len="med"/>
            </a:ln>
          </p:spPr>
          <p:txBody>
            <a:bodyPr wrap="none"/>
            <a:lstStyle/>
            <a:p>
              <a:endParaRPr lang="en-US"/>
            </a:p>
          </p:txBody>
        </p:sp>
        <p:sp>
          <p:nvSpPr>
            <p:cNvPr id="23" name="Line 21"/>
            <p:cNvSpPr>
              <a:spLocks noChangeShapeType="1"/>
            </p:cNvSpPr>
            <p:nvPr/>
          </p:nvSpPr>
          <p:spPr bwMode="auto">
            <a:xfrm>
              <a:off x="1200" y="2448"/>
              <a:ext cx="576" cy="240"/>
            </a:xfrm>
            <a:prstGeom prst="line">
              <a:avLst/>
            </a:prstGeom>
            <a:noFill/>
            <a:ln w="9525">
              <a:solidFill>
                <a:schemeClr val="tx1"/>
              </a:solidFill>
              <a:round/>
              <a:headEnd/>
              <a:tailEnd type="triangle" w="med" len="med"/>
            </a:ln>
          </p:spPr>
          <p:txBody>
            <a:bodyPr wrap="none"/>
            <a:lstStyle/>
            <a:p>
              <a:endParaRPr lang="en-US"/>
            </a:p>
          </p:txBody>
        </p:sp>
        <p:sp>
          <p:nvSpPr>
            <p:cNvPr id="24" name="Line 22"/>
            <p:cNvSpPr>
              <a:spLocks noChangeShapeType="1"/>
            </p:cNvSpPr>
            <p:nvPr/>
          </p:nvSpPr>
          <p:spPr bwMode="auto">
            <a:xfrm flipV="1">
              <a:off x="2352" y="2400"/>
              <a:ext cx="672" cy="336"/>
            </a:xfrm>
            <a:prstGeom prst="line">
              <a:avLst/>
            </a:prstGeom>
            <a:noFill/>
            <a:ln w="9525">
              <a:solidFill>
                <a:schemeClr val="tx1"/>
              </a:solidFill>
              <a:round/>
              <a:headEnd/>
              <a:tailEnd type="triangle" w="med" len="med"/>
            </a:ln>
          </p:spPr>
          <p:txBody>
            <a:bodyPr wrap="none"/>
            <a:lstStyle/>
            <a:p>
              <a:endParaRPr lang="en-US"/>
            </a:p>
          </p:txBody>
        </p:sp>
        <p:sp>
          <p:nvSpPr>
            <p:cNvPr id="25" name="Line 23"/>
            <p:cNvSpPr>
              <a:spLocks noChangeShapeType="1"/>
            </p:cNvSpPr>
            <p:nvPr/>
          </p:nvSpPr>
          <p:spPr bwMode="auto">
            <a:xfrm>
              <a:off x="3552" y="2400"/>
              <a:ext cx="672" cy="336"/>
            </a:xfrm>
            <a:prstGeom prst="line">
              <a:avLst/>
            </a:prstGeom>
            <a:noFill/>
            <a:ln w="9525">
              <a:solidFill>
                <a:schemeClr val="tx1"/>
              </a:solidFill>
              <a:round/>
              <a:headEnd/>
              <a:tailEnd type="triangle" w="med" len="med"/>
            </a:ln>
          </p:spPr>
          <p:txBody>
            <a:bodyPr wrap="none"/>
            <a:lstStyle/>
            <a:p>
              <a:endParaRPr lang="en-US"/>
            </a:p>
          </p:txBody>
        </p:sp>
      </p:grpSp>
      <p:sp>
        <p:nvSpPr>
          <p:cNvPr id="26" name="Oval 24"/>
          <p:cNvSpPr>
            <a:spLocks noChangeArrowheads="1"/>
          </p:cNvSpPr>
          <p:nvPr/>
        </p:nvSpPr>
        <p:spPr bwMode="auto">
          <a:xfrm>
            <a:off x="990600" y="4364038"/>
            <a:ext cx="914400" cy="533400"/>
          </a:xfrm>
          <a:prstGeom prst="ellipse">
            <a:avLst/>
          </a:prstGeom>
          <a:noFill/>
          <a:ln w="9525">
            <a:solidFill>
              <a:schemeClr val="tx1"/>
            </a:solidFill>
            <a:round/>
            <a:headEnd/>
            <a:tailEnd/>
          </a:ln>
        </p:spPr>
        <p:txBody>
          <a:bodyPr wrap="none" anchor="ctr"/>
          <a:lstStyle/>
          <a:p>
            <a:endParaRPr lang="en-US"/>
          </a:p>
        </p:txBody>
      </p:sp>
      <p:sp>
        <p:nvSpPr>
          <p:cNvPr id="27" name="Oval 25"/>
          <p:cNvSpPr>
            <a:spLocks noChangeArrowheads="1"/>
          </p:cNvSpPr>
          <p:nvPr/>
        </p:nvSpPr>
        <p:spPr bwMode="auto">
          <a:xfrm>
            <a:off x="2819400" y="4973638"/>
            <a:ext cx="914400" cy="533400"/>
          </a:xfrm>
          <a:prstGeom prst="ellipse">
            <a:avLst/>
          </a:prstGeom>
          <a:noFill/>
          <a:ln w="9525">
            <a:solidFill>
              <a:schemeClr val="tx1"/>
            </a:solidFill>
            <a:round/>
            <a:headEnd/>
            <a:tailEnd/>
          </a:ln>
        </p:spPr>
        <p:txBody>
          <a:bodyPr wrap="none" anchor="ctr"/>
          <a:lstStyle/>
          <a:p>
            <a:endParaRPr lang="en-US"/>
          </a:p>
        </p:txBody>
      </p:sp>
      <p:sp>
        <p:nvSpPr>
          <p:cNvPr id="28" name="Oval 26"/>
          <p:cNvSpPr>
            <a:spLocks noChangeArrowheads="1"/>
          </p:cNvSpPr>
          <p:nvPr/>
        </p:nvSpPr>
        <p:spPr bwMode="auto">
          <a:xfrm>
            <a:off x="2819400" y="3678238"/>
            <a:ext cx="914400" cy="533400"/>
          </a:xfrm>
          <a:prstGeom prst="ellipse">
            <a:avLst/>
          </a:prstGeom>
          <a:noFill/>
          <a:ln w="9525">
            <a:solidFill>
              <a:schemeClr val="tx1"/>
            </a:solidFill>
            <a:round/>
            <a:headEnd/>
            <a:tailEnd/>
          </a:ln>
        </p:spPr>
        <p:txBody>
          <a:bodyPr wrap="none" anchor="ctr"/>
          <a:lstStyle/>
          <a:p>
            <a:endParaRPr lang="en-US"/>
          </a:p>
        </p:txBody>
      </p:sp>
      <p:sp>
        <p:nvSpPr>
          <p:cNvPr id="29" name="Text Box 27"/>
          <p:cNvSpPr txBox="1">
            <a:spLocks noChangeArrowheads="1"/>
          </p:cNvSpPr>
          <p:nvPr/>
        </p:nvSpPr>
        <p:spPr bwMode="auto">
          <a:xfrm>
            <a:off x="1355725" y="4329113"/>
            <a:ext cx="404813" cy="457200"/>
          </a:xfrm>
          <a:prstGeom prst="rect">
            <a:avLst/>
          </a:prstGeom>
          <a:noFill/>
          <a:ln w="9525">
            <a:noFill/>
            <a:miter lim="800000"/>
            <a:headEnd/>
            <a:tailEnd/>
          </a:ln>
        </p:spPr>
        <p:txBody>
          <a:bodyPr wrap="none">
            <a:spAutoFit/>
          </a:bodyPr>
          <a:lstStyle/>
          <a:p>
            <a:pPr eaLnBrk="1" hangingPunct="1"/>
            <a:r>
              <a:rPr lang="en-US" sz="2400">
                <a:latin typeface="Times New Roman" charset="0"/>
              </a:rPr>
              <a:t>A</a:t>
            </a:r>
          </a:p>
        </p:txBody>
      </p:sp>
      <p:sp>
        <p:nvSpPr>
          <p:cNvPr id="30" name="Text Box 28"/>
          <p:cNvSpPr txBox="1">
            <a:spLocks noChangeArrowheads="1"/>
          </p:cNvSpPr>
          <p:nvPr/>
        </p:nvSpPr>
        <p:spPr bwMode="auto">
          <a:xfrm>
            <a:off x="3108325" y="3719513"/>
            <a:ext cx="387350" cy="457200"/>
          </a:xfrm>
          <a:prstGeom prst="rect">
            <a:avLst/>
          </a:prstGeom>
          <a:noFill/>
          <a:ln w="9525">
            <a:noFill/>
            <a:miter lim="800000"/>
            <a:headEnd/>
            <a:tailEnd/>
          </a:ln>
        </p:spPr>
        <p:txBody>
          <a:bodyPr wrap="none">
            <a:spAutoFit/>
          </a:bodyPr>
          <a:lstStyle/>
          <a:p>
            <a:pPr eaLnBrk="1" hangingPunct="1"/>
            <a:r>
              <a:rPr lang="en-US" sz="2400">
                <a:latin typeface="Times New Roman" charset="0"/>
              </a:rPr>
              <a:t>B</a:t>
            </a:r>
          </a:p>
        </p:txBody>
      </p:sp>
      <p:sp>
        <p:nvSpPr>
          <p:cNvPr id="31" name="Text Box 29"/>
          <p:cNvSpPr txBox="1">
            <a:spLocks noChangeArrowheads="1"/>
          </p:cNvSpPr>
          <p:nvPr/>
        </p:nvSpPr>
        <p:spPr bwMode="auto">
          <a:xfrm>
            <a:off x="3032125" y="5014913"/>
            <a:ext cx="387350" cy="457200"/>
          </a:xfrm>
          <a:prstGeom prst="rect">
            <a:avLst/>
          </a:prstGeom>
          <a:noFill/>
          <a:ln w="9525">
            <a:noFill/>
            <a:miter lim="800000"/>
            <a:headEnd/>
            <a:tailEnd/>
          </a:ln>
        </p:spPr>
        <p:txBody>
          <a:bodyPr wrap="none">
            <a:spAutoFit/>
          </a:bodyPr>
          <a:lstStyle/>
          <a:p>
            <a:pPr eaLnBrk="1" hangingPunct="1"/>
            <a:r>
              <a:rPr lang="en-US" sz="2400">
                <a:latin typeface="Times New Roman" charset="0"/>
              </a:rPr>
              <a:t>C</a:t>
            </a:r>
          </a:p>
        </p:txBody>
      </p:sp>
      <p:sp>
        <p:nvSpPr>
          <p:cNvPr id="32" name="Line 30"/>
          <p:cNvSpPr>
            <a:spLocks noChangeShapeType="1"/>
          </p:cNvSpPr>
          <p:nvPr/>
        </p:nvSpPr>
        <p:spPr bwMode="auto">
          <a:xfrm flipV="1">
            <a:off x="1905000" y="4059238"/>
            <a:ext cx="914400" cy="457200"/>
          </a:xfrm>
          <a:prstGeom prst="line">
            <a:avLst/>
          </a:prstGeom>
          <a:noFill/>
          <a:ln w="9525">
            <a:solidFill>
              <a:schemeClr val="tx1"/>
            </a:solidFill>
            <a:round/>
            <a:headEnd/>
            <a:tailEnd type="triangle" w="med" len="med"/>
          </a:ln>
        </p:spPr>
        <p:txBody>
          <a:bodyPr wrap="none"/>
          <a:lstStyle/>
          <a:p>
            <a:endParaRPr lang="en-US"/>
          </a:p>
        </p:txBody>
      </p:sp>
      <p:sp>
        <p:nvSpPr>
          <p:cNvPr id="33" name="Line 31"/>
          <p:cNvSpPr>
            <a:spLocks noChangeShapeType="1"/>
          </p:cNvSpPr>
          <p:nvPr/>
        </p:nvSpPr>
        <p:spPr bwMode="auto">
          <a:xfrm>
            <a:off x="1905000" y="4745038"/>
            <a:ext cx="914400" cy="381000"/>
          </a:xfrm>
          <a:prstGeom prst="line">
            <a:avLst/>
          </a:prstGeom>
          <a:noFill/>
          <a:ln w="9525">
            <a:solidFill>
              <a:schemeClr val="tx1"/>
            </a:solidFill>
            <a:round/>
            <a:headEnd/>
            <a:tailEnd type="triangle" w="med" len="med"/>
          </a:ln>
        </p:spPr>
        <p:txBody>
          <a:bodyPr wrap="none"/>
          <a:lstStyle/>
          <a:p>
            <a:endParaRPr lang="en-US"/>
          </a:p>
        </p:txBody>
      </p:sp>
      <p:sp>
        <p:nvSpPr>
          <p:cNvPr id="35" name="Rectangle 2"/>
          <p:cNvSpPr txBox="1">
            <a:spLocks noChangeArrowheads="1"/>
          </p:cNvSpPr>
          <p:nvPr/>
        </p:nvSpPr>
        <p:spPr>
          <a:xfrm>
            <a:off x="457200" y="242888"/>
            <a:ext cx="8229600" cy="730250"/>
          </a:xfrm>
          <a:prstGeom prst="rect">
            <a:avLst/>
          </a:prstGeom>
        </p:spPr>
        <p:txBody>
          <a:bodyPr/>
          <a:lstStyle/>
          <a:p>
            <a:pPr algn="ctr" eaLnBrk="1" hangingPunct="1">
              <a:defRPr/>
            </a:pPr>
            <a:r>
              <a:rPr lang="en-US" sz="4000" b="1" kern="0" dirty="0">
                <a:latin typeface="+mj-lt"/>
                <a:ea typeface="+mj-ea"/>
                <a:cs typeface="+mj-cs"/>
              </a:rPr>
              <a:t>Cascading Revoke</a:t>
            </a:r>
          </a:p>
        </p:txBody>
      </p:sp>
      <p:sp>
        <p:nvSpPr>
          <p:cNvPr id="34" name="Slide Number Placeholder 33"/>
          <p:cNvSpPr>
            <a:spLocks noGrp="1"/>
          </p:cNvSpPr>
          <p:nvPr>
            <p:ph type="sldNum" sz="quarter" idx="12"/>
          </p:nvPr>
        </p:nvSpPr>
        <p:spPr/>
        <p:txBody>
          <a:bodyPr/>
          <a:lstStyle/>
          <a:p>
            <a:fld id="{0BD64A48-B733-9243-8BE8-93F2CA4C1D52}" type="slidenum">
              <a:rPr lang="en-US" smtClean="0"/>
              <a:pPr/>
              <a:t>103</a:t>
            </a:fld>
            <a:endParaRPr lang="en-US"/>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914400" y="3381375"/>
            <a:ext cx="7239000" cy="2246769"/>
          </a:xfrm>
          <a:prstGeom prst="rect">
            <a:avLst/>
          </a:prstGeom>
          <a:noFill/>
          <a:ln w="9525">
            <a:solidFill>
              <a:schemeClr val="accent1"/>
            </a:solidFill>
            <a:miter lim="800000"/>
            <a:headEnd/>
            <a:tailEnd/>
          </a:ln>
        </p:spPr>
        <p:txBody>
          <a:bodyPr wrap="square">
            <a:spAutoFit/>
          </a:bodyPr>
          <a:lstStyle/>
          <a:p>
            <a:pPr algn="just"/>
            <a:r>
              <a:rPr lang="en-US" sz="2800" dirty="0"/>
              <a:t>If you use </a:t>
            </a:r>
            <a:r>
              <a:rPr lang="en-US" sz="2800" b="1" dirty="0"/>
              <a:t>CASCADE</a:t>
            </a:r>
            <a:r>
              <a:rPr lang="en-US" sz="2800" dirty="0"/>
              <a:t>, it will revoke the privilege and any dependent privileges as a result of your grant. A dependent privilege is one that could exist, if you granted the privilege that you're trying to revoke</a:t>
            </a:r>
          </a:p>
        </p:txBody>
      </p:sp>
      <p:sp>
        <p:nvSpPr>
          <p:cNvPr id="5" name="Rectangle 3"/>
          <p:cNvSpPr>
            <a:spLocks noChangeArrowheads="1"/>
          </p:cNvSpPr>
          <p:nvPr/>
        </p:nvSpPr>
        <p:spPr bwMode="auto">
          <a:xfrm>
            <a:off x="914400" y="685800"/>
            <a:ext cx="7239000" cy="2246769"/>
          </a:xfrm>
          <a:prstGeom prst="rect">
            <a:avLst/>
          </a:prstGeom>
          <a:noFill/>
          <a:ln w="9525">
            <a:solidFill>
              <a:schemeClr val="accent1"/>
            </a:solidFill>
            <a:miter lim="800000"/>
            <a:headEnd/>
            <a:tailEnd/>
          </a:ln>
        </p:spPr>
        <p:txBody>
          <a:bodyPr>
            <a:spAutoFit/>
          </a:bodyPr>
          <a:lstStyle/>
          <a:p>
            <a:pPr algn="just"/>
            <a:r>
              <a:rPr lang="en-US" sz="2800" dirty="0"/>
              <a:t>If you use </a:t>
            </a:r>
            <a:r>
              <a:rPr lang="en-US" sz="2800" b="1" dirty="0"/>
              <a:t>RESTRICT</a:t>
            </a:r>
            <a:r>
              <a:rPr lang="en-US" sz="2800" dirty="0"/>
              <a:t> keyword, the privilege will be revoked only from the specified user. If the specified user granted had the WITH GRANT OPTION and granted the same privilege to other users, they will retain the privilege.</a:t>
            </a:r>
          </a:p>
        </p:txBody>
      </p:sp>
      <p:sp>
        <p:nvSpPr>
          <p:cNvPr id="6" name="Slide Number Placeholder 5"/>
          <p:cNvSpPr>
            <a:spLocks noGrp="1"/>
          </p:cNvSpPr>
          <p:nvPr>
            <p:ph type="sldNum" sz="quarter" idx="12"/>
          </p:nvPr>
        </p:nvSpPr>
        <p:spPr/>
        <p:txBody>
          <a:bodyPr/>
          <a:lstStyle/>
          <a:p>
            <a:fld id="{0BD64A48-B733-9243-8BE8-93F2CA4C1D52}" type="slidenum">
              <a:rPr lang="en-US" smtClean="0"/>
              <a:pPr/>
              <a:t>104</a:t>
            </a:fld>
            <a:endParaRPr lang="en-US"/>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645" y="1908971"/>
            <a:ext cx="8907998" cy="3646360"/>
          </a:xfrm>
        </p:spPr>
        <p:txBody>
          <a:bodyPr>
            <a:normAutofit fontScale="85000" lnSpcReduction="10000"/>
          </a:bodyPr>
          <a:lstStyle/>
          <a:p>
            <a:pPr marL="0" lvl="1" indent="0">
              <a:buNone/>
            </a:pPr>
            <a:r>
              <a:rPr lang="en-US" sz="3200" dirty="0"/>
              <a:t>Granting and Revocation of Access(</a:t>
            </a:r>
            <a:r>
              <a:rPr lang="en-US" sz="3200" dirty="0">
                <a:solidFill>
                  <a:srgbClr val="660066"/>
                </a:solidFill>
              </a:rPr>
              <a:t>Examples</a:t>
            </a:r>
            <a:r>
              <a:rPr lang="en-US" sz="3200" dirty="0"/>
              <a:t>):</a:t>
            </a:r>
          </a:p>
          <a:p>
            <a:pPr lvl="1">
              <a:spcBef>
                <a:spcPts val="1200"/>
              </a:spcBef>
              <a:spcAft>
                <a:spcPts val="1200"/>
              </a:spcAft>
              <a:buFont typeface="Wingdings" charset="2"/>
              <a:buChar char="q"/>
            </a:pPr>
            <a:r>
              <a:rPr lang="en-US" dirty="0"/>
              <a:t>GRANT </a:t>
            </a:r>
            <a:r>
              <a:rPr lang="en-US" dirty="0">
                <a:solidFill>
                  <a:srgbClr val="FF6600"/>
                </a:solidFill>
              </a:rPr>
              <a:t>SELECT</a:t>
            </a:r>
            <a:r>
              <a:rPr lang="en-US" dirty="0"/>
              <a:t> ON EMPLOYEE TO TOM;</a:t>
            </a:r>
          </a:p>
          <a:p>
            <a:pPr lvl="1">
              <a:spcBef>
                <a:spcPts val="1200"/>
              </a:spcBef>
              <a:spcAft>
                <a:spcPts val="1200"/>
              </a:spcAft>
              <a:buFont typeface="Wingdings" charset="2"/>
              <a:buChar char="q"/>
            </a:pPr>
            <a:r>
              <a:rPr lang="en-US" dirty="0"/>
              <a:t>GRANT </a:t>
            </a:r>
            <a:r>
              <a:rPr lang="en-US" dirty="0">
                <a:solidFill>
                  <a:srgbClr val="FF6600"/>
                </a:solidFill>
              </a:rPr>
              <a:t>SELECT</a:t>
            </a:r>
            <a:r>
              <a:rPr lang="en-US" dirty="0"/>
              <a:t>,</a:t>
            </a:r>
            <a:r>
              <a:rPr lang="en-US" dirty="0">
                <a:solidFill>
                  <a:srgbClr val="FF6600"/>
                </a:solidFill>
              </a:rPr>
              <a:t>UPDATE</a:t>
            </a:r>
            <a:r>
              <a:rPr lang="en-US" dirty="0"/>
              <a:t>(</a:t>
            </a:r>
            <a:r>
              <a:rPr lang="en-US" dirty="0">
                <a:solidFill>
                  <a:srgbClr val="3366FF"/>
                </a:solidFill>
              </a:rPr>
              <a:t>SALARY</a:t>
            </a:r>
            <a:r>
              <a:rPr lang="en-US" dirty="0"/>
              <a:t>) ON EMPLOYEE TO TOM;</a:t>
            </a:r>
          </a:p>
          <a:p>
            <a:pPr lvl="1">
              <a:spcBef>
                <a:spcPts val="1200"/>
              </a:spcBef>
              <a:spcAft>
                <a:spcPts val="1200"/>
              </a:spcAft>
              <a:buFont typeface="Wingdings" charset="2"/>
              <a:buChar char="q"/>
            </a:pPr>
            <a:r>
              <a:rPr lang="en-US" dirty="0"/>
              <a:t>GRANT </a:t>
            </a:r>
            <a:r>
              <a:rPr lang="en-US" dirty="0">
                <a:solidFill>
                  <a:srgbClr val="FF6600"/>
                </a:solidFill>
              </a:rPr>
              <a:t>INSERT</a:t>
            </a:r>
            <a:r>
              <a:rPr lang="en-US" dirty="0"/>
              <a:t>,</a:t>
            </a:r>
            <a:r>
              <a:rPr lang="en-US" dirty="0">
                <a:solidFill>
                  <a:srgbClr val="FF6600"/>
                </a:solidFill>
              </a:rPr>
              <a:t>DELETE</a:t>
            </a:r>
            <a:r>
              <a:rPr lang="en-US" dirty="0"/>
              <a:t> ON EMPLOYEE TO TOM,RICK,HARRY;</a:t>
            </a:r>
          </a:p>
          <a:p>
            <a:pPr lvl="1">
              <a:spcBef>
                <a:spcPts val="1200"/>
              </a:spcBef>
              <a:spcAft>
                <a:spcPts val="1200"/>
              </a:spcAft>
              <a:buFont typeface="Wingdings" charset="2"/>
              <a:buChar char="q"/>
            </a:pPr>
            <a:r>
              <a:rPr lang="en-US" dirty="0"/>
              <a:t>GRANT </a:t>
            </a:r>
            <a:r>
              <a:rPr lang="en-US" dirty="0">
                <a:solidFill>
                  <a:srgbClr val="FF6600"/>
                </a:solidFill>
              </a:rPr>
              <a:t>SELECT</a:t>
            </a:r>
            <a:r>
              <a:rPr lang="en-US" dirty="0"/>
              <a:t> ON EMPLOYEE TO TOM </a:t>
            </a:r>
            <a:r>
              <a:rPr lang="en-US" dirty="0">
                <a:solidFill>
                  <a:srgbClr val="FF6600"/>
                </a:solidFill>
              </a:rPr>
              <a:t>WITH GRANT OPTION</a:t>
            </a:r>
            <a:r>
              <a:rPr lang="en-US" dirty="0"/>
              <a:t>;</a:t>
            </a:r>
          </a:p>
          <a:p>
            <a:pPr lvl="1">
              <a:spcBef>
                <a:spcPts val="1200"/>
              </a:spcBef>
              <a:spcAft>
                <a:spcPts val="1200"/>
              </a:spcAft>
              <a:buFont typeface="Wingdings" charset="2"/>
              <a:buChar char="q"/>
            </a:pPr>
            <a:r>
              <a:rPr lang="en-US" dirty="0"/>
              <a:t>GRANT </a:t>
            </a:r>
            <a:r>
              <a:rPr lang="en-US" dirty="0">
                <a:solidFill>
                  <a:srgbClr val="FF6600"/>
                </a:solidFill>
              </a:rPr>
              <a:t>DBA</a:t>
            </a:r>
            <a:r>
              <a:rPr lang="en-US" dirty="0"/>
              <a:t> TO JILL WITH </a:t>
            </a:r>
            <a:r>
              <a:rPr lang="en-US" dirty="0">
                <a:solidFill>
                  <a:srgbClr val="FF6600"/>
                </a:solidFill>
              </a:rPr>
              <a:t>GRANT OPTION;</a:t>
            </a:r>
          </a:p>
        </p:txBody>
      </p:sp>
      <p:sp>
        <p:nvSpPr>
          <p:cNvPr id="5" name="Title 1"/>
          <p:cNvSpPr txBox="1">
            <a:spLocks/>
          </p:cNvSpPr>
          <p:nvPr/>
        </p:nvSpPr>
        <p:spPr>
          <a:xfrm>
            <a:off x="377980" y="413193"/>
            <a:ext cx="8423119" cy="845916"/>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a:ln w="17780" cmpd="sng">
                  <a:solidFill>
                    <a:schemeClr val="accent1">
                      <a:tint val="3000"/>
                    </a:schemeClr>
                  </a:solidFill>
                  <a:prstDash val="solid"/>
                  <a:miter lim="800000"/>
                </a:ln>
                <a:solidFill>
                  <a:schemeClr val="tx1"/>
                </a:solidFill>
                <a:effectLst/>
                <a:uLnTx/>
                <a:uFillTx/>
                <a:latin typeface="+mj-lt"/>
                <a:ea typeface="+mj-ea"/>
                <a:cs typeface="+mj-cs"/>
              </a:rPr>
              <a:t>Discretionary Access Control</a:t>
            </a:r>
            <a:endParaRPr kumimoji="0" lang="en-US" sz="4000" b="1" i="0" u="none" strike="noStrike" kern="1200" cap="none" spc="0" normalizeH="0" baseline="0" noProof="0" dirty="0">
              <a:ln w="17780" cmpd="sng">
                <a:solidFill>
                  <a:schemeClr val="accent1">
                    <a:tint val="3000"/>
                  </a:schemeClr>
                </a:solidFill>
                <a:prstDash val="solid"/>
                <a:miter lim="800000"/>
              </a:ln>
              <a:solidFill>
                <a:schemeClr val="tx1"/>
              </a:solidFill>
              <a:effectLst/>
              <a:uLnTx/>
              <a:uFillTx/>
              <a:latin typeface="+mj-lt"/>
              <a:ea typeface="+mj-ea"/>
              <a:cs typeface="+mj-cs"/>
            </a:endParaRPr>
          </a:p>
        </p:txBody>
      </p:sp>
      <p:sp>
        <p:nvSpPr>
          <p:cNvPr id="4" name="Slide Number Placeholder 3"/>
          <p:cNvSpPr>
            <a:spLocks noGrp="1"/>
          </p:cNvSpPr>
          <p:nvPr>
            <p:ph type="sldNum" sz="quarter" idx="12"/>
          </p:nvPr>
        </p:nvSpPr>
        <p:spPr/>
        <p:txBody>
          <a:bodyPr/>
          <a:lstStyle/>
          <a:p>
            <a:fld id="{0BD64A48-B733-9243-8BE8-93F2CA4C1D52}" type="slidenum">
              <a:rPr lang="en-US" smtClean="0"/>
              <a:pPr/>
              <a:t>105</a:t>
            </a:fld>
            <a:endParaRPr lang="en-US"/>
          </a:p>
        </p:txBody>
      </p:sp>
    </p:spTree>
    <p:extLst>
      <p:ext uri="{BB962C8B-B14F-4D97-AF65-F5344CB8AC3E}">
        <p14:creationId xmlns:p14="http://schemas.microsoft.com/office/powerpoint/2010/main" val="202243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31"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p:cTn id="42"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3"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44"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45" dur="1000"/>
                                        <p:tgtEl>
                                          <p:spTgt spid="3">
                                            <p:txEl>
                                              <p:pRg st="5" end="5"/>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1" presetClass="entr" presetSubtype="1" fill="hold" grpId="0" nodeType="click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wheel(1)">
                                      <p:cBhvr>
                                        <p:cTn id="50"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981200"/>
            <a:ext cx="9092504" cy="3646360"/>
          </a:xfrm>
        </p:spPr>
        <p:txBody>
          <a:bodyPr>
            <a:normAutofit/>
          </a:bodyPr>
          <a:lstStyle/>
          <a:p>
            <a:pPr marL="0" lvl="1" indent="0">
              <a:buNone/>
            </a:pPr>
            <a:r>
              <a:rPr lang="en-US" sz="3200" dirty="0"/>
              <a:t>Granting and revocation of Access </a:t>
            </a:r>
            <a:r>
              <a:rPr lang="en-US" sz="2400" dirty="0"/>
              <a:t>(</a:t>
            </a:r>
            <a:r>
              <a:rPr lang="en-US" sz="2400" dirty="0">
                <a:solidFill>
                  <a:srgbClr val="660066"/>
                </a:solidFill>
              </a:rPr>
              <a:t>Examples</a:t>
            </a:r>
            <a:r>
              <a:rPr lang="en-US" sz="2400" dirty="0"/>
              <a:t>)</a:t>
            </a:r>
            <a:r>
              <a:rPr lang="en-US" sz="3200" dirty="0"/>
              <a:t>:</a:t>
            </a:r>
          </a:p>
          <a:p>
            <a:pPr lvl="1">
              <a:spcBef>
                <a:spcPts val="1200"/>
              </a:spcBef>
              <a:spcAft>
                <a:spcPts val="1200"/>
              </a:spcAft>
              <a:buFont typeface="Wingdings" charset="2"/>
              <a:buChar char="q"/>
            </a:pPr>
            <a:r>
              <a:rPr lang="en-US" dirty="0"/>
              <a:t>REVOKE SELECT ON EMPLOYEE FROM TOM;</a:t>
            </a:r>
          </a:p>
          <a:p>
            <a:pPr lvl="1">
              <a:spcBef>
                <a:spcPts val="1200"/>
              </a:spcBef>
              <a:spcAft>
                <a:spcPts val="1200"/>
              </a:spcAft>
              <a:buFont typeface="Wingdings" charset="2"/>
              <a:buChar char="q"/>
            </a:pPr>
            <a:r>
              <a:rPr lang="en-US" dirty="0"/>
              <a:t>REVOKE </a:t>
            </a:r>
            <a:r>
              <a:rPr lang="en-US" dirty="0">
                <a:solidFill>
                  <a:srgbClr val="FF6600"/>
                </a:solidFill>
              </a:rPr>
              <a:t>SELECT</a:t>
            </a:r>
            <a:r>
              <a:rPr lang="en-US" dirty="0"/>
              <a:t>,</a:t>
            </a:r>
            <a:r>
              <a:rPr lang="en-US" dirty="0">
                <a:solidFill>
                  <a:srgbClr val="FF6600"/>
                </a:solidFill>
              </a:rPr>
              <a:t>UPDATE</a:t>
            </a:r>
            <a:r>
              <a:rPr lang="en-US" dirty="0"/>
              <a:t>(</a:t>
            </a:r>
            <a:r>
              <a:rPr lang="en-US" dirty="0">
                <a:solidFill>
                  <a:schemeClr val="accent1">
                    <a:lumMod val="50000"/>
                  </a:schemeClr>
                </a:solidFill>
              </a:rPr>
              <a:t>SALARY</a:t>
            </a:r>
            <a:r>
              <a:rPr lang="en-US" dirty="0"/>
              <a:t>) ON EMPLOYEE FROM TOM;</a:t>
            </a:r>
          </a:p>
          <a:p>
            <a:pPr lvl="1">
              <a:spcBef>
                <a:spcPts val="1200"/>
              </a:spcBef>
              <a:spcAft>
                <a:spcPts val="1200"/>
              </a:spcAft>
              <a:buFont typeface="Wingdings" charset="2"/>
              <a:buChar char="q"/>
            </a:pPr>
            <a:r>
              <a:rPr lang="en-US" dirty="0"/>
              <a:t>REVOKE </a:t>
            </a:r>
            <a:r>
              <a:rPr lang="en-US" dirty="0">
                <a:solidFill>
                  <a:srgbClr val="031B3C"/>
                </a:solidFill>
              </a:rPr>
              <a:t>INSERT</a:t>
            </a:r>
            <a:r>
              <a:rPr lang="en-US" dirty="0"/>
              <a:t>,</a:t>
            </a:r>
            <a:r>
              <a:rPr lang="en-US" dirty="0">
                <a:solidFill>
                  <a:srgbClr val="031B3C"/>
                </a:solidFill>
              </a:rPr>
              <a:t>DELETE</a:t>
            </a:r>
            <a:r>
              <a:rPr lang="en-US" dirty="0"/>
              <a:t> ON EMPLOYEE FROM TOM,RIK;</a:t>
            </a:r>
          </a:p>
        </p:txBody>
      </p:sp>
      <p:sp>
        <p:nvSpPr>
          <p:cNvPr id="5" name="Title 1"/>
          <p:cNvSpPr txBox="1">
            <a:spLocks/>
          </p:cNvSpPr>
          <p:nvPr/>
        </p:nvSpPr>
        <p:spPr>
          <a:xfrm>
            <a:off x="377980" y="422718"/>
            <a:ext cx="8423119" cy="845916"/>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a:ln w="17780" cmpd="sng">
                  <a:solidFill>
                    <a:schemeClr val="accent1">
                      <a:tint val="3000"/>
                    </a:schemeClr>
                  </a:solidFill>
                  <a:prstDash val="solid"/>
                  <a:miter lim="800000"/>
                </a:ln>
                <a:solidFill>
                  <a:schemeClr val="tx1"/>
                </a:solidFill>
                <a:effectLst/>
                <a:uLnTx/>
                <a:uFillTx/>
                <a:latin typeface="+mj-lt"/>
                <a:ea typeface="+mj-ea"/>
                <a:cs typeface="+mj-cs"/>
              </a:rPr>
              <a:t>Discretionary Access Control</a:t>
            </a:r>
          </a:p>
        </p:txBody>
      </p:sp>
      <p:sp>
        <p:nvSpPr>
          <p:cNvPr id="4" name="Slide Number Placeholder 3"/>
          <p:cNvSpPr>
            <a:spLocks noGrp="1"/>
          </p:cNvSpPr>
          <p:nvPr>
            <p:ph type="sldNum" sz="quarter" idx="12"/>
          </p:nvPr>
        </p:nvSpPr>
        <p:spPr/>
        <p:txBody>
          <a:bodyPr/>
          <a:lstStyle/>
          <a:p>
            <a:fld id="{0BD64A48-B733-9243-8BE8-93F2CA4C1D52}" type="slidenum">
              <a:rPr lang="en-US" smtClean="0"/>
              <a:pPr/>
              <a:t>106</a:t>
            </a:fld>
            <a:endParaRPr lang="en-US"/>
          </a:p>
        </p:txBody>
      </p:sp>
    </p:spTree>
    <p:extLst>
      <p:ext uri="{BB962C8B-B14F-4D97-AF65-F5344CB8AC3E}">
        <p14:creationId xmlns:p14="http://schemas.microsoft.com/office/powerpoint/2010/main" val="932302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5"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p:cTn id="25" dur="500" decel="50000" fill="hold">
                                          <p:stCondLst>
                                            <p:cond delay="0"/>
                                          </p:stCondLst>
                                        </p:cTn>
                                        <p:tgtEl>
                                          <p:spTgt spid="3">
                                            <p:txEl>
                                              <p:pRg st="3" end="3"/>
                                            </p:txEl>
                                          </p:spTgt>
                                        </p:tgtEl>
                                        <p:attrNameLst>
                                          <p:attrName>style.rotation</p:attrName>
                                        </p:attrNameLst>
                                      </p:cBhvr>
                                      <p:tavLst>
                                        <p:tav tm="0">
                                          <p:val>
                                            <p:fltVal val="-90"/>
                                          </p:val>
                                        </p:tav>
                                        <p:tav tm="100000">
                                          <p:val>
                                            <p:fltVal val="0"/>
                                          </p:val>
                                        </p:tav>
                                      </p:tavLst>
                                    </p:anim>
                                    <p:anim calcmode="lin" valueType="num">
                                      <p:cBhvr>
                                        <p:cTn id="26" dur="500" decel="50000" fill="hold">
                                          <p:stCondLst>
                                            <p:cond delay="0"/>
                                          </p:stCondLst>
                                        </p:cTn>
                                        <p:tgtEl>
                                          <p:spTgt spid="3">
                                            <p:txEl>
                                              <p:pRg st="3" end="3"/>
                                            </p:txEl>
                                          </p:spTgt>
                                        </p:tgtEl>
                                        <p:attrNameLst>
                                          <p:attrName>ppt_w</p:attrName>
                                        </p:attrNameLst>
                                      </p:cBhvr>
                                      <p:tavLst>
                                        <p:tav tm="0">
                                          <p:val>
                                            <p:strVal val="#ppt_w"/>
                                          </p:val>
                                        </p:tav>
                                        <p:tav tm="100000">
                                          <p:val>
                                            <p:strVal val="#ppt_w*.05"/>
                                          </p:val>
                                        </p:tav>
                                      </p:tavLst>
                                    </p:anim>
                                    <p:anim calcmode="lin" valueType="num">
                                      <p:cBhvr>
                                        <p:cTn id="27" dur="500" accel="50000" fill="hold">
                                          <p:stCondLst>
                                            <p:cond delay="500"/>
                                          </p:stCondLst>
                                        </p:cTn>
                                        <p:tgtEl>
                                          <p:spTgt spid="3">
                                            <p:txEl>
                                              <p:pRg st="3" end="3"/>
                                            </p:txEl>
                                          </p:spTgt>
                                        </p:tgtEl>
                                        <p:attrNameLst>
                                          <p:attrName>ppt_w</p:attrName>
                                        </p:attrNameLst>
                                      </p:cBhvr>
                                      <p:tavLst>
                                        <p:tav tm="0">
                                          <p:val>
                                            <p:strVal val="#ppt_w*.05"/>
                                          </p:val>
                                        </p:tav>
                                        <p:tav tm="100000">
                                          <p:val>
                                            <p:strVal val="#ppt_w"/>
                                          </p:val>
                                        </p:tav>
                                      </p:tavLst>
                                    </p:anim>
                                    <p:anim calcmode="lin" valueType="num">
                                      <p:cBhvr>
                                        <p:cTn id="28" dur="1000" fill="hold"/>
                                        <p:tgtEl>
                                          <p:spTgt spid="3">
                                            <p:txEl>
                                              <p:pRg st="3" end="3"/>
                                            </p:txEl>
                                          </p:spTgt>
                                        </p:tgtEl>
                                        <p:attrNameLst>
                                          <p:attrName>ppt_h</p:attrName>
                                        </p:attrNameLst>
                                      </p:cBhvr>
                                      <p:tavLst>
                                        <p:tav tm="0">
                                          <p:val>
                                            <p:strVal val="#ppt_h"/>
                                          </p:val>
                                        </p:tav>
                                        <p:tav tm="100000">
                                          <p:val>
                                            <p:strVal val="#ppt_h"/>
                                          </p:val>
                                        </p:tav>
                                      </p:tavLst>
                                    </p:anim>
                                    <p:anim calcmode="lin" valueType="num">
                                      <p:cBhvr>
                                        <p:cTn id="29" dur="500" decel="50000" fill="hold">
                                          <p:stCondLst>
                                            <p:cond delay="0"/>
                                          </p:stCondLst>
                                        </p:cTn>
                                        <p:tgtEl>
                                          <p:spTgt spid="3">
                                            <p:txEl>
                                              <p:pRg st="3" end="3"/>
                                            </p:txEl>
                                          </p:spTgt>
                                        </p:tgtEl>
                                        <p:attrNameLst>
                                          <p:attrName>ppt_x</p:attrName>
                                        </p:attrNameLst>
                                      </p:cBhvr>
                                      <p:tavLst>
                                        <p:tav tm="0">
                                          <p:val>
                                            <p:strVal val="#ppt_x+.4"/>
                                          </p:val>
                                        </p:tav>
                                        <p:tav tm="100000">
                                          <p:val>
                                            <p:strVal val="#ppt_x"/>
                                          </p:val>
                                        </p:tav>
                                      </p:tavLst>
                                    </p:anim>
                                    <p:anim calcmode="lin" valueType="num">
                                      <p:cBhvr>
                                        <p:cTn id="30" dur="500" decel="50000" fill="hold">
                                          <p:stCondLst>
                                            <p:cond delay="0"/>
                                          </p:stCondLst>
                                        </p:cTn>
                                        <p:tgtEl>
                                          <p:spTgt spid="3">
                                            <p:txEl>
                                              <p:pRg st="3" end="3"/>
                                            </p:txEl>
                                          </p:spTgt>
                                        </p:tgtEl>
                                        <p:attrNameLst>
                                          <p:attrName>ppt_y</p:attrName>
                                        </p:attrNameLst>
                                      </p:cBhvr>
                                      <p:tavLst>
                                        <p:tav tm="0">
                                          <p:val>
                                            <p:strVal val="#ppt_y-.2"/>
                                          </p:val>
                                        </p:tav>
                                        <p:tav tm="100000">
                                          <p:val>
                                            <p:strVal val="#ppt_y+.1"/>
                                          </p:val>
                                        </p:tav>
                                      </p:tavLst>
                                    </p:anim>
                                    <p:anim calcmode="lin" valueType="num">
                                      <p:cBhvr>
                                        <p:cTn id="31" dur="500" accel="50000" fill="hold">
                                          <p:stCondLst>
                                            <p:cond delay="500"/>
                                          </p:stCondLst>
                                        </p:cTn>
                                        <p:tgtEl>
                                          <p:spTgt spid="3">
                                            <p:txEl>
                                              <p:pRg st="3" end="3"/>
                                            </p:txEl>
                                          </p:spTgt>
                                        </p:tgtEl>
                                        <p:attrNameLst>
                                          <p:attrName>ppt_y</p:attrName>
                                        </p:attrNameLst>
                                      </p:cBhvr>
                                      <p:tavLst>
                                        <p:tav tm="0">
                                          <p:val>
                                            <p:strVal val="#ppt_y+.1"/>
                                          </p:val>
                                        </p:tav>
                                        <p:tav tm="100000">
                                          <p:val>
                                            <p:strVal val="#ppt_y"/>
                                          </p:val>
                                        </p:tav>
                                      </p:tavLst>
                                    </p:anim>
                                    <p:animEffect transition="in" filter="fade">
                                      <p:cBhvr>
                                        <p:cTn id="32" dur="1000" decel="50000">
                                          <p:stCondLst>
                                            <p:cond delay="0"/>
                                          </p:stCondLst>
                                        </p:cTn>
                                        <p:tgtEl>
                                          <p:spTgt spid="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heel(1)">
                                      <p:cBhvr>
                                        <p:cTn id="3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702" y="1464471"/>
            <a:ext cx="8907998" cy="4034629"/>
          </a:xfrm>
        </p:spPr>
        <p:txBody>
          <a:bodyPr>
            <a:normAutofit fontScale="92500" lnSpcReduction="20000"/>
          </a:bodyPr>
          <a:lstStyle/>
          <a:p>
            <a:pPr marL="0" lvl="1" indent="0">
              <a:buNone/>
            </a:pPr>
            <a:r>
              <a:rPr lang="en-US" sz="3200" dirty="0"/>
              <a:t>Granting and revocation of Access(</a:t>
            </a:r>
            <a:r>
              <a:rPr lang="en-US" sz="3200" dirty="0">
                <a:solidFill>
                  <a:srgbClr val="660066"/>
                </a:solidFill>
              </a:rPr>
              <a:t>Examples</a:t>
            </a:r>
            <a:r>
              <a:rPr lang="en-US" sz="3200" dirty="0"/>
              <a:t>):</a:t>
            </a:r>
          </a:p>
          <a:p>
            <a:pPr lvl="1">
              <a:spcBef>
                <a:spcPts val="600"/>
              </a:spcBef>
              <a:spcAft>
                <a:spcPts val="600"/>
              </a:spcAft>
              <a:buFont typeface="Wingdings" charset="2"/>
              <a:buChar char="q"/>
            </a:pPr>
            <a:r>
              <a:rPr lang="en-US" dirty="0"/>
              <a:t>RIK: GRANT SELECT ON EMPLOYEE TO TOM;</a:t>
            </a:r>
          </a:p>
          <a:p>
            <a:pPr lvl="1">
              <a:spcBef>
                <a:spcPts val="600"/>
              </a:spcBef>
              <a:spcAft>
                <a:spcPts val="600"/>
              </a:spcAft>
              <a:buFont typeface="Wingdings" charset="2"/>
              <a:buChar char="q"/>
            </a:pPr>
            <a:r>
              <a:rPr lang="en-US" dirty="0"/>
              <a:t>RIK: REVOKE SELECT ON EMPLOYEE TO TOM;</a:t>
            </a:r>
          </a:p>
          <a:p>
            <a:pPr lvl="1">
              <a:buFont typeface="Wingdings" charset="2"/>
              <a:buChar char="q"/>
            </a:pPr>
            <a:endParaRPr lang="en-US" dirty="0"/>
          </a:p>
          <a:p>
            <a:pPr lvl="1">
              <a:buFont typeface="Wingdings" charset="2"/>
              <a:buChar char="q"/>
            </a:pPr>
            <a:r>
              <a:rPr lang="en-US" dirty="0">
                <a:solidFill>
                  <a:srgbClr val="008000"/>
                </a:solidFill>
              </a:rPr>
              <a:t>RIK</a:t>
            </a:r>
            <a:r>
              <a:rPr lang="en-US" dirty="0"/>
              <a:t>: GRANT SELECT ON EMPLOYEE TO TOM;</a:t>
            </a:r>
          </a:p>
          <a:p>
            <a:pPr lvl="1">
              <a:buFont typeface="Wingdings" charset="2"/>
              <a:buChar char="q"/>
            </a:pPr>
            <a:r>
              <a:rPr lang="en-US" dirty="0">
                <a:solidFill>
                  <a:srgbClr val="FF6600"/>
                </a:solidFill>
              </a:rPr>
              <a:t>HARRY</a:t>
            </a:r>
            <a:r>
              <a:rPr lang="en-US" dirty="0"/>
              <a:t>: GRANT SELECT ON EMPLOYEE TO TOM;</a:t>
            </a:r>
          </a:p>
          <a:p>
            <a:pPr lvl="1">
              <a:buFont typeface="Wingdings" charset="2"/>
              <a:buChar char="q"/>
            </a:pPr>
            <a:r>
              <a:rPr lang="en-US" dirty="0">
                <a:solidFill>
                  <a:srgbClr val="008000"/>
                </a:solidFill>
              </a:rPr>
              <a:t>RIK</a:t>
            </a:r>
            <a:r>
              <a:rPr lang="en-US" dirty="0"/>
              <a:t>: REVOKE SELECT ON EMPLOYEE TO TOM;</a:t>
            </a:r>
          </a:p>
          <a:p>
            <a:pPr marL="349250" lvl="1" indent="0">
              <a:spcBef>
                <a:spcPts val="1800"/>
              </a:spcBef>
              <a:buNone/>
            </a:pPr>
            <a:r>
              <a:rPr lang="en-US" dirty="0">
                <a:solidFill>
                  <a:srgbClr val="800000"/>
                </a:solidFill>
              </a:rPr>
              <a:t>TOM continues to retain SELECT privilege due the grant by Harry.</a:t>
            </a:r>
          </a:p>
        </p:txBody>
      </p:sp>
      <p:sp>
        <p:nvSpPr>
          <p:cNvPr id="6" name="Title 1"/>
          <p:cNvSpPr txBox="1">
            <a:spLocks/>
          </p:cNvSpPr>
          <p:nvPr/>
        </p:nvSpPr>
        <p:spPr>
          <a:xfrm>
            <a:off x="377980" y="422718"/>
            <a:ext cx="8423119" cy="845916"/>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a:ln w="17780" cmpd="sng">
                  <a:solidFill>
                    <a:schemeClr val="accent1">
                      <a:tint val="3000"/>
                    </a:schemeClr>
                  </a:solidFill>
                  <a:prstDash val="solid"/>
                  <a:miter lim="800000"/>
                </a:ln>
                <a:solidFill>
                  <a:schemeClr val="tx1"/>
                </a:solidFill>
                <a:effectLst/>
                <a:uLnTx/>
                <a:uFillTx/>
                <a:latin typeface="+mj-lt"/>
                <a:ea typeface="+mj-ea"/>
                <a:cs typeface="+mj-cs"/>
              </a:rPr>
              <a:t>Discretionary Access Control</a:t>
            </a:r>
          </a:p>
        </p:txBody>
      </p:sp>
      <p:sp>
        <p:nvSpPr>
          <p:cNvPr id="4" name="Slide Number Placeholder 3"/>
          <p:cNvSpPr>
            <a:spLocks noGrp="1"/>
          </p:cNvSpPr>
          <p:nvPr>
            <p:ph type="sldNum" sz="quarter" idx="12"/>
          </p:nvPr>
        </p:nvSpPr>
        <p:spPr/>
        <p:txBody>
          <a:bodyPr/>
          <a:lstStyle/>
          <a:p>
            <a:fld id="{0BD64A48-B733-9243-8BE8-93F2CA4C1D52}" type="slidenum">
              <a:rPr lang="en-US" smtClean="0"/>
              <a:pPr/>
              <a:t>107</a:t>
            </a:fld>
            <a:endParaRPr lang="en-US"/>
          </a:p>
        </p:txBody>
      </p:sp>
    </p:spTree>
    <p:extLst>
      <p:ext uri="{BB962C8B-B14F-4D97-AF65-F5344CB8AC3E}">
        <p14:creationId xmlns:p14="http://schemas.microsoft.com/office/powerpoint/2010/main" val="2192528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Scale>
                                      <p:cBhvr>
                                        <p:cTn id="7" dur="1000" decel="50000" fill="hold">
                                          <p:stCondLst>
                                            <p:cond delay="0"/>
                                          </p:stCondLst>
                                        </p:cTn>
                                        <p:tgtEl>
                                          <p:spTgt spid="3">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3">
                                            <p:txEl>
                                              <p:pRg st="0" end="0"/>
                                            </p:txEl>
                                          </p:spTgt>
                                        </p:tgtEl>
                                        <p:attrNameLst>
                                          <p:attrName>ppt_x</p:attrName>
                                          <p:attrName>ppt_y</p:attrName>
                                        </p:attrNameLst>
                                      </p:cBhvr>
                                    </p:animMotion>
                                    <p:animEffect transition="in" filter="fade">
                                      <p:cBhvr>
                                        <p:cTn id="9" dur="10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38" presetClass="entr" presetSubtype="0" accel="50000" fill="hold" nodeType="clickEffect">
                                  <p:stCondLst>
                                    <p:cond delay="0"/>
                                  </p:stCondLst>
                                  <p:iterate type="lt">
                                    <p:tmPct val="50000"/>
                                  </p:iterate>
                                  <p:childTnLst>
                                    <p:set>
                                      <p:cBhvr>
                                        <p:cTn id="13" dur="1" fill="hold">
                                          <p:stCondLst>
                                            <p:cond delay="0"/>
                                          </p:stCondLst>
                                        </p:cTn>
                                        <p:tgtEl>
                                          <p:spTgt spid="3">
                                            <p:txEl>
                                              <p:pRg st="1" end="1"/>
                                            </p:txEl>
                                          </p:spTgt>
                                        </p:tgtEl>
                                        <p:attrNameLst>
                                          <p:attrName>style.visibility</p:attrName>
                                        </p:attrNameLst>
                                      </p:cBhvr>
                                      <p:to>
                                        <p:strVal val="visible"/>
                                      </p:to>
                                    </p:set>
                                    <p:set>
                                      <p:cBhvr>
                                        <p:cTn id="14" dur="455" fill="hold">
                                          <p:stCondLst>
                                            <p:cond delay="0"/>
                                          </p:stCondLst>
                                        </p:cTn>
                                        <p:tgtEl>
                                          <p:spTgt spid="3">
                                            <p:txEl>
                                              <p:pRg st="1" end="1"/>
                                            </p:txEl>
                                          </p:spTgt>
                                        </p:tgtEl>
                                        <p:attrNameLst>
                                          <p:attrName>style.rotation</p:attrName>
                                        </p:attrNameLst>
                                      </p:cBhvr>
                                      <p:to>
                                        <p:strVal val="-45.0"/>
                                      </p:to>
                                    </p:set>
                                    <p:anim calcmode="lin" valueType="num">
                                      <p:cBhvr>
                                        <p:cTn id="15" dur="455" fill="hold">
                                          <p:stCondLst>
                                            <p:cond delay="455"/>
                                          </p:stCondLst>
                                        </p:cTn>
                                        <p:tgtEl>
                                          <p:spTgt spid="3">
                                            <p:txEl>
                                              <p:pRg st="1" end="1"/>
                                            </p:txEl>
                                          </p:spTgt>
                                        </p:tgtEl>
                                        <p:attrNameLst>
                                          <p:attrName>style.rotation</p:attrName>
                                        </p:attrNameLst>
                                      </p:cBhvr>
                                      <p:tavLst>
                                        <p:tav tm="0">
                                          <p:val>
                                            <p:fltVal val="-45"/>
                                          </p:val>
                                        </p:tav>
                                        <p:tav tm="69900">
                                          <p:val>
                                            <p:fltVal val="45"/>
                                          </p:val>
                                        </p:tav>
                                        <p:tav tm="100000">
                                          <p:val>
                                            <p:fltVal val="0"/>
                                          </p:val>
                                        </p:tav>
                                      </p:tavLst>
                                    </p:anim>
                                    <p:anim calcmode="lin" valueType="num">
                                      <p:cBhvr>
                                        <p:cTn id="16" dur="455" fill="hold">
                                          <p:stCondLst>
                                            <p:cond delay="0"/>
                                          </p:stCondLst>
                                        </p:cTn>
                                        <p:tgtEl>
                                          <p:spTgt spid="3">
                                            <p:txEl>
                                              <p:pRg st="1" end="1"/>
                                            </p:txEl>
                                          </p:spTgt>
                                        </p:tgtEl>
                                        <p:attrNameLst>
                                          <p:attrName>ppt_y</p:attrName>
                                        </p:attrNameLst>
                                      </p:cBhvr>
                                      <p:tavLst>
                                        <p:tav tm="0">
                                          <p:val>
                                            <p:strVal val="#ppt_y-1"/>
                                          </p:val>
                                        </p:tav>
                                        <p:tav tm="100000">
                                          <p:val>
                                            <p:strVal val="#ppt_y-(0.354*#ppt_w-0.172*#ppt_h)"/>
                                          </p:val>
                                        </p:tav>
                                      </p:tavLst>
                                    </p:anim>
                                    <p:anim calcmode="lin" valueType="num">
                                      <p:cBhvr>
                                        <p:cTn id="17" dur="156" decel="50000" autoRev="1" fill="hold">
                                          <p:stCondLst>
                                            <p:cond delay="455"/>
                                          </p:stCondLst>
                                        </p:cTn>
                                        <p:tgtEl>
                                          <p:spTgt spid="3">
                                            <p:txEl>
                                              <p:pRg st="1" end="1"/>
                                            </p:txEl>
                                          </p:spTgt>
                                        </p:tgtEl>
                                        <p:attrNameLst>
                                          <p:attrName>ppt_y</p:attrName>
                                        </p:attrNameLst>
                                      </p:cBhvr>
                                      <p:tavLst>
                                        <p:tav tm="0">
                                          <p:val>
                                            <p:strVal val="#ppt_y-(0.354*#ppt_w-0.172*#ppt_h)"/>
                                          </p:val>
                                        </p:tav>
                                        <p:tav tm="100000">
                                          <p:val>
                                            <p:strVal val="#ppt_y-(0.354*#ppt_w-0.172*#ppt_h)-#ppt_h/2"/>
                                          </p:val>
                                        </p:tav>
                                      </p:tavLst>
                                    </p:anim>
                                    <p:anim calcmode="lin" valueType="num">
                                      <p:cBhvr>
                                        <p:cTn id="18" dur="136" fill="hold">
                                          <p:stCondLst>
                                            <p:cond delay="864"/>
                                          </p:stCondLst>
                                        </p:cTn>
                                        <p:tgtEl>
                                          <p:spTgt spid="3">
                                            <p:txEl>
                                              <p:pRg st="1" end="1"/>
                                            </p:txEl>
                                          </p:spTgt>
                                        </p:tgtEl>
                                        <p:attrNameLst>
                                          <p:attrName>ppt_y</p:attrName>
                                        </p:attrNameLst>
                                      </p:cBhvr>
                                      <p:tavLst>
                                        <p:tav tm="0">
                                          <p:val>
                                            <p:strVal val="#ppt_y-(0.354*#ppt_w-0.172*#ppt_h)"/>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8" presetClass="entr" presetSubtype="0" accel="50000" fill="hold" nodeType="clickEffect">
                                  <p:stCondLst>
                                    <p:cond delay="0"/>
                                  </p:stCondLst>
                                  <p:iterate type="lt">
                                    <p:tmPct val="50000"/>
                                  </p:iterate>
                                  <p:childTnLst>
                                    <p:set>
                                      <p:cBhvr>
                                        <p:cTn id="22" dur="1" fill="hold">
                                          <p:stCondLst>
                                            <p:cond delay="0"/>
                                          </p:stCondLst>
                                        </p:cTn>
                                        <p:tgtEl>
                                          <p:spTgt spid="3">
                                            <p:txEl>
                                              <p:pRg st="1" end="1"/>
                                            </p:txEl>
                                          </p:spTgt>
                                        </p:tgtEl>
                                        <p:attrNameLst>
                                          <p:attrName>style.visibility</p:attrName>
                                        </p:attrNameLst>
                                      </p:cBhvr>
                                      <p:to>
                                        <p:strVal val="visible"/>
                                      </p:to>
                                    </p:set>
                                    <p:set>
                                      <p:cBhvr>
                                        <p:cTn id="23" dur="455" fill="hold">
                                          <p:stCondLst>
                                            <p:cond delay="0"/>
                                          </p:stCondLst>
                                        </p:cTn>
                                        <p:tgtEl>
                                          <p:spTgt spid="3">
                                            <p:txEl>
                                              <p:pRg st="1" end="1"/>
                                            </p:txEl>
                                          </p:spTgt>
                                        </p:tgtEl>
                                        <p:attrNameLst>
                                          <p:attrName>style.rotation</p:attrName>
                                        </p:attrNameLst>
                                      </p:cBhvr>
                                      <p:to>
                                        <p:strVal val="-45.0"/>
                                      </p:to>
                                    </p:set>
                                    <p:anim calcmode="lin" valueType="num">
                                      <p:cBhvr>
                                        <p:cTn id="24" dur="455" fill="hold">
                                          <p:stCondLst>
                                            <p:cond delay="455"/>
                                          </p:stCondLst>
                                        </p:cTn>
                                        <p:tgtEl>
                                          <p:spTgt spid="3">
                                            <p:txEl>
                                              <p:pRg st="1" end="1"/>
                                            </p:txEl>
                                          </p:spTgt>
                                        </p:tgtEl>
                                        <p:attrNameLst>
                                          <p:attrName>style.rotation</p:attrName>
                                        </p:attrNameLst>
                                      </p:cBhvr>
                                      <p:tavLst>
                                        <p:tav tm="0">
                                          <p:val>
                                            <p:fltVal val="-45"/>
                                          </p:val>
                                        </p:tav>
                                        <p:tav tm="69900">
                                          <p:val>
                                            <p:fltVal val="45"/>
                                          </p:val>
                                        </p:tav>
                                        <p:tav tm="100000">
                                          <p:val>
                                            <p:fltVal val="0"/>
                                          </p:val>
                                        </p:tav>
                                      </p:tavLst>
                                    </p:anim>
                                    <p:anim calcmode="lin" valueType="num">
                                      <p:cBhvr>
                                        <p:cTn id="25" dur="455" fill="hold">
                                          <p:stCondLst>
                                            <p:cond delay="0"/>
                                          </p:stCondLst>
                                        </p:cTn>
                                        <p:tgtEl>
                                          <p:spTgt spid="3">
                                            <p:txEl>
                                              <p:pRg st="1" end="1"/>
                                            </p:txEl>
                                          </p:spTgt>
                                        </p:tgtEl>
                                        <p:attrNameLst>
                                          <p:attrName>ppt_y</p:attrName>
                                        </p:attrNameLst>
                                      </p:cBhvr>
                                      <p:tavLst>
                                        <p:tav tm="0">
                                          <p:val>
                                            <p:strVal val="#ppt_y-1"/>
                                          </p:val>
                                        </p:tav>
                                        <p:tav tm="100000">
                                          <p:val>
                                            <p:strVal val="#ppt_y-(0.354*#ppt_w-0.172*#ppt_h)"/>
                                          </p:val>
                                        </p:tav>
                                      </p:tavLst>
                                    </p:anim>
                                    <p:anim calcmode="lin" valueType="num">
                                      <p:cBhvr>
                                        <p:cTn id="26" dur="156" decel="50000" autoRev="1" fill="hold">
                                          <p:stCondLst>
                                            <p:cond delay="455"/>
                                          </p:stCondLst>
                                        </p:cTn>
                                        <p:tgtEl>
                                          <p:spTgt spid="3">
                                            <p:txEl>
                                              <p:pRg st="1" end="1"/>
                                            </p:txEl>
                                          </p:spTgt>
                                        </p:tgtEl>
                                        <p:attrNameLst>
                                          <p:attrName>ppt_y</p:attrName>
                                        </p:attrNameLst>
                                      </p:cBhvr>
                                      <p:tavLst>
                                        <p:tav tm="0">
                                          <p:val>
                                            <p:strVal val="#ppt_y-(0.354*#ppt_w-0.172*#ppt_h)"/>
                                          </p:val>
                                        </p:tav>
                                        <p:tav tm="100000">
                                          <p:val>
                                            <p:strVal val="#ppt_y-(0.354*#ppt_w-0.172*#ppt_h)-#ppt_h/2"/>
                                          </p:val>
                                        </p:tav>
                                      </p:tavLst>
                                    </p:anim>
                                    <p:anim calcmode="lin" valueType="num">
                                      <p:cBhvr>
                                        <p:cTn id="27" dur="136" fill="hold">
                                          <p:stCondLst>
                                            <p:cond delay="864"/>
                                          </p:stCondLst>
                                        </p:cTn>
                                        <p:tgtEl>
                                          <p:spTgt spid="3">
                                            <p:txEl>
                                              <p:pRg st="1" end="1"/>
                                            </p:txEl>
                                          </p:spTgt>
                                        </p:tgtEl>
                                        <p:attrNameLst>
                                          <p:attrName>ppt_y</p:attrName>
                                        </p:attrNameLst>
                                      </p:cBhvr>
                                      <p:tavLst>
                                        <p:tav tm="0">
                                          <p:val>
                                            <p:strVal val="#ppt_y-(0.354*#ppt_w-0.172*#ppt_h)"/>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56" presetClass="entr" presetSubtype="0" fill="hold" nodeType="clickEffect">
                                  <p:stCondLst>
                                    <p:cond delay="0"/>
                                  </p:stCondLst>
                                  <p:iterate type="lt">
                                    <p:tmPct val="10000"/>
                                  </p:iterate>
                                  <p:childTnLst>
                                    <p:set>
                                      <p:cBhvr>
                                        <p:cTn id="31" dur="1" fill="hold">
                                          <p:stCondLst>
                                            <p:cond delay="0"/>
                                          </p:stCondLst>
                                        </p:cTn>
                                        <p:tgtEl>
                                          <p:spTgt spid="3">
                                            <p:txEl>
                                              <p:pRg st="1" end="1"/>
                                            </p:txEl>
                                          </p:spTgt>
                                        </p:tgtEl>
                                        <p:attrNameLst>
                                          <p:attrName>style.visibility</p:attrName>
                                        </p:attrNameLst>
                                      </p:cBhvr>
                                      <p:to>
                                        <p:strVal val="visible"/>
                                      </p:to>
                                    </p:set>
                                    <p:anim by="(-#ppt_w*2)" calcmode="lin" valueType="num">
                                      <p:cBhvr rctx="PPT">
                                        <p:cTn id="32" dur="500" autoRev="1" fill="hold">
                                          <p:stCondLst>
                                            <p:cond delay="0"/>
                                          </p:stCondLst>
                                        </p:cTn>
                                        <p:tgtEl>
                                          <p:spTgt spid="3">
                                            <p:txEl>
                                              <p:pRg st="1" end="1"/>
                                            </p:txEl>
                                          </p:spTgt>
                                        </p:tgtEl>
                                        <p:attrNameLst>
                                          <p:attrName>ppt_w</p:attrName>
                                        </p:attrNameLst>
                                      </p:cBhvr>
                                    </p:anim>
                                    <p:anim by="(#ppt_w*0.50)" calcmode="lin" valueType="num">
                                      <p:cBhvr>
                                        <p:cTn id="33" dur="500" decel="50000" autoRev="1" fill="hold">
                                          <p:stCondLst>
                                            <p:cond delay="0"/>
                                          </p:stCondLst>
                                        </p:cTn>
                                        <p:tgtEl>
                                          <p:spTgt spid="3">
                                            <p:txEl>
                                              <p:pRg st="1" end="1"/>
                                            </p:txEl>
                                          </p:spTgt>
                                        </p:tgtEl>
                                        <p:attrNameLst>
                                          <p:attrName>ppt_x</p:attrName>
                                        </p:attrNameLst>
                                      </p:cBhvr>
                                    </p:anim>
                                    <p:anim from="(-#ppt_h/2)" to="(#ppt_y)" calcmode="lin" valueType="num">
                                      <p:cBhvr>
                                        <p:cTn id="34" dur="1000" fill="hold">
                                          <p:stCondLst>
                                            <p:cond delay="0"/>
                                          </p:stCondLst>
                                        </p:cTn>
                                        <p:tgtEl>
                                          <p:spTgt spid="3">
                                            <p:txEl>
                                              <p:pRg st="1" end="1"/>
                                            </p:txEl>
                                          </p:spTgt>
                                        </p:tgtEl>
                                        <p:attrNameLst>
                                          <p:attrName>ppt_y</p:attrName>
                                        </p:attrNameLst>
                                      </p:cBhvr>
                                    </p:anim>
                                    <p:animRot by="21600000">
                                      <p:cBhvr>
                                        <p:cTn id="35" dur="1000" fill="hold">
                                          <p:stCondLst>
                                            <p:cond delay="0"/>
                                          </p:stCondLst>
                                        </p:cTn>
                                        <p:tgtEl>
                                          <p:spTgt spid="3">
                                            <p:txEl>
                                              <p:pRg st="1" end="1"/>
                                            </p:txEl>
                                          </p:spTgt>
                                        </p:tgtEl>
                                        <p:attrNameLst>
                                          <p:attrName>r</p:attrName>
                                        </p:attrNameLst>
                                      </p:cBhvr>
                                    </p:animRot>
                                  </p:childTnLst>
                                </p:cTn>
                              </p:par>
                            </p:childTnLst>
                          </p:cTn>
                        </p:par>
                      </p:childTnLst>
                    </p:cTn>
                  </p:par>
                  <p:par>
                    <p:cTn id="36" fill="hold">
                      <p:stCondLst>
                        <p:cond delay="indefinite"/>
                      </p:stCondLst>
                      <p:childTnLst>
                        <p:par>
                          <p:cTn id="37" fill="hold">
                            <p:stCondLst>
                              <p:cond delay="0"/>
                            </p:stCondLst>
                            <p:childTnLst>
                              <p:par>
                                <p:cTn id="38" presetID="30" presetClass="entr" presetSubtype="0" fill="hold" nodeType="clickEffect">
                                  <p:stCondLst>
                                    <p:cond delay="0"/>
                                  </p:stCondLst>
                                  <p:childTnLst>
                                    <p:set>
                                      <p:cBhvr>
                                        <p:cTn id="39" dur="1" fill="hold">
                                          <p:stCondLst>
                                            <p:cond delay="0"/>
                                          </p:stCondLst>
                                        </p:cTn>
                                        <p:tgtEl>
                                          <p:spTgt spid="3">
                                            <p:txEl>
                                              <p:pRg st="2" end="2"/>
                                            </p:txEl>
                                          </p:spTgt>
                                        </p:tgtEl>
                                        <p:attrNameLst>
                                          <p:attrName>style.visibility</p:attrName>
                                        </p:attrNameLst>
                                      </p:cBhvr>
                                      <p:to>
                                        <p:strVal val="visible"/>
                                      </p:to>
                                    </p:set>
                                    <p:animEffect transition="in" filter="fade">
                                      <p:cBhvr>
                                        <p:cTn id="40" dur="800" decel="100000"/>
                                        <p:tgtEl>
                                          <p:spTgt spid="3">
                                            <p:txEl>
                                              <p:pRg st="2" end="2"/>
                                            </p:txEl>
                                          </p:spTgt>
                                        </p:tgtEl>
                                      </p:cBhvr>
                                    </p:animEffect>
                                    <p:anim calcmode="lin" valueType="num">
                                      <p:cBhvr>
                                        <p:cTn id="41" dur="800" decel="100000" fill="hold"/>
                                        <p:tgtEl>
                                          <p:spTgt spid="3">
                                            <p:txEl>
                                              <p:pRg st="2" end="2"/>
                                            </p:txEl>
                                          </p:spTgt>
                                        </p:tgtEl>
                                        <p:attrNameLst>
                                          <p:attrName>style.rotation</p:attrName>
                                        </p:attrNameLst>
                                      </p:cBhvr>
                                      <p:tavLst>
                                        <p:tav tm="0">
                                          <p:val>
                                            <p:fltVal val="-90"/>
                                          </p:val>
                                        </p:tav>
                                        <p:tav tm="100000">
                                          <p:val>
                                            <p:fltVal val="0"/>
                                          </p:val>
                                        </p:tav>
                                      </p:tavLst>
                                    </p:anim>
                                    <p:anim calcmode="lin" valueType="num">
                                      <p:cBhvr>
                                        <p:cTn id="42" dur="800" decel="100000" fill="hold"/>
                                        <p:tgtEl>
                                          <p:spTgt spid="3">
                                            <p:txEl>
                                              <p:pRg st="2" end="2"/>
                                            </p:txEl>
                                          </p:spTgt>
                                        </p:tgtEl>
                                        <p:attrNameLst>
                                          <p:attrName>ppt_x</p:attrName>
                                        </p:attrNameLst>
                                      </p:cBhvr>
                                      <p:tavLst>
                                        <p:tav tm="0">
                                          <p:val>
                                            <p:strVal val="#ppt_x+0.4"/>
                                          </p:val>
                                        </p:tav>
                                        <p:tav tm="100000">
                                          <p:val>
                                            <p:strVal val="#ppt_x-0.05"/>
                                          </p:val>
                                        </p:tav>
                                      </p:tavLst>
                                    </p:anim>
                                    <p:anim calcmode="lin" valueType="num">
                                      <p:cBhvr>
                                        <p:cTn id="43" dur="800" decel="100000" fill="hold"/>
                                        <p:tgtEl>
                                          <p:spTgt spid="3">
                                            <p:txEl>
                                              <p:pRg st="2" end="2"/>
                                            </p:txEl>
                                          </p:spTgt>
                                        </p:tgtEl>
                                        <p:attrNameLst>
                                          <p:attrName>ppt_y</p:attrName>
                                        </p:attrNameLst>
                                      </p:cBhvr>
                                      <p:tavLst>
                                        <p:tav tm="0">
                                          <p:val>
                                            <p:strVal val="#ppt_y-0.4"/>
                                          </p:val>
                                        </p:tav>
                                        <p:tav tm="100000">
                                          <p:val>
                                            <p:strVal val="#ppt_y+0.1"/>
                                          </p:val>
                                        </p:tav>
                                      </p:tavLst>
                                    </p:anim>
                                    <p:anim calcmode="lin" valueType="num">
                                      <p:cBhvr>
                                        <p:cTn id="44" dur="200" accel="100000" fill="hold">
                                          <p:stCondLst>
                                            <p:cond delay="800"/>
                                          </p:stCondLst>
                                        </p:cTn>
                                        <p:tgtEl>
                                          <p:spTgt spid="3">
                                            <p:txEl>
                                              <p:pRg st="2" end="2"/>
                                            </p:txEl>
                                          </p:spTgt>
                                        </p:tgtEl>
                                        <p:attrNameLst>
                                          <p:attrName>ppt_x</p:attrName>
                                        </p:attrNameLst>
                                      </p:cBhvr>
                                      <p:tavLst>
                                        <p:tav tm="0">
                                          <p:val>
                                            <p:strVal val="#ppt_x-0.05"/>
                                          </p:val>
                                        </p:tav>
                                        <p:tav tm="100000">
                                          <p:val>
                                            <p:strVal val="#ppt_x"/>
                                          </p:val>
                                        </p:tav>
                                      </p:tavLst>
                                    </p:anim>
                                    <p:anim calcmode="lin" valueType="num">
                                      <p:cBhvr>
                                        <p:cTn id="45" dur="200" accel="100000" fill="hold">
                                          <p:stCondLst>
                                            <p:cond delay="800"/>
                                          </p:stCondLst>
                                        </p:cTn>
                                        <p:tgtEl>
                                          <p:spTgt spid="3">
                                            <p:txEl>
                                              <p:pRg st="2" end="2"/>
                                            </p:txEl>
                                          </p:spTgt>
                                        </p:tgtEl>
                                        <p:attrNameLst>
                                          <p:attrName>ppt_y</p:attrName>
                                        </p:attrNameLst>
                                      </p:cBhvr>
                                      <p:tavLst>
                                        <p:tav tm="0">
                                          <p:val>
                                            <p:strVal val="#ppt_y+0.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35" presetClass="entr" presetSubtype="0" fill="hold" nodeType="clickEffect">
                                  <p:stCondLst>
                                    <p:cond delay="0"/>
                                  </p:stCondLst>
                                  <p:childTnLst>
                                    <p:set>
                                      <p:cBhvr>
                                        <p:cTn id="49" dur="1" fill="hold">
                                          <p:stCondLst>
                                            <p:cond delay="0"/>
                                          </p:stCondLst>
                                        </p:cTn>
                                        <p:tgtEl>
                                          <p:spTgt spid="3">
                                            <p:txEl>
                                              <p:pRg st="4" end="4"/>
                                            </p:txEl>
                                          </p:spTgt>
                                        </p:tgtEl>
                                        <p:attrNameLst>
                                          <p:attrName>style.visibility</p:attrName>
                                        </p:attrNameLst>
                                      </p:cBhvr>
                                      <p:to>
                                        <p:strVal val="visible"/>
                                      </p:to>
                                    </p:set>
                                    <p:animEffect transition="in" filter="fade">
                                      <p:cBhvr>
                                        <p:cTn id="50" dur="2000"/>
                                        <p:tgtEl>
                                          <p:spTgt spid="3">
                                            <p:txEl>
                                              <p:pRg st="4" end="4"/>
                                            </p:txEl>
                                          </p:spTgt>
                                        </p:tgtEl>
                                      </p:cBhvr>
                                    </p:animEffect>
                                    <p:anim calcmode="lin" valueType="num">
                                      <p:cBhvr>
                                        <p:cTn id="51" dur="2000" fill="hold"/>
                                        <p:tgtEl>
                                          <p:spTgt spid="3">
                                            <p:txEl>
                                              <p:pRg st="4" end="4"/>
                                            </p:txEl>
                                          </p:spTgt>
                                        </p:tgtEl>
                                        <p:attrNameLst>
                                          <p:attrName>style.rotation</p:attrName>
                                        </p:attrNameLst>
                                      </p:cBhvr>
                                      <p:tavLst>
                                        <p:tav tm="0">
                                          <p:val>
                                            <p:fltVal val="720"/>
                                          </p:val>
                                        </p:tav>
                                        <p:tav tm="100000">
                                          <p:val>
                                            <p:fltVal val="0"/>
                                          </p:val>
                                        </p:tav>
                                      </p:tavLst>
                                    </p:anim>
                                    <p:anim calcmode="lin" valueType="num">
                                      <p:cBhvr>
                                        <p:cTn id="52" dur="2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53" dur="2000" fill="hold"/>
                                        <p:tgtEl>
                                          <p:spTgt spid="3">
                                            <p:txEl>
                                              <p:pRg st="4" end="4"/>
                                            </p:txEl>
                                          </p:spTgt>
                                        </p:tgtEl>
                                        <p:attrNameLst>
                                          <p:attrName>ppt_w</p:attrName>
                                        </p:attrNameLst>
                                      </p:cBhvr>
                                      <p:tavLst>
                                        <p:tav tm="0">
                                          <p:val>
                                            <p:fltVal val="0"/>
                                          </p:val>
                                        </p:tav>
                                        <p:tav tm="100000">
                                          <p:val>
                                            <p:strVal val="#ppt_w"/>
                                          </p:val>
                                        </p:tav>
                                      </p:tavLst>
                                    </p:anim>
                                  </p:childTnLst>
                                </p:cTn>
                              </p:par>
                            </p:childTnLst>
                          </p:cTn>
                        </p:par>
                      </p:childTnLst>
                    </p:cTn>
                  </p:par>
                  <p:par>
                    <p:cTn id="54" fill="hold">
                      <p:stCondLst>
                        <p:cond delay="indefinite"/>
                      </p:stCondLst>
                      <p:childTnLst>
                        <p:par>
                          <p:cTn id="55" fill="hold">
                            <p:stCondLst>
                              <p:cond delay="0"/>
                            </p:stCondLst>
                            <p:childTnLst>
                              <p:par>
                                <p:cTn id="56" presetID="15" presetClass="entr" presetSubtype="0" fill="hold" nodeType="clickEffect">
                                  <p:stCondLst>
                                    <p:cond delay="0"/>
                                  </p:stCondLst>
                                  <p:childTnLst>
                                    <p:set>
                                      <p:cBhvr>
                                        <p:cTn id="57" dur="1" fill="hold">
                                          <p:stCondLst>
                                            <p:cond delay="0"/>
                                          </p:stCondLst>
                                        </p:cTn>
                                        <p:tgtEl>
                                          <p:spTgt spid="3">
                                            <p:txEl>
                                              <p:pRg st="5" end="5"/>
                                            </p:txEl>
                                          </p:spTgt>
                                        </p:tgtEl>
                                        <p:attrNameLst>
                                          <p:attrName>style.visibility</p:attrName>
                                        </p:attrNameLst>
                                      </p:cBhvr>
                                      <p:to>
                                        <p:strVal val="visible"/>
                                      </p:to>
                                    </p:set>
                                    <p:anim calcmode="lin" valueType="num">
                                      <p:cBhvr>
                                        <p:cTn id="58"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59"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60" dur="1000" fill="hold"/>
                                        <p:tgtEl>
                                          <p:spTgt spid="3">
                                            <p:txEl>
                                              <p:pRg st="5" end="5"/>
                                            </p:txEl>
                                          </p:spTgt>
                                        </p:tgtEl>
                                        <p:attrNameLst>
                                          <p:attrName>ppt_x</p:attrName>
                                        </p:attrNameLst>
                                      </p:cBhvr>
                                      <p:tavLst>
                                        <p:tav tm="0" fmla="#ppt_x+(cos(-2*pi*(1-$))*-#ppt_x-sin(-2*pi*(1-$))*(1-#ppt_y))*(1-$)">
                                          <p:val>
                                            <p:fltVal val="0"/>
                                          </p:val>
                                        </p:tav>
                                        <p:tav tm="100000">
                                          <p:val>
                                            <p:fltVal val="1"/>
                                          </p:val>
                                        </p:tav>
                                      </p:tavLst>
                                    </p:anim>
                                    <p:anim calcmode="lin" valueType="num">
                                      <p:cBhvr>
                                        <p:cTn id="61" dur="1000" fill="hold"/>
                                        <p:tgtEl>
                                          <p:spTgt spid="3">
                                            <p:txEl>
                                              <p:pRg st="5" end="5"/>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62" fill="hold">
                      <p:stCondLst>
                        <p:cond delay="indefinite"/>
                      </p:stCondLst>
                      <p:childTnLst>
                        <p:par>
                          <p:cTn id="63" fill="hold">
                            <p:stCondLst>
                              <p:cond delay="0"/>
                            </p:stCondLst>
                            <p:childTnLst>
                              <p:par>
                                <p:cTn id="64" presetID="15" presetClass="entr" presetSubtype="0" fill="hold" nodeType="clickEffect">
                                  <p:stCondLst>
                                    <p:cond delay="0"/>
                                  </p:stCondLst>
                                  <p:childTnLst>
                                    <p:set>
                                      <p:cBhvr>
                                        <p:cTn id="65" dur="1" fill="hold">
                                          <p:stCondLst>
                                            <p:cond delay="0"/>
                                          </p:stCondLst>
                                        </p:cTn>
                                        <p:tgtEl>
                                          <p:spTgt spid="3">
                                            <p:txEl>
                                              <p:pRg st="6" end="6"/>
                                            </p:txEl>
                                          </p:spTgt>
                                        </p:tgtEl>
                                        <p:attrNameLst>
                                          <p:attrName>style.visibility</p:attrName>
                                        </p:attrNameLst>
                                      </p:cBhvr>
                                      <p:to>
                                        <p:strVal val="visible"/>
                                      </p:to>
                                    </p:set>
                                    <p:anim calcmode="lin" valueType="num">
                                      <p:cBhvr>
                                        <p:cTn id="66"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67" dur="1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68" dur="1000" fill="hold"/>
                                        <p:tgtEl>
                                          <p:spTgt spid="3">
                                            <p:txEl>
                                              <p:pRg st="6" end="6"/>
                                            </p:txEl>
                                          </p:spTgt>
                                        </p:tgtEl>
                                        <p:attrNameLst>
                                          <p:attrName>ppt_x</p:attrName>
                                        </p:attrNameLst>
                                      </p:cBhvr>
                                      <p:tavLst>
                                        <p:tav tm="0" fmla="#ppt_x+(cos(-2*pi*(1-$))*-#ppt_x-sin(-2*pi*(1-$))*(1-#ppt_y))*(1-$)">
                                          <p:val>
                                            <p:fltVal val="0"/>
                                          </p:val>
                                        </p:tav>
                                        <p:tav tm="100000">
                                          <p:val>
                                            <p:fltVal val="1"/>
                                          </p:val>
                                        </p:tav>
                                      </p:tavLst>
                                    </p:anim>
                                    <p:anim calcmode="lin" valueType="num">
                                      <p:cBhvr>
                                        <p:cTn id="69" dur="1000" fill="hold"/>
                                        <p:tgtEl>
                                          <p:spTgt spid="3">
                                            <p:txEl>
                                              <p:pRg st="6" end="6"/>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70" fill="hold">
                      <p:stCondLst>
                        <p:cond delay="indefinite"/>
                      </p:stCondLst>
                      <p:childTnLst>
                        <p:par>
                          <p:cTn id="71" fill="hold">
                            <p:stCondLst>
                              <p:cond delay="0"/>
                            </p:stCondLst>
                            <p:childTnLst>
                              <p:par>
                                <p:cTn id="72" presetID="19" presetClass="entr" presetSubtype="10" fill="hold" nodeType="clickEffect">
                                  <p:stCondLst>
                                    <p:cond delay="0"/>
                                  </p:stCondLst>
                                  <p:childTnLst>
                                    <p:set>
                                      <p:cBhvr>
                                        <p:cTn id="73" dur="1" fill="hold">
                                          <p:stCondLst>
                                            <p:cond delay="0"/>
                                          </p:stCondLst>
                                        </p:cTn>
                                        <p:tgtEl>
                                          <p:spTgt spid="3">
                                            <p:txEl>
                                              <p:pRg st="7" end="7"/>
                                            </p:txEl>
                                          </p:spTgt>
                                        </p:tgtEl>
                                        <p:attrNameLst>
                                          <p:attrName>style.visibility</p:attrName>
                                        </p:attrNameLst>
                                      </p:cBhvr>
                                      <p:to>
                                        <p:strVal val="visible"/>
                                      </p:to>
                                    </p:set>
                                    <p:anim calcmode="lin" valueType="num">
                                      <p:cBhvr>
                                        <p:cTn id="74" dur="5000" fill="hold"/>
                                        <p:tgtEl>
                                          <p:spTgt spid="3">
                                            <p:txEl>
                                              <p:pRg st="7" end="7"/>
                                            </p:txEl>
                                          </p:spTgt>
                                        </p:tgtEl>
                                        <p:attrNameLst>
                                          <p:attrName>ppt_w</p:attrName>
                                        </p:attrNameLst>
                                      </p:cBhvr>
                                      <p:tavLst>
                                        <p:tav tm="0" fmla="#ppt_w*sin(2.5*pi*$)">
                                          <p:val>
                                            <p:fltVal val="0"/>
                                          </p:val>
                                        </p:tav>
                                        <p:tav tm="100000">
                                          <p:val>
                                            <p:fltVal val="1"/>
                                          </p:val>
                                        </p:tav>
                                      </p:tavLst>
                                    </p:anim>
                                    <p:anim calcmode="lin" valueType="num">
                                      <p:cBhvr>
                                        <p:cTn id="75" dur="5000" fill="hold"/>
                                        <p:tgtEl>
                                          <p:spTgt spid="3">
                                            <p:txEl>
                                              <p:pRg st="7" end="7"/>
                                            </p:txEl>
                                          </p:spTgt>
                                        </p:tgtEl>
                                        <p:attrNameLst>
                                          <p:attrName>ppt_h</p:attrName>
                                        </p:attrNameLst>
                                      </p:cBhvr>
                                      <p:tavLst>
                                        <p:tav tm="0">
                                          <p:val>
                                            <p:strVal val="#ppt_h"/>
                                          </p:val>
                                        </p:tav>
                                        <p:tav tm="100000">
                                          <p:val>
                                            <p:strVal val="#ppt_h"/>
                                          </p:val>
                                        </p:tav>
                                      </p:tavLst>
                                    </p:anim>
                                  </p:childTnLst>
                                </p:cTn>
                              </p:par>
                            </p:childTnLst>
                          </p:cTn>
                        </p:par>
                      </p:childTnLst>
                    </p:cTn>
                  </p:par>
                  <p:par>
                    <p:cTn id="76" fill="hold">
                      <p:stCondLst>
                        <p:cond delay="indefinite"/>
                      </p:stCondLst>
                      <p:childTnLst>
                        <p:par>
                          <p:cTn id="77" fill="hold">
                            <p:stCondLst>
                              <p:cond delay="0"/>
                            </p:stCondLst>
                            <p:childTnLst>
                              <p:par>
                                <p:cTn id="78" presetID="21" presetClass="entr" presetSubtype="1" fill="hold" grpId="0" nodeType="clickEffect">
                                  <p:stCondLst>
                                    <p:cond delay="0"/>
                                  </p:stCondLst>
                                  <p:childTnLst>
                                    <p:set>
                                      <p:cBhvr>
                                        <p:cTn id="79" dur="1" fill="hold">
                                          <p:stCondLst>
                                            <p:cond delay="0"/>
                                          </p:stCondLst>
                                        </p:cTn>
                                        <p:tgtEl>
                                          <p:spTgt spid="6"/>
                                        </p:tgtEl>
                                        <p:attrNameLst>
                                          <p:attrName>style.visibility</p:attrName>
                                        </p:attrNameLst>
                                      </p:cBhvr>
                                      <p:to>
                                        <p:strVal val="visible"/>
                                      </p:to>
                                    </p:set>
                                    <p:animEffect transition="in" filter="wheel(1)">
                                      <p:cBhvr>
                                        <p:cTn id="80"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1928021"/>
            <a:ext cx="9143998" cy="3646360"/>
          </a:xfrm>
        </p:spPr>
        <p:txBody>
          <a:bodyPr>
            <a:noAutofit/>
          </a:bodyPr>
          <a:lstStyle/>
          <a:p>
            <a:pPr marL="0" lvl="1" indent="0">
              <a:buNone/>
            </a:pPr>
            <a:r>
              <a:rPr lang="en-US" dirty="0"/>
              <a:t>Cascading Revocation</a:t>
            </a:r>
            <a:r>
              <a:rPr lang="en-US" dirty="0">
                <a:solidFill>
                  <a:srgbClr val="008000"/>
                </a:solidFill>
              </a:rPr>
              <a:t>(Example):</a:t>
            </a:r>
            <a:endParaRPr lang="en-US" dirty="0"/>
          </a:p>
          <a:p>
            <a:pPr lvl="1">
              <a:spcBef>
                <a:spcPts val="1200"/>
              </a:spcBef>
              <a:buFont typeface="Wingdings" charset="2"/>
              <a:buChar char="q"/>
            </a:pPr>
            <a:r>
              <a:rPr lang="en-US" dirty="0">
                <a:solidFill>
                  <a:srgbClr val="008000"/>
                </a:solidFill>
              </a:rPr>
              <a:t>RIK</a:t>
            </a:r>
            <a:r>
              <a:rPr lang="en-US" dirty="0"/>
              <a:t>: GRANT SELECT ON EMPLOYEE TO </a:t>
            </a:r>
            <a:r>
              <a:rPr lang="en-US" dirty="0">
                <a:solidFill>
                  <a:srgbClr val="FF0000"/>
                </a:solidFill>
              </a:rPr>
              <a:t>JOE</a:t>
            </a:r>
            <a:r>
              <a:rPr lang="en-US" dirty="0"/>
              <a:t> WITH GRANT OPTION;</a:t>
            </a:r>
          </a:p>
          <a:p>
            <a:pPr lvl="1">
              <a:buFont typeface="Wingdings" charset="2"/>
              <a:buChar char="q"/>
            </a:pPr>
            <a:r>
              <a:rPr lang="en-US" dirty="0">
                <a:solidFill>
                  <a:srgbClr val="FF6600"/>
                </a:solidFill>
              </a:rPr>
              <a:t>JOE</a:t>
            </a:r>
            <a:r>
              <a:rPr lang="en-US" dirty="0"/>
              <a:t>: GRANT SELECT ON EMPLOYEE TO </a:t>
            </a:r>
            <a:r>
              <a:rPr lang="en-US" dirty="0">
                <a:solidFill>
                  <a:srgbClr val="FF0000"/>
                </a:solidFill>
              </a:rPr>
              <a:t>TOM</a:t>
            </a:r>
            <a:r>
              <a:rPr lang="en-US" dirty="0"/>
              <a:t>;</a:t>
            </a:r>
          </a:p>
          <a:p>
            <a:pPr lvl="1">
              <a:buFont typeface="Wingdings" charset="2"/>
              <a:buChar char="q"/>
            </a:pPr>
            <a:r>
              <a:rPr lang="en-US" dirty="0">
                <a:solidFill>
                  <a:srgbClr val="008000"/>
                </a:solidFill>
              </a:rPr>
              <a:t>RIK</a:t>
            </a:r>
            <a:r>
              <a:rPr lang="en-US" dirty="0"/>
              <a:t>: REVOKE SELECT ON EMPLOYEE TO </a:t>
            </a:r>
            <a:r>
              <a:rPr lang="en-US" dirty="0">
                <a:solidFill>
                  <a:srgbClr val="FF0000"/>
                </a:solidFill>
              </a:rPr>
              <a:t>JOE</a:t>
            </a:r>
            <a:r>
              <a:rPr lang="en-US" dirty="0"/>
              <a:t>;</a:t>
            </a:r>
          </a:p>
          <a:p>
            <a:pPr lvl="1">
              <a:buFont typeface="Wingdings" charset="2"/>
              <a:buChar char="q"/>
            </a:pPr>
            <a:endParaRPr lang="en-US" dirty="0"/>
          </a:p>
          <a:p>
            <a:pPr marL="349250" lvl="1" indent="0">
              <a:lnSpc>
                <a:spcPts val="3640"/>
              </a:lnSpc>
              <a:buNone/>
            </a:pPr>
            <a:r>
              <a:rPr lang="en-US" dirty="0"/>
              <a:t>RIK revokes SELECT privilege from JOE. </a:t>
            </a:r>
            <a:r>
              <a:rPr lang="en-US" dirty="0">
                <a:solidFill>
                  <a:srgbClr val="800000"/>
                </a:solidFill>
              </a:rPr>
              <a:t>Granting SELECT to TOM by JOE will be revoked also. </a:t>
            </a:r>
            <a:r>
              <a:rPr lang="en-US" dirty="0">
                <a:solidFill>
                  <a:srgbClr val="FFFFFF"/>
                </a:solidFill>
              </a:rPr>
              <a:t>This is cascading revocation.</a:t>
            </a:r>
          </a:p>
        </p:txBody>
      </p:sp>
      <p:sp>
        <p:nvSpPr>
          <p:cNvPr id="6" name="Title 1"/>
          <p:cNvSpPr txBox="1">
            <a:spLocks/>
          </p:cNvSpPr>
          <p:nvPr/>
        </p:nvSpPr>
        <p:spPr>
          <a:xfrm>
            <a:off x="377980" y="422718"/>
            <a:ext cx="8423119" cy="845916"/>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a:ln w="17780" cmpd="sng">
                  <a:solidFill>
                    <a:schemeClr val="accent1">
                      <a:tint val="3000"/>
                    </a:schemeClr>
                  </a:solidFill>
                  <a:prstDash val="solid"/>
                  <a:miter lim="800000"/>
                </a:ln>
                <a:solidFill>
                  <a:schemeClr val="tx1"/>
                </a:solidFill>
                <a:effectLst/>
                <a:uLnTx/>
                <a:uFillTx/>
                <a:latin typeface="+mj-lt"/>
                <a:ea typeface="+mj-ea"/>
                <a:cs typeface="+mj-cs"/>
              </a:rPr>
              <a:t>Discretionary Access Control</a:t>
            </a:r>
          </a:p>
        </p:txBody>
      </p:sp>
      <p:sp>
        <p:nvSpPr>
          <p:cNvPr id="4" name="Slide Number Placeholder 3"/>
          <p:cNvSpPr>
            <a:spLocks noGrp="1"/>
          </p:cNvSpPr>
          <p:nvPr>
            <p:ph type="sldNum" sz="quarter" idx="12"/>
          </p:nvPr>
        </p:nvSpPr>
        <p:spPr/>
        <p:txBody>
          <a:bodyPr/>
          <a:lstStyle/>
          <a:p>
            <a:fld id="{0BD64A48-B733-9243-8BE8-93F2CA4C1D52}" type="slidenum">
              <a:rPr lang="en-US" smtClean="0"/>
              <a:pPr/>
              <a:t>108</a:t>
            </a:fld>
            <a:endParaRPr lang="en-US"/>
          </a:p>
        </p:txBody>
      </p:sp>
    </p:spTree>
    <p:extLst>
      <p:ext uri="{BB962C8B-B14F-4D97-AF65-F5344CB8AC3E}">
        <p14:creationId xmlns:p14="http://schemas.microsoft.com/office/powerpoint/2010/main" val="2305389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dissolv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heel(1)">
                                      <p:cBhvr>
                                        <p:cTn id="3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495" y="2095500"/>
            <a:ext cx="9092505" cy="4034629"/>
          </a:xfrm>
        </p:spPr>
        <p:txBody>
          <a:bodyPr>
            <a:normAutofit/>
          </a:bodyPr>
          <a:lstStyle/>
          <a:p>
            <a:pPr marL="0" lvl="1" indent="0">
              <a:buNone/>
            </a:pPr>
            <a:r>
              <a:rPr lang="en-US" sz="3200" dirty="0"/>
              <a:t>Granting and revocation of Access(</a:t>
            </a:r>
            <a:r>
              <a:rPr lang="en-US" sz="3200" dirty="0">
                <a:solidFill>
                  <a:srgbClr val="000090"/>
                </a:solidFill>
              </a:rPr>
              <a:t>Example</a:t>
            </a:r>
            <a:r>
              <a:rPr lang="en-US" sz="3200" dirty="0"/>
              <a:t>):</a:t>
            </a:r>
            <a:endParaRPr lang="en-US" dirty="0"/>
          </a:p>
          <a:p>
            <a:pPr lvl="1">
              <a:buFont typeface="Wingdings" charset="2"/>
              <a:buChar char="q"/>
            </a:pPr>
            <a:r>
              <a:rPr lang="en-US" dirty="0">
                <a:solidFill>
                  <a:srgbClr val="008000"/>
                </a:solidFill>
              </a:rPr>
              <a:t>RIK</a:t>
            </a:r>
            <a:r>
              <a:rPr lang="en-US" dirty="0"/>
              <a:t>: </a:t>
            </a:r>
            <a:r>
              <a:rPr lang="en-US" sz="2200" dirty="0"/>
              <a:t>GRANT SELECT ON EMPLOYEE TO </a:t>
            </a:r>
            <a:r>
              <a:rPr lang="en-US" sz="2200" dirty="0">
                <a:solidFill>
                  <a:srgbClr val="800000"/>
                </a:solidFill>
              </a:rPr>
              <a:t>JOE</a:t>
            </a:r>
            <a:r>
              <a:rPr lang="en-US" sz="2200" dirty="0"/>
              <a:t> WITH GRANT OPTION;</a:t>
            </a:r>
          </a:p>
          <a:p>
            <a:pPr lvl="1">
              <a:buFont typeface="Wingdings" charset="2"/>
              <a:buChar char="q"/>
            </a:pPr>
            <a:r>
              <a:rPr lang="en-US" dirty="0">
                <a:solidFill>
                  <a:srgbClr val="FF6600"/>
                </a:solidFill>
              </a:rPr>
              <a:t>HARRY</a:t>
            </a:r>
            <a:r>
              <a:rPr lang="en-US" dirty="0"/>
              <a:t>: </a:t>
            </a:r>
            <a:r>
              <a:rPr lang="en-US" sz="2200" dirty="0"/>
              <a:t>GRANT SELECT ON EMPLOYEE TO </a:t>
            </a:r>
            <a:r>
              <a:rPr lang="en-US" sz="2200" dirty="0">
                <a:solidFill>
                  <a:srgbClr val="800000"/>
                </a:solidFill>
              </a:rPr>
              <a:t>JOE</a:t>
            </a:r>
            <a:r>
              <a:rPr lang="en-US" sz="2200" dirty="0"/>
              <a:t> WITH GRANT OPTION;</a:t>
            </a:r>
          </a:p>
          <a:p>
            <a:pPr lvl="1">
              <a:buFont typeface="Wingdings" charset="2"/>
              <a:buChar char="q"/>
            </a:pPr>
            <a:r>
              <a:rPr lang="en-US" dirty="0">
                <a:solidFill>
                  <a:srgbClr val="008000"/>
                </a:solidFill>
              </a:rPr>
              <a:t>JOE</a:t>
            </a:r>
            <a:r>
              <a:rPr lang="en-US" dirty="0"/>
              <a:t>: </a:t>
            </a:r>
            <a:r>
              <a:rPr lang="en-US" sz="2200" dirty="0"/>
              <a:t>GRANT SELECT ON EMPLOYEE TO TOM;</a:t>
            </a:r>
          </a:p>
          <a:p>
            <a:pPr lvl="1">
              <a:buFont typeface="Wingdings" charset="2"/>
              <a:buChar char="q"/>
            </a:pPr>
            <a:r>
              <a:rPr lang="en-US" dirty="0"/>
              <a:t>RIK: </a:t>
            </a:r>
            <a:r>
              <a:rPr lang="en-US" sz="2200" dirty="0"/>
              <a:t>REVOKE SELECT ON EMPLOYEE FROM </a:t>
            </a:r>
            <a:r>
              <a:rPr lang="en-US" sz="2200" dirty="0">
                <a:solidFill>
                  <a:srgbClr val="800000"/>
                </a:solidFill>
              </a:rPr>
              <a:t>JOE</a:t>
            </a:r>
            <a:r>
              <a:rPr lang="en-US" sz="2200" dirty="0"/>
              <a:t>;</a:t>
            </a:r>
          </a:p>
          <a:p>
            <a:pPr marL="349250" lvl="1" indent="0">
              <a:lnSpc>
                <a:spcPts val="3000"/>
              </a:lnSpc>
              <a:spcBef>
                <a:spcPts val="3000"/>
              </a:spcBef>
              <a:buNone/>
            </a:pPr>
            <a:r>
              <a:rPr lang="en-US" sz="2600" dirty="0">
                <a:solidFill>
                  <a:srgbClr val="800000"/>
                </a:solidFill>
              </a:rPr>
              <a:t>RIK revokes SELECT privilege from JOE. JOE and TOM continue to retain the SELECT privilege due to the grant by Harry.</a:t>
            </a:r>
          </a:p>
        </p:txBody>
      </p:sp>
      <p:sp>
        <p:nvSpPr>
          <p:cNvPr id="6" name="Title 1"/>
          <p:cNvSpPr txBox="1">
            <a:spLocks/>
          </p:cNvSpPr>
          <p:nvPr/>
        </p:nvSpPr>
        <p:spPr>
          <a:xfrm>
            <a:off x="377980" y="422718"/>
            <a:ext cx="8423119" cy="845916"/>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a:ln w="17780" cmpd="sng">
                  <a:solidFill>
                    <a:schemeClr val="accent1">
                      <a:tint val="3000"/>
                    </a:schemeClr>
                  </a:solidFill>
                  <a:prstDash val="solid"/>
                  <a:miter lim="800000"/>
                </a:ln>
                <a:solidFill>
                  <a:schemeClr val="tx1"/>
                </a:solidFill>
                <a:effectLst/>
                <a:uLnTx/>
                <a:uFillTx/>
                <a:latin typeface="+mj-lt"/>
                <a:ea typeface="+mj-ea"/>
                <a:cs typeface="+mj-cs"/>
              </a:rPr>
              <a:t>Discretionary Access Control</a:t>
            </a:r>
          </a:p>
        </p:txBody>
      </p:sp>
      <p:sp>
        <p:nvSpPr>
          <p:cNvPr id="4" name="Slide Number Placeholder 3"/>
          <p:cNvSpPr>
            <a:spLocks noGrp="1"/>
          </p:cNvSpPr>
          <p:nvPr>
            <p:ph type="sldNum" sz="quarter" idx="12"/>
          </p:nvPr>
        </p:nvSpPr>
        <p:spPr/>
        <p:txBody>
          <a:bodyPr/>
          <a:lstStyle/>
          <a:p>
            <a:fld id="{0BD64A48-B733-9243-8BE8-93F2CA4C1D52}" type="slidenum">
              <a:rPr lang="en-US" smtClean="0"/>
              <a:pPr/>
              <a:t>109</a:t>
            </a:fld>
            <a:endParaRPr lang="en-US"/>
          </a:p>
        </p:txBody>
      </p:sp>
    </p:spTree>
    <p:extLst>
      <p:ext uri="{BB962C8B-B14F-4D97-AF65-F5344CB8AC3E}">
        <p14:creationId xmlns:p14="http://schemas.microsoft.com/office/powerpoint/2010/main" val="1327993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1" presetClass="entr" presetSubtype="1" fill="hold" grpId="0" nodeType="click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wheel(1)">
                                      <p:cBhvr>
                                        <p:cTn id="38"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idx="1"/>
            <p:custDataLst>
              <p:tags r:id="rId1"/>
            </p:custDataLst>
          </p:nvPr>
        </p:nvSpPr>
        <p:spPr/>
        <p:txBody>
          <a:bodyPr>
            <a:normAutofit/>
          </a:bodyPr>
          <a:lstStyle/>
          <a:p>
            <a:pPr eaLnBrk="1" hangingPunct="1"/>
            <a:r>
              <a:rPr lang="en-US" sz="2600" dirty="0"/>
              <a:t>Information system components include:</a:t>
            </a:r>
          </a:p>
          <a:p>
            <a:pPr lvl="1" eaLnBrk="1" hangingPunct="1"/>
            <a:r>
              <a:rPr lang="en-US" sz="2600" dirty="0"/>
              <a:t>Data</a:t>
            </a:r>
          </a:p>
          <a:p>
            <a:pPr lvl="1" eaLnBrk="1" hangingPunct="1"/>
            <a:r>
              <a:rPr lang="en-US" sz="2600" dirty="0"/>
              <a:t>Procedures</a:t>
            </a:r>
          </a:p>
          <a:p>
            <a:pPr lvl="1" eaLnBrk="1" hangingPunct="1"/>
            <a:r>
              <a:rPr lang="en-US" sz="2600" dirty="0"/>
              <a:t>Hardware</a:t>
            </a:r>
          </a:p>
          <a:p>
            <a:pPr lvl="1" eaLnBrk="1" hangingPunct="1"/>
            <a:r>
              <a:rPr lang="en-US" sz="2600" dirty="0"/>
              <a:t>Software</a:t>
            </a:r>
          </a:p>
          <a:p>
            <a:pPr lvl="1" eaLnBrk="1" hangingPunct="1"/>
            <a:r>
              <a:rPr lang="en-US" sz="2600" dirty="0"/>
              <a:t>Network</a:t>
            </a:r>
          </a:p>
          <a:p>
            <a:pPr lvl="1" eaLnBrk="1" hangingPunct="1"/>
            <a:r>
              <a:rPr lang="en-US" sz="2600" dirty="0"/>
              <a:t>People</a:t>
            </a:r>
          </a:p>
          <a:p>
            <a:pPr lvl="1" eaLnBrk="1" hangingPunct="1"/>
            <a:endParaRPr lang="en-US" sz="2600" dirty="0"/>
          </a:p>
        </p:txBody>
      </p:sp>
      <p:sp>
        <p:nvSpPr>
          <p:cNvPr id="13315" name="Slide Number Placeholder 4"/>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7829638D-D80C-4699-93C0-163531C17EEB}" type="slidenum">
              <a:rPr lang="en-US"/>
              <a:pPr/>
              <a:t>11</a:t>
            </a:fld>
            <a:endParaRPr lang="en-US"/>
          </a:p>
        </p:txBody>
      </p:sp>
      <p:sp>
        <p:nvSpPr>
          <p:cNvPr id="63490" name="Rectangle 2"/>
          <p:cNvSpPr>
            <a:spLocks noGrp="1" noChangeArrowheads="1"/>
          </p:cNvSpPr>
          <p:nvPr>
            <p:ph type="title"/>
            <p:custDataLst>
              <p:tags r:id="rId2"/>
            </p:custDataLst>
          </p:nvPr>
        </p:nvSpPr>
        <p:spPr/>
        <p:txBody>
          <a:bodyPr>
            <a:normAutofit/>
          </a:bodyPr>
          <a:lstStyle/>
          <a:p>
            <a:pPr eaLnBrk="1" fontAlgn="auto" hangingPunct="1">
              <a:spcAft>
                <a:spcPts val="0"/>
              </a:spcAft>
              <a:defRPr/>
            </a:pPr>
            <a:r>
              <a:rPr lang="en-US" sz="3600" b="1" dirty="0"/>
              <a:t>Information Systems (continued)</a:t>
            </a:r>
          </a:p>
        </p:txBody>
      </p:sp>
    </p:spTree>
    <p:extLst>
      <p:ext uri="{BB962C8B-B14F-4D97-AF65-F5344CB8AC3E}">
        <p14:creationId xmlns:p14="http://schemas.microsoft.com/office/powerpoint/2010/main" val="348791520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5356" y="460818"/>
            <a:ext cx="7466245" cy="807816"/>
          </a:xfrm>
        </p:spPr>
        <p:txBody>
          <a:bodyPr>
            <a:normAutofit/>
          </a:bodyPr>
          <a:lstStyle/>
          <a:p>
            <a:pPr>
              <a:lnSpc>
                <a:spcPct val="100000"/>
              </a:lnSpc>
            </a:pPr>
            <a:r>
              <a:rPr lang="en-US" sz="4000" b="1" dirty="0">
                <a:ln w="17780" cmpd="sng">
                  <a:solidFill>
                    <a:schemeClr val="accent1">
                      <a:tint val="3000"/>
                    </a:schemeClr>
                  </a:solidFill>
                  <a:prstDash val="solid"/>
                  <a:miter lim="800000"/>
                </a:ln>
              </a:rPr>
              <a:t>Limitations of DAC</a:t>
            </a:r>
          </a:p>
        </p:txBody>
      </p:sp>
      <p:sp>
        <p:nvSpPr>
          <p:cNvPr id="3" name="Content Placeholder 2"/>
          <p:cNvSpPr>
            <a:spLocks noGrp="1"/>
          </p:cNvSpPr>
          <p:nvPr>
            <p:ph idx="1"/>
          </p:nvPr>
        </p:nvSpPr>
        <p:spPr>
          <a:xfrm>
            <a:off x="342900" y="1809750"/>
            <a:ext cx="8462743" cy="3646360"/>
          </a:xfrm>
        </p:spPr>
        <p:txBody>
          <a:bodyPr>
            <a:normAutofit/>
          </a:bodyPr>
          <a:lstStyle/>
          <a:p>
            <a:pPr lvl="1" algn="just">
              <a:spcBef>
                <a:spcPts val="1200"/>
              </a:spcBef>
              <a:spcAft>
                <a:spcPts val="1600"/>
              </a:spcAft>
              <a:buFont typeface="Wingdings" charset="2"/>
              <a:buChar char="Ø"/>
            </a:pPr>
            <a:r>
              <a:rPr lang="en-US" dirty="0"/>
              <a:t>Granting of access is under user control. </a:t>
            </a:r>
          </a:p>
          <a:p>
            <a:pPr lvl="1" algn="just">
              <a:spcBef>
                <a:spcPts val="1200"/>
              </a:spcBef>
              <a:spcAft>
                <a:spcPts val="1600"/>
              </a:spcAft>
              <a:buFont typeface="Wingdings" charset="2"/>
              <a:buChar char="Ø"/>
            </a:pPr>
            <a:r>
              <a:rPr lang="en-US" dirty="0"/>
              <a:t>Users who possess a privilege with the grant option are free to grant it to whoever they choose to.</a:t>
            </a:r>
          </a:p>
          <a:p>
            <a:pPr lvl="1" algn="just">
              <a:spcBef>
                <a:spcPts val="1200"/>
              </a:spcBef>
              <a:spcAft>
                <a:spcPts val="1600"/>
              </a:spcAft>
              <a:buFont typeface="Wingdings" charset="2"/>
              <a:buChar char="Ø"/>
            </a:pPr>
            <a:r>
              <a:rPr lang="en-US" dirty="0">
                <a:solidFill>
                  <a:srgbClr val="008000"/>
                </a:solidFill>
              </a:rPr>
              <a:t>Serious limitations with respect to secrecy requirements</a:t>
            </a:r>
          </a:p>
        </p:txBody>
      </p:sp>
      <p:sp>
        <p:nvSpPr>
          <p:cNvPr id="4" name="Slide Number Placeholder 3"/>
          <p:cNvSpPr>
            <a:spLocks noGrp="1"/>
          </p:cNvSpPr>
          <p:nvPr>
            <p:ph type="sldNum" sz="quarter" idx="12"/>
          </p:nvPr>
        </p:nvSpPr>
        <p:spPr/>
        <p:txBody>
          <a:bodyPr/>
          <a:lstStyle/>
          <a:p>
            <a:fld id="{0BD64A48-B733-9243-8BE8-93F2CA4C1D52}" type="slidenum">
              <a:rPr lang="en-US" smtClean="0"/>
              <a:pPr/>
              <a:t>110</a:t>
            </a:fld>
            <a:endParaRPr lang="en-US"/>
          </a:p>
        </p:txBody>
      </p:sp>
    </p:spTree>
    <p:extLst>
      <p:ext uri="{BB962C8B-B14F-4D97-AF65-F5344CB8AC3E}">
        <p14:creationId xmlns:p14="http://schemas.microsoft.com/office/powerpoint/2010/main" val="2054322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strips(downLeft)">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edge">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heel(1)">
                                      <p:cBhvr>
                                        <p:cTn id="2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a:stretch>
            <a:fillRect/>
          </a:stretch>
        </p:blipFill>
        <p:spPr bwMode="auto">
          <a:xfrm>
            <a:off x="96517" y="1428750"/>
            <a:ext cx="8933183" cy="4760913"/>
          </a:xfrm>
          <a:prstGeom prst="rect">
            <a:avLst/>
          </a:prstGeom>
          <a:noFill/>
          <a:ln w="9525">
            <a:noFill/>
            <a:miter lim="800000"/>
            <a:headEnd/>
            <a:tailEnd/>
          </a:ln>
          <a:effectLst/>
        </p:spPr>
      </p:pic>
      <p:sp>
        <p:nvSpPr>
          <p:cNvPr id="5" name="Title 1"/>
          <p:cNvSpPr>
            <a:spLocks noGrp="1"/>
          </p:cNvSpPr>
          <p:nvPr>
            <p:ph type="title"/>
          </p:nvPr>
        </p:nvSpPr>
        <p:spPr>
          <a:xfrm>
            <a:off x="875356" y="460818"/>
            <a:ext cx="7466245" cy="807816"/>
          </a:xfrm>
        </p:spPr>
        <p:txBody>
          <a:bodyPr>
            <a:normAutofit/>
          </a:bodyPr>
          <a:lstStyle/>
          <a:p>
            <a:pPr>
              <a:lnSpc>
                <a:spcPct val="100000"/>
              </a:lnSpc>
            </a:pPr>
            <a:r>
              <a:rPr lang="en-US" sz="4000" b="1" dirty="0">
                <a:ln w="17780" cmpd="sng">
                  <a:solidFill>
                    <a:schemeClr val="accent1">
                      <a:tint val="3000"/>
                    </a:schemeClr>
                  </a:solidFill>
                  <a:prstDash val="solid"/>
                  <a:miter lim="800000"/>
                </a:ln>
              </a:rPr>
              <a:t>Limitations of DAC</a:t>
            </a:r>
          </a:p>
        </p:txBody>
      </p:sp>
      <p:sp>
        <p:nvSpPr>
          <p:cNvPr id="6" name="Slide Number Placeholder 5"/>
          <p:cNvSpPr>
            <a:spLocks noGrp="1"/>
          </p:cNvSpPr>
          <p:nvPr>
            <p:ph type="sldNum" sz="quarter" idx="12"/>
          </p:nvPr>
        </p:nvSpPr>
        <p:spPr/>
        <p:txBody>
          <a:bodyPr/>
          <a:lstStyle/>
          <a:p>
            <a:fld id="{0BD64A48-B733-9243-8BE8-93F2CA4C1D52}" type="slidenum">
              <a:rPr lang="en-US" smtClean="0"/>
              <a:pPr/>
              <a:t>111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3984" y="327468"/>
            <a:ext cx="8079840" cy="941166"/>
          </a:xfrm>
        </p:spPr>
        <p:txBody>
          <a:bodyPr>
            <a:noAutofit/>
          </a:bodyPr>
          <a:lstStyle/>
          <a:p>
            <a:pPr>
              <a:lnSpc>
                <a:spcPct val="100000"/>
              </a:lnSpc>
            </a:pPr>
            <a:r>
              <a:rPr lang="en-US" sz="4000" b="1" dirty="0">
                <a:ln w="17780" cmpd="sng">
                  <a:solidFill>
                    <a:schemeClr val="accent1">
                      <a:tint val="3000"/>
                    </a:schemeClr>
                  </a:solidFill>
                  <a:prstDash val="solid"/>
                  <a:miter lim="800000"/>
                </a:ln>
              </a:rPr>
              <a:t>Another Limitations of DAC (Example)</a:t>
            </a:r>
          </a:p>
        </p:txBody>
      </p:sp>
      <p:sp>
        <p:nvSpPr>
          <p:cNvPr id="3" name="Content Placeholder 2"/>
          <p:cNvSpPr>
            <a:spLocks noGrp="1"/>
          </p:cNvSpPr>
          <p:nvPr>
            <p:ph idx="1"/>
          </p:nvPr>
        </p:nvSpPr>
        <p:spPr>
          <a:xfrm>
            <a:off x="523984" y="1962150"/>
            <a:ext cx="8431212" cy="3941311"/>
          </a:xfrm>
        </p:spPr>
        <p:txBody>
          <a:bodyPr>
            <a:normAutofit fontScale="92500" lnSpcReduction="10000"/>
          </a:bodyPr>
          <a:lstStyle/>
          <a:p>
            <a:pPr lvl="1">
              <a:spcBef>
                <a:spcPts val="600"/>
              </a:spcBef>
              <a:spcAft>
                <a:spcPts val="600"/>
              </a:spcAft>
              <a:buFont typeface="Wingdings" charset="2"/>
              <a:buChar char="Ø"/>
            </a:pPr>
            <a:r>
              <a:rPr lang="en-US" dirty="0">
                <a:solidFill>
                  <a:srgbClr val="FF0000"/>
                </a:solidFill>
              </a:rPr>
              <a:t>TOM</a:t>
            </a:r>
            <a:r>
              <a:rPr lang="en-US" dirty="0"/>
              <a:t>: GRANT SELECT ON </a:t>
            </a:r>
            <a:r>
              <a:rPr lang="en-US" dirty="0">
                <a:solidFill>
                  <a:srgbClr val="0000FF"/>
                </a:solidFill>
              </a:rPr>
              <a:t>EMPLOYEE</a:t>
            </a:r>
            <a:r>
              <a:rPr lang="en-US" dirty="0"/>
              <a:t> TO </a:t>
            </a:r>
            <a:r>
              <a:rPr lang="en-US" dirty="0">
                <a:solidFill>
                  <a:srgbClr val="FF6600"/>
                </a:solidFill>
              </a:rPr>
              <a:t>RIK</a:t>
            </a:r>
            <a:r>
              <a:rPr lang="en-US" dirty="0"/>
              <a:t>;</a:t>
            </a:r>
          </a:p>
          <a:p>
            <a:pPr marL="0" lvl="1" indent="0">
              <a:lnSpc>
                <a:spcPct val="120000"/>
              </a:lnSpc>
              <a:spcBef>
                <a:spcPts val="1200"/>
              </a:spcBef>
              <a:spcAft>
                <a:spcPts val="1200"/>
              </a:spcAft>
              <a:buNone/>
            </a:pPr>
            <a:r>
              <a:rPr lang="en-US" dirty="0"/>
              <a:t>          No grant option is given to </a:t>
            </a:r>
            <a:r>
              <a:rPr lang="en-US" dirty="0">
                <a:solidFill>
                  <a:srgbClr val="FF6600"/>
                </a:solidFill>
              </a:rPr>
              <a:t>RIK</a:t>
            </a:r>
          </a:p>
          <a:p>
            <a:pPr marL="0" lvl="1" indent="0">
              <a:lnSpc>
                <a:spcPct val="120000"/>
              </a:lnSpc>
              <a:spcBef>
                <a:spcPts val="1200"/>
              </a:spcBef>
              <a:spcAft>
                <a:spcPts val="1200"/>
              </a:spcAft>
              <a:buNone/>
            </a:pPr>
            <a:r>
              <a:rPr lang="en-US" dirty="0">
                <a:solidFill>
                  <a:srgbClr val="0000CC"/>
                </a:solidFill>
              </a:rPr>
              <a:t>        Still</a:t>
            </a:r>
            <a:r>
              <a:rPr lang="en-US" dirty="0">
                <a:solidFill>
                  <a:srgbClr val="FFFF00"/>
                </a:solidFill>
              </a:rPr>
              <a:t> </a:t>
            </a:r>
            <a:r>
              <a:rPr lang="en-US" dirty="0">
                <a:solidFill>
                  <a:srgbClr val="FF6600"/>
                </a:solidFill>
              </a:rPr>
              <a:t>RIK</a:t>
            </a:r>
            <a:r>
              <a:rPr lang="en-US" dirty="0">
                <a:solidFill>
                  <a:srgbClr val="FFFF00"/>
                </a:solidFill>
              </a:rPr>
              <a:t> </a:t>
            </a:r>
            <a:r>
              <a:rPr lang="en-US" dirty="0">
                <a:solidFill>
                  <a:srgbClr val="0000CC"/>
                </a:solidFill>
              </a:rPr>
              <a:t>can pass information to another user say </a:t>
            </a:r>
            <a:r>
              <a:rPr lang="en-US" dirty="0">
                <a:solidFill>
                  <a:srgbClr val="FF6600"/>
                </a:solidFill>
              </a:rPr>
              <a:t>HARRY</a:t>
            </a:r>
          </a:p>
          <a:p>
            <a:pPr lvl="1">
              <a:buFont typeface="Wingdings" charset="2"/>
              <a:buChar char="Ø"/>
            </a:pPr>
            <a:r>
              <a:rPr lang="en-US" dirty="0">
                <a:solidFill>
                  <a:srgbClr val="FF6600"/>
                </a:solidFill>
              </a:rPr>
              <a:t>RIK</a:t>
            </a:r>
            <a:r>
              <a:rPr lang="en-US" dirty="0"/>
              <a:t> can create a </a:t>
            </a:r>
            <a:r>
              <a:rPr lang="en-US" dirty="0">
                <a:solidFill>
                  <a:srgbClr val="0000FF"/>
                </a:solidFill>
              </a:rPr>
              <a:t>COPY-OF-EMPLOYEE</a:t>
            </a:r>
            <a:r>
              <a:rPr lang="en-US" dirty="0"/>
              <a:t> RELATION and can grant privilege to others (</a:t>
            </a:r>
            <a:r>
              <a:rPr lang="en-US" dirty="0">
                <a:solidFill>
                  <a:schemeClr val="accent4"/>
                </a:solidFill>
              </a:rPr>
              <a:t>Harry</a:t>
            </a:r>
            <a:r>
              <a:rPr lang="en-US" dirty="0"/>
              <a:t>) on this relation(table).</a:t>
            </a:r>
          </a:p>
          <a:p>
            <a:pPr marL="0" lvl="1" indent="0" algn="just">
              <a:spcBef>
                <a:spcPts val="1800"/>
              </a:spcBef>
              <a:buNone/>
            </a:pPr>
            <a:r>
              <a:rPr lang="en-US" dirty="0"/>
              <a:t>Harry has access to all the information in the EMPLOYEE table.</a:t>
            </a:r>
          </a:p>
          <a:p>
            <a:pPr lvl="1">
              <a:buFont typeface="Wingdings" charset="2"/>
              <a:buChar char="Ø"/>
            </a:pPr>
            <a:endParaRPr lang="en-US" dirty="0"/>
          </a:p>
        </p:txBody>
      </p:sp>
      <p:sp>
        <p:nvSpPr>
          <p:cNvPr id="4" name="Slide Number Placeholder 3"/>
          <p:cNvSpPr>
            <a:spLocks noGrp="1"/>
          </p:cNvSpPr>
          <p:nvPr>
            <p:ph type="sldNum" sz="quarter" idx="12"/>
          </p:nvPr>
        </p:nvSpPr>
        <p:spPr/>
        <p:txBody>
          <a:bodyPr/>
          <a:lstStyle/>
          <a:p>
            <a:fld id="{0BD64A48-B733-9243-8BE8-93F2CA4C1D52}" type="slidenum">
              <a:rPr lang="en-US" smtClean="0"/>
              <a:pPr/>
              <a:t>112</a:t>
            </a:fld>
            <a:endParaRPr lang="en-US"/>
          </a:p>
        </p:txBody>
      </p:sp>
    </p:spTree>
    <p:extLst>
      <p:ext uri="{BB962C8B-B14F-4D97-AF65-F5344CB8AC3E}">
        <p14:creationId xmlns:p14="http://schemas.microsoft.com/office/powerpoint/2010/main" val="1103682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5"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p:cTn id="17" dur="1000" fill="hold"/>
                                        <p:tgtEl>
                                          <p:spTgt spid="3">
                                            <p:txEl>
                                              <p:pRg st="1" end="1"/>
                                            </p:txEl>
                                          </p:spTgt>
                                        </p:tgtEl>
                                        <p:attrNameLst>
                                          <p:attrName>ppt_w</p:attrName>
                                        </p:attrNameLst>
                                      </p:cBhvr>
                                      <p:tavLst>
                                        <p:tav tm="0">
                                          <p:val>
                                            <p:strVal val="#ppt_w*0.70"/>
                                          </p:val>
                                        </p:tav>
                                        <p:tav tm="100000">
                                          <p:val>
                                            <p:strVal val="#ppt_w"/>
                                          </p:val>
                                        </p:tav>
                                      </p:tavLst>
                                    </p:anim>
                                    <p:anim calcmode="lin" valueType="num">
                                      <p:cBhvr>
                                        <p:cTn id="18" dur="1000" fill="hold"/>
                                        <p:tgtEl>
                                          <p:spTgt spid="3">
                                            <p:txEl>
                                              <p:pRg st="1" end="1"/>
                                            </p:txEl>
                                          </p:spTgt>
                                        </p:tgtEl>
                                        <p:attrNameLst>
                                          <p:attrName>ppt_h</p:attrName>
                                        </p:attrNameLst>
                                      </p:cBhvr>
                                      <p:tavLst>
                                        <p:tav tm="0">
                                          <p:val>
                                            <p:strVal val="#ppt_h"/>
                                          </p:val>
                                        </p:tav>
                                        <p:tav tm="100000">
                                          <p:val>
                                            <p:strVal val="#ppt_h"/>
                                          </p:val>
                                        </p:tav>
                                      </p:tavLst>
                                    </p:anim>
                                    <p:animEffect transition="in" filter="fade">
                                      <p:cBhvr>
                                        <p:cTn id="19" dur="10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55" presetClass="entr" presetSubtype="0"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p:cTn id="24" dur="1000" fill="hold"/>
                                        <p:tgtEl>
                                          <p:spTgt spid="3">
                                            <p:txEl>
                                              <p:pRg st="2" end="2"/>
                                            </p:txEl>
                                          </p:spTgt>
                                        </p:tgtEl>
                                        <p:attrNameLst>
                                          <p:attrName>ppt_w</p:attrName>
                                        </p:attrNameLst>
                                      </p:cBhvr>
                                      <p:tavLst>
                                        <p:tav tm="0">
                                          <p:val>
                                            <p:strVal val="#ppt_w*0.70"/>
                                          </p:val>
                                        </p:tav>
                                        <p:tav tm="100000">
                                          <p:val>
                                            <p:strVal val="#ppt_w"/>
                                          </p:val>
                                        </p:tav>
                                      </p:tavLst>
                                    </p:anim>
                                    <p:anim calcmode="lin" valueType="num">
                                      <p:cBhvr>
                                        <p:cTn id="25" dur="1000" fill="hold"/>
                                        <p:tgtEl>
                                          <p:spTgt spid="3">
                                            <p:txEl>
                                              <p:pRg st="2" end="2"/>
                                            </p:txEl>
                                          </p:spTgt>
                                        </p:tgtEl>
                                        <p:attrNameLst>
                                          <p:attrName>ppt_h</p:attrName>
                                        </p:attrNameLst>
                                      </p:cBhvr>
                                      <p:tavLst>
                                        <p:tav tm="0">
                                          <p:val>
                                            <p:strVal val="#ppt_h"/>
                                          </p:val>
                                        </p:tav>
                                        <p:tav tm="100000">
                                          <p:val>
                                            <p:strVal val="#ppt_h"/>
                                          </p:val>
                                        </p:tav>
                                      </p:tavLst>
                                    </p:anim>
                                    <p:animEffect transition="in" filter="fade">
                                      <p:cBhvr>
                                        <p:cTn id="26" dur="1000"/>
                                        <p:tgtEl>
                                          <p:spTgt spid="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500"/>
                                        <p:tgtEl>
                                          <p:spTgt spid="3">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Effect transition="in" filter="fade">
                                      <p:cBhvr>
                                        <p:cTn id="3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3984" y="0"/>
            <a:ext cx="7963844" cy="1447800"/>
          </a:xfrm>
        </p:spPr>
        <p:txBody>
          <a:bodyPr>
            <a:normAutofit/>
          </a:bodyPr>
          <a:lstStyle/>
          <a:p>
            <a:pPr>
              <a:lnSpc>
                <a:spcPct val="100000"/>
              </a:lnSpc>
            </a:pPr>
            <a:r>
              <a:rPr lang="en-US" sz="4000" b="1" dirty="0">
                <a:ln w="17780" cmpd="sng">
                  <a:solidFill>
                    <a:schemeClr val="accent1">
                      <a:tint val="3000"/>
                    </a:schemeClr>
                  </a:solidFill>
                  <a:prstDash val="solid"/>
                  <a:miter lim="800000"/>
                </a:ln>
              </a:rPr>
              <a:t>Another Limitations of DAC (Example)</a:t>
            </a:r>
          </a:p>
        </p:txBody>
      </p:sp>
      <p:sp>
        <p:nvSpPr>
          <p:cNvPr id="3" name="Content Placeholder 2"/>
          <p:cNvSpPr>
            <a:spLocks noGrp="1"/>
          </p:cNvSpPr>
          <p:nvPr>
            <p:ph idx="1"/>
          </p:nvPr>
        </p:nvSpPr>
        <p:spPr>
          <a:xfrm>
            <a:off x="523984" y="1676400"/>
            <a:ext cx="8431212" cy="4086113"/>
          </a:xfrm>
        </p:spPr>
        <p:txBody>
          <a:bodyPr>
            <a:normAutofit/>
          </a:bodyPr>
          <a:lstStyle/>
          <a:p>
            <a:pPr lvl="1" algn="just">
              <a:spcBef>
                <a:spcPts val="1200"/>
              </a:spcBef>
              <a:spcAft>
                <a:spcPts val="1200"/>
              </a:spcAft>
              <a:buFont typeface="Wingdings" charset="2"/>
              <a:buChar char="Ø"/>
            </a:pPr>
            <a:r>
              <a:rPr lang="en-US" dirty="0"/>
              <a:t>Suppose </a:t>
            </a:r>
            <a:r>
              <a:rPr lang="en-US" dirty="0" err="1">
                <a:solidFill>
                  <a:srgbClr val="EB6615"/>
                </a:solidFill>
              </a:rPr>
              <a:t>Rik</a:t>
            </a:r>
            <a:r>
              <a:rPr lang="en-US" dirty="0"/>
              <a:t> is a trusted confident of </a:t>
            </a:r>
            <a:r>
              <a:rPr lang="en-US" dirty="0">
                <a:solidFill>
                  <a:srgbClr val="EB6615"/>
                </a:solidFill>
              </a:rPr>
              <a:t>Tom</a:t>
            </a:r>
            <a:r>
              <a:rPr lang="en-US" dirty="0"/>
              <a:t> and would not deliberately subvert </a:t>
            </a:r>
            <a:r>
              <a:rPr lang="en-US" dirty="0">
                <a:solidFill>
                  <a:srgbClr val="FF6600"/>
                </a:solidFill>
              </a:rPr>
              <a:t>Tom’s</a:t>
            </a:r>
            <a:r>
              <a:rPr lang="en-US" dirty="0"/>
              <a:t> intentions regarding EMPLOYEE table.</a:t>
            </a:r>
          </a:p>
          <a:p>
            <a:pPr lvl="1" algn="just">
              <a:spcBef>
                <a:spcPts val="1200"/>
              </a:spcBef>
              <a:spcAft>
                <a:spcPts val="1200"/>
              </a:spcAft>
              <a:buFont typeface="Wingdings" charset="2"/>
              <a:buChar char="Ø"/>
            </a:pPr>
            <a:r>
              <a:rPr lang="en-US" dirty="0" err="1">
                <a:solidFill>
                  <a:srgbClr val="EB6615"/>
                </a:solidFill>
              </a:rPr>
              <a:t>Rik</a:t>
            </a:r>
            <a:r>
              <a:rPr lang="en-US" dirty="0"/>
              <a:t> uses a fancy text editor supplied to him by </a:t>
            </a:r>
            <a:r>
              <a:rPr lang="en-US" dirty="0">
                <a:solidFill>
                  <a:srgbClr val="EB6615"/>
                </a:solidFill>
              </a:rPr>
              <a:t>Harry</a:t>
            </a:r>
            <a:r>
              <a:rPr lang="en-US" dirty="0"/>
              <a:t>.</a:t>
            </a:r>
          </a:p>
          <a:p>
            <a:pPr lvl="1" algn="just">
              <a:spcBef>
                <a:spcPts val="1200"/>
              </a:spcBef>
              <a:spcAft>
                <a:spcPts val="1200"/>
              </a:spcAft>
              <a:buFont typeface="Wingdings" charset="2"/>
              <a:buChar char="Ø"/>
            </a:pPr>
            <a:r>
              <a:rPr lang="en-US" dirty="0"/>
              <a:t>This editor provides all editing needs that </a:t>
            </a:r>
            <a:r>
              <a:rPr lang="en-US" dirty="0" err="1">
                <a:solidFill>
                  <a:srgbClr val="EB6615"/>
                </a:solidFill>
              </a:rPr>
              <a:t>Rik</a:t>
            </a:r>
            <a:r>
              <a:rPr lang="en-US" dirty="0"/>
              <a:t> needs.</a:t>
            </a:r>
          </a:p>
          <a:p>
            <a:pPr marL="349250" lvl="1" indent="0" algn="just">
              <a:buNone/>
            </a:pPr>
            <a:endParaRPr lang="en-US" dirty="0"/>
          </a:p>
          <a:p>
            <a:pPr lvl="1" algn="just">
              <a:buFont typeface="Wingdings" charset="2"/>
              <a:buChar char="Ø"/>
            </a:pPr>
            <a:endParaRPr lang="en-US" dirty="0"/>
          </a:p>
        </p:txBody>
      </p:sp>
      <p:sp>
        <p:nvSpPr>
          <p:cNvPr id="4" name="Slide Number Placeholder 3"/>
          <p:cNvSpPr>
            <a:spLocks noGrp="1"/>
          </p:cNvSpPr>
          <p:nvPr>
            <p:ph type="sldNum" sz="quarter" idx="12"/>
          </p:nvPr>
        </p:nvSpPr>
        <p:spPr/>
        <p:txBody>
          <a:bodyPr/>
          <a:lstStyle/>
          <a:p>
            <a:fld id="{0BD64A48-B733-9243-8BE8-93F2CA4C1D52}" type="slidenum">
              <a:rPr lang="en-US" smtClean="0"/>
              <a:pPr/>
              <a:t>113</a:t>
            </a:fld>
            <a:endParaRPr lang="en-US"/>
          </a:p>
        </p:txBody>
      </p:sp>
    </p:spTree>
    <p:extLst>
      <p:ext uri="{BB962C8B-B14F-4D97-AF65-F5344CB8AC3E}">
        <p14:creationId xmlns:p14="http://schemas.microsoft.com/office/powerpoint/2010/main" val="2331362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0"/>
                                        <p:tgtEl>
                                          <p:spTgt spid="3">
                                            <p:txEl>
                                              <p:pRg st="0" end="0"/>
                                            </p:txEl>
                                          </p:spTgt>
                                        </p:tgtEl>
                                      </p:cBhvr>
                                    </p:animEffect>
                                    <p:anim calcmode="lin" valueType="num">
                                      <p:cBhvr>
                                        <p:cTn id="13"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14"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3984" y="544734"/>
            <a:ext cx="7951144" cy="1447800"/>
          </a:xfrm>
        </p:spPr>
        <p:txBody>
          <a:bodyPr>
            <a:normAutofit/>
          </a:bodyPr>
          <a:lstStyle/>
          <a:p>
            <a:pPr>
              <a:lnSpc>
                <a:spcPct val="100000"/>
              </a:lnSpc>
            </a:pPr>
            <a:r>
              <a:rPr lang="en-US" sz="4000" b="1" dirty="0">
                <a:ln w="17780" cmpd="sng">
                  <a:solidFill>
                    <a:schemeClr val="accent1">
                      <a:tint val="3000"/>
                    </a:schemeClr>
                  </a:solidFill>
                  <a:prstDash val="solid"/>
                  <a:miter lim="800000"/>
                </a:ln>
              </a:rPr>
              <a:t>Another Limitations of DAC (Example)</a:t>
            </a:r>
          </a:p>
        </p:txBody>
      </p:sp>
      <p:sp>
        <p:nvSpPr>
          <p:cNvPr id="3" name="Content Placeholder 2"/>
          <p:cNvSpPr>
            <a:spLocks noGrp="1"/>
          </p:cNvSpPr>
          <p:nvPr>
            <p:ph idx="1"/>
          </p:nvPr>
        </p:nvSpPr>
        <p:spPr>
          <a:xfrm>
            <a:off x="523984" y="1992534"/>
            <a:ext cx="8431212" cy="3019313"/>
          </a:xfrm>
        </p:spPr>
        <p:txBody>
          <a:bodyPr>
            <a:noAutofit/>
          </a:bodyPr>
          <a:lstStyle/>
          <a:p>
            <a:pPr lvl="1">
              <a:spcBef>
                <a:spcPts val="1200"/>
              </a:spcBef>
              <a:spcAft>
                <a:spcPts val="1200"/>
              </a:spcAft>
              <a:buFont typeface="Wingdings" charset="2"/>
              <a:buChar char="Ø"/>
            </a:pPr>
            <a:r>
              <a:rPr lang="en-US" dirty="0">
                <a:solidFill>
                  <a:srgbClr val="EB6615"/>
                </a:solidFill>
              </a:rPr>
              <a:t>Harry</a:t>
            </a:r>
            <a:r>
              <a:rPr lang="en-US" dirty="0"/>
              <a:t> has also programmed it to create </a:t>
            </a:r>
            <a:r>
              <a:rPr lang="en-US" dirty="0">
                <a:solidFill>
                  <a:srgbClr val="0000FF"/>
                </a:solidFill>
              </a:rPr>
              <a:t>COPY-OF-EMPLOYEE</a:t>
            </a:r>
            <a:r>
              <a:rPr lang="en-US" dirty="0"/>
              <a:t> relation and execute the following grant operation.</a:t>
            </a:r>
          </a:p>
          <a:p>
            <a:pPr lvl="1">
              <a:spcBef>
                <a:spcPts val="1200"/>
              </a:spcBef>
              <a:spcAft>
                <a:spcPts val="1200"/>
              </a:spcAft>
              <a:buFont typeface="Wingdings" charset="2"/>
              <a:buChar char="Ø"/>
            </a:pPr>
            <a:r>
              <a:rPr lang="en-US" dirty="0">
                <a:solidFill>
                  <a:srgbClr val="FF6600"/>
                </a:solidFill>
              </a:rPr>
              <a:t>RIK</a:t>
            </a:r>
            <a:r>
              <a:rPr lang="en-US" dirty="0"/>
              <a:t>: GRANT SELECT ON COPY-OF-EMPLOYEE TO HARRY</a:t>
            </a:r>
          </a:p>
          <a:p>
            <a:pPr lvl="1">
              <a:spcBef>
                <a:spcPts val="1200"/>
              </a:spcBef>
              <a:spcAft>
                <a:spcPts val="1200"/>
              </a:spcAft>
              <a:buFont typeface="Wingdings" charset="2"/>
              <a:buChar char="Ø"/>
            </a:pPr>
            <a:r>
              <a:rPr lang="en-US" dirty="0"/>
              <a:t>Such S/W is said to be a </a:t>
            </a:r>
            <a:r>
              <a:rPr lang="en-US" dirty="0">
                <a:solidFill>
                  <a:srgbClr val="800000"/>
                </a:solidFill>
              </a:rPr>
              <a:t>Trojan Horse</a:t>
            </a:r>
            <a:r>
              <a:rPr lang="en-US" dirty="0"/>
              <a:t>.</a:t>
            </a:r>
          </a:p>
          <a:p>
            <a:pPr lvl="1">
              <a:buFont typeface="Wingdings" charset="2"/>
              <a:buChar char="Ø"/>
            </a:pPr>
            <a:endParaRPr lang="en-US" dirty="0"/>
          </a:p>
        </p:txBody>
      </p:sp>
      <p:sp>
        <p:nvSpPr>
          <p:cNvPr id="4" name="Slide Number Placeholder 3"/>
          <p:cNvSpPr>
            <a:spLocks noGrp="1"/>
          </p:cNvSpPr>
          <p:nvPr>
            <p:ph type="sldNum" sz="quarter" idx="12"/>
          </p:nvPr>
        </p:nvSpPr>
        <p:spPr/>
        <p:txBody>
          <a:bodyPr/>
          <a:lstStyle/>
          <a:p>
            <a:fld id="{0BD64A48-B733-9243-8BE8-93F2CA4C1D52}" type="slidenum">
              <a:rPr lang="en-US" smtClean="0"/>
              <a:pPr/>
              <a:t>114</a:t>
            </a:fld>
            <a:endParaRPr lang="en-US"/>
          </a:p>
        </p:txBody>
      </p:sp>
    </p:spTree>
    <p:extLst>
      <p:ext uri="{BB962C8B-B14F-4D97-AF65-F5344CB8AC3E}">
        <p14:creationId xmlns:p14="http://schemas.microsoft.com/office/powerpoint/2010/main" val="753789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p:cNvSpPr>
            <a:spLocks noGrp="1" noChangeArrowheads="1"/>
          </p:cNvSpPr>
          <p:nvPr>
            <p:ph idx="1"/>
            <p:custDataLst>
              <p:tags r:id="rId1"/>
            </p:custDataLst>
          </p:nvPr>
        </p:nvSpPr>
        <p:spPr/>
        <p:txBody>
          <a:bodyPr>
            <a:normAutofit/>
          </a:bodyPr>
          <a:lstStyle/>
          <a:p>
            <a:pPr marL="533400" indent="-533400" algn="just" eaLnBrk="1" hangingPunct="1">
              <a:lnSpc>
                <a:spcPct val="80000"/>
              </a:lnSpc>
              <a:buFontTx/>
              <a:buNone/>
            </a:pPr>
            <a:r>
              <a:rPr lang="en-US" sz="2600" dirty="0"/>
              <a:t>You are a security officer working for a medium-sized research company.  You have been assigned to guard a back entrance checkpoint. One day, a well-known manager walks out with a box of papers. A day after you are summoned to the security office by your manager and the security director for questioning about the manager who had been terminated the day before.  The manager had walked out with highly confidential information.</a:t>
            </a:r>
          </a:p>
          <a:p>
            <a:pPr marL="533400" indent="-533400" algn="just" eaLnBrk="1" hangingPunct="1">
              <a:lnSpc>
                <a:spcPct val="80000"/>
              </a:lnSpc>
              <a:buFontTx/>
              <a:buAutoNum type="arabicPeriod"/>
            </a:pPr>
            <a:r>
              <a:rPr lang="en-US" sz="2600" dirty="0"/>
              <a:t>Outline briefly what types of security measures were violated and how to avoid those violations. </a:t>
            </a:r>
          </a:p>
          <a:p>
            <a:pPr marL="533400" indent="-533400" algn="just" eaLnBrk="1" hangingPunct="1">
              <a:lnSpc>
                <a:spcPct val="80000"/>
              </a:lnSpc>
              <a:buFontTx/>
              <a:buAutoNum type="arabicPeriod"/>
            </a:pPr>
            <a:r>
              <a:rPr lang="en-US" sz="2600" dirty="0"/>
              <a:t>Describe how this incident may result in security violations.</a:t>
            </a:r>
          </a:p>
        </p:txBody>
      </p:sp>
      <p:sp>
        <p:nvSpPr>
          <p:cNvPr id="58371" name="Slide Number Placeholder 4"/>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0C82CFFC-71E3-4109-9424-4D10E866D3F5}" type="slidenum">
              <a:rPr lang="en-US"/>
              <a:pPr/>
              <a:t>115</a:t>
            </a:fld>
            <a:endParaRPr lang="en-US"/>
          </a:p>
        </p:txBody>
      </p:sp>
      <p:sp>
        <p:nvSpPr>
          <p:cNvPr id="112642" name="Rectangle 2"/>
          <p:cNvSpPr>
            <a:spLocks noGrp="1" noChangeArrowheads="1"/>
          </p:cNvSpPr>
          <p:nvPr>
            <p:ph type="title"/>
            <p:custDataLst>
              <p:tags r:id="rId2"/>
            </p:custDataLst>
          </p:nvPr>
        </p:nvSpPr>
        <p:spPr/>
        <p:txBody>
          <a:bodyPr>
            <a:normAutofit/>
          </a:bodyPr>
          <a:lstStyle/>
          <a:p>
            <a:pPr eaLnBrk="1" fontAlgn="auto" hangingPunct="1">
              <a:spcAft>
                <a:spcPts val="0"/>
              </a:spcAft>
              <a:defRPr/>
            </a:pPr>
            <a:r>
              <a:rPr lang="en-US" dirty="0"/>
              <a:t>Hands-on Projects (10 minutes)</a:t>
            </a:r>
          </a:p>
        </p:txBody>
      </p:sp>
    </p:spTree>
    <p:extLst>
      <p:ext uri="{BB962C8B-B14F-4D97-AF65-F5344CB8AC3E}">
        <p14:creationId xmlns:p14="http://schemas.microsoft.com/office/powerpoint/2010/main" val="418225866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57550"/>
            <a:ext cx="8229600" cy="1143000"/>
          </a:xfrm>
        </p:spPr>
        <p:txBody>
          <a:bodyPr/>
          <a:lstStyle/>
          <a:p>
            <a:r>
              <a:rPr lang="en-US" dirty="0"/>
              <a:t>Thank you !!</a:t>
            </a:r>
          </a:p>
        </p:txBody>
      </p:sp>
      <p:sp>
        <p:nvSpPr>
          <p:cNvPr id="3" name="Slide Number Placeholder 2"/>
          <p:cNvSpPr>
            <a:spLocks noGrp="1"/>
          </p:cNvSpPr>
          <p:nvPr>
            <p:ph type="sldNum" sz="quarter" idx="12"/>
          </p:nvPr>
        </p:nvSpPr>
        <p:spPr/>
        <p:txBody>
          <a:bodyPr/>
          <a:lstStyle/>
          <a:p>
            <a:fld id="{0BD64A48-B733-9243-8BE8-93F2CA4C1D52}" type="slidenum">
              <a:rPr lang="en-US" smtClean="0"/>
              <a:pPr/>
              <a:t>116</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3" descr="Fig01-02"/>
          <p:cNvPicPr>
            <a:picLocks noGrp="1" noChangeAspect="1" noChangeArrowheads="1"/>
          </p:cNvPicPr>
          <p:nvPr>
            <p:ph idx="1"/>
            <p:custDataLst>
              <p:tags r:id="rId1"/>
            </p:custDataLst>
          </p:nvPr>
        </p:nvPicPr>
        <p:blipFill>
          <a:blip r:embed="rId5">
            <a:extLst>
              <a:ext uri="{28A0092B-C50C-407E-A947-70E740481C1C}">
                <a14:useLocalDpi xmlns:a14="http://schemas.microsoft.com/office/drawing/2010/main" val="0"/>
              </a:ext>
            </a:extLst>
          </a:blip>
          <a:srcRect/>
          <a:stretch>
            <a:fillRect/>
          </a:stretch>
        </p:blipFill>
        <p:spPr>
          <a:xfrm>
            <a:off x="1295400" y="1447800"/>
            <a:ext cx="7445188" cy="5273675"/>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4339" name="Slide Number Placeholder 4"/>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F2E134EA-7ED7-4660-B17E-882753FA7069}" type="slidenum">
              <a:rPr lang="en-US"/>
              <a:pPr/>
              <a:t>12</a:t>
            </a:fld>
            <a:endParaRPr lang="en-US"/>
          </a:p>
        </p:txBody>
      </p:sp>
      <p:sp>
        <p:nvSpPr>
          <p:cNvPr id="64514" name="Rectangle 2"/>
          <p:cNvSpPr>
            <a:spLocks noGrp="1" noChangeArrowheads="1"/>
          </p:cNvSpPr>
          <p:nvPr>
            <p:ph type="title"/>
            <p:custDataLst>
              <p:tags r:id="rId2"/>
            </p:custDataLst>
          </p:nvPr>
        </p:nvSpPr>
        <p:spPr/>
        <p:txBody>
          <a:bodyPr>
            <a:normAutofit/>
          </a:bodyPr>
          <a:lstStyle/>
          <a:p>
            <a:pPr eaLnBrk="1" fontAlgn="auto" hangingPunct="1">
              <a:spcAft>
                <a:spcPts val="0"/>
              </a:spcAft>
              <a:defRPr/>
            </a:pPr>
            <a:r>
              <a:rPr lang="en-US" sz="3600" b="1" dirty="0"/>
              <a:t>Information Systems (continued)</a:t>
            </a:r>
          </a:p>
        </p:txBody>
      </p:sp>
    </p:spTree>
    <p:extLst>
      <p:ext uri="{BB962C8B-B14F-4D97-AF65-F5344CB8AC3E}">
        <p14:creationId xmlns:p14="http://schemas.microsoft.com/office/powerpoint/2010/main" val="2079779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normAutofit/>
          </a:bodyPr>
          <a:lstStyle/>
          <a:p>
            <a:pPr eaLnBrk="1" hangingPunct="1">
              <a:defRPr/>
            </a:pPr>
            <a:r>
              <a:rPr lang="en-US" sz="3600" b="1" dirty="0"/>
              <a:t>Databases</a:t>
            </a:r>
          </a:p>
        </p:txBody>
      </p:sp>
      <p:sp>
        <p:nvSpPr>
          <p:cNvPr id="5" name="Content Placeholder 2"/>
          <p:cNvSpPr>
            <a:spLocks noGrp="1"/>
          </p:cNvSpPr>
          <p:nvPr>
            <p:ph idx="1"/>
          </p:nvPr>
        </p:nvSpPr>
        <p:spPr>
          <a:xfrm>
            <a:off x="457200" y="1600200"/>
            <a:ext cx="8229600" cy="4525963"/>
          </a:xfrm>
        </p:spPr>
        <p:txBody>
          <a:bodyPr/>
          <a:lstStyle/>
          <a:p>
            <a:pPr eaLnBrk="1" hangingPunct="1">
              <a:lnSpc>
                <a:spcPct val="90000"/>
              </a:lnSpc>
              <a:defRPr/>
            </a:pPr>
            <a:r>
              <a:rPr lang="en-US" dirty="0"/>
              <a:t>Collection of </a:t>
            </a:r>
          </a:p>
          <a:p>
            <a:pPr lvl="1" eaLnBrk="1" hangingPunct="1">
              <a:lnSpc>
                <a:spcPct val="90000"/>
              </a:lnSpc>
              <a:defRPr/>
            </a:pPr>
            <a:r>
              <a:rPr lang="en-US" dirty="0"/>
              <a:t>interrelated data and</a:t>
            </a:r>
          </a:p>
          <a:p>
            <a:pPr lvl="1" eaLnBrk="1" hangingPunct="1">
              <a:lnSpc>
                <a:spcPct val="90000"/>
              </a:lnSpc>
              <a:defRPr/>
            </a:pPr>
            <a:r>
              <a:rPr lang="en-US" dirty="0"/>
              <a:t>set of programs to access the data </a:t>
            </a:r>
          </a:p>
          <a:p>
            <a:pPr eaLnBrk="1" hangingPunct="1">
              <a:lnSpc>
                <a:spcPct val="90000"/>
              </a:lnSpc>
              <a:defRPr/>
            </a:pPr>
            <a:r>
              <a:rPr lang="en-US" u="sng" dirty="0"/>
              <a:t>Convenient</a:t>
            </a:r>
            <a:r>
              <a:rPr lang="en-US" dirty="0"/>
              <a:t> and </a:t>
            </a:r>
            <a:r>
              <a:rPr lang="en-US" u="sng" dirty="0"/>
              <a:t>efficient</a:t>
            </a:r>
            <a:r>
              <a:rPr lang="en-US" dirty="0"/>
              <a:t> processing of data</a:t>
            </a:r>
          </a:p>
          <a:p>
            <a:pPr eaLnBrk="1" hangingPunct="1">
              <a:lnSpc>
                <a:spcPct val="90000"/>
              </a:lnSpc>
              <a:buFont typeface="Wingdings" pitchFamily="2" charset="2"/>
              <a:buNone/>
              <a:defRPr/>
            </a:pPr>
            <a:endParaRPr lang="en-US" dirty="0"/>
          </a:p>
        </p:txBody>
      </p:sp>
      <p:sp>
        <p:nvSpPr>
          <p:cNvPr id="6" name="Slide Number Placeholder 5"/>
          <p:cNvSpPr>
            <a:spLocks noGrp="1"/>
          </p:cNvSpPr>
          <p:nvPr>
            <p:ph type="sldNum" sz="quarter" idx="12"/>
          </p:nvPr>
        </p:nvSpPr>
        <p:spPr/>
        <p:txBody>
          <a:bodyPr/>
          <a:lstStyle/>
          <a:p>
            <a:fld id="{0BD64A48-B733-9243-8BE8-93F2CA4C1D52}"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idx="1"/>
            <p:custDataLst>
              <p:tags r:id="rId1"/>
            </p:custDataLst>
          </p:nvPr>
        </p:nvSpPr>
        <p:spPr/>
        <p:txBody>
          <a:bodyPr/>
          <a:lstStyle/>
          <a:p>
            <a:pPr eaLnBrk="1" hangingPunct="1"/>
            <a:r>
              <a:rPr lang="en-US"/>
              <a:t>Essential to success of information system</a:t>
            </a:r>
          </a:p>
          <a:p>
            <a:pPr eaLnBrk="1" hangingPunct="1"/>
            <a:r>
              <a:rPr lang="en-US"/>
              <a:t>DBMS functionalities:</a:t>
            </a:r>
          </a:p>
          <a:p>
            <a:pPr lvl="1" eaLnBrk="1" hangingPunct="1"/>
            <a:r>
              <a:rPr lang="en-US" sz="2000"/>
              <a:t>Organize data</a:t>
            </a:r>
          </a:p>
          <a:p>
            <a:pPr lvl="1" eaLnBrk="1" hangingPunct="1"/>
            <a:r>
              <a:rPr lang="en-US" sz="2000"/>
              <a:t>Store and retrieve data efficiently</a:t>
            </a:r>
          </a:p>
          <a:p>
            <a:pPr lvl="1" eaLnBrk="1" hangingPunct="1"/>
            <a:r>
              <a:rPr lang="en-US" sz="2000"/>
              <a:t>Manipulate data (update and delete)</a:t>
            </a:r>
          </a:p>
          <a:p>
            <a:pPr lvl="1" eaLnBrk="1" hangingPunct="1"/>
            <a:r>
              <a:rPr lang="en-US" sz="2000"/>
              <a:t>Enforce referential integrity and consistency</a:t>
            </a:r>
          </a:p>
          <a:p>
            <a:pPr lvl="1" eaLnBrk="1" hangingPunct="1"/>
            <a:r>
              <a:rPr lang="en-US" sz="2000"/>
              <a:t>Enforce and implement data security policies and procedures</a:t>
            </a:r>
          </a:p>
          <a:p>
            <a:pPr lvl="1" eaLnBrk="1" hangingPunct="1"/>
            <a:r>
              <a:rPr lang="en-US" sz="2000"/>
              <a:t>Back up, recover, and restore data</a:t>
            </a:r>
          </a:p>
        </p:txBody>
      </p:sp>
      <p:sp>
        <p:nvSpPr>
          <p:cNvPr id="17411" name="Slide Number Placeholder 4"/>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DF75C637-DF77-417E-B508-234B4501E6C9}" type="slidenum">
              <a:rPr lang="en-US"/>
              <a:pPr/>
              <a:t>14</a:t>
            </a:fld>
            <a:endParaRPr lang="en-US"/>
          </a:p>
        </p:txBody>
      </p:sp>
      <p:sp>
        <p:nvSpPr>
          <p:cNvPr id="67586" name="Rectangle 2"/>
          <p:cNvSpPr>
            <a:spLocks noGrp="1" noChangeArrowheads="1"/>
          </p:cNvSpPr>
          <p:nvPr>
            <p:ph type="title"/>
            <p:custDataLst>
              <p:tags r:id="rId2"/>
            </p:custDataLst>
          </p:nvPr>
        </p:nvSpPr>
        <p:spPr/>
        <p:txBody>
          <a:bodyPr>
            <a:normAutofit/>
          </a:bodyPr>
          <a:lstStyle/>
          <a:p>
            <a:pPr eaLnBrk="1" fontAlgn="auto" hangingPunct="1">
              <a:spcAft>
                <a:spcPts val="0"/>
              </a:spcAft>
              <a:defRPr/>
            </a:pPr>
            <a:r>
              <a:rPr lang="en-US" sz="3600" b="1" dirty="0"/>
              <a:t>Database Management</a:t>
            </a:r>
          </a:p>
        </p:txBody>
      </p:sp>
    </p:spTree>
    <p:extLst>
      <p:ext uri="{BB962C8B-B14F-4D97-AF65-F5344CB8AC3E}">
        <p14:creationId xmlns:p14="http://schemas.microsoft.com/office/powerpoint/2010/main" val="1474914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idx="1"/>
            <p:custDataLst>
              <p:tags r:id="rId1"/>
            </p:custDataLst>
          </p:nvPr>
        </p:nvSpPr>
        <p:spPr/>
        <p:txBody>
          <a:bodyPr/>
          <a:lstStyle/>
          <a:p>
            <a:pPr eaLnBrk="1" hangingPunct="1"/>
            <a:r>
              <a:rPr lang="en-US"/>
              <a:t>DBMS components include:</a:t>
            </a:r>
          </a:p>
          <a:p>
            <a:pPr lvl="1" eaLnBrk="1" hangingPunct="1"/>
            <a:r>
              <a:rPr lang="en-US"/>
              <a:t>Data</a:t>
            </a:r>
          </a:p>
          <a:p>
            <a:pPr lvl="1" eaLnBrk="1" hangingPunct="1"/>
            <a:r>
              <a:rPr lang="en-US"/>
              <a:t>Hardware</a:t>
            </a:r>
          </a:p>
          <a:p>
            <a:pPr lvl="1" eaLnBrk="1" hangingPunct="1"/>
            <a:r>
              <a:rPr lang="en-US"/>
              <a:t>Software</a:t>
            </a:r>
          </a:p>
          <a:p>
            <a:pPr lvl="1" eaLnBrk="1" hangingPunct="1"/>
            <a:r>
              <a:rPr lang="en-US"/>
              <a:t>Networks</a:t>
            </a:r>
          </a:p>
          <a:p>
            <a:pPr lvl="1" eaLnBrk="1" hangingPunct="1"/>
            <a:r>
              <a:rPr lang="en-US"/>
              <a:t>Procedures</a:t>
            </a:r>
          </a:p>
          <a:p>
            <a:pPr lvl="1" eaLnBrk="1" hangingPunct="1"/>
            <a:r>
              <a:rPr lang="en-US"/>
              <a:t>Database servers</a:t>
            </a:r>
          </a:p>
        </p:txBody>
      </p:sp>
      <p:sp>
        <p:nvSpPr>
          <p:cNvPr id="18435" name="Slide Number Placeholder 4"/>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DC0E94FF-5092-4B21-A985-258CFBF461AF}" type="slidenum">
              <a:rPr lang="en-US"/>
              <a:pPr/>
              <a:t>15</a:t>
            </a:fld>
            <a:endParaRPr lang="en-US"/>
          </a:p>
        </p:txBody>
      </p:sp>
      <p:sp>
        <p:nvSpPr>
          <p:cNvPr id="68610" name="Rectangle 2"/>
          <p:cNvSpPr>
            <a:spLocks noGrp="1" noChangeArrowheads="1"/>
          </p:cNvSpPr>
          <p:nvPr>
            <p:ph type="title"/>
            <p:custDataLst>
              <p:tags r:id="rId2"/>
            </p:custDataLst>
          </p:nvPr>
        </p:nvSpPr>
        <p:spPr>
          <a:xfrm>
            <a:off x="304800" y="152400"/>
            <a:ext cx="8745537" cy="1143000"/>
          </a:xfrm>
        </p:spPr>
        <p:txBody>
          <a:bodyPr>
            <a:normAutofit/>
          </a:bodyPr>
          <a:lstStyle/>
          <a:p>
            <a:pPr eaLnBrk="1" fontAlgn="auto" hangingPunct="1">
              <a:spcAft>
                <a:spcPts val="0"/>
              </a:spcAft>
              <a:defRPr/>
            </a:pPr>
            <a:r>
              <a:rPr lang="en-US" sz="3600" b="1" dirty="0"/>
              <a:t>Database Management (continued)</a:t>
            </a:r>
          </a:p>
        </p:txBody>
      </p:sp>
    </p:spTree>
    <p:extLst>
      <p:ext uri="{BB962C8B-B14F-4D97-AF65-F5344CB8AC3E}">
        <p14:creationId xmlns:p14="http://schemas.microsoft.com/office/powerpoint/2010/main" val="24891015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3" descr="Fig01-04"/>
          <p:cNvPicPr>
            <a:picLocks noGrp="1" noChangeAspect="1" noChangeArrowheads="1"/>
          </p:cNvPicPr>
          <p:nvPr>
            <p:ph idx="1"/>
            <p:custDataLst>
              <p:tags r:id="rId1"/>
            </p:custDataLst>
          </p:nvPr>
        </p:nvPicPr>
        <p:blipFill>
          <a:blip r:embed="rId5">
            <a:extLst>
              <a:ext uri="{28A0092B-C50C-407E-A947-70E740481C1C}">
                <a14:useLocalDpi xmlns:a14="http://schemas.microsoft.com/office/drawing/2010/main" val="0"/>
              </a:ext>
            </a:extLst>
          </a:blip>
          <a:srcRect/>
          <a:stretch>
            <a:fillRect/>
          </a:stretch>
        </p:blipFill>
        <p:spPr>
          <a:xfrm>
            <a:off x="2080645" y="1009934"/>
            <a:ext cx="5248203" cy="5759737"/>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9459" name="Slide Number Placeholder 4"/>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13054B76-C957-41EE-B77A-82B9368AF8D4}" type="slidenum">
              <a:rPr lang="en-US"/>
              <a:pPr/>
              <a:t>16</a:t>
            </a:fld>
            <a:endParaRPr lang="en-US"/>
          </a:p>
        </p:txBody>
      </p:sp>
      <p:sp>
        <p:nvSpPr>
          <p:cNvPr id="69634" name="Rectangle 2"/>
          <p:cNvSpPr>
            <a:spLocks noGrp="1" noChangeArrowheads="1"/>
          </p:cNvSpPr>
          <p:nvPr>
            <p:ph type="title"/>
            <p:custDataLst>
              <p:tags r:id="rId2"/>
            </p:custDataLst>
          </p:nvPr>
        </p:nvSpPr>
        <p:spPr>
          <a:xfrm>
            <a:off x="304800" y="152400"/>
            <a:ext cx="8593137" cy="857534"/>
          </a:xfrm>
        </p:spPr>
        <p:txBody>
          <a:bodyPr>
            <a:normAutofit/>
          </a:bodyPr>
          <a:lstStyle/>
          <a:p>
            <a:pPr eaLnBrk="1" fontAlgn="auto" hangingPunct="1">
              <a:spcAft>
                <a:spcPts val="0"/>
              </a:spcAft>
              <a:defRPr/>
            </a:pPr>
            <a:r>
              <a:rPr lang="en-US" sz="3600" b="1" dirty="0"/>
              <a:t>Database Management (continued)</a:t>
            </a:r>
          </a:p>
        </p:txBody>
      </p:sp>
    </p:spTree>
    <p:extLst>
      <p:ext uri="{BB962C8B-B14F-4D97-AF65-F5344CB8AC3E}">
        <p14:creationId xmlns:p14="http://schemas.microsoft.com/office/powerpoint/2010/main" val="6901386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14350"/>
            <a:ext cx="8680578" cy="1447800"/>
          </a:xfrm>
        </p:spPr>
        <p:txBody>
          <a:bodyPr>
            <a:normAutofit/>
          </a:bodyPr>
          <a:lstStyle/>
          <a:p>
            <a:r>
              <a:rPr lang="en-US" sz="3600" b="1" dirty="0">
                <a:ln w="17780" cmpd="sng">
                  <a:solidFill>
                    <a:schemeClr val="accent1">
                      <a:tint val="3000"/>
                    </a:schemeClr>
                  </a:solidFill>
                  <a:prstDash val="solid"/>
                  <a:miter lim="800000"/>
                </a:ln>
              </a:rPr>
              <a:t>Basic Security Concepts</a:t>
            </a:r>
          </a:p>
        </p:txBody>
      </p:sp>
      <p:sp>
        <p:nvSpPr>
          <p:cNvPr id="3" name="Content Placeholder 2"/>
          <p:cNvSpPr>
            <a:spLocks noGrp="1"/>
          </p:cNvSpPr>
          <p:nvPr>
            <p:ph idx="1"/>
          </p:nvPr>
        </p:nvSpPr>
        <p:spPr>
          <a:xfrm>
            <a:off x="401766" y="2305050"/>
            <a:ext cx="8431212" cy="3646360"/>
          </a:xfrm>
        </p:spPr>
        <p:txBody>
          <a:bodyPr>
            <a:normAutofit/>
          </a:bodyPr>
          <a:lstStyle/>
          <a:p>
            <a:pPr marL="0" indent="0">
              <a:buNone/>
            </a:pPr>
            <a:r>
              <a:rPr lang="en-US" sz="2800" dirty="0"/>
              <a:t>The objectives of data security can be divided into:</a:t>
            </a:r>
          </a:p>
          <a:p>
            <a:pPr>
              <a:buFont typeface="Arial"/>
              <a:buChar char="•"/>
            </a:pPr>
            <a:r>
              <a:rPr lang="en-US" sz="2800" dirty="0">
                <a:solidFill>
                  <a:srgbClr val="FF6600"/>
                </a:solidFill>
              </a:rPr>
              <a:t>Confidentiality</a:t>
            </a:r>
            <a:r>
              <a:rPr lang="en-US" sz="2800" dirty="0"/>
              <a:t> or Secrecy of data</a:t>
            </a:r>
          </a:p>
          <a:p>
            <a:pPr>
              <a:buFont typeface="Arial"/>
              <a:buChar char="•"/>
            </a:pPr>
            <a:r>
              <a:rPr lang="en-US" sz="2800" dirty="0">
                <a:solidFill>
                  <a:srgbClr val="660066"/>
                </a:solidFill>
              </a:rPr>
              <a:t>Integrity</a:t>
            </a:r>
            <a:r>
              <a:rPr lang="en-US" sz="2800" dirty="0"/>
              <a:t> of data</a:t>
            </a:r>
          </a:p>
          <a:p>
            <a:pPr>
              <a:buFont typeface="Arial"/>
              <a:buChar char="•"/>
            </a:pPr>
            <a:r>
              <a:rPr lang="en-US" sz="2800" dirty="0">
                <a:solidFill>
                  <a:srgbClr val="008000"/>
                </a:solidFill>
              </a:rPr>
              <a:t>Availability</a:t>
            </a:r>
            <a:r>
              <a:rPr lang="en-US" sz="2800" dirty="0"/>
              <a:t> of data</a:t>
            </a:r>
          </a:p>
        </p:txBody>
      </p:sp>
      <p:sp>
        <p:nvSpPr>
          <p:cNvPr id="4" name="Slide Number Placeholder 3"/>
          <p:cNvSpPr>
            <a:spLocks noGrp="1"/>
          </p:cNvSpPr>
          <p:nvPr>
            <p:ph type="sldNum" sz="quarter" idx="12"/>
          </p:nvPr>
        </p:nvSpPr>
        <p:spPr/>
        <p:txBody>
          <a:bodyPr/>
          <a:lstStyle/>
          <a:p>
            <a:fld id="{0BD64A48-B733-9243-8BE8-93F2CA4C1D52}" type="slidenum">
              <a:rPr lang="en-US" smtClean="0"/>
              <a:pPr/>
              <a:t>17</a:t>
            </a:fld>
            <a:endParaRPr lang="en-US"/>
          </a:p>
        </p:txBody>
      </p:sp>
    </p:spTree>
    <p:extLst>
      <p:ext uri="{BB962C8B-B14F-4D97-AF65-F5344CB8AC3E}">
        <p14:creationId xmlns:p14="http://schemas.microsoft.com/office/powerpoint/2010/main" val="1996776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linds(horizontal)">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550" y="190500"/>
            <a:ext cx="8680578" cy="914400"/>
          </a:xfrm>
        </p:spPr>
        <p:txBody>
          <a:bodyPr>
            <a:normAutofit/>
          </a:bodyPr>
          <a:lstStyle/>
          <a:p>
            <a:r>
              <a:rPr lang="en-US" sz="3600" b="1" dirty="0"/>
              <a:t>Confidentiality (Secrecy) </a:t>
            </a:r>
            <a:endParaRPr lang="en-US" sz="3600" b="1" dirty="0">
              <a:ln w="17780" cmpd="sng">
                <a:solidFill>
                  <a:schemeClr val="accent1">
                    <a:tint val="3000"/>
                  </a:schemeClr>
                </a:solidFill>
                <a:prstDash val="solid"/>
                <a:miter lim="800000"/>
              </a:ln>
            </a:endParaRPr>
          </a:p>
        </p:txBody>
      </p:sp>
      <p:sp>
        <p:nvSpPr>
          <p:cNvPr id="3" name="Content Placeholder 2"/>
          <p:cNvSpPr>
            <a:spLocks noGrp="1"/>
          </p:cNvSpPr>
          <p:nvPr>
            <p:ph idx="1"/>
          </p:nvPr>
        </p:nvSpPr>
        <p:spPr>
          <a:xfrm>
            <a:off x="388938" y="1104900"/>
            <a:ext cx="8431212" cy="5429250"/>
          </a:xfrm>
        </p:spPr>
        <p:txBody>
          <a:bodyPr>
            <a:normAutofit/>
          </a:bodyPr>
          <a:lstStyle/>
          <a:p>
            <a:pPr algn="just"/>
            <a:r>
              <a:rPr lang="en-US" sz="2700" dirty="0"/>
              <a:t>Need to ensure that confidential data is only available to correct people.</a:t>
            </a:r>
          </a:p>
          <a:p>
            <a:pPr algn="just"/>
            <a:endParaRPr lang="en-US" sz="2700" dirty="0"/>
          </a:p>
          <a:p>
            <a:pPr algn="just"/>
            <a:r>
              <a:rPr lang="en-US" sz="2700" dirty="0"/>
              <a:t>Need to ensure that entire database is secured from external and internal system breaches.</a:t>
            </a:r>
          </a:p>
          <a:p>
            <a:pPr algn="just"/>
            <a:endParaRPr lang="en-US" sz="2700" dirty="0"/>
          </a:p>
          <a:p>
            <a:pPr algn="just"/>
            <a:r>
              <a:rPr lang="en-US" sz="2700" dirty="0"/>
              <a:t>Need to provide for reporting on who has accessed what data and what they have done with it.</a:t>
            </a:r>
          </a:p>
          <a:p>
            <a:pPr algn="just"/>
            <a:endParaRPr lang="en-US" sz="2700" dirty="0"/>
          </a:p>
          <a:p>
            <a:pPr algn="just">
              <a:buFont typeface="Arial"/>
              <a:buChar char="•"/>
            </a:pPr>
            <a:r>
              <a:rPr lang="en-US" sz="2700" dirty="0"/>
              <a:t>Protected through the use of </a:t>
            </a:r>
            <a:r>
              <a:rPr lang="en-US" sz="2700" dirty="0">
                <a:solidFill>
                  <a:srgbClr val="FF6600"/>
                </a:solidFill>
              </a:rPr>
              <a:t>authentication</a:t>
            </a:r>
            <a:r>
              <a:rPr lang="en-US" sz="2700" dirty="0"/>
              <a:t> and </a:t>
            </a:r>
            <a:r>
              <a:rPr lang="en-US" sz="2700" dirty="0">
                <a:solidFill>
                  <a:srgbClr val="FF6600"/>
                </a:solidFill>
              </a:rPr>
              <a:t>access control</a:t>
            </a:r>
            <a:r>
              <a:rPr lang="en-US" sz="2700" dirty="0"/>
              <a:t>.</a:t>
            </a:r>
          </a:p>
        </p:txBody>
      </p:sp>
      <p:sp>
        <p:nvSpPr>
          <p:cNvPr id="4" name="Slide Number Placeholder 3"/>
          <p:cNvSpPr>
            <a:spLocks noGrp="1"/>
          </p:cNvSpPr>
          <p:nvPr>
            <p:ph type="sldNum" sz="quarter" idx="12"/>
          </p:nvPr>
        </p:nvSpPr>
        <p:spPr/>
        <p:txBody>
          <a:bodyPr/>
          <a:lstStyle/>
          <a:p>
            <a:fld id="{0BD64A48-B733-9243-8BE8-93F2CA4C1D52}" type="slidenum">
              <a:rPr lang="en-US" smtClean="0"/>
              <a:pPr/>
              <a:t>18</a:t>
            </a:fld>
            <a:endParaRPr lang="en-US"/>
          </a:p>
        </p:txBody>
      </p:sp>
    </p:spTree>
    <p:extLst>
      <p:ext uri="{BB962C8B-B14F-4D97-AF65-F5344CB8AC3E}">
        <p14:creationId xmlns:p14="http://schemas.microsoft.com/office/powerpoint/2010/main" val="3695295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idx="1"/>
            <p:custDataLst>
              <p:tags r:id="rId1"/>
            </p:custDataLst>
          </p:nvPr>
        </p:nvSpPr>
        <p:spPr/>
        <p:txBody>
          <a:bodyPr>
            <a:normAutofit/>
          </a:bodyPr>
          <a:lstStyle/>
          <a:p>
            <a:pPr algn="just" eaLnBrk="1" hangingPunct="1"/>
            <a:r>
              <a:rPr lang="en-US" sz="2700" b="1" dirty="0"/>
              <a:t>Addresses two aspects of security:</a:t>
            </a:r>
          </a:p>
          <a:p>
            <a:pPr lvl="1" algn="just" eaLnBrk="1" hangingPunct="1"/>
            <a:r>
              <a:rPr lang="en-US" sz="2700" dirty="0"/>
              <a:t>Prevention of unauthorized access</a:t>
            </a:r>
          </a:p>
          <a:p>
            <a:pPr lvl="1" algn="just" eaLnBrk="1" hangingPunct="1"/>
            <a:r>
              <a:rPr lang="en-US" sz="2700" dirty="0"/>
              <a:t>Information disclosure based on classification</a:t>
            </a:r>
          </a:p>
          <a:p>
            <a:pPr algn="just" eaLnBrk="1" hangingPunct="1"/>
            <a:r>
              <a:rPr lang="en-US" sz="2700" b="1" dirty="0"/>
              <a:t>Classify company information into levels:</a:t>
            </a:r>
          </a:p>
          <a:p>
            <a:pPr lvl="1" algn="just" eaLnBrk="1" hangingPunct="1"/>
            <a:r>
              <a:rPr lang="en-US" sz="2700" dirty="0"/>
              <a:t>Each level has its own security measures</a:t>
            </a:r>
          </a:p>
          <a:p>
            <a:pPr lvl="1" algn="just" eaLnBrk="1" hangingPunct="1"/>
            <a:r>
              <a:rPr lang="en-US" sz="2700" dirty="0"/>
              <a:t>Usually based on degree of confidentiality necessary to protect information</a:t>
            </a:r>
          </a:p>
        </p:txBody>
      </p:sp>
      <p:sp>
        <p:nvSpPr>
          <p:cNvPr id="22531" name="Slide Number Placeholder 4"/>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1D8375AE-0373-409E-8820-2C2E15133836}" type="slidenum">
              <a:rPr lang="en-US"/>
              <a:pPr/>
              <a:t>19</a:t>
            </a:fld>
            <a:endParaRPr lang="en-US"/>
          </a:p>
        </p:txBody>
      </p:sp>
      <p:sp>
        <p:nvSpPr>
          <p:cNvPr id="72706" name="Rectangle 2"/>
          <p:cNvSpPr>
            <a:spLocks noGrp="1" noChangeArrowheads="1"/>
          </p:cNvSpPr>
          <p:nvPr>
            <p:ph type="title"/>
            <p:custDataLst>
              <p:tags r:id="rId2"/>
            </p:custDataLst>
          </p:nvPr>
        </p:nvSpPr>
        <p:spPr/>
        <p:txBody>
          <a:bodyPr>
            <a:normAutofit/>
          </a:bodyPr>
          <a:lstStyle/>
          <a:p>
            <a:pPr>
              <a:defRPr/>
            </a:pPr>
            <a:r>
              <a:rPr lang="en-US" sz="3600" b="1" dirty="0"/>
              <a:t>Confidentiality (continued)</a:t>
            </a:r>
          </a:p>
        </p:txBody>
      </p:sp>
    </p:spTree>
    <p:extLst>
      <p:ext uri="{BB962C8B-B14F-4D97-AF65-F5344CB8AC3E}">
        <p14:creationId xmlns:p14="http://schemas.microsoft.com/office/powerpoint/2010/main" val="3038453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BD64A48-B733-9243-8BE8-93F2CA4C1D52}" type="slidenum">
              <a:rPr lang="en-US" smtClean="0"/>
              <a:pPr/>
              <a:t>2</a:t>
            </a:fld>
            <a:endParaRPr lang="en-US"/>
          </a:p>
        </p:txBody>
      </p:sp>
      <p:sp>
        <p:nvSpPr>
          <p:cNvPr id="5" name="Rectangle 3"/>
          <p:cNvSpPr>
            <a:spLocks noGrp="1" noChangeArrowheads="1"/>
          </p:cNvSpPr>
          <p:nvPr>
            <p:ph idx="1"/>
            <p:custDataLst>
              <p:tags r:id="rId1"/>
            </p:custDataLst>
          </p:nvPr>
        </p:nvSpPr>
        <p:spPr>
          <a:xfrm>
            <a:off x="647700" y="1736076"/>
            <a:ext cx="7848600" cy="4343400"/>
          </a:xfrm>
        </p:spPr>
        <p:txBody>
          <a:bodyPr>
            <a:normAutofit/>
          </a:bodyPr>
          <a:lstStyle/>
          <a:p>
            <a:pPr algn="just" eaLnBrk="1" hangingPunct="1">
              <a:lnSpc>
                <a:spcPct val="90000"/>
              </a:lnSpc>
            </a:pPr>
            <a:r>
              <a:rPr lang="en-US" sz="2600" dirty="0"/>
              <a:t>Security violations and attacks are increasing globally at an annual average rate of </a:t>
            </a:r>
            <a:r>
              <a:rPr lang="en-US" sz="2600" b="1" dirty="0"/>
              <a:t>20%. </a:t>
            </a:r>
          </a:p>
          <a:p>
            <a:pPr algn="just" eaLnBrk="1" hangingPunct="1">
              <a:lnSpc>
                <a:spcPct val="90000"/>
              </a:lnSpc>
            </a:pPr>
            <a:r>
              <a:rPr lang="en-US" sz="2600" dirty="0"/>
              <a:t>You serve as a database administrator to enforce security policies. Responsibilities can be:</a:t>
            </a:r>
          </a:p>
          <a:p>
            <a:pPr lvl="1" algn="just" eaLnBrk="1" hangingPunct="1">
              <a:lnSpc>
                <a:spcPct val="90000"/>
              </a:lnSpc>
            </a:pPr>
            <a:r>
              <a:rPr lang="en-US" sz="2400" dirty="0"/>
              <a:t>Design and implement a new DB security policy.</a:t>
            </a:r>
          </a:p>
          <a:p>
            <a:pPr lvl="1" algn="just" eaLnBrk="1" hangingPunct="1">
              <a:lnSpc>
                <a:spcPct val="90000"/>
              </a:lnSpc>
            </a:pPr>
            <a:r>
              <a:rPr lang="en-US" sz="2400" dirty="0"/>
              <a:t>Enforce a stringent security policy. </a:t>
            </a:r>
          </a:p>
          <a:p>
            <a:pPr lvl="1" algn="just" eaLnBrk="1" hangingPunct="1">
              <a:lnSpc>
                <a:spcPct val="90000"/>
              </a:lnSpc>
            </a:pPr>
            <a:r>
              <a:rPr lang="en-US" sz="2400" dirty="0"/>
              <a:t>Implement functional specification of a module, i.e. encrypt the stored data, replace sensitive data using the data masking pack. </a:t>
            </a:r>
          </a:p>
        </p:txBody>
      </p:sp>
      <p:sp>
        <p:nvSpPr>
          <p:cNvPr id="6" name="Rectangle 2"/>
          <p:cNvSpPr>
            <a:spLocks noGrp="1" noChangeArrowheads="1"/>
          </p:cNvSpPr>
          <p:nvPr>
            <p:ph type="title"/>
            <p:custDataLst>
              <p:tags r:id="rId2"/>
            </p:custDataLst>
          </p:nvPr>
        </p:nvSpPr>
        <p:spPr>
          <a:xfrm>
            <a:off x="457200" y="274638"/>
            <a:ext cx="8229600" cy="1143000"/>
          </a:xfrm>
        </p:spPr>
        <p:txBody>
          <a:bodyPr>
            <a:normAutofit/>
          </a:bodyPr>
          <a:lstStyle/>
          <a:p>
            <a:pPr eaLnBrk="1" fontAlgn="auto" hangingPunct="1">
              <a:spcAft>
                <a:spcPts val="0"/>
              </a:spcAft>
              <a:defRPr/>
            </a:pPr>
            <a:r>
              <a:rPr lang="en-US" sz="3600" b="1" dirty="0"/>
              <a:t>Introduction</a:t>
            </a:r>
          </a:p>
        </p:txBody>
      </p:sp>
    </p:spTree>
    <p:extLst>
      <p:ext uri="{BB962C8B-B14F-4D97-AF65-F5344CB8AC3E}">
        <p14:creationId xmlns:p14="http://schemas.microsoft.com/office/powerpoint/2010/main" val="7759527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3" descr="Fig01-06"/>
          <p:cNvPicPr>
            <a:picLocks noGrp="1" noChangeAspect="1" noChangeArrowheads="1"/>
          </p:cNvPicPr>
          <p:nvPr>
            <p:ph idx="1"/>
            <p:custDataLst>
              <p:tags r:id="rId1"/>
            </p:custDataLst>
          </p:nvPr>
        </p:nvPicPr>
        <p:blipFill>
          <a:blip r:embed="rId5">
            <a:extLst>
              <a:ext uri="{28A0092B-C50C-407E-A947-70E740481C1C}">
                <a14:useLocalDpi xmlns:a14="http://schemas.microsoft.com/office/drawing/2010/main" val="0"/>
              </a:ext>
            </a:extLst>
          </a:blip>
          <a:srcRect/>
          <a:stretch>
            <a:fillRect/>
          </a:stretch>
        </p:blipFill>
        <p:spPr>
          <a:xfrm>
            <a:off x="509696" y="1417638"/>
            <a:ext cx="8124608" cy="4636827"/>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3555" name="Slide Number Placeholder 4"/>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0093ED81-3CCA-424F-B4A6-B10AC0129291}" type="slidenum">
              <a:rPr lang="en-US"/>
              <a:pPr/>
              <a:t>20</a:t>
            </a:fld>
            <a:endParaRPr lang="en-US"/>
          </a:p>
        </p:txBody>
      </p:sp>
      <p:sp>
        <p:nvSpPr>
          <p:cNvPr id="73730" name="Rectangle 2"/>
          <p:cNvSpPr>
            <a:spLocks noGrp="1" noChangeArrowheads="1"/>
          </p:cNvSpPr>
          <p:nvPr>
            <p:ph type="title"/>
            <p:custDataLst>
              <p:tags r:id="rId2"/>
            </p:custDataLst>
          </p:nvPr>
        </p:nvSpPr>
        <p:spPr/>
        <p:txBody>
          <a:bodyPr>
            <a:normAutofit/>
          </a:bodyPr>
          <a:lstStyle/>
          <a:p>
            <a:pPr eaLnBrk="1" fontAlgn="auto" hangingPunct="1">
              <a:spcAft>
                <a:spcPts val="0"/>
              </a:spcAft>
              <a:defRPr/>
            </a:pPr>
            <a:r>
              <a:rPr lang="en-US" sz="3600" b="1" dirty="0"/>
              <a:t>Confidentiality (continued)</a:t>
            </a:r>
          </a:p>
        </p:txBody>
      </p:sp>
    </p:spTree>
    <p:extLst>
      <p:ext uri="{BB962C8B-B14F-4D97-AF65-F5344CB8AC3E}">
        <p14:creationId xmlns:p14="http://schemas.microsoft.com/office/powerpoint/2010/main" val="40542597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838" y="647700"/>
            <a:ext cx="8431212" cy="833310"/>
          </a:xfrm>
        </p:spPr>
        <p:txBody>
          <a:bodyPr>
            <a:normAutofit/>
          </a:bodyPr>
          <a:lstStyle/>
          <a:p>
            <a:r>
              <a:rPr lang="en-US" sz="3600" b="1" dirty="0">
                <a:ln w="17780" cmpd="sng">
                  <a:solidFill>
                    <a:schemeClr val="accent1">
                      <a:tint val="3000"/>
                    </a:schemeClr>
                  </a:solidFill>
                  <a:prstDash val="solid"/>
                  <a:miter lim="800000"/>
                </a:ln>
              </a:rPr>
              <a:t>Privacy vs. Confidentiality</a:t>
            </a:r>
          </a:p>
        </p:txBody>
      </p:sp>
      <p:sp>
        <p:nvSpPr>
          <p:cNvPr id="3" name="Content Placeholder 2"/>
          <p:cNvSpPr>
            <a:spLocks noGrp="1"/>
          </p:cNvSpPr>
          <p:nvPr>
            <p:ph idx="1"/>
          </p:nvPr>
        </p:nvSpPr>
        <p:spPr>
          <a:xfrm>
            <a:off x="350838" y="2095500"/>
            <a:ext cx="8431212" cy="3646360"/>
          </a:xfrm>
        </p:spPr>
        <p:txBody>
          <a:bodyPr>
            <a:normAutofit/>
          </a:bodyPr>
          <a:lstStyle/>
          <a:p>
            <a:pPr algn="just">
              <a:buFont typeface="Wingdings" charset="2"/>
              <a:buChar char="q"/>
            </a:pPr>
            <a:r>
              <a:rPr lang="en-US" sz="2600" dirty="0">
                <a:solidFill>
                  <a:srgbClr val="000090"/>
                </a:solidFill>
              </a:rPr>
              <a:t>Privacy </a:t>
            </a:r>
            <a:r>
              <a:rPr lang="en-US" sz="2600" dirty="0"/>
              <a:t>is sometimes mixed with </a:t>
            </a:r>
            <a:r>
              <a:rPr lang="en-US" sz="2600" dirty="0">
                <a:solidFill>
                  <a:srgbClr val="660066"/>
                </a:solidFill>
              </a:rPr>
              <a:t>confidentiality</a:t>
            </a:r>
            <a:r>
              <a:rPr lang="en-US" sz="2600" dirty="0"/>
              <a:t> but there is a difference.</a:t>
            </a:r>
          </a:p>
          <a:p>
            <a:pPr lvl="1" algn="just">
              <a:buFont typeface="Wingdings" charset="2"/>
              <a:buChar char="q"/>
            </a:pPr>
            <a:r>
              <a:rPr lang="en-US" sz="2600" dirty="0">
                <a:solidFill>
                  <a:srgbClr val="800000"/>
                </a:solidFill>
              </a:rPr>
              <a:t>Confidentiality</a:t>
            </a:r>
            <a:r>
              <a:rPr lang="en-US" sz="2600" dirty="0"/>
              <a:t>: withholding data access.</a:t>
            </a:r>
          </a:p>
          <a:p>
            <a:pPr lvl="1" algn="just">
              <a:buFont typeface="Wingdings" charset="2"/>
              <a:buChar char="q"/>
            </a:pPr>
            <a:r>
              <a:rPr lang="en-US" sz="2600" dirty="0">
                <a:solidFill>
                  <a:srgbClr val="000090"/>
                </a:solidFill>
              </a:rPr>
              <a:t>Privacy</a:t>
            </a:r>
            <a:r>
              <a:rPr lang="en-US" sz="2600" dirty="0"/>
              <a:t>: Obtain and record the consents of users to disclose information. The data should be used only for the purpose sanctioned by the users and not misused for other purposes.</a:t>
            </a:r>
          </a:p>
        </p:txBody>
      </p:sp>
      <p:sp>
        <p:nvSpPr>
          <p:cNvPr id="4" name="Slide Number Placeholder 3"/>
          <p:cNvSpPr>
            <a:spLocks noGrp="1"/>
          </p:cNvSpPr>
          <p:nvPr>
            <p:ph type="sldNum" sz="quarter" idx="12"/>
          </p:nvPr>
        </p:nvSpPr>
        <p:spPr/>
        <p:txBody>
          <a:bodyPr/>
          <a:lstStyle/>
          <a:p>
            <a:fld id="{0BD64A48-B733-9243-8BE8-93F2CA4C1D52}" type="slidenum">
              <a:rPr lang="en-US" smtClean="0"/>
              <a:pPr/>
              <a:t>21</a:t>
            </a:fld>
            <a:endParaRPr lang="en-US"/>
          </a:p>
        </p:txBody>
      </p:sp>
    </p:spTree>
    <p:extLst>
      <p:ext uri="{BB962C8B-B14F-4D97-AF65-F5344CB8AC3E}">
        <p14:creationId xmlns:p14="http://schemas.microsoft.com/office/powerpoint/2010/main" val="4159771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772" y="133350"/>
            <a:ext cx="8680578" cy="1447800"/>
          </a:xfrm>
        </p:spPr>
        <p:txBody>
          <a:bodyPr/>
          <a:lstStyle/>
          <a:p>
            <a:r>
              <a:rPr lang="en-US" sz="4000" b="1" dirty="0"/>
              <a:t>Integrity</a:t>
            </a:r>
            <a:endParaRPr lang="en-US" sz="4000" b="1" dirty="0">
              <a:ln w="17780" cmpd="sng">
                <a:solidFill>
                  <a:schemeClr val="accent1">
                    <a:tint val="3000"/>
                  </a:schemeClr>
                </a:solidFill>
                <a:prstDash val="solid"/>
                <a:miter lim="800000"/>
              </a:ln>
            </a:endParaRPr>
          </a:p>
        </p:txBody>
      </p:sp>
      <p:sp>
        <p:nvSpPr>
          <p:cNvPr id="3" name="Content Placeholder 2"/>
          <p:cNvSpPr>
            <a:spLocks noGrp="1"/>
          </p:cNvSpPr>
          <p:nvPr>
            <p:ph idx="1"/>
          </p:nvPr>
        </p:nvSpPr>
        <p:spPr>
          <a:xfrm>
            <a:off x="465138" y="1466850"/>
            <a:ext cx="8431212" cy="4667250"/>
          </a:xfrm>
        </p:spPr>
        <p:txBody>
          <a:bodyPr>
            <a:noAutofit/>
          </a:bodyPr>
          <a:lstStyle/>
          <a:p>
            <a:pPr algn="just">
              <a:buFont typeface="Arial"/>
              <a:buChar char="•"/>
            </a:pPr>
            <a:r>
              <a:rPr lang="en-US" sz="2800" dirty="0"/>
              <a:t>refers to the prevention of </a:t>
            </a:r>
            <a:r>
              <a:rPr lang="en-US" sz="2800" dirty="0">
                <a:solidFill>
                  <a:srgbClr val="FF6600"/>
                </a:solidFill>
              </a:rPr>
              <a:t>unauthorized</a:t>
            </a:r>
            <a:r>
              <a:rPr lang="en-US" sz="2800" dirty="0"/>
              <a:t> and </a:t>
            </a:r>
            <a:r>
              <a:rPr lang="en-US" sz="2800" dirty="0">
                <a:solidFill>
                  <a:srgbClr val="FF6600"/>
                </a:solidFill>
              </a:rPr>
              <a:t>improper</a:t>
            </a:r>
            <a:r>
              <a:rPr lang="en-US" sz="2800" dirty="0"/>
              <a:t> </a:t>
            </a:r>
            <a:r>
              <a:rPr lang="en-US" sz="2800" dirty="0">
                <a:solidFill>
                  <a:srgbClr val="FF6600"/>
                </a:solidFill>
              </a:rPr>
              <a:t>data modification</a:t>
            </a:r>
            <a:r>
              <a:rPr lang="en-US" sz="2800" dirty="0"/>
              <a:t>.</a:t>
            </a:r>
          </a:p>
          <a:p>
            <a:pPr algn="just">
              <a:buFont typeface="Arial"/>
              <a:buChar char="•"/>
            </a:pPr>
            <a:endParaRPr lang="en-US" sz="2800" dirty="0"/>
          </a:p>
          <a:p>
            <a:pPr algn="just">
              <a:buFont typeface="Arial"/>
              <a:buChar char="•"/>
            </a:pPr>
            <a:r>
              <a:rPr lang="en-US" sz="2800" dirty="0"/>
              <a:t>Refers to the reliability, accuracy and consistency of the data stored within and retrieve from the database.</a:t>
            </a:r>
          </a:p>
          <a:p>
            <a:pPr algn="just">
              <a:buFont typeface="Arial"/>
              <a:buChar char="•"/>
            </a:pPr>
            <a:endParaRPr lang="en-US" sz="2800" dirty="0"/>
          </a:p>
          <a:p>
            <a:pPr algn="just">
              <a:buFont typeface="Arial"/>
              <a:buChar char="•"/>
            </a:pPr>
            <a:r>
              <a:rPr lang="en-US" sz="2800" dirty="0"/>
              <a:t>Protected by preventing both unauthorized and authorized modifications whether accidental or deliberate, that might cause the database storage or retrieval to be </a:t>
            </a:r>
            <a:r>
              <a:rPr lang="en-US" sz="2800" dirty="0">
                <a:solidFill>
                  <a:srgbClr val="FF6600"/>
                </a:solidFill>
              </a:rPr>
              <a:t>unreliable</a:t>
            </a:r>
            <a:r>
              <a:rPr lang="en-US" sz="2800" dirty="0"/>
              <a:t> and </a:t>
            </a:r>
            <a:r>
              <a:rPr lang="en-US" sz="2800" dirty="0">
                <a:solidFill>
                  <a:srgbClr val="FF6600"/>
                </a:solidFill>
              </a:rPr>
              <a:t>inconsistent</a:t>
            </a:r>
            <a:r>
              <a:rPr lang="en-US" sz="2800" dirty="0"/>
              <a:t>. </a:t>
            </a:r>
          </a:p>
        </p:txBody>
      </p:sp>
      <p:sp>
        <p:nvSpPr>
          <p:cNvPr id="4" name="Slide Number Placeholder 3"/>
          <p:cNvSpPr>
            <a:spLocks noGrp="1"/>
          </p:cNvSpPr>
          <p:nvPr>
            <p:ph type="sldNum" sz="quarter" idx="12"/>
          </p:nvPr>
        </p:nvSpPr>
        <p:spPr/>
        <p:txBody>
          <a:bodyPr/>
          <a:lstStyle/>
          <a:p>
            <a:fld id="{0BD64A48-B733-9243-8BE8-93F2CA4C1D52}" type="slidenum">
              <a:rPr lang="en-US" smtClean="0"/>
              <a:pPr/>
              <a:t>22</a:t>
            </a:fld>
            <a:endParaRPr lang="en-US"/>
          </a:p>
        </p:txBody>
      </p:sp>
    </p:spTree>
    <p:extLst>
      <p:ext uri="{BB962C8B-B14F-4D97-AF65-F5344CB8AC3E}">
        <p14:creationId xmlns:p14="http://schemas.microsoft.com/office/powerpoint/2010/main" val="2769413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3" descr="Tbl01-02a"/>
          <p:cNvPicPr>
            <a:picLocks noGrp="1" noChangeAspect="1" noChangeArrowheads="1"/>
          </p:cNvPicPr>
          <p:nvPr>
            <p:ph idx="1"/>
            <p:custDataLst>
              <p:tags r:id="rId1"/>
            </p:custDataLst>
          </p:nvPr>
        </p:nvPicPr>
        <p:blipFill>
          <a:blip r:embed="rId5">
            <a:extLst>
              <a:ext uri="{28A0092B-C50C-407E-A947-70E740481C1C}">
                <a14:useLocalDpi xmlns:a14="http://schemas.microsoft.com/office/drawing/2010/main" val="0"/>
              </a:ext>
            </a:extLst>
          </a:blip>
          <a:srcRect r="142" b="43427"/>
          <a:stretch>
            <a:fillRect/>
          </a:stretch>
        </p:blipFill>
        <p:spPr>
          <a:xfrm>
            <a:off x="304799" y="1479550"/>
            <a:ext cx="8513679" cy="4876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6627" name="Slide Number Placeholder 4"/>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6B97E862-03B3-4AAA-8883-E648C1A0F5CE}" type="slidenum">
              <a:rPr lang="en-US"/>
              <a:pPr/>
              <a:t>23</a:t>
            </a:fld>
            <a:endParaRPr lang="en-US"/>
          </a:p>
        </p:txBody>
      </p:sp>
      <p:sp>
        <p:nvSpPr>
          <p:cNvPr id="4" name="Rectangle 2"/>
          <p:cNvSpPr>
            <a:spLocks noGrp="1" noChangeArrowheads="1"/>
          </p:cNvSpPr>
          <p:nvPr>
            <p:ph type="title"/>
            <p:custDataLst>
              <p:tags r:id="rId2"/>
            </p:custDataLst>
          </p:nvPr>
        </p:nvSpPr>
        <p:spPr>
          <a:xfrm>
            <a:off x="457200" y="274638"/>
            <a:ext cx="8229600" cy="1143000"/>
          </a:xfrm>
        </p:spPr>
        <p:txBody>
          <a:bodyPr>
            <a:normAutofit/>
          </a:bodyPr>
          <a:lstStyle/>
          <a:p>
            <a:pPr eaLnBrk="1" fontAlgn="auto" hangingPunct="1">
              <a:spcAft>
                <a:spcPts val="0"/>
              </a:spcAft>
              <a:defRPr/>
            </a:pPr>
            <a:r>
              <a:rPr lang="en-US" sz="3600" b="1" dirty="0"/>
              <a:t>Integrity (continued)</a:t>
            </a:r>
          </a:p>
        </p:txBody>
      </p:sp>
    </p:spTree>
    <p:extLst>
      <p:ext uri="{BB962C8B-B14F-4D97-AF65-F5344CB8AC3E}">
        <p14:creationId xmlns:p14="http://schemas.microsoft.com/office/powerpoint/2010/main" val="26428233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D5307027-4730-4BBA-B283-F5695926F54E}" type="slidenum">
              <a:rPr lang="en-US"/>
              <a:pPr/>
              <a:t>24</a:t>
            </a:fld>
            <a:endParaRPr lang="en-US"/>
          </a:p>
        </p:txBody>
      </p:sp>
      <p:sp>
        <p:nvSpPr>
          <p:cNvPr id="77826" name="Rectangle 2"/>
          <p:cNvSpPr>
            <a:spLocks noGrp="1" noChangeArrowheads="1"/>
          </p:cNvSpPr>
          <p:nvPr>
            <p:ph type="title"/>
            <p:custDataLst>
              <p:tags r:id="rId1"/>
            </p:custDataLst>
          </p:nvPr>
        </p:nvSpPr>
        <p:spPr/>
        <p:txBody>
          <a:bodyPr>
            <a:normAutofit/>
          </a:bodyPr>
          <a:lstStyle/>
          <a:p>
            <a:pPr eaLnBrk="1" fontAlgn="auto" hangingPunct="1">
              <a:spcAft>
                <a:spcPts val="0"/>
              </a:spcAft>
              <a:defRPr/>
            </a:pPr>
            <a:r>
              <a:rPr lang="en-US" sz="3600" b="1" dirty="0"/>
              <a:t>Integrity (continued)</a:t>
            </a:r>
          </a:p>
        </p:txBody>
      </p:sp>
      <p:grpSp>
        <p:nvGrpSpPr>
          <p:cNvPr id="27652" name="Group 3"/>
          <p:cNvGrpSpPr>
            <a:grpSpLocks/>
          </p:cNvGrpSpPr>
          <p:nvPr>
            <p:custDataLst>
              <p:tags r:id="rId2"/>
            </p:custDataLst>
          </p:nvPr>
        </p:nvGrpSpPr>
        <p:grpSpPr bwMode="auto">
          <a:xfrm>
            <a:off x="800099" y="1524000"/>
            <a:ext cx="7688807" cy="4658436"/>
            <a:chOff x="624" y="816"/>
            <a:chExt cx="4800" cy="3168"/>
          </a:xfrm>
        </p:grpSpPr>
        <p:pic>
          <p:nvPicPr>
            <p:cNvPr id="27653" name="Picture 4" descr="Tbl01-02a"/>
            <p:cNvPicPr>
              <a:picLocks noChangeAspect="1" noChangeArrowheads="1"/>
            </p:cNvPicPr>
            <p:nvPr>
              <p:custDataLst>
                <p:tags r:id="rId3"/>
              </p:custDataLst>
            </p:nvPr>
          </p:nvPicPr>
          <p:blipFill>
            <a:blip r:embed="rId7">
              <a:extLst>
                <a:ext uri="{28A0092B-C50C-407E-A947-70E740481C1C}">
                  <a14:useLocalDpi xmlns:a14="http://schemas.microsoft.com/office/drawing/2010/main" val="0"/>
                </a:ext>
              </a:extLst>
            </a:blip>
            <a:srcRect r="1251" b="90152"/>
            <a:stretch>
              <a:fillRect/>
            </a:stretch>
          </p:blipFill>
          <p:spPr bwMode="auto">
            <a:xfrm>
              <a:off x="624" y="816"/>
              <a:ext cx="4800"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4" name="Picture 5" descr="Tbl01-02a"/>
            <p:cNvPicPr>
              <a:picLocks noChangeAspect="1" noChangeArrowheads="1"/>
            </p:cNvPicPr>
            <p:nvPr>
              <p:custDataLst>
                <p:tags r:id="rId4"/>
              </p:custDataLst>
            </p:nvPr>
          </p:nvPicPr>
          <p:blipFill>
            <a:blip r:embed="rId7">
              <a:extLst>
                <a:ext uri="{28A0092B-C50C-407E-A947-70E740481C1C}">
                  <a14:useLocalDpi xmlns:a14="http://schemas.microsoft.com/office/drawing/2010/main" val="0"/>
                </a:ext>
              </a:extLst>
            </a:blip>
            <a:srcRect t="57576"/>
            <a:stretch>
              <a:fillRect/>
            </a:stretch>
          </p:blipFill>
          <p:spPr bwMode="auto">
            <a:xfrm>
              <a:off x="624" y="1296"/>
              <a:ext cx="4725" cy="2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Tree>
    <p:extLst>
      <p:ext uri="{BB962C8B-B14F-4D97-AF65-F5344CB8AC3E}">
        <p14:creationId xmlns:p14="http://schemas.microsoft.com/office/powerpoint/2010/main" val="29267894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322" y="647700"/>
            <a:ext cx="8680578" cy="1447800"/>
          </a:xfrm>
        </p:spPr>
        <p:txBody>
          <a:bodyPr>
            <a:normAutofit/>
          </a:bodyPr>
          <a:lstStyle/>
          <a:p>
            <a:r>
              <a:rPr lang="en-US" sz="3600" b="1" dirty="0"/>
              <a:t>Availability</a:t>
            </a:r>
          </a:p>
        </p:txBody>
      </p:sp>
      <p:sp>
        <p:nvSpPr>
          <p:cNvPr id="3" name="Content Placeholder 2"/>
          <p:cNvSpPr>
            <a:spLocks noGrp="1"/>
          </p:cNvSpPr>
          <p:nvPr>
            <p:ph idx="1"/>
          </p:nvPr>
        </p:nvSpPr>
        <p:spPr>
          <a:xfrm>
            <a:off x="712788" y="2095500"/>
            <a:ext cx="8139112" cy="3646360"/>
          </a:xfrm>
        </p:spPr>
        <p:txBody>
          <a:bodyPr>
            <a:normAutofit/>
          </a:bodyPr>
          <a:lstStyle/>
          <a:p>
            <a:pPr algn="just"/>
            <a:r>
              <a:rPr lang="en-US" sz="2800" dirty="0"/>
              <a:t>Data needs to be available at all necessary times</a:t>
            </a:r>
          </a:p>
          <a:p>
            <a:pPr algn="just"/>
            <a:r>
              <a:rPr lang="en-US" sz="2800" dirty="0"/>
              <a:t>Data needs to be available to only the appropriate users</a:t>
            </a:r>
          </a:p>
          <a:p>
            <a:pPr algn="just"/>
            <a:r>
              <a:rPr lang="en-US" sz="2800" dirty="0"/>
              <a:t>Need to be able to track who has access to and who has accessed what data</a:t>
            </a:r>
          </a:p>
        </p:txBody>
      </p:sp>
      <p:sp>
        <p:nvSpPr>
          <p:cNvPr id="4" name="Slide Number Placeholder 3"/>
          <p:cNvSpPr>
            <a:spLocks noGrp="1"/>
          </p:cNvSpPr>
          <p:nvPr>
            <p:ph type="sldNum" sz="quarter" idx="12"/>
          </p:nvPr>
        </p:nvSpPr>
        <p:spPr/>
        <p:txBody>
          <a:bodyPr/>
          <a:lstStyle/>
          <a:p>
            <a:fld id="{0BD64A48-B733-9243-8BE8-93F2CA4C1D52}" type="slidenum">
              <a:rPr lang="en-US" smtClean="0"/>
              <a:pPr/>
              <a:t>25</a:t>
            </a:fld>
            <a:endParaRPr lang="en-US"/>
          </a:p>
        </p:txBody>
      </p:sp>
    </p:spTree>
    <p:extLst>
      <p:ext uri="{BB962C8B-B14F-4D97-AF65-F5344CB8AC3E}">
        <p14:creationId xmlns:p14="http://schemas.microsoft.com/office/powerpoint/2010/main" val="3714287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972" y="361950"/>
            <a:ext cx="8680578" cy="1143000"/>
          </a:xfrm>
        </p:spPr>
        <p:txBody>
          <a:bodyPr/>
          <a:lstStyle/>
          <a:p>
            <a:r>
              <a:rPr lang="en-US" sz="4000" b="1" dirty="0"/>
              <a:t>Availability</a:t>
            </a:r>
            <a:endParaRPr lang="en-US" sz="4000" b="1" dirty="0">
              <a:ln w="17780" cmpd="sng">
                <a:solidFill>
                  <a:schemeClr val="accent1">
                    <a:tint val="3000"/>
                  </a:schemeClr>
                </a:solidFill>
                <a:prstDash val="solid"/>
                <a:miter lim="800000"/>
              </a:ln>
            </a:endParaRPr>
          </a:p>
        </p:txBody>
      </p:sp>
      <p:sp>
        <p:nvSpPr>
          <p:cNvPr id="3" name="Content Placeholder 2"/>
          <p:cNvSpPr>
            <a:spLocks noGrp="1"/>
          </p:cNvSpPr>
          <p:nvPr>
            <p:ph idx="1"/>
          </p:nvPr>
        </p:nvSpPr>
        <p:spPr>
          <a:xfrm>
            <a:off x="712788" y="1752600"/>
            <a:ext cx="8050212" cy="4762500"/>
          </a:xfrm>
        </p:spPr>
        <p:txBody>
          <a:bodyPr>
            <a:normAutofit/>
          </a:bodyPr>
          <a:lstStyle/>
          <a:p>
            <a:pPr algn="just">
              <a:buFont typeface="Arial"/>
              <a:buChar char="•"/>
            </a:pPr>
            <a:r>
              <a:rPr lang="en-US" sz="2700" dirty="0"/>
              <a:t>Identify those things that pose a threat to the availability of the database.</a:t>
            </a:r>
          </a:p>
          <a:p>
            <a:pPr algn="just">
              <a:buFont typeface="Arial"/>
              <a:buChar char="•"/>
            </a:pPr>
            <a:endParaRPr lang="en-US" sz="2700" dirty="0"/>
          </a:p>
          <a:p>
            <a:pPr algn="just">
              <a:buFont typeface="Arial"/>
              <a:buChar char="•"/>
            </a:pPr>
            <a:r>
              <a:rPr lang="en-US" sz="2700" dirty="0"/>
              <a:t>Assess the level of threat and plan an intervention.</a:t>
            </a:r>
          </a:p>
          <a:p>
            <a:pPr algn="just">
              <a:buFont typeface="Arial"/>
              <a:buChar char="•"/>
            </a:pPr>
            <a:r>
              <a:rPr lang="en-US" sz="2700" dirty="0"/>
              <a:t>Common potential threats:</a:t>
            </a:r>
          </a:p>
          <a:p>
            <a:pPr lvl="1" algn="just">
              <a:buFont typeface="Arial"/>
              <a:buChar char="•"/>
            </a:pPr>
            <a:r>
              <a:rPr lang="en-US" sz="2700" dirty="0"/>
              <a:t>Hardware failure</a:t>
            </a:r>
          </a:p>
          <a:p>
            <a:pPr lvl="1" algn="just">
              <a:buFont typeface="Arial"/>
              <a:buChar char="•"/>
            </a:pPr>
            <a:r>
              <a:rPr lang="en-US" sz="2700" dirty="0"/>
              <a:t>Software failure</a:t>
            </a:r>
          </a:p>
          <a:p>
            <a:pPr lvl="1" algn="just">
              <a:buFont typeface="Arial"/>
              <a:buChar char="•"/>
            </a:pPr>
            <a:r>
              <a:rPr lang="en-US" sz="2700" dirty="0"/>
              <a:t>Disaster</a:t>
            </a:r>
          </a:p>
          <a:p>
            <a:pPr lvl="1" algn="just">
              <a:buFont typeface="Arial"/>
              <a:buChar char="•"/>
            </a:pPr>
            <a:r>
              <a:rPr lang="en-US" sz="2700" dirty="0"/>
              <a:t>Intrusion etc.</a:t>
            </a:r>
          </a:p>
        </p:txBody>
      </p:sp>
      <p:sp>
        <p:nvSpPr>
          <p:cNvPr id="4" name="Slide Number Placeholder 3"/>
          <p:cNvSpPr>
            <a:spLocks noGrp="1"/>
          </p:cNvSpPr>
          <p:nvPr>
            <p:ph type="sldNum" sz="quarter" idx="12"/>
          </p:nvPr>
        </p:nvSpPr>
        <p:spPr/>
        <p:txBody>
          <a:bodyPr/>
          <a:lstStyle/>
          <a:p>
            <a:fld id="{0BD64A48-B733-9243-8BE8-93F2CA4C1D52}" type="slidenum">
              <a:rPr lang="en-US" smtClean="0"/>
              <a:pPr/>
              <a:t>26</a:t>
            </a:fld>
            <a:endParaRPr lang="en-US"/>
          </a:p>
        </p:txBody>
      </p:sp>
    </p:spTree>
    <p:extLst>
      <p:ext uri="{BB962C8B-B14F-4D97-AF65-F5344CB8AC3E}">
        <p14:creationId xmlns:p14="http://schemas.microsoft.com/office/powerpoint/2010/main" val="3747170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500"/>
                                        <p:tgtEl>
                                          <p:spTgt spid="3">
                                            <p:txEl>
                                              <p:pRg st="4" end="4"/>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linds(horizontal)">
                                      <p:cBhvr>
                                        <p:cTn id="28" dur="500"/>
                                        <p:tgtEl>
                                          <p:spTgt spid="3">
                                            <p:txEl>
                                              <p:pRg st="5" end="5"/>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linds(horizontal)">
                                      <p:cBhvr>
                                        <p:cTn id="31" dur="500"/>
                                        <p:tgtEl>
                                          <p:spTgt spid="3">
                                            <p:txEl>
                                              <p:pRg st="6" end="6"/>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blinds(horizontal)">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9888" y="285750"/>
            <a:ext cx="8431212" cy="1447800"/>
          </a:xfrm>
        </p:spPr>
        <p:txBody>
          <a:bodyPr>
            <a:normAutofit/>
          </a:bodyPr>
          <a:lstStyle/>
          <a:p>
            <a:r>
              <a:rPr lang="en-US" sz="4000" b="1" dirty="0">
                <a:ln w="17780" cmpd="sng">
                  <a:solidFill>
                    <a:schemeClr val="accent1">
                      <a:tint val="3000"/>
                    </a:schemeClr>
                  </a:solidFill>
                  <a:prstDash val="solid"/>
                  <a:miter lim="800000"/>
                </a:ln>
              </a:rPr>
              <a:t>Examples of Security concern</a:t>
            </a:r>
          </a:p>
        </p:txBody>
      </p:sp>
      <p:sp>
        <p:nvSpPr>
          <p:cNvPr id="3" name="Content Placeholder 2"/>
          <p:cNvSpPr>
            <a:spLocks noGrp="1"/>
          </p:cNvSpPr>
          <p:nvPr>
            <p:ph idx="1"/>
          </p:nvPr>
        </p:nvSpPr>
        <p:spPr>
          <a:xfrm>
            <a:off x="388938" y="2345392"/>
            <a:ext cx="8431212" cy="3646360"/>
          </a:xfrm>
        </p:spPr>
        <p:txBody>
          <a:bodyPr>
            <a:normAutofit/>
          </a:bodyPr>
          <a:lstStyle/>
          <a:p>
            <a:pPr>
              <a:buFont typeface="Wingdings" charset="2"/>
              <a:buChar char="q"/>
            </a:pPr>
            <a:r>
              <a:rPr lang="en-US" dirty="0"/>
              <a:t>Database of a Payroll system.</a:t>
            </a:r>
          </a:p>
          <a:p>
            <a:pPr lvl="1">
              <a:buFont typeface="Wingdings" charset="2"/>
              <a:buChar char="§"/>
            </a:pPr>
            <a:r>
              <a:rPr lang="en-US" dirty="0">
                <a:solidFill>
                  <a:srgbClr val="FF0000"/>
                </a:solidFill>
              </a:rPr>
              <a:t>Secrecy: </a:t>
            </a:r>
            <a:r>
              <a:rPr lang="en-US" dirty="0"/>
              <a:t>Salaries should not be disclosed.</a:t>
            </a:r>
          </a:p>
          <a:p>
            <a:pPr lvl="1">
              <a:buFont typeface="Wingdings" charset="2"/>
              <a:buChar char="§"/>
            </a:pPr>
            <a:r>
              <a:rPr lang="en-US" dirty="0">
                <a:solidFill>
                  <a:srgbClr val="008000"/>
                </a:solidFill>
              </a:rPr>
              <a:t>Integrity</a:t>
            </a:r>
            <a:r>
              <a:rPr lang="en-US" dirty="0"/>
              <a:t>: Preventing an employee to change his/her salary.</a:t>
            </a:r>
          </a:p>
          <a:p>
            <a:pPr lvl="1">
              <a:buFont typeface="Wingdings" charset="2"/>
              <a:buChar char="§"/>
            </a:pPr>
            <a:r>
              <a:rPr lang="en-US" dirty="0">
                <a:solidFill>
                  <a:srgbClr val="0000FF"/>
                </a:solidFill>
              </a:rPr>
              <a:t>Availability</a:t>
            </a:r>
            <a:r>
              <a:rPr lang="en-US" dirty="0"/>
              <a:t>: Timely salary.</a:t>
            </a:r>
          </a:p>
        </p:txBody>
      </p:sp>
      <p:sp>
        <p:nvSpPr>
          <p:cNvPr id="4" name="Slide Number Placeholder 3"/>
          <p:cNvSpPr>
            <a:spLocks noGrp="1"/>
          </p:cNvSpPr>
          <p:nvPr>
            <p:ph type="sldNum" sz="quarter" idx="12"/>
          </p:nvPr>
        </p:nvSpPr>
        <p:spPr/>
        <p:txBody>
          <a:bodyPr/>
          <a:lstStyle/>
          <a:p>
            <a:fld id="{0BD64A48-B733-9243-8BE8-93F2CA4C1D52}" type="slidenum">
              <a:rPr lang="en-US" smtClean="0"/>
              <a:pPr/>
              <a:t>27</a:t>
            </a:fld>
            <a:endParaRPr lang="en-US"/>
          </a:p>
        </p:txBody>
      </p:sp>
    </p:spTree>
    <p:extLst>
      <p:ext uri="{BB962C8B-B14F-4D97-AF65-F5344CB8AC3E}">
        <p14:creationId xmlns:p14="http://schemas.microsoft.com/office/powerpoint/2010/main" val="2847760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dissolv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heckerboard(across)">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heckerboard(across)">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checkerboard(across)">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838" y="476250"/>
            <a:ext cx="8431212" cy="1047750"/>
          </a:xfrm>
        </p:spPr>
        <p:txBody>
          <a:bodyPr>
            <a:normAutofit/>
          </a:bodyPr>
          <a:lstStyle/>
          <a:p>
            <a:r>
              <a:rPr lang="en-US" sz="4000" b="1" dirty="0">
                <a:ln w="17780" cmpd="sng">
                  <a:solidFill>
                    <a:schemeClr val="accent1">
                      <a:tint val="3000"/>
                    </a:schemeClr>
                  </a:solidFill>
                  <a:prstDash val="solid"/>
                  <a:miter lim="800000"/>
                </a:ln>
              </a:rPr>
              <a:t>Example of Security concern</a:t>
            </a:r>
          </a:p>
        </p:txBody>
      </p:sp>
      <p:sp>
        <p:nvSpPr>
          <p:cNvPr id="3" name="Content Placeholder 2"/>
          <p:cNvSpPr>
            <a:spLocks noGrp="1"/>
          </p:cNvSpPr>
          <p:nvPr>
            <p:ph idx="1"/>
          </p:nvPr>
        </p:nvSpPr>
        <p:spPr>
          <a:xfrm>
            <a:off x="350838" y="2381250"/>
            <a:ext cx="8431212" cy="3646360"/>
          </a:xfrm>
        </p:spPr>
        <p:txBody>
          <a:bodyPr>
            <a:normAutofit/>
          </a:bodyPr>
          <a:lstStyle/>
          <a:p>
            <a:pPr>
              <a:buFont typeface="Wingdings" charset="2"/>
              <a:buChar char="q"/>
            </a:pPr>
            <a:r>
              <a:rPr lang="en-US" dirty="0"/>
              <a:t>Database of a Web site of an airline company</a:t>
            </a:r>
            <a:r>
              <a:rPr lang="en-US" dirty="0">
                <a:solidFill>
                  <a:srgbClr val="FFFF00"/>
                </a:solidFill>
              </a:rPr>
              <a:t>.</a:t>
            </a:r>
          </a:p>
          <a:p>
            <a:pPr lvl="1">
              <a:buFont typeface="Wingdings" charset="2"/>
              <a:buChar char="§"/>
            </a:pPr>
            <a:r>
              <a:rPr lang="en-US" dirty="0">
                <a:solidFill>
                  <a:srgbClr val="0000FF"/>
                </a:solidFill>
              </a:rPr>
              <a:t>Secrecy</a:t>
            </a:r>
            <a:r>
              <a:rPr lang="en-US" dirty="0"/>
              <a:t>: Customer reservation to be available to the customers only.</a:t>
            </a:r>
          </a:p>
          <a:p>
            <a:pPr lvl="1">
              <a:buFont typeface="Wingdings" charset="2"/>
              <a:buChar char="§"/>
            </a:pPr>
            <a:r>
              <a:rPr lang="en-US" dirty="0">
                <a:solidFill>
                  <a:schemeClr val="accent3">
                    <a:lumMod val="50000"/>
                  </a:schemeClr>
                </a:solidFill>
              </a:rPr>
              <a:t>Integrity</a:t>
            </a:r>
            <a:r>
              <a:rPr lang="en-US" dirty="0"/>
              <a:t>: It should not be arbitrarily modified.</a:t>
            </a:r>
          </a:p>
          <a:p>
            <a:pPr lvl="1">
              <a:buFont typeface="Wingdings" charset="2"/>
              <a:buChar char="§"/>
            </a:pPr>
            <a:r>
              <a:rPr lang="en-US" dirty="0">
                <a:solidFill>
                  <a:schemeClr val="accent4">
                    <a:lumMod val="75000"/>
                  </a:schemeClr>
                </a:solidFill>
              </a:rPr>
              <a:t>Availability</a:t>
            </a:r>
            <a:r>
              <a:rPr lang="en-US" dirty="0"/>
              <a:t>: Flight information and reservation information to be available always.</a:t>
            </a:r>
          </a:p>
        </p:txBody>
      </p:sp>
      <p:sp>
        <p:nvSpPr>
          <p:cNvPr id="4" name="Slide Number Placeholder 3"/>
          <p:cNvSpPr>
            <a:spLocks noGrp="1"/>
          </p:cNvSpPr>
          <p:nvPr>
            <p:ph type="sldNum" sz="quarter" idx="12"/>
          </p:nvPr>
        </p:nvSpPr>
        <p:spPr/>
        <p:txBody>
          <a:bodyPr/>
          <a:lstStyle/>
          <a:p>
            <a:fld id="{0BD64A48-B733-9243-8BE8-93F2CA4C1D52}" type="slidenum">
              <a:rPr lang="en-US" smtClean="0"/>
              <a:pPr/>
              <a:t>28</a:t>
            </a:fld>
            <a:endParaRPr lang="en-US"/>
          </a:p>
        </p:txBody>
      </p:sp>
    </p:spTree>
    <p:extLst>
      <p:ext uri="{BB962C8B-B14F-4D97-AF65-F5344CB8AC3E}">
        <p14:creationId xmlns:p14="http://schemas.microsoft.com/office/powerpoint/2010/main" val="3176980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linds(horizontal)">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988" y="400050"/>
            <a:ext cx="8431212" cy="971550"/>
          </a:xfrm>
        </p:spPr>
        <p:txBody>
          <a:bodyPr>
            <a:normAutofit/>
          </a:bodyPr>
          <a:lstStyle/>
          <a:p>
            <a:r>
              <a:rPr lang="en-US" sz="4000" b="1" dirty="0">
                <a:ln w="17780" cmpd="sng">
                  <a:solidFill>
                    <a:schemeClr val="accent1">
                      <a:tint val="3000"/>
                    </a:schemeClr>
                  </a:solidFill>
                  <a:prstDash val="solid"/>
                  <a:miter lim="800000"/>
                </a:ln>
              </a:rPr>
              <a:t>Secrecy, Integrity, Availability</a:t>
            </a:r>
          </a:p>
        </p:txBody>
      </p:sp>
      <p:sp>
        <p:nvSpPr>
          <p:cNvPr id="3" name="Content Placeholder 2"/>
          <p:cNvSpPr>
            <a:spLocks noGrp="1"/>
          </p:cNvSpPr>
          <p:nvPr>
            <p:ph idx="1"/>
          </p:nvPr>
        </p:nvSpPr>
        <p:spPr>
          <a:xfrm>
            <a:off x="369888" y="2097742"/>
            <a:ext cx="8431212" cy="3646360"/>
          </a:xfrm>
        </p:spPr>
        <p:txBody>
          <a:bodyPr>
            <a:normAutofit/>
          </a:bodyPr>
          <a:lstStyle/>
          <a:p>
            <a:pPr algn="just">
              <a:buFont typeface="Wingdings" charset="2"/>
              <a:buChar char="q"/>
            </a:pPr>
            <a:r>
              <a:rPr lang="en-US" sz="2600" dirty="0"/>
              <a:t>They co-exists in every information system.</a:t>
            </a:r>
          </a:p>
          <a:p>
            <a:pPr algn="just">
              <a:buFont typeface="Wingdings" charset="2"/>
              <a:buChar char="q"/>
            </a:pPr>
            <a:r>
              <a:rPr lang="en-US" sz="2600" dirty="0"/>
              <a:t>Relative importance differs  from system to system</a:t>
            </a:r>
          </a:p>
          <a:p>
            <a:pPr algn="just">
              <a:buFont typeface="Wingdings" charset="2"/>
              <a:buChar char="q"/>
            </a:pPr>
            <a:r>
              <a:rPr lang="en-US" sz="2600" dirty="0"/>
              <a:t>High integrity is needed for both military and commercial sectors.</a:t>
            </a:r>
          </a:p>
          <a:p>
            <a:pPr algn="just">
              <a:buFont typeface="Wingdings" charset="2"/>
              <a:buChar char="q"/>
            </a:pPr>
            <a:r>
              <a:rPr lang="en-US" sz="2600" dirty="0"/>
              <a:t>Secrecy and availability requirements are more stringent in military sector than that of commercial sectors.</a:t>
            </a:r>
          </a:p>
        </p:txBody>
      </p:sp>
      <p:sp>
        <p:nvSpPr>
          <p:cNvPr id="4" name="Slide Number Placeholder 3"/>
          <p:cNvSpPr>
            <a:spLocks noGrp="1"/>
          </p:cNvSpPr>
          <p:nvPr>
            <p:ph type="sldNum" sz="quarter" idx="12"/>
          </p:nvPr>
        </p:nvSpPr>
        <p:spPr/>
        <p:txBody>
          <a:bodyPr/>
          <a:lstStyle/>
          <a:p>
            <a:fld id="{0BD64A48-B733-9243-8BE8-93F2CA4C1D52}" type="slidenum">
              <a:rPr lang="en-US" smtClean="0"/>
              <a:pPr/>
              <a:t>29</a:t>
            </a:fld>
            <a:endParaRPr lang="en-US"/>
          </a:p>
        </p:txBody>
      </p:sp>
    </p:spTree>
    <p:extLst>
      <p:ext uri="{BB962C8B-B14F-4D97-AF65-F5344CB8AC3E}">
        <p14:creationId xmlns:p14="http://schemas.microsoft.com/office/powerpoint/2010/main" val="1385154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dissolv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blinds(horizontal)">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blinds(horizontal)">
                                      <p:cBhvr>
                                        <p:cTn id="2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Grp="1" noChangeArrowheads="1"/>
          </p:cNvSpPr>
          <p:nvPr>
            <p:ph idx="1"/>
            <p:custDataLst>
              <p:tags r:id="rId1"/>
            </p:custDataLst>
          </p:nvPr>
        </p:nvSpPr>
        <p:spPr>
          <a:xfrm>
            <a:off x="533400" y="1752600"/>
            <a:ext cx="7772400" cy="4419600"/>
          </a:xfrm>
        </p:spPr>
        <p:txBody>
          <a:bodyPr>
            <a:normAutofit/>
          </a:bodyPr>
          <a:lstStyle/>
          <a:p>
            <a:pPr algn="just" eaLnBrk="1" hangingPunct="1"/>
            <a:r>
              <a:rPr lang="en-US" sz="2600" b="1" dirty="0"/>
              <a:t>Security measures</a:t>
            </a:r>
          </a:p>
          <a:p>
            <a:pPr lvl="1" algn="just" eaLnBrk="1" hangingPunct="1"/>
            <a:r>
              <a:rPr lang="en-US" sz="2600" dirty="0"/>
              <a:t>Prevent physical access to the servers where the data resided. </a:t>
            </a:r>
          </a:p>
          <a:p>
            <a:pPr lvl="1" algn="just" eaLnBrk="1" hangingPunct="1"/>
            <a:r>
              <a:rPr lang="en-US" sz="2600" dirty="0"/>
              <a:t>Operating systems require authentication of the identity of computer users. </a:t>
            </a:r>
          </a:p>
          <a:p>
            <a:pPr lvl="1" algn="just" eaLnBrk="1" hangingPunct="1"/>
            <a:r>
              <a:rPr lang="en-US" sz="2600" dirty="0"/>
              <a:t>Implement security models that enforce security measures. </a:t>
            </a:r>
          </a:p>
          <a:p>
            <a:pPr algn="just" eaLnBrk="1" hangingPunct="1"/>
            <a:r>
              <a:rPr lang="en-US" sz="2600" b="1" dirty="0"/>
              <a:t>DBA should manage databases and implement security policies to protect the data (assets).  </a:t>
            </a:r>
          </a:p>
        </p:txBody>
      </p:sp>
      <p:sp>
        <p:nvSpPr>
          <p:cNvPr id="5123" name="Slide Number Placeholder 4"/>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92683B31-0158-4512-936E-376D02F85E49}" type="slidenum">
              <a:rPr lang="en-US"/>
              <a:pPr/>
              <a:t>3</a:t>
            </a:fld>
            <a:endParaRPr lang="en-US"/>
          </a:p>
        </p:txBody>
      </p:sp>
      <p:sp>
        <p:nvSpPr>
          <p:cNvPr id="52226" name="Rectangle 2"/>
          <p:cNvSpPr>
            <a:spLocks noGrp="1" noChangeArrowheads="1"/>
          </p:cNvSpPr>
          <p:nvPr>
            <p:ph type="title"/>
            <p:custDataLst>
              <p:tags r:id="rId2"/>
            </p:custDataLst>
          </p:nvPr>
        </p:nvSpPr>
        <p:spPr>
          <a:xfrm>
            <a:off x="533400" y="275183"/>
            <a:ext cx="7772400" cy="822325"/>
          </a:xfrm>
        </p:spPr>
        <p:txBody>
          <a:bodyPr>
            <a:normAutofit/>
          </a:bodyPr>
          <a:lstStyle/>
          <a:p>
            <a:pPr eaLnBrk="1" fontAlgn="auto" hangingPunct="1">
              <a:spcAft>
                <a:spcPts val="0"/>
              </a:spcAft>
              <a:defRPr/>
            </a:pPr>
            <a:r>
              <a:rPr lang="en-US" sz="3600" b="1" dirty="0"/>
              <a:t>Introduction </a:t>
            </a:r>
          </a:p>
        </p:txBody>
      </p:sp>
    </p:spTree>
    <p:extLst>
      <p:ext uri="{BB962C8B-B14F-4D97-AF65-F5344CB8AC3E}">
        <p14:creationId xmlns:p14="http://schemas.microsoft.com/office/powerpoint/2010/main" val="7469154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988" y="419100"/>
            <a:ext cx="8431212" cy="952500"/>
          </a:xfrm>
        </p:spPr>
        <p:txBody>
          <a:bodyPr>
            <a:normAutofit/>
          </a:bodyPr>
          <a:lstStyle/>
          <a:p>
            <a:r>
              <a:rPr lang="en-US" sz="4000" b="1" dirty="0">
                <a:ln w="17780" cmpd="sng">
                  <a:solidFill>
                    <a:schemeClr val="accent1">
                      <a:tint val="3000"/>
                    </a:schemeClr>
                  </a:solidFill>
                  <a:prstDash val="solid"/>
                  <a:miter lim="800000"/>
                </a:ln>
              </a:rPr>
              <a:t>Security Policy</a:t>
            </a:r>
          </a:p>
        </p:txBody>
      </p:sp>
      <p:sp>
        <p:nvSpPr>
          <p:cNvPr id="3" name="Content Placeholder 2"/>
          <p:cNvSpPr>
            <a:spLocks noGrp="1"/>
          </p:cNvSpPr>
          <p:nvPr>
            <p:ph idx="1"/>
          </p:nvPr>
        </p:nvSpPr>
        <p:spPr>
          <a:xfrm>
            <a:off x="407988" y="1905000"/>
            <a:ext cx="8431212" cy="3646360"/>
          </a:xfrm>
        </p:spPr>
        <p:txBody>
          <a:bodyPr>
            <a:noAutofit/>
          </a:bodyPr>
          <a:lstStyle/>
          <a:p>
            <a:pPr algn="just">
              <a:buFont typeface="Wingdings" charset="2"/>
              <a:buChar char="q"/>
            </a:pPr>
            <a:r>
              <a:rPr lang="en-US" sz="2700" dirty="0"/>
              <a:t>Purpose is to elaborate the three generic </a:t>
            </a:r>
            <a:r>
              <a:rPr lang="en-US" sz="2700" dirty="0">
                <a:solidFill>
                  <a:srgbClr val="0000CC"/>
                </a:solidFill>
              </a:rPr>
              <a:t>security objectives</a:t>
            </a:r>
            <a:r>
              <a:rPr lang="en-US" sz="2700" dirty="0"/>
              <a:t> in the context of a particular system.</a:t>
            </a:r>
          </a:p>
          <a:p>
            <a:pPr algn="just">
              <a:buFont typeface="Wingdings" charset="2"/>
              <a:buChar char="q"/>
            </a:pPr>
            <a:r>
              <a:rPr lang="en-US" sz="2700" dirty="0"/>
              <a:t>It defines the guidelines to achieve the three </a:t>
            </a:r>
            <a:r>
              <a:rPr lang="en-US" sz="2700" dirty="0">
                <a:solidFill>
                  <a:srgbClr val="0000CC"/>
                </a:solidFill>
              </a:rPr>
              <a:t>security objectives</a:t>
            </a:r>
            <a:r>
              <a:rPr lang="en-US" sz="2700" dirty="0">
                <a:solidFill>
                  <a:srgbClr val="FFFF00"/>
                </a:solidFill>
              </a:rPr>
              <a:t>.</a:t>
            </a:r>
          </a:p>
          <a:p>
            <a:pPr algn="just">
              <a:buFont typeface="Wingdings" charset="2"/>
              <a:buChar char="q"/>
            </a:pPr>
            <a:r>
              <a:rPr lang="en-US" sz="2700" dirty="0">
                <a:solidFill>
                  <a:srgbClr val="0000CC"/>
                </a:solidFill>
              </a:rPr>
              <a:t>Law of the land </a:t>
            </a:r>
            <a:r>
              <a:rPr lang="en-US" sz="2700" dirty="0"/>
              <a:t>may be mentioned for breach of security rules by an individual.</a:t>
            </a:r>
          </a:p>
          <a:p>
            <a:pPr algn="just">
              <a:buFont typeface="Wingdings" charset="2"/>
              <a:buChar char="q"/>
            </a:pPr>
            <a:r>
              <a:rPr lang="en-US" sz="2700" dirty="0">
                <a:solidFill>
                  <a:srgbClr val="FF6600"/>
                </a:solidFill>
              </a:rPr>
              <a:t>It should be determined by the organization itself rather than by regulatory agency.</a:t>
            </a:r>
          </a:p>
        </p:txBody>
      </p:sp>
      <p:sp>
        <p:nvSpPr>
          <p:cNvPr id="4" name="Slide Number Placeholder 3"/>
          <p:cNvSpPr>
            <a:spLocks noGrp="1"/>
          </p:cNvSpPr>
          <p:nvPr>
            <p:ph type="sldNum" sz="quarter" idx="12"/>
          </p:nvPr>
        </p:nvSpPr>
        <p:spPr/>
        <p:txBody>
          <a:bodyPr/>
          <a:lstStyle/>
          <a:p>
            <a:fld id="{0BD64A48-B733-9243-8BE8-93F2CA4C1D52}" type="slidenum">
              <a:rPr lang="en-US" smtClean="0"/>
              <a:pPr/>
              <a:t>30</a:t>
            </a:fld>
            <a:endParaRPr lang="en-US"/>
          </a:p>
        </p:txBody>
      </p:sp>
    </p:spTree>
    <p:extLst>
      <p:ext uri="{BB962C8B-B14F-4D97-AF65-F5344CB8AC3E}">
        <p14:creationId xmlns:p14="http://schemas.microsoft.com/office/powerpoint/2010/main" val="2560588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linds(horizontal)">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 presetClass="entr" presetSubtype="10"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checkerboard(across)">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dissolve">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circle(in)">
                                      <p:cBhvr>
                                        <p:cTn id="26"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33600"/>
            <a:ext cx="8431212" cy="3697844"/>
          </a:xfrm>
        </p:spPr>
        <p:txBody>
          <a:bodyPr>
            <a:normAutofit/>
          </a:bodyPr>
          <a:lstStyle/>
          <a:p>
            <a:pPr marL="0" indent="0">
              <a:lnSpc>
                <a:spcPct val="110000"/>
              </a:lnSpc>
              <a:spcBef>
                <a:spcPts val="1200"/>
              </a:spcBef>
              <a:spcAft>
                <a:spcPts val="1200"/>
              </a:spcAft>
              <a:buNone/>
            </a:pPr>
            <a:r>
              <a:rPr lang="en-US" sz="2700" b="1" dirty="0"/>
              <a:t>Database Security:</a:t>
            </a:r>
          </a:p>
          <a:p>
            <a:pPr algn="just">
              <a:lnSpc>
                <a:spcPct val="110000"/>
              </a:lnSpc>
              <a:spcBef>
                <a:spcPts val="1200"/>
              </a:spcBef>
              <a:spcAft>
                <a:spcPts val="1200"/>
              </a:spcAft>
            </a:pPr>
            <a:r>
              <a:rPr lang="en-US" sz="2700" dirty="0"/>
              <a:t>A set of established procedure, standard, policies and tools that is used to protect data from theft, misuse and unwanted intrusion, activities and attacks.</a:t>
            </a:r>
          </a:p>
          <a:p>
            <a:pPr algn="just">
              <a:lnSpc>
                <a:spcPct val="110000"/>
              </a:lnSpc>
              <a:spcBef>
                <a:spcPts val="1200"/>
              </a:spcBef>
              <a:spcAft>
                <a:spcPts val="1200"/>
              </a:spcAft>
            </a:pPr>
            <a:r>
              <a:rPr lang="en-US" sz="2700" dirty="0"/>
              <a:t>It deals with the permission and access to the data structure and the data contained within it.</a:t>
            </a:r>
          </a:p>
        </p:txBody>
      </p:sp>
      <p:sp>
        <p:nvSpPr>
          <p:cNvPr id="4" name="Slide Number Placeholder 3"/>
          <p:cNvSpPr>
            <a:spLocks noGrp="1"/>
          </p:cNvSpPr>
          <p:nvPr>
            <p:ph type="sldNum" sz="quarter" idx="12"/>
          </p:nvPr>
        </p:nvSpPr>
        <p:spPr/>
        <p:txBody>
          <a:bodyPr/>
          <a:lstStyle/>
          <a:p>
            <a:fld id="{0BD64A48-B733-9243-8BE8-93F2CA4C1D52}" type="slidenum">
              <a:rPr lang="en-US" smtClean="0"/>
              <a:pPr/>
              <a:t>31</a:t>
            </a:fld>
            <a:endParaRPr lang="en-US"/>
          </a:p>
        </p:txBody>
      </p:sp>
      <p:sp>
        <p:nvSpPr>
          <p:cNvPr id="6" name="Rectangle 2"/>
          <p:cNvSpPr>
            <a:spLocks noGrp="1" noChangeArrowheads="1"/>
          </p:cNvSpPr>
          <p:nvPr>
            <p:ph type="title"/>
            <p:custDataLst>
              <p:tags r:id="rId1"/>
            </p:custDataLst>
          </p:nvPr>
        </p:nvSpPr>
        <p:spPr>
          <a:xfrm>
            <a:off x="457200" y="274638"/>
            <a:ext cx="8229600" cy="1143000"/>
          </a:xfrm>
        </p:spPr>
        <p:txBody>
          <a:bodyPr>
            <a:normAutofit/>
          </a:bodyPr>
          <a:lstStyle/>
          <a:p>
            <a:pPr eaLnBrk="1" fontAlgn="auto" hangingPunct="1">
              <a:spcAft>
                <a:spcPts val="0"/>
              </a:spcAft>
              <a:defRPr/>
            </a:pPr>
            <a:r>
              <a:rPr lang="en-US" sz="3600" b="1" dirty="0"/>
              <a:t>Database Security</a:t>
            </a:r>
          </a:p>
        </p:txBody>
      </p:sp>
    </p:spTree>
    <p:extLst>
      <p:ext uri="{BB962C8B-B14F-4D97-AF65-F5344CB8AC3E}">
        <p14:creationId xmlns:p14="http://schemas.microsoft.com/office/powerpoint/2010/main" val="810484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idx="1"/>
            <p:custDataLst>
              <p:tags r:id="rId1"/>
            </p:custDataLst>
          </p:nvPr>
        </p:nvSpPr>
        <p:spPr>
          <a:xfrm>
            <a:off x="533400" y="1828799"/>
            <a:ext cx="8077200" cy="3589361"/>
          </a:xfrm>
        </p:spPr>
        <p:txBody>
          <a:bodyPr>
            <a:normAutofit/>
          </a:bodyPr>
          <a:lstStyle/>
          <a:p>
            <a:pPr algn="just" eaLnBrk="1" hangingPunct="1"/>
            <a:r>
              <a:rPr lang="en-US" sz="2600" dirty="0"/>
              <a:t>Enforce security at all database levels.</a:t>
            </a:r>
          </a:p>
          <a:p>
            <a:pPr algn="just" eaLnBrk="1" hangingPunct="1"/>
            <a:endParaRPr lang="en-US" sz="2600" dirty="0"/>
          </a:p>
          <a:p>
            <a:pPr algn="just" eaLnBrk="1" hangingPunct="1"/>
            <a:r>
              <a:rPr lang="en-US" sz="2600" b="1" dirty="0"/>
              <a:t>Security access point: </a:t>
            </a:r>
            <a:r>
              <a:rPr lang="en-US" sz="2600" dirty="0"/>
              <a:t>place where database security must be protected and applied.</a:t>
            </a:r>
          </a:p>
          <a:p>
            <a:pPr algn="just" eaLnBrk="1" hangingPunct="1"/>
            <a:endParaRPr lang="en-US" sz="2600" dirty="0"/>
          </a:p>
          <a:p>
            <a:pPr algn="just" eaLnBrk="1" hangingPunct="1"/>
            <a:r>
              <a:rPr lang="en-US" sz="2600" dirty="0"/>
              <a:t>Data requires highest level of protection; data access point must be small</a:t>
            </a:r>
          </a:p>
        </p:txBody>
      </p:sp>
      <p:sp>
        <p:nvSpPr>
          <p:cNvPr id="34819" name="Slide Number Placeholder 4"/>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CE7A9C9A-390A-406A-818B-E9CC66690953}" type="slidenum">
              <a:rPr lang="en-US"/>
              <a:pPr/>
              <a:t>32</a:t>
            </a:fld>
            <a:endParaRPr lang="en-US"/>
          </a:p>
        </p:txBody>
      </p:sp>
      <p:sp>
        <p:nvSpPr>
          <p:cNvPr id="84994" name="Rectangle 2"/>
          <p:cNvSpPr>
            <a:spLocks noGrp="1" noChangeArrowheads="1"/>
          </p:cNvSpPr>
          <p:nvPr>
            <p:ph type="title"/>
            <p:custDataLst>
              <p:tags r:id="rId2"/>
            </p:custDataLst>
          </p:nvPr>
        </p:nvSpPr>
        <p:spPr/>
        <p:txBody>
          <a:bodyPr>
            <a:normAutofit/>
          </a:bodyPr>
          <a:lstStyle/>
          <a:p>
            <a:pPr eaLnBrk="1" fontAlgn="auto" hangingPunct="1">
              <a:spcAft>
                <a:spcPts val="0"/>
              </a:spcAft>
              <a:defRPr/>
            </a:pPr>
            <a:r>
              <a:rPr lang="en-US" sz="3600" b="1" dirty="0"/>
              <a:t>Database Security (Continued)</a:t>
            </a:r>
          </a:p>
        </p:txBody>
      </p:sp>
    </p:spTree>
    <p:extLst>
      <p:ext uri="{BB962C8B-B14F-4D97-AF65-F5344CB8AC3E}">
        <p14:creationId xmlns:p14="http://schemas.microsoft.com/office/powerpoint/2010/main" val="15560867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3" descr="Fig01-08"/>
          <p:cNvPicPr>
            <a:picLocks noGrp="1" noChangeAspect="1" noChangeArrowheads="1"/>
          </p:cNvPicPr>
          <p:nvPr>
            <p:ph idx="1"/>
            <p:custDataLst>
              <p:tags r:id="rId1"/>
            </p:custDataLst>
          </p:nvPr>
        </p:nvPicPr>
        <p:blipFill>
          <a:blip r:embed="rId5">
            <a:extLst>
              <a:ext uri="{28A0092B-C50C-407E-A947-70E740481C1C}">
                <a14:useLocalDpi xmlns:a14="http://schemas.microsoft.com/office/drawing/2010/main" val="0"/>
              </a:ext>
            </a:extLst>
          </a:blip>
          <a:srcRect/>
          <a:stretch>
            <a:fillRect/>
          </a:stretch>
        </p:blipFill>
        <p:spPr>
          <a:xfrm>
            <a:off x="1475508" y="1371599"/>
            <a:ext cx="6093991" cy="5349876"/>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5843" name="Slide Number Placeholder 4"/>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2387EC7A-22B3-4F8F-8892-27886162C735}" type="slidenum">
              <a:rPr lang="en-US"/>
              <a:pPr/>
              <a:t>33</a:t>
            </a:fld>
            <a:endParaRPr lang="en-US"/>
          </a:p>
        </p:txBody>
      </p:sp>
      <p:sp>
        <p:nvSpPr>
          <p:cNvPr id="86018" name="Rectangle 2"/>
          <p:cNvSpPr>
            <a:spLocks noGrp="1" noChangeArrowheads="1"/>
          </p:cNvSpPr>
          <p:nvPr>
            <p:ph type="title"/>
            <p:custDataLst>
              <p:tags r:id="rId2"/>
            </p:custDataLst>
          </p:nvPr>
        </p:nvSpPr>
        <p:spPr/>
        <p:txBody>
          <a:bodyPr>
            <a:normAutofit/>
          </a:bodyPr>
          <a:lstStyle/>
          <a:p>
            <a:pPr>
              <a:defRPr/>
            </a:pPr>
            <a:r>
              <a:rPr lang="en-US" sz="3600" b="1" dirty="0"/>
              <a:t>Database Security (Continued)</a:t>
            </a:r>
            <a:endParaRPr lang="en-US" sz="3600" dirty="0"/>
          </a:p>
        </p:txBody>
      </p:sp>
    </p:spTree>
    <p:extLst>
      <p:ext uri="{BB962C8B-B14F-4D97-AF65-F5344CB8AC3E}">
        <p14:creationId xmlns:p14="http://schemas.microsoft.com/office/powerpoint/2010/main" val="32688334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idx="1"/>
            <p:custDataLst>
              <p:tags r:id="rId1"/>
            </p:custDataLst>
          </p:nvPr>
        </p:nvSpPr>
        <p:spPr>
          <a:xfrm>
            <a:off x="457200" y="1447800"/>
            <a:ext cx="8077200" cy="4419600"/>
          </a:xfrm>
        </p:spPr>
        <p:txBody>
          <a:bodyPr>
            <a:normAutofit/>
          </a:bodyPr>
          <a:lstStyle/>
          <a:p>
            <a:pPr algn="just" eaLnBrk="1" hangingPunct="1"/>
            <a:r>
              <a:rPr lang="en-US" sz="2600" dirty="0"/>
              <a:t>Reducing access point size reduces security risks</a:t>
            </a:r>
          </a:p>
          <a:p>
            <a:pPr algn="just" eaLnBrk="1" hangingPunct="1"/>
            <a:endParaRPr lang="en-US" sz="2600" dirty="0"/>
          </a:p>
          <a:p>
            <a:pPr algn="just" eaLnBrk="1" hangingPunct="1"/>
            <a:r>
              <a:rPr lang="en-US" sz="2600" dirty="0">
                <a:solidFill>
                  <a:srgbClr val="0033CC"/>
                </a:solidFill>
              </a:rPr>
              <a:t>Security gaps</a:t>
            </a:r>
            <a:r>
              <a:rPr lang="en-US" sz="2600" dirty="0"/>
              <a:t>: points at which security is missing.</a:t>
            </a:r>
          </a:p>
          <a:p>
            <a:pPr algn="just" eaLnBrk="1" hangingPunct="1"/>
            <a:endParaRPr lang="en-US" sz="2600" dirty="0"/>
          </a:p>
          <a:p>
            <a:pPr algn="just" eaLnBrk="1" hangingPunct="1"/>
            <a:r>
              <a:rPr lang="en-US" sz="2600" dirty="0">
                <a:solidFill>
                  <a:srgbClr val="0033CC"/>
                </a:solidFill>
              </a:rPr>
              <a:t>Vulnerabilities</a:t>
            </a:r>
            <a:r>
              <a:rPr lang="en-US" sz="2600" dirty="0"/>
              <a:t>: twists in the system that can become threats.</a:t>
            </a:r>
          </a:p>
          <a:p>
            <a:pPr algn="just" eaLnBrk="1" hangingPunct="1"/>
            <a:endParaRPr lang="en-US" sz="2600" dirty="0"/>
          </a:p>
          <a:p>
            <a:pPr algn="just" eaLnBrk="1" hangingPunct="1"/>
            <a:r>
              <a:rPr lang="en-US" sz="2600" dirty="0">
                <a:solidFill>
                  <a:srgbClr val="0033CC"/>
                </a:solidFill>
              </a:rPr>
              <a:t>Threat</a:t>
            </a:r>
            <a:r>
              <a:rPr lang="en-US" sz="2600" dirty="0"/>
              <a:t>: security risk that can become a system breach</a:t>
            </a:r>
          </a:p>
        </p:txBody>
      </p:sp>
      <p:sp>
        <p:nvSpPr>
          <p:cNvPr id="36867" name="Slide Number Placeholder 4"/>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55D30DB3-70D9-4B9E-8915-5AA1477EA30A}" type="slidenum">
              <a:rPr lang="en-US"/>
              <a:pPr/>
              <a:t>34</a:t>
            </a:fld>
            <a:endParaRPr lang="en-US"/>
          </a:p>
        </p:txBody>
      </p:sp>
      <p:sp>
        <p:nvSpPr>
          <p:cNvPr id="6" name="Rectangle 2"/>
          <p:cNvSpPr txBox="1">
            <a:spLocks noChangeArrowheads="1"/>
          </p:cNvSpPr>
          <p:nvPr>
            <p:custDataLst>
              <p:tags r:id="rId2"/>
            </p:custDataLst>
          </p:nvPr>
        </p:nvSpPr>
        <p:spPr>
          <a:xfrm>
            <a:off x="609600" y="4270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sz="3600" b="1"/>
              <a:t>Database Security (Continued)</a:t>
            </a:r>
            <a:endParaRPr lang="en-US" sz="3600" b="1" dirty="0"/>
          </a:p>
        </p:txBody>
      </p:sp>
    </p:spTree>
    <p:extLst>
      <p:ext uri="{BB962C8B-B14F-4D97-AF65-F5344CB8AC3E}">
        <p14:creationId xmlns:p14="http://schemas.microsoft.com/office/powerpoint/2010/main" val="25289583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3" descr="Fig01-09"/>
          <p:cNvPicPr>
            <a:picLocks noGrp="1" noChangeAspect="1" noChangeArrowheads="1"/>
          </p:cNvPicPr>
          <p:nvPr>
            <p:ph idx="1"/>
            <p:custDataLst>
              <p:tags r:id="rId1"/>
            </p:custDataLst>
          </p:nvPr>
        </p:nvPicPr>
        <p:blipFill>
          <a:blip r:embed="rId5">
            <a:extLst>
              <a:ext uri="{28A0092B-C50C-407E-A947-70E740481C1C}">
                <a14:useLocalDpi xmlns:a14="http://schemas.microsoft.com/office/drawing/2010/main" val="0"/>
              </a:ext>
            </a:extLst>
          </a:blip>
          <a:srcRect/>
          <a:stretch>
            <a:fillRect/>
          </a:stretch>
        </p:blipFill>
        <p:spPr>
          <a:xfrm>
            <a:off x="1676400" y="1447800"/>
            <a:ext cx="6215554" cy="5007591"/>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7891" name="Slide Number Placeholder 4"/>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AA7016A5-BEAC-4B91-9D71-F595AB7C860B}" type="slidenum">
              <a:rPr lang="en-US"/>
              <a:pPr/>
              <a:t>35</a:t>
            </a:fld>
            <a:endParaRPr lang="en-US"/>
          </a:p>
        </p:txBody>
      </p:sp>
      <p:sp>
        <p:nvSpPr>
          <p:cNvPr id="88066" name="Rectangle 2"/>
          <p:cNvSpPr>
            <a:spLocks noGrp="1" noChangeArrowheads="1"/>
          </p:cNvSpPr>
          <p:nvPr>
            <p:ph type="title"/>
            <p:custDataLst>
              <p:tags r:id="rId2"/>
            </p:custDataLst>
          </p:nvPr>
        </p:nvSpPr>
        <p:spPr/>
        <p:txBody>
          <a:bodyPr>
            <a:normAutofit/>
          </a:bodyPr>
          <a:lstStyle/>
          <a:p>
            <a:pPr eaLnBrk="1" fontAlgn="auto" hangingPunct="1">
              <a:spcAft>
                <a:spcPts val="0"/>
              </a:spcAft>
              <a:defRPr/>
            </a:pPr>
            <a:r>
              <a:rPr lang="en-US" sz="3600" b="1" dirty="0"/>
              <a:t>Database Security (continued)</a:t>
            </a:r>
          </a:p>
        </p:txBody>
      </p:sp>
    </p:spTree>
    <p:extLst>
      <p:ext uri="{BB962C8B-B14F-4D97-AF65-F5344CB8AC3E}">
        <p14:creationId xmlns:p14="http://schemas.microsoft.com/office/powerpoint/2010/main" val="13441506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idx="1"/>
            <p:custDataLst>
              <p:tags r:id="rId1"/>
            </p:custDataLst>
          </p:nvPr>
        </p:nvSpPr>
        <p:spPr/>
        <p:txBody>
          <a:bodyPr>
            <a:normAutofit/>
          </a:bodyPr>
          <a:lstStyle/>
          <a:p>
            <a:pPr algn="just" eaLnBrk="1" hangingPunct="1"/>
            <a:r>
              <a:rPr lang="en-US" sz="2600" dirty="0">
                <a:solidFill>
                  <a:srgbClr val="0033CC"/>
                </a:solidFill>
              </a:rPr>
              <a:t>People</a:t>
            </a:r>
            <a:r>
              <a:rPr lang="en-US" sz="2600" dirty="0"/>
              <a:t>: individuals who have been granted privileges and permissions to access applications, networks, servers, databases, data files and data. </a:t>
            </a:r>
          </a:p>
          <a:p>
            <a:pPr algn="just" eaLnBrk="1" hangingPunct="1"/>
            <a:r>
              <a:rPr lang="en-US" sz="2600" dirty="0">
                <a:solidFill>
                  <a:srgbClr val="0033CC"/>
                </a:solidFill>
              </a:rPr>
              <a:t>Applications</a:t>
            </a:r>
            <a:r>
              <a:rPr lang="en-US" sz="2600" dirty="0"/>
              <a:t>: application design and implementation, which includes privileges and permissions granted to people.  Be cautious because too loose permission results in violation of data access, and too strict permission compromises availability. </a:t>
            </a:r>
          </a:p>
          <a:p>
            <a:pPr algn="just" eaLnBrk="1" hangingPunct="1"/>
            <a:r>
              <a:rPr lang="en-US" sz="2600" dirty="0">
                <a:solidFill>
                  <a:srgbClr val="0033CC"/>
                </a:solidFill>
              </a:rPr>
              <a:t>Network</a:t>
            </a:r>
            <a:r>
              <a:rPr lang="en-US" sz="2600" dirty="0"/>
              <a:t> is the most sensitive security access point.  Use best effort to protect the network. </a:t>
            </a:r>
          </a:p>
        </p:txBody>
      </p:sp>
      <p:sp>
        <p:nvSpPr>
          <p:cNvPr id="38915" name="Slide Number Placeholder 4"/>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D1F8E332-2072-4F0F-9DFA-8C12FA8F4AD8}" type="slidenum">
              <a:rPr lang="en-US"/>
              <a:pPr/>
              <a:t>36</a:t>
            </a:fld>
            <a:endParaRPr lang="en-US"/>
          </a:p>
        </p:txBody>
      </p:sp>
      <p:sp>
        <p:nvSpPr>
          <p:cNvPr id="90115" name="Rectangle 3"/>
          <p:cNvSpPr>
            <a:spLocks noGrp="1" noChangeArrowheads="1"/>
          </p:cNvSpPr>
          <p:nvPr>
            <p:ph type="title"/>
            <p:custDataLst>
              <p:tags r:id="rId2"/>
            </p:custDataLst>
          </p:nvPr>
        </p:nvSpPr>
        <p:spPr/>
        <p:txBody>
          <a:bodyPr>
            <a:normAutofit/>
          </a:bodyPr>
          <a:lstStyle/>
          <a:p>
            <a:pPr eaLnBrk="1" fontAlgn="auto" hangingPunct="1">
              <a:spcAft>
                <a:spcPts val="0"/>
              </a:spcAft>
              <a:defRPr/>
            </a:pPr>
            <a:r>
              <a:rPr lang="en-US" sz="3600" b="1" dirty="0"/>
              <a:t>Database Security (continued)</a:t>
            </a:r>
          </a:p>
        </p:txBody>
      </p:sp>
    </p:spTree>
    <p:extLst>
      <p:ext uri="{BB962C8B-B14F-4D97-AF65-F5344CB8AC3E}">
        <p14:creationId xmlns:p14="http://schemas.microsoft.com/office/powerpoint/2010/main" val="7444892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idx="1"/>
            <p:custDataLst>
              <p:tags r:id="rId1"/>
            </p:custDataLst>
          </p:nvPr>
        </p:nvSpPr>
        <p:spPr/>
        <p:txBody>
          <a:bodyPr>
            <a:normAutofit/>
          </a:bodyPr>
          <a:lstStyle/>
          <a:p>
            <a:pPr algn="just" eaLnBrk="1" hangingPunct="1"/>
            <a:r>
              <a:rPr lang="en-US" sz="2600" dirty="0">
                <a:solidFill>
                  <a:srgbClr val="0033CC"/>
                </a:solidFill>
              </a:rPr>
              <a:t>Operating system</a:t>
            </a:r>
            <a:r>
              <a:rPr lang="en-US" sz="2600" dirty="0"/>
              <a:t>: the authentication to the system and the gateway to the data. </a:t>
            </a:r>
          </a:p>
          <a:p>
            <a:pPr algn="just" eaLnBrk="1" hangingPunct="1"/>
            <a:r>
              <a:rPr lang="en-US" sz="2600" dirty="0">
                <a:solidFill>
                  <a:srgbClr val="0033CC"/>
                </a:solidFill>
              </a:rPr>
              <a:t>DBMS</a:t>
            </a:r>
            <a:r>
              <a:rPr lang="en-US" sz="2600" dirty="0"/>
              <a:t>: logical structure of the database, include memory, </a:t>
            </a:r>
            <a:r>
              <a:rPr lang="en-US" sz="2600" dirty="0" err="1"/>
              <a:t>executables</a:t>
            </a:r>
            <a:r>
              <a:rPr lang="en-US" sz="2600" dirty="0"/>
              <a:t>, and other binaries.</a:t>
            </a:r>
          </a:p>
          <a:p>
            <a:pPr algn="just" eaLnBrk="1" hangingPunct="1"/>
            <a:r>
              <a:rPr lang="en-US" sz="2600" dirty="0">
                <a:solidFill>
                  <a:srgbClr val="0033CC"/>
                </a:solidFill>
              </a:rPr>
              <a:t>Data files</a:t>
            </a:r>
            <a:r>
              <a:rPr lang="en-US" sz="2600" dirty="0"/>
              <a:t>: to be protected through the use of permissions and encryption. </a:t>
            </a:r>
          </a:p>
          <a:p>
            <a:pPr algn="just" eaLnBrk="1" hangingPunct="1"/>
            <a:r>
              <a:rPr lang="en-US" sz="2600" dirty="0">
                <a:solidFill>
                  <a:srgbClr val="0033CC"/>
                </a:solidFill>
              </a:rPr>
              <a:t>Data</a:t>
            </a:r>
            <a:r>
              <a:rPr lang="en-US" sz="2600" dirty="0"/>
              <a:t>: need to enforce data integrity, and necessary privileges. </a:t>
            </a:r>
          </a:p>
        </p:txBody>
      </p:sp>
      <p:sp>
        <p:nvSpPr>
          <p:cNvPr id="39939" name="Slide Number Placeholder 4"/>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75AD6562-0362-49C4-AE2D-F9228778414C}" type="slidenum">
              <a:rPr lang="en-US"/>
              <a:pPr/>
              <a:t>37</a:t>
            </a:fld>
            <a:endParaRPr lang="en-US"/>
          </a:p>
        </p:txBody>
      </p:sp>
      <p:sp>
        <p:nvSpPr>
          <p:cNvPr id="91139" name="Rectangle 3"/>
          <p:cNvSpPr>
            <a:spLocks noGrp="1" noChangeArrowheads="1"/>
          </p:cNvSpPr>
          <p:nvPr>
            <p:ph type="title"/>
            <p:custDataLst>
              <p:tags r:id="rId2"/>
            </p:custDataLst>
          </p:nvPr>
        </p:nvSpPr>
        <p:spPr/>
        <p:txBody>
          <a:bodyPr>
            <a:normAutofit/>
          </a:bodyPr>
          <a:lstStyle/>
          <a:p>
            <a:pPr eaLnBrk="1" fontAlgn="auto" hangingPunct="1">
              <a:spcAft>
                <a:spcPts val="0"/>
              </a:spcAft>
              <a:defRPr/>
            </a:pPr>
            <a:r>
              <a:rPr lang="en-US" sz="3600" b="1" dirty="0"/>
              <a:t>Database Security (continued)</a:t>
            </a:r>
          </a:p>
        </p:txBody>
      </p:sp>
    </p:spTree>
    <p:extLst>
      <p:ext uri="{BB962C8B-B14F-4D97-AF65-F5344CB8AC3E}">
        <p14:creationId xmlns:p14="http://schemas.microsoft.com/office/powerpoint/2010/main" val="6638310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3" descr="Fig01-10"/>
          <p:cNvPicPr>
            <a:picLocks noGrp="1" noChangeAspect="1" noChangeArrowheads="1"/>
          </p:cNvPicPr>
          <p:nvPr>
            <p:ph idx="1"/>
            <p:custDataLst>
              <p:tags r:id="rId1"/>
            </p:custDataLst>
          </p:nvPr>
        </p:nvPicPr>
        <p:blipFill>
          <a:blip r:embed="rId5">
            <a:extLst>
              <a:ext uri="{28A0092B-C50C-407E-A947-70E740481C1C}">
                <a14:useLocalDpi xmlns:a14="http://schemas.microsoft.com/office/drawing/2010/main" val="0"/>
              </a:ext>
            </a:extLst>
          </a:blip>
          <a:srcRect/>
          <a:stretch>
            <a:fillRect/>
          </a:stretch>
        </p:blipFill>
        <p:spPr>
          <a:xfrm>
            <a:off x="304800" y="1676400"/>
            <a:ext cx="8599488" cy="3462338"/>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0963" name="Slide Number Placeholder 4"/>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4F3B42CC-E880-425D-B479-A467FC5C0775}" type="slidenum">
              <a:rPr lang="en-US"/>
              <a:pPr/>
              <a:t>38</a:t>
            </a:fld>
            <a:endParaRPr lang="en-US"/>
          </a:p>
        </p:txBody>
      </p:sp>
      <p:sp>
        <p:nvSpPr>
          <p:cNvPr id="92162" name="Rectangle 2"/>
          <p:cNvSpPr>
            <a:spLocks noGrp="1" noChangeArrowheads="1"/>
          </p:cNvSpPr>
          <p:nvPr>
            <p:ph type="title"/>
            <p:custDataLst>
              <p:tags r:id="rId2"/>
            </p:custDataLst>
          </p:nvPr>
        </p:nvSpPr>
        <p:spPr/>
        <p:txBody>
          <a:bodyPr>
            <a:normAutofit/>
          </a:bodyPr>
          <a:lstStyle/>
          <a:p>
            <a:pPr eaLnBrk="1" fontAlgn="auto" hangingPunct="1">
              <a:spcAft>
                <a:spcPts val="0"/>
              </a:spcAft>
              <a:defRPr/>
            </a:pPr>
            <a:r>
              <a:rPr lang="en-US" sz="3600" b="1" dirty="0"/>
              <a:t>Database Security (continued)</a:t>
            </a:r>
          </a:p>
        </p:txBody>
      </p:sp>
    </p:spTree>
    <p:extLst>
      <p:ext uri="{BB962C8B-B14F-4D97-AF65-F5344CB8AC3E}">
        <p14:creationId xmlns:p14="http://schemas.microsoft.com/office/powerpoint/2010/main" val="2021964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ChangeArrowheads="1"/>
          </p:cNvSpPr>
          <p:nvPr>
            <p:ph idx="1"/>
            <p:custDataLst>
              <p:tags r:id="rId1"/>
            </p:custDataLst>
          </p:nvPr>
        </p:nvSpPr>
        <p:spPr/>
        <p:txBody>
          <a:bodyPr>
            <a:normAutofit/>
          </a:bodyPr>
          <a:lstStyle/>
          <a:p>
            <a:pPr eaLnBrk="1" hangingPunct="1"/>
            <a:r>
              <a:rPr lang="en-US" sz="2600" dirty="0">
                <a:solidFill>
                  <a:srgbClr val="0033CC"/>
                </a:solidFill>
              </a:rPr>
              <a:t>Relational database</a:t>
            </a:r>
            <a:r>
              <a:rPr lang="en-US" sz="2600" dirty="0"/>
              <a:t>: collection of related data files</a:t>
            </a:r>
          </a:p>
          <a:p>
            <a:pPr eaLnBrk="1" hangingPunct="1"/>
            <a:endParaRPr lang="en-US" sz="2600" dirty="0"/>
          </a:p>
          <a:p>
            <a:pPr eaLnBrk="1" hangingPunct="1"/>
            <a:r>
              <a:rPr lang="en-US" sz="2600" dirty="0">
                <a:solidFill>
                  <a:srgbClr val="0033CC"/>
                </a:solidFill>
              </a:rPr>
              <a:t>Data file</a:t>
            </a:r>
            <a:r>
              <a:rPr lang="en-US" sz="2600" dirty="0"/>
              <a:t>: collection of related tables</a:t>
            </a:r>
          </a:p>
          <a:p>
            <a:pPr eaLnBrk="1" hangingPunct="1"/>
            <a:endParaRPr lang="en-US" sz="2600" dirty="0"/>
          </a:p>
          <a:p>
            <a:pPr eaLnBrk="1" hangingPunct="1"/>
            <a:r>
              <a:rPr lang="en-US" sz="2600" dirty="0">
                <a:solidFill>
                  <a:srgbClr val="0033CC"/>
                </a:solidFill>
              </a:rPr>
              <a:t>Table</a:t>
            </a:r>
            <a:r>
              <a:rPr lang="en-US" sz="2600" dirty="0"/>
              <a:t>: collection of related rows (records)</a:t>
            </a:r>
          </a:p>
          <a:p>
            <a:pPr eaLnBrk="1" hangingPunct="1"/>
            <a:endParaRPr lang="en-US" sz="2600" dirty="0"/>
          </a:p>
          <a:p>
            <a:pPr eaLnBrk="1" hangingPunct="1"/>
            <a:r>
              <a:rPr lang="en-US" sz="2600" dirty="0">
                <a:solidFill>
                  <a:srgbClr val="0033CC"/>
                </a:solidFill>
              </a:rPr>
              <a:t>Row</a:t>
            </a:r>
            <a:r>
              <a:rPr lang="en-US" sz="2600" dirty="0"/>
              <a:t>: collection of related columns (fields)</a:t>
            </a:r>
          </a:p>
        </p:txBody>
      </p:sp>
      <p:sp>
        <p:nvSpPr>
          <p:cNvPr id="41987" name="Slide Number Placeholder 4"/>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812D79F0-CA4B-461E-B35D-85F79CF928BC}" type="slidenum">
              <a:rPr lang="en-US"/>
              <a:pPr/>
              <a:t>39</a:t>
            </a:fld>
            <a:endParaRPr lang="en-US"/>
          </a:p>
        </p:txBody>
      </p:sp>
      <p:sp>
        <p:nvSpPr>
          <p:cNvPr id="93186" name="Rectangle 2"/>
          <p:cNvSpPr>
            <a:spLocks noGrp="1" noChangeArrowheads="1"/>
          </p:cNvSpPr>
          <p:nvPr>
            <p:ph type="title"/>
            <p:custDataLst>
              <p:tags r:id="rId2"/>
            </p:custDataLst>
          </p:nvPr>
        </p:nvSpPr>
        <p:spPr/>
        <p:txBody>
          <a:bodyPr>
            <a:normAutofit/>
          </a:bodyPr>
          <a:lstStyle/>
          <a:p>
            <a:pPr eaLnBrk="1" fontAlgn="auto" hangingPunct="1">
              <a:spcAft>
                <a:spcPts val="0"/>
              </a:spcAft>
              <a:defRPr/>
            </a:pPr>
            <a:r>
              <a:rPr lang="en-US" sz="3600" b="1" dirty="0"/>
              <a:t>Database Security Levels</a:t>
            </a:r>
          </a:p>
        </p:txBody>
      </p:sp>
    </p:spTree>
    <p:extLst>
      <p:ext uri="{BB962C8B-B14F-4D97-AF65-F5344CB8AC3E}">
        <p14:creationId xmlns:p14="http://schemas.microsoft.com/office/powerpoint/2010/main" val="1361528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Grp="1" noRot="1" noChangeArrowheads="1"/>
          </p:cNvSpPr>
          <p:nvPr>
            <p:ph type="title"/>
          </p:nvPr>
        </p:nvSpPr>
        <p:spPr>
          <a:xfrm>
            <a:off x="457200" y="274638"/>
            <a:ext cx="8229600" cy="1143000"/>
          </a:xfrm>
        </p:spPr>
        <p:txBody>
          <a:bodyPr>
            <a:normAutofit/>
          </a:bodyPr>
          <a:lstStyle/>
          <a:p>
            <a:pPr eaLnBrk="1" hangingPunct="1">
              <a:defRPr/>
            </a:pPr>
            <a:r>
              <a:rPr lang="en-US" sz="3600" b="1" dirty="0"/>
              <a:t>Security Objectives</a:t>
            </a:r>
          </a:p>
        </p:txBody>
      </p:sp>
      <p:grpSp>
        <p:nvGrpSpPr>
          <p:cNvPr id="23" name="Group 16"/>
          <p:cNvGrpSpPr>
            <a:grpSpLocks/>
          </p:cNvGrpSpPr>
          <p:nvPr/>
        </p:nvGrpSpPr>
        <p:grpSpPr bwMode="auto">
          <a:xfrm>
            <a:off x="3810000" y="1524000"/>
            <a:ext cx="4568825" cy="2590800"/>
            <a:chOff x="2400" y="960"/>
            <a:chExt cx="2878" cy="1632"/>
          </a:xfrm>
        </p:grpSpPr>
        <p:grpSp>
          <p:nvGrpSpPr>
            <p:cNvPr id="24" name="Group 10"/>
            <p:cNvGrpSpPr>
              <a:grpSpLocks/>
            </p:cNvGrpSpPr>
            <p:nvPr/>
          </p:nvGrpSpPr>
          <p:grpSpPr bwMode="auto">
            <a:xfrm>
              <a:off x="2400" y="1344"/>
              <a:ext cx="1296" cy="1248"/>
              <a:chOff x="2400" y="1344"/>
              <a:chExt cx="1296" cy="1248"/>
            </a:xfrm>
          </p:grpSpPr>
          <p:sp>
            <p:nvSpPr>
              <p:cNvPr id="26" name="Oval 3"/>
              <p:cNvSpPr>
                <a:spLocks noChangeArrowheads="1"/>
              </p:cNvSpPr>
              <p:nvPr/>
            </p:nvSpPr>
            <p:spPr bwMode="auto">
              <a:xfrm>
                <a:off x="2400" y="1344"/>
                <a:ext cx="1296" cy="1248"/>
              </a:xfrm>
              <a:prstGeom prst="ellipse">
                <a:avLst/>
              </a:prstGeom>
              <a:noFill/>
              <a:ln w="15875" cap="sq">
                <a:solidFill>
                  <a:schemeClr val="tx1"/>
                </a:solidFill>
                <a:round/>
                <a:headEnd type="none" w="sm" len="sm"/>
                <a:tailEnd type="none" w="sm" len="sm"/>
              </a:ln>
            </p:spPr>
            <p:txBody>
              <a:bodyPr wrap="none" anchor="ctr"/>
              <a:lstStyle/>
              <a:p>
                <a:endParaRPr lang="en-US"/>
              </a:p>
            </p:txBody>
          </p:sp>
          <p:sp>
            <p:nvSpPr>
              <p:cNvPr id="27" name="Text Box 8"/>
              <p:cNvSpPr txBox="1">
                <a:spLocks noChangeArrowheads="1"/>
              </p:cNvSpPr>
              <p:nvPr/>
            </p:nvSpPr>
            <p:spPr bwMode="auto">
              <a:xfrm>
                <a:off x="2688" y="1568"/>
                <a:ext cx="761" cy="308"/>
              </a:xfrm>
              <a:prstGeom prst="rect">
                <a:avLst/>
              </a:prstGeom>
              <a:noFill/>
              <a:ln w="12700" cap="sq">
                <a:noFill/>
                <a:miter lim="800000"/>
                <a:headEnd type="none" w="sm" len="sm"/>
                <a:tailEnd type="none" w="sm" len="sm"/>
              </a:ln>
            </p:spPr>
            <p:txBody>
              <a:bodyPr wrap="none">
                <a:spAutoFit/>
              </a:bodyPr>
              <a:lstStyle/>
              <a:p>
                <a:pPr eaLnBrk="1" hangingPunct="1"/>
                <a:r>
                  <a:rPr lang="en-US" sz="2600" i="1">
                    <a:latin typeface="Times New Roman" charset="0"/>
                  </a:rPr>
                  <a:t>Secrecy</a:t>
                </a:r>
              </a:p>
            </p:txBody>
          </p:sp>
        </p:grpSp>
        <p:sp>
          <p:nvSpPr>
            <p:cNvPr id="25" name="Text Box 13"/>
            <p:cNvSpPr txBox="1">
              <a:spLocks noChangeArrowheads="1"/>
            </p:cNvSpPr>
            <p:nvPr/>
          </p:nvSpPr>
          <p:spPr bwMode="auto">
            <a:xfrm>
              <a:off x="3408" y="960"/>
              <a:ext cx="1870" cy="446"/>
            </a:xfrm>
            <a:prstGeom prst="rect">
              <a:avLst/>
            </a:prstGeom>
            <a:noFill/>
            <a:ln w="12700" cap="sq">
              <a:noFill/>
              <a:miter lim="800000"/>
              <a:headEnd type="none" w="sm" len="sm"/>
              <a:tailEnd type="none" w="sm" len="sm"/>
            </a:ln>
          </p:spPr>
          <p:txBody>
            <a:bodyPr wrap="none">
              <a:spAutoFit/>
            </a:bodyPr>
            <a:lstStyle/>
            <a:p>
              <a:pPr eaLnBrk="1" hangingPunct="1"/>
              <a:r>
                <a:rPr lang="en-US" sz="2000" dirty="0">
                  <a:latin typeface="Times New Roman" charset="0"/>
                </a:rPr>
                <a:t>Prevent/detect  improper</a:t>
              </a:r>
            </a:p>
            <a:p>
              <a:pPr eaLnBrk="1" hangingPunct="1"/>
              <a:r>
                <a:rPr lang="en-US" sz="2000" b="1" dirty="0">
                  <a:latin typeface="Times New Roman" charset="0"/>
                </a:rPr>
                <a:t>Disclosure</a:t>
              </a:r>
              <a:r>
                <a:rPr lang="en-US" sz="2000" dirty="0">
                  <a:latin typeface="Times New Roman" charset="0"/>
                </a:rPr>
                <a:t> of information</a:t>
              </a:r>
            </a:p>
          </p:txBody>
        </p:sp>
      </p:grpSp>
      <p:grpSp>
        <p:nvGrpSpPr>
          <p:cNvPr id="28" name="Group 18"/>
          <p:cNvGrpSpPr>
            <a:grpSpLocks/>
          </p:cNvGrpSpPr>
          <p:nvPr/>
        </p:nvGrpSpPr>
        <p:grpSpPr bwMode="auto">
          <a:xfrm>
            <a:off x="4724399" y="3124200"/>
            <a:ext cx="3362325" cy="2689225"/>
            <a:chOff x="2976" y="1968"/>
            <a:chExt cx="2118" cy="1694"/>
          </a:xfrm>
        </p:grpSpPr>
        <p:grpSp>
          <p:nvGrpSpPr>
            <p:cNvPr id="29" name="Group 12"/>
            <p:cNvGrpSpPr>
              <a:grpSpLocks/>
            </p:cNvGrpSpPr>
            <p:nvPr/>
          </p:nvGrpSpPr>
          <p:grpSpPr bwMode="auto">
            <a:xfrm>
              <a:off x="2976" y="1968"/>
              <a:ext cx="1296" cy="1248"/>
              <a:chOff x="2976" y="1968"/>
              <a:chExt cx="1296" cy="1248"/>
            </a:xfrm>
          </p:grpSpPr>
          <p:sp>
            <p:nvSpPr>
              <p:cNvPr id="31" name="Oval 4"/>
              <p:cNvSpPr>
                <a:spLocks noChangeArrowheads="1"/>
              </p:cNvSpPr>
              <p:nvPr/>
            </p:nvSpPr>
            <p:spPr bwMode="auto">
              <a:xfrm>
                <a:off x="2976" y="1968"/>
                <a:ext cx="1296" cy="1248"/>
              </a:xfrm>
              <a:prstGeom prst="ellipse">
                <a:avLst/>
              </a:prstGeom>
              <a:noFill/>
              <a:ln w="15875" cap="sq">
                <a:solidFill>
                  <a:schemeClr val="tx1"/>
                </a:solidFill>
                <a:round/>
                <a:headEnd type="none" w="sm" len="sm"/>
                <a:tailEnd type="none" w="sm" len="sm"/>
              </a:ln>
            </p:spPr>
            <p:txBody>
              <a:bodyPr wrap="none" anchor="ctr"/>
              <a:lstStyle/>
              <a:p>
                <a:endParaRPr lang="en-US"/>
              </a:p>
            </p:txBody>
          </p:sp>
          <p:sp>
            <p:nvSpPr>
              <p:cNvPr id="32" name="Text Box 9"/>
              <p:cNvSpPr txBox="1">
                <a:spLocks noChangeArrowheads="1"/>
              </p:cNvSpPr>
              <p:nvPr/>
            </p:nvSpPr>
            <p:spPr bwMode="auto">
              <a:xfrm>
                <a:off x="3168" y="2544"/>
                <a:ext cx="1009" cy="288"/>
              </a:xfrm>
              <a:prstGeom prst="rect">
                <a:avLst/>
              </a:prstGeom>
              <a:noFill/>
              <a:ln w="12700" cap="sq">
                <a:noFill/>
                <a:miter lim="800000"/>
                <a:headEnd type="none" w="sm" len="sm"/>
                <a:tailEnd type="none" w="sm" len="sm"/>
              </a:ln>
            </p:spPr>
            <p:txBody>
              <a:bodyPr wrap="none">
                <a:spAutoFit/>
              </a:bodyPr>
              <a:lstStyle/>
              <a:p>
                <a:pPr eaLnBrk="1" hangingPunct="1"/>
                <a:r>
                  <a:rPr lang="en-US" sz="2400" i="1">
                    <a:latin typeface="Times New Roman" charset="0"/>
                  </a:rPr>
                  <a:t>Availability</a:t>
                </a:r>
              </a:p>
            </p:txBody>
          </p:sp>
        </p:grpSp>
        <p:sp>
          <p:nvSpPr>
            <p:cNvPr id="30" name="Text Box 14"/>
            <p:cNvSpPr txBox="1">
              <a:spLocks noChangeArrowheads="1"/>
            </p:cNvSpPr>
            <p:nvPr/>
          </p:nvSpPr>
          <p:spPr bwMode="auto">
            <a:xfrm>
              <a:off x="3168" y="3216"/>
              <a:ext cx="1926" cy="446"/>
            </a:xfrm>
            <a:prstGeom prst="rect">
              <a:avLst/>
            </a:prstGeom>
            <a:noFill/>
            <a:ln w="12700" cap="sq">
              <a:noFill/>
              <a:miter lim="800000"/>
              <a:headEnd type="none" w="sm" len="sm"/>
              <a:tailEnd type="none" w="sm" len="sm"/>
            </a:ln>
          </p:spPr>
          <p:txBody>
            <a:bodyPr wrap="none">
              <a:spAutoFit/>
            </a:bodyPr>
            <a:lstStyle/>
            <a:p>
              <a:pPr eaLnBrk="1" hangingPunct="1"/>
              <a:r>
                <a:rPr lang="en-US" sz="2000" dirty="0">
                  <a:latin typeface="Times New Roman" charset="0"/>
                </a:rPr>
                <a:t>Prevent/detect   improper</a:t>
              </a:r>
            </a:p>
            <a:p>
              <a:pPr eaLnBrk="1" hangingPunct="1"/>
              <a:r>
                <a:rPr lang="en-US" sz="2000" b="1" dirty="0">
                  <a:latin typeface="Times New Roman" charset="0"/>
                </a:rPr>
                <a:t>Denial of access</a:t>
              </a:r>
              <a:r>
                <a:rPr lang="en-US" sz="2000" dirty="0">
                  <a:latin typeface="Times New Roman" charset="0"/>
                </a:rPr>
                <a:t> to services</a:t>
              </a:r>
            </a:p>
          </p:txBody>
        </p:sp>
      </p:grpSp>
      <p:grpSp>
        <p:nvGrpSpPr>
          <p:cNvPr id="33" name="Group 17"/>
          <p:cNvGrpSpPr>
            <a:grpSpLocks/>
          </p:cNvGrpSpPr>
          <p:nvPr/>
        </p:nvGrpSpPr>
        <p:grpSpPr bwMode="auto">
          <a:xfrm>
            <a:off x="1219200" y="2667000"/>
            <a:ext cx="4114800" cy="2438400"/>
            <a:chOff x="768" y="1680"/>
            <a:chExt cx="2592" cy="1536"/>
          </a:xfrm>
        </p:grpSpPr>
        <p:grpSp>
          <p:nvGrpSpPr>
            <p:cNvPr id="34" name="Group 11"/>
            <p:cNvGrpSpPr>
              <a:grpSpLocks/>
            </p:cNvGrpSpPr>
            <p:nvPr/>
          </p:nvGrpSpPr>
          <p:grpSpPr bwMode="auto">
            <a:xfrm>
              <a:off x="2064" y="1968"/>
              <a:ext cx="1296" cy="1248"/>
              <a:chOff x="2064" y="1968"/>
              <a:chExt cx="1296" cy="1248"/>
            </a:xfrm>
          </p:grpSpPr>
          <p:sp>
            <p:nvSpPr>
              <p:cNvPr id="36" name="Oval 5"/>
              <p:cNvSpPr>
                <a:spLocks noChangeArrowheads="1"/>
              </p:cNvSpPr>
              <p:nvPr/>
            </p:nvSpPr>
            <p:spPr bwMode="auto">
              <a:xfrm>
                <a:off x="2064" y="1968"/>
                <a:ext cx="1296" cy="1248"/>
              </a:xfrm>
              <a:prstGeom prst="ellipse">
                <a:avLst/>
              </a:prstGeom>
              <a:noFill/>
              <a:ln w="15875" cap="sq">
                <a:solidFill>
                  <a:schemeClr val="tx1"/>
                </a:solidFill>
                <a:round/>
                <a:headEnd type="none" w="sm" len="sm"/>
                <a:tailEnd type="none" w="sm" len="sm"/>
              </a:ln>
            </p:spPr>
            <p:txBody>
              <a:bodyPr wrap="none" anchor="ctr"/>
              <a:lstStyle/>
              <a:p>
                <a:endParaRPr lang="en-US"/>
              </a:p>
            </p:txBody>
          </p:sp>
          <p:sp>
            <p:nvSpPr>
              <p:cNvPr id="37" name="Text Box 6"/>
              <p:cNvSpPr txBox="1">
                <a:spLocks noChangeArrowheads="1"/>
              </p:cNvSpPr>
              <p:nvPr/>
            </p:nvSpPr>
            <p:spPr bwMode="auto">
              <a:xfrm>
                <a:off x="2160" y="2496"/>
                <a:ext cx="776" cy="288"/>
              </a:xfrm>
              <a:prstGeom prst="rect">
                <a:avLst/>
              </a:prstGeom>
              <a:noFill/>
              <a:ln w="12700" cap="sq">
                <a:noFill/>
                <a:miter lim="800000"/>
                <a:headEnd type="none" w="sm" len="sm"/>
                <a:tailEnd type="none" w="sm" len="sm"/>
              </a:ln>
            </p:spPr>
            <p:txBody>
              <a:bodyPr wrap="none">
                <a:spAutoFit/>
              </a:bodyPr>
              <a:lstStyle/>
              <a:p>
                <a:pPr eaLnBrk="1" hangingPunct="1"/>
                <a:r>
                  <a:rPr lang="en-US" sz="2400" i="1">
                    <a:latin typeface="Times New Roman" charset="0"/>
                  </a:rPr>
                  <a:t>Integrity</a:t>
                </a:r>
              </a:p>
            </p:txBody>
          </p:sp>
        </p:grpSp>
        <p:sp>
          <p:nvSpPr>
            <p:cNvPr id="35" name="Text Box 15"/>
            <p:cNvSpPr txBox="1">
              <a:spLocks noChangeArrowheads="1"/>
            </p:cNvSpPr>
            <p:nvPr/>
          </p:nvSpPr>
          <p:spPr bwMode="auto">
            <a:xfrm>
              <a:off x="768" y="1680"/>
              <a:ext cx="1610" cy="634"/>
            </a:xfrm>
            <a:prstGeom prst="rect">
              <a:avLst/>
            </a:prstGeom>
            <a:noFill/>
            <a:ln w="12700" cap="sq">
              <a:noFill/>
              <a:miter lim="800000"/>
              <a:headEnd type="none" w="sm" len="sm"/>
              <a:tailEnd type="none" w="sm" len="sm"/>
            </a:ln>
          </p:spPr>
          <p:txBody>
            <a:bodyPr wrap="none">
              <a:spAutoFit/>
            </a:bodyPr>
            <a:lstStyle/>
            <a:p>
              <a:pPr eaLnBrk="1" hangingPunct="1"/>
              <a:r>
                <a:rPr lang="en-US" sz="2000" dirty="0">
                  <a:latin typeface="Times New Roman" charset="0"/>
                </a:rPr>
                <a:t>Prevent/detect</a:t>
              </a:r>
            </a:p>
            <a:p>
              <a:pPr eaLnBrk="1" hangingPunct="1"/>
              <a:r>
                <a:rPr lang="en-US" sz="2000" dirty="0">
                  <a:latin typeface="Times New Roman" charset="0"/>
                </a:rPr>
                <a:t>Improper </a:t>
              </a:r>
              <a:r>
                <a:rPr lang="en-US" sz="2000" b="1" dirty="0">
                  <a:latin typeface="Times New Roman" charset="0"/>
                </a:rPr>
                <a:t>modification</a:t>
              </a:r>
            </a:p>
            <a:p>
              <a:pPr eaLnBrk="1" hangingPunct="1"/>
              <a:r>
                <a:rPr lang="en-US" sz="2000" dirty="0">
                  <a:latin typeface="Times New Roman" charset="0"/>
                </a:rPr>
                <a:t>of information</a:t>
              </a:r>
            </a:p>
          </p:txBody>
        </p:sp>
      </p:grpSp>
      <p:sp>
        <p:nvSpPr>
          <p:cNvPr id="18" name="Slide Number Placeholder 17"/>
          <p:cNvSpPr>
            <a:spLocks noGrp="1"/>
          </p:cNvSpPr>
          <p:nvPr>
            <p:ph type="sldNum" sz="quarter" idx="12"/>
          </p:nvPr>
        </p:nvSpPr>
        <p:spPr/>
        <p:txBody>
          <a:bodyPr/>
          <a:lstStyle/>
          <a:p>
            <a:fld id="{0BD64A48-B733-9243-8BE8-93F2CA4C1D52}" type="slidenum">
              <a:rPr lang="en-US" smtClean="0"/>
              <a:pPr/>
              <a:t>4</a:t>
            </a:fld>
            <a:endParaRPr lang="en-US"/>
          </a:p>
        </p:txBody>
      </p:sp>
      <p:sp>
        <p:nvSpPr>
          <p:cNvPr id="19" name="Rectangle 18"/>
          <p:cNvSpPr/>
          <p:nvPr/>
        </p:nvSpPr>
        <p:spPr>
          <a:xfrm>
            <a:off x="76200" y="5244147"/>
            <a:ext cx="4572000" cy="1477328"/>
          </a:xfrm>
          <a:prstGeom prst="rect">
            <a:avLst/>
          </a:prstGeom>
          <a:ln>
            <a:solidFill>
              <a:schemeClr val="accent1"/>
            </a:solidFill>
          </a:ln>
        </p:spPr>
        <p:txBody>
          <a:bodyPr>
            <a:spAutoFit/>
          </a:bodyPr>
          <a:lstStyle/>
          <a:p>
            <a:pPr algn="just"/>
            <a:r>
              <a:rPr lang="en-US" dirty="0"/>
              <a:t>A denial-of-service attack is a security event that occurs when an attacker takes action that prevents legitimate users from accessing targeted computer systems, devices or other network resources.</a:t>
            </a:r>
          </a:p>
        </p:txBody>
      </p:sp>
    </p:spTree>
    <p:extLst>
      <p:ext uri="{BB962C8B-B14F-4D97-AF65-F5344CB8AC3E}">
        <p14:creationId xmlns:p14="http://schemas.microsoft.com/office/powerpoint/2010/main" val="1146162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nodeType="clickEffect">
                                  <p:stCondLst>
                                    <p:cond delay="0"/>
                                  </p:stCondLst>
                                  <p:childTnLst>
                                    <p:set>
                                      <p:cBhvr>
                                        <p:cTn id="12" dur="1" fill="hold">
                                          <p:stCondLst>
                                            <p:cond delay="0"/>
                                          </p:stCondLst>
                                        </p:cTn>
                                        <p:tgtEl>
                                          <p:spTgt spid="33"/>
                                        </p:tgtEl>
                                        <p:attrNameLst>
                                          <p:attrName>style.visibility</p:attrName>
                                        </p:attrNameLst>
                                      </p:cBhvr>
                                      <p:to>
                                        <p:strVal val="visible"/>
                                      </p:to>
                                    </p:set>
                                    <p:anim calcmode="lin" valueType="num">
                                      <p:cBhvr>
                                        <p:cTn id="13" dur="500" fill="hold"/>
                                        <p:tgtEl>
                                          <p:spTgt spid="33"/>
                                        </p:tgtEl>
                                        <p:attrNameLst>
                                          <p:attrName>ppt_w</p:attrName>
                                        </p:attrNameLst>
                                      </p:cBhvr>
                                      <p:tavLst>
                                        <p:tav tm="0">
                                          <p:val>
                                            <p:fltVal val="0"/>
                                          </p:val>
                                        </p:tav>
                                        <p:tav tm="100000">
                                          <p:val>
                                            <p:strVal val="#ppt_w"/>
                                          </p:val>
                                        </p:tav>
                                      </p:tavLst>
                                    </p:anim>
                                    <p:anim calcmode="lin" valueType="num">
                                      <p:cBhvr>
                                        <p:cTn id="14" dur="500" fill="hold"/>
                                        <p:tgtEl>
                                          <p:spTgt spid="33"/>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10"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p:cTn id="19" dur="500" fill="hold"/>
                                        <p:tgtEl>
                                          <p:spTgt spid="28"/>
                                        </p:tgtEl>
                                        <p:attrNameLst>
                                          <p:attrName>ppt_w</p:attrName>
                                        </p:attrNameLst>
                                      </p:cBhvr>
                                      <p:tavLst>
                                        <p:tav tm="0">
                                          <p:val>
                                            <p:fltVal val="0"/>
                                          </p:val>
                                        </p:tav>
                                        <p:tav tm="100000">
                                          <p:val>
                                            <p:strVal val="#ppt_w"/>
                                          </p:val>
                                        </p:tav>
                                      </p:tavLst>
                                    </p:anim>
                                    <p:anim calcmode="lin" valueType="num">
                                      <p:cBhvr>
                                        <p:cTn id="20" dur="500" fill="hold"/>
                                        <p:tgtEl>
                                          <p:spTgt spid="2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3" descr="Fig01-11"/>
          <p:cNvPicPr>
            <a:picLocks noGrp="1" noChangeAspect="1" noChangeArrowheads="1"/>
          </p:cNvPicPr>
          <p:nvPr>
            <p:ph idx="1"/>
            <p:custDataLst>
              <p:tags r:id="rId1"/>
            </p:custDataLst>
          </p:nvPr>
        </p:nvPicPr>
        <p:blipFill>
          <a:blip r:embed="rId8">
            <a:extLst>
              <a:ext uri="{28A0092B-C50C-407E-A947-70E740481C1C}">
                <a14:useLocalDpi xmlns:a14="http://schemas.microsoft.com/office/drawing/2010/main" val="0"/>
              </a:ext>
            </a:extLst>
          </a:blip>
          <a:srcRect/>
          <a:stretch>
            <a:fillRect/>
          </a:stretch>
        </p:blipFill>
        <p:spPr>
          <a:xfrm>
            <a:off x="2449513" y="579859"/>
            <a:ext cx="6251496" cy="6141615"/>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3011" name="Slide Number Placeholder 4"/>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15B2A67F-0AE6-4352-8BD2-D90FE39165E3}" type="slidenum">
              <a:rPr lang="en-US"/>
              <a:pPr/>
              <a:t>40</a:t>
            </a:fld>
            <a:endParaRPr lang="en-US"/>
          </a:p>
        </p:txBody>
      </p:sp>
      <p:sp>
        <p:nvSpPr>
          <p:cNvPr id="94210" name="Rectangle 2"/>
          <p:cNvSpPr>
            <a:spLocks noGrp="1" noChangeArrowheads="1"/>
          </p:cNvSpPr>
          <p:nvPr>
            <p:ph type="title"/>
            <p:custDataLst>
              <p:tags r:id="rId2"/>
            </p:custDataLst>
          </p:nvPr>
        </p:nvSpPr>
        <p:spPr>
          <a:xfrm>
            <a:off x="246063" y="15875"/>
            <a:ext cx="8745537" cy="669925"/>
          </a:xfrm>
        </p:spPr>
        <p:txBody>
          <a:bodyPr/>
          <a:lstStyle/>
          <a:p>
            <a:pPr eaLnBrk="1" fontAlgn="auto" hangingPunct="1">
              <a:spcAft>
                <a:spcPts val="0"/>
              </a:spcAft>
              <a:defRPr/>
            </a:pPr>
            <a:r>
              <a:rPr lang="en-US" sz="3600" dirty="0"/>
              <a:t>Database Security Levels (continued)</a:t>
            </a:r>
          </a:p>
        </p:txBody>
      </p:sp>
      <p:sp>
        <p:nvSpPr>
          <p:cNvPr id="43013" name="Text Box 4"/>
          <p:cNvSpPr txBox="1">
            <a:spLocks noChangeArrowheads="1"/>
          </p:cNvSpPr>
          <p:nvPr>
            <p:custDataLst>
              <p:tags r:id="rId3"/>
            </p:custDataLst>
          </p:nvPr>
        </p:nvSpPr>
        <p:spPr bwMode="auto">
          <a:xfrm>
            <a:off x="155575" y="4970060"/>
            <a:ext cx="2206625"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US" sz="1600" dirty="0">
                <a:solidFill>
                  <a:srgbClr val="0033CC"/>
                </a:solidFill>
                <a:latin typeface="Times New Roman" panose="02020603050405020304" pitchFamily="18" charset="0"/>
              </a:rPr>
              <a:t>Schema owners/security administrator grant or revoke privileges</a:t>
            </a:r>
          </a:p>
        </p:txBody>
      </p:sp>
      <p:sp>
        <p:nvSpPr>
          <p:cNvPr id="43014" name="Text Box 5"/>
          <p:cNvSpPr txBox="1">
            <a:spLocks noChangeArrowheads="1"/>
          </p:cNvSpPr>
          <p:nvPr>
            <p:custDataLst>
              <p:tags r:id="rId4"/>
            </p:custDataLst>
          </p:nvPr>
        </p:nvSpPr>
        <p:spPr bwMode="auto">
          <a:xfrm>
            <a:off x="246063" y="2860414"/>
            <a:ext cx="16764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US" sz="1600" dirty="0">
                <a:solidFill>
                  <a:srgbClr val="0033CC"/>
                </a:solidFill>
                <a:latin typeface="Times New Roman" panose="02020603050405020304" pitchFamily="18" charset="0"/>
              </a:rPr>
              <a:t>Through file permission</a:t>
            </a:r>
          </a:p>
        </p:txBody>
      </p:sp>
      <p:sp>
        <p:nvSpPr>
          <p:cNvPr id="43015" name="Text Box 6"/>
          <p:cNvSpPr txBox="1">
            <a:spLocks noChangeArrowheads="1"/>
          </p:cNvSpPr>
          <p:nvPr>
            <p:custDataLst>
              <p:tags r:id="rId5"/>
            </p:custDataLst>
          </p:nvPr>
        </p:nvSpPr>
        <p:spPr bwMode="auto">
          <a:xfrm>
            <a:off x="155575" y="922337"/>
            <a:ext cx="2514600"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US" sz="1600" dirty="0">
                <a:solidFill>
                  <a:srgbClr val="0033CC"/>
                </a:solidFill>
                <a:latin typeface="Times New Roman" panose="02020603050405020304" pitchFamily="18" charset="0"/>
              </a:rPr>
              <a:t>By database management system through user accounts and password</a:t>
            </a:r>
          </a:p>
        </p:txBody>
      </p:sp>
    </p:spTree>
    <p:extLst>
      <p:ext uri="{BB962C8B-B14F-4D97-AF65-F5344CB8AC3E}">
        <p14:creationId xmlns:p14="http://schemas.microsoft.com/office/powerpoint/2010/main" val="35181111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idx="1"/>
            <p:custDataLst>
              <p:tags r:id="rId1"/>
            </p:custDataLst>
          </p:nvPr>
        </p:nvSpPr>
        <p:spPr>
          <a:xfrm>
            <a:off x="381000" y="1371600"/>
            <a:ext cx="8305800" cy="990600"/>
          </a:xfrm>
        </p:spPr>
        <p:txBody>
          <a:bodyPr>
            <a:normAutofit/>
          </a:bodyPr>
          <a:lstStyle/>
          <a:p>
            <a:pPr algn="just" eaLnBrk="1" hangingPunct="1"/>
            <a:r>
              <a:rPr lang="en-US" sz="2800" dirty="0"/>
              <a:t>Security vulnerability: a </a:t>
            </a:r>
            <a:r>
              <a:rPr lang="en-US" sz="2800" dirty="0">
                <a:solidFill>
                  <a:srgbClr val="0033CC"/>
                </a:solidFill>
              </a:rPr>
              <a:t>weakness</a:t>
            </a:r>
            <a:r>
              <a:rPr lang="en-US" sz="2800" dirty="0"/>
              <a:t> in any information system component</a:t>
            </a:r>
          </a:p>
        </p:txBody>
      </p:sp>
      <p:sp>
        <p:nvSpPr>
          <p:cNvPr id="44035" name="Slide Number Placeholder 4"/>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F2997D88-4D03-49FE-8F2C-AC5C254F0DF3}" type="slidenum">
              <a:rPr lang="en-US"/>
              <a:pPr/>
              <a:t>41</a:t>
            </a:fld>
            <a:endParaRPr lang="en-US"/>
          </a:p>
        </p:txBody>
      </p:sp>
      <p:sp>
        <p:nvSpPr>
          <p:cNvPr id="95234" name="Rectangle 2"/>
          <p:cNvSpPr>
            <a:spLocks noGrp="1" noChangeArrowheads="1"/>
          </p:cNvSpPr>
          <p:nvPr>
            <p:ph type="title"/>
            <p:custDataLst>
              <p:tags r:id="rId2"/>
            </p:custDataLst>
          </p:nvPr>
        </p:nvSpPr>
        <p:spPr/>
        <p:txBody>
          <a:bodyPr>
            <a:normAutofit/>
          </a:bodyPr>
          <a:lstStyle/>
          <a:p>
            <a:pPr eaLnBrk="1" fontAlgn="auto" hangingPunct="1">
              <a:spcAft>
                <a:spcPts val="0"/>
              </a:spcAft>
              <a:defRPr/>
            </a:pPr>
            <a:r>
              <a:rPr lang="en-US" sz="3600" b="1" dirty="0"/>
              <a:t>Threats to Databases</a:t>
            </a:r>
          </a:p>
        </p:txBody>
      </p:sp>
      <p:pic>
        <p:nvPicPr>
          <p:cNvPr id="44037" name="Picture 3" descr="Fig01-12"/>
          <p:cNvPicPr>
            <a:picLocks noChangeAspect="1" noChangeArrowheads="1"/>
          </p:cNvPicPr>
          <p:nvPr>
            <p:custDataLst>
              <p:tags r:id="rId3"/>
            </p:custDataLst>
          </p:nvPr>
        </p:nvPicPr>
        <p:blipFill>
          <a:blip r:embed="rId6">
            <a:extLst>
              <a:ext uri="{28A0092B-C50C-407E-A947-70E740481C1C}">
                <a14:useLocalDpi xmlns:a14="http://schemas.microsoft.com/office/drawing/2010/main" val="0"/>
              </a:ext>
            </a:extLst>
          </a:blip>
          <a:srcRect/>
          <a:stretch>
            <a:fillRect/>
          </a:stretch>
        </p:blipFill>
        <p:spPr bwMode="auto">
          <a:xfrm>
            <a:off x="1828799" y="2362200"/>
            <a:ext cx="6486623" cy="41068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944909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ChangeArrowheads="1"/>
          </p:cNvSpPr>
          <p:nvPr>
            <p:ph idx="1"/>
            <p:custDataLst>
              <p:tags r:id="rId1"/>
            </p:custDataLst>
          </p:nvPr>
        </p:nvSpPr>
        <p:spPr>
          <a:xfrm>
            <a:off x="457200" y="1066800"/>
            <a:ext cx="8229600" cy="1262063"/>
          </a:xfrm>
        </p:spPr>
        <p:txBody>
          <a:bodyPr>
            <a:normAutofit/>
          </a:bodyPr>
          <a:lstStyle/>
          <a:p>
            <a:pPr eaLnBrk="1" hangingPunct="1"/>
            <a:r>
              <a:rPr lang="en-US" sz="2700" dirty="0"/>
              <a:t>Security threat: a security violation or attack that </a:t>
            </a:r>
            <a:r>
              <a:rPr lang="en-US" sz="2700" dirty="0">
                <a:solidFill>
                  <a:srgbClr val="0033CC"/>
                </a:solidFill>
              </a:rPr>
              <a:t>can happen any time</a:t>
            </a:r>
            <a:r>
              <a:rPr lang="en-US" sz="2700" dirty="0"/>
              <a:t> because of a security vulnerability. </a:t>
            </a:r>
          </a:p>
        </p:txBody>
      </p:sp>
      <p:sp>
        <p:nvSpPr>
          <p:cNvPr id="45059" name="Slide Number Placeholder 4"/>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ECDE8777-4121-4802-8E36-7993505A012A}" type="slidenum">
              <a:rPr lang="en-US"/>
              <a:pPr/>
              <a:t>42</a:t>
            </a:fld>
            <a:endParaRPr lang="en-US"/>
          </a:p>
        </p:txBody>
      </p:sp>
      <p:pic>
        <p:nvPicPr>
          <p:cNvPr id="45061" name="Picture 3" descr="Fig01-13"/>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1920068" y="2260627"/>
            <a:ext cx="5845507" cy="40957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 name="Rectangle 2"/>
          <p:cNvSpPr>
            <a:spLocks noGrp="1" noChangeArrowheads="1"/>
          </p:cNvSpPr>
          <p:nvPr>
            <p:ph type="title"/>
            <p:custDataLst>
              <p:tags r:id="rId3"/>
            </p:custDataLst>
          </p:nvPr>
        </p:nvSpPr>
        <p:spPr>
          <a:xfrm>
            <a:off x="457200" y="274638"/>
            <a:ext cx="8229600" cy="639762"/>
          </a:xfrm>
        </p:spPr>
        <p:txBody>
          <a:bodyPr>
            <a:noAutofit/>
          </a:bodyPr>
          <a:lstStyle/>
          <a:p>
            <a:pPr eaLnBrk="1" fontAlgn="auto" hangingPunct="1">
              <a:spcAft>
                <a:spcPts val="0"/>
              </a:spcAft>
              <a:defRPr/>
            </a:pPr>
            <a:r>
              <a:rPr lang="en-US" sz="3600" b="1" dirty="0"/>
              <a:t>Threats to Databases (Continued)</a:t>
            </a:r>
          </a:p>
        </p:txBody>
      </p:sp>
    </p:spTree>
    <p:extLst>
      <p:ext uri="{BB962C8B-B14F-4D97-AF65-F5344CB8AC3E}">
        <p14:creationId xmlns:p14="http://schemas.microsoft.com/office/powerpoint/2010/main" val="394523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idx="1"/>
            <p:custDataLst>
              <p:tags r:id="rId1"/>
            </p:custDataLst>
          </p:nvPr>
        </p:nvSpPr>
        <p:spPr>
          <a:xfrm>
            <a:off x="457200" y="1003301"/>
            <a:ext cx="8229600" cy="576262"/>
          </a:xfrm>
        </p:spPr>
        <p:txBody>
          <a:bodyPr>
            <a:normAutofit/>
          </a:bodyPr>
          <a:lstStyle/>
          <a:p>
            <a:pPr eaLnBrk="1" hangingPunct="1"/>
            <a:r>
              <a:rPr lang="en-US" sz="2800" dirty="0"/>
              <a:t>Security risk: a known security gap left open.  </a:t>
            </a:r>
          </a:p>
        </p:txBody>
      </p:sp>
      <p:sp>
        <p:nvSpPr>
          <p:cNvPr id="46083" name="Slide Number Placeholder 4"/>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1F9469C6-89DC-4E1D-AFC5-E3FBA0F1DE37}" type="slidenum">
              <a:rPr lang="en-US"/>
              <a:pPr/>
              <a:t>43</a:t>
            </a:fld>
            <a:endParaRPr lang="en-US"/>
          </a:p>
        </p:txBody>
      </p:sp>
      <p:pic>
        <p:nvPicPr>
          <p:cNvPr id="46085" name="Picture 3" descr="Fig01-14"/>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1708150" y="1818481"/>
            <a:ext cx="5938516" cy="429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 name="Rectangle 2"/>
          <p:cNvSpPr>
            <a:spLocks noGrp="1" noChangeArrowheads="1"/>
          </p:cNvSpPr>
          <p:nvPr>
            <p:ph type="title"/>
            <p:custDataLst>
              <p:tags r:id="rId3"/>
            </p:custDataLst>
          </p:nvPr>
        </p:nvSpPr>
        <p:spPr>
          <a:xfrm>
            <a:off x="457200" y="274638"/>
            <a:ext cx="8229600" cy="639762"/>
          </a:xfrm>
        </p:spPr>
        <p:txBody>
          <a:bodyPr>
            <a:noAutofit/>
          </a:bodyPr>
          <a:lstStyle/>
          <a:p>
            <a:pPr eaLnBrk="1" fontAlgn="auto" hangingPunct="1">
              <a:spcAft>
                <a:spcPts val="0"/>
              </a:spcAft>
              <a:defRPr/>
            </a:pPr>
            <a:r>
              <a:rPr lang="en-US" sz="3600" b="1" dirty="0"/>
              <a:t>Threats to Databases (Continued)</a:t>
            </a:r>
          </a:p>
        </p:txBody>
      </p:sp>
    </p:spTree>
    <p:extLst>
      <p:ext uri="{BB962C8B-B14F-4D97-AF65-F5344CB8AC3E}">
        <p14:creationId xmlns:p14="http://schemas.microsoft.com/office/powerpoint/2010/main" val="25513149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3" descr="Fig01-15"/>
          <p:cNvPicPr>
            <a:picLocks noGrp="1" noChangeAspect="1" noChangeArrowheads="1"/>
          </p:cNvPicPr>
          <p:nvPr>
            <p:ph idx="1"/>
            <p:custDataLst>
              <p:tags r:id="rId1"/>
            </p:custDataLst>
          </p:nvPr>
        </p:nvPicPr>
        <p:blipFill>
          <a:blip r:embed="rId5">
            <a:extLst>
              <a:ext uri="{28A0092B-C50C-407E-A947-70E740481C1C}">
                <a14:useLocalDpi xmlns:a14="http://schemas.microsoft.com/office/drawing/2010/main" val="0"/>
              </a:ext>
            </a:extLst>
          </a:blip>
          <a:srcRect/>
          <a:stretch>
            <a:fillRect/>
          </a:stretch>
        </p:blipFill>
        <p:spPr>
          <a:xfrm>
            <a:off x="859809" y="1076833"/>
            <a:ext cx="7646369" cy="5173842"/>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7107" name="Slide Number Placeholder 4"/>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8B4BBF16-5680-4773-8D99-19A14E08203C}" type="slidenum">
              <a:rPr lang="en-US"/>
              <a:pPr/>
              <a:t>44</a:t>
            </a:fld>
            <a:endParaRPr lang="en-US"/>
          </a:p>
        </p:txBody>
      </p:sp>
      <p:sp>
        <p:nvSpPr>
          <p:cNvPr id="6" name="Rectangle 2"/>
          <p:cNvSpPr>
            <a:spLocks noGrp="1" noChangeArrowheads="1"/>
          </p:cNvSpPr>
          <p:nvPr>
            <p:ph type="title"/>
            <p:custDataLst>
              <p:tags r:id="rId2"/>
            </p:custDataLst>
          </p:nvPr>
        </p:nvSpPr>
        <p:spPr>
          <a:xfrm>
            <a:off x="457200" y="274638"/>
            <a:ext cx="8229600" cy="639762"/>
          </a:xfrm>
        </p:spPr>
        <p:txBody>
          <a:bodyPr>
            <a:noAutofit/>
          </a:bodyPr>
          <a:lstStyle/>
          <a:p>
            <a:pPr eaLnBrk="1" fontAlgn="auto" hangingPunct="1">
              <a:spcAft>
                <a:spcPts val="0"/>
              </a:spcAft>
              <a:defRPr/>
            </a:pPr>
            <a:r>
              <a:rPr lang="en-US" sz="3600" b="1" dirty="0"/>
              <a:t>Threats to Databases (Continued)</a:t>
            </a:r>
          </a:p>
        </p:txBody>
      </p:sp>
    </p:spTree>
    <p:extLst>
      <p:ext uri="{BB962C8B-B14F-4D97-AF65-F5344CB8AC3E}">
        <p14:creationId xmlns:p14="http://schemas.microsoft.com/office/powerpoint/2010/main" val="2201356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938" y="361950"/>
            <a:ext cx="8431212" cy="1009650"/>
          </a:xfrm>
        </p:spPr>
        <p:txBody>
          <a:bodyPr>
            <a:normAutofit/>
          </a:bodyPr>
          <a:lstStyle/>
          <a:p>
            <a:r>
              <a:rPr lang="en-US" sz="3600" b="1" dirty="0">
                <a:ln w="17780" cmpd="sng">
                  <a:solidFill>
                    <a:schemeClr val="accent1">
                      <a:tint val="3000"/>
                    </a:schemeClr>
                  </a:solidFill>
                  <a:prstDash val="solid"/>
                  <a:miter lim="800000"/>
                </a:ln>
              </a:rPr>
              <a:t>Prevention, Detection &amp; Tolerance</a:t>
            </a:r>
          </a:p>
        </p:txBody>
      </p:sp>
      <p:sp>
        <p:nvSpPr>
          <p:cNvPr id="3" name="Content Placeholder 2"/>
          <p:cNvSpPr>
            <a:spLocks noGrp="1"/>
          </p:cNvSpPr>
          <p:nvPr>
            <p:ph idx="1"/>
          </p:nvPr>
        </p:nvSpPr>
        <p:spPr>
          <a:xfrm>
            <a:off x="388938" y="1752600"/>
            <a:ext cx="8431212" cy="4400550"/>
          </a:xfrm>
        </p:spPr>
        <p:txBody>
          <a:bodyPr>
            <a:noAutofit/>
          </a:bodyPr>
          <a:lstStyle/>
          <a:p>
            <a:pPr algn="just">
              <a:buFont typeface="Wingdings" charset="2"/>
              <a:buChar char="q"/>
            </a:pPr>
            <a:r>
              <a:rPr lang="en-US" sz="2600" dirty="0"/>
              <a:t>The objective of data security can be approached in </a:t>
            </a:r>
            <a:r>
              <a:rPr lang="en-US" sz="2600" dirty="0">
                <a:solidFill>
                  <a:srgbClr val="0000CC"/>
                </a:solidFill>
              </a:rPr>
              <a:t>two distinct </a:t>
            </a:r>
            <a:r>
              <a:rPr lang="en-US" sz="2600" dirty="0"/>
              <a:t>and mutually supportive, ways:</a:t>
            </a:r>
          </a:p>
          <a:p>
            <a:pPr lvl="1" algn="just">
              <a:buFont typeface="Wingdings" charset="2"/>
              <a:buChar char="Ø"/>
            </a:pPr>
            <a:r>
              <a:rPr lang="en-US" sz="2600" dirty="0">
                <a:solidFill>
                  <a:srgbClr val="B14C0F"/>
                </a:solidFill>
              </a:rPr>
              <a:t>Prevention</a:t>
            </a:r>
            <a:r>
              <a:rPr lang="en-US" sz="2600" dirty="0"/>
              <a:t>: ensures that security breaches can not occur. System examines every action and checks its with the security policy before allowing it to occur.</a:t>
            </a:r>
          </a:p>
          <a:p>
            <a:pPr lvl="1" algn="just">
              <a:buFont typeface="Wingdings" charset="2"/>
              <a:buChar char="Ø"/>
            </a:pPr>
            <a:endParaRPr lang="en-US" sz="2600" dirty="0"/>
          </a:p>
          <a:p>
            <a:pPr lvl="1" algn="just">
              <a:buFont typeface="Wingdings" charset="2"/>
              <a:buChar char="Ø"/>
            </a:pPr>
            <a:r>
              <a:rPr lang="en-US" sz="2600" dirty="0">
                <a:solidFill>
                  <a:srgbClr val="008000"/>
                </a:solidFill>
              </a:rPr>
              <a:t>Detection</a:t>
            </a:r>
            <a:r>
              <a:rPr lang="en-US" sz="2600" dirty="0"/>
              <a:t>: ensures that sufficient history of the activity in the system is recorded in an audit trail so that a security breach can be detected after the fact-auditing.</a:t>
            </a:r>
          </a:p>
        </p:txBody>
      </p:sp>
      <p:sp>
        <p:nvSpPr>
          <p:cNvPr id="4" name="Slide Number Placeholder 3"/>
          <p:cNvSpPr>
            <a:spLocks noGrp="1"/>
          </p:cNvSpPr>
          <p:nvPr>
            <p:ph type="sldNum" sz="quarter" idx="12"/>
          </p:nvPr>
        </p:nvSpPr>
        <p:spPr/>
        <p:txBody>
          <a:bodyPr/>
          <a:lstStyle/>
          <a:p>
            <a:fld id="{0BD64A48-B733-9243-8BE8-93F2CA4C1D52}" type="slidenum">
              <a:rPr lang="en-US" smtClean="0"/>
              <a:pPr/>
              <a:t>45</a:t>
            </a:fld>
            <a:endParaRPr lang="en-US"/>
          </a:p>
        </p:txBody>
      </p:sp>
    </p:spTree>
    <p:extLst>
      <p:ext uri="{BB962C8B-B14F-4D97-AF65-F5344CB8AC3E}">
        <p14:creationId xmlns:p14="http://schemas.microsoft.com/office/powerpoint/2010/main" val="3458065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heel(1)">
                                      <p:cBhvr>
                                        <p:cTn id="18" dur="20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0"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edge">
                                      <p:cBhvr>
                                        <p:cTn id="23"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838" y="419100"/>
            <a:ext cx="8431212" cy="952500"/>
          </a:xfrm>
        </p:spPr>
        <p:txBody>
          <a:bodyPr>
            <a:normAutofit/>
          </a:bodyPr>
          <a:lstStyle/>
          <a:p>
            <a:r>
              <a:rPr lang="en-US" sz="3600" b="1" dirty="0">
                <a:ln w="17780" cmpd="sng">
                  <a:solidFill>
                    <a:schemeClr val="accent1">
                      <a:tint val="3000"/>
                    </a:schemeClr>
                  </a:solidFill>
                  <a:prstDash val="solid"/>
                  <a:miter lim="800000"/>
                </a:ln>
              </a:rPr>
              <a:t>Prevention, Detection &amp; Tolerance</a:t>
            </a:r>
          </a:p>
        </p:txBody>
      </p:sp>
      <p:sp>
        <p:nvSpPr>
          <p:cNvPr id="3" name="Content Placeholder 2"/>
          <p:cNvSpPr>
            <a:spLocks noGrp="1"/>
          </p:cNvSpPr>
          <p:nvPr>
            <p:ph idx="1"/>
          </p:nvPr>
        </p:nvSpPr>
        <p:spPr>
          <a:xfrm>
            <a:off x="350838" y="1885950"/>
            <a:ext cx="8431212" cy="3646360"/>
          </a:xfrm>
        </p:spPr>
        <p:txBody>
          <a:bodyPr>
            <a:normAutofit/>
          </a:bodyPr>
          <a:lstStyle/>
          <a:p>
            <a:pPr>
              <a:buFont typeface="Wingdings" charset="2"/>
              <a:buChar char="q"/>
            </a:pPr>
            <a:r>
              <a:rPr lang="en-US" sz="2600" dirty="0">
                <a:solidFill>
                  <a:srgbClr val="FF6600"/>
                </a:solidFill>
              </a:rPr>
              <a:t>Tolerance </a:t>
            </a:r>
            <a:r>
              <a:rPr lang="en-US" sz="2600" dirty="0"/>
              <a:t>– a 3</a:t>
            </a:r>
            <a:r>
              <a:rPr lang="en-US" sz="2600" baseline="30000" dirty="0"/>
              <a:t>rd</a:t>
            </a:r>
            <a:r>
              <a:rPr lang="en-US" sz="2600" dirty="0"/>
              <a:t> technique</a:t>
            </a:r>
          </a:p>
          <a:p>
            <a:pPr lvl="1" algn="just">
              <a:buFont typeface="Wingdings" charset="2"/>
              <a:buChar char="Ø"/>
            </a:pPr>
            <a:r>
              <a:rPr lang="en-US" sz="2600" dirty="0"/>
              <a:t>In which the potential for some security breaches is tolerated because either these breaches are too expensive to prevent or likelihood of its occurrence is extremely low.</a:t>
            </a:r>
          </a:p>
          <a:p>
            <a:pPr lvl="1" algn="just">
              <a:buFont typeface="Wingdings" charset="2"/>
              <a:buChar char="Ø"/>
            </a:pPr>
            <a:endParaRPr lang="en-US" sz="2600" dirty="0"/>
          </a:p>
          <a:p>
            <a:pPr lvl="1" algn="just">
              <a:buFont typeface="Wingdings" charset="2"/>
              <a:buChar char="Ø"/>
            </a:pPr>
            <a:r>
              <a:rPr lang="en-US" sz="2600" dirty="0"/>
              <a:t>Every practical system tolerates some degree of risk to potential security breaches.</a:t>
            </a:r>
          </a:p>
        </p:txBody>
      </p:sp>
      <p:sp>
        <p:nvSpPr>
          <p:cNvPr id="4" name="Slide Number Placeholder 3"/>
          <p:cNvSpPr>
            <a:spLocks noGrp="1"/>
          </p:cNvSpPr>
          <p:nvPr>
            <p:ph type="sldNum" sz="quarter" idx="12"/>
          </p:nvPr>
        </p:nvSpPr>
        <p:spPr/>
        <p:txBody>
          <a:bodyPr/>
          <a:lstStyle/>
          <a:p>
            <a:fld id="{0BD64A48-B733-9243-8BE8-93F2CA4C1D52}" type="slidenum">
              <a:rPr lang="en-US" smtClean="0"/>
              <a:pPr/>
              <a:t>46</a:t>
            </a:fld>
            <a:endParaRPr lang="en-US"/>
          </a:p>
        </p:txBody>
      </p:sp>
    </p:spTree>
    <p:extLst>
      <p:ext uri="{BB962C8B-B14F-4D97-AF65-F5344CB8AC3E}">
        <p14:creationId xmlns:p14="http://schemas.microsoft.com/office/powerpoint/2010/main" val="2737884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edge">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heel(1)">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3" descr="Fig01-16"/>
          <p:cNvPicPr>
            <a:picLocks noGrp="1" noChangeAspect="1" noChangeArrowheads="1"/>
          </p:cNvPicPr>
          <p:nvPr>
            <p:ph idx="1"/>
            <p:custDataLst>
              <p:tags r:id="rId1"/>
            </p:custDataLst>
          </p:nvPr>
        </p:nvPicPr>
        <p:blipFill>
          <a:blip r:embed="rId5">
            <a:extLst>
              <a:ext uri="{28A0092B-C50C-407E-A947-70E740481C1C}">
                <a14:useLocalDpi xmlns:a14="http://schemas.microsoft.com/office/drawing/2010/main" val="0"/>
              </a:ext>
            </a:extLst>
          </a:blip>
          <a:srcRect/>
          <a:stretch>
            <a:fillRect/>
          </a:stretch>
        </p:blipFill>
        <p:spPr>
          <a:xfrm>
            <a:off x="533400" y="1600200"/>
            <a:ext cx="7772400" cy="3659188"/>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2227" name="Slide Number Placeholder 4"/>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0510ED21-B7B9-4D82-8576-F3E12FA6A375}" type="slidenum">
              <a:rPr lang="en-US"/>
              <a:pPr/>
              <a:t>47</a:t>
            </a:fld>
            <a:endParaRPr lang="en-US"/>
          </a:p>
        </p:txBody>
      </p:sp>
      <p:sp>
        <p:nvSpPr>
          <p:cNvPr id="106498" name="Rectangle 2"/>
          <p:cNvSpPr>
            <a:spLocks noGrp="1" noChangeArrowheads="1"/>
          </p:cNvSpPr>
          <p:nvPr>
            <p:ph type="title"/>
            <p:custDataLst>
              <p:tags r:id="rId2"/>
            </p:custDataLst>
          </p:nvPr>
        </p:nvSpPr>
        <p:spPr/>
        <p:txBody>
          <a:bodyPr>
            <a:normAutofit/>
          </a:bodyPr>
          <a:lstStyle/>
          <a:p>
            <a:pPr eaLnBrk="1" fontAlgn="auto" hangingPunct="1">
              <a:spcAft>
                <a:spcPts val="0"/>
              </a:spcAft>
              <a:defRPr/>
            </a:pPr>
            <a:r>
              <a:rPr lang="en-US" sz="3600" b="1" dirty="0"/>
              <a:t>Database Security Methodology</a:t>
            </a:r>
          </a:p>
        </p:txBody>
      </p:sp>
    </p:spTree>
    <p:extLst>
      <p:ext uri="{BB962C8B-B14F-4D97-AF65-F5344CB8AC3E}">
        <p14:creationId xmlns:p14="http://schemas.microsoft.com/office/powerpoint/2010/main" val="35164286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Grp="1" noChangeArrowheads="1"/>
          </p:cNvSpPr>
          <p:nvPr>
            <p:ph idx="1"/>
            <p:custDataLst>
              <p:tags r:id="rId1"/>
            </p:custDataLst>
          </p:nvPr>
        </p:nvSpPr>
        <p:spPr/>
        <p:txBody>
          <a:bodyPr>
            <a:normAutofit/>
          </a:bodyPr>
          <a:lstStyle/>
          <a:p>
            <a:pPr algn="just" eaLnBrk="1" hangingPunct="1"/>
            <a:r>
              <a:rPr lang="en-US" sz="2600" dirty="0"/>
              <a:t>Security: level and degree of being free from danger and threats</a:t>
            </a:r>
          </a:p>
          <a:p>
            <a:pPr algn="just" eaLnBrk="1" hangingPunct="1"/>
            <a:r>
              <a:rPr lang="en-US" sz="2600" dirty="0"/>
              <a:t>Database security: degree to which data is fully protected from unauthorized tampering</a:t>
            </a:r>
          </a:p>
          <a:p>
            <a:pPr algn="just" eaLnBrk="1" hangingPunct="1"/>
            <a:r>
              <a:rPr lang="en-US" sz="2600" dirty="0"/>
              <a:t>Information systems: backbone of day-to-day company operations</a:t>
            </a:r>
          </a:p>
        </p:txBody>
      </p:sp>
      <p:sp>
        <p:nvSpPr>
          <p:cNvPr id="53251" name="Slide Number Placeholder 4"/>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C2501BCA-8EE5-4019-A819-7A8EEF55F84A}" type="slidenum">
              <a:rPr lang="en-US"/>
              <a:pPr/>
              <a:t>48</a:t>
            </a:fld>
            <a:endParaRPr lang="en-US"/>
          </a:p>
        </p:txBody>
      </p:sp>
      <p:sp>
        <p:nvSpPr>
          <p:cNvPr id="108546" name="Rectangle 2"/>
          <p:cNvSpPr>
            <a:spLocks noGrp="1" noChangeArrowheads="1"/>
          </p:cNvSpPr>
          <p:nvPr>
            <p:ph type="title"/>
            <p:custDataLst>
              <p:tags r:id="rId2"/>
            </p:custDataLst>
          </p:nvPr>
        </p:nvSpPr>
        <p:spPr/>
        <p:txBody>
          <a:bodyPr>
            <a:normAutofit/>
          </a:bodyPr>
          <a:lstStyle/>
          <a:p>
            <a:pPr eaLnBrk="1" fontAlgn="auto" hangingPunct="1">
              <a:spcAft>
                <a:spcPts val="0"/>
              </a:spcAft>
              <a:defRPr/>
            </a:pPr>
            <a:r>
              <a:rPr lang="en-US" sz="4000" b="1" dirty="0"/>
              <a:t>Summary</a:t>
            </a:r>
          </a:p>
        </p:txBody>
      </p:sp>
    </p:spTree>
    <p:extLst>
      <p:ext uri="{BB962C8B-B14F-4D97-AF65-F5344CB8AC3E}">
        <p14:creationId xmlns:p14="http://schemas.microsoft.com/office/powerpoint/2010/main" val="14546039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Grp="1" noChangeArrowheads="1"/>
          </p:cNvSpPr>
          <p:nvPr>
            <p:ph idx="1"/>
            <p:custDataLst>
              <p:tags r:id="rId1"/>
            </p:custDataLst>
          </p:nvPr>
        </p:nvSpPr>
        <p:spPr>
          <a:xfrm>
            <a:off x="533400" y="990600"/>
            <a:ext cx="8229600" cy="5105400"/>
          </a:xfrm>
        </p:spPr>
        <p:txBody>
          <a:bodyPr>
            <a:normAutofit fontScale="92500" lnSpcReduction="10000"/>
          </a:bodyPr>
          <a:lstStyle/>
          <a:p>
            <a:pPr eaLnBrk="1" hangingPunct="1"/>
            <a:r>
              <a:rPr lang="en-US" sz="2800" dirty="0"/>
              <a:t>DBMS: programs to manage a database</a:t>
            </a:r>
          </a:p>
          <a:p>
            <a:pPr eaLnBrk="1" hangingPunct="1"/>
            <a:r>
              <a:rPr lang="en-US" sz="2800" dirty="0"/>
              <a:t>C.I.A triangle:</a:t>
            </a:r>
          </a:p>
          <a:p>
            <a:pPr lvl="1" eaLnBrk="1" hangingPunct="1"/>
            <a:r>
              <a:rPr lang="en-US" dirty="0"/>
              <a:t>Confidentiality</a:t>
            </a:r>
          </a:p>
          <a:p>
            <a:pPr lvl="1" eaLnBrk="1" hangingPunct="1"/>
            <a:r>
              <a:rPr lang="en-US" dirty="0"/>
              <a:t>Integrity</a:t>
            </a:r>
          </a:p>
          <a:p>
            <a:pPr lvl="1" eaLnBrk="1" hangingPunct="1"/>
            <a:r>
              <a:rPr lang="en-US" dirty="0"/>
              <a:t>Availability</a:t>
            </a:r>
          </a:p>
          <a:p>
            <a:pPr eaLnBrk="1" hangingPunct="1"/>
            <a:r>
              <a:rPr lang="en-US" sz="2800" dirty="0"/>
              <a:t>Secure access points</a:t>
            </a:r>
          </a:p>
          <a:p>
            <a:pPr eaLnBrk="1" hangingPunct="1"/>
            <a:r>
              <a:rPr lang="en-US" sz="2800" dirty="0"/>
              <a:t>Security vulnerabilities, threats and risks</a:t>
            </a:r>
          </a:p>
          <a:p>
            <a:pPr eaLnBrk="1" hangingPunct="1"/>
            <a:r>
              <a:rPr lang="en-US" dirty="0"/>
              <a:t>Information security architecture</a:t>
            </a:r>
          </a:p>
          <a:p>
            <a:pPr lvl="1" eaLnBrk="1" hangingPunct="1"/>
            <a:r>
              <a:rPr lang="en-US" dirty="0"/>
              <a:t>Model for protecting logical and physical assets</a:t>
            </a:r>
          </a:p>
          <a:p>
            <a:pPr lvl="1" eaLnBrk="1" hangingPunct="1"/>
            <a:r>
              <a:rPr lang="en-US" dirty="0"/>
              <a:t>Company’s implementation of a C.I.A. triangle</a:t>
            </a:r>
          </a:p>
          <a:p>
            <a:pPr eaLnBrk="1" hangingPunct="1"/>
            <a:r>
              <a:rPr lang="en-US" dirty="0"/>
              <a:t>Enforce security at all levels of the database</a:t>
            </a:r>
          </a:p>
          <a:p>
            <a:pPr eaLnBrk="1" hangingPunct="1"/>
            <a:endParaRPr lang="en-US" sz="2800" dirty="0"/>
          </a:p>
        </p:txBody>
      </p:sp>
      <p:sp>
        <p:nvSpPr>
          <p:cNvPr id="54275" name="Slide Number Placeholder 4"/>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BDEA0D5B-1DC9-4C07-AF0B-FDF242415763}" type="slidenum">
              <a:rPr lang="en-US"/>
              <a:pPr/>
              <a:t>49</a:t>
            </a:fld>
            <a:endParaRPr lang="en-US"/>
          </a:p>
        </p:txBody>
      </p:sp>
      <p:sp>
        <p:nvSpPr>
          <p:cNvPr id="109570" name="Rectangle 2"/>
          <p:cNvSpPr>
            <a:spLocks noGrp="1" noChangeArrowheads="1"/>
          </p:cNvSpPr>
          <p:nvPr>
            <p:ph type="title"/>
            <p:custDataLst>
              <p:tags r:id="rId2"/>
            </p:custDataLst>
          </p:nvPr>
        </p:nvSpPr>
        <p:spPr>
          <a:xfrm>
            <a:off x="457200" y="274638"/>
            <a:ext cx="8229600" cy="715962"/>
          </a:xfrm>
        </p:spPr>
        <p:txBody>
          <a:bodyPr>
            <a:normAutofit fontScale="90000"/>
          </a:bodyPr>
          <a:lstStyle/>
          <a:p>
            <a:pPr eaLnBrk="1" fontAlgn="auto" hangingPunct="1">
              <a:spcAft>
                <a:spcPts val="0"/>
              </a:spcAft>
              <a:defRPr/>
            </a:pPr>
            <a:r>
              <a:rPr lang="en-US" b="1" dirty="0"/>
              <a:t>Summary (continued)</a:t>
            </a:r>
          </a:p>
        </p:txBody>
      </p:sp>
    </p:spTree>
    <p:extLst>
      <p:ext uri="{BB962C8B-B14F-4D97-AF65-F5344CB8AC3E}">
        <p14:creationId xmlns:p14="http://schemas.microsoft.com/office/powerpoint/2010/main" val="1489440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idx="1"/>
            <p:custDataLst>
              <p:tags r:id="rId1"/>
            </p:custDataLst>
          </p:nvPr>
        </p:nvSpPr>
        <p:spPr/>
        <p:txBody>
          <a:bodyPr>
            <a:normAutofit/>
          </a:bodyPr>
          <a:lstStyle/>
          <a:p>
            <a:pPr algn="just" eaLnBrk="1" hangingPunct="1"/>
            <a:r>
              <a:rPr lang="en-US" sz="2700" b="1" dirty="0"/>
              <a:t>Database security: </a:t>
            </a:r>
            <a:r>
              <a:rPr lang="en-US" sz="2700" dirty="0"/>
              <a:t>degree to which data is fully protected from tampering or unauthorized acts.</a:t>
            </a:r>
          </a:p>
          <a:p>
            <a:pPr marL="0" indent="0" algn="just" eaLnBrk="1" hangingPunct="1">
              <a:buNone/>
            </a:pPr>
            <a:endParaRPr lang="en-US" sz="2700" dirty="0"/>
          </a:p>
          <a:p>
            <a:pPr algn="just" eaLnBrk="1" hangingPunct="1"/>
            <a:r>
              <a:rPr lang="en-US" sz="2700" dirty="0"/>
              <a:t>Comprises information system and information security concepts</a:t>
            </a:r>
          </a:p>
        </p:txBody>
      </p:sp>
      <p:sp>
        <p:nvSpPr>
          <p:cNvPr id="8195" name="Slide Number Placeholder 4"/>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3D50A1AB-E679-409B-858A-F9A603FD4686}" type="slidenum">
              <a:rPr lang="en-US"/>
              <a:pPr/>
              <a:t>5</a:t>
            </a:fld>
            <a:endParaRPr lang="en-US"/>
          </a:p>
        </p:txBody>
      </p:sp>
      <p:sp>
        <p:nvSpPr>
          <p:cNvPr id="55298" name="Rectangle 2"/>
          <p:cNvSpPr>
            <a:spLocks noGrp="1" noChangeArrowheads="1"/>
          </p:cNvSpPr>
          <p:nvPr>
            <p:ph type="title"/>
            <p:custDataLst>
              <p:tags r:id="rId2"/>
            </p:custDataLst>
          </p:nvPr>
        </p:nvSpPr>
        <p:spPr/>
        <p:txBody>
          <a:bodyPr>
            <a:normAutofit/>
          </a:bodyPr>
          <a:lstStyle/>
          <a:p>
            <a:pPr eaLnBrk="1" fontAlgn="auto" hangingPunct="1">
              <a:spcAft>
                <a:spcPts val="0"/>
              </a:spcAft>
              <a:defRPr/>
            </a:pPr>
            <a:r>
              <a:rPr lang="en-US" sz="3600" b="1" dirty="0"/>
              <a:t>Security</a:t>
            </a:r>
          </a:p>
        </p:txBody>
      </p:sp>
    </p:spTree>
    <p:extLst>
      <p:ext uri="{BB962C8B-B14F-4D97-AF65-F5344CB8AC3E}">
        <p14:creationId xmlns:p14="http://schemas.microsoft.com/office/powerpoint/2010/main" val="37514934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BD64A48-B733-9243-8BE8-93F2CA4C1D52}" type="slidenum">
              <a:rPr lang="en-US" smtClean="0"/>
              <a:pPr/>
              <a:t>50</a:t>
            </a:fld>
            <a:endParaRPr lang="en-US"/>
          </a:p>
        </p:txBody>
      </p:sp>
      <p:sp>
        <p:nvSpPr>
          <p:cNvPr id="5" name="Title 1"/>
          <p:cNvSpPr>
            <a:spLocks noGrp="1"/>
          </p:cNvSpPr>
          <p:nvPr>
            <p:ph type="title"/>
          </p:nvPr>
        </p:nvSpPr>
        <p:spPr>
          <a:xfrm>
            <a:off x="320722" y="2608405"/>
            <a:ext cx="8229600" cy="1143000"/>
          </a:xfrm>
        </p:spPr>
        <p:txBody>
          <a:bodyPr>
            <a:normAutofit/>
          </a:bodyPr>
          <a:lstStyle/>
          <a:p>
            <a:r>
              <a:rPr lang="en-US" sz="4000" b="1" dirty="0">
                <a:ln w="17780" cmpd="sng">
                  <a:solidFill>
                    <a:schemeClr val="accent1">
                      <a:tint val="3000"/>
                    </a:schemeClr>
                  </a:solidFill>
                  <a:prstDash val="solid"/>
                  <a:miter lim="800000"/>
                </a:ln>
              </a:rPr>
              <a:t>Access Controls in Current Systems</a:t>
            </a:r>
          </a:p>
        </p:txBody>
      </p:sp>
    </p:spTree>
    <p:extLst>
      <p:ext uri="{BB962C8B-B14F-4D97-AF65-F5344CB8AC3E}">
        <p14:creationId xmlns:p14="http://schemas.microsoft.com/office/powerpoint/2010/main" val="2961755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custDataLst>
              <p:tags r:id="rId1"/>
            </p:custDataLst>
          </p:nvPr>
        </p:nvSpPr>
        <p:spPr/>
        <p:txBody>
          <a:bodyPr>
            <a:normAutofit/>
          </a:bodyPr>
          <a:lstStyle/>
          <a:p>
            <a:r>
              <a:rPr lang="en-US" sz="4000" b="1" dirty="0"/>
              <a:t>Introduction</a:t>
            </a:r>
          </a:p>
        </p:txBody>
      </p:sp>
      <p:sp>
        <p:nvSpPr>
          <p:cNvPr id="4099" name="Rectangle 3"/>
          <p:cNvSpPr>
            <a:spLocks noGrp="1" noChangeArrowheads="1"/>
          </p:cNvSpPr>
          <p:nvPr>
            <p:ph type="body" idx="1"/>
            <p:custDataLst>
              <p:tags r:id="rId2"/>
            </p:custDataLst>
          </p:nvPr>
        </p:nvSpPr>
        <p:spPr>
          <a:xfrm>
            <a:off x="457200" y="1752600"/>
            <a:ext cx="8382000" cy="2209800"/>
          </a:xfrm>
        </p:spPr>
        <p:txBody>
          <a:bodyPr>
            <a:normAutofit/>
          </a:bodyPr>
          <a:lstStyle/>
          <a:p>
            <a:pPr algn="just"/>
            <a:r>
              <a:rPr lang="tr-TR" sz="2600" dirty="0"/>
              <a:t>“Access control” is where security engineering meets computer science.</a:t>
            </a:r>
          </a:p>
          <a:p>
            <a:pPr algn="just"/>
            <a:r>
              <a:rPr lang="tr-TR" sz="2600" dirty="0"/>
              <a:t>Its function is to control which (active) </a:t>
            </a:r>
            <a:r>
              <a:rPr lang="tr-TR" sz="2600" u="sng" dirty="0"/>
              <a:t>subject</a:t>
            </a:r>
            <a:r>
              <a:rPr lang="tr-TR" sz="2600" dirty="0"/>
              <a:t> have access to a which (passive) </a:t>
            </a:r>
            <a:r>
              <a:rPr lang="tr-TR" sz="2600" u="sng" dirty="0"/>
              <a:t>object</a:t>
            </a:r>
            <a:r>
              <a:rPr lang="tr-TR" sz="2600" dirty="0"/>
              <a:t> with some specific </a:t>
            </a:r>
            <a:r>
              <a:rPr lang="tr-TR" sz="2600" u="sng" dirty="0"/>
              <a:t>access operation.</a:t>
            </a:r>
          </a:p>
          <a:p>
            <a:pPr algn="just"/>
            <a:endParaRPr lang="en-US" sz="2600" u="sng" dirty="0"/>
          </a:p>
        </p:txBody>
      </p:sp>
      <p:sp>
        <p:nvSpPr>
          <p:cNvPr id="4100" name="Oval 4"/>
          <p:cNvSpPr>
            <a:spLocks noChangeArrowheads="1"/>
          </p:cNvSpPr>
          <p:nvPr>
            <p:custDataLst>
              <p:tags r:id="rId3"/>
            </p:custDataLst>
          </p:nvPr>
        </p:nvSpPr>
        <p:spPr bwMode="auto">
          <a:xfrm>
            <a:off x="1947863" y="4610100"/>
            <a:ext cx="1295400" cy="685800"/>
          </a:xfrm>
          <a:prstGeom prst="ellipse">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lang="tr-TR" sz="2400">
                <a:latin typeface="Tahoma" panose="020B0604030504040204" pitchFamily="34" charset="0"/>
              </a:rPr>
              <a:t>subject</a:t>
            </a:r>
            <a:endParaRPr lang="en-US" sz="2400">
              <a:latin typeface="Tahoma" panose="020B0604030504040204" pitchFamily="34" charset="0"/>
            </a:endParaRPr>
          </a:p>
        </p:txBody>
      </p:sp>
      <p:sp>
        <p:nvSpPr>
          <p:cNvPr id="4101" name="Line 5"/>
          <p:cNvSpPr>
            <a:spLocks noChangeShapeType="1"/>
          </p:cNvSpPr>
          <p:nvPr>
            <p:custDataLst>
              <p:tags r:id="rId4"/>
            </p:custDataLst>
          </p:nvPr>
        </p:nvSpPr>
        <p:spPr bwMode="auto">
          <a:xfrm>
            <a:off x="3243263" y="4953000"/>
            <a:ext cx="9144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102" name="Rectangle 6"/>
          <p:cNvSpPr>
            <a:spLocks noChangeArrowheads="1"/>
          </p:cNvSpPr>
          <p:nvPr>
            <p:custDataLst>
              <p:tags r:id="rId5"/>
            </p:custDataLst>
          </p:nvPr>
        </p:nvSpPr>
        <p:spPr bwMode="auto">
          <a:xfrm>
            <a:off x="4157663" y="4572000"/>
            <a:ext cx="1447800" cy="838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lang="tr-TR" sz="2400">
                <a:solidFill>
                  <a:schemeClr val="hlink"/>
                </a:solidFill>
                <a:latin typeface="Tahoma" panose="020B0604030504040204" pitchFamily="34" charset="0"/>
              </a:rPr>
              <a:t>Access </a:t>
            </a:r>
          </a:p>
          <a:p>
            <a:pPr algn="ctr" eaLnBrk="1" hangingPunct="1"/>
            <a:r>
              <a:rPr lang="en-US" sz="2400">
                <a:solidFill>
                  <a:schemeClr val="hlink"/>
                </a:solidFill>
                <a:latin typeface="Tahoma" panose="020B0604030504040204" pitchFamily="34" charset="0"/>
              </a:rPr>
              <a:t>Operation</a:t>
            </a:r>
          </a:p>
        </p:txBody>
      </p:sp>
      <p:sp>
        <p:nvSpPr>
          <p:cNvPr id="4103" name="Line 7"/>
          <p:cNvSpPr>
            <a:spLocks noChangeShapeType="1"/>
          </p:cNvSpPr>
          <p:nvPr>
            <p:custDataLst>
              <p:tags r:id="rId6"/>
            </p:custDataLst>
          </p:nvPr>
        </p:nvSpPr>
        <p:spPr bwMode="auto">
          <a:xfrm>
            <a:off x="5605463" y="4953000"/>
            <a:ext cx="6096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104" name="Oval 10"/>
          <p:cNvSpPr>
            <a:spLocks noChangeArrowheads="1"/>
          </p:cNvSpPr>
          <p:nvPr>
            <p:custDataLst>
              <p:tags r:id="rId7"/>
            </p:custDataLst>
          </p:nvPr>
        </p:nvSpPr>
        <p:spPr bwMode="auto">
          <a:xfrm>
            <a:off x="6215063" y="4572000"/>
            <a:ext cx="1295400" cy="685800"/>
          </a:xfrm>
          <a:prstGeom prst="ellipse">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lang="tr-TR" sz="2400">
                <a:latin typeface="Tahoma" panose="020B0604030504040204" pitchFamily="34" charset="0"/>
              </a:rPr>
              <a:t>object</a:t>
            </a:r>
            <a:endParaRPr lang="en-US" sz="2400">
              <a:latin typeface="Tahoma" panose="020B0604030504040204" pitchFamily="34" charset="0"/>
            </a:endParaRPr>
          </a:p>
        </p:txBody>
      </p:sp>
      <p:sp>
        <p:nvSpPr>
          <p:cNvPr id="4105" name="Slide Number Placeholder 1"/>
          <p:cNvSpPr>
            <a:spLocks noGrp="1"/>
          </p:cNvSpPr>
          <p:nvPr>
            <p:ph type="sldNum" sz="quarter" idx="12"/>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6E72203F-7006-466D-BAA6-8EB8116B1E9F}" type="slidenum">
              <a:rPr lang="en-US">
                <a:latin typeface="Arial" panose="020B0604020202020204" pitchFamily="34" charset="0"/>
              </a:rPr>
              <a:pPr/>
              <a:t>51</a:t>
            </a:fld>
            <a:endParaRPr lang="en-US" dirty="0">
              <a:latin typeface="Arial" panose="020B0604020202020204" pitchFamily="34" charset="0"/>
            </a:endParaRPr>
          </a:p>
        </p:txBody>
      </p:sp>
    </p:spTree>
    <p:extLst>
      <p:ext uri="{BB962C8B-B14F-4D97-AF65-F5344CB8AC3E}">
        <p14:creationId xmlns:p14="http://schemas.microsoft.com/office/powerpoint/2010/main" val="19829261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430" y="266700"/>
            <a:ext cx="8787853" cy="1447800"/>
          </a:xfrm>
        </p:spPr>
        <p:txBody>
          <a:bodyPr>
            <a:normAutofit/>
          </a:bodyPr>
          <a:lstStyle/>
          <a:p>
            <a:r>
              <a:rPr lang="en-US" sz="4000" b="1" dirty="0"/>
              <a:t>Introduction</a:t>
            </a:r>
            <a:endParaRPr lang="en-US" sz="4000" b="1" dirty="0">
              <a:ln w="17780" cmpd="sng">
                <a:solidFill>
                  <a:schemeClr val="accent1">
                    <a:tint val="3000"/>
                  </a:schemeClr>
                </a:solidFill>
                <a:prstDash val="solid"/>
                <a:miter lim="800000"/>
              </a:ln>
            </a:endParaRPr>
          </a:p>
        </p:txBody>
      </p:sp>
      <p:sp>
        <p:nvSpPr>
          <p:cNvPr id="3" name="Content Placeholder 2"/>
          <p:cNvSpPr>
            <a:spLocks noGrp="1"/>
          </p:cNvSpPr>
          <p:nvPr>
            <p:ph idx="1"/>
          </p:nvPr>
        </p:nvSpPr>
        <p:spPr>
          <a:xfrm>
            <a:off x="329880" y="1943100"/>
            <a:ext cx="8431212" cy="3646360"/>
          </a:xfrm>
        </p:spPr>
        <p:txBody>
          <a:bodyPr>
            <a:noAutofit/>
          </a:bodyPr>
          <a:lstStyle/>
          <a:p>
            <a:pPr algn="just">
              <a:buFont typeface="Wingdings" charset="2"/>
              <a:buChar char="q"/>
            </a:pPr>
            <a:r>
              <a:rPr lang="en-US" sz="2800" dirty="0">
                <a:latin typeface="+mj-lt"/>
              </a:rPr>
              <a:t>The purpose of access controls is to ensure that a user is only permitted to perform those operations on the database for which that user is authorized. </a:t>
            </a:r>
          </a:p>
          <a:p>
            <a:pPr algn="just">
              <a:buFont typeface="Wingdings" charset="2"/>
              <a:buChar char="q"/>
            </a:pPr>
            <a:endParaRPr lang="en-US" sz="2800" dirty="0">
              <a:latin typeface="+mj-lt"/>
            </a:endParaRPr>
          </a:p>
          <a:p>
            <a:pPr algn="just">
              <a:buFont typeface="Wingdings" charset="2"/>
              <a:buChar char="q"/>
            </a:pPr>
            <a:r>
              <a:rPr lang="en-US" sz="2800" dirty="0">
                <a:latin typeface="+mj-lt"/>
              </a:rPr>
              <a:t>Protects against accidental and malicious threats by regulating the </a:t>
            </a:r>
            <a:r>
              <a:rPr lang="en-US" sz="2800" u="sng" dirty="0">
                <a:effectLst>
                  <a:outerShdw blurRad="38100" dist="38100" dir="2700000" algn="tl">
                    <a:srgbClr val="000000">
                      <a:alpha val="43137"/>
                    </a:srgbClr>
                  </a:outerShdw>
                </a:effectLst>
                <a:latin typeface="+mj-lt"/>
              </a:rPr>
              <a:t>read, write and execution </a:t>
            </a:r>
            <a:r>
              <a:rPr lang="en-US" sz="2800" dirty="0">
                <a:latin typeface="+mj-lt"/>
              </a:rPr>
              <a:t>of data and programs. </a:t>
            </a:r>
          </a:p>
        </p:txBody>
      </p:sp>
      <p:sp>
        <p:nvSpPr>
          <p:cNvPr id="4" name="Slide Number Placeholder 3"/>
          <p:cNvSpPr>
            <a:spLocks noGrp="1"/>
          </p:cNvSpPr>
          <p:nvPr>
            <p:ph type="sldNum" sz="quarter" idx="12"/>
          </p:nvPr>
        </p:nvSpPr>
        <p:spPr/>
        <p:txBody>
          <a:bodyPr/>
          <a:lstStyle/>
          <a:p>
            <a:fld id="{0BD64A48-B733-9243-8BE8-93F2CA4C1D52}" type="slidenum">
              <a:rPr lang="en-US" smtClean="0"/>
              <a:pPr/>
              <a:t>52</a:t>
            </a:fld>
            <a:endParaRPr lang="en-US"/>
          </a:p>
        </p:txBody>
      </p:sp>
    </p:spTree>
    <p:extLst>
      <p:ext uri="{BB962C8B-B14F-4D97-AF65-F5344CB8AC3E}">
        <p14:creationId xmlns:p14="http://schemas.microsoft.com/office/powerpoint/2010/main" val="1187122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5"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15"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16"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7"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8"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9"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20"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21" dur="1000" decel="50000">
                                          <p:stCondLst>
                                            <p:cond delay="0"/>
                                          </p:stCondLst>
                                        </p:cTn>
                                        <p:tgtEl>
                                          <p:spTgt spid="3">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5"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p:cTn id="26" dur="5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27" dur="5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28" dur="500" accel="50000" fill="hold">
                                          <p:stCondLst>
                                            <p:cond delay="5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29" dur="1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30" dur="5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31" dur="5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32" dur="500" accel="50000" fill="hold">
                                          <p:stCondLst>
                                            <p:cond delay="5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33" dur="1000" decel="50000">
                                          <p:stCondLst>
                                            <p:cond delay="0"/>
                                          </p:stCondLst>
                                        </p:cTn>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138" y="2021542"/>
            <a:ext cx="8431212" cy="3646360"/>
          </a:xfrm>
        </p:spPr>
        <p:txBody>
          <a:bodyPr>
            <a:noAutofit/>
          </a:bodyPr>
          <a:lstStyle/>
          <a:p>
            <a:pPr algn="just">
              <a:buFont typeface="Wingdings" charset="2"/>
              <a:buChar char="q"/>
            </a:pPr>
            <a:r>
              <a:rPr lang="en-US" sz="2800" b="1" dirty="0"/>
              <a:t>Authentication</a:t>
            </a:r>
            <a:r>
              <a:rPr lang="en-US" sz="2800" dirty="0"/>
              <a:t> typically requires the user to supply his or her claimed identity (e.g., user name, operator number, etc.) along with a password or some other authentication token. </a:t>
            </a:r>
          </a:p>
          <a:p>
            <a:pPr algn="just">
              <a:buFont typeface="Wingdings" charset="2"/>
              <a:buChar char="q"/>
            </a:pPr>
            <a:endParaRPr lang="en-US" sz="2800" dirty="0"/>
          </a:p>
          <a:p>
            <a:pPr algn="just">
              <a:buFont typeface="Wingdings" charset="2"/>
              <a:buChar char="q"/>
            </a:pPr>
            <a:r>
              <a:rPr lang="en-US" sz="2800" b="1" dirty="0"/>
              <a:t>Authentication </a:t>
            </a:r>
            <a:r>
              <a:rPr lang="en-US" sz="2800" dirty="0"/>
              <a:t>may be performed by the Operating System, the Database Management System, a special Authentication Server, or some combination thereof. </a:t>
            </a:r>
          </a:p>
        </p:txBody>
      </p:sp>
      <p:sp>
        <p:nvSpPr>
          <p:cNvPr id="5" name="Title 1"/>
          <p:cNvSpPr>
            <a:spLocks noGrp="1"/>
          </p:cNvSpPr>
          <p:nvPr>
            <p:ph type="title"/>
          </p:nvPr>
        </p:nvSpPr>
        <p:spPr>
          <a:xfrm>
            <a:off x="158430" y="266700"/>
            <a:ext cx="8787853" cy="1447800"/>
          </a:xfrm>
        </p:spPr>
        <p:txBody>
          <a:bodyPr>
            <a:normAutofit/>
          </a:bodyPr>
          <a:lstStyle/>
          <a:p>
            <a:r>
              <a:rPr lang="en-US" sz="4000" b="1" dirty="0"/>
              <a:t>Introduction</a:t>
            </a:r>
            <a:endParaRPr lang="en-US" sz="4000" b="1" dirty="0">
              <a:ln w="17780" cmpd="sng">
                <a:solidFill>
                  <a:schemeClr val="accent1">
                    <a:tint val="3000"/>
                  </a:schemeClr>
                </a:solidFill>
                <a:prstDash val="solid"/>
                <a:miter lim="800000"/>
              </a:ln>
            </a:endParaRPr>
          </a:p>
        </p:txBody>
      </p:sp>
      <p:sp>
        <p:nvSpPr>
          <p:cNvPr id="4" name="Slide Number Placeholder 3"/>
          <p:cNvSpPr>
            <a:spLocks noGrp="1"/>
          </p:cNvSpPr>
          <p:nvPr>
            <p:ph type="sldNum" sz="quarter" idx="12"/>
          </p:nvPr>
        </p:nvSpPr>
        <p:spPr/>
        <p:txBody>
          <a:bodyPr/>
          <a:lstStyle/>
          <a:p>
            <a:fld id="{0BD64A48-B733-9243-8BE8-93F2CA4C1D52}" type="slidenum">
              <a:rPr lang="en-US" smtClean="0"/>
              <a:pPr/>
              <a:t>53</a:t>
            </a:fld>
            <a:endParaRPr lang="en-US"/>
          </a:p>
        </p:txBody>
      </p:sp>
    </p:spTree>
    <p:extLst>
      <p:ext uri="{BB962C8B-B14F-4D97-AF65-F5344CB8AC3E}">
        <p14:creationId xmlns:p14="http://schemas.microsoft.com/office/powerpoint/2010/main" val="3416695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5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22" dur="1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p:cTn id="31" dur="500" fill="hold"/>
                                        <p:tgtEl>
                                          <p:spTgt spid="5"/>
                                        </p:tgtEl>
                                        <p:attrNameLst>
                                          <p:attrName>ppt_w</p:attrName>
                                        </p:attrNameLst>
                                      </p:cBhvr>
                                      <p:tavLst>
                                        <p:tav tm="0">
                                          <p:val>
                                            <p:fltVal val="0"/>
                                          </p:val>
                                        </p:tav>
                                        <p:tav tm="100000">
                                          <p:val>
                                            <p:strVal val="#ppt_w"/>
                                          </p:val>
                                        </p:tav>
                                      </p:tavLst>
                                    </p:anim>
                                    <p:anim calcmode="lin" valueType="num">
                                      <p:cBhvr>
                                        <p:cTn id="32" dur="500" fill="hold"/>
                                        <p:tgtEl>
                                          <p:spTgt spid="5"/>
                                        </p:tgtEl>
                                        <p:attrNameLst>
                                          <p:attrName>ppt_h</p:attrName>
                                        </p:attrNameLst>
                                      </p:cBhvr>
                                      <p:tavLst>
                                        <p:tav tm="0">
                                          <p:val>
                                            <p:fltVal val="0"/>
                                          </p:val>
                                        </p:tav>
                                        <p:tav tm="100000">
                                          <p:val>
                                            <p:strVal val="#ppt_h"/>
                                          </p:val>
                                        </p:tav>
                                      </p:tavLst>
                                    </p:anim>
                                    <p:animEffect transition="in" filter="fade">
                                      <p:cBhvr>
                                        <p:cTn id="3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p:cNvSpPr txBox="1">
            <a:spLocks/>
          </p:cNvSpPr>
          <p:nvPr/>
        </p:nvSpPr>
        <p:spPr>
          <a:xfrm>
            <a:off x="304800" y="2895600"/>
            <a:ext cx="8229600" cy="1362075"/>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a:ln>
                  <a:noFill/>
                </a:ln>
                <a:solidFill>
                  <a:schemeClr val="tx1"/>
                </a:solidFill>
                <a:effectLst/>
                <a:uLnTx/>
                <a:uFillTx/>
                <a:latin typeface="+mj-lt"/>
                <a:ea typeface="+mj-ea"/>
                <a:cs typeface="+mj-cs"/>
              </a:rPr>
              <a:t>How to specify access control?</a:t>
            </a:r>
          </a:p>
        </p:txBody>
      </p:sp>
      <p:sp>
        <p:nvSpPr>
          <p:cNvPr id="3" name="Slide Number Placeholder 2"/>
          <p:cNvSpPr>
            <a:spLocks noGrp="1"/>
          </p:cNvSpPr>
          <p:nvPr>
            <p:ph type="sldNum" sz="quarter" idx="12"/>
          </p:nvPr>
        </p:nvSpPr>
        <p:spPr/>
        <p:txBody>
          <a:bodyPr/>
          <a:lstStyle/>
          <a:p>
            <a:fld id="{0BD64A48-B733-9243-8BE8-93F2CA4C1D52}" type="slidenum">
              <a:rPr lang="en-US" smtClean="0"/>
              <a:pPr/>
              <a:t>54</a:t>
            </a:fld>
            <a:endParaRPr lang="en-US"/>
          </a:p>
        </p:txBody>
      </p:sp>
      <p:sp>
        <p:nvSpPr>
          <p:cNvPr id="5" name="Title 1"/>
          <p:cNvSpPr>
            <a:spLocks noGrp="1"/>
          </p:cNvSpPr>
          <p:nvPr>
            <p:ph type="title"/>
          </p:nvPr>
        </p:nvSpPr>
        <p:spPr>
          <a:xfrm>
            <a:off x="158430" y="266700"/>
            <a:ext cx="8787853" cy="1447800"/>
          </a:xfrm>
        </p:spPr>
        <p:txBody>
          <a:bodyPr>
            <a:normAutofit/>
          </a:bodyPr>
          <a:lstStyle/>
          <a:p>
            <a:r>
              <a:rPr lang="en-US" sz="4000" b="1" dirty="0">
                <a:ln w="17780" cmpd="sng">
                  <a:solidFill>
                    <a:schemeClr val="accent1">
                      <a:tint val="3000"/>
                    </a:schemeClr>
                  </a:solidFill>
                  <a:prstDash val="solid"/>
                  <a:miter lim="800000"/>
                </a:ln>
              </a:rPr>
              <a:t>Access Controls in Current Systems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781050" y="2209800"/>
            <a:ext cx="7696200" cy="2539157"/>
          </a:xfrm>
          <a:prstGeom prst="rect">
            <a:avLst/>
          </a:prstGeom>
          <a:noFill/>
          <a:ln w="12700" cap="sq">
            <a:noFill/>
            <a:miter lim="800000"/>
            <a:headEnd type="none" w="sm" len="sm"/>
            <a:tailEnd type="none" w="sm" len="sm"/>
          </a:ln>
          <a:effectLst/>
        </p:spPr>
        <p:txBody>
          <a:bodyPr>
            <a:spAutoFit/>
          </a:bodyPr>
          <a:lstStyle/>
          <a:p>
            <a:pPr algn="just" eaLnBrk="1" hangingPunct="1">
              <a:lnSpc>
                <a:spcPct val="90000"/>
              </a:lnSpc>
              <a:spcBef>
                <a:spcPct val="50000"/>
              </a:spcBef>
              <a:buSzPct val="65000"/>
              <a:buFont typeface="Wingdings" pitchFamily="2" charset="2"/>
              <a:buChar char="v"/>
              <a:defRPr/>
            </a:pPr>
            <a:r>
              <a:rPr lang="en-US" sz="3000" dirty="0">
                <a:latin typeface="+mj-lt"/>
              </a:rPr>
              <a:t>Access control components:</a:t>
            </a:r>
          </a:p>
          <a:p>
            <a:pPr lvl="1" algn="just" eaLnBrk="1" hangingPunct="1">
              <a:lnSpc>
                <a:spcPct val="90000"/>
              </a:lnSpc>
              <a:spcBef>
                <a:spcPct val="20000"/>
              </a:spcBef>
              <a:buClr>
                <a:schemeClr val="tx1"/>
              </a:buClr>
              <a:buSzPct val="50000"/>
              <a:buFont typeface="Wingdings" pitchFamily="2" charset="2"/>
              <a:buNone/>
              <a:defRPr/>
            </a:pPr>
            <a:r>
              <a:rPr lang="en-US" sz="3000" i="1" dirty="0">
                <a:latin typeface="+mj-lt"/>
              </a:rPr>
              <a:t>- </a:t>
            </a:r>
            <a:r>
              <a:rPr lang="en-US" sz="3000" u="sng" dirty="0">
                <a:effectLst>
                  <a:outerShdw blurRad="38100" dist="38100" dir="2700000" algn="tl">
                    <a:srgbClr val="000000">
                      <a:alpha val="43137"/>
                    </a:srgbClr>
                  </a:outerShdw>
                </a:effectLst>
                <a:latin typeface="+mj-lt"/>
              </a:rPr>
              <a:t>Access control policy</a:t>
            </a:r>
            <a:r>
              <a:rPr lang="en-US" sz="3000" dirty="0">
                <a:latin typeface="+mj-lt"/>
              </a:rPr>
              <a:t>: specifies the </a:t>
            </a:r>
          </a:p>
          <a:p>
            <a:pPr lvl="1" algn="just" eaLnBrk="1" hangingPunct="1">
              <a:lnSpc>
                <a:spcPct val="90000"/>
              </a:lnSpc>
              <a:spcBef>
                <a:spcPct val="20000"/>
              </a:spcBef>
              <a:buClr>
                <a:schemeClr val="tx1"/>
              </a:buClr>
              <a:buSzPct val="50000"/>
              <a:buFont typeface="Wingdings" pitchFamily="2" charset="2"/>
              <a:buNone/>
              <a:defRPr/>
            </a:pPr>
            <a:r>
              <a:rPr lang="en-US" sz="3000" dirty="0">
                <a:latin typeface="+mj-lt"/>
              </a:rPr>
              <a:t>  authorized accesses of a system</a:t>
            </a:r>
          </a:p>
          <a:p>
            <a:pPr lvl="1" algn="just" eaLnBrk="1" hangingPunct="1">
              <a:lnSpc>
                <a:spcPct val="90000"/>
              </a:lnSpc>
              <a:spcBef>
                <a:spcPct val="20000"/>
              </a:spcBef>
              <a:buClr>
                <a:schemeClr val="tx1"/>
              </a:buClr>
              <a:buSzPct val="50000"/>
              <a:buFont typeface="Wingdings" pitchFamily="2" charset="2"/>
              <a:buNone/>
              <a:defRPr/>
            </a:pPr>
            <a:r>
              <a:rPr lang="en-US" sz="3000" i="1" dirty="0">
                <a:latin typeface="+mj-lt"/>
              </a:rPr>
              <a:t>- </a:t>
            </a:r>
            <a:r>
              <a:rPr lang="en-US" sz="3000" u="sng" dirty="0">
                <a:effectLst>
                  <a:outerShdw blurRad="38100" dist="38100" dir="2700000" algn="tl">
                    <a:srgbClr val="000000">
                      <a:alpha val="43137"/>
                    </a:srgbClr>
                  </a:outerShdw>
                </a:effectLst>
                <a:latin typeface="+mj-lt"/>
              </a:rPr>
              <a:t>Access control mechanism</a:t>
            </a:r>
            <a:r>
              <a:rPr lang="en-US" sz="3000" dirty="0">
                <a:latin typeface="+mj-lt"/>
              </a:rPr>
              <a:t>: implements </a:t>
            </a:r>
          </a:p>
          <a:p>
            <a:pPr lvl="1" algn="just" eaLnBrk="1" hangingPunct="1">
              <a:lnSpc>
                <a:spcPct val="90000"/>
              </a:lnSpc>
              <a:spcBef>
                <a:spcPct val="20000"/>
              </a:spcBef>
              <a:buClr>
                <a:schemeClr val="tx1"/>
              </a:buClr>
              <a:buSzPct val="50000"/>
              <a:buFont typeface="Wingdings" pitchFamily="2" charset="2"/>
              <a:buNone/>
              <a:defRPr/>
            </a:pPr>
            <a:r>
              <a:rPr lang="en-US" sz="3000" dirty="0">
                <a:latin typeface="+mj-lt"/>
              </a:rPr>
              <a:t>  and enforces the policy</a:t>
            </a:r>
          </a:p>
        </p:txBody>
      </p:sp>
      <p:sp>
        <p:nvSpPr>
          <p:cNvPr id="5" name="Slide Number Placeholder 4"/>
          <p:cNvSpPr>
            <a:spLocks noGrp="1"/>
          </p:cNvSpPr>
          <p:nvPr>
            <p:ph type="sldNum" sz="quarter" idx="12"/>
          </p:nvPr>
        </p:nvSpPr>
        <p:spPr/>
        <p:txBody>
          <a:bodyPr/>
          <a:lstStyle/>
          <a:p>
            <a:fld id="{0BD64A48-B733-9243-8BE8-93F2CA4C1D52}" type="slidenum">
              <a:rPr lang="en-US" smtClean="0"/>
              <a:pPr/>
              <a:t>55</a:t>
            </a:fld>
            <a:endParaRPr lang="en-US"/>
          </a:p>
        </p:txBody>
      </p:sp>
      <p:sp>
        <p:nvSpPr>
          <p:cNvPr id="7" name="Rectangle 2"/>
          <p:cNvSpPr>
            <a:spLocks noGrp="1" noChangeArrowheads="1"/>
          </p:cNvSpPr>
          <p:nvPr>
            <p:ph type="title"/>
            <p:custDataLst>
              <p:tags r:id="rId1"/>
            </p:custDataLst>
          </p:nvPr>
        </p:nvSpPr>
        <p:spPr>
          <a:xfrm>
            <a:off x="457200" y="274638"/>
            <a:ext cx="8229600" cy="1143000"/>
          </a:xfrm>
        </p:spPr>
        <p:txBody>
          <a:bodyPr>
            <a:normAutofit/>
          </a:bodyPr>
          <a:lstStyle/>
          <a:p>
            <a:pPr lvl="0">
              <a:defRPr/>
            </a:pPr>
            <a:r>
              <a:rPr lang="en-US" sz="4000" b="1" dirty="0"/>
              <a:t>How to specify access control?</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descr="Large confetti"/>
          <p:cNvSpPr>
            <a:spLocks noChangeArrowheads="1"/>
          </p:cNvSpPr>
          <p:nvPr/>
        </p:nvSpPr>
        <p:spPr bwMode="auto">
          <a:xfrm>
            <a:off x="685800" y="2017712"/>
            <a:ext cx="4602162" cy="569913"/>
          </a:xfrm>
          <a:prstGeom prst="rect">
            <a:avLst/>
          </a:prstGeom>
          <a:noFill/>
          <a:ln w="9525">
            <a:noFill/>
            <a:miter lim="800000"/>
            <a:headEnd/>
            <a:tailEnd/>
          </a:ln>
        </p:spPr>
        <p:txBody>
          <a:bodyPr anchor="b"/>
          <a:lstStyle/>
          <a:p>
            <a:pPr eaLnBrk="1" hangingPunct="1"/>
            <a:r>
              <a:rPr lang="en-US" sz="3200" dirty="0">
                <a:solidFill>
                  <a:srgbClr val="0000CC"/>
                </a:solidFill>
                <a:latin typeface="+mj-lt"/>
              </a:rPr>
              <a:t>Access Control Policies</a:t>
            </a:r>
          </a:p>
        </p:txBody>
      </p:sp>
      <p:sp>
        <p:nvSpPr>
          <p:cNvPr id="8" name="Rectangle 3"/>
          <p:cNvSpPr>
            <a:spLocks noChangeArrowheads="1"/>
          </p:cNvSpPr>
          <p:nvPr/>
        </p:nvSpPr>
        <p:spPr bwMode="auto">
          <a:xfrm>
            <a:off x="685800" y="2647950"/>
            <a:ext cx="7772400" cy="2152650"/>
          </a:xfrm>
          <a:prstGeom prst="rect">
            <a:avLst/>
          </a:prstGeom>
          <a:noFill/>
          <a:ln w="9525">
            <a:noFill/>
            <a:miter lim="800000"/>
            <a:headEnd/>
            <a:tailEnd/>
          </a:ln>
          <a:effectLst/>
        </p:spPr>
        <p:txBody>
          <a:bodyPr/>
          <a:lstStyle/>
          <a:p>
            <a:pPr marL="342900" indent="-342900" eaLnBrk="1" hangingPunct="1">
              <a:spcBef>
                <a:spcPct val="20000"/>
              </a:spcBef>
              <a:buClr>
                <a:schemeClr val="tx1"/>
              </a:buClr>
              <a:buSzPct val="65000"/>
              <a:buFont typeface="Wingdings" pitchFamily="2" charset="2"/>
              <a:buChar char="v"/>
              <a:defRPr/>
            </a:pPr>
            <a:r>
              <a:rPr lang="en-US" sz="2800" dirty="0">
                <a:latin typeface="+mj-lt"/>
              </a:rPr>
              <a:t>Discretionary Access Control (</a:t>
            </a:r>
            <a:r>
              <a:rPr lang="en-US" sz="2800" u="sng" dirty="0">
                <a:effectLst>
                  <a:outerShdw blurRad="38100" dist="38100" dir="2700000" algn="tl">
                    <a:srgbClr val="000000">
                      <a:alpha val="43137"/>
                    </a:srgbClr>
                  </a:outerShdw>
                </a:effectLst>
                <a:latin typeface="+mj-lt"/>
              </a:rPr>
              <a:t>DAC</a:t>
            </a:r>
            <a:r>
              <a:rPr lang="en-US" sz="2800" dirty="0">
                <a:latin typeface="+mj-lt"/>
              </a:rPr>
              <a:t>)</a:t>
            </a:r>
          </a:p>
          <a:p>
            <a:pPr marL="342900" indent="-342900" eaLnBrk="1" hangingPunct="1">
              <a:spcBef>
                <a:spcPct val="20000"/>
              </a:spcBef>
              <a:buClr>
                <a:schemeClr val="tx1"/>
              </a:buClr>
              <a:buSzPct val="65000"/>
              <a:buFont typeface="Wingdings" pitchFamily="2" charset="2"/>
              <a:buChar char="v"/>
              <a:defRPr/>
            </a:pPr>
            <a:r>
              <a:rPr lang="en-US" sz="2800" dirty="0">
                <a:latin typeface="+mj-lt"/>
              </a:rPr>
              <a:t>Mandatory Access Control (</a:t>
            </a:r>
            <a:r>
              <a:rPr lang="en-US" sz="2800" u="sng" dirty="0">
                <a:effectLst>
                  <a:outerShdw blurRad="38100" dist="38100" dir="2700000" algn="tl">
                    <a:srgbClr val="000000">
                      <a:alpha val="43137"/>
                    </a:srgbClr>
                  </a:outerShdw>
                </a:effectLst>
                <a:latin typeface="+mj-lt"/>
              </a:rPr>
              <a:t>MAC</a:t>
            </a:r>
            <a:r>
              <a:rPr lang="en-US" sz="2800" dirty="0">
                <a:latin typeface="+mj-lt"/>
              </a:rPr>
              <a:t>)</a:t>
            </a:r>
          </a:p>
          <a:p>
            <a:pPr marL="342900" indent="-342900" eaLnBrk="1" hangingPunct="1">
              <a:spcBef>
                <a:spcPct val="20000"/>
              </a:spcBef>
              <a:buClr>
                <a:schemeClr val="tx1"/>
              </a:buClr>
              <a:buSzPct val="65000"/>
              <a:buFont typeface="Wingdings" pitchFamily="2" charset="2"/>
              <a:buChar char="v"/>
              <a:defRPr/>
            </a:pPr>
            <a:r>
              <a:rPr lang="en-US" sz="2800" dirty="0">
                <a:latin typeface="+mj-lt"/>
              </a:rPr>
              <a:t>Role-Based Access Control (</a:t>
            </a:r>
            <a:r>
              <a:rPr lang="en-US" sz="2800" u="sng" dirty="0">
                <a:effectLst>
                  <a:outerShdw blurRad="38100" dist="38100" dir="2700000" algn="tl">
                    <a:srgbClr val="000000">
                      <a:alpha val="43137"/>
                    </a:srgbClr>
                  </a:outerShdw>
                </a:effectLst>
                <a:latin typeface="+mj-lt"/>
              </a:rPr>
              <a:t>RBAC</a:t>
            </a:r>
            <a:r>
              <a:rPr lang="en-US" sz="2800" dirty="0">
                <a:latin typeface="+mj-lt"/>
              </a:rPr>
              <a:t>)</a:t>
            </a:r>
          </a:p>
        </p:txBody>
      </p:sp>
      <p:sp>
        <p:nvSpPr>
          <p:cNvPr id="6" name="Slide Number Placeholder 5"/>
          <p:cNvSpPr>
            <a:spLocks noGrp="1"/>
          </p:cNvSpPr>
          <p:nvPr>
            <p:ph type="sldNum" sz="quarter" idx="12"/>
          </p:nvPr>
        </p:nvSpPr>
        <p:spPr/>
        <p:txBody>
          <a:bodyPr/>
          <a:lstStyle/>
          <a:p>
            <a:fld id="{0BD64A48-B733-9243-8BE8-93F2CA4C1D52}" type="slidenum">
              <a:rPr lang="en-US" smtClean="0"/>
              <a:pPr/>
              <a:t>56</a:t>
            </a:fld>
            <a:endParaRPr lang="en-US"/>
          </a:p>
        </p:txBody>
      </p:sp>
      <p:sp>
        <p:nvSpPr>
          <p:cNvPr id="9" name="Rectangle 2"/>
          <p:cNvSpPr>
            <a:spLocks noGrp="1" noChangeArrowheads="1"/>
          </p:cNvSpPr>
          <p:nvPr>
            <p:ph type="title"/>
            <p:custDataLst>
              <p:tags r:id="rId1"/>
            </p:custDataLst>
          </p:nvPr>
        </p:nvSpPr>
        <p:spPr>
          <a:xfrm>
            <a:off x="457200" y="274638"/>
            <a:ext cx="8229600" cy="1143000"/>
          </a:xfrm>
        </p:spPr>
        <p:txBody>
          <a:bodyPr>
            <a:normAutofit/>
          </a:bodyPr>
          <a:lstStyle/>
          <a:p>
            <a:pPr lvl="0">
              <a:defRPr/>
            </a:pPr>
            <a:r>
              <a:rPr lang="en-US" sz="4000" b="1" dirty="0"/>
              <a:t>How to specify access control?</a:t>
            </a:r>
          </a:p>
        </p:txBody>
      </p:sp>
    </p:spTree>
    <p:extLst>
      <p:ext uri="{BB962C8B-B14F-4D97-AF65-F5344CB8AC3E}">
        <p14:creationId xmlns:p14="http://schemas.microsoft.com/office/powerpoint/2010/main" val="24636568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80" y="247650"/>
            <a:ext cx="8423119" cy="1447800"/>
          </a:xfrm>
        </p:spPr>
        <p:txBody>
          <a:bodyPr>
            <a:normAutofit/>
          </a:bodyPr>
          <a:lstStyle/>
          <a:p>
            <a:r>
              <a:rPr lang="en-US" sz="4000" b="1" dirty="0">
                <a:ln w="17780" cmpd="sng">
                  <a:solidFill>
                    <a:schemeClr val="accent1">
                      <a:tint val="3000"/>
                    </a:schemeClr>
                  </a:solidFill>
                  <a:prstDash val="solid"/>
                  <a:miter lim="800000"/>
                </a:ln>
              </a:rPr>
              <a:t>Modes of Access Control</a:t>
            </a:r>
          </a:p>
        </p:txBody>
      </p:sp>
      <p:sp>
        <p:nvSpPr>
          <p:cNvPr id="3" name="Content Placeholder 2"/>
          <p:cNvSpPr>
            <a:spLocks noGrp="1"/>
          </p:cNvSpPr>
          <p:nvPr>
            <p:ph idx="1"/>
          </p:nvPr>
        </p:nvSpPr>
        <p:spPr>
          <a:xfrm>
            <a:off x="149380" y="1981200"/>
            <a:ext cx="8842220" cy="3646360"/>
          </a:xfrm>
        </p:spPr>
        <p:txBody>
          <a:bodyPr>
            <a:normAutofit fontScale="92500" lnSpcReduction="10000"/>
          </a:bodyPr>
          <a:lstStyle/>
          <a:p>
            <a:pPr>
              <a:buFont typeface="Wingdings" charset="2"/>
              <a:buChar char="q"/>
            </a:pPr>
            <a:r>
              <a:rPr lang="en-US" dirty="0"/>
              <a:t>AC can be imposed at various degrees of granularity in the system.</a:t>
            </a:r>
          </a:p>
          <a:p>
            <a:pPr lvl="1">
              <a:buFont typeface="Wingdings" charset="2"/>
              <a:buChar char="Ø"/>
            </a:pPr>
            <a:r>
              <a:rPr lang="en-US" dirty="0"/>
              <a:t>The entire Database.</a:t>
            </a:r>
          </a:p>
          <a:p>
            <a:pPr lvl="1">
              <a:buFont typeface="Wingdings" charset="2"/>
              <a:buChar char="Ø"/>
            </a:pPr>
            <a:r>
              <a:rPr lang="en-US" dirty="0"/>
              <a:t>Some Collection of relations(Tables)</a:t>
            </a:r>
          </a:p>
          <a:p>
            <a:pPr lvl="1">
              <a:buFont typeface="Wingdings" charset="2"/>
              <a:buChar char="Ø"/>
            </a:pPr>
            <a:r>
              <a:rPr lang="en-US" dirty="0"/>
              <a:t>One relation(Table).</a:t>
            </a:r>
          </a:p>
          <a:p>
            <a:pPr lvl="1">
              <a:buFont typeface="Wingdings" charset="2"/>
              <a:buChar char="Ø"/>
            </a:pPr>
            <a:r>
              <a:rPr lang="en-US" dirty="0"/>
              <a:t>Some columns of one relation</a:t>
            </a:r>
          </a:p>
          <a:p>
            <a:pPr lvl="1">
              <a:buFont typeface="Wingdings" charset="2"/>
              <a:buChar char="Ø"/>
            </a:pPr>
            <a:r>
              <a:rPr lang="en-US" dirty="0"/>
              <a:t>Some rows of one relation.</a:t>
            </a:r>
          </a:p>
          <a:p>
            <a:pPr lvl="1">
              <a:buFont typeface="Wingdings" charset="2"/>
              <a:buChar char="Ø"/>
            </a:pPr>
            <a:r>
              <a:rPr lang="en-US" dirty="0"/>
              <a:t>Some columns of some rows of one relation.</a:t>
            </a:r>
          </a:p>
        </p:txBody>
      </p:sp>
      <p:sp>
        <p:nvSpPr>
          <p:cNvPr id="4" name="Slide Number Placeholder 3"/>
          <p:cNvSpPr>
            <a:spLocks noGrp="1"/>
          </p:cNvSpPr>
          <p:nvPr>
            <p:ph type="sldNum" sz="quarter" idx="12"/>
          </p:nvPr>
        </p:nvSpPr>
        <p:spPr/>
        <p:txBody>
          <a:bodyPr/>
          <a:lstStyle/>
          <a:p>
            <a:fld id="{0BD64A48-B733-9243-8BE8-93F2CA4C1D52}" type="slidenum">
              <a:rPr lang="en-US" smtClean="0"/>
              <a:pPr/>
              <a:t>57</a:t>
            </a:fld>
            <a:endParaRPr lang="en-US"/>
          </a:p>
        </p:txBody>
      </p:sp>
    </p:spTree>
    <p:extLst>
      <p:ext uri="{BB962C8B-B14F-4D97-AF65-F5344CB8AC3E}">
        <p14:creationId xmlns:p14="http://schemas.microsoft.com/office/powerpoint/2010/main" val="756288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0" fill="hold"/>
                                        <p:tgtEl>
                                          <p:spTgt spid="2"/>
                                        </p:tgtEl>
                                        <p:attrNameLst>
                                          <p:attrName>ppt_w</p:attrName>
                                        </p:attrNameLst>
                                      </p:cBhvr>
                                      <p:tavLst>
                                        <p:tav tm="0" fmla="#ppt_w*sin(2.5*pi*$)">
                                          <p:val>
                                            <p:fltVal val="0"/>
                                          </p:val>
                                        </p:tav>
                                        <p:tav tm="100000">
                                          <p:val>
                                            <p:fltVal val="1"/>
                                          </p:val>
                                        </p:tav>
                                      </p:tavLst>
                                    </p:anim>
                                    <p:anim calcmode="lin" valueType="num">
                                      <p:cBhvr>
                                        <p:cTn id="8" dur="5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41" presetClass="entr" presetSubtype="0" fill="hold" nodeType="clickEffect">
                                  <p:stCondLst>
                                    <p:cond delay="0"/>
                                  </p:stCondLst>
                                  <p:iterate type="lt">
                                    <p:tmPct val="10000"/>
                                  </p:iterate>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5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15" dur="5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checkerboard(across)">
                                      <p:cBhvr>
                                        <p:cTn id="26" dur="500"/>
                                        <p:tgtEl>
                                          <p:spTgt spid="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dissolve">
                                      <p:cBhvr>
                                        <p:cTn id="31" dur="500"/>
                                        <p:tgtEl>
                                          <p:spTgt spid="3">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2" presetClass="entr" presetSubtype="4" fill="hold"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additive="base">
                                        <p:cTn id="36"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circle(in)">
                                      <p:cBhvr>
                                        <p:cTn id="42" dur="2000"/>
                                        <p:tgtEl>
                                          <p:spTgt spid="3">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Effect transition="in" filter="circle(in)">
                                      <p:cBhvr>
                                        <p:cTn id="47"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457200" y="1600200"/>
            <a:ext cx="822960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90000"/>
              </a:lnSpc>
              <a:spcBef>
                <a:spcPct val="10000"/>
              </a:spcBef>
              <a:spcAft>
                <a:spcPts val="0"/>
              </a:spcAft>
              <a:buClr>
                <a:schemeClr val="tx1"/>
              </a:buClr>
              <a:buSzPct val="65000"/>
              <a:buFont typeface="Wingdings" pitchFamily="2" charset="2"/>
              <a:buChar char="v"/>
              <a:tabLst/>
              <a:defRPr/>
            </a:pPr>
            <a:r>
              <a:rPr kumimoji="0" lang="en-US" sz="2800" b="0" i="0" u="sng" strike="noStrike" kern="1200" cap="none" spc="0" normalizeH="0" baseline="0" noProof="0" dirty="0">
                <a:ln>
                  <a:noFill/>
                </a:ln>
                <a:solidFill>
                  <a:schemeClr val="tx1"/>
                </a:solidFill>
                <a:effectLst/>
                <a:uLnTx/>
                <a:uFillTx/>
                <a:latin typeface="+mj-lt"/>
                <a:ea typeface="+mn-ea"/>
                <a:cs typeface="+mn-cs"/>
              </a:rPr>
              <a:t>Subject</a:t>
            </a:r>
            <a:r>
              <a:rPr kumimoji="0" lang="en-US" sz="2800" b="0" i="0" u="none" strike="noStrike" kern="1200" cap="none" spc="0" normalizeH="0" baseline="0" noProof="0" dirty="0">
                <a:ln>
                  <a:noFill/>
                </a:ln>
                <a:solidFill>
                  <a:srgbClr val="FFFF00"/>
                </a:solidFill>
                <a:effectLst/>
                <a:uLnTx/>
                <a:uFillTx/>
                <a:latin typeface="+mj-lt"/>
                <a:ea typeface="+mn-ea"/>
                <a:cs typeface="+mn-cs"/>
              </a:rPr>
              <a:t>:</a:t>
            </a:r>
            <a:r>
              <a:rPr kumimoji="0" lang="en-US" sz="2800" b="0" i="0" u="none" strike="noStrike" kern="1200" cap="none" spc="0" normalizeH="0" baseline="0" noProof="0" dirty="0">
                <a:ln>
                  <a:noFill/>
                </a:ln>
                <a:solidFill>
                  <a:schemeClr val="tx1"/>
                </a:solidFill>
                <a:effectLst/>
                <a:uLnTx/>
                <a:uFillTx/>
                <a:latin typeface="+mj-lt"/>
                <a:ea typeface="+mn-ea"/>
                <a:cs typeface="+mn-cs"/>
              </a:rPr>
              <a:t> active entity that requests access to an object 	</a:t>
            </a:r>
          </a:p>
          <a:p>
            <a:pPr marL="742950" marR="0" lvl="1" indent="-285750" algn="l" defTabSz="914400" rtl="0" eaLnBrk="1" fontAlgn="auto" latinLnBrk="0" hangingPunct="1">
              <a:lnSpc>
                <a:spcPct val="90000"/>
              </a:lnSpc>
              <a:spcBef>
                <a:spcPct val="10000"/>
              </a:spcBef>
              <a:spcAft>
                <a:spcPts val="0"/>
              </a:spcAft>
              <a:buClr>
                <a:schemeClr val="tx1"/>
              </a:buClr>
              <a:buSzPct val="50000"/>
              <a:buFont typeface="Wingdings" pitchFamily="2" charset="2"/>
              <a:buNone/>
              <a:tabLst/>
              <a:defRPr/>
            </a:pPr>
            <a:r>
              <a:rPr kumimoji="0" lang="en-US" sz="2800" b="0" i="0" u="none" strike="noStrike" kern="1200" cap="none" spc="0" normalizeH="0" baseline="0" noProof="0" dirty="0">
                <a:ln>
                  <a:noFill/>
                </a:ln>
                <a:solidFill>
                  <a:schemeClr val="tx1"/>
                </a:solidFill>
                <a:effectLst/>
                <a:uLnTx/>
                <a:uFillTx/>
                <a:latin typeface="+mj-lt"/>
                <a:ea typeface="+mn-ea"/>
                <a:cs typeface="+mn-cs"/>
              </a:rPr>
              <a:t>- e.g., user or program</a:t>
            </a:r>
          </a:p>
          <a:p>
            <a:pPr marL="342900" marR="0" lvl="0" indent="-342900" algn="l" defTabSz="914400" rtl="0" eaLnBrk="1" fontAlgn="auto" latinLnBrk="0" hangingPunct="1">
              <a:lnSpc>
                <a:spcPct val="90000"/>
              </a:lnSpc>
              <a:spcBef>
                <a:spcPct val="10000"/>
              </a:spcBef>
              <a:spcAft>
                <a:spcPts val="0"/>
              </a:spcAft>
              <a:buClr>
                <a:schemeClr val="tx1"/>
              </a:buClr>
              <a:buSzPct val="65000"/>
              <a:buFont typeface="Wingdings" pitchFamily="2" charset="2"/>
              <a:buChar char="v"/>
              <a:tabLst/>
              <a:defRPr/>
            </a:pPr>
            <a:r>
              <a:rPr kumimoji="0" lang="en-US" sz="2800" b="0" i="0" u="sng" strike="noStrike" kern="1200" cap="none" spc="0" normalizeH="0" baseline="0" noProof="0" dirty="0">
                <a:ln>
                  <a:noFill/>
                </a:ln>
                <a:solidFill>
                  <a:schemeClr val="tx1"/>
                </a:solidFill>
                <a:effectLst/>
                <a:uLnTx/>
                <a:uFillTx/>
                <a:latin typeface="+mj-lt"/>
                <a:ea typeface="+mn-ea"/>
                <a:cs typeface="+mn-cs"/>
              </a:rPr>
              <a:t>Object: </a:t>
            </a:r>
            <a:r>
              <a:rPr kumimoji="0" lang="en-US" sz="2800" b="0" i="0" u="none" strike="noStrike" kern="1200" cap="none" spc="0" normalizeH="0" baseline="0" noProof="0" dirty="0">
                <a:ln>
                  <a:noFill/>
                </a:ln>
                <a:solidFill>
                  <a:schemeClr val="tx1"/>
                </a:solidFill>
                <a:effectLst/>
                <a:uLnTx/>
                <a:uFillTx/>
                <a:latin typeface="+mj-lt"/>
                <a:ea typeface="+mn-ea"/>
                <a:cs typeface="+mn-cs"/>
              </a:rPr>
              <a:t>passive entity accessed by a subject</a:t>
            </a:r>
          </a:p>
          <a:p>
            <a:pPr marL="742950" marR="0" lvl="1" indent="-285750" algn="l" defTabSz="914400" rtl="0" eaLnBrk="1" fontAlgn="auto" latinLnBrk="0" hangingPunct="1">
              <a:lnSpc>
                <a:spcPct val="90000"/>
              </a:lnSpc>
              <a:spcBef>
                <a:spcPct val="10000"/>
              </a:spcBef>
              <a:spcAft>
                <a:spcPts val="0"/>
              </a:spcAft>
              <a:buClr>
                <a:schemeClr val="tx1"/>
              </a:buClr>
              <a:buSzPct val="50000"/>
              <a:buFont typeface="Wingdings" pitchFamily="2" charset="2"/>
              <a:buNone/>
              <a:tabLst/>
              <a:defRPr/>
            </a:pPr>
            <a:r>
              <a:rPr kumimoji="0" lang="en-US" sz="2800" b="0" i="0" u="none" strike="noStrike" kern="1200" cap="none" spc="0" normalizeH="0" baseline="0" noProof="0" dirty="0">
                <a:ln>
                  <a:noFill/>
                </a:ln>
                <a:solidFill>
                  <a:schemeClr val="tx1"/>
                </a:solidFill>
                <a:effectLst/>
                <a:uLnTx/>
                <a:uFillTx/>
                <a:latin typeface="+mj-lt"/>
                <a:ea typeface="+mn-ea"/>
                <a:cs typeface="+mn-cs"/>
              </a:rPr>
              <a:t>- e.g., record, relation, file</a:t>
            </a:r>
          </a:p>
          <a:p>
            <a:pPr marL="342900" marR="0" lvl="0" indent="-342900" algn="l" defTabSz="914400" rtl="0" eaLnBrk="1" fontAlgn="auto" latinLnBrk="0" hangingPunct="1">
              <a:lnSpc>
                <a:spcPct val="90000"/>
              </a:lnSpc>
              <a:spcBef>
                <a:spcPct val="10000"/>
              </a:spcBef>
              <a:spcAft>
                <a:spcPts val="0"/>
              </a:spcAft>
              <a:buClr>
                <a:schemeClr val="tx1"/>
              </a:buClr>
              <a:buSzPct val="65000"/>
              <a:buFont typeface="Wingdings" pitchFamily="2" charset="2"/>
              <a:buChar char="v"/>
              <a:tabLst/>
              <a:defRPr/>
            </a:pPr>
            <a:r>
              <a:rPr kumimoji="0" lang="en-US" sz="2800" b="0" i="0" u="sng" strike="noStrike" kern="1200" cap="none" spc="0" normalizeH="0" baseline="0" noProof="0" dirty="0">
                <a:ln>
                  <a:noFill/>
                </a:ln>
                <a:solidFill>
                  <a:schemeClr val="tx1"/>
                </a:solidFill>
                <a:effectLst/>
                <a:uLnTx/>
                <a:uFillTx/>
                <a:latin typeface="+mj-lt"/>
                <a:ea typeface="+mn-ea"/>
                <a:cs typeface="+mn-cs"/>
              </a:rPr>
              <a:t>Access right </a:t>
            </a:r>
            <a:r>
              <a:rPr kumimoji="0" lang="en-US" sz="2800" b="0" i="0" u="none" strike="noStrike" kern="1200" cap="none" spc="0" normalizeH="0" baseline="0" noProof="0" dirty="0">
                <a:ln>
                  <a:noFill/>
                </a:ln>
                <a:solidFill>
                  <a:schemeClr val="tx1"/>
                </a:solidFill>
                <a:effectLst/>
                <a:uLnTx/>
                <a:uFillTx/>
                <a:latin typeface="+mj-lt"/>
                <a:ea typeface="+mn-ea"/>
                <a:cs typeface="+mn-cs"/>
              </a:rPr>
              <a:t>(privileges): how a subject is allowed to access an object</a:t>
            </a:r>
          </a:p>
          <a:p>
            <a:pPr marL="742950" marR="0" lvl="1" indent="-285750" algn="l" defTabSz="914400" rtl="0" eaLnBrk="1" fontAlgn="auto" latinLnBrk="0" hangingPunct="1">
              <a:lnSpc>
                <a:spcPct val="90000"/>
              </a:lnSpc>
              <a:spcBef>
                <a:spcPct val="10000"/>
              </a:spcBef>
              <a:spcAft>
                <a:spcPts val="0"/>
              </a:spcAft>
              <a:buClr>
                <a:schemeClr val="tx1"/>
              </a:buClr>
              <a:buSzPct val="50000"/>
              <a:buFont typeface="Wingdings" pitchFamily="2" charset="2"/>
              <a:buNone/>
              <a:tabLst/>
              <a:defRPr/>
            </a:pPr>
            <a:r>
              <a:rPr kumimoji="0" lang="en-US" sz="2800" b="0" i="0" u="none" strike="noStrike" kern="1200" cap="none" spc="0" normalizeH="0" baseline="0" noProof="0" dirty="0">
                <a:ln>
                  <a:noFill/>
                </a:ln>
                <a:solidFill>
                  <a:schemeClr val="tx1"/>
                </a:solidFill>
                <a:effectLst/>
                <a:uLnTx/>
                <a:uFillTx/>
                <a:latin typeface="+mj-lt"/>
                <a:ea typeface="+mn-ea"/>
                <a:cs typeface="+mn-cs"/>
              </a:rPr>
              <a:t>- e.g., subject </a:t>
            </a:r>
            <a:r>
              <a:rPr kumimoji="0" lang="en-US" sz="2800" b="0" i="1" u="none" strike="noStrike" kern="1200" cap="none" spc="0" normalizeH="0" baseline="0" noProof="0" dirty="0">
                <a:ln>
                  <a:noFill/>
                </a:ln>
                <a:solidFill>
                  <a:schemeClr val="tx1"/>
                </a:solidFill>
                <a:effectLst/>
                <a:uLnTx/>
                <a:uFillTx/>
                <a:latin typeface="+mj-lt"/>
                <a:ea typeface="+mn-ea"/>
                <a:cs typeface="+mn-cs"/>
              </a:rPr>
              <a:t>s</a:t>
            </a:r>
            <a:r>
              <a:rPr kumimoji="0" lang="en-US" sz="2800" b="0" i="0" u="none" strike="noStrike" kern="1200" cap="none" spc="0" normalizeH="0" baseline="0" noProof="0" dirty="0">
                <a:ln>
                  <a:noFill/>
                </a:ln>
                <a:solidFill>
                  <a:schemeClr val="tx1"/>
                </a:solidFill>
                <a:effectLst/>
                <a:uLnTx/>
                <a:uFillTx/>
                <a:latin typeface="+mj-lt"/>
                <a:ea typeface="+mn-ea"/>
                <a:cs typeface="+mn-cs"/>
              </a:rPr>
              <a:t> can read object </a:t>
            </a:r>
            <a:r>
              <a:rPr kumimoji="0" lang="en-US" sz="2800" b="0" i="1" u="none" strike="noStrike" kern="1200" cap="none" spc="0" normalizeH="0" baseline="0" noProof="0" dirty="0">
                <a:ln>
                  <a:noFill/>
                </a:ln>
                <a:solidFill>
                  <a:schemeClr val="tx1"/>
                </a:solidFill>
                <a:effectLst/>
                <a:uLnTx/>
                <a:uFillTx/>
                <a:latin typeface="+mj-lt"/>
                <a:ea typeface="+mn-ea"/>
                <a:cs typeface="+mn-cs"/>
              </a:rPr>
              <a:t>o</a:t>
            </a:r>
          </a:p>
          <a:p>
            <a:pPr marL="342900" marR="0" lvl="0" indent="-342900" algn="l" defTabSz="914400" rtl="0" eaLnBrk="1" fontAlgn="auto" latinLnBrk="0" hangingPunct="1">
              <a:lnSpc>
                <a:spcPct val="90000"/>
              </a:lnSpc>
              <a:spcBef>
                <a:spcPct val="20000"/>
              </a:spcBef>
              <a:spcAft>
                <a:spcPts val="0"/>
              </a:spcAft>
              <a:buClrTx/>
              <a:buSzTx/>
              <a:buFont typeface="Wingdings" pitchFamily="2" charset="2"/>
              <a:buNone/>
              <a:tabLst/>
              <a:defRPr/>
            </a:pPr>
            <a:endParaRPr kumimoji="0" lang="en-US" sz="2800" b="0" i="1" u="none" strike="noStrike" kern="1200" cap="none" spc="0" normalizeH="0" baseline="0" noProof="0" dirty="0">
              <a:ln>
                <a:noFill/>
              </a:ln>
              <a:solidFill>
                <a:schemeClr val="tx1"/>
              </a:solidFill>
              <a:effectLst/>
              <a:uLnTx/>
              <a:uFillTx/>
              <a:latin typeface="+mj-lt"/>
              <a:ea typeface="+mn-ea"/>
              <a:cs typeface="+mn-cs"/>
            </a:endParaRPr>
          </a:p>
        </p:txBody>
      </p:sp>
      <p:sp>
        <p:nvSpPr>
          <p:cNvPr id="5" name="Title 1"/>
          <p:cNvSpPr>
            <a:spLocks noGrp="1"/>
          </p:cNvSpPr>
          <p:nvPr>
            <p:ph type="title"/>
          </p:nvPr>
        </p:nvSpPr>
        <p:spPr>
          <a:xfrm>
            <a:off x="282730" y="479868"/>
            <a:ext cx="8423119" cy="998316"/>
          </a:xfrm>
        </p:spPr>
        <p:txBody>
          <a:bodyPr>
            <a:noAutofit/>
          </a:bodyPr>
          <a:lstStyle/>
          <a:p>
            <a:r>
              <a:rPr lang="en-US" sz="4000" b="1" dirty="0">
                <a:ln w="17780" cmpd="sng">
                  <a:solidFill>
                    <a:schemeClr val="accent1">
                      <a:tint val="3000"/>
                    </a:schemeClr>
                  </a:solidFill>
                  <a:prstDash val="solid"/>
                  <a:miter lim="800000"/>
                </a:ln>
              </a:rPr>
              <a:t>Modes of Access Control</a:t>
            </a:r>
          </a:p>
        </p:txBody>
      </p:sp>
      <p:sp>
        <p:nvSpPr>
          <p:cNvPr id="6" name="Slide Number Placeholder 5"/>
          <p:cNvSpPr>
            <a:spLocks noGrp="1"/>
          </p:cNvSpPr>
          <p:nvPr>
            <p:ph type="sldNum" sz="quarter" idx="12"/>
          </p:nvPr>
        </p:nvSpPr>
        <p:spPr/>
        <p:txBody>
          <a:bodyPr/>
          <a:lstStyle/>
          <a:p>
            <a:fld id="{0BD64A48-B733-9243-8BE8-93F2CA4C1D52}" type="slidenum">
              <a:rPr lang="en-US" smtClean="0"/>
              <a:pPr/>
              <a:t>58</a:t>
            </a:fld>
            <a:endParaRPr lang="en-US"/>
          </a:p>
        </p:txBody>
      </p:sp>
    </p:spTree>
    <p:extLst>
      <p:ext uri="{BB962C8B-B14F-4D97-AF65-F5344CB8AC3E}">
        <p14:creationId xmlns:p14="http://schemas.microsoft.com/office/powerpoint/2010/main" val="2650261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730" y="479868"/>
            <a:ext cx="8423119" cy="998316"/>
          </a:xfrm>
        </p:spPr>
        <p:txBody>
          <a:bodyPr>
            <a:noAutofit/>
          </a:bodyPr>
          <a:lstStyle/>
          <a:p>
            <a:r>
              <a:rPr lang="en-US" sz="4000" b="1" dirty="0">
                <a:ln w="17780" cmpd="sng">
                  <a:solidFill>
                    <a:schemeClr val="accent1">
                      <a:tint val="3000"/>
                    </a:schemeClr>
                  </a:solidFill>
                  <a:prstDash val="solid"/>
                  <a:miter lim="800000"/>
                </a:ln>
              </a:rPr>
              <a:t>Modes of Access Control</a:t>
            </a:r>
          </a:p>
        </p:txBody>
      </p:sp>
      <p:sp>
        <p:nvSpPr>
          <p:cNvPr id="3" name="Content Placeholder 2"/>
          <p:cNvSpPr>
            <a:spLocks noGrp="1"/>
          </p:cNvSpPr>
          <p:nvPr>
            <p:ph idx="1"/>
          </p:nvPr>
        </p:nvSpPr>
        <p:spPr>
          <a:xfrm>
            <a:off x="282730" y="1676400"/>
            <a:ext cx="8431212" cy="3845858"/>
          </a:xfrm>
        </p:spPr>
        <p:txBody>
          <a:bodyPr>
            <a:normAutofit fontScale="92500" lnSpcReduction="10000"/>
          </a:bodyPr>
          <a:lstStyle/>
          <a:p>
            <a:pPr>
              <a:buFont typeface="Wingdings" charset="2"/>
              <a:buChar char="q"/>
            </a:pPr>
            <a:r>
              <a:rPr lang="en-US" dirty="0">
                <a:solidFill>
                  <a:srgbClr val="000090"/>
                </a:solidFill>
              </a:rPr>
              <a:t>Access Control Modes</a:t>
            </a:r>
            <a:r>
              <a:rPr lang="en-US" dirty="0"/>
              <a:t> are expressed in terms of basic SQL statements:</a:t>
            </a:r>
          </a:p>
          <a:p>
            <a:pPr lvl="1">
              <a:buFont typeface="Wingdings" charset="2"/>
              <a:buChar char="Ø"/>
            </a:pPr>
            <a:r>
              <a:rPr lang="en-US" dirty="0">
                <a:solidFill>
                  <a:srgbClr val="881A87"/>
                </a:solidFill>
              </a:rPr>
              <a:t>SELECT</a:t>
            </a:r>
            <a:r>
              <a:rPr lang="en-US" dirty="0"/>
              <a:t> can be specified by relation by relation basis. Finer granularity of authorization can be provided by views:</a:t>
            </a:r>
          </a:p>
          <a:p>
            <a:pPr lvl="1">
              <a:buFont typeface="Wingdings" charset="2"/>
              <a:buChar char="Ø"/>
            </a:pPr>
            <a:r>
              <a:rPr lang="en-US" dirty="0">
                <a:solidFill>
                  <a:srgbClr val="FF0000"/>
                </a:solidFill>
              </a:rPr>
              <a:t>INSERT</a:t>
            </a:r>
            <a:r>
              <a:rPr lang="en-US" dirty="0"/>
              <a:t> can be specified by relation by relation basis.</a:t>
            </a:r>
            <a:r>
              <a:rPr lang="en-US" dirty="0">
                <a:solidFill>
                  <a:schemeClr val="tx1"/>
                </a:solidFill>
              </a:rPr>
              <a:t> </a:t>
            </a:r>
          </a:p>
          <a:p>
            <a:pPr lvl="1">
              <a:buFont typeface="Wingdings" charset="2"/>
              <a:buChar char="Ø"/>
            </a:pPr>
            <a:r>
              <a:rPr lang="en-US" dirty="0">
                <a:solidFill>
                  <a:schemeClr val="tx1"/>
                </a:solidFill>
              </a:rPr>
              <a:t>DELETE </a:t>
            </a:r>
            <a:r>
              <a:rPr lang="en-US" dirty="0"/>
              <a:t>can be specified by relation by relation basis.</a:t>
            </a:r>
          </a:p>
          <a:p>
            <a:pPr lvl="1">
              <a:buFont typeface="Wingdings" charset="2"/>
              <a:buChar char="Ø"/>
            </a:pPr>
            <a:r>
              <a:rPr lang="en-US" dirty="0">
                <a:solidFill>
                  <a:srgbClr val="0000CC"/>
                </a:solidFill>
              </a:rPr>
              <a:t>UPDATE</a:t>
            </a:r>
            <a:r>
              <a:rPr lang="en-US" dirty="0"/>
              <a:t> can be restricted to certain columns of a relation.</a:t>
            </a:r>
          </a:p>
        </p:txBody>
      </p:sp>
      <p:sp>
        <p:nvSpPr>
          <p:cNvPr id="4" name="Slide Number Placeholder 3"/>
          <p:cNvSpPr>
            <a:spLocks noGrp="1"/>
          </p:cNvSpPr>
          <p:nvPr>
            <p:ph type="sldNum" sz="quarter" idx="12"/>
          </p:nvPr>
        </p:nvSpPr>
        <p:spPr/>
        <p:txBody>
          <a:bodyPr/>
          <a:lstStyle/>
          <a:p>
            <a:fld id="{0BD64A48-B733-9243-8BE8-93F2CA4C1D52}" type="slidenum">
              <a:rPr lang="en-US" smtClean="0"/>
              <a:pPr/>
              <a:t>59</a:t>
            </a:fld>
            <a:endParaRPr lang="en-US"/>
          </a:p>
        </p:txBody>
      </p:sp>
    </p:spTree>
    <p:extLst>
      <p:ext uri="{BB962C8B-B14F-4D97-AF65-F5344CB8AC3E}">
        <p14:creationId xmlns:p14="http://schemas.microsoft.com/office/powerpoint/2010/main" val="1340055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wheel(1)">
                                      <p:cBhvr>
                                        <p:cTn id="24" dur="20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wheel(1)">
                                      <p:cBhvr>
                                        <p:cTn id="29" dur="20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0" presetClass="entr" presetSubtype="0" fill="hold"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wedge">
                                      <p:cBhvr>
                                        <p:cTn id="34"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4"/>
          <p:cNvSpPr>
            <a:spLocks noChangeArrowheads="1"/>
          </p:cNvSpPr>
          <p:nvPr/>
        </p:nvSpPr>
        <p:spPr bwMode="auto">
          <a:xfrm>
            <a:off x="2362200" y="1828800"/>
            <a:ext cx="4114800" cy="3962400"/>
          </a:xfrm>
          <a:prstGeom prst="ellipse">
            <a:avLst/>
          </a:prstGeom>
          <a:solidFill>
            <a:schemeClr val="accent1"/>
          </a:solidFill>
          <a:ln w="12700" cap="sq">
            <a:solidFill>
              <a:schemeClr val="tx1"/>
            </a:solidFill>
            <a:round/>
            <a:headEnd type="none" w="sm" len="sm"/>
            <a:tailEnd type="none" w="sm" len="sm"/>
          </a:ln>
        </p:spPr>
        <p:txBody>
          <a:bodyPr wrap="none" anchor="ctr"/>
          <a:lstStyle/>
          <a:p>
            <a:endParaRPr lang="en-US"/>
          </a:p>
        </p:txBody>
      </p:sp>
      <p:sp>
        <p:nvSpPr>
          <p:cNvPr id="5" name="Oval 5"/>
          <p:cNvSpPr>
            <a:spLocks noChangeArrowheads="1"/>
          </p:cNvSpPr>
          <p:nvPr/>
        </p:nvSpPr>
        <p:spPr bwMode="auto">
          <a:xfrm>
            <a:off x="3505200" y="2971800"/>
            <a:ext cx="1752600" cy="1752600"/>
          </a:xfrm>
          <a:prstGeom prst="ellipse">
            <a:avLst/>
          </a:prstGeom>
          <a:solidFill>
            <a:srgbClr val="969696"/>
          </a:solidFill>
          <a:ln w="12700" cap="sq">
            <a:solidFill>
              <a:schemeClr val="tx1"/>
            </a:solidFill>
            <a:round/>
            <a:headEnd type="none" w="sm" len="sm"/>
            <a:tailEnd type="none" w="sm" len="sm"/>
          </a:ln>
        </p:spPr>
        <p:txBody>
          <a:bodyPr wrap="none" anchor="ctr"/>
          <a:lstStyle/>
          <a:p>
            <a:endParaRPr lang="en-US"/>
          </a:p>
        </p:txBody>
      </p:sp>
      <p:sp>
        <p:nvSpPr>
          <p:cNvPr id="6" name="Text Box 6"/>
          <p:cNvSpPr txBox="1">
            <a:spLocks noChangeArrowheads="1"/>
          </p:cNvSpPr>
          <p:nvPr/>
        </p:nvSpPr>
        <p:spPr bwMode="auto">
          <a:xfrm>
            <a:off x="5715000" y="1371600"/>
            <a:ext cx="2998788" cy="461963"/>
          </a:xfrm>
          <a:prstGeom prst="rect">
            <a:avLst/>
          </a:prstGeom>
          <a:noFill/>
          <a:ln w="12700" cap="sq">
            <a:noFill/>
            <a:miter lim="800000"/>
            <a:headEnd type="none" w="sm" len="sm"/>
            <a:tailEnd type="none" w="sm" len="sm"/>
          </a:ln>
          <a:effectLst/>
        </p:spPr>
        <p:txBody>
          <a:bodyPr wrap="none">
            <a:spAutoFit/>
          </a:bodyPr>
          <a:lstStyle/>
          <a:p>
            <a:pPr>
              <a:defRPr/>
            </a:pPr>
            <a:r>
              <a:rPr lang="en-US" sz="2400" b="1" u="sng" dirty="0">
                <a:effectLst>
                  <a:outerShdw blurRad="38100" dist="38100" dir="2700000" algn="tl">
                    <a:srgbClr val="000000">
                      <a:alpha val="43137"/>
                    </a:srgbClr>
                  </a:outerShdw>
                </a:effectLst>
              </a:rPr>
              <a:t>Organizational policy</a:t>
            </a:r>
          </a:p>
        </p:txBody>
      </p:sp>
      <p:sp>
        <p:nvSpPr>
          <p:cNvPr id="7" name="Text Box 9"/>
          <p:cNvSpPr txBox="1">
            <a:spLocks noChangeArrowheads="1"/>
          </p:cNvSpPr>
          <p:nvPr/>
        </p:nvSpPr>
        <p:spPr bwMode="auto">
          <a:xfrm>
            <a:off x="285750" y="5505450"/>
            <a:ext cx="3740150" cy="461963"/>
          </a:xfrm>
          <a:prstGeom prst="rect">
            <a:avLst/>
          </a:prstGeom>
          <a:noFill/>
          <a:ln w="12700" cap="sq">
            <a:noFill/>
            <a:miter lim="800000"/>
            <a:headEnd type="none" w="sm" len="sm"/>
            <a:tailEnd type="none" w="sm" len="sm"/>
          </a:ln>
          <a:effectLst/>
        </p:spPr>
        <p:txBody>
          <a:bodyPr wrap="none">
            <a:spAutoFit/>
          </a:bodyPr>
          <a:lstStyle/>
          <a:p>
            <a:pPr>
              <a:defRPr/>
            </a:pPr>
            <a:r>
              <a:rPr lang="en-US" sz="2400" b="1" u="sng" dirty="0">
                <a:effectLst>
                  <a:outerShdw blurRad="38100" dist="38100" dir="2700000" algn="tl">
                    <a:srgbClr val="000000">
                      <a:alpha val="43137"/>
                    </a:srgbClr>
                  </a:outerShdw>
                </a:effectLst>
              </a:rPr>
              <a:t>Information systems policy</a:t>
            </a:r>
          </a:p>
        </p:txBody>
      </p:sp>
      <p:sp>
        <p:nvSpPr>
          <p:cNvPr id="8" name="Line 10"/>
          <p:cNvSpPr>
            <a:spLocks noChangeShapeType="1"/>
          </p:cNvSpPr>
          <p:nvPr/>
        </p:nvSpPr>
        <p:spPr bwMode="auto">
          <a:xfrm flipV="1">
            <a:off x="2286000" y="4495800"/>
            <a:ext cx="1447800" cy="838200"/>
          </a:xfrm>
          <a:prstGeom prst="line">
            <a:avLst/>
          </a:prstGeom>
          <a:noFill/>
          <a:ln w="12700" cap="sq">
            <a:solidFill>
              <a:schemeClr val="tx1"/>
            </a:solidFill>
            <a:round/>
            <a:headEnd type="none" w="sm" len="sm"/>
            <a:tailEnd type="triangle" w="sm" len="sm"/>
          </a:ln>
        </p:spPr>
        <p:txBody>
          <a:bodyPr wrap="none"/>
          <a:lstStyle/>
          <a:p>
            <a:endParaRPr lang="en-US"/>
          </a:p>
        </p:txBody>
      </p:sp>
      <p:sp>
        <p:nvSpPr>
          <p:cNvPr id="9" name="Line 12"/>
          <p:cNvSpPr>
            <a:spLocks noChangeShapeType="1"/>
          </p:cNvSpPr>
          <p:nvPr/>
        </p:nvSpPr>
        <p:spPr bwMode="auto">
          <a:xfrm flipH="1">
            <a:off x="5715000" y="1676400"/>
            <a:ext cx="609600" cy="609600"/>
          </a:xfrm>
          <a:prstGeom prst="line">
            <a:avLst/>
          </a:prstGeom>
          <a:noFill/>
          <a:ln w="12700" cap="sq">
            <a:solidFill>
              <a:schemeClr val="tx1"/>
            </a:solidFill>
            <a:round/>
            <a:headEnd type="none" w="sm" len="sm"/>
            <a:tailEnd type="triangle" w="sm" len="sm"/>
          </a:ln>
        </p:spPr>
        <p:txBody>
          <a:bodyPr wrap="none"/>
          <a:lstStyle/>
          <a:p>
            <a:endParaRPr lang="en-US"/>
          </a:p>
        </p:txBody>
      </p:sp>
      <p:sp>
        <p:nvSpPr>
          <p:cNvPr id="10" name="Rectangle 2"/>
          <p:cNvSpPr>
            <a:spLocks noGrp="1" noRot="1" noChangeArrowheads="1"/>
          </p:cNvSpPr>
          <p:nvPr>
            <p:ph type="title"/>
          </p:nvPr>
        </p:nvSpPr>
        <p:spPr>
          <a:xfrm>
            <a:off x="457200" y="274638"/>
            <a:ext cx="8229600" cy="1143000"/>
          </a:xfrm>
        </p:spPr>
        <p:txBody>
          <a:bodyPr>
            <a:normAutofit/>
          </a:bodyPr>
          <a:lstStyle/>
          <a:p>
            <a:pPr eaLnBrk="1" hangingPunct="1">
              <a:defRPr/>
            </a:pPr>
            <a:r>
              <a:rPr lang="en-US" sz="3600" b="1" dirty="0"/>
              <a:t>Policy</a:t>
            </a:r>
          </a:p>
        </p:txBody>
      </p:sp>
      <p:sp>
        <p:nvSpPr>
          <p:cNvPr id="11" name="Slide Number Placeholder 10"/>
          <p:cNvSpPr>
            <a:spLocks noGrp="1"/>
          </p:cNvSpPr>
          <p:nvPr>
            <p:ph type="sldNum" sz="quarter" idx="12"/>
          </p:nvPr>
        </p:nvSpPr>
        <p:spPr/>
        <p:txBody>
          <a:bodyPr/>
          <a:lstStyle/>
          <a:p>
            <a:fld id="{0BD64A48-B733-9243-8BE8-93F2CA4C1D52}" type="slidenum">
              <a:rPr lang="en-US" smtClean="0"/>
              <a:pPr/>
              <a:t>6</a:t>
            </a:fld>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p:txBody>
          <a:bodyPr>
            <a:normAutofit/>
          </a:bodyPr>
          <a:lstStyle/>
          <a:p>
            <a:r>
              <a:rPr lang="tr-TR" sz="4000" b="1" dirty="0"/>
              <a:t>Discretionary Access Control</a:t>
            </a:r>
            <a:endParaRPr lang="en-US" sz="4000" b="1" dirty="0"/>
          </a:p>
        </p:txBody>
      </p:sp>
      <p:sp>
        <p:nvSpPr>
          <p:cNvPr id="45059" name="Text Box 3"/>
          <p:cNvSpPr txBox="1">
            <a:spLocks noChangeArrowheads="1"/>
          </p:cNvSpPr>
          <p:nvPr>
            <p:custDataLst>
              <p:tags r:id="rId2"/>
            </p:custDataLst>
          </p:nvPr>
        </p:nvSpPr>
        <p:spPr bwMode="auto">
          <a:xfrm>
            <a:off x="609600" y="1447800"/>
            <a:ext cx="80010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spcBef>
                <a:spcPct val="50000"/>
              </a:spcBef>
              <a:buClr>
                <a:schemeClr val="hlink"/>
              </a:buClr>
              <a:buFont typeface="Wingdings" pitchFamily="2" charset="2"/>
              <a:buChar char="§"/>
              <a:defRPr/>
            </a:pPr>
            <a:r>
              <a:rPr lang="tr-TR" sz="2400" dirty="0">
                <a:latin typeface="Arial" charset="0"/>
              </a:rPr>
              <a:t> </a:t>
            </a:r>
            <a:r>
              <a:rPr lang="en-US" sz="2400" dirty="0">
                <a:effectLst>
                  <a:outerShdw blurRad="38100" dist="38100" dir="2700000" algn="tl">
                    <a:srgbClr val="FFFFFF"/>
                  </a:outerShdw>
                </a:effectLst>
                <a:latin typeface="Arial" charset="0"/>
              </a:rPr>
              <a:t>Access to data objects (</a:t>
            </a:r>
            <a:r>
              <a:rPr lang="tr-TR" sz="2400" dirty="0">
                <a:effectLst>
                  <a:outerShdw blurRad="38100" dist="38100" dir="2700000" algn="tl">
                    <a:srgbClr val="FFFFFF"/>
                  </a:outerShdw>
                </a:effectLst>
                <a:latin typeface="Arial" charset="0"/>
              </a:rPr>
              <a:t>fi</a:t>
            </a:r>
            <a:r>
              <a:rPr lang="en-US" sz="2400" dirty="0">
                <a:effectLst>
                  <a:outerShdw blurRad="38100" dist="38100" dir="2700000" algn="tl">
                    <a:srgbClr val="FFFFFF"/>
                  </a:outerShdw>
                </a:effectLst>
                <a:latin typeface="Arial" charset="0"/>
              </a:rPr>
              <a:t>les, directories, etc.) is permitted based on</a:t>
            </a:r>
            <a:r>
              <a:rPr lang="tr-TR" sz="2400" dirty="0">
                <a:effectLst>
                  <a:outerShdw blurRad="38100" dist="38100" dir="2700000" algn="tl">
                    <a:srgbClr val="FFFFFF"/>
                  </a:outerShdw>
                </a:effectLst>
                <a:latin typeface="Arial" charset="0"/>
              </a:rPr>
              <a:t> </a:t>
            </a:r>
            <a:r>
              <a:rPr lang="en-US" sz="2400" dirty="0">
                <a:effectLst>
                  <a:outerShdw blurRad="38100" dist="38100" dir="2700000" algn="tl">
                    <a:srgbClr val="FFFFFF"/>
                  </a:outerShdw>
                </a:effectLst>
                <a:latin typeface="Arial" charset="0"/>
              </a:rPr>
              <a:t>the identity of users. </a:t>
            </a:r>
          </a:p>
          <a:p>
            <a:pPr eaLnBrk="1" hangingPunct="1">
              <a:spcBef>
                <a:spcPct val="50000"/>
              </a:spcBef>
              <a:buClr>
                <a:schemeClr val="hlink"/>
              </a:buClr>
              <a:buFont typeface="Wingdings" pitchFamily="2" charset="2"/>
              <a:buChar char="§"/>
              <a:defRPr/>
            </a:pPr>
            <a:endParaRPr lang="tr-TR" sz="2400" dirty="0">
              <a:effectLst>
                <a:outerShdw blurRad="38100" dist="38100" dir="2700000" algn="tl">
                  <a:srgbClr val="FFFFFF"/>
                </a:outerShdw>
              </a:effectLst>
              <a:latin typeface="Arial" charset="0"/>
            </a:endParaRPr>
          </a:p>
          <a:p>
            <a:pPr eaLnBrk="1" hangingPunct="1">
              <a:spcBef>
                <a:spcPct val="50000"/>
              </a:spcBef>
              <a:buClr>
                <a:schemeClr val="hlink"/>
              </a:buClr>
              <a:buFont typeface="Wingdings" pitchFamily="2" charset="2"/>
              <a:buChar char="§"/>
              <a:defRPr/>
            </a:pPr>
            <a:r>
              <a:rPr lang="tr-TR" sz="2400" dirty="0">
                <a:effectLst>
                  <a:outerShdw blurRad="38100" dist="38100" dir="2700000" algn="tl">
                    <a:srgbClr val="FFFFFF"/>
                  </a:outerShdw>
                </a:effectLst>
                <a:latin typeface="Arial" charset="0"/>
              </a:rPr>
              <a:t> </a:t>
            </a:r>
            <a:r>
              <a:rPr lang="en-US" sz="2400" dirty="0">
                <a:effectLst>
                  <a:outerShdw blurRad="38100" dist="38100" dir="2700000" algn="tl">
                    <a:srgbClr val="FFFFFF"/>
                  </a:outerShdw>
                </a:effectLst>
                <a:latin typeface="Arial" charset="0"/>
              </a:rPr>
              <a:t>Explicit access rules that establish who can, or cannot, execute which actions on which resources.  </a:t>
            </a:r>
          </a:p>
          <a:p>
            <a:pPr eaLnBrk="1" hangingPunct="1">
              <a:spcBef>
                <a:spcPct val="50000"/>
              </a:spcBef>
              <a:buClr>
                <a:schemeClr val="hlink"/>
              </a:buClr>
              <a:buFont typeface="Wingdings" pitchFamily="2" charset="2"/>
              <a:buChar char="§"/>
              <a:defRPr/>
            </a:pPr>
            <a:endParaRPr lang="tr-TR" sz="2400" dirty="0">
              <a:effectLst>
                <a:outerShdw blurRad="38100" dist="38100" dir="2700000" algn="tl">
                  <a:srgbClr val="FFFFFF"/>
                </a:outerShdw>
              </a:effectLst>
              <a:latin typeface="Arial" charset="0"/>
            </a:endParaRPr>
          </a:p>
          <a:p>
            <a:pPr eaLnBrk="1" hangingPunct="1">
              <a:spcBef>
                <a:spcPct val="50000"/>
              </a:spcBef>
              <a:buClr>
                <a:schemeClr val="hlink"/>
              </a:buClr>
              <a:buFont typeface="Wingdings" pitchFamily="2" charset="2"/>
              <a:buChar char="§"/>
              <a:defRPr/>
            </a:pPr>
            <a:r>
              <a:rPr lang="tr-TR" sz="2400" dirty="0">
                <a:effectLst>
                  <a:outerShdw blurRad="38100" dist="38100" dir="2700000" algn="tl">
                    <a:srgbClr val="FFFFFF"/>
                  </a:outerShdw>
                </a:effectLst>
                <a:latin typeface="Arial" charset="0"/>
              </a:rPr>
              <a:t> </a:t>
            </a:r>
            <a:r>
              <a:rPr lang="en-US" sz="2400" dirty="0">
                <a:effectLst>
                  <a:outerShdw blurRad="38100" dist="38100" dir="2700000" algn="tl">
                    <a:srgbClr val="FFFFFF"/>
                  </a:outerShdw>
                </a:effectLst>
                <a:latin typeface="Arial" charset="0"/>
              </a:rPr>
              <a:t>Discretionary: users can be given the ability of </a:t>
            </a:r>
            <a:r>
              <a:rPr lang="en-US" sz="2400" u="sng" dirty="0">
                <a:effectLst>
                  <a:outerShdw blurRad="38100" dist="38100" dir="2700000" algn="tl">
                    <a:srgbClr val="FFFFFF"/>
                  </a:outerShdw>
                </a:effectLst>
                <a:latin typeface="Arial" charset="0"/>
              </a:rPr>
              <a:t>passing on their privileges to other users</a:t>
            </a:r>
            <a:r>
              <a:rPr lang="en-US" sz="2400" dirty="0">
                <a:effectLst>
                  <a:outerShdw blurRad="38100" dist="38100" dir="2700000" algn="tl">
                    <a:srgbClr val="FFFFFF"/>
                  </a:outerShdw>
                </a:effectLst>
                <a:latin typeface="Arial" charset="0"/>
              </a:rPr>
              <a:t>, where </a:t>
            </a:r>
            <a:r>
              <a:rPr lang="en-US" sz="2400" b="1" dirty="0">
                <a:effectLst>
                  <a:outerShdw blurRad="38100" dist="38100" dir="2700000" algn="tl">
                    <a:srgbClr val="FFFFFF"/>
                  </a:outerShdw>
                </a:effectLst>
                <a:latin typeface="Arial" charset="0"/>
              </a:rPr>
              <a:t>granting</a:t>
            </a:r>
            <a:r>
              <a:rPr lang="en-US" sz="2400" dirty="0">
                <a:effectLst>
                  <a:outerShdw blurRad="38100" dist="38100" dir="2700000" algn="tl">
                    <a:srgbClr val="FFFFFF"/>
                  </a:outerShdw>
                </a:effectLst>
                <a:latin typeface="Arial" charset="0"/>
              </a:rPr>
              <a:t> and </a:t>
            </a:r>
            <a:r>
              <a:rPr lang="en-US" sz="2400" b="1" dirty="0">
                <a:effectLst>
                  <a:outerShdw blurRad="38100" dist="38100" dir="2700000" algn="tl">
                    <a:srgbClr val="FFFFFF"/>
                  </a:outerShdw>
                </a:effectLst>
                <a:latin typeface="Arial" charset="0"/>
              </a:rPr>
              <a:t>revocation</a:t>
            </a:r>
            <a:r>
              <a:rPr lang="en-US" sz="2400" dirty="0">
                <a:effectLst>
                  <a:outerShdw blurRad="38100" dist="38100" dir="2700000" algn="tl">
                    <a:srgbClr val="FFFFFF"/>
                  </a:outerShdw>
                </a:effectLst>
                <a:latin typeface="Arial" charset="0"/>
              </a:rPr>
              <a:t> of privileges is regulated by an administrative policy. </a:t>
            </a:r>
          </a:p>
        </p:txBody>
      </p:sp>
      <p:sp>
        <p:nvSpPr>
          <p:cNvPr id="6148" name="Slide Number Placeholder 1"/>
          <p:cNvSpPr>
            <a:spLocks noGrp="1"/>
          </p:cNvSpPr>
          <p:nvPr>
            <p:ph type="sldNum" sz="quarter" idx="12"/>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0B1629CB-CCD3-4949-88EF-9B0504E9A980}" type="slidenum">
              <a:rPr lang="en-US" smtClean="0">
                <a:latin typeface="Arial" panose="020B0604020202020204" pitchFamily="34" charset="0"/>
              </a:rPr>
              <a:t>60</a:t>
            </a:fld>
            <a:endParaRPr lang="en-US" dirty="0">
              <a:latin typeface="Arial" panose="020B0604020202020204" pitchFamily="34" charset="0"/>
            </a:endParaRPr>
          </a:p>
        </p:txBody>
      </p:sp>
    </p:spTree>
    <p:extLst>
      <p:ext uri="{BB962C8B-B14F-4D97-AF65-F5344CB8AC3E}">
        <p14:creationId xmlns:p14="http://schemas.microsoft.com/office/powerpoint/2010/main" val="2526087651"/>
      </p:ext>
    </p:extLst>
  </p:cSld>
  <p:clrMapOvr>
    <a:masterClrMapping/>
  </p:clrMapOvr>
  <p:transition spd="med" advClick="0">
    <p:fade thruBlk="1"/>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61" y="205790"/>
            <a:ext cx="8787853" cy="960216"/>
          </a:xfrm>
        </p:spPr>
        <p:txBody>
          <a:bodyPr>
            <a:normAutofit/>
          </a:bodyPr>
          <a:lstStyle/>
          <a:p>
            <a:r>
              <a:rPr lang="en-US" sz="4000" b="1" dirty="0">
                <a:ln w="17780" cmpd="sng">
                  <a:solidFill>
                    <a:schemeClr val="accent1">
                      <a:tint val="3000"/>
                    </a:schemeClr>
                  </a:solidFill>
                  <a:prstDash val="solid"/>
                  <a:miter lim="800000"/>
                </a:ln>
              </a:rPr>
              <a:t>Discretionary Access Control</a:t>
            </a:r>
          </a:p>
        </p:txBody>
      </p:sp>
      <p:sp>
        <p:nvSpPr>
          <p:cNvPr id="3" name="Content Placeholder 2"/>
          <p:cNvSpPr>
            <a:spLocks noGrp="1"/>
          </p:cNvSpPr>
          <p:nvPr>
            <p:ph idx="1"/>
          </p:nvPr>
        </p:nvSpPr>
        <p:spPr>
          <a:xfrm>
            <a:off x="346182" y="1748742"/>
            <a:ext cx="8431212" cy="4480582"/>
          </a:xfrm>
        </p:spPr>
        <p:txBody>
          <a:bodyPr>
            <a:normAutofit fontScale="92500"/>
          </a:bodyPr>
          <a:lstStyle/>
          <a:p>
            <a:pPr lvl="1" algn="just">
              <a:buFont typeface="Wingdings" charset="2"/>
              <a:buChar char="Ø"/>
            </a:pPr>
            <a:r>
              <a:rPr lang="en-US" dirty="0"/>
              <a:t>is a type of access control in which </a:t>
            </a:r>
            <a:r>
              <a:rPr lang="en-US" dirty="0">
                <a:solidFill>
                  <a:srgbClr val="000090"/>
                </a:solidFill>
              </a:rPr>
              <a:t>a user has complete control over all the programs(subject)</a:t>
            </a:r>
            <a:r>
              <a:rPr lang="en-US" dirty="0"/>
              <a:t> it owns.</a:t>
            </a:r>
          </a:p>
          <a:p>
            <a:pPr lvl="1" algn="just">
              <a:buFont typeface="Wingdings" charset="2"/>
              <a:buChar char="Ø"/>
            </a:pPr>
            <a:r>
              <a:rPr lang="en-US" dirty="0"/>
              <a:t>Owner of the subject determines the access level of that subject.</a:t>
            </a:r>
          </a:p>
          <a:p>
            <a:pPr lvl="1" algn="just">
              <a:buFont typeface="Wingdings" charset="2"/>
              <a:buChar char="Ø"/>
            </a:pPr>
            <a:r>
              <a:rPr lang="en-US" dirty="0">
                <a:solidFill>
                  <a:srgbClr val="008000"/>
                </a:solidFill>
              </a:rPr>
              <a:t>User Authentication</a:t>
            </a:r>
            <a:r>
              <a:rPr lang="en-US" dirty="0"/>
              <a:t>: Username / Password /biometrics</a:t>
            </a:r>
          </a:p>
          <a:p>
            <a:pPr lvl="1" algn="just">
              <a:buFont typeface="Wingdings" charset="2"/>
              <a:buChar char="Ø"/>
            </a:pPr>
            <a:r>
              <a:rPr lang="en-US" dirty="0"/>
              <a:t>Authorized to perform </a:t>
            </a:r>
            <a:r>
              <a:rPr lang="en-US" dirty="0">
                <a:solidFill>
                  <a:srgbClr val="0000CC"/>
                </a:solidFill>
              </a:rPr>
              <a:t>specific operations </a:t>
            </a:r>
            <a:r>
              <a:rPr lang="en-US" dirty="0"/>
              <a:t>on the Database.</a:t>
            </a:r>
          </a:p>
          <a:p>
            <a:pPr lvl="1" algn="just">
              <a:buFont typeface="Wingdings" charset="2"/>
              <a:buChar char="Ø"/>
            </a:pPr>
            <a:r>
              <a:rPr lang="en-US" dirty="0"/>
              <a:t>Managed by Granting / Revoking various kinds of </a:t>
            </a:r>
            <a:r>
              <a:rPr lang="en-US" dirty="0">
                <a:solidFill>
                  <a:schemeClr val="accent6">
                    <a:lumMod val="75000"/>
                  </a:schemeClr>
                </a:solidFill>
              </a:rPr>
              <a:t>privileges</a:t>
            </a:r>
            <a:r>
              <a:rPr lang="en-US" dirty="0"/>
              <a:t>.</a:t>
            </a:r>
          </a:p>
        </p:txBody>
      </p:sp>
      <p:sp>
        <p:nvSpPr>
          <p:cNvPr id="4" name="Slide Number Placeholder 3"/>
          <p:cNvSpPr>
            <a:spLocks noGrp="1"/>
          </p:cNvSpPr>
          <p:nvPr>
            <p:ph type="sldNum" sz="quarter" idx="12"/>
          </p:nvPr>
        </p:nvSpPr>
        <p:spPr/>
        <p:txBody>
          <a:bodyPr/>
          <a:lstStyle/>
          <a:p>
            <a:fld id="{0BD64A48-B733-9243-8BE8-93F2CA4C1D52}" type="slidenum">
              <a:rPr lang="en-US" smtClean="0"/>
              <a:pPr/>
              <a:t>61</a:t>
            </a:fld>
            <a:endParaRPr lang="en-US"/>
          </a:p>
        </p:txBody>
      </p:sp>
    </p:spTree>
    <p:extLst>
      <p:ext uri="{BB962C8B-B14F-4D97-AF65-F5344CB8AC3E}">
        <p14:creationId xmlns:p14="http://schemas.microsoft.com/office/powerpoint/2010/main" val="615569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19" presetClass="entr" presetSubtype="1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p:cTn id="19" dur="5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20" dur="5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9" presetClass="entr" presetSubtype="10"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p:cTn id="25" dur="5000" fill="hold"/>
                                        <p:tgtEl>
                                          <p:spTgt spid="3">
                                            <p:txEl>
                                              <p:pRg st="1" end="1"/>
                                            </p:txEl>
                                          </p:spTgt>
                                        </p:tgtEl>
                                        <p:attrNameLst>
                                          <p:attrName>ppt_w</p:attrName>
                                        </p:attrNameLst>
                                      </p:cBhvr>
                                      <p:tavLst>
                                        <p:tav tm="0" fmla="#ppt_w*sin(2.5*pi*$)">
                                          <p:val>
                                            <p:fltVal val="0"/>
                                          </p:val>
                                        </p:tav>
                                        <p:tav tm="100000">
                                          <p:val>
                                            <p:fltVal val="1"/>
                                          </p:val>
                                        </p:tav>
                                      </p:tavLst>
                                    </p:anim>
                                    <p:anim calcmode="lin" valueType="num">
                                      <p:cBhvr>
                                        <p:cTn id="26" dur="5000" fill="hold"/>
                                        <p:tgtEl>
                                          <p:spTgt spid="3">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30" presetClass="entr" presetSubtype="0" fill="hold"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fade">
                                      <p:cBhvr>
                                        <p:cTn id="31" dur="800" decel="100000"/>
                                        <p:tgtEl>
                                          <p:spTgt spid="3">
                                            <p:txEl>
                                              <p:pRg st="2" end="2"/>
                                            </p:txEl>
                                          </p:spTgt>
                                        </p:tgtEl>
                                      </p:cBhvr>
                                    </p:animEffect>
                                    <p:anim calcmode="lin" valueType="num">
                                      <p:cBhvr>
                                        <p:cTn id="32" dur="800" decel="100000" fill="hold"/>
                                        <p:tgtEl>
                                          <p:spTgt spid="3">
                                            <p:txEl>
                                              <p:pRg st="2" end="2"/>
                                            </p:txEl>
                                          </p:spTgt>
                                        </p:tgtEl>
                                        <p:attrNameLst>
                                          <p:attrName>style.rotation</p:attrName>
                                        </p:attrNameLst>
                                      </p:cBhvr>
                                      <p:tavLst>
                                        <p:tav tm="0">
                                          <p:val>
                                            <p:fltVal val="-90"/>
                                          </p:val>
                                        </p:tav>
                                        <p:tav tm="100000">
                                          <p:val>
                                            <p:fltVal val="0"/>
                                          </p:val>
                                        </p:tav>
                                      </p:tavLst>
                                    </p:anim>
                                    <p:anim calcmode="lin" valueType="num">
                                      <p:cBhvr>
                                        <p:cTn id="33" dur="800" decel="100000" fill="hold"/>
                                        <p:tgtEl>
                                          <p:spTgt spid="3">
                                            <p:txEl>
                                              <p:pRg st="2" end="2"/>
                                            </p:txEl>
                                          </p:spTgt>
                                        </p:tgtEl>
                                        <p:attrNameLst>
                                          <p:attrName>ppt_x</p:attrName>
                                        </p:attrNameLst>
                                      </p:cBhvr>
                                      <p:tavLst>
                                        <p:tav tm="0">
                                          <p:val>
                                            <p:strVal val="#ppt_x+0.4"/>
                                          </p:val>
                                        </p:tav>
                                        <p:tav tm="100000">
                                          <p:val>
                                            <p:strVal val="#ppt_x-0.05"/>
                                          </p:val>
                                        </p:tav>
                                      </p:tavLst>
                                    </p:anim>
                                    <p:anim calcmode="lin" valueType="num">
                                      <p:cBhvr>
                                        <p:cTn id="34" dur="800" decel="100000" fill="hold"/>
                                        <p:tgtEl>
                                          <p:spTgt spid="3">
                                            <p:txEl>
                                              <p:pRg st="2" end="2"/>
                                            </p:txEl>
                                          </p:spTgt>
                                        </p:tgtEl>
                                        <p:attrNameLst>
                                          <p:attrName>ppt_y</p:attrName>
                                        </p:attrNameLst>
                                      </p:cBhvr>
                                      <p:tavLst>
                                        <p:tav tm="0">
                                          <p:val>
                                            <p:strVal val="#ppt_y-0.4"/>
                                          </p:val>
                                        </p:tav>
                                        <p:tav tm="100000">
                                          <p:val>
                                            <p:strVal val="#ppt_y+0.1"/>
                                          </p:val>
                                        </p:tav>
                                      </p:tavLst>
                                    </p:anim>
                                    <p:anim calcmode="lin" valueType="num">
                                      <p:cBhvr>
                                        <p:cTn id="35" dur="200" accel="100000" fill="hold">
                                          <p:stCondLst>
                                            <p:cond delay="800"/>
                                          </p:stCondLst>
                                        </p:cTn>
                                        <p:tgtEl>
                                          <p:spTgt spid="3">
                                            <p:txEl>
                                              <p:pRg st="2" end="2"/>
                                            </p:txEl>
                                          </p:spTgt>
                                        </p:tgtEl>
                                        <p:attrNameLst>
                                          <p:attrName>ppt_x</p:attrName>
                                        </p:attrNameLst>
                                      </p:cBhvr>
                                      <p:tavLst>
                                        <p:tav tm="0">
                                          <p:val>
                                            <p:strVal val="#ppt_x-0.05"/>
                                          </p:val>
                                        </p:tav>
                                        <p:tav tm="100000">
                                          <p:val>
                                            <p:strVal val="#ppt_x"/>
                                          </p:val>
                                        </p:tav>
                                      </p:tavLst>
                                    </p:anim>
                                    <p:anim calcmode="lin" valueType="num">
                                      <p:cBhvr>
                                        <p:cTn id="36" dur="200" accel="100000" fill="hold">
                                          <p:stCondLst>
                                            <p:cond delay="800"/>
                                          </p:stCondLst>
                                        </p:cTn>
                                        <p:tgtEl>
                                          <p:spTgt spid="3">
                                            <p:txEl>
                                              <p:pRg st="2" end="2"/>
                                            </p:txEl>
                                          </p:spTgt>
                                        </p:tgtEl>
                                        <p:attrNameLst>
                                          <p:attrName>ppt_y</p:attrName>
                                        </p:attrNameLst>
                                      </p:cBhvr>
                                      <p:tavLst>
                                        <p:tav tm="0">
                                          <p:val>
                                            <p:strVal val="#ppt_y+0.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56" presetClass="entr" presetSubtype="0" fill="hold" nodeType="clickEffect">
                                  <p:stCondLst>
                                    <p:cond delay="0"/>
                                  </p:stCondLst>
                                  <p:iterate type="lt">
                                    <p:tmPct val="10000"/>
                                  </p:iterate>
                                  <p:childTnLst>
                                    <p:set>
                                      <p:cBhvr>
                                        <p:cTn id="40" dur="1" fill="hold">
                                          <p:stCondLst>
                                            <p:cond delay="0"/>
                                          </p:stCondLst>
                                        </p:cTn>
                                        <p:tgtEl>
                                          <p:spTgt spid="3">
                                            <p:txEl>
                                              <p:pRg st="3" end="3"/>
                                            </p:txEl>
                                          </p:spTgt>
                                        </p:tgtEl>
                                        <p:attrNameLst>
                                          <p:attrName>style.visibility</p:attrName>
                                        </p:attrNameLst>
                                      </p:cBhvr>
                                      <p:to>
                                        <p:strVal val="visible"/>
                                      </p:to>
                                    </p:set>
                                    <p:anim by="(-#ppt_w*2)" calcmode="lin" valueType="num">
                                      <p:cBhvr rctx="PPT">
                                        <p:cTn id="41" dur="500" autoRev="1" fill="hold">
                                          <p:stCondLst>
                                            <p:cond delay="0"/>
                                          </p:stCondLst>
                                        </p:cTn>
                                        <p:tgtEl>
                                          <p:spTgt spid="3">
                                            <p:txEl>
                                              <p:pRg st="3" end="3"/>
                                            </p:txEl>
                                          </p:spTgt>
                                        </p:tgtEl>
                                        <p:attrNameLst>
                                          <p:attrName>ppt_w</p:attrName>
                                        </p:attrNameLst>
                                      </p:cBhvr>
                                    </p:anim>
                                    <p:anim by="(#ppt_w*0.50)" calcmode="lin" valueType="num">
                                      <p:cBhvr>
                                        <p:cTn id="42" dur="500" decel="50000" autoRev="1" fill="hold">
                                          <p:stCondLst>
                                            <p:cond delay="0"/>
                                          </p:stCondLst>
                                        </p:cTn>
                                        <p:tgtEl>
                                          <p:spTgt spid="3">
                                            <p:txEl>
                                              <p:pRg st="3" end="3"/>
                                            </p:txEl>
                                          </p:spTgt>
                                        </p:tgtEl>
                                        <p:attrNameLst>
                                          <p:attrName>ppt_x</p:attrName>
                                        </p:attrNameLst>
                                      </p:cBhvr>
                                    </p:anim>
                                    <p:anim from="(-#ppt_h/2)" to="(#ppt_y)" calcmode="lin" valueType="num">
                                      <p:cBhvr>
                                        <p:cTn id="43" dur="1000" fill="hold">
                                          <p:stCondLst>
                                            <p:cond delay="0"/>
                                          </p:stCondLst>
                                        </p:cTn>
                                        <p:tgtEl>
                                          <p:spTgt spid="3">
                                            <p:txEl>
                                              <p:pRg st="3" end="3"/>
                                            </p:txEl>
                                          </p:spTgt>
                                        </p:tgtEl>
                                        <p:attrNameLst>
                                          <p:attrName>ppt_y</p:attrName>
                                        </p:attrNameLst>
                                      </p:cBhvr>
                                    </p:anim>
                                    <p:animRot by="21600000">
                                      <p:cBhvr>
                                        <p:cTn id="44" dur="1000" fill="hold">
                                          <p:stCondLst>
                                            <p:cond delay="0"/>
                                          </p:stCondLst>
                                        </p:cTn>
                                        <p:tgtEl>
                                          <p:spTgt spid="3">
                                            <p:txEl>
                                              <p:pRg st="3" end="3"/>
                                            </p:txEl>
                                          </p:spTgt>
                                        </p:tgtEl>
                                        <p:attrNameLst>
                                          <p:attrName>r</p:attrName>
                                        </p:attrNameLst>
                                      </p:cBhvr>
                                    </p:animRot>
                                  </p:childTnLst>
                                </p:cTn>
                              </p:par>
                            </p:childTnLst>
                          </p:cTn>
                        </p:par>
                      </p:childTnLst>
                    </p:cTn>
                  </p:par>
                  <p:par>
                    <p:cTn id="45" fill="hold">
                      <p:stCondLst>
                        <p:cond delay="indefinite"/>
                      </p:stCondLst>
                      <p:childTnLst>
                        <p:par>
                          <p:cTn id="46" fill="hold">
                            <p:stCondLst>
                              <p:cond delay="0"/>
                            </p:stCondLst>
                            <p:childTnLst>
                              <p:par>
                                <p:cTn id="47" presetID="26" presetClass="entr" presetSubtype="0" fill="hold" nodeType="clickEffect">
                                  <p:stCondLst>
                                    <p:cond delay="0"/>
                                  </p:stCondLst>
                                  <p:childTnLst>
                                    <p:set>
                                      <p:cBhvr>
                                        <p:cTn id="48" dur="1" fill="hold">
                                          <p:stCondLst>
                                            <p:cond delay="0"/>
                                          </p:stCondLst>
                                        </p:cTn>
                                        <p:tgtEl>
                                          <p:spTgt spid="3">
                                            <p:txEl>
                                              <p:pRg st="4" end="4"/>
                                            </p:txEl>
                                          </p:spTgt>
                                        </p:tgtEl>
                                        <p:attrNameLst>
                                          <p:attrName>style.visibility</p:attrName>
                                        </p:attrNameLst>
                                      </p:cBhvr>
                                      <p:to>
                                        <p:strVal val="visible"/>
                                      </p:to>
                                    </p:set>
                                    <p:animEffect transition="in" filter="wipe(down)">
                                      <p:cBhvr>
                                        <p:cTn id="49" dur="580">
                                          <p:stCondLst>
                                            <p:cond delay="0"/>
                                          </p:stCondLst>
                                        </p:cTn>
                                        <p:tgtEl>
                                          <p:spTgt spid="3">
                                            <p:txEl>
                                              <p:pRg st="4" end="4"/>
                                            </p:txEl>
                                          </p:spTgt>
                                        </p:tgtEl>
                                      </p:cBhvr>
                                    </p:animEffect>
                                    <p:anim calcmode="lin" valueType="num">
                                      <p:cBhvr>
                                        <p:cTn id="50"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51"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52"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53"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54"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55" dur="26">
                                          <p:stCondLst>
                                            <p:cond delay="650"/>
                                          </p:stCondLst>
                                        </p:cTn>
                                        <p:tgtEl>
                                          <p:spTgt spid="3">
                                            <p:txEl>
                                              <p:pRg st="4" end="4"/>
                                            </p:txEl>
                                          </p:spTgt>
                                        </p:tgtEl>
                                      </p:cBhvr>
                                      <p:to x="100000" y="60000"/>
                                    </p:animScale>
                                    <p:animScale>
                                      <p:cBhvr>
                                        <p:cTn id="56" dur="166" decel="50000">
                                          <p:stCondLst>
                                            <p:cond delay="676"/>
                                          </p:stCondLst>
                                        </p:cTn>
                                        <p:tgtEl>
                                          <p:spTgt spid="3">
                                            <p:txEl>
                                              <p:pRg st="4" end="4"/>
                                            </p:txEl>
                                          </p:spTgt>
                                        </p:tgtEl>
                                      </p:cBhvr>
                                      <p:to x="100000" y="100000"/>
                                    </p:animScale>
                                    <p:animScale>
                                      <p:cBhvr>
                                        <p:cTn id="57" dur="26">
                                          <p:stCondLst>
                                            <p:cond delay="1312"/>
                                          </p:stCondLst>
                                        </p:cTn>
                                        <p:tgtEl>
                                          <p:spTgt spid="3">
                                            <p:txEl>
                                              <p:pRg st="4" end="4"/>
                                            </p:txEl>
                                          </p:spTgt>
                                        </p:tgtEl>
                                      </p:cBhvr>
                                      <p:to x="100000" y="80000"/>
                                    </p:animScale>
                                    <p:animScale>
                                      <p:cBhvr>
                                        <p:cTn id="58" dur="166" decel="50000">
                                          <p:stCondLst>
                                            <p:cond delay="1338"/>
                                          </p:stCondLst>
                                        </p:cTn>
                                        <p:tgtEl>
                                          <p:spTgt spid="3">
                                            <p:txEl>
                                              <p:pRg st="4" end="4"/>
                                            </p:txEl>
                                          </p:spTgt>
                                        </p:tgtEl>
                                      </p:cBhvr>
                                      <p:to x="100000" y="100000"/>
                                    </p:animScale>
                                    <p:animScale>
                                      <p:cBhvr>
                                        <p:cTn id="59" dur="26">
                                          <p:stCondLst>
                                            <p:cond delay="1642"/>
                                          </p:stCondLst>
                                        </p:cTn>
                                        <p:tgtEl>
                                          <p:spTgt spid="3">
                                            <p:txEl>
                                              <p:pRg st="4" end="4"/>
                                            </p:txEl>
                                          </p:spTgt>
                                        </p:tgtEl>
                                      </p:cBhvr>
                                      <p:to x="100000" y="90000"/>
                                    </p:animScale>
                                    <p:animScale>
                                      <p:cBhvr>
                                        <p:cTn id="60" dur="166" decel="50000">
                                          <p:stCondLst>
                                            <p:cond delay="1668"/>
                                          </p:stCondLst>
                                        </p:cTn>
                                        <p:tgtEl>
                                          <p:spTgt spid="3">
                                            <p:txEl>
                                              <p:pRg st="4" end="4"/>
                                            </p:txEl>
                                          </p:spTgt>
                                        </p:tgtEl>
                                      </p:cBhvr>
                                      <p:to x="100000" y="100000"/>
                                    </p:animScale>
                                    <p:animScale>
                                      <p:cBhvr>
                                        <p:cTn id="61" dur="26">
                                          <p:stCondLst>
                                            <p:cond delay="1808"/>
                                          </p:stCondLst>
                                        </p:cTn>
                                        <p:tgtEl>
                                          <p:spTgt spid="3">
                                            <p:txEl>
                                              <p:pRg st="4" end="4"/>
                                            </p:txEl>
                                          </p:spTgt>
                                        </p:tgtEl>
                                      </p:cBhvr>
                                      <p:to x="100000" y="95000"/>
                                    </p:animScale>
                                    <p:animScale>
                                      <p:cBhvr>
                                        <p:cTn id="62" dur="166" decel="50000">
                                          <p:stCondLst>
                                            <p:cond delay="1834"/>
                                          </p:stCondLst>
                                        </p:cTn>
                                        <p:tgtEl>
                                          <p:spTgt spid="3">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350" y="270318"/>
            <a:ext cx="8787853" cy="998316"/>
          </a:xfrm>
        </p:spPr>
        <p:txBody>
          <a:bodyPr>
            <a:normAutofit/>
          </a:bodyPr>
          <a:lstStyle/>
          <a:p>
            <a:r>
              <a:rPr lang="en-US" sz="4000" b="1" dirty="0">
                <a:ln w="17780" cmpd="sng">
                  <a:solidFill>
                    <a:schemeClr val="accent1">
                      <a:tint val="3000"/>
                    </a:schemeClr>
                  </a:solidFill>
                  <a:prstDash val="solid"/>
                  <a:miter lim="800000"/>
                </a:ln>
              </a:rPr>
              <a:t>Mandatory Access Control</a:t>
            </a:r>
          </a:p>
        </p:txBody>
      </p:sp>
      <p:sp>
        <p:nvSpPr>
          <p:cNvPr id="3" name="Content Placeholder 2"/>
          <p:cNvSpPr>
            <a:spLocks noGrp="1"/>
          </p:cNvSpPr>
          <p:nvPr>
            <p:ph idx="1"/>
          </p:nvPr>
        </p:nvSpPr>
        <p:spPr>
          <a:xfrm>
            <a:off x="160788" y="1268634"/>
            <a:ext cx="8804509" cy="5389868"/>
          </a:xfrm>
        </p:spPr>
        <p:txBody>
          <a:bodyPr>
            <a:normAutofit lnSpcReduction="10000"/>
          </a:bodyPr>
          <a:lstStyle/>
          <a:p>
            <a:pPr lvl="1" algn="just">
              <a:buFont typeface="Wingdings" charset="2"/>
              <a:buChar char="Ø"/>
            </a:pPr>
            <a:r>
              <a:rPr lang="en-US" dirty="0"/>
              <a:t>is a type of access control in which only the administrator manages the access controls.</a:t>
            </a:r>
          </a:p>
          <a:p>
            <a:pPr lvl="1" algn="just">
              <a:buFont typeface="Wingdings" charset="2"/>
              <a:buChar char="Ø"/>
            </a:pPr>
            <a:endParaRPr lang="en-US" dirty="0"/>
          </a:p>
          <a:p>
            <a:pPr lvl="1" algn="just">
              <a:buFont typeface="Wingdings" charset="2"/>
              <a:buChar char="Ø"/>
            </a:pPr>
            <a:r>
              <a:rPr lang="en-US" dirty="0"/>
              <a:t>System determines the access level.</a:t>
            </a:r>
          </a:p>
          <a:p>
            <a:pPr lvl="1" algn="just">
              <a:buFont typeface="Wingdings" charset="2"/>
              <a:buChar char="Ø"/>
            </a:pPr>
            <a:endParaRPr lang="en-US" dirty="0"/>
          </a:p>
          <a:p>
            <a:pPr lvl="1" algn="just">
              <a:buFont typeface="Wingdings" charset="2"/>
              <a:buChar char="Ø"/>
            </a:pPr>
            <a:r>
              <a:rPr lang="en-US" dirty="0"/>
              <a:t>The administrator defines the usage and access policy, which cannot be modified or changed by users, and </a:t>
            </a:r>
            <a:r>
              <a:rPr lang="en-US" dirty="0">
                <a:solidFill>
                  <a:srgbClr val="000090"/>
                </a:solidFill>
              </a:rPr>
              <a:t>the policy will indicate who has access to which programs and files. </a:t>
            </a:r>
          </a:p>
          <a:p>
            <a:pPr lvl="1" algn="just">
              <a:buFont typeface="Wingdings" charset="2"/>
              <a:buChar char="Ø"/>
            </a:pPr>
            <a:endParaRPr lang="en-US" dirty="0">
              <a:solidFill>
                <a:srgbClr val="000090"/>
              </a:solidFill>
            </a:endParaRPr>
          </a:p>
          <a:p>
            <a:pPr lvl="1" algn="just">
              <a:buFont typeface="Wingdings" charset="2"/>
              <a:buChar char="Ø"/>
            </a:pPr>
            <a:r>
              <a:rPr lang="en-US" dirty="0"/>
              <a:t>MAC is most often used in systems where priority is placed on </a:t>
            </a:r>
            <a:r>
              <a:rPr lang="en-US" dirty="0">
                <a:solidFill>
                  <a:srgbClr val="881A87"/>
                </a:solidFill>
              </a:rPr>
              <a:t>confidentiality</a:t>
            </a:r>
            <a:r>
              <a:rPr lang="en-US" dirty="0"/>
              <a:t>.</a:t>
            </a:r>
          </a:p>
        </p:txBody>
      </p:sp>
      <p:sp>
        <p:nvSpPr>
          <p:cNvPr id="4" name="Slide Number Placeholder 3"/>
          <p:cNvSpPr>
            <a:spLocks noGrp="1"/>
          </p:cNvSpPr>
          <p:nvPr>
            <p:ph type="sldNum" sz="quarter" idx="12"/>
          </p:nvPr>
        </p:nvSpPr>
        <p:spPr/>
        <p:txBody>
          <a:bodyPr/>
          <a:lstStyle/>
          <a:p>
            <a:fld id="{0BD64A48-B733-9243-8BE8-93F2CA4C1D52}" type="slidenum">
              <a:rPr lang="en-US" smtClean="0"/>
              <a:pPr/>
              <a:t>62</a:t>
            </a:fld>
            <a:endParaRPr lang="en-US"/>
          </a:p>
        </p:txBody>
      </p:sp>
    </p:spTree>
    <p:extLst>
      <p:ext uri="{BB962C8B-B14F-4D97-AF65-F5344CB8AC3E}">
        <p14:creationId xmlns:p14="http://schemas.microsoft.com/office/powerpoint/2010/main" val="3965562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2" presetClass="entr" presetSubtype="0"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Scale>
                                      <p:cBhvr>
                                        <p:cTn id="25" dur="1000" decel="50000" fill="hold">
                                          <p:stCondLst>
                                            <p:cond delay="0"/>
                                          </p:stCondLst>
                                        </p:cTn>
                                        <p:tgtEl>
                                          <p:spTgt spid="3">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6" dur="1000" decel="50000" fill="hold">
                                          <p:stCondLst>
                                            <p:cond delay="0"/>
                                          </p:stCondLst>
                                        </p:cTn>
                                        <p:tgtEl>
                                          <p:spTgt spid="3">
                                            <p:txEl>
                                              <p:pRg st="0" end="0"/>
                                            </p:txEl>
                                          </p:spTgt>
                                        </p:tgtEl>
                                        <p:attrNameLst>
                                          <p:attrName>ppt_x</p:attrName>
                                          <p:attrName>ppt_y</p:attrName>
                                        </p:attrNameLst>
                                      </p:cBhvr>
                                    </p:animMotion>
                                    <p:animEffect transition="in" filter="fade">
                                      <p:cBhvr>
                                        <p:cTn id="27" dur="1000"/>
                                        <p:tgtEl>
                                          <p:spTgt spid="3">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2" presetClass="entr" presetSubtype="0" fill="hold" nodeType="click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Scale>
                                      <p:cBhvr>
                                        <p:cTn id="32" dur="1000" decel="50000" fill="hold">
                                          <p:stCondLst>
                                            <p:cond delay="0"/>
                                          </p:stCondLst>
                                        </p:cTn>
                                        <p:tgtEl>
                                          <p:spTgt spid="3">
                                            <p:txEl>
                                              <p:pRg st="2" end="2"/>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3" dur="1000" decel="50000" fill="hold">
                                          <p:stCondLst>
                                            <p:cond delay="0"/>
                                          </p:stCondLst>
                                        </p:cTn>
                                        <p:tgtEl>
                                          <p:spTgt spid="3">
                                            <p:txEl>
                                              <p:pRg st="2" end="2"/>
                                            </p:txEl>
                                          </p:spTgt>
                                        </p:tgtEl>
                                        <p:attrNameLst>
                                          <p:attrName>ppt_x</p:attrName>
                                          <p:attrName>ppt_y</p:attrName>
                                        </p:attrNameLst>
                                      </p:cBhvr>
                                    </p:animMotion>
                                    <p:animEffect transition="in" filter="fade">
                                      <p:cBhvr>
                                        <p:cTn id="34" dur="1000"/>
                                        <p:tgtEl>
                                          <p:spTgt spid="3">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5" presetClass="entr" presetSubtype="0" fill="hold"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 calcmode="lin" valueType="num">
                                      <p:cBhvr>
                                        <p:cTn id="39"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0"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41" dur="1000" fill="hold"/>
                                        <p:tgtEl>
                                          <p:spTgt spid="3">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42" dur="1000" fill="hold"/>
                                        <p:tgtEl>
                                          <p:spTgt spid="3">
                                            <p:txEl>
                                              <p:pRg st="4" end="4"/>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3" fill="hold">
                      <p:stCondLst>
                        <p:cond delay="indefinite"/>
                      </p:stCondLst>
                      <p:childTnLst>
                        <p:par>
                          <p:cTn id="44" fill="hold">
                            <p:stCondLst>
                              <p:cond delay="0"/>
                            </p:stCondLst>
                            <p:childTnLst>
                              <p:par>
                                <p:cTn id="45" presetID="35" presetClass="entr" presetSubtype="0" fill="hold"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Effect transition="in" filter="fade">
                                      <p:cBhvr>
                                        <p:cTn id="47" dur="2000"/>
                                        <p:tgtEl>
                                          <p:spTgt spid="3">
                                            <p:txEl>
                                              <p:pRg st="6" end="6"/>
                                            </p:txEl>
                                          </p:spTgt>
                                        </p:tgtEl>
                                      </p:cBhvr>
                                    </p:animEffect>
                                    <p:anim calcmode="lin" valueType="num">
                                      <p:cBhvr>
                                        <p:cTn id="48" dur="2000" fill="hold"/>
                                        <p:tgtEl>
                                          <p:spTgt spid="3">
                                            <p:txEl>
                                              <p:pRg st="6" end="6"/>
                                            </p:txEl>
                                          </p:spTgt>
                                        </p:tgtEl>
                                        <p:attrNameLst>
                                          <p:attrName>style.rotation</p:attrName>
                                        </p:attrNameLst>
                                      </p:cBhvr>
                                      <p:tavLst>
                                        <p:tav tm="0">
                                          <p:val>
                                            <p:fltVal val="720"/>
                                          </p:val>
                                        </p:tav>
                                        <p:tav tm="100000">
                                          <p:val>
                                            <p:fltVal val="0"/>
                                          </p:val>
                                        </p:tav>
                                      </p:tavLst>
                                    </p:anim>
                                    <p:anim calcmode="lin" valueType="num">
                                      <p:cBhvr>
                                        <p:cTn id="49" dur="2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50" dur="2000" fill="hold"/>
                                        <p:tgtEl>
                                          <p:spTgt spid="3">
                                            <p:txEl>
                                              <p:pRg st="6" end="6"/>
                                            </p:txEl>
                                          </p:spTgt>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Difference between DAC and MAC</a:t>
            </a:r>
          </a:p>
        </p:txBody>
      </p:sp>
      <p:sp>
        <p:nvSpPr>
          <p:cNvPr id="3" name="Content Placeholder 2"/>
          <p:cNvSpPr>
            <a:spLocks noGrp="1"/>
          </p:cNvSpPr>
          <p:nvPr>
            <p:ph idx="1"/>
          </p:nvPr>
        </p:nvSpPr>
        <p:spPr>
          <a:xfrm>
            <a:off x="457200" y="1600200"/>
            <a:ext cx="8229600" cy="4756150"/>
          </a:xfrm>
        </p:spPr>
        <p:txBody>
          <a:bodyPr>
            <a:noAutofit/>
          </a:bodyPr>
          <a:lstStyle/>
          <a:p>
            <a:pPr algn="just"/>
            <a:r>
              <a:rPr lang="en-US" sz="2700" dirty="0"/>
              <a:t>The main difference between them is in how they provide access to users. </a:t>
            </a:r>
          </a:p>
          <a:p>
            <a:pPr algn="just"/>
            <a:endParaRPr lang="en-US" sz="2700" dirty="0"/>
          </a:p>
          <a:p>
            <a:pPr algn="just"/>
            <a:r>
              <a:rPr lang="en-US" sz="2700" dirty="0"/>
              <a:t>With MAC, </a:t>
            </a:r>
            <a:r>
              <a:rPr lang="en-US" sz="2700" dirty="0" err="1"/>
              <a:t>admins</a:t>
            </a:r>
            <a:r>
              <a:rPr lang="en-US" sz="2700" dirty="0"/>
              <a:t> creates a set of levels and each user is linked with a specific access level. He can access all the resources that are not greater than his access level. </a:t>
            </a:r>
          </a:p>
          <a:p>
            <a:pPr algn="just"/>
            <a:endParaRPr lang="en-US" sz="2700" dirty="0"/>
          </a:p>
          <a:p>
            <a:pPr algn="just"/>
            <a:r>
              <a:rPr lang="en-US" sz="2700" dirty="0"/>
              <a:t>In contrast, each resource in DAC has a list of users who can access it. DAC provides access by identity of the user and not by permission level.</a:t>
            </a:r>
            <a:br>
              <a:rPr lang="en-US" sz="2700" dirty="0"/>
            </a:br>
            <a:br>
              <a:rPr lang="en-US" sz="2700" dirty="0"/>
            </a:br>
            <a:endParaRPr lang="en-US" sz="2700" dirty="0"/>
          </a:p>
        </p:txBody>
      </p:sp>
      <p:sp>
        <p:nvSpPr>
          <p:cNvPr id="4" name="Slide Number Placeholder 3"/>
          <p:cNvSpPr>
            <a:spLocks noGrp="1"/>
          </p:cNvSpPr>
          <p:nvPr>
            <p:ph type="sldNum" sz="quarter" idx="12"/>
          </p:nvPr>
        </p:nvSpPr>
        <p:spPr/>
        <p:txBody>
          <a:bodyPr/>
          <a:lstStyle/>
          <a:p>
            <a:fld id="{0BD64A48-B733-9243-8BE8-93F2CA4C1D52}" type="slidenum">
              <a:rPr lang="en-US" smtClean="0"/>
              <a:pPr/>
              <a:t>63</a:t>
            </a:fld>
            <a:endParaRPr lang="en-US"/>
          </a:p>
        </p:txBody>
      </p:sp>
    </p:spTree>
    <p:extLst>
      <p:ext uri="{BB962C8B-B14F-4D97-AF65-F5344CB8AC3E}">
        <p14:creationId xmlns:p14="http://schemas.microsoft.com/office/powerpoint/2010/main" val="410775825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body" idx="1"/>
            <p:custDataLst>
              <p:tags r:id="rId1"/>
            </p:custDataLst>
          </p:nvPr>
        </p:nvSpPr>
        <p:spPr>
          <a:xfrm>
            <a:off x="990600" y="1918648"/>
            <a:ext cx="7315200" cy="2895600"/>
          </a:xfrm>
        </p:spPr>
        <p:txBody>
          <a:bodyPr/>
          <a:lstStyle/>
          <a:p>
            <a:r>
              <a:rPr lang="en-US" dirty="0">
                <a:solidFill>
                  <a:srgbClr val="5BA7FB"/>
                </a:solidFill>
              </a:rPr>
              <a:t>Discretionary Access Control (DAC)</a:t>
            </a:r>
          </a:p>
          <a:p>
            <a:pPr lvl="1"/>
            <a:r>
              <a:rPr lang="en-US" dirty="0"/>
              <a:t>Access Control Matrix Model</a:t>
            </a:r>
          </a:p>
          <a:p>
            <a:pPr lvl="1"/>
            <a:r>
              <a:rPr lang="en-US" dirty="0"/>
              <a:t>Implementation of the Access Matrix</a:t>
            </a:r>
          </a:p>
          <a:p>
            <a:pPr lvl="1"/>
            <a:r>
              <a:rPr lang="en-US" dirty="0"/>
              <a:t>Vulnerabilities of the Discretionary Policies</a:t>
            </a:r>
          </a:p>
          <a:p>
            <a:pPr lvl="1"/>
            <a:r>
              <a:rPr lang="en-US" dirty="0"/>
              <a:t>Additional features of DAC</a:t>
            </a:r>
          </a:p>
        </p:txBody>
      </p:sp>
      <p:sp>
        <p:nvSpPr>
          <p:cNvPr id="5124" name="Slide Number Placeholder 1"/>
          <p:cNvSpPr>
            <a:spLocks noGrp="1"/>
          </p:cNvSpPr>
          <p:nvPr>
            <p:ph type="sldNum" sz="quarter" idx="12"/>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290F947E-DECA-4192-B13D-2203AE1AB2C9}" type="slidenum">
              <a:rPr lang="en-US">
                <a:latin typeface="Arial" panose="020B0604020202020204" pitchFamily="34" charset="0"/>
              </a:rPr>
              <a:pPr/>
              <a:t>64</a:t>
            </a:fld>
            <a:endParaRPr lang="en-US">
              <a:latin typeface="Arial" panose="020B0604020202020204" pitchFamily="34" charset="0"/>
            </a:endParaRPr>
          </a:p>
        </p:txBody>
      </p:sp>
      <p:sp>
        <p:nvSpPr>
          <p:cNvPr id="6" name="Rectangle 2"/>
          <p:cNvSpPr>
            <a:spLocks noGrp="1" noChangeArrowheads="1"/>
          </p:cNvSpPr>
          <p:nvPr>
            <p:ph type="title"/>
            <p:custDataLst>
              <p:tags r:id="rId2"/>
            </p:custDataLst>
          </p:nvPr>
        </p:nvSpPr>
        <p:spPr>
          <a:xfrm>
            <a:off x="457200" y="274638"/>
            <a:ext cx="8229600" cy="1143000"/>
          </a:xfrm>
        </p:spPr>
        <p:txBody>
          <a:bodyPr/>
          <a:lstStyle/>
          <a:p>
            <a:r>
              <a:rPr lang="tr-TR" dirty="0"/>
              <a:t>Discretionary Access Control</a:t>
            </a:r>
            <a:endParaRPr lang="en-US" dirty="0"/>
          </a:p>
        </p:txBody>
      </p:sp>
    </p:spTree>
    <p:extLst>
      <p:ext uri="{BB962C8B-B14F-4D97-AF65-F5344CB8AC3E}">
        <p14:creationId xmlns:p14="http://schemas.microsoft.com/office/powerpoint/2010/main" val="403671801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body" idx="1"/>
            <p:custDataLst>
              <p:tags r:id="rId1"/>
            </p:custDataLst>
          </p:nvPr>
        </p:nvSpPr>
        <p:spPr>
          <a:xfrm>
            <a:off x="1066800" y="1477963"/>
            <a:ext cx="7772400" cy="3703637"/>
          </a:xfrm>
        </p:spPr>
        <p:txBody>
          <a:bodyPr/>
          <a:lstStyle/>
          <a:p>
            <a:r>
              <a:rPr lang="en-US"/>
              <a:t>Access control matrix</a:t>
            </a:r>
          </a:p>
          <a:p>
            <a:pPr lvl="1"/>
            <a:r>
              <a:rPr lang="en-US"/>
              <a:t>Describes protection state precisely</a:t>
            </a:r>
          </a:p>
          <a:p>
            <a:pPr lvl="1"/>
            <a:r>
              <a:rPr lang="en-US"/>
              <a:t>Matrix describing rights of subjects</a:t>
            </a:r>
          </a:p>
          <a:p>
            <a:pPr lvl="1"/>
            <a:r>
              <a:rPr lang="en-US"/>
              <a:t>State transitions change elements of matrix</a:t>
            </a:r>
          </a:p>
          <a:p>
            <a:r>
              <a:rPr lang="en-US"/>
              <a:t>State of protection system</a:t>
            </a:r>
          </a:p>
          <a:p>
            <a:pPr lvl="1"/>
            <a:r>
              <a:rPr lang="en-US"/>
              <a:t>Describes current settings, values of system relevant to protection</a:t>
            </a:r>
          </a:p>
        </p:txBody>
      </p:sp>
      <p:sp>
        <p:nvSpPr>
          <p:cNvPr id="8196" name="Slide Number Placeholder 1"/>
          <p:cNvSpPr>
            <a:spLocks noGrp="1"/>
          </p:cNvSpPr>
          <p:nvPr>
            <p:ph type="sldNum" sz="quarter" idx="12"/>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54DDE77D-E644-4FCD-97E3-F028C30CCD03}" type="slidenum">
              <a:rPr lang="en-US">
                <a:latin typeface="Arial" panose="020B0604020202020204" pitchFamily="34" charset="0"/>
              </a:rPr>
              <a:pPr/>
              <a:t>65</a:t>
            </a:fld>
            <a:endParaRPr lang="en-US" dirty="0">
              <a:latin typeface="Arial" panose="020B0604020202020204" pitchFamily="34" charset="0"/>
            </a:endParaRPr>
          </a:p>
        </p:txBody>
      </p:sp>
      <p:sp>
        <p:nvSpPr>
          <p:cNvPr id="5" name="Title 1"/>
          <p:cNvSpPr>
            <a:spLocks noGrp="1"/>
          </p:cNvSpPr>
          <p:nvPr>
            <p:ph type="title"/>
          </p:nvPr>
        </p:nvSpPr>
        <p:spPr>
          <a:xfrm>
            <a:off x="167861" y="205790"/>
            <a:ext cx="8787853" cy="960216"/>
          </a:xfrm>
        </p:spPr>
        <p:txBody>
          <a:bodyPr>
            <a:normAutofit/>
          </a:bodyPr>
          <a:lstStyle/>
          <a:p>
            <a:r>
              <a:rPr lang="en-US" sz="4000" b="1" dirty="0">
                <a:ln w="17780" cmpd="sng">
                  <a:solidFill>
                    <a:schemeClr val="accent1">
                      <a:tint val="3000"/>
                    </a:schemeClr>
                  </a:solidFill>
                  <a:prstDash val="solid"/>
                  <a:miter lim="800000"/>
                </a:ln>
              </a:rPr>
              <a:t>Discretionary Access Control</a:t>
            </a:r>
          </a:p>
        </p:txBody>
      </p:sp>
    </p:spTree>
    <p:extLst>
      <p:ext uri="{BB962C8B-B14F-4D97-AF65-F5344CB8AC3E}">
        <p14:creationId xmlns:p14="http://schemas.microsoft.com/office/powerpoint/2010/main" val="1501343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decel="50000" fill="hold">
                                          <p:stCondLst>
                                            <p:cond delay="0"/>
                                          </p:stCondLst>
                                        </p:cTn>
                                        <p:tgtEl>
                                          <p:spTgt spid="5"/>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5"/>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5"/>
                                        </p:tgtEl>
                                        <p:attrNameLst>
                                          <p:attrName>ppt_w</p:attrName>
                                        </p:attrNameLst>
                                      </p:cBhvr>
                                      <p:tavLst>
                                        <p:tav tm="0">
                                          <p:val>
                                            <p:strVal val="#ppt_w*.05"/>
                                          </p:val>
                                        </p:tav>
                                        <p:tav tm="100000">
                                          <p:val>
                                            <p:strVal val="#ppt_w"/>
                                          </p:val>
                                        </p:tav>
                                      </p:tavLst>
                                    </p:anim>
                                    <p:anim calcmode="lin" valueType="num">
                                      <p:cBhvr>
                                        <p:cTn id="10" dur="1000" fill="hold"/>
                                        <p:tgtEl>
                                          <p:spTgt spid="5"/>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5"/>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5"/>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5"/>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1"/>
            <p:custDataLst>
              <p:tags r:id="rId1"/>
            </p:custDataLst>
          </p:nvPr>
        </p:nvSpPr>
        <p:spPr>
          <a:xfrm>
            <a:off x="990600" y="1486486"/>
            <a:ext cx="7315200" cy="2819400"/>
          </a:xfrm>
        </p:spPr>
        <p:txBody>
          <a:bodyPr/>
          <a:lstStyle/>
          <a:p>
            <a:r>
              <a:rPr lang="en-US" dirty="0"/>
              <a:t>Discretionary Access Control</a:t>
            </a:r>
          </a:p>
          <a:p>
            <a:pPr lvl="1"/>
            <a:r>
              <a:rPr lang="en-US" dirty="0">
                <a:solidFill>
                  <a:srgbClr val="5BA7FB"/>
                </a:solidFill>
              </a:rPr>
              <a:t>Access Control Matrix Model</a:t>
            </a:r>
          </a:p>
          <a:p>
            <a:pPr lvl="1"/>
            <a:r>
              <a:rPr lang="en-US" dirty="0"/>
              <a:t>Implementation of the Access Matrix</a:t>
            </a:r>
          </a:p>
          <a:p>
            <a:pPr lvl="1"/>
            <a:r>
              <a:rPr lang="en-US" dirty="0"/>
              <a:t>Vulnerabilities of the Discretionary Policies</a:t>
            </a:r>
          </a:p>
          <a:p>
            <a:pPr lvl="1"/>
            <a:r>
              <a:rPr lang="en-US" dirty="0"/>
              <a:t>Additional features of DAC</a:t>
            </a:r>
          </a:p>
        </p:txBody>
      </p:sp>
      <p:sp>
        <p:nvSpPr>
          <p:cNvPr id="9220" name="Slide Number Placeholder 1"/>
          <p:cNvSpPr>
            <a:spLocks noGrp="1"/>
          </p:cNvSpPr>
          <p:nvPr>
            <p:ph type="sldNum" sz="quarter" idx="12"/>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A3FB46B3-5A2D-4811-9C51-D06F6FAED80C}" type="slidenum">
              <a:rPr lang="en-US">
                <a:latin typeface="Arial" panose="020B0604020202020204" pitchFamily="34" charset="0"/>
              </a:rPr>
              <a:pPr/>
              <a:t>66</a:t>
            </a:fld>
            <a:endParaRPr lang="en-US">
              <a:latin typeface="Arial" panose="020B0604020202020204" pitchFamily="34" charset="0"/>
            </a:endParaRPr>
          </a:p>
        </p:txBody>
      </p:sp>
      <p:sp>
        <p:nvSpPr>
          <p:cNvPr id="6" name="Title 1"/>
          <p:cNvSpPr txBox="1">
            <a:spLocks/>
          </p:cNvSpPr>
          <p:nvPr/>
        </p:nvSpPr>
        <p:spPr>
          <a:xfrm>
            <a:off x="167861" y="205790"/>
            <a:ext cx="8787853" cy="96021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1">
                <a:ln w="17780" cmpd="sng">
                  <a:solidFill>
                    <a:schemeClr val="accent1">
                      <a:tint val="3000"/>
                    </a:schemeClr>
                  </a:solidFill>
                  <a:prstDash val="solid"/>
                  <a:miter lim="800000"/>
                </a:ln>
              </a:rPr>
              <a:t>Discretionary Access Control</a:t>
            </a:r>
            <a:endParaRPr lang="en-US" sz="4000" b="1" dirty="0">
              <a:ln w="17780" cmpd="sng">
                <a:solidFill>
                  <a:schemeClr val="accent1">
                    <a:tint val="3000"/>
                  </a:schemeClr>
                </a:solidFill>
                <a:prstDash val="solid"/>
                <a:miter lim="800000"/>
              </a:ln>
            </a:endParaRPr>
          </a:p>
        </p:txBody>
      </p:sp>
    </p:spTree>
    <p:extLst>
      <p:ext uri="{BB962C8B-B14F-4D97-AF65-F5344CB8AC3E}">
        <p14:creationId xmlns:p14="http://schemas.microsoft.com/office/powerpoint/2010/main" val="3403164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decel="50000" fill="hold">
                                          <p:stCondLst>
                                            <p:cond delay="0"/>
                                          </p:stCondLst>
                                        </p:cTn>
                                        <p:tgtEl>
                                          <p:spTgt spid="6"/>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6"/>
                                        </p:tgtEl>
                                        <p:attrNameLst>
                                          <p:attrName>ppt_w</p:attrName>
                                        </p:attrNameLst>
                                      </p:cBhvr>
                                      <p:tavLst>
                                        <p:tav tm="0">
                                          <p:val>
                                            <p:strVal val="#ppt_w*.05"/>
                                          </p:val>
                                        </p:tav>
                                        <p:tav tm="100000">
                                          <p:val>
                                            <p:strVal val="#ppt_w"/>
                                          </p:val>
                                        </p:tav>
                                      </p:tavLst>
                                    </p:anim>
                                    <p:anim calcmode="lin" valueType="num">
                                      <p:cBhvr>
                                        <p:cTn id="10" dur="1000" fill="hold"/>
                                        <p:tgtEl>
                                          <p:spTgt spid="6"/>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6"/>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custDataLst>
              <p:tags r:id="rId1"/>
            </p:custDataLst>
          </p:nvPr>
        </p:nvSpPr>
        <p:spPr/>
        <p:txBody>
          <a:bodyPr/>
          <a:lstStyle/>
          <a:p>
            <a:r>
              <a:rPr lang="en-US"/>
              <a:t>Access Control Matrix Model</a:t>
            </a:r>
          </a:p>
        </p:txBody>
      </p:sp>
      <p:sp>
        <p:nvSpPr>
          <p:cNvPr id="10243" name="Rectangle 3"/>
          <p:cNvSpPr>
            <a:spLocks noGrp="1" noChangeArrowheads="1"/>
          </p:cNvSpPr>
          <p:nvPr>
            <p:ph type="body" sz="half" idx="1"/>
            <p:custDataLst>
              <p:tags r:id="rId2"/>
            </p:custDataLst>
          </p:nvPr>
        </p:nvSpPr>
        <p:spPr>
          <a:xfrm>
            <a:off x="914400" y="1600200"/>
            <a:ext cx="7848600" cy="4525963"/>
          </a:xfrm>
        </p:spPr>
        <p:txBody>
          <a:bodyPr/>
          <a:lstStyle/>
          <a:p>
            <a:pPr>
              <a:lnSpc>
                <a:spcPct val="90000"/>
              </a:lnSpc>
            </a:pPr>
            <a:r>
              <a:rPr lang="en-US" sz="2800" dirty="0"/>
              <a:t>Access control matrix </a:t>
            </a:r>
          </a:p>
          <a:p>
            <a:pPr lvl="1">
              <a:lnSpc>
                <a:spcPct val="90000"/>
              </a:lnSpc>
            </a:pPr>
            <a:r>
              <a:rPr lang="en-US" sz="2600" dirty="0"/>
              <a:t>Firstly identify the </a:t>
            </a:r>
            <a:r>
              <a:rPr lang="en-US" sz="2600" u="sng" dirty="0"/>
              <a:t>objects</a:t>
            </a:r>
            <a:r>
              <a:rPr lang="en-US" sz="2600" dirty="0"/>
              <a:t>, </a:t>
            </a:r>
            <a:r>
              <a:rPr lang="en-US" sz="2600" u="sng" dirty="0"/>
              <a:t>subjects</a:t>
            </a:r>
            <a:r>
              <a:rPr lang="en-US" sz="2600" dirty="0"/>
              <a:t> and </a:t>
            </a:r>
            <a:r>
              <a:rPr lang="en-US" sz="2600" u="sng" dirty="0"/>
              <a:t>actions</a:t>
            </a:r>
            <a:r>
              <a:rPr lang="en-US" sz="2600" dirty="0"/>
              <a:t>. </a:t>
            </a:r>
          </a:p>
          <a:p>
            <a:pPr lvl="1">
              <a:lnSpc>
                <a:spcPct val="90000"/>
              </a:lnSpc>
            </a:pPr>
            <a:r>
              <a:rPr lang="en-US" sz="2600" dirty="0"/>
              <a:t>Describes the protection state of a system.</a:t>
            </a:r>
          </a:p>
          <a:p>
            <a:pPr lvl="1">
              <a:lnSpc>
                <a:spcPct val="90000"/>
              </a:lnSpc>
            </a:pPr>
            <a:r>
              <a:rPr lang="en-US" sz="2600" dirty="0"/>
              <a:t>State of the system is defined by a triple (S, O, A)</a:t>
            </a:r>
          </a:p>
          <a:p>
            <a:pPr lvl="2">
              <a:lnSpc>
                <a:spcPct val="90000"/>
              </a:lnSpc>
            </a:pPr>
            <a:r>
              <a:rPr lang="en-US" dirty="0"/>
              <a:t>S is the set of subject,</a:t>
            </a:r>
          </a:p>
          <a:p>
            <a:pPr lvl="2">
              <a:lnSpc>
                <a:spcPct val="90000"/>
              </a:lnSpc>
            </a:pPr>
            <a:r>
              <a:rPr lang="en-US" dirty="0"/>
              <a:t>O is the set of objects,</a:t>
            </a:r>
          </a:p>
          <a:p>
            <a:pPr lvl="2">
              <a:lnSpc>
                <a:spcPct val="90000"/>
              </a:lnSpc>
            </a:pPr>
            <a:r>
              <a:rPr lang="en-US" dirty="0"/>
              <a:t>A is the access matrix</a:t>
            </a:r>
          </a:p>
          <a:p>
            <a:pPr lvl="1">
              <a:lnSpc>
                <a:spcPct val="90000"/>
              </a:lnSpc>
            </a:pPr>
            <a:r>
              <a:rPr lang="en-US" sz="2600" dirty="0"/>
              <a:t>Elements indicate the access rights that subjects have on objects</a:t>
            </a:r>
          </a:p>
          <a:p>
            <a:pPr lvl="2">
              <a:lnSpc>
                <a:spcPct val="90000"/>
              </a:lnSpc>
            </a:pPr>
            <a:r>
              <a:rPr lang="en-US" dirty="0"/>
              <a:t>Entry A[s, o] of access control matrix is the privilege of s on o</a:t>
            </a:r>
          </a:p>
          <a:p>
            <a:pPr lvl="1">
              <a:lnSpc>
                <a:spcPct val="90000"/>
              </a:lnSpc>
            </a:pPr>
            <a:endParaRPr lang="en-US" sz="2600" dirty="0"/>
          </a:p>
        </p:txBody>
      </p:sp>
      <p:sp>
        <p:nvSpPr>
          <p:cNvPr id="10244" name="Slide Number Placeholder 1"/>
          <p:cNvSpPr>
            <a:spLocks noGrp="1"/>
          </p:cNvSpPr>
          <p:nvPr>
            <p:ph type="sldNum" sz="quarter" idx="12"/>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32012586-633E-404B-9AD7-234C16B729DB}" type="slidenum">
              <a:rPr lang="en-US">
                <a:latin typeface="Arial" panose="020B0604020202020204" pitchFamily="34" charset="0"/>
              </a:rPr>
              <a:pPr/>
              <a:t>67</a:t>
            </a:fld>
            <a:endParaRPr lang="en-US" dirty="0">
              <a:latin typeface="Arial" panose="020B0604020202020204" pitchFamily="34" charset="0"/>
            </a:endParaRPr>
          </a:p>
        </p:txBody>
      </p:sp>
    </p:spTree>
    <p:extLst>
      <p:ext uri="{BB962C8B-B14F-4D97-AF65-F5344CB8AC3E}">
        <p14:creationId xmlns:p14="http://schemas.microsoft.com/office/powerpoint/2010/main" val="35911337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custDataLst>
              <p:tags r:id="rId1"/>
            </p:custDataLst>
          </p:nvPr>
        </p:nvSpPr>
        <p:spPr>
          <a:xfrm>
            <a:off x="533400" y="220070"/>
            <a:ext cx="7086600" cy="685800"/>
          </a:xfrm>
        </p:spPr>
        <p:txBody>
          <a:bodyPr>
            <a:normAutofit fontScale="90000"/>
          </a:bodyPr>
          <a:lstStyle/>
          <a:p>
            <a:r>
              <a:rPr lang="en-US" sz="4000" dirty="0"/>
              <a:t>Description</a:t>
            </a:r>
          </a:p>
        </p:txBody>
      </p:sp>
      <p:grpSp>
        <p:nvGrpSpPr>
          <p:cNvPr id="11267" name="Group 3"/>
          <p:cNvGrpSpPr>
            <a:grpSpLocks/>
          </p:cNvGrpSpPr>
          <p:nvPr>
            <p:custDataLst>
              <p:tags r:id="rId2"/>
            </p:custDataLst>
          </p:nvPr>
        </p:nvGrpSpPr>
        <p:grpSpPr bwMode="auto">
          <a:xfrm>
            <a:off x="836613" y="1066800"/>
            <a:ext cx="4192587" cy="3276600"/>
            <a:chOff x="767" y="1248"/>
            <a:chExt cx="2641" cy="2064"/>
          </a:xfrm>
        </p:grpSpPr>
        <p:sp>
          <p:nvSpPr>
            <p:cNvPr id="11271" name="Text Box 4"/>
            <p:cNvSpPr txBox="1">
              <a:spLocks noChangeArrowheads="1"/>
            </p:cNvSpPr>
            <p:nvPr>
              <p:custDataLst>
                <p:tags r:id="rId5"/>
              </p:custDataLst>
            </p:nvPr>
          </p:nvSpPr>
          <p:spPr bwMode="auto">
            <a:xfrm>
              <a:off x="1776" y="1248"/>
              <a:ext cx="13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sz="2400">
                  <a:latin typeface="Times" panose="02020603050405020304" pitchFamily="18" charset="0"/>
                </a:rPr>
                <a:t>objects (entities)</a:t>
              </a:r>
            </a:p>
          </p:txBody>
        </p:sp>
        <p:sp>
          <p:nvSpPr>
            <p:cNvPr id="11272" name="Text Box 5"/>
            <p:cNvSpPr txBox="1">
              <a:spLocks noChangeArrowheads="1"/>
            </p:cNvSpPr>
            <p:nvPr>
              <p:custDataLst>
                <p:tags r:id="rId6"/>
              </p:custDataLst>
            </p:nvPr>
          </p:nvSpPr>
          <p:spPr bwMode="auto">
            <a:xfrm rot="-5400000">
              <a:off x="543" y="2384"/>
              <a:ext cx="73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sz="2400">
                  <a:latin typeface="Times" panose="02020603050405020304" pitchFamily="18" charset="0"/>
                </a:rPr>
                <a:t>subjects</a:t>
              </a:r>
            </a:p>
          </p:txBody>
        </p:sp>
        <p:sp>
          <p:nvSpPr>
            <p:cNvPr id="11273" name="Text Box 6"/>
            <p:cNvSpPr txBox="1">
              <a:spLocks noChangeArrowheads="1"/>
            </p:cNvSpPr>
            <p:nvPr>
              <p:custDataLst>
                <p:tags r:id="rId7"/>
              </p:custDataLst>
            </p:nvPr>
          </p:nvSpPr>
          <p:spPr bwMode="auto">
            <a:xfrm>
              <a:off x="1200" y="1872"/>
              <a:ext cx="308" cy="1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sz="2400" i="1">
                  <a:latin typeface="Times" panose="02020603050405020304" pitchFamily="18" charset="0"/>
                </a:rPr>
                <a:t>s</a:t>
              </a:r>
              <a:r>
                <a:rPr lang="en-US" sz="2400" baseline="-25000">
                  <a:latin typeface="Times" panose="02020603050405020304" pitchFamily="18" charset="0"/>
                </a:rPr>
                <a:t>1</a:t>
              </a:r>
            </a:p>
            <a:p>
              <a:r>
                <a:rPr lang="en-US" sz="2400" i="1">
                  <a:latin typeface="Times" panose="02020603050405020304" pitchFamily="18" charset="0"/>
                </a:rPr>
                <a:t>s</a:t>
              </a:r>
              <a:r>
                <a:rPr lang="en-US" sz="2400" baseline="-25000">
                  <a:latin typeface="Times" panose="02020603050405020304" pitchFamily="18" charset="0"/>
                </a:rPr>
                <a:t>2</a:t>
              </a:r>
              <a:endParaRPr lang="en-US" sz="2400">
                <a:latin typeface="Times" panose="02020603050405020304" pitchFamily="18" charset="0"/>
              </a:endParaRPr>
            </a:p>
            <a:p>
              <a:endParaRPr lang="en-US" sz="2400">
                <a:latin typeface="Times" panose="02020603050405020304" pitchFamily="18" charset="0"/>
              </a:endParaRPr>
            </a:p>
            <a:p>
              <a:r>
                <a:rPr lang="en-US" sz="2400">
                  <a:latin typeface="Times" panose="02020603050405020304" pitchFamily="18" charset="0"/>
                </a:rPr>
                <a:t>…</a:t>
              </a:r>
            </a:p>
            <a:p>
              <a:endParaRPr lang="en-US" sz="2400">
                <a:latin typeface="Times" panose="02020603050405020304" pitchFamily="18" charset="0"/>
              </a:endParaRPr>
            </a:p>
            <a:p>
              <a:r>
                <a:rPr lang="en-US" sz="2400" i="1">
                  <a:latin typeface="Times" panose="02020603050405020304" pitchFamily="18" charset="0"/>
                </a:rPr>
                <a:t>s</a:t>
              </a:r>
              <a:r>
                <a:rPr lang="en-US" sz="2400" i="1" baseline="-25000">
                  <a:latin typeface="Times" panose="02020603050405020304" pitchFamily="18" charset="0"/>
                </a:rPr>
                <a:t>n</a:t>
              </a:r>
              <a:endParaRPr lang="en-US" sz="2400">
                <a:latin typeface="Times" panose="02020603050405020304" pitchFamily="18" charset="0"/>
              </a:endParaRPr>
            </a:p>
          </p:txBody>
        </p:sp>
        <p:sp>
          <p:nvSpPr>
            <p:cNvPr id="11274" name="Text Box 7"/>
            <p:cNvSpPr txBox="1">
              <a:spLocks noChangeArrowheads="1"/>
            </p:cNvSpPr>
            <p:nvPr>
              <p:custDataLst>
                <p:tags r:id="rId8"/>
              </p:custDataLst>
            </p:nvPr>
          </p:nvSpPr>
          <p:spPr bwMode="auto">
            <a:xfrm>
              <a:off x="1536" y="1584"/>
              <a:ext cx="181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sz="2400" i="1">
                  <a:latin typeface="Times" panose="02020603050405020304" pitchFamily="18" charset="0"/>
                </a:rPr>
                <a:t>o</a:t>
              </a:r>
              <a:r>
                <a:rPr lang="en-US" sz="2400" baseline="-25000">
                  <a:latin typeface="Times" panose="02020603050405020304" pitchFamily="18" charset="0"/>
                </a:rPr>
                <a:t>1  </a:t>
              </a:r>
              <a:r>
                <a:rPr lang="en-US" sz="2400">
                  <a:latin typeface="Times" panose="02020603050405020304" pitchFamily="18" charset="0"/>
                </a:rPr>
                <a:t>  …   </a:t>
              </a:r>
              <a:r>
                <a:rPr lang="en-US" sz="2400" i="1">
                  <a:latin typeface="Times" panose="02020603050405020304" pitchFamily="18" charset="0"/>
                </a:rPr>
                <a:t>o</a:t>
              </a:r>
              <a:r>
                <a:rPr lang="en-US" sz="2400" i="1" baseline="-25000">
                  <a:latin typeface="Times" panose="02020603050405020304" pitchFamily="18" charset="0"/>
                </a:rPr>
                <a:t>m</a:t>
              </a:r>
              <a:r>
                <a:rPr lang="en-US" sz="2400">
                  <a:latin typeface="Times" panose="02020603050405020304" pitchFamily="18" charset="0"/>
                </a:rPr>
                <a:t>   </a:t>
              </a:r>
              <a:r>
                <a:rPr lang="en-US" sz="2400" i="1">
                  <a:latin typeface="Times" panose="02020603050405020304" pitchFamily="18" charset="0"/>
                </a:rPr>
                <a:t>s</a:t>
              </a:r>
              <a:r>
                <a:rPr lang="en-US" sz="2400" baseline="-25000">
                  <a:latin typeface="Times" panose="02020603050405020304" pitchFamily="18" charset="0"/>
                </a:rPr>
                <a:t>1</a:t>
              </a:r>
              <a:r>
                <a:rPr lang="en-US" sz="2400">
                  <a:latin typeface="Times" panose="02020603050405020304" pitchFamily="18" charset="0"/>
                </a:rPr>
                <a:t>   …  </a:t>
              </a:r>
              <a:r>
                <a:rPr lang="en-US" sz="2400" i="1">
                  <a:latin typeface="Times" panose="02020603050405020304" pitchFamily="18" charset="0"/>
                </a:rPr>
                <a:t>s</a:t>
              </a:r>
              <a:r>
                <a:rPr lang="en-US" sz="2400" i="1" baseline="-25000">
                  <a:latin typeface="Times" panose="02020603050405020304" pitchFamily="18" charset="0"/>
                </a:rPr>
                <a:t>n</a:t>
              </a:r>
              <a:endParaRPr lang="en-US" sz="2400" i="1">
                <a:latin typeface="Times" panose="02020603050405020304" pitchFamily="18" charset="0"/>
              </a:endParaRPr>
            </a:p>
          </p:txBody>
        </p:sp>
        <p:sp>
          <p:nvSpPr>
            <p:cNvPr id="11275" name="Line 8"/>
            <p:cNvSpPr>
              <a:spLocks noChangeShapeType="1"/>
            </p:cNvSpPr>
            <p:nvPr>
              <p:custDataLst>
                <p:tags r:id="rId9"/>
              </p:custDataLst>
            </p:nvPr>
          </p:nvSpPr>
          <p:spPr bwMode="auto">
            <a:xfrm>
              <a:off x="1536" y="1872"/>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6" name="Line 9"/>
            <p:cNvSpPr>
              <a:spLocks noChangeShapeType="1"/>
            </p:cNvSpPr>
            <p:nvPr>
              <p:custDataLst>
                <p:tags r:id="rId10"/>
              </p:custDataLst>
            </p:nvPr>
          </p:nvSpPr>
          <p:spPr bwMode="auto">
            <a:xfrm>
              <a:off x="1776" y="1872"/>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7" name="Line 10"/>
            <p:cNvSpPr>
              <a:spLocks noChangeShapeType="1"/>
            </p:cNvSpPr>
            <p:nvPr>
              <p:custDataLst>
                <p:tags r:id="rId11"/>
              </p:custDataLst>
            </p:nvPr>
          </p:nvSpPr>
          <p:spPr bwMode="auto">
            <a:xfrm>
              <a:off x="2208" y="1872"/>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8" name="Line 11"/>
            <p:cNvSpPr>
              <a:spLocks noChangeShapeType="1"/>
            </p:cNvSpPr>
            <p:nvPr>
              <p:custDataLst>
                <p:tags r:id="rId12"/>
              </p:custDataLst>
            </p:nvPr>
          </p:nvSpPr>
          <p:spPr bwMode="auto">
            <a:xfrm>
              <a:off x="2496" y="1872"/>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9" name="Line 12"/>
            <p:cNvSpPr>
              <a:spLocks noChangeShapeType="1"/>
            </p:cNvSpPr>
            <p:nvPr>
              <p:custDataLst>
                <p:tags r:id="rId13"/>
              </p:custDataLst>
            </p:nvPr>
          </p:nvSpPr>
          <p:spPr bwMode="auto">
            <a:xfrm>
              <a:off x="2784" y="1872"/>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80" name="Line 13"/>
            <p:cNvSpPr>
              <a:spLocks noChangeShapeType="1"/>
            </p:cNvSpPr>
            <p:nvPr>
              <p:custDataLst>
                <p:tags r:id="rId14"/>
              </p:custDataLst>
            </p:nvPr>
          </p:nvSpPr>
          <p:spPr bwMode="auto">
            <a:xfrm>
              <a:off x="3072" y="1872"/>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81" name="Line 14"/>
            <p:cNvSpPr>
              <a:spLocks noChangeShapeType="1"/>
            </p:cNvSpPr>
            <p:nvPr>
              <p:custDataLst>
                <p:tags r:id="rId15"/>
              </p:custDataLst>
            </p:nvPr>
          </p:nvSpPr>
          <p:spPr bwMode="auto">
            <a:xfrm>
              <a:off x="3408" y="1872"/>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82" name="Line 15"/>
            <p:cNvSpPr>
              <a:spLocks noChangeShapeType="1"/>
            </p:cNvSpPr>
            <p:nvPr>
              <p:custDataLst>
                <p:tags r:id="rId16"/>
              </p:custDataLst>
            </p:nvPr>
          </p:nvSpPr>
          <p:spPr bwMode="auto">
            <a:xfrm>
              <a:off x="1536" y="1872"/>
              <a:ext cx="18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83" name="Line 16"/>
            <p:cNvSpPr>
              <a:spLocks noChangeShapeType="1"/>
            </p:cNvSpPr>
            <p:nvPr>
              <p:custDataLst>
                <p:tags r:id="rId17"/>
              </p:custDataLst>
            </p:nvPr>
          </p:nvSpPr>
          <p:spPr bwMode="auto">
            <a:xfrm>
              <a:off x="1536" y="2112"/>
              <a:ext cx="18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84" name="Line 17"/>
            <p:cNvSpPr>
              <a:spLocks noChangeShapeType="1"/>
            </p:cNvSpPr>
            <p:nvPr>
              <p:custDataLst>
                <p:tags r:id="rId18"/>
              </p:custDataLst>
            </p:nvPr>
          </p:nvSpPr>
          <p:spPr bwMode="auto">
            <a:xfrm>
              <a:off x="1536" y="2352"/>
              <a:ext cx="18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85" name="Line 18"/>
            <p:cNvSpPr>
              <a:spLocks noChangeShapeType="1"/>
            </p:cNvSpPr>
            <p:nvPr>
              <p:custDataLst>
                <p:tags r:id="rId19"/>
              </p:custDataLst>
            </p:nvPr>
          </p:nvSpPr>
          <p:spPr bwMode="auto">
            <a:xfrm>
              <a:off x="1536" y="3072"/>
              <a:ext cx="18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86" name="Line 19"/>
            <p:cNvSpPr>
              <a:spLocks noChangeShapeType="1"/>
            </p:cNvSpPr>
            <p:nvPr>
              <p:custDataLst>
                <p:tags r:id="rId20"/>
              </p:custDataLst>
            </p:nvPr>
          </p:nvSpPr>
          <p:spPr bwMode="auto">
            <a:xfrm>
              <a:off x="1536" y="3312"/>
              <a:ext cx="18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1268" name="Rectangle 20"/>
          <p:cNvSpPr>
            <a:spLocks noGrp="1" noChangeArrowheads="1"/>
          </p:cNvSpPr>
          <p:nvPr>
            <p:ph type="body" sz="half" idx="2"/>
            <p:custDataLst>
              <p:tags r:id="rId3"/>
            </p:custDataLst>
          </p:nvPr>
        </p:nvSpPr>
        <p:spPr>
          <a:xfrm>
            <a:off x="5181600" y="1752600"/>
            <a:ext cx="3586163" cy="2771775"/>
          </a:xfrm>
        </p:spPr>
        <p:txBody>
          <a:bodyPr>
            <a:normAutofit lnSpcReduction="10000"/>
          </a:bodyPr>
          <a:lstStyle/>
          <a:p>
            <a:pPr>
              <a:lnSpc>
                <a:spcPct val="80000"/>
              </a:lnSpc>
            </a:pPr>
            <a:r>
              <a:rPr lang="en-US" sz="2400"/>
              <a:t>Subjects </a:t>
            </a:r>
            <a:r>
              <a:rPr lang="en-US" sz="2400" i="1"/>
              <a:t>S</a:t>
            </a:r>
            <a:r>
              <a:rPr lang="en-US" sz="2400"/>
              <a:t> = { </a:t>
            </a:r>
            <a:r>
              <a:rPr lang="en-US" sz="2400" i="1"/>
              <a:t>s</a:t>
            </a:r>
            <a:r>
              <a:rPr lang="en-US" sz="2400" baseline="-25000"/>
              <a:t>1</a:t>
            </a:r>
            <a:r>
              <a:rPr lang="en-US" sz="2400"/>
              <a:t>,…,</a:t>
            </a:r>
            <a:r>
              <a:rPr lang="en-US" sz="2400" i="1"/>
              <a:t>s</a:t>
            </a:r>
            <a:r>
              <a:rPr lang="en-US" sz="2400" i="1" baseline="-25000"/>
              <a:t>n</a:t>
            </a:r>
            <a:r>
              <a:rPr lang="en-US" sz="2400"/>
              <a:t> }</a:t>
            </a:r>
          </a:p>
          <a:p>
            <a:pPr>
              <a:lnSpc>
                <a:spcPct val="80000"/>
              </a:lnSpc>
            </a:pPr>
            <a:r>
              <a:rPr lang="en-US" sz="2400"/>
              <a:t>Objects </a:t>
            </a:r>
            <a:r>
              <a:rPr lang="en-US" sz="2400" i="1"/>
              <a:t>O</a:t>
            </a:r>
            <a:r>
              <a:rPr lang="en-US" sz="2400"/>
              <a:t> = { </a:t>
            </a:r>
            <a:r>
              <a:rPr lang="en-US" sz="2400" i="1"/>
              <a:t>o</a:t>
            </a:r>
            <a:r>
              <a:rPr lang="en-US" sz="2400" baseline="-25000"/>
              <a:t>1</a:t>
            </a:r>
            <a:r>
              <a:rPr lang="en-US" sz="2400"/>
              <a:t>,…,</a:t>
            </a:r>
            <a:r>
              <a:rPr lang="en-US" sz="2400" i="1"/>
              <a:t>o</a:t>
            </a:r>
            <a:r>
              <a:rPr lang="en-US" sz="2400" i="1" baseline="-25000"/>
              <a:t>m</a:t>
            </a:r>
            <a:r>
              <a:rPr lang="en-US" sz="2400"/>
              <a:t> }</a:t>
            </a:r>
          </a:p>
          <a:p>
            <a:pPr>
              <a:lnSpc>
                <a:spcPct val="80000"/>
              </a:lnSpc>
            </a:pPr>
            <a:r>
              <a:rPr lang="en-US" sz="2400"/>
              <a:t>Rights </a:t>
            </a:r>
            <a:r>
              <a:rPr lang="en-US" sz="2400" i="1"/>
              <a:t>R</a:t>
            </a:r>
            <a:r>
              <a:rPr lang="en-US" sz="2400"/>
              <a:t> = { </a:t>
            </a:r>
            <a:r>
              <a:rPr lang="en-US" sz="2400" i="1"/>
              <a:t>r</a:t>
            </a:r>
            <a:r>
              <a:rPr lang="en-US" sz="2400" baseline="-25000"/>
              <a:t>1</a:t>
            </a:r>
            <a:r>
              <a:rPr lang="en-US" sz="2400"/>
              <a:t>,…,</a:t>
            </a:r>
            <a:r>
              <a:rPr lang="en-US" sz="2400" i="1"/>
              <a:t>r</a:t>
            </a:r>
            <a:r>
              <a:rPr lang="en-US" sz="2400" i="1" baseline="-25000"/>
              <a:t>k</a:t>
            </a:r>
            <a:r>
              <a:rPr lang="en-US" sz="2400"/>
              <a:t> }</a:t>
            </a:r>
          </a:p>
          <a:p>
            <a:pPr>
              <a:lnSpc>
                <a:spcPct val="80000"/>
              </a:lnSpc>
            </a:pPr>
            <a:r>
              <a:rPr lang="en-US" sz="2400"/>
              <a:t>Entries </a:t>
            </a:r>
            <a:r>
              <a:rPr lang="en-US" sz="2400" i="1"/>
              <a:t>A</a:t>
            </a:r>
            <a:r>
              <a:rPr lang="en-US" sz="2400"/>
              <a:t>[</a:t>
            </a:r>
            <a:r>
              <a:rPr lang="en-US" sz="2400" i="1"/>
              <a:t>s</a:t>
            </a:r>
            <a:r>
              <a:rPr lang="en-US" sz="2400" i="1" baseline="-25000"/>
              <a:t>i</a:t>
            </a:r>
            <a:r>
              <a:rPr lang="en-US" sz="2400"/>
              <a:t>, </a:t>
            </a:r>
            <a:r>
              <a:rPr lang="en-US" sz="2400" i="1"/>
              <a:t>o</a:t>
            </a:r>
            <a:r>
              <a:rPr lang="en-US" sz="2400" i="1" baseline="-25000"/>
              <a:t>j</a:t>
            </a:r>
            <a:r>
              <a:rPr lang="en-US" sz="2400"/>
              <a:t>] </a:t>
            </a:r>
            <a:r>
              <a:rPr lang="en-US" sz="2400">
                <a:latin typeface="Symbol" panose="05050102010706020507" pitchFamily="18" charset="2"/>
                <a:sym typeface="Symbol" panose="05050102010706020507" pitchFamily="18" charset="2"/>
              </a:rPr>
              <a:t></a:t>
            </a:r>
            <a:r>
              <a:rPr lang="en-US">
                <a:latin typeface="Symbol" panose="05050102010706020507" pitchFamily="18" charset="2"/>
              </a:rPr>
              <a:t> </a:t>
            </a:r>
            <a:r>
              <a:rPr lang="en-US" sz="2400" i="1"/>
              <a:t>R</a:t>
            </a:r>
            <a:endParaRPr lang="en-US" sz="2400"/>
          </a:p>
          <a:p>
            <a:pPr>
              <a:lnSpc>
                <a:spcPct val="80000"/>
              </a:lnSpc>
            </a:pPr>
            <a:r>
              <a:rPr lang="en-US" sz="2400" i="1"/>
              <a:t>A</a:t>
            </a:r>
            <a:r>
              <a:rPr lang="en-US" sz="2400"/>
              <a:t>[</a:t>
            </a:r>
            <a:r>
              <a:rPr lang="en-US" sz="2400" i="1"/>
              <a:t>s</a:t>
            </a:r>
            <a:r>
              <a:rPr lang="en-US" sz="2400" i="1" baseline="-25000"/>
              <a:t>i</a:t>
            </a:r>
            <a:r>
              <a:rPr lang="en-US" sz="2400"/>
              <a:t>, </a:t>
            </a:r>
            <a:r>
              <a:rPr lang="en-US" sz="2400" i="1"/>
              <a:t>o</a:t>
            </a:r>
            <a:r>
              <a:rPr lang="en-US" sz="2400" i="1" baseline="-25000"/>
              <a:t>j</a:t>
            </a:r>
            <a:r>
              <a:rPr lang="en-US" sz="2400"/>
              <a:t>] = { </a:t>
            </a:r>
            <a:r>
              <a:rPr lang="en-US" sz="2400" i="1"/>
              <a:t>r</a:t>
            </a:r>
            <a:r>
              <a:rPr lang="en-US" sz="2400" i="1" baseline="-25000"/>
              <a:t>x</a:t>
            </a:r>
            <a:r>
              <a:rPr lang="en-US" sz="2400"/>
              <a:t>, …, </a:t>
            </a:r>
            <a:r>
              <a:rPr lang="en-US" sz="2400" i="1"/>
              <a:t>r</a:t>
            </a:r>
            <a:r>
              <a:rPr lang="en-US" sz="2400" i="1" baseline="-25000"/>
              <a:t>y</a:t>
            </a:r>
            <a:r>
              <a:rPr lang="en-US" sz="2400"/>
              <a:t> } means subject </a:t>
            </a:r>
            <a:r>
              <a:rPr lang="en-US" sz="2400" i="1"/>
              <a:t>s</a:t>
            </a:r>
            <a:r>
              <a:rPr lang="en-US" sz="2400" i="1" baseline="-25000"/>
              <a:t>i </a:t>
            </a:r>
            <a:r>
              <a:rPr lang="en-US" sz="2400"/>
              <a:t>has rights </a:t>
            </a:r>
            <a:r>
              <a:rPr lang="en-US" sz="2400" i="1"/>
              <a:t>r</a:t>
            </a:r>
            <a:r>
              <a:rPr lang="en-US" sz="2400" i="1" baseline="-25000"/>
              <a:t>x</a:t>
            </a:r>
            <a:r>
              <a:rPr lang="en-US" sz="2400"/>
              <a:t>, …, </a:t>
            </a:r>
            <a:r>
              <a:rPr lang="en-US" sz="2400" i="1"/>
              <a:t>r</a:t>
            </a:r>
            <a:r>
              <a:rPr lang="en-US" sz="2400" i="1" baseline="-25000"/>
              <a:t>y</a:t>
            </a:r>
            <a:r>
              <a:rPr lang="en-US" sz="2400"/>
              <a:t> over object </a:t>
            </a:r>
            <a:r>
              <a:rPr lang="en-US" sz="2400" i="1"/>
              <a:t>o</a:t>
            </a:r>
            <a:r>
              <a:rPr lang="en-US" sz="2400" i="1" baseline="-25000"/>
              <a:t>j</a:t>
            </a:r>
          </a:p>
        </p:txBody>
      </p:sp>
      <p:pic>
        <p:nvPicPr>
          <p:cNvPr id="11269" name="Picture 21"/>
          <p:cNvPicPr>
            <a:picLocks noGrp="1" noChangeAspect="1" noChangeArrowheads="1"/>
          </p:cNvPicPr>
          <p:nvPr>
            <p:ph type="body" idx="1"/>
            <p:custDataLst>
              <p:tags r:id="rId4"/>
            </p:custDataLst>
          </p:nvPr>
        </p:nvPicPr>
        <p:blipFill>
          <a:blip r:embed="rId23">
            <a:extLst>
              <a:ext uri="{28A0092B-C50C-407E-A947-70E740481C1C}">
                <a14:useLocalDpi xmlns:a14="http://schemas.microsoft.com/office/drawing/2010/main" val="0"/>
              </a:ext>
            </a:extLst>
          </a:blip>
          <a:srcRect/>
          <a:stretch>
            <a:fillRect/>
          </a:stretch>
        </p:blipFill>
        <p:spPr>
          <a:xfrm>
            <a:off x="1676399" y="4495800"/>
            <a:ext cx="4001069" cy="2231217"/>
          </a:xfrm>
          <a:noFill/>
        </p:spPr>
      </p:pic>
      <p:sp>
        <p:nvSpPr>
          <p:cNvPr id="11270" name="Slide Number Placeholder 1"/>
          <p:cNvSpPr>
            <a:spLocks noGrp="1"/>
          </p:cNvSpPr>
          <p:nvPr>
            <p:ph type="sldNum" sz="quarter" idx="12"/>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B7B3A932-28BF-43ED-AFF5-F03D1CDC0588}" type="slidenum">
              <a:rPr lang="en-US">
                <a:latin typeface="Arial" panose="020B0604020202020204" pitchFamily="34" charset="0"/>
              </a:rPr>
              <a:pPr/>
              <a:t>68</a:t>
            </a:fld>
            <a:endParaRPr lang="en-US">
              <a:latin typeface="Arial" panose="020B0604020202020204" pitchFamily="34" charset="0"/>
            </a:endParaRPr>
          </a:p>
        </p:txBody>
      </p:sp>
    </p:spTree>
    <p:extLst>
      <p:ext uri="{BB962C8B-B14F-4D97-AF65-F5344CB8AC3E}">
        <p14:creationId xmlns:p14="http://schemas.microsoft.com/office/powerpoint/2010/main" val="307700029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custDataLst>
              <p:tags r:id="rId1"/>
            </p:custDataLst>
          </p:nvPr>
        </p:nvSpPr>
        <p:spPr>
          <a:xfrm>
            <a:off x="2286000" y="152400"/>
            <a:ext cx="4267200" cy="715963"/>
          </a:xfrm>
        </p:spPr>
        <p:txBody>
          <a:bodyPr>
            <a:normAutofit fontScale="90000"/>
          </a:bodyPr>
          <a:lstStyle/>
          <a:p>
            <a:r>
              <a:rPr lang="en-US"/>
              <a:t>Access Control</a:t>
            </a:r>
          </a:p>
        </p:txBody>
      </p:sp>
      <p:sp>
        <p:nvSpPr>
          <p:cNvPr id="19459" name="Rectangle 3"/>
          <p:cNvSpPr>
            <a:spLocks noGrp="1" noChangeArrowheads="1"/>
          </p:cNvSpPr>
          <p:nvPr>
            <p:ph type="body" idx="1"/>
            <p:custDataLst>
              <p:tags r:id="rId2"/>
            </p:custDataLst>
          </p:nvPr>
        </p:nvSpPr>
        <p:spPr>
          <a:xfrm>
            <a:off x="990600" y="990600"/>
            <a:ext cx="7924800" cy="5715000"/>
          </a:xfrm>
        </p:spPr>
        <p:txBody>
          <a:bodyPr/>
          <a:lstStyle/>
          <a:p>
            <a:r>
              <a:rPr lang="en-US"/>
              <a:t>Discretionary Access Control</a:t>
            </a:r>
          </a:p>
          <a:p>
            <a:pPr lvl="1"/>
            <a:r>
              <a:rPr lang="en-US"/>
              <a:t>Access Matrix Model</a:t>
            </a:r>
          </a:p>
          <a:p>
            <a:pPr lvl="1"/>
            <a:r>
              <a:rPr lang="en-US">
                <a:solidFill>
                  <a:srgbClr val="5BA7FB"/>
                </a:solidFill>
              </a:rPr>
              <a:t>Implementation of the Access Control Matrix</a:t>
            </a:r>
          </a:p>
          <a:p>
            <a:pPr lvl="1"/>
            <a:r>
              <a:rPr lang="en-US"/>
              <a:t>Vulnerabilities of the Discretionary Policies</a:t>
            </a:r>
          </a:p>
          <a:p>
            <a:pPr lvl="1"/>
            <a:r>
              <a:rPr lang="en-US"/>
              <a:t>Additional features of DAC</a:t>
            </a:r>
          </a:p>
        </p:txBody>
      </p:sp>
      <p:sp>
        <p:nvSpPr>
          <p:cNvPr id="19460" name="Slide Number Placeholder 1"/>
          <p:cNvSpPr>
            <a:spLocks noGrp="1"/>
          </p:cNvSpPr>
          <p:nvPr>
            <p:ph type="sldNum" sz="quarter" idx="12"/>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D76C92C1-5468-43AE-BFD9-C02CC570F19B}" type="slidenum">
              <a:rPr lang="en-US">
                <a:latin typeface="Arial" panose="020B0604020202020204" pitchFamily="34" charset="0"/>
              </a:rPr>
              <a:pPr/>
              <a:t>69</a:t>
            </a:fld>
            <a:endParaRPr lang="en-US">
              <a:latin typeface="Arial" panose="020B0604020202020204" pitchFamily="34" charset="0"/>
            </a:endParaRPr>
          </a:p>
        </p:txBody>
      </p:sp>
    </p:spTree>
    <p:extLst>
      <p:ext uri="{BB962C8B-B14F-4D97-AF65-F5344CB8AC3E}">
        <p14:creationId xmlns:p14="http://schemas.microsoft.com/office/powerpoint/2010/main" val="517340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idx="1"/>
            <p:custDataLst>
              <p:tags r:id="rId1"/>
            </p:custDataLst>
          </p:nvPr>
        </p:nvSpPr>
        <p:spPr/>
        <p:txBody>
          <a:bodyPr>
            <a:noAutofit/>
          </a:bodyPr>
          <a:lstStyle/>
          <a:p>
            <a:pPr algn="just" eaLnBrk="1" hangingPunct="1"/>
            <a:r>
              <a:rPr lang="en-US" sz="2600" dirty="0"/>
              <a:t>Wise decisions require:</a:t>
            </a:r>
          </a:p>
          <a:p>
            <a:pPr lvl="1" algn="just" eaLnBrk="1" hangingPunct="1"/>
            <a:r>
              <a:rPr lang="en-US" sz="2600" dirty="0"/>
              <a:t>Accurate and timely information</a:t>
            </a:r>
          </a:p>
          <a:p>
            <a:pPr lvl="1" algn="just" eaLnBrk="1" hangingPunct="1"/>
            <a:r>
              <a:rPr lang="en-US" sz="2600" dirty="0"/>
              <a:t>Information integrity</a:t>
            </a:r>
          </a:p>
          <a:p>
            <a:pPr algn="just" eaLnBrk="1" hangingPunct="1"/>
            <a:r>
              <a:rPr lang="en-US" sz="2600" dirty="0"/>
              <a:t>Information system: comprised of components working together to produce and generate accurate information</a:t>
            </a:r>
          </a:p>
          <a:p>
            <a:pPr algn="just" eaLnBrk="1" hangingPunct="1"/>
            <a:r>
              <a:rPr lang="en-US" sz="2600" dirty="0"/>
              <a:t>Categorized based on usage: low-level, mid-level and high-level</a:t>
            </a:r>
          </a:p>
        </p:txBody>
      </p:sp>
      <p:sp>
        <p:nvSpPr>
          <p:cNvPr id="9219" name="Slide Number Placeholder 4"/>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57970CF7-B269-4E1D-9E64-3336E6397FC8}" type="slidenum">
              <a:rPr lang="en-US"/>
              <a:pPr/>
              <a:t>7</a:t>
            </a:fld>
            <a:endParaRPr lang="en-US"/>
          </a:p>
        </p:txBody>
      </p:sp>
      <p:sp>
        <p:nvSpPr>
          <p:cNvPr id="56322" name="Rectangle 2"/>
          <p:cNvSpPr>
            <a:spLocks noGrp="1" noChangeArrowheads="1"/>
          </p:cNvSpPr>
          <p:nvPr>
            <p:ph type="title"/>
            <p:custDataLst>
              <p:tags r:id="rId2"/>
            </p:custDataLst>
          </p:nvPr>
        </p:nvSpPr>
        <p:spPr/>
        <p:txBody>
          <a:bodyPr>
            <a:normAutofit/>
          </a:bodyPr>
          <a:lstStyle/>
          <a:p>
            <a:pPr eaLnBrk="1" fontAlgn="auto" hangingPunct="1">
              <a:spcAft>
                <a:spcPts val="0"/>
              </a:spcAft>
              <a:defRPr/>
            </a:pPr>
            <a:r>
              <a:rPr lang="en-US" sz="3600" b="1" dirty="0"/>
              <a:t>Information Systems</a:t>
            </a:r>
          </a:p>
        </p:txBody>
      </p:sp>
    </p:spTree>
    <p:extLst>
      <p:ext uri="{BB962C8B-B14F-4D97-AF65-F5344CB8AC3E}">
        <p14:creationId xmlns:p14="http://schemas.microsoft.com/office/powerpoint/2010/main" val="262271472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custDataLst>
              <p:tags r:id="rId1"/>
            </p:custDataLst>
          </p:nvPr>
        </p:nvSpPr>
        <p:spPr/>
        <p:txBody>
          <a:bodyPr/>
          <a:lstStyle/>
          <a:p>
            <a:r>
              <a:rPr lang="en-US"/>
              <a:t>ACM Implementation</a:t>
            </a:r>
          </a:p>
        </p:txBody>
      </p:sp>
      <p:sp>
        <p:nvSpPr>
          <p:cNvPr id="20483" name="Rectangle 3"/>
          <p:cNvSpPr>
            <a:spLocks noGrp="1" noChangeArrowheads="1"/>
          </p:cNvSpPr>
          <p:nvPr>
            <p:ph type="body" idx="1"/>
            <p:custDataLst>
              <p:tags r:id="rId2"/>
            </p:custDataLst>
          </p:nvPr>
        </p:nvSpPr>
        <p:spPr/>
        <p:txBody>
          <a:bodyPr/>
          <a:lstStyle/>
          <a:p>
            <a:r>
              <a:rPr lang="en-US" sz="2800"/>
              <a:t>ACM is an </a:t>
            </a:r>
            <a:r>
              <a:rPr lang="en-US" sz="2800" b="1"/>
              <a:t>abstract</a:t>
            </a:r>
            <a:r>
              <a:rPr lang="en-US" sz="2800"/>
              <a:t> model</a:t>
            </a:r>
          </a:p>
          <a:p>
            <a:pPr lvl="1"/>
            <a:r>
              <a:rPr lang="en-US" sz="2600"/>
              <a:t>Rights may vary depending on the object involved</a:t>
            </a:r>
          </a:p>
          <a:p>
            <a:r>
              <a:rPr lang="en-US" sz="2800"/>
              <a:t>ACM is implemented primarily in three ways</a:t>
            </a:r>
          </a:p>
          <a:p>
            <a:pPr lvl="1"/>
            <a:r>
              <a:rPr lang="en-US" sz="2600"/>
              <a:t>Authorization Table</a:t>
            </a:r>
          </a:p>
          <a:p>
            <a:pPr lvl="1"/>
            <a:r>
              <a:rPr lang="en-US" sz="2600"/>
              <a:t>Capabilities (rows)</a:t>
            </a:r>
          </a:p>
          <a:p>
            <a:pPr lvl="1"/>
            <a:r>
              <a:rPr lang="en-US" sz="2600"/>
              <a:t>Access control lists (columns)</a:t>
            </a:r>
            <a:endParaRPr lang="en-US"/>
          </a:p>
        </p:txBody>
      </p:sp>
      <p:sp>
        <p:nvSpPr>
          <p:cNvPr id="20484" name="Slide Number Placeholder 1"/>
          <p:cNvSpPr>
            <a:spLocks noGrp="1"/>
          </p:cNvSpPr>
          <p:nvPr>
            <p:ph type="sldNum" sz="quarter" idx="12"/>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E9C1E7C7-1F4A-40B3-965E-DE5BEA21C32D}" type="slidenum">
              <a:rPr lang="en-US">
                <a:latin typeface="Arial" panose="020B0604020202020204" pitchFamily="34" charset="0"/>
              </a:rPr>
              <a:pPr/>
              <a:t>70</a:t>
            </a:fld>
            <a:endParaRPr lang="en-US">
              <a:latin typeface="Arial" panose="020B0604020202020204" pitchFamily="34" charset="0"/>
            </a:endParaRPr>
          </a:p>
        </p:txBody>
      </p:sp>
    </p:spTree>
    <p:extLst>
      <p:ext uri="{BB962C8B-B14F-4D97-AF65-F5344CB8AC3E}">
        <p14:creationId xmlns:p14="http://schemas.microsoft.com/office/powerpoint/2010/main" val="31976487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custDataLst>
              <p:tags r:id="rId1"/>
            </p:custDataLst>
          </p:nvPr>
        </p:nvSpPr>
        <p:spPr/>
        <p:txBody>
          <a:bodyPr/>
          <a:lstStyle/>
          <a:p>
            <a:r>
              <a:rPr lang="en-US"/>
              <a:t>Authorization Table</a:t>
            </a:r>
          </a:p>
        </p:txBody>
      </p:sp>
      <p:pic>
        <p:nvPicPr>
          <p:cNvPr id="21507" name="Picture 3"/>
          <p:cNvPicPr>
            <a:picLocks noGrp="1" noChangeAspect="1" noChangeArrowheads="1"/>
          </p:cNvPicPr>
          <p:nvPr>
            <p:ph idx="1"/>
            <p:custDataLst>
              <p:tags r:id="rId2"/>
            </p:custDataLst>
          </p:nvPr>
        </p:nvPicPr>
        <p:blipFill>
          <a:blip r:embed="rId6">
            <a:extLst>
              <a:ext uri="{28A0092B-C50C-407E-A947-70E740481C1C}">
                <a14:useLocalDpi xmlns:a14="http://schemas.microsoft.com/office/drawing/2010/main" val="0"/>
              </a:ext>
            </a:extLst>
          </a:blip>
          <a:srcRect/>
          <a:stretch>
            <a:fillRect/>
          </a:stretch>
        </p:blipFill>
        <p:spPr>
          <a:xfrm>
            <a:off x="2362200" y="2343150"/>
            <a:ext cx="4301258" cy="4514850"/>
          </a:xfrm>
          <a:noFill/>
        </p:spPr>
      </p:pic>
      <p:sp>
        <p:nvSpPr>
          <p:cNvPr id="21508" name="Text Box 4"/>
          <p:cNvSpPr txBox="1">
            <a:spLocks noChangeArrowheads="1"/>
          </p:cNvSpPr>
          <p:nvPr>
            <p:custDataLst>
              <p:tags r:id="rId3"/>
            </p:custDataLst>
          </p:nvPr>
        </p:nvSpPr>
        <p:spPr bwMode="auto">
          <a:xfrm>
            <a:off x="762000" y="1447800"/>
            <a:ext cx="7315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50000"/>
              </a:spcBef>
            </a:pPr>
            <a:endParaRPr lang="en-US">
              <a:latin typeface="Garamond" panose="02020404030301010803" pitchFamily="18" charset="0"/>
            </a:endParaRPr>
          </a:p>
        </p:txBody>
      </p:sp>
      <p:sp>
        <p:nvSpPr>
          <p:cNvPr id="84997" name="Text Box 5"/>
          <p:cNvSpPr txBox="1">
            <a:spLocks noChangeArrowheads="1"/>
          </p:cNvSpPr>
          <p:nvPr>
            <p:custDataLst>
              <p:tags r:id="rId4"/>
            </p:custDataLst>
          </p:nvPr>
        </p:nvSpPr>
        <p:spPr bwMode="auto">
          <a:xfrm>
            <a:off x="1143000" y="1447800"/>
            <a:ext cx="6858000" cy="972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20000"/>
              </a:spcBef>
              <a:buClr>
                <a:schemeClr val="hlink"/>
              </a:buClr>
              <a:buSzPct val="70000"/>
              <a:buFont typeface="Wingdings" pitchFamily="2" charset="2"/>
              <a:buChar char="n"/>
              <a:defRPr/>
            </a:pPr>
            <a:r>
              <a:rPr lang="en-US" sz="2600" dirty="0">
                <a:effectLst>
                  <a:outerShdw blurRad="38100" dist="38100" dir="2700000" algn="tl">
                    <a:srgbClr val="FFFFFF"/>
                  </a:outerShdw>
                </a:effectLst>
                <a:latin typeface="Garamond" pitchFamily="18" charset="0"/>
              </a:rPr>
              <a:t> Three columns: subjects, actions, objects</a:t>
            </a:r>
          </a:p>
          <a:p>
            <a:pPr eaLnBrk="1" hangingPunct="1">
              <a:spcBef>
                <a:spcPct val="20000"/>
              </a:spcBef>
              <a:buClr>
                <a:schemeClr val="hlink"/>
              </a:buClr>
              <a:buSzPct val="70000"/>
              <a:buFont typeface="Wingdings" pitchFamily="2" charset="2"/>
              <a:buChar char="n"/>
              <a:defRPr/>
            </a:pPr>
            <a:r>
              <a:rPr lang="en-US" sz="2600" dirty="0">
                <a:effectLst>
                  <a:outerShdw blurRad="38100" dist="38100" dir="2700000" algn="tl">
                    <a:srgbClr val="FFFFFF"/>
                  </a:outerShdw>
                </a:effectLst>
                <a:latin typeface="Garamond" pitchFamily="18" charset="0"/>
              </a:rPr>
              <a:t> Generally used in DBMS systems</a:t>
            </a:r>
          </a:p>
        </p:txBody>
      </p:sp>
      <p:sp>
        <p:nvSpPr>
          <p:cNvPr id="21510" name="Slide Number Placeholder 1"/>
          <p:cNvSpPr>
            <a:spLocks noGrp="1"/>
          </p:cNvSpPr>
          <p:nvPr>
            <p:ph type="sldNum" sz="quarter" idx="12"/>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BA56656A-D89D-4532-AB19-2CFAEA3F50ED}" type="slidenum">
              <a:rPr lang="en-US">
                <a:latin typeface="Arial" panose="020B0604020202020204" pitchFamily="34" charset="0"/>
              </a:rPr>
              <a:pPr/>
              <a:t>71</a:t>
            </a:fld>
            <a:endParaRPr lang="en-US" dirty="0">
              <a:latin typeface="Arial" panose="020B0604020202020204" pitchFamily="34" charset="0"/>
            </a:endParaRPr>
          </a:p>
        </p:txBody>
      </p:sp>
    </p:spTree>
    <p:extLst>
      <p:ext uri="{BB962C8B-B14F-4D97-AF65-F5344CB8AC3E}">
        <p14:creationId xmlns:p14="http://schemas.microsoft.com/office/powerpoint/2010/main" val="280798830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custDataLst>
              <p:tags r:id="rId1"/>
            </p:custDataLst>
          </p:nvPr>
        </p:nvSpPr>
        <p:spPr>
          <a:xfrm>
            <a:off x="990600" y="136525"/>
            <a:ext cx="7772400" cy="914400"/>
          </a:xfrm>
        </p:spPr>
        <p:txBody>
          <a:bodyPr/>
          <a:lstStyle/>
          <a:p>
            <a:r>
              <a:rPr lang="en-US" dirty="0"/>
              <a:t>Access Control List (ACL)</a:t>
            </a:r>
          </a:p>
        </p:txBody>
      </p:sp>
      <p:sp>
        <p:nvSpPr>
          <p:cNvPr id="22531" name="Rectangle 3"/>
          <p:cNvSpPr>
            <a:spLocks noGrp="1" noChangeArrowheads="1"/>
          </p:cNvSpPr>
          <p:nvPr>
            <p:ph type="body" idx="1"/>
            <p:custDataLst>
              <p:tags r:id="rId2"/>
            </p:custDataLst>
          </p:nvPr>
        </p:nvSpPr>
        <p:spPr>
          <a:xfrm>
            <a:off x="545911" y="1869791"/>
            <a:ext cx="2961564" cy="4114800"/>
          </a:xfrm>
        </p:spPr>
        <p:txBody>
          <a:bodyPr>
            <a:normAutofit/>
          </a:bodyPr>
          <a:lstStyle/>
          <a:p>
            <a:pPr algn="just"/>
            <a:r>
              <a:rPr lang="en-US" sz="2500" dirty="0"/>
              <a:t>Matrix is stored by column. </a:t>
            </a:r>
          </a:p>
          <a:p>
            <a:pPr algn="just"/>
            <a:r>
              <a:rPr lang="en-US" sz="2500" dirty="0"/>
              <a:t>Each object is associated with a list</a:t>
            </a:r>
          </a:p>
          <a:p>
            <a:pPr algn="just"/>
            <a:r>
              <a:rPr lang="en-US" sz="2500" dirty="0"/>
              <a:t>Indicate for each subject the actions that the subject can exercise on the object</a:t>
            </a:r>
          </a:p>
        </p:txBody>
      </p:sp>
      <p:pic>
        <p:nvPicPr>
          <p:cNvPr id="22532" name="Picture 4"/>
          <p:cNvPicPr>
            <a:picLocks noChangeAspect="1" noChangeArrowheads="1"/>
          </p:cNvPicPr>
          <p:nvPr>
            <p:custDataLst>
              <p:tags r:id="rId3"/>
            </p:custDataLst>
          </p:nvPr>
        </p:nvPicPr>
        <p:blipFill>
          <a:blip r:embed="rId6">
            <a:extLst>
              <a:ext uri="{28A0092B-C50C-407E-A947-70E740481C1C}">
                <a14:useLocalDpi xmlns:a14="http://schemas.microsoft.com/office/drawing/2010/main" val="0"/>
              </a:ext>
            </a:extLst>
          </a:blip>
          <a:srcRect/>
          <a:stretch>
            <a:fillRect/>
          </a:stretch>
        </p:blipFill>
        <p:spPr bwMode="auto">
          <a:xfrm>
            <a:off x="3762618" y="879979"/>
            <a:ext cx="5000382" cy="59780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533" name="Slide Number Placeholder 1"/>
          <p:cNvSpPr>
            <a:spLocks noGrp="1"/>
          </p:cNvSpPr>
          <p:nvPr>
            <p:ph type="sldNum" sz="quarter" idx="12"/>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C17F0A13-3D01-403F-98D6-0ED226A35A1D}" type="slidenum">
              <a:rPr lang="en-US">
                <a:latin typeface="Arial" panose="020B0604020202020204" pitchFamily="34" charset="0"/>
              </a:rPr>
              <a:pPr/>
              <a:t>72</a:t>
            </a:fld>
            <a:endParaRPr lang="en-US" dirty="0">
              <a:latin typeface="Arial" panose="020B0604020202020204" pitchFamily="34" charset="0"/>
            </a:endParaRPr>
          </a:p>
        </p:txBody>
      </p:sp>
    </p:spTree>
    <p:extLst>
      <p:ext uri="{BB962C8B-B14F-4D97-AF65-F5344CB8AC3E}">
        <p14:creationId xmlns:p14="http://schemas.microsoft.com/office/powerpoint/2010/main" val="160825794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BD64A48-B733-9243-8BE8-93F2CA4C1D52}" type="slidenum">
              <a:rPr lang="en-US" smtClean="0"/>
              <a:pPr/>
              <a:t>73</a:t>
            </a:fld>
            <a:endParaRPr lang="en-US"/>
          </a:p>
        </p:txBody>
      </p:sp>
      <p:pic>
        <p:nvPicPr>
          <p:cNvPr id="5" name="Picture 3"/>
          <p:cNvPicPr>
            <a:picLocks noGrp="1" noChangeAspect="1" noChangeArrowheads="1"/>
          </p:cNvPicPr>
          <p:nvPr>
            <p:ph idx="1"/>
            <p:custDataLst>
              <p:tags r:id="rId1"/>
            </p:custDataLst>
          </p:nvPr>
        </p:nvPicPr>
        <p:blipFill>
          <a:blip r:embed="rId5">
            <a:extLst>
              <a:ext uri="{28A0092B-C50C-407E-A947-70E740481C1C}">
                <a14:useLocalDpi xmlns:a14="http://schemas.microsoft.com/office/drawing/2010/main" val="0"/>
              </a:ext>
            </a:extLst>
          </a:blip>
          <a:srcRect/>
          <a:stretch>
            <a:fillRect/>
          </a:stretch>
        </p:blipFill>
        <p:spPr>
          <a:xfrm>
            <a:off x="0" y="1417638"/>
            <a:ext cx="4301258" cy="4514850"/>
          </a:xfrm>
          <a:noFill/>
        </p:spPr>
      </p:pic>
      <p:pic>
        <p:nvPicPr>
          <p:cNvPr id="6" name="Picture 4"/>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3762618" y="879979"/>
            <a:ext cx="5000382" cy="59780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2"/>
          <p:cNvSpPr>
            <a:spLocks noGrp="1" noChangeArrowheads="1"/>
          </p:cNvSpPr>
          <p:nvPr>
            <p:ph type="title"/>
            <p:custDataLst>
              <p:tags r:id="rId3"/>
            </p:custDataLst>
          </p:nvPr>
        </p:nvSpPr>
        <p:spPr>
          <a:xfrm>
            <a:off x="990600" y="136525"/>
            <a:ext cx="7772400" cy="914400"/>
          </a:xfrm>
        </p:spPr>
        <p:txBody>
          <a:bodyPr/>
          <a:lstStyle/>
          <a:p>
            <a:r>
              <a:rPr lang="en-US" dirty="0"/>
              <a:t>Access Control List (ACL)</a:t>
            </a:r>
          </a:p>
        </p:txBody>
      </p:sp>
    </p:spTree>
    <p:extLst>
      <p:ext uri="{BB962C8B-B14F-4D97-AF65-F5344CB8AC3E}">
        <p14:creationId xmlns:p14="http://schemas.microsoft.com/office/powerpoint/2010/main" val="274486463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custDataLst>
              <p:tags r:id="rId1"/>
            </p:custDataLst>
          </p:nvPr>
        </p:nvSpPr>
        <p:spPr>
          <a:xfrm>
            <a:off x="461196" y="260254"/>
            <a:ext cx="7772400" cy="914400"/>
          </a:xfrm>
        </p:spPr>
        <p:txBody>
          <a:bodyPr/>
          <a:lstStyle/>
          <a:p>
            <a:r>
              <a:rPr lang="en-US" dirty="0"/>
              <a:t>Capability List</a:t>
            </a:r>
          </a:p>
        </p:txBody>
      </p:sp>
      <p:sp>
        <p:nvSpPr>
          <p:cNvPr id="23555" name="Rectangle 3"/>
          <p:cNvSpPr>
            <a:spLocks noGrp="1" noChangeArrowheads="1"/>
          </p:cNvSpPr>
          <p:nvPr>
            <p:ph type="body" idx="1"/>
            <p:custDataLst>
              <p:tags r:id="rId2"/>
            </p:custDataLst>
          </p:nvPr>
        </p:nvSpPr>
        <p:spPr>
          <a:xfrm>
            <a:off x="166048" y="2007358"/>
            <a:ext cx="2699982" cy="4114800"/>
          </a:xfrm>
        </p:spPr>
        <p:txBody>
          <a:bodyPr>
            <a:normAutofit lnSpcReduction="10000"/>
          </a:bodyPr>
          <a:lstStyle/>
          <a:p>
            <a:pPr algn="just"/>
            <a:r>
              <a:rPr lang="en-US" sz="2400" dirty="0"/>
              <a:t>Matrix is stored by row</a:t>
            </a:r>
          </a:p>
          <a:p>
            <a:pPr algn="just"/>
            <a:r>
              <a:rPr lang="en-US" sz="2400" dirty="0"/>
              <a:t>Each user is associated with a capability list</a:t>
            </a:r>
          </a:p>
          <a:p>
            <a:pPr algn="just"/>
            <a:r>
              <a:rPr lang="en-US" sz="2400" dirty="0"/>
              <a:t>Indicating for each object the access that the user is allow to exercise on the object</a:t>
            </a:r>
          </a:p>
        </p:txBody>
      </p:sp>
      <p:pic>
        <p:nvPicPr>
          <p:cNvPr id="23556" name="Picture 4"/>
          <p:cNvPicPr>
            <a:picLocks noChangeAspect="1" noChangeArrowheads="1"/>
          </p:cNvPicPr>
          <p:nvPr>
            <p:custDataLst>
              <p:tags r:id="rId3"/>
            </p:custDataLst>
          </p:nvPr>
        </p:nvPicPr>
        <p:blipFill>
          <a:blip r:embed="rId5">
            <a:extLst>
              <a:ext uri="{28A0092B-C50C-407E-A947-70E740481C1C}">
                <a14:useLocalDpi xmlns:a14="http://schemas.microsoft.com/office/drawing/2010/main" val="0"/>
              </a:ext>
            </a:extLst>
          </a:blip>
          <a:srcRect/>
          <a:stretch>
            <a:fillRect/>
          </a:stretch>
        </p:blipFill>
        <p:spPr bwMode="auto">
          <a:xfrm>
            <a:off x="3316406" y="1317506"/>
            <a:ext cx="4917190" cy="55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557" name="Slide Number Placeholder 1"/>
          <p:cNvSpPr>
            <a:spLocks noGrp="1"/>
          </p:cNvSpPr>
          <p:nvPr>
            <p:ph type="sldNum" sz="quarter" idx="12"/>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750BF6C8-708C-4093-B273-1A9A9B7BE4B3}" type="slidenum">
              <a:rPr lang="en-US">
                <a:latin typeface="Arial" panose="020B0604020202020204" pitchFamily="34" charset="0"/>
              </a:rPr>
              <a:pPr/>
              <a:t>74</a:t>
            </a:fld>
            <a:endParaRPr lang="en-US" dirty="0">
              <a:latin typeface="Arial" panose="020B0604020202020204" pitchFamily="34" charset="0"/>
            </a:endParaRPr>
          </a:p>
        </p:txBody>
      </p:sp>
    </p:spTree>
    <p:extLst>
      <p:ext uri="{BB962C8B-B14F-4D97-AF65-F5344CB8AC3E}">
        <p14:creationId xmlns:p14="http://schemas.microsoft.com/office/powerpoint/2010/main" val="331940240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BD64A48-B733-9243-8BE8-93F2CA4C1D52}" type="slidenum">
              <a:rPr lang="en-US" smtClean="0"/>
              <a:pPr/>
              <a:t>75</a:t>
            </a:fld>
            <a:endParaRPr lang="en-US"/>
          </a:p>
        </p:txBody>
      </p:sp>
      <p:pic>
        <p:nvPicPr>
          <p:cNvPr id="5" name="Picture 3"/>
          <p:cNvPicPr>
            <a:picLocks noGrp="1" noChangeAspect="1" noChangeArrowheads="1"/>
          </p:cNvPicPr>
          <p:nvPr>
            <p:ph idx="1"/>
            <p:custDataLst>
              <p:tags r:id="rId1"/>
            </p:custDataLst>
          </p:nvPr>
        </p:nvPicPr>
        <p:blipFill>
          <a:blip r:embed="rId5">
            <a:extLst>
              <a:ext uri="{28A0092B-C50C-407E-A947-70E740481C1C}">
                <a14:useLocalDpi xmlns:a14="http://schemas.microsoft.com/office/drawing/2010/main" val="0"/>
              </a:ext>
            </a:extLst>
          </a:blip>
          <a:srcRect/>
          <a:stretch>
            <a:fillRect/>
          </a:stretch>
        </p:blipFill>
        <p:spPr>
          <a:xfrm>
            <a:off x="0" y="1417638"/>
            <a:ext cx="4301258" cy="4514850"/>
          </a:xfrm>
          <a:noFill/>
        </p:spPr>
      </p:pic>
      <p:pic>
        <p:nvPicPr>
          <p:cNvPr id="6" name="Picture 4"/>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4094605" y="1317506"/>
            <a:ext cx="4917190" cy="55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2"/>
          <p:cNvSpPr>
            <a:spLocks noGrp="1" noChangeArrowheads="1"/>
          </p:cNvSpPr>
          <p:nvPr>
            <p:ph type="title"/>
            <p:custDataLst>
              <p:tags r:id="rId3"/>
            </p:custDataLst>
          </p:nvPr>
        </p:nvSpPr>
        <p:spPr>
          <a:xfrm>
            <a:off x="461196" y="260254"/>
            <a:ext cx="7772400" cy="914400"/>
          </a:xfrm>
        </p:spPr>
        <p:txBody>
          <a:bodyPr/>
          <a:lstStyle/>
          <a:p>
            <a:r>
              <a:rPr lang="en-US" dirty="0"/>
              <a:t>Capability List</a:t>
            </a:r>
          </a:p>
        </p:txBody>
      </p:sp>
    </p:spTree>
    <p:extLst>
      <p:ext uri="{BB962C8B-B14F-4D97-AF65-F5344CB8AC3E}">
        <p14:creationId xmlns:p14="http://schemas.microsoft.com/office/powerpoint/2010/main" val="306987811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custDataLst>
              <p:tags r:id="rId1"/>
            </p:custDataLst>
          </p:nvPr>
        </p:nvSpPr>
        <p:spPr/>
        <p:txBody>
          <a:bodyPr/>
          <a:lstStyle/>
          <a:p>
            <a:r>
              <a:rPr lang="en-US"/>
              <a:t>ACLs vs Capability List</a:t>
            </a:r>
          </a:p>
        </p:txBody>
      </p:sp>
      <p:sp>
        <p:nvSpPr>
          <p:cNvPr id="24579" name="Rectangle 3"/>
          <p:cNvSpPr>
            <a:spLocks noGrp="1" noChangeArrowheads="1"/>
          </p:cNvSpPr>
          <p:nvPr>
            <p:ph type="body" idx="1"/>
            <p:custDataLst>
              <p:tags r:id="rId2"/>
            </p:custDataLst>
          </p:nvPr>
        </p:nvSpPr>
        <p:spPr>
          <a:xfrm>
            <a:off x="1066800" y="1600200"/>
            <a:ext cx="7620000" cy="4876800"/>
          </a:xfrm>
        </p:spPr>
        <p:txBody>
          <a:bodyPr/>
          <a:lstStyle/>
          <a:p>
            <a:pPr algn="just"/>
            <a:r>
              <a:rPr lang="en-US" sz="2800" dirty="0"/>
              <a:t>Immediate to check the authorization holding on an object with ACLs.  (subject?)</a:t>
            </a:r>
          </a:p>
          <a:p>
            <a:pPr algn="just"/>
            <a:r>
              <a:rPr lang="en-US" sz="2800" dirty="0"/>
              <a:t>Immediate to determine the privileges of a subject with Capability lists. (object?)</a:t>
            </a:r>
          </a:p>
          <a:p>
            <a:pPr algn="just"/>
            <a:r>
              <a:rPr lang="en-US" sz="2800" dirty="0"/>
              <a:t>Distributed system, </a:t>
            </a:r>
          </a:p>
          <a:p>
            <a:pPr lvl="1" algn="just"/>
            <a:r>
              <a:rPr lang="en-US" sz="2400" dirty="0"/>
              <a:t>authenticate once,  access various servers</a:t>
            </a:r>
          </a:p>
          <a:p>
            <a:pPr lvl="1" algn="just"/>
            <a:r>
              <a:rPr lang="en-US" sz="2400" dirty="0"/>
              <a:t> choose which one?</a:t>
            </a:r>
          </a:p>
          <a:p>
            <a:pPr algn="just"/>
            <a:r>
              <a:rPr lang="en-US" sz="2800" dirty="0"/>
              <a:t>Limited number of groups of users, small bit vectors, authorization specified by owner.</a:t>
            </a:r>
          </a:p>
          <a:p>
            <a:pPr lvl="1" algn="just"/>
            <a:r>
              <a:rPr lang="en-US" sz="2400" dirty="0"/>
              <a:t>Which one?</a:t>
            </a:r>
          </a:p>
        </p:txBody>
      </p:sp>
      <p:sp>
        <p:nvSpPr>
          <p:cNvPr id="24580" name="Slide Number Placeholder 1"/>
          <p:cNvSpPr>
            <a:spLocks noGrp="1"/>
          </p:cNvSpPr>
          <p:nvPr>
            <p:ph type="sldNum" sz="quarter" idx="12"/>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7F140944-6B7C-4FAB-9555-CB61BD4A05AB}" type="slidenum">
              <a:rPr lang="en-US">
                <a:latin typeface="Arial" panose="020B0604020202020204" pitchFamily="34" charset="0"/>
              </a:rPr>
              <a:pPr/>
              <a:t>76</a:t>
            </a:fld>
            <a:endParaRPr lang="en-US" dirty="0">
              <a:latin typeface="Arial" panose="020B0604020202020204" pitchFamily="34" charset="0"/>
            </a:endParaRPr>
          </a:p>
        </p:txBody>
      </p:sp>
    </p:spTree>
    <p:extLst>
      <p:ext uri="{BB962C8B-B14F-4D97-AF65-F5344CB8AC3E}">
        <p14:creationId xmlns:p14="http://schemas.microsoft.com/office/powerpoint/2010/main" val="322485232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custDataLst>
              <p:tags r:id="rId1"/>
            </p:custDataLst>
          </p:nvPr>
        </p:nvSpPr>
        <p:spPr/>
        <p:txBody>
          <a:bodyPr/>
          <a:lstStyle/>
          <a:p>
            <a:r>
              <a:rPr lang="en-US" sz="4000"/>
              <a:t>Basic Operations in Access Control</a:t>
            </a:r>
          </a:p>
        </p:txBody>
      </p:sp>
      <p:sp>
        <p:nvSpPr>
          <p:cNvPr id="25603" name="Rectangle 3"/>
          <p:cNvSpPr>
            <a:spLocks noGrp="1" noChangeArrowheads="1"/>
          </p:cNvSpPr>
          <p:nvPr>
            <p:ph type="body" idx="1"/>
            <p:custDataLst>
              <p:tags r:id="rId2"/>
            </p:custDataLst>
          </p:nvPr>
        </p:nvSpPr>
        <p:spPr/>
        <p:txBody>
          <a:bodyPr>
            <a:normAutofit/>
          </a:bodyPr>
          <a:lstStyle/>
          <a:p>
            <a:pPr algn="just">
              <a:lnSpc>
                <a:spcPct val="90000"/>
              </a:lnSpc>
            </a:pPr>
            <a:r>
              <a:rPr lang="en-US" sz="2700" u="sng" dirty="0"/>
              <a:t>Grant</a:t>
            </a:r>
            <a:r>
              <a:rPr lang="en-US" sz="2700" i="1" dirty="0"/>
              <a:t> </a:t>
            </a:r>
            <a:r>
              <a:rPr lang="en-US" sz="2700" dirty="0"/>
              <a:t>permissions</a:t>
            </a:r>
          </a:p>
          <a:p>
            <a:pPr lvl="1" algn="just">
              <a:lnSpc>
                <a:spcPct val="90000"/>
              </a:lnSpc>
            </a:pPr>
            <a:r>
              <a:rPr lang="en-US" sz="2700" dirty="0"/>
              <a:t>Inserting values in the matrix’s entries</a:t>
            </a:r>
          </a:p>
          <a:p>
            <a:pPr algn="just">
              <a:lnSpc>
                <a:spcPct val="90000"/>
              </a:lnSpc>
            </a:pPr>
            <a:r>
              <a:rPr lang="en-US" sz="2700" u="sng" dirty="0"/>
              <a:t>Revoke</a:t>
            </a:r>
            <a:r>
              <a:rPr lang="en-US" sz="2700" i="1" dirty="0"/>
              <a:t> </a:t>
            </a:r>
            <a:r>
              <a:rPr lang="en-US" sz="2700" dirty="0"/>
              <a:t>permissions</a:t>
            </a:r>
          </a:p>
          <a:p>
            <a:pPr lvl="1" algn="just">
              <a:lnSpc>
                <a:spcPct val="90000"/>
              </a:lnSpc>
            </a:pPr>
            <a:r>
              <a:rPr lang="en-US" sz="2700" dirty="0"/>
              <a:t>Remove values from the matrix’s entries</a:t>
            </a:r>
          </a:p>
          <a:p>
            <a:pPr algn="just">
              <a:lnSpc>
                <a:spcPct val="90000"/>
              </a:lnSpc>
            </a:pPr>
            <a:r>
              <a:rPr lang="en-US" sz="2700" u="sng" dirty="0"/>
              <a:t>Check</a:t>
            </a:r>
            <a:r>
              <a:rPr lang="en-US" sz="2700" i="1" dirty="0"/>
              <a:t> </a:t>
            </a:r>
            <a:r>
              <a:rPr lang="en-US" sz="2700" dirty="0"/>
              <a:t>permissions</a:t>
            </a:r>
          </a:p>
          <a:p>
            <a:pPr lvl="1" algn="just">
              <a:lnSpc>
                <a:spcPct val="90000"/>
              </a:lnSpc>
            </a:pPr>
            <a:r>
              <a:rPr lang="en-US" sz="2700" dirty="0"/>
              <a:t>Verifying whether the entry related to a subject</a:t>
            </a:r>
            <a:r>
              <a:rPr lang="en-US" sz="2700" i="1" dirty="0"/>
              <a:t> s </a:t>
            </a:r>
            <a:r>
              <a:rPr lang="en-US" sz="2700" dirty="0"/>
              <a:t>and an object </a:t>
            </a:r>
            <a:r>
              <a:rPr lang="en-US" sz="2700" i="1" dirty="0"/>
              <a:t>o </a:t>
            </a:r>
            <a:r>
              <a:rPr lang="en-US" sz="2700" dirty="0"/>
              <a:t>contains a given access mode</a:t>
            </a:r>
          </a:p>
        </p:txBody>
      </p:sp>
      <p:sp>
        <p:nvSpPr>
          <p:cNvPr id="25604" name="Slide Number Placeholder 1"/>
          <p:cNvSpPr>
            <a:spLocks noGrp="1"/>
          </p:cNvSpPr>
          <p:nvPr>
            <p:ph type="sldNum" sz="quarter" idx="12"/>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FC2A21D1-6881-4020-8C4E-8001399691B7}" type="slidenum">
              <a:rPr lang="en-US">
                <a:latin typeface="Arial" panose="020B0604020202020204" pitchFamily="34" charset="0"/>
              </a:rPr>
              <a:pPr/>
              <a:t>77</a:t>
            </a:fld>
            <a:endParaRPr lang="en-US" dirty="0">
              <a:latin typeface="Arial" panose="020B0604020202020204" pitchFamily="34" charset="0"/>
            </a:endParaRPr>
          </a:p>
        </p:txBody>
      </p:sp>
    </p:spTree>
    <p:extLst>
      <p:ext uri="{BB962C8B-B14F-4D97-AF65-F5344CB8AC3E}">
        <p14:creationId xmlns:p14="http://schemas.microsoft.com/office/powerpoint/2010/main" val="49427984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custDataLst>
              <p:tags r:id="rId1"/>
            </p:custDataLst>
          </p:nvPr>
        </p:nvSpPr>
        <p:spPr>
          <a:xfrm>
            <a:off x="2286000" y="152400"/>
            <a:ext cx="4267200" cy="715963"/>
          </a:xfrm>
        </p:spPr>
        <p:txBody>
          <a:bodyPr>
            <a:normAutofit fontScale="90000"/>
          </a:bodyPr>
          <a:lstStyle/>
          <a:p>
            <a:r>
              <a:rPr lang="en-US"/>
              <a:t>Access Control</a:t>
            </a:r>
          </a:p>
        </p:txBody>
      </p:sp>
      <p:sp>
        <p:nvSpPr>
          <p:cNvPr id="26627" name="Rectangle 3"/>
          <p:cNvSpPr>
            <a:spLocks noGrp="1" noChangeArrowheads="1"/>
          </p:cNvSpPr>
          <p:nvPr>
            <p:ph type="body" idx="1"/>
            <p:custDataLst>
              <p:tags r:id="rId2"/>
            </p:custDataLst>
          </p:nvPr>
        </p:nvSpPr>
        <p:spPr>
          <a:xfrm>
            <a:off x="990600" y="990600"/>
            <a:ext cx="7315200" cy="5715000"/>
          </a:xfrm>
        </p:spPr>
        <p:txBody>
          <a:bodyPr/>
          <a:lstStyle/>
          <a:p>
            <a:pPr>
              <a:buFontTx/>
              <a:buNone/>
            </a:pPr>
            <a:r>
              <a:rPr lang="en-US"/>
              <a:t>Discretionary Access Control</a:t>
            </a:r>
          </a:p>
          <a:p>
            <a:pPr lvl="1"/>
            <a:r>
              <a:rPr lang="en-US"/>
              <a:t>Access Matrix Model</a:t>
            </a:r>
          </a:p>
          <a:p>
            <a:pPr lvl="1"/>
            <a:r>
              <a:rPr lang="en-US"/>
              <a:t>State of Protection System</a:t>
            </a:r>
          </a:p>
          <a:p>
            <a:pPr lvl="1"/>
            <a:r>
              <a:rPr lang="en-US"/>
              <a:t>Implementation of the Access Matrix</a:t>
            </a:r>
          </a:p>
          <a:p>
            <a:pPr lvl="1"/>
            <a:r>
              <a:rPr lang="en-US">
                <a:solidFill>
                  <a:srgbClr val="5BA7FB"/>
                </a:solidFill>
              </a:rPr>
              <a:t>Vulnerabilities of the Discretionary Policies</a:t>
            </a:r>
          </a:p>
          <a:p>
            <a:pPr lvl="1"/>
            <a:r>
              <a:rPr lang="en-US"/>
              <a:t>Additional features of DAC</a:t>
            </a:r>
            <a:endParaRPr lang="en-US">
              <a:solidFill>
                <a:schemeClr val="accent2"/>
              </a:solidFill>
            </a:endParaRPr>
          </a:p>
        </p:txBody>
      </p:sp>
      <p:sp>
        <p:nvSpPr>
          <p:cNvPr id="26628" name="Slide Number Placeholder 1"/>
          <p:cNvSpPr>
            <a:spLocks noGrp="1"/>
          </p:cNvSpPr>
          <p:nvPr>
            <p:ph type="sldNum" sz="quarter" idx="12"/>
          </p:nvPr>
        </p:nvSpPr>
        <p:spPr>
          <a:xfrm>
            <a:off x="6553200" y="6370205"/>
            <a:ext cx="2133600" cy="365125"/>
          </a:xfrm>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8D44EF5A-6704-4074-8C21-6A42A1ACBD07}" type="slidenum">
              <a:rPr lang="en-US">
                <a:latin typeface="Arial" panose="020B0604020202020204" pitchFamily="34" charset="0"/>
              </a:rPr>
              <a:pPr/>
              <a:t>78</a:t>
            </a:fld>
            <a:endParaRPr lang="en-US">
              <a:latin typeface="Arial" panose="020B0604020202020204" pitchFamily="34" charset="0"/>
            </a:endParaRPr>
          </a:p>
        </p:txBody>
      </p:sp>
    </p:spTree>
    <p:extLst>
      <p:ext uri="{BB962C8B-B14F-4D97-AF65-F5344CB8AC3E}">
        <p14:creationId xmlns:p14="http://schemas.microsoft.com/office/powerpoint/2010/main" val="83771102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custDataLst>
              <p:tags r:id="rId1"/>
            </p:custDataLst>
          </p:nvPr>
        </p:nvSpPr>
        <p:spPr>
          <a:xfrm>
            <a:off x="204716" y="274638"/>
            <a:ext cx="8482084" cy="1143000"/>
          </a:xfrm>
        </p:spPr>
        <p:txBody>
          <a:bodyPr>
            <a:normAutofit/>
          </a:bodyPr>
          <a:lstStyle/>
          <a:p>
            <a:r>
              <a:rPr lang="en-US" sz="3600" b="1" dirty="0"/>
              <a:t>Vulnerabilities of the Discretionary Policies</a:t>
            </a:r>
          </a:p>
        </p:txBody>
      </p:sp>
      <p:sp>
        <p:nvSpPr>
          <p:cNvPr id="27651" name="Rectangle 3"/>
          <p:cNvSpPr>
            <a:spLocks noGrp="1" noChangeArrowheads="1"/>
          </p:cNvSpPr>
          <p:nvPr>
            <p:ph type="body" idx="1"/>
            <p:custDataLst>
              <p:tags r:id="rId2"/>
            </p:custDataLst>
          </p:nvPr>
        </p:nvSpPr>
        <p:spPr>
          <a:xfrm>
            <a:off x="1066800" y="2098675"/>
            <a:ext cx="7772400" cy="2979738"/>
          </a:xfrm>
        </p:spPr>
        <p:txBody>
          <a:bodyPr/>
          <a:lstStyle/>
          <a:p>
            <a:r>
              <a:rPr lang="en-US"/>
              <a:t>No </a:t>
            </a:r>
            <a:r>
              <a:rPr lang="en-US" dirty="0"/>
              <a:t>control on the flow the information</a:t>
            </a:r>
          </a:p>
          <a:p>
            <a:r>
              <a:rPr lang="en-US" dirty="0"/>
              <a:t>Malicious code, i.e., Trojan horse</a:t>
            </a:r>
          </a:p>
        </p:txBody>
      </p:sp>
      <p:sp>
        <p:nvSpPr>
          <p:cNvPr id="27652" name="Slide Number Placeholder 1"/>
          <p:cNvSpPr>
            <a:spLocks noGrp="1"/>
          </p:cNvSpPr>
          <p:nvPr>
            <p:ph type="sldNum" sz="quarter" idx="12"/>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B7F1DDEB-88FB-4CEF-A7DA-A0B28E09E098}" type="slidenum">
              <a:rPr lang="en-US">
                <a:latin typeface="Arial" panose="020B0604020202020204" pitchFamily="34" charset="0"/>
              </a:rPr>
              <a:pPr/>
              <a:t>79</a:t>
            </a:fld>
            <a:endParaRPr lang="en-US" dirty="0">
              <a:latin typeface="Arial" panose="020B0604020202020204" pitchFamily="34" charset="0"/>
            </a:endParaRPr>
          </a:p>
        </p:txBody>
      </p:sp>
    </p:spTree>
    <p:extLst>
      <p:ext uri="{BB962C8B-B14F-4D97-AF65-F5344CB8AC3E}">
        <p14:creationId xmlns:p14="http://schemas.microsoft.com/office/powerpoint/2010/main" val="3403253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3" descr="Fig01-01"/>
          <p:cNvPicPr>
            <a:picLocks noGrp="1" noChangeAspect="1" noChangeArrowheads="1"/>
          </p:cNvPicPr>
          <p:nvPr>
            <p:ph idx="1"/>
            <p:custDataLst>
              <p:tags r:id="rId1"/>
            </p:custDataLst>
          </p:nvPr>
        </p:nvPicPr>
        <p:blipFill>
          <a:blip r:embed="rId5">
            <a:extLst>
              <a:ext uri="{28A0092B-C50C-407E-A947-70E740481C1C}">
                <a14:useLocalDpi xmlns:a14="http://schemas.microsoft.com/office/drawing/2010/main" val="0"/>
              </a:ext>
            </a:extLst>
          </a:blip>
          <a:srcRect/>
          <a:stretch>
            <a:fillRect/>
          </a:stretch>
        </p:blipFill>
        <p:spPr>
          <a:xfrm>
            <a:off x="1447800" y="1219200"/>
            <a:ext cx="6348413" cy="5049838"/>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243" name="Slide Number Placeholder 4"/>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6D0BF146-A910-4B07-BAF6-8291AC8ADC78}" type="slidenum">
              <a:rPr lang="en-US"/>
              <a:pPr/>
              <a:t>8</a:t>
            </a:fld>
            <a:endParaRPr lang="en-US"/>
          </a:p>
        </p:txBody>
      </p:sp>
      <p:sp>
        <p:nvSpPr>
          <p:cNvPr id="59394" name="Rectangle 2"/>
          <p:cNvSpPr>
            <a:spLocks noGrp="1" noChangeArrowheads="1"/>
          </p:cNvSpPr>
          <p:nvPr>
            <p:ph type="title"/>
            <p:custDataLst>
              <p:tags r:id="rId2"/>
            </p:custDataLst>
          </p:nvPr>
        </p:nvSpPr>
        <p:spPr>
          <a:xfrm>
            <a:off x="457200" y="274638"/>
            <a:ext cx="8229600" cy="667471"/>
          </a:xfrm>
        </p:spPr>
        <p:txBody>
          <a:bodyPr>
            <a:normAutofit/>
          </a:bodyPr>
          <a:lstStyle/>
          <a:p>
            <a:pPr eaLnBrk="1" fontAlgn="auto" hangingPunct="1">
              <a:spcAft>
                <a:spcPts val="0"/>
              </a:spcAft>
              <a:defRPr/>
            </a:pPr>
            <a:r>
              <a:rPr lang="en-US" sz="3600" b="1" dirty="0"/>
              <a:t>Information Systems (continued)</a:t>
            </a:r>
          </a:p>
        </p:txBody>
      </p:sp>
    </p:spTree>
    <p:extLst>
      <p:ext uri="{BB962C8B-B14F-4D97-AF65-F5344CB8AC3E}">
        <p14:creationId xmlns:p14="http://schemas.microsoft.com/office/powerpoint/2010/main" val="60208120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custDataLst>
              <p:tags r:id="rId1"/>
            </p:custDataLst>
          </p:nvPr>
        </p:nvSpPr>
        <p:spPr/>
        <p:txBody>
          <a:bodyPr/>
          <a:lstStyle/>
          <a:p>
            <a:r>
              <a:rPr lang="en-US"/>
              <a:t>Example</a:t>
            </a:r>
          </a:p>
        </p:txBody>
      </p:sp>
      <p:sp>
        <p:nvSpPr>
          <p:cNvPr id="28675" name="Rectangle 3"/>
          <p:cNvSpPr>
            <a:spLocks noGrp="1" noChangeArrowheads="1"/>
          </p:cNvSpPr>
          <p:nvPr>
            <p:ph type="body" idx="1"/>
            <p:custDataLst>
              <p:tags r:id="rId2"/>
            </p:custDataLst>
          </p:nvPr>
        </p:nvSpPr>
        <p:spPr/>
        <p:txBody>
          <a:bodyPr/>
          <a:lstStyle/>
          <a:p>
            <a:r>
              <a:rPr lang="en-US" u="sng"/>
              <a:t>Vicky</a:t>
            </a:r>
            <a:r>
              <a:rPr lang="en-US"/>
              <a:t>, a top-level manager</a:t>
            </a:r>
          </a:p>
          <a:p>
            <a:r>
              <a:rPr lang="en-US" u="sng"/>
              <a:t>A file Market</a:t>
            </a:r>
            <a:r>
              <a:rPr lang="en-US"/>
              <a:t> on the new products release</a:t>
            </a:r>
          </a:p>
          <a:p>
            <a:r>
              <a:rPr lang="en-US" u="sng"/>
              <a:t>John</a:t>
            </a:r>
            <a:r>
              <a:rPr lang="en-US"/>
              <a:t>, subordinate of Vicky</a:t>
            </a:r>
          </a:p>
          <a:p>
            <a:r>
              <a:rPr lang="en-US" u="sng"/>
              <a:t>A file called “Stolen”</a:t>
            </a:r>
            <a:r>
              <a:rPr lang="en-US"/>
              <a:t> </a:t>
            </a:r>
          </a:p>
          <a:p>
            <a:r>
              <a:rPr lang="en-US" u="sng"/>
              <a:t>An application</a:t>
            </a:r>
            <a:r>
              <a:rPr lang="en-US"/>
              <a:t> with two hidden operations</a:t>
            </a:r>
          </a:p>
          <a:p>
            <a:pPr lvl="1"/>
            <a:r>
              <a:rPr lang="en-US"/>
              <a:t>Read operation on file Market</a:t>
            </a:r>
          </a:p>
          <a:p>
            <a:pPr lvl="1"/>
            <a:r>
              <a:rPr lang="en-US"/>
              <a:t>Write operation on file Stolen</a:t>
            </a:r>
          </a:p>
        </p:txBody>
      </p:sp>
      <p:sp>
        <p:nvSpPr>
          <p:cNvPr id="28676" name="Slide Number Placeholder 1"/>
          <p:cNvSpPr>
            <a:spLocks noGrp="1"/>
          </p:cNvSpPr>
          <p:nvPr>
            <p:ph type="sldNum" sz="quarter" idx="12"/>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904D3887-049C-48CF-A2AF-35050E3B0FED}" type="slidenum">
              <a:rPr lang="en-US">
                <a:latin typeface="Arial" panose="020B0604020202020204" pitchFamily="34" charset="0"/>
              </a:rPr>
              <a:pPr/>
              <a:t>80</a:t>
            </a:fld>
            <a:endParaRPr lang="en-US">
              <a:latin typeface="Arial" panose="020B0604020202020204" pitchFamily="34" charset="0"/>
            </a:endParaRPr>
          </a:p>
        </p:txBody>
      </p:sp>
    </p:spTree>
    <p:extLst>
      <p:ext uri="{BB962C8B-B14F-4D97-AF65-F5344CB8AC3E}">
        <p14:creationId xmlns:p14="http://schemas.microsoft.com/office/powerpoint/2010/main" val="295730459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custDataLst>
              <p:tags r:id="rId1"/>
            </p:custDataLst>
          </p:nvPr>
        </p:nvSpPr>
        <p:spPr/>
        <p:txBody>
          <a:bodyPr/>
          <a:lstStyle/>
          <a:p>
            <a:r>
              <a:rPr lang="en-US"/>
              <a:t>Example (cond)</a:t>
            </a:r>
          </a:p>
        </p:txBody>
      </p:sp>
      <p:pic>
        <p:nvPicPr>
          <p:cNvPr id="29699" name="Picture 3"/>
          <p:cNvPicPr>
            <a:picLocks noGrp="1" noChangeAspect="1" noChangeArrowheads="1"/>
          </p:cNvPicPr>
          <p:nvPr>
            <p:ph type="body" idx="1"/>
            <p:custDataLst>
              <p:tags r:id="rId2"/>
            </p:custDataLst>
          </p:nvPr>
        </p:nvPicPr>
        <p:blipFill>
          <a:blip r:embed="rId4">
            <a:extLst>
              <a:ext uri="{28A0092B-C50C-407E-A947-70E740481C1C}">
                <a14:useLocalDpi xmlns:a14="http://schemas.microsoft.com/office/drawing/2010/main" val="0"/>
              </a:ext>
            </a:extLst>
          </a:blip>
          <a:srcRect/>
          <a:stretch>
            <a:fillRect/>
          </a:stretch>
        </p:blipFill>
        <p:spPr>
          <a:xfrm>
            <a:off x="140064" y="1307412"/>
            <a:ext cx="8863872" cy="5159164"/>
          </a:xfrm>
          <a:noFill/>
        </p:spPr>
      </p:pic>
      <p:sp>
        <p:nvSpPr>
          <p:cNvPr id="29700" name="Slide Number Placeholder 1"/>
          <p:cNvSpPr>
            <a:spLocks noGrp="1"/>
          </p:cNvSpPr>
          <p:nvPr>
            <p:ph type="sldNum" sz="quarter" idx="12"/>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C06F8B76-6B66-44C2-AD6B-2F6693C2BA1E}" type="slidenum">
              <a:rPr lang="en-US">
                <a:solidFill>
                  <a:schemeClr val="bg2"/>
                </a:solidFill>
                <a:latin typeface="Arial" panose="020B0604020202020204" pitchFamily="34" charset="0"/>
              </a:rPr>
              <a:pPr/>
              <a:t>81</a:t>
            </a:fld>
            <a:endParaRPr lang="en-US">
              <a:solidFill>
                <a:schemeClr val="bg2"/>
              </a:solidFill>
              <a:latin typeface="Arial" panose="020B0604020202020204" pitchFamily="34" charset="0"/>
            </a:endParaRPr>
          </a:p>
        </p:txBody>
      </p:sp>
    </p:spTree>
    <p:extLst>
      <p:ext uri="{BB962C8B-B14F-4D97-AF65-F5344CB8AC3E}">
        <p14:creationId xmlns:p14="http://schemas.microsoft.com/office/powerpoint/2010/main" val="358257395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custDataLst>
              <p:tags r:id="rId1"/>
            </p:custDataLst>
          </p:nvPr>
        </p:nvSpPr>
        <p:spPr>
          <a:xfrm>
            <a:off x="1066800" y="152400"/>
            <a:ext cx="7772400" cy="685800"/>
          </a:xfrm>
        </p:spPr>
        <p:txBody>
          <a:bodyPr>
            <a:normAutofit fontScale="90000"/>
          </a:bodyPr>
          <a:lstStyle/>
          <a:p>
            <a:r>
              <a:rPr lang="en-US" sz="4000"/>
              <a:t>Example (cond)</a:t>
            </a:r>
          </a:p>
        </p:txBody>
      </p:sp>
      <p:pic>
        <p:nvPicPr>
          <p:cNvPr id="30723" name="Picture 3"/>
          <p:cNvPicPr>
            <a:picLocks noGrp="1" noChangeAspect="1" noChangeArrowheads="1"/>
          </p:cNvPicPr>
          <p:nvPr>
            <p:ph type="body" idx="1"/>
            <p:custDataLst>
              <p:tags r:id="rId2"/>
            </p:custDataLst>
          </p:nvPr>
        </p:nvPicPr>
        <p:blipFill>
          <a:blip r:embed="rId5">
            <a:extLst>
              <a:ext uri="{28A0092B-C50C-407E-A947-70E740481C1C}">
                <a14:useLocalDpi xmlns:a14="http://schemas.microsoft.com/office/drawing/2010/main" val="0"/>
              </a:ext>
            </a:extLst>
          </a:blip>
          <a:srcRect/>
          <a:stretch>
            <a:fillRect/>
          </a:stretch>
        </p:blipFill>
        <p:spPr>
          <a:xfrm>
            <a:off x="1173707" y="767393"/>
            <a:ext cx="7284493" cy="4667188"/>
          </a:xfrm>
          <a:noFill/>
        </p:spPr>
      </p:pic>
      <p:sp>
        <p:nvSpPr>
          <p:cNvPr id="30724" name="Text Box 4"/>
          <p:cNvSpPr txBox="1">
            <a:spLocks noChangeArrowheads="1"/>
          </p:cNvSpPr>
          <p:nvPr>
            <p:custDataLst>
              <p:tags r:id="rId3"/>
            </p:custDataLst>
          </p:nvPr>
        </p:nvSpPr>
        <p:spPr bwMode="auto">
          <a:xfrm>
            <a:off x="614149" y="5282176"/>
            <a:ext cx="8225051" cy="1615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50000"/>
              </a:spcBef>
              <a:buFontTx/>
              <a:buChar char="•"/>
            </a:pPr>
            <a:r>
              <a:rPr lang="en-US" sz="2200" dirty="0">
                <a:latin typeface="Garamond" panose="02020404030301010803" pitchFamily="18" charset="0"/>
              </a:rPr>
              <a:t> Restriction should be enforced on the operations that processes themselves can </a:t>
            </a:r>
            <a:r>
              <a:rPr lang="en-US" sz="2200" b="1" dirty="0">
                <a:latin typeface="Garamond" panose="02020404030301010803" pitchFamily="18" charset="0"/>
              </a:rPr>
              <a:t>execute</a:t>
            </a:r>
            <a:r>
              <a:rPr lang="en-US" sz="2200" dirty="0">
                <a:latin typeface="Garamond" panose="02020404030301010803" pitchFamily="18" charset="0"/>
              </a:rPr>
              <a:t>.  </a:t>
            </a:r>
          </a:p>
          <a:p>
            <a:pPr>
              <a:spcBef>
                <a:spcPct val="50000"/>
              </a:spcBef>
              <a:buFontTx/>
              <a:buChar char="•"/>
            </a:pPr>
            <a:r>
              <a:rPr lang="en-US" sz="2200" dirty="0">
                <a:latin typeface="Garamond" panose="02020404030301010803" pitchFamily="18" charset="0"/>
              </a:rPr>
              <a:t> Mandatory policies provide a way to enforce </a:t>
            </a:r>
            <a:r>
              <a:rPr lang="en-US" sz="2200" b="1" dirty="0">
                <a:latin typeface="Garamond" panose="02020404030301010803" pitchFamily="18" charset="0"/>
              </a:rPr>
              <a:t>information flow control</a:t>
            </a:r>
            <a:r>
              <a:rPr lang="en-US" sz="2200" dirty="0">
                <a:latin typeface="Garamond" panose="02020404030301010803" pitchFamily="18" charset="0"/>
              </a:rPr>
              <a:t> through the use of labels</a:t>
            </a:r>
          </a:p>
        </p:txBody>
      </p:sp>
      <p:sp>
        <p:nvSpPr>
          <p:cNvPr id="30725" name="Slide Number Placeholder 1"/>
          <p:cNvSpPr>
            <a:spLocks noGrp="1"/>
          </p:cNvSpPr>
          <p:nvPr>
            <p:ph type="sldNum" sz="quarter" idx="12"/>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84D0EFCB-1840-4EA1-BAE5-C2881103BE1B}" type="slidenum">
              <a:rPr lang="en-US">
                <a:solidFill>
                  <a:schemeClr val="bg2"/>
                </a:solidFill>
                <a:latin typeface="Arial" panose="020B0604020202020204" pitchFamily="34" charset="0"/>
              </a:rPr>
              <a:pPr/>
              <a:t>82</a:t>
            </a:fld>
            <a:endParaRPr lang="en-US">
              <a:solidFill>
                <a:schemeClr val="bg2"/>
              </a:solidFill>
              <a:latin typeface="Arial" panose="020B0604020202020204" pitchFamily="34" charset="0"/>
            </a:endParaRPr>
          </a:p>
        </p:txBody>
      </p:sp>
    </p:spTree>
    <p:extLst>
      <p:ext uri="{BB962C8B-B14F-4D97-AF65-F5344CB8AC3E}">
        <p14:creationId xmlns:p14="http://schemas.microsoft.com/office/powerpoint/2010/main" val="281948150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custDataLst>
              <p:tags r:id="rId1"/>
            </p:custDataLst>
          </p:nvPr>
        </p:nvSpPr>
        <p:spPr>
          <a:xfrm>
            <a:off x="2286000" y="152400"/>
            <a:ext cx="4267200" cy="715963"/>
          </a:xfrm>
        </p:spPr>
        <p:txBody>
          <a:bodyPr>
            <a:normAutofit fontScale="90000"/>
          </a:bodyPr>
          <a:lstStyle/>
          <a:p>
            <a:r>
              <a:rPr lang="en-US"/>
              <a:t>Access Control</a:t>
            </a:r>
          </a:p>
        </p:txBody>
      </p:sp>
      <p:sp>
        <p:nvSpPr>
          <p:cNvPr id="31747" name="Rectangle 3"/>
          <p:cNvSpPr>
            <a:spLocks noGrp="1" noChangeArrowheads="1"/>
          </p:cNvSpPr>
          <p:nvPr>
            <p:ph type="body" idx="1"/>
            <p:custDataLst>
              <p:tags r:id="rId2"/>
            </p:custDataLst>
          </p:nvPr>
        </p:nvSpPr>
        <p:spPr>
          <a:xfrm>
            <a:off x="990600" y="990600"/>
            <a:ext cx="7315200" cy="4114800"/>
          </a:xfrm>
        </p:spPr>
        <p:txBody>
          <a:bodyPr/>
          <a:lstStyle/>
          <a:p>
            <a:r>
              <a:rPr lang="en-US"/>
              <a:t>Discretionary Access Control</a:t>
            </a:r>
          </a:p>
          <a:p>
            <a:pPr lvl="1"/>
            <a:r>
              <a:rPr lang="en-US"/>
              <a:t>Access Matrix Model</a:t>
            </a:r>
          </a:p>
          <a:p>
            <a:pPr lvl="1"/>
            <a:r>
              <a:rPr lang="en-US"/>
              <a:t>State of Protection System</a:t>
            </a:r>
          </a:p>
          <a:p>
            <a:pPr lvl="1"/>
            <a:r>
              <a:rPr lang="en-US"/>
              <a:t>Implementation of the Access Matrix</a:t>
            </a:r>
          </a:p>
          <a:p>
            <a:pPr lvl="1"/>
            <a:r>
              <a:rPr lang="en-US"/>
              <a:t>Vulnerabilities of the Discretionary Policies</a:t>
            </a:r>
          </a:p>
          <a:p>
            <a:pPr lvl="1"/>
            <a:r>
              <a:rPr lang="en-US">
                <a:solidFill>
                  <a:srgbClr val="5BA7FB"/>
                </a:solidFill>
              </a:rPr>
              <a:t>Additional features of DAC</a:t>
            </a:r>
          </a:p>
        </p:txBody>
      </p:sp>
      <p:sp>
        <p:nvSpPr>
          <p:cNvPr id="31748" name="Slide Number Placeholder 1"/>
          <p:cNvSpPr>
            <a:spLocks noGrp="1"/>
          </p:cNvSpPr>
          <p:nvPr>
            <p:ph type="sldNum" sz="quarter" idx="12"/>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BF7E01E6-0EEF-4D33-A45F-CC7E8B51969E}" type="slidenum">
              <a:rPr lang="en-US">
                <a:solidFill>
                  <a:schemeClr val="bg2"/>
                </a:solidFill>
                <a:latin typeface="Arial" panose="020B0604020202020204" pitchFamily="34" charset="0"/>
              </a:rPr>
              <a:pPr/>
              <a:t>83</a:t>
            </a:fld>
            <a:endParaRPr lang="en-US">
              <a:solidFill>
                <a:schemeClr val="bg2"/>
              </a:solidFill>
              <a:latin typeface="Arial" panose="020B0604020202020204" pitchFamily="34" charset="0"/>
            </a:endParaRPr>
          </a:p>
        </p:txBody>
      </p:sp>
    </p:spTree>
    <p:extLst>
      <p:ext uri="{BB962C8B-B14F-4D97-AF65-F5344CB8AC3E}">
        <p14:creationId xmlns:p14="http://schemas.microsoft.com/office/powerpoint/2010/main" val="72475841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custDataLst>
              <p:tags r:id="rId1"/>
            </p:custDataLst>
          </p:nvPr>
        </p:nvSpPr>
        <p:spPr/>
        <p:txBody>
          <a:bodyPr>
            <a:normAutofit fontScale="90000"/>
          </a:bodyPr>
          <a:lstStyle/>
          <a:p>
            <a:r>
              <a:rPr lang="en-US" sz="4000"/>
              <a:t>DAC – additional features and </a:t>
            </a:r>
            <a:br>
              <a:rPr lang="en-US" sz="4000"/>
            </a:br>
            <a:r>
              <a:rPr lang="en-US" sz="4000"/>
              <a:t>recent trends</a:t>
            </a:r>
          </a:p>
        </p:txBody>
      </p:sp>
      <p:sp>
        <p:nvSpPr>
          <p:cNvPr id="32771" name="Rectangle 3"/>
          <p:cNvSpPr>
            <a:spLocks noGrp="1" noChangeArrowheads="1"/>
          </p:cNvSpPr>
          <p:nvPr>
            <p:ph type="body" idx="1"/>
            <p:custDataLst>
              <p:tags r:id="rId2"/>
            </p:custDataLst>
          </p:nvPr>
        </p:nvSpPr>
        <p:spPr/>
        <p:txBody>
          <a:bodyPr/>
          <a:lstStyle/>
          <a:p>
            <a:r>
              <a:rPr lang="en-US" dirty="0"/>
              <a:t>Flexibility is enhanced by supporting different kinds of permissions</a:t>
            </a:r>
          </a:p>
          <a:p>
            <a:pPr lvl="1"/>
            <a:r>
              <a:rPr lang="en-US" dirty="0"/>
              <a:t>Positive vs. negative</a:t>
            </a:r>
          </a:p>
          <a:p>
            <a:pPr lvl="1"/>
            <a:r>
              <a:rPr lang="en-US" dirty="0"/>
              <a:t>Implicit vs. explicit</a:t>
            </a:r>
          </a:p>
          <a:p>
            <a:pPr lvl="1"/>
            <a:r>
              <a:rPr lang="en-US" dirty="0"/>
              <a:t>Content-based</a:t>
            </a:r>
          </a:p>
        </p:txBody>
      </p:sp>
      <p:sp>
        <p:nvSpPr>
          <p:cNvPr id="32772" name="Slide Number Placeholder 1"/>
          <p:cNvSpPr>
            <a:spLocks noGrp="1"/>
          </p:cNvSpPr>
          <p:nvPr>
            <p:ph type="sldNum" sz="quarter" idx="12"/>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8A8B39B6-5046-4B15-895F-F8A0936D5709}" type="slidenum">
              <a:rPr lang="en-US">
                <a:solidFill>
                  <a:schemeClr val="bg2"/>
                </a:solidFill>
                <a:latin typeface="Arial" panose="020B0604020202020204" pitchFamily="34" charset="0"/>
              </a:rPr>
              <a:pPr/>
              <a:t>84</a:t>
            </a:fld>
            <a:endParaRPr lang="en-US">
              <a:solidFill>
                <a:schemeClr val="bg2"/>
              </a:solidFill>
              <a:latin typeface="Arial" panose="020B0604020202020204" pitchFamily="34" charset="0"/>
            </a:endParaRPr>
          </a:p>
        </p:txBody>
      </p:sp>
    </p:spTree>
    <p:extLst>
      <p:ext uri="{BB962C8B-B14F-4D97-AF65-F5344CB8AC3E}">
        <p14:creationId xmlns:p14="http://schemas.microsoft.com/office/powerpoint/2010/main" val="277732600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custDataLst>
              <p:tags r:id="rId1"/>
            </p:custDataLst>
          </p:nvPr>
        </p:nvSpPr>
        <p:spPr/>
        <p:txBody>
          <a:bodyPr/>
          <a:lstStyle/>
          <a:p>
            <a:r>
              <a:rPr lang="en-US"/>
              <a:t>Positive and Negative Permissions</a:t>
            </a:r>
          </a:p>
        </p:txBody>
      </p:sp>
      <p:sp>
        <p:nvSpPr>
          <p:cNvPr id="33795" name="Rectangle 3"/>
          <p:cNvSpPr>
            <a:spLocks noGrp="1" noChangeArrowheads="1"/>
          </p:cNvSpPr>
          <p:nvPr>
            <p:ph type="body" idx="1"/>
            <p:custDataLst>
              <p:tags r:id="rId2"/>
            </p:custDataLst>
          </p:nvPr>
        </p:nvSpPr>
        <p:spPr/>
        <p:txBody>
          <a:bodyPr/>
          <a:lstStyle/>
          <a:p>
            <a:r>
              <a:rPr lang="en-US"/>
              <a:t>Positive permissions </a:t>
            </a:r>
            <a:r>
              <a:rPr lang="en-US">
                <a:sym typeface="Wingdings" panose="05000000000000000000" pitchFamily="2" charset="2"/>
              </a:rPr>
              <a:t> Give access</a:t>
            </a:r>
          </a:p>
          <a:p>
            <a:r>
              <a:rPr lang="en-US">
                <a:sym typeface="Wingdings" panose="05000000000000000000" pitchFamily="2" charset="2"/>
              </a:rPr>
              <a:t>Negative permissions  Deny access</a:t>
            </a:r>
          </a:p>
          <a:p>
            <a:r>
              <a:rPr lang="en-US">
                <a:sym typeface="Wingdings" panose="05000000000000000000" pitchFamily="2" charset="2"/>
              </a:rPr>
              <a:t>Useful to specify exceptions to a given policy and to enforce stricter control on particular crucial data items</a:t>
            </a:r>
          </a:p>
        </p:txBody>
      </p:sp>
      <p:sp>
        <p:nvSpPr>
          <p:cNvPr id="33796" name="Slide Number Placeholder 1"/>
          <p:cNvSpPr>
            <a:spLocks noGrp="1"/>
          </p:cNvSpPr>
          <p:nvPr>
            <p:ph type="sldNum" sz="quarter" idx="12"/>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097E637A-4164-4703-89E9-F65EF13F3B37}" type="slidenum">
              <a:rPr lang="en-US">
                <a:solidFill>
                  <a:schemeClr val="bg2"/>
                </a:solidFill>
                <a:latin typeface="Arial" panose="020B0604020202020204" pitchFamily="34" charset="0"/>
              </a:rPr>
              <a:pPr/>
              <a:t>85</a:t>
            </a:fld>
            <a:endParaRPr lang="en-US">
              <a:solidFill>
                <a:schemeClr val="bg2"/>
              </a:solidFill>
              <a:latin typeface="Arial" panose="020B0604020202020204" pitchFamily="34" charset="0"/>
            </a:endParaRPr>
          </a:p>
        </p:txBody>
      </p:sp>
    </p:spTree>
    <p:extLst>
      <p:ext uri="{BB962C8B-B14F-4D97-AF65-F5344CB8AC3E}">
        <p14:creationId xmlns:p14="http://schemas.microsoft.com/office/powerpoint/2010/main" val="400243831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custDataLst>
              <p:tags r:id="rId1"/>
            </p:custDataLst>
          </p:nvPr>
        </p:nvSpPr>
        <p:spPr/>
        <p:txBody>
          <a:bodyPr/>
          <a:lstStyle/>
          <a:p>
            <a:r>
              <a:rPr lang="en-US"/>
              <a:t>Implicit and Explicit Permissions</a:t>
            </a:r>
          </a:p>
        </p:txBody>
      </p:sp>
      <p:sp>
        <p:nvSpPr>
          <p:cNvPr id="37891" name="Rectangle 3"/>
          <p:cNvSpPr>
            <a:spLocks noGrp="1" noChangeArrowheads="1"/>
          </p:cNvSpPr>
          <p:nvPr>
            <p:ph type="body" idx="1"/>
            <p:custDataLst>
              <p:tags r:id="rId2"/>
            </p:custDataLst>
          </p:nvPr>
        </p:nvSpPr>
        <p:spPr/>
        <p:txBody>
          <a:bodyPr/>
          <a:lstStyle/>
          <a:p>
            <a:r>
              <a:rPr lang="en-GB">
                <a:cs typeface="Times New Roman" panose="02020603050405020304" pitchFamily="18" charset="0"/>
              </a:rPr>
              <a:t>Some models support implicit permissions</a:t>
            </a:r>
          </a:p>
          <a:p>
            <a:r>
              <a:rPr lang="en-GB">
                <a:cs typeface="Times New Roman" panose="02020603050405020304" pitchFamily="18" charset="0"/>
              </a:rPr>
              <a:t>Implicit permissions can be derived:</a:t>
            </a:r>
          </a:p>
          <a:p>
            <a:pPr lvl="1"/>
            <a:r>
              <a:rPr lang="en-GB">
                <a:cs typeface="Times New Roman" panose="02020603050405020304" pitchFamily="18" charset="0"/>
              </a:rPr>
              <a:t>by a set of </a:t>
            </a:r>
            <a:r>
              <a:rPr lang="en-GB" i="1">
                <a:solidFill>
                  <a:schemeClr val="tx2"/>
                </a:solidFill>
                <a:cs typeface="Times New Roman" panose="02020603050405020304" pitchFamily="18" charset="0"/>
              </a:rPr>
              <a:t>propagation rules</a:t>
            </a:r>
            <a:r>
              <a:rPr lang="en-GB" i="1">
                <a:cs typeface="Times New Roman" panose="02020603050405020304" pitchFamily="18" charset="0"/>
              </a:rPr>
              <a:t> </a:t>
            </a:r>
            <a:r>
              <a:rPr lang="en-GB">
                <a:cs typeface="Times New Roman" panose="02020603050405020304" pitchFamily="18" charset="0"/>
              </a:rPr>
              <a:t>exploiting the subject, object, and privilege hierarchies</a:t>
            </a:r>
          </a:p>
          <a:p>
            <a:pPr lvl="1"/>
            <a:r>
              <a:rPr lang="en-GB">
                <a:cs typeface="Times New Roman" panose="02020603050405020304" pitchFamily="18" charset="0"/>
              </a:rPr>
              <a:t>by a set of user-defined</a:t>
            </a:r>
            <a:r>
              <a:rPr lang="en-GB" i="1">
                <a:cs typeface="Times New Roman" panose="02020603050405020304" pitchFamily="18" charset="0"/>
              </a:rPr>
              <a:t> </a:t>
            </a:r>
            <a:r>
              <a:rPr lang="en-GB" i="1">
                <a:solidFill>
                  <a:schemeClr val="tx2"/>
                </a:solidFill>
                <a:cs typeface="Times New Roman" panose="02020603050405020304" pitchFamily="18" charset="0"/>
              </a:rPr>
              <a:t>derivation rules</a:t>
            </a:r>
            <a:endParaRPr lang="en-US">
              <a:solidFill>
                <a:schemeClr val="tx2"/>
              </a:solidFill>
            </a:endParaRPr>
          </a:p>
          <a:p>
            <a:endParaRPr lang="en-US"/>
          </a:p>
          <a:p>
            <a:endParaRPr lang="en-US"/>
          </a:p>
        </p:txBody>
      </p:sp>
      <p:sp>
        <p:nvSpPr>
          <p:cNvPr id="37892" name="Slide Number Placeholder 1"/>
          <p:cNvSpPr>
            <a:spLocks noGrp="1"/>
          </p:cNvSpPr>
          <p:nvPr>
            <p:ph type="sldNum" sz="quarter" idx="12"/>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5348D5B8-813E-44EE-9912-BE6CB493FEB6}" type="slidenum">
              <a:rPr lang="en-US">
                <a:solidFill>
                  <a:schemeClr val="bg2"/>
                </a:solidFill>
                <a:latin typeface="Arial" panose="020B0604020202020204" pitchFamily="34" charset="0"/>
              </a:rPr>
              <a:pPr/>
              <a:t>86</a:t>
            </a:fld>
            <a:endParaRPr lang="en-US">
              <a:solidFill>
                <a:schemeClr val="bg2"/>
              </a:solidFill>
              <a:latin typeface="Arial" panose="020B0604020202020204" pitchFamily="34" charset="0"/>
            </a:endParaRPr>
          </a:p>
        </p:txBody>
      </p:sp>
    </p:spTree>
    <p:extLst>
      <p:ext uri="{BB962C8B-B14F-4D97-AF65-F5344CB8AC3E}">
        <p14:creationId xmlns:p14="http://schemas.microsoft.com/office/powerpoint/2010/main" val="119287423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custDataLst>
              <p:tags r:id="rId1"/>
            </p:custDataLst>
          </p:nvPr>
        </p:nvSpPr>
        <p:spPr/>
        <p:txBody>
          <a:bodyPr/>
          <a:lstStyle/>
          <a:p>
            <a:r>
              <a:rPr lang="en-US"/>
              <a:t>Derivation Rules: Example</a:t>
            </a:r>
          </a:p>
        </p:txBody>
      </p:sp>
      <p:sp>
        <p:nvSpPr>
          <p:cNvPr id="38915" name="Rectangle 3"/>
          <p:cNvSpPr>
            <a:spLocks noGrp="1" noChangeArrowheads="1"/>
          </p:cNvSpPr>
          <p:nvPr>
            <p:ph type="body" idx="1"/>
            <p:custDataLst>
              <p:tags r:id="rId2"/>
            </p:custDataLst>
          </p:nvPr>
        </p:nvSpPr>
        <p:spPr>
          <a:xfrm>
            <a:off x="846161" y="1822450"/>
            <a:ext cx="7993039" cy="3740150"/>
          </a:xfrm>
        </p:spPr>
        <p:txBody>
          <a:bodyPr>
            <a:normAutofit/>
          </a:bodyPr>
          <a:lstStyle/>
          <a:p>
            <a:pPr algn="just"/>
            <a:r>
              <a:rPr lang="en-US" sz="2700" dirty="0"/>
              <a:t>Ann can read file F1 from a table if Bob has an explicit denial for this access.</a:t>
            </a:r>
          </a:p>
          <a:p>
            <a:pPr algn="just"/>
            <a:r>
              <a:rPr lang="en-US" sz="2700" dirty="0"/>
              <a:t>Tom has on file F2 all the permissions that Bob has.</a:t>
            </a:r>
          </a:p>
          <a:p>
            <a:pPr algn="just"/>
            <a:r>
              <a:rPr lang="en-US" sz="2700" dirty="0"/>
              <a:t>Derivation rules are a way to concisely express a set of security requirements.</a:t>
            </a:r>
          </a:p>
        </p:txBody>
      </p:sp>
      <p:sp>
        <p:nvSpPr>
          <p:cNvPr id="38916" name="Slide Number Placeholder 1"/>
          <p:cNvSpPr>
            <a:spLocks noGrp="1"/>
          </p:cNvSpPr>
          <p:nvPr>
            <p:ph type="sldNum" sz="quarter" idx="12"/>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0890A9DD-CDAB-4169-BDEF-8DB934A9C29B}" type="slidenum">
              <a:rPr lang="en-US">
                <a:solidFill>
                  <a:schemeClr val="bg2"/>
                </a:solidFill>
                <a:latin typeface="Arial" panose="020B0604020202020204" pitchFamily="34" charset="0"/>
              </a:rPr>
              <a:pPr/>
              <a:t>87</a:t>
            </a:fld>
            <a:endParaRPr lang="en-US">
              <a:solidFill>
                <a:schemeClr val="bg2"/>
              </a:solidFill>
              <a:latin typeface="Arial" panose="020B0604020202020204" pitchFamily="34" charset="0"/>
            </a:endParaRPr>
          </a:p>
        </p:txBody>
      </p:sp>
    </p:spTree>
    <p:extLst>
      <p:ext uri="{BB962C8B-B14F-4D97-AF65-F5344CB8AC3E}">
        <p14:creationId xmlns:p14="http://schemas.microsoft.com/office/powerpoint/2010/main" val="79570368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custDataLst>
              <p:tags r:id="rId1"/>
            </p:custDataLst>
          </p:nvPr>
        </p:nvSpPr>
        <p:spPr/>
        <p:txBody>
          <a:bodyPr/>
          <a:lstStyle/>
          <a:p>
            <a:r>
              <a:rPr lang="en-US"/>
              <a:t>Derivation Rules</a:t>
            </a:r>
          </a:p>
        </p:txBody>
      </p:sp>
      <p:sp>
        <p:nvSpPr>
          <p:cNvPr id="39939" name="Rectangle 3"/>
          <p:cNvSpPr>
            <a:spLocks noGrp="1" noChangeArrowheads="1"/>
          </p:cNvSpPr>
          <p:nvPr>
            <p:ph type="body" idx="1"/>
            <p:custDataLst>
              <p:tags r:id="rId2"/>
            </p:custDataLst>
          </p:nvPr>
        </p:nvSpPr>
        <p:spPr>
          <a:xfrm>
            <a:off x="750627" y="1822450"/>
            <a:ext cx="8088573" cy="3740150"/>
          </a:xfrm>
        </p:spPr>
        <p:txBody>
          <a:bodyPr>
            <a:normAutofit/>
          </a:bodyPr>
          <a:lstStyle/>
          <a:p>
            <a:r>
              <a:rPr lang="en-US" sz="2700" dirty="0"/>
              <a:t>Derivation rules are often expressed according to logic programming</a:t>
            </a:r>
          </a:p>
          <a:p>
            <a:r>
              <a:rPr lang="en-US" sz="2700" dirty="0"/>
              <a:t>Several research efforts have been carried out to compare the expressive power of such languages</a:t>
            </a:r>
          </a:p>
          <a:p>
            <a:r>
              <a:rPr lang="en-US" sz="2700" dirty="0"/>
              <a:t>We need languages based on SQL and/or XML</a:t>
            </a:r>
          </a:p>
          <a:p>
            <a:endParaRPr lang="en-US" sz="2700" dirty="0"/>
          </a:p>
        </p:txBody>
      </p:sp>
      <p:sp>
        <p:nvSpPr>
          <p:cNvPr id="39940" name="Slide Number Placeholder 1"/>
          <p:cNvSpPr>
            <a:spLocks noGrp="1"/>
          </p:cNvSpPr>
          <p:nvPr>
            <p:ph type="sldNum" sz="quarter" idx="12"/>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FBC1108F-5D40-4813-9B03-A27B7B8EB9F1}" type="slidenum">
              <a:rPr lang="en-US">
                <a:solidFill>
                  <a:schemeClr val="bg2"/>
                </a:solidFill>
                <a:latin typeface="Arial" panose="020B0604020202020204" pitchFamily="34" charset="0"/>
              </a:rPr>
              <a:pPr/>
              <a:t>88</a:t>
            </a:fld>
            <a:endParaRPr lang="en-US">
              <a:solidFill>
                <a:schemeClr val="bg2"/>
              </a:solidFill>
              <a:latin typeface="Arial" panose="020B0604020202020204" pitchFamily="34" charset="0"/>
            </a:endParaRPr>
          </a:p>
        </p:txBody>
      </p:sp>
    </p:spTree>
    <p:extLst>
      <p:ext uri="{BB962C8B-B14F-4D97-AF65-F5344CB8AC3E}">
        <p14:creationId xmlns:p14="http://schemas.microsoft.com/office/powerpoint/2010/main" val="242575026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custDataLst>
              <p:tags r:id="rId1"/>
            </p:custDataLst>
          </p:nvPr>
        </p:nvSpPr>
        <p:spPr/>
        <p:txBody>
          <a:bodyPr/>
          <a:lstStyle/>
          <a:p>
            <a:r>
              <a:rPr lang="en-US"/>
              <a:t>Content-based Permissions</a:t>
            </a:r>
          </a:p>
        </p:txBody>
      </p:sp>
      <p:sp>
        <p:nvSpPr>
          <p:cNvPr id="40963" name="Rectangle 3"/>
          <p:cNvSpPr>
            <a:spLocks noGrp="1" noChangeArrowheads="1"/>
          </p:cNvSpPr>
          <p:nvPr>
            <p:ph type="body" idx="1"/>
            <p:custDataLst>
              <p:tags r:id="rId2"/>
            </p:custDataLst>
          </p:nvPr>
        </p:nvSpPr>
        <p:spPr>
          <a:xfrm>
            <a:off x="1066800" y="1600200"/>
            <a:ext cx="7620000" cy="4038600"/>
          </a:xfrm>
        </p:spPr>
        <p:txBody>
          <a:bodyPr/>
          <a:lstStyle/>
          <a:p>
            <a:pPr algn="just"/>
            <a:r>
              <a:rPr lang="en-GB" sz="2800" dirty="0">
                <a:cs typeface="Times New Roman" panose="02020603050405020304" pitchFamily="18" charset="0"/>
              </a:rPr>
              <a:t>Content-based access control conditions the access to a given object based on its content</a:t>
            </a:r>
          </a:p>
          <a:p>
            <a:pPr algn="just"/>
            <a:r>
              <a:rPr lang="en-GB" sz="2800" dirty="0">
                <a:cs typeface="Times New Roman" panose="02020603050405020304" pitchFamily="18" charset="0"/>
              </a:rPr>
              <a:t>This type of permissions are mainly relevant for database systems</a:t>
            </a:r>
          </a:p>
          <a:p>
            <a:pPr algn="just"/>
            <a:r>
              <a:rPr lang="en-GB" sz="2800" dirty="0">
                <a:cs typeface="Times New Roman" panose="02020603050405020304" pitchFamily="18" charset="0"/>
              </a:rPr>
              <a:t>As an example, in a RDBMS supporting content-based access control </a:t>
            </a:r>
            <a:r>
              <a:rPr lang="en-GB" sz="2800" b="1" dirty="0">
                <a:cs typeface="Times New Roman" panose="02020603050405020304" pitchFamily="18" charset="0"/>
              </a:rPr>
              <a:t>it is possible to authorize a subject to access information only of those employees whose salary is not greater than 30K</a:t>
            </a:r>
            <a:endParaRPr lang="en-US" sz="2800" b="1" dirty="0"/>
          </a:p>
        </p:txBody>
      </p:sp>
      <p:sp>
        <p:nvSpPr>
          <p:cNvPr id="40964" name="Slide Number Placeholder 1"/>
          <p:cNvSpPr>
            <a:spLocks noGrp="1"/>
          </p:cNvSpPr>
          <p:nvPr>
            <p:ph type="sldNum" sz="quarter" idx="12"/>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8F7C3D4A-FDAE-4175-9E3A-4D0D06919628}" type="slidenum">
              <a:rPr lang="en-US">
                <a:solidFill>
                  <a:schemeClr val="bg2"/>
                </a:solidFill>
                <a:latin typeface="Arial" panose="020B0604020202020204" pitchFamily="34" charset="0"/>
              </a:rPr>
              <a:pPr/>
              <a:t>89</a:t>
            </a:fld>
            <a:endParaRPr lang="en-US">
              <a:solidFill>
                <a:schemeClr val="bg2"/>
              </a:solidFill>
              <a:latin typeface="Arial" panose="020B0604020202020204" pitchFamily="34" charset="0"/>
            </a:endParaRPr>
          </a:p>
        </p:txBody>
      </p:sp>
    </p:spTree>
    <p:extLst>
      <p:ext uri="{BB962C8B-B14F-4D97-AF65-F5344CB8AC3E}">
        <p14:creationId xmlns:p14="http://schemas.microsoft.com/office/powerpoint/2010/main" val="3553361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3" descr="Tbl01-01a"/>
          <p:cNvPicPr>
            <a:picLocks noGrp="1" noChangeAspect="1" noChangeArrowheads="1"/>
          </p:cNvPicPr>
          <p:nvPr>
            <p:ph idx="1"/>
            <p:custDataLst>
              <p:tags r:id="rId1"/>
            </p:custDataLst>
          </p:nvPr>
        </p:nvPicPr>
        <p:blipFill>
          <a:blip r:embed="rId5">
            <a:extLst>
              <a:ext uri="{28A0092B-C50C-407E-A947-70E740481C1C}">
                <a14:useLocalDpi xmlns:a14="http://schemas.microsoft.com/office/drawing/2010/main" val="0"/>
              </a:ext>
            </a:extLst>
          </a:blip>
          <a:srcRect/>
          <a:stretch>
            <a:fillRect/>
          </a:stretch>
        </p:blipFill>
        <p:spPr>
          <a:xfrm>
            <a:off x="256427" y="1661615"/>
            <a:ext cx="8700702" cy="3756546"/>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267" name="Slide Number Placeholder 4"/>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14216F01-CCF3-48E7-A34A-0A0BBC13EA85}" type="slidenum">
              <a:rPr lang="en-US"/>
              <a:pPr/>
              <a:t>9</a:t>
            </a:fld>
            <a:endParaRPr lang="en-US"/>
          </a:p>
        </p:txBody>
      </p:sp>
      <p:sp>
        <p:nvSpPr>
          <p:cNvPr id="60418" name="Rectangle 2"/>
          <p:cNvSpPr>
            <a:spLocks noGrp="1" noChangeArrowheads="1"/>
          </p:cNvSpPr>
          <p:nvPr>
            <p:ph type="title"/>
            <p:custDataLst>
              <p:tags r:id="rId2"/>
            </p:custDataLst>
          </p:nvPr>
        </p:nvSpPr>
        <p:spPr/>
        <p:txBody>
          <a:bodyPr>
            <a:normAutofit/>
          </a:bodyPr>
          <a:lstStyle/>
          <a:p>
            <a:pPr eaLnBrk="1" fontAlgn="auto" hangingPunct="1">
              <a:spcAft>
                <a:spcPts val="0"/>
              </a:spcAft>
              <a:defRPr/>
            </a:pPr>
            <a:r>
              <a:rPr lang="en-US" sz="3600" b="1" dirty="0"/>
              <a:t>Information Systems (continued)</a:t>
            </a:r>
          </a:p>
        </p:txBody>
      </p:sp>
    </p:spTree>
    <p:extLst>
      <p:ext uri="{BB962C8B-B14F-4D97-AF65-F5344CB8AC3E}">
        <p14:creationId xmlns:p14="http://schemas.microsoft.com/office/powerpoint/2010/main" val="315421158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custDataLst>
              <p:tags r:id="rId1"/>
            </p:custDataLst>
          </p:nvPr>
        </p:nvSpPr>
        <p:spPr/>
        <p:txBody>
          <a:bodyPr/>
          <a:lstStyle/>
          <a:p>
            <a:r>
              <a:rPr lang="en-US"/>
              <a:t>Content-based Permissions</a:t>
            </a:r>
          </a:p>
        </p:txBody>
      </p:sp>
      <p:sp>
        <p:nvSpPr>
          <p:cNvPr id="41987" name="Rectangle 3"/>
          <p:cNvSpPr>
            <a:spLocks noGrp="1" noChangeArrowheads="1"/>
          </p:cNvSpPr>
          <p:nvPr>
            <p:ph type="body" idx="1"/>
            <p:custDataLst>
              <p:tags r:id="rId2"/>
            </p:custDataLst>
          </p:nvPr>
        </p:nvSpPr>
        <p:spPr>
          <a:xfrm>
            <a:off x="1066800" y="1600200"/>
            <a:ext cx="7485063" cy="3740150"/>
          </a:xfrm>
        </p:spPr>
        <p:txBody>
          <a:bodyPr>
            <a:normAutofit fontScale="92500"/>
          </a:bodyPr>
          <a:lstStyle/>
          <a:p>
            <a:pPr algn="just">
              <a:lnSpc>
                <a:spcPct val="90000"/>
              </a:lnSpc>
            </a:pPr>
            <a:r>
              <a:rPr lang="en-GB" dirty="0">
                <a:cs typeface="Times New Roman" panose="02020603050405020304" pitchFamily="18" charset="0"/>
              </a:rPr>
              <a:t>Two most common approaches to enforce content-based access control in a DBMS are done:</a:t>
            </a:r>
          </a:p>
          <a:p>
            <a:pPr lvl="1" algn="just">
              <a:lnSpc>
                <a:spcPct val="90000"/>
              </a:lnSpc>
            </a:pPr>
            <a:r>
              <a:rPr lang="en-GB" dirty="0">
                <a:cs typeface="Times New Roman" panose="02020603050405020304" pitchFamily="18" charset="0"/>
              </a:rPr>
              <a:t>by associating a predicate (or a Boolean combination of predicates) with the permission</a:t>
            </a:r>
          </a:p>
          <a:p>
            <a:pPr lvl="1" algn="just">
              <a:lnSpc>
                <a:spcPct val="90000"/>
              </a:lnSpc>
            </a:pPr>
            <a:r>
              <a:rPr lang="en-GB" dirty="0">
                <a:cs typeface="Times New Roman" panose="02020603050405020304" pitchFamily="18" charset="0"/>
              </a:rPr>
              <a:t>by defining a </a:t>
            </a:r>
            <a:r>
              <a:rPr lang="en-GB" i="1" dirty="0">
                <a:cs typeface="Times New Roman" panose="02020603050405020304" pitchFamily="18" charset="0"/>
              </a:rPr>
              <a:t>view</a:t>
            </a:r>
            <a:r>
              <a:rPr lang="en-GB" dirty="0">
                <a:cs typeface="Times New Roman" panose="02020603050405020304" pitchFamily="18" charset="0"/>
              </a:rPr>
              <a:t> which selects the objects whose content satisfies a given condition, and then granting the permission on the view instead of on the basic objects</a:t>
            </a:r>
            <a:endParaRPr lang="en-US" dirty="0"/>
          </a:p>
        </p:txBody>
      </p:sp>
      <p:sp>
        <p:nvSpPr>
          <p:cNvPr id="41988" name="Slide Number Placeholder 1"/>
          <p:cNvSpPr>
            <a:spLocks noGrp="1"/>
          </p:cNvSpPr>
          <p:nvPr>
            <p:ph type="sldNum" sz="quarter" idx="12"/>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94BA09C2-0B60-4579-A919-9529744A4008}" type="slidenum">
              <a:rPr lang="en-US">
                <a:solidFill>
                  <a:schemeClr val="bg2"/>
                </a:solidFill>
                <a:latin typeface="Arial" panose="020B0604020202020204" pitchFamily="34" charset="0"/>
              </a:rPr>
              <a:pPr/>
              <a:t>90</a:t>
            </a:fld>
            <a:endParaRPr lang="en-US">
              <a:solidFill>
                <a:schemeClr val="bg2"/>
              </a:solidFill>
              <a:latin typeface="Arial" panose="020B0604020202020204" pitchFamily="34" charset="0"/>
            </a:endParaRPr>
          </a:p>
        </p:txBody>
      </p:sp>
    </p:spTree>
    <p:extLst>
      <p:ext uri="{BB962C8B-B14F-4D97-AF65-F5344CB8AC3E}">
        <p14:creationId xmlns:p14="http://schemas.microsoft.com/office/powerpoint/2010/main" val="35928783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980" y="422718"/>
            <a:ext cx="8423119" cy="845916"/>
          </a:xfrm>
        </p:spPr>
        <p:txBody>
          <a:bodyPr>
            <a:normAutofit/>
          </a:bodyPr>
          <a:lstStyle/>
          <a:p>
            <a:r>
              <a:rPr lang="en-US" sz="4000" b="1" dirty="0">
                <a:ln w="17780" cmpd="sng">
                  <a:solidFill>
                    <a:schemeClr val="accent1">
                      <a:tint val="3000"/>
                    </a:schemeClr>
                  </a:solidFill>
                  <a:prstDash val="solid"/>
                  <a:miter lim="800000"/>
                </a:ln>
              </a:rPr>
              <a:t>Discretionary Access Control</a:t>
            </a:r>
          </a:p>
        </p:txBody>
      </p:sp>
      <p:sp>
        <p:nvSpPr>
          <p:cNvPr id="3" name="Content Placeholder 2"/>
          <p:cNvSpPr>
            <a:spLocks noGrp="1"/>
          </p:cNvSpPr>
          <p:nvPr>
            <p:ph idx="1"/>
          </p:nvPr>
        </p:nvSpPr>
        <p:spPr>
          <a:xfrm>
            <a:off x="377980" y="1638300"/>
            <a:ext cx="8431212" cy="4781550"/>
          </a:xfrm>
        </p:spPr>
        <p:txBody>
          <a:bodyPr>
            <a:normAutofit fontScale="85000" lnSpcReduction="20000"/>
          </a:bodyPr>
          <a:lstStyle/>
          <a:p>
            <a:pPr marL="0" indent="0" algn="just">
              <a:buNone/>
            </a:pPr>
            <a:r>
              <a:rPr lang="en-US" sz="3300" dirty="0">
                <a:solidFill>
                  <a:srgbClr val="000090"/>
                </a:solidFill>
              </a:rPr>
              <a:t>Data Dependent Access Control</a:t>
            </a:r>
          </a:p>
          <a:p>
            <a:pPr algn="just">
              <a:buFont typeface="Wingdings" charset="2"/>
              <a:buChar char="q"/>
            </a:pPr>
            <a:r>
              <a:rPr lang="en-US" dirty="0"/>
              <a:t>Database Access Controls are often </a:t>
            </a:r>
            <a:r>
              <a:rPr lang="en-US" dirty="0">
                <a:solidFill>
                  <a:srgbClr val="FF6600"/>
                </a:solidFill>
              </a:rPr>
              <a:t>data dependent</a:t>
            </a:r>
            <a:r>
              <a:rPr lang="en-US" dirty="0"/>
              <a:t>.</a:t>
            </a:r>
          </a:p>
          <a:p>
            <a:pPr algn="just">
              <a:buFont typeface="Wingdings" charset="2"/>
              <a:buChar char="q"/>
            </a:pPr>
            <a:endParaRPr lang="en-US" dirty="0"/>
          </a:p>
          <a:p>
            <a:pPr algn="just">
              <a:buFont typeface="Wingdings" charset="2"/>
              <a:buChar char="q"/>
            </a:pPr>
            <a:r>
              <a:rPr lang="en-US" dirty="0"/>
              <a:t>Some users may be allowed to see the salary up to Tk.20000</a:t>
            </a:r>
          </a:p>
          <a:p>
            <a:pPr algn="just">
              <a:buFont typeface="Wingdings" charset="2"/>
              <a:buChar char="q"/>
            </a:pPr>
            <a:endParaRPr lang="en-US" dirty="0"/>
          </a:p>
          <a:p>
            <a:pPr algn="just">
              <a:buFont typeface="Wingdings" charset="2"/>
              <a:buChar char="q"/>
            </a:pPr>
            <a:r>
              <a:rPr lang="en-US" dirty="0"/>
              <a:t>A manager may be allowed to see the salary of the employees of his/her own department.</a:t>
            </a:r>
          </a:p>
          <a:p>
            <a:pPr algn="just">
              <a:buFont typeface="Wingdings" charset="2"/>
              <a:buChar char="q"/>
            </a:pPr>
            <a:r>
              <a:rPr lang="en-US" b="1" dirty="0"/>
              <a:t>Three techniques</a:t>
            </a:r>
            <a:r>
              <a:rPr lang="en-US" dirty="0"/>
              <a:t>:</a:t>
            </a:r>
          </a:p>
          <a:p>
            <a:pPr lvl="1" algn="just">
              <a:buFont typeface="Wingdings" charset="2"/>
              <a:buChar char="Ø"/>
            </a:pPr>
            <a:r>
              <a:rPr lang="en-US" kern="0" dirty="0">
                <a:latin typeface="+mj-lt"/>
              </a:rPr>
              <a:t>Security through Views</a:t>
            </a:r>
            <a:endParaRPr lang="en-US" dirty="0">
              <a:latin typeface="+mj-lt"/>
            </a:endParaRPr>
          </a:p>
          <a:p>
            <a:pPr lvl="1" algn="just">
              <a:buFont typeface="Wingdings" charset="2"/>
              <a:buChar char="Ø"/>
            </a:pPr>
            <a:r>
              <a:rPr lang="en-US" dirty="0">
                <a:latin typeface="+mj-lt"/>
              </a:rPr>
              <a:t>Query modification</a:t>
            </a:r>
          </a:p>
          <a:p>
            <a:pPr lvl="1" algn="just">
              <a:buFont typeface="Wingdings" charset="2"/>
              <a:buChar char="Ø"/>
            </a:pPr>
            <a:r>
              <a:rPr lang="en-US" kern="0" dirty="0">
                <a:latin typeface="+mj-lt"/>
              </a:rPr>
              <a:t>Grant and Revoke</a:t>
            </a:r>
          </a:p>
          <a:p>
            <a:pPr lvl="1" algn="just">
              <a:buFont typeface="Wingdings" charset="2"/>
              <a:buChar char="Ø"/>
            </a:pPr>
            <a:endParaRPr lang="en-US" dirty="0"/>
          </a:p>
        </p:txBody>
      </p:sp>
      <p:sp>
        <p:nvSpPr>
          <p:cNvPr id="4" name="Slide Number Placeholder 3"/>
          <p:cNvSpPr>
            <a:spLocks noGrp="1"/>
          </p:cNvSpPr>
          <p:nvPr>
            <p:ph type="sldNum" sz="quarter" idx="12"/>
          </p:nvPr>
        </p:nvSpPr>
        <p:spPr/>
        <p:txBody>
          <a:bodyPr/>
          <a:lstStyle/>
          <a:p>
            <a:fld id="{0BD64A48-B733-9243-8BE8-93F2CA4C1D52}" type="slidenum">
              <a:rPr lang="en-US" smtClean="0"/>
              <a:pPr/>
              <a:t>91</a:t>
            </a:fld>
            <a:endParaRPr lang="en-US"/>
          </a:p>
        </p:txBody>
      </p:sp>
    </p:spTree>
    <p:extLst>
      <p:ext uri="{BB962C8B-B14F-4D97-AF65-F5344CB8AC3E}">
        <p14:creationId xmlns:p14="http://schemas.microsoft.com/office/powerpoint/2010/main" val="3521225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edge">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edg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edge">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heel(1)">
                                      <p:cBhvr>
                                        <p:cTn id="32" dur="20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12"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strips(downLeft)">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12"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strips(downLeft)">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12"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strips(downLeft)">
                                      <p:cBhvr>
                                        <p:cTn id="4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875" y="1638300"/>
            <a:ext cx="8800725" cy="4305300"/>
          </a:xfrm>
        </p:spPr>
        <p:txBody>
          <a:bodyPr>
            <a:normAutofit fontScale="92500" lnSpcReduction="10000"/>
          </a:bodyPr>
          <a:lstStyle/>
          <a:p>
            <a:pPr>
              <a:buFont typeface="Wingdings" charset="2"/>
              <a:buChar char="q"/>
            </a:pPr>
            <a:r>
              <a:rPr lang="en-US" dirty="0">
                <a:solidFill>
                  <a:srgbClr val="0000CC"/>
                </a:solidFill>
              </a:rPr>
              <a:t>View based Access Controls</a:t>
            </a:r>
          </a:p>
          <a:p>
            <a:pPr lvl="1">
              <a:buFont typeface="Wingdings" charset="2"/>
              <a:buChar char="Ø"/>
            </a:pPr>
            <a:r>
              <a:rPr lang="en-US" sz="3000" dirty="0"/>
              <a:t>A view is a virtual relation (table)</a:t>
            </a:r>
          </a:p>
          <a:p>
            <a:pPr lvl="1">
              <a:buFont typeface="Wingdings" charset="2"/>
              <a:buChar char="Ø"/>
            </a:pPr>
            <a:r>
              <a:rPr lang="en-US" sz="3000" dirty="0"/>
              <a:t>The DB stores its definition and materializes the view as needed.</a:t>
            </a:r>
          </a:p>
          <a:p>
            <a:pPr lvl="1">
              <a:buFont typeface="Wingdings" charset="2"/>
              <a:buChar char="Ø"/>
            </a:pPr>
            <a:r>
              <a:rPr lang="en-US" sz="3000" dirty="0"/>
              <a:t>Useful mechanism for specifying </a:t>
            </a:r>
            <a:r>
              <a:rPr lang="en-US" sz="3000" dirty="0">
                <a:solidFill>
                  <a:srgbClr val="0000CC"/>
                </a:solidFill>
              </a:rPr>
              <a:t>data-dependent authorization</a:t>
            </a:r>
            <a:r>
              <a:rPr lang="en-US" sz="3000" dirty="0"/>
              <a:t> for data retrieval.</a:t>
            </a:r>
          </a:p>
          <a:p>
            <a:pPr lvl="1">
              <a:buFont typeface="Wingdings" charset="2"/>
              <a:buChar char="Ø"/>
            </a:pPr>
            <a:r>
              <a:rPr lang="en-US" sz="3000" dirty="0">
                <a:solidFill>
                  <a:srgbClr val="000000"/>
                </a:solidFill>
              </a:rPr>
              <a:t>Example</a:t>
            </a:r>
            <a:r>
              <a:rPr lang="en-US" sz="3000" dirty="0"/>
              <a:t>: Employee Table</a:t>
            </a:r>
          </a:p>
          <a:p>
            <a:pPr lvl="2">
              <a:buFont typeface="Wingdings" charset="2"/>
              <a:buChar char="Ø"/>
            </a:pPr>
            <a:r>
              <a:rPr lang="en-US" sz="3000" dirty="0"/>
              <a:t>COLUMNS :</a:t>
            </a:r>
          </a:p>
          <a:p>
            <a:pPr lvl="2">
              <a:buNone/>
            </a:pPr>
            <a:r>
              <a:rPr lang="en-US" sz="3000" dirty="0"/>
              <a:t>		</a:t>
            </a:r>
            <a:r>
              <a:rPr lang="en-US" sz="3000" dirty="0">
                <a:solidFill>
                  <a:srgbClr val="0000CC"/>
                </a:solidFill>
              </a:rPr>
              <a:t> EMPID, ENAME,SALARY,MANAGER, DEPTNO</a:t>
            </a:r>
          </a:p>
        </p:txBody>
      </p:sp>
      <p:sp>
        <p:nvSpPr>
          <p:cNvPr id="5" name="Title 1"/>
          <p:cNvSpPr>
            <a:spLocks noGrp="1"/>
          </p:cNvSpPr>
          <p:nvPr>
            <p:ph type="title"/>
          </p:nvPr>
        </p:nvSpPr>
        <p:spPr>
          <a:xfrm>
            <a:off x="377980" y="422718"/>
            <a:ext cx="8423119" cy="845916"/>
          </a:xfrm>
        </p:spPr>
        <p:txBody>
          <a:bodyPr>
            <a:normAutofit/>
          </a:bodyPr>
          <a:lstStyle/>
          <a:p>
            <a:r>
              <a:rPr lang="en-US" sz="4000" b="1" dirty="0">
                <a:ln w="17780" cmpd="sng">
                  <a:solidFill>
                    <a:schemeClr val="accent1">
                      <a:tint val="3000"/>
                    </a:schemeClr>
                  </a:solidFill>
                  <a:prstDash val="solid"/>
                  <a:miter lim="800000"/>
                </a:ln>
              </a:rPr>
              <a:t>Discretionary Access Control</a:t>
            </a:r>
          </a:p>
        </p:txBody>
      </p:sp>
      <p:sp>
        <p:nvSpPr>
          <p:cNvPr id="4" name="Slide Number Placeholder 3"/>
          <p:cNvSpPr>
            <a:spLocks noGrp="1"/>
          </p:cNvSpPr>
          <p:nvPr>
            <p:ph type="sldNum" sz="quarter" idx="12"/>
          </p:nvPr>
        </p:nvSpPr>
        <p:spPr/>
        <p:txBody>
          <a:bodyPr/>
          <a:lstStyle/>
          <a:p>
            <a:fld id="{0BD64A48-B733-9243-8BE8-93F2CA4C1D52}" type="slidenum">
              <a:rPr lang="en-US" smtClean="0"/>
              <a:pPr/>
              <a:t>92</a:t>
            </a:fld>
            <a:endParaRPr lang="en-US"/>
          </a:p>
        </p:txBody>
      </p:sp>
    </p:spTree>
    <p:extLst>
      <p:ext uri="{BB962C8B-B14F-4D97-AF65-F5344CB8AC3E}">
        <p14:creationId xmlns:p14="http://schemas.microsoft.com/office/powerpoint/2010/main" val="2328720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edg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strips(down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strips(down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strips(down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1" presetClass="entr" presetSubtype="1" fill="hold" grpId="0"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wheel(1)">
                                      <p:cBhvr>
                                        <p:cTn id="4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idx="1"/>
          </p:nvPr>
        </p:nvSpPr>
        <p:spPr>
          <a:xfrm>
            <a:off x="571499" y="1905000"/>
            <a:ext cx="8229600" cy="2895600"/>
          </a:xfrm>
        </p:spPr>
        <p:txBody>
          <a:bodyPr>
            <a:normAutofit fontScale="92500" lnSpcReduction="20000"/>
          </a:bodyPr>
          <a:lstStyle/>
          <a:p>
            <a:pPr algn="just">
              <a:buNone/>
            </a:pPr>
            <a:r>
              <a:rPr lang="en-US" altLang="zh-CN" i="1" dirty="0">
                <a:solidFill>
                  <a:schemeClr val="tx2"/>
                </a:solidFill>
                <a:ea typeface="宋体" pitchFamily="2" charset="-122"/>
              </a:rPr>
              <a:t>View:</a:t>
            </a:r>
          </a:p>
          <a:p>
            <a:pPr algn="just"/>
            <a:r>
              <a:rPr lang="en-US" altLang="zh-CN" i="1" dirty="0">
                <a:solidFill>
                  <a:schemeClr val="tx2"/>
                </a:solidFill>
                <a:ea typeface="宋体" pitchFamily="2" charset="-122"/>
              </a:rPr>
              <a:t>Views</a:t>
            </a:r>
            <a:r>
              <a:rPr lang="en-US" altLang="zh-CN" dirty="0">
                <a:ea typeface="宋体" pitchFamily="2" charset="-122"/>
              </a:rPr>
              <a:t> </a:t>
            </a:r>
            <a:r>
              <a:rPr lang="en-US" altLang="zh-CN" sz="2800" dirty="0">
                <a:ea typeface="宋体" pitchFamily="2" charset="-122"/>
              </a:rPr>
              <a:t>provide a valuable tool in enforcing security policies. </a:t>
            </a:r>
          </a:p>
          <a:p>
            <a:pPr algn="just">
              <a:buFont typeface="Symbol" pitchFamily="18" charset="2"/>
              <a:buNone/>
            </a:pPr>
            <a:endParaRPr lang="en-US" altLang="zh-CN" sz="2800" dirty="0">
              <a:ea typeface="宋体" pitchFamily="2" charset="-122"/>
            </a:endParaRPr>
          </a:p>
          <a:p>
            <a:pPr algn="just"/>
            <a:r>
              <a:rPr lang="en-US" altLang="zh-CN" dirty="0">
                <a:ea typeface="宋体" pitchFamily="2" charset="-122"/>
              </a:rPr>
              <a:t>A </a:t>
            </a:r>
            <a:r>
              <a:rPr lang="en-US" altLang="zh-CN" i="1" dirty="0">
                <a:solidFill>
                  <a:schemeClr val="tx2"/>
                </a:solidFill>
                <a:ea typeface="宋体" pitchFamily="2" charset="-122"/>
              </a:rPr>
              <a:t>view</a:t>
            </a:r>
            <a:r>
              <a:rPr lang="en-US" altLang="zh-CN" dirty="0">
                <a:ea typeface="宋体" pitchFamily="2" charset="-122"/>
              </a:rPr>
              <a:t> is a table whose rows are not explicitly stored in the database but are computed as needed from a view definition.</a:t>
            </a:r>
          </a:p>
        </p:txBody>
      </p:sp>
      <p:sp>
        <p:nvSpPr>
          <p:cNvPr id="5" name="Title 1"/>
          <p:cNvSpPr>
            <a:spLocks noGrp="1"/>
          </p:cNvSpPr>
          <p:nvPr>
            <p:ph type="title"/>
          </p:nvPr>
        </p:nvSpPr>
        <p:spPr>
          <a:xfrm>
            <a:off x="377980" y="422718"/>
            <a:ext cx="8423119" cy="845916"/>
          </a:xfrm>
        </p:spPr>
        <p:txBody>
          <a:bodyPr>
            <a:normAutofit/>
          </a:bodyPr>
          <a:lstStyle/>
          <a:p>
            <a:r>
              <a:rPr lang="en-US" sz="4000" b="1" dirty="0">
                <a:ln w="17780" cmpd="sng">
                  <a:solidFill>
                    <a:schemeClr val="accent1">
                      <a:tint val="3000"/>
                    </a:schemeClr>
                  </a:solidFill>
                  <a:prstDash val="solid"/>
                  <a:miter lim="800000"/>
                </a:ln>
              </a:rPr>
              <a:t>Discretionary Access Control</a:t>
            </a:r>
          </a:p>
        </p:txBody>
      </p:sp>
      <p:sp>
        <p:nvSpPr>
          <p:cNvPr id="6" name="Slide Number Placeholder 5"/>
          <p:cNvSpPr>
            <a:spLocks noGrp="1"/>
          </p:cNvSpPr>
          <p:nvPr>
            <p:ph type="sldNum" sz="quarter" idx="12"/>
          </p:nvPr>
        </p:nvSpPr>
        <p:spPr/>
        <p:txBody>
          <a:bodyPr/>
          <a:lstStyle/>
          <a:p>
            <a:fld id="{0BD64A48-B733-9243-8BE8-93F2CA4C1D52}" type="slidenum">
              <a:rPr lang="en-US" smtClean="0"/>
              <a:pPr/>
              <a:t>93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heel(1)">
                                      <p:cBhvr>
                                        <p:cTn id="25"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P spid="5"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875" y="1504950"/>
            <a:ext cx="8800725" cy="669481"/>
          </a:xfrm>
        </p:spPr>
        <p:txBody>
          <a:bodyPr>
            <a:normAutofit/>
          </a:bodyPr>
          <a:lstStyle/>
          <a:p>
            <a:pPr>
              <a:spcAft>
                <a:spcPts val="0"/>
              </a:spcAft>
              <a:buFont typeface="Wingdings" charset="2"/>
              <a:buChar char="q"/>
            </a:pPr>
            <a:r>
              <a:rPr lang="en-US" dirty="0"/>
              <a:t>View based Access Controls (EMPLOYEE TABLE)</a:t>
            </a:r>
          </a:p>
        </p:txBody>
      </p:sp>
      <p:graphicFrame>
        <p:nvGraphicFramePr>
          <p:cNvPr id="4" name="Table 3"/>
          <p:cNvGraphicFramePr>
            <a:graphicFrameLocks noGrp="1"/>
          </p:cNvGraphicFramePr>
          <p:nvPr>
            <p:extLst>
              <p:ext uri="{D42A27DB-BD31-4B8C-83A1-F6EECF244321}">
                <p14:modId xmlns:p14="http://schemas.microsoft.com/office/powerpoint/2010/main" val="2704533433"/>
              </p:ext>
            </p:extLst>
          </p:nvPr>
        </p:nvGraphicFramePr>
        <p:xfrm>
          <a:off x="377982" y="2174433"/>
          <a:ext cx="8423117" cy="4478418"/>
        </p:xfrm>
        <a:graphic>
          <a:graphicData uri="http://schemas.openxmlformats.org/drawingml/2006/table">
            <a:tbl>
              <a:tblPr firstRow="1" bandRow="1">
                <a:tableStyleId>{5C22544A-7EE6-4342-B048-85BDC9FD1C3A}</a:tableStyleId>
              </a:tblPr>
              <a:tblGrid>
                <a:gridCol w="1194484">
                  <a:extLst>
                    <a:ext uri="{9D8B030D-6E8A-4147-A177-3AD203B41FA5}">
                      <a16:colId xmlns:a16="http://schemas.microsoft.com/office/drawing/2014/main" val="20000"/>
                    </a:ext>
                  </a:extLst>
                </a:gridCol>
                <a:gridCol w="1687793">
                  <a:extLst>
                    <a:ext uri="{9D8B030D-6E8A-4147-A177-3AD203B41FA5}">
                      <a16:colId xmlns:a16="http://schemas.microsoft.com/office/drawing/2014/main" val="20001"/>
                    </a:ext>
                  </a:extLst>
                </a:gridCol>
                <a:gridCol w="1438901">
                  <a:extLst>
                    <a:ext uri="{9D8B030D-6E8A-4147-A177-3AD203B41FA5}">
                      <a16:colId xmlns:a16="http://schemas.microsoft.com/office/drawing/2014/main" val="20002"/>
                    </a:ext>
                  </a:extLst>
                </a:gridCol>
                <a:gridCol w="1889899">
                  <a:extLst>
                    <a:ext uri="{9D8B030D-6E8A-4147-A177-3AD203B41FA5}">
                      <a16:colId xmlns:a16="http://schemas.microsoft.com/office/drawing/2014/main" val="20003"/>
                    </a:ext>
                  </a:extLst>
                </a:gridCol>
                <a:gridCol w="2212040">
                  <a:extLst>
                    <a:ext uri="{9D8B030D-6E8A-4147-A177-3AD203B41FA5}">
                      <a16:colId xmlns:a16="http://schemas.microsoft.com/office/drawing/2014/main" val="20004"/>
                    </a:ext>
                  </a:extLst>
                </a:gridCol>
              </a:tblGrid>
              <a:tr h="537410">
                <a:tc>
                  <a:txBody>
                    <a:bodyPr/>
                    <a:lstStyle/>
                    <a:p>
                      <a:r>
                        <a:rPr lang="en-US" sz="2200" dirty="0"/>
                        <a:t>EMPID</a:t>
                      </a:r>
                    </a:p>
                  </a:txBody>
                  <a:tcPr/>
                </a:tc>
                <a:tc>
                  <a:txBody>
                    <a:bodyPr/>
                    <a:lstStyle/>
                    <a:p>
                      <a:r>
                        <a:rPr lang="en-US" sz="2200" dirty="0"/>
                        <a:t>ENAME</a:t>
                      </a:r>
                    </a:p>
                  </a:txBody>
                  <a:tcPr/>
                </a:tc>
                <a:tc>
                  <a:txBody>
                    <a:bodyPr/>
                    <a:lstStyle/>
                    <a:p>
                      <a:r>
                        <a:rPr lang="en-US" sz="2200" dirty="0"/>
                        <a:t>SALARY</a:t>
                      </a:r>
                    </a:p>
                  </a:txBody>
                  <a:tcPr/>
                </a:tc>
                <a:tc>
                  <a:txBody>
                    <a:bodyPr/>
                    <a:lstStyle/>
                    <a:p>
                      <a:r>
                        <a:rPr lang="en-US" sz="2200" dirty="0"/>
                        <a:t>MANAGER</a:t>
                      </a:r>
                    </a:p>
                  </a:txBody>
                  <a:tcPr/>
                </a:tc>
                <a:tc>
                  <a:txBody>
                    <a:bodyPr/>
                    <a:lstStyle/>
                    <a:p>
                      <a:r>
                        <a:rPr lang="en-US" sz="2200" dirty="0"/>
                        <a:t>DEPTNO</a:t>
                      </a:r>
                    </a:p>
                  </a:txBody>
                  <a:tcPr/>
                </a:tc>
                <a:extLst>
                  <a:ext uri="{0D108BD9-81ED-4DB2-BD59-A6C34878D82A}">
                    <a16:rowId xmlns:a16="http://schemas.microsoft.com/office/drawing/2014/main" val="10000"/>
                  </a:ext>
                </a:extLst>
              </a:tr>
              <a:tr h="492626">
                <a:tc>
                  <a:txBody>
                    <a:bodyPr/>
                    <a:lstStyle/>
                    <a:p>
                      <a:r>
                        <a:rPr lang="en-US" sz="2200" dirty="0"/>
                        <a:t>0001</a:t>
                      </a:r>
                    </a:p>
                  </a:txBody>
                  <a:tcPr/>
                </a:tc>
                <a:tc>
                  <a:txBody>
                    <a:bodyPr/>
                    <a:lstStyle/>
                    <a:p>
                      <a:r>
                        <a:rPr lang="en-US" sz="2200" dirty="0"/>
                        <a:t>Smith</a:t>
                      </a:r>
                    </a:p>
                  </a:txBody>
                  <a:tcPr/>
                </a:tc>
                <a:tc>
                  <a:txBody>
                    <a:bodyPr/>
                    <a:lstStyle/>
                    <a:p>
                      <a:r>
                        <a:rPr lang="en-US" sz="2200" dirty="0"/>
                        <a:t>10000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err="1"/>
                        <a:t>Bretlee</a:t>
                      </a:r>
                      <a:endParaRPr lang="en-US" sz="2200" dirty="0"/>
                    </a:p>
                  </a:txBody>
                  <a:tcPr/>
                </a:tc>
                <a:tc>
                  <a:txBody>
                    <a:bodyPr/>
                    <a:lstStyle/>
                    <a:p>
                      <a:r>
                        <a:rPr lang="en-US" sz="2200" dirty="0"/>
                        <a:t>Sales</a:t>
                      </a:r>
                    </a:p>
                  </a:txBody>
                  <a:tcPr/>
                </a:tc>
                <a:extLst>
                  <a:ext uri="{0D108BD9-81ED-4DB2-BD59-A6C34878D82A}">
                    <a16:rowId xmlns:a16="http://schemas.microsoft.com/office/drawing/2014/main" val="10001"/>
                  </a:ext>
                </a:extLst>
              </a:tr>
              <a:tr h="492626">
                <a:tc>
                  <a:txBody>
                    <a:bodyPr/>
                    <a:lstStyle/>
                    <a:p>
                      <a:r>
                        <a:rPr lang="en-US" sz="2200" dirty="0"/>
                        <a:t>0002</a:t>
                      </a:r>
                    </a:p>
                  </a:txBody>
                  <a:tcPr/>
                </a:tc>
                <a:tc>
                  <a:txBody>
                    <a:bodyPr/>
                    <a:lstStyle/>
                    <a:p>
                      <a:r>
                        <a:rPr lang="en-US" sz="2200" dirty="0"/>
                        <a:t>Jones</a:t>
                      </a:r>
                    </a:p>
                  </a:txBody>
                  <a:tcPr/>
                </a:tc>
                <a:tc>
                  <a:txBody>
                    <a:bodyPr/>
                    <a:lstStyle/>
                    <a:p>
                      <a:r>
                        <a:rPr lang="en-US" sz="2200" dirty="0"/>
                        <a:t>12000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err="1"/>
                        <a:t>Bretlee</a:t>
                      </a:r>
                      <a:endParaRPr lang="en-US" sz="2200" dirty="0"/>
                    </a:p>
                  </a:txBody>
                  <a:tcPr/>
                </a:tc>
                <a:tc>
                  <a:txBody>
                    <a:bodyPr/>
                    <a:lstStyle/>
                    <a:p>
                      <a:r>
                        <a:rPr lang="en-US" sz="2200" dirty="0"/>
                        <a:t>Sales</a:t>
                      </a:r>
                    </a:p>
                  </a:txBody>
                  <a:tcPr/>
                </a:tc>
                <a:extLst>
                  <a:ext uri="{0D108BD9-81ED-4DB2-BD59-A6C34878D82A}">
                    <a16:rowId xmlns:a16="http://schemas.microsoft.com/office/drawing/2014/main" val="10002"/>
                  </a:ext>
                </a:extLst>
              </a:tr>
              <a:tr h="492626">
                <a:tc>
                  <a:txBody>
                    <a:bodyPr/>
                    <a:lstStyle/>
                    <a:p>
                      <a:r>
                        <a:rPr lang="en-US" sz="2200" dirty="0"/>
                        <a:t>0003</a:t>
                      </a:r>
                    </a:p>
                  </a:txBody>
                  <a:tcPr/>
                </a:tc>
                <a:tc>
                  <a:txBody>
                    <a:bodyPr/>
                    <a:lstStyle/>
                    <a:p>
                      <a:r>
                        <a:rPr lang="en-US" sz="2200" dirty="0"/>
                        <a:t>Baker</a:t>
                      </a:r>
                    </a:p>
                  </a:txBody>
                  <a:tcPr/>
                </a:tc>
                <a:tc>
                  <a:txBody>
                    <a:bodyPr/>
                    <a:lstStyle/>
                    <a:p>
                      <a:r>
                        <a:rPr lang="en-US" sz="2200" dirty="0"/>
                        <a:t>15000</a:t>
                      </a:r>
                    </a:p>
                  </a:txBody>
                  <a:tcPr/>
                </a:tc>
                <a:tc>
                  <a:txBody>
                    <a:bodyPr/>
                    <a:lstStyle/>
                    <a:p>
                      <a:r>
                        <a:rPr lang="en-US" sz="2200" dirty="0"/>
                        <a:t>Milton</a:t>
                      </a:r>
                    </a:p>
                  </a:txBody>
                  <a:tcPr/>
                </a:tc>
                <a:tc>
                  <a:txBody>
                    <a:bodyPr/>
                    <a:lstStyle/>
                    <a:p>
                      <a:r>
                        <a:rPr lang="en-US" sz="2200" dirty="0"/>
                        <a:t>Production</a:t>
                      </a:r>
                    </a:p>
                  </a:txBody>
                  <a:tcPr/>
                </a:tc>
                <a:extLst>
                  <a:ext uri="{0D108BD9-81ED-4DB2-BD59-A6C34878D82A}">
                    <a16:rowId xmlns:a16="http://schemas.microsoft.com/office/drawing/2014/main" val="10003"/>
                  </a:ext>
                </a:extLst>
              </a:tr>
              <a:tr h="492626">
                <a:tc>
                  <a:txBody>
                    <a:bodyPr/>
                    <a:lstStyle/>
                    <a:p>
                      <a:r>
                        <a:rPr lang="en-US" sz="2200" dirty="0"/>
                        <a:t>0004</a:t>
                      </a:r>
                    </a:p>
                  </a:txBody>
                  <a:tcPr/>
                </a:tc>
                <a:tc>
                  <a:txBody>
                    <a:bodyPr/>
                    <a:lstStyle/>
                    <a:p>
                      <a:r>
                        <a:rPr lang="en-US" sz="2200" dirty="0"/>
                        <a:t>Adams</a:t>
                      </a:r>
                    </a:p>
                  </a:txBody>
                  <a:tcPr/>
                </a:tc>
                <a:tc>
                  <a:txBody>
                    <a:bodyPr/>
                    <a:lstStyle/>
                    <a:p>
                      <a:r>
                        <a:rPr lang="en-US" sz="2200" dirty="0"/>
                        <a:t>20000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err="1"/>
                        <a:t>Bretlee</a:t>
                      </a:r>
                      <a:endParaRPr lang="en-US" sz="2200" dirty="0"/>
                    </a:p>
                  </a:txBody>
                  <a:tcPr/>
                </a:tc>
                <a:tc>
                  <a:txBody>
                    <a:bodyPr/>
                    <a:lstStyle/>
                    <a:p>
                      <a:r>
                        <a:rPr lang="en-US" sz="2200" dirty="0"/>
                        <a:t>Sales</a:t>
                      </a:r>
                    </a:p>
                  </a:txBody>
                  <a:tcPr/>
                </a:tc>
                <a:extLst>
                  <a:ext uri="{0D108BD9-81ED-4DB2-BD59-A6C34878D82A}">
                    <a16:rowId xmlns:a16="http://schemas.microsoft.com/office/drawing/2014/main" val="10004"/>
                  </a:ext>
                </a:extLst>
              </a:tr>
              <a:tr h="492626">
                <a:tc>
                  <a:txBody>
                    <a:bodyPr/>
                    <a:lstStyle/>
                    <a:p>
                      <a:r>
                        <a:rPr lang="en-US" sz="2200" dirty="0"/>
                        <a:t>0005</a:t>
                      </a:r>
                    </a:p>
                  </a:txBody>
                  <a:tcPr/>
                </a:tc>
                <a:tc>
                  <a:txBody>
                    <a:bodyPr/>
                    <a:lstStyle/>
                    <a:p>
                      <a:r>
                        <a:rPr lang="en-US" sz="2200" dirty="0"/>
                        <a:t>Hares</a:t>
                      </a:r>
                    </a:p>
                  </a:txBody>
                  <a:tcPr/>
                </a:tc>
                <a:tc>
                  <a:txBody>
                    <a:bodyPr/>
                    <a:lstStyle/>
                    <a:p>
                      <a:r>
                        <a:rPr lang="en-US" sz="2200" dirty="0"/>
                        <a:t>25000</a:t>
                      </a:r>
                    </a:p>
                  </a:txBody>
                  <a:tcPr/>
                </a:tc>
                <a:tc>
                  <a:txBody>
                    <a:bodyPr/>
                    <a:lstStyle/>
                    <a:p>
                      <a:r>
                        <a:rPr lang="en-US" sz="2200" dirty="0"/>
                        <a:t>Milton</a:t>
                      </a:r>
                    </a:p>
                  </a:txBody>
                  <a:tcPr/>
                </a:tc>
                <a:tc>
                  <a:txBody>
                    <a:bodyPr/>
                    <a:lstStyle/>
                    <a:p>
                      <a:r>
                        <a:rPr lang="en-US" sz="2200" dirty="0"/>
                        <a:t>Production</a:t>
                      </a:r>
                    </a:p>
                  </a:txBody>
                  <a:tcPr/>
                </a:tc>
                <a:extLst>
                  <a:ext uri="{0D108BD9-81ED-4DB2-BD59-A6C34878D82A}">
                    <a16:rowId xmlns:a16="http://schemas.microsoft.com/office/drawing/2014/main" val="10005"/>
                  </a:ext>
                </a:extLst>
              </a:tr>
              <a:tr h="492626">
                <a:tc>
                  <a:txBody>
                    <a:bodyPr/>
                    <a:lstStyle/>
                    <a:p>
                      <a:r>
                        <a:rPr lang="en-US" sz="2200" dirty="0"/>
                        <a:t>0006</a:t>
                      </a:r>
                    </a:p>
                  </a:txBody>
                  <a:tcPr/>
                </a:tc>
                <a:tc>
                  <a:txBody>
                    <a:bodyPr/>
                    <a:lstStyle/>
                    <a:p>
                      <a:r>
                        <a:rPr lang="en-US" sz="2200" dirty="0"/>
                        <a:t>Milton</a:t>
                      </a:r>
                    </a:p>
                  </a:txBody>
                  <a:tcPr/>
                </a:tc>
                <a:tc>
                  <a:txBody>
                    <a:bodyPr/>
                    <a:lstStyle/>
                    <a:p>
                      <a:r>
                        <a:rPr lang="en-US" sz="2200" dirty="0"/>
                        <a:t>70000</a:t>
                      </a:r>
                    </a:p>
                  </a:txBody>
                  <a:tcPr/>
                </a:tc>
                <a:tc>
                  <a:txBody>
                    <a:bodyPr/>
                    <a:lstStyle/>
                    <a:p>
                      <a:r>
                        <a:rPr lang="en-US" sz="2200" dirty="0"/>
                        <a:t>NULL</a:t>
                      </a:r>
                    </a:p>
                  </a:txBody>
                  <a:tcPr/>
                </a:tc>
                <a:tc>
                  <a:txBody>
                    <a:bodyPr/>
                    <a:lstStyle/>
                    <a:p>
                      <a:r>
                        <a:rPr lang="en-US" sz="2200" dirty="0"/>
                        <a:t>Production</a:t>
                      </a:r>
                    </a:p>
                  </a:txBody>
                  <a:tcPr/>
                </a:tc>
                <a:extLst>
                  <a:ext uri="{0D108BD9-81ED-4DB2-BD59-A6C34878D82A}">
                    <a16:rowId xmlns:a16="http://schemas.microsoft.com/office/drawing/2014/main" val="10006"/>
                  </a:ext>
                </a:extLst>
              </a:tr>
              <a:tr h="492626">
                <a:tc>
                  <a:txBody>
                    <a:bodyPr/>
                    <a:lstStyle/>
                    <a:p>
                      <a:r>
                        <a:rPr lang="en-US" sz="2200" dirty="0"/>
                        <a:t>0007</a:t>
                      </a:r>
                    </a:p>
                  </a:txBody>
                  <a:tcPr/>
                </a:tc>
                <a:tc>
                  <a:txBody>
                    <a:bodyPr/>
                    <a:lstStyle/>
                    <a:p>
                      <a:r>
                        <a:rPr lang="en-US" sz="2200" dirty="0" err="1"/>
                        <a:t>Polard</a:t>
                      </a:r>
                      <a:endParaRPr lang="en-US" sz="2200" dirty="0"/>
                    </a:p>
                  </a:txBody>
                  <a:tcPr/>
                </a:tc>
                <a:tc>
                  <a:txBody>
                    <a:bodyPr/>
                    <a:lstStyle/>
                    <a:p>
                      <a:r>
                        <a:rPr lang="en-US" sz="2200" dirty="0"/>
                        <a:t>35000</a:t>
                      </a:r>
                    </a:p>
                  </a:txBody>
                  <a:tcPr/>
                </a:tc>
                <a:tc>
                  <a:txBody>
                    <a:bodyPr/>
                    <a:lstStyle/>
                    <a:p>
                      <a:r>
                        <a:rPr lang="en-US" sz="2200" dirty="0" err="1"/>
                        <a:t>Bretlee</a:t>
                      </a:r>
                      <a:endParaRPr lang="en-US" sz="2200" dirty="0"/>
                    </a:p>
                  </a:txBody>
                  <a:tcPr/>
                </a:tc>
                <a:tc>
                  <a:txBody>
                    <a:bodyPr/>
                    <a:lstStyle/>
                    <a:p>
                      <a:r>
                        <a:rPr lang="en-US" sz="2200" dirty="0"/>
                        <a:t>Sales</a:t>
                      </a:r>
                    </a:p>
                  </a:txBody>
                  <a:tcPr/>
                </a:tc>
                <a:extLst>
                  <a:ext uri="{0D108BD9-81ED-4DB2-BD59-A6C34878D82A}">
                    <a16:rowId xmlns:a16="http://schemas.microsoft.com/office/drawing/2014/main" val="10007"/>
                  </a:ext>
                </a:extLst>
              </a:tr>
              <a:tr h="492626">
                <a:tc>
                  <a:txBody>
                    <a:bodyPr/>
                    <a:lstStyle/>
                    <a:p>
                      <a:r>
                        <a:rPr lang="en-US" sz="2200" dirty="0"/>
                        <a:t>0008</a:t>
                      </a:r>
                    </a:p>
                  </a:txBody>
                  <a:tcPr/>
                </a:tc>
                <a:tc>
                  <a:txBody>
                    <a:bodyPr/>
                    <a:lstStyle/>
                    <a:p>
                      <a:r>
                        <a:rPr lang="en-US" sz="2200" dirty="0" err="1"/>
                        <a:t>Bretlee</a:t>
                      </a:r>
                      <a:endParaRPr lang="en-US" sz="2200" dirty="0"/>
                    </a:p>
                  </a:txBody>
                  <a:tcPr/>
                </a:tc>
                <a:tc>
                  <a:txBody>
                    <a:bodyPr/>
                    <a:lstStyle/>
                    <a:p>
                      <a:r>
                        <a:rPr lang="en-US" sz="2200" dirty="0"/>
                        <a:t>60000</a:t>
                      </a:r>
                    </a:p>
                  </a:txBody>
                  <a:tcPr/>
                </a:tc>
                <a:tc>
                  <a:txBody>
                    <a:bodyPr/>
                    <a:lstStyle/>
                    <a:p>
                      <a:r>
                        <a:rPr lang="en-US" sz="2200" dirty="0"/>
                        <a:t>NULL</a:t>
                      </a:r>
                    </a:p>
                  </a:txBody>
                  <a:tcPr/>
                </a:tc>
                <a:tc>
                  <a:txBody>
                    <a:bodyPr/>
                    <a:lstStyle/>
                    <a:p>
                      <a:r>
                        <a:rPr lang="en-US" sz="2200" dirty="0"/>
                        <a:t>Sales</a:t>
                      </a:r>
                    </a:p>
                  </a:txBody>
                  <a:tcPr/>
                </a:tc>
                <a:extLst>
                  <a:ext uri="{0D108BD9-81ED-4DB2-BD59-A6C34878D82A}">
                    <a16:rowId xmlns:a16="http://schemas.microsoft.com/office/drawing/2014/main" val="10008"/>
                  </a:ext>
                </a:extLst>
              </a:tr>
            </a:tbl>
          </a:graphicData>
        </a:graphic>
      </p:graphicFrame>
      <p:sp>
        <p:nvSpPr>
          <p:cNvPr id="6" name="Title 1"/>
          <p:cNvSpPr>
            <a:spLocks noGrp="1"/>
          </p:cNvSpPr>
          <p:nvPr>
            <p:ph type="title"/>
          </p:nvPr>
        </p:nvSpPr>
        <p:spPr>
          <a:xfrm>
            <a:off x="377980" y="422718"/>
            <a:ext cx="8423119" cy="845916"/>
          </a:xfrm>
        </p:spPr>
        <p:txBody>
          <a:bodyPr>
            <a:normAutofit/>
          </a:bodyPr>
          <a:lstStyle/>
          <a:p>
            <a:r>
              <a:rPr lang="en-US" sz="4000" b="1" dirty="0">
                <a:ln w="17780" cmpd="sng">
                  <a:solidFill>
                    <a:schemeClr val="accent1">
                      <a:tint val="3000"/>
                    </a:schemeClr>
                  </a:solidFill>
                  <a:prstDash val="solid"/>
                  <a:miter lim="800000"/>
                </a:ln>
              </a:rPr>
              <a:t>Discretionary Access Control</a:t>
            </a:r>
          </a:p>
        </p:txBody>
      </p:sp>
      <p:sp>
        <p:nvSpPr>
          <p:cNvPr id="5" name="Slide Number Placeholder 4"/>
          <p:cNvSpPr>
            <a:spLocks noGrp="1"/>
          </p:cNvSpPr>
          <p:nvPr>
            <p:ph type="sldNum" sz="quarter" idx="12"/>
          </p:nvPr>
        </p:nvSpPr>
        <p:spPr/>
        <p:txBody>
          <a:bodyPr/>
          <a:lstStyle/>
          <a:p>
            <a:fld id="{0BD64A48-B733-9243-8BE8-93F2CA4C1D52}" type="slidenum">
              <a:rPr lang="en-US" smtClean="0"/>
              <a:pPr/>
              <a:t>94</a:t>
            </a:fld>
            <a:endParaRPr lang="en-US"/>
          </a:p>
        </p:txBody>
      </p:sp>
    </p:spTree>
    <p:extLst>
      <p:ext uri="{BB962C8B-B14F-4D97-AF65-F5344CB8AC3E}">
        <p14:creationId xmlns:p14="http://schemas.microsoft.com/office/powerpoint/2010/main" val="1473410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heel(1)">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875" y="1851821"/>
            <a:ext cx="8800725" cy="3646360"/>
          </a:xfrm>
        </p:spPr>
        <p:txBody>
          <a:bodyPr>
            <a:normAutofit/>
          </a:bodyPr>
          <a:lstStyle/>
          <a:p>
            <a:pPr>
              <a:buFont typeface="Wingdings" charset="2"/>
              <a:buChar char="q"/>
            </a:pPr>
            <a:r>
              <a:rPr lang="en-US" dirty="0"/>
              <a:t>View based Access Controls</a:t>
            </a:r>
          </a:p>
          <a:p>
            <a:pPr lvl="1">
              <a:buFont typeface="Wingdings" charset="2"/>
              <a:buChar char="q"/>
            </a:pPr>
            <a:r>
              <a:rPr lang="en-US" dirty="0"/>
              <a:t>Create a view for employee list of </a:t>
            </a:r>
            <a:r>
              <a:rPr lang="en-US" sz="3200" dirty="0">
                <a:solidFill>
                  <a:srgbClr val="B14C0F"/>
                </a:solidFill>
              </a:rPr>
              <a:t>sales</a:t>
            </a:r>
            <a:r>
              <a:rPr lang="en-US" dirty="0"/>
              <a:t> department:</a:t>
            </a:r>
          </a:p>
          <a:p>
            <a:pPr lvl="1">
              <a:buFont typeface="Wingdings" charset="2"/>
              <a:buChar char="q"/>
            </a:pPr>
            <a:endParaRPr lang="en-US" dirty="0"/>
          </a:p>
          <a:p>
            <a:pPr marL="349250" lvl="1" indent="0">
              <a:buNone/>
            </a:pPr>
            <a:r>
              <a:rPr lang="en-US" dirty="0"/>
              <a:t>CREATE </a:t>
            </a:r>
            <a:r>
              <a:rPr lang="en-US" dirty="0">
                <a:solidFill>
                  <a:srgbClr val="0000CC"/>
                </a:solidFill>
              </a:rPr>
              <a:t>VIEW</a:t>
            </a:r>
            <a:r>
              <a:rPr lang="en-US" dirty="0"/>
              <a:t> EMP_SALES</a:t>
            </a:r>
          </a:p>
          <a:p>
            <a:pPr marL="631825" lvl="2" indent="0">
              <a:buNone/>
            </a:pPr>
            <a:r>
              <a:rPr lang="en-US" dirty="0"/>
              <a:t>AS SELECT EMPID,ENAME, SALARY,MANAGER FROM EMPLOYEE WHERE DEPTNO=‘Sales’;</a:t>
            </a:r>
          </a:p>
        </p:txBody>
      </p:sp>
      <p:sp>
        <p:nvSpPr>
          <p:cNvPr id="5" name="Title 1"/>
          <p:cNvSpPr>
            <a:spLocks noGrp="1"/>
          </p:cNvSpPr>
          <p:nvPr>
            <p:ph type="title"/>
          </p:nvPr>
        </p:nvSpPr>
        <p:spPr>
          <a:xfrm>
            <a:off x="377980" y="422718"/>
            <a:ext cx="8423119" cy="845916"/>
          </a:xfrm>
        </p:spPr>
        <p:txBody>
          <a:bodyPr>
            <a:normAutofit/>
          </a:bodyPr>
          <a:lstStyle/>
          <a:p>
            <a:r>
              <a:rPr lang="en-US" sz="4000" b="1" dirty="0">
                <a:ln w="17780" cmpd="sng">
                  <a:solidFill>
                    <a:schemeClr val="accent1">
                      <a:tint val="3000"/>
                    </a:schemeClr>
                  </a:solidFill>
                  <a:prstDash val="solid"/>
                  <a:miter lim="800000"/>
                </a:ln>
              </a:rPr>
              <a:t>Discretionary Access Control</a:t>
            </a:r>
          </a:p>
        </p:txBody>
      </p:sp>
      <p:sp>
        <p:nvSpPr>
          <p:cNvPr id="4" name="Slide Number Placeholder 3"/>
          <p:cNvSpPr>
            <a:spLocks noGrp="1"/>
          </p:cNvSpPr>
          <p:nvPr>
            <p:ph type="sldNum" sz="quarter" idx="12"/>
          </p:nvPr>
        </p:nvSpPr>
        <p:spPr/>
        <p:txBody>
          <a:bodyPr/>
          <a:lstStyle/>
          <a:p>
            <a:fld id="{0BD64A48-B733-9243-8BE8-93F2CA4C1D52}" type="slidenum">
              <a:rPr lang="en-US" smtClean="0"/>
              <a:pPr/>
              <a:t>95</a:t>
            </a:fld>
            <a:endParaRPr lang="en-US"/>
          </a:p>
        </p:txBody>
      </p:sp>
    </p:spTree>
    <p:extLst>
      <p:ext uri="{BB962C8B-B14F-4D97-AF65-F5344CB8AC3E}">
        <p14:creationId xmlns:p14="http://schemas.microsoft.com/office/powerpoint/2010/main" val="901350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7" dur="500"/>
                                        <p:tgtEl>
                                          <p:spTgt spid="3">
                                            <p:txEl>
                                              <p:pRg st="3" end="3"/>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heel(1)">
                                      <p:cBhvr>
                                        <p:cTn id="25"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3275" y="813889"/>
            <a:ext cx="8800725" cy="628063"/>
          </a:xfrm>
        </p:spPr>
        <p:txBody>
          <a:bodyPr>
            <a:normAutofit/>
          </a:bodyPr>
          <a:lstStyle/>
          <a:p>
            <a:pPr>
              <a:buFont typeface="Wingdings" charset="2"/>
              <a:buChar char="q"/>
            </a:pPr>
            <a:r>
              <a:rPr lang="en-US" dirty="0"/>
              <a:t>View based Access Controls(</a:t>
            </a:r>
            <a:r>
              <a:rPr lang="en-US" dirty="0" err="1"/>
              <a:t>EMP_Sale</a:t>
            </a:r>
            <a:r>
              <a:rPr lang="en-US" dirty="0"/>
              <a:t> view)</a:t>
            </a:r>
          </a:p>
        </p:txBody>
      </p:sp>
      <p:graphicFrame>
        <p:nvGraphicFramePr>
          <p:cNvPr id="4" name="Table 3"/>
          <p:cNvGraphicFramePr>
            <a:graphicFrameLocks noGrp="1"/>
          </p:cNvGraphicFramePr>
          <p:nvPr>
            <p:extLst>
              <p:ext uri="{D42A27DB-BD31-4B8C-83A1-F6EECF244321}">
                <p14:modId xmlns:p14="http://schemas.microsoft.com/office/powerpoint/2010/main" val="3973072344"/>
              </p:ext>
            </p:extLst>
          </p:nvPr>
        </p:nvGraphicFramePr>
        <p:xfrm>
          <a:off x="2438832" y="1521238"/>
          <a:ext cx="4277521" cy="2100762"/>
        </p:xfrm>
        <a:graphic>
          <a:graphicData uri="http://schemas.openxmlformats.org/drawingml/2006/table">
            <a:tbl>
              <a:tblPr firstRow="1" bandRow="1">
                <a:tableStyleId>{5C22544A-7EE6-4342-B048-85BDC9FD1C3A}</a:tableStyleId>
              </a:tblPr>
              <a:tblGrid>
                <a:gridCol w="842097">
                  <a:extLst>
                    <a:ext uri="{9D8B030D-6E8A-4147-A177-3AD203B41FA5}">
                      <a16:colId xmlns:a16="http://schemas.microsoft.com/office/drawing/2014/main" val="20000"/>
                    </a:ext>
                  </a:extLst>
                </a:gridCol>
                <a:gridCol w="1021561">
                  <a:extLst>
                    <a:ext uri="{9D8B030D-6E8A-4147-A177-3AD203B41FA5}">
                      <a16:colId xmlns:a16="http://schemas.microsoft.com/office/drawing/2014/main" val="20001"/>
                    </a:ext>
                  </a:extLst>
                </a:gridCol>
                <a:gridCol w="1116206">
                  <a:extLst>
                    <a:ext uri="{9D8B030D-6E8A-4147-A177-3AD203B41FA5}">
                      <a16:colId xmlns:a16="http://schemas.microsoft.com/office/drawing/2014/main" val="20002"/>
                    </a:ext>
                  </a:extLst>
                </a:gridCol>
                <a:gridCol w="1297657">
                  <a:extLst>
                    <a:ext uri="{9D8B030D-6E8A-4147-A177-3AD203B41FA5}">
                      <a16:colId xmlns:a16="http://schemas.microsoft.com/office/drawing/2014/main" val="20003"/>
                    </a:ext>
                  </a:extLst>
                </a:gridCol>
              </a:tblGrid>
              <a:tr h="350127">
                <a:tc>
                  <a:txBody>
                    <a:bodyPr/>
                    <a:lstStyle/>
                    <a:p>
                      <a:r>
                        <a:rPr lang="en-US" sz="1600" dirty="0"/>
                        <a:t>EMPID</a:t>
                      </a:r>
                    </a:p>
                  </a:txBody>
                  <a:tcPr/>
                </a:tc>
                <a:tc>
                  <a:txBody>
                    <a:bodyPr/>
                    <a:lstStyle/>
                    <a:p>
                      <a:r>
                        <a:rPr lang="en-US" sz="1600" dirty="0"/>
                        <a:t>ENAME</a:t>
                      </a:r>
                    </a:p>
                  </a:txBody>
                  <a:tcPr/>
                </a:tc>
                <a:tc>
                  <a:txBody>
                    <a:bodyPr/>
                    <a:lstStyle/>
                    <a:p>
                      <a:r>
                        <a:rPr lang="en-US" sz="1600" dirty="0"/>
                        <a:t>SALARY</a:t>
                      </a:r>
                    </a:p>
                  </a:txBody>
                  <a:tcPr/>
                </a:tc>
                <a:tc>
                  <a:txBody>
                    <a:bodyPr/>
                    <a:lstStyle/>
                    <a:p>
                      <a:r>
                        <a:rPr lang="en-US" sz="1600" dirty="0"/>
                        <a:t>MANAGER</a:t>
                      </a:r>
                    </a:p>
                  </a:txBody>
                  <a:tcPr/>
                </a:tc>
                <a:extLst>
                  <a:ext uri="{0D108BD9-81ED-4DB2-BD59-A6C34878D82A}">
                    <a16:rowId xmlns:a16="http://schemas.microsoft.com/office/drawing/2014/main" val="10000"/>
                  </a:ext>
                </a:extLst>
              </a:tr>
              <a:tr h="350127">
                <a:tc>
                  <a:txBody>
                    <a:bodyPr/>
                    <a:lstStyle/>
                    <a:p>
                      <a:r>
                        <a:rPr lang="en-US" sz="1600" dirty="0"/>
                        <a:t>0001</a:t>
                      </a:r>
                    </a:p>
                  </a:txBody>
                  <a:tcPr/>
                </a:tc>
                <a:tc>
                  <a:txBody>
                    <a:bodyPr/>
                    <a:lstStyle/>
                    <a:p>
                      <a:r>
                        <a:rPr lang="en-US" sz="1600" dirty="0"/>
                        <a:t>Smith</a:t>
                      </a:r>
                    </a:p>
                  </a:txBody>
                  <a:tcPr/>
                </a:tc>
                <a:tc>
                  <a:txBody>
                    <a:bodyPr/>
                    <a:lstStyle/>
                    <a:p>
                      <a:r>
                        <a:rPr lang="en-US" sz="1600" dirty="0"/>
                        <a:t>10000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a:t>Bretlee</a:t>
                      </a:r>
                      <a:endParaRPr lang="en-US" sz="1600" dirty="0"/>
                    </a:p>
                  </a:txBody>
                  <a:tcPr/>
                </a:tc>
                <a:extLst>
                  <a:ext uri="{0D108BD9-81ED-4DB2-BD59-A6C34878D82A}">
                    <a16:rowId xmlns:a16="http://schemas.microsoft.com/office/drawing/2014/main" val="10001"/>
                  </a:ext>
                </a:extLst>
              </a:tr>
              <a:tr h="350127">
                <a:tc>
                  <a:txBody>
                    <a:bodyPr/>
                    <a:lstStyle/>
                    <a:p>
                      <a:r>
                        <a:rPr lang="en-US" sz="1600" dirty="0"/>
                        <a:t>0002</a:t>
                      </a:r>
                    </a:p>
                  </a:txBody>
                  <a:tcPr/>
                </a:tc>
                <a:tc>
                  <a:txBody>
                    <a:bodyPr/>
                    <a:lstStyle/>
                    <a:p>
                      <a:r>
                        <a:rPr lang="en-US" sz="1600" dirty="0"/>
                        <a:t>Jones</a:t>
                      </a:r>
                    </a:p>
                  </a:txBody>
                  <a:tcPr/>
                </a:tc>
                <a:tc>
                  <a:txBody>
                    <a:bodyPr/>
                    <a:lstStyle/>
                    <a:p>
                      <a:r>
                        <a:rPr lang="en-US" sz="1600" dirty="0"/>
                        <a:t>12000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a:t>Bretlee</a:t>
                      </a:r>
                      <a:endParaRPr lang="en-US" sz="1600" dirty="0"/>
                    </a:p>
                  </a:txBody>
                  <a:tcPr/>
                </a:tc>
                <a:extLst>
                  <a:ext uri="{0D108BD9-81ED-4DB2-BD59-A6C34878D82A}">
                    <a16:rowId xmlns:a16="http://schemas.microsoft.com/office/drawing/2014/main" val="10002"/>
                  </a:ext>
                </a:extLst>
              </a:tr>
              <a:tr h="350127">
                <a:tc>
                  <a:txBody>
                    <a:bodyPr/>
                    <a:lstStyle/>
                    <a:p>
                      <a:r>
                        <a:rPr lang="en-US" sz="1600" dirty="0"/>
                        <a:t>0004</a:t>
                      </a:r>
                    </a:p>
                  </a:txBody>
                  <a:tcPr/>
                </a:tc>
                <a:tc>
                  <a:txBody>
                    <a:bodyPr/>
                    <a:lstStyle/>
                    <a:p>
                      <a:r>
                        <a:rPr lang="en-US" sz="1600" dirty="0"/>
                        <a:t>Adams</a:t>
                      </a:r>
                    </a:p>
                  </a:txBody>
                  <a:tcPr/>
                </a:tc>
                <a:tc>
                  <a:txBody>
                    <a:bodyPr/>
                    <a:lstStyle/>
                    <a:p>
                      <a:r>
                        <a:rPr lang="en-US" sz="1600" dirty="0"/>
                        <a:t>20000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a:t>Bretlee</a:t>
                      </a:r>
                      <a:endParaRPr lang="en-US" sz="1600" dirty="0"/>
                    </a:p>
                  </a:txBody>
                  <a:tcPr/>
                </a:tc>
                <a:extLst>
                  <a:ext uri="{0D108BD9-81ED-4DB2-BD59-A6C34878D82A}">
                    <a16:rowId xmlns:a16="http://schemas.microsoft.com/office/drawing/2014/main" val="10003"/>
                  </a:ext>
                </a:extLst>
              </a:tr>
              <a:tr h="350127">
                <a:tc>
                  <a:txBody>
                    <a:bodyPr/>
                    <a:lstStyle/>
                    <a:p>
                      <a:r>
                        <a:rPr lang="en-US" sz="1600" dirty="0"/>
                        <a:t>0007</a:t>
                      </a:r>
                    </a:p>
                  </a:txBody>
                  <a:tcPr/>
                </a:tc>
                <a:tc>
                  <a:txBody>
                    <a:bodyPr/>
                    <a:lstStyle/>
                    <a:p>
                      <a:r>
                        <a:rPr lang="en-US" sz="1600" dirty="0" err="1"/>
                        <a:t>Polard</a:t>
                      </a:r>
                      <a:endParaRPr lang="en-US" sz="1600" dirty="0"/>
                    </a:p>
                  </a:txBody>
                  <a:tcPr/>
                </a:tc>
                <a:tc>
                  <a:txBody>
                    <a:bodyPr/>
                    <a:lstStyle/>
                    <a:p>
                      <a:r>
                        <a:rPr lang="en-US" sz="1600" dirty="0"/>
                        <a:t>35000</a:t>
                      </a:r>
                    </a:p>
                  </a:txBody>
                  <a:tcPr/>
                </a:tc>
                <a:tc>
                  <a:txBody>
                    <a:bodyPr/>
                    <a:lstStyle/>
                    <a:p>
                      <a:r>
                        <a:rPr lang="en-US" sz="1600" dirty="0" err="1"/>
                        <a:t>Bretlee</a:t>
                      </a:r>
                      <a:endParaRPr lang="en-US" sz="1600" dirty="0"/>
                    </a:p>
                  </a:txBody>
                  <a:tcPr/>
                </a:tc>
                <a:extLst>
                  <a:ext uri="{0D108BD9-81ED-4DB2-BD59-A6C34878D82A}">
                    <a16:rowId xmlns:a16="http://schemas.microsoft.com/office/drawing/2014/main" val="10004"/>
                  </a:ext>
                </a:extLst>
              </a:tr>
              <a:tr h="350127">
                <a:tc>
                  <a:txBody>
                    <a:bodyPr/>
                    <a:lstStyle/>
                    <a:p>
                      <a:r>
                        <a:rPr lang="en-US" sz="1600" dirty="0"/>
                        <a:t>0008</a:t>
                      </a:r>
                    </a:p>
                  </a:txBody>
                  <a:tcPr/>
                </a:tc>
                <a:tc>
                  <a:txBody>
                    <a:bodyPr/>
                    <a:lstStyle/>
                    <a:p>
                      <a:r>
                        <a:rPr lang="en-US" sz="1600" dirty="0" err="1"/>
                        <a:t>Bretlee</a:t>
                      </a:r>
                      <a:endParaRPr lang="en-US" sz="1600" dirty="0"/>
                    </a:p>
                  </a:txBody>
                  <a:tcPr/>
                </a:tc>
                <a:tc>
                  <a:txBody>
                    <a:bodyPr/>
                    <a:lstStyle/>
                    <a:p>
                      <a:r>
                        <a:rPr lang="en-US" sz="1600" dirty="0"/>
                        <a:t>60000</a:t>
                      </a:r>
                    </a:p>
                  </a:txBody>
                  <a:tcPr/>
                </a:tc>
                <a:tc>
                  <a:txBody>
                    <a:bodyPr/>
                    <a:lstStyle/>
                    <a:p>
                      <a:r>
                        <a:rPr lang="en-US" sz="1600" dirty="0"/>
                        <a:t>NULL</a:t>
                      </a:r>
                    </a:p>
                  </a:txBody>
                  <a:tcPr/>
                </a:tc>
                <a:extLst>
                  <a:ext uri="{0D108BD9-81ED-4DB2-BD59-A6C34878D82A}">
                    <a16:rowId xmlns:a16="http://schemas.microsoft.com/office/drawing/2014/main" val="10005"/>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020397168"/>
              </p:ext>
            </p:extLst>
          </p:nvPr>
        </p:nvGraphicFramePr>
        <p:xfrm>
          <a:off x="2502359" y="3775407"/>
          <a:ext cx="4201853" cy="2905608"/>
        </p:xfrm>
        <a:graphic>
          <a:graphicData uri="http://schemas.openxmlformats.org/drawingml/2006/table">
            <a:tbl>
              <a:tblPr firstRow="1" bandRow="1">
                <a:tableStyleId>{5C22544A-7EE6-4342-B048-85BDC9FD1C3A}</a:tableStyleId>
              </a:tblPr>
              <a:tblGrid>
                <a:gridCol w="676439">
                  <a:extLst>
                    <a:ext uri="{9D8B030D-6E8A-4147-A177-3AD203B41FA5}">
                      <a16:colId xmlns:a16="http://schemas.microsoft.com/office/drawing/2014/main" val="20000"/>
                    </a:ext>
                  </a:extLst>
                </a:gridCol>
                <a:gridCol w="759267">
                  <a:extLst>
                    <a:ext uri="{9D8B030D-6E8A-4147-A177-3AD203B41FA5}">
                      <a16:colId xmlns:a16="http://schemas.microsoft.com/office/drawing/2014/main" val="20001"/>
                    </a:ext>
                  </a:extLst>
                </a:gridCol>
                <a:gridCol w="773073">
                  <a:extLst>
                    <a:ext uri="{9D8B030D-6E8A-4147-A177-3AD203B41FA5}">
                      <a16:colId xmlns:a16="http://schemas.microsoft.com/office/drawing/2014/main" val="20002"/>
                    </a:ext>
                  </a:extLst>
                </a:gridCol>
                <a:gridCol w="980143">
                  <a:extLst>
                    <a:ext uri="{9D8B030D-6E8A-4147-A177-3AD203B41FA5}">
                      <a16:colId xmlns:a16="http://schemas.microsoft.com/office/drawing/2014/main" val="20003"/>
                    </a:ext>
                  </a:extLst>
                </a:gridCol>
                <a:gridCol w="1012931">
                  <a:extLst>
                    <a:ext uri="{9D8B030D-6E8A-4147-A177-3AD203B41FA5}">
                      <a16:colId xmlns:a16="http://schemas.microsoft.com/office/drawing/2014/main" val="20004"/>
                    </a:ext>
                  </a:extLst>
                </a:gridCol>
              </a:tblGrid>
              <a:tr h="0">
                <a:tc>
                  <a:txBody>
                    <a:bodyPr/>
                    <a:lstStyle/>
                    <a:p>
                      <a:r>
                        <a:rPr lang="en-US" sz="1100" dirty="0"/>
                        <a:t>EMPID</a:t>
                      </a:r>
                    </a:p>
                  </a:txBody>
                  <a:tcPr/>
                </a:tc>
                <a:tc>
                  <a:txBody>
                    <a:bodyPr/>
                    <a:lstStyle/>
                    <a:p>
                      <a:r>
                        <a:rPr lang="en-US" sz="1100" dirty="0"/>
                        <a:t>ENAME</a:t>
                      </a:r>
                    </a:p>
                  </a:txBody>
                  <a:tcPr/>
                </a:tc>
                <a:tc>
                  <a:txBody>
                    <a:bodyPr/>
                    <a:lstStyle/>
                    <a:p>
                      <a:r>
                        <a:rPr lang="en-US" sz="1100" dirty="0"/>
                        <a:t>SALARY</a:t>
                      </a:r>
                    </a:p>
                  </a:txBody>
                  <a:tcPr/>
                </a:tc>
                <a:tc>
                  <a:txBody>
                    <a:bodyPr/>
                    <a:lstStyle/>
                    <a:p>
                      <a:r>
                        <a:rPr lang="en-US" sz="1100" dirty="0"/>
                        <a:t>MANAGER</a:t>
                      </a:r>
                    </a:p>
                  </a:txBody>
                  <a:tcPr/>
                </a:tc>
                <a:tc>
                  <a:txBody>
                    <a:bodyPr/>
                    <a:lstStyle/>
                    <a:p>
                      <a:r>
                        <a:rPr lang="en-US" sz="1100" dirty="0"/>
                        <a:t>DEPTNO</a:t>
                      </a:r>
                    </a:p>
                  </a:txBody>
                  <a:tcPr/>
                </a:tc>
                <a:extLst>
                  <a:ext uri="{0D108BD9-81ED-4DB2-BD59-A6C34878D82A}">
                    <a16:rowId xmlns:a16="http://schemas.microsoft.com/office/drawing/2014/main" val="10000"/>
                  </a:ext>
                </a:extLst>
              </a:tr>
              <a:tr h="330816">
                <a:tc>
                  <a:txBody>
                    <a:bodyPr/>
                    <a:lstStyle/>
                    <a:p>
                      <a:r>
                        <a:rPr lang="en-US" sz="1200" dirty="0"/>
                        <a:t>0001</a:t>
                      </a:r>
                    </a:p>
                  </a:txBody>
                  <a:tcPr/>
                </a:tc>
                <a:tc>
                  <a:txBody>
                    <a:bodyPr/>
                    <a:lstStyle/>
                    <a:p>
                      <a:r>
                        <a:rPr lang="en-US" sz="1200" dirty="0"/>
                        <a:t>Smith</a:t>
                      </a:r>
                    </a:p>
                  </a:txBody>
                  <a:tcPr/>
                </a:tc>
                <a:tc>
                  <a:txBody>
                    <a:bodyPr/>
                    <a:lstStyle/>
                    <a:p>
                      <a:r>
                        <a:rPr lang="en-US" sz="1200" dirty="0"/>
                        <a:t>10000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a:t>Bretlee</a:t>
                      </a:r>
                      <a:endParaRPr lang="en-US" sz="1200" dirty="0"/>
                    </a:p>
                  </a:txBody>
                  <a:tcPr/>
                </a:tc>
                <a:tc>
                  <a:txBody>
                    <a:bodyPr/>
                    <a:lstStyle/>
                    <a:p>
                      <a:r>
                        <a:rPr lang="en-US" sz="1200" dirty="0"/>
                        <a:t>Sales</a:t>
                      </a:r>
                    </a:p>
                  </a:txBody>
                  <a:tcPr/>
                </a:tc>
                <a:extLst>
                  <a:ext uri="{0D108BD9-81ED-4DB2-BD59-A6C34878D82A}">
                    <a16:rowId xmlns:a16="http://schemas.microsoft.com/office/drawing/2014/main" val="10001"/>
                  </a:ext>
                </a:extLst>
              </a:tr>
              <a:tr h="330816">
                <a:tc>
                  <a:txBody>
                    <a:bodyPr/>
                    <a:lstStyle/>
                    <a:p>
                      <a:r>
                        <a:rPr lang="en-US" sz="1200" dirty="0"/>
                        <a:t>0002</a:t>
                      </a:r>
                    </a:p>
                  </a:txBody>
                  <a:tcPr/>
                </a:tc>
                <a:tc>
                  <a:txBody>
                    <a:bodyPr/>
                    <a:lstStyle/>
                    <a:p>
                      <a:r>
                        <a:rPr lang="en-US" sz="1200" dirty="0"/>
                        <a:t>Jones</a:t>
                      </a:r>
                    </a:p>
                  </a:txBody>
                  <a:tcPr/>
                </a:tc>
                <a:tc>
                  <a:txBody>
                    <a:bodyPr/>
                    <a:lstStyle/>
                    <a:p>
                      <a:r>
                        <a:rPr lang="en-US" sz="1200" dirty="0"/>
                        <a:t>12000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a:t>Bretlee</a:t>
                      </a:r>
                      <a:endParaRPr lang="en-US" sz="1200" dirty="0"/>
                    </a:p>
                  </a:txBody>
                  <a:tcPr/>
                </a:tc>
                <a:tc>
                  <a:txBody>
                    <a:bodyPr/>
                    <a:lstStyle/>
                    <a:p>
                      <a:r>
                        <a:rPr lang="en-US" sz="1200" dirty="0"/>
                        <a:t>Sales</a:t>
                      </a:r>
                    </a:p>
                  </a:txBody>
                  <a:tcPr/>
                </a:tc>
                <a:extLst>
                  <a:ext uri="{0D108BD9-81ED-4DB2-BD59-A6C34878D82A}">
                    <a16:rowId xmlns:a16="http://schemas.microsoft.com/office/drawing/2014/main" val="10002"/>
                  </a:ext>
                </a:extLst>
              </a:tr>
              <a:tr h="330816">
                <a:tc>
                  <a:txBody>
                    <a:bodyPr/>
                    <a:lstStyle/>
                    <a:p>
                      <a:r>
                        <a:rPr lang="en-US" sz="1200" dirty="0"/>
                        <a:t>0003</a:t>
                      </a:r>
                    </a:p>
                  </a:txBody>
                  <a:tcPr/>
                </a:tc>
                <a:tc>
                  <a:txBody>
                    <a:bodyPr/>
                    <a:lstStyle/>
                    <a:p>
                      <a:r>
                        <a:rPr lang="en-US" sz="1200" dirty="0"/>
                        <a:t>Baker</a:t>
                      </a:r>
                    </a:p>
                  </a:txBody>
                  <a:tcPr/>
                </a:tc>
                <a:tc>
                  <a:txBody>
                    <a:bodyPr/>
                    <a:lstStyle/>
                    <a:p>
                      <a:r>
                        <a:rPr lang="en-US" sz="1200" dirty="0"/>
                        <a:t>15000</a:t>
                      </a:r>
                    </a:p>
                  </a:txBody>
                  <a:tcPr/>
                </a:tc>
                <a:tc>
                  <a:txBody>
                    <a:bodyPr/>
                    <a:lstStyle/>
                    <a:p>
                      <a:r>
                        <a:rPr lang="en-US" sz="1200" dirty="0"/>
                        <a:t>Milton</a:t>
                      </a:r>
                    </a:p>
                  </a:txBody>
                  <a:tcPr/>
                </a:tc>
                <a:tc>
                  <a:txBody>
                    <a:bodyPr/>
                    <a:lstStyle/>
                    <a:p>
                      <a:r>
                        <a:rPr lang="en-US" sz="1200" dirty="0"/>
                        <a:t>Production</a:t>
                      </a:r>
                    </a:p>
                  </a:txBody>
                  <a:tcPr/>
                </a:tc>
                <a:extLst>
                  <a:ext uri="{0D108BD9-81ED-4DB2-BD59-A6C34878D82A}">
                    <a16:rowId xmlns:a16="http://schemas.microsoft.com/office/drawing/2014/main" val="10003"/>
                  </a:ext>
                </a:extLst>
              </a:tr>
              <a:tr h="330816">
                <a:tc>
                  <a:txBody>
                    <a:bodyPr/>
                    <a:lstStyle/>
                    <a:p>
                      <a:r>
                        <a:rPr lang="en-US" sz="1200" dirty="0"/>
                        <a:t>0004</a:t>
                      </a:r>
                    </a:p>
                  </a:txBody>
                  <a:tcPr/>
                </a:tc>
                <a:tc>
                  <a:txBody>
                    <a:bodyPr/>
                    <a:lstStyle/>
                    <a:p>
                      <a:r>
                        <a:rPr lang="en-US" sz="1200" dirty="0"/>
                        <a:t>Adams</a:t>
                      </a:r>
                    </a:p>
                  </a:txBody>
                  <a:tcPr/>
                </a:tc>
                <a:tc>
                  <a:txBody>
                    <a:bodyPr/>
                    <a:lstStyle/>
                    <a:p>
                      <a:r>
                        <a:rPr lang="en-US" sz="1200" dirty="0"/>
                        <a:t>20000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a:t>Bretlee</a:t>
                      </a:r>
                      <a:endParaRPr lang="en-US" sz="1200" dirty="0"/>
                    </a:p>
                  </a:txBody>
                  <a:tcPr/>
                </a:tc>
                <a:tc>
                  <a:txBody>
                    <a:bodyPr/>
                    <a:lstStyle/>
                    <a:p>
                      <a:r>
                        <a:rPr lang="en-US" sz="1200" dirty="0"/>
                        <a:t>Sales</a:t>
                      </a:r>
                    </a:p>
                  </a:txBody>
                  <a:tcPr/>
                </a:tc>
                <a:extLst>
                  <a:ext uri="{0D108BD9-81ED-4DB2-BD59-A6C34878D82A}">
                    <a16:rowId xmlns:a16="http://schemas.microsoft.com/office/drawing/2014/main" val="10004"/>
                  </a:ext>
                </a:extLst>
              </a:tr>
              <a:tr h="330816">
                <a:tc>
                  <a:txBody>
                    <a:bodyPr/>
                    <a:lstStyle/>
                    <a:p>
                      <a:r>
                        <a:rPr lang="en-US" sz="1200" dirty="0"/>
                        <a:t>0005</a:t>
                      </a:r>
                    </a:p>
                  </a:txBody>
                  <a:tcPr/>
                </a:tc>
                <a:tc>
                  <a:txBody>
                    <a:bodyPr/>
                    <a:lstStyle/>
                    <a:p>
                      <a:r>
                        <a:rPr lang="en-US" sz="1200" dirty="0"/>
                        <a:t>Hares</a:t>
                      </a:r>
                    </a:p>
                  </a:txBody>
                  <a:tcPr/>
                </a:tc>
                <a:tc>
                  <a:txBody>
                    <a:bodyPr/>
                    <a:lstStyle/>
                    <a:p>
                      <a:r>
                        <a:rPr lang="en-US" sz="1200" dirty="0"/>
                        <a:t>25000</a:t>
                      </a:r>
                    </a:p>
                  </a:txBody>
                  <a:tcPr/>
                </a:tc>
                <a:tc>
                  <a:txBody>
                    <a:bodyPr/>
                    <a:lstStyle/>
                    <a:p>
                      <a:r>
                        <a:rPr lang="en-US" sz="1200" dirty="0"/>
                        <a:t>Milton</a:t>
                      </a:r>
                    </a:p>
                  </a:txBody>
                  <a:tcPr/>
                </a:tc>
                <a:tc>
                  <a:txBody>
                    <a:bodyPr/>
                    <a:lstStyle/>
                    <a:p>
                      <a:r>
                        <a:rPr lang="en-US" sz="1200" dirty="0"/>
                        <a:t>Production</a:t>
                      </a:r>
                    </a:p>
                  </a:txBody>
                  <a:tcPr/>
                </a:tc>
                <a:extLst>
                  <a:ext uri="{0D108BD9-81ED-4DB2-BD59-A6C34878D82A}">
                    <a16:rowId xmlns:a16="http://schemas.microsoft.com/office/drawing/2014/main" val="10005"/>
                  </a:ext>
                </a:extLst>
              </a:tr>
              <a:tr h="330816">
                <a:tc>
                  <a:txBody>
                    <a:bodyPr/>
                    <a:lstStyle/>
                    <a:p>
                      <a:r>
                        <a:rPr lang="en-US" sz="1200" dirty="0"/>
                        <a:t>0006</a:t>
                      </a:r>
                    </a:p>
                  </a:txBody>
                  <a:tcPr/>
                </a:tc>
                <a:tc>
                  <a:txBody>
                    <a:bodyPr/>
                    <a:lstStyle/>
                    <a:p>
                      <a:r>
                        <a:rPr lang="en-US" sz="1200" dirty="0"/>
                        <a:t>Milton</a:t>
                      </a:r>
                    </a:p>
                  </a:txBody>
                  <a:tcPr/>
                </a:tc>
                <a:tc>
                  <a:txBody>
                    <a:bodyPr/>
                    <a:lstStyle/>
                    <a:p>
                      <a:r>
                        <a:rPr lang="en-US" sz="1200" dirty="0"/>
                        <a:t>70000</a:t>
                      </a:r>
                    </a:p>
                  </a:txBody>
                  <a:tcPr/>
                </a:tc>
                <a:tc>
                  <a:txBody>
                    <a:bodyPr/>
                    <a:lstStyle/>
                    <a:p>
                      <a:r>
                        <a:rPr lang="en-US" sz="1200" dirty="0"/>
                        <a:t>NULL</a:t>
                      </a:r>
                    </a:p>
                  </a:txBody>
                  <a:tcPr/>
                </a:tc>
                <a:tc>
                  <a:txBody>
                    <a:bodyPr/>
                    <a:lstStyle/>
                    <a:p>
                      <a:r>
                        <a:rPr lang="en-US" sz="1200" dirty="0"/>
                        <a:t>Production</a:t>
                      </a:r>
                    </a:p>
                  </a:txBody>
                  <a:tcPr/>
                </a:tc>
                <a:extLst>
                  <a:ext uri="{0D108BD9-81ED-4DB2-BD59-A6C34878D82A}">
                    <a16:rowId xmlns:a16="http://schemas.microsoft.com/office/drawing/2014/main" val="10006"/>
                  </a:ext>
                </a:extLst>
              </a:tr>
              <a:tr h="330816">
                <a:tc>
                  <a:txBody>
                    <a:bodyPr/>
                    <a:lstStyle/>
                    <a:p>
                      <a:r>
                        <a:rPr lang="en-US" sz="1200" dirty="0"/>
                        <a:t>0007</a:t>
                      </a:r>
                    </a:p>
                  </a:txBody>
                  <a:tcPr/>
                </a:tc>
                <a:tc>
                  <a:txBody>
                    <a:bodyPr/>
                    <a:lstStyle/>
                    <a:p>
                      <a:r>
                        <a:rPr lang="en-US" sz="1200" dirty="0" err="1"/>
                        <a:t>Polard</a:t>
                      </a:r>
                      <a:endParaRPr lang="en-US" sz="1200" dirty="0"/>
                    </a:p>
                  </a:txBody>
                  <a:tcPr/>
                </a:tc>
                <a:tc>
                  <a:txBody>
                    <a:bodyPr/>
                    <a:lstStyle/>
                    <a:p>
                      <a:r>
                        <a:rPr lang="en-US" sz="1200" dirty="0"/>
                        <a:t>35000</a:t>
                      </a:r>
                    </a:p>
                  </a:txBody>
                  <a:tcPr/>
                </a:tc>
                <a:tc>
                  <a:txBody>
                    <a:bodyPr/>
                    <a:lstStyle/>
                    <a:p>
                      <a:r>
                        <a:rPr lang="en-US" sz="1200" dirty="0" err="1"/>
                        <a:t>Bretlee</a:t>
                      </a:r>
                      <a:endParaRPr lang="en-US" sz="1200" dirty="0"/>
                    </a:p>
                  </a:txBody>
                  <a:tcPr/>
                </a:tc>
                <a:tc>
                  <a:txBody>
                    <a:bodyPr/>
                    <a:lstStyle/>
                    <a:p>
                      <a:r>
                        <a:rPr lang="en-US" sz="1200" dirty="0"/>
                        <a:t>Sales</a:t>
                      </a:r>
                    </a:p>
                  </a:txBody>
                  <a:tcPr/>
                </a:tc>
                <a:extLst>
                  <a:ext uri="{0D108BD9-81ED-4DB2-BD59-A6C34878D82A}">
                    <a16:rowId xmlns:a16="http://schemas.microsoft.com/office/drawing/2014/main" val="10007"/>
                  </a:ext>
                </a:extLst>
              </a:tr>
              <a:tr h="330816">
                <a:tc>
                  <a:txBody>
                    <a:bodyPr/>
                    <a:lstStyle/>
                    <a:p>
                      <a:r>
                        <a:rPr lang="en-US" sz="1200" dirty="0"/>
                        <a:t>0008</a:t>
                      </a:r>
                    </a:p>
                  </a:txBody>
                  <a:tcPr/>
                </a:tc>
                <a:tc>
                  <a:txBody>
                    <a:bodyPr/>
                    <a:lstStyle/>
                    <a:p>
                      <a:r>
                        <a:rPr lang="en-US" sz="1200" dirty="0" err="1"/>
                        <a:t>Bretlee</a:t>
                      </a:r>
                      <a:endParaRPr lang="en-US" sz="1200" dirty="0"/>
                    </a:p>
                  </a:txBody>
                  <a:tcPr/>
                </a:tc>
                <a:tc>
                  <a:txBody>
                    <a:bodyPr/>
                    <a:lstStyle/>
                    <a:p>
                      <a:r>
                        <a:rPr lang="en-US" sz="1200" dirty="0"/>
                        <a:t>60000</a:t>
                      </a:r>
                    </a:p>
                  </a:txBody>
                  <a:tcPr/>
                </a:tc>
                <a:tc>
                  <a:txBody>
                    <a:bodyPr/>
                    <a:lstStyle/>
                    <a:p>
                      <a:r>
                        <a:rPr lang="en-US" sz="1200" dirty="0"/>
                        <a:t>NULL</a:t>
                      </a:r>
                    </a:p>
                  </a:txBody>
                  <a:tcPr/>
                </a:tc>
                <a:tc>
                  <a:txBody>
                    <a:bodyPr/>
                    <a:lstStyle/>
                    <a:p>
                      <a:r>
                        <a:rPr lang="en-US" sz="1200" dirty="0"/>
                        <a:t>Sales</a:t>
                      </a:r>
                    </a:p>
                  </a:txBody>
                  <a:tcPr/>
                </a:tc>
                <a:extLst>
                  <a:ext uri="{0D108BD9-81ED-4DB2-BD59-A6C34878D82A}">
                    <a16:rowId xmlns:a16="http://schemas.microsoft.com/office/drawing/2014/main" val="10008"/>
                  </a:ext>
                </a:extLst>
              </a:tr>
            </a:tbl>
          </a:graphicData>
        </a:graphic>
      </p:graphicFrame>
      <p:sp>
        <p:nvSpPr>
          <p:cNvPr id="7" name="Title 1"/>
          <p:cNvSpPr>
            <a:spLocks noGrp="1"/>
          </p:cNvSpPr>
          <p:nvPr>
            <p:ph type="title"/>
          </p:nvPr>
        </p:nvSpPr>
        <p:spPr>
          <a:xfrm>
            <a:off x="400482" y="0"/>
            <a:ext cx="8423119" cy="845916"/>
          </a:xfrm>
        </p:spPr>
        <p:txBody>
          <a:bodyPr>
            <a:normAutofit/>
          </a:bodyPr>
          <a:lstStyle/>
          <a:p>
            <a:r>
              <a:rPr lang="en-US" sz="4000" b="1" dirty="0">
                <a:ln w="17780" cmpd="sng">
                  <a:solidFill>
                    <a:schemeClr val="accent1">
                      <a:tint val="3000"/>
                    </a:schemeClr>
                  </a:solidFill>
                  <a:prstDash val="solid"/>
                  <a:miter lim="800000"/>
                </a:ln>
              </a:rPr>
              <a:t>Discretionary Access Control</a:t>
            </a:r>
          </a:p>
        </p:txBody>
      </p:sp>
      <p:sp>
        <p:nvSpPr>
          <p:cNvPr id="6" name="Slide Number Placeholder 5"/>
          <p:cNvSpPr>
            <a:spLocks noGrp="1"/>
          </p:cNvSpPr>
          <p:nvPr>
            <p:ph type="sldNum" sz="quarter" idx="12"/>
          </p:nvPr>
        </p:nvSpPr>
        <p:spPr/>
        <p:txBody>
          <a:bodyPr/>
          <a:lstStyle/>
          <a:p>
            <a:fld id="{0BD64A48-B733-9243-8BE8-93F2CA4C1D52}" type="slidenum">
              <a:rPr lang="en-US" smtClean="0"/>
              <a:pPr/>
              <a:t>96</a:t>
            </a:fld>
            <a:endParaRPr lang="en-US"/>
          </a:p>
        </p:txBody>
      </p:sp>
    </p:spTree>
    <p:extLst>
      <p:ext uri="{BB962C8B-B14F-4D97-AF65-F5344CB8AC3E}">
        <p14:creationId xmlns:p14="http://schemas.microsoft.com/office/powerpoint/2010/main" val="901350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p:tgtEl>
                                          <p:spTgt spid="4"/>
                                        </p:tgtEl>
                                        <p:attrNameLst>
                                          <p:attrName>ppt_y</p:attrName>
                                        </p:attrNameLst>
                                      </p:cBhvr>
                                      <p:tavLst>
                                        <p:tav tm="0">
                                          <p:val>
                                            <p:strVal val="#ppt_y+#ppt_h*1.125000"/>
                                          </p:val>
                                        </p:tav>
                                        <p:tav tm="100000">
                                          <p:val>
                                            <p:strVal val="#ppt_y"/>
                                          </p:val>
                                        </p:tav>
                                      </p:tavLst>
                                    </p:anim>
                                    <p:animEffect transition="in" filter="wipe(up)">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heel(1)">
                                      <p:cBhvr>
                                        <p:cTn id="24"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925" y="1543050"/>
            <a:ext cx="8800725" cy="1842968"/>
          </a:xfrm>
        </p:spPr>
        <p:txBody>
          <a:bodyPr>
            <a:normAutofit fontScale="92500" lnSpcReduction="10000"/>
          </a:bodyPr>
          <a:lstStyle/>
          <a:p>
            <a:pPr>
              <a:buFont typeface="Wingdings" charset="2"/>
              <a:buChar char="q"/>
            </a:pPr>
            <a:r>
              <a:rPr lang="en-US" dirty="0"/>
              <a:t>View based Access Controls for </a:t>
            </a:r>
            <a:r>
              <a:rPr lang="en-US" dirty="0">
                <a:solidFill>
                  <a:srgbClr val="0000FF"/>
                </a:solidFill>
              </a:rPr>
              <a:t>Statistical information</a:t>
            </a:r>
          </a:p>
          <a:p>
            <a:pPr marL="349250" lvl="1" indent="0">
              <a:spcAft>
                <a:spcPts val="0"/>
              </a:spcAft>
              <a:buNone/>
            </a:pPr>
            <a:r>
              <a:rPr lang="en-US" dirty="0"/>
              <a:t>CREATE VIEW        </a:t>
            </a:r>
            <a:r>
              <a:rPr lang="en-US" dirty="0">
                <a:solidFill>
                  <a:srgbClr val="660066"/>
                </a:solidFill>
              </a:rPr>
              <a:t> AVSAL(DEPT,AVG)</a:t>
            </a:r>
          </a:p>
          <a:p>
            <a:pPr marL="349250" lvl="1" indent="0">
              <a:spcAft>
                <a:spcPts val="0"/>
              </a:spcAft>
              <a:buNone/>
            </a:pPr>
            <a:r>
              <a:rPr lang="en-US" dirty="0">
                <a:solidFill>
                  <a:srgbClr val="FFFFFF"/>
                </a:solidFill>
              </a:rPr>
              <a:t>AS SELECT DEPTNO</a:t>
            </a:r>
            <a:r>
              <a:rPr lang="en-US" dirty="0">
                <a:solidFill>
                  <a:srgbClr val="660066"/>
                </a:solidFill>
              </a:rPr>
              <a:t>, AVG(SALARY)</a:t>
            </a:r>
          </a:p>
          <a:p>
            <a:pPr marL="349250" lvl="1" indent="0">
              <a:spcAft>
                <a:spcPts val="0"/>
              </a:spcAft>
              <a:buNone/>
            </a:pPr>
            <a:r>
              <a:rPr lang="en-US" dirty="0">
                <a:solidFill>
                  <a:srgbClr val="FFFFFF"/>
                </a:solidFill>
              </a:rPr>
              <a:t>FROM EMPLOYEE</a:t>
            </a:r>
            <a:r>
              <a:rPr lang="en-US" dirty="0">
                <a:solidFill>
                  <a:srgbClr val="660066"/>
                </a:solidFill>
              </a:rPr>
              <a:t> GROUP BY DEPTNO;</a:t>
            </a:r>
          </a:p>
        </p:txBody>
      </p:sp>
      <p:graphicFrame>
        <p:nvGraphicFramePr>
          <p:cNvPr id="4" name="Table 3"/>
          <p:cNvGraphicFramePr>
            <a:graphicFrameLocks noGrp="1"/>
          </p:cNvGraphicFramePr>
          <p:nvPr>
            <p:extLst>
              <p:ext uri="{D42A27DB-BD31-4B8C-83A1-F6EECF244321}">
                <p14:modId xmlns:p14="http://schemas.microsoft.com/office/powerpoint/2010/main" val="327346939"/>
              </p:ext>
            </p:extLst>
          </p:nvPr>
        </p:nvGraphicFramePr>
        <p:xfrm>
          <a:off x="1485900" y="3790950"/>
          <a:ext cx="5600700" cy="2419350"/>
        </p:xfrm>
        <a:graphic>
          <a:graphicData uri="http://schemas.openxmlformats.org/drawingml/2006/table">
            <a:tbl>
              <a:tblPr firstRow="1" bandRow="1">
                <a:tableStyleId>{5C22544A-7EE6-4342-B048-85BDC9FD1C3A}</a:tableStyleId>
              </a:tblPr>
              <a:tblGrid>
                <a:gridCol w="2584935">
                  <a:extLst>
                    <a:ext uri="{9D8B030D-6E8A-4147-A177-3AD203B41FA5}">
                      <a16:colId xmlns:a16="http://schemas.microsoft.com/office/drawing/2014/main" val="20000"/>
                    </a:ext>
                  </a:extLst>
                </a:gridCol>
                <a:gridCol w="3015765">
                  <a:extLst>
                    <a:ext uri="{9D8B030D-6E8A-4147-A177-3AD203B41FA5}">
                      <a16:colId xmlns:a16="http://schemas.microsoft.com/office/drawing/2014/main" val="20001"/>
                    </a:ext>
                  </a:extLst>
                </a:gridCol>
              </a:tblGrid>
              <a:tr h="806450">
                <a:tc>
                  <a:txBody>
                    <a:bodyPr/>
                    <a:lstStyle/>
                    <a:p>
                      <a:r>
                        <a:rPr lang="en-US" sz="2600" dirty="0"/>
                        <a:t>DEPTNO</a:t>
                      </a:r>
                    </a:p>
                  </a:txBody>
                  <a:tcPr/>
                </a:tc>
                <a:tc>
                  <a:txBody>
                    <a:bodyPr/>
                    <a:lstStyle/>
                    <a:p>
                      <a:r>
                        <a:rPr lang="en-US" sz="2600" dirty="0"/>
                        <a:t>AV(SALARY)</a:t>
                      </a:r>
                    </a:p>
                  </a:txBody>
                  <a:tcPr/>
                </a:tc>
                <a:extLst>
                  <a:ext uri="{0D108BD9-81ED-4DB2-BD59-A6C34878D82A}">
                    <a16:rowId xmlns:a16="http://schemas.microsoft.com/office/drawing/2014/main" val="10000"/>
                  </a:ext>
                </a:extLst>
              </a:tr>
              <a:tr h="806450">
                <a:tc>
                  <a:txBody>
                    <a:bodyPr/>
                    <a:lstStyle/>
                    <a:p>
                      <a:r>
                        <a:rPr lang="en-US" sz="2600" dirty="0"/>
                        <a:t>Sales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600" dirty="0"/>
                        <a:t>35,000</a:t>
                      </a:r>
                    </a:p>
                  </a:txBody>
                  <a:tcPr/>
                </a:tc>
                <a:extLst>
                  <a:ext uri="{0D108BD9-81ED-4DB2-BD59-A6C34878D82A}">
                    <a16:rowId xmlns:a16="http://schemas.microsoft.com/office/drawing/2014/main" val="10001"/>
                  </a:ext>
                </a:extLst>
              </a:tr>
              <a:tr h="806450">
                <a:tc>
                  <a:txBody>
                    <a:bodyPr/>
                    <a:lstStyle/>
                    <a:p>
                      <a:r>
                        <a:rPr lang="en-US" sz="2600" dirty="0"/>
                        <a:t>Production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600" dirty="0"/>
                        <a:t>36,000</a:t>
                      </a:r>
                    </a:p>
                  </a:txBody>
                  <a:tcPr/>
                </a:tc>
                <a:extLst>
                  <a:ext uri="{0D108BD9-81ED-4DB2-BD59-A6C34878D82A}">
                    <a16:rowId xmlns:a16="http://schemas.microsoft.com/office/drawing/2014/main" val="10002"/>
                  </a:ext>
                </a:extLst>
              </a:tr>
            </a:tbl>
          </a:graphicData>
        </a:graphic>
      </p:graphicFrame>
      <p:sp>
        <p:nvSpPr>
          <p:cNvPr id="6" name="Title 1"/>
          <p:cNvSpPr>
            <a:spLocks noGrp="1"/>
          </p:cNvSpPr>
          <p:nvPr>
            <p:ph type="title"/>
          </p:nvPr>
        </p:nvSpPr>
        <p:spPr>
          <a:xfrm>
            <a:off x="377980" y="422718"/>
            <a:ext cx="8423119" cy="845916"/>
          </a:xfrm>
        </p:spPr>
        <p:txBody>
          <a:bodyPr>
            <a:normAutofit/>
          </a:bodyPr>
          <a:lstStyle/>
          <a:p>
            <a:r>
              <a:rPr lang="en-US" sz="4000" b="1" dirty="0">
                <a:ln w="17780" cmpd="sng">
                  <a:solidFill>
                    <a:schemeClr val="accent1">
                      <a:tint val="3000"/>
                    </a:schemeClr>
                  </a:solidFill>
                  <a:prstDash val="solid"/>
                  <a:miter lim="800000"/>
                </a:ln>
              </a:rPr>
              <a:t>Discretionary Access Control</a:t>
            </a:r>
          </a:p>
        </p:txBody>
      </p:sp>
      <p:sp>
        <p:nvSpPr>
          <p:cNvPr id="5" name="Slide Number Placeholder 4"/>
          <p:cNvSpPr>
            <a:spLocks noGrp="1"/>
          </p:cNvSpPr>
          <p:nvPr>
            <p:ph type="sldNum" sz="quarter" idx="12"/>
          </p:nvPr>
        </p:nvSpPr>
        <p:spPr/>
        <p:txBody>
          <a:bodyPr/>
          <a:lstStyle/>
          <a:p>
            <a:fld id="{0BD64A48-B733-9243-8BE8-93F2CA4C1D52}" type="slidenum">
              <a:rPr lang="en-US" smtClean="0"/>
              <a:pPr/>
              <a:t>97</a:t>
            </a:fld>
            <a:endParaRPr lang="en-US"/>
          </a:p>
        </p:txBody>
      </p:sp>
    </p:spTree>
    <p:extLst>
      <p:ext uri="{BB962C8B-B14F-4D97-AF65-F5344CB8AC3E}">
        <p14:creationId xmlns:p14="http://schemas.microsoft.com/office/powerpoint/2010/main" val="901350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dissolve">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21" presetClass="entr" presetSubtype="1"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heel(1)">
                                      <p:cBhvr>
                                        <p:cTn id="28"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idx="1"/>
          </p:nvPr>
        </p:nvSpPr>
        <p:spPr>
          <a:xfrm>
            <a:off x="457200" y="1600200"/>
            <a:ext cx="8229600" cy="4525963"/>
          </a:xfrm>
        </p:spPr>
        <p:txBody>
          <a:bodyPr>
            <a:normAutofit fontScale="92500" lnSpcReduction="20000"/>
          </a:bodyPr>
          <a:lstStyle/>
          <a:p>
            <a:pPr algn="just">
              <a:buNone/>
            </a:pPr>
            <a:r>
              <a:rPr lang="en-US" b="1" dirty="0">
                <a:solidFill>
                  <a:srgbClr val="660066"/>
                </a:solidFill>
              </a:rPr>
              <a:t>Query Modification</a:t>
            </a:r>
            <a:endParaRPr lang="en-US" altLang="zh-CN" b="1" dirty="0">
              <a:ea typeface="宋体" pitchFamily="2" charset="-122"/>
            </a:endParaRPr>
          </a:p>
          <a:p>
            <a:pPr algn="just"/>
            <a:r>
              <a:rPr lang="en-US" dirty="0"/>
              <a:t>Another technique for enforcing </a:t>
            </a:r>
            <a:r>
              <a:rPr lang="en-US" dirty="0">
                <a:solidFill>
                  <a:srgbClr val="000090"/>
                </a:solidFill>
              </a:rPr>
              <a:t>data-dependent</a:t>
            </a:r>
            <a:r>
              <a:rPr lang="en-US" dirty="0"/>
              <a:t> access controls for retrieval.</a:t>
            </a:r>
          </a:p>
          <a:p>
            <a:pPr algn="just"/>
            <a:endParaRPr lang="en-US" altLang="zh-CN" dirty="0">
              <a:ea typeface="宋体" pitchFamily="2" charset="-122"/>
            </a:endParaRPr>
          </a:p>
          <a:p>
            <a:pPr algn="just"/>
            <a:r>
              <a:rPr lang="en-US" altLang="zh-CN" dirty="0">
                <a:ea typeface="宋体" pitchFamily="2" charset="-122"/>
              </a:rPr>
              <a:t>A </a:t>
            </a:r>
            <a:r>
              <a:rPr lang="en-US" altLang="zh-CN" i="1" dirty="0">
                <a:solidFill>
                  <a:srgbClr val="C00000"/>
                </a:solidFill>
                <a:ea typeface="宋体" pitchFamily="2" charset="-122"/>
              </a:rPr>
              <a:t>privilege</a:t>
            </a:r>
            <a:r>
              <a:rPr lang="en-US" altLang="zh-CN" dirty="0">
                <a:ea typeface="宋体" pitchFamily="2" charset="-122"/>
              </a:rPr>
              <a:t> allows a user to access some data object in a certain manner (e.g., to read or to modify). </a:t>
            </a:r>
          </a:p>
          <a:p>
            <a:pPr algn="just">
              <a:buNone/>
            </a:pPr>
            <a:endParaRPr lang="en-US" altLang="zh-CN" dirty="0">
              <a:ea typeface="宋体" pitchFamily="2" charset="-122"/>
            </a:endParaRPr>
          </a:p>
          <a:p>
            <a:pPr algn="just"/>
            <a:r>
              <a:rPr lang="en-US" altLang="zh-CN" dirty="0">
                <a:ea typeface="宋体" pitchFamily="2" charset="-122"/>
              </a:rPr>
              <a:t>SQL-92 supports discretionary access control through</a:t>
            </a:r>
            <a:r>
              <a:rPr lang="en-US" altLang="zh-CN" b="1" dirty="0">
                <a:ea typeface="宋体" pitchFamily="2" charset="-122"/>
              </a:rPr>
              <a:t> </a:t>
            </a:r>
            <a:r>
              <a:rPr lang="en-US" altLang="zh-CN" b="1" dirty="0">
                <a:solidFill>
                  <a:srgbClr val="C00000"/>
                </a:solidFill>
                <a:ea typeface="宋体" pitchFamily="2" charset="-122"/>
              </a:rPr>
              <a:t>GRANT</a:t>
            </a:r>
            <a:r>
              <a:rPr lang="en-US" altLang="zh-CN" dirty="0">
                <a:ea typeface="宋体" pitchFamily="2" charset="-122"/>
              </a:rPr>
              <a:t> and </a:t>
            </a:r>
            <a:r>
              <a:rPr lang="en-US" altLang="zh-CN" b="1" dirty="0">
                <a:solidFill>
                  <a:srgbClr val="C00000"/>
                </a:solidFill>
                <a:ea typeface="宋体" pitchFamily="2" charset="-122"/>
              </a:rPr>
              <a:t>REVOKE</a:t>
            </a:r>
            <a:r>
              <a:rPr lang="en-US" altLang="zh-CN" dirty="0">
                <a:ea typeface="宋体" pitchFamily="2" charset="-122"/>
              </a:rPr>
              <a:t> commands.</a:t>
            </a:r>
          </a:p>
        </p:txBody>
      </p:sp>
      <p:sp>
        <p:nvSpPr>
          <p:cNvPr id="5" name="Title 1"/>
          <p:cNvSpPr txBox="1">
            <a:spLocks/>
          </p:cNvSpPr>
          <p:nvPr/>
        </p:nvSpPr>
        <p:spPr>
          <a:xfrm>
            <a:off x="377980" y="422718"/>
            <a:ext cx="8423119" cy="845916"/>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a:ln w="17780" cmpd="sng">
                  <a:solidFill>
                    <a:schemeClr val="accent1">
                      <a:tint val="3000"/>
                    </a:schemeClr>
                  </a:solidFill>
                  <a:prstDash val="solid"/>
                  <a:miter lim="800000"/>
                </a:ln>
                <a:solidFill>
                  <a:schemeClr val="tx1"/>
                </a:solidFill>
                <a:effectLst/>
                <a:uLnTx/>
                <a:uFillTx/>
                <a:latin typeface="+mj-lt"/>
                <a:ea typeface="+mj-ea"/>
                <a:cs typeface="+mj-cs"/>
              </a:rPr>
              <a:t>Discretionary Access Control</a:t>
            </a:r>
          </a:p>
        </p:txBody>
      </p:sp>
      <p:sp>
        <p:nvSpPr>
          <p:cNvPr id="6" name="Slide Number Placeholder 5"/>
          <p:cNvSpPr>
            <a:spLocks noGrp="1"/>
          </p:cNvSpPr>
          <p:nvPr>
            <p:ph type="sldNum" sz="quarter" idx="12"/>
          </p:nvPr>
        </p:nvSpPr>
        <p:spPr/>
        <p:txBody>
          <a:bodyPr/>
          <a:lstStyle/>
          <a:p>
            <a:fld id="{0BD64A48-B733-9243-8BE8-93F2CA4C1D52}" type="slidenum">
              <a:rPr lang="en-US" smtClean="0"/>
              <a:pPr/>
              <a:t>98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 calcmode="lin" valueType="num">
                                      <p:cBhvr additive="base">
                                        <p:cTn id="25" dur="500" fill="hold"/>
                                        <p:tgtEl>
                                          <p:spTgt spid="4">
                                            <p:txEl>
                                              <p:pRg st="5" end="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p:stCondLst>
                        <p:cond delay="indefinite"/>
                      </p:stCondLst>
                      <p:childTnLst>
                        <p:par>
                          <p:cTn id="28" fill="hold">
                            <p:stCondLst>
                              <p:cond delay="0"/>
                            </p:stCondLst>
                            <p:childTnLst>
                              <p:par>
                                <p:cTn id="29" presetID="21" presetClass="entr" presetSubtype="1"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heel(1)">
                                      <p:cBhvr>
                                        <p:cTn id="3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P spid="5"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925" y="1676400"/>
            <a:ext cx="8800725" cy="3903776"/>
          </a:xfrm>
        </p:spPr>
        <p:txBody>
          <a:bodyPr>
            <a:normAutofit/>
          </a:bodyPr>
          <a:lstStyle/>
          <a:p>
            <a:pPr>
              <a:buFont typeface="Wingdings" charset="2"/>
              <a:buChar char="q"/>
            </a:pPr>
            <a:r>
              <a:rPr lang="en-US" dirty="0">
                <a:solidFill>
                  <a:srgbClr val="660066"/>
                </a:solidFill>
              </a:rPr>
              <a:t>Query Modification</a:t>
            </a:r>
            <a:endParaRPr lang="en-US" dirty="0"/>
          </a:p>
          <a:p>
            <a:pPr lvl="1">
              <a:buFont typeface="Wingdings" charset="2"/>
              <a:buChar char="q"/>
            </a:pPr>
            <a:r>
              <a:rPr lang="en-US" dirty="0">
                <a:solidFill>
                  <a:srgbClr val="0000CC"/>
                </a:solidFill>
              </a:rPr>
              <a:t>A query submitted by the user is modified to include further restrictions as determined by the DBA.</a:t>
            </a:r>
          </a:p>
          <a:p>
            <a:pPr lvl="1">
              <a:buFont typeface="Wingdings" charset="2"/>
              <a:buChar char="q"/>
            </a:pPr>
            <a:r>
              <a:rPr lang="en-US" dirty="0">
                <a:solidFill>
                  <a:srgbClr val="660066"/>
                </a:solidFill>
              </a:rPr>
              <a:t>Example</a:t>
            </a:r>
            <a:r>
              <a:rPr lang="en-US" dirty="0"/>
              <a:t>: GRANT SELECT ON EMPLOYEE</a:t>
            </a:r>
          </a:p>
          <a:p>
            <a:pPr marL="349250" lvl="1" indent="0">
              <a:buNone/>
            </a:pPr>
            <a:r>
              <a:rPr lang="en-US" dirty="0"/>
              <a:t>			TO </a:t>
            </a:r>
            <a:r>
              <a:rPr lang="en-US" dirty="0">
                <a:solidFill>
                  <a:srgbClr val="800000"/>
                </a:solidFill>
              </a:rPr>
              <a:t>Thomas</a:t>
            </a:r>
          </a:p>
          <a:p>
            <a:pPr marL="349250" lvl="1" indent="0">
              <a:buNone/>
            </a:pPr>
            <a:r>
              <a:rPr lang="en-US" dirty="0"/>
              <a:t>			WHERE DEPTNO=“</a:t>
            </a:r>
            <a:r>
              <a:rPr lang="en-US" dirty="0">
                <a:solidFill>
                  <a:srgbClr val="FF6600"/>
                </a:solidFill>
              </a:rPr>
              <a:t>Sales</a:t>
            </a:r>
            <a:r>
              <a:rPr lang="en-US" dirty="0"/>
              <a:t>”;</a:t>
            </a:r>
          </a:p>
        </p:txBody>
      </p:sp>
      <p:sp>
        <p:nvSpPr>
          <p:cNvPr id="5" name="Title 1"/>
          <p:cNvSpPr txBox="1">
            <a:spLocks/>
          </p:cNvSpPr>
          <p:nvPr/>
        </p:nvSpPr>
        <p:spPr>
          <a:xfrm>
            <a:off x="377980" y="422718"/>
            <a:ext cx="8423119" cy="845916"/>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a:ln w="17780" cmpd="sng">
                  <a:solidFill>
                    <a:schemeClr val="accent1">
                      <a:tint val="3000"/>
                    </a:schemeClr>
                  </a:solidFill>
                  <a:prstDash val="solid"/>
                  <a:miter lim="800000"/>
                </a:ln>
                <a:solidFill>
                  <a:schemeClr val="tx1"/>
                </a:solidFill>
                <a:effectLst/>
                <a:uLnTx/>
                <a:uFillTx/>
                <a:latin typeface="+mj-lt"/>
                <a:ea typeface="+mj-ea"/>
                <a:cs typeface="+mj-cs"/>
              </a:rPr>
              <a:t>Discretionary Access Control</a:t>
            </a:r>
          </a:p>
        </p:txBody>
      </p:sp>
      <p:sp>
        <p:nvSpPr>
          <p:cNvPr id="4" name="Slide Number Placeholder 3"/>
          <p:cNvSpPr>
            <a:spLocks noGrp="1"/>
          </p:cNvSpPr>
          <p:nvPr>
            <p:ph type="sldNum" sz="quarter" idx="12"/>
          </p:nvPr>
        </p:nvSpPr>
        <p:spPr/>
        <p:txBody>
          <a:bodyPr/>
          <a:lstStyle/>
          <a:p>
            <a:fld id="{0BD64A48-B733-9243-8BE8-93F2CA4C1D52}" type="slidenum">
              <a:rPr lang="en-US" smtClean="0"/>
              <a:pPr/>
              <a:t>99</a:t>
            </a:fld>
            <a:endParaRPr lang="en-US"/>
          </a:p>
        </p:txBody>
      </p:sp>
    </p:spTree>
    <p:extLst>
      <p:ext uri="{BB962C8B-B14F-4D97-AF65-F5344CB8AC3E}">
        <p14:creationId xmlns:p14="http://schemas.microsoft.com/office/powerpoint/2010/main" val="2451084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9" dur="500"/>
                                        <p:tgtEl>
                                          <p:spTgt spid="3">
                                            <p:txEl>
                                              <p:pRg st="2" end="2"/>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1" presetClass="entr" presetSubtype="1"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heel(1)">
                                      <p:cBhvr>
                                        <p:cTn id="30"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4437</TotalTime>
  <Words>4873</Words>
  <Application>Microsoft Office PowerPoint</Application>
  <PresentationFormat>On-screen Show (4:3)</PresentationFormat>
  <Paragraphs>904</Paragraphs>
  <Slides>116</Slides>
  <Notes>62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116</vt:i4>
      </vt:variant>
    </vt:vector>
  </HeadingPairs>
  <TitlesOfParts>
    <vt:vector size="125" baseType="lpstr">
      <vt:lpstr>Arial</vt:lpstr>
      <vt:lpstr>Calibri</vt:lpstr>
      <vt:lpstr>Garamond</vt:lpstr>
      <vt:lpstr>Symbol</vt:lpstr>
      <vt:lpstr>Tahoma</vt:lpstr>
      <vt:lpstr>Times</vt:lpstr>
      <vt:lpstr>Times New Roman</vt:lpstr>
      <vt:lpstr>Wingdings</vt:lpstr>
      <vt:lpstr>Office Theme</vt:lpstr>
      <vt:lpstr>Database Security</vt:lpstr>
      <vt:lpstr>Introduction</vt:lpstr>
      <vt:lpstr>Introduction </vt:lpstr>
      <vt:lpstr>Security Objectives</vt:lpstr>
      <vt:lpstr>Security</vt:lpstr>
      <vt:lpstr>Policy</vt:lpstr>
      <vt:lpstr>Information Systems</vt:lpstr>
      <vt:lpstr>Information Systems (continued)</vt:lpstr>
      <vt:lpstr>Information Systems (continued)</vt:lpstr>
      <vt:lpstr>Information Systems (continued)</vt:lpstr>
      <vt:lpstr>Information Systems (continued)</vt:lpstr>
      <vt:lpstr>Information Systems (continued)</vt:lpstr>
      <vt:lpstr>Databases</vt:lpstr>
      <vt:lpstr>Database Management</vt:lpstr>
      <vt:lpstr>Database Management (continued)</vt:lpstr>
      <vt:lpstr>Database Management (continued)</vt:lpstr>
      <vt:lpstr>Basic Security Concepts</vt:lpstr>
      <vt:lpstr>Confidentiality (Secrecy) </vt:lpstr>
      <vt:lpstr>Confidentiality (continued)</vt:lpstr>
      <vt:lpstr>Confidentiality (continued)</vt:lpstr>
      <vt:lpstr>Privacy vs. Confidentiality</vt:lpstr>
      <vt:lpstr>Integrity</vt:lpstr>
      <vt:lpstr>Integrity (continued)</vt:lpstr>
      <vt:lpstr>Integrity (continued)</vt:lpstr>
      <vt:lpstr>Availability</vt:lpstr>
      <vt:lpstr>Availability</vt:lpstr>
      <vt:lpstr>Examples of Security concern</vt:lpstr>
      <vt:lpstr>Example of Security concern</vt:lpstr>
      <vt:lpstr>Secrecy, Integrity, Availability</vt:lpstr>
      <vt:lpstr>Security Policy</vt:lpstr>
      <vt:lpstr>Database Security</vt:lpstr>
      <vt:lpstr>Database Security (Continued)</vt:lpstr>
      <vt:lpstr>Database Security (Continued)</vt:lpstr>
      <vt:lpstr>PowerPoint Presentation</vt:lpstr>
      <vt:lpstr>Database Security (continued)</vt:lpstr>
      <vt:lpstr>Database Security (continued)</vt:lpstr>
      <vt:lpstr>Database Security (continued)</vt:lpstr>
      <vt:lpstr>Database Security (continued)</vt:lpstr>
      <vt:lpstr>Database Security Levels</vt:lpstr>
      <vt:lpstr>Database Security Levels (continued)</vt:lpstr>
      <vt:lpstr>Threats to Databases</vt:lpstr>
      <vt:lpstr>Threats to Databases (Continued)</vt:lpstr>
      <vt:lpstr>Threats to Databases (Continued)</vt:lpstr>
      <vt:lpstr>Threats to Databases (Continued)</vt:lpstr>
      <vt:lpstr>Prevention, Detection &amp; Tolerance</vt:lpstr>
      <vt:lpstr>Prevention, Detection &amp; Tolerance</vt:lpstr>
      <vt:lpstr>Database Security Methodology</vt:lpstr>
      <vt:lpstr>Summary</vt:lpstr>
      <vt:lpstr>Summary (continued)</vt:lpstr>
      <vt:lpstr>Access Controls in Current Systems</vt:lpstr>
      <vt:lpstr>Introduction</vt:lpstr>
      <vt:lpstr>Introduction</vt:lpstr>
      <vt:lpstr>Introduction</vt:lpstr>
      <vt:lpstr>Access Controls in Current Systems</vt:lpstr>
      <vt:lpstr>How to specify access control?</vt:lpstr>
      <vt:lpstr>How to specify access control?</vt:lpstr>
      <vt:lpstr>Modes of Access Control</vt:lpstr>
      <vt:lpstr>Modes of Access Control</vt:lpstr>
      <vt:lpstr>Modes of Access Control</vt:lpstr>
      <vt:lpstr>Discretionary Access Control</vt:lpstr>
      <vt:lpstr>Discretionary Access Control</vt:lpstr>
      <vt:lpstr>Mandatory Access Control</vt:lpstr>
      <vt:lpstr>Difference between DAC and MAC</vt:lpstr>
      <vt:lpstr>Discretionary Access Control</vt:lpstr>
      <vt:lpstr>Discretionary Access Control</vt:lpstr>
      <vt:lpstr>PowerPoint Presentation</vt:lpstr>
      <vt:lpstr>Access Control Matrix Model</vt:lpstr>
      <vt:lpstr>Description</vt:lpstr>
      <vt:lpstr>Access Control</vt:lpstr>
      <vt:lpstr>ACM Implementation</vt:lpstr>
      <vt:lpstr>Authorization Table</vt:lpstr>
      <vt:lpstr>Access Control List (ACL)</vt:lpstr>
      <vt:lpstr>Access Control List (ACL)</vt:lpstr>
      <vt:lpstr>Capability List</vt:lpstr>
      <vt:lpstr>Capability List</vt:lpstr>
      <vt:lpstr>ACLs vs Capability List</vt:lpstr>
      <vt:lpstr>Basic Operations in Access Control</vt:lpstr>
      <vt:lpstr>Access Control</vt:lpstr>
      <vt:lpstr>Vulnerabilities of the Discretionary Policies</vt:lpstr>
      <vt:lpstr>Example</vt:lpstr>
      <vt:lpstr>Example (cond)</vt:lpstr>
      <vt:lpstr>Example (cond)</vt:lpstr>
      <vt:lpstr>Access Control</vt:lpstr>
      <vt:lpstr>DAC – additional features and  recent trends</vt:lpstr>
      <vt:lpstr>Positive and Negative Permissions</vt:lpstr>
      <vt:lpstr>Implicit and Explicit Permissions</vt:lpstr>
      <vt:lpstr>Derivation Rules: Example</vt:lpstr>
      <vt:lpstr>Derivation Rules</vt:lpstr>
      <vt:lpstr>Content-based Permissions</vt:lpstr>
      <vt:lpstr>Content-based Permissions</vt:lpstr>
      <vt:lpstr>Discretionary Access Control</vt:lpstr>
      <vt:lpstr>Discretionary Access Control</vt:lpstr>
      <vt:lpstr>Discretionary Access Control</vt:lpstr>
      <vt:lpstr>Discretionary Access Control</vt:lpstr>
      <vt:lpstr>Discretionary Access Control</vt:lpstr>
      <vt:lpstr>Discretionary Access Control</vt:lpstr>
      <vt:lpstr>Discretionary Access Control</vt:lpstr>
      <vt:lpstr>PowerPoint Presentation</vt:lpstr>
      <vt:lpstr>PowerPoint Presentation</vt:lpstr>
      <vt:lpstr>Discretionary Access Control</vt:lpstr>
      <vt:lpstr>Discretionary Access Control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Limitations of DAC</vt:lpstr>
      <vt:lpstr>Limitations of DAC</vt:lpstr>
      <vt:lpstr>Another Limitations of DAC (Example)</vt:lpstr>
      <vt:lpstr>Another Limitations of DAC (Example)</vt:lpstr>
      <vt:lpstr>Another Limitations of DAC (Example)</vt:lpstr>
      <vt:lpstr>Hands-on Projects (10 minutes)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Security</dc:title>
  <dc:creator>Shamsur Rahman Chowdhury</dc:creator>
  <cp:lastModifiedBy>Mohammad Abu Yousuf</cp:lastModifiedBy>
  <cp:revision>469</cp:revision>
  <dcterms:created xsi:type="dcterms:W3CDTF">2013-07-05T05:35:11Z</dcterms:created>
  <dcterms:modified xsi:type="dcterms:W3CDTF">2021-07-16T11:49:43Z</dcterms:modified>
</cp:coreProperties>
</file>