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70"/>
  </p:notesMasterIdLst>
  <p:handoutMasterIdLst>
    <p:handoutMasterId r:id="rId71"/>
  </p:handoutMasterIdLst>
  <p:sldIdLst>
    <p:sldId id="256" r:id="rId2"/>
    <p:sldId id="388" r:id="rId3"/>
    <p:sldId id="300" r:id="rId4"/>
    <p:sldId id="305" r:id="rId5"/>
    <p:sldId id="382" r:id="rId6"/>
    <p:sldId id="359" r:id="rId7"/>
    <p:sldId id="306" r:id="rId8"/>
    <p:sldId id="360" r:id="rId9"/>
    <p:sldId id="389" r:id="rId10"/>
    <p:sldId id="390" r:id="rId11"/>
    <p:sldId id="391" r:id="rId12"/>
    <p:sldId id="392" r:id="rId13"/>
    <p:sldId id="393" r:id="rId14"/>
    <p:sldId id="396" r:id="rId15"/>
    <p:sldId id="394" r:id="rId16"/>
    <p:sldId id="397" r:id="rId17"/>
    <p:sldId id="395" r:id="rId18"/>
    <p:sldId id="398" r:id="rId19"/>
    <p:sldId id="399" r:id="rId20"/>
    <p:sldId id="400" r:id="rId21"/>
    <p:sldId id="401" r:id="rId22"/>
    <p:sldId id="309" r:id="rId23"/>
    <p:sldId id="402" r:id="rId24"/>
    <p:sldId id="403" r:id="rId25"/>
    <p:sldId id="404" r:id="rId26"/>
    <p:sldId id="405" r:id="rId27"/>
    <p:sldId id="383" r:id="rId28"/>
    <p:sldId id="325" r:id="rId29"/>
    <p:sldId id="341" r:id="rId30"/>
    <p:sldId id="342" r:id="rId31"/>
    <p:sldId id="343" r:id="rId32"/>
    <p:sldId id="406" r:id="rId33"/>
    <p:sldId id="407" r:id="rId34"/>
    <p:sldId id="313" r:id="rId35"/>
    <p:sldId id="378" r:id="rId36"/>
    <p:sldId id="379" r:id="rId37"/>
    <p:sldId id="380" r:id="rId38"/>
    <p:sldId id="314" r:id="rId39"/>
    <p:sldId id="315" r:id="rId40"/>
    <p:sldId id="316" r:id="rId41"/>
    <p:sldId id="362" r:id="rId42"/>
    <p:sldId id="355" r:id="rId43"/>
    <p:sldId id="344" r:id="rId44"/>
    <p:sldId id="384" r:id="rId45"/>
    <p:sldId id="385" r:id="rId46"/>
    <p:sldId id="386" r:id="rId47"/>
    <p:sldId id="317" r:id="rId48"/>
    <p:sldId id="363" r:id="rId49"/>
    <p:sldId id="318" r:id="rId50"/>
    <p:sldId id="319" r:id="rId51"/>
    <p:sldId id="320" r:id="rId52"/>
    <p:sldId id="356" r:id="rId53"/>
    <p:sldId id="361" r:id="rId54"/>
    <p:sldId id="345" r:id="rId55"/>
    <p:sldId id="371" r:id="rId56"/>
    <p:sldId id="323" r:id="rId57"/>
    <p:sldId id="372" r:id="rId58"/>
    <p:sldId id="324" r:id="rId59"/>
    <p:sldId id="381" r:id="rId60"/>
    <p:sldId id="347" r:id="rId61"/>
    <p:sldId id="346" r:id="rId62"/>
    <p:sldId id="348" r:id="rId63"/>
    <p:sldId id="349" r:id="rId64"/>
    <p:sldId id="351" r:id="rId65"/>
    <p:sldId id="352" r:id="rId66"/>
    <p:sldId id="353" r:id="rId67"/>
    <p:sldId id="354" r:id="rId68"/>
    <p:sldId id="387"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0" autoAdjust="0"/>
    <p:restoredTop sz="97473" autoAdjust="0"/>
  </p:normalViewPr>
  <p:slideViewPr>
    <p:cSldViewPr snapToGrid="0" snapToObjects="1">
      <p:cViewPr varScale="1">
        <p:scale>
          <a:sx n="74" d="100"/>
          <a:sy n="74" d="100"/>
        </p:scale>
        <p:origin x="106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54D8F4-8577-604C-A6D2-0FFD0E2C43EF}" type="datetimeFigureOut">
              <a:rPr lang="en-US" smtClean="0"/>
              <a:pPr/>
              <a:t>2/27/2020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B87A5D-5DE3-0149-BE41-B510CA719DB3}" type="slidenum">
              <a:rPr lang="en-US" smtClean="0"/>
              <a:pPr/>
              <a:t>‹#›</a:t>
            </a:fld>
            <a:endParaRPr lang="en-US"/>
          </a:p>
        </p:txBody>
      </p:sp>
    </p:spTree>
    <p:extLst>
      <p:ext uri="{BB962C8B-B14F-4D97-AF65-F5344CB8AC3E}">
        <p14:creationId xmlns:p14="http://schemas.microsoft.com/office/powerpoint/2010/main" val="21018671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BA2E17-E80A-324D-94C5-9202AB760F2E}" type="datetimeFigureOut">
              <a:rPr lang="en-US" smtClean="0"/>
              <a:pPr/>
              <a:t>2/27/2020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96550-DA0F-CB45-BD77-10AFDEF89E34}" type="slidenum">
              <a:rPr lang="en-US" smtClean="0"/>
              <a:pPr/>
              <a:t>‹#›</a:t>
            </a:fld>
            <a:endParaRPr lang="en-US"/>
          </a:p>
        </p:txBody>
      </p:sp>
    </p:spTree>
    <p:extLst>
      <p:ext uri="{BB962C8B-B14F-4D97-AF65-F5344CB8AC3E}">
        <p14:creationId xmlns:p14="http://schemas.microsoft.com/office/powerpoint/2010/main" val="17700049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96550-DA0F-CB45-BD77-10AFDEF89E34}" type="slidenum">
              <a:rPr lang="en-US" smtClean="0"/>
              <a:pPr/>
              <a:t>1</a:t>
            </a:fld>
            <a:endParaRPr lang="en-US"/>
          </a:p>
        </p:txBody>
      </p:sp>
    </p:spTree>
    <p:extLst>
      <p:ext uri="{BB962C8B-B14F-4D97-AF65-F5344CB8AC3E}">
        <p14:creationId xmlns:p14="http://schemas.microsoft.com/office/powerpoint/2010/main" val="167844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28</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29</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30</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31</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34</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38</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39</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40</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41</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42</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3</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43</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47</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48</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49</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50</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51</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52</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53</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54</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55</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4</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56</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57</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58</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60</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61</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62</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63</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64</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65</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66</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67</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7</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8</a:t>
            </a:fld>
            <a:endParaRPr lang="en-US"/>
          </a:p>
        </p:txBody>
      </p:sp>
    </p:spTree>
    <p:extLst>
      <p:ext uri="{BB962C8B-B14F-4D97-AF65-F5344CB8AC3E}">
        <p14:creationId xmlns:p14="http://schemas.microsoft.com/office/powerpoint/2010/main" val="2764510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14</a:t>
            </a:fld>
            <a:endParaRPr lang="en-US"/>
          </a:p>
        </p:txBody>
      </p:sp>
    </p:spTree>
    <p:extLst>
      <p:ext uri="{BB962C8B-B14F-4D97-AF65-F5344CB8AC3E}">
        <p14:creationId xmlns:p14="http://schemas.microsoft.com/office/powerpoint/2010/main" val="1696441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16</a:t>
            </a:fld>
            <a:endParaRPr lang="en-US"/>
          </a:p>
        </p:txBody>
      </p:sp>
    </p:spTree>
    <p:extLst>
      <p:ext uri="{BB962C8B-B14F-4D97-AF65-F5344CB8AC3E}">
        <p14:creationId xmlns:p14="http://schemas.microsoft.com/office/powerpoint/2010/main" val="302445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F96550-DA0F-CB45-BD77-10AFDEF89E34}" type="slidenum">
              <a:rPr lang="en-US" smtClean="0"/>
              <a:pPr/>
              <a:t>22</a:t>
            </a:fld>
            <a:endParaRPr lang="en-US"/>
          </a:p>
        </p:txBody>
      </p:sp>
    </p:spTree>
    <p:extLst>
      <p:ext uri="{BB962C8B-B14F-4D97-AF65-F5344CB8AC3E}">
        <p14:creationId xmlns:p14="http://schemas.microsoft.com/office/powerpoint/2010/main" val="276451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F2ADB1-52A8-4AC9-8CFA-929F2ACFA865}" type="datetime1">
              <a:rPr lang="en-US" smtClean="0"/>
              <a:t>2/27/2020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BBDDC8-E644-47BA-8B48-919C922B2746}" type="datetime1">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9DE2FE-C95F-4104-8BAE-C5EB7AECB94A}" type="datetime1">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DA1E7-9D39-49D0-8535-5047E6D5A6D4}" type="datetime1">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3E30D-917D-4E45-88F8-6B8F354F75D6}" type="datetime1">
              <a:rPr lang="en-US" smtClean="0"/>
              <a:t>2/27/2020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007E8-FBA6-4D20-A8BE-BA69D57A0466}" type="datetime1">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812B9D-565A-4AC2-BE1C-7952A8CA1A9F}" type="datetime1">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E1EE17-A904-464D-90EF-B6EC400E6908}" type="datetime1">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57BB4-62AB-4CDF-BDBC-6E6C9AB78390}" type="datetime1">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37EBB-D913-4788-A82F-DD3F08516A45}" type="datetime1">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64E7C-4BC6-46A3-BBD5-C7351AF5466D}" type="datetime1">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507DF-8108-42A0-963E-0CAC1BAC9A3A}" type="datetime1">
              <a:rPr lang="en-US" smtClean="0"/>
              <a:t>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64A48-B733-9243-8BE8-93F2CA4C1D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3.wmf"/><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4.wmf"/><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png"/><Relationship Id="rId5" Type="http://schemas.openxmlformats.org/officeDocument/2006/relationships/image" Target="../media/image5.wmf"/><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databases.about.com/cs/specificproducts/g/foreignkey.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Database &amp; Storage Security</a:t>
            </a:r>
            <a:endParaRPr lang="en-US" sz="4400" dirty="0"/>
          </a:p>
        </p:txBody>
      </p:sp>
      <p:sp>
        <p:nvSpPr>
          <p:cNvPr id="4" name="Subtitle 3"/>
          <p:cNvSpPr>
            <a:spLocks noGrp="1"/>
          </p:cNvSpPr>
          <p:nvPr>
            <p:ph type="subTitle" idx="1"/>
          </p:nvPr>
        </p:nvSpPr>
        <p:spPr/>
        <p:txBody>
          <a:bodyPr/>
          <a:lstStyle/>
          <a:p>
            <a:r>
              <a:rPr lang="en-US" smtClean="0"/>
              <a:t>Professor Dr</a:t>
            </a:r>
            <a:r>
              <a:rPr lang="en-US" dirty="0" smtClean="0"/>
              <a:t>. Mohammad Abu </a:t>
            </a:r>
            <a:r>
              <a:rPr lang="en-US" dirty="0" err="1" smtClean="0"/>
              <a:t>Yousuf</a:t>
            </a:r>
            <a:endParaRPr lang="en-US" dirty="0" smtClean="0"/>
          </a:p>
          <a:p>
            <a:r>
              <a:rPr lang="en-US" dirty="0" smtClean="0"/>
              <a:t>yousuf@juniv.edu</a:t>
            </a:r>
            <a:endParaRPr lang="en-US" dirty="0"/>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a:t>
            </a:fld>
            <a:endParaRPr kumimoji="0" lang="en-US" dirty="0"/>
          </a:p>
        </p:txBody>
      </p:sp>
    </p:spTree>
    <p:extLst>
      <p:ext uri="{BB962C8B-B14F-4D97-AF65-F5344CB8AC3E}">
        <p14:creationId xmlns:p14="http://schemas.microsoft.com/office/powerpoint/2010/main" val="2384170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1"/>
            </p:custDataLst>
          </p:nvPr>
        </p:nvSpPr>
        <p:spPr/>
        <p:txBody>
          <a:bodyPr>
            <a:normAutofit fontScale="90000"/>
          </a:bodyPr>
          <a:lstStyle/>
          <a:p>
            <a:r>
              <a:rPr lang="en-US" altLang="en-US" dirty="0" smtClean="0"/>
              <a:t>Bell – </a:t>
            </a:r>
            <a:r>
              <a:rPr lang="en-US" altLang="en-US" dirty="0" err="1" smtClean="0"/>
              <a:t>LaPadula</a:t>
            </a:r>
            <a:r>
              <a:rPr lang="en-US" altLang="en-US" dirty="0" smtClean="0"/>
              <a:t> Model</a:t>
            </a:r>
            <a:br>
              <a:rPr lang="en-US" altLang="en-US" dirty="0" smtClean="0"/>
            </a:br>
            <a:r>
              <a:rPr lang="en-US" b="1" dirty="0">
                <a:solidFill>
                  <a:srgbClr val="660066"/>
                </a:solidFill>
              </a:rPr>
              <a:t>MAC formulated by </a:t>
            </a:r>
            <a:r>
              <a:rPr lang="en-US" b="1" dirty="0" smtClean="0">
                <a:solidFill>
                  <a:srgbClr val="660066"/>
                </a:solidFill>
              </a:rPr>
              <a:t>Bell-</a:t>
            </a:r>
            <a:r>
              <a:rPr lang="en-US" b="1" dirty="0" err="1" smtClean="0">
                <a:solidFill>
                  <a:srgbClr val="660066"/>
                </a:solidFill>
              </a:rPr>
              <a:t>LaPadula</a:t>
            </a:r>
            <a:endParaRPr lang="en-US" altLang="en-US" dirty="0" smtClean="0"/>
          </a:p>
        </p:txBody>
      </p:sp>
      <p:sp>
        <p:nvSpPr>
          <p:cNvPr id="10243" name="Rectangle 3"/>
          <p:cNvSpPr>
            <a:spLocks noGrp="1" noChangeArrowheads="1"/>
          </p:cNvSpPr>
          <p:nvPr>
            <p:ph type="body" idx="1"/>
            <p:custDataLst>
              <p:tags r:id="rId2"/>
            </p:custDataLst>
          </p:nvPr>
        </p:nvSpPr>
        <p:spPr>
          <a:xfrm>
            <a:off x="457200" y="1754747"/>
            <a:ext cx="8229600" cy="4525963"/>
          </a:xfrm>
        </p:spPr>
        <p:txBody>
          <a:bodyPr>
            <a:normAutofit fontScale="92500" lnSpcReduction="10000"/>
          </a:bodyPr>
          <a:lstStyle/>
          <a:p>
            <a:pPr algn="just">
              <a:lnSpc>
                <a:spcPct val="90000"/>
              </a:lnSpc>
            </a:pPr>
            <a:r>
              <a:rPr lang="en-US" sz="2800" dirty="0"/>
              <a:t>The </a:t>
            </a:r>
            <a:r>
              <a:rPr lang="en-US" sz="2800" b="1" dirty="0"/>
              <a:t>Bell-</a:t>
            </a:r>
            <a:r>
              <a:rPr lang="en-US" sz="2800" b="1" dirty="0" err="1"/>
              <a:t>LaPadula</a:t>
            </a:r>
            <a:r>
              <a:rPr lang="en-US" sz="2800" b="1" dirty="0"/>
              <a:t> Model (BLM), </a:t>
            </a:r>
            <a:r>
              <a:rPr lang="en-US" sz="2800" dirty="0"/>
              <a:t>also called the multi-level model, was proposed by Bell and </a:t>
            </a:r>
            <a:r>
              <a:rPr lang="en-US" sz="2800" dirty="0" err="1"/>
              <a:t>LaPadula</a:t>
            </a:r>
            <a:r>
              <a:rPr lang="en-US" sz="2800" dirty="0"/>
              <a:t> for enforcing access control in government and military applications. </a:t>
            </a:r>
            <a:endParaRPr lang="en-US" altLang="en-US" sz="2800" dirty="0" smtClean="0"/>
          </a:p>
          <a:p>
            <a:pPr algn="just">
              <a:lnSpc>
                <a:spcPct val="90000"/>
              </a:lnSpc>
            </a:pPr>
            <a:r>
              <a:rPr lang="en-US" altLang="en-US" sz="2800" b="1" dirty="0" smtClean="0"/>
              <a:t>Bell-</a:t>
            </a:r>
            <a:r>
              <a:rPr lang="en-US" altLang="en-US" sz="2800" b="1" dirty="0" err="1" smtClean="0"/>
              <a:t>LaPadula</a:t>
            </a:r>
            <a:r>
              <a:rPr lang="en-US" altLang="en-US" sz="2800" dirty="0" smtClean="0"/>
              <a:t> model was developed in 1973.</a:t>
            </a:r>
          </a:p>
          <a:p>
            <a:pPr algn="just">
              <a:lnSpc>
                <a:spcPct val="90000"/>
              </a:lnSpc>
            </a:pPr>
            <a:r>
              <a:rPr lang="en-US" altLang="en-US" sz="2800" dirty="0" smtClean="0"/>
              <a:t>This is an extension of the Access Matrix model with classified data</a:t>
            </a:r>
          </a:p>
          <a:p>
            <a:pPr algn="just">
              <a:lnSpc>
                <a:spcPct val="90000"/>
              </a:lnSpc>
            </a:pPr>
            <a:r>
              <a:rPr lang="en-US" altLang="en-US" sz="2800" dirty="0" smtClean="0"/>
              <a:t>This model has two components:</a:t>
            </a:r>
          </a:p>
          <a:p>
            <a:pPr lvl="1" algn="just">
              <a:lnSpc>
                <a:spcPct val="90000"/>
              </a:lnSpc>
            </a:pPr>
            <a:r>
              <a:rPr lang="en-US" altLang="en-US" sz="2400" dirty="0" smtClean="0">
                <a:solidFill>
                  <a:srgbClr val="000099"/>
                </a:solidFill>
              </a:rPr>
              <a:t>Classification</a:t>
            </a:r>
          </a:p>
          <a:p>
            <a:pPr lvl="1" algn="just">
              <a:lnSpc>
                <a:spcPct val="90000"/>
              </a:lnSpc>
            </a:pPr>
            <a:r>
              <a:rPr lang="en-US" altLang="en-US" sz="2400" dirty="0" smtClean="0">
                <a:solidFill>
                  <a:srgbClr val="000099"/>
                </a:solidFill>
              </a:rPr>
              <a:t>Set of categories </a:t>
            </a:r>
            <a:endParaRPr lang="en-US" altLang="en-US" sz="2400" dirty="0" smtClean="0"/>
          </a:p>
          <a:p>
            <a:pPr algn="just">
              <a:lnSpc>
                <a:spcPct val="90000"/>
              </a:lnSpc>
            </a:pPr>
            <a:r>
              <a:rPr lang="en-US" altLang="en-US" sz="2800" b="1" dirty="0" smtClean="0"/>
              <a:t>Bell-</a:t>
            </a:r>
            <a:r>
              <a:rPr lang="en-US" altLang="en-US" sz="2800" b="1" dirty="0" err="1" smtClean="0"/>
              <a:t>LaPadula</a:t>
            </a:r>
            <a:r>
              <a:rPr lang="en-US" altLang="en-US" sz="2800" dirty="0" smtClean="0"/>
              <a:t> model shows how to use Mandatory Access Control to prevent the Trojan Horse</a:t>
            </a:r>
          </a:p>
        </p:txBody>
      </p:sp>
      <p:sp>
        <p:nvSpPr>
          <p:cNvPr id="2" name="Slide Number Placeholder 1"/>
          <p:cNvSpPr>
            <a:spLocks noGrp="1"/>
          </p:cNvSpPr>
          <p:nvPr>
            <p:ph type="sldNum" sz="quarter" idx="12"/>
          </p:nvPr>
        </p:nvSpPr>
        <p:spPr/>
        <p:txBody>
          <a:bodyPr/>
          <a:lstStyle/>
          <a:p>
            <a:fld id="{0BD64A48-B733-9243-8BE8-93F2CA4C1D52}" type="slidenum">
              <a:rPr lang="en-US" smtClean="0"/>
              <a:pPr/>
              <a:t>10</a:t>
            </a:fld>
            <a:endParaRPr lang="en-US"/>
          </a:p>
        </p:txBody>
      </p:sp>
    </p:spTree>
    <p:extLst>
      <p:ext uri="{BB962C8B-B14F-4D97-AF65-F5344CB8AC3E}">
        <p14:creationId xmlns:p14="http://schemas.microsoft.com/office/powerpoint/2010/main" val="156502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p:txBody>
          <a:bodyPr/>
          <a:lstStyle/>
          <a:p>
            <a:r>
              <a:rPr lang="en-US" altLang="en-US" smtClean="0"/>
              <a:t>Bell – LaPadula Model</a:t>
            </a:r>
          </a:p>
        </p:txBody>
      </p:sp>
      <p:sp>
        <p:nvSpPr>
          <p:cNvPr id="11267" name="Text Box 8"/>
          <p:cNvSpPr txBox="1">
            <a:spLocks noChangeArrowheads="1"/>
          </p:cNvSpPr>
          <p:nvPr>
            <p:custDataLst>
              <p:tags r:id="rId2"/>
            </p:custDataLst>
          </p:nvPr>
        </p:nvSpPr>
        <p:spPr bwMode="auto">
          <a:xfrm>
            <a:off x="1143000" y="5181600"/>
            <a:ext cx="7315200" cy="8223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5"/>
              </a:buBlip>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tr-TR" altLang="en-US" sz="2400" u="sng">
                <a:latin typeface="Garamond" panose="02020404030301010803" pitchFamily="18" charset="0"/>
              </a:rPr>
              <a:t>Example</a:t>
            </a:r>
            <a:r>
              <a:rPr lang="tr-TR" altLang="en-US" sz="2400">
                <a:latin typeface="Garamond" panose="02020404030301010803" pitchFamily="18" charset="0"/>
              </a:rPr>
              <a:t>: In USA, a “SECRET” clearance involves 	    checking FBI fingerprint files.</a:t>
            </a:r>
            <a:endParaRPr lang="en-US" altLang="en-US" sz="2400">
              <a:latin typeface="Garamond" panose="02020404030301010803" pitchFamily="18" charset="0"/>
            </a:endParaRPr>
          </a:p>
        </p:txBody>
      </p:sp>
      <p:sp>
        <p:nvSpPr>
          <p:cNvPr id="175113" name="Text Box 9"/>
          <p:cNvSpPr txBox="1">
            <a:spLocks noChangeArrowheads="1"/>
          </p:cNvSpPr>
          <p:nvPr>
            <p:custDataLst>
              <p:tags r:id="rId3"/>
            </p:custDataLst>
          </p:nvPr>
        </p:nvSpPr>
        <p:spPr bwMode="auto">
          <a:xfrm>
            <a:off x="685800" y="1447800"/>
            <a:ext cx="8305800"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spcBef>
                <a:spcPct val="20000"/>
              </a:spcBef>
              <a:buClr>
                <a:schemeClr val="accent2"/>
              </a:buClr>
              <a:buSzPct val="70000"/>
              <a:buFont typeface="Wingdings" pitchFamily="2" charset="2"/>
              <a:buChar char="n"/>
              <a:defRPr/>
            </a:pPr>
            <a:r>
              <a:rPr lang="en-US" sz="2400">
                <a:effectLst>
                  <a:outerShdw blurRad="38100" dist="38100" dir="2700000" algn="tl">
                    <a:srgbClr val="FFFFFF"/>
                  </a:outerShdw>
                </a:effectLst>
                <a:latin typeface="Garamond" pitchFamily="18" charset="0"/>
              </a:rPr>
              <a:t> Classification has four values {U, C, S, TS}</a:t>
            </a:r>
          </a:p>
          <a:p>
            <a:pPr lvl="2" eaLnBrk="1" hangingPunct="1">
              <a:spcBef>
                <a:spcPct val="20000"/>
              </a:spcBef>
              <a:buClr>
                <a:schemeClr val="accent2"/>
              </a:buClr>
              <a:buSzPct val="70000"/>
              <a:buFont typeface="Wingdings" pitchFamily="2" charset="2"/>
              <a:buChar char="n"/>
              <a:defRPr/>
            </a:pPr>
            <a:r>
              <a:rPr lang="en-US" sz="2400">
                <a:effectLst>
                  <a:outerShdw blurRad="38100" dist="38100" dir="2700000" algn="tl">
                    <a:srgbClr val="FFFFFF"/>
                  </a:outerShdw>
                </a:effectLst>
                <a:latin typeface="Garamond" pitchFamily="18" charset="0"/>
              </a:rPr>
              <a:t>U = unclassified</a:t>
            </a:r>
          </a:p>
          <a:p>
            <a:pPr lvl="2" eaLnBrk="1" hangingPunct="1">
              <a:spcBef>
                <a:spcPct val="20000"/>
              </a:spcBef>
              <a:buClr>
                <a:schemeClr val="accent2"/>
              </a:buClr>
              <a:buSzPct val="70000"/>
              <a:buFont typeface="Wingdings" pitchFamily="2" charset="2"/>
              <a:buChar char="n"/>
              <a:defRPr/>
            </a:pPr>
            <a:r>
              <a:rPr lang="en-US" sz="2400">
                <a:effectLst>
                  <a:outerShdw blurRad="38100" dist="38100" dir="2700000" algn="tl">
                    <a:srgbClr val="FFFFFF"/>
                  </a:outerShdw>
                </a:effectLst>
                <a:latin typeface="Garamond" pitchFamily="18" charset="0"/>
              </a:rPr>
              <a:t>C = confidential</a:t>
            </a:r>
          </a:p>
          <a:p>
            <a:pPr lvl="2" eaLnBrk="1" hangingPunct="1">
              <a:spcBef>
                <a:spcPct val="20000"/>
              </a:spcBef>
              <a:buClr>
                <a:schemeClr val="accent2"/>
              </a:buClr>
              <a:buSzPct val="70000"/>
              <a:buFont typeface="Wingdings" pitchFamily="2" charset="2"/>
              <a:buChar char="n"/>
              <a:defRPr/>
            </a:pPr>
            <a:r>
              <a:rPr lang="en-US" sz="2400">
                <a:effectLst>
                  <a:outerShdw blurRad="38100" dist="38100" dir="2700000" algn="tl">
                    <a:srgbClr val="FFFFFF"/>
                  </a:outerShdw>
                </a:effectLst>
                <a:latin typeface="Garamond" pitchFamily="18" charset="0"/>
              </a:rPr>
              <a:t>S = secret</a:t>
            </a:r>
          </a:p>
          <a:p>
            <a:pPr lvl="2" eaLnBrk="1" hangingPunct="1">
              <a:spcBef>
                <a:spcPct val="20000"/>
              </a:spcBef>
              <a:buClr>
                <a:schemeClr val="accent2"/>
              </a:buClr>
              <a:buSzPct val="70000"/>
              <a:buFont typeface="Wingdings" pitchFamily="2" charset="2"/>
              <a:buChar char="n"/>
              <a:defRPr/>
            </a:pPr>
            <a:r>
              <a:rPr lang="en-US" sz="2400">
                <a:effectLst>
                  <a:outerShdw blurRad="38100" dist="38100" dir="2700000" algn="tl">
                    <a:srgbClr val="FFFFFF"/>
                  </a:outerShdw>
                </a:effectLst>
                <a:latin typeface="Garamond" pitchFamily="18" charset="0"/>
              </a:rPr>
              <a:t>TS = top secret</a:t>
            </a:r>
          </a:p>
          <a:p>
            <a:pPr lvl="1" eaLnBrk="1" hangingPunct="1">
              <a:spcBef>
                <a:spcPct val="20000"/>
              </a:spcBef>
              <a:buClr>
                <a:schemeClr val="accent2"/>
              </a:buClr>
              <a:buSzPct val="70000"/>
              <a:buFont typeface="Wingdings" pitchFamily="2" charset="2"/>
              <a:buChar char="n"/>
              <a:defRPr/>
            </a:pPr>
            <a:r>
              <a:rPr lang="en-US" sz="2400">
                <a:effectLst>
                  <a:outerShdw blurRad="38100" dist="38100" dir="2700000" algn="tl">
                    <a:srgbClr val="FFFFFF"/>
                  </a:outerShdw>
                </a:effectLst>
                <a:latin typeface="Garamond" pitchFamily="18" charset="0"/>
              </a:rPr>
              <a:t>  Classifications are ordered: TS &gt; S &gt; C &gt; U</a:t>
            </a:r>
          </a:p>
          <a:p>
            <a:pPr lvl="1" eaLnBrk="1" hangingPunct="1">
              <a:spcBef>
                <a:spcPct val="20000"/>
              </a:spcBef>
              <a:buClr>
                <a:schemeClr val="accent2"/>
              </a:buClr>
              <a:buSzPct val="70000"/>
              <a:buFont typeface="Wingdings" pitchFamily="2" charset="2"/>
              <a:buChar char="n"/>
              <a:defRPr/>
            </a:pPr>
            <a:r>
              <a:rPr lang="en-US" sz="2400">
                <a:effectLst>
                  <a:outerShdw blurRad="38100" dist="38100" dir="2700000" algn="tl">
                    <a:srgbClr val="FFFFFF"/>
                  </a:outerShdw>
                </a:effectLst>
                <a:latin typeface="Garamond" pitchFamily="18" charset="0"/>
              </a:rPr>
              <a:t> Set of categories consists of the data environment and the application area, i.e., Nuclear, Army, Financial, Research</a:t>
            </a:r>
          </a:p>
        </p:txBody>
      </p:sp>
      <p:sp>
        <p:nvSpPr>
          <p:cNvPr id="2" name="Slide Number Placeholder 1"/>
          <p:cNvSpPr>
            <a:spLocks noGrp="1"/>
          </p:cNvSpPr>
          <p:nvPr>
            <p:ph type="sldNum" sz="quarter" idx="12"/>
          </p:nvPr>
        </p:nvSpPr>
        <p:spPr/>
        <p:txBody>
          <a:bodyPr/>
          <a:lstStyle/>
          <a:p>
            <a:fld id="{0BD64A48-B733-9243-8BE8-93F2CA4C1D52}" type="slidenum">
              <a:rPr lang="en-US" smtClean="0"/>
              <a:pPr/>
              <a:t>11</a:t>
            </a:fld>
            <a:endParaRPr lang="en-US"/>
          </a:p>
        </p:txBody>
      </p:sp>
    </p:spTree>
    <p:extLst>
      <p:ext uri="{BB962C8B-B14F-4D97-AF65-F5344CB8AC3E}">
        <p14:creationId xmlns:p14="http://schemas.microsoft.com/office/powerpoint/2010/main" val="1276280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p:txBody>
          <a:bodyPr/>
          <a:lstStyle/>
          <a:p>
            <a:r>
              <a:rPr lang="en-US" altLang="en-US" dirty="0" smtClean="0"/>
              <a:t>Bell – </a:t>
            </a:r>
            <a:r>
              <a:rPr lang="en-US" altLang="en-US" dirty="0" err="1" smtClean="0"/>
              <a:t>LaPadula</a:t>
            </a:r>
            <a:r>
              <a:rPr lang="en-US" altLang="en-US" dirty="0" smtClean="0"/>
              <a:t> Model</a:t>
            </a:r>
          </a:p>
        </p:txBody>
      </p:sp>
      <p:sp>
        <p:nvSpPr>
          <p:cNvPr id="176131" name="Rectangle 3"/>
          <p:cNvSpPr>
            <a:spLocks noGrp="1" noChangeArrowheads="1"/>
          </p:cNvSpPr>
          <p:nvPr>
            <p:ph type="body" idx="1"/>
            <p:custDataLst>
              <p:tags r:id="rId2"/>
            </p:custDataLst>
          </p:nvPr>
        </p:nvSpPr>
        <p:spPr/>
        <p:txBody>
          <a:bodyPr/>
          <a:lstStyle/>
          <a:p>
            <a:r>
              <a:rPr lang="en-US" altLang="en-US" sz="2400" u="sng" smtClean="0"/>
              <a:t>An access class c1 </a:t>
            </a:r>
            <a:r>
              <a:rPr lang="en-US" altLang="en-US" sz="2400" b="1" smtClean="0"/>
              <a:t>dominates  ≥  </a:t>
            </a:r>
            <a:r>
              <a:rPr lang="en-US" altLang="en-US" sz="2400" u="sng" smtClean="0"/>
              <a:t>an access class c2 </a:t>
            </a:r>
            <a:r>
              <a:rPr lang="en-US" altLang="en-US" sz="2400" smtClean="0"/>
              <a:t>iff</a:t>
            </a:r>
          </a:p>
          <a:p>
            <a:pPr lvl="1"/>
            <a:r>
              <a:rPr lang="en-US" altLang="en-US" sz="2000" u="sng" smtClean="0"/>
              <a:t>Security level of c1 </a:t>
            </a:r>
            <a:r>
              <a:rPr lang="en-US" altLang="en-US" sz="2000" smtClean="0"/>
              <a:t>is </a:t>
            </a:r>
            <a:r>
              <a:rPr lang="en-US" altLang="en-US" sz="2000" b="1" smtClean="0"/>
              <a:t>greater</a:t>
            </a:r>
            <a:r>
              <a:rPr lang="en-US" altLang="en-US" sz="2000" smtClean="0"/>
              <a:t> than or equal to that of c2</a:t>
            </a:r>
          </a:p>
          <a:p>
            <a:pPr lvl="1"/>
            <a:r>
              <a:rPr lang="en-US" altLang="en-US" sz="2000" u="sng" smtClean="0"/>
              <a:t>The categories of c1 </a:t>
            </a:r>
            <a:r>
              <a:rPr lang="en-US" altLang="en-US" sz="2000" b="1" smtClean="0"/>
              <a:t>include</a:t>
            </a:r>
            <a:r>
              <a:rPr lang="en-US" altLang="en-US" sz="2000" smtClean="0"/>
              <a:t> those of c2</a:t>
            </a:r>
          </a:p>
        </p:txBody>
      </p:sp>
      <p:pic>
        <p:nvPicPr>
          <p:cNvPr id="12292" name="Picture 4"/>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1600200" y="3048000"/>
            <a:ext cx="4478338" cy="304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0BD64A48-B733-9243-8BE8-93F2CA4C1D52}" type="slidenum">
              <a:rPr lang="en-US" smtClean="0"/>
              <a:pPr/>
              <a:t>12</a:t>
            </a:fld>
            <a:endParaRPr lang="en-US"/>
          </a:p>
        </p:txBody>
      </p:sp>
    </p:spTree>
    <p:extLst>
      <p:ext uri="{BB962C8B-B14F-4D97-AF65-F5344CB8AC3E}">
        <p14:creationId xmlns:p14="http://schemas.microsoft.com/office/powerpoint/2010/main" val="4224590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6131">
                                            <p:txEl>
                                              <p:pRg st="1" end="1"/>
                                            </p:txEl>
                                          </p:spTgt>
                                        </p:tgtEl>
                                        <p:attrNameLst>
                                          <p:attrName>style.visibility</p:attrName>
                                        </p:attrNameLst>
                                      </p:cBhvr>
                                      <p:to>
                                        <p:strVal val="visible"/>
                                      </p:to>
                                    </p:set>
                                    <p:anim calcmode="lin" valueType="num">
                                      <p:cBhvr additive="base">
                                        <p:cTn id="13" dur="500" fill="hold"/>
                                        <p:tgtEl>
                                          <p:spTgt spid="176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6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6131">
                                            <p:txEl>
                                              <p:pRg st="2" end="2"/>
                                            </p:txEl>
                                          </p:spTgt>
                                        </p:tgtEl>
                                        <p:attrNameLst>
                                          <p:attrName>style.visibility</p:attrName>
                                        </p:attrNameLst>
                                      </p:cBhvr>
                                      <p:to>
                                        <p:strVal val="visible"/>
                                      </p:to>
                                    </p:set>
                                    <p:anim calcmode="lin" valueType="num">
                                      <p:cBhvr additive="base">
                                        <p:cTn id="19" dur="500" fill="hold"/>
                                        <p:tgtEl>
                                          <p:spTgt spid="176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61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r>
              <a:rPr lang="en-US" altLang="en-US" dirty="0" smtClean="0"/>
              <a:t>Bell – </a:t>
            </a:r>
            <a:r>
              <a:rPr lang="en-US" altLang="en-US" dirty="0" err="1" smtClean="0"/>
              <a:t>LaPadula</a:t>
            </a:r>
            <a:r>
              <a:rPr lang="en-US" altLang="en-US" dirty="0" smtClean="0"/>
              <a:t> Model</a:t>
            </a:r>
          </a:p>
        </p:txBody>
      </p:sp>
      <p:sp>
        <p:nvSpPr>
          <p:cNvPr id="13315" name="Rectangle 3"/>
          <p:cNvSpPr>
            <a:spLocks noGrp="1" noChangeArrowheads="1"/>
          </p:cNvSpPr>
          <p:nvPr>
            <p:ph type="body" idx="1"/>
            <p:custDataLst>
              <p:tags r:id="rId2"/>
            </p:custDataLst>
          </p:nvPr>
        </p:nvSpPr>
        <p:spPr>
          <a:xfrm>
            <a:off x="457200" y="1600200"/>
            <a:ext cx="8055735" cy="4525963"/>
          </a:xfrm>
        </p:spPr>
        <p:txBody>
          <a:bodyPr>
            <a:normAutofit/>
          </a:bodyPr>
          <a:lstStyle/>
          <a:p>
            <a:pPr algn="just">
              <a:lnSpc>
                <a:spcPct val="90000"/>
              </a:lnSpc>
            </a:pPr>
            <a:r>
              <a:rPr lang="en-US" altLang="en-US" sz="2600" dirty="0" smtClean="0"/>
              <a:t>Bell-</a:t>
            </a:r>
            <a:r>
              <a:rPr lang="en-US" altLang="en-US" sz="2600" dirty="0" err="1" smtClean="0"/>
              <a:t>LaPadula</a:t>
            </a:r>
            <a:r>
              <a:rPr lang="en-US" altLang="en-US" sz="2600" dirty="0" smtClean="0"/>
              <a:t> model is based on a subject-object paradigm</a:t>
            </a:r>
          </a:p>
          <a:p>
            <a:pPr algn="just">
              <a:lnSpc>
                <a:spcPct val="90000"/>
              </a:lnSpc>
            </a:pPr>
            <a:r>
              <a:rPr lang="en-US" altLang="en-US" sz="2600" dirty="0" smtClean="0">
                <a:solidFill>
                  <a:srgbClr val="000099"/>
                </a:solidFill>
              </a:rPr>
              <a:t>Subjects</a:t>
            </a:r>
            <a:r>
              <a:rPr lang="en-US" altLang="en-US" sz="2600" dirty="0" smtClean="0"/>
              <a:t> are active elements of the system that execute actions</a:t>
            </a:r>
          </a:p>
          <a:p>
            <a:pPr algn="just">
              <a:lnSpc>
                <a:spcPct val="90000"/>
              </a:lnSpc>
            </a:pPr>
            <a:r>
              <a:rPr lang="en-US" altLang="en-US" sz="2600" dirty="0" smtClean="0">
                <a:solidFill>
                  <a:srgbClr val="000099"/>
                </a:solidFill>
              </a:rPr>
              <a:t>Objects</a:t>
            </a:r>
            <a:r>
              <a:rPr lang="en-US" altLang="en-US" sz="2600" dirty="0" smtClean="0"/>
              <a:t> are passive elements of the system that contain information</a:t>
            </a:r>
          </a:p>
          <a:p>
            <a:pPr algn="just">
              <a:lnSpc>
                <a:spcPct val="90000"/>
              </a:lnSpc>
            </a:pPr>
            <a:r>
              <a:rPr lang="en-US" altLang="en-US" sz="2600" dirty="0" smtClean="0"/>
              <a:t>Subjects act on behalf of users who have a security level associated with them (indicating the level of system trust)</a:t>
            </a:r>
          </a:p>
        </p:txBody>
      </p:sp>
      <p:sp>
        <p:nvSpPr>
          <p:cNvPr id="2" name="Slide Number Placeholder 1"/>
          <p:cNvSpPr>
            <a:spLocks noGrp="1"/>
          </p:cNvSpPr>
          <p:nvPr>
            <p:ph type="sldNum" sz="quarter" idx="12"/>
          </p:nvPr>
        </p:nvSpPr>
        <p:spPr/>
        <p:txBody>
          <a:bodyPr/>
          <a:lstStyle/>
          <a:p>
            <a:fld id="{0BD64A48-B733-9243-8BE8-93F2CA4C1D52}" type="slidenum">
              <a:rPr lang="en-US" smtClean="0"/>
              <a:pPr/>
              <a:t>13</a:t>
            </a:fld>
            <a:endParaRPr lang="en-US"/>
          </a:p>
        </p:txBody>
      </p:sp>
    </p:spTree>
    <p:extLst>
      <p:ext uri="{BB962C8B-B14F-4D97-AF65-F5344CB8AC3E}">
        <p14:creationId xmlns:p14="http://schemas.microsoft.com/office/powerpoint/2010/main" val="283820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322416"/>
            <a:ext cx="7466245" cy="973508"/>
          </a:xfrm>
        </p:spPr>
        <p:txBody>
          <a:bodyPr>
            <a:normAutofit/>
          </a:bodyPr>
          <a:lstStyle/>
          <a:p>
            <a:pPr>
              <a:lnSpc>
                <a:spcPct val="100000"/>
              </a:lnSpc>
            </a:pPr>
            <a:r>
              <a:rPr lang="en-US" altLang="en-US" sz="3600" dirty="0"/>
              <a:t>Bell – </a:t>
            </a:r>
            <a:r>
              <a:rPr lang="en-US" altLang="en-US" sz="3600" dirty="0" err="1"/>
              <a:t>LaPadula</a:t>
            </a:r>
            <a:r>
              <a:rPr lang="en-US" altLang="en-US" sz="3600" dirty="0"/>
              <a:t> Model</a:t>
            </a:r>
            <a:endParaRPr lang="en-US" sz="40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320788" y="957948"/>
            <a:ext cx="8431212" cy="5614749"/>
          </a:xfrm>
        </p:spPr>
        <p:txBody>
          <a:bodyPr>
            <a:normAutofit/>
          </a:bodyPr>
          <a:lstStyle/>
          <a:p>
            <a:pPr marL="0" indent="0" algn="just">
              <a:spcAft>
                <a:spcPts val="0"/>
              </a:spcAft>
              <a:buNone/>
            </a:pPr>
            <a:endParaRPr lang="en-US" sz="2800" dirty="0" smtClean="0"/>
          </a:p>
          <a:p>
            <a:pPr algn="just">
              <a:spcAft>
                <a:spcPts val="0"/>
              </a:spcAft>
              <a:buFont typeface="Wingdings" charset="2"/>
              <a:buChar char="q"/>
            </a:pPr>
            <a:r>
              <a:rPr lang="en-US" sz="2800" dirty="0" smtClean="0"/>
              <a:t>In such applications, </a:t>
            </a:r>
            <a:r>
              <a:rPr lang="en-US" sz="2800" b="1" dirty="0" smtClean="0">
                <a:solidFill>
                  <a:srgbClr val="FF0000"/>
                </a:solidFill>
              </a:rPr>
              <a:t>subjects</a:t>
            </a:r>
            <a:r>
              <a:rPr lang="en-US" sz="2800" dirty="0" smtClean="0"/>
              <a:t> and </a:t>
            </a:r>
            <a:r>
              <a:rPr lang="en-US" sz="2800" b="1" dirty="0" smtClean="0">
                <a:solidFill>
                  <a:srgbClr val="FF0000"/>
                </a:solidFill>
              </a:rPr>
              <a:t>objects</a:t>
            </a:r>
            <a:r>
              <a:rPr lang="en-US" sz="2800" dirty="0" smtClean="0"/>
              <a:t> are often partitioned into different security levels. </a:t>
            </a:r>
            <a:r>
              <a:rPr lang="en-US" sz="2800" dirty="0" smtClean="0">
                <a:solidFill>
                  <a:srgbClr val="0000CC"/>
                </a:solidFill>
              </a:rPr>
              <a:t>A subject can only access objects at certain levels determined by his security level. </a:t>
            </a:r>
          </a:p>
          <a:p>
            <a:pPr algn="just">
              <a:spcAft>
                <a:spcPts val="0"/>
              </a:spcAft>
              <a:buFont typeface="Wingdings" charset="2"/>
              <a:buChar char="q"/>
            </a:pPr>
            <a:endParaRPr lang="en-US" sz="2800" dirty="0" smtClean="0"/>
          </a:p>
          <a:p>
            <a:pPr algn="just">
              <a:spcAft>
                <a:spcPts val="0"/>
              </a:spcAft>
              <a:buFont typeface="Wingdings" charset="2"/>
              <a:buChar char="q"/>
            </a:pPr>
            <a:r>
              <a:rPr lang="en-US" sz="2800" dirty="0" smtClean="0"/>
              <a:t>For instance, the following are two typical access specifications: ``</a:t>
            </a:r>
            <a:r>
              <a:rPr lang="en-US" sz="2800" b="1" dirty="0" smtClean="0"/>
              <a:t>Unclassified personnel cannot read data at confidential levels</a:t>
            </a:r>
            <a:r>
              <a:rPr lang="en-US" sz="2800" dirty="0" smtClean="0"/>
              <a:t>'' and ``</a:t>
            </a:r>
            <a:r>
              <a:rPr lang="en-US" sz="2800" b="1" dirty="0" smtClean="0"/>
              <a:t>Top-Secret data cannot be written into the files at unclassified levels</a:t>
            </a:r>
            <a:r>
              <a:rPr lang="en-US" sz="2800" dirty="0" smtClean="0"/>
              <a:t>''.</a:t>
            </a:r>
            <a:endParaRPr lang="en-US" sz="3000" dirty="0" smtClean="0">
              <a:solidFill>
                <a:srgbClr val="FF6600"/>
              </a:solidFill>
            </a:endParaRPr>
          </a:p>
        </p:txBody>
      </p:sp>
      <p:sp>
        <p:nvSpPr>
          <p:cNvPr id="4" name="Slide Number Placeholder 3"/>
          <p:cNvSpPr>
            <a:spLocks noGrp="1"/>
          </p:cNvSpPr>
          <p:nvPr>
            <p:ph type="sldNum" sz="quarter" idx="12"/>
          </p:nvPr>
        </p:nvSpPr>
        <p:spPr/>
        <p:txBody>
          <a:bodyPr/>
          <a:lstStyle/>
          <a:p>
            <a:fld id="{0BD64A48-B733-9243-8BE8-93F2CA4C1D52}" type="slidenum">
              <a:rPr lang="en-US" smtClean="0"/>
              <a:pPr/>
              <a:t>14</a:t>
            </a:fld>
            <a:endParaRPr lang="en-US"/>
          </a:p>
        </p:txBody>
      </p:sp>
    </p:spTree>
    <p:extLst>
      <p:ext uri="{BB962C8B-B14F-4D97-AF65-F5344CB8AC3E}">
        <p14:creationId xmlns:p14="http://schemas.microsoft.com/office/powerpoint/2010/main" val="174974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800" decel="100000"/>
                                        <p:tgtEl>
                                          <p:spTgt spid="3">
                                            <p:txEl>
                                              <p:pRg st="1" end="1"/>
                                            </p:txEl>
                                          </p:spTgt>
                                        </p:tgtEl>
                                      </p:cBhvr>
                                    </p:animEffect>
                                    <p:anim calcmode="lin" valueType="num">
                                      <p:cBhvr>
                                        <p:cTn id="16"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800" decel="100000"/>
                                        <p:tgtEl>
                                          <p:spTgt spid="3">
                                            <p:txEl>
                                              <p:pRg st="3" end="3"/>
                                            </p:txEl>
                                          </p:spTgt>
                                        </p:tgtEl>
                                      </p:cBhvr>
                                    </p:animEffect>
                                    <p:anim calcmode="lin" valueType="num">
                                      <p:cBhvr>
                                        <p:cTn id="26"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altLang="en-US" smtClean="0"/>
              <a:t>Bell – LaPadula Model</a:t>
            </a:r>
          </a:p>
        </p:txBody>
      </p:sp>
      <p:sp>
        <p:nvSpPr>
          <p:cNvPr id="14339" name="Rectangle 3"/>
          <p:cNvSpPr>
            <a:spLocks noGrp="1" noChangeArrowheads="1"/>
          </p:cNvSpPr>
          <p:nvPr>
            <p:ph type="body" idx="1"/>
            <p:custDataLst>
              <p:tags r:id="rId2"/>
            </p:custDataLst>
          </p:nvPr>
        </p:nvSpPr>
        <p:spPr/>
        <p:txBody>
          <a:bodyPr>
            <a:normAutofit/>
          </a:bodyPr>
          <a:lstStyle/>
          <a:p>
            <a:pPr>
              <a:lnSpc>
                <a:spcPct val="90000"/>
              </a:lnSpc>
            </a:pPr>
            <a:r>
              <a:rPr lang="en-US" altLang="en-US" sz="2700" dirty="0" smtClean="0"/>
              <a:t>Subjects execute </a:t>
            </a:r>
            <a:r>
              <a:rPr lang="en-US" altLang="en-US" sz="2700" dirty="0" smtClean="0">
                <a:solidFill>
                  <a:srgbClr val="000099"/>
                </a:solidFill>
              </a:rPr>
              <a:t>access modes</a:t>
            </a:r>
            <a:r>
              <a:rPr lang="en-US" altLang="en-US" sz="2700" dirty="0" smtClean="0"/>
              <a:t> on objects</a:t>
            </a:r>
          </a:p>
          <a:p>
            <a:pPr>
              <a:lnSpc>
                <a:spcPct val="90000"/>
              </a:lnSpc>
            </a:pPr>
            <a:r>
              <a:rPr lang="en-US" altLang="en-US" sz="2700" dirty="0" smtClean="0"/>
              <a:t>Access modes are:</a:t>
            </a:r>
          </a:p>
          <a:p>
            <a:pPr lvl="1">
              <a:lnSpc>
                <a:spcPct val="90000"/>
              </a:lnSpc>
            </a:pPr>
            <a:r>
              <a:rPr lang="en-US" altLang="en-US" sz="2700" dirty="0" smtClean="0">
                <a:solidFill>
                  <a:srgbClr val="000099"/>
                </a:solidFill>
              </a:rPr>
              <a:t>Read-only</a:t>
            </a:r>
          </a:p>
          <a:p>
            <a:pPr lvl="1">
              <a:lnSpc>
                <a:spcPct val="90000"/>
              </a:lnSpc>
            </a:pPr>
            <a:r>
              <a:rPr lang="en-US" altLang="en-US" sz="2700" dirty="0" smtClean="0">
                <a:solidFill>
                  <a:srgbClr val="000099"/>
                </a:solidFill>
              </a:rPr>
              <a:t>Append (writing without reading)</a:t>
            </a:r>
          </a:p>
          <a:p>
            <a:pPr lvl="1">
              <a:lnSpc>
                <a:spcPct val="90000"/>
              </a:lnSpc>
            </a:pPr>
            <a:r>
              <a:rPr lang="en-US" altLang="en-US" sz="2700" dirty="0" smtClean="0">
                <a:solidFill>
                  <a:srgbClr val="000099"/>
                </a:solidFill>
              </a:rPr>
              <a:t>Execute</a:t>
            </a:r>
          </a:p>
          <a:p>
            <a:pPr lvl="1">
              <a:lnSpc>
                <a:spcPct val="90000"/>
              </a:lnSpc>
            </a:pPr>
            <a:r>
              <a:rPr lang="en-US" altLang="en-US" sz="2700" dirty="0" smtClean="0">
                <a:solidFill>
                  <a:srgbClr val="000099"/>
                </a:solidFill>
              </a:rPr>
              <a:t>Read-write (writing known data)</a:t>
            </a:r>
          </a:p>
          <a:p>
            <a:pPr>
              <a:lnSpc>
                <a:spcPct val="90000"/>
              </a:lnSpc>
            </a:pPr>
            <a:r>
              <a:rPr lang="en-US" altLang="en-US" sz="2700" dirty="0" smtClean="0"/>
              <a:t>Decentralized administration of privileges on objects</a:t>
            </a:r>
          </a:p>
        </p:txBody>
      </p:sp>
      <p:sp>
        <p:nvSpPr>
          <p:cNvPr id="2" name="Slide Number Placeholder 1"/>
          <p:cNvSpPr>
            <a:spLocks noGrp="1"/>
          </p:cNvSpPr>
          <p:nvPr>
            <p:ph type="sldNum" sz="quarter" idx="12"/>
          </p:nvPr>
        </p:nvSpPr>
        <p:spPr/>
        <p:txBody>
          <a:bodyPr/>
          <a:lstStyle/>
          <a:p>
            <a:fld id="{0BD64A48-B733-9243-8BE8-93F2CA4C1D52}" type="slidenum">
              <a:rPr lang="en-US" smtClean="0"/>
              <a:pPr/>
              <a:t>15</a:t>
            </a:fld>
            <a:endParaRPr lang="en-US"/>
          </a:p>
        </p:txBody>
      </p:sp>
    </p:spTree>
    <p:extLst>
      <p:ext uri="{BB962C8B-B14F-4D97-AF65-F5344CB8AC3E}">
        <p14:creationId xmlns:p14="http://schemas.microsoft.com/office/powerpoint/2010/main" val="418944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358548"/>
            <a:ext cx="7466245" cy="671974"/>
          </a:xfrm>
        </p:spPr>
        <p:txBody>
          <a:bodyPr>
            <a:normAutofit/>
          </a:bodyPr>
          <a:lstStyle/>
          <a:p>
            <a:pPr>
              <a:lnSpc>
                <a:spcPct val="100000"/>
              </a:lnSpc>
            </a:pPr>
            <a:r>
              <a:rPr lang="en-US" altLang="en-US" sz="3600" dirty="0"/>
              <a:t>Bell – </a:t>
            </a:r>
            <a:r>
              <a:rPr lang="en-US" altLang="en-US" sz="3600" dirty="0" err="1"/>
              <a:t>LaPadula</a:t>
            </a:r>
            <a:r>
              <a:rPr lang="en-US" altLang="en-US" sz="3600" dirty="0"/>
              <a:t> Model</a:t>
            </a:r>
            <a:endParaRPr lang="en-US" sz="40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85750" y="1567544"/>
            <a:ext cx="8669446" cy="5005154"/>
          </a:xfrm>
        </p:spPr>
        <p:txBody>
          <a:bodyPr>
            <a:normAutofit/>
          </a:bodyPr>
          <a:lstStyle/>
          <a:p>
            <a:pPr lvl="1" algn="just">
              <a:spcBef>
                <a:spcPts val="1200"/>
              </a:spcBef>
              <a:spcAft>
                <a:spcPts val="1200"/>
              </a:spcAft>
              <a:buFont typeface="Wingdings" charset="2"/>
              <a:buChar char="q"/>
            </a:pPr>
            <a:r>
              <a:rPr lang="en-US" sz="2400" dirty="0" smtClean="0">
                <a:solidFill>
                  <a:srgbClr val="FF6600"/>
                </a:solidFill>
              </a:rPr>
              <a:t>Simple Security property:</a:t>
            </a:r>
            <a:r>
              <a:rPr lang="en-US" dirty="0" smtClean="0"/>
              <a:t> </a:t>
            </a:r>
          </a:p>
          <a:p>
            <a:pPr lvl="1" algn="just">
              <a:spcBef>
                <a:spcPts val="1200"/>
              </a:spcBef>
              <a:spcAft>
                <a:spcPts val="1200"/>
              </a:spcAft>
              <a:buNone/>
            </a:pPr>
            <a:r>
              <a:rPr lang="en-US" dirty="0" smtClean="0"/>
              <a:t>	</a:t>
            </a:r>
            <a:r>
              <a:rPr lang="en-US" sz="2600" dirty="0" smtClean="0"/>
              <a:t>1) If access = read, then  </a:t>
            </a:r>
            <a:r>
              <a:rPr lang="en-US" sz="2600" b="1" dirty="0" smtClean="0">
                <a:solidFill>
                  <a:srgbClr val="0000CC"/>
                </a:solidFill>
              </a:rPr>
              <a:t>level(</a:t>
            </a:r>
            <a:r>
              <a:rPr lang="en-US" sz="2600" b="1" dirty="0" err="1" smtClean="0">
                <a:solidFill>
                  <a:srgbClr val="0000CC"/>
                </a:solidFill>
              </a:rPr>
              <a:t>Subj</a:t>
            </a:r>
            <a:r>
              <a:rPr lang="en-US" sz="2600" b="1" dirty="0" smtClean="0">
                <a:solidFill>
                  <a:srgbClr val="0000CC"/>
                </a:solidFill>
              </a:rPr>
              <a:t>)</a:t>
            </a:r>
            <a:r>
              <a:rPr lang="en-US" sz="2600" dirty="0" smtClean="0"/>
              <a:t> should dominate </a:t>
            </a:r>
            <a:r>
              <a:rPr lang="en-US" sz="2600" b="1" dirty="0" smtClean="0">
                <a:solidFill>
                  <a:srgbClr val="FF0000"/>
                </a:solidFill>
              </a:rPr>
              <a:t>level(</a:t>
            </a:r>
            <a:r>
              <a:rPr lang="en-US" sz="2600" b="1" dirty="0" err="1" smtClean="0">
                <a:solidFill>
                  <a:srgbClr val="FF0000"/>
                </a:solidFill>
              </a:rPr>
              <a:t>Obj</a:t>
            </a:r>
            <a:r>
              <a:rPr lang="en-US" sz="2600" b="1" dirty="0" smtClean="0">
                <a:solidFill>
                  <a:srgbClr val="FF0000"/>
                </a:solidFill>
              </a:rPr>
              <a:t>).</a:t>
            </a:r>
          </a:p>
          <a:p>
            <a:pPr lvl="1" algn="just">
              <a:spcBef>
                <a:spcPts val="1200"/>
              </a:spcBef>
              <a:spcAft>
                <a:spcPts val="1200"/>
              </a:spcAft>
              <a:buNone/>
            </a:pPr>
            <a:r>
              <a:rPr lang="en-US" sz="2600" dirty="0" smtClean="0"/>
              <a:t>   2) if access = append, then </a:t>
            </a:r>
            <a:r>
              <a:rPr lang="en-US" sz="2600" b="1" dirty="0" smtClean="0">
                <a:solidFill>
                  <a:srgbClr val="FF0000"/>
                </a:solidFill>
              </a:rPr>
              <a:t>level(</a:t>
            </a:r>
            <a:r>
              <a:rPr lang="en-US" sz="2600" b="1" dirty="0" err="1" smtClean="0">
                <a:solidFill>
                  <a:srgbClr val="FF0000"/>
                </a:solidFill>
              </a:rPr>
              <a:t>Obj</a:t>
            </a:r>
            <a:r>
              <a:rPr lang="en-US" sz="2600" b="1" dirty="0" smtClean="0">
                <a:solidFill>
                  <a:srgbClr val="FF0000"/>
                </a:solidFill>
              </a:rPr>
              <a:t>)</a:t>
            </a:r>
            <a:r>
              <a:rPr lang="en-US" sz="2600" dirty="0" smtClean="0"/>
              <a:t> should dominate </a:t>
            </a:r>
            <a:r>
              <a:rPr lang="en-US" sz="2600" b="1" dirty="0" smtClean="0">
                <a:solidFill>
                  <a:srgbClr val="0000CC"/>
                </a:solidFill>
              </a:rPr>
              <a:t>level(</a:t>
            </a:r>
            <a:r>
              <a:rPr lang="en-US" sz="2600" b="1" dirty="0" err="1" smtClean="0">
                <a:solidFill>
                  <a:srgbClr val="0000CC"/>
                </a:solidFill>
              </a:rPr>
              <a:t>Subj</a:t>
            </a:r>
            <a:r>
              <a:rPr lang="en-US" sz="2600" b="1" dirty="0" smtClean="0">
                <a:solidFill>
                  <a:srgbClr val="0000CC"/>
                </a:solidFill>
              </a:rPr>
              <a:t>);</a:t>
            </a:r>
          </a:p>
          <a:p>
            <a:pPr lvl="1" algn="just">
              <a:spcBef>
                <a:spcPts val="1200"/>
              </a:spcBef>
              <a:spcAft>
                <a:spcPts val="1200"/>
              </a:spcAft>
              <a:buNone/>
            </a:pPr>
            <a:r>
              <a:rPr lang="en-US" sz="2600" dirty="0" smtClean="0"/>
              <a:t>   3) if acc = write, then </a:t>
            </a:r>
            <a:r>
              <a:rPr lang="en-US" sz="2600" b="1" dirty="0" smtClean="0">
                <a:solidFill>
                  <a:srgbClr val="FF0000"/>
                </a:solidFill>
              </a:rPr>
              <a:t>level(</a:t>
            </a:r>
            <a:r>
              <a:rPr lang="en-US" sz="2600" b="1" dirty="0" err="1" smtClean="0">
                <a:solidFill>
                  <a:srgbClr val="FF0000"/>
                </a:solidFill>
              </a:rPr>
              <a:t>Obj</a:t>
            </a:r>
            <a:r>
              <a:rPr lang="en-US" sz="2600" b="1" dirty="0" smtClean="0">
                <a:solidFill>
                  <a:srgbClr val="FF0000"/>
                </a:solidFill>
              </a:rPr>
              <a:t>)</a:t>
            </a:r>
            <a:r>
              <a:rPr lang="en-US" sz="2600" dirty="0" smtClean="0"/>
              <a:t> should be equal to </a:t>
            </a:r>
            <a:r>
              <a:rPr lang="en-US" sz="2600" b="1" dirty="0" smtClean="0">
                <a:solidFill>
                  <a:srgbClr val="0000CC"/>
                </a:solidFill>
              </a:rPr>
              <a:t>level(</a:t>
            </a:r>
            <a:r>
              <a:rPr lang="en-US" sz="2600" b="1" dirty="0" err="1" smtClean="0">
                <a:solidFill>
                  <a:srgbClr val="0000CC"/>
                </a:solidFill>
              </a:rPr>
              <a:t>Subj</a:t>
            </a:r>
            <a:r>
              <a:rPr lang="en-US" sz="2600" b="1" dirty="0" smtClean="0">
                <a:solidFill>
                  <a:srgbClr val="0000CC"/>
                </a:solidFill>
              </a:rPr>
              <a: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16</a:t>
            </a:fld>
            <a:endParaRPr lang="en-US"/>
          </a:p>
        </p:txBody>
      </p:sp>
    </p:spTree>
    <p:extLst>
      <p:ext uri="{BB962C8B-B14F-4D97-AF65-F5344CB8AC3E}">
        <p14:creationId xmlns:p14="http://schemas.microsoft.com/office/powerpoint/2010/main" val="188218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7"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8"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2000"/>
                                        <p:tgtEl>
                                          <p:spTgt spid="3">
                                            <p:txEl>
                                              <p:pRg st="1" end="1"/>
                                            </p:txEl>
                                          </p:spTgt>
                                        </p:tgtEl>
                                      </p:cBhvr>
                                    </p:animEffect>
                                    <p:anim calcmode="lin" valueType="num">
                                      <p:cBhvr>
                                        <p:cTn id="24"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25"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6" dur="2000" fill="hold"/>
                                        <p:tgtEl>
                                          <p:spTgt spid="3">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2000"/>
                                        <p:tgtEl>
                                          <p:spTgt spid="3">
                                            <p:txEl>
                                              <p:pRg st="2" end="2"/>
                                            </p:txEl>
                                          </p:spTgt>
                                        </p:tgtEl>
                                      </p:cBhvr>
                                    </p:animEffect>
                                    <p:anim calcmode="lin" valueType="num">
                                      <p:cBhvr>
                                        <p:cTn id="32"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33"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4" dur="2000" fill="hold"/>
                                        <p:tgtEl>
                                          <p:spTgt spid="3">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35" fill="hold">
                      <p:stCondLst>
                        <p:cond delay="indefinite"/>
                      </p:stCondLst>
                      <p:childTnLst>
                        <p:par>
                          <p:cTn id="36" fill="hold">
                            <p:stCondLst>
                              <p:cond delay="0"/>
                            </p:stCondLst>
                            <p:childTnLst>
                              <p:par>
                                <p:cTn id="37" presetID="35"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2000"/>
                                        <p:tgtEl>
                                          <p:spTgt spid="3">
                                            <p:txEl>
                                              <p:pRg st="3" end="3"/>
                                            </p:txEl>
                                          </p:spTgt>
                                        </p:tgtEl>
                                      </p:cBhvr>
                                    </p:animEffect>
                                    <p:anim calcmode="lin" valueType="num">
                                      <p:cBhvr>
                                        <p:cTn id="40"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41"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2" dur="2000" fill="hold"/>
                                        <p:tgtEl>
                                          <p:spTgt spid="3">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a:xfrm>
            <a:off x="1066800" y="381000"/>
            <a:ext cx="7772400" cy="762000"/>
          </a:xfrm>
        </p:spPr>
        <p:txBody>
          <a:bodyPr/>
          <a:lstStyle/>
          <a:p>
            <a:r>
              <a:rPr lang="en-US" altLang="en-US" dirty="0" smtClean="0"/>
              <a:t>Bell – </a:t>
            </a:r>
            <a:r>
              <a:rPr lang="en-US" altLang="en-US" dirty="0" err="1" smtClean="0"/>
              <a:t>LaPadula</a:t>
            </a:r>
            <a:r>
              <a:rPr lang="en-US" altLang="en-US" dirty="0" smtClean="0"/>
              <a:t> Model</a:t>
            </a:r>
          </a:p>
        </p:txBody>
      </p:sp>
      <p:sp>
        <p:nvSpPr>
          <p:cNvPr id="15363" name="Rectangle 3"/>
          <p:cNvSpPr>
            <a:spLocks noGrp="1" noChangeArrowheads="1"/>
          </p:cNvSpPr>
          <p:nvPr>
            <p:ph type="body" idx="1"/>
            <p:custDataLst>
              <p:tags r:id="rId2"/>
            </p:custDataLst>
          </p:nvPr>
        </p:nvSpPr>
        <p:spPr>
          <a:xfrm>
            <a:off x="1066800" y="1295400"/>
            <a:ext cx="7772400" cy="4114800"/>
          </a:xfrm>
        </p:spPr>
        <p:txBody>
          <a:bodyPr>
            <a:normAutofit/>
          </a:bodyPr>
          <a:lstStyle/>
          <a:p>
            <a:pPr algn="just"/>
            <a:r>
              <a:rPr lang="en-US" altLang="en-US" sz="2600" b="1" dirty="0" smtClean="0"/>
              <a:t>Control</a:t>
            </a:r>
            <a:r>
              <a:rPr lang="en-US" altLang="en-US" sz="2600" dirty="0" smtClean="0"/>
              <a:t> direct and indirect </a:t>
            </a:r>
            <a:r>
              <a:rPr lang="en-US" altLang="en-US" sz="2600" b="1" dirty="0" smtClean="0"/>
              <a:t>flows of information</a:t>
            </a:r>
          </a:p>
          <a:p>
            <a:pPr algn="just"/>
            <a:r>
              <a:rPr lang="en-US" altLang="en-US" sz="2600" dirty="0" smtClean="0"/>
              <a:t>Prevent leakage to unauthorized subjects</a:t>
            </a:r>
          </a:p>
          <a:p>
            <a:pPr algn="just"/>
            <a:r>
              <a:rPr lang="en-US" altLang="en-US" sz="2600" dirty="0" smtClean="0"/>
              <a:t>User can connect to the system  with any access class dominated by their clearance</a:t>
            </a:r>
          </a:p>
        </p:txBody>
      </p:sp>
      <p:pic>
        <p:nvPicPr>
          <p:cNvPr id="15364" name="Picture 4"/>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2133599" y="3276600"/>
            <a:ext cx="5052811" cy="343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0BD64A48-B733-9243-8BE8-93F2CA4C1D52}" type="slidenum">
              <a:rPr lang="en-US" smtClean="0"/>
              <a:pPr/>
              <a:t>17</a:t>
            </a:fld>
            <a:endParaRPr lang="en-US"/>
          </a:p>
        </p:txBody>
      </p:sp>
    </p:spTree>
    <p:extLst>
      <p:ext uri="{BB962C8B-B14F-4D97-AF65-F5344CB8AC3E}">
        <p14:creationId xmlns:p14="http://schemas.microsoft.com/office/powerpoint/2010/main" val="162589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normAutofit fontScale="90000"/>
          </a:bodyPr>
          <a:lstStyle/>
          <a:p>
            <a:r>
              <a:rPr lang="en-US" altLang="en-US" dirty="0"/>
              <a:t>Bell – </a:t>
            </a:r>
            <a:r>
              <a:rPr lang="en-US" altLang="en-US" dirty="0" err="1"/>
              <a:t>LaPadula</a:t>
            </a:r>
            <a:r>
              <a:rPr lang="en-US" altLang="en-US" dirty="0"/>
              <a:t> </a:t>
            </a:r>
            <a:r>
              <a:rPr lang="en-US" altLang="en-US" dirty="0" smtClean="0"/>
              <a:t>Model:</a:t>
            </a:r>
            <a:br>
              <a:rPr lang="en-US" altLang="en-US" dirty="0" smtClean="0"/>
            </a:br>
            <a:r>
              <a:rPr lang="en-US" altLang="en-US" dirty="0" smtClean="0"/>
              <a:t>Two Principles</a:t>
            </a:r>
          </a:p>
        </p:txBody>
      </p:sp>
      <p:sp>
        <p:nvSpPr>
          <p:cNvPr id="16387" name="Rectangle 3"/>
          <p:cNvSpPr>
            <a:spLocks noGrp="1" noChangeArrowheads="1"/>
          </p:cNvSpPr>
          <p:nvPr>
            <p:ph type="body" idx="1"/>
            <p:custDataLst>
              <p:tags r:id="rId2"/>
            </p:custDataLst>
          </p:nvPr>
        </p:nvSpPr>
        <p:spPr/>
        <p:txBody>
          <a:bodyPr/>
          <a:lstStyle/>
          <a:p>
            <a:pPr algn="just"/>
            <a:r>
              <a:rPr lang="en-US" altLang="en-US" dirty="0" smtClean="0"/>
              <a:t>To protect information confidentiality</a:t>
            </a:r>
          </a:p>
          <a:p>
            <a:pPr lvl="1" algn="just"/>
            <a:r>
              <a:rPr lang="en-US" altLang="en-US" b="1" dirty="0" smtClean="0">
                <a:solidFill>
                  <a:srgbClr val="000099"/>
                </a:solidFill>
              </a:rPr>
              <a:t>No-read-up</a:t>
            </a:r>
            <a:r>
              <a:rPr lang="en-US" altLang="en-US" dirty="0" smtClean="0"/>
              <a:t>, a subject is allowed a read access to an object only if the access class of the subject </a:t>
            </a:r>
            <a:r>
              <a:rPr lang="en-US" altLang="en-US" dirty="0" smtClean="0">
                <a:solidFill>
                  <a:srgbClr val="000099"/>
                </a:solidFill>
              </a:rPr>
              <a:t>dominate</a:t>
            </a:r>
            <a:r>
              <a:rPr lang="en-US" altLang="en-US" dirty="0" smtClean="0"/>
              <a:t> the access class of the object</a:t>
            </a:r>
          </a:p>
          <a:p>
            <a:pPr lvl="1" algn="just"/>
            <a:r>
              <a:rPr lang="en-US" altLang="en-US" b="1" dirty="0" smtClean="0">
                <a:solidFill>
                  <a:srgbClr val="000099"/>
                </a:solidFill>
              </a:rPr>
              <a:t>No-write-down</a:t>
            </a:r>
            <a:r>
              <a:rPr lang="en-US" altLang="en-US" dirty="0" smtClean="0"/>
              <a:t>, a subject is allowed a write access to an object only if the access class of the subject </a:t>
            </a:r>
            <a:r>
              <a:rPr lang="en-US" altLang="en-US" dirty="0" smtClean="0">
                <a:solidFill>
                  <a:srgbClr val="000099"/>
                </a:solidFill>
              </a:rPr>
              <a:t>is dominated by</a:t>
            </a:r>
            <a:r>
              <a:rPr lang="en-US" altLang="en-US" dirty="0" smtClean="0"/>
              <a:t> the access class of the object</a:t>
            </a:r>
          </a:p>
        </p:txBody>
      </p:sp>
      <p:sp>
        <p:nvSpPr>
          <p:cNvPr id="2" name="Slide Number Placeholder 1"/>
          <p:cNvSpPr>
            <a:spLocks noGrp="1"/>
          </p:cNvSpPr>
          <p:nvPr>
            <p:ph type="sldNum" sz="quarter" idx="12"/>
          </p:nvPr>
        </p:nvSpPr>
        <p:spPr/>
        <p:txBody>
          <a:bodyPr/>
          <a:lstStyle/>
          <a:p>
            <a:fld id="{0BD64A48-B733-9243-8BE8-93F2CA4C1D52}" type="slidenum">
              <a:rPr lang="en-US" smtClean="0"/>
              <a:pPr/>
              <a:t>18</a:t>
            </a:fld>
            <a:endParaRPr lang="en-US"/>
          </a:p>
        </p:txBody>
      </p:sp>
    </p:spTree>
    <p:extLst>
      <p:ext uri="{BB962C8B-B14F-4D97-AF65-F5344CB8AC3E}">
        <p14:creationId xmlns:p14="http://schemas.microsoft.com/office/powerpoint/2010/main" val="1909115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custDataLst>
              <p:tags r:id="rId1"/>
            </p:custDataLst>
          </p:nvPr>
        </p:nvSpPr>
        <p:spPr/>
        <p:txBody>
          <a:bodyPr/>
          <a:lstStyle/>
          <a:p>
            <a:r>
              <a:rPr lang="en-US" altLang="en-US" smtClean="0"/>
              <a:t>No-read-up &amp; No-write-down</a:t>
            </a:r>
          </a:p>
        </p:txBody>
      </p:sp>
      <p:pic>
        <p:nvPicPr>
          <p:cNvPr id="17411" name="Picture 3"/>
          <p:cNvPicPr>
            <a:picLocks noGrp="1" noChangeAspect="1" noChangeArrowheads="1"/>
          </p:cNvPicPr>
          <p:nvPr>
            <p:ph type="body" idx="1"/>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128425" y="1223231"/>
            <a:ext cx="8887149" cy="3934496"/>
          </a:xfrm>
          <a:noFill/>
        </p:spPr>
      </p:pic>
      <p:sp>
        <p:nvSpPr>
          <p:cNvPr id="122884" name="Rectangle 4"/>
          <p:cNvSpPr>
            <a:spLocks noChangeArrowheads="1"/>
          </p:cNvSpPr>
          <p:nvPr>
            <p:custDataLst>
              <p:tags r:id="rId3"/>
            </p:custDataLst>
          </p:nvPr>
        </p:nvSpPr>
        <p:spPr bwMode="auto">
          <a:xfrm>
            <a:off x="1257300" y="4963319"/>
            <a:ext cx="66294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buClr>
                <a:schemeClr val="hlink"/>
              </a:buClr>
              <a:buSzPct val="70000"/>
              <a:buFont typeface="Wingdings" pitchFamily="2" charset="2"/>
              <a:buChar char="n"/>
              <a:defRPr/>
            </a:pPr>
            <a:r>
              <a:rPr lang="en-US" sz="2800" dirty="0">
                <a:effectLst>
                  <a:outerShdw blurRad="38100" dist="38100" dir="2700000" algn="tl">
                    <a:srgbClr val="FFFFFF"/>
                  </a:outerShdw>
                </a:effectLst>
                <a:latin typeface="Garamond" pitchFamily="18" charset="0"/>
              </a:rPr>
              <a:t>Can TS subject write to S object?</a:t>
            </a:r>
          </a:p>
          <a:p>
            <a:pPr eaLnBrk="1" hangingPunct="1">
              <a:spcBef>
                <a:spcPct val="20000"/>
              </a:spcBef>
              <a:buClr>
                <a:schemeClr val="hlink"/>
              </a:buClr>
              <a:buSzPct val="70000"/>
              <a:buFont typeface="Wingdings" pitchFamily="2" charset="2"/>
              <a:buChar char="n"/>
              <a:defRPr/>
            </a:pPr>
            <a:r>
              <a:rPr lang="en-US" sz="2800" dirty="0">
                <a:effectLst>
                  <a:outerShdw blurRad="38100" dist="38100" dir="2700000" algn="tl">
                    <a:srgbClr val="FFFFFF"/>
                  </a:outerShdw>
                </a:effectLst>
                <a:latin typeface="Garamond" pitchFamily="18" charset="0"/>
              </a:rPr>
              <a:t>Can S subject write to U object?  </a:t>
            </a:r>
          </a:p>
          <a:p>
            <a:pPr eaLnBrk="1" hangingPunct="1">
              <a:spcBef>
                <a:spcPct val="20000"/>
              </a:spcBef>
              <a:buClr>
                <a:schemeClr val="hlink"/>
              </a:buClr>
              <a:buSzPct val="70000"/>
              <a:buFont typeface="Wingdings" pitchFamily="2" charset="2"/>
              <a:buChar char="n"/>
              <a:defRPr/>
            </a:pPr>
            <a:r>
              <a:rPr lang="en-US" sz="2800" dirty="0">
                <a:effectLst>
                  <a:outerShdw blurRad="38100" dist="38100" dir="2700000" algn="tl">
                    <a:srgbClr val="FFFFFF"/>
                  </a:outerShdw>
                </a:effectLst>
                <a:latin typeface="Garamond" pitchFamily="18" charset="0"/>
              </a:rPr>
              <a:t>How to apply to the Trojan Horse case?</a:t>
            </a:r>
          </a:p>
        </p:txBody>
      </p:sp>
      <p:sp>
        <p:nvSpPr>
          <p:cNvPr id="2" name="Slide Number Placeholder 1"/>
          <p:cNvSpPr>
            <a:spLocks noGrp="1"/>
          </p:cNvSpPr>
          <p:nvPr>
            <p:ph type="sldNum" sz="quarter" idx="12"/>
          </p:nvPr>
        </p:nvSpPr>
        <p:spPr/>
        <p:txBody>
          <a:bodyPr/>
          <a:lstStyle/>
          <a:p>
            <a:fld id="{0BD64A48-B733-9243-8BE8-93F2CA4C1D52}" type="slidenum">
              <a:rPr lang="en-US" smtClean="0"/>
              <a:pPr/>
              <a:t>19</a:t>
            </a:fld>
            <a:endParaRPr lang="en-US"/>
          </a:p>
        </p:txBody>
      </p:sp>
    </p:spTree>
    <p:extLst>
      <p:ext uri="{BB962C8B-B14F-4D97-AF65-F5344CB8AC3E}">
        <p14:creationId xmlns:p14="http://schemas.microsoft.com/office/powerpoint/2010/main" val="256594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a:xfrm>
            <a:off x="231820" y="371341"/>
            <a:ext cx="8150180" cy="715963"/>
          </a:xfrm>
        </p:spPr>
        <p:txBody>
          <a:bodyPr>
            <a:normAutofit fontScale="90000"/>
          </a:bodyPr>
          <a:lstStyle/>
          <a:p>
            <a:r>
              <a:rPr lang="en-US" b="1" dirty="0">
                <a:ln w="17780" cmpd="sng">
                  <a:solidFill>
                    <a:schemeClr val="accent1">
                      <a:tint val="3000"/>
                    </a:schemeClr>
                  </a:solidFill>
                  <a:prstDash val="solid"/>
                  <a:miter lim="800000"/>
                </a:ln>
              </a:rPr>
              <a:t>Multilevel Security : Mandatory Access Control (MAC)</a:t>
            </a:r>
            <a:endParaRPr lang="en-US" altLang="en-US" dirty="0" smtClean="0"/>
          </a:p>
        </p:txBody>
      </p:sp>
      <p:sp>
        <p:nvSpPr>
          <p:cNvPr id="4099" name="Rectangle 3"/>
          <p:cNvSpPr>
            <a:spLocks noGrp="1" noChangeArrowheads="1"/>
          </p:cNvSpPr>
          <p:nvPr>
            <p:ph type="body" idx="1"/>
            <p:custDataLst>
              <p:tags r:id="rId2"/>
            </p:custDataLst>
          </p:nvPr>
        </p:nvSpPr>
        <p:spPr>
          <a:xfrm>
            <a:off x="990600" y="1365160"/>
            <a:ext cx="7651124" cy="5340439"/>
          </a:xfrm>
        </p:spPr>
        <p:txBody>
          <a:bodyPr>
            <a:normAutofit/>
          </a:bodyPr>
          <a:lstStyle/>
          <a:p>
            <a:pPr algn="just"/>
            <a:r>
              <a:rPr lang="en-US" altLang="en-US" sz="2600" dirty="0" smtClean="0"/>
              <a:t>Definition and need for MAC</a:t>
            </a:r>
          </a:p>
          <a:p>
            <a:pPr lvl="1" algn="just"/>
            <a:r>
              <a:rPr lang="en-US" altLang="en-US" sz="2600" dirty="0" smtClean="0"/>
              <a:t>Security Classification</a:t>
            </a:r>
          </a:p>
          <a:p>
            <a:pPr lvl="1" algn="just"/>
            <a:r>
              <a:rPr lang="en-US" altLang="en-US" sz="2600" dirty="0" smtClean="0"/>
              <a:t>Secrecy-Based Mandatory Policies: </a:t>
            </a:r>
            <a:r>
              <a:rPr lang="en-US" altLang="en-US" sz="2600" b="1" dirty="0" smtClean="0"/>
              <a:t>Bell-</a:t>
            </a:r>
            <a:r>
              <a:rPr lang="en-US" altLang="en-US" sz="2600" b="1" dirty="0" err="1" smtClean="0"/>
              <a:t>LaPadula</a:t>
            </a:r>
            <a:r>
              <a:rPr lang="en-US" altLang="en-US" sz="2600" b="1" dirty="0" smtClean="0"/>
              <a:t> Model</a:t>
            </a:r>
          </a:p>
          <a:p>
            <a:pPr lvl="1" algn="just"/>
            <a:r>
              <a:rPr lang="en-US" altLang="en-US" sz="2600" dirty="0" smtClean="0"/>
              <a:t>Integrity-based Mandatory Policies: </a:t>
            </a:r>
            <a:r>
              <a:rPr lang="en-US" altLang="en-US" sz="2600" b="1" dirty="0" smtClean="0"/>
              <a:t>The </a:t>
            </a:r>
            <a:r>
              <a:rPr lang="en-US" altLang="en-US" sz="2600" b="1" dirty="0" err="1" smtClean="0"/>
              <a:t>Biba</a:t>
            </a:r>
            <a:r>
              <a:rPr lang="en-US" altLang="en-US" sz="2600" b="1" dirty="0" smtClean="0"/>
              <a:t> Model</a:t>
            </a:r>
          </a:p>
          <a:p>
            <a:pPr lvl="1" algn="just"/>
            <a:r>
              <a:rPr lang="en-US" altLang="en-US" sz="2600" dirty="0" smtClean="0"/>
              <a:t>Limitation of Mandatory Policies</a:t>
            </a:r>
            <a:endParaRPr lang="tr-TR" altLang="en-US" sz="2600" dirty="0" smtClean="0"/>
          </a:p>
        </p:txBody>
      </p:sp>
      <p:sp>
        <p:nvSpPr>
          <p:cNvPr id="2" name="Slide Number Placeholder 1"/>
          <p:cNvSpPr>
            <a:spLocks noGrp="1"/>
          </p:cNvSpPr>
          <p:nvPr>
            <p:ph type="sldNum" sz="quarter" idx="12"/>
          </p:nvPr>
        </p:nvSpPr>
        <p:spPr/>
        <p:txBody>
          <a:bodyPr/>
          <a:lstStyle/>
          <a:p>
            <a:fld id="{0BD64A48-B733-9243-8BE8-93F2CA4C1D52}" type="slidenum">
              <a:rPr lang="en-US" smtClean="0"/>
              <a:pPr/>
              <a:t>2</a:t>
            </a:fld>
            <a:endParaRPr lang="en-US"/>
          </a:p>
        </p:txBody>
      </p:sp>
    </p:spTree>
    <p:extLst>
      <p:ext uri="{BB962C8B-B14F-4D97-AF65-F5344CB8AC3E}">
        <p14:creationId xmlns:p14="http://schemas.microsoft.com/office/powerpoint/2010/main" val="816650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r>
              <a:rPr lang="en-US" altLang="en-US" smtClean="0"/>
              <a:t>Bell – LaPadula Model</a:t>
            </a:r>
          </a:p>
        </p:txBody>
      </p:sp>
      <p:sp>
        <p:nvSpPr>
          <p:cNvPr id="21507" name="Rectangle 3"/>
          <p:cNvSpPr>
            <a:spLocks noGrp="1" noChangeArrowheads="1"/>
          </p:cNvSpPr>
          <p:nvPr>
            <p:ph type="body" idx="1"/>
            <p:custDataLst>
              <p:tags r:id="rId2"/>
            </p:custDataLst>
          </p:nvPr>
        </p:nvSpPr>
        <p:spPr>
          <a:xfrm>
            <a:off x="457200" y="1600200"/>
            <a:ext cx="8229600" cy="4800600"/>
          </a:xfrm>
        </p:spPr>
        <p:txBody>
          <a:bodyPr>
            <a:normAutofit lnSpcReduction="10000"/>
          </a:bodyPr>
          <a:lstStyle/>
          <a:p>
            <a:pPr algn="just"/>
            <a:r>
              <a:rPr lang="en-US" altLang="en-US" sz="2700" dirty="0" smtClean="0"/>
              <a:t>Two main properties of this model for a secure system are:</a:t>
            </a:r>
          </a:p>
          <a:p>
            <a:pPr lvl="1" algn="just"/>
            <a:r>
              <a:rPr lang="en-US" altLang="en-US" sz="2700" dirty="0" smtClean="0">
                <a:solidFill>
                  <a:srgbClr val="000099"/>
                </a:solidFill>
              </a:rPr>
              <a:t>Simple security property</a:t>
            </a:r>
          </a:p>
          <a:p>
            <a:pPr lvl="1" algn="just"/>
            <a:r>
              <a:rPr lang="en-US" altLang="en-US" sz="2700" dirty="0" smtClean="0">
                <a:solidFill>
                  <a:srgbClr val="000099"/>
                </a:solidFill>
              </a:rPr>
              <a:t>Star property</a:t>
            </a:r>
          </a:p>
          <a:p>
            <a:pPr algn="just"/>
            <a:r>
              <a:rPr lang="en-US" altLang="en-US" sz="2700" b="1" dirty="0" smtClean="0"/>
              <a:t>Simple security </a:t>
            </a:r>
            <a:r>
              <a:rPr lang="en-US" altLang="en-US" sz="2700" dirty="0" smtClean="0"/>
              <a:t>means: a subject at a given security level may not read an object at a higher security level (</a:t>
            </a:r>
            <a:r>
              <a:rPr lang="en-US" altLang="en-US" sz="2700" b="1" dirty="0" smtClean="0"/>
              <a:t>no read-up</a:t>
            </a:r>
            <a:r>
              <a:rPr lang="en-US" altLang="en-US" sz="2700" dirty="0" smtClean="0"/>
              <a:t>).</a:t>
            </a:r>
          </a:p>
          <a:p>
            <a:pPr algn="just"/>
            <a:endParaRPr lang="en-US" altLang="en-US" sz="2700" dirty="0" smtClean="0"/>
          </a:p>
          <a:p>
            <a:pPr algn="just"/>
            <a:r>
              <a:rPr lang="en-US" altLang="en-US" sz="2800" b="1" dirty="0"/>
              <a:t>Star property </a:t>
            </a:r>
            <a:r>
              <a:rPr lang="en-US" altLang="en-US" sz="2800" dirty="0"/>
              <a:t>means: a subject at a given security level must not write to any object at a lower security level (</a:t>
            </a:r>
            <a:r>
              <a:rPr lang="en-US" altLang="en-US" sz="2800" b="1" dirty="0"/>
              <a:t>no write-down</a:t>
            </a:r>
            <a:r>
              <a:rPr lang="en-US" altLang="en-US" sz="2800" dirty="0"/>
              <a:t>). </a:t>
            </a:r>
          </a:p>
          <a:p>
            <a:pPr marL="0" indent="0" algn="just">
              <a:buNone/>
            </a:pPr>
            <a:endParaRPr lang="en-US" altLang="en-US" sz="2700" dirty="0" smtClean="0"/>
          </a:p>
        </p:txBody>
      </p:sp>
      <p:sp>
        <p:nvSpPr>
          <p:cNvPr id="2" name="Slide Number Placeholder 1"/>
          <p:cNvSpPr>
            <a:spLocks noGrp="1"/>
          </p:cNvSpPr>
          <p:nvPr>
            <p:ph type="sldNum" sz="quarter" idx="12"/>
          </p:nvPr>
        </p:nvSpPr>
        <p:spPr/>
        <p:txBody>
          <a:bodyPr/>
          <a:lstStyle/>
          <a:p>
            <a:fld id="{0BD64A48-B733-9243-8BE8-93F2CA4C1D52}" type="slidenum">
              <a:rPr lang="en-US" smtClean="0"/>
              <a:pPr/>
              <a:t>20</a:t>
            </a:fld>
            <a:endParaRPr lang="en-US"/>
          </a:p>
        </p:txBody>
      </p:sp>
    </p:spTree>
    <p:extLst>
      <p:ext uri="{BB962C8B-B14F-4D97-AF65-F5344CB8AC3E}">
        <p14:creationId xmlns:p14="http://schemas.microsoft.com/office/powerpoint/2010/main" val="2013357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p:txBody>
          <a:bodyPr/>
          <a:lstStyle/>
          <a:p>
            <a:r>
              <a:rPr lang="en-US" altLang="en-US" smtClean="0"/>
              <a:t>Bell – LaPadula Model</a:t>
            </a:r>
          </a:p>
        </p:txBody>
      </p:sp>
      <p:sp>
        <p:nvSpPr>
          <p:cNvPr id="22531" name="Rectangle 3"/>
          <p:cNvSpPr>
            <a:spLocks noGrp="1" noChangeArrowheads="1"/>
          </p:cNvSpPr>
          <p:nvPr>
            <p:ph type="body" idx="1"/>
            <p:custDataLst>
              <p:tags r:id="rId2"/>
            </p:custDataLst>
          </p:nvPr>
        </p:nvSpPr>
        <p:spPr/>
        <p:txBody>
          <a:bodyPr>
            <a:normAutofit/>
          </a:bodyPr>
          <a:lstStyle/>
          <a:p>
            <a:pPr algn="just">
              <a:lnSpc>
                <a:spcPct val="80000"/>
              </a:lnSpc>
            </a:pPr>
            <a:endParaRPr lang="en-US" altLang="en-US" sz="2600" dirty="0" smtClean="0"/>
          </a:p>
          <a:p>
            <a:pPr algn="just">
              <a:lnSpc>
                <a:spcPct val="80000"/>
              </a:lnSpc>
            </a:pPr>
            <a:r>
              <a:rPr lang="en-US" altLang="en-US" sz="2600" dirty="0" smtClean="0"/>
              <a:t>This model guarantees secrecy by preventing unauthorized release of information.</a:t>
            </a:r>
          </a:p>
          <a:p>
            <a:pPr algn="just">
              <a:lnSpc>
                <a:spcPct val="80000"/>
              </a:lnSpc>
            </a:pPr>
            <a:endParaRPr lang="en-US" altLang="en-US" sz="2600" dirty="0" smtClean="0"/>
          </a:p>
          <a:p>
            <a:pPr algn="just">
              <a:lnSpc>
                <a:spcPct val="80000"/>
              </a:lnSpc>
            </a:pPr>
            <a:r>
              <a:rPr lang="en-US" altLang="en-US" sz="2600" dirty="0" smtClean="0"/>
              <a:t>This model does not protect from unauthorized modification of information</a:t>
            </a:r>
          </a:p>
        </p:txBody>
      </p:sp>
      <p:sp>
        <p:nvSpPr>
          <p:cNvPr id="2" name="Slide Number Placeholder 1"/>
          <p:cNvSpPr>
            <a:spLocks noGrp="1"/>
          </p:cNvSpPr>
          <p:nvPr>
            <p:ph type="sldNum" sz="quarter" idx="12"/>
          </p:nvPr>
        </p:nvSpPr>
        <p:spPr/>
        <p:txBody>
          <a:bodyPr/>
          <a:lstStyle/>
          <a:p>
            <a:fld id="{0BD64A48-B733-9243-8BE8-93F2CA4C1D52}" type="slidenum">
              <a:rPr lang="en-US" smtClean="0"/>
              <a:pPr/>
              <a:t>21</a:t>
            </a:fld>
            <a:endParaRPr lang="en-US"/>
          </a:p>
        </p:txBody>
      </p:sp>
    </p:spTree>
    <p:extLst>
      <p:ext uri="{BB962C8B-B14F-4D97-AF65-F5344CB8AC3E}">
        <p14:creationId xmlns:p14="http://schemas.microsoft.com/office/powerpoint/2010/main" val="390436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270318"/>
            <a:ext cx="7466245" cy="998316"/>
          </a:xfrm>
        </p:spPr>
        <p:txBody>
          <a:bodyPr>
            <a:normAutofit/>
          </a:bodyPr>
          <a:lstStyle/>
          <a:p>
            <a:pPr>
              <a:lnSpc>
                <a:spcPct val="100000"/>
              </a:lnSpc>
            </a:pPr>
            <a:r>
              <a:rPr lang="en-US" altLang="en-US" sz="3600" dirty="0"/>
              <a:t>Bell – </a:t>
            </a:r>
            <a:r>
              <a:rPr lang="en-US" altLang="en-US" sz="3600" dirty="0" err="1"/>
              <a:t>LaPadula</a:t>
            </a:r>
            <a:r>
              <a:rPr lang="en-US" altLang="en-US" sz="3600" dirty="0"/>
              <a:t> Model</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5384" y="1683657"/>
            <a:ext cx="8431212" cy="4020103"/>
          </a:xfrm>
        </p:spPr>
        <p:txBody>
          <a:bodyPr>
            <a:normAutofit/>
          </a:bodyPr>
          <a:lstStyle/>
          <a:p>
            <a:pPr algn="just">
              <a:spcAft>
                <a:spcPts val="0"/>
              </a:spcAft>
              <a:buFont typeface="Wingdings" charset="2"/>
              <a:buChar char="q"/>
            </a:pPr>
            <a:r>
              <a:rPr lang="en-US" sz="2800" b="1" dirty="0" smtClean="0">
                <a:solidFill>
                  <a:srgbClr val="660066"/>
                </a:solidFill>
              </a:rPr>
              <a:t>Example: </a:t>
            </a:r>
            <a:r>
              <a:rPr lang="en-US" sz="2800" dirty="0" smtClean="0"/>
              <a:t>Trojan Horse </a:t>
            </a:r>
            <a:endParaRPr lang="en-US" sz="2800" b="1" dirty="0">
              <a:solidFill>
                <a:srgbClr val="660066"/>
              </a:solidFill>
            </a:endParaRPr>
          </a:p>
          <a:p>
            <a:pPr lvl="1" algn="just">
              <a:spcBef>
                <a:spcPts val="1200"/>
              </a:spcBef>
              <a:spcAft>
                <a:spcPts val="1200"/>
              </a:spcAft>
              <a:buFont typeface="Wingdings" charset="2"/>
              <a:buChar char="q"/>
            </a:pPr>
            <a:r>
              <a:rPr lang="en-US" sz="2600" dirty="0" smtClean="0"/>
              <a:t>A </a:t>
            </a:r>
            <a:r>
              <a:rPr lang="en-US" sz="2600" dirty="0" smtClean="0">
                <a:solidFill>
                  <a:srgbClr val="031B3C"/>
                </a:solidFill>
              </a:rPr>
              <a:t>Secret</a:t>
            </a:r>
            <a:r>
              <a:rPr lang="en-US" sz="2600" dirty="0" smtClean="0"/>
              <a:t> subject (a running program) can read </a:t>
            </a:r>
            <a:r>
              <a:rPr lang="en-US" sz="2600" dirty="0" smtClean="0">
                <a:solidFill>
                  <a:srgbClr val="031B3C"/>
                </a:solidFill>
              </a:rPr>
              <a:t>Secret</a:t>
            </a:r>
            <a:r>
              <a:rPr lang="en-US" sz="2600" dirty="0" smtClean="0"/>
              <a:t> and </a:t>
            </a:r>
            <a:r>
              <a:rPr lang="en-US" sz="2600" dirty="0" smtClean="0">
                <a:solidFill>
                  <a:srgbClr val="031B3C"/>
                </a:solidFill>
              </a:rPr>
              <a:t>Unclassified</a:t>
            </a:r>
            <a:r>
              <a:rPr lang="en-US" sz="2600" dirty="0" smtClean="0"/>
              <a:t> data but cannot write </a:t>
            </a:r>
            <a:r>
              <a:rPr lang="en-US" sz="2600" dirty="0" smtClean="0">
                <a:solidFill>
                  <a:srgbClr val="FF6600"/>
                </a:solidFill>
              </a:rPr>
              <a:t>Unclassified</a:t>
            </a:r>
            <a:r>
              <a:rPr lang="en-US" sz="2600" dirty="0" smtClean="0"/>
              <a:t> data.</a:t>
            </a:r>
          </a:p>
          <a:p>
            <a:pPr lvl="1" algn="just">
              <a:spcBef>
                <a:spcPts val="1200"/>
              </a:spcBef>
              <a:spcAft>
                <a:spcPts val="1200"/>
              </a:spcAft>
              <a:buFont typeface="Wingdings" charset="2"/>
              <a:buChar char="q"/>
            </a:pPr>
            <a:r>
              <a:rPr lang="en-US" sz="2600" dirty="0" smtClean="0"/>
              <a:t>Trojan Horse can copy information from </a:t>
            </a:r>
            <a:r>
              <a:rPr lang="en-US" sz="2600" dirty="0" smtClean="0">
                <a:solidFill>
                  <a:srgbClr val="FF6600"/>
                </a:solidFill>
              </a:rPr>
              <a:t>Secret</a:t>
            </a:r>
            <a:r>
              <a:rPr lang="en-US" sz="2600" dirty="0" smtClean="0"/>
              <a:t> data items (EMPLOYEE) but cannot write to </a:t>
            </a:r>
            <a:r>
              <a:rPr lang="en-US" sz="2600" dirty="0" smtClean="0">
                <a:solidFill>
                  <a:srgbClr val="FF6600"/>
                </a:solidFill>
              </a:rPr>
              <a:t>Unclassified</a:t>
            </a:r>
            <a:r>
              <a:rPr lang="en-US" sz="2600" dirty="0" smtClean="0"/>
              <a:t> data items (COPY-OF-EMPLOYEE).</a:t>
            </a:r>
          </a:p>
        </p:txBody>
      </p:sp>
      <p:sp>
        <p:nvSpPr>
          <p:cNvPr id="4" name="Slide Number Placeholder 3"/>
          <p:cNvSpPr>
            <a:spLocks noGrp="1"/>
          </p:cNvSpPr>
          <p:nvPr>
            <p:ph type="sldNum" sz="quarter" idx="12"/>
          </p:nvPr>
        </p:nvSpPr>
        <p:spPr/>
        <p:txBody>
          <a:bodyPr/>
          <a:lstStyle/>
          <a:p>
            <a:fld id="{0BD64A48-B733-9243-8BE8-93F2CA4C1D52}" type="slidenum">
              <a:rPr lang="en-US" smtClean="0"/>
              <a:pPr/>
              <a:t>22</a:t>
            </a:fld>
            <a:endParaRPr lang="en-US"/>
          </a:p>
        </p:txBody>
      </p:sp>
    </p:spTree>
    <p:extLst>
      <p:ext uri="{BB962C8B-B14F-4D97-AF65-F5344CB8AC3E}">
        <p14:creationId xmlns:p14="http://schemas.microsoft.com/office/powerpoint/2010/main" val="396294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nodeType="click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r>
              <a:rPr lang="tr-TR" altLang="en-US" dirty="0" smtClean="0"/>
              <a:t>The Biba Model</a:t>
            </a:r>
            <a:endParaRPr lang="en-US" altLang="en-US" dirty="0" smtClean="0"/>
          </a:p>
        </p:txBody>
      </p:sp>
      <p:sp>
        <p:nvSpPr>
          <p:cNvPr id="24579" name="Rectangle 3"/>
          <p:cNvSpPr>
            <a:spLocks noGrp="1" noChangeArrowheads="1"/>
          </p:cNvSpPr>
          <p:nvPr>
            <p:ph type="body" idx="1"/>
            <p:custDataLst>
              <p:tags r:id="rId2"/>
            </p:custDataLst>
          </p:nvPr>
        </p:nvSpPr>
        <p:spPr/>
        <p:txBody>
          <a:bodyPr>
            <a:normAutofit/>
          </a:bodyPr>
          <a:lstStyle/>
          <a:p>
            <a:pPr algn="just"/>
            <a:r>
              <a:rPr lang="tr-TR" altLang="en-US" sz="2600" dirty="0" smtClean="0"/>
              <a:t>A model due to Ken Biba which is often referred to as </a:t>
            </a:r>
            <a:r>
              <a:rPr lang="tr-TR" altLang="en-US" sz="2600" u="sng" dirty="0" smtClean="0"/>
              <a:t>“Bell-LaPadula upside down.”</a:t>
            </a:r>
          </a:p>
          <a:p>
            <a:pPr algn="just"/>
            <a:r>
              <a:rPr lang="tr-TR" altLang="en-US" sz="2600" dirty="0" smtClean="0"/>
              <a:t>It deals with integrity alone and ignores confidentiality entirely.</a:t>
            </a:r>
          </a:p>
          <a:p>
            <a:pPr algn="just"/>
            <a:r>
              <a:rPr lang="en-US" altLang="en-US" sz="2600" dirty="0" smtClean="0"/>
              <a:t>Each subject and object in the system is assigned an integrity classification</a:t>
            </a:r>
          </a:p>
          <a:p>
            <a:pPr lvl="1" algn="just"/>
            <a:r>
              <a:rPr lang="en-US" altLang="en-US" sz="2600" b="1" dirty="0" smtClean="0">
                <a:solidFill>
                  <a:srgbClr val="FF0000"/>
                </a:solidFill>
              </a:rPr>
              <a:t>Crucial</a:t>
            </a:r>
          </a:p>
          <a:p>
            <a:pPr lvl="1" algn="just"/>
            <a:r>
              <a:rPr lang="en-US" altLang="en-US" sz="2600" b="1" dirty="0" smtClean="0">
                <a:solidFill>
                  <a:srgbClr val="FF0000"/>
                </a:solidFill>
              </a:rPr>
              <a:t>Important</a:t>
            </a:r>
          </a:p>
          <a:p>
            <a:pPr lvl="1" algn="just"/>
            <a:r>
              <a:rPr lang="en-US" altLang="en-US" sz="2600" b="1" dirty="0" smtClean="0">
                <a:solidFill>
                  <a:srgbClr val="FF0000"/>
                </a:solidFill>
              </a:rPr>
              <a:t>Unknown </a:t>
            </a:r>
            <a:endParaRPr lang="tr-TR" altLang="en-US" sz="2600" b="1" dirty="0" smtClean="0">
              <a:solidFill>
                <a:srgbClr val="FF0000"/>
              </a:solidFill>
            </a:endParaRPr>
          </a:p>
        </p:txBody>
      </p:sp>
      <p:sp>
        <p:nvSpPr>
          <p:cNvPr id="2" name="Slide Number Placeholder 1"/>
          <p:cNvSpPr>
            <a:spLocks noGrp="1"/>
          </p:cNvSpPr>
          <p:nvPr>
            <p:ph type="sldNum" sz="quarter" idx="12"/>
          </p:nvPr>
        </p:nvSpPr>
        <p:spPr/>
        <p:txBody>
          <a:bodyPr/>
          <a:lstStyle/>
          <a:p>
            <a:fld id="{0BD64A48-B733-9243-8BE8-93F2CA4C1D52}" type="slidenum">
              <a:rPr lang="en-US" smtClean="0"/>
              <a:pPr/>
              <a:t>23</a:t>
            </a:fld>
            <a:endParaRPr lang="en-US"/>
          </a:p>
        </p:txBody>
      </p:sp>
    </p:spTree>
    <p:extLst>
      <p:ext uri="{BB962C8B-B14F-4D97-AF65-F5344CB8AC3E}">
        <p14:creationId xmlns:p14="http://schemas.microsoft.com/office/powerpoint/2010/main" val="533194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altLang="en-US" smtClean="0"/>
              <a:t>Integrity Level</a:t>
            </a:r>
          </a:p>
        </p:txBody>
      </p:sp>
      <p:sp>
        <p:nvSpPr>
          <p:cNvPr id="25603" name="Rectangle 3"/>
          <p:cNvSpPr>
            <a:spLocks noGrp="1" noChangeArrowheads="1"/>
          </p:cNvSpPr>
          <p:nvPr>
            <p:ph type="body" idx="1"/>
            <p:custDataLst>
              <p:tags r:id="rId2"/>
            </p:custDataLst>
          </p:nvPr>
        </p:nvSpPr>
        <p:spPr/>
        <p:txBody>
          <a:bodyPr>
            <a:normAutofit/>
          </a:bodyPr>
          <a:lstStyle/>
          <a:p>
            <a:pPr algn="just"/>
            <a:r>
              <a:rPr lang="en-US" altLang="en-US" sz="2600" u="sng" dirty="0" smtClean="0"/>
              <a:t>Integrity level</a:t>
            </a:r>
            <a:r>
              <a:rPr lang="en-US" altLang="en-US" sz="2600" dirty="0" smtClean="0"/>
              <a:t> of </a:t>
            </a:r>
            <a:r>
              <a:rPr lang="en-US" altLang="en-US" sz="2600" dirty="0" smtClean="0">
                <a:solidFill>
                  <a:srgbClr val="000099"/>
                </a:solidFill>
              </a:rPr>
              <a:t>a user</a:t>
            </a:r>
            <a:r>
              <a:rPr lang="en-US" altLang="en-US" sz="2600" dirty="0" smtClean="0"/>
              <a:t> reflects user’s </a:t>
            </a:r>
            <a:r>
              <a:rPr lang="en-US" altLang="en-US" sz="2600" dirty="0" smtClean="0">
                <a:solidFill>
                  <a:srgbClr val="000099"/>
                </a:solidFill>
              </a:rPr>
              <a:t>trustworthiness</a:t>
            </a:r>
            <a:r>
              <a:rPr lang="en-US" altLang="en-US" sz="2600" dirty="0" smtClean="0"/>
              <a:t> for inserting, modifying, or deleting information.</a:t>
            </a:r>
          </a:p>
          <a:p>
            <a:pPr algn="just"/>
            <a:endParaRPr lang="en-US" altLang="en-US" sz="2600" dirty="0" smtClean="0"/>
          </a:p>
          <a:p>
            <a:pPr algn="just"/>
            <a:r>
              <a:rPr lang="en-US" altLang="en-US" sz="2600" u="sng" dirty="0" smtClean="0"/>
              <a:t>Integrity level</a:t>
            </a:r>
            <a:r>
              <a:rPr lang="en-US" altLang="en-US" sz="2600" dirty="0" smtClean="0"/>
              <a:t> of </a:t>
            </a:r>
            <a:r>
              <a:rPr lang="en-US" altLang="en-US" sz="2600" dirty="0" smtClean="0">
                <a:solidFill>
                  <a:srgbClr val="000099"/>
                </a:solidFill>
              </a:rPr>
              <a:t>an object</a:t>
            </a:r>
            <a:r>
              <a:rPr lang="en-US" altLang="en-US" sz="2600" dirty="0" smtClean="0"/>
              <a:t> reflects both the </a:t>
            </a:r>
            <a:r>
              <a:rPr lang="en-US" altLang="en-US" sz="2600" dirty="0" smtClean="0">
                <a:solidFill>
                  <a:srgbClr val="000099"/>
                </a:solidFill>
              </a:rPr>
              <a:t>degree of trust</a:t>
            </a:r>
            <a:r>
              <a:rPr lang="en-US" altLang="en-US" sz="2600" dirty="0" smtClean="0"/>
              <a:t> that can be placed on the info stored in the object, and the potential damage could result from unauthorized modification of info</a:t>
            </a:r>
          </a:p>
        </p:txBody>
      </p:sp>
      <p:sp>
        <p:nvSpPr>
          <p:cNvPr id="2" name="Slide Number Placeholder 1"/>
          <p:cNvSpPr>
            <a:spLocks noGrp="1"/>
          </p:cNvSpPr>
          <p:nvPr>
            <p:ph type="sldNum" sz="quarter" idx="12"/>
          </p:nvPr>
        </p:nvSpPr>
        <p:spPr/>
        <p:txBody>
          <a:bodyPr/>
          <a:lstStyle/>
          <a:p>
            <a:fld id="{0BD64A48-B733-9243-8BE8-93F2CA4C1D52}" type="slidenum">
              <a:rPr lang="en-US" smtClean="0"/>
              <a:pPr/>
              <a:t>24</a:t>
            </a:fld>
            <a:endParaRPr lang="en-US"/>
          </a:p>
        </p:txBody>
      </p:sp>
    </p:spTree>
    <p:extLst>
      <p:ext uri="{BB962C8B-B14F-4D97-AF65-F5344CB8AC3E}">
        <p14:creationId xmlns:p14="http://schemas.microsoft.com/office/powerpoint/2010/main" val="1966770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altLang="en-US" dirty="0" smtClean="0"/>
              <a:t>Two principles of </a:t>
            </a:r>
            <a:r>
              <a:rPr lang="tr-TR" altLang="en-US" dirty="0"/>
              <a:t>Biba Model</a:t>
            </a:r>
            <a:endParaRPr lang="en-US" altLang="en-US" dirty="0" smtClean="0"/>
          </a:p>
        </p:txBody>
      </p:sp>
      <p:sp>
        <p:nvSpPr>
          <p:cNvPr id="26627" name="Rectangle 3"/>
          <p:cNvSpPr>
            <a:spLocks noGrp="1" noChangeArrowheads="1"/>
          </p:cNvSpPr>
          <p:nvPr>
            <p:ph type="body" idx="1"/>
            <p:custDataLst>
              <p:tags r:id="rId2"/>
            </p:custDataLst>
          </p:nvPr>
        </p:nvSpPr>
        <p:spPr/>
        <p:txBody>
          <a:bodyPr>
            <a:normAutofit/>
          </a:bodyPr>
          <a:lstStyle/>
          <a:p>
            <a:pPr algn="just"/>
            <a:r>
              <a:rPr lang="en-US" altLang="en-US" sz="2600" b="1" dirty="0" smtClean="0">
                <a:solidFill>
                  <a:srgbClr val="FF0000"/>
                </a:solidFill>
              </a:rPr>
              <a:t>No-read-down: </a:t>
            </a:r>
            <a:r>
              <a:rPr lang="en-US" altLang="en-US" sz="2600" dirty="0" smtClean="0"/>
              <a:t>A subject is allowed a </a:t>
            </a:r>
            <a:r>
              <a:rPr lang="en-US" altLang="en-US" sz="2600" u="sng" dirty="0" smtClean="0"/>
              <a:t>read</a:t>
            </a:r>
            <a:r>
              <a:rPr lang="en-US" altLang="en-US" sz="2600" dirty="0" smtClean="0"/>
              <a:t> access to an object only if the access class of the object dominates the access class of the subject.</a:t>
            </a:r>
          </a:p>
          <a:p>
            <a:pPr algn="just"/>
            <a:endParaRPr lang="en-US" altLang="en-US" sz="2600" dirty="0" smtClean="0"/>
          </a:p>
          <a:p>
            <a:pPr algn="just"/>
            <a:r>
              <a:rPr lang="en-US" altLang="en-US" sz="2600" b="1" dirty="0" smtClean="0">
                <a:solidFill>
                  <a:srgbClr val="FF0000"/>
                </a:solidFill>
              </a:rPr>
              <a:t>No-write-up: </a:t>
            </a:r>
            <a:r>
              <a:rPr lang="en-US" altLang="en-US" sz="2600" dirty="0" smtClean="0"/>
              <a:t>A subject is allowed a </a:t>
            </a:r>
            <a:r>
              <a:rPr lang="en-US" altLang="en-US" sz="2600" u="sng" dirty="0" smtClean="0"/>
              <a:t>write</a:t>
            </a:r>
            <a:r>
              <a:rPr lang="en-US" altLang="en-US" sz="2600" dirty="0" smtClean="0"/>
              <a:t> access to an object only if the access class of the subject is dominated by the access class of the object</a:t>
            </a:r>
          </a:p>
        </p:txBody>
      </p:sp>
      <p:sp>
        <p:nvSpPr>
          <p:cNvPr id="2" name="Slide Number Placeholder 1"/>
          <p:cNvSpPr>
            <a:spLocks noGrp="1"/>
          </p:cNvSpPr>
          <p:nvPr>
            <p:ph type="sldNum" sz="quarter" idx="12"/>
          </p:nvPr>
        </p:nvSpPr>
        <p:spPr/>
        <p:txBody>
          <a:bodyPr/>
          <a:lstStyle/>
          <a:p>
            <a:fld id="{0BD64A48-B733-9243-8BE8-93F2CA4C1D52}" type="slidenum">
              <a:rPr lang="en-US" smtClean="0"/>
              <a:pPr/>
              <a:t>25</a:t>
            </a:fld>
            <a:endParaRPr lang="en-US"/>
          </a:p>
        </p:txBody>
      </p:sp>
    </p:spTree>
    <p:extLst>
      <p:ext uri="{BB962C8B-B14F-4D97-AF65-F5344CB8AC3E}">
        <p14:creationId xmlns:p14="http://schemas.microsoft.com/office/powerpoint/2010/main" val="736878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a:xfrm>
            <a:off x="412124" y="5105400"/>
            <a:ext cx="8503276" cy="1143000"/>
          </a:xfrm>
        </p:spPr>
        <p:txBody>
          <a:bodyPr>
            <a:normAutofit/>
          </a:bodyPr>
          <a:lstStyle/>
          <a:p>
            <a:r>
              <a:rPr lang="en-US" altLang="en-US" sz="2700" dirty="0" smtClean="0"/>
              <a:t>Q:  How to control both the secrecy and integrity?</a:t>
            </a:r>
          </a:p>
        </p:txBody>
      </p:sp>
      <p:pic>
        <p:nvPicPr>
          <p:cNvPr id="27651" name="Picture 3"/>
          <p:cNvPicPr>
            <a:picLocks noGrp="1" noChangeAspect="1" noChangeArrowheads="1"/>
          </p:cNvPicPr>
          <p:nvPr>
            <p:ph type="body" idx="1"/>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122286" y="1661372"/>
            <a:ext cx="8818871" cy="3599160"/>
          </a:xfrm>
          <a:noFill/>
        </p:spPr>
      </p:pic>
      <p:sp>
        <p:nvSpPr>
          <p:cNvPr id="4" name="Rectangle 2"/>
          <p:cNvSpPr txBox="1">
            <a:spLocks noChangeArrowheads="1"/>
          </p:cNvSpPr>
          <p:nvPr>
            <p:custDataLst>
              <p:tags r:id="rId3"/>
            </p:custDataLst>
          </p:nvPr>
        </p:nvSpPr>
        <p:spPr>
          <a:xfrm>
            <a:off x="457200" y="262611"/>
            <a:ext cx="8229600" cy="7806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Two principles of </a:t>
            </a:r>
            <a:r>
              <a:rPr lang="tr-TR" altLang="en-US" dirty="0" smtClean="0"/>
              <a:t>Biba Model</a:t>
            </a:r>
            <a:endParaRPr lang="en-US" altLang="en-US" dirty="0" smtClean="0"/>
          </a:p>
        </p:txBody>
      </p:sp>
      <p:sp>
        <p:nvSpPr>
          <p:cNvPr id="2" name="Slide Number Placeholder 1"/>
          <p:cNvSpPr>
            <a:spLocks noGrp="1"/>
          </p:cNvSpPr>
          <p:nvPr>
            <p:ph type="sldNum" sz="quarter" idx="12"/>
          </p:nvPr>
        </p:nvSpPr>
        <p:spPr/>
        <p:txBody>
          <a:bodyPr/>
          <a:lstStyle/>
          <a:p>
            <a:fld id="{0BD64A48-B733-9243-8BE8-93F2CA4C1D52}" type="slidenum">
              <a:rPr lang="en-US" smtClean="0"/>
              <a:pPr/>
              <a:t>26</a:t>
            </a:fld>
            <a:endParaRPr lang="en-US"/>
          </a:p>
        </p:txBody>
      </p:sp>
    </p:spTree>
    <p:extLst>
      <p:ext uri="{BB962C8B-B14F-4D97-AF65-F5344CB8AC3E}">
        <p14:creationId xmlns:p14="http://schemas.microsoft.com/office/powerpoint/2010/main" val="344883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sz="2600" b="1" dirty="0" smtClean="0"/>
              <a:t>MAC advantages :</a:t>
            </a:r>
          </a:p>
          <a:p>
            <a:pPr algn="just"/>
            <a:endParaRPr lang="en-US" sz="2600" dirty="0" smtClean="0"/>
          </a:p>
          <a:p>
            <a:pPr algn="just"/>
            <a:r>
              <a:rPr lang="en-US" sz="2600" dirty="0" smtClean="0"/>
              <a:t>MAC provides tighter security because only a system administrator may access or alter controls.</a:t>
            </a:r>
          </a:p>
          <a:p>
            <a:pPr algn="just"/>
            <a:endParaRPr lang="en-US" sz="2600" dirty="0" smtClean="0"/>
          </a:p>
          <a:p>
            <a:pPr algn="just"/>
            <a:r>
              <a:rPr lang="en-US" sz="2600" dirty="0" smtClean="0"/>
              <a:t>MAC policies reduce security errors.</a:t>
            </a:r>
          </a:p>
          <a:p>
            <a:pPr algn="just"/>
            <a:endParaRPr lang="en-US" sz="26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27</a:t>
            </a:fld>
            <a:endParaRPr lang="en-US"/>
          </a:p>
        </p:txBody>
      </p:sp>
      <p:sp>
        <p:nvSpPr>
          <p:cNvPr id="5" name="Title 1"/>
          <p:cNvSpPr>
            <a:spLocks noGrp="1"/>
          </p:cNvSpPr>
          <p:nvPr>
            <p:ph type="title"/>
          </p:nvPr>
        </p:nvSpPr>
        <p:spPr>
          <a:xfrm>
            <a:off x="875356" y="270318"/>
            <a:ext cx="7466245" cy="99831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Multilevel Security</a:t>
            </a:r>
            <a:endParaRPr lang="en-US" sz="3600" b="1" dirty="0">
              <a:ln w="17780" cmpd="sng">
                <a:solidFill>
                  <a:schemeClr val="accent1">
                    <a:tint val="3000"/>
                  </a:schemeClr>
                </a:solidFill>
                <a:prstDash val="solid"/>
                <a:miter lim="800000"/>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0" fill="hold"/>
                                        <p:tgtEl>
                                          <p:spTgt spid="5"/>
                                        </p:tgtEl>
                                        <p:attrNameLst>
                                          <p:attrName>ppt_w</p:attrName>
                                        </p:attrNameLst>
                                      </p:cBhvr>
                                      <p:tavLst>
                                        <p:tav tm="0" fmla="#ppt_w*sin(2.5*pi*$)">
                                          <p:val>
                                            <p:fltVal val="0"/>
                                          </p:val>
                                        </p:tav>
                                        <p:tav tm="100000">
                                          <p:val>
                                            <p:fltVal val="1"/>
                                          </p:val>
                                        </p:tav>
                                      </p:tavLst>
                                    </p:anim>
                                    <p:anim calcmode="lin" valueType="num">
                                      <p:cBhvr>
                                        <p:cTn id="8" dur="5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750426"/>
            <a:ext cx="7466245" cy="1036416"/>
          </a:xfrm>
        </p:spPr>
        <p:txBody>
          <a:bodyPr>
            <a:normAutofit/>
          </a:bodyPr>
          <a:lstStyle/>
          <a:p>
            <a:pPr>
              <a:lnSpc>
                <a:spcPct val="100000"/>
              </a:lnSpc>
            </a:pPr>
            <a:r>
              <a:rPr lang="en-US" sz="4000" b="1" dirty="0" smtClean="0">
                <a:ln w="17780" cmpd="sng">
                  <a:solidFill>
                    <a:schemeClr val="accent1">
                      <a:tint val="3000"/>
                    </a:schemeClr>
                  </a:solidFill>
                  <a:prstDash val="solid"/>
                  <a:miter lim="800000"/>
                </a:ln>
              </a:rPr>
              <a:t>Multilevel Security</a:t>
            </a:r>
            <a:endParaRPr lang="en-US" sz="40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47650" y="2152650"/>
            <a:ext cx="8707546" cy="4420047"/>
          </a:xfrm>
        </p:spPr>
        <p:txBody>
          <a:bodyPr>
            <a:normAutofit/>
          </a:bodyPr>
          <a:lstStyle/>
          <a:p>
            <a:pPr algn="just">
              <a:spcAft>
                <a:spcPts val="0"/>
              </a:spcAft>
              <a:buFont typeface="Wingdings" charset="2"/>
              <a:buChar char="q"/>
            </a:pPr>
            <a:r>
              <a:rPr lang="en-US" sz="2600" b="1" dirty="0" smtClean="0">
                <a:solidFill>
                  <a:srgbClr val="660066"/>
                </a:solidFill>
              </a:rPr>
              <a:t>Limitation of MAC</a:t>
            </a:r>
          </a:p>
          <a:p>
            <a:pPr algn="just">
              <a:spcAft>
                <a:spcPts val="0"/>
              </a:spcAft>
              <a:buFont typeface="Wingdings" charset="2"/>
              <a:buChar char="q"/>
            </a:pPr>
            <a:endParaRPr lang="en-US" sz="2600" dirty="0">
              <a:solidFill>
                <a:srgbClr val="660066"/>
              </a:solidFill>
            </a:endParaRPr>
          </a:p>
          <a:p>
            <a:pPr lvl="1" algn="just">
              <a:spcBef>
                <a:spcPts val="600"/>
              </a:spcBef>
              <a:spcAft>
                <a:spcPts val="600"/>
              </a:spcAft>
              <a:buFont typeface="Wingdings" charset="2"/>
              <a:buChar char="q"/>
            </a:pPr>
            <a:r>
              <a:rPr lang="en-US" sz="2600" dirty="0" smtClean="0"/>
              <a:t>MACs do not solve the Trojan Horse problem completely.</a:t>
            </a:r>
          </a:p>
          <a:p>
            <a:pPr lvl="1" algn="just">
              <a:spcBef>
                <a:spcPts val="600"/>
              </a:spcBef>
              <a:spcAft>
                <a:spcPts val="600"/>
              </a:spcAft>
              <a:buFont typeface="Wingdings" charset="2"/>
              <a:buChar char="q"/>
            </a:pPr>
            <a:r>
              <a:rPr lang="en-US" sz="2600" dirty="0" smtClean="0"/>
              <a:t>It is true that a program running at the Secret level is prevented from writing directly to Unclassified data item i.e. Trojan Horse  table COPY-OF-EMPLOYEE</a:t>
            </a:r>
            <a:r>
              <a:rPr lang="en-US" sz="2600" dirty="0" smtClean="0">
                <a:solidFill>
                  <a:schemeClr val="accent3">
                    <a:lumMod val="20000"/>
                    <a:lumOff val="80000"/>
                  </a:schemeClr>
                </a:solidFill>
              </a:rPr>
              <a:t>.</a:t>
            </a:r>
          </a:p>
          <a:p>
            <a:pPr lvl="1" algn="just">
              <a:spcBef>
                <a:spcPts val="600"/>
              </a:spcBef>
              <a:spcAft>
                <a:spcPts val="600"/>
              </a:spcAft>
              <a:buFont typeface="Wingdings" charset="2"/>
              <a:buChar char="q"/>
            </a:pPr>
            <a:r>
              <a:rPr lang="en-US" sz="2600" dirty="0" smtClean="0"/>
              <a:t>There are some other ways of communication to </a:t>
            </a:r>
            <a:r>
              <a:rPr lang="en-US" sz="2600" dirty="0" smtClean="0">
                <a:solidFill>
                  <a:srgbClr val="3366FF"/>
                </a:solidFill>
              </a:rPr>
              <a:t>unclassified programs</a:t>
            </a:r>
            <a:r>
              <a:rPr lang="en-US" sz="2600" dirty="0" smtClean="0"/>
              <a: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28</a:t>
            </a:fld>
            <a:endParaRPr lang="en-US"/>
          </a:p>
        </p:txBody>
      </p:sp>
    </p:spTree>
    <p:extLst>
      <p:ext uri="{BB962C8B-B14F-4D97-AF65-F5344CB8AC3E}">
        <p14:creationId xmlns:p14="http://schemas.microsoft.com/office/powerpoint/2010/main" val="31169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9" presetClass="entr" presetSubtype="1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7" dur="5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142635"/>
            <a:ext cx="7466245" cy="750666"/>
          </a:xfrm>
        </p:spPr>
        <p:txBody>
          <a:bodyPr>
            <a:normAutofit/>
          </a:bodyPr>
          <a:lstStyle/>
          <a:p>
            <a:pPr>
              <a:lnSpc>
                <a:spcPct val="100000"/>
              </a:lnSpc>
            </a:pPr>
            <a:r>
              <a:rPr lang="en-US" sz="4000" b="1" dirty="0" smtClean="0">
                <a:ln w="17780" cmpd="sng">
                  <a:solidFill>
                    <a:schemeClr val="accent1">
                      <a:tint val="3000"/>
                    </a:schemeClr>
                  </a:solidFill>
                  <a:prstDash val="solid"/>
                  <a:miter lim="800000"/>
                </a:ln>
              </a:rPr>
              <a:t>Multilevel Security</a:t>
            </a:r>
            <a:endParaRPr lang="en-US" sz="40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5384" y="1465943"/>
            <a:ext cx="8431212" cy="4673600"/>
          </a:xfrm>
        </p:spPr>
        <p:txBody>
          <a:bodyPr>
            <a:noAutofit/>
          </a:bodyPr>
          <a:lstStyle/>
          <a:p>
            <a:pPr algn="just">
              <a:spcAft>
                <a:spcPts val="0"/>
              </a:spcAft>
              <a:buFont typeface="Wingdings" charset="2"/>
              <a:buChar char="q"/>
            </a:pPr>
            <a:r>
              <a:rPr lang="en-US" sz="2600" dirty="0" smtClean="0">
                <a:solidFill>
                  <a:srgbClr val="660066"/>
                </a:solidFill>
              </a:rPr>
              <a:t>Covert Channels</a:t>
            </a:r>
            <a:endParaRPr lang="en-US" sz="2600" dirty="0">
              <a:solidFill>
                <a:srgbClr val="660066"/>
              </a:solidFill>
            </a:endParaRPr>
          </a:p>
          <a:p>
            <a:pPr lvl="1" algn="just">
              <a:spcBef>
                <a:spcPts val="600"/>
              </a:spcBef>
              <a:spcAft>
                <a:spcPts val="600"/>
              </a:spcAft>
              <a:buFont typeface="Wingdings" charset="2"/>
              <a:buChar char="q"/>
            </a:pPr>
            <a:r>
              <a:rPr lang="en-US" sz="2600" dirty="0" smtClean="0"/>
              <a:t>In a distributed networking environment, workstations and </a:t>
            </a:r>
            <a:r>
              <a:rPr lang="en-US" sz="2600" dirty="0" smtClean="0">
                <a:solidFill>
                  <a:srgbClr val="660066"/>
                </a:solidFill>
              </a:rPr>
              <a:t>servers</a:t>
            </a:r>
            <a:r>
              <a:rPr lang="en-US" sz="2600" dirty="0" smtClean="0"/>
              <a:t> exchange data across WANs and LANs.</a:t>
            </a:r>
          </a:p>
          <a:p>
            <a:pPr lvl="1" algn="just">
              <a:spcBef>
                <a:spcPts val="600"/>
              </a:spcBef>
              <a:spcAft>
                <a:spcPts val="600"/>
              </a:spcAft>
              <a:buFont typeface="Wingdings" charset="2"/>
              <a:buChar char="q"/>
            </a:pPr>
            <a:r>
              <a:rPr lang="en-US" sz="2600" dirty="0" smtClean="0"/>
              <a:t>Covert Channel is </a:t>
            </a:r>
            <a:r>
              <a:rPr lang="en-US" sz="2600" dirty="0"/>
              <a:t>a type of computer attack that </a:t>
            </a:r>
            <a:r>
              <a:rPr lang="en-US" sz="2600" dirty="0" smtClean="0"/>
              <a:t>steals information from the server to a workstation using Trojan horse in disguise of a valid data transfer from the server to the workstations.</a:t>
            </a:r>
          </a:p>
          <a:p>
            <a:pPr lvl="1" algn="just">
              <a:spcBef>
                <a:spcPts val="600"/>
              </a:spcBef>
              <a:spcAft>
                <a:spcPts val="600"/>
              </a:spcAft>
              <a:buFont typeface="Wingdings" charset="2"/>
              <a:buChar char="q"/>
            </a:pPr>
            <a:r>
              <a:rPr lang="en-US" sz="2600" dirty="0" smtClean="0"/>
              <a:t>It uses TCP/IP protocol.</a:t>
            </a:r>
          </a:p>
          <a:p>
            <a:pPr lvl="1" algn="just">
              <a:spcBef>
                <a:spcPts val="600"/>
              </a:spcBef>
              <a:spcAft>
                <a:spcPts val="600"/>
              </a:spcAft>
              <a:buFont typeface="Wingdings" charset="2"/>
              <a:buChar char="q"/>
            </a:pPr>
            <a:r>
              <a:rPr lang="en-US" sz="2600" dirty="0" smtClean="0"/>
              <a:t>It is a hidden attack and is not easily detectable.</a:t>
            </a:r>
            <a:endParaRPr lang="en-US" sz="26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29</a:t>
            </a:fld>
            <a:endParaRPr lang="en-US"/>
          </a:p>
        </p:txBody>
      </p:sp>
    </p:spTree>
    <p:extLst>
      <p:ext uri="{BB962C8B-B14F-4D97-AF65-F5344CB8AC3E}">
        <p14:creationId xmlns:p14="http://schemas.microsoft.com/office/powerpoint/2010/main" val="112211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nodeType="click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nodeType="clickEffect">
                                  <p:stCondLst>
                                    <p:cond delay="0"/>
                                  </p:stCondLst>
                                  <p:iterate type="lt">
                                    <p:tmPct val="10000"/>
                                  </p:iterate>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4"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0"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800" decel="100000"/>
                                        <p:tgtEl>
                                          <p:spTgt spid="3">
                                            <p:txEl>
                                              <p:pRg st="2" end="2"/>
                                            </p:txEl>
                                          </p:spTgt>
                                        </p:tgtEl>
                                      </p:cBhvr>
                                    </p:animEffect>
                                    <p:anim calcmode="lin" valueType="num">
                                      <p:cBhvr>
                                        <p:cTn id="32"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0"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800" decel="100000"/>
                                        <p:tgtEl>
                                          <p:spTgt spid="3">
                                            <p:txEl>
                                              <p:pRg st="3" end="3"/>
                                            </p:txEl>
                                          </p:spTgt>
                                        </p:tgtEl>
                                      </p:cBhvr>
                                    </p:animEffect>
                                    <p:anim calcmode="lin" valueType="num">
                                      <p:cBhvr>
                                        <p:cTn id="42"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3"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4"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0"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800" decel="100000"/>
                                        <p:tgtEl>
                                          <p:spTgt spid="3">
                                            <p:txEl>
                                              <p:pRg st="4" end="4"/>
                                            </p:txEl>
                                          </p:spTgt>
                                        </p:tgtEl>
                                      </p:cBhvr>
                                    </p:animEffect>
                                    <p:anim calcmode="lin" valueType="num">
                                      <p:cBhvr>
                                        <p:cTn id="52"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3"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4"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5"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6"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800100"/>
            <a:ext cx="7466245" cy="1447800"/>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Multilevel Security : Mandatory Access Control (MAC)</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314434" y="2565579"/>
            <a:ext cx="8431212" cy="3646360"/>
          </a:xfrm>
        </p:spPr>
        <p:txBody>
          <a:bodyPr>
            <a:normAutofit fontScale="85000" lnSpcReduction="10000"/>
          </a:bodyPr>
          <a:lstStyle/>
          <a:p>
            <a:pPr>
              <a:spcBef>
                <a:spcPts val="1200"/>
              </a:spcBef>
              <a:spcAft>
                <a:spcPts val="1200"/>
              </a:spcAft>
              <a:buFont typeface="Wingdings" charset="2"/>
              <a:buChar char="q"/>
            </a:pPr>
            <a:r>
              <a:rPr lang="en-US" dirty="0" smtClean="0"/>
              <a:t>MACs are based on </a:t>
            </a:r>
            <a:r>
              <a:rPr lang="en-US" dirty="0" smtClean="0">
                <a:solidFill>
                  <a:srgbClr val="FF6600"/>
                </a:solidFill>
              </a:rPr>
              <a:t>Security Labels</a:t>
            </a:r>
            <a:r>
              <a:rPr lang="en-US" dirty="0" smtClean="0"/>
              <a:t> associated with each </a:t>
            </a:r>
            <a:r>
              <a:rPr lang="en-US" dirty="0" smtClean="0">
                <a:solidFill>
                  <a:srgbClr val="FF6600"/>
                </a:solidFill>
              </a:rPr>
              <a:t>data items </a:t>
            </a:r>
            <a:r>
              <a:rPr lang="en-US" dirty="0" smtClean="0"/>
              <a:t>and </a:t>
            </a:r>
            <a:r>
              <a:rPr lang="en-US" dirty="0" smtClean="0">
                <a:solidFill>
                  <a:srgbClr val="FF6600"/>
                </a:solidFill>
              </a:rPr>
              <a:t>each user</a:t>
            </a:r>
            <a:r>
              <a:rPr lang="en-US" dirty="0" smtClean="0"/>
              <a:t>.</a:t>
            </a:r>
          </a:p>
          <a:p>
            <a:pPr>
              <a:spcBef>
                <a:spcPts val="1200"/>
              </a:spcBef>
              <a:spcAft>
                <a:spcPts val="1200"/>
              </a:spcAft>
              <a:buFont typeface="Wingdings" charset="2"/>
              <a:buChar char="q"/>
            </a:pPr>
            <a:r>
              <a:rPr lang="en-US" dirty="0" smtClean="0"/>
              <a:t>A label on data item is called </a:t>
            </a:r>
            <a:r>
              <a:rPr lang="en-US" dirty="0" smtClean="0">
                <a:solidFill>
                  <a:srgbClr val="000090"/>
                </a:solidFill>
              </a:rPr>
              <a:t>Security Classification</a:t>
            </a:r>
            <a:r>
              <a:rPr lang="en-US" dirty="0" smtClean="0"/>
              <a:t>.</a:t>
            </a:r>
          </a:p>
          <a:p>
            <a:pPr>
              <a:spcBef>
                <a:spcPts val="1200"/>
              </a:spcBef>
              <a:spcAft>
                <a:spcPts val="1200"/>
              </a:spcAft>
              <a:buFont typeface="Wingdings" charset="2"/>
              <a:buChar char="q"/>
            </a:pPr>
            <a:r>
              <a:rPr lang="en-US" dirty="0" smtClean="0"/>
              <a:t>A label on an user is called </a:t>
            </a:r>
            <a:r>
              <a:rPr lang="en-US" dirty="0" smtClean="0">
                <a:solidFill>
                  <a:srgbClr val="660066"/>
                </a:solidFill>
              </a:rPr>
              <a:t>Security Clearance</a:t>
            </a:r>
            <a:r>
              <a:rPr lang="en-US" dirty="0" smtClean="0"/>
              <a:t>.</a:t>
            </a:r>
          </a:p>
          <a:p>
            <a:pPr>
              <a:spcBef>
                <a:spcPts val="1200"/>
              </a:spcBef>
              <a:spcAft>
                <a:spcPts val="1200"/>
              </a:spcAft>
              <a:buFont typeface="Wingdings" charset="2"/>
              <a:buChar char="q"/>
            </a:pPr>
            <a:r>
              <a:rPr lang="en-US" dirty="0" smtClean="0"/>
              <a:t>An user’s </a:t>
            </a:r>
            <a:r>
              <a:rPr lang="en-US" dirty="0" smtClean="0">
                <a:solidFill>
                  <a:srgbClr val="FF6600"/>
                </a:solidFill>
              </a:rPr>
              <a:t>Security Clearance</a:t>
            </a:r>
            <a:r>
              <a:rPr lang="en-US" dirty="0" smtClean="0"/>
              <a:t> must be greater than the </a:t>
            </a:r>
            <a:r>
              <a:rPr lang="en-US" dirty="0" smtClean="0">
                <a:solidFill>
                  <a:srgbClr val="FF6600"/>
                </a:solidFill>
              </a:rPr>
              <a:t>Security Classification</a:t>
            </a:r>
            <a:r>
              <a:rPr lang="en-US" dirty="0" smtClean="0"/>
              <a:t> of the data item to be accessed.</a:t>
            </a:r>
          </a:p>
        </p:txBody>
      </p:sp>
      <p:sp>
        <p:nvSpPr>
          <p:cNvPr id="4" name="Slide Number Placeholder 3"/>
          <p:cNvSpPr>
            <a:spLocks noGrp="1"/>
          </p:cNvSpPr>
          <p:nvPr>
            <p:ph type="sldNum" sz="quarter" idx="12"/>
          </p:nvPr>
        </p:nvSpPr>
        <p:spPr/>
        <p:txBody>
          <a:bodyPr/>
          <a:lstStyle/>
          <a:p>
            <a:fld id="{0BD64A48-B733-9243-8BE8-93F2CA4C1D52}" type="slidenum">
              <a:rPr lang="en-US" smtClean="0"/>
              <a:pPr/>
              <a:t>3</a:t>
            </a:fld>
            <a:endParaRPr lang="en-US"/>
          </a:p>
        </p:txBody>
      </p:sp>
    </p:spTree>
    <p:extLst>
      <p:ext uri="{BB962C8B-B14F-4D97-AF65-F5344CB8AC3E}">
        <p14:creationId xmlns:p14="http://schemas.microsoft.com/office/powerpoint/2010/main" val="55006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Scale>
                                      <p:cBhvr>
                                        <p:cTn id="25"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3">
                                            <p:txEl>
                                              <p:pRg st="0" end="0"/>
                                            </p:txEl>
                                          </p:spTgt>
                                        </p:tgtEl>
                                        <p:attrNameLst>
                                          <p:attrName>ppt_x</p:attrName>
                                          <p:attrName>ppt_y</p:attrName>
                                        </p:attrNameLst>
                                      </p:cBhvr>
                                    </p:animMotion>
                                    <p:animEffect transition="in" filter="fade">
                                      <p:cBhvr>
                                        <p:cTn id="27" dur="10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Scale>
                                      <p:cBhvr>
                                        <p:cTn id="3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
                                            <p:txEl>
                                              <p:pRg st="1" end="1"/>
                                            </p:txEl>
                                          </p:spTgt>
                                        </p:tgtEl>
                                        <p:attrNameLst>
                                          <p:attrName>ppt_x</p:attrName>
                                          <p:attrName>ppt_y</p:attrName>
                                        </p:attrNameLst>
                                      </p:cBhvr>
                                    </p:animMotion>
                                    <p:animEffect transition="in" filter="fade">
                                      <p:cBhvr>
                                        <p:cTn id="34" dur="10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2"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Scale>
                                      <p:cBhvr>
                                        <p:cTn id="39"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
                                            <p:txEl>
                                              <p:pRg st="2" end="2"/>
                                            </p:txEl>
                                          </p:spTgt>
                                        </p:tgtEl>
                                        <p:attrNameLst>
                                          <p:attrName>ppt_x</p:attrName>
                                          <p:attrName>ppt_y</p:attrName>
                                        </p:attrNameLst>
                                      </p:cBhvr>
                                    </p:animMotion>
                                    <p:animEffect transition="in" filter="fade">
                                      <p:cBhvr>
                                        <p:cTn id="41" dur="10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2"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Scale>
                                      <p:cBhvr>
                                        <p:cTn id="46"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3">
                                            <p:txEl>
                                              <p:pRg st="3" end="3"/>
                                            </p:txEl>
                                          </p:spTgt>
                                        </p:tgtEl>
                                        <p:attrNameLst>
                                          <p:attrName>ppt_x</p:attrName>
                                          <p:attrName>ppt_y</p:attrName>
                                        </p:attrNameLst>
                                      </p:cBhvr>
                                    </p:animMotion>
                                    <p:animEffect transition="in" filter="fade">
                                      <p:cBhvr>
                                        <p:cTn id="4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498918"/>
            <a:ext cx="7466245" cy="769716"/>
          </a:xfrm>
        </p:spPr>
        <p:txBody>
          <a:bodyPr>
            <a:normAutofit/>
          </a:bodyPr>
          <a:lstStyle/>
          <a:p>
            <a:pPr>
              <a:lnSpc>
                <a:spcPct val="100000"/>
              </a:lnSpc>
            </a:pPr>
            <a:r>
              <a:rPr lang="en-US" sz="4000" b="1" dirty="0" smtClean="0">
                <a:ln w="17780" cmpd="sng">
                  <a:solidFill>
                    <a:schemeClr val="accent1">
                      <a:tint val="3000"/>
                    </a:schemeClr>
                  </a:solidFill>
                  <a:prstDash val="solid"/>
                  <a:miter lim="800000"/>
                </a:ln>
              </a:rPr>
              <a:t>Multilevel Security</a:t>
            </a:r>
            <a:endParaRPr lang="en-US" sz="40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1760" y="1480457"/>
            <a:ext cx="8431212" cy="4641849"/>
          </a:xfrm>
        </p:spPr>
        <p:txBody>
          <a:bodyPr>
            <a:normAutofit fontScale="85000" lnSpcReduction="10000"/>
          </a:bodyPr>
          <a:lstStyle/>
          <a:p>
            <a:pPr algn="just">
              <a:spcAft>
                <a:spcPts val="0"/>
              </a:spcAft>
              <a:buFont typeface="Wingdings" charset="2"/>
              <a:buChar char="q"/>
            </a:pPr>
            <a:r>
              <a:rPr lang="en-US" dirty="0" smtClean="0">
                <a:solidFill>
                  <a:srgbClr val="660066"/>
                </a:solidFill>
              </a:rPr>
              <a:t>Covert Channels</a:t>
            </a:r>
            <a:endParaRPr lang="en-US" dirty="0">
              <a:solidFill>
                <a:srgbClr val="660066"/>
              </a:solidFill>
            </a:endParaRPr>
          </a:p>
          <a:p>
            <a:pPr lvl="1" algn="just">
              <a:lnSpc>
                <a:spcPct val="110000"/>
              </a:lnSpc>
              <a:spcBef>
                <a:spcPts val="600"/>
              </a:spcBef>
              <a:spcAft>
                <a:spcPts val="1200"/>
              </a:spcAft>
              <a:buFont typeface="Wingdings" charset="2"/>
              <a:buChar char="q"/>
            </a:pPr>
            <a:r>
              <a:rPr lang="en-US" dirty="0" smtClean="0"/>
              <a:t>Exploitation </a:t>
            </a:r>
            <a:r>
              <a:rPr lang="en-US" dirty="0"/>
              <a:t>may require the help of two Trojan horses. One runs at a high level and feeds high data into the channel, and the other Trojan horse runs at a lower level and reconstructs the high data for the malicious user from the signals received through the covert channel. </a:t>
            </a:r>
            <a:endParaRPr lang="en-US" dirty="0" smtClean="0"/>
          </a:p>
          <a:p>
            <a:pPr lvl="1" algn="just">
              <a:lnSpc>
                <a:spcPct val="110000"/>
              </a:lnSpc>
              <a:spcBef>
                <a:spcPts val="600"/>
              </a:spcBef>
              <a:spcAft>
                <a:spcPts val="1200"/>
              </a:spcAft>
              <a:buFont typeface="Wingdings" charset="2"/>
              <a:buChar char="q"/>
            </a:pPr>
            <a:r>
              <a:rPr lang="en-US" dirty="0" smtClean="0"/>
              <a:t>The </a:t>
            </a:r>
            <a:r>
              <a:rPr lang="en-US" dirty="0"/>
              <a:t>low Trojan horse is not needed if the high one can send a straightforward signal that can be directly interpreted. Also, as we explain later, malicious users can exploit some special kinds of covert channels directly without using any Trojan horses at all.</a:t>
            </a:r>
          </a:p>
        </p:txBody>
      </p:sp>
      <p:sp>
        <p:nvSpPr>
          <p:cNvPr id="4" name="Slide Number Placeholder 3"/>
          <p:cNvSpPr>
            <a:spLocks noGrp="1"/>
          </p:cNvSpPr>
          <p:nvPr>
            <p:ph type="sldNum" sz="quarter" idx="12"/>
          </p:nvPr>
        </p:nvSpPr>
        <p:spPr/>
        <p:txBody>
          <a:bodyPr/>
          <a:lstStyle/>
          <a:p>
            <a:fld id="{0BD64A48-B733-9243-8BE8-93F2CA4C1D52}" type="slidenum">
              <a:rPr lang="en-US" smtClean="0"/>
              <a:pPr/>
              <a:t>30</a:t>
            </a:fld>
            <a:endParaRPr lang="en-US"/>
          </a:p>
        </p:txBody>
      </p:sp>
    </p:spTree>
    <p:extLst>
      <p:ext uri="{BB962C8B-B14F-4D97-AF65-F5344CB8AC3E}">
        <p14:creationId xmlns:p14="http://schemas.microsoft.com/office/powerpoint/2010/main" val="132081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nodeType="click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460818"/>
            <a:ext cx="7466245" cy="807816"/>
          </a:xfrm>
        </p:spPr>
        <p:txBody>
          <a:bodyPr>
            <a:normAutofit/>
          </a:bodyPr>
          <a:lstStyle/>
          <a:p>
            <a:pPr>
              <a:lnSpc>
                <a:spcPct val="100000"/>
              </a:lnSpc>
            </a:pPr>
            <a:r>
              <a:rPr lang="en-US" sz="4000" b="1" dirty="0" smtClean="0">
                <a:ln w="17780" cmpd="sng">
                  <a:solidFill>
                    <a:schemeClr val="accent1">
                      <a:tint val="3000"/>
                    </a:schemeClr>
                  </a:solidFill>
                  <a:prstDash val="solid"/>
                  <a:miter lim="800000"/>
                </a:ln>
              </a:rPr>
              <a:t>Multilevel Security</a:t>
            </a:r>
            <a:endParaRPr lang="en-US" sz="40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5384" y="1465943"/>
            <a:ext cx="8431212" cy="4077607"/>
          </a:xfrm>
        </p:spPr>
        <p:txBody>
          <a:bodyPr>
            <a:normAutofit lnSpcReduction="10000"/>
          </a:bodyPr>
          <a:lstStyle/>
          <a:p>
            <a:pPr algn="just">
              <a:spcAft>
                <a:spcPts val="0"/>
              </a:spcAft>
              <a:buFont typeface="Wingdings" charset="2"/>
              <a:buChar char="q"/>
            </a:pPr>
            <a:r>
              <a:rPr lang="en-US" sz="2600" dirty="0" smtClean="0">
                <a:solidFill>
                  <a:srgbClr val="660066"/>
                </a:solidFill>
              </a:rPr>
              <a:t>Covert Channels (Example)</a:t>
            </a:r>
          </a:p>
          <a:p>
            <a:pPr algn="just">
              <a:spcAft>
                <a:spcPts val="0"/>
              </a:spcAft>
              <a:buNone/>
            </a:pPr>
            <a:endParaRPr lang="en-US" sz="2600" dirty="0">
              <a:solidFill>
                <a:srgbClr val="660066"/>
              </a:solidFill>
            </a:endParaRPr>
          </a:p>
          <a:p>
            <a:pPr lvl="1" algn="just">
              <a:spcBef>
                <a:spcPts val="600"/>
              </a:spcBef>
              <a:spcAft>
                <a:spcPts val="600"/>
              </a:spcAft>
              <a:buFont typeface="Wingdings" charset="2"/>
              <a:buChar char="q"/>
            </a:pPr>
            <a:r>
              <a:rPr lang="en-US" sz="2600" dirty="0" smtClean="0"/>
              <a:t>A workstation is retrieving data from a DB server.</a:t>
            </a:r>
          </a:p>
          <a:p>
            <a:pPr lvl="1" algn="just">
              <a:spcBef>
                <a:spcPts val="600"/>
              </a:spcBef>
              <a:spcAft>
                <a:spcPts val="600"/>
              </a:spcAft>
              <a:buFont typeface="Wingdings" charset="2"/>
              <a:buChar char="q"/>
            </a:pPr>
            <a:r>
              <a:rPr lang="en-US" sz="2600" dirty="0" smtClean="0"/>
              <a:t>The Trojan </a:t>
            </a:r>
            <a:r>
              <a:rPr lang="en-US" sz="2600" dirty="0"/>
              <a:t>horses at </a:t>
            </a:r>
            <a:r>
              <a:rPr lang="en-US" sz="2600" dirty="0" smtClean="0"/>
              <a:t>the DB server writes some extra bits of information in the data stream from Server to workstation.</a:t>
            </a:r>
          </a:p>
          <a:p>
            <a:pPr lvl="1" algn="just">
              <a:spcBef>
                <a:spcPts val="600"/>
              </a:spcBef>
              <a:spcAft>
                <a:spcPts val="600"/>
              </a:spcAft>
              <a:buFont typeface="Wingdings" charset="2"/>
              <a:buChar char="q"/>
            </a:pPr>
            <a:r>
              <a:rPr lang="en-US" sz="2600" dirty="0" smtClean="0"/>
              <a:t>When the bits are coming to the workstation, the extra bits are isolated by another malicious program and reconstructs information by the Trojan Horse.</a:t>
            </a:r>
            <a:endParaRPr lang="en-US" sz="26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31</a:t>
            </a:fld>
            <a:endParaRPr lang="en-US"/>
          </a:p>
        </p:txBody>
      </p:sp>
    </p:spTree>
    <p:extLst>
      <p:ext uri="{BB962C8B-B14F-4D97-AF65-F5344CB8AC3E}">
        <p14:creationId xmlns:p14="http://schemas.microsoft.com/office/powerpoint/2010/main" val="50715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nodeType="click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800" decel="100000"/>
                                        <p:tgtEl>
                                          <p:spTgt spid="3">
                                            <p:txEl>
                                              <p:pRg st="2" end="2"/>
                                            </p:txEl>
                                          </p:spTgt>
                                        </p:tgtEl>
                                      </p:cBhvr>
                                    </p:animEffect>
                                    <p:anim calcmode="lin" valueType="num">
                                      <p:cBhvr>
                                        <p:cTn id="2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800" decel="100000"/>
                                        <p:tgtEl>
                                          <p:spTgt spid="3">
                                            <p:txEl>
                                              <p:pRg st="3" end="3"/>
                                            </p:txEl>
                                          </p:spTgt>
                                        </p:tgtEl>
                                      </p:cBhvr>
                                    </p:animEffect>
                                    <p:anim calcmode="lin" valueType="num">
                                      <p:cBhvr>
                                        <p:cTn id="3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800" decel="100000"/>
                                        <p:tgtEl>
                                          <p:spTgt spid="3">
                                            <p:txEl>
                                              <p:pRg st="4" end="4"/>
                                            </p:txEl>
                                          </p:spTgt>
                                        </p:tgtEl>
                                      </p:cBhvr>
                                    </p:animEffect>
                                    <p:anim calcmode="lin" valueType="num">
                                      <p:cBhvr>
                                        <p:cTn id="4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1"/>
            </p:custDataLst>
          </p:nvPr>
        </p:nvSpPr>
        <p:spPr>
          <a:xfrm>
            <a:off x="457200" y="274638"/>
            <a:ext cx="8229600" cy="575368"/>
          </a:xfrm>
        </p:spPr>
        <p:txBody>
          <a:bodyPr>
            <a:normAutofit fontScale="90000"/>
          </a:bodyPr>
          <a:lstStyle/>
          <a:p>
            <a:r>
              <a:rPr lang="en-US" altLang="en-US" sz="3600" b="1" dirty="0" smtClean="0"/>
              <a:t>Multilevel DBMSs Architecture</a:t>
            </a:r>
          </a:p>
        </p:txBody>
      </p:sp>
      <p:pic>
        <p:nvPicPr>
          <p:cNvPr id="34819" name="Picture 3"/>
          <p:cNvPicPr>
            <a:picLocks noGrp="1" noChangeAspect="1" noChangeArrowheads="1"/>
          </p:cNvPicPr>
          <p:nvPr>
            <p:ph type="body" idx="1"/>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1648496" y="2946400"/>
            <a:ext cx="6097805" cy="3911600"/>
          </a:xfrm>
          <a:noFill/>
        </p:spPr>
      </p:pic>
      <p:sp>
        <p:nvSpPr>
          <p:cNvPr id="34820" name="Text Box 4"/>
          <p:cNvSpPr txBox="1">
            <a:spLocks noChangeArrowheads="1"/>
          </p:cNvSpPr>
          <p:nvPr>
            <p:custDataLst>
              <p:tags r:id="rId3"/>
            </p:custDataLst>
          </p:nvPr>
        </p:nvSpPr>
        <p:spPr bwMode="auto">
          <a:xfrm>
            <a:off x="334851" y="959303"/>
            <a:ext cx="8500056"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Blip>
                <a:blip r:embed="rId6"/>
              </a:buBlip>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50000"/>
              </a:spcBef>
              <a:buFontTx/>
              <a:buChar char="•"/>
            </a:pPr>
            <a:r>
              <a:rPr lang="en-US" altLang="en-US" sz="2600" dirty="0">
                <a:latin typeface="+mj-lt"/>
              </a:rPr>
              <a:t>  </a:t>
            </a:r>
            <a:r>
              <a:rPr lang="en-US" altLang="en-US" sz="2600" b="1" dirty="0">
                <a:latin typeface="+mj-lt"/>
              </a:rPr>
              <a:t>Trusted </a:t>
            </a:r>
            <a:r>
              <a:rPr lang="en-US" altLang="en-US" sz="2600" b="1" dirty="0" smtClean="0">
                <a:latin typeface="+mj-lt"/>
              </a:rPr>
              <a:t>subject</a:t>
            </a:r>
            <a:r>
              <a:rPr lang="en-US" altLang="en-US" sz="2600" b="1" dirty="0">
                <a:latin typeface="+mj-lt"/>
              </a:rPr>
              <a:t>:</a:t>
            </a:r>
            <a:r>
              <a:rPr lang="en-US" altLang="en-US" sz="2600" b="1" dirty="0" smtClean="0">
                <a:latin typeface="+mj-lt"/>
              </a:rPr>
              <a:t> </a:t>
            </a:r>
            <a:r>
              <a:rPr lang="en-US" altLang="en-US" sz="2600" dirty="0">
                <a:latin typeface="+mj-lt"/>
              </a:rPr>
              <a:t>The DBMS itself must be trusted to ensure mandatory policy</a:t>
            </a:r>
          </a:p>
          <a:p>
            <a:pPr algn="just">
              <a:spcBef>
                <a:spcPct val="50000"/>
              </a:spcBef>
              <a:buFontTx/>
              <a:buChar char="•"/>
            </a:pPr>
            <a:r>
              <a:rPr lang="en-US" altLang="en-US" sz="2600" dirty="0">
                <a:latin typeface="+mj-lt"/>
              </a:rPr>
              <a:t>  </a:t>
            </a:r>
            <a:r>
              <a:rPr lang="en-US" altLang="en-US" sz="2600" b="1" dirty="0">
                <a:latin typeface="+mj-lt"/>
              </a:rPr>
              <a:t>Trusted Computing Base: </a:t>
            </a:r>
            <a:r>
              <a:rPr lang="en-US" altLang="en-US" sz="2600" dirty="0">
                <a:latin typeface="+mj-lt"/>
              </a:rPr>
              <a:t>Data are partitioned in different databases, one for each level</a:t>
            </a:r>
          </a:p>
        </p:txBody>
      </p:sp>
      <p:sp>
        <p:nvSpPr>
          <p:cNvPr id="2" name="Slide Number Placeholder 1"/>
          <p:cNvSpPr>
            <a:spLocks noGrp="1"/>
          </p:cNvSpPr>
          <p:nvPr>
            <p:ph type="sldNum" sz="quarter" idx="12"/>
          </p:nvPr>
        </p:nvSpPr>
        <p:spPr/>
        <p:txBody>
          <a:bodyPr/>
          <a:lstStyle/>
          <a:p>
            <a:fld id="{0BD64A48-B733-9243-8BE8-93F2CA4C1D52}" type="slidenum">
              <a:rPr lang="en-US" smtClean="0"/>
              <a:pPr/>
              <a:t>32</a:t>
            </a:fld>
            <a:endParaRPr lang="en-US"/>
          </a:p>
        </p:txBody>
      </p:sp>
    </p:spTree>
    <p:extLst>
      <p:ext uri="{BB962C8B-B14F-4D97-AF65-F5344CB8AC3E}">
        <p14:creationId xmlns:p14="http://schemas.microsoft.com/office/powerpoint/2010/main" val="2420485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altLang="en-US" smtClean="0"/>
              <a:t>Reference</a:t>
            </a:r>
          </a:p>
        </p:txBody>
      </p:sp>
      <p:sp>
        <p:nvSpPr>
          <p:cNvPr id="35843" name="Rectangle 3"/>
          <p:cNvSpPr>
            <a:spLocks noGrp="1" noChangeArrowheads="1"/>
          </p:cNvSpPr>
          <p:nvPr>
            <p:ph type="body" idx="1"/>
            <p:custDataLst>
              <p:tags r:id="rId2"/>
            </p:custDataLst>
          </p:nvPr>
        </p:nvSpPr>
        <p:spPr/>
        <p:txBody>
          <a:bodyPr>
            <a:normAutofit/>
          </a:bodyPr>
          <a:lstStyle/>
          <a:p>
            <a:r>
              <a:rPr lang="en-US" altLang="en-US" sz="2600" dirty="0" err="1" smtClean="0"/>
              <a:t>Sushil</a:t>
            </a:r>
            <a:r>
              <a:rPr lang="en-US" altLang="en-US" sz="2600" dirty="0" smtClean="0"/>
              <a:t> </a:t>
            </a:r>
            <a:r>
              <a:rPr lang="en-US" altLang="en-US" sz="2600" dirty="0" err="1" smtClean="0"/>
              <a:t>Jajodia</a:t>
            </a:r>
            <a:r>
              <a:rPr lang="en-US" altLang="en-US" sz="2600" dirty="0" smtClean="0"/>
              <a:t> and Ravi S. Sandhu, “Toward a Multilevel Secure Relational Model”, essay 20</a:t>
            </a:r>
          </a:p>
        </p:txBody>
      </p:sp>
      <p:sp>
        <p:nvSpPr>
          <p:cNvPr id="2" name="Slide Number Placeholder 1"/>
          <p:cNvSpPr>
            <a:spLocks noGrp="1"/>
          </p:cNvSpPr>
          <p:nvPr>
            <p:ph type="sldNum" sz="quarter" idx="12"/>
          </p:nvPr>
        </p:nvSpPr>
        <p:spPr/>
        <p:txBody>
          <a:bodyPr/>
          <a:lstStyle/>
          <a:p>
            <a:fld id="{0BD64A48-B733-9243-8BE8-93F2CA4C1D52}" type="slidenum">
              <a:rPr lang="en-US" smtClean="0"/>
              <a:pPr/>
              <a:t>33</a:t>
            </a:fld>
            <a:endParaRPr lang="en-US"/>
          </a:p>
        </p:txBody>
      </p:sp>
    </p:spTree>
    <p:extLst>
      <p:ext uri="{BB962C8B-B14F-4D97-AF65-F5344CB8AC3E}">
        <p14:creationId xmlns:p14="http://schemas.microsoft.com/office/powerpoint/2010/main" val="4043655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84" y="115200"/>
            <a:ext cx="8268644" cy="97926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Inference &amp; Aggregation</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352534" y="1122144"/>
            <a:ext cx="8431212" cy="5234206"/>
          </a:xfrm>
        </p:spPr>
        <p:txBody>
          <a:bodyPr>
            <a:normAutofit fontScale="92500" lnSpcReduction="20000"/>
          </a:bodyPr>
          <a:lstStyle/>
          <a:p>
            <a:pPr algn="just">
              <a:spcAft>
                <a:spcPts val="0"/>
              </a:spcAft>
              <a:buFont typeface="Wingdings" charset="2"/>
              <a:buChar char="q"/>
            </a:pPr>
            <a:r>
              <a:rPr lang="en-US" sz="2900" b="1" dirty="0" smtClean="0">
                <a:solidFill>
                  <a:srgbClr val="660066"/>
                </a:solidFill>
              </a:rPr>
              <a:t>Inference</a:t>
            </a:r>
            <a:endParaRPr lang="en-US" sz="2900" b="1" dirty="0">
              <a:solidFill>
                <a:srgbClr val="660066"/>
              </a:solidFill>
            </a:endParaRPr>
          </a:p>
          <a:p>
            <a:pPr lvl="1" algn="just">
              <a:spcBef>
                <a:spcPts val="600"/>
              </a:spcBef>
              <a:spcAft>
                <a:spcPts val="600"/>
              </a:spcAft>
              <a:buFont typeface="Wingdings" charset="2"/>
              <a:buChar char="q"/>
            </a:pPr>
            <a:r>
              <a:rPr lang="en-US" dirty="0" smtClean="0"/>
              <a:t>Inference is when you do multiple queries and you then have the ability to infer new information that normally you could not access directly.   You infer new things from the data set you have consulted.</a:t>
            </a:r>
          </a:p>
          <a:p>
            <a:pPr lvl="1" algn="just">
              <a:spcBef>
                <a:spcPts val="600"/>
              </a:spcBef>
              <a:spcAft>
                <a:spcPts val="600"/>
              </a:spcAft>
              <a:buFont typeface="Wingdings" charset="2"/>
              <a:buChar char="q"/>
            </a:pPr>
            <a:r>
              <a:rPr lang="en-US" dirty="0" smtClean="0"/>
              <a:t>Users can draw inferences from the information they obtain from the database.</a:t>
            </a:r>
          </a:p>
          <a:p>
            <a:pPr lvl="2" algn="just">
              <a:spcBef>
                <a:spcPts val="600"/>
              </a:spcBef>
              <a:spcAft>
                <a:spcPts val="600"/>
              </a:spcAft>
              <a:buFont typeface="Wingdings" charset="2"/>
              <a:buChar char="q"/>
            </a:pPr>
            <a:r>
              <a:rPr lang="en-US" sz="2800" dirty="0" smtClean="0"/>
              <a:t>An unclassified user legitimately accesses unclassified information from which that user is able to deduce secrete information.</a:t>
            </a:r>
          </a:p>
          <a:p>
            <a:pPr lvl="1" algn="just">
              <a:spcBef>
                <a:spcPts val="600"/>
              </a:spcBef>
              <a:spcAft>
                <a:spcPts val="600"/>
              </a:spcAft>
              <a:buFont typeface="Wingdings" charset="2"/>
              <a:buChar char="q"/>
            </a:pPr>
            <a:r>
              <a:rPr lang="en-US" dirty="0" smtClean="0">
                <a:solidFill>
                  <a:srgbClr val="FF6600"/>
                </a:solidFill>
              </a:rPr>
              <a:t>It presents a security breach</a:t>
            </a:r>
            <a:r>
              <a:rPr lang="en-US" dirty="0" smtClean="0"/>
              <a:t> if highly classified information can be inferred from less classified information.</a:t>
            </a:r>
          </a:p>
        </p:txBody>
      </p:sp>
      <p:sp>
        <p:nvSpPr>
          <p:cNvPr id="4" name="Slide Number Placeholder 3"/>
          <p:cNvSpPr>
            <a:spLocks noGrp="1"/>
          </p:cNvSpPr>
          <p:nvPr>
            <p:ph type="sldNum" sz="quarter" idx="12"/>
          </p:nvPr>
        </p:nvSpPr>
        <p:spPr/>
        <p:txBody>
          <a:bodyPr/>
          <a:lstStyle/>
          <a:p>
            <a:fld id="{0BD64A48-B733-9243-8BE8-93F2CA4C1D52}" type="slidenum">
              <a:rPr lang="en-US" smtClean="0"/>
              <a:pPr/>
              <a:t>34</a:t>
            </a:fld>
            <a:endParaRPr lang="en-US"/>
          </a:p>
        </p:txBody>
      </p:sp>
    </p:spTree>
    <p:extLst>
      <p:ext uri="{BB962C8B-B14F-4D97-AF65-F5344CB8AC3E}">
        <p14:creationId xmlns:p14="http://schemas.microsoft.com/office/powerpoint/2010/main" val="384924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568370"/>
          </a:xfrm>
        </p:spPr>
        <p:txBody>
          <a:bodyPr>
            <a:normAutofit lnSpcReduction="10000"/>
          </a:bodyPr>
          <a:lstStyle/>
          <a:p>
            <a:pPr>
              <a:buNone/>
            </a:pPr>
            <a:r>
              <a:rPr lang="en-US" sz="2800" b="1" dirty="0" smtClean="0">
                <a:solidFill>
                  <a:srgbClr val="660066"/>
                </a:solidFill>
              </a:rPr>
              <a:t>Inference (</a:t>
            </a:r>
            <a:r>
              <a:rPr lang="en-US" sz="2600" b="1" dirty="0" smtClean="0"/>
              <a:t>Example):</a:t>
            </a:r>
          </a:p>
          <a:p>
            <a:pPr algn="just"/>
            <a:r>
              <a:rPr lang="en-US" sz="2600" dirty="0" smtClean="0"/>
              <a:t>Imagine that you are the database administrator for a military transportation system. </a:t>
            </a:r>
          </a:p>
          <a:p>
            <a:pPr algn="just"/>
            <a:endParaRPr lang="en-US" sz="2600" dirty="0" smtClean="0"/>
          </a:p>
          <a:p>
            <a:pPr algn="just"/>
            <a:r>
              <a:rPr lang="en-US" sz="2600" dirty="0" smtClean="0"/>
              <a:t>You have a table named cargo in your database that contains information on the various cargo holds available on each outbound airplane.</a:t>
            </a:r>
          </a:p>
          <a:p>
            <a:pPr algn="just"/>
            <a:endParaRPr lang="en-US" sz="2600" dirty="0" smtClean="0"/>
          </a:p>
          <a:p>
            <a:pPr algn="just"/>
            <a:r>
              <a:rPr lang="en-US" sz="2600" dirty="0" smtClean="0"/>
              <a:t>Each row in the table represents a single shipment and lists the contents of that shipment and the flight identification number.</a:t>
            </a:r>
            <a:endParaRPr lang="en-US" sz="2600" dirty="0"/>
          </a:p>
        </p:txBody>
      </p:sp>
      <p:sp>
        <p:nvSpPr>
          <p:cNvPr id="4" name="Title 1"/>
          <p:cNvSpPr>
            <a:spLocks noGrp="1"/>
          </p:cNvSpPr>
          <p:nvPr>
            <p:ph type="title"/>
          </p:nvPr>
        </p:nvSpPr>
        <p:spPr>
          <a:xfrm>
            <a:off x="523984" y="289368"/>
            <a:ext cx="8268644" cy="97926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Inference &amp; Aggregation</a:t>
            </a:r>
            <a:endParaRPr lang="en-US" sz="3600" b="1" dirty="0">
              <a:ln w="17780" cmpd="sng">
                <a:solidFill>
                  <a:schemeClr val="accent1">
                    <a:tint val="3000"/>
                  </a:schemeClr>
                </a:solidFill>
                <a:prstDash val="solid"/>
                <a:miter lim="800000"/>
              </a:ln>
            </a:endParaRPr>
          </a:p>
        </p:txBody>
      </p:sp>
      <p:sp>
        <p:nvSpPr>
          <p:cNvPr id="5" name="Slide Number Placeholder 4"/>
          <p:cNvSpPr>
            <a:spLocks noGrp="1"/>
          </p:cNvSpPr>
          <p:nvPr>
            <p:ph type="sldNum" sz="quarter" idx="12"/>
          </p:nvPr>
        </p:nvSpPr>
        <p:spPr/>
        <p:txBody>
          <a:bodyPr/>
          <a:lstStyle/>
          <a:p>
            <a:fld id="{0BD64A48-B733-9243-8BE8-93F2CA4C1D52}"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4900"/>
            <a:ext cx="8229600" cy="5448300"/>
          </a:xfrm>
        </p:spPr>
        <p:txBody>
          <a:bodyPr>
            <a:normAutofit/>
          </a:bodyPr>
          <a:lstStyle/>
          <a:p>
            <a:pPr algn="just"/>
            <a:r>
              <a:rPr lang="en-US" sz="2600" dirty="0" smtClean="0"/>
              <a:t>The cargo table appears as follows:</a:t>
            </a:r>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endParaRPr lang="en-US" sz="2600" dirty="0" smtClean="0"/>
          </a:p>
          <a:p>
            <a:pPr algn="just"/>
            <a:r>
              <a:rPr lang="en-US" sz="2600" dirty="0" smtClean="0"/>
              <a:t>Suppose that General Jones (who has a Top Secret security clearance) comes along and requests information on the cargo carried by flight 1254.  The general would (correctly) see all four shipments. </a:t>
            </a:r>
            <a:endParaRPr lang="en-US" sz="2600" dirty="0"/>
          </a:p>
        </p:txBody>
      </p:sp>
      <p:pic>
        <p:nvPicPr>
          <p:cNvPr id="168962" name="Picture 2"/>
          <p:cNvPicPr>
            <a:picLocks noChangeAspect="1" noChangeArrowheads="1"/>
          </p:cNvPicPr>
          <p:nvPr/>
        </p:nvPicPr>
        <p:blipFill>
          <a:blip r:embed="rId2"/>
          <a:srcRect/>
          <a:stretch>
            <a:fillRect/>
          </a:stretch>
        </p:blipFill>
        <p:spPr bwMode="auto">
          <a:xfrm>
            <a:off x="813517" y="1779588"/>
            <a:ext cx="7611895" cy="2356983"/>
          </a:xfrm>
          <a:prstGeom prst="rect">
            <a:avLst/>
          </a:prstGeom>
          <a:noFill/>
          <a:ln w="9525">
            <a:noFill/>
            <a:miter lim="800000"/>
            <a:headEnd/>
            <a:tailEnd/>
          </a:ln>
          <a:effectLst/>
        </p:spPr>
      </p:pic>
      <p:sp>
        <p:nvSpPr>
          <p:cNvPr id="5" name="Title 1"/>
          <p:cNvSpPr>
            <a:spLocks noGrp="1"/>
          </p:cNvSpPr>
          <p:nvPr>
            <p:ph type="title"/>
          </p:nvPr>
        </p:nvSpPr>
        <p:spPr>
          <a:xfrm>
            <a:off x="523984" y="289368"/>
            <a:ext cx="8268644" cy="97926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Inference &amp; Aggregation</a:t>
            </a:r>
            <a:endParaRPr lang="en-US" sz="3600" b="1" dirty="0">
              <a:ln w="17780" cmpd="sng">
                <a:solidFill>
                  <a:schemeClr val="accent1">
                    <a:tint val="3000"/>
                  </a:schemeClr>
                </a:solidFill>
                <a:prstDash val="solid"/>
                <a:miter lim="800000"/>
              </a:ln>
            </a:endParaRPr>
          </a:p>
        </p:txBody>
      </p:sp>
      <p:sp>
        <p:nvSpPr>
          <p:cNvPr id="6" name="Slide Number Placeholder 5"/>
          <p:cNvSpPr>
            <a:spLocks noGrp="1"/>
          </p:cNvSpPr>
          <p:nvPr>
            <p:ph type="sldNum" sz="quarter" idx="12"/>
          </p:nvPr>
        </p:nvSpPr>
        <p:spPr/>
        <p:txBody>
          <a:bodyPr/>
          <a:lstStyle/>
          <a:p>
            <a:fld id="{0BD64A48-B733-9243-8BE8-93F2CA4C1D52}"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On the other hand, if Private Smith (who has no security clearance) requests the data, the private would see the following table:</a:t>
            </a:r>
          </a:p>
          <a:p>
            <a:pPr algn="just"/>
            <a:endParaRPr lang="en-US" sz="2600" dirty="0"/>
          </a:p>
        </p:txBody>
      </p:sp>
      <p:pic>
        <p:nvPicPr>
          <p:cNvPr id="169986" name="Picture 2"/>
          <p:cNvPicPr>
            <a:picLocks noChangeAspect="1" noChangeArrowheads="1"/>
          </p:cNvPicPr>
          <p:nvPr/>
        </p:nvPicPr>
        <p:blipFill>
          <a:blip r:embed="rId2"/>
          <a:srcRect/>
          <a:stretch>
            <a:fillRect/>
          </a:stretch>
        </p:blipFill>
        <p:spPr bwMode="auto">
          <a:xfrm>
            <a:off x="820050" y="3262313"/>
            <a:ext cx="7714344" cy="1703421"/>
          </a:xfrm>
          <a:prstGeom prst="rect">
            <a:avLst/>
          </a:prstGeom>
          <a:noFill/>
          <a:ln w="9525">
            <a:noFill/>
            <a:miter lim="800000"/>
            <a:headEnd/>
            <a:tailEnd/>
          </a:ln>
          <a:effectLst/>
        </p:spPr>
      </p:pic>
      <p:sp>
        <p:nvSpPr>
          <p:cNvPr id="5" name="Title 1"/>
          <p:cNvSpPr>
            <a:spLocks noGrp="1"/>
          </p:cNvSpPr>
          <p:nvPr>
            <p:ph type="title"/>
          </p:nvPr>
        </p:nvSpPr>
        <p:spPr>
          <a:xfrm>
            <a:off x="523984" y="289368"/>
            <a:ext cx="8268644" cy="979266"/>
          </a:xfrm>
        </p:spPr>
        <p:txBody>
          <a:bodyPr>
            <a:normAutofit/>
          </a:bodyPr>
          <a:lstStyle/>
          <a:p>
            <a:pPr>
              <a:lnSpc>
                <a:spcPct val="100000"/>
              </a:lnSpc>
            </a:pPr>
            <a:r>
              <a:rPr lang="en-US" sz="4000" b="1" dirty="0" smtClean="0">
                <a:ln w="17780" cmpd="sng">
                  <a:solidFill>
                    <a:schemeClr val="accent1">
                      <a:tint val="3000"/>
                    </a:schemeClr>
                  </a:solidFill>
                  <a:prstDash val="solid"/>
                  <a:miter lim="800000"/>
                </a:ln>
              </a:rPr>
              <a:t>Inference &amp; Aggregation</a:t>
            </a:r>
            <a:endParaRPr lang="en-US" sz="4000" b="1" dirty="0">
              <a:ln w="17780" cmpd="sng">
                <a:solidFill>
                  <a:schemeClr val="accent1">
                    <a:tint val="3000"/>
                  </a:schemeClr>
                </a:solidFill>
                <a:prstDash val="solid"/>
                <a:miter lim="800000"/>
              </a:ln>
            </a:endParaRPr>
          </a:p>
        </p:txBody>
      </p:sp>
      <p:sp>
        <p:nvSpPr>
          <p:cNvPr id="6" name="Slide Number Placeholder 5"/>
          <p:cNvSpPr>
            <a:spLocks noGrp="1"/>
          </p:cNvSpPr>
          <p:nvPr>
            <p:ph type="sldNum" sz="quarter" idx="12"/>
          </p:nvPr>
        </p:nvSpPr>
        <p:spPr/>
        <p:txBody>
          <a:bodyPr/>
          <a:lstStyle/>
          <a:p>
            <a:fld id="{0BD64A48-B733-9243-8BE8-93F2CA4C1D52}"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84" y="403668"/>
            <a:ext cx="8268644" cy="864966"/>
          </a:xfrm>
        </p:spPr>
        <p:txBody>
          <a:bodyPr>
            <a:normAutofit/>
          </a:bodyPr>
          <a:lstStyle/>
          <a:p>
            <a:pPr>
              <a:lnSpc>
                <a:spcPct val="100000"/>
              </a:lnSpc>
            </a:pPr>
            <a:r>
              <a:rPr lang="en-US" sz="4000" b="1" dirty="0">
                <a:ln w="17780" cmpd="sng">
                  <a:solidFill>
                    <a:schemeClr val="accent1">
                      <a:tint val="3000"/>
                    </a:schemeClr>
                  </a:solidFill>
                  <a:prstDash val="solid"/>
                  <a:miter lim="800000"/>
                </a:ln>
              </a:rPr>
              <a:t>Inference &amp; Aggregation</a:t>
            </a:r>
          </a:p>
        </p:txBody>
      </p:sp>
      <p:sp>
        <p:nvSpPr>
          <p:cNvPr id="3" name="Content Placeholder 2"/>
          <p:cNvSpPr>
            <a:spLocks noGrp="1"/>
          </p:cNvSpPr>
          <p:nvPr>
            <p:ph idx="1"/>
          </p:nvPr>
        </p:nvSpPr>
        <p:spPr>
          <a:xfrm>
            <a:off x="323316" y="1650553"/>
            <a:ext cx="8431212" cy="4705797"/>
          </a:xfrm>
        </p:spPr>
        <p:txBody>
          <a:bodyPr>
            <a:normAutofit/>
          </a:bodyPr>
          <a:lstStyle/>
          <a:p>
            <a:pPr lvl="1">
              <a:spcBef>
                <a:spcPts val="600"/>
              </a:spcBef>
              <a:spcAft>
                <a:spcPts val="600"/>
              </a:spcAft>
              <a:buFont typeface="Wingdings" charset="2"/>
              <a:buChar char="q"/>
            </a:pPr>
            <a:r>
              <a:rPr lang="en-US" dirty="0" smtClean="0"/>
              <a:t>Two important cases of the inference problem:</a:t>
            </a:r>
          </a:p>
          <a:p>
            <a:pPr lvl="3" algn="just">
              <a:spcBef>
                <a:spcPts val="600"/>
              </a:spcBef>
              <a:spcAft>
                <a:spcPts val="600"/>
              </a:spcAft>
              <a:buFont typeface="Wingdings" charset="2"/>
              <a:buChar char="q"/>
            </a:pPr>
            <a:r>
              <a:rPr lang="en-US" sz="2600" dirty="0" smtClean="0">
                <a:solidFill>
                  <a:srgbClr val="3366FF"/>
                </a:solidFill>
              </a:rPr>
              <a:t>Aggregation problems:</a:t>
            </a:r>
            <a:r>
              <a:rPr lang="en-US" sz="2600" dirty="0" smtClean="0"/>
              <a:t> occurs whenever there is a collection of data items that is classified at a higher level than the levels of individual data items. </a:t>
            </a:r>
          </a:p>
          <a:p>
            <a:pPr marL="914400" lvl="3" indent="0" algn="just">
              <a:spcBef>
                <a:spcPts val="600"/>
              </a:spcBef>
              <a:spcAft>
                <a:spcPts val="600"/>
              </a:spcAft>
              <a:buNone/>
            </a:pPr>
            <a:r>
              <a:rPr lang="en-US" sz="2600" dirty="0" smtClean="0"/>
              <a:t>Example: </a:t>
            </a:r>
          </a:p>
          <a:p>
            <a:pPr lvl="4" algn="just">
              <a:spcBef>
                <a:spcPts val="600"/>
              </a:spcBef>
              <a:spcAft>
                <a:spcPts val="600"/>
              </a:spcAft>
              <a:buFont typeface="Wingdings" charset="2"/>
              <a:buChar char="u"/>
            </a:pPr>
            <a:r>
              <a:rPr lang="en-US" sz="2600" dirty="0" smtClean="0">
                <a:solidFill>
                  <a:srgbClr val="3366FF"/>
                </a:solidFill>
              </a:rPr>
              <a:t>individual</a:t>
            </a:r>
            <a:r>
              <a:rPr lang="en-US" sz="2600" dirty="0" smtClean="0"/>
              <a:t> sales figure for branch offices might be less sensitive that the </a:t>
            </a:r>
            <a:r>
              <a:rPr lang="en-US" sz="2600" dirty="0" smtClean="0">
                <a:solidFill>
                  <a:srgbClr val="3366FF"/>
                </a:solidFill>
              </a:rPr>
              <a:t>aggregate sales figure</a:t>
            </a:r>
            <a:r>
              <a:rPr lang="en-US" sz="2600" dirty="0" smtClean="0"/>
              <a:t> for the entire company.</a:t>
            </a:r>
          </a:p>
        </p:txBody>
      </p:sp>
      <p:sp>
        <p:nvSpPr>
          <p:cNvPr id="4" name="Slide Number Placeholder 3"/>
          <p:cNvSpPr>
            <a:spLocks noGrp="1"/>
          </p:cNvSpPr>
          <p:nvPr>
            <p:ph type="sldNum" sz="quarter" idx="12"/>
          </p:nvPr>
        </p:nvSpPr>
        <p:spPr/>
        <p:txBody>
          <a:bodyPr/>
          <a:lstStyle/>
          <a:p>
            <a:fld id="{0BD64A48-B733-9243-8BE8-93F2CA4C1D52}" type="slidenum">
              <a:rPr lang="en-US" smtClean="0"/>
              <a:pPr/>
              <a:t>38</a:t>
            </a:fld>
            <a:endParaRPr lang="en-US"/>
          </a:p>
        </p:txBody>
      </p:sp>
    </p:spTree>
    <p:extLst>
      <p:ext uri="{BB962C8B-B14F-4D97-AF65-F5344CB8AC3E}">
        <p14:creationId xmlns:p14="http://schemas.microsoft.com/office/powerpoint/2010/main" val="314532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84" y="517968"/>
            <a:ext cx="8268644" cy="750666"/>
          </a:xfrm>
        </p:spPr>
        <p:txBody>
          <a:bodyPr>
            <a:normAutofit/>
          </a:bodyPr>
          <a:lstStyle/>
          <a:p>
            <a:pPr>
              <a:lnSpc>
                <a:spcPct val="100000"/>
              </a:lnSpc>
            </a:pPr>
            <a:r>
              <a:rPr lang="en-US" sz="4000" b="1" dirty="0">
                <a:ln w="17780" cmpd="sng">
                  <a:solidFill>
                    <a:schemeClr val="accent1">
                      <a:tint val="3000"/>
                    </a:schemeClr>
                  </a:solidFill>
                  <a:prstDash val="solid"/>
                  <a:miter lim="800000"/>
                </a:ln>
              </a:rPr>
              <a:t>Inference &amp; Aggregation</a:t>
            </a:r>
          </a:p>
        </p:txBody>
      </p:sp>
      <p:sp>
        <p:nvSpPr>
          <p:cNvPr id="3" name="Content Placeholder 2"/>
          <p:cNvSpPr>
            <a:spLocks noGrp="1"/>
          </p:cNvSpPr>
          <p:nvPr>
            <p:ph idx="1"/>
          </p:nvPr>
        </p:nvSpPr>
        <p:spPr>
          <a:xfrm>
            <a:off x="361416" y="1612453"/>
            <a:ext cx="8431212" cy="4743897"/>
          </a:xfrm>
        </p:spPr>
        <p:txBody>
          <a:bodyPr>
            <a:normAutofit lnSpcReduction="10000"/>
          </a:bodyPr>
          <a:lstStyle/>
          <a:p>
            <a:pPr lvl="1">
              <a:spcBef>
                <a:spcPts val="600"/>
              </a:spcBef>
              <a:spcAft>
                <a:spcPts val="600"/>
              </a:spcAft>
              <a:buFont typeface="Wingdings" charset="2"/>
              <a:buChar char="q"/>
            </a:pPr>
            <a:r>
              <a:rPr lang="en-US" dirty="0" smtClean="0"/>
              <a:t>Two </a:t>
            </a:r>
            <a:r>
              <a:rPr lang="en-US" dirty="0"/>
              <a:t>important cases of the inference problem:</a:t>
            </a:r>
          </a:p>
          <a:p>
            <a:pPr lvl="3" algn="just">
              <a:spcBef>
                <a:spcPts val="600"/>
              </a:spcBef>
              <a:spcAft>
                <a:spcPts val="600"/>
              </a:spcAft>
              <a:buFont typeface="Wingdings" charset="2"/>
              <a:buChar char="q"/>
            </a:pPr>
            <a:r>
              <a:rPr lang="en-US" sz="2700" dirty="0" smtClean="0">
                <a:solidFill>
                  <a:srgbClr val="3366FF"/>
                </a:solidFill>
              </a:rPr>
              <a:t>Data association problem:</a:t>
            </a:r>
            <a:r>
              <a:rPr lang="en-US" sz="2700" dirty="0" smtClean="0"/>
              <a:t> occurs whenever two values seen together are classified at a higher level that the classification of either value individually. </a:t>
            </a:r>
          </a:p>
          <a:p>
            <a:pPr marL="914400" lvl="3" indent="0" algn="just">
              <a:spcBef>
                <a:spcPts val="600"/>
              </a:spcBef>
              <a:spcAft>
                <a:spcPts val="600"/>
              </a:spcAft>
              <a:buNone/>
            </a:pPr>
            <a:r>
              <a:rPr lang="en-US" sz="2700" dirty="0" smtClean="0"/>
              <a:t>Example: </a:t>
            </a:r>
          </a:p>
          <a:p>
            <a:pPr lvl="4" algn="just">
              <a:spcBef>
                <a:spcPts val="600"/>
              </a:spcBef>
              <a:spcAft>
                <a:spcPts val="600"/>
              </a:spcAft>
              <a:buFont typeface="Wingdings" charset="2"/>
              <a:buChar char="u"/>
            </a:pPr>
            <a:r>
              <a:rPr lang="en-US" sz="2700" dirty="0" smtClean="0"/>
              <a:t>list consisting the</a:t>
            </a:r>
            <a:r>
              <a:rPr lang="en-US" sz="2700" dirty="0" smtClean="0">
                <a:solidFill>
                  <a:schemeClr val="accent5">
                    <a:lumMod val="75000"/>
                  </a:schemeClr>
                </a:solidFill>
              </a:rPr>
              <a:t> names of all employees</a:t>
            </a:r>
            <a:r>
              <a:rPr lang="en-US" sz="2700" dirty="0" smtClean="0"/>
              <a:t> and the list containing </a:t>
            </a:r>
            <a:r>
              <a:rPr lang="en-US" sz="2700" dirty="0" smtClean="0">
                <a:solidFill>
                  <a:srgbClr val="954B02"/>
                </a:solidFill>
              </a:rPr>
              <a:t>all employee salaries</a:t>
            </a:r>
            <a:r>
              <a:rPr lang="en-US" sz="2700" dirty="0" smtClean="0"/>
              <a:t> are </a:t>
            </a:r>
            <a:r>
              <a:rPr lang="en-US" sz="2700" dirty="0" smtClean="0">
                <a:solidFill>
                  <a:srgbClr val="3366FF"/>
                </a:solidFill>
              </a:rPr>
              <a:t>unclassified</a:t>
            </a:r>
            <a:r>
              <a:rPr lang="en-US" sz="2700" dirty="0" smtClean="0"/>
              <a:t> while a </a:t>
            </a:r>
            <a:r>
              <a:rPr lang="en-US" sz="2700" dirty="0" smtClean="0">
                <a:solidFill>
                  <a:srgbClr val="954B02"/>
                </a:solidFill>
              </a:rPr>
              <a:t>combined list</a:t>
            </a:r>
            <a:r>
              <a:rPr lang="en-US" sz="2700" dirty="0" smtClean="0"/>
              <a:t> giving employee names with their salaries is </a:t>
            </a:r>
            <a:r>
              <a:rPr lang="en-US" sz="2700" dirty="0" smtClean="0">
                <a:solidFill>
                  <a:srgbClr val="3366FF"/>
                </a:solidFill>
              </a:rPr>
              <a:t>classified</a:t>
            </a:r>
            <a:r>
              <a:rPr lang="en-US" sz="2700" dirty="0" smtClean="0"/>
              <a: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39</a:t>
            </a:fld>
            <a:endParaRPr lang="en-US"/>
          </a:p>
        </p:txBody>
      </p:sp>
    </p:spTree>
    <p:extLst>
      <p:ext uri="{BB962C8B-B14F-4D97-AF65-F5344CB8AC3E}">
        <p14:creationId xmlns:p14="http://schemas.microsoft.com/office/powerpoint/2010/main" val="300462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487584"/>
            <a:ext cx="7466245" cy="1447800"/>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Multilevel Security : Military &amp; Govt. Organization</a:t>
            </a:r>
            <a:endParaRPr lang="en-US" sz="3600" b="1" dirty="0">
              <a:ln w="17780" cmpd="sng">
                <a:solidFill>
                  <a:schemeClr val="accent1">
                    <a:tint val="3000"/>
                  </a:schemeClr>
                </a:solidFill>
                <a:prstDash val="solid"/>
                <a:miter lim="800000"/>
              </a:ln>
            </a:endParaRPr>
          </a:p>
        </p:txBody>
      </p:sp>
      <p:graphicFrame>
        <p:nvGraphicFramePr>
          <p:cNvPr id="4" name="Table 3"/>
          <p:cNvGraphicFramePr>
            <a:graphicFrameLocks noGrp="1"/>
          </p:cNvGraphicFramePr>
          <p:nvPr>
            <p:extLst>
              <p:ext uri="{D42A27DB-BD31-4B8C-83A1-F6EECF244321}">
                <p14:modId xmlns:p14="http://schemas.microsoft.com/office/powerpoint/2010/main" val="4129944505"/>
              </p:ext>
            </p:extLst>
          </p:nvPr>
        </p:nvGraphicFramePr>
        <p:xfrm>
          <a:off x="517438" y="2293270"/>
          <a:ext cx="8131262" cy="3320129"/>
        </p:xfrm>
        <a:graphic>
          <a:graphicData uri="http://schemas.openxmlformats.org/drawingml/2006/table">
            <a:tbl>
              <a:tblPr firstRow="1" bandRow="1">
                <a:tableStyleId>{5C22544A-7EE6-4342-B048-85BDC9FD1C3A}</a:tableStyleId>
              </a:tblPr>
              <a:tblGrid>
                <a:gridCol w="4549599"/>
                <a:gridCol w="3581663"/>
              </a:tblGrid>
              <a:tr h="534276">
                <a:tc gridSpan="2">
                  <a:txBody>
                    <a:bodyPr/>
                    <a:lstStyle/>
                    <a:p>
                      <a:r>
                        <a:rPr lang="en-US" sz="2400" dirty="0" smtClean="0"/>
                        <a:t>Two components:</a:t>
                      </a:r>
                      <a:endParaRPr lang="en-US" sz="2400" dirty="0"/>
                    </a:p>
                  </a:txBody>
                  <a:tcPr/>
                </a:tc>
                <a:tc hMerge="1">
                  <a:txBody>
                    <a:bodyPr/>
                    <a:lstStyle/>
                    <a:p>
                      <a:endParaRPr lang="en-US" dirty="0"/>
                    </a:p>
                  </a:txBody>
                  <a:tcPr/>
                </a:tc>
              </a:tr>
              <a:tr h="656353">
                <a:tc>
                  <a:txBody>
                    <a:bodyPr/>
                    <a:lstStyle/>
                    <a:p>
                      <a:r>
                        <a:rPr lang="en-US" sz="2400" dirty="0" smtClean="0">
                          <a:solidFill>
                            <a:srgbClr val="FF6600"/>
                          </a:solidFill>
                        </a:rPr>
                        <a:t>Hierarchical Component</a:t>
                      </a:r>
                      <a:endParaRPr lang="en-US" sz="2400" dirty="0">
                        <a:solidFill>
                          <a:srgbClr val="FF6600"/>
                        </a:solidFill>
                      </a:endParaRPr>
                    </a:p>
                  </a:txBody>
                  <a:tcPr/>
                </a:tc>
                <a:tc>
                  <a:txBody>
                    <a:bodyPr/>
                    <a:lstStyle/>
                    <a:p>
                      <a:r>
                        <a:rPr lang="en-US" sz="2400" dirty="0" smtClean="0">
                          <a:solidFill>
                            <a:srgbClr val="FF6600"/>
                          </a:solidFill>
                        </a:rPr>
                        <a:t>Category Component</a:t>
                      </a:r>
                      <a:endParaRPr lang="en-US" sz="2400" dirty="0">
                        <a:solidFill>
                          <a:srgbClr val="FF6600"/>
                        </a:solidFill>
                      </a:endParaRPr>
                    </a:p>
                  </a:txBody>
                  <a:tcPr/>
                </a:tc>
              </a:tr>
              <a:tr h="532375">
                <a:tc>
                  <a:txBody>
                    <a:bodyPr/>
                    <a:lstStyle/>
                    <a:p>
                      <a:r>
                        <a:rPr lang="en-US" sz="2400" dirty="0" smtClean="0"/>
                        <a:t>Top</a:t>
                      </a:r>
                      <a:r>
                        <a:rPr lang="en-US" sz="2400" baseline="0" dirty="0" smtClean="0"/>
                        <a:t> Secret(TS)</a:t>
                      </a:r>
                      <a:endParaRPr lang="en-US" sz="2400" dirty="0"/>
                    </a:p>
                  </a:txBody>
                  <a:tcPr/>
                </a:tc>
                <a:tc>
                  <a:txBody>
                    <a:bodyPr/>
                    <a:lstStyle/>
                    <a:p>
                      <a:r>
                        <a:rPr lang="en-US" sz="2400" dirty="0" smtClean="0"/>
                        <a:t>Nuclear</a:t>
                      </a:r>
                      <a:endParaRPr lang="en-US" sz="2400" dirty="0"/>
                    </a:p>
                  </a:txBody>
                  <a:tcPr/>
                </a:tc>
              </a:tr>
              <a:tr h="532375">
                <a:tc>
                  <a:txBody>
                    <a:bodyPr/>
                    <a:lstStyle/>
                    <a:p>
                      <a:r>
                        <a:rPr lang="en-US" sz="2400" dirty="0" smtClean="0"/>
                        <a:t>Secret(S)</a:t>
                      </a:r>
                      <a:endParaRPr lang="en-US" sz="2400" dirty="0"/>
                    </a:p>
                  </a:txBody>
                  <a:tcPr/>
                </a:tc>
                <a:tc>
                  <a:txBody>
                    <a:bodyPr/>
                    <a:lstStyle/>
                    <a:p>
                      <a:r>
                        <a:rPr lang="en-US" sz="2400" dirty="0" smtClean="0"/>
                        <a:t>Conventional</a:t>
                      </a:r>
                      <a:endParaRPr lang="en-US" sz="2400" dirty="0"/>
                    </a:p>
                  </a:txBody>
                  <a:tcPr/>
                </a:tc>
              </a:tr>
              <a:tr h="532375">
                <a:tc>
                  <a:txBody>
                    <a:bodyPr/>
                    <a:lstStyle/>
                    <a:p>
                      <a:r>
                        <a:rPr lang="en-US" sz="2400" dirty="0" smtClean="0"/>
                        <a:t>Confidential(C)</a:t>
                      </a:r>
                      <a:endParaRPr lang="en-US" sz="2400" dirty="0"/>
                    </a:p>
                  </a:txBody>
                  <a:tcPr/>
                </a:tc>
                <a:tc>
                  <a:txBody>
                    <a:bodyPr/>
                    <a:lstStyle/>
                    <a:p>
                      <a:r>
                        <a:rPr lang="en-US" sz="2400" dirty="0" smtClean="0"/>
                        <a:t>Navy</a:t>
                      </a:r>
                      <a:endParaRPr lang="en-US" sz="2400" dirty="0"/>
                    </a:p>
                  </a:txBody>
                  <a:tcPr/>
                </a:tc>
              </a:tr>
              <a:tr h="532375">
                <a:tc>
                  <a:txBody>
                    <a:bodyPr/>
                    <a:lstStyle/>
                    <a:p>
                      <a:r>
                        <a:rPr lang="en-US" sz="2400" dirty="0" smtClean="0"/>
                        <a:t>Unclassified</a:t>
                      </a:r>
                      <a:endParaRPr lang="en-US" sz="2400" dirty="0"/>
                    </a:p>
                  </a:txBody>
                  <a:tcPr/>
                </a:tc>
                <a:tc>
                  <a:txBody>
                    <a:bodyPr/>
                    <a:lstStyle/>
                    <a:p>
                      <a:r>
                        <a:rPr lang="en-US" sz="2400" dirty="0" smtClean="0"/>
                        <a:t>NATO</a:t>
                      </a:r>
                      <a:endParaRPr lang="en-US" sz="2400" dirty="0"/>
                    </a:p>
                  </a:txBody>
                  <a:tcPr/>
                </a:tc>
              </a:tr>
            </a:tbl>
          </a:graphicData>
        </a:graphic>
      </p:graphicFrame>
      <p:sp>
        <p:nvSpPr>
          <p:cNvPr id="5" name="Slide Number Placeholder 4"/>
          <p:cNvSpPr>
            <a:spLocks noGrp="1"/>
          </p:cNvSpPr>
          <p:nvPr>
            <p:ph type="sldNum" sz="quarter" idx="12"/>
          </p:nvPr>
        </p:nvSpPr>
        <p:spPr/>
        <p:txBody>
          <a:bodyPr/>
          <a:lstStyle/>
          <a:p>
            <a:fld id="{0BD64A48-B733-9243-8BE8-93F2CA4C1D52}" type="slidenum">
              <a:rPr lang="en-US" smtClean="0"/>
              <a:pPr/>
              <a:t>4</a:t>
            </a:fld>
            <a:endParaRPr lang="en-US"/>
          </a:p>
        </p:txBody>
      </p:sp>
    </p:spTree>
    <p:extLst>
      <p:ext uri="{BB962C8B-B14F-4D97-AF65-F5344CB8AC3E}">
        <p14:creationId xmlns:p14="http://schemas.microsoft.com/office/powerpoint/2010/main" val="322230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800" decel="100000"/>
                                        <p:tgtEl>
                                          <p:spTgt spid="4"/>
                                        </p:tgtEl>
                                      </p:cBhvr>
                                    </p:animEffect>
                                    <p:anim calcmode="lin" valueType="num">
                                      <p:cBhvr>
                                        <p:cTn id="16" dur="800" decel="100000" fill="hold"/>
                                        <p:tgtEl>
                                          <p:spTgt spid="4"/>
                                        </p:tgtEl>
                                        <p:attrNameLst>
                                          <p:attrName>style.rotation</p:attrName>
                                        </p:attrNameLst>
                                      </p:cBhvr>
                                      <p:tavLst>
                                        <p:tav tm="0">
                                          <p:val>
                                            <p:fltVal val="-90"/>
                                          </p:val>
                                        </p:tav>
                                        <p:tav tm="100000">
                                          <p:val>
                                            <p:fltVal val="0"/>
                                          </p:val>
                                        </p:tav>
                                      </p:tavLst>
                                    </p:anim>
                                    <p:anim calcmode="lin" valueType="num">
                                      <p:cBhvr>
                                        <p:cTn id="17" dur="800" decel="100000" fill="hold"/>
                                        <p:tgtEl>
                                          <p:spTgt spid="4"/>
                                        </p:tgtEl>
                                        <p:attrNameLst>
                                          <p:attrName>ppt_x</p:attrName>
                                        </p:attrNameLst>
                                      </p:cBhvr>
                                      <p:tavLst>
                                        <p:tav tm="0">
                                          <p:val>
                                            <p:strVal val="#ppt_x+0.4"/>
                                          </p:val>
                                        </p:tav>
                                        <p:tav tm="100000">
                                          <p:val>
                                            <p:strVal val="#ppt_x-0.05"/>
                                          </p:val>
                                        </p:tav>
                                      </p:tavLst>
                                    </p:anim>
                                    <p:anim calcmode="lin" valueType="num">
                                      <p:cBhvr>
                                        <p:cTn id="18" dur="800" decel="100000" fill="hold"/>
                                        <p:tgtEl>
                                          <p:spTgt spid="4"/>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206" y="448577"/>
            <a:ext cx="8268644" cy="1017366"/>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Controls: Techniques</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1236372" y="1901371"/>
            <a:ext cx="5316828" cy="4215397"/>
          </a:xfrm>
        </p:spPr>
        <p:txBody>
          <a:bodyPr>
            <a:normAutofit/>
          </a:bodyPr>
          <a:lstStyle/>
          <a:p>
            <a:pPr marL="0" indent="0">
              <a:spcAft>
                <a:spcPts val="0"/>
              </a:spcAft>
              <a:buNone/>
            </a:pPr>
            <a:r>
              <a:rPr lang="en-US" sz="2600" b="1" dirty="0" smtClean="0"/>
              <a:t>Four inference control techniques:</a:t>
            </a:r>
          </a:p>
          <a:p>
            <a:pPr marL="0" indent="0">
              <a:buNone/>
            </a:pPr>
            <a:r>
              <a:rPr lang="en-US" sz="2600" dirty="0" smtClean="0"/>
              <a:t>1) </a:t>
            </a:r>
            <a:r>
              <a:rPr lang="en-US" sz="2600" dirty="0"/>
              <a:t>Appropriate Labeling</a:t>
            </a:r>
          </a:p>
          <a:p>
            <a:pPr marL="0" indent="0">
              <a:buNone/>
            </a:pPr>
            <a:r>
              <a:rPr lang="en-US" sz="2600" dirty="0"/>
              <a:t>2) Query restriction</a:t>
            </a:r>
          </a:p>
          <a:p>
            <a:pPr marL="0" indent="0">
              <a:buNone/>
            </a:pPr>
            <a:r>
              <a:rPr lang="en-US" sz="2600" dirty="0" smtClean="0"/>
              <a:t>3) </a:t>
            </a:r>
            <a:r>
              <a:rPr lang="en-US" sz="2600" dirty="0" err="1" smtClean="0"/>
              <a:t>Polyinstantiation</a:t>
            </a:r>
            <a:endParaRPr lang="en-US" sz="2600" dirty="0" smtClean="0"/>
          </a:p>
          <a:p>
            <a:pPr marL="0" indent="0">
              <a:buNone/>
            </a:pPr>
            <a:r>
              <a:rPr lang="en-US" sz="2600" dirty="0" smtClean="0"/>
              <a:t>4) Auditing</a:t>
            </a:r>
          </a:p>
          <a:p>
            <a:pPr marL="0" indent="0">
              <a:spcAft>
                <a:spcPts val="0"/>
              </a:spcAft>
              <a:buNone/>
            </a:pPr>
            <a:endParaRPr lang="en-US" sz="2600" b="1" dirty="0" smtClean="0">
              <a:solidFill>
                <a:srgbClr val="660066"/>
              </a:solidFill>
            </a:endParaRPr>
          </a:p>
        </p:txBody>
      </p:sp>
      <p:sp>
        <p:nvSpPr>
          <p:cNvPr id="4" name="Slide Number Placeholder 3"/>
          <p:cNvSpPr>
            <a:spLocks noGrp="1"/>
          </p:cNvSpPr>
          <p:nvPr>
            <p:ph type="sldNum" sz="quarter" idx="12"/>
          </p:nvPr>
        </p:nvSpPr>
        <p:spPr/>
        <p:txBody>
          <a:bodyPr/>
          <a:lstStyle/>
          <a:p>
            <a:fld id="{0BD64A48-B733-9243-8BE8-93F2CA4C1D52}" type="slidenum">
              <a:rPr lang="en-US" smtClean="0"/>
              <a:pPr/>
              <a:t>40</a:t>
            </a:fld>
            <a:endParaRPr lang="en-US"/>
          </a:p>
        </p:txBody>
      </p:sp>
    </p:spTree>
    <p:extLst>
      <p:ext uri="{BB962C8B-B14F-4D97-AF65-F5344CB8AC3E}">
        <p14:creationId xmlns:p14="http://schemas.microsoft.com/office/powerpoint/2010/main" val="419706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256" y="175985"/>
            <a:ext cx="8268644" cy="1017366"/>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Controls: Techniques</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75902" y="1088571"/>
            <a:ext cx="8512496" cy="5123543"/>
          </a:xfrm>
        </p:spPr>
        <p:txBody>
          <a:bodyPr>
            <a:normAutofit lnSpcReduction="10000"/>
          </a:bodyPr>
          <a:lstStyle/>
          <a:p>
            <a:pPr marL="514350" indent="-514350">
              <a:spcAft>
                <a:spcPts val="0"/>
              </a:spcAft>
              <a:buFont typeface="+mj-lt"/>
              <a:buAutoNum type="arabicPeriod"/>
            </a:pPr>
            <a:r>
              <a:rPr lang="en-US" sz="2600" b="1" dirty="0" smtClean="0">
                <a:solidFill>
                  <a:srgbClr val="660066"/>
                </a:solidFill>
              </a:rPr>
              <a:t>Appropriate Labeling</a:t>
            </a:r>
          </a:p>
          <a:p>
            <a:pPr marL="514350" indent="-514350">
              <a:spcAft>
                <a:spcPts val="0"/>
              </a:spcAft>
              <a:buFont typeface="+mj-lt"/>
              <a:buAutoNum type="arabicPeriod"/>
            </a:pPr>
            <a:endParaRPr lang="en-US" sz="2600" b="1" dirty="0" smtClean="0">
              <a:solidFill>
                <a:srgbClr val="660066"/>
              </a:solidFill>
            </a:endParaRPr>
          </a:p>
          <a:p>
            <a:pPr marL="457200" lvl="3" indent="-457200" algn="just">
              <a:buFont typeface="Wingdings" pitchFamily="2" charset="2"/>
              <a:buChar char="q"/>
            </a:pPr>
            <a:r>
              <a:rPr lang="en-US" sz="2500" dirty="0" smtClean="0"/>
              <a:t>If </a:t>
            </a:r>
            <a:r>
              <a:rPr lang="en-US" sz="2500" dirty="0"/>
              <a:t>unclassified information </a:t>
            </a:r>
            <a:r>
              <a:rPr lang="en-US" sz="2500" dirty="0">
                <a:solidFill>
                  <a:srgbClr val="800000"/>
                </a:solidFill>
              </a:rPr>
              <a:t>x </a:t>
            </a:r>
            <a:r>
              <a:rPr lang="en-US" sz="2500" dirty="0"/>
              <a:t>permits disclosure of secrete information </a:t>
            </a:r>
            <a:r>
              <a:rPr lang="en-US" sz="2500" dirty="0">
                <a:solidFill>
                  <a:srgbClr val="800000"/>
                </a:solidFill>
              </a:rPr>
              <a:t>y</a:t>
            </a:r>
            <a:r>
              <a:rPr lang="en-US" sz="2500" dirty="0"/>
              <a:t>, reclassify all or part of information </a:t>
            </a:r>
            <a:r>
              <a:rPr lang="en-US" sz="2500" dirty="0">
                <a:solidFill>
                  <a:srgbClr val="800000"/>
                </a:solidFill>
              </a:rPr>
              <a:t>x </a:t>
            </a:r>
            <a:r>
              <a:rPr lang="en-US" sz="2500" dirty="0"/>
              <a:t>such that it is no longer possible to derive </a:t>
            </a:r>
            <a:r>
              <a:rPr lang="en-US" sz="2500" dirty="0">
                <a:solidFill>
                  <a:srgbClr val="800000"/>
                </a:solidFill>
              </a:rPr>
              <a:t>y </a:t>
            </a:r>
            <a:r>
              <a:rPr lang="en-US" sz="2500" dirty="0"/>
              <a:t>from the disclosed subset of </a:t>
            </a:r>
            <a:r>
              <a:rPr lang="en-US" sz="2500" i="1" dirty="0" smtClean="0">
                <a:solidFill>
                  <a:srgbClr val="800000"/>
                </a:solidFill>
              </a:rPr>
              <a:t>x</a:t>
            </a:r>
            <a:r>
              <a:rPr lang="en-US" sz="2500" dirty="0" smtClean="0"/>
              <a:t>.</a:t>
            </a:r>
          </a:p>
          <a:p>
            <a:pPr marL="457200" lvl="3" indent="-457200" algn="just">
              <a:buFont typeface="Wingdings" pitchFamily="2" charset="2"/>
              <a:buChar char="q"/>
            </a:pPr>
            <a:r>
              <a:rPr lang="en-US" sz="2500" dirty="0" smtClean="0">
                <a:solidFill>
                  <a:srgbClr val="0000CC"/>
                </a:solidFill>
              </a:rPr>
              <a:t>Example: </a:t>
            </a:r>
            <a:r>
              <a:rPr lang="en-US" sz="2500" dirty="0" smtClean="0"/>
              <a:t>A + B &lt;= 20;</a:t>
            </a:r>
          </a:p>
          <a:p>
            <a:pPr marL="626400" lvl="3" indent="0" algn="just">
              <a:lnSpc>
                <a:spcPct val="90000"/>
              </a:lnSpc>
              <a:spcBef>
                <a:spcPts val="600"/>
              </a:spcBef>
              <a:spcAft>
                <a:spcPts val="600"/>
              </a:spcAft>
              <a:buNone/>
            </a:pPr>
            <a:r>
              <a:rPr lang="en-US" sz="2500" dirty="0" smtClean="0"/>
              <a:t>Where A = Unclassified Attribute, B = Classified Attribute.</a:t>
            </a:r>
          </a:p>
          <a:p>
            <a:pPr marL="626400" lvl="3" indent="0" algn="just">
              <a:lnSpc>
                <a:spcPct val="90000"/>
              </a:lnSpc>
              <a:spcBef>
                <a:spcPts val="600"/>
              </a:spcBef>
              <a:spcAft>
                <a:spcPts val="600"/>
              </a:spcAft>
              <a:buNone/>
            </a:pPr>
            <a:r>
              <a:rPr lang="en-US" sz="2500" dirty="0" smtClean="0"/>
              <a:t>And the constraint is known to the unclassified user.</a:t>
            </a:r>
          </a:p>
          <a:p>
            <a:pPr marL="626400" lvl="3" indent="0" algn="just">
              <a:lnSpc>
                <a:spcPct val="90000"/>
              </a:lnSpc>
              <a:spcBef>
                <a:spcPts val="600"/>
              </a:spcBef>
              <a:spcAft>
                <a:spcPts val="600"/>
              </a:spcAft>
              <a:buNone/>
            </a:pPr>
            <a:r>
              <a:rPr lang="en-US" sz="2500" dirty="0" smtClean="0"/>
              <a:t>Unclassified user can infer the values of secret information of B.</a:t>
            </a:r>
          </a:p>
          <a:p>
            <a:pPr marL="626400" lvl="3" indent="0" algn="just">
              <a:lnSpc>
                <a:spcPct val="90000"/>
              </a:lnSpc>
              <a:spcBef>
                <a:spcPts val="600"/>
              </a:spcBef>
              <a:spcAft>
                <a:spcPts val="600"/>
              </a:spcAft>
              <a:buNone/>
            </a:pPr>
            <a:r>
              <a:rPr lang="en-US" sz="2500" dirty="0" smtClean="0"/>
              <a:t>So </a:t>
            </a:r>
            <a:r>
              <a:rPr lang="en-US" sz="2500" dirty="0" smtClean="0">
                <a:solidFill>
                  <a:srgbClr val="FF0000"/>
                </a:solidFill>
              </a:rPr>
              <a:t>reclassify A as secret</a:t>
            </a:r>
            <a:r>
              <a:rPr lang="en-US" sz="2500" dirty="0" smtClean="0"/>
              <a: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41</a:t>
            </a:fld>
            <a:endParaRPr lang="en-US"/>
          </a:p>
        </p:txBody>
      </p:sp>
    </p:spTree>
    <p:extLst>
      <p:ext uri="{BB962C8B-B14F-4D97-AF65-F5344CB8AC3E}">
        <p14:creationId xmlns:p14="http://schemas.microsoft.com/office/powerpoint/2010/main" val="154691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06" y="457200"/>
            <a:ext cx="8268644" cy="895350"/>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 Techniques</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319976" y="1506768"/>
            <a:ext cx="8330535" cy="4838700"/>
          </a:xfrm>
        </p:spPr>
        <p:txBody>
          <a:bodyPr>
            <a:normAutofit/>
          </a:bodyPr>
          <a:lstStyle/>
          <a:p>
            <a:pPr marL="457200" indent="-457200" algn="just">
              <a:spcAft>
                <a:spcPts val="0"/>
              </a:spcAft>
              <a:buFont typeface="+mj-lt"/>
              <a:buAutoNum type="arabicPeriod" startAt="2"/>
            </a:pPr>
            <a:r>
              <a:rPr lang="en-US" sz="2600" b="1" dirty="0">
                <a:solidFill>
                  <a:srgbClr val="660066"/>
                </a:solidFill>
              </a:rPr>
              <a:t>Q</a:t>
            </a:r>
            <a:r>
              <a:rPr lang="en-US" sz="2600" b="1" dirty="0" smtClean="0">
                <a:solidFill>
                  <a:srgbClr val="660066"/>
                </a:solidFill>
              </a:rPr>
              <a:t>uery restriction</a:t>
            </a:r>
            <a:endParaRPr lang="en-US" sz="2600" b="1" dirty="0" smtClean="0"/>
          </a:p>
          <a:p>
            <a:pPr marL="835200" lvl="3" indent="-208800" algn="just">
              <a:spcBef>
                <a:spcPts val="600"/>
              </a:spcBef>
              <a:spcAft>
                <a:spcPts val="600"/>
              </a:spcAft>
              <a:buFont typeface="Wingdings" charset="2"/>
              <a:buChar char="q"/>
            </a:pPr>
            <a:r>
              <a:rPr lang="en-US" sz="2600" dirty="0" smtClean="0"/>
              <a:t>Many inference violations arise as a result of a query which returns data at the user’s level, </a:t>
            </a:r>
            <a:r>
              <a:rPr lang="en-US" sz="2600" dirty="0" smtClean="0">
                <a:solidFill>
                  <a:srgbClr val="0000CC"/>
                </a:solidFill>
              </a:rPr>
              <a:t>but its evaluation requires accessing data above user’s level.</a:t>
            </a:r>
          </a:p>
          <a:p>
            <a:pPr marL="835200" lvl="3" indent="-208800" algn="just">
              <a:spcBef>
                <a:spcPts val="600"/>
              </a:spcBef>
              <a:spcAft>
                <a:spcPts val="600"/>
              </a:spcAft>
              <a:buFont typeface="Wingdings" charset="2"/>
              <a:buChar char="q"/>
            </a:pPr>
            <a:r>
              <a:rPr lang="en-US" sz="2600" dirty="0" smtClean="0">
                <a:solidFill>
                  <a:srgbClr val="954B02"/>
                </a:solidFill>
              </a:rPr>
              <a:t>An unclassified relation EP</a:t>
            </a:r>
            <a:r>
              <a:rPr lang="en-US" sz="2600" dirty="0" smtClean="0"/>
              <a:t> with attributes </a:t>
            </a:r>
            <a:r>
              <a:rPr lang="en-US" sz="2600" dirty="0" smtClean="0">
                <a:solidFill>
                  <a:schemeClr val="accent6">
                    <a:lumMod val="75000"/>
                  </a:schemeClr>
                </a:solidFill>
              </a:rPr>
              <a:t>EMP-NAME</a:t>
            </a:r>
            <a:r>
              <a:rPr lang="en-US" sz="2600" dirty="0" smtClean="0"/>
              <a:t> &amp; PRJ-NAME</a:t>
            </a:r>
          </a:p>
          <a:p>
            <a:pPr marL="835200" lvl="3" indent="-208800" algn="just">
              <a:spcBef>
                <a:spcPts val="600"/>
              </a:spcBef>
              <a:spcAft>
                <a:spcPts val="600"/>
              </a:spcAft>
              <a:buFont typeface="Wingdings" charset="2"/>
              <a:buChar char="q"/>
            </a:pPr>
            <a:r>
              <a:rPr lang="en-US" sz="2600" dirty="0" smtClean="0">
                <a:solidFill>
                  <a:srgbClr val="0000FF"/>
                </a:solidFill>
              </a:rPr>
              <a:t>A Secret relation PT</a:t>
            </a:r>
            <a:r>
              <a:rPr lang="en-US" sz="2600" dirty="0" smtClean="0"/>
              <a:t> with attributes </a:t>
            </a:r>
            <a:r>
              <a:rPr lang="en-US" sz="2600" dirty="0" smtClean="0">
                <a:solidFill>
                  <a:srgbClr val="881A87"/>
                </a:solidFill>
              </a:rPr>
              <a:t>PRJ-NAME</a:t>
            </a:r>
            <a:r>
              <a:rPr lang="en-US" sz="2600" dirty="0" smtClean="0"/>
              <a:t> &amp; PRJ-TYPE</a:t>
            </a:r>
          </a:p>
          <a:p>
            <a:pPr marL="835200" lvl="3" indent="-208800" algn="just">
              <a:spcBef>
                <a:spcPts val="600"/>
              </a:spcBef>
              <a:spcAft>
                <a:spcPts val="600"/>
              </a:spcAft>
              <a:buFont typeface="Wingdings" charset="2"/>
              <a:buChar char="q"/>
            </a:pPr>
            <a:r>
              <a:rPr lang="en-US" sz="2600" dirty="0" smtClean="0"/>
              <a:t>EMP-NAME &amp; PRJ-NAME are the keys of 1</a:t>
            </a:r>
            <a:r>
              <a:rPr lang="en-US" sz="2600" baseline="30000" dirty="0" smtClean="0"/>
              <a:t>st</a:t>
            </a:r>
            <a:r>
              <a:rPr lang="en-US" sz="2600" dirty="0" smtClean="0"/>
              <a:t> &amp; 2</a:t>
            </a:r>
            <a:r>
              <a:rPr lang="en-US" sz="2600" baseline="30000" dirty="0" smtClean="0"/>
              <a:t>nd</a:t>
            </a:r>
            <a:r>
              <a:rPr lang="en-US" sz="2600" dirty="0" smtClean="0"/>
              <a:t> relations</a:t>
            </a:r>
          </a:p>
        </p:txBody>
      </p:sp>
      <p:sp>
        <p:nvSpPr>
          <p:cNvPr id="4" name="Slide Number Placeholder 3"/>
          <p:cNvSpPr>
            <a:spLocks noGrp="1"/>
          </p:cNvSpPr>
          <p:nvPr>
            <p:ph type="sldNum" sz="quarter" idx="12"/>
          </p:nvPr>
        </p:nvSpPr>
        <p:spPr/>
        <p:txBody>
          <a:bodyPr/>
          <a:lstStyle/>
          <a:p>
            <a:fld id="{0BD64A48-B733-9243-8BE8-93F2CA4C1D52}" type="slidenum">
              <a:rPr lang="en-US" smtClean="0"/>
              <a:pPr/>
              <a:t>42</a:t>
            </a:fld>
            <a:endParaRPr lang="en-US"/>
          </a:p>
        </p:txBody>
      </p:sp>
    </p:spTree>
    <p:extLst>
      <p:ext uri="{BB962C8B-B14F-4D97-AF65-F5344CB8AC3E}">
        <p14:creationId xmlns:p14="http://schemas.microsoft.com/office/powerpoint/2010/main" val="34442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06" y="517968"/>
            <a:ext cx="8268644" cy="750666"/>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 </a:t>
            </a:r>
            <a:r>
              <a:rPr lang="en-US" sz="3600" b="1" dirty="0">
                <a:ln w="17780" cmpd="sng">
                  <a:solidFill>
                    <a:schemeClr val="accent1">
                      <a:tint val="3000"/>
                    </a:schemeClr>
                  </a:solidFill>
                  <a:prstDash val="solid"/>
                  <a:miter lim="800000"/>
                </a:ln>
              </a:rPr>
              <a:t>Techniques</a:t>
            </a:r>
          </a:p>
        </p:txBody>
      </p:sp>
      <p:sp>
        <p:nvSpPr>
          <p:cNvPr id="3" name="Content Placeholder 2"/>
          <p:cNvSpPr>
            <a:spLocks noGrp="1"/>
          </p:cNvSpPr>
          <p:nvPr>
            <p:ph idx="1"/>
          </p:nvPr>
        </p:nvSpPr>
        <p:spPr>
          <a:xfrm>
            <a:off x="298208" y="1614720"/>
            <a:ext cx="8388592" cy="4495800"/>
          </a:xfrm>
        </p:spPr>
        <p:txBody>
          <a:bodyPr>
            <a:noAutofit/>
          </a:bodyPr>
          <a:lstStyle/>
          <a:p>
            <a:pPr marL="457200" indent="-457200" algn="just">
              <a:spcAft>
                <a:spcPts val="0"/>
              </a:spcAft>
              <a:buNone/>
            </a:pPr>
            <a:r>
              <a:rPr lang="en-US" sz="2600" b="1" dirty="0" smtClean="0">
                <a:solidFill>
                  <a:srgbClr val="660066"/>
                </a:solidFill>
              </a:rPr>
              <a:t>2. Query restriction(contd..)</a:t>
            </a:r>
            <a:endParaRPr lang="en-US" sz="2600" b="1" dirty="0" smtClean="0"/>
          </a:p>
          <a:p>
            <a:pPr marL="835200" lvl="3" indent="-208800" algn="just">
              <a:spcBef>
                <a:spcPts val="600"/>
              </a:spcBef>
              <a:spcAft>
                <a:spcPts val="600"/>
              </a:spcAft>
              <a:buFont typeface="Wingdings" charset="2"/>
              <a:buChar char="q"/>
            </a:pPr>
            <a:r>
              <a:rPr lang="en-US" sz="2600" dirty="0" smtClean="0"/>
              <a:t>An unclassified user makes the following query:</a:t>
            </a:r>
          </a:p>
          <a:p>
            <a:pPr marL="626400" lvl="3" indent="0" algn="just">
              <a:spcAft>
                <a:spcPts val="0"/>
              </a:spcAft>
              <a:buNone/>
            </a:pPr>
            <a:endParaRPr lang="en-US" sz="2600" dirty="0" smtClean="0"/>
          </a:p>
          <a:p>
            <a:pPr marL="626400" lvl="3" indent="0" algn="just">
              <a:spcBef>
                <a:spcPts val="600"/>
              </a:spcBef>
              <a:spcAft>
                <a:spcPts val="0"/>
              </a:spcAft>
              <a:buNone/>
            </a:pPr>
            <a:r>
              <a:rPr lang="en-US" sz="2600" dirty="0" smtClean="0"/>
              <a:t>SELECT </a:t>
            </a:r>
            <a:r>
              <a:rPr lang="en-US" sz="2600" dirty="0" smtClean="0">
                <a:solidFill>
                  <a:srgbClr val="0000FF"/>
                </a:solidFill>
              </a:rPr>
              <a:t>EP.PRJ-NAME</a:t>
            </a:r>
            <a:r>
              <a:rPr lang="en-US" sz="2600" dirty="0" smtClean="0"/>
              <a:t> FROM EP,PT </a:t>
            </a:r>
          </a:p>
          <a:p>
            <a:pPr marL="626400" lvl="3" indent="0" algn="just">
              <a:spcBef>
                <a:spcPts val="600"/>
              </a:spcBef>
              <a:spcAft>
                <a:spcPts val="0"/>
              </a:spcAft>
              <a:buNone/>
            </a:pPr>
            <a:r>
              <a:rPr lang="en-US" sz="2600" dirty="0"/>
              <a:t>	</a:t>
            </a:r>
            <a:r>
              <a:rPr lang="en-US" sz="2600" dirty="0" smtClean="0"/>
              <a:t>WHERE EP.</a:t>
            </a:r>
            <a:r>
              <a:rPr lang="en-US" sz="2600" dirty="0" smtClean="0">
                <a:solidFill>
                  <a:srgbClr val="0000CC"/>
                </a:solidFill>
              </a:rPr>
              <a:t>PRJ-NAME</a:t>
            </a:r>
            <a:r>
              <a:rPr lang="en-US" sz="2600" dirty="0" smtClean="0"/>
              <a:t>=PT.</a:t>
            </a:r>
            <a:r>
              <a:rPr lang="en-US" sz="2600" dirty="0" smtClean="0">
                <a:solidFill>
                  <a:srgbClr val="0000CC"/>
                </a:solidFill>
              </a:rPr>
              <a:t>PRJ-NAME </a:t>
            </a:r>
            <a:r>
              <a:rPr lang="en-US" sz="2600" dirty="0" smtClean="0"/>
              <a:t>AND</a:t>
            </a:r>
          </a:p>
          <a:p>
            <a:pPr marL="626400" lvl="3" indent="0" algn="just">
              <a:spcBef>
                <a:spcPts val="600"/>
              </a:spcBef>
              <a:spcAft>
                <a:spcPts val="0"/>
              </a:spcAft>
              <a:buNone/>
            </a:pPr>
            <a:r>
              <a:rPr lang="en-US" sz="2600" dirty="0"/>
              <a:t>	</a:t>
            </a:r>
            <a:r>
              <a:rPr lang="en-US" sz="2600" dirty="0" smtClean="0"/>
              <a:t>	PT.</a:t>
            </a:r>
            <a:r>
              <a:rPr lang="en-US" sz="2600" dirty="0" smtClean="0">
                <a:solidFill>
                  <a:srgbClr val="000090"/>
                </a:solidFill>
              </a:rPr>
              <a:t>PRJ-TYPE</a:t>
            </a:r>
            <a:r>
              <a:rPr lang="en-US" sz="2600" dirty="0" smtClean="0"/>
              <a:t>=‘NUCLEAR’;</a:t>
            </a:r>
          </a:p>
          <a:p>
            <a:pPr marL="626400" lvl="3" indent="0" algn="just">
              <a:spcAft>
                <a:spcPts val="0"/>
              </a:spcAft>
              <a:buNone/>
            </a:pPr>
            <a:r>
              <a:rPr lang="en-US" sz="2600" dirty="0" smtClean="0">
                <a:solidFill>
                  <a:srgbClr val="FF6600"/>
                </a:solidFill>
              </a:rPr>
              <a:t>Secret information from unclassified data.</a:t>
            </a:r>
          </a:p>
          <a:p>
            <a:pPr marL="626400" lvl="3" indent="0" algn="just">
              <a:spcAft>
                <a:spcPts val="0"/>
              </a:spcAft>
              <a:buNone/>
            </a:pPr>
            <a:r>
              <a:rPr lang="en-US" sz="2600" dirty="0" smtClean="0">
                <a:solidFill>
                  <a:srgbClr val="0000CC"/>
                </a:solidFill>
              </a:rPr>
              <a:t>Query restriction ensures that all data used in the process of evaluating the query is dominated by the level of the user and therefore prevents such inference.</a:t>
            </a:r>
          </a:p>
        </p:txBody>
      </p:sp>
      <p:sp>
        <p:nvSpPr>
          <p:cNvPr id="4" name="Slide Number Placeholder 3"/>
          <p:cNvSpPr>
            <a:spLocks noGrp="1"/>
          </p:cNvSpPr>
          <p:nvPr>
            <p:ph type="sldNum" sz="quarter" idx="12"/>
          </p:nvPr>
        </p:nvSpPr>
        <p:spPr/>
        <p:txBody>
          <a:bodyPr/>
          <a:lstStyle/>
          <a:p>
            <a:fld id="{0BD64A48-B733-9243-8BE8-93F2CA4C1D52}" type="slidenum">
              <a:rPr lang="en-US" smtClean="0"/>
              <a:pPr/>
              <a:t>43</a:t>
            </a:fld>
            <a:endParaRPr lang="en-US"/>
          </a:p>
        </p:txBody>
      </p:sp>
    </p:spTree>
    <p:extLst>
      <p:ext uri="{BB962C8B-B14F-4D97-AF65-F5344CB8AC3E}">
        <p14:creationId xmlns:p14="http://schemas.microsoft.com/office/powerpoint/2010/main" val="241960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457200" indent="-457200" algn="just">
              <a:spcAft>
                <a:spcPts val="0"/>
              </a:spcAft>
              <a:buNone/>
            </a:pPr>
            <a:r>
              <a:rPr lang="en-US" sz="2600" dirty="0" smtClean="0">
                <a:solidFill>
                  <a:srgbClr val="660066"/>
                </a:solidFill>
              </a:rPr>
              <a:t>3.  </a:t>
            </a:r>
            <a:r>
              <a:rPr lang="en-US" sz="2600" b="1" dirty="0" err="1" smtClean="0">
                <a:solidFill>
                  <a:srgbClr val="660066"/>
                </a:solidFill>
              </a:rPr>
              <a:t>Polyinstantiation</a:t>
            </a:r>
            <a:endParaRPr lang="en-US" sz="2600" b="1" dirty="0" smtClean="0"/>
          </a:p>
          <a:p>
            <a:pPr marL="835200" lvl="3" indent="-208800" algn="just">
              <a:spcBef>
                <a:spcPts val="600"/>
              </a:spcBef>
              <a:spcAft>
                <a:spcPts val="600"/>
              </a:spcAft>
              <a:buFont typeface="Wingdings" charset="2"/>
              <a:buChar char="q"/>
            </a:pPr>
            <a:r>
              <a:rPr lang="en-US" sz="2600" dirty="0" smtClean="0"/>
              <a:t>Another technique to prevent inference violation.</a:t>
            </a:r>
          </a:p>
          <a:p>
            <a:pPr marL="835200" lvl="3" indent="-208800" algn="just">
              <a:spcBef>
                <a:spcPts val="600"/>
              </a:spcBef>
              <a:spcAft>
                <a:spcPts val="600"/>
              </a:spcAft>
              <a:buFont typeface="Wingdings" charset="2"/>
              <a:buChar char="q"/>
            </a:pPr>
            <a:r>
              <a:rPr lang="en-US" sz="2600" dirty="0" err="1" smtClean="0"/>
              <a:t>Polyinstantiation</a:t>
            </a:r>
            <a:r>
              <a:rPr lang="en-US" sz="2600" dirty="0" smtClean="0"/>
              <a:t> is a database technique that allows the database to contain multiple instances of the same data but with different classifications.</a:t>
            </a:r>
          </a:p>
          <a:p>
            <a:pPr marL="835200" lvl="3" indent="-208800" algn="just">
              <a:spcBef>
                <a:spcPts val="600"/>
              </a:spcBef>
              <a:spcAft>
                <a:spcPts val="600"/>
              </a:spcAft>
              <a:buFont typeface="Wingdings" charset="2"/>
              <a:buChar char="q"/>
            </a:pPr>
            <a:r>
              <a:rPr lang="en-US" sz="2600" dirty="0" err="1" smtClean="0"/>
              <a:t>Polyinstantiation</a:t>
            </a:r>
            <a:r>
              <a:rPr lang="en-US" sz="2600" dirty="0" smtClean="0"/>
              <a:t> occurs because of mandatory policy.</a:t>
            </a:r>
          </a:p>
          <a:p>
            <a:pPr marL="835200" lvl="3" indent="-208800" algn="just">
              <a:spcBef>
                <a:spcPts val="600"/>
              </a:spcBef>
              <a:spcAft>
                <a:spcPts val="600"/>
              </a:spcAft>
              <a:buFont typeface="Wingdings" charset="2"/>
              <a:buChar char="q"/>
            </a:pPr>
            <a:r>
              <a:rPr lang="en-US" sz="2600" dirty="0" smtClean="0"/>
              <a:t>In relational DBMS it is possible to have different </a:t>
            </a:r>
            <a:r>
              <a:rPr lang="en-US" sz="2600" dirty="0" err="1" smtClean="0"/>
              <a:t>tuples</a:t>
            </a:r>
            <a:r>
              <a:rPr lang="en-US" sz="2600" dirty="0" smtClean="0"/>
              <a:t> with the same key but with different classifications.</a:t>
            </a:r>
          </a:p>
          <a:p>
            <a:pPr marL="835200" lvl="3" indent="-208800" algn="just">
              <a:spcBef>
                <a:spcPts val="600"/>
              </a:spcBef>
              <a:spcAft>
                <a:spcPts val="600"/>
              </a:spcAft>
              <a:buFont typeface="Wingdings" charset="2"/>
              <a:buChar char="q"/>
            </a:pPr>
            <a:endParaRPr lang="en-US" sz="2600" dirty="0" smtClean="0"/>
          </a:p>
          <a:p>
            <a:pPr algn="just"/>
            <a:endParaRPr lang="en-US" sz="26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44</a:t>
            </a:fld>
            <a:endParaRPr lang="en-US"/>
          </a:p>
        </p:txBody>
      </p:sp>
      <p:sp>
        <p:nvSpPr>
          <p:cNvPr id="5" name="Title 1"/>
          <p:cNvSpPr>
            <a:spLocks noGrp="1"/>
          </p:cNvSpPr>
          <p:nvPr>
            <p:ph type="title"/>
          </p:nvPr>
        </p:nvSpPr>
        <p:spPr>
          <a:xfrm>
            <a:off x="551506" y="517968"/>
            <a:ext cx="8268644" cy="750666"/>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 </a:t>
            </a:r>
            <a:r>
              <a:rPr lang="en-US" sz="3600" b="1" dirty="0">
                <a:ln w="17780" cmpd="sng">
                  <a:solidFill>
                    <a:schemeClr val="accent1">
                      <a:tint val="3000"/>
                    </a:schemeClr>
                  </a:solidFill>
                  <a:prstDash val="solid"/>
                  <a:miter lim="800000"/>
                </a:ln>
              </a:rPr>
              <a:t>Techniques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8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solidFill>
                  <a:srgbClr val="660066"/>
                </a:solidFill>
              </a:rPr>
              <a:t>3.  </a:t>
            </a:r>
            <a:r>
              <a:rPr lang="en-US" sz="2600" b="1" dirty="0" err="1" smtClean="0">
                <a:solidFill>
                  <a:srgbClr val="660066"/>
                </a:solidFill>
              </a:rPr>
              <a:t>Polyinstantiation</a:t>
            </a:r>
            <a:r>
              <a:rPr lang="en-US" sz="2600" b="1" dirty="0" smtClean="0">
                <a:solidFill>
                  <a:srgbClr val="660066"/>
                </a:solidFill>
              </a:rPr>
              <a:t>(contd..)</a:t>
            </a:r>
            <a:endParaRPr lang="en-US" sz="2600" b="1" dirty="0" smtClean="0"/>
          </a:p>
          <a:p>
            <a:pPr algn="just">
              <a:lnSpc>
                <a:spcPct val="8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600" dirty="0" smtClean="0"/>
          </a:p>
          <a:p>
            <a:pPr algn="just">
              <a:lnSpc>
                <a:spcPct val="80000"/>
              </a:lnSpc>
              <a:spcBef>
                <a:spcPts val="700"/>
              </a:spcBef>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err="1" smtClean="0"/>
              <a:t>Polyinstantiation</a:t>
            </a:r>
            <a:r>
              <a:rPr lang="en-US" sz="2600" dirty="0" smtClean="0"/>
              <a:t> can affect relations, </a:t>
            </a:r>
            <a:r>
              <a:rPr lang="en-US" sz="2600" dirty="0" err="1" smtClean="0"/>
              <a:t>tuples</a:t>
            </a:r>
            <a:r>
              <a:rPr lang="en-US" sz="2600" dirty="0" smtClean="0"/>
              <a:t> and data elements.</a:t>
            </a:r>
          </a:p>
          <a:p>
            <a:pPr algn="just">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600" dirty="0" smtClean="0"/>
          </a:p>
          <a:p>
            <a:pPr algn="just">
              <a:lnSpc>
                <a:spcPct val="80000"/>
              </a:lnSpc>
              <a:spcBef>
                <a:spcPts val="700"/>
              </a:spcBef>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err="1" smtClean="0"/>
              <a:t>Polyinstantiation</a:t>
            </a:r>
            <a:r>
              <a:rPr lang="en-US" sz="2600" dirty="0" smtClean="0"/>
              <a:t> arises because subjects with different classes are allowed to operate on the same relations.</a:t>
            </a:r>
          </a:p>
          <a:p>
            <a:pPr algn="just">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600" dirty="0" smtClean="0"/>
          </a:p>
          <a:p>
            <a:pPr algn="just"/>
            <a:endParaRPr lang="en-US" sz="26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45</a:t>
            </a:fld>
            <a:endParaRPr lang="en-US"/>
          </a:p>
        </p:txBody>
      </p:sp>
      <p:sp>
        <p:nvSpPr>
          <p:cNvPr id="5" name="Title 1"/>
          <p:cNvSpPr>
            <a:spLocks noGrp="1"/>
          </p:cNvSpPr>
          <p:nvPr>
            <p:ph type="title"/>
          </p:nvPr>
        </p:nvSpPr>
        <p:spPr>
          <a:xfrm>
            <a:off x="551506" y="517968"/>
            <a:ext cx="8268644" cy="750666"/>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 </a:t>
            </a:r>
            <a:r>
              <a:rPr lang="en-US" sz="3600" b="1" dirty="0">
                <a:ln w="17780" cmpd="sng">
                  <a:solidFill>
                    <a:schemeClr val="accent1">
                      <a:tint val="3000"/>
                    </a:schemeClr>
                  </a:solidFill>
                  <a:prstDash val="solid"/>
                  <a:miter lim="800000"/>
                </a:ln>
              </a:rPr>
              <a:t>Techniques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600" b="1" dirty="0" smtClean="0">
                <a:solidFill>
                  <a:srgbClr val="7030A0"/>
                </a:solidFill>
              </a:rPr>
              <a:t>3. </a:t>
            </a:r>
            <a:r>
              <a:rPr lang="en-US" sz="2600" b="1" dirty="0" err="1" smtClean="0">
                <a:solidFill>
                  <a:srgbClr val="7030A0"/>
                </a:solidFill>
              </a:rPr>
              <a:t>Polyinstantiation</a:t>
            </a:r>
            <a:r>
              <a:rPr lang="en-US" sz="2600" b="1" dirty="0" smtClean="0">
                <a:solidFill>
                  <a:srgbClr val="7030A0"/>
                </a:solidFill>
              </a:rPr>
              <a:t>(contd..)</a:t>
            </a:r>
          </a:p>
          <a:p>
            <a:pPr>
              <a:buNone/>
            </a:pPr>
            <a:r>
              <a:rPr lang="en-US" sz="2600" dirty="0" smtClean="0"/>
              <a:t>     Refer (</a:t>
            </a:r>
            <a:r>
              <a:rPr lang="en-US" sz="2600" b="1" dirty="0" err="1" smtClean="0">
                <a:solidFill>
                  <a:srgbClr val="FF0000"/>
                </a:solidFill>
              </a:rPr>
              <a:t>Polyinstantiation</a:t>
            </a:r>
            <a:r>
              <a:rPr lang="en-US" sz="2600" b="1" dirty="0" smtClean="0">
                <a:solidFill>
                  <a:srgbClr val="FF0000"/>
                </a:solidFill>
              </a:rPr>
              <a:t> problem. </a:t>
            </a:r>
            <a:r>
              <a:rPr lang="en-US" sz="2600" b="1" dirty="0" err="1" smtClean="0">
                <a:solidFill>
                  <a:srgbClr val="FF0000"/>
                </a:solidFill>
              </a:rPr>
              <a:t>pdf</a:t>
            </a:r>
            <a:r>
              <a:rPr lang="en-US" sz="2600" b="1" dirty="0" smtClean="0"/>
              <a:t>)</a:t>
            </a:r>
            <a:endParaRPr lang="en-US" sz="2600" b="1"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46</a:t>
            </a:fld>
            <a:endParaRPr lang="en-US"/>
          </a:p>
        </p:txBody>
      </p:sp>
      <p:sp>
        <p:nvSpPr>
          <p:cNvPr id="5" name="Title 1"/>
          <p:cNvSpPr>
            <a:spLocks noGrp="1"/>
          </p:cNvSpPr>
          <p:nvPr>
            <p:ph type="title"/>
          </p:nvPr>
        </p:nvSpPr>
        <p:spPr>
          <a:xfrm>
            <a:off x="551506" y="517968"/>
            <a:ext cx="8268644" cy="750666"/>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 </a:t>
            </a:r>
            <a:r>
              <a:rPr lang="en-US" sz="3600" b="1" dirty="0">
                <a:ln w="17780" cmpd="sng">
                  <a:solidFill>
                    <a:schemeClr val="accent1">
                      <a:tint val="3000"/>
                    </a:schemeClr>
                  </a:solidFill>
                  <a:prstDash val="solid"/>
                  <a:miter lim="800000"/>
                </a:ln>
              </a:rPr>
              <a:t>Techniques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56" y="403668"/>
            <a:ext cx="8268644" cy="864966"/>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 </a:t>
            </a:r>
            <a:r>
              <a:rPr lang="en-US" sz="3600" b="1" dirty="0">
                <a:ln w="17780" cmpd="sng">
                  <a:solidFill>
                    <a:schemeClr val="accent1">
                      <a:tint val="3000"/>
                    </a:schemeClr>
                  </a:solidFill>
                  <a:prstDash val="solid"/>
                  <a:miter lim="800000"/>
                </a:ln>
              </a:rPr>
              <a:t>Techniques</a:t>
            </a:r>
          </a:p>
        </p:txBody>
      </p:sp>
      <p:sp>
        <p:nvSpPr>
          <p:cNvPr id="3" name="Content Placeholder 2"/>
          <p:cNvSpPr>
            <a:spLocks noGrp="1"/>
          </p:cNvSpPr>
          <p:nvPr>
            <p:ph idx="1"/>
          </p:nvPr>
        </p:nvSpPr>
        <p:spPr>
          <a:xfrm>
            <a:off x="298208" y="1268634"/>
            <a:ext cx="8388592" cy="5458740"/>
          </a:xfrm>
        </p:spPr>
        <p:txBody>
          <a:bodyPr>
            <a:normAutofit/>
          </a:bodyPr>
          <a:lstStyle/>
          <a:p>
            <a:pPr marL="835200" lvl="3" indent="-208800" algn="just">
              <a:spcBef>
                <a:spcPts val="600"/>
              </a:spcBef>
              <a:spcAft>
                <a:spcPts val="600"/>
              </a:spcAft>
              <a:buNone/>
            </a:pPr>
            <a:r>
              <a:rPr lang="en-US" sz="2600" b="1" dirty="0" smtClean="0">
                <a:solidFill>
                  <a:srgbClr val="7030A0"/>
                </a:solidFill>
              </a:rPr>
              <a:t>3. </a:t>
            </a:r>
            <a:r>
              <a:rPr lang="en-US" sz="2600" b="1" dirty="0" err="1" smtClean="0">
                <a:solidFill>
                  <a:srgbClr val="7030A0"/>
                </a:solidFill>
              </a:rPr>
              <a:t>Polyinstantiation</a:t>
            </a:r>
            <a:r>
              <a:rPr lang="en-US" sz="2600" b="1" dirty="0" smtClean="0">
                <a:solidFill>
                  <a:srgbClr val="7030A0"/>
                </a:solidFill>
              </a:rPr>
              <a:t>(contd..)</a:t>
            </a:r>
            <a:endParaRPr lang="en-US" sz="2600" dirty="0" smtClean="0">
              <a:solidFill>
                <a:srgbClr val="7030A0"/>
              </a:solidFill>
            </a:endParaRPr>
          </a:p>
          <a:p>
            <a:pPr marL="835200" lvl="3" indent="-208800" algn="just">
              <a:spcBef>
                <a:spcPts val="600"/>
              </a:spcBef>
              <a:spcAft>
                <a:spcPts val="600"/>
              </a:spcAft>
              <a:buFont typeface="Wingdings" charset="2"/>
              <a:buChar char="q"/>
            </a:pPr>
            <a:r>
              <a:rPr lang="en-US" sz="2600" dirty="0" smtClean="0"/>
              <a:t>Suppose an Unclassified user wants to enter a row in a relation in which each row is labeled as S (secret) or U (Unclassified).</a:t>
            </a:r>
          </a:p>
          <a:p>
            <a:pPr marL="835200" lvl="3" indent="-208800" algn="just">
              <a:spcBef>
                <a:spcPts val="600"/>
              </a:spcBef>
              <a:spcAft>
                <a:spcPts val="600"/>
              </a:spcAft>
              <a:buFont typeface="Wingdings" charset="2"/>
              <a:buChar char="q"/>
            </a:pPr>
            <a:r>
              <a:rPr lang="en-US" sz="2600" dirty="0" smtClean="0"/>
              <a:t>If the same key is already occurring in an S row, we cannot prevent the Unclassified user from inserting the U row without leaking of 1 bit of information by inference.</a:t>
            </a:r>
          </a:p>
        </p:txBody>
      </p:sp>
      <p:sp>
        <p:nvSpPr>
          <p:cNvPr id="4" name="Slide Number Placeholder 3"/>
          <p:cNvSpPr>
            <a:spLocks noGrp="1"/>
          </p:cNvSpPr>
          <p:nvPr>
            <p:ph type="sldNum" sz="quarter" idx="12"/>
          </p:nvPr>
        </p:nvSpPr>
        <p:spPr/>
        <p:txBody>
          <a:bodyPr/>
          <a:lstStyle/>
          <a:p>
            <a:fld id="{0BD64A48-B733-9243-8BE8-93F2CA4C1D52}" type="slidenum">
              <a:rPr lang="en-US" smtClean="0"/>
              <a:pPr/>
              <a:t>47</a:t>
            </a:fld>
            <a:endParaRPr lang="en-US"/>
          </a:p>
        </p:txBody>
      </p:sp>
    </p:spTree>
    <p:extLst>
      <p:ext uri="{BB962C8B-B14F-4D97-AF65-F5344CB8AC3E}">
        <p14:creationId xmlns:p14="http://schemas.microsoft.com/office/powerpoint/2010/main" val="102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08" y="384618"/>
            <a:ext cx="8268644" cy="884016"/>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 </a:t>
            </a:r>
            <a:r>
              <a:rPr lang="en-US" sz="3600" b="1" dirty="0">
                <a:ln w="17780" cmpd="sng">
                  <a:solidFill>
                    <a:schemeClr val="accent1">
                      <a:tint val="3000"/>
                    </a:schemeClr>
                  </a:solidFill>
                  <a:prstDash val="solid"/>
                  <a:miter lim="800000"/>
                </a:ln>
              </a:rPr>
              <a:t>Techniques</a:t>
            </a:r>
          </a:p>
        </p:txBody>
      </p:sp>
      <p:sp>
        <p:nvSpPr>
          <p:cNvPr id="3" name="Content Placeholder 2"/>
          <p:cNvSpPr>
            <a:spLocks noGrp="1"/>
          </p:cNvSpPr>
          <p:nvPr>
            <p:ph idx="1"/>
          </p:nvPr>
        </p:nvSpPr>
        <p:spPr>
          <a:xfrm>
            <a:off x="298208" y="1268634"/>
            <a:ext cx="8388592" cy="5087716"/>
          </a:xfrm>
        </p:spPr>
        <p:txBody>
          <a:bodyPr>
            <a:noAutofit/>
          </a:bodyPr>
          <a:lstStyle/>
          <a:p>
            <a:pPr marL="457200" indent="-457200" algn="just">
              <a:spcAft>
                <a:spcPts val="0"/>
              </a:spcAft>
              <a:buNone/>
            </a:pPr>
            <a:r>
              <a:rPr lang="en-US" sz="2500" b="1" dirty="0" smtClean="0">
                <a:solidFill>
                  <a:srgbClr val="7030A0"/>
                </a:solidFill>
              </a:rPr>
              <a:t>3. </a:t>
            </a:r>
            <a:r>
              <a:rPr lang="en-US" sz="2500" b="1" dirty="0" err="1" smtClean="0">
                <a:solidFill>
                  <a:srgbClr val="7030A0"/>
                </a:solidFill>
              </a:rPr>
              <a:t>Polyinstantiation</a:t>
            </a:r>
            <a:r>
              <a:rPr lang="en-US" sz="2500" b="1" dirty="0" smtClean="0">
                <a:solidFill>
                  <a:srgbClr val="7030A0"/>
                </a:solidFill>
              </a:rPr>
              <a:t> (contd..)</a:t>
            </a:r>
          </a:p>
          <a:p>
            <a:pPr marL="626400" lvl="3" indent="0" algn="just">
              <a:spcBef>
                <a:spcPts val="600"/>
              </a:spcBef>
              <a:spcAft>
                <a:spcPts val="600"/>
              </a:spcAft>
              <a:buNone/>
            </a:pPr>
            <a:endParaRPr lang="en-US" sz="2500" dirty="0" smtClean="0"/>
          </a:p>
          <a:p>
            <a:pPr marL="626400" lvl="3" indent="0" algn="just">
              <a:spcBef>
                <a:spcPts val="600"/>
              </a:spcBef>
              <a:spcAft>
                <a:spcPts val="600"/>
              </a:spcAft>
              <a:buNone/>
            </a:pPr>
            <a:endParaRPr lang="en-US" sz="2500" dirty="0" smtClean="0"/>
          </a:p>
          <a:p>
            <a:pPr marL="626400" lvl="3" indent="0" algn="just">
              <a:spcBef>
                <a:spcPts val="600"/>
              </a:spcBef>
              <a:spcAft>
                <a:spcPts val="600"/>
              </a:spcAft>
              <a:buNone/>
            </a:pPr>
            <a:endParaRPr lang="en-US" sz="2500" dirty="0" smtClean="0"/>
          </a:p>
          <a:p>
            <a:pPr marL="626400" lvl="3" indent="0" algn="just">
              <a:spcBef>
                <a:spcPts val="600"/>
              </a:spcBef>
              <a:spcAft>
                <a:spcPts val="600"/>
              </a:spcAft>
              <a:buNone/>
            </a:pPr>
            <a:endParaRPr lang="en-US" sz="2500" dirty="0" smtClean="0"/>
          </a:p>
          <a:p>
            <a:pPr marL="835200" lvl="3" indent="-208800" algn="just">
              <a:spcBef>
                <a:spcPts val="600"/>
              </a:spcBef>
              <a:spcAft>
                <a:spcPts val="600"/>
              </a:spcAft>
              <a:buFont typeface="Wingdings" charset="2"/>
              <a:buChar char="q"/>
            </a:pPr>
            <a:r>
              <a:rPr lang="en-US" sz="2500" dirty="0" smtClean="0"/>
              <a:t>Above </a:t>
            </a:r>
            <a:r>
              <a:rPr lang="en-US" sz="2500" dirty="0" err="1" smtClean="0"/>
              <a:t>Starship_Destination</a:t>
            </a:r>
            <a:r>
              <a:rPr lang="en-US" sz="2500" dirty="0" smtClean="0"/>
              <a:t>(SD) relation has the key STARSHIP, CLASS</a:t>
            </a:r>
          </a:p>
          <a:p>
            <a:pPr marL="835200" lvl="3" indent="-208800" algn="just">
              <a:spcBef>
                <a:spcPts val="600"/>
              </a:spcBef>
              <a:spcAft>
                <a:spcPts val="600"/>
              </a:spcAft>
              <a:buFont typeface="Wingdings" charset="2"/>
              <a:buChar char="q"/>
            </a:pPr>
            <a:r>
              <a:rPr lang="en-US" sz="2500" dirty="0" smtClean="0"/>
              <a:t>A secret user inserts the first row &amp; later an unclassified user 2</a:t>
            </a:r>
            <a:r>
              <a:rPr lang="en-US" sz="2500" baseline="30000" dirty="0" smtClean="0"/>
              <a:t>nd</a:t>
            </a:r>
            <a:r>
              <a:rPr lang="en-US" sz="2500" dirty="0" smtClean="0"/>
              <a:t> row.</a:t>
            </a:r>
          </a:p>
          <a:p>
            <a:pPr marL="835200" lvl="3" indent="-208800" algn="just">
              <a:spcBef>
                <a:spcPts val="600"/>
              </a:spcBef>
              <a:spcAft>
                <a:spcPts val="600"/>
              </a:spcAft>
              <a:buFont typeface="Wingdings" charset="2"/>
              <a:buChar char="q"/>
            </a:pPr>
            <a:r>
              <a:rPr lang="en-US" sz="2500" dirty="0" smtClean="0"/>
              <a:t>Unclassified user sees only one row and Secret user sees two rows.</a:t>
            </a:r>
          </a:p>
        </p:txBody>
      </p:sp>
      <p:graphicFrame>
        <p:nvGraphicFramePr>
          <p:cNvPr id="4" name="Table 3"/>
          <p:cNvGraphicFramePr>
            <a:graphicFrameLocks noGrp="1"/>
          </p:cNvGraphicFramePr>
          <p:nvPr>
            <p:extLst>
              <p:ext uri="{D42A27DB-BD31-4B8C-83A1-F6EECF244321}">
                <p14:modId xmlns:p14="http://schemas.microsoft.com/office/powerpoint/2010/main" val="1202867087"/>
              </p:ext>
            </p:extLst>
          </p:nvPr>
        </p:nvGraphicFramePr>
        <p:xfrm>
          <a:off x="1219200" y="1886737"/>
          <a:ext cx="5521678" cy="1751028"/>
        </p:xfrm>
        <a:graphic>
          <a:graphicData uri="http://schemas.openxmlformats.org/drawingml/2006/table">
            <a:tbl>
              <a:tblPr firstRow="1" bandRow="1">
                <a:tableStyleId>{5C22544A-7EE6-4342-B048-85BDC9FD1C3A}</a:tableStyleId>
              </a:tblPr>
              <a:tblGrid>
                <a:gridCol w="2007377"/>
                <a:gridCol w="2196438"/>
                <a:gridCol w="1317863"/>
              </a:tblGrid>
              <a:tr h="583676">
                <a:tc>
                  <a:txBody>
                    <a:bodyPr/>
                    <a:lstStyle/>
                    <a:p>
                      <a:r>
                        <a:rPr lang="en-US" sz="2400" dirty="0" smtClean="0"/>
                        <a:t>STARTSHIP</a:t>
                      </a:r>
                      <a:endParaRPr lang="en-US" sz="2400" dirty="0"/>
                    </a:p>
                  </a:txBody>
                  <a:tcPr/>
                </a:tc>
                <a:tc>
                  <a:txBody>
                    <a:bodyPr/>
                    <a:lstStyle/>
                    <a:p>
                      <a:r>
                        <a:rPr lang="en-US" sz="2400" dirty="0" smtClean="0"/>
                        <a:t>DESTINATION</a:t>
                      </a:r>
                      <a:endParaRPr lang="en-US" sz="2400" dirty="0"/>
                    </a:p>
                  </a:txBody>
                  <a:tcPr/>
                </a:tc>
                <a:tc>
                  <a:txBody>
                    <a:bodyPr/>
                    <a:lstStyle/>
                    <a:p>
                      <a:r>
                        <a:rPr lang="en-US" sz="2400" dirty="0" smtClean="0"/>
                        <a:t>CLASS</a:t>
                      </a:r>
                      <a:endParaRPr lang="en-US" sz="2400" dirty="0"/>
                    </a:p>
                  </a:txBody>
                  <a:tcPr/>
                </a:tc>
              </a:tr>
              <a:tr h="583676">
                <a:tc>
                  <a:txBody>
                    <a:bodyPr/>
                    <a:lstStyle/>
                    <a:p>
                      <a:r>
                        <a:rPr lang="en-US" sz="2400" dirty="0" smtClean="0"/>
                        <a:t>Enterprise</a:t>
                      </a:r>
                      <a:endParaRPr lang="en-US" sz="2400" dirty="0"/>
                    </a:p>
                  </a:txBody>
                  <a:tcPr/>
                </a:tc>
                <a:tc>
                  <a:txBody>
                    <a:bodyPr/>
                    <a:lstStyle/>
                    <a:p>
                      <a:r>
                        <a:rPr lang="en-US" sz="2400" dirty="0" err="1" smtClean="0"/>
                        <a:t>Rigel</a:t>
                      </a:r>
                      <a:endParaRPr lang="en-US" sz="2400" dirty="0"/>
                    </a:p>
                  </a:txBody>
                  <a:tcPr/>
                </a:tc>
                <a:tc>
                  <a:txBody>
                    <a:bodyPr/>
                    <a:lstStyle/>
                    <a:p>
                      <a:r>
                        <a:rPr lang="en-US" sz="2400" dirty="0" smtClean="0"/>
                        <a:t>S</a:t>
                      </a:r>
                      <a:endParaRPr lang="en-US" sz="2400" dirty="0"/>
                    </a:p>
                  </a:txBody>
                  <a:tcPr/>
                </a:tc>
              </a:tr>
              <a:tr h="583676">
                <a:tc>
                  <a:txBody>
                    <a:bodyPr/>
                    <a:lstStyle/>
                    <a:p>
                      <a:r>
                        <a:rPr lang="en-US" sz="2400" dirty="0" smtClean="0"/>
                        <a:t>Enterprise</a:t>
                      </a:r>
                      <a:endParaRPr lang="en-US" sz="2400" dirty="0"/>
                    </a:p>
                  </a:txBody>
                  <a:tcPr/>
                </a:tc>
                <a:tc>
                  <a:txBody>
                    <a:bodyPr/>
                    <a:lstStyle/>
                    <a:p>
                      <a:r>
                        <a:rPr lang="en-US" sz="2400" dirty="0" smtClean="0"/>
                        <a:t>Mars</a:t>
                      </a:r>
                      <a:endParaRPr lang="en-US" sz="2400" dirty="0"/>
                    </a:p>
                  </a:txBody>
                  <a:tcPr/>
                </a:tc>
                <a:tc>
                  <a:txBody>
                    <a:bodyPr/>
                    <a:lstStyle/>
                    <a:p>
                      <a:r>
                        <a:rPr lang="en-US" sz="2400" dirty="0" smtClean="0"/>
                        <a:t>U</a:t>
                      </a:r>
                      <a:endParaRPr lang="en-US" sz="2400" dirty="0"/>
                    </a:p>
                  </a:txBody>
                  <a:tcPr/>
                </a:tc>
              </a:tr>
            </a:tbl>
          </a:graphicData>
        </a:graphic>
      </p:graphicFrame>
      <p:sp>
        <p:nvSpPr>
          <p:cNvPr id="5" name="Slide Number Placeholder 4"/>
          <p:cNvSpPr>
            <a:spLocks noGrp="1"/>
          </p:cNvSpPr>
          <p:nvPr>
            <p:ph type="sldNum" sz="quarter" idx="12"/>
          </p:nvPr>
        </p:nvSpPr>
        <p:spPr/>
        <p:txBody>
          <a:bodyPr/>
          <a:lstStyle/>
          <a:p>
            <a:fld id="{0BD64A48-B733-9243-8BE8-93F2CA4C1D52}" type="slidenum">
              <a:rPr lang="en-US" smtClean="0"/>
              <a:pPr/>
              <a:t>48</a:t>
            </a:fld>
            <a:endParaRPr lang="en-US"/>
          </a:p>
        </p:txBody>
      </p:sp>
    </p:spTree>
    <p:extLst>
      <p:ext uri="{BB962C8B-B14F-4D97-AF65-F5344CB8AC3E}">
        <p14:creationId xmlns:p14="http://schemas.microsoft.com/office/powerpoint/2010/main" val="34317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756" y="403668"/>
            <a:ext cx="8268644" cy="864966"/>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 </a:t>
            </a:r>
            <a:r>
              <a:rPr lang="en-US" sz="3600" b="1" dirty="0">
                <a:ln w="17780" cmpd="sng">
                  <a:solidFill>
                    <a:schemeClr val="accent1">
                      <a:tint val="3000"/>
                    </a:schemeClr>
                  </a:solidFill>
                  <a:prstDash val="solid"/>
                  <a:miter lim="800000"/>
                </a:ln>
              </a:rPr>
              <a:t>Techniques</a:t>
            </a:r>
          </a:p>
        </p:txBody>
      </p:sp>
      <p:sp>
        <p:nvSpPr>
          <p:cNvPr id="3" name="Content Placeholder 2"/>
          <p:cNvSpPr>
            <a:spLocks noGrp="1"/>
          </p:cNvSpPr>
          <p:nvPr>
            <p:ph idx="1"/>
          </p:nvPr>
        </p:nvSpPr>
        <p:spPr>
          <a:xfrm>
            <a:off x="298208" y="1340766"/>
            <a:ext cx="8617192" cy="5067300"/>
          </a:xfrm>
        </p:spPr>
        <p:txBody>
          <a:bodyPr>
            <a:normAutofit fontScale="92500"/>
          </a:bodyPr>
          <a:lstStyle/>
          <a:p>
            <a:pPr marL="457200" indent="-457200">
              <a:spcAft>
                <a:spcPts val="0"/>
              </a:spcAft>
              <a:buNone/>
            </a:pPr>
            <a:r>
              <a:rPr lang="en-US" sz="2800" b="1" dirty="0" smtClean="0">
                <a:solidFill>
                  <a:srgbClr val="7030A0"/>
                </a:solidFill>
              </a:rPr>
              <a:t>3. </a:t>
            </a:r>
            <a:r>
              <a:rPr lang="en-US" sz="2800" b="1" dirty="0" err="1" smtClean="0">
                <a:solidFill>
                  <a:srgbClr val="7030A0"/>
                </a:solidFill>
              </a:rPr>
              <a:t>Polyinstantiation</a:t>
            </a:r>
            <a:r>
              <a:rPr lang="en-US" sz="2800" b="1" dirty="0" smtClean="0">
                <a:solidFill>
                  <a:srgbClr val="7030A0"/>
                </a:solidFill>
              </a:rPr>
              <a:t>(contd..)</a:t>
            </a:r>
          </a:p>
          <a:p>
            <a:pPr marL="655200" lvl="3" indent="-208800" algn="just">
              <a:spcBef>
                <a:spcPts val="600"/>
              </a:spcBef>
              <a:spcAft>
                <a:spcPts val="600"/>
              </a:spcAft>
              <a:buFont typeface="Wingdings" charset="2"/>
              <a:buChar char="q"/>
            </a:pPr>
            <a:r>
              <a:rPr lang="en-US" sz="2500" dirty="0" smtClean="0"/>
              <a:t>Two rows may be interpreted in two different ways:</a:t>
            </a:r>
          </a:p>
          <a:p>
            <a:pPr marL="835200" lvl="3" indent="-208800" algn="just">
              <a:spcBef>
                <a:spcPts val="600"/>
              </a:spcBef>
              <a:spcAft>
                <a:spcPts val="600"/>
              </a:spcAft>
              <a:buFont typeface="Wingdings" charset="2"/>
              <a:buChar char="q"/>
            </a:pPr>
            <a:r>
              <a:rPr lang="en-US" sz="2500" dirty="0" smtClean="0"/>
              <a:t>There are two distinct STARSHIP name Enterprise going to two distinct destinations. </a:t>
            </a:r>
          </a:p>
          <a:p>
            <a:pPr marL="1130475" lvl="4" indent="-208800" algn="just">
              <a:spcBef>
                <a:spcPts val="600"/>
              </a:spcBef>
              <a:spcAft>
                <a:spcPts val="600"/>
              </a:spcAft>
              <a:buFont typeface="Wingdings" charset="2"/>
              <a:buChar char="q"/>
            </a:pPr>
            <a:r>
              <a:rPr lang="en-US" sz="2500" dirty="0" smtClean="0">
                <a:solidFill>
                  <a:srgbClr val="881A87"/>
                </a:solidFill>
              </a:rPr>
              <a:t>Unclassified users know only of one. Secret users know both.</a:t>
            </a:r>
          </a:p>
          <a:p>
            <a:pPr marL="835200" lvl="3" indent="-208800" algn="just">
              <a:spcBef>
                <a:spcPts val="600"/>
              </a:spcBef>
              <a:spcAft>
                <a:spcPts val="600"/>
              </a:spcAft>
              <a:buFont typeface="Wingdings" charset="2"/>
              <a:buChar char="q"/>
            </a:pPr>
            <a:r>
              <a:rPr lang="en-US" sz="2500" dirty="0" smtClean="0"/>
              <a:t>There is a single STARSHIP named Enterprise.</a:t>
            </a:r>
          </a:p>
          <a:p>
            <a:pPr marL="1130475" lvl="4" indent="-208800" algn="just">
              <a:spcBef>
                <a:spcPts val="600"/>
              </a:spcBef>
              <a:spcAft>
                <a:spcPts val="600"/>
              </a:spcAft>
              <a:buFont typeface="Wingdings" charset="2"/>
              <a:buChar char="q"/>
            </a:pPr>
            <a:r>
              <a:rPr lang="en-US" sz="2500" dirty="0" smtClean="0"/>
              <a:t>Its real destination is </a:t>
            </a:r>
            <a:r>
              <a:rPr lang="en-US" sz="2500" dirty="0" smtClean="0">
                <a:solidFill>
                  <a:srgbClr val="FF6600"/>
                </a:solidFill>
              </a:rPr>
              <a:t>Regal</a:t>
            </a:r>
            <a:r>
              <a:rPr lang="en-US" sz="2500" dirty="0" smtClean="0"/>
              <a:t> which is known to Secret users.</a:t>
            </a:r>
          </a:p>
          <a:p>
            <a:pPr marL="1130475" lvl="4" indent="-208800" algn="just">
              <a:spcBef>
                <a:spcPts val="600"/>
              </a:spcBef>
              <a:spcAft>
                <a:spcPts val="600"/>
              </a:spcAft>
              <a:buFont typeface="Wingdings" charset="2"/>
              <a:buChar char="q"/>
            </a:pPr>
            <a:r>
              <a:rPr lang="en-US" sz="2500" dirty="0" smtClean="0"/>
              <a:t>There is an </a:t>
            </a:r>
            <a:r>
              <a:rPr lang="en-US" sz="2500" dirty="0" smtClean="0">
                <a:solidFill>
                  <a:srgbClr val="881A87"/>
                </a:solidFill>
              </a:rPr>
              <a:t>unclassified cover</a:t>
            </a:r>
            <a:r>
              <a:rPr lang="en-US" sz="2500" dirty="0" smtClean="0"/>
              <a:t> story claiming that the destination is </a:t>
            </a:r>
            <a:r>
              <a:rPr lang="en-US" sz="2500" dirty="0" smtClean="0">
                <a:solidFill>
                  <a:srgbClr val="FF6600"/>
                </a:solidFill>
              </a:rPr>
              <a:t>Mars</a:t>
            </a:r>
            <a:r>
              <a:rPr lang="en-US" sz="2500" dirty="0" smtClean="0"/>
              <a:t>.</a:t>
            </a:r>
          </a:p>
          <a:p>
            <a:pPr marL="1130475" lvl="4" indent="-208800" algn="just">
              <a:spcBef>
                <a:spcPts val="600"/>
              </a:spcBef>
              <a:spcAft>
                <a:spcPts val="600"/>
              </a:spcAft>
              <a:buFont typeface="Wingdings" charset="2"/>
              <a:buChar char="q"/>
            </a:pPr>
            <a:r>
              <a:rPr lang="en-US" sz="2500" dirty="0" smtClean="0"/>
              <a:t>Doubtless, Secret users know which interpretation is intended</a:t>
            </a:r>
            <a:r>
              <a:rPr lang="en-US" dirty="0" smtClean="0"/>
              <a: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49</a:t>
            </a:fld>
            <a:endParaRPr lang="en-US"/>
          </a:p>
        </p:txBody>
      </p:sp>
    </p:spTree>
    <p:extLst>
      <p:ext uri="{BB962C8B-B14F-4D97-AF65-F5344CB8AC3E}">
        <p14:creationId xmlns:p14="http://schemas.microsoft.com/office/powerpoint/2010/main" val="25082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heckerboard(across)">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heckerboard(across)">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600" dirty="0" smtClean="0"/>
              <a:t>More formally, each object is associated with a security level of the form (classification level, set of categories). </a:t>
            </a:r>
          </a:p>
          <a:p>
            <a:pPr algn="just"/>
            <a:endParaRPr lang="en-US" sz="2600" dirty="0" smtClean="0"/>
          </a:p>
          <a:p>
            <a:pPr algn="just"/>
            <a:r>
              <a:rPr lang="en-US" sz="2600" dirty="0" smtClean="0"/>
              <a:t>Each subject is also associated with a maximum and current security level, which can be changed dynamically. The set of classification levels is ordered by a $&lt;$ relationship. </a:t>
            </a:r>
          </a:p>
          <a:p>
            <a:pPr algn="just"/>
            <a:endParaRPr lang="en-US" sz="2600" dirty="0" smtClean="0"/>
          </a:p>
          <a:p>
            <a:pPr algn="just"/>
            <a:r>
              <a:rPr lang="en-US" sz="2600" dirty="0" smtClean="0"/>
              <a:t>For instance, it can be the set </a:t>
            </a:r>
            <a:r>
              <a:rPr lang="en-US" sz="2600" b="1" dirty="0" smtClean="0"/>
              <a:t>top secret, secret, confidential, unclassified</a:t>
            </a:r>
            <a:r>
              <a:rPr lang="en-US" sz="2600" dirty="0" smtClean="0"/>
              <a:t>, where </a:t>
            </a:r>
            <a:r>
              <a:rPr lang="en-US" sz="2600" b="1" dirty="0" smtClean="0">
                <a:solidFill>
                  <a:srgbClr val="FF0000"/>
                </a:solidFill>
              </a:rPr>
              <a:t>unclassified &lt; confidential &lt; secret &lt; top-secret.</a:t>
            </a:r>
            <a:endParaRPr lang="en-US" sz="2600" b="1" dirty="0">
              <a:solidFill>
                <a:srgbClr val="FF0000"/>
              </a:solidFill>
            </a:endParaRPr>
          </a:p>
        </p:txBody>
      </p:sp>
      <p:sp>
        <p:nvSpPr>
          <p:cNvPr id="4" name="Slide Number Placeholder 3"/>
          <p:cNvSpPr>
            <a:spLocks noGrp="1"/>
          </p:cNvSpPr>
          <p:nvPr>
            <p:ph type="sldNum" sz="quarter" idx="12"/>
          </p:nvPr>
        </p:nvSpPr>
        <p:spPr/>
        <p:txBody>
          <a:bodyPr/>
          <a:lstStyle/>
          <a:p>
            <a:fld id="{0BD64A48-B733-9243-8BE8-93F2CA4C1D52}" type="slidenum">
              <a:rPr lang="en-US" smtClean="0"/>
              <a:pPr/>
              <a:t>5</a:t>
            </a:fld>
            <a:endParaRPr lang="en-US"/>
          </a:p>
        </p:txBody>
      </p:sp>
      <p:sp>
        <p:nvSpPr>
          <p:cNvPr id="5" name="Title 1"/>
          <p:cNvSpPr>
            <a:spLocks noGrp="1"/>
          </p:cNvSpPr>
          <p:nvPr>
            <p:ph type="title"/>
          </p:nvPr>
        </p:nvSpPr>
        <p:spPr>
          <a:xfrm>
            <a:off x="875356" y="122028"/>
            <a:ext cx="7466245" cy="1447800"/>
          </a:xfrm>
        </p:spPr>
        <p:txBody>
          <a:bodyPr>
            <a:normAutofit/>
          </a:bodyPr>
          <a:lstStyle/>
          <a:p>
            <a:pPr>
              <a:lnSpc>
                <a:spcPct val="100000"/>
              </a:lnSpc>
            </a:pPr>
            <a:r>
              <a:rPr lang="en-US" sz="3600" b="1" dirty="0">
                <a:ln w="17780" cmpd="sng">
                  <a:solidFill>
                    <a:schemeClr val="accent1">
                      <a:tint val="3000"/>
                    </a:schemeClr>
                  </a:solidFill>
                  <a:prstDash val="solid"/>
                  <a:miter lim="800000"/>
                </a:ln>
              </a:rPr>
              <a:t>Multilevel Security : Military &amp; Govt. Organization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08" y="514350"/>
            <a:ext cx="8268644" cy="998316"/>
          </a:xfrm>
        </p:spPr>
        <p:txBody>
          <a:bodyPr>
            <a:normAutofit/>
          </a:bodyPr>
          <a:lstStyle/>
          <a:p>
            <a:pPr>
              <a:lnSpc>
                <a:spcPct val="100000"/>
              </a:lnSpc>
            </a:pPr>
            <a:r>
              <a:rPr lang="en-US" sz="3600" b="1" dirty="0">
                <a:ln w="17780" cmpd="sng">
                  <a:solidFill>
                    <a:schemeClr val="accent1">
                      <a:tint val="3000"/>
                    </a:schemeClr>
                  </a:solidFill>
                  <a:prstDash val="solid"/>
                  <a:miter lim="800000"/>
                </a:ln>
              </a:rPr>
              <a:t>Inference </a:t>
            </a:r>
            <a:r>
              <a:rPr lang="en-US" sz="3600" b="1" dirty="0" smtClean="0">
                <a:ln w="17780" cmpd="sng">
                  <a:solidFill>
                    <a:schemeClr val="accent1">
                      <a:tint val="3000"/>
                    </a:schemeClr>
                  </a:solidFill>
                  <a:prstDash val="solid"/>
                  <a:miter lim="800000"/>
                </a:ln>
              </a:rPr>
              <a:t>Control: </a:t>
            </a:r>
            <a:r>
              <a:rPr lang="en-US" sz="3600" b="1" dirty="0">
                <a:ln w="17780" cmpd="sng">
                  <a:solidFill>
                    <a:schemeClr val="accent1">
                      <a:tint val="3000"/>
                    </a:schemeClr>
                  </a:solidFill>
                  <a:prstDash val="solid"/>
                  <a:miter lim="800000"/>
                </a:ln>
              </a:rPr>
              <a:t>Techniques</a:t>
            </a:r>
          </a:p>
        </p:txBody>
      </p:sp>
      <p:sp>
        <p:nvSpPr>
          <p:cNvPr id="3" name="Content Placeholder 2"/>
          <p:cNvSpPr>
            <a:spLocks noGrp="1"/>
          </p:cNvSpPr>
          <p:nvPr>
            <p:ph idx="1"/>
          </p:nvPr>
        </p:nvSpPr>
        <p:spPr>
          <a:xfrm>
            <a:off x="418156" y="1536252"/>
            <a:ext cx="8268644" cy="4291189"/>
          </a:xfrm>
        </p:spPr>
        <p:txBody>
          <a:bodyPr>
            <a:normAutofit/>
          </a:bodyPr>
          <a:lstStyle/>
          <a:p>
            <a:pPr marL="457200" indent="-457200">
              <a:spcAft>
                <a:spcPts val="0"/>
              </a:spcAft>
              <a:buNone/>
            </a:pPr>
            <a:r>
              <a:rPr lang="en-US" sz="2600" b="1" dirty="0" smtClean="0">
                <a:solidFill>
                  <a:srgbClr val="660066"/>
                </a:solidFill>
              </a:rPr>
              <a:t>4. Auditing</a:t>
            </a:r>
            <a:endParaRPr lang="en-US" sz="2600" b="1" dirty="0" smtClean="0"/>
          </a:p>
          <a:p>
            <a:pPr marL="655200" lvl="3" indent="-208800">
              <a:spcBef>
                <a:spcPts val="600"/>
              </a:spcBef>
              <a:spcAft>
                <a:spcPts val="600"/>
              </a:spcAft>
              <a:buFont typeface="Wingdings" charset="2"/>
              <a:buChar char="q"/>
            </a:pPr>
            <a:r>
              <a:rPr lang="en-US" sz="2600" dirty="0" smtClean="0"/>
              <a:t>Can be used to control inferences.</a:t>
            </a:r>
          </a:p>
          <a:p>
            <a:pPr marL="655200" lvl="3" indent="-208800">
              <a:spcBef>
                <a:spcPts val="600"/>
              </a:spcBef>
              <a:spcAft>
                <a:spcPts val="600"/>
              </a:spcAft>
              <a:buFont typeface="Wingdings" charset="2"/>
              <a:buChar char="q"/>
            </a:pPr>
            <a:r>
              <a:rPr lang="en-US" sz="2600" dirty="0" smtClean="0"/>
              <a:t>History can be kept of all queries that can be analyzed later to determine the proof of inference.</a:t>
            </a:r>
          </a:p>
          <a:p>
            <a:pPr marL="655200" lvl="3" indent="-208800">
              <a:spcBef>
                <a:spcPts val="600"/>
              </a:spcBef>
              <a:spcAft>
                <a:spcPts val="600"/>
              </a:spcAft>
              <a:buFont typeface="Wingdings" charset="2"/>
              <a:buChar char="q"/>
            </a:pPr>
            <a:r>
              <a:rPr lang="en-US" sz="2600" dirty="0" smtClean="0"/>
              <a:t>If violation arises, query may be aborted.</a:t>
            </a:r>
          </a:p>
          <a:p>
            <a:pPr marL="655200" lvl="3" indent="-208800">
              <a:spcBef>
                <a:spcPts val="600"/>
              </a:spcBef>
              <a:spcAft>
                <a:spcPts val="600"/>
              </a:spcAft>
              <a:buFont typeface="Wingdings" charset="2"/>
              <a:buChar char="q"/>
            </a:pPr>
            <a:r>
              <a:rPr lang="en-US" sz="2600" dirty="0" smtClean="0"/>
              <a:t>disadvantages:</a:t>
            </a:r>
          </a:p>
          <a:p>
            <a:pPr marL="950475" lvl="4" indent="-208800">
              <a:spcBef>
                <a:spcPts val="600"/>
              </a:spcBef>
              <a:spcAft>
                <a:spcPts val="600"/>
              </a:spcAft>
              <a:buFont typeface="Wingdings" charset="2"/>
              <a:buChar char="q"/>
            </a:pPr>
            <a:r>
              <a:rPr lang="en-US" sz="2600" dirty="0" smtClean="0"/>
              <a:t>Too cumbersome</a:t>
            </a:r>
          </a:p>
          <a:p>
            <a:pPr marL="950475" lvl="4" indent="-208800">
              <a:spcBef>
                <a:spcPts val="600"/>
              </a:spcBef>
              <a:spcAft>
                <a:spcPts val="600"/>
              </a:spcAft>
              <a:buFont typeface="Wingdings" charset="2"/>
              <a:buChar char="q"/>
            </a:pPr>
            <a:r>
              <a:rPr lang="en-US" sz="2600" dirty="0" smtClean="0"/>
              <a:t>Detects very limited types of inferences.</a:t>
            </a:r>
          </a:p>
        </p:txBody>
      </p:sp>
      <p:sp>
        <p:nvSpPr>
          <p:cNvPr id="4" name="Slide Number Placeholder 3"/>
          <p:cNvSpPr>
            <a:spLocks noGrp="1"/>
          </p:cNvSpPr>
          <p:nvPr>
            <p:ph type="sldNum" sz="quarter" idx="12"/>
          </p:nvPr>
        </p:nvSpPr>
        <p:spPr/>
        <p:txBody>
          <a:bodyPr/>
          <a:lstStyle/>
          <a:p>
            <a:fld id="{0BD64A48-B733-9243-8BE8-93F2CA4C1D52}" type="slidenum">
              <a:rPr lang="en-US" smtClean="0"/>
              <a:pPr/>
              <a:t>50</a:t>
            </a:fld>
            <a:endParaRPr lang="en-US"/>
          </a:p>
        </p:txBody>
      </p:sp>
    </p:spTree>
    <p:extLst>
      <p:ext uri="{BB962C8B-B14F-4D97-AF65-F5344CB8AC3E}">
        <p14:creationId xmlns:p14="http://schemas.microsoft.com/office/powerpoint/2010/main" val="114795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heckerboard(across)">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56" y="247650"/>
            <a:ext cx="8268644" cy="986064"/>
          </a:xfrm>
        </p:spPr>
        <p:txBody>
          <a:bodyPr>
            <a:normAutofit/>
          </a:bodyPr>
          <a:lstStyle/>
          <a:p>
            <a:pPr>
              <a:lnSpc>
                <a:spcPct val="100000"/>
              </a:lnSpc>
            </a:pPr>
            <a:r>
              <a:rPr lang="en-US" sz="3600" b="1" dirty="0">
                <a:ln w="17780" cmpd="sng">
                  <a:solidFill>
                    <a:schemeClr val="accent1">
                      <a:tint val="3000"/>
                    </a:schemeClr>
                  </a:solidFill>
                  <a:prstDash val="solid"/>
                  <a:miter lim="800000"/>
                </a:ln>
              </a:rPr>
              <a:t>Integrity </a:t>
            </a:r>
            <a:r>
              <a:rPr lang="en-US" sz="3600" b="1" dirty="0" smtClean="0">
                <a:ln w="17780" cmpd="sng">
                  <a:solidFill>
                    <a:schemeClr val="accent1">
                      <a:tint val="3000"/>
                    </a:schemeClr>
                  </a:solidFill>
                  <a:prstDash val="solid"/>
                  <a:miter lim="800000"/>
                </a:ln>
              </a:rPr>
              <a:t>Principle &amp; Mechanism</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8208" y="1466850"/>
            <a:ext cx="8845794" cy="4767439"/>
          </a:xfrm>
        </p:spPr>
        <p:txBody>
          <a:bodyPr>
            <a:noAutofit/>
          </a:bodyPr>
          <a:lstStyle/>
          <a:p>
            <a:pPr>
              <a:spcAft>
                <a:spcPts val="0"/>
              </a:spcAft>
              <a:buFont typeface="Wingdings" charset="2"/>
              <a:buChar char="q"/>
            </a:pPr>
            <a:r>
              <a:rPr lang="en-US" sz="2600" dirty="0" smtClean="0">
                <a:solidFill>
                  <a:srgbClr val="660066"/>
                </a:solidFill>
              </a:rPr>
              <a:t>Integrity</a:t>
            </a:r>
            <a:endParaRPr lang="en-US" sz="2600" dirty="0" smtClean="0"/>
          </a:p>
          <a:p>
            <a:pPr marL="655200" lvl="3" indent="-208800">
              <a:spcBef>
                <a:spcPts val="600"/>
              </a:spcBef>
              <a:spcAft>
                <a:spcPts val="600"/>
              </a:spcAft>
              <a:buFont typeface="Wingdings" charset="2"/>
              <a:buChar char="q"/>
            </a:pPr>
            <a:r>
              <a:rPr lang="en-US" sz="2600" dirty="0" smtClean="0"/>
              <a:t>Concerned with </a:t>
            </a:r>
            <a:r>
              <a:rPr lang="en-US" sz="2600" dirty="0" smtClean="0">
                <a:solidFill>
                  <a:srgbClr val="008000"/>
                </a:solidFill>
              </a:rPr>
              <a:t>improper modification</a:t>
            </a:r>
            <a:r>
              <a:rPr lang="en-US" sz="2600" dirty="0" smtClean="0"/>
              <a:t> of information.</a:t>
            </a:r>
          </a:p>
          <a:p>
            <a:pPr marL="655200" lvl="3" indent="-208800">
              <a:spcBef>
                <a:spcPts val="600"/>
              </a:spcBef>
              <a:spcAft>
                <a:spcPts val="600"/>
              </a:spcAft>
              <a:buFont typeface="Wingdings" charset="2"/>
              <a:buChar char="q"/>
            </a:pPr>
            <a:r>
              <a:rPr lang="en-US" sz="2600" dirty="0" smtClean="0"/>
              <a:t>Example: </a:t>
            </a:r>
            <a:endParaRPr lang="en-US" sz="2600" dirty="0"/>
          </a:p>
          <a:p>
            <a:pPr marL="950475" lvl="4" indent="-208800">
              <a:spcBef>
                <a:spcPts val="600"/>
              </a:spcBef>
              <a:spcAft>
                <a:spcPts val="600"/>
              </a:spcAft>
              <a:buFont typeface="Wingdings" charset="2"/>
              <a:buChar char="q"/>
            </a:pPr>
            <a:r>
              <a:rPr lang="en-US" sz="2600" dirty="0" smtClean="0"/>
              <a:t>Insertion of new information</a:t>
            </a:r>
          </a:p>
          <a:p>
            <a:pPr marL="950475" lvl="4" indent="-208800">
              <a:spcBef>
                <a:spcPts val="600"/>
              </a:spcBef>
              <a:spcAft>
                <a:spcPts val="600"/>
              </a:spcAft>
              <a:buFont typeface="Wingdings" charset="2"/>
              <a:buChar char="q"/>
            </a:pPr>
            <a:r>
              <a:rPr lang="en-US" sz="2600" dirty="0" smtClean="0"/>
              <a:t>Deletion of existing information</a:t>
            </a:r>
          </a:p>
          <a:p>
            <a:pPr marL="950475" lvl="4" indent="-208800">
              <a:spcBef>
                <a:spcPts val="600"/>
              </a:spcBef>
              <a:spcAft>
                <a:spcPts val="600"/>
              </a:spcAft>
              <a:buFont typeface="Wingdings" charset="2"/>
              <a:buChar char="q"/>
            </a:pPr>
            <a:r>
              <a:rPr lang="en-US" sz="2600" dirty="0" smtClean="0"/>
              <a:t>Changes of existing information</a:t>
            </a:r>
          </a:p>
          <a:p>
            <a:pPr marL="372625" lvl="2" indent="-208800">
              <a:spcBef>
                <a:spcPts val="600"/>
              </a:spcBef>
              <a:spcAft>
                <a:spcPts val="600"/>
              </a:spcAft>
              <a:buFont typeface="Wingdings" charset="2"/>
              <a:buChar char="q"/>
            </a:pPr>
            <a:r>
              <a:rPr lang="en-US" sz="2600" dirty="0" smtClean="0">
                <a:solidFill>
                  <a:srgbClr val="FF6600"/>
                </a:solidFill>
              </a:rPr>
              <a:t>Authorization </a:t>
            </a:r>
            <a:r>
              <a:rPr lang="en-US" sz="2600" dirty="0" smtClean="0"/>
              <a:t>is only one piece of solution.</a:t>
            </a:r>
          </a:p>
          <a:p>
            <a:pPr marL="372625" lvl="2" indent="-208800">
              <a:spcBef>
                <a:spcPts val="600"/>
              </a:spcBef>
              <a:spcAft>
                <a:spcPts val="600"/>
              </a:spcAft>
              <a:buFont typeface="Wingdings" charset="2"/>
              <a:buChar char="q"/>
            </a:pPr>
            <a:r>
              <a:rPr lang="en-US" sz="2600" dirty="0" smtClean="0"/>
              <a:t>Integrity breaches can occur without authorization violation.</a:t>
            </a:r>
          </a:p>
          <a:p>
            <a:pPr marL="372625" lvl="2" indent="-208800">
              <a:spcBef>
                <a:spcPts val="600"/>
              </a:spcBef>
              <a:spcAft>
                <a:spcPts val="600"/>
              </a:spcAft>
              <a:buFont typeface="Wingdings" charset="2"/>
              <a:buChar char="q"/>
            </a:pPr>
            <a:r>
              <a:rPr lang="en-US" sz="2600" dirty="0" smtClean="0"/>
              <a:t>We must deal with the malicious user who exercises his/her authority improperly.</a:t>
            </a:r>
            <a:endParaRPr lang="en-US" sz="26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51</a:t>
            </a:fld>
            <a:endParaRPr lang="en-US"/>
          </a:p>
        </p:txBody>
      </p:sp>
    </p:spTree>
    <p:extLst>
      <p:ext uri="{BB962C8B-B14F-4D97-AF65-F5344CB8AC3E}">
        <p14:creationId xmlns:p14="http://schemas.microsoft.com/office/powerpoint/2010/main" val="278437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heckerboard(across)">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heckerboard(across)">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checkerboard(across)">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606" y="365568"/>
            <a:ext cx="8268644" cy="90306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Integrity Principle &amp; Mechanism</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126758" y="1600200"/>
            <a:ext cx="8845794" cy="4615039"/>
          </a:xfrm>
        </p:spPr>
        <p:txBody>
          <a:bodyPr>
            <a:normAutofit/>
          </a:bodyPr>
          <a:lstStyle/>
          <a:p>
            <a:pPr>
              <a:spcAft>
                <a:spcPts val="0"/>
              </a:spcAft>
              <a:buFont typeface="Wingdings" charset="2"/>
              <a:buChar char="q"/>
            </a:pPr>
            <a:r>
              <a:rPr lang="en-US" sz="3000" dirty="0" smtClean="0">
                <a:solidFill>
                  <a:srgbClr val="660066"/>
                </a:solidFill>
              </a:rPr>
              <a:t>Insider threat</a:t>
            </a:r>
            <a:endParaRPr lang="en-US" sz="3000" dirty="0" smtClean="0"/>
          </a:p>
          <a:p>
            <a:pPr marL="655200" lvl="3" indent="-208800">
              <a:spcBef>
                <a:spcPts val="1200"/>
              </a:spcBef>
              <a:spcAft>
                <a:spcPts val="1200"/>
              </a:spcAft>
              <a:buFont typeface="Wingdings" charset="2"/>
              <a:buChar char="q"/>
            </a:pPr>
            <a:r>
              <a:rPr lang="en-US" sz="2600" dirty="0" smtClean="0"/>
              <a:t>A corrupt user can leak secrets by</a:t>
            </a:r>
          </a:p>
          <a:p>
            <a:pPr marL="1084575" lvl="4" indent="-342900">
              <a:spcBef>
                <a:spcPts val="600"/>
              </a:spcBef>
              <a:spcAft>
                <a:spcPts val="600"/>
              </a:spcAft>
              <a:buFont typeface="+mj-lt"/>
              <a:buAutoNum type="arabicParenR"/>
            </a:pPr>
            <a:r>
              <a:rPr lang="en-US" sz="2600" dirty="0" smtClean="0"/>
              <a:t>using the computer to legitimately access confidential information</a:t>
            </a:r>
          </a:p>
          <a:p>
            <a:pPr marL="1084575" lvl="4" indent="-342900">
              <a:spcBef>
                <a:spcPts val="600"/>
              </a:spcBef>
              <a:spcAft>
                <a:spcPts val="600"/>
              </a:spcAft>
              <a:buFont typeface="+mj-lt"/>
              <a:buAutoNum type="arabicParenR"/>
            </a:pPr>
            <a:r>
              <a:rPr lang="en-US" sz="2600" dirty="0" smtClean="0"/>
              <a:t>passing this information to an improper destination using telephone.</a:t>
            </a:r>
          </a:p>
          <a:p>
            <a:pPr marL="655200" lvl="3" indent="-208800">
              <a:spcBef>
                <a:spcPts val="1200"/>
              </a:spcBef>
              <a:spcAft>
                <a:spcPts val="1200"/>
              </a:spcAft>
              <a:buFont typeface="Wingdings" charset="2"/>
              <a:buChar char="q"/>
            </a:pPr>
            <a:r>
              <a:rPr lang="en-US" sz="2600" dirty="0" smtClean="0"/>
              <a:t>It is impossible for the computer to know whether </a:t>
            </a:r>
            <a:r>
              <a:rPr lang="en-US" sz="2600" dirty="0" smtClean="0">
                <a:solidFill>
                  <a:srgbClr val="FF6600"/>
                </a:solidFill>
              </a:rPr>
              <a:t>step 1)</a:t>
            </a:r>
            <a:r>
              <a:rPr lang="en-US" sz="2600" dirty="0" smtClean="0"/>
              <a:t> was followed by </a:t>
            </a:r>
            <a:r>
              <a:rPr lang="en-US" sz="2600" dirty="0" smtClean="0">
                <a:solidFill>
                  <a:srgbClr val="FF6600"/>
                </a:solidFill>
              </a:rPr>
              <a:t>step 2)</a:t>
            </a:r>
            <a:r>
              <a:rPr lang="en-US" sz="2600" dirty="0" smtClean="0"/>
              <a: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52</a:t>
            </a:fld>
            <a:endParaRPr lang="en-US"/>
          </a:p>
        </p:txBody>
      </p:sp>
    </p:spTree>
    <p:extLst>
      <p:ext uri="{BB962C8B-B14F-4D97-AF65-F5344CB8AC3E}">
        <p14:creationId xmlns:p14="http://schemas.microsoft.com/office/powerpoint/2010/main" val="233545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208" y="1981200"/>
            <a:ext cx="8560042" cy="4481689"/>
          </a:xfrm>
        </p:spPr>
        <p:txBody>
          <a:bodyPr>
            <a:normAutofit/>
          </a:bodyPr>
          <a:lstStyle/>
          <a:p>
            <a:pPr>
              <a:spcAft>
                <a:spcPts val="0"/>
              </a:spcAft>
              <a:buFont typeface="Wingdings" charset="2"/>
              <a:buChar char="q"/>
            </a:pPr>
            <a:r>
              <a:rPr lang="en-US" sz="3000" dirty="0" smtClean="0">
                <a:solidFill>
                  <a:srgbClr val="660066"/>
                </a:solidFill>
              </a:rPr>
              <a:t>Insider threat</a:t>
            </a:r>
            <a:endParaRPr lang="en-US" sz="3000" dirty="0" smtClean="0"/>
          </a:p>
          <a:p>
            <a:pPr marL="655200" lvl="3" indent="-208800">
              <a:spcBef>
                <a:spcPts val="1200"/>
              </a:spcBef>
              <a:spcAft>
                <a:spcPts val="600"/>
              </a:spcAft>
              <a:buFont typeface="Wingdings" charset="2"/>
              <a:buChar char="q"/>
            </a:pPr>
            <a:r>
              <a:rPr lang="en-US" sz="2600" dirty="0" smtClean="0"/>
              <a:t>A </a:t>
            </a:r>
            <a:r>
              <a:rPr lang="en-US" sz="2600" dirty="0"/>
              <a:t>corrupt user can compromise integrity by </a:t>
            </a:r>
          </a:p>
          <a:p>
            <a:pPr marL="1084575" lvl="4" indent="-342900">
              <a:spcBef>
                <a:spcPts val="600"/>
              </a:spcBef>
              <a:spcAft>
                <a:spcPts val="600"/>
              </a:spcAft>
              <a:buFont typeface="+mj-lt"/>
              <a:buAutoNum type="arabicPeriod"/>
            </a:pPr>
            <a:r>
              <a:rPr lang="en-US" sz="2600" dirty="0"/>
              <a:t>Manipulating stored data or</a:t>
            </a:r>
          </a:p>
          <a:p>
            <a:pPr marL="1084575" lvl="4" indent="-342900">
              <a:spcAft>
                <a:spcPts val="600"/>
              </a:spcAft>
              <a:buFont typeface="+mj-lt"/>
              <a:buAutoNum type="arabicPeriod"/>
            </a:pPr>
            <a:r>
              <a:rPr lang="en-US" sz="2600" dirty="0"/>
              <a:t>Falsifying source or output documents</a:t>
            </a:r>
            <a:r>
              <a:rPr lang="en-US" sz="2600" dirty="0" smtClean="0"/>
              <a:t>.</a:t>
            </a:r>
          </a:p>
          <a:p>
            <a:pPr marL="655200" lvl="3" indent="-208800">
              <a:spcBef>
                <a:spcPts val="1200"/>
              </a:spcBef>
              <a:spcAft>
                <a:spcPts val="1200"/>
              </a:spcAft>
              <a:buFont typeface="Wingdings" charset="2"/>
              <a:buChar char="q"/>
            </a:pPr>
            <a:r>
              <a:rPr lang="en-US" sz="2600" dirty="0"/>
              <a:t>A computer can do little to solve the problem of false source or output documents.</a:t>
            </a:r>
          </a:p>
        </p:txBody>
      </p:sp>
      <p:sp>
        <p:nvSpPr>
          <p:cNvPr id="5" name="Title 1"/>
          <p:cNvSpPr txBox="1">
            <a:spLocks/>
          </p:cNvSpPr>
          <p:nvPr/>
        </p:nvSpPr>
        <p:spPr>
          <a:xfrm>
            <a:off x="589606" y="365568"/>
            <a:ext cx="8268644" cy="9030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17780" cmpd="sng">
                  <a:solidFill>
                    <a:schemeClr val="accent1">
                      <a:tint val="3000"/>
                    </a:schemeClr>
                  </a:solidFill>
                  <a:prstDash val="solid"/>
                  <a:miter lim="800000"/>
                </a:ln>
                <a:solidFill>
                  <a:schemeClr val="tx1"/>
                </a:solidFill>
                <a:effectLst/>
                <a:uLnTx/>
                <a:uFillTx/>
                <a:latin typeface="+mj-lt"/>
                <a:ea typeface="+mj-ea"/>
                <a:cs typeface="+mj-cs"/>
              </a:rPr>
              <a:t>Integrity Principle &amp; Mechanism</a:t>
            </a:r>
            <a:endParaRPr kumimoji="0" lang="en-US" sz="36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0BD64A48-B733-9243-8BE8-93F2CA4C1D52}" type="slidenum">
              <a:rPr lang="en-US" smtClean="0"/>
              <a:pPr/>
              <a:t>53</a:t>
            </a:fld>
            <a:endParaRPr lang="en-US"/>
          </a:p>
        </p:txBody>
      </p:sp>
    </p:spTree>
    <p:extLst>
      <p:ext uri="{BB962C8B-B14F-4D97-AF65-F5344CB8AC3E}">
        <p14:creationId xmlns:p14="http://schemas.microsoft.com/office/powerpoint/2010/main" val="168096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across)">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208" y="1943100"/>
            <a:ext cx="8560042" cy="4519789"/>
          </a:xfrm>
        </p:spPr>
        <p:txBody>
          <a:bodyPr>
            <a:normAutofit/>
          </a:bodyPr>
          <a:lstStyle/>
          <a:p>
            <a:pPr algn="just">
              <a:spcAft>
                <a:spcPts val="0"/>
              </a:spcAft>
              <a:buFont typeface="Wingdings" charset="2"/>
              <a:buChar char="q"/>
            </a:pPr>
            <a:r>
              <a:rPr lang="en-US" sz="2600" dirty="0" smtClean="0">
                <a:solidFill>
                  <a:srgbClr val="660066"/>
                </a:solidFill>
              </a:rPr>
              <a:t>Insider threat</a:t>
            </a:r>
            <a:endParaRPr lang="en-US" sz="2600" dirty="0" smtClean="0"/>
          </a:p>
          <a:p>
            <a:pPr marL="655200" lvl="3" indent="-208800" algn="just">
              <a:spcBef>
                <a:spcPts val="1200"/>
              </a:spcBef>
              <a:spcAft>
                <a:spcPts val="600"/>
              </a:spcAft>
              <a:buFont typeface="Wingdings" charset="2"/>
              <a:buChar char="q"/>
            </a:pPr>
            <a:r>
              <a:rPr lang="en-US" sz="2600" dirty="0"/>
              <a:t>Military &amp; Govt. sectors have established elaborate procedure for </a:t>
            </a:r>
            <a:r>
              <a:rPr lang="en-US" sz="2600" dirty="0" smtClean="0"/>
              <a:t>secrecy purpose whereas commercial sector is more informal.</a:t>
            </a:r>
            <a:endParaRPr lang="en-US" sz="2600" dirty="0"/>
          </a:p>
          <a:p>
            <a:pPr marL="789300" lvl="3" indent="-342900" algn="just">
              <a:spcBef>
                <a:spcPts val="1200"/>
              </a:spcBef>
              <a:spcAft>
                <a:spcPts val="600"/>
              </a:spcAft>
              <a:buFont typeface="Wingdings" charset="2"/>
              <a:buChar char="q"/>
            </a:pPr>
            <a:r>
              <a:rPr lang="en-US" sz="2600" dirty="0" smtClean="0"/>
              <a:t>We must rely on traditional techniques of paper-based manual systems.</a:t>
            </a:r>
            <a:r>
              <a:rPr lang="en-US" sz="2600" dirty="0"/>
              <a:t> </a:t>
            </a:r>
            <a:endParaRPr lang="en-US" sz="2600" dirty="0" smtClean="0"/>
          </a:p>
        </p:txBody>
      </p:sp>
      <p:sp>
        <p:nvSpPr>
          <p:cNvPr id="5" name="Title 1"/>
          <p:cNvSpPr txBox="1">
            <a:spLocks/>
          </p:cNvSpPr>
          <p:nvPr/>
        </p:nvSpPr>
        <p:spPr>
          <a:xfrm>
            <a:off x="589606" y="365568"/>
            <a:ext cx="8268644" cy="9030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17780" cmpd="sng">
                  <a:solidFill>
                    <a:schemeClr val="accent1">
                      <a:tint val="3000"/>
                    </a:schemeClr>
                  </a:solidFill>
                  <a:prstDash val="solid"/>
                  <a:miter lim="800000"/>
                </a:ln>
                <a:solidFill>
                  <a:schemeClr val="tx1"/>
                </a:solidFill>
                <a:effectLst/>
                <a:uLnTx/>
                <a:uFillTx/>
                <a:latin typeface="+mj-lt"/>
                <a:ea typeface="+mj-ea"/>
                <a:cs typeface="+mj-cs"/>
              </a:rPr>
              <a:t>Integrity Principle &amp; Mechanism</a:t>
            </a:r>
            <a:endParaRPr kumimoji="0" lang="en-US" sz="36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0BD64A48-B733-9243-8BE8-93F2CA4C1D52}" type="slidenum">
              <a:rPr lang="en-US" smtClean="0"/>
              <a:pPr/>
              <a:t>54</a:t>
            </a:fld>
            <a:endParaRPr lang="en-US"/>
          </a:p>
        </p:txBody>
      </p:sp>
    </p:spTree>
    <p:extLst>
      <p:ext uri="{BB962C8B-B14F-4D97-AF65-F5344CB8AC3E}">
        <p14:creationId xmlns:p14="http://schemas.microsoft.com/office/powerpoint/2010/main" val="36113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556" y="327468"/>
            <a:ext cx="8268644" cy="94116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Integrity Principles</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8208" y="1480458"/>
            <a:ext cx="8540992" cy="4982432"/>
          </a:xfrm>
        </p:spPr>
        <p:txBody>
          <a:bodyPr>
            <a:normAutofit/>
          </a:bodyPr>
          <a:lstStyle/>
          <a:p>
            <a:pPr algn="just">
              <a:spcAft>
                <a:spcPts val="0"/>
              </a:spcAft>
              <a:buFont typeface="Wingdings" charset="2"/>
              <a:buChar char="q"/>
            </a:pPr>
            <a:r>
              <a:rPr lang="en-US" sz="2600" dirty="0" smtClean="0">
                <a:solidFill>
                  <a:srgbClr val="660066"/>
                </a:solidFill>
              </a:rPr>
              <a:t>Seven integrity principles</a:t>
            </a:r>
            <a:endParaRPr lang="en-US" sz="2600" dirty="0" smtClean="0"/>
          </a:p>
          <a:p>
            <a:pPr marL="789300" lvl="3" indent="-342900" algn="just">
              <a:spcBef>
                <a:spcPts val="600"/>
              </a:spcBef>
              <a:spcAft>
                <a:spcPts val="600"/>
              </a:spcAft>
              <a:buFont typeface="+mj-lt"/>
              <a:buAutoNum type="arabicPeriod"/>
            </a:pPr>
            <a:r>
              <a:rPr lang="en-US" sz="2600" dirty="0" smtClean="0">
                <a:solidFill>
                  <a:srgbClr val="0000CC"/>
                </a:solidFill>
              </a:rPr>
              <a:t>Well-formed transactions: </a:t>
            </a:r>
            <a:r>
              <a:rPr lang="en-US" sz="2600" dirty="0" smtClean="0"/>
              <a:t>Users should not manipulate data arbitrarily.</a:t>
            </a:r>
          </a:p>
          <a:p>
            <a:pPr marL="789300" lvl="3" indent="-342900" algn="just">
              <a:spcBef>
                <a:spcPts val="600"/>
              </a:spcBef>
              <a:spcAft>
                <a:spcPts val="600"/>
              </a:spcAft>
              <a:buFont typeface="+mj-lt"/>
              <a:buAutoNum type="arabicPeriod"/>
            </a:pPr>
            <a:r>
              <a:rPr lang="en-US" sz="2600" dirty="0" smtClean="0">
                <a:solidFill>
                  <a:srgbClr val="0000FF"/>
                </a:solidFill>
              </a:rPr>
              <a:t>Least Privilege:</a:t>
            </a:r>
            <a:r>
              <a:rPr lang="en-US" sz="2600" dirty="0" smtClean="0"/>
              <a:t> only necessary privilege.</a:t>
            </a:r>
          </a:p>
          <a:p>
            <a:pPr marL="789300" lvl="3" indent="-342900" algn="just">
              <a:spcBef>
                <a:spcPts val="600"/>
              </a:spcBef>
              <a:spcAft>
                <a:spcPts val="600"/>
              </a:spcAft>
              <a:buFont typeface="+mj-lt"/>
              <a:buAutoNum type="arabicPeriod"/>
            </a:pPr>
            <a:r>
              <a:rPr lang="en-US" sz="2600" dirty="0" smtClean="0">
                <a:solidFill>
                  <a:srgbClr val="0000CC"/>
                </a:solidFill>
              </a:rPr>
              <a:t>Separation of duties: </a:t>
            </a:r>
            <a:r>
              <a:rPr lang="en-US" sz="2600" dirty="0" smtClean="0"/>
              <a:t>Checker/maker</a:t>
            </a:r>
          </a:p>
          <a:p>
            <a:pPr marL="789300" lvl="3" indent="-342900" algn="just">
              <a:spcBef>
                <a:spcPts val="600"/>
              </a:spcBef>
              <a:spcAft>
                <a:spcPts val="600"/>
              </a:spcAft>
              <a:buFont typeface="+mj-lt"/>
              <a:buAutoNum type="arabicPeriod"/>
            </a:pPr>
            <a:r>
              <a:rPr lang="en-US" sz="2600" dirty="0">
                <a:solidFill>
                  <a:srgbClr val="000090"/>
                </a:solidFill>
              </a:rPr>
              <a:t>Reconstruction of Events:</a:t>
            </a:r>
            <a:r>
              <a:rPr lang="en-US" sz="2600" dirty="0"/>
              <a:t> Users are accountable for their actions. The ability to reconstruct what happened in the system may deter the users to violate integrity.</a:t>
            </a:r>
          </a:p>
          <a:p>
            <a:pPr marL="446400" lvl="3" indent="0" algn="just">
              <a:spcBef>
                <a:spcPts val="600"/>
              </a:spcBef>
              <a:spcAft>
                <a:spcPts val="600"/>
              </a:spcAft>
              <a:buNone/>
            </a:pPr>
            <a:endParaRPr lang="en-US" sz="26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55</a:t>
            </a:fld>
            <a:endParaRPr lang="en-US"/>
          </a:p>
        </p:txBody>
      </p:sp>
    </p:spTree>
    <p:extLst>
      <p:ext uri="{BB962C8B-B14F-4D97-AF65-F5344CB8AC3E}">
        <p14:creationId xmlns:p14="http://schemas.microsoft.com/office/powerpoint/2010/main" val="55950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004" y="1371600"/>
            <a:ext cx="8540992" cy="4672189"/>
          </a:xfrm>
        </p:spPr>
        <p:txBody>
          <a:bodyPr>
            <a:normAutofit/>
          </a:bodyPr>
          <a:lstStyle/>
          <a:p>
            <a:pPr algn="just">
              <a:spcAft>
                <a:spcPts val="0"/>
              </a:spcAft>
              <a:buFont typeface="Wingdings" charset="2"/>
              <a:buChar char="q"/>
            </a:pPr>
            <a:r>
              <a:rPr lang="en-US" sz="2600" dirty="0" smtClean="0">
                <a:solidFill>
                  <a:srgbClr val="660066"/>
                </a:solidFill>
              </a:rPr>
              <a:t>Seven integrity principles</a:t>
            </a:r>
            <a:endParaRPr lang="en-US" sz="2600" dirty="0" smtClean="0"/>
          </a:p>
          <a:p>
            <a:pPr marL="789300" lvl="3" indent="-342900" algn="just">
              <a:spcBef>
                <a:spcPts val="600"/>
              </a:spcBef>
              <a:spcAft>
                <a:spcPts val="600"/>
              </a:spcAft>
              <a:buFont typeface="+mj-lt"/>
              <a:buAutoNum type="arabicPeriod" startAt="5"/>
            </a:pPr>
            <a:r>
              <a:rPr lang="en-US" sz="2600" dirty="0" smtClean="0">
                <a:solidFill>
                  <a:srgbClr val="0000CC"/>
                </a:solidFill>
              </a:rPr>
              <a:t>Delegation of Authority: </a:t>
            </a:r>
            <a:r>
              <a:rPr lang="en-US" sz="2600" dirty="0" smtClean="0"/>
              <a:t>The procedure to delegate privilege must reflect the structure of the organization.</a:t>
            </a:r>
          </a:p>
          <a:p>
            <a:pPr marL="789300" lvl="3" indent="-342900" algn="just">
              <a:spcBef>
                <a:spcPts val="600"/>
              </a:spcBef>
              <a:spcAft>
                <a:spcPts val="600"/>
              </a:spcAft>
              <a:buFont typeface="+mj-lt"/>
              <a:buAutoNum type="arabicPeriod" startAt="5"/>
            </a:pPr>
            <a:r>
              <a:rPr lang="en-US" sz="2600" dirty="0">
                <a:solidFill>
                  <a:srgbClr val="0000CC"/>
                </a:solidFill>
              </a:rPr>
              <a:t>Reality Checks: </a:t>
            </a:r>
            <a:r>
              <a:rPr lang="en-US" sz="2600" dirty="0"/>
              <a:t>Cross-checks with external reality.</a:t>
            </a:r>
          </a:p>
          <a:p>
            <a:pPr marL="622800" lvl="3" indent="0" algn="just">
              <a:spcBef>
                <a:spcPts val="600"/>
              </a:spcBef>
              <a:spcAft>
                <a:spcPts val="600"/>
              </a:spcAft>
              <a:buFont typeface="Wingdings" charset="2"/>
              <a:buChar char="q"/>
            </a:pPr>
            <a:r>
              <a:rPr lang="en-US" sz="2600" dirty="0" smtClean="0"/>
              <a:t>Physical inventory checks with the records in the database.</a:t>
            </a:r>
          </a:p>
          <a:p>
            <a:pPr marL="446400" lvl="3" indent="0" algn="just">
              <a:spcBef>
                <a:spcPts val="600"/>
              </a:spcBef>
              <a:spcAft>
                <a:spcPts val="600"/>
              </a:spcAft>
              <a:buNone/>
            </a:pPr>
            <a:r>
              <a:rPr lang="en-US" sz="2600" dirty="0" smtClean="0">
                <a:solidFill>
                  <a:srgbClr val="0000CC"/>
                </a:solidFill>
              </a:rPr>
              <a:t>7. Continuity </a:t>
            </a:r>
            <a:r>
              <a:rPr lang="en-US" sz="2600" dirty="0">
                <a:solidFill>
                  <a:srgbClr val="0000CC"/>
                </a:solidFill>
              </a:rPr>
              <a:t>of Operation</a:t>
            </a:r>
            <a:r>
              <a:rPr lang="en-US" sz="2600" dirty="0" smtClean="0">
                <a:solidFill>
                  <a:srgbClr val="0000CC"/>
                </a:solidFill>
              </a:rPr>
              <a:t>: </a:t>
            </a:r>
            <a:r>
              <a:rPr lang="en-US" sz="2600" dirty="0" smtClean="0"/>
              <a:t>System operation should be maintained to some degree in the face of disaster which is beyond organization's control.</a:t>
            </a:r>
            <a:endParaRPr lang="en-US" sz="2600" dirty="0"/>
          </a:p>
        </p:txBody>
      </p:sp>
      <p:sp>
        <p:nvSpPr>
          <p:cNvPr id="5" name="Title 1"/>
          <p:cNvSpPr>
            <a:spLocks noGrp="1"/>
          </p:cNvSpPr>
          <p:nvPr>
            <p:ph type="title"/>
          </p:nvPr>
        </p:nvSpPr>
        <p:spPr>
          <a:xfrm>
            <a:off x="570556" y="327468"/>
            <a:ext cx="8268644" cy="94116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Integrity Principles</a:t>
            </a:r>
            <a:endParaRPr lang="en-US" sz="3600" b="1" dirty="0">
              <a:ln w="17780" cmpd="sng">
                <a:solidFill>
                  <a:schemeClr val="accent1">
                    <a:tint val="3000"/>
                  </a:schemeClr>
                </a:solidFill>
                <a:prstDash val="solid"/>
                <a:miter lim="800000"/>
              </a:ln>
            </a:endParaRPr>
          </a:p>
        </p:txBody>
      </p:sp>
      <p:sp>
        <p:nvSpPr>
          <p:cNvPr id="6" name="Slide Number Placeholder 5"/>
          <p:cNvSpPr>
            <a:spLocks noGrp="1"/>
          </p:cNvSpPr>
          <p:nvPr>
            <p:ph type="sldNum" sz="quarter" idx="12"/>
          </p:nvPr>
        </p:nvSpPr>
        <p:spPr/>
        <p:txBody>
          <a:bodyPr/>
          <a:lstStyle/>
          <a:p>
            <a:fld id="{0BD64A48-B733-9243-8BE8-93F2CA4C1D52}" type="slidenum">
              <a:rPr lang="en-US" smtClean="0"/>
              <a:pPr/>
              <a:t>56</a:t>
            </a:fld>
            <a:endParaRPr lang="en-US"/>
          </a:p>
        </p:txBody>
      </p:sp>
    </p:spTree>
    <p:extLst>
      <p:ext uri="{BB962C8B-B14F-4D97-AF65-F5344CB8AC3E}">
        <p14:creationId xmlns:p14="http://schemas.microsoft.com/office/powerpoint/2010/main" val="351534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across)">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08" y="327468"/>
            <a:ext cx="8268644" cy="94116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Integrity mechanisms</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8208" y="1246422"/>
            <a:ext cx="8388592" cy="4824589"/>
          </a:xfrm>
        </p:spPr>
        <p:txBody>
          <a:bodyPr>
            <a:noAutofit/>
          </a:bodyPr>
          <a:lstStyle/>
          <a:p>
            <a:pPr algn="just">
              <a:spcAft>
                <a:spcPts val="0"/>
              </a:spcAft>
              <a:buFont typeface="Wingdings" charset="2"/>
              <a:buChar char="q"/>
            </a:pPr>
            <a:r>
              <a:rPr lang="en-US" sz="2600" dirty="0" smtClean="0"/>
              <a:t>Well-formed transactions</a:t>
            </a:r>
          </a:p>
          <a:p>
            <a:pPr marL="741675" lvl="4" indent="0" algn="just">
              <a:spcBef>
                <a:spcPts val="600"/>
              </a:spcBef>
              <a:spcAft>
                <a:spcPts val="600"/>
              </a:spcAft>
              <a:buNone/>
            </a:pPr>
            <a:r>
              <a:rPr lang="en-US" sz="2600" dirty="0">
                <a:solidFill>
                  <a:srgbClr val="FF6600"/>
                </a:solidFill>
              </a:rPr>
              <a:t>Properties of a Transaction: </a:t>
            </a:r>
          </a:p>
          <a:p>
            <a:pPr marL="1027425" lvl="4" indent="-285750" algn="just">
              <a:spcBef>
                <a:spcPts val="600"/>
              </a:spcBef>
              <a:spcAft>
                <a:spcPts val="600"/>
              </a:spcAft>
              <a:buFont typeface="Arial"/>
              <a:buChar char="•"/>
            </a:pPr>
            <a:r>
              <a:rPr lang="en-US" sz="2600" dirty="0">
                <a:solidFill>
                  <a:srgbClr val="008000"/>
                </a:solidFill>
              </a:rPr>
              <a:t>Correct state Transform:</a:t>
            </a:r>
            <a:r>
              <a:rPr lang="en-US" sz="2600" dirty="0"/>
              <a:t> Consistent state before and after the transaction.</a:t>
            </a:r>
          </a:p>
          <a:p>
            <a:pPr marL="1027425" lvl="4" indent="-285750" algn="just">
              <a:spcBef>
                <a:spcPts val="600"/>
              </a:spcBef>
              <a:spcAft>
                <a:spcPts val="600"/>
              </a:spcAft>
              <a:buFont typeface="Arial"/>
              <a:buChar char="•"/>
            </a:pPr>
            <a:r>
              <a:rPr lang="en-US" sz="2600" dirty="0" err="1">
                <a:solidFill>
                  <a:srgbClr val="008000"/>
                </a:solidFill>
              </a:rPr>
              <a:t>Serializability</a:t>
            </a:r>
            <a:r>
              <a:rPr lang="en-US" sz="2600" dirty="0">
                <a:solidFill>
                  <a:srgbClr val="008000"/>
                </a:solidFill>
              </a:rPr>
              <a:t>:</a:t>
            </a:r>
            <a:r>
              <a:rPr lang="en-US" sz="2600" dirty="0"/>
              <a:t> net effect of executing a set of transactions is equivalent to executing them in some sequential order, even though they may actually be executed concurrently</a:t>
            </a:r>
          </a:p>
          <a:p>
            <a:pPr marL="1027425" lvl="4" indent="-285750" algn="just">
              <a:spcBef>
                <a:spcPts val="600"/>
              </a:spcBef>
              <a:spcAft>
                <a:spcPts val="600"/>
              </a:spcAft>
              <a:buFont typeface="Arial"/>
              <a:buChar char="•"/>
            </a:pPr>
            <a:r>
              <a:rPr lang="en-US" sz="2600" dirty="0">
                <a:solidFill>
                  <a:srgbClr val="008000"/>
                </a:solidFill>
              </a:rPr>
              <a:t>Failure Atomicity:</a:t>
            </a:r>
            <a:r>
              <a:rPr lang="en-US" sz="2600" dirty="0"/>
              <a:t> Either all or none updates of a transaction take effect.</a:t>
            </a:r>
          </a:p>
          <a:p>
            <a:pPr marL="1027425" lvl="4" indent="-285750" algn="just">
              <a:spcBef>
                <a:spcPts val="600"/>
              </a:spcBef>
              <a:spcAft>
                <a:spcPts val="600"/>
              </a:spcAft>
              <a:buFont typeface="Arial"/>
              <a:buChar char="•"/>
            </a:pPr>
            <a:r>
              <a:rPr lang="en-US" sz="2600" dirty="0">
                <a:solidFill>
                  <a:srgbClr val="008000"/>
                </a:solidFill>
              </a:rPr>
              <a:t>Progress:</a:t>
            </a:r>
            <a:r>
              <a:rPr lang="en-US" sz="2600" dirty="0"/>
              <a:t> No indefinite blocking.</a:t>
            </a:r>
          </a:p>
        </p:txBody>
      </p:sp>
      <p:sp>
        <p:nvSpPr>
          <p:cNvPr id="4" name="Slide Number Placeholder 3"/>
          <p:cNvSpPr>
            <a:spLocks noGrp="1"/>
          </p:cNvSpPr>
          <p:nvPr>
            <p:ph type="sldNum" sz="quarter" idx="12"/>
          </p:nvPr>
        </p:nvSpPr>
        <p:spPr/>
        <p:txBody>
          <a:bodyPr/>
          <a:lstStyle/>
          <a:p>
            <a:fld id="{0BD64A48-B733-9243-8BE8-93F2CA4C1D52}" type="slidenum">
              <a:rPr lang="en-US" smtClean="0"/>
              <a:pPr/>
              <a:t>57</a:t>
            </a:fld>
            <a:endParaRPr lang="en-US"/>
          </a:p>
        </p:txBody>
      </p:sp>
    </p:spTree>
    <p:extLst>
      <p:ext uri="{BB962C8B-B14F-4D97-AF65-F5344CB8AC3E}">
        <p14:creationId xmlns:p14="http://schemas.microsoft.com/office/powerpoint/2010/main" val="319305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08" y="384618"/>
            <a:ext cx="8268644" cy="88401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Integrity mechanisms</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8208" y="1547592"/>
            <a:ext cx="8388592" cy="4595989"/>
          </a:xfrm>
        </p:spPr>
        <p:txBody>
          <a:bodyPr>
            <a:normAutofit/>
          </a:bodyPr>
          <a:lstStyle/>
          <a:p>
            <a:pPr>
              <a:spcAft>
                <a:spcPts val="0"/>
              </a:spcAft>
              <a:buFont typeface="Wingdings" charset="2"/>
              <a:buChar char="q"/>
            </a:pPr>
            <a:r>
              <a:rPr lang="en-US" sz="2600" dirty="0" smtClean="0">
                <a:solidFill>
                  <a:srgbClr val="660066"/>
                </a:solidFill>
              </a:rPr>
              <a:t>Well-formed transactions</a:t>
            </a:r>
            <a:endParaRPr lang="en-US" sz="2600" dirty="0" smtClean="0"/>
          </a:p>
          <a:p>
            <a:pPr marL="655200" lvl="3" indent="-208800" algn="just">
              <a:spcBef>
                <a:spcPts val="600"/>
              </a:spcBef>
              <a:spcAft>
                <a:spcPts val="600"/>
              </a:spcAft>
              <a:buFont typeface="Wingdings" charset="2"/>
              <a:buChar char="q"/>
            </a:pPr>
            <a:r>
              <a:rPr lang="en-US" sz="2600" dirty="0" smtClean="0"/>
              <a:t>Consistency constraints of relational database model</a:t>
            </a:r>
          </a:p>
          <a:p>
            <a:pPr marL="950475" lvl="4" indent="-208800" algn="just">
              <a:lnSpc>
                <a:spcPts val="2560"/>
              </a:lnSpc>
              <a:spcBef>
                <a:spcPts val="600"/>
              </a:spcBef>
              <a:spcAft>
                <a:spcPts val="600"/>
              </a:spcAft>
              <a:buFont typeface="Wingdings" charset="2"/>
              <a:buChar char="q"/>
            </a:pPr>
            <a:r>
              <a:rPr lang="en-US" sz="2600" dirty="0" smtClean="0">
                <a:solidFill>
                  <a:srgbClr val="B14C0F"/>
                </a:solidFill>
              </a:rPr>
              <a:t>Entity integrity:</a:t>
            </a:r>
            <a:r>
              <a:rPr lang="en-US" sz="2600" dirty="0" smtClean="0"/>
              <a:t> stipulates that attributes in the </a:t>
            </a:r>
            <a:r>
              <a:rPr lang="en-US" sz="2600" dirty="0" smtClean="0">
                <a:solidFill>
                  <a:srgbClr val="FF0000"/>
                </a:solidFill>
              </a:rPr>
              <a:t>primary key</a:t>
            </a:r>
            <a:r>
              <a:rPr lang="en-US" sz="2600" dirty="0" smtClean="0"/>
              <a:t> of a relation cannot have </a:t>
            </a:r>
            <a:r>
              <a:rPr lang="en-US" sz="2600" dirty="0" smtClean="0">
                <a:solidFill>
                  <a:srgbClr val="FF0000"/>
                </a:solidFill>
              </a:rPr>
              <a:t>NULL</a:t>
            </a:r>
            <a:r>
              <a:rPr lang="en-US" sz="2600" dirty="0" smtClean="0"/>
              <a:t> values. This amounts to requiring that each entity represented in the database must be </a:t>
            </a:r>
            <a:r>
              <a:rPr lang="en-US" sz="2600" dirty="0" smtClean="0">
                <a:solidFill>
                  <a:srgbClr val="FF0000"/>
                </a:solidFill>
              </a:rPr>
              <a:t>uniquely</a:t>
            </a:r>
            <a:r>
              <a:rPr lang="en-US" sz="2600" dirty="0" smtClean="0"/>
              <a:t> identifiable.</a:t>
            </a:r>
          </a:p>
          <a:p>
            <a:pPr marL="950475" lvl="4" indent="-208800" algn="just">
              <a:lnSpc>
                <a:spcPts val="2560"/>
              </a:lnSpc>
              <a:spcBef>
                <a:spcPts val="600"/>
              </a:spcBef>
              <a:spcAft>
                <a:spcPts val="600"/>
              </a:spcAft>
              <a:buFont typeface="Wingdings" charset="2"/>
              <a:buChar char="q"/>
            </a:pPr>
            <a:r>
              <a:rPr lang="en-US" sz="2600" dirty="0" smtClean="0">
                <a:solidFill>
                  <a:srgbClr val="B14C0F"/>
                </a:solidFill>
              </a:rPr>
              <a:t>Referential integrity:</a:t>
            </a:r>
            <a:r>
              <a:rPr lang="en-US" sz="2600" dirty="0" smtClean="0"/>
              <a:t> references from one entity to another by foreign key. It requires that a foreign key either be all NULL or a matching tuple exists in the latter relation.</a:t>
            </a:r>
          </a:p>
        </p:txBody>
      </p:sp>
      <p:sp>
        <p:nvSpPr>
          <p:cNvPr id="4" name="Slide Number Placeholder 3"/>
          <p:cNvSpPr>
            <a:spLocks noGrp="1"/>
          </p:cNvSpPr>
          <p:nvPr>
            <p:ph type="sldNum" sz="quarter" idx="12"/>
          </p:nvPr>
        </p:nvSpPr>
        <p:spPr/>
        <p:txBody>
          <a:bodyPr/>
          <a:lstStyle/>
          <a:p>
            <a:fld id="{0BD64A48-B733-9243-8BE8-93F2CA4C1D52}" type="slidenum">
              <a:rPr lang="en-US" smtClean="0"/>
              <a:pPr/>
              <a:t>58</a:t>
            </a:fld>
            <a:endParaRPr lang="en-US"/>
          </a:p>
        </p:txBody>
      </p:sp>
    </p:spTree>
    <p:extLst>
      <p:ext uri="{BB962C8B-B14F-4D97-AF65-F5344CB8AC3E}">
        <p14:creationId xmlns:p14="http://schemas.microsoft.com/office/powerpoint/2010/main" val="5096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q"/>
            </a:pPr>
            <a:r>
              <a:rPr lang="en-US" sz="2600" dirty="0" smtClean="0">
                <a:solidFill>
                  <a:srgbClr val="B14C0F"/>
                </a:solidFill>
              </a:rPr>
              <a:t>Referential integrity:</a:t>
            </a:r>
            <a:r>
              <a:rPr lang="en-US" sz="2600" dirty="0" smtClean="0"/>
              <a:t> Referential integrity is a database concept that ensures that relationships between tables remain consistent. </a:t>
            </a:r>
          </a:p>
          <a:p>
            <a:pPr algn="just">
              <a:buNone/>
            </a:pPr>
            <a:r>
              <a:rPr lang="en-US" sz="2600" dirty="0" smtClean="0"/>
              <a:t>	</a:t>
            </a:r>
          </a:p>
          <a:p>
            <a:pPr algn="just">
              <a:buNone/>
            </a:pPr>
            <a:r>
              <a:rPr lang="en-US" sz="2600" dirty="0" smtClean="0"/>
              <a:t>	When one table has a </a:t>
            </a:r>
            <a:r>
              <a:rPr lang="en-US" sz="2600" dirty="0" smtClean="0">
                <a:hlinkClick r:id="rId2"/>
              </a:rPr>
              <a:t>foreign key</a:t>
            </a:r>
            <a:r>
              <a:rPr lang="en-US" sz="2600" dirty="0" smtClean="0"/>
              <a:t> to another table, the concept of referential integrity states that you may not add a record to the table that contains the foreign key unless there is a corresponding record in the linked table</a:t>
            </a:r>
            <a:endParaRPr lang="en-US" sz="26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59</a:t>
            </a:fld>
            <a:endParaRPr lang="en-US"/>
          </a:p>
        </p:txBody>
      </p:sp>
      <p:sp>
        <p:nvSpPr>
          <p:cNvPr id="5" name="Title 1"/>
          <p:cNvSpPr>
            <a:spLocks noGrp="1"/>
          </p:cNvSpPr>
          <p:nvPr>
            <p:ph type="title"/>
          </p:nvPr>
        </p:nvSpPr>
        <p:spPr>
          <a:xfrm>
            <a:off x="298208" y="384618"/>
            <a:ext cx="8268644" cy="88401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Integrity mechanisms</a:t>
            </a:r>
            <a:endParaRPr lang="en-US" sz="3600" b="1" dirty="0">
              <a:ln w="17780" cmpd="sng">
                <a:solidFill>
                  <a:schemeClr val="accent1">
                    <a:tint val="3000"/>
                  </a:schemeClr>
                </a:solidFill>
                <a:prstDash val="solid"/>
                <a:miter lim="800000"/>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717102"/>
            <a:ext cx="7466245" cy="1447800"/>
          </a:xfrm>
        </p:spPr>
        <p:txBody>
          <a:bodyPr>
            <a:normAutofit/>
          </a:bodyPr>
          <a:lstStyle/>
          <a:p>
            <a:pPr>
              <a:lnSpc>
                <a:spcPct val="100000"/>
              </a:lnSpc>
            </a:pPr>
            <a:r>
              <a:rPr lang="en-US" sz="3600" b="1" dirty="0">
                <a:ln w="17780" cmpd="sng">
                  <a:solidFill>
                    <a:schemeClr val="accent1">
                      <a:tint val="3000"/>
                    </a:schemeClr>
                  </a:solidFill>
                  <a:prstDash val="solid"/>
                  <a:miter lim="800000"/>
                </a:ln>
              </a:rPr>
              <a:t>Multilevel Security : Military &amp; Govt. Organization</a:t>
            </a:r>
          </a:p>
        </p:txBody>
      </p:sp>
      <p:sp>
        <p:nvSpPr>
          <p:cNvPr id="3" name="Content Placeholder 2"/>
          <p:cNvSpPr>
            <a:spLocks noGrp="1"/>
          </p:cNvSpPr>
          <p:nvPr>
            <p:ph idx="1"/>
          </p:nvPr>
        </p:nvSpPr>
        <p:spPr>
          <a:xfrm>
            <a:off x="413544" y="2815889"/>
            <a:ext cx="7928057" cy="3646360"/>
          </a:xfrm>
        </p:spPr>
        <p:txBody>
          <a:bodyPr>
            <a:normAutofit/>
          </a:bodyPr>
          <a:lstStyle/>
          <a:p>
            <a:pPr>
              <a:spcAft>
                <a:spcPts val="1200"/>
              </a:spcAft>
              <a:buFont typeface="Wingdings" charset="2"/>
              <a:buChar char="q"/>
            </a:pPr>
            <a:r>
              <a:rPr lang="en-US" sz="2800" dirty="0" smtClean="0">
                <a:solidFill>
                  <a:srgbClr val="660066"/>
                </a:solidFill>
              </a:rPr>
              <a:t>Security of Military </a:t>
            </a:r>
            <a:r>
              <a:rPr lang="en-US" sz="2800" dirty="0">
                <a:solidFill>
                  <a:srgbClr val="660066"/>
                </a:solidFill>
              </a:rPr>
              <a:t>&amp; </a:t>
            </a:r>
            <a:r>
              <a:rPr lang="en-US" sz="2800" dirty="0" smtClean="0">
                <a:solidFill>
                  <a:srgbClr val="660066"/>
                </a:solidFill>
              </a:rPr>
              <a:t>Govt. sectors:</a:t>
            </a:r>
            <a:endParaRPr lang="en-US" sz="2800" dirty="0">
              <a:solidFill>
                <a:srgbClr val="660066"/>
              </a:solidFill>
            </a:endParaRPr>
          </a:p>
          <a:p>
            <a:pPr lvl="1" algn="just">
              <a:lnSpc>
                <a:spcPct val="120000"/>
              </a:lnSpc>
              <a:spcBef>
                <a:spcPts val="1200"/>
              </a:spcBef>
              <a:spcAft>
                <a:spcPts val="1200"/>
              </a:spcAft>
              <a:buFont typeface="Wingdings" charset="2"/>
              <a:buChar char="q"/>
            </a:pPr>
            <a:r>
              <a:rPr lang="en-US" dirty="0" smtClean="0"/>
              <a:t>Label X is said to dominate Label Y provided that the hierarchical component of X is greater than that of Y and the categories of X contains all the categories of Y.</a:t>
            </a:r>
          </a:p>
        </p:txBody>
      </p:sp>
      <p:sp>
        <p:nvSpPr>
          <p:cNvPr id="4" name="Slide Number Placeholder 3"/>
          <p:cNvSpPr>
            <a:spLocks noGrp="1"/>
          </p:cNvSpPr>
          <p:nvPr>
            <p:ph type="sldNum" sz="quarter" idx="12"/>
          </p:nvPr>
        </p:nvSpPr>
        <p:spPr/>
        <p:txBody>
          <a:bodyPr/>
          <a:lstStyle/>
          <a:p>
            <a:fld id="{0BD64A48-B733-9243-8BE8-93F2CA4C1D52}" type="slidenum">
              <a:rPr lang="en-US" smtClean="0"/>
              <a:pPr/>
              <a:t>6</a:t>
            </a:fld>
            <a:endParaRPr lang="en-US"/>
          </a:p>
        </p:txBody>
      </p:sp>
    </p:spTree>
    <p:extLst>
      <p:ext uri="{BB962C8B-B14F-4D97-AF65-F5344CB8AC3E}">
        <p14:creationId xmlns:p14="http://schemas.microsoft.com/office/powerpoint/2010/main" val="237469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800" decel="100000"/>
                                        <p:tgtEl>
                                          <p:spTgt spid="3">
                                            <p:txEl>
                                              <p:pRg st="0" end="0"/>
                                            </p:txEl>
                                          </p:spTgt>
                                        </p:tgtEl>
                                      </p:cBhvr>
                                    </p:animEffect>
                                    <p:anim calcmode="lin" valueType="num">
                                      <p:cBhvr>
                                        <p:cTn id="16"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2000"/>
                                        <p:tgtEl>
                                          <p:spTgt spid="3">
                                            <p:txEl>
                                              <p:pRg st="1" end="1"/>
                                            </p:txEl>
                                          </p:spTgt>
                                        </p:tgtEl>
                                      </p:cBhvr>
                                    </p:animEffect>
                                    <p:anim calcmode="lin" valueType="num">
                                      <p:cBhvr>
                                        <p:cTn id="26"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27"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8" dur="2000" fill="hold"/>
                                        <p:tgtEl>
                                          <p:spTgt spid="3">
                                            <p:txEl>
                                              <p:pRg st="1" end="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06" y="327468"/>
            <a:ext cx="8268644" cy="94116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Integrity mechanisms</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5484" y="1496790"/>
            <a:ext cx="8521942" cy="4748389"/>
          </a:xfrm>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p>
            <a:pPr>
              <a:spcAft>
                <a:spcPts val="0"/>
              </a:spcAft>
              <a:buFont typeface="Wingdings" charset="2"/>
              <a:buChar char="q"/>
            </a:pPr>
            <a:r>
              <a:rPr lang="en-US" dirty="0" smtClean="0">
                <a:solidFill>
                  <a:srgbClr val="660066"/>
                </a:solidFill>
              </a:rPr>
              <a:t>Least Privilege:</a:t>
            </a:r>
            <a:endParaRPr lang="en-US" sz="2000" dirty="0" smtClean="0"/>
          </a:p>
          <a:p>
            <a:pPr marL="655200" lvl="3" indent="-208800" algn="just">
              <a:spcBef>
                <a:spcPts val="600"/>
              </a:spcBef>
              <a:spcAft>
                <a:spcPts val="600"/>
              </a:spcAft>
              <a:buFont typeface="Wingdings" charset="2"/>
              <a:buChar char="q"/>
            </a:pPr>
            <a:r>
              <a:rPr lang="en-US" sz="2600" dirty="0" smtClean="0"/>
              <a:t>Fine-grained access control.</a:t>
            </a:r>
          </a:p>
          <a:p>
            <a:pPr marL="655200" lvl="3" indent="-208800" algn="just">
              <a:spcBef>
                <a:spcPts val="600"/>
              </a:spcBef>
              <a:spcAft>
                <a:spcPts val="600"/>
              </a:spcAft>
              <a:buFont typeface="Wingdings" charset="2"/>
              <a:buChar char="q"/>
            </a:pPr>
            <a:r>
              <a:rPr lang="en-US" sz="2600" dirty="0" smtClean="0">
                <a:solidFill>
                  <a:srgbClr val="B14C0F"/>
                </a:solidFill>
              </a:rPr>
              <a:t>Read access:</a:t>
            </a:r>
            <a:r>
              <a:rPr lang="en-US" sz="2600" dirty="0" smtClean="0"/>
              <a:t> using views or query modification.</a:t>
            </a:r>
          </a:p>
          <a:p>
            <a:pPr marL="950475" lvl="4" indent="-208800" algn="just">
              <a:spcBef>
                <a:spcPts val="600"/>
              </a:spcBef>
              <a:spcAft>
                <a:spcPts val="600"/>
              </a:spcAft>
              <a:buFont typeface="Wingdings" charset="2"/>
              <a:buChar char="q"/>
            </a:pPr>
            <a:r>
              <a:rPr lang="en-US" sz="2600" dirty="0" smtClean="0"/>
              <a:t>Extremely flexible and can be fine grained as desired.</a:t>
            </a:r>
          </a:p>
          <a:p>
            <a:pPr marL="655200" lvl="3" indent="-208800" algn="just">
              <a:spcBef>
                <a:spcPts val="600"/>
              </a:spcBef>
              <a:spcAft>
                <a:spcPts val="600"/>
              </a:spcAft>
              <a:buFont typeface="Wingdings" charset="2"/>
              <a:buChar char="q"/>
            </a:pPr>
            <a:r>
              <a:rPr lang="en-US" sz="2600" dirty="0" smtClean="0">
                <a:solidFill>
                  <a:srgbClr val="FF6600"/>
                </a:solidFill>
              </a:rPr>
              <a:t>Control of updates:</a:t>
            </a:r>
            <a:r>
              <a:rPr lang="en-US" sz="2600" dirty="0" smtClean="0"/>
              <a:t> neither one (view or query modification) provides the same flexibility.</a:t>
            </a:r>
          </a:p>
          <a:p>
            <a:pPr marL="655200" lvl="3" indent="-208800" algn="just">
              <a:spcBef>
                <a:spcPts val="600"/>
              </a:spcBef>
              <a:spcAft>
                <a:spcPts val="600"/>
              </a:spcAft>
              <a:buFont typeface="Wingdings" charset="2"/>
              <a:buChar char="q"/>
            </a:pPr>
            <a:r>
              <a:rPr lang="en-US" sz="2600" dirty="0" smtClean="0"/>
              <a:t>Cannot translate updates on views into update of base relations.</a:t>
            </a:r>
          </a:p>
          <a:p>
            <a:pPr marL="655200" lvl="3" indent="-208800" algn="just">
              <a:spcBef>
                <a:spcPts val="600"/>
              </a:spcBef>
              <a:spcAft>
                <a:spcPts val="600"/>
              </a:spcAft>
              <a:buFont typeface="Wingdings" charset="2"/>
              <a:buChar char="q"/>
            </a:pPr>
            <a:r>
              <a:rPr lang="en-US" sz="2600" dirty="0" smtClean="0"/>
              <a:t>As a result, authorization to control updates is often less sophisticated than authorization for read access.</a:t>
            </a:r>
          </a:p>
        </p:txBody>
      </p:sp>
      <p:sp>
        <p:nvSpPr>
          <p:cNvPr id="4" name="Slide Number Placeholder 3"/>
          <p:cNvSpPr>
            <a:spLocks noGrp="1"/>
          </p:cNvSpPr>
          <p:nvPr>
            <p:ph type="sldNum" sz="quarter" idx="12"/>
          </p:nvPr>
        </p:nvSpPr>
        <p:spPr/>
        <p:txBody>
          <a:bodyPr/>
          <a:lstStyle/>
          <a:p>
            <a:fld id="{0BD64A48-B733-9243-8BE8-93F2CA4C1D52}" type="slidenum">
              <a:rPr lang="en-US" smtClean="0"/>
              <a:pPr/>
              <a:t>60</a:t>
            </a:fld>
            <a:endParaRPr lang="en-US"/>
          </a:p>
        </p:txBody>
      </p:sp>
    </p:spTree>
    <p:extLst>
      <p:ext uri="{BB962C8B-B14F-4D97-AF65-F5344CB8AC3E}">
        <p14:creationId xmlns:p14="http://schemas.microsoft.com/office/powerpoint/2010/main" val="344763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heckerboard(across)">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208" y="1693733"/>
            <a:ext cx="5870873" cy="560934"/>
          </a:xfrm>
        </p:spPr>
        <p:txBody>
          <a:bodyPr>
            <a:normAutofit fontScale="85000" lnSpcReduction="10000"/>
          </a:bodyPr>
          <a:lstStyle/>
          <a:p>
            <a:pPr>
              <a:spcAft>
                <a:spcPts val="0"/>
              </a:spcAft>
              <a:buFont typeface="Wingdings" charset="2"/>
              <a:buChar char="q"/>
            </a:pPr>
            <a:r>
              <a:rPr lang="en-US" dirty="0" smtClean="0">
                <a:solidFill>
                  <a:srgbClr val="660066"/>
                </a:solidFill>
              </a:rPr>
              <a:t>Least Privilege (Example: read access):</a:t>
            </a:r>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3563954204"/>
              </p:ext>
            </p:extLst>
          </p:nvPr>
        </p:nvGraphicFramePr>
        <p:xfrm>
          <a:off x="465580" y="2306146"/>
          <a:ext cx="3677382" cy="1483360"/>
        </p:xfrm>
        <a:graphic>
          <a:graphicData uri="http://schemas.openxmlformats.org/drawingml/2006/table">
            <a:tbl>
              <a:tblPr firstRow="1" bandRow="1">
                <a:tableStyleId>{5C22544A-7EE6-4342-B048-85BDC9FD1C3A}</a:tableStyleId>
              </a:tblPr>
              <a:tblGrid>
                <a:gridCol w="1469819"/>
                <a:gridCol w="2207563"/>
              </a:tblGrid>
              <a:tr h="370840">
                <a:tc>
                  <a:txBody>
                    <a:bodyPr/>
                    <a:lstStyle/>
                    <a:p>
                      <a:r>
                        <a:rPr lang="en-US" dirty="0" smtClean="0"/>
                        <a:t>EMP</a:t>
                      </a:r>
                      <a:endParaRPr lang="en-US" dirty="0"/>
                    </a:p>
                  </a:txBody>
                  <a:tcPr/>
                </a:tc>
                <a:tc>
                  <a:txBody>
                    <a:bodyPr/>
                    <a:lstStyle/>
                    <a:p>
                      <a:r>
                        <a:rPr lang="en-US" dirty="0" smtClean="0"/>
                        <a:t>DEPT</a:t>
                      </a:r>
                      <a:endParaRPr lang="en-US" dirty="0"/>
                    </a:p>
                  </a:txBody>
                  <a:tcPr/>
                </a:tc>
              </a:tr>
              <a:tr h="370840">
                <a:tc>
                  <a:txBody>
                    <a:bodyPr/>
                    <a:lstStyle/>
                    <a:p>
                      <a:r>
                        <a:rPr lang="en-US" dirty="0" smtClean="0"/>
                        <a:t>Smith</a:t>
                      </a:r>
                      <a:endParaRPr lang="en-US" dirty="0"/>
                    </a:p>
                  </a:txBody>
                  <a:tcPr/>
                </a:tc>
                <a:tc>
                  <a:txBody>
                    <a:bodyPr/>
                    <a:lstStyle/>
                    <a:p>
                      <a:r>
                        <a:rPr lang="en-US" dirty="0" smtClean="0"/>
                        <a:t>Toy</a:t>
                      </a:r>
                      <a:endParaRPr lang="en-US" dirty="0"/>
                    </a:p>
                  </a:txBody>
                  <a:tcPr/>
                </a:tc>
              </a:tr>
              <a:tr h="370840">
                <a:tc>
                  <a:txBody>
                    <a:bodyPr/>
                    <a:lstStyle/>
                    <a:p>
                      <a:r>
                        <a:rPr lang="en-US" dirty="0" smtClean="0"/>
                        <a:t>Jones</a:t>
                      </a:r>
                      <a:endParaRPr lang="en-US" dirty="0"/>
                    </a:p>
                  </a:txBody>
                  <a:tcPr/>
                </a:tc>
                <a:tc>
                  <a:txBody>
                    <a:bodyPr/>
                    <a:lstStyle/>
                    <a:p>
                      <a:r>
                        <a:rPr lang="en-US" dirty="0" smtClean="0"/>
                        <a:t>Toy</a:t>
                      </a:r>
                      <a:endParaRPr lang="en-US" dirty="0"/>
                    </a:p>
                  </a:txBody>
                  <a:tcPr/>
                </a:tc>
              </a:tr>
              <a:tr h="370840">
                <a:tc>
                  <a:txBody>
                    <a:bodyPr/>
                    <a:lstStyle/>
                    <a:p>
                      <a:r>
                        <a:rPr lang="en-US" dirty="0" smtClean="0"/>
                        <a:t>Adams</a:t>
                      </a:r>
                      <a:endParaRPr lang="en-US" dirty="0"/>
                    </a:p>
                  </a:txBody>
                  <a:tcPr/>
                </a:tc>
                <a:tc>
                  <a:txBody>
                    <a:bodyPr/>
                    <a:lstStyle/>
                    <a:p>
                      <a:r>
                        <a:rPr lang="en-US" dirty="0" smtClean="0"/>
                        <a:t>Candy</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82121927"/>
              </p:ext>
            </p:extLst>
          </p:nvPr>
        </p:nvGraphicFramePr>
        <p:xfrm>
          <a:off x="4503868" y="2322484"/>
          <a:ext cx="3677382" cy="1112520"/>
        </p:xfrm>
        <a:graphic>
          <a:graphicData uri="http://schemas.openxmlformats.org/drawingml/2006/table">
            <a:tbl>
              <a:tblPr firstRow="1" bandRow="1">
                <a:tableStyleId>{5C22544A-7EE6-4342-B048-85BDC9FD1C3A}</a:tableStyleId>
              </a:tblPr>
              <a:tblGrid>
                <a:gridCol w="1469819"/>
                <a:gridCol w="2207563"/>
              </a:tblGrid>
              <a:tr h="370840">
                <a:tc>
                  <a:txBody>
                    <a:bodyPr/>
                    <a:lstStyle/>
                    <a:p>
                      <a:r>
                        <a:rPr lang="en-US" dirty="0" smtClean="0"/>
                        <a:t>DEPT</a:t>
                      </a:r>
                      <a:endParaRPr lang="en-US" dirty="0"/>
                    </a:p>
                  </a:txBody>
                  <a:tcPr/>
                </a:tc>
                <a:tc>
                  <a:txBody>
                    <a:bodyPr/>
                    <a:lstStyle/>
                    <a:p>
                      <a:r>
                        <a:rPr lang="en-US" dirty="0" smtClean="0"/>
                        <a:t>MANAGER</a:t>
                      </a:r>
                      <a:endParaRPr lang="en-US" dirty="0"/>
                    </a:p>
                  </a:txBody>
                  <a:tcPr/>
                </a:tc>
              </a:tr>
              <a:tr h="370840">
                <a:tc>
                  <a:txBody>
                    <a:bodyPr/>
                    <a:lstStyle/>
                    <a:p>
                      <a:r>
                        <a:rPr lang="en-US" dirty="0" smtClean="0"/>
                        <a:t>Toy</a:t>
                      </a:r>
                      <a:endParaRPr lang="en-US" dirty="0"/>
                    </a:p>
                  </a:txBody>
                  <a:tcPr/>
                </a:tc>
                <a:tc>
                  <a:txBody>
                    <a:bodyPr/>
                    <a:lstStyle/>
                    <a:p>
                      <a:r>
                        <a:rPr lang="en-US" dirty="0" smtClean="0"/>
                        <a:t>Brown</a:t>
                      </a:r>
                      <a:endParaRPr lang="en-US" dirty="0"/>
                    </a:p>
                  </a:txBody>
                  <a:tcPr/>
                </a:tc>
              </a:tr>
              <a:tr h="370840">
                <a:tc>
                  <a:txBody>
                    <a:bodyPr/>
                    <a:lstStyle/>
                    <a:p>
                      <a:r>
                        <a:rPr lang="en-US" dirty="0" smtClean="0"/>
                        <a:t>Candy</a:t>
                      </a:r>
                      <a:endParaRPr lang="en-US" dirty="0"/>
                    </a:p>
                  </a:txBody>
                  <a:tcPr/>
                </a:tc>
                <a:tc>
                  <a:txBody>
                    <a:bodyPr/>
                    <a:lstStyle/>
                    <a:p>
                      <a:r>
                        <a:rPr lang="en-US" dirty="0" smtClean="0"/>
                        <a:t>Baker</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98090978"/>
              </p:ext>
            </p:extLst>
          </p:nvPr>
        </p:nvGraphicFramePr>
        <p:xfrm>
          <a:off x="466780" y="3924992"/>
          <a:ext cx="3677382" cy="1483360"/>
        </p:xfrm>
        <a:graphic>
          <a:graphicData uri="http://schemas.openxmlformats.org/drawingml/2006/table">
            <a:tbl>
              <a:tblPr firstRow="1" bandRow="1">
                <a:tableStyleId>{5C22544A-7EE6-4342-B048-85BDC9FD1C3A}</a:tableStyleId>
              </a:tblPr>
              <a:tblGrid>
                <a:gridCol w="1469819"/>
                <a:gridCol w="2207563"/>
              </a:tblGrid>
              <a:tr h="370840">
                <a:tc>
                  <a:txBody>
                    <a:bodyPr/>
                    <a:lstStyle/>
                    <a:p>
                      <a:r>
                        <a:rPr lang="en-US" dirty="0" smtClean="0"/>
                        <a:t>EMP</a:t>
                      </a:r>
                      <a:endParaRPr lang="en-US" dirty="0"/>
                    </a:p>
                  </a:txBody>
                  <a:tcPr/>
                </a:tc>
                <a:tc>
                  <a:txBody>
                    <a:bodyPr/>
                    <a:lstStyle/>
                    <a:p>
                      <a:r>
                        <a:rPr lang="en-US" dirty="0" smtClean="0"/>
                        <a:t>MANAGER</a:t>
                      </a:r>
                      <a:endParaRPr lang="en-US" dirty="0"/>
                    </a:p>
                  </a:txBody>
                  <a:tcPr/>
                </a:tc>
              </a:tr>
              <a:tr h="370840">
                <a:tc>
                  <a:txBody>
                    <a:bodyPr/>
                    <a:lstStyle/>
                    <a:p>
                      <a:r>
                        <a:rPr lang="en-US" dirty="0" smtClean="0"/>
                        <a:t>Smith</a:t>
                      </a:r>
                      <a:endParaRPr lang="en-US" dirty="0"/>
                    </a:p>
                  </a:txBody>
                  <a:tcPr/>
                </a:tc>
                <a:tc>
                  <a:txBody>
                    <a:bodyPr/>
                    <a:lstStyle/>
                    <a:p>
                      <a:r>
                        <a:rPr lang="en-US" dirty="0" smtClean="0"/>
                        <a:t>Brown</a:t>
                      </a:r>
                      <a:endParaRPr lang="en-US" dirty="0"/>
                    </a:p>
                  </a:txBody>
                  <a:tcPr/>
                </a:tc>
              </a:tr>
              <a:tr h="370840">
                <a:tc>
                  <a:txBody>
                    <a:bodyPr/>
                    <a:lstStyle/>
                    <a:p>
                      <a:r>
                        <a:rPr lang="en-US" dirty="0" smtClean="0"/>
                        <a:t>Jones</a:t>
                      </a:r>
                      <a:endParaRPr lang="en-US" dirty="0"/>
                    </a:p>
                  </a:txBody>
                  <a:tcPr/>
                </a:tc>
                <a:tc>
                  <a:txBody>
                    <a:bodyPr/>
                    <a:lstStyle/>
                    <a:p>
                      <a:r>
                        <a:rPr lang="en-US" dirty="0" smtClean="0"/>
                        <a:t>Brown</a:t>
                      </a:r>
                      <a:endParaRPr lang="en-US" dirty="0"/>
                    </a:p>
                  </a:txBody>
                  <a:tcPr/>
                </a:tc>
              </a:tr>
              <a:tr h="370840">
                <a:tc>
                  <a:txBody>
                    <a:bodyPr/>
                    <a:lstStyle/>
                    <a:p>
                      <a:r>
                        <a:rPr lang="en-US" dirty="0" smtClean="0"/>
                        <a:t>Adams</a:t>
                      </a:r>
                      <a:endParaRPr lang="en-US" dirty="0"/>
                    </a:p>
                  </a:txBody>
                  <a:tcPr/>
                </a:tc>
                <a:tc>
                  <a:txBody>
                    <a:bodyPr/>
                    <a:lstStyle/>
                    <a:p>
                      <a:r>
                        <a:rPr lang="en-US" dirty="0" smtClean="0"/>
                        <a:t>Baker</a:t>
                      </a:r>
                      <a:endParaRPr lang="en-US" dirty="0"/>
                    </a:p>
                  </a:txBody>
                  <a:tcPr/>
                </a:tc>
              </a:tr>
            </a:tbl>
          </a:graphicData>
        </a:graphic>
      </p:graphicFrame>
      <p:sp>
        <p:nvSpPr>
          <p:cNvPr id="7" name="TextBox 6"/>
          <p:cNvSpPr txBox="1"/>
          <p:nvPr/>
        </p:nvSpPr>
        <p:spPr>
          <a:xfrm>
            <a:off x="4503868" y="3924992"/>
            <a:ext cx="4326386" cy="1477328"/>
          </a:xfrm>
          <a:prstGeom prst="rect">
            <a:avLst/>
          </a:prstGeom>
          <a:noFill/>
        </p:spPr>
        <p:txBody>
          <a:bodyPr wrap="square" rtlCol="0">
            <a:spAutoFit/>
          </a:bodyPr>
          <a:lstStyle/>
          <a:p>
            <a:r>
              <a:rPr lang="en-US" dirty="0" smtClean="0"/>
              <a:t>CREATE VIEW EMP-MANAGER AS</a:t>
            </a:r>
          </a:p>
          <a:p>
            <a:endParaRPr lang="en-US" dirty="0"/>
          </a:p>
          <a:p>
            <a:r>
              <a:rPr lang="en-US" dirty="0" smtClean="0"/>
              <a:t>SELECT EMP,MANAGER FROM</a:t>
            </a:r>
          </a:p>
          <a:p>
            <a:r>
              <a:rPr lang="en-US" dirty="0" smtClean="0"/>
              <a:t>EMP-DEPT a, DEPT-MANAGER b </a:t>
            </a:r>
          </a:p>
          <a:p>
            <a:r>
              <a:rPr lang="en-US" dirty="0" smtClean="0"/>
              <a:t>WHERE </a:t>
            </a:r>
            <a:r>
              <a:rPr lang="en-US" dirty="0" err="1" smtClean="0"/>
              <a:t>a.DEPT</a:t>
            </a:r>
            <a:r>
              <a:rPr lang="en-US" dirty="0" smtClean="0"/>
              <a:t>=</a:t>
            </a:r>
            <a:r>
              <a:rPr lang="en-US" dirty="0" err="1" smtClean="0"/>
              <a:t>b.DEPT</a:t>
            </a:r>
            <a:endParaRPr lang="en-US" dirty="0"/>
          </a:p>
        </p:txBody>
      </p:sp>
      <p:sp>
        <p:nvSpPr>
          <p:cNvPr id="9" name="Title 1"/>
          <p:cNvSpPr txBox="1">
            <a:spLocks/>
          </p:cNvSpPr>
          <p:nvPr/>
        </p:nvSpPr>
        <p:spPr>
          <a:xfrm>
            <a:off x="551506" y="327468"/>
            <a:ext cx="8268644" cy="9411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17780" cmpd="sng">
                  <a:solidFill>
                    <a:schemeClr val="accent1">
                      <a:tint val="3000"/>
                    </a:schemeClr>
                  </a:solidFill>
                  <a:prstDash val="solid"/>
                  <a:miter lim="800000"/>
                </a:ln>
                <a:solidFill>
                  <a:schemeClr val="tx1"/>
                </a:solidFill>
                <a:effectLst/>
                <a:uLnTx/>
                <a:uFillTx/>
                <a:latin typeface="+mj-lt"/>
                <a:ea typeface="+mj-ea"/>
                <a:cs typeface="+mj-cs"/>
              </a:rPr>
              <a:t>Integrity mechanisms</a:t>
            </a:r>
            <a:endParaRPr kumimoji="0" lang="en-US" sz="36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0BD64A48-B733-9243-8BE8-93F2CA4C1D52}" type="slidenum">
              <a:rPr lang="en-US" smtClean="0"/>
              <a:pPr/>
              <a:t>61</a:t>
            </a:fld>
            <a:endParaRPr lang="en-US"/>
          </a:p>
        </p:txBody>
      </p:sp>
    </p:spTree>
    <p:extLst>
      <p:ext uri="{BB962C8B-B14F-4D97-AF65-F5344CB8AC3E}">
        <p14:creationId xmlns:p14="http://schemas.microsoft.com/office/powerpoint/2010/main" val="354618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checkerboard(across)">
                                      <p:cBhvr>
                                        <p:cTn id="27" dur="500"/>
                                        <p:tgtEl>
                                          <p:spTgt spid="7">
                                            <p:txEl>
                                              <p:pRg st="0" end="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checkerboard(across)">
                                      <p:cBhvr>
                                        <p:cTn id="30" dur="500"/>
                                        <p:tgtEl>
                                          <p:spTgt spid="7">
                                            <p:txEl>
                                              <p:pRg st="2" end="2"/>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checkerboard(across)">
                                      <p:cBhvr>
                                        <p:cTn id="33" dur="500"/>
                                        <p:tgtEl>
                                          <p:spTgt spid="7">
                                            <p:txEl>
                                              <p:pRg st="3" end="3"/>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checkerboard(across)">
                                      <p:cBhvr>
                                        <p:cTn id="36" dur="500"/>
                                        <p:tgtEl>
                                          <p:spTgt spid="7">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heckerboard(across)">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208" y="1750883"/>
            <a:ext cx="6717610" cy="560934"/>
          </a:xfrm>
        </p:spPr>
        <p:txBody>
          <a:bodyPr>
            <a:normAutofit fontScale="85000" lnSpcReduction="10000"/>
          </a:bodyPr>
          <a:lstStyle/>
          <a:p>
            <a:pPr>
              <a:spcAft>
                <a:spcPts val="0"/>
              </a:spcAft>
              <a:buFont typeface="Wingdings" charset="2"/>
              <a:buChar char="q"/>
            </a:pPr>
            <a:r>
              <a:rPr lang="en-US" dirty="0" smtClean="0">
                <a:solidFill>
                  <a:srgbClr val="660066"/>
                </a:solidFill>
              </a:rPr>
              <a:t>Least Privilege (Example: update control):</a:t>
            </a:r>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3021511265"/>
              </p:ext>
            </p:extLst>
          </p:nvPr>
        </p:nvGraphicFramePr>
        <p:xfrm>
          <a:off x="465580" y="2363296"/>
          <a:ext cx="3677382" cy="1483360"/>
        </p:xfrm>
        <a:graphic>
          <a:graphicData uri="http://schemas.openxmlformats.org/drawingml/2006/table">
            <a:tbl>
              <a:tblPr firstRow="1" bandRow="1">
                <a:tableStyleId>{5C22544A-7EE6-4342-B048-85BDC9FD1C3A}</a:tableStyleId>
              </a:tblPr>
              <a:tblGrid>
                <a:gridCol w="1469819"/>
                <a:gridCol w="2207563"/>
              </a:tblGrid>
              <a:tr h="370840">
                <a:tc>
                  <a:txBody>
                    <a:bodyPr/>
                    <a:lstStyle/>
                    <a:p>
                      <a:r>
                        <a:rPr lang="en-US" dirty="0" smtClean="0"/>
                        <a:t>EMP</a:t>
                      </a:r>
                      <a:endParaRPr lang="en-US" dirty="0"/>
                    </a:p>
                  </a:txBody>
                  <a:tcPr/>
                </a:tc>
                <a:tc>
                  <a:txBody>
                    <a:bodyPr/>
                    <a:lstStyle/>
                    <a:p>
                      <a:r>
                        <a:rPr lang="en-US" dirty="0" smtClean="0"/>
                        <a:t>DEPT</a:t>
                      </a:r>
                      <a:endParaRPr lang="en-US" dirty="0"/>
                    </a:p>
                  </a:txBody>
                  <a:tcPr/>
                </a:tc>
              </a:tr>
              <a:tr h="370840">
                <a:tc>
                  <a:txBody>
                    <a:bodyPr/>
                    <a:lstStyle/>
                    <a:p>
                      <a:r>
                        <a:rPr lang="en-US" dirty="0" smtClean="0"/>
                        <a:t>Smith</a:t>
                      </a:r>
                      <a:endParaRPr lang="en-US" dirty="0"/>
                    </a:p>
                  </a:txBody>
                  <a:tcPr/>
                </a:tc>
                <a:tc>
                  <a:txBody>
                    <a:bodyPr/>
                    <a:lstStyle/>
                    <a:p>
                      <a:r>
                        <a:rPr lang="en-US" dirty="0" smtClean="0"/>
                        <a:t>Toy</a:t>
                      </a:r>
                      <a:endParaRPr lang="en-US" dirty="0"/>
                    </a:p>
                  </a:txBody>
                  <a:tcPr/>
                </a:tc>
              </a:tr>
              <a:tr h="370840">
                <a:tc>
                  <a:txBody>
                    <a:bodyPr/>
                    <a:lstStyle/>
                    <a:p>
                      <a:r>
                        <a:rPr lang="en-US" dirty="0" smtClean="0"/>
                        <a:t>Jones</a:t>
                      </a:r>
                      <a:endParaRPr lang="en-US" dirty="0"/>
                    </a:p>
                  </a:txBody>
                  <a:tcPr/>
                </a:tc>
                <a:tc>
                  <a:txBody>
                    <a:bodyPr/>
                    <a:lstStyle/>
                    <a:p>
                      <a:r>
                        <a:rPr lang="en-US" dirty="0" smtClean="0"/>
                        <a:t>Toy</a:t>
                      </a:r>
                      <a:endParaRPr lang="en-US" dirty="0"/>
                    </a:p>
                  </a:txBody>
                  <a:tcPr/>
                </a:tc>
              </a:tr>
              <a:tr h="370840">
                <a:tc>
                  <a:txBody>
                    <a:bodyPr/>
                    <a:lstStyle/>
                    <a:p>
                      <a:r>
                        <a:rPr lang="en-US" dirty="0" smtClean="0"/>
                        <a:t>Adams</a:t>
                      </a:r>
                      <a:endParaRPr lang="en-US" dirty="0"/>
                    </a:p>
                  </a:txBody>
                  <a:tcPr/>
                </a:tc>
                <a:tc>
                  <a:txBody>
                    <a:bodyPr/>
                    <a:lstStyle/>
                    <a:p>
                      <a:r>
                        <a:rPr lang="en-US" dirty="0" smtClean="0"/>
                        <a:t>Candy</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61794434"/>
              </p:ext>
            </p:extLst>
          </p:nvPr>
        </p:nvGraphicFramePr>
        <p:xfrm>
          <a:off x="4503868" y="2379634"/>
          <a:ext cx="3677382" cy="1112520"/>
        </p:xfrm>
        <a:graphic>
          <a:graphicData uri="http://schemas.openxmlformats.org/drawingml/2006/table">
            <a:tbl>
              <a:tblPr firstRow="1" bandRow="1">
                <a:tableStyleId>{5C22544A-7EE6-4342-B048-85BDC9FD1C3A}</a:tableStyleId>
              </a:tblPr>
              <a:tblGrid>
                <a:gridCol w="1469819"/>
                <a:gridCol w="2207563"/>
              </a:tblGrid>
              <a:tr h="370840">
                <a:tc>
                  <a:txBody>
                    <a:bodyPr/>
                    <a:lstStyle/>
                    <a:p>
                      <a:r>
                        <a:rPr lang="en-US" dirty="0" smtClean="0"/>
                        <a:t>DEPT</a:t>
                      </a:r>
                      <a:endParaRPr lang="en-US" dirty="0"/>
                    </a:p>
                  </a:txBody>
                  <a:tcPr/>
                </a:tc>
                <a:tc>
                  <a:txBody>
                    <a:bodyPr/>
                    <a:lstStyle/>
                    <a:p>
                      <a:r>
                        <a:rPr lang="en-US" dirty="0" smtClean="0"/>
                        <a:t>MANAGER</a:t>
                      </a:r>
                      <a:endParaRPr lang="en-US" dirty="0"/>
                    </a:p>
                  </a:txBody>
                  <a:tcPr/>
                </a:tc>
              </a:tr>
              <a:tr h="370840">
                <a:tc>
                  <a:txBody>
                    <a:bodyPr/>
                    <a:lstStyle/>
                    <a:p>
                      <a:r>
                        <a:rPr lang="en-US" dirty="0" smtClean="0"/>
                        <a:t>Toy</a:t>
                      </a:r>
                      <a:endParaRPr lang="en-US" dirty="0"/>
                    </a:p>
                  </a:txBody>
                  <a:tcPr/>
                </a:tc>
                <a:tc>
                  <a:txBody>
                    <a:bodyPr/>
                    <a:lstStyle/>
                    <a:p>
                      <a:r>
                        <a:rPr lang="en-US" dirty="0" smtClean="0"/>
                        <a:t>Brown</a:t>
                      </a:r>
                      <a:endParaRPr lang="en-US" dirty="0"/>
                    </a:p>
                  </a:txBody>
                  <a:tcPr/>
                </a:tc>
              </a:tr>
              <a:tr h="370840">
                <a:tc>
                  <a:txBody>
                    <a:bodyPr/>
                    <a:lstStyle/>
                    <a:p>
                      <a:r>
                        <a:rPr lang="en-US" dirty="0" smtClean="0"/>
                        <a:t>Candy</a:t>
                      </a:r>
                      <a:endParaRPr lang="en-US" dirty="0"/>
                    </a:p>
                  </a:txBody>
                  <a:tcPr/>
                </a:tc>
                <a:tc>
                  <a:txBody>
                    <a:bodyPr/>
                    <a:lstStyle/>
                    <a:p>
                      <a:r>
                        <a:rPr lang="en-US" dirty="0" smtClean="0"/>
                        <a:t>Baker</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9729447"/>
              </p:ext>
            </p:extLst>
          </p:nvPr>
        </p:nvGraphicFramePr>
        <p:xfrm>
          <a:off x="466780" y="3982142"/>
          <a:ext cx="3677382" cy="1483360"/>
        </p:xfrm>
        <a:graphic>
          <a:graphicData uri="http://schemas.openxmlformats.org/drawingml/2006/table">
            <a:tbl>
              <a:tblPr firstRow="1" bandRow="1">
                <a:tableStyleId>{5C22544A-7EE6-4342-B048-85BDC9FD1C3A}</a:tableStyleId>
              </a:tblPr>
              <a:tblGrid>
                <a:gridCol w="1469819"/>
                <a:gridCol w="2207563"/>
              </a:tblGrid>
              <a:tr h="370840">
                <a:tc>
                  <a:txBody>
                    <a:bodyPr/>
                    <a:lstStyle/>
                    <a:p>
                      <a:r>
                        <a:rPr lang="en-US" dirty="0" smtClean="0"/>
                        <a:t>EMP</a:t>
                      </a:r>
                      <a:endParaRPr lang="en-US" dirty="0"/>
                    </a:p>
                  </a:txBody>
                  <a:tcPr/>
                </a:tc>
                <a:tc>
                  <a:txBody>
                    <a:bodyPr/>
                    <a:lstStyle/>
                    <a:p>
                      <a:r>
                        <a:rPr lang="en-US" dirty="0" smtClean="0"/>
                        <a:t>MANAGER</a:t>
                      </a:r>
                      <a:endParaRPr lang="en-US" dirty="0"/>
                    </a:p>
                  </a:txBody>
                  <a:tcPr/>
                </a:tc>
              </a:tr>
              <a:tr h="370840">
                <a:tc>
                  <a:txBody>
                    <a:bodyPr/>
                    <a:lstStyle/>
                    <a:p>
                      <a:r>
                        <a:rPr lang="en-US" dirty="0" smtClean="0"/>
                        <a:t>Smith</a:t>
                      </a:r>
                      <a:endParaRPr lang="en-US" dirty="0"/>
                    </a:p>
                  </a:txBody>
                  <a:tcPr/>
                </a:tc>
                <a:tc>
                  <a:txBody>
                    <a:bodyPr/>
                    <a:lstStyle/>
                    <a:p>
                      <a:r>
                        <a:rPr lang="en-US" dirty="0" smtClean="0"/>
                        <a:t>Brown (</a:t>
                      </a:r>
                      <a:r>
                        <a:rPr lang="en-US" dirty="0" smtClean="0">
                          <a:solidFill>
                            <a:srgbClr val="008000"/>
                          </a:solidFill>
                        </a:rPr>
                        <a:t>Green</a:t>
                      </a:r>
                      <a:r>
                        <a:rPr lang="en-US" dirty="0" smtClean="0"/>
                        <a:t>)</a:t>
                      </a:r>
                      <a:endParaRPr lang="en-US" dirty="0"/>
                    </a:p>
                  </a:txBody>
                  <a:tcPr/>
                </a:tc>
              </a:tr>
              <a:tr h="370840">
                <a:tc>
                  <a:txBody>
                    <a:bodyPr/>
                    <a:lstStyle/>
                    <a:p>
                      <a:r>
                        <a:rPr lang="en-US" dirty="0" smtClean="0"/>
                        <a:t>Jones</a:t>
                      </a:r>
                      <a:endParaRPr lang="en-US" dirty="0"/>
                    </a:p>
                  </a:txBody>
                  <a:tcPr/>
                </a:tc>
                <a:tc>
                  <a:txBody>
                    <a:bodyPr/>
                    <a:lstStyle/>
                    <a:p>
                      <a:r>
                        <a:rPr lang="en-US" dirty="0" smtClean="0"/>
                        <a:t>Brown (</a:t>
                      </a:r>
                      <a:r>
                        <a:rPr lang="en-US" dirty="0" smtClean="0">
                          <a:solidFill>
                            <a:srgbClr val="008000"/>
                          </a:solidFill>
                        </a:rPr>
                        <a:t>Green</a:t>
                      </a:r>
                      <a:r>
                        <a:rPr lang="en-US" dirty="0" smtClean="0"/>
                        <a:t>)</a:t>
                      </a:r>
                      <a:endParaRPr lang="en-US" dirty="0"/>
                    </a:p>
                  </a:txBody>
                  <a:tcPr/>
                </a:tc>
              </a:tr>
              <a:tr h="370840">
                <a:tc>
                  <a:txBody>
                    <a:bodyPr/>
                    <a:lstStyle/>
                    <a:p>
                      <a:r>
                        <a:rPr lang="en-US" dirty="0" smtClean="0"/>
                        <a:t>Adams</a:t>
                      </a:r>
                      <a:endParaRPr lang="en-US" dirty="0"/>
                    </a:p>
                  </a:txBody>
                  <a:tcPr/>
                </a:tc>
                <a:tc>
                  <a:txBody>
                    <a:bodyPr/>
                    <a:lstStyle/>
                    <a:p>
                      <a:r>
                        <a:rPr lang="en-US" dirty="0" smtClean="0"/>
                        <a:t>Baker</a:t>
                      </a:r>
                      <a:endParaRPr lang="en-US" dirty="0"/>
                    </a:p>
                  </a:txBody>
                  <a:tcPr/>
                </a:tc>
              </a:tr>
            </a:tbl>
          </a:graphicData>
        </a:graphic>
      </p:graphicFrame>
      <p:sp>
        <p:nvSpPr>
          <p:cNvPr id="7" name="TextBox 6"/>
          <p:cNvSpPr txBox="1"/>
          <p:nvPr/>
        </p:nvSpPr>
        <p:spPr>
          <a:xfrm>
            <a:off x="4503868" y="3982142"/>
            <a:ext cx="4326386" cy="1477328"/>
          </a:xfrm>
          <a:prstGeom prst="rect">
            <a:avLst/>
          </a:prstGeom>
          <a:noFill/>
        </p:spPr>
        <p:txBody>
          <a:bodyPr wrap="square" rtlCol="0">
            <a:spAutoFit/>
          </a:bodyPr>
          <a:lstStyle/>
          <a:p>
            <a:r>
              <a:rPr lang="en-US" dirty="0" smtClean="0"/>
              <a:t>UPDATE VIEW EMP-MANAGER </a:t>
            </a:r>
          </a:p>
          <a:p>
            <a:endParaRPr lang="en-US" dirty="0"/>
          </a:p>
          <a:p>
            <a:r>
              <a:rPr lang="en-US" dirty="0" smtClean="0"/>
              <a:t>SET MANAGER = ‘Green’</a:t>
            </a:r>
          </a:p>
          <a:p>
            <a:r>
              <a:rPr lang="en-US" dirty="0" smtClean="0"/>
              <a:t> </a:t>
            </a:r>
          </a:p>
          <a:p>
            <a:r>
              <a:rPr lang="en-US" dirty="0" smtClean="0"/>
              <a:t>WHERE EMP=‘Smith’</a:t>
            </a:r>
            <a:endParaRPr lang="en-US" dirty="0"/>
          </a:p>
        </p:txBody>
      </p:sp>
      <p:sp>
        <p:nvSpPr>
          <p:cNvPr id="9" name="Title 1"/>
          <p:cNvSpPr>
            <a:spLocks noGrp="1"/>
          </p:cNvSpPr>
          <p:nvPr>
            <p:ph type="title"/>
          </p:nvPr>
        </p:nvSpPr>
        <p:spPr>
          <a:xfrm>
            <a:off x="551506" y="327468"/>
            <a:ext cx="8268644" cy="941166"/>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Integrity mechanisms</a:t>
            </a:r>
            <a:endParaRPr lang="en-US" sz="3600" b="1" dirty="0">
              <a:ln w="17780" cmpd="sng">
                <a:solidFill>
                  <a:schemeClr val="accent1">
                    <a:tint val="3000"/>
                  </a:schemeClr>
                </a:solidFill>
                <a:prstDash val="solid"/>
                <a:miter lim="800000"/>
              </a:ln>
            </a:endParaRPr>
          </a:p>
        </p:txBody>
      </p:sp>
      <p:sp>
        <p:nvSpPr>
          <p:cNvPr id="10" name="Slide Number Placeholder 9"/>
          <p:cNvSpPr>
            <a:spLocks noGrp="1"/>
          </p:cNvSpPr>
          <p:nvPr>
            <p:ph type="sldNum" sz="quarter" idx="12"/>
          </p:nvPr>
        </p:nvSpPr>
        <p:spPr/>
        <p:txBody>
          <a:bodyPr/>
          <a:lstStyle/>
          <a:p>
            <a:fld id="{0BD64A48-B733-9243-8BE8-93F2CA4C1D52}" type="slidenum">
              <a:rPr lang="en-US" smtClean="0"/>
              <a:pPr/>
              <a:t>62</a:t>
            </a:fld>
            <a:endParaRPr lang="en-US"/>
          </a:p>
        </p:txBody>
      </p:sp>
    </p:spTree>
    <p:extLst>
      <p:ext uri="{BB962C8B-B14F-4D97-AF65-F5344CB8AC3E}">
        <p14:creationId xmlns:p14="http://schemas.microsoft.com/office/powerpoint/2010/main" val="166527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207" y="1979482"/>
            <a:ext cx="8668129" cy="3750878"/>
          </a:xfrm>
        </p:spPr>
        <p:txBody>
          <a:bodyPr>
            <a:normAutofit/>
          </a:bodyPr>
          <a:lstStyle/>
          <a:p>
            <a:pPr>
              <a:spcAft>
                <a:spcPts val="0"/>
              </a:spcAft>
              <a:buFont typeface="Wingdings" charset="2"/>
              <a:buChar char="q"/>
            </a:pPr>
            <a:r>
              <a:rPr lang="en-US" dirty="0" smtClean="0">
                <a:solidFill>
                  <a:srgbClr val="660066"/>
                </a:solidFill>
              </a:rPr>
              <a:t>Separation of duties (No concrete solution):</a:t>
            </a:r>
          </a:p>
          <a:p>
            <a:pPr lvl="1">
              <a:lnSpc>
                <a:spcPct val="120000"/>
              </a:lnSpc>
              <a:spcBef>
                <a:spcPts val="600"/>
              </a:spcBef>
              <a:spcAft>
                <a:spcPts val="600"/>
              </a:spcAft>
              <a:buFont typeface="Wingdings" charset="2"/>
              <a:buChar char="q"/>
            </a:pPr>
            <a:r>
              <a:rPr lang="en-US" dirty="0" smtClean="0"/>
              <a:t>Issuance of checks</a:t>
            </a:r>
          </a:p>
          <a:p>
            <a:pPr lvl="1">
              <a:lnSpc>
                <a:spcPct val="120000"/>
              </a:lnSpc>
              <a:spcBef>
                <a:spcPts val="600"/>
              </a:spcBef>
              <a:spcAft>
                <a:spcPts val="600"/>
              </a:spcAft>
              <a:buFont typeface="Wingdings" charset="2"/>
              <a:buChar char="q"/>
            </a:pPr>
            <a:r>
              <a:rPr lang="en-US" dirty="0" smtClean="0"/>
              <a:t>Entry of check information for withdrawal</a:t>
            </a:r>
          </a:p>
          <a:p>
            <a:pPr lvl="1">
              <a:lnSpc>
                <a:spcPct val="120000"/>
              </a:lnSpc>
              <a:spcBef>
                <a:spcPts val="600"/>
              </a:spcBef>
              <a:spcAft>
                <a:spcPts val="600"/>
              </a:spcAft>
              <a:buFont typeface="Wingdings" charset="2"/>
              <a:buChar char="q"/>
            </a:pPr>
            <a:r>
              <a:rPr lang="en-US" dirty="0" smtClean="0"/>
              <a:t>Authorization by supervisor.</a:t>
            </a:r>
          </a:p>
          <a:p>
            <a:pPr marL="342900" lvl="1" indent="-342900">
              <a:lnSpc>
                <a:spcPct val="120000"/>
              </a:lnSpc>
              <a:spcAft>
                <a:spcPts val="0"/>
              </a:spcAft>
              <a:buFont typeface="Wingdings" charset="2"/>
              <a:buChar char="q"/>
            </a:pPr>
            <a:r>
              <a:rPr lang="en-US" sz="2400" dirty="0">
                <a:solidFill>
                  <a:srgbClr val="FFFFFF"/>
                </a:solidFill>
              </a:rPr>
              <a:t>The sequence of these three activities is important</a:t>
            </a:r>
          </a:p>
          <a:p>
            <a:pPr marL="342900" lvl="1" indent="-342900">
              <a:lnSpc>
                <a:spcPct val="120000"/>
              </a:lnSpc>
              <a:spcAft>
                <a:spcPts val="0"/>
              </a:spcAft>
              <a:buFont typeface="Wingdings" charset="2"/>
              <a:buChar char="q"/>
            </a:pPr>
            <a:r>
              <a:rPr lang="en-US" sz="2400" dirty="0">
                <a:solidFill>
                  <a:srgbClr val="FFFFFF"/>
                </a:solidFill>
              </a:rPr>
              <a:t>Should be done by three separate persons.</a:t>
            </a:r>
          </a:p>
          <a:p>
            <a:pPr lvl="1">
              <a:spcAft>
                <a:spcPts val="0"/>
              </a:spcAft>
              <a:buFont typeface="Wingdings" charset="2"/>
              <a:buChar char="q"/>
            </a:pPr>
            <a:endParaRPr lang="en-US" sz="1800" dirty="0" smtClean="0"/>
          </a:p>
        </p:txBody>
      </p:sp>
      <p:sp>
        <p:nvSpPr>
          <p:cNvPr id="5" name="Title 1"/>
          <p:cNvSpPr>
            <a:spLocks noGrp="1"/>
          </p:cNvSpPr>
          <p:nvPr>
            <p:ph type="title"/>
          </p:nvPr>
        </p:nvSpPr>
        <p:spPr>
          <a:xfrm>
            <a:off x="551506" y="327468"/>
            <a:ext cx="8268644" cy="941166"/>
          </a:xfrm>
        </p:spPr>
        <p:txBody>
          <a:bodyPr>
            <a:normAutofit/>
          </a:bodyPr>
          <a:lstStyle/>
          <a:p>
            <a:pPr>
              <a:lnSpc>
                <a:spcPct val="100000"/>
              </a:lnSpc>
            </a:pPr>
            <a:r>
              <a:rPr lang="en-US" sz="4000" b="1" dirty="0" smtClean="0">
                <a:ln w="17780" cmpd="sng">
                  <a:solidFill>
                    <a:schemeClr val="accent1">
                      <a:tint val="3000"/>
                    </a:schemeClr>
                  </a:solidFill>
                  <a:prstDash val="solid"/>
                  <a:miter lim="800000"/>
                </a:ln>
              </a:rPr>
              <a:t>Integrity mechanisms</a:t>
            </a:r>
            <a:endParaRPr lang="en-US" sz="4000" b="1" dirty="0">
              <a:ln w="17780" cmpd="sng">
                <a:solidFill>
                  <a:schemeClr val="accent1">
                    <a:tint val="3000"/>
                  </a:schemeClr>
                </a:solidFill>
                <a:prstDash val="solid"/>
                <a:miter lim="800000"/>
              </a:ln>
            </a:endParaRPr>
          </a:p>
        </p:txBody>
      </p:sp>
      <p:sp>
        <p:nvSpPr>
          <p:cNvPr id="6" name="Slide Number Placeholder 5"/>
          <p:cNvSpPr>
            <a:spLocks noGrp="1"/>
          </p:cNvSpPr>
          <p:nvPr>
            <p:ph type="sldNum" sz="quarter" idx="12"/>
          </p:nvPr>
        </p:nvSpPr>
        <p:spPr/>
        <p:txBody>
          <a:bodyPr/>
          <a:lstStyle/>
          <a:p>
            <a:fld id="{0BD64A48-B733-9243-8BE8-93F2CA4C1D52}" type="slidenum">
              <a:rPr lang="en-US" smtClean="0"/>
              <a:pPr/>
              <a:t>63</a:t>
            </a:fld>
            <a:endParaRPr lang="en-US"/>
          </a:p>
        </p:txBody>
      </p:sp>
    </p:spTree>
    <p:extLst>
      <p:ext uri="{BB962C8B-B14F-4D97-AF65-F5344CB8AC3E}">
        <p14:creationId xmlns:p14="http://schemas.microsoft.com/office/powerpoint/2010/main" val="12576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checkerboard(across)">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207" y="2112832"/>
            <a:ext cx="8668129" cy="3750878"/>
          </a:xfrm>
        </p:spPr>
        <p:txBody>
          <a:bodyPr>
            <a:normAutofit fontScale="92500" lnSpcReduction="10000"/>
          </a:bodyPr>
          <a:lstStyle/>
          <a:p>
            <a:pPr>
              <a:spcAft>
                <a:spcPts val="0"/>
              </a:spcAft>
              <a:buFont typeface="Wingdings" charset="2"/>
              <a:buChar char="q"/>
            </a:pPr>
            <a:r>
              <a:rPr lang="en-US" sz="2800" dirty="0" smtClean="0">
                <a:solidFill>
                  <a:srgbClr val="660066"/>
                </a:solidFill>
              </a:rPr>
              <a:t>Reconstruction of events</a:t>
            </a:r>
          </a:p>
          <a:p>
            <a:pPr lvl="1">
              <a:lnSpc>
                <a:spcPct val="120000"/>
              </a:lnSpc>
              <a:spcBef>
                <a:spcPts val="600"/>
              </a:spcBef>
              <a:spcAft>
                <a:spcPts val="600"/>
              </a:spcAft>
              <a:buFont typeface="Wingdings" charset="2"/>
              <a:buChar char="q"/>
            </a:pPr>
            <a:r>
              <a:rPr lang="en-US" sz="2900" dirty="0" smtClean="0"/>
              <a:t>Audit trail of every transactions/activities</a:t>
            </a:r>
          </a:p>
          <a:p>
            <a:pPr lvl="1">
              <a:lnSpc>
                <a:spcPct val="120000"/>
              </a:lnSpc>
              <a:spcBef>
                <a:spcPts val="600"/>
              </a:spcBef>
              <a:spcAft>
                <a:spcPts val="600"/>
              </a:spcAft>
              <a:buFont typeface="Wingdings" charset="2"/>
              <a:buChar char="q"/>
            </a:pPr>
            <a:r>
              <a:rPr lang="en-US" sz="2900" dirty="0" smtClean="0"/>
              <a:t>Event journal</a:t>
            </a:r>
          </a:p>
          <a:p>
            <a:pPr lvl="1">
              <a:lnSpc>
                <a:spcPct val="120000"/>
              </a:lnSpc>
              <a:spcBef>
                <a:spcPts val="600"/>
              </a:spcBef>
              <a:spcAft>
                <a:spcPts val="600"/>
              </a:spcAft>
              <a:buFont typeface="Wingdings" charset="2"/>
              <a:buChar char="q"/>
            </a:pPr>
            <a:r>
              <a:rPr lang="en-US" sz="2900" dirty="0" smtClean="0"/>
              <a:t>It may deter improper behavior of the user.</a:t>
            </a:r>
          </a:p>
          <a:p>
            <a:pPr marL="342900" lvl="1" indent="-342900">
              <a:lnSpc>
                <a:spcPct val="120000"/>
              </a:lnSpc>
              <a:spcAft>
                <a:spcPts val="0"/>
              </a:spcAft>
              <a:buFont typeface="Wingdings" charset="2"/>
              <a:buChar char="q"/>
            </a:pPr>
            <a:r>
              <a:rPr lang="en-US" sz="2400" dirty="0" smtClean="0">
                <a:solidFill>
                  <a:srgbClr val="FFFFFF"/>
                </a:solidFill>
              </a:rPr>
              <a:t>DBMS should allow fine-grain selectivity regarding what is audited.</a:t>
            </a:r>
          </a:p>
          <a:p>
            <a:pPr marL="342900" lvl="1" indent="-342900">
              <a:lnSpc>
                <a:spcPct val="120000"/>
              </a:lnSpc>
              <a:spcAft>
                <a:spcPts val="0"/>
              </a:spcAft>
              <a:buFont typeface="Wingdings" charset="2"/>
              <a:buChar char="q"/>
            </a:pPr>
            <a:r>
              <a:rPr lang="en-US" sz="2400" dirty="0" smtClean="0">
                <a:solidFill>
                  <a:srgbClr val="FFFFFF"/>
                </a:solidFill>
              </a:rPr>
              <a:t>Grouping of audit trails.</a:t>
            </a:r>
          </a:p>
          <a:p>
            <a:pPr marL="342900" lvl="1" indent="-342900">
              <a:lnSpc>
                <a:spcPct val="120000"/>
              </a:lnSpc>
              <a:spcAft>
                <a:spcPts val="0"/>
              </a:spcAft>
              <a:buFont typeface="Wingdings" charset="2"/>
              <a:buChar char="q"/>
            </a:pPr>
            <a:r>
              <a:rPr lang="en-US" sz="2400" dirty="0" smtClean="0">
                <a:solidFill>
                  <a:srgbClr val="FFFFFF"/>
                </a:solidFill>
              </a:rPr>
              <a:t>Should have easy query.</a:t>
            </a:r>
            <a:endParaRPr lang="en-US" sz="2400" dirty="0">
              <a:solidFill>
                <a:srgbClr val="FFFFFF"/>
              </a:solidFill>
            </a:endParaRPr>
          </a:p>
          <a:p>
            <a:pPr lvl="1">
              <a:spcAft>
                <a:spcPts val="0"/>
              </a:spcAft>
              <a:buFont typeface="Wingdings" charset="2"/>
              <a:buChar char="q"/>
            </a:pPr>
            <a:endParaRPr lang="en-US" sz="1800" dirty="0" smtClean="0"/>
          </a:p>
        </p:txBody>
      </p:sp>
      <p:sp>
        <p:nvSpPr>
          <p:cNvPr id="5" name="Title 1"/>
          <p:cNvSpPr txBox="1">
            <a:spLocks/>
          </p:cNvSpPr>
          <p:nvPr/>
        </p:nvSpPr>
        <p:spPr>
          <a:xfrm>
            <a:off x="551506" y="327468"/>
            <a:ext cx="8268644" cy="9411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17780" cmpd="sng">
                  <a:solidFill>
                    <a:schemeClr val="accent1">
                      <a:tint val="3000"/>
                    </a:schemeClr>
                  </a:solidFill>
                  <a:prstDash val="solid"/>
                  <a:miter lim="800000"/>
                </a:ln>
                <a:solidFill>
                  <a:schemeClr val="tx1"/>
                </a:solidFill>
                <a:effectLst/>
                <a:uLnTx/>
                <a:uFillTx/>
                <a:latin typeface="+mj-lt"/>
                <a:ea typeface="+mj-ea"/>
                <a:cs typeface="+mj-cs"/>
              </a:rPr>
              <a:t>Integrity mechanisms</a:t>
            </a:r>
            <a:endParaRPr kumimoji="0" lang="en-US" sz="36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0BD64A48-B733-9243-8BE8-93F2CA4C1D52}" type="slidenum">
              <a:rPr lang="en-US" smtClean="0"/>
              <a:pPr/>
              <a:t>64</a:t>
            </a:fld>
            <a:endParaRPr lang="en-US"/>
          </a:p>
        </p:txBody>
      </p:sp>
    </p:spTree>
    <p:extLst>
      <p:ext uri="{BB962C8B-B14F-4D97-AF65-F5344CB8AC3E}">
        <p14:creationId xmlns:p14="http://schemas.microsoft.com/office/powerpoint/2010/main" val="214225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heckerboard(across)">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207" y="1809750"/>
            <a:ext cx="8668129" cy="4796910"/>
          </a:xfrm>
        </p:spPr>
        <p:txBody>
          <a:bodyPr>
            <a:normAutofit lnSpcReduction="10000"/>
          </a:bodyPr>
          <a:lstStyle/>
          <a:p>
            <a:pPr>
              <a:spcAft>
                <a:spcPts val="0"/>
              </a:spcAft>
              <a:buFont typeface="Wingdings" charset="2"/>
              <a:buChar char="q"/>
            </a:pPr>
            <a:r>
              <a:rPr lang="en-US" sz="2800" dirty="0" smtClean="0">
                <a:solidFill>
                  <a:srgbClr val="660066"/>
                </a:solidFill>
              </a:rPr>
              <a:t>Delegation of Authority</a:t>
            </a:r>
          </a:p>
          <a:p>
            <a:pPr lvl="1">
              <a:lnSpc>
                <a:spcPct val="120000"/>
              </a:lnSpc>
              <a:spcBef>
                <a:spcPts val="600"/>
              </a:spcBef>
              <a:spcAft>
                <a:spcPts val="600"/>
              </a:spcAft>
              <a:buFont typeface="Wingdings" charset="2"/>
              <a:buChar char="q"/>
            </a:pPr>
            <a:r>
              <a:rPr lang="en-US" sz="2400" dirty="0" smtClean="0"/>
              <a:t>A branch of a bank may have three business streams</a:t>
            </a:r>
          </a:p>
          <a:p>
            <a:pPr lvl="2">
              <a:lnSpc>
                <a:spcPct val="120000"/>
              </a:lnSpc>
              <a:spcAft>
                <a:spcPts val="0"/>
              </a:spcAft>
              <a:buFont typeface="Wingdings" charset="2"/>
              <a:buChar char="q"/>
            </a:pPr>
            <a:r>
              <a:rPr lang="en-US" dirty="0" smtClean="0"/>
              <a:t>General Banking</a:t>
            </a:r>
          </a:p>
          <a:p>
            <a:pPr lvl="2">
              <a:lnSpc>
                <a:spcPct val="120000"/>
              </a:lnSpc>
              <a:spcAft>
                <a:spcPts val="0"/>
              </a:spcAft>
              <a:buFont typeface="Wingdings" charset="2"/>
              <a:buChar char="q"/>
            </a:pPr>
            <a:r>
              <a:rPr lang="en-US" dirty="0" smtClean="0"/>
              <a:t>Credit</a:t>
            </a:r>
          </a:p>
          <a:p>
            <a:pPr lvl="2">
              <a:lnSpc>
                <a:spcPct val="120000"/>
              </a:lnSpc>
              <a:spcAft>
                <a:spcPts val="0"/>
              </a:spcAft>
              <a:buFont typeface="Wingdings" charset="2"/>
              <a:buChar char="q"/>
            </a:pPr>
            <a:r>
              <a:rPr lang="en-US" dirty="0" smtClean="0"/>
              <a:t>Trade Finance</a:t>
            </a:r>
          </a:p>
          <a:p>
            <a:pPr lvl="1">
              <a:lnSpc>
                <a:spcPct val="120000"/>
              </a:lnSpc>
              <a:spcBef>
                <a:spcPts val="600"/>
              </a:spcBef>
              <a:spcAft>
                <a:spcPts val="600"/>
              </a:spcAft>
              <a:buFont typeface="Wingdings" charset="2"/>
              <a:buChar char="q"/>
            </a:pPr>
            <a:r>
              <a:rPr lang="en-US" sz="2400" dirty="0" smtClean="0"/>
              <a:t>Manager should have overall authority</a:t>
            </a:r>
          </a:p>
          <a:p>
            <a:pPr lvl="1">
              <a:lnSpc>
                <a:spcPct val="120000"/>
              </a:lnSpc>
              <a:spcBef>
                <a:spcPts val="600"/>
              </a:spcBef>
              <a:spcAft>
                <a:spcPts val="600"/>
              </a:spcAft>
              <a:buFont typeface="Wingdings" charset="2"/>
              <a:buChar char="q"/>
            </a:pPr>
            <a:r>
              <a:rPr lang="en-US" sz="2400" dirty="0" smtClean="0"/>
              <a:t>Sectional heads should have authority only on their section.</a:t>
            </a:r>
          </a:p>
          <a:p>
            <a:pPr lvl="1">
              <a:lnSpc>
                <a:spcPct val="120000"/>
              </a:lnSpc>
              <a:spcBef>
                <a:spcPts val="600"/>
              </a:spcBef>
              <a:spcAft>
                <a:spcPts val="600"/>
              </a:spcAft>
              <a:buFont typeface="Wingdings" charset="2"/>
              <a:buChar char="q"/>
            </a:pPr>
            <a:r>
              <a:rPr lang="en-US" sz="2400" dirty="0" smtClean="0"/>
              <a:t>SQL GRANT &amp; REVOKE statement are not adequate.</a:t>
            </a:r>
          </a:p>
          <a:p>
            <a:pPr lvl="1">
              <a:lnSpc>
                <a:spcPct val="120000"/>
              </a:lnSpc>
              <a:spcBef>
                <a:spcPts val="600"/>
              </a:spcBef>
              <a:spcAft>
                <a:spcPts val="600"/>
              </a:spcAft>
              <a:buFont typeface="Wingdings" charset="2"/>
              <a:buChar char="q"/>
            </a:pPr>
            <a:r>
              <a:rPr lang="en-US" sz="2400" dirty="0" smtClean="0"/>
              <a:t>Internal controls and checks should be maintained daily.</a:t>
            </a:r>
          </a:p>
          <a:p>
            <a:pPr lvl="1">
              <a:spcAft>
                <a:spcPts val="0"/>
              </a:spcAft>
              <a:buFont typeface="Wingdings" charset="2"/>
              <a:buChar char="q"/>
            </a:pPr>
            <a:endParaRPr lang="en-US" sz="1800" dirty="0" smtClean="0"/>
          </a:p>
        </p:txBody>
      </p:sp>
      <p:sp>
        <p:nvSpPr>
          <p:cNvPr id="5" name="Title 1"/>
          <p:cNvSpPr txBox="1">
            <a:spLocks/>
          </p:cNvSpPr>
          <p:nvPr/>
        </p:nvSpPr>
        <p:spPr>
          <a:xfrm>
            <a:off x="551506" y="327468"/>
            <a:ext cx="8268644" cy="94116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17780" cmpd="sng">
                  <a:solidFill>
                    <a:schemeClr val="accent1">
                      <a:tint val="3000"/>
                    </a:schemeClr>
                  </a:solidFill>
                  <a:prstDash val="solid"/>
                  <a:miter lim="800000"/>
                </a:ln>
                <a:solidFill>
                  <a:schemeClr val="tx1"/>
                </a:solidFill>
                <a:effectLst/>
                <a:uLnTx/>
                <a:uFillTx/>
                <a:latin typeface="+mj-lt"/>
                <a:ea typeface="+mj-ea"/>
                <a:cs typeface="+mj-cs"/>
              </a:rPr>
              <a:t>Integrity mechanisms</a:t>
            </a:r>
            <a:endParaRPr kumimoji="0" lang="en-US" sz="3600" b="1" i="0" u="none" strike="noStrike" kern="1200" cap="none" spc="0" normalizeH="0" baseline="0" noProof="0" dirty="0">
              <a:ln w="17780" cmpd="sng">
                <a:solidFill>
                  <a:schemeClr val="accent1">
                    <a:tint val="3000"/>
                  </a:schemeClr>
                </a:solidFill>
                <a:prstDash val="solid"/>
                <a:miter lim="800000"/>
              </a:ln>
              <a:solidFill>
                <a:schemeClr val="tx1"/>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0BD64A48-B733-9243-8BE8-93F2CA4C1D52}" type="slidenum">
              <a:rPr lang="en-US" smtClean="0"/>
              <a:pPr/>
              <a:t>65</a:t>
            </a:fld>
            <a:endParaRPr lang="en-US"/>
          </a:p>
        </p:txBody>
      </p:sp>
    </p:spTree>
    <p:extLst>
      <p:ext uri="{BB962C8B-B14F-4D97-AF65-F5344CB8AC3E}">
        <p14:creationId xmlns:p14="http://schemas.microsoft.com/office/powerpoint/2010/main" val="137460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checkerboard(across)">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07" y="544734"/>
            <a:ext cx="8268644" cy="964752"/>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Integrity mechanisms</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8207" y="1992534"/>
            <a:ext cx="8668129" cy="3750878"/>
          </a:xfrm>
        </p:spPr>
        <p:txBody>
          <a:bodyPr>
            <a:normAutofit/>
          </a:bodyPr>
          <a:lstStyle/>
          <a:p>
            <a:pPr>
              <a:spcAft>
                <a:spcPts val="0"/>
              </a:spcAft>
              <a:buFont typeface="Wingdings" charset="2"/>
              <a:buChar char="q"/>
            </a:pPr>
            <a:r>
              <a:rPr lang="en-US" sz="2800" dirty="0" smtClean="0">
                <a:solidFill>
                  <a:srgbClr val="660066"/>
                </a:solidFill>
              </a:rPr>
              <a:t>Reality Checks</a:t>
            </a:r>
          </a:p>
          <a:p>
            <a:pPr lvl="1">
              <a:lnSpc>
                <a:spcPct val="120000"/>
              </a:lnSpc>
              <a:spcBef>
                <a:spcPts val="600"/>
              </a:spcBef>
              <a:spcAft>
                <a:spcPts val="600"/>
              </a:spcAft>
              <a:buFont typeface="Wingdings" charset="2"/>
              <a:buChar char="q"/>
            </a:pPr>
            <a:r>
              <a:rPr lang="en-US" dirty="0" smtClean="0"/>
              <a:t>Requires activity outside of the DBMS.</a:t>
            </a:r>
          </a:p>
          <a:p>
            <a:pPr lvl="1">
              <a:lnSpc>
                <a:spcPct val="120000"/>
              </a:lnSpc>
              <a:spcBef>
                <a:spcPts val="600"/>
              </a:spcBef>
              <a:spcAft>
                <a:spcPts val="600"/>
              </a:spcAft>
              <a:buFont typeface="Wingdings" charset="2"/>
              <a:buChar char="q"/>
            </a:pPr>
            <a:r>
              <a:rPr lang="en-US" dirty="0" smtClean="0"/>
              <a:t>External inspection to be conducted on an ad hoc on-demand basis.</a:t>
            </a:r>
          </a:p>
        </p:txBody>
      </p:sp>
      <p:sp>
        <p:nvSpPr>
          <p:cNvPr id="4" name="Slide Number Placeholder 3"/>
          <p:cNvSpPr>
            <a:spLocks noGrp="1"/>
          </p:cNvSpPr>
          <p:nvPr>
            <p:ph type="sldNum" sz="quarter" idx="12"/>
          </p:nvPr>
        </p:nvSpPr>
        <p:spPr/>
        <p:txBody>
          <a:bodyPr/>
          <a:lstStyle/>
          <a:p>
            <a:fld id="{0BD64A48-B733-9243-8BE8-93F2CA4C1D52}" type="slidenum">
              <a:rPr lang="en-US" smtClean="0"/>
              <a:pPr/>
              <a:t>66</a:t>
            </a:fld>
            <a:endParaRPr lang="en-US"/>
          </a:p>
        </p:txBody>
      </p:sp>
    </p:spTree>
    <p:extLst>
      <p:ext uri="{BB962C8B-B14F-4D97-AF65-F5344CB8AC3E}">
        <p14:creationId xmlns:p14="http://schemas.microsoft.com/office/powerpoint/2010/main" val="137460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156" y="264886"/>
            <a:ext cx="8268644" cy="1447800"/>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Integrity mechanisms</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298207" y="1712686"/>
            <a:ext cx="8668129" cy="3750878"/>
          </a:xfrm>
        </p:spPr>
        <p:txBody>
          <a:bodyPr>
            <a:normAutofit/>
          </a:bodyPr>
          <a:lstStyle/>
          <a:p>
            <a:pPr>
              <a:spcAft>
                <a:spcPts val="0"/>
              </a:spcAft>
              <a:buFont typeface="Wingdings" charset="2"/>
              <a:buChar char="q"/>
            </a:pPr>
            <a:r>
              <a:rPr lang="en-US" sz="2800" dirty="0" smtClean="0">
                <a:solidFill>
                  <a:srgbClr val="660066"/>
                </a:solidFill>
              </a:rPr>
              <a:t>Continuity of Operation (disaster recovery)</a:t>
            </a:r>
          </a:p>
          <a:p>
            <a:pPr lvl="1">
              <a:lnSpc>
                <a:spcPct val="120000"/>
              </a:lnSpc>
              <a:spcBef>
                <a:spcPts val="600"/>
              </a:spcBef>
              <a:spcAft>
                <a:spcPts val="600"/>
              </a:spcAft>
              <a:buFont typeface="Wingdings" charset="2"/>
              <a:buChar char="q"/>
            </a:pPr>
            <a:r>
              <a:rPr lang="en-US" sz="2400" dirty="0" smtClean="0"/>
              <a:t>Redundancy in various forms</a:t>
            </a:r>
          </a:p>
          <a:p>
            <a:pPr lvl="2">
              <a:lnSpc>
                <a:spcPct val="120000"/>
              </a:lnSpc>
              <a:spcBef>
                <a:spcPts val="600"/>
              </a:spcBef>
              <a:spcAft>
                <a:spcPts val="600"/>
              </a:spcAft>
              <a:buFont typeface="Wingdings" charset="2"/>
              <a:buChar char="q"/>
            </a:pPr>
            <a:r>
              <a:rPr lang="en-US" dirty="0" smtClean="0"/>
              <a:t>DC/DRS concept</a:t>
            </a:r>
          </a:p>
          <a:p>
            <a:pPr lvl="2">
              <a:lnSpc>
                <a:spcPct val="120000"/>
              </a:lnSpc>
              <a:spcBef>
                <a:spcPts val="600"/>
              </a:spcBef>
              <a:spcAft>
                <a:spcPts val="600"/>
              </a:spcAft>
              <a:buFont typeface="Wingdings" charset="2"/>
              <a:buChar char="q"/>
            </a:pPr>
            <a:r>
              <a:rPr lang="en-US" dirty="0" smtClean="0"/>
              <a:t>Application Clustering(RAC)</a:t>
            </a:r>
          </a:p>
          <a:p>
            <a:pPr lvl="2">
              <a:lnSpc>
                <a:spcPct val="120000"/>
              </a:lnSpc>
              <a:spcBef>
                <a:spcPts val="600"/>
              </a:spcBef>
              <a:spcAft>
                <a:spcPts val="600"/>
              </a:spcAft>
              <a:buFont typeface="Wingdings" charset="2"/>
              <a:buChar char="q"/>
            </a:pPr>
            <a:r>
              <a:rPr lang="en-US" dirty="0" smtClean="0"/>
              <a:t>Virtualization</a:t>
            </a:r>
          </a:p>
          <a:p>
            <a:pPr lvl="2">
              <a:lnSpc>
                <a:spcPct val="120000"/>
              </a:lnSpc>
              <a:spcBef>
                <a:spcPts val="600"/>
              </a:spcBef>
              <a:spcAft>
                <a:spcPts val="600"/>
              </a:spcAft>
              <a:buFont typeface="Wingdings" charset="2"/>
              <a:buChar char="q"/>
            </a:pPr>
            <a:r>
              <a:rPr lang="en-US" dirty="0" smtClean="0"/>
              <a:t>Recovery tools</a:t>
            </a:r>
          </a:p>
          <a:p>
            <a:pPr marL="349250" lvl="1" indent="0">
              <a:spcAft>
                <a:spcPts val="0"/>
              </a:spcAft>
              <a:buNone/>
            </a:pPr>
            <a:endParaRPr lang="en-US" sz="1800" dirty="0" smtClean="0"/>
          </a:p>
        </p:txBody>
      </p:sp>
      <p:sp>
        <p:nvSpPr>
          <p:cNvPr id="4" name="Slide Number Placeholder 3"/>
          <p:cNvSpPr>
            <a:spLocks noGrp="1"/>
          </p:cNvSpPr>
          <p:nvPr>
            <p:ph type="sldNum" sz="quarter" idx="12"/>
          </p:nvPr>
        </p:nvSpPr>
        <p:spPr/>
        <p:txBody>
          <a:bodyPr/>
          <a:lstStyle/>
          <a:p>
            <a:fld id="{0BD64A48-B733-9243-8BE8-93F2CA4C1D52}" type="slidenum">
              <a:rPr lang="en-US" smtClean="0"/>
              <a:pPr/>
              <a:t>67</a:t>
            </a:fld>
            <a:endParaRPr lang="en-US"/>
          </a:p>
        </p:txBody>
      </p:sp>
    </p:spTree>
    <p:extLst>
      <p:ext uri="{BB962C8B-B14F-4D97-AF65-F5344CB8AC3E}">
        <p14:creationId xmlns:p14="http://schemas.microsoft.com/office/powerpoint/2010/main" val="137460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2727552"/>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68</a:t>
            </a:fld>
            <a:endParaRPr lang="en-US"/>
          </a:p>
        </p:txBody>
      </p:sp>
    </p:spTree>
    <p:extLst>
      <p:ext uri="{BB962C8B-B14F-4D97-AF65-F5344CB8AC3E}">
        <p14:creationId xmlns:p14="http://schemas.microsoft.com/office/powerpoint/2010/main" val="106170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475113"/>
            <a:ext cx="7466245" cy="729578"/>
          </a:xfrm>
        </p:spPr>
        <p:txBody>
          <a:bodyPr>
            <a:normAutofit/>
          </a:bodyPr>
          <a:lstStyle/>
          <a:p>
            <a:pPr>
              <a:lnSpc>
                <a:spcPct val="100000"/>
              </a:lnSpc>
            </a:pPr>
            <a:r>
              <a:rPr lang="en-US" sz="3600" b="1" dirty="0" smtClean="0">
                <a:ln w="17780" cmpd="sng">
                  <a:solidFill>
                    <a:schemeClr val="accent1">
                      <a:tint val="3000"/>
                    </a:schemeClr>
                  </a:solidFill>
                  <a:prstDash val="solid"/>
                  <a:miter lim="800000"/>
                </a:ln>
              </a:rPr>
              <a:t>Multilevel Security (Example)</a:t>
            </a:r>
            <a:endParaRPr lang="en-US" sz="36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89694" y="2247900"/>
            <a:ext cx="8920956" cy="4108450"/>
          </a:xfrm>
        </p:spPr>
        <p:txBody>
          <a:bodyPr>
            <a:normAutofit/>
          </a:bodyPr>
          <a:lstStyle/>
          <a:p>
            <a:pPr>
              <a:spcAft>
                <a:spcPts val="1200"/>
              </a:spcAft>
              <a:buFont typeface="Wingdings" charset="2"/>
              <a:buChar char="q"/>
            </a:pPr>
            <a:r>
              <a:rPr lang="en-US" sz="2800" dirty="0" smtClean="0">
                <a:solidFill>
                  <a:srgbClr val="660066"/>
                </a:solidFill>
              </a:rPr>
              <a:t>Security of Military </a:t>
            </a:r>
            <a:r>
              <a:rPr lang="en-US" sz="2800" dirty="0">
                <a:solidFill>
                  <a:srgbClr val="660066"/>
                </a:solidFill>
              </a:rPr>
              <a:t>&amp; </a:t>
            </a:r>
            <a:r>
              <a:rPr lang="en-US" sz="2800" dirty="0" smtClean="0">
                <a:solidFill>
                  <a:srgbClr val="660066"/>
                </a:solidFill>
              </a:rPr>
              <a:t>Govt. sectors:</a:t>
            </a:r>
            <a:endParaRPr lang="en-US" sz="2800" dirty="0">
              <a:solidFill>
                <a:srgbClr val="660066"/>
              </a:solidFill>
            </a:endParaRPr>
          </a:p>
          <a:p>
            <a:pPr marL="561600" lvl="1">
              <a:spcBef>
                <a:spcPts val="1200"/>
              </a:spcBef>
              <a:spcAft>
                <a:spcPts val="1200"/>
              </a:spcAft>
              <a:buFont typeface="Wingdings" charset="2"/>
              <a:buChar char="q"/>
            </a:pPr>
            <a:r>
              <a:rPr lang="en-US" dirty="0" smtClean="0">
                <a:solidFill>
                  <a:srgbClr val="0000CC"/>
                </a:solidFill>
              </a:rPr>
              <a:t>Example</a:t>
            </a:r>
          </a:p>
          <a:p>
            <a:pPr marL="878400" lvl="2">
              <a:spcBef>
                <a:spcPts val="1200"/>
              </a:spcBef>
              <a:spcAft>
                <a:spcPts val="1200"/>
              </a:spcAft>
              <a:buFont typeface="Wingdings" charset="2"/>
              <a:buChar char="q"/>
            </a:pPr>
            <a:r>
              <a:rPr lang="en-US" sz="2800" dirty="0" smtClean="0"/>
              <a:t>X = {TS,(NUCLEAR,ARMY)}</a:t>
            </a:r>
            <a:r>
              <a:rPr lang="en-US" sz="2800" dirty="0"/>
              <a:t> </a:t>
            </a:r>
            <a:r>
              <a:rPr lang="en-US" sz="2800" dirty="0" smtClean="0">
                <a:solidFill>
                  <a:srgbClr val="FF0000"/>
                </a:solidFill>
              </a:rPr>
              <a:t>dominates</a:t>
            </a:r>
            <a:r>
              <a:rPr lang="en-US" sz="2800" dirty="0" smtClean="0"/>
              <a:t> Y={S,(ARMY)}</a:t>
            </a:r>
          </a:p>
          <a:p>
            <a:pPr marL="878400" lvl="2">
              <a:spcBef>
                <a:spcPts val="1200"/>
              </a:spcBef>
              <a:spcAft>
                <a:spcPts val="1200"/>
              </a:spcAft>
              <a:buNone/>
            </a:pPr>
            <a:r>
              <a:rPr lang="en-US" sz="2800" dirty="0" smtClean="0"/>
              <a:t>	</a:t>
            </a:r>
            <a:r>
              <a:rPr lang="en-US" sz="2500" dirty="0" smtClean="0"/>
              <a:t>because top-secret &gt; secret and the set{Nuclear, Army} contains{Army}.</a:t>
            </a:r>
          </a:p>
          <a:p>
            <a:pPr marL="878400" lvl="2">
              <a:spcBef>
                <a:spcPts val="1200"/>
              </a:spcBef>
              <a:spcAft>
                <a:spcPts val="1200"/>
              </a:spcAft>
              <a:buFont typeface="Wingdings" charset="2"/>
              <a:buChar char="q"/>
            </a:pPr>
            <a:r>
              <a:rPr lang="en-US" sz="2800" dirty="0" smtClean="0"/>
              <a:t>An user with </a:t>
            </a:r>
            <a:r>
              <a:rPr lang="en-US" sz="2800" dirty="0" smtClean="0">
                <a:solidFill>
                  <a:srgbClr val="FF6600"/>
                </a:solidFill>
              </a:rPr>
              <a:t>Labe X</a:t>
            </a:r>
            <a:r>
              <a:rPr lang="en-US" sz="2800" dirty="0" smtClean="0"/>
              <a:t> can have access a file of </a:t>
            </a:r>
            <a:r>
              <a:rPr lang="en-US" sz="2800" dirty="0" smtClean="0">
                <a:solidFill>
                  <a:srgbClr val="FF6600"/>
                </a:solidFill>
              </a:rPr>
              <a:t>Label Y</a:t>
            </a:r>
            <a:r>
              <a:rPr lang="en-US" sz="2800" dirty="0" smtClean="0"/>
              <a:t>.</a:t>
            </a:r>
          </a:p>
        </p:txBody>
      </p:sp>
      <p:sp>
        <p:nvSpPr>
          <p:cNvPr id="4" name="Slide Number Placeholder 3"/>
          <p:cNvSpPr>
            <a:spLocks noGrp="1"/>
          </p:cNvSpPr>
          <p:nvPr>
            <p:ph type="sldNum" sz="quarter" idx="12"/>
          </p:nvPr>
        </p:nvSpPr>
        <p:spPr/>
        <p:txBody>
          <a:bodyPr/>
          <a:lstStyle/>
          <a:p>
            <a:fld id="{0BD64A48-B733-9243-8BE8-93F2CA4C1D52}" type="slidenum">
              <a:rPr lang="en-US" smtClean="0"/>
              <a:pPr/>
              <a:t>7</a:t>
            </a:fld>
            <a:endParaRPr lang="en-US"/>
          </a:p>
        </p:txBody>
      </p:sp>
    </p:spTree>
    <p:extLst>
      <p:ext uri="{BB962C8B-B14F-4D97-AF65-F5344CB8AC3E}">
        <p14:creationId xmlns:p14="http://schemas.microsoft.com/office/powerpoint/2010/main" val="28383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800" decel="100000"/>
                                        <p:tgtEl>
                                          <p:spTgt spid="3">
                                            <p:txEl>
                                              <p:pRg st="0" end="0"/>
                                            </p:txEl>
                                          </p:spTgt>
                                        </p:tgtEl>
                                      </p:cBhvr>
                                    </p:animEffect>
                                    <p:anim calcmode="lin" valueType="num">
                                      <p:cBhvr>
                                        <p:cTn id="16"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nodeType="clickEffect">
                                  <p:stCondLst>
                                    <p:cond delay="0"/>
                                  </p:stCondLst>
                                  <p:iterate type="lt">
                                    <p:tmPct val="10000"/>
                                  </p:iterate>
                                  <p:childTnLst>
                                    <p:set>
                                      <p:cBhvr>
                                        <p:cTn id="24" dur="1" fill="hold">
                                          <p:stCondLst>
                                            <p:cond delay="0"/>
                                          </p:stCondLst>
                                        </p:cTn>
                                        <p:tgtEl>
                                          <p:spTgt spid="3">
                                            <p:txEl>
                                              <p:pRg st="1" end="1"/>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1" end="1"/>
                                            </p:txEl>
                                          </p:spTgt>
                                        </p:tgtEl>
                                        <p:attrNameLst>
                                          <p:attrName>ppt_w</p:attrName>
                                        </p:attrNameLst>
                                      </p:cBhvr>
                                    </p:anim>
                                    <p:anim by="(#ppt_w*0.50)" calcmode="lin" valueType="num">
                                      <p:cBhvr>
                                        <p:cTn id="26" dur="500" decel="50000" autoRev="1" fill="hold">
                                          <p:stCondLst>
                                            <p:cond delay="0"/>
                                          </p:stCondLst>
                                        </p:cTn>
                                        <p:tgtEl>
                                          <p:spTgt spid="3">
                                            <p:txEl>
                                              <p:pRg st="1" end="1"/>
                                            </p:txEl>
                                          </p:spTgt>
                                        </p:tgtEl>
                                        <p:attrNameLst>
                                          <p:attrName>ppt_x</p:attrName>
                                        </p:attrNameLst>
                                      </p:cBhvr>
                                    </p:anim>
                                    <p:anim from="(-#ppt_h/2)" to="(#ppt_y)" calcmode="lin" valueType="num">
                                      <p:cBhvr>
                                        <p:cTn id="27" dur="1000" fill="hold">
                                          <p:stCondLst>
                                            <p:cond delay="0"/>
                                          </p:stCondLst>
                                        </p:cTn>
                                        <p:tgtEl>
                                          <p:spTgt spid="3">
                                            <p:txEl>
                                              <p:pRg st="1" end="1"/>
                                            </p:txEl>
                                          </p:spTgt>
                                        </p:tgtEl>
                                        <p:attrNameLst>
                                          <p:attrName>ppt_y</p:attrName>
                                        </p:attrNameLst>
                                      </p:cBhvr>
                                    </p:anim>
                                    <p:animRot by="21600000">
                                      <p:cBhvr>
                                        <p:cTn id="28" dur="1000" fill="hold">
                                          <p:stCondLst>
                                            <p:cond delay="0"/>
                                          </p:stCondLst>
                                        </p:cTn>
                                        <p:tgtEl>
                                          <p:spTgt spid="3">
                                            <p:txEl>
                                              <p:pRg st="1" end="1"/>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30"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800" decel="100000"/>
                                        <p:tgtEl>
                                          <p:spTgt spid="3">
                                            <p:txEl>
                                              <p:pRg st="4" end="4"/>
                                            </p:txEl>
                                          </p:spTgt>
                                        </p:tgtEl>
                                      </p:cBhvr>
                                    </p:animEffect>
                                    <p:anim calcmode="lin" valueType="num">
                                      <p:cBhvr>
                                        <p:cTn id="50"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1"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2"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356" y="391659"/>
            <a:ext cx="7466245" cy="624349"/>
          </a:xfrm>
        </p:spPr>
        <p:txBody>
          <a:bodyPr>
            <a:normAutofit fontScale="90000"/>
          </a:bodyPr>
          <a:lstStyle/>
          <a:p>
            <a:pPr>
              <a:lnSpc>
                <a:spcPct val="100000"/>
              </a:lnSpc>
            </a:pPr>
            <a:r>
              <a:rPr lang="en-US" sz="4000" b="1" dirty="0" smtClean="0">
                <a:ln w="17780" cmpd="sng">
                  <a:solidFill>
                    <a:schemeClr val="accent1">
                      <a:tint val="3000"/>
                    </a:schemeClr>
                  </a:solidFill>
                  <a:prstDash val="solid"/>
                  <a:miter lim="800000"/>
                </a:ln>
              </a:rPr>
              <a:t>Multilevel Security (Example)</a:t>
            </a:r>
            <a:endParaRPr lang="en-US" sz="4000" b="1" dirty="0">
              <a:ln w="17780" cmpd="sng">
                <a:solidFill>
                  <a:schemeClr val="accent1">
                    <a:tint val="3000"/>
                  </a:schemeClr>
                </a:solidFill>
                <a:prstDash val="solid"/>
                <a:miter lim="800000"/>
              </a:ln>
            </a:endParaRPr>
          </a:p>
        </p:txBody>
      </p:sp>
      <p:sp>
        <p:nvSpPr>
          <p:cNvPr id="3" name="Content Placeholder 2"/>
          <p:cNvSpPr>
            <a:spLocks noGrp="1"/>
          </p:cNvSpPr>
          <p:nvPr>
            <p:ph idx="1"/>
          </p:nvPr>
        </p:nvSpPr>
        <p:spPr>
          <a:xfrm>
            <a:off x="187722" y="2144840"/>
            <a:ext cx="8743156" cy="3646360"/>
          </a:xfrm>
        </p:spPr>
        <p:txBody>
          <a:bodyPr>
            <a:normAutofit/>
          </a:bodyPr>
          <a:lstStyle/>
          <a:p>
            <a:pPr>
              <a:spcAft>
                <a:spcPts val="1200"/>
              </a:spcAft>
              <a:buFont typeface="Wingdings" charset="2"/>
              <a:buChar char="q"/>
            </a:pPr>
            <a:r>
              <a:rPr lang="en-US" sz="2800" dirty="0" smtClean="0">
                <a:solidFill>
                  <a:srgbClr val="660066"/>
                </a:solidFill>
              </a:rPr>
              <a:t>Security of Military </a:t>
            </a:r>
            <a:r>
              <a:rPr lang="en-US" sz="2800" dirty="0">
                <a:solidFill>
                  <a:srgbClr val="660066"/>
                </a:solidFill>
              </a:rPr>
              <a:t>&amp; </a:t>
            </a:r>
            <a:r>
              <a:rPr lang="en-US" sz="2800" dirty="0" smtClean="0">
                <a:solidFill>
                  <a:srgbClr val="660066"/>
                </a:solidFill>
              </a:rPr>
              <a:t>Govt. sectors:</a:t>
            </a:r>
            <a:endParaRPr lang="en-US" sz="2800" dirty="0">
              <a:solidFill>
                <a:srgbClr val="660066"/>
              </a:solidFill>
            </a:endParaRPr>
          </a:p>
          <a:p>
            <a:pPr marL="561600" lvl="1">
              <a:spcBef>
                <a:spcPts val="1200"/>
              </a:spcBef>
              <a:spcAft>
                <a:spcPts val="1200"/>
              </a:spcAft>
              <a:buFont typeface="Wingdings" charset="2"/>
              <a:buChar char="q"/>
            </a:pPr>
            <a:r>
              <a:rPr lang="en-US" sz="2700" dirty="0" smtClean="0">
                <a:solidFill>
                  <a:srgbClr val="FF0000"/>
                </a:solidFill>
              </a:rPr>
              <a:t>Example</a:t>
            </a:r>
          </a:p>
          <a:p>
            <a:pPr lvl="2">
              <a:spcBef>
                <a:spcPts val="1200"/>
              </a:spcBef>
              <a:spcAft>
                <a:spcPts val="1200"/>
              </a:spcAft>
              <a:buFont typeface="Wingdings" charset="2"/>
              <a:buChar char="q"/>
            </a:pPr>
            <a:r>
              <a:rPr lang="en-US" sz="2600" dirty="0" smtClean="0"/>
              <a:t>X </a:t>
            </a:r>
            <a:r>
              <a:rPr lang="en-US" sz="2600" dirty="0"/>
              <a:t>= </a:t>
            </a:r>
            <a:r>
              <a:rPr lang="en-US" sz="2600" dirty="0" smtClean="0"/>
              <a:t>{S</a:t>
            </a:r>
            <a:r>
              <a:rPr lang="en-US" sz="2600" dirty="0"/>
              <a:t>,(NUCLEAR,ARMY)} </a:t>
            </a:r>
            <a:r>
              <a:rPr lang="en-US" sz="2600" dirty="0">
                <a:solidFill>
                  <a:srgbClr val="0000CC"/>
                </a:solidFill>
              </a:rPr>
              <a:t>dominates </a:t>
            </a:r>
            <a:r>
              <a:rPr lang="en-US" sz="2600" dirty="0"/>
              <a:t>Y={S,</a:t>
            </a:r>
            <a:r>
              <a:rPr lang="en-US" sz="2600" dirty="0" smtClean="0"/>
              <a:t>(NUCLEAR)</a:t>
            </a:r>
            <a:r>
              <a:rPr lang="en-US" sz="2600" dirty="0"/>
              <a:t>}</a:t>
            </a:r>
          </a:p>
          <a:p>
            <a:pPr lvl="2">
              <a:spcBef>
                <a:spcPts val="1200"/>
              </a:spcBef>
              <a:spcAft>
                <a:spcPts val="1200"/>
              </a:spcAft>
              <a:buFont typeface="Wingdings" charset="2"/>
              <a:buChar char="q"/>
            </a:pPr>
            <a:r>
              <a:rPr lang="en-US" sz="2700" dirty="0"/>
              <a:t>X = {TS,(</a:t>
            </a:r>
            <a:r>
              <a:rPr lang="en-US" sz="2700" dirty="0" smtClean="0"/>
              <a:t>NUCLEAR)</a:t>
            </a:r>
            <a:r>
              <a:rPr lang="en-US" sz="2700" dirty="0"/>
              <a:t>} </a:t>
            </a:r>
            <a:r>
              <a:rPr lang="en-US" sz="2700" dirty="0" smtClean="0"/>
              <a:t>cannot dominates Y</a:t>
            </a:r>
            <a:r>
              <a:rPr lang="en-US" sz="2700" dirty="0"/>
              <a:t>={S,(ARMY)</a:t>
            </a:r>
            <a:r>
              <a:rPr lang="en-US" sz="2700" dirty="0" smtClean="0"/>
              <a:t>}</a:t>
            </a:r>
            <a:endParaRPr lang="en-US" sz="2700" dirty="0"/>
          </a:p>
        </p:txBody>
      </p:sp>
      <p:sp>
        <p:nvSpPr>
          <p:cNvPr id="8" name="Slide Number Placeholder 7"/>
          <p:cNvSpPr>
            <a:spLocks noGrp="1"/>
          </p:cNvSpPr>
          <p:nvPr>
            <p:ph type="sldNum" sz="quarter" idx="12"/>
          </p:nvPr>
        </p:nvSpPr>
        <p:spPr/>
        <p:txBody>
          <a:bodyPr/>
          <a:lstStyle/>
          <a:p>
            <a:fld id="{0BD64A48-B733-9243-8BE8-93F2CA4C1D52}" type="slidenum">
              <a:rPr lang="en-US" smtClean="0"/>
              <a:pPr/>
              <a:t>8</a:t>
            </a:fld>
            <a:endParaRPr lang="en-US"/>
          </a:p>
        </p:txBody>
      </p:sp>
    </p:spTree>
    <p:extLst>
      <p:ext uri="{BB962C8B-B14F-4D97-AF65-F5344CB8AC3E}">
        <p14:creationId xmlns:p14="http://schemas.microsoft.com/office/powerpoint/2010/main" val="83736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800" decel="100000"/>
                                        <p:tgtEl>
                                          <p:spTgt spid="3">
                                            <p:txEl>
                                              <p:pRg st="0" end="0"/>
                                            </p:txEl>
                                          </p:spTgt>
                                        </p:tgtEl>
                                      </p:cBhvr>
                                    </p:animEffect>
                                    <p:anim calcmode="lin" valueType="num">
                                      <p:cBhvr>
                                        <p:cTn id="16"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nodeType="clickEffect">
                                  <p:stCondLst>
                                    <p:cond delay="0"/>
                                  </p:stCondLst>
                                  <p:iterate type="lt">
                                    <p:tmPct val="10000"/>
                                  </p:iterate>
                                  <p:childTnLst>
                                    <p:set>
                                      <p:cBhvr>
                                        <p:cTn id="24" dur="1" fill="hold">
                                          <p:stCondLst>
                                            <p:cond delay="0"/>
                                          </p:stCondLst>
                                        </p:cTn>
                                        <p:tgtEl>
                                          <p:spTgt spid="3">
                                            <p:txEl>
                                              <p:pRg st="1" end="1"/>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1" end="1"/>
                                            </p:txEl>
                                          </p:spTgt>
                                        </p:tgtEl>
                                        <p:attrNameLst>
                                          <p:attrName>ppt_w</p:attrName>
                                        </p:attrNameLst>
                                      </p:cBhvr>
                                    </p:anim>
                                    <p:anim by="(#ppt_w*0.50)" calcmode="lin" valueType="num">
                                      <p:cBhvr>
                                        <p:cTn id="26" dur="500" decel="50000" autoRev="1" fill="hold">
                                          <p:stCondLst>
                                            <p:cond delay="0"/>
                                          </p:stCondLst>
                                        </p:cTn>
                                        <p:tgtEl>
                                          <p:spTgt spid="3">
                                            <p:txEl>
                                              <p:pRg st="1" end="1"/>
                                            </p:txEl>
                                          </p:spTgt>
                                        </p:tgtEl>
                                        <p:attrNameLst>
                                          <p:attrName>ppt_x</p:attrName>
                                        </p:attrNameLst>
                                      </p:cBhvr>
                                    </p:anim>
                                    <p:anim from="(-#ppt_h/2)" to="(#ppt_y)" calcmode="lin" valueType="num">
                                      <p:cBhvr>
                                        <p:cTn id="27" dur="1000" fill="hold">
                                          <p:stCondLst>
                                            <p:cond delay="0"/>
                                          </p:stCondLst>
                                        </p:cTn>
                                        <p:tgtEl>
                                          <p:spTgt spid="3">
                                            <p:txEl>
                                              <p:pRg st="1" end="1"/>
                                            </p:txEl>
                                          </p:spTgt>
                                        </p:tgtEl>
                                        <p:attrNameLst>
                                          <p:attrName>ppt_y</p:attrName>
                                        </p:attrNameLst>
                                      </p:cBhvr>
                                    </p:anim>
                                    <p:animRot by="21600000">
                                      <p:cBhvr>
                                        <p:cTn id="28" dur="1000" fill="hold">
                                          <p:stCondLst>
                                            <p:cond delay="0"/>
                                          </p:stCondLst>
                                        </p:cTn>
                                        <p:tgtEl>
                                          <p:spTgt spid="3">
                                            <p:txEl>
                                              <p:pRg st="1" end="1"/>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30"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800" decel="100000"/>
                                        <p:tgtEl>
                                          <p:spTgt spid="3">
                                            <p:txEl>
                                              <p:pRg st="3" end="3"/>
                                            </p:txEl>
                                          </p:spTgt>
                                        </p:tgtEl>
                                      </p:cBhvr>
                                    </p:animEffect>
                                    <p:anim calcmode="lin" valueType="num">
                                      <p:cBhvr>
                                        <p:cTn id="42"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3"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4"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1"/>
            </p:custDataLst>
          </p:nvPr>
        </p:nvSpPr>
        <p:spPr/>
        <p:txBody>
          <a:bodyPr>
            <a:normAutofit fontScale="90000"/>
          </a:bodyPr>
          <a:lstStyle/>
          <a:p>
            <a:r>
              <a:rPr lang="en-US" altLang="en-US" dirty="0" smtClean="0"/>
              <a:t>Definition and need for </a:t>
            </a:r>
            <a:r>
              <a:rPr lang="en-US" b="1" dirty="0">
                <a:ln w="17780" cmpd="sng">
                  <a:solidFill>
                    <a:schemeClr val="accent1">
                      <a:tint val="3000"/>
                    </a:schemeClr>
                  </a:solidFill>
                  <a:prstDash val="solid"/>
                  <a:miter lim="800000"/>
                </a:ln>
              </a:rPr>
              <a:t>Multilevel Security </a:t>
            </a:r>
            <a:endParaRPr lang="en-US" altLang="en-US" dirty="0" smtClean="0"/>
          </a:p>
        </p:txBody>
      </p:sp>
      <p:sp>
        <p:nvSpPr>
          <p:cNvPr id="5123" name="Rectangle 3"/>
          <p:cNvSpPr>
            <a:spLocks noGrp="1" noChangeArrowheads="1"/>
          </p:cNvSpPr>
          <p:nvPr>
            <p:ph type="body" idx="1"/>
            <p:custDataLst>
              <p:tags r:id="rId2"/>
            </p:custDataLst>
          </p:nvPr>
        </p:nvSpPr>
        <p:spPr/>
        <p:txBody>
          <a:bodyPr>
            <a:normAutofit/>
          </a:bodyPr>
          <a:lstStyle/>
          <a:p>
            <a:pPr algn="just"/>
            <a:r>
              <a:rPr lang="en-US" altLang="en-US" sz="2600" dirty="0" smtClean="0"/>
              <a:t>Multilevel security involves a database in which </a:t>
            </a:r>
            <a:r>
              <a:rPr lang="en-US" altLang="en-US" sz="2600" dirty="0" smtClean="0">
                <a:solidFill>
                  <a:srgbClr val="000099"/>
                </a:solidFill>
              </a:rPr>
              <a:t>the data stored</a:t>
            </a:r>
            <a:r>
              <a:rPr lang="en-US" altLang="en-US" sz="2600" dirty="0" smtClean="0"/>
              <a:t> has </a:t>
            </a:r>
            <a:r>
              <a:rPr lang="en-US" altLang="en-US" sz="2600" dirty="0" smtClean="0">
                <a:solidFill>
                  <a:srgbClr val="000099"/>
                </a:solidFill>
              </a:rPr>
              <a:t>an associated classification</a:t>
            </a:r>
            <a:r>
              <a:rPr lang="en-US" altLang="en-US" sz="2600" dirty="0" smtClean="0"/>
              <a:t> and consequently constraints for their access</a:t>
            </a:r>
          </a:p>
          <a:p>
            <a:pPr algn="just"/>
            <a:r>
              <a:rPr lang="en-US" altLang="en-US" sz="2600" dirty="0" smtClean="0"/>
              <a:t>MAC allows users with different classification levels to get different views from the same data</a:t>
            </a:r>
          </a:p>
          <a:p>
            <a:pPr algn="just"/>
            <a:r>
              <a:rPr lang="en-US" altLang="en-US" sz="2600" dirty="0" smtClean="0"/>
              <a:t>MAC </a:t>
            </a:r>
            <a:r>
              <a:rPr lang="en-US" altLang="en-US" sz="2600" dirty="0" smtClean="0">
                <a:solidFill>
                  <a:srgbClr val="000099"/>
                </a:solidFill>
              </a:rPr>
              <a:t>cannot</a:t>
            </a:r>
            <a:r>
              <a:rPr lang="en-US" altLang="en-US" sz="2600" dirty="0" smtClean="0"/>
              <a:t> allow </a:t>
            </a:r>
            <a:r>
              <a:rPr lang="en-US" altLang="en-US" sz="2600" b="1" dirty="0" smtClean="0">
                <a:solidFill>
                  <a:srgbClr val="000099"/>
                </a:solidFill>
              </a:rPr>
              <a:t>downward leaking</a:t>
            </a:r>
            <a:r>
              <a:rPr lang="en-US" altLang="en-US" sz="2600" dirty="0" smtClean="0"/>
              <a:t>, meaning that a user with a lower classification views data stored with a higher classification</a:t>
            </a:r>
          </a:p>
        </p:txBody>
      </p:sp>
      <p:sp>
        <p:nvSpPr>
          <p:cNvPr id="2" name="Slide Number Placeholder 1"/>
          <p:cNvSpPr>
            <a:spLocks noGrp="1"/>
          </p:cNvSpPr>
          <p:nvPr>
            <p:ph type="sldNum" sz="quarter" idx="12"/>
          </p:nvPr>
        </p:nvSpPr>
        <p:spPr/>
        <p:txBody>
          <a:bodyPr/>
          <a:lstStyle/>
          <a:p>
            <a:fld id="{0BD64A48-B733-9243-8BE8-93F2CA4C1D52}" type="slidenum">
              <a:rPr lang="en-US" smtClean="0"/>
              <a:pPr/>
              <a:t>9</a:t>
            </a:fld>
            <a:endParaRPr lang="en-US"/>
          </a:p>
        </p:txBody>
      </p:sp>
    </p:spTree>
    <p:extLst>
      <p:ext uri="{BB962C8B-B14F-4D97-AF65-F5344CB8AC3E}">
        <p14:creationId xmlns:p14="http://schemas.microsoft.com/office/powerpoint/2010/main" val="22204094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3957</TotalTime>
  <Words>3337</Words>
  <Application>Microsoft Office PowerPoint</Application>
  <PresentationFormat>On-screen Show (4:3)</PresentationFormat>
  <Paragraphs>555</Paragraphs>
  <Slides>68</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Garamond</vt:lpstr>
      <vt:lpstr>Wingdings</vt:lpstr>
      <vt:lpstr>Office Theme</vt:lpstr>
      <vt:lpstr>Database &amp; Storage Security</vt:lpstr>
      <vt:lpstr>Multilevel Security : Mandatory Access Control (MAC)</vt:lpstr>
      <vt:lpstr>Multilevel Security : Mandatory Access Control (MAC)</vt:lpstr>
      <vt:lpstr>Multilevel Security : Military &amp; Govt. Organization</vt:lpstr>
      <vt:lpstr>Multilevel Security : Military &amp; Govt. Organization</vt:lpstr>
      <vt:lpstr>Multilevel Security : Military &amp; Govt. Organization</vt:lpstr>
      <vt:lpstr>Multilevel Security (Example)</vt:lpstr>
      <vt:lpstr>Multilevel Security (Example)</vt:lpstr>
      <vt:lpstr>Definition and need for Multilevel Security </vt:lpstr>
      <vt:lpstr>Bell – LaPadula Model MAC formulated by Bell-LaPadula</vt:lpstr>
      <vt:lpstr>Bell – LaPadula Model</vt:lpstr>
      <vt:lpstr>Bell – LaPadula Model</vt:lpstr>
      <vt:lpstr>Bell – LaPadula Model</vt:lpstr>
      <vt:lpstr>Bell – LaPadula Model</vt:lpstr>
      <vt:lpstr>Bell – LaPadula Model</vt:lpstr>
      <vt:lpstr>Bell – LaPadula Model</vt:lpstr>
      <vt:lpstr>Bell – LaPadula Model</vt:lpstr>
      <vt:lpstr>Bell – LaPadula Model: Two Principles</vt:lpstr>
      <vt:lpstr>No-read-up &amp; No-write-down</vt:lpstr>
      <vt:lpstr>Bell – LaPadula Model</vt:lpstr>
      <vt:lpstr>Bell – LaPadula Model</vt:lpstr>
      <vt:lpstr>Bell – LaPadula Model</vt:lpstr>
      <vt:lpstr>The Biba Model</vt:lpstr>
      <vt:lpstr>Integrity Level</vt:lpstr>
      <vt:lpstr>Two principles of Biba Model</vt:lpstr>
      <vt:lpstr>Q:  How to control both the secrecy and integrity?</vt:lpstr>
      <vt:lpstr>Multilevel Security</vt:lpstr>
      <vt:lpstr>Multilevel Security</vt:lpstr>
      <vt:lpstr>Multilevel Security</vt:lpstr>
      <vt:lpstr>Multilevel Security</vt:lpstr>
      <vt:lpstr>Multilevel Security</vt:lpstr>
      <vt:lpstr>Multilevel DBMSs Architecture</vt:lpstr>
      <vt:lpstr>Reference</vt:lpstr>
      <vt:lpstr>Inference &amp; Aggregation</vt:lpstr>
      <vt:lpstr>Inference &amp; Aggregation</vt:lpstr>
      <vt:lpstr>Inference &amp; Aggregation</vt:lpstr>
      <vt:lpstr>Inference &amp; Aggregation</vt:lpstr>
      <vt:lpstr>Inference &amp; Aggregation</vt:lpstr>
      <vt:lpstr>Inference &amp; Aggregation</vt:lpstr>
      <vt:lpstr>Inference Controls: Techniques</vt:lpstr>
      <vt:lpstr>Inference Controls: Techniques</vt:lpstr>
      <vt:lpstr>Inference Control: Techniques</vt:lpstr>
      <vt:lpstr>Inference Control: Techniques</vt:lpstr>
      <vt:lpstr>Inference Control: Techniques</vt:lpstr>
      <vt:lpstr>Inference Control: Techniques</vt:lpstr>
      <vt:lpstr>Inference Control: Techniques</vt:lpstr>
      <vt:lpstr>Inference Control: Techniques</vt:lpstr>
      <vt:lpstr>Inference Control: Techniques</vt:lpstr>
      <vt:lpstr>Inference Control: Techniques</vt:lpstr>
      <vt:lpstr>Inference Control: Techniques</vt:lpstr>
      <vt:lpstr>Integrity Principle &amp; Mechanism</vt:lpstr>
      <vt:lpstr>Integrity Principle &amp; Mechanism</vt:lpstr>
      <vt:lpstr>PowerPoint Presentation</vt:lpstr>
      <vt:lpstr>PowerPoint Presentation</vt:lpstr>
      <vt:lpstr>Integrity Principles</vt:lpstr>
      <vt:lpstr>Integrity Principles</vt:lpstr>
      <vt:lpstr>Integrity mechanisms</vt:lpstr>
      <vt:lpstr>Integrity mechanisms</vt:lpstr>
      <vt:lpstr>Integrity mechanisms</vt:lpstr>
      <vt:lpstr>Integrity mechanisms</vt:lpstr>
      <vt:lpstr>PowerPoint Presentation</vt:lpstr>
      <vt:lpstr>Integrity mechanisms</vt:lpstr>
      <vt:lpstr>Integrity mechanisms</vt:lpstr>
      <vt:lpstr>PowerPoint Presentation</vt:lpstr>
      <vt:lpstr>PowerPoint Presentation</vt:lpstr>
      <vt:lpstr>Integrity mechanisms</vt:lpstr>
      <vt:lpstr>Integrity mechanisms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Shamsur Rahman Chowdhury</dc:creator>
  <cp:lastModifiedBy>MAY</cp:lastModifiedBy>
  <cp:revision>488</cp:revision>
  <dcterms:created xsi:type="dcterms:W3CDTF">2013-07-05T05:35:11Z</dcterms:created>
  <dcterms:modified xsi:type="dcterms:W3CDTF">2020-02-27T15:31:08Z</dcterms:modified>
</cp:coreProperties>
</file>