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2.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77"/>
  </p:notesMasterIdLst>
  <p:handoutMasterIdLst>
    <p:handoutMasterId r:id="rId78"/>
  </p:handoutMasterIdLst>
  <p:sldIdLst>
    <p:sldId id="256"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420" r:id="rId19"/>
    <p:sldId id="421" r:id="rId20"/>
    <p:sldId id="422" r:id="rId21"/>
    <p:sldId id="423" r:id="rId22"/>
    <p:sldId id="424" r:id="rId23"/>
    <p:sldId id="425" r:id="rId24"/>
    <p:sldId id="426" r:id="rId25"/>
    <p:sldId id="427" r:id="rId26"/>
    <p:sldId id="428" r:id="rId27"/>
    <p:sldId id="429" r:id="rId28"/>
    <p:sldId id="430" r:id="rId29"/>
    <p:sldId id="431" r:id="rId30"/>
    <p:sldId id="432" r:id="rId31"/>
    <p:sldId id="433" r:id="rId32"/>
    <p:sldId id="434" r:id="rId33"/>
    <p:sldId id="435" r:id="rId34"/>
    <p:sldId id="436" r:id="rId35"/>
    <p:sldId id="437" r:id="rId36"/>
    <p:sldId id="438" r:id="rId37"/>
    <p:sldId id="439" r:id="rId38"/>
    <p:sldId id="440" r:id="rId39"/>
    <p:sldId id="441" r:id="rId40"/>
    <p:sldId id="442" r:id="rId41"/>
    <p:sldId id="443" r:id="rId42"/>
    <p:sldId id="388" r:id="rId43"/>
    <p:sldId id="444" r:id="rId44"/>
    <p:sldId id="389" r:id="rId45"/>
    <p:sldId id="445" r:id="rId46"/>
    <p:sldId id="446" r:id="rId47"/>
    <p:sldId id="390" r:id="rId48"/>
    <p:sldId id="447" r:id="rId49"/>
    <p:sldId id="448" r:id="rId50"/>
    <p:sldId id="449" r:id="rId51"/>
    <p:sldId id="391" r:id="rId52"/>
    <p:sldId id="461" r:id="rId53"/>
    <p:sldId id="392" r:id="rId54"/>
    <p:sldId id="462" r:id="rId55"/>
    <p:sldId id="393" r:id="rId56"/>
    <p:sldId id="394" r:id="rId57"/>
    <p:sldId id="450" r:id="rId58"/>
    <p:sldId id="396" r:id="rId59"/>
    <p:sldId id="451" r:id="rId60"/>
    <p:sldId id="452" r:id="rId61"/>
    <p:sldId id="453" r:id="rId62"/>
    <p:sldId id="454" r:id="rId63"/>
    <p:sldId id="398" r:id="rId64"/>
    <p:sldId id="399" r:id="rId65"/>
    <p:sldId id="455" r:id="rId66"/>
    <p:sldId id="400" r:id="rId67"/>
    <p:sldId id="401" r:id="rId68"/>
    <p:sldId id="456" r:id="rId69"/>
    <p:sldId id="457" r:id="rId70"/>
    <p:sldId id="458" r:id="rId71"/>
    <p:sldId id="459" r:id="rId72"/>
    <p:sldId id="460" r:id="rId73"/>
    <p:sldId id="402" r:id="rId74"/>
    <p:sldId id="403" r:id="rId75"/>
    <p:sldId id="387"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7473" autoAdjust="0"/>
  </p:normalViewPr>
  <p:slideViewPr>
    <p:cSldViewPr snapToGrid="0" snapToObjects="1">
      <p:cViewPr varScale="1">
        <p:scale>
          <a:sx n="86" d="100"/>
          <a:sy n="86" d="100"/>
        </p:scale>
        <p:origin x="138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54D8F4-8577-604C-A6D2-0FFD0E2C43EF}" type="datetimeFigureOut">
              <a:rPr lang="en-US" smtClean="0"/>
              <a:pPr/>
              <a:t>10/9/2020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B87A5D-5DE3-0149-BE41-B510CA719DB3}" type="slidenum">
              <a:rPr lang="en-US" smtClean="0"/>
              <a:pPr/>
              <a:t>‹#›</a:t>
            </a:fld>
            <a:endParaRPr lang="en-US"/>
          </a:p>
        </p:txBody>
      </p:sp>
    </p:spTree>
    <p:extLst>
      <p:ext uri="{BB962C8B-B14F-4D97-AF65-F5344CB8AC3E}">
        <p14:creationId xmlns:p14="http://schemas.microsoft.com/office/powerpoint/2010/main" val="21018671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BA2E17-E80A-324D-94C5-9202AB760F2E}" type="datetimeFigureOut">
              <a:rPr lang="en-US" smtClean="0"/>
              <a:pPr/>
              <a:t>10/9/2020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96550-DA0F-CB45-BD77-10AFDEF89E34}" type="slidenum">
              <a:rPr lang="en-US" smtClean="0"/>
              <a:pPr/>
              <a:t>‹#›</a:t>
            </a:fld>
            <a:endParaRPr lang="en-US"/>
          </a:p>
        </p:txBody>
      </p:sp>
    </p:spTree>
    <p:extLst>
      <p:ext uri="{BB962C8B-B14F-4D97-AF65-F5344CB8AC3E}">
        <p14:creationId xmlns:p14="http://schemas.microsoft.com/office/powerpoint/2010/main" val="17700049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96550-DA0F-CB45-BD77-10AFDEF89E34}" type="slidenum">
              <a:rPr lang="en-US" smtClean="0"/>
              <a:pPr/>
              <a:t>54</a:t>
            </a:fld>
            <a:endParaRPr lang="en-US"/>
          </a:p>
        </p:txBody>
      </p:sp>
    </p:spTree>
    <p:extLst>
      <p:ext uri="{BB962C8B-B14F-4D97-AF65-F5344CB8AC3E}">
        <p14:creationId xmlns:p14="http://schemas.microsoft.com/office/powerpoint/2010/main" val="419166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96550-DA0F-CB45-BD77-10AFDEF89E34}" type="slidenum">
              <a:rPr lang="en-US" smtClean="0"/>
              <a:pPr/>
              <a:t>70</a:t>
            </a:fld>
            <a:endParaRPr lang="en-US"/>
          </a:p>
        </p:txBody>
      </p:sp>
    </p:spTree>
    <p:extLst>
      <p:ext uri="{BB962C8B-B14F-4D97-AF65-F5344CB8AC3E}">
        <p14:creationId xmlns:p14="http://schemas.microsoft.com/office/powerpoint/2010/main" val="281862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F96550-DA0F-CB45-BD77-10AFDEF89E34}" type="slidenum">
              <a:rPr lang="en-US" smtClean="0"/>
              <a:pPr/>
              <a:t>75</a:t>
            </a:fld>
            <a:endParaRPr lang="en-US"/>
          </a:p>
        </p:txBody>
      </p:sp>
    </p:spTree>
    <p:extLst>
      <p:ext uri="{BB962C8B-B14F-4D97-AF65-F5344CB8AC3E}">
        <p14:creationId xmlns:p14="http://schemas.microsoft.com/office/powerpoint/2010/main" val="16937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63307F-4F7B-49F5-A6DD-232A95D539F7}" type="datetime1">
              <a:rPr lang="en-US" smtClean="0"/>
              <a:t>10/9/2020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B9BE67-84C5-4247-A522-48F164A25886}" type="datetime1">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100485-3057-49F2-B147-3F4BB75109B9}" type="datetime1">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066800" y="17526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7526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B0C597FE-B6CD-4B15-AD34-CFCFE145D037}" type="datetime1">
              <a:rPr lang="en-US" smtClean="0"/>
              <a:t>10/9/2020</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fld id="{0C6C9EDC-3606-4ECB-BB51-BB725FCEA4BD}" type="slidenum">
              <a:rPr lang="en-US"/>
              <a:pPr/>
              <a:t>‹#›</a:t>
            </a:fld>
            <a:endParaRPr lang="en-US"/>
          </a:p>
        </p:txBody>
      </p:sp>
    </p:spTree>
    <p:extLst>
      <p:ext uri="{BB962C8B-B14F-4D97-AF65-F5344CB8AC3E}">
        <p14:creationId xmlns:p14="http://schemas.microsoft.com/office/powerpoint/2010/main" val="3284891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F9A05A60-B334-4CB2-8257-9A57E6B7DABF}" type="datetime1">
              <a:rPr lang="en-US" smtClean="0"/>
              <a:t>10/9/2020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AD0B027-1B67-4B64-B52E-3A80DEEA6B4A}" type="slidenum">
              <a:rPr lang="en-US"/>
              <a:pPr/>
              <a:t>‹#›</a:t>
            </a:fld>
            <a:endParaRPr lang="en-US"/>
          </a:p>
        </p:txBody>
      </p:sp>
    </p:spTree>
    <p:extLst>
      <p:ext uri="{BB962C8B-B14F-4D97-AF65-F5344CB8AC3E}">
        <p14:creationId xmlns:p14="http://schemas.microsoft.com/office/powerpoint/2010/main" val="3423157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330C415B-444D-46BC-9478-B705F06E3B8A}" type="datetime1">
              <a:rPr lang="en-US" smtClean="0"/>
              <a:t>10/9/2020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71784A74-3D17-4FBA-A623-DF53A8CB753A}" type="slidenum">
              <a:rPr lang="en-US"/>
              <a:pPr/>
              <a:t>‹#›</a:t>
            </a:fld>
            <a:endParaRPr lang="en-US"/>
          </a:p>
        </p:txBody>
      </p:sp>
    </p:spTree>
    <p:extLst>
      <p:ext uri="{BB962C8B-B14F-4D97-AF65-F5344CB8AC3E}">
        <p14:creationId xmlns:p14="http://schemas.microsoft.com/office/powerpoint/2010/main" val="154533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2225FD-86BF-463B-821E-3FB5A1FCCEE7}" type="datetime1">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117C5-E0A6-45A5-A103-B9728A2E8E2F}" type="datetime1">
              <a:rPr lang="en-US" smtClean="0"/>
              <a:t>10/9/2020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39A9D0-816A-4C03-9D2D-739738F56504}" type="datetime1">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934EFE-F7D5-4CEA-8A35-88704153A0DD}" type="datetime1">
              <a:rPr lang="en-US" smtClean="0"/>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BA441E-F9EA-4022-80DD-FA9CA65D0A2B}" type="datetime1">
              <a:rPr lang="en-US" smtClean="0"/>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83523-7D48-4C45-BEEA-68144FE32369}" type="datetime1">
              <a:rPr lang="en-US" smtClean="0"/>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2B6036-1FB2-4EB3-8DE6-FE971A57E326}" type="datetime1">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DB4EB5-518C-4DEB-9DF9-03C19BB6A9B5}" type="datetime1">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4A48-B733-9243-8BE8-93F2CA4C1D5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7F3CC-C0FC-4CD8-A9B3-2765772D49E8}" type="datetime1">
              <a:rPr lang="en-US" smtClean="0"/>
              <a:t>10/9/2020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64A48-B733-9243-8BE8-93F2CA4C1D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slideLayout" Target="../slideLayouts/slideLayout13.xml"/><Relationship Id="rId4"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slideLayout" Target="../slideLayouts/slideLayout13.xml"/><Relationship Id="rId4"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slideLayout" Target="../slideLayouts/slideLayout4.xml"/><Relationship Id="rId5" Type="http://schemas.openxmlformats.org/officeDocument/2006/relationships/tags" Target="../tags/tag37.xml"/><Relationship Id="rId4"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Layout" Target="../slideLayouts/slideLayout12.xml"/><Relationship Id="rId4" Type="http://schemas.openxmlformats.org/officeDocument/2006/relationships/tags" Target="../tags/tag4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5.xml"/><Relationship Id="rId1" Type="http://schemas.openxmlformats.org/officeDocument/2006/relationships/tags" Target="../tags/tag44.xml"/></Relationships>
</file>

<file path=ppt/slides/_rels/slide1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Layout" Target="../slideLayouts/slideLayout12.xml"/><Relationship Id="rId4" Type="http://schemas.openxmlformats.org/officeDocument/2006/relationships/tags" Target="../tags/tag4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1.xml"/><Relationship Id="rId1" Type="http://schemas.openxmlformats.org/officeDocument/2006/relationships/tags" Target="../tags/tag50.xml"/></Relationships>
</file>

<file path=ppt/slides/_rels/slide2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Layout" Target="../slideLayouts/slideLayout12.xml"/><Relationship Id="rId4" Type="http://schemas.openxmlformats.org/officeDocument/2006/relationships/tags" Target="../tags/tag55.xml"/></Relationships>
</file>

<file path=ppt/slides/_rels/slide22.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s>
</file>

<file path=ppt/slides/_rels/slide36.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slideLayout" Target="../slideLayouts/slideLayout4.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s>
</file>

<file path=ppt/slides/_rels/slide38.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4.xml"/><Relationship Id="rId5" Type="http://schemas.openxmlformats.org/officeDocument/2006/relationships/tags" Target="../tags/tag101.xml"/><Relationship Id="rId4" Type="http://schemas.openxmlformats.org/officeDocument/2006/relationships/tags" Target="../tags/tag100.xml"/></Relationships>
</file>

<file path=ppt/slides/_rels/slide39.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slideLayout" Target="../slideLayouts/slideLayout4.xml"/><Relationship Id="rId5" Type="http://schemas.openxmlformats.org/officeDocument/2006/relationships/tags" Target="../tags/tag106.xml"/><Relationship Id="rId4" Type="http://schemas.openxmlformats.org/officeDocument/2006/relationships/tags" Target="../tags/tag10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slideLayout" Target="../slideLayouts/slideLayout13.xml"/><Relationship Id="rId4" Type="http://schemas.openxmlformats.org/officeDocument/2006/relationships/tags" Target="../tags/tag110.xml"/></Relationships>
</file>

<file path=ppt/slides/_rels/slide41.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slideLayout" Target="../slideLayouts/slideLayout13.xml"/><Relationship Id="rId4" Type="http://schemas.openxmlformats.org/officeDocument/2006/relationships/tags" Target="../tags/tag11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tags" Target="../tags/tag11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47.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image" Target="../media/image2.wmf"/><Relationship Id="rId4"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tags" Target="../tags/tag1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10" Type="http://schemas.openxmlformats.org/officeDocument/2006/relationships/image" Target="../media/image4.wmf"/><Relationship Id="rId4" Type="http://schemas.openxmlformats.org/officeDocument/2006/relationships/tags" Target="../tags/tag132.xml"/><Relationship Id="rId9" Type="http://schemas.openxmlformats.org/officeDocument/2006/relationships/image" Target="../media/image3.wmf"/></Relationships>
</file>

<file path=ppt/slides/_rels/slide56.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slideLayout" Target="../slideLayouts/slideLayout2.xml"/><Relationship Id="rId5" Type="http://schemas.openxmlformats.org/officeDocument/2006/relationships/tags" Target="../tags/tag140.xml"/><Relationship Id="rId10" Type="http://schemas.openxmlformats.org/officeDocument/2006/relationships/tags" Target="../tags/tag145.xml"/><Relationship Id="rId4" Type="http://schemas.openxmlformats.org/officeDocument/2006/relationships/tags" Target="../tags/tag139.xml"/><Relationship Id="rId9" Type="http://schemas.openxmlformats.org/officeDocument/2006/relationships/tags" Target="../tags/tag144.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7.xml"/><Relationship Id="rId1" Type="http://schemas.openxmlformats.org/officeDocument/2006/relationships/tags" Target="../tags/tag146.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tags" Target="../tags/tag1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image" Target="../media/image5.wmf"/><Relationship Id="rId2" Type="http://schemas.openxmlformats.org/officeDocument/2006/relationships/tags" Target="../tags/tag150.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152.xml"/></Relationships>
</file>

<file path=ppt/slides/_rels/slide64.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tags" Target="../tags/tag165.xml"/><Relationship Id="rId18" Type="http://schemas.openxmlformats.org/officeDocument/2006/relationships/tags" Target="../tags/tag170.xml"/><Relationship Id="rId26" Type="http://schemas.openxmlformats.org/officeDocument/2006/relationships/tags" Target="../tags/tag178.xml"/><Relationship Id="rId3" Type="http://schemas.openxmlformats.org/officeDocument/2006/relationships/tags" Target="../tags/tag155.xml"/><Relationship Id="rId21" Type="http://schemas.openxmlformats.org/officeDocument/2006/relationships/tags" Target="../tags/tag173.xml"/><Relationship Id="rId34" Type="http://schemas.openxmlformats.org/officeDocument/2006/relationships/tags" Target="../tags/tag186.xml"/><Relationship Id="rId7" Type="http://schemas.openxmlformats.org/officeDocument/2006/relationships/tags" Target="../tags/tag159.xml"/><Relationship Id="rId12" Type="http://schemas.openxmlformats.org/officeDocument/2006/relationships/tags" Target="../tags/tag164.xml"/><Relationship Id="rId17" Type="http://schemas.openxmlformats.org/officeDocument/2006/relationships/tags" Target="../tags/tag169.xml"/><Relationship Id="rId25" Type="http://schemas.openxmlformats.org/officeDocument/2006/relationships/tags" Target="../tags/tag177.xml"/><Relationship Id="rId33" Type="http://schemas.openxmlformats.org/officeDocument/2006/relationships/tags" Target="../tags/tag185.xml"/><Relationship Id="rId2" Type="http://schemas.openxmlformats.org/officeDocument/2006/relationships/tags" Target="../tags/tag154.xml"/><Relationship Id="rId16" Type="http://schemas.openxmlformats.org/officeDocument/2006/relationships/tags" Target="../tags/tag168.xml"/><Relationship Id="rId20" Type="http://schemas.openxmlformats.org/officeDocument/2006/relationships/tags" Target="../tags/tag172.xml"/><Relationship Id="rId29" Type="http://schemas.openxmlformats.org/officeDocument/2006/relationships/tags" Target="../tags/tag181.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tags" Target="../tags/tag163.xml"/><Relationship Id="rId24" Type="http://schemas.openxmlformats.org/officeDocument/2006/relationships/tags" Target="../tags/tag176.xml"/><Relationship Id="rId32" Type="http://schemas.openxmlformats.org/officeDocument/2006/relationships/tags" Target="../tags/tag184.xml"/><Relationship Id="rId5" Type="http://schemas.openxmlformats.org/officeDocument/2006/relationships/tags" Target="../tags/tag157.xml"/><Relationship Id="rId15" Type="http://schemas.openxmlformats.org/officeDocument/2006/relationships/tags" Target="../tags/tag167.xml"/><Relationship Id="rId23" Type="http://schemas.openxmlformats.org/officeDocument/2006/relationships/tags" Target="../tags/tag175.xml"/><Relationship Id="rId28" Type="http://schemas.openxmlformats.org/officeDocument/2006/relationships/tags" Target="../tags/tag180.xml"/><Relationship Id="rId36" Type="http://schemas.openxmlformats.org/officeDocument/2006/relationships/image" Target="../media/image4.wmf"/><Relationship Id="rId10" Type="http://schemas.openxmlformats.org/officeDocument/2006/relationships/tags" Target="../tags/tag162.xml"/><Relationship Id="rId19" Type="http://schemas.openxmlformats.org/officeDocument/2006/relationships/tags" Target="../tags/tag171.xml"/><Relationship Id="rId31" Type="http://schemas.openxmlformats.org/officeDocument/2006/relationships/tags" Target="../tags/tag183.xml"/><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tags" Target="../tags/tag166.xml"/><Relationship Id="rId22" Type="http://schemas.openxmlformats.org/officeDocument/2006/relationships/tags" Target="../tags/tag174.xml"/><Relationship Id="rId27" Type="http://schemas.openxmlformats.org/officeDocument/2006/relationships/tags" Target="../tags/tag179.xml"/><Relationship Id="rId30" Type="http://schemas.openxmlformats.org/officeDocument/2006/relationships/tags" Target="../tags/tag182.xml"/><Relationship Id="rId35"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tags" Target="../tags/tag204.xml"/><Relationship Id="rId26" Type="http://schemas.openxmlformats.org/officeDocument/2006/relationships/slideLayout" Target="../slideLayouts/slideLayout2.xml"/><Relationship Id="rId3" Type="http://schemas.openxmlformats.org/officeDocument/2006/relationships/tags" Target="../tags/tag189.xml"/><Relationship Id="rId21" Type="http://schemas.openxmlformats.org/officeDocument/2006/relationships/tags" Target="../tags/tag207.xml"/><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tags" Target="../tags/tag203.xml"/><Relationship Id="rId25" Type="http://schemas.openxmlformats.org/officeDocument/2006/relationships/tags" Target="../tags/tag211.xml"/><Relationship Id="rId2" Type="http://schemas.openxmlformats.org/officeDocument/2006/relationships/tags" Target="../tags/tag188.xml"/><Relationship Id="rId16" Type="http://schemas.openxmlformats.org/officeDocument/2006/relationships/tags" Target="../tags/tag202.xml"/><Relationship Id="rId20" Type="http://schemas.openxmlformats.org/officeDocument/2006/relationships/tags" Target="../tags/tag206.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24" Type="http://schemas.openxmlformats.org/officeDocument/2006/relationships/tags" Target="../tags/tag210.xml"/><Relationship Id="rId5" Type="http://schemas.openxmlformats.org/officeDocument/2006/relationships/tags" Target="../tags/tag191.xml"/><Relationship Id="rId15" Type="http://schemas.openxmlformats.org/officeDocument/2006/relationships/tags" Target="../tags/tag201.xml"/><Relationship Id="rId23" Type="http://schemas.openxmlformats.org/officeDocument/2006/relationships/tags" Target="../tags/tag209.xml"/><Relationship Id="rId10" Type="http://schemas.openxmlformats.org/officeDocument/2006/relationships/tags" Target="../tags/tag196.xml"/><Relationship Id="rId19" Type="http://schemas.openxmlformats.org/officeDocument/2006/relationships/tags" Target="../tags/tag205.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tags" Target="../tags/tag200.xml"/><Relationship Id="rId22" Type="http://schemas.openxmlformats.org/officeDocument/2006/relationships/tags" Target="../tags/tag208.xml"/></Relationships>
</file>

<file path=ppt/slides/_rels/slide67.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6.wmf"/><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6.xml"/><Relationship Id="rId1" Type="http://schemas.openxmlformats.org/officeDocument/2006/relationships/tags" Target="../tags/tag215.xml"/><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8.xml"/><Relationship Id="rId1" Type="http://schemas.openxmlformats.org/officeDocument/2006/relationships/tags" Target="../tags/tag21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Database &amp; Storage Security</a:t>
            </a:r>
          </a:p>
        </p:txBody>
      </p:sp>
      <p:sp>
        <p:nvSpPr>
          <p:cNvPr id="4" name="Subtitle 3"/>
          <p:cNvSpPr>
            <a:spLocks noGrp="1"/>
          </p:cNvSpPr>
          <p:nvPr>
            <p:ph type="subTitle" idx="1"/>
          </p:nvPr>
        </p:nvSpPr>
        <p:spPr/>
        <p:txBody>
          <a:bodyPr/>
          <a:lstStyle/>
          <a:p>
            <a:r>
              <a:rPr lang="en-US"/>
              <a:t>Professor </a:t>
            </a:r>
            <a:r>
              <a:rPr lang="en-US" dirty="0"/>
              <a:t>Dr. Mohammad Abu </a:t>
            </a:r>
            <a:r>
              <a:rPr lang="en-US" dirty="0" err="1"/>
              <a:t>Yousuf</a:t>
            </a:r>
            <a:endParaRPr lang="en-US" dirty="0"/>
          </a:p>
          <a:p>
            <a:r>
              <a:rPr lang="en-US" dirty="0"/>
              <a:t>yousuf@juniv.edu</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a:t>
            </a:fld>
            <a:endParaRPr kumimoji="0" lang="en-US" dirty="0"/>
          </a:p>
        </p:txBody>
      </p:sp>
    </p:spTree>
    <p:extLst>
      <p:ext uri="{BB962C8B-B14F-4D97-AF65-F5344CB8AC3E}">
        <p14:creationId xmlns:p14="http://schemas.microsoft.com/office/powerpoint/2010/main" val="238417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custDataLst>
              <p:tags r:id="rId1"/>
            </p:custDataLst>
          </p:nvPr>
        </p:nvSpPr>
        <p:spPr>
          <a:xfrm>
            <a:off x="838200" y="304800"/>
            <a:ext cx="8077200" cy="838200"/>
          </a:xfrm>
        </p:spPr>
        <p:txBody>
          <a:bodyPr>
            <a:normAutofit fontScale="90000"/>
          </a:bodyPr>
          <a:lstStyle/>
          <a:p>
            <a:pPr eaLnBrk="1" hangingPunct="1"/>
            <a:r>
              <a:rPr lang="en-US" sz="4000"/>
              <a:t>ML relations –  visible polyinstantiation</a:t>
            </a:r>
          </a:p>
        </p:txBody>
      </p:sp>
      <p:sp>
        <p:nvSpPr>
          <p:cNvPr id="10243" name="Rectangle 3"/>
          <p:cNvSpPr>
            <a:spLocks noGrp="1" noChangeArrowheads="1"/>
          </p:cNvSpPr>
          <p:nvPr>
            <p:ph type="body" idx="1"/>
            <p:custDataLst>
              <p:tags r:id="rId2"/>
            </p:custDataLst>
          </p:nvPr>
        </p:nvSpPr>
        <p:spPr>
          <a:xfrm>
            <a:off x="257577" y="1447800"/>
            <a:ext cx="8564451" cy="4648200"/>
          </a:xfrm>
        </p:spPr>
        <p:txBody>
          <a:bodyPr>
            <a:noAutofit/>
          </a:bodyPr>
          <a:lstStyle/>
          <a:p>
            <a:pPr algn="just" eaLnBrk="1" hangingPunct="1">
              <a:lnSpc>
                <a:spcPct val="80000"/>
              </a:lnSpc>
              <a:buFontTx/>
              <a:buNone/>
            </a:pPr>
            <a:r>
              <a:rPr lang="en-US" sz="2300" dirty="0"/>
              <a:t>	Suppose </a:t>
            </a:r>
            <a:r>
              <a:rPr lang="en-US" sz="2300" dirty="0">
                <a:solidFill>
                  <a:srgbClr val="FF0000"/>
                </a:solidFill>
              </a:rPr>
              <a:t>a high user</a:t>
            </a:r>
            <a:r>
              <a:rPr lang="en-US" sz="2300" dirty="0"/>
              <a:t> asks to insert a tuple with the same primary key as </a:t>
            </a:r>
            <a:r>
              <a:rPr lang="en-US" sz="2300" dirty="0">
                <a:solidFill>
                  <a:srgbClr val="FF0000"/>
                </a:solidFill>
              </a:rPr>
              <a:t>an existing tuple at lower level</a:t>
            </a:r>
            <a:r>
              <a:rPr lang="en-US" sz="2300" dirty="0"/>
              <a:t>; the DBMS has three choices:</a:t>
            </a:r>
          </a:p>
          <a:p>
            <a:pPr lvl="1" algn="just" eaLnBrk="1" hangingPunct="1">
              <a:lnSpc>
                <a:spcPct val="80000"/>
              </a:lnSpc>
              <a:buFontTx/>
              <a:buNone/>
            </a:pPr>
            <a:r>
              <a:rPr lang="en-US" sz="2300" dirty="0"/>
              <a:t>1) Notify the user that a tuple with the same primary key exists and reject the insertion</a:t>
            </a:r>
          </a:p>
          <a:p>
            <a:pPr lvl="1" algn="just" eaLnBrk="1" hangingPunct="1">
              <a:lnSpc>
                <a:spcPct val="80000"/>
              </a:lnSpc>
              <a:buFontTx/>
              <a:buNone/>
            </a:pPr>
            <a:r>
              <a:rPr lang="en-US" sz="2300" dirty="0"/>
              <a:t>2) Replace the existing tuple at lower level with the new tuple being inserted at the high level</a:t>
            </a:r>
          </a:p>
          <a:p>
            <a:pPr lvl="1" algn="just" eaLnBrk="1" hangingPunct="1">
              <a:lnSpc>
                <a:spcPct val="80000"/>
              </a:lnSpc>
              <a:buFontTx/>
              <a:buNone/>
            </a:pPr>
            <a:r>
              <a:rPr lang="en-US" sz="2300" dirty="0"/>
              <a:t>3) Insert the new tuple at high level without modifying the existing tuple at the lower level (i.e. </a:t>
            </a:r>
            <a:r>
              <a:rPr lang="en-US" sz="2300" dirty="0" err="1"/>
              <a:t>polyinstantiate</a:t>
            </a:r>
            <a:r>
              <a:rPr lang="en-US" sz="2300" dirty="0"/>
              <a:t> the entity) </a:t>
            </a:r>
          </a:p>
          <a:p>
            <a:pPr lvl="1" algn="just" eaLnBrk="1" hangingPunct="1">
              <a:lnSpc>
                <a:spcPct val="80000"/>
              </a:lnSpc>
              <a:buFontTx/>
              <a:buNone/>
            </a:pPr>
            <a:endParaRPr lang="en-US" sz="2300" dirty="0"/>
          </a:p>
          <a:p>
            <a:pPr lvl="1" algn="just" eaLnBrk="1" hangingPunct="1">
              <a:lnSpc>
                <a:spcPct val="80000"/>
              </a:lnSpc>
              <a:buFontTx/>
              <a:buNone/>
            </a:pPr>
            <a:r>
              <a:rPr lang="en-US" sz="2300" dirty="0"/>
              <a:t>Choice 1 does not introduce a signaling channel; however, rejecting the insertion may result in a </a:t>
            </a:r>
            <a:r>
              <a:rPr lang="en-US" sz="2300" dirty="0" err="1"/>
              <a:t>DoS</a:t>
            </a:r>
            <a:r>
              <a:rPr lang="en-US" sz="2300" dirty="0"/>
              <a:t> problem</a:t>
            </a:r>
          </a:p>
          <a:p>
            <a:pPr lvl="1" algn="just" eaLnBrk="1" hangingPunct="1">
              <a:lnSpc>
                <a:spcPct val="80000"/>
              </a:lnSpc>
              <a:buFontTx/>
              <a:buNone/>
            </a:pPr>
            <a:r>
              <a:rPr lang="en-US" sz="2300" dirty="0"/>
              <a:t>Choice 2 would result in removing a tuple at lower level and thus introduce a signaling channel</a:t>
            </a:r>
          </a:p>
          <a:p>
            <a:pPr lvl="1" algn="just" eaLnBrk="1" hangingPunct="1">
              <a:lnSpc>
                <a:spcPct val="80000"/>
              </a:lnSpc>
              <a:buFontTx/>
              <a:buNone/>
            </a:pPr>
            <a:r>
              <a:rPr lang="en-US" sz="2300" dirty="0"/>
              <a:t>Choice 3 is a reasonable choice; as consequence it introduces a </a:t>
            </a:r>
            <a:r>
              <a:rPr lang="en-US" sz="2300" dirty="0" err="1"/>
              <a:t>polyinstantiated</a:t>
            </a:r>
            <a:r>
              <a:rPr lang="en-US" sz="2300" dirty="0"/>
              <a:t> entity</a:t>
            </a:r>
          </a:p>
        </p:txBody>
      </p:sp>
      <p:sp>
        <p:nvSpPr>
          <p:cNvPr id="2" name="Slide Number Placeholder 1"/>
          <p:cNvSpPr>
            <a:spLocks noGrp="1"/>
          </p:cNvSpPr>
          <p:nvPr>
            <p:ph type="sldNum" sz="quarter" idx="12"/>
          </p:nvPr>
        </p:nvSpPr>
        <p:spPr/>
        <p:txBody>
          <a:bodyPr/>
          <a:lstStyle/>
          <a:p>
            <a:fld id="{0BD64A48-B733-9243-8BE8-93F2CA4C1D52}" type="slidenum">
              <a:rPr lang="en-US" smtClean="0"/>
              <a:pPr/>
              <a:t>10</a:t>
            </a:fld>
            <a:endParaRPr lang="en-US"/>
          </a:p>
        </p:txBody>
      </p:sp>
    </p:spTree>
    <p:extLst>
      <p:ext uri="{BB962C8B-B14F-4D97-AF65-F5344CB8AC3E}">
        <p14:creationId xmlns:p14="http://schemas.microsoft.com/office/powerpoint/2010/main" val="2069009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custDataLst>
              <p:tags r:id="rId1"/>
            </p:custDataLst>
          </p:nvPr>
        </p:nvSpPr>
        <p:spPr/>
        <p:txBody>
          <a:bodyPr/>
          <a:lstStyle/>
          <a:p>
            <a:pPr eaLnBrk="1" hangingPunct="1"/>
            <a:r>
              <a:rPr lang="en-US" sz="4000"/>
              <a:t>Example of polyinstantiated tuple</a:t>
            </a:r>
          </a:p>
        </p:txBody>
      </p:sp>
      <p:graphicFrame>
        <p:nvGraphicFramePr>
          <p:cNvPr id="9219" name="Group 3"/>
          <p:cNvGraphicFramePr>
            <a:graphicFrameLocks noGrp="1"/>
          </p:cNvGraphicFramePr>
          <p:nvPr>
            <p:ph idx="1"/>
            <p:custDataLst>
              <p:tags r:id="rId2"/>
            </p:custDataLst>
            <p:extLst>
              <p:ext uri="{D42A27DB-BD31-4B8C-83A1-F6EECF244321}">
                <p14:modId xmlns:p14="http://schemas.microsoft.com/office/powerpoint/2010/main" val="3374093036"/>
              </p:ext>
            </p:extLst>
          </p:nvPr>
        </p:nvGraphicFramePr>
        <p:xfrm>
          <a:off x="457202" y="1600200"/>
          <a:ext cx="8042857" cy="3023314"/>
        </p:xfrm>
        <a:graphic>
          <a:graphicData uri="http://schemas.openxmlformats.org/drawingml/2006/table">
            <a:tbl>
              <a:tblPr/>
              <a:tblGrid>
                <a:gridCol w="1149645">
                  <a:extLst>
                    <a:ext uri="{9D8B030D-6E8A-4147-A177-3AD203B41FA5}">
                      <a16:colId xmlns:a16="http://schemas.microsoft.com/office/drawing/2014/main" val="20000"/>
                    </a:ext>
                  </a:extLst>
                </a:gridCol>
                <a:gridCol w="1148093">
                  <a:extLst>
                    <a:ext uri="{9D8B030D-6E8A-4147-A177-3AD203B41FA5}">
                      <a16:colId xmlns:a16="http://schemas.microsoft.com/office/drawing/2014/main" val="20001"/>
                    </a:ext>
                  </a:extLst>
                </a:gridCol>
                <a:gridCol w="1149644">
                  <a:extLst>
                    <a:ext uri="{9D8B030D-6E8A-4147-A177-3AD203B41FA5}">
                      <a16:colId xmlns:a16="http://schemas.microsoft.com/office/drawing/2014/main" val="20002"/>
                    </a:ext>
                  </a:extLst>
                </a:gridCol>
                <a:gridCol w="1148093">
                  <a:extLst>
                    <a:ext uri="{9D8B030D-6E8A-4147-A177-3AD203B41FA5}">
                      <a16:colId xmlns:a16="http://schemas.microsoft.com/office/drawing/2014/main" val="20003"/>
                    </a:ext>
                  </a:extLst>
                </a:gridCol>
                <a:gridCol w="1149645">
                  <a:extLst>
                    <a:ext uri="{9D8B030D-6E8A-4147-A177-3AD203B41FA5}">
                      <a16:colId xmlns:a16="http://schemas.microsoft.com/office/drawing/2014/main" val="20004"/>
                    </a:ext>
                  </a:extLst>
                </a:gridCol>
                <a:gridCol w="1148093">
                  <a:extLst>
                    <a:ext uri="{9D8B030D-6E8A-4147-A177-3AD203B41FA5}">
                      <a16:colId xmlns:a16="http://schemas.microsoft.com/office/drawing/2014/main" val="20005"/>
                    </a:ext>
                  </a:extLst>
                </a:gridCol>
                <a:gridCol w="1149644">
                  <a:extLst>
                    <a:ext uri="{9D8B030D-6E8A-4147-A177-3AD203B41FA5}">
                      <a16:colId xmlns:a16="http://schemas.microsoft.com/office/drawing/2014/main" val="20006"/>
                    </a:ext>
                  </a:extLst>
                </a:gridCol>
              </a:tblGrid>
              <a:tr h="7554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user</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dept</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400" b="0" i="0" u="none" strike="noStrike" cap="none" normalizeH="0" baseline="-25000" dirty="0" err="1">
                          <a:ln>
                            <a:noFill/>
                          </a:ln>
                          <a:solidFill>
                            <a:schemeClr val="tx1"/>
                          </a:solidFill>
                          <a:effectLst/>
                          <a:latin typeface="Courier New" pitchFamily="49" charset="0"/>
                          <a:cs typeface="Courier New" pitchFamily="49" charset="0"/>
                        </a:rPr>
                        <a:t>salary</a:t>
                      </a:r>
                      <a:endParaRPr kumimoji="0" lang="en-US" sz="24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7554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7568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7554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Arial" charset="0"/>
                        </a:rPr>
                        <a:t>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bl>
          </a:graphicData>
        </a:graphic>
      </p:graphicFrame>
      <p:sp>
        <p:nvSpPr>
          <p:cNvPr id="11310" name="Text Box 48"/>
          <p:cNvSpPr txBox="1">
            <a:spLocks noChangeArrowheads="1"/>
          </p:cNvSpPr>
          <p:nvPr>
            <p:custDataLst>
              <p:tags r:id="rId3"/>
            </p:custDataLst>
          </p:nvPr>
        </p:nvSpPr>
        <p:spPr bwMode="auto">
          <a:xfrm>
            <a:off x="1857375" y="5103857"/>
            <a:ext cx="5946097" cy="4308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200" dirty="0">
                <a:solidFill>
                  <a:srgbClr val="FF0000"/>
                </a:solidFill>
              </a:rPr>
              <a:t>A TS user tries to insert (Sam, CIS, 30K)</a:t>
            </a:r>
          </a:p>
        </p:txBody>
      </p:sp>
      <p:sp>
        <p:nvSpPr>
          <p:cNvPr id="2" name="Slide Number Placeholder 1"/>
          <p:cNvSpPr>
            <a:spLocks noGrp="1"/>
          </p:cNvSpPr>
          <p:nvPr>
            <p:ph type="sldNum" sz="quarter" idx="12"/>
          </p:nvPr>
        </p:nvSpPr>
        <p:spPr/>
        <p:txBody>
          <a:bodyPr/>
          <a:lstStyle/>
          <a:p>
            <a:fld id="{4AD0B027-1B67-4B64-B52E-3A80DEEA6B4A}" type="slidenum">
              <a:rPr lang="en-US" smtClean="0"/>
              <a:pPr/>
              <a:t>11</a:t>
            </a:fld>
            <a:endParaRPr lang="en-US"/>
          </a:p>
        </p:txBody>
      </p:sp>
    </p:spTree>
    <p:extLst>
      <p:ext uri="{BB962C8B-B14F-4D97-AF65-F5344CB8AC3E}">
        <p14:creationId xmlns:p14="http://schemas.microsoft.com/office/powerpoint/2010/main" val="60606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p:txBody>
          <a:bodyPr/>
          <a:lstStyle/>
          <a:p>
            <a:pPr eaLnBrk="1" hangingPunct="1"/>
            <a:r>
              <a:rPr lang="en-US" sz="4000"/>
              <a:t>Example of polyinstantiated tuple</a:t>
            </a:r>
          </a:p>
        </p:txBody>
      </p:sp>
      <p:graphicFrame>
        <p:nvGraphicFramePr>
          <p:cNvPr id="10243" name="Group 3"/>
          <p:cNvGraphicFramePr>
            <a:graphicFrameLocks noGrp="1"/>
          </p:cNvGraphicFramePr>
          <p:nvPr>
            <p:ph idx="1"/>
            <p:custDataLst>
              <p:tags r:id="rId2"/>
            </p:custDataLst>
          </p:nvPr>
        </p:nvGraphicFramePr>
        <p:xfrm>
          <a:off x="457200" y="1600200"/>
          <a:ext cx="8229600" cy="4043363"/>
        </p:xfrm>
        <a:graphic>
          <a:graphicData uri="http://schemas.openxmlformats.org/drawingml/2006/table">
            <a:tbl>
              <a:tblPr/>
              <a:tblGrid>
                <a:gridCol w="1176338">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6337">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174750">
                  <a:extLst>
                    <a:ext uri="{9D8B030D-6E8A-4147-A177-3AD203B41FA5}">
                      <a16:colId xmlns:a16="http://schemas.microsoft.com/office/drawing/2014/main" val="20005"/>
                    </a:ext>
                  </a:extLst>
                </a:gridCol>
                <a:gridCol w="1176337">
                  <a:extLst>
                    <a:ext uri="{9D8B030D-6E8A-4147-A177-3AD203B41FA5}">
                      <a16:colId xmlns:a16="http://schemas.microsoft.com/office/drawing/2014/main" val="20006"/>
                    </a:ext>
                  </a:extLst>
                </a:gridCol>
              </a:tblGrid>
              <a:tr h="8083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user</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dept</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400" b="0" i="0" u="none" strike="noStrike" cap="none" normalizeH="0" baseline="-25000" dirty="0" err="1">
                          <a:ln>
                            <a:noFill/>
                          </a:ln>
                          <a:solidFill>
                            <a:schemeClr val="tx1"/>
                          </a:solidFill>
                          <a:effectLst/>
                          <a:latin typeface="Courier New" pitchFamily="49" charset="0"/>
                          <a:cs typeface="Courier New" pitchFamily="49" charset="0"/>
                        </a:rPr>
                        <a:t>salary</a:t>
                      </a:r>
                      <a:endParaRPr kumimoji="0" lang="en-US" sz="24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8083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8098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8083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8083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Arial" charset="0"/>
                        </a:rPr>
                        <a:t>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4AD0B027-1B67-4B64-B52E-3A80DEEA6B4A}" type="slidenum">
              <a:rPr lang="en-US" smtClean="0"/>
              <a:pPr/>
              <a:t>12</a:t>
            </a:fld>
            <a:endParaRPr lang="en-US"/>
          </a:p>
        </p:txBody>
      </p:sp>
    </p:spTree>
    <p:extLst>
      <p:ext uri="{BB962C8B-B14F-4D97-AF65-F5344CB8AC3E}">
        <p14:creationId xmlns:p14="http://schemas.microsoft.com/office/powerpoint/2010/main" val="344100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p:txBody>
          <a:bodyPr/>
          <a:lstStyle/>
          <a:p>
            <a:pPr eaLnBrk="1" hangingPunct="1"/>
            <a:r>
              <a:rPr lang="en-US" sz="3600"/>
              <a:t>Example of polyinstantiated element</a:t>
            </a:r>
          </a:p>
        </p:txBody>
      </p:sp>
      <p:graphicFrame>
        <p:nvGraphicFramePr>
          <p:cNvPr id="11324" name="Group 60"/>
          <p:cNvGraphicFramePr>
            <a:graphicFrameLocks noGrp="1"/>
          </p:cNvGraphicFramePr>
          <p:nvPr>
            <p:ph idx="1"/>
            <p:custDataLst>
              <p:tags r:id="rId2"/>
            </p:custDataLst>
          </p:nvPr>
        </p:nvGraphicFramePr>
        <p:xfrm>
          <a:off x="457200" y="1600200"/>
          <a:ext cx="8229600" cy="2543175"/>
        </p:xfrm>
        <a:graphic>
          <a:graphicData uri="http://schemas.openxmlformats.org/drawingml/2006/table">
            <a:tbl>
              <a:tblPr/>
              <a:tblGrid>
                <a:gridCol w="1176338">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6337">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174750">
                  <a:extLst>
                    <a:ext uri="{9D8B030D-6E8A-4147-A177-3AD203B41FA5}">
                      <a16:colId xmlns:a16="http://schemas.microsoft.com/office/drawing/2014/main" val="20005"/>
                    </a:ext>
                  </a:extLst>
                </a:gridCol>
                <a:gridCol w="1176337">
                  <a:extLst>
                    <a:ext uri="{9D8B030D-6E8A-4147-A177-3AD203B41FA5}">
                      <a16:colId xmlns:a16="http://schemas.microsoft.com/office/drawing/2014/main" val="20006"/>
                    </a:ext>
                  </a:extLst>
                </a:gridCol>
              </a:tblGrid>
              <a:tr h="6936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user</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dept</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400" b="0" i="0" u="none" strike="noStrike" cap="none" normalizeH="0" baseline="-25000" dirty="0" err="1">
                          <a:ln>
                            <a:noFill/>
                          </a:ln>
                          <a:solidFill>
                            <a:schemeClr val="tx1"/>
                          </a:solidFill>
                          <a:effectLst/>
                          <a:latin typeface="Courier New" pitchFamily="49" charset="0"/>
                          <a:cs typeface="Courier New" pitchFamily="49" charset="0"/>
                        </a:rPr>
                        <a:t>salary</a:t>
                      </a:r>
                      <a:endParaRPr kumimoji="0" lang="en-US" sz="24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5942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5942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2060"/>
                          </a:solidFill>
                          <a:effectLst/>
                          <a:latin typeface="Arial" charset="0"/>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2060"/>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6609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bl>
          </a:graphicData>
        </a:graphic>
      </p:graphicFrame>
      <p:sp>
        <p:nvSpPr>
          <p:cNvPr id="13357" name="Text Box 55"/>
          <p:cNvSpPr txBox="1">
            <a:spLocks noChangeArrowheads="1"/>
          </p:cNvSpPr>
          <p:nvPr>
            <p:custDataLst>
              <p:tags r:id="rId3"/>
            </p:custDataLst>
          </p:nvPr>
        </p:nvSpPr>
        <p:spPr bwMode="auto">
          <a:xfrm>
            <a:off x="3352800" y="62484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Figure 3</a:t>
            </a:r>
          </a:p>
        </p:txBody>
      </p:sp>
      <p:sp>
        <p:nvSpPr>
          <p:cNvPr id="13358" name="Text Box 61"/>
          <p:cNvSpPr txBox="1">
            <a:spLocks noChangeArrowheads="1"/>
          </p:cNvSpPr>
          <p:nvPr>
            <p:custDataLst>
              <p:tags r:id="rId4"/>
            </p:custDataLst>
          </p:nvPr>
        </p:nvSpPr>
        <p:spPr bwMode="auto">
          <a:xfrm>
            <a:off x="1692275" y="5084763"/>
            <a:ext cx="5184775"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dirty="0"/>
              <a:t>A TS user insert 30K as Salary of Ann</a:t>
            </a:r>
          </a:p>
        </p:txBody>
      </p:sp>
      <p:sp>
        <p:nvSpPr>
          <p:cNvPr id="2" name="Slide Number Placeholder 1"/>
          <p:cNvSpPr>
            <a:spLocks noGrp="1"/>
          </p:cNvSpPr>
          <p:nvPr>
            <p:ph type="sldNum" sz="quarter" idx="12"/>
          </p:nvPr>
        </p:nvSpPr>
        <p:spPr/>
        <p:txBody>
          <a:bodyPr/>
          <a:lstStyle/>
          <a:p>
            <a:fld id="{4AD0B027-1B67-4B64-B52E-3A80DEEA6B4A}" type="slidenum">
              <a:rPr lang="en-US" smtClean="0"/>
              <a:pPr/>
              <a:t>13</a:t>
            </a:fld>
            <a:endParaRPr lang="en-US"/>
          </a:p>
        </p:txBody>
      </p:sp>
    </p:spTree>
    <p:extLst>
      <p:ext uri="{BB962C8B-B14F-4D97-AF65-F5344CB8AC3E}">
        <p14:creationId xmlns:p14="http://schemas.microsoft.com/office/powerpoint/2010/main" val="142189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pPr eaLnBrk="1" hangingPunct="1"/>
            <a:r>
              <a:rPr lang="en-US" sz="3600"/>
              <a:t>Example of polyinstantiated element</a:t>
            </a:r>
          </a:p>
        </p:txBody>
      </p:sp>
      <p:graphicFrame>
        <p:nvGraphicFramePr>
          <p:cNvPr id="11324" name="Group 60"/>
          <p:cNvGraphicFramePr>
            <a:graphicFrameLocks noGrp="1"/>
          </p:cNvGraphicFramePr>
          <p:nvPr>
            <p:ph idx="1"/>
            <p:custDataLst>
              <p:tags r:id="rId2"/>
            </p:custDataLst>
          </p:nvPr>
        </p:nvGraphicFramePr>
        <p:xfrm>
          <a:off x="457200" y="1600200"/>
          <a:ext cx="8229600" cy="2767012"/>
        </p:xfrm>
        <a:graphic>
          <a:graphicData uri="http://schemas.openxmlformats.org/drawingml/2006/table">
            <a:tbl>
              <a:tblPr/>
              <a:tblGrid>
                <a:gridCol w="1176338">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6337">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174750">
                  <a:extLst>
                    <a:ext uri="{9D8B030D-6E8A-4147-A177-3AD203B41FA5}">
                      <a16:colId xmlns:a16="http://schemas.microsoft.com/office/drawing/2014/main" val="20005"/>
                    </a:ext>
                  </a:extLst>
                </a:gridCol>
                <a:gridCol w="1176337">
                  <a:extLst>
                    <a:ext uri="{9D8B030D-6E8A-4147-A177-3AD203B41FA5}">
                      <a16:colId xmlns:a16="http://schemas.microsoft.com/office/drawing/2014/main" val="20006"/>
                    </a:ext>
                  </a:extLst>
                </a:gridCol>
              </a:tblGrid>
              <a:tr h="6049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User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user</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Dept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dept</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Salary</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400" b="0" i="0" u="none" strike="noStrike" cap="none" normalizeH="0" baseline="-25000" dirty="0" err="1">
                          <a:ln>
                            <a:noFill/>
                          </a:ln>
                          <a:solidFill>
                            <a:schemeClr val="tx1"/>
                          </a:solidFill>
                          <a:effectLst/>
                          <a:latin typeface="Courier New" pitchFamily="49" charset="0"/>
                          <a:cs typeface="Courier New" pitchFamily="49" charset="0"/>
                        </a:rPr>
                        <a:t>salary</a:t>
                      </a:r>
                      <a:endParaRPr kumimoji="0" lang="en-US" sz="2400" b="0" i="0" u="none" strike="noStrike" cap="none" normalizeH="0" baseline="-25000" dirty="0">
                        <a:ln>
                          <a:noFill/>
                        </a:ln>
                        <a:solidFill>
                          <a:schemeClr val="tx1"/>
                        </a:solidFill>
                        <a:effectLst/>
                        <a:latin typeface="Courier New" pitchFamily="49" charset="0"/>
                        <a:cs typeface="Courier New"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TC</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5182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Math</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5182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Ann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CIS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Arial" charset="0"/>
                        </a:rPr>
                        <a:t>20K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Courier New" pitchFamily="49" charset="0"/>
                          <a:cs typeface="Courier New" pitchFamily="49" charset="0"/>
                        </a:rPr>
                        <a: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549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Ann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FF0000"/>
                          </a:solidFill>
                          <a:effectLst/>
                          <a:latin typeface="Arial" charset="0"/>
                        </a:rPr>
                        <a:t>30K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5763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Sam</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bl>
          </a:graphicData>
        </a:graphic>
      </p:graphicFrame>
      <p:sp>
        <p:nvSpPr>
          <p:cNvPr id="14389" name="Text Box 55"/>
          <p:cNvSpPr txBox="1">
            <a:spLocks noChangeArrowheads="1"/>
          </p:cNvSpPr>
          <p:nvPr>
            <p:custDataLst>
              <p:tags r:id="rId3"/>
            </p:custDataLst>
          </p:nvPr>
        </p:nvSpPr>
        <p:spPr bwMode="auto">
          <a:xfrm>
            <a:off x="3352800" y="62484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Figure 3</a:t>
            </a:r>
          </a:p>
        </p:txBody>
      </p:sp>
      <p:sp>
        <p:nvSpPr>
          <p:cNvPr id="14390" name="Text Box 61"/>
          <p:cNvSpPr txBox="1">
            <a:spLocks noChangeArrowheads="1"/>
          </p:cNvSpPr>
          <p:nvPr>
            <p:custDataLst>
              <p:tags r:id="rId4"/>
            </p:custDataLst>
          </p:nvPr>
        </p:nvSpPr>
        <p:spPr bwMode="auto">
          <a:xfrm>
            <a:off x="1692275" y="5084763"/>
            <a:ext cx="5184775"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dirty="0"/>
              <a:t>After a TS user insert 30K as Salary of Ann</a:t>
            </a:r>
          </a:p>
        </p:txBody>
      </p:sp>
      <p:sp>
        <p:nvSpPr>
          <p:cNvPr id="2" name="Slide Number Placeholder 1"/>
          <p:cNvSpPr>
            <a:spLocks noGrp="1"/>
          </p:cNvSpPr>
          <p:nvPr>
            <p:ph type="sldNum" sz="quarter" idx="12"/>
          </p:nvPr>
        </p:nvSpPr>
        <p:spPr/>
        <p:txBody>
          <a:bodyPr/>
          <a:lstStyle/>
          <a:p>
            <a:fld id="{4AD0B027-1B67-4B64-B52E-3A80DEEA6B4A}" type="slidenum">
              <a:rPr lang="en-US" smtClean="0"/>
              <a:pPr/>
              <a:t>14</a:t>
            </a:fld>
            <a:endParaRPr lang="en-US"/>
          </a:p>
        </p:txBody>
      </p:sp>
    </p:spTree>
    <p:extLst>
      <p:ext uri="{BB962C8B-B14F-4D97-AF65-F5344CB8AC3E}">
        <p14:creationId xmlns:p14="http://schemas.microsoft.com/office/powerpoint/2010/main" val="319041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1"/>
            </p:custDataLst>
          </p:nvPr>
        </p:nvSpPr>
        <p:spPr>
          <a:xfrm>
            <a:off x="468313" y="0"/>
            <a:ext cx="8229600" cy="836613"/>
          </a:xfrm>
        </p:spPr>
        <p:txBody>
          <a:bodyPr/>
          <a:lstStyle/>
          <a:p>
            <a:pPr eaLnBrk="1" hangingPunct="1"/>
            <a:r>
              <a:rPr lang="en-US" sz="3600"/>
              <a:t>Example of polyinstantiated element</a:t>
            </a:r>
          </a:p>
        </p:txBody>
      </p:sp>
      <p:graphicFrame>
        <p:nvGraphicFramePr>
          <p:cNvPr id="12403" name="Group 115"/>
          <p:cNvGraphicFramePr>
            <a:graphicFrameLocks noGrp="1"/>
          </p:cNvGraphicFramePr>
          <p:nvPr>
            <p:ph sz="half" idx="1"/>
            <p:custDataLst>
              <p:tags r:id="rId2"/>
            </p:custDataLst>
          </p:nvPr>
        </p:nvGraphicFramePr>
        <p:xfrm>
          <a:off x="428625" y="4941888"/>
          <a:ext cx="7858125" cy="1554342"/>
        </p:xfrm>
        <a:graphic>
          <a:graphicData uri="http://schemas.openxmlformats.org/drawingml/2006/table">
            <a:tbl>
              <a:tblPr/>
              <a:tblGrid>
                <a:gridCol w="114300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071563">
                  <a:extLst>
                    <a:ext uri="{9D8B030D-6E8A-4147-A177-3AD203B41FA5}">
                      <a16:colId xmlns:a16="http://schemas.microsoft.com/office/drawing/2014/main" val="20003"/>
                    </a:ext>
                  </a:extLst>
                </a:gridCol>
                <a:gridCol w="1081984">
                  <a:extLst>
                    <a:ext uri="{9D8B030D-6E8A-4147-A177-3AD203B41FA5}">
                      <a16:colId xmlns:a16="http://schemas.microsoft.com/office/drawing/2014/main" val="20004"/>
                    </a:ext>
                  </a:extLst>
                </a:gridCol>
                <a:gridCol w="1136223">
                  <a:extLst>
                    <a:ext uri="{9D8B030D-6E8A-4147-A177-3AD203B41FA5}">
                      <a16:colId xmlns:a16="http://schemas.microsoft.com/office/drawing/2014/main" val="20005"/>
                    </a:ext>
                  </a:extLst>
                </a:gridCol>
                <a:gridCol w="1139354">
                  <a:extLst>
                    <a:ext uri="{9D8B030D-6E8A-4147-A177-3AD203B41FA5}">
                      <a16:colId xmlns:a16="http://schemas.microsoft.com/office/drawing/2014/main" val="20006"/>
                    </a:ext>
                  </a:extLst>
                </a:gridCol>
              </a:tblGrid>
              <a:tr h="5180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User</a:t>
                      </a:r>
                    </a:p>
                  </a:txBody>
                  <a:tcPr marL="91439" marR="91439"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user</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Dept</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dept</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Salary</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400" b="0" i="0" u="none" strike="noStrike" cap="none" normalizeH="0" baseline="-25000" dirty="0" err="1">
                          <a:ln>
                            <a:noFill/>
                          </a:ln>
                          <a:solidFill>
                            <a:schemeClr val="tx1"/>
                          </a:solidFill>
                          <a:effectLst/>
                          <a:latin typeface="Courier New" pitchFamily="49" charset="0"/>
                          <a:cs typeface="Courier New" pitchFamily="49" charset="0"/>
                        </a:rPr>
                        <a:t>salary</a:t>
                      </a:r>
                      <a:endParaRPr kumimoji="0" lang="en-US" sz="2400" b="0" i="0" u="none" strike="noStrike" cap="none" normalizeH="0" baseline="-25000" dirty="0">
                        <a:ln>
                          <a:noFill/>
                        </a:ln>
                        <a:solidFill>
                          <a:schemeClr val="tx1"/>
                        </a:solidFill>
                        <a:effectLst/>
                        <a:latin typeface="Courier New" pitchFamily="49" charset="0"/>
                        <a:cs typeface="Courier New" pitchFamily="49" charset="0"/>
                      </a:endParaRP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TC</a:t>
                      </a:r>
                    </a:p>
                  </a:txBody>
                  <a:tcPr marL="91439" marR="91439"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Bob</a:t>
                      </a:r>
                    </a:p>
                  </a:txBody>
                  <a:tcPr marL="91439" marR="91439"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Math</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10K</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L="91439" marR="91439"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Ann</a:t>
                      </a:r>
                    </a:p>
                  </a:txBody>
                  <a:tcPr marL="91439" marR="91439"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CIS</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20K</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L="91439" marR="91439"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bl>
          </a:graphicData>
        </a:graphic>
      </p:graphicFrame>
      <p:sp>
        <p:nvSpPr>
          <p:cNvPr id="15397" name="Text Box 39"/>
          <p:cNvSpPr txBox="1">
            <a:spLocks noChangeArrowheads="1"/>
          </p:cNvSpPr>
          <p:nvPr>
            <p:custDataLst>
              <p:tags r:id="rId3"/>
            </p:custDataLst>
          </p:nvPr>
        </p:nvSpPr>
        <p:spPr bwMode="auto">
          <a:xfrm>
            <a:off x="395288" y="908050"/>
            <a:ext cx="82089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sz="2400"/>
              <a:t>The </a:t>
            </a:r>
            <a:r>
              <a:rPr lang="en-US" sz="2400">
                <a:solidFill>
                  <a:srgbClr val="FF0000"/>
                </a:solidFill>
              </a:rPr>
              <a:t>view</a:t>
            </a:r>
            <a:r>
              <a:rPr lang="en-US" sz="2400"/>
              <a:t> of the table for </a:t>
            </a:r>
            <a:r>
              <a:rPr lang="en-US" sz="2400">
                <a:solidFill>
                  <a:srgbClr val="FF0000"/>
                </a:solidFill>
              </a:rPr>
              <a:t>a subject with classification S</a:t>
            </a:r>
            <a:r>
              <a:rPr lang="en-US" sz="2400"/>
              <a:t> based on the previous table for a polyinstantiated element</a:t>
            </a:r>
          </a:p>
        </p:txBody>
      </p:sp>
      <p:graphicFrame>
        <p:nvGraphicFramePr>
          <p:cNvPr id="12395" name="Group 107"/>
          <p:cNvGraphicFramePr>
            <a:graphicFrameLocks noGrp="1"/>
          </p:cNvGraphicFramePr>
          <p:nvPr>
            <p:ph sz="half" idx="2"/>
            <p:custDataLst>
              <p:tags r:id="rId4"/>
            </p:custDataLst>
          </p:nvPr>
        </p:nvGraphicFramePr>
        <p:xfrm>
          <a:off x="503238" y="1757363"/>
          <a:ext cx="7783513" cy="2835276"/>
        </p:xfrm>
        <a:graphic>
          <a:graphicData uri="http://schemas.openxmlformats.org/drawingml/2006/table">
            <a:tbl>
              <a:tblPr/>
              <a:tblGrid>
                <a:gridCol w="1114425">
                  <a:extLst>
                    <a:ext uri="{9D8B030D-6E8A-4147-A177-3AD203B41FA5}">
                      <a16:colId xmlns:a16="http://schemas.microsoft.com/office/drawing/2014/main" val="20000"/>
                    </a:ext>
                  </a:extLst>
                </a:gridCol>
                <a:gridCol w="1109663">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112837">
                  <a:extLst>
                    <a:ext uri="{9D8B030D-6E8A-4147-A177-3AD203B41FA5}">
                      <a16:colId xmlns:a16="http://schemas.microsoft.com/office/drawing/2014/main" val="20003"/>
                    </a:ext>
                  </a:extLst>
                </a:gridCol>
                <a:gridCol w="1111250">
                  <a:extLst>
                    <a:ext uri="{9D8B030D-6E8A-4147-A177-3AD203B41FA5}">
                      <a16:colId xmlns:a16="http://schemas.microsoft.com/office/drawing/2014/main" val="20004"/>
                    </a:ext>
                  </a:extLst>
                </a:gridCol>
                <a:gridCol w="1109663">
                  <a:extLst>
                    <a:ext uri="{9D8B030D-6E8A-4147-A177-3AD203B41FA5}">
                      <a16:colId xmlns:a16="http://schemas.microsoft.com/office/drawing/2014/main" val="20005"/>
                    </a:ext>
                  </a:extLst>
                </a:gridCol>
                <a:gridCol w="1114425">
                  <a:extLst>
                    <a:ext uri="{9D8B030D-6E8A-4147-A177-3AD203B41FA5}">
                      <a16:colId xmlns:a16="http://schemas.microsoft.com/office/drawing/2014/main" val="20006"/>
                    </a:ext>
                  </a:extLst>
                </a:gridCol>
              </a:tblGrid>
              <a:tr h="7621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User</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user</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Dept</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dept</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Salary</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400" b="0" i="0" u="none" strike="noStrike" cap="none" normalizeH="0" baseline="-25000" dirty="0" err="1">
                          <a:ln>
                            <a:noFill/>
                          </a:ln>
                          <a:solidFill>
                            <a:schemeClr val="tx1"/>
                          </a:solidFill>
                          <a:effectLst/>
                          <a:latin typeface="Courier New" pitchFamily="49" charset="0"/>
                          <a:cs typeface="Courier New" pitchFamily="49" charset="0"/>
                        </a:rPr>
                        <a:t>salary</a:t>
                      </a:r>
                      <a:endParaRPr kumimoji="0" lang="en-US" sz="2400" b="0" i="0" u="none" strike="noStrike" cap="none" normalizeH="0" baseline="-25000" dirty="0">
                        <a:ln>
                          <a:noFill/>
                        </a:ln>
                        <a:solidFill>
                          <a:schemeClr val="tx1"/>
                        </a:solidFill>
                        <a:effectLst/>
                        <a:latin typeface="Courier New" pitchFamily="49" charset="0"/>
                        <a:cs typeface="Courier New" pitchFamily="49" charset="0"/>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TC</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5182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Bob</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Math</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10K</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S</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5182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Ann</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CIS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20K</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5182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Ann</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CIS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30K</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TS</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5182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Sam</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30K</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TS</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bl>
          </a:graphicData>
        </a:graphic>
      </p:graphicFrame>
      <p:sp>
        <p:nvSpPr>
          <p:cNvPr id="15448" name="Freeform 117"/>
          <p:cNvSpPr>
            <a:spLocks/>
          </p:cNvSpPr>
          <p:nvPr>
            <p:custDataLst>
              <p:tags r:id="rId5"/>
            </p:custDataLst>
          </p:nvPr>
        </p:nvSpPr>
        <p:spPr bwMode="auto">
          <a:xfrm rot="155828">
            <a:off x="8299157" y="3286125"/>
            <a:ext cx="469900" cy="2571750"/>
          </a:xfrm>
          <a:custGeom>
            <a:avLst/>
            <a:gdLst>
              <a:gd name="T0" fmla="*/ 0 w 348"/>
              <a:gd name="T1" fmla="*/ 2147483647 h 1590"/>
              <a:gd name="T2" fmla="*/ 2147483647 w 348"/>
              <a:gd name="T3" fmla="*/ 0 h 1590"/>
              <a:gd name="T4" fmla="*/ 2147483647 w 348"/>
              <a:gd name="T5" fmla="*/ 2147483647 h 1590"/>
              <a:gd name="T6" fmla="*/ 2147483647 w 348"/>
              <a:gd name="T7" fmla="*/ 2147483647 h 1590"/>
              <a:gd name="T8" fmla="*/ 0 60000 65536"/>
              <a:gd name="T9" fmla="*/ 0 60000 65536"/>
              <a:gd name="T10" fmla="*/ 0 60000 65536"/>
              <a:gd name="T11" fmla="*/ 0 60000 65536"/>
              <a:gd name="T12" fmla="*/ 0 w 348"/>
              <a:gd name="T13" fmla="*/ 0 h 1590"/>
              <a:gd name="T14" fmla="*/ 348 w 348"/>
              <a:gd name="T15" fmla="*/ 1590 h 1590"/>
            </a:gdLst>
            <a:ahLst/>
            <a:cxnLst>
              <a:cxn ang="T8">
                <a:pos x="T0" y="T1"/>
              </a:cxn>
              <a:cxn ang="T9">
                <a:pos x="T2" y="T3"/>
              </a:cxn>
              <a:cxn ang="T10">
                <a:pos x="T4" y="T5"/>
              </a:cxn>
              <a:cxn ang="T11">
                <a:pos x="T6" y="T7"/>
              </a:cxn>
            </a:cxnLst>
            <a:rect l="T12" t="T13" r="T14" b="T15"/>
            <a:pathLst>
              <a:path w="348" h="1590">
                <a:moveTo>
                  <a:pt x="0" y="2"/>
                </a:moveTo>
                <a:lnTo>
                  <a:pt x="291" y="0"/>
                </a:lnTo>
                <a:lnTo>
                  <a:pt x="348" y="1587"/>
                </a:lnTo>
                <a:lnTo>
                  <a:pt x="45" y="159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0BD64A48-B733-9243-8BE8-93F2CA4C1D52}" type="slidenum">
              <a:rPr lang="en-US" smtClean="0"/>
              <a:pPr/>
              <a:t>15</a:t>
            </a:fld>
            <a:endParaRPr lang="en-US"/>
          </a:p>
        </p:txBody>
      </p:sp>
    </p:spTree>
    <p:extLst>
      <p:ext uri="{BB962C8B-B14F-4D97-AF65-F5344CB8AC3E}">
        <p14:creationId xmlns:p14="http://schemas.microsoft.com/office/powerpoint/2010/main" val="1398445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pPr eaLnBrk="1" hangingPunct="1"/>
            <a:r>
              <a:rPr lang="en-US"/>
              <a:t>Polyinstantiation</a:t>
            </a:r>
          </a:p>
        </p:txBody>
      </p:sp>
      <p:sp>
        <p:nvSpPr>
          <p:cNvPr id="16387" name="Rectangle 3"/>
          <p:cNvSpPr>
            <a:spLocks noGrp="1" noChangeArrowheads="1"/>
          </p:cNvSpPr>
          <p:nvPr>
            <p:ph type="body" idx="1"/>
            <p:custDataLst>
              <p:tags r:id="rId2"/>
            </p:custDataLst>
          </p:nvPr>
        </p:nvSpPr>
        <p:spPr/>
        <p:txBody>
          <a:bodyPr>
            <a:normAutofit/>
          </a:bodyPr>
          <a:lstStyle/>
          <a:p>
            <a:pPr algn="just" eaLnBrk="1" hangingPunct="1"/>
            <a:r>
              <a:rPr lang="en-US" sz="2600" dirty="0"/>
              <a:t>For </a:t>
            </a:r>
            <a:r>
              <a:rPr lang="en-US" sz="2600" dirty="0">
                <a:solidFill>
                  <a:srgbClr val="FF0000"/>
                </a:solidFill>
              </a:rPr>
              <a:t>read</a:t>
            </a:r>
            <a:r>
              <a:rPr lang="en-US" sz="2600" dirty="0"/>
              <a:t> operations, subjects have read access to instances of multilevel relations accessing data </a:t>
            </a:r>
            <a:r>
              <a:rPr lang="en-US" sz="2600" dirty="0">
                <a:solidFill>
                  <a:srgbClr val="FF0000"/>
                </a:solidFill>
              </a:rPr>
              <a:t>at their level or below.</a:t>
            </a:r>
          </a:p>
          <a:p>
            <a:pPr algn="just" eaLnBrk="1" hangingPunct="1"/>
            <a:endParaRPr lang="en-US" sz="2600" dirty="0">
              <a:solidFill>
                <a:srgbClr val="FF0000"/>
              </a:solidFill>
            </a:endParaRPr>
          </a:p>
          <a:p>
            <a:pPr algn="just" eaLnBrk="1" hangingPunct="1"/>
            <a:r>
              <a:rPr lang="en-US" sz="2600" dirty="0"/>
              <a:t>For </a:t>
            </a:r>
            <a:r>
              <a:rPr lang="en-US" sz="2600" dirty="0">
                <a:solidFill>
                  <a:srgbClr val="FF0000"/>
                </a:solidFill>
              </a:rPr>
              <a:t>write</a:t>
            </a:r>
            <a:r>
              <a:rPr lang="en-US" sz="2600" dirty="0"/>
              <a:t> (insert or update) operations, the effect depends on the access level of </a:t>
            </a:r>
            <a:r>
              <a:rPr lang="en-US" sz="2600" dirty="0">
                <a:solidFill>
                  <a:srgbClr val="FF0000"/>
                </a:solidFill>
              </a:rPr>
              <a:t>dominated by, incomparable with their level</a:t>
            </a:r>
          </a:p>
          <a:p>
            <a:pPr algn="just" eaLnBrk="1" hangingPunct="1"/>
            <a:endParaRPr lang="en-US" sz="2600" dirty="0">
              <a:solidFill>
                <a:srgbClr val="FF0000"/>
              </a:solidFill>
            </a:endParaRPr>
          </a:p>
        </p:txBody>
      </p:sp>
      <p:sp>
        <p:nvSpPr>
          <p:cNvPr id="2" name="Slide Number Placeholder 1"/>
          <p:cNvSpPr>
            <a:spLocks noGrp="1"/>
          </p:cNvSpPr>
          <p:nvPr>
            <p:ph type="sldNum" sz="quarter" idx="12"/>
          </p:nvPr>
        </p:nvSpPr>
        <p:spPr/>
        <p:txBody>
          <a:bodyPr/>
          <a:lstStyle/>
          <a:p>
            <a:fld id="{0BD64A48-B733-9243-8BE8-93F2CA4C1D52}" type="slidenum">
              <a:rPr lang="en-US" smtClean="0"/>
              <a:pPr/>
              <a:t>16</a:t>
            </a:fld>
            <a:endParaRPr lang="en-US"/>
          </a:p>
        </p:txBody>
      </p:sp>
    </p:spTree>
    <p:extLst>
      <p:ext uri="{BB962C8B-B14F-4D97-AF65-F5344CB8AC3E}">
        <p14:creationId xmlns:p14="http://schemas.microsoft.com/office/powerpoint/2010/main" val="4012883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custDataLst>
              <p:tags r:id="rId1"/>
            </p:custDataLst>
          </p:nvPr>
        </p:nvSpPr>
        <p:spPr>
          <a:xfrm>
            <a:off x="457200" y="274638"/>
            <a:ext cx="8229600" cy="777875"/>
          </a:xfrm>
        </p:spPr>
        <p:txBody>
          <a:bodyPr/>
          <a:lstStyle/>
          <a:p>
            <a:pPr eaLnBrk="1" hangingPunct="1"/>
            <a:r>
              <a:rPr lang="en-US"/>
              <a:t>Polyinstantiation</a:t>
            </a:r>
          </a:p>
        </p:txBody>
      </p:sp>
      <p:sp>
        <p:nvSpPr>
          <p:cNvPr id="17411" name="Rectangle 3"/>
          <p:cNvSpPr>
            <a:spLocks noGrp="1" noChangeArrowheads="1"/>
          </p:cNvSpPr>
          <p:nvPr>
            <p:ph type="body" sz="half" idx="1"/>
            <p:custDataLst>
              <p:tags r:id="rId2"/>
            </p:custDataLst>
          </p:nvPr>
        </p:nvSpPr>
        <p:spPr>
          <a:xfrm>
            <a:off x="457200" y="1225527"/>
            <a:ext cx="8291513" cy="2519362"/>
          </a:xfrm>
        </p:spPr>
        <p:txBody>
          <a:bodyPr>
            <a:noAutofit/>
          </a:bodyPr>
          <a:lstStyle/>
          <a:p>
            <a:pPr eaLnBrk="1" hangingPunct="1">
              <a:lnSpc>
                <a:spcPct val="80000"/>
              </a:lnSpc>
            </a:pPr>
            <a:r>
              <a:rPr lang="en-US" sz="2200" dirty="0"/>
              <a:t>Suppose an </a:t>
            </a:r>
            <a:r>
              <a:rPr lang="en-US" sz="2200" dirty="0">
                <a:solidFill>
                  <a:srgbClr val="FF0000"/>
                </a:solidFill>
              </a:rPr>
              <a:t>S-subject</a:t>
            </a:r>
            <a:r>
              <a:rPr lang="en-US" sz="2200" dirty="0"/>
              <a:t> (i.e., a subject with classification S) wants to execute the operation</a:t>
            </a:r>
          </a:p>
          <a:p>
            <a:pPr eaLnBrk="1" hangingPunct="1">
              <a:lnSpc>
                <a:spcPct val="80000"/>
              </a:lnSpc>
              <a:buFontTx/>
              <a:buNone/>
            </a:pPr>
            <a:r>
              <a:rPr lang="en-US" sz="2200" dirty="0"/>
              <a:t>		</a:t>
            </a:r>
            <a:r>
              <a:rPr lang="en-US" sz="2200" dirty="0">
                <a:solidFill>
                  <a:srgbClr val="FF0000"/>
                </a:solidFill>
              </a:rPr>
              <a:t>INSERT  INTO  EMPLOYEE</a:t>
            </a:r>
          </a:p>
          <a:p>
            <a:pPr eaLnBrk="1" hangingPunct="1">
              <a:lnSpc>
                <a:spcPct val="80000"/>
              </a:lnSpc>
              <a:buFontTx/>
              <a:buNone/>
            </a:pPr>
            <a:r>
              <a:rPr lang="en-US" sz="2200" dirty="0">
                <a:solidFill>
                  <a:srgbClr val="FF0000"/>
                </a:solidFill>
              </a:rPr>
              <a:t>                               VALUES  ‘Sam’, ‘Math’, ‘10K’</a:t>
            </a:r>
          </a:p>
          <a:p>
            <a:pPr eaLnBrk="1" hangingPunct="1">
              <a:lnSpc>
                <a:spcPct val="80000"/>
              </a:lnSpc>
              <a:buFontTx/>
              <a:buNone/>
            </a:pPr>
            <a:r>
              <a:rPr lang="en-US" sz="2200" dirty="0"/>
              <a:t>   The operation is applied to Figure 1 and the result will be Figure 2</a:t>
            </a:r>
          </a:p>
          <a:p>
            <a:pPr eaLnBrk="1" hangingPunct="1">
              <a:lnSpc>
                <a:spcPct val="80000"/>
              </a:lnSpc>
              <a:buFontTx/>
              <a:buNone/>
            </a:pPr>
            <a:r>
              <a:rPr lang="en-US" sz="2200" dirty="0"/>
              <a:t>   </a:t>
            </a:r>
          </a:p>
          <a:p>
            <a:pPr eaLnBrk="1" hangingPunct="1">
              <a:lnSpc>
                <a:spcPct val="80000"/>
              </a:lnSpc>
              <a:buFontTx/>
              <a:buNone/>
            </a:pPr>
            <a:r>
              <a:rPr lang="en-US" sz="2200" dirty="0"/>
              <a:t>    In this example, the subject clearance is dominated by the access class of data</a:t>
            </a:r>
          </a:p>
          <a:p>
            <a:pPr eaLnBrk="1" hangingPunct="1">
              <a:lnSpc>
                <a:spcPct val="80000"/>
              </a:lnSpc>
              <a:buFontTx/>
              <a:buNone/>
            </a:pPr>
            <a:r>
              <a:rPr lang="en-US" sz="2200" dirty="0"/>
              <a:t>    </a:t>
            </a:r>
          </a:p>
        </p:txBody>
      </p:sp>
      <p:graphicFrame>
        <p:nvGraphicFramePr>
          <p:cNvPr id="14405" name="Group 69"/>
          <p:cNvGraphicFramePr>
            <a:graphicFrameLocks noGrp="1"/>
          </p:cNvGraphicFramePr>
          <p:nvPr>
            <p:ph sz="half" idx="2"/>
            <p:custDataLst>
              <p:tags r:id="rId3"/>
            </p:custDataLst>
            <p:extLst>
              <p:ext uri="{D42A27DB-BD31-4B8C-83A1-F6EECF244321}">
                <p14:modId xmlns:p14="http://schemas.microsoft.com/office/powerpoint/2010/main" val="1015599139"/>
              </p:ext>
            </p:extLst>
          </p:nvPr>
        </p:nvGraphicFramePr>
        <p:xfrm>
          <a:off x="971550" y="3945276"/>
          <a:ext cx="6992938" cy="2378076"/>
        </p:xfrm>
        <a:graphic>
          <a:graphicData uri="http://schemas.openxmlformats.org/drawingml/2006/table">
            <a:tbl>
              <a:tblPr/>
              <a:tblGrid>
                <a:gridCol w="1000125">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1001712">
                  <a:extLst>
                    <a:ext uri="{9D8B030D-6E8A-4147-A177-3AD203B41FA5}">
                      <a16:colId xmlns:a16="http://schemas.microsoft.com/office/drawing/2014/main" val="20003"/>
                    </a:ext>
                  </a:extLst>
                </a:gridCol>
                <a:gridCol w="996950">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1000125">
                  <a:extLst>
                    <a:ext uri="{9D8B030D-6E8A-4147-A177-3AD203B41FA5}">
                      <a16:colId xmlns:a16="http://schemas.microsoft.com/office/drawing/2014/main" val="20006"/>
                    </a:ext>
                  </a:extLst>
                </a:gridCol>
              </a:tblGrid>
              <a:tr h="8231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User</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user</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Dept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dept</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Salary</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400" b="0" i="0" u="none" strike="noStrike" cap="none" normalizeH="0" baseline="-25000" dirty="0" err="1">
                          <a:ln>
                            <a:noFill/>
                          </a:ln>
                          <a:solidFill>
                            <a:schemeClr val="tx1"/>
                          </a:solidFill>
                          <a:effectLst/>
                          <a:latin typeface="Courier New" pitchFamily="49" charset="0"/>
                          <a:cs typeface="Courier New" pitchFamily="49" charset="0"/>
                        </a:rPr>
                        <a:t>salary</a:t>
                      </a:r>
                      <a:endParaRPr kumimoji="0" lang="en-US" sz="2400" b="0" i="0" u="none" strike="noStrike" cap="none" normalizeH="0" baseline="-25000" dirty="0">
                        <a:ln>
                          <a:noFill/>
                        </a:ln>
                        <a:solidFill>
                          <a:schemeClr val="tx1"/>
                        </a:solidFill>
                        <a:effectLst/>
                        <a:latin typeface="Courier New" pitchFamily="49" charset="0"/>
                        <a:cs typeface="Courier New" pitchFamily="49"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TC</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518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Bob</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Math</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10K</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518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Ann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30K</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518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2060"/>
                          </a:solidFill>
                          <a:effectLst/>
                          <a:latin typeface="Arial" charset="0"/>
                        </a:rPr>
                        <a:t>Sam</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2060"/>
                          </a:solidFill>
                          <a:effectLst/>
                          <a:latin typeface="Courier New" pitchFamily="49" charset="0"/>
                          <a:cs typeface="Courier New" pitchFamily="49" charset="0"/>
                        </a:rPr>
                        <a:t>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2060"/>
                          </a:solidFill>
                          <a:effectLst/>
                          <a:latin typeface="Arial" charset="0"/>
                        </a:rPr>
                        <a:t>CIS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2060"/>
                          </a:solidFill>
                          <a:effectLst/>
                          <a:latin typeface="Courier New" pitchFamily="49" charset="0"/>
                          <a:cs typeface="Courier New" pitchFamily="49" charset="0"/>
                        </a:rPr>
                        <a:t>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2060"/>
                          </a:solidFill>
                          <a:effectLst/>
                          <a:latin typeface="Arial" charset="0"/>
                        </a:rPr>
                        <a:t>30K</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2060"/>
                          </a:solidFill>
                          <a:effectLst/>
                          <a:latin typeface="Courier New" pitchFamily="49" charset="0"/>
                          <a:cs typeface="Courier New" pitchFamily="49" charset="0"/>
                        </a:rPr>
                        <a:t>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2060"/>
                          </a:solidFill>
                          <a:effectLst/>
                          <a:latin typeface="Courier New" pitchFamily="49" charset="0"/>
                          <a:cs typeface="Courier New" pitchFamily="49" charset="0"/>
                        </a:rPr>
                        <a:t>TS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bl>
          </a:graphicData>
        </a:graphic>
      </p:graphicFrame>
      <p:sp>
        <p:nvSpPr>
          <p:cNvPr id="17454" name="Text Box 70"/>
          <p:cNvSpPr txBox="1">
            <a:spLocks noChangeArrowheads="1"/>
          </p:cNvSpPr>
          <p:nvPr>
            <p:custDataLst>
              <p:tags r:id="rId4"/>
            </p:custDataLst>
          </p:nvPr>
        </p:nvSpPr>
        <p:spPr bwMode="auto">
          <a:xfrm>
            <a:off x="3059113" y="6372909"/>
            <a:ext cx="2209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dirty="0"/>
              <a:t>Figure 1</a:t>
            </a:r>
          </a:p>
        </p:txBody>
      </p:sp>
      <p:sp>
        <p:nvSpPr>
          <p:cNvPr id="2" name="Slide Number Placeholder 1"/>
          <p:cNvSpPr>
            <a:spLocks noGrp="1"/>
          </p:cNvSpPr>
          <p:nvPr>
            <p:ph type="sldNum" sz="quarter" idx="12"/>
          </p:nvPr>
        </p:nvSpPr>
        <p:spPr/>
        <p:txBody>
          <a:bodyPr/>
          <a:lstStyle/>
          <a:p>
            <a:fld id="{0C6C9EDC-3606-4ECB-BB51-BB725FCEA4BD}" type="slidenum">
              <a:rPr lang="en-US" smtClean="0"/>
              <a:pPr/>
              <a:t>17</a:t>
            </a:fld>
            <a:endParaRPr lang="en-US"/>
          </a:p>
        </p:txBody>
      </p:sp>
    </p:spTree>
    <p:extLst>
      <p:ext uri="{BB962C8B-B14F-4D97-AF65-F5344CB8AC3E}">
        <p14:creationId xmlns:p14="http://schemas.microsoft.com/office/powerpoint/2010/main" val="751300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20" name="Group 4"/>
          <p:cNvGraphicFramePr>
            <a:graphicFrameLocks noGrp="1"/>
          </p:cNvGraphicFramePr>
          <p:nvPr>
            <p:ph/>
            <p:custDataLst>
              <p:tags r:id="rId1"/>
            </p:custDataLst>
          </p:nvPr>
        </p:nvGraphicFramePr>
        <p:xfrm>
          <a:off x="642938" y="2071688"/>
          <a:ext cx="8218487" cy="2938463"/>
        </p:xfrm>
        <a:graphic>
          <a:graphicData uri="http://schemas.openxmlformats.org/drawingml/2006/table">
            <a:tbl>
              <a:tblPr/>
              <a:tblGrid>
                <a:gridCol w="1174750">
                  <a:extLst>
                    <a:ext uri="{9D8B030D-6E8A-4147-A177-3AD203B41FA5}">
                      <a16:colId xmlns:a16="http://schemas.microsoft.com/office/drawing/2014/main" val="20000"/>
                    </a:ext>
                  </a:extLst>
                </a:gridCol>
                <a:gridCol w="1173162">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3163">
                  <a:extLst>
                    <a:ext uri="{9D8B030D-6E8A-4147-A177-3AD203B41FA5}">
                      <a16:colId xmlns:a16="http://schemas.microsoft.com/office/drawing/2014/main" val="20003"/>
                    </a:ext>
                  </a:extLst>
                </a:gridCol>
                <a:gridCol w="1174750">
                  <a:extLst>
                    <a:ext uri="{9D8B030D-6E8A-4147-A177-3AD203B41FA5}">
                      <a16:colId xmlns:a16="http://schemas.microsoft.com/office/drawing/2014/main" val="20004"/>
                    </a:ext>
                  </a:extLst>
                </a:gridCol>
                <a:gridCol w="1173162">
                  <a:extLst>
                    <a:ext uri="{9D8B030D-6E8A-4147-A177-3AD203B41FA5}">
                      <a16:colId xmlns:a16="http://schemas.microsoft.com/office/drawing/2014/main" val="20005"/>
                    </a:ext>
                  </a:extLst>
                </a:gridCol>
                <a:gridCol w="1174750">
                  <a:extLst>
                    <a:ext uri="{9D8B030D-6E8A-4147-A177-3AD203B41FA5}">
                      <a16:colId xmlns:a16="http://schemas.microsoft.com/office/drawing/2014/main" val="20006"/>
                    </a:ext>
                  </a:extLst>
                </a:gridCol>
              </a:tblGrid>
              <a:tr h="587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user</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dept</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400" b="0" i="0" u="none" strike="noStrike" cap="none" normalizeH="0" baseline="-25000" dirty="0" err="1">
                          <a:ln>
                            <a:noFill/>
                          </a:ln>
                          <a:solidFill>
                            <a:schemeClr val="tx1"/>
                          </a:solidFill>
                          <a:effectLst/>
                          <a:latin typeface="Courier New" pitchFamily="49" charset="0"/>
                          <a:cs typeface="Courier New" pitchFamily="49" charset="0"/>
                        </a:rPr>
                        <a:t>salary</a:t>
                      </a:r>
                      <a:endParaRPr kumimoji="0" lang="en-US" sz="24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Arial" charset="0"/>
                        </a:rPr>
                        <a:t>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Arial" charset="0"/>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FF0000"/>
                          </a:solidFill>
                          <a:effectLst/>
                          <a:latin typeface="Arial" charset="0"/>
                        </a:rPr>
                        <a:t>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FF0000"/>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FF0000"/>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FF0000"/>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bl>
          </a:graphicData>
        </a:graphic>
      </p:graphicFrame>
      <p:sp>
        <p:nvSpPr>
          <p:cNvPr id="18484" name="Text Box 57"/>
          <p:cNvSpPr txBox="1">
            <a:spLocks noChangeArrowheads="1"/>
          </p:cNvSpPr>
          <p:nvPr>
            <p:custDataLst>
              <p:tags r:id="rId2"/>
            </p:custDataLst>
          </p:nvPr>
        </p:nvSpPr>
        <p:spPr bwMode="auto">
          <a:xfrm>
            <a:off x="3143250" y="5572125"/>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Figure 2</a:t>
            </a:r>
          </a:p>
        </p:txBody>
      </p:sp>
      <p:sp>
        <p:nvSpPr>
          <p:cNvPr id="2" name="Slide Number Placeholder 1"/>
          <p:cNvSpPr>
            <a:spLocks noGrp="1"/>
          </p:cNvSpPr>
          <p:nvPr>
            <p:ph type="sldNum" sz="quarter" idx="12"/>
          </p:nvPr>
        </p:nvSpPr>
        <p:spPr/>
        <p:txBody>
          <a:bodyPr/>
          <a:lstStyle/>
          <a:p>
            <a:fld id="{71784A74-3D17-4FBA-A623-DF53A8CB753A}" type="slidenum">
              <a:rPr lang="en-US" smtClean="0"/>
              <a:pPr/>
              <a:t>18</a:t>
            </a:fld>
            <a:endParaRPr lang="en-US"/>
          </a:p>
        </p:txBody>
      </p:sp>
    </p:spTree>
    <p:extLst>
      <p:ext uri="{BB962C8B-B14F-4D97-AF65-F5344CB8AC3E}">
        <p14:creationId xmlns:p14="http://schemas.microsoft.com/office/powerpoint/2010/main" val="896754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p:txBody>
          <a:bodyPr/>
          <a:lstStyle/>
          <a:p>
            <a:pPr eaLnBrk="1" hangingPunct="1"/>
            <a:r>
              <a:rPr lang="en-US"/>
              <a:t>Polyinstantiation</a:t>
            </a:r>
          </a:p>
        </p:txBody>
      </p:sp>
      <p:sp>
        <p:nvSpPr>
          <p:cNvPr id="19459" name="Rectangle 3"/>
          <p:cNvSpPr>
            <a:spLocks noGrp="1" noChangeArrowheads="1"/>
          </p:cNvSpPr>
          <p:nvPr>
            <p:ph type="body" sz="half" idx="1"/>
            <p:custDataLst>
              <p:tags r:id="rId2"/>
            </p:custDataLst>
          </p:nvPr>
        </p:nvSpPr>
        <p:spPr>
          <a:xfrm>
            <a:off x="457200" y="1196975"/>
            <a:ext cx="8291513" cy="2808288"/>
          </a:xfrm>
        </p:spPr>
        <p:txBody>
          <a:bodyPr/>
          <a:lstStyle/>
          <a:p>
            <a:pPr eaLnBrk="1" hangingPunct="1">
              <a:lnSpc>
                <a:spcPct val="80000"/>
              </a:lnSpc>
            </a:pPr>
            <a:r>
              <a:rPr lang="en-US" sz="2000" dirty="0"/>
              <a:t>Suppose an </a:t>
            </a:r>
            <a:r>
              <a:rPr lang="en-US" sz="2000" dirty="0">
                <a:solidFill>
                  <a:srgbClr val="FF0000"/>
                </a:solidFill>
              </a:rPr>
              <a:t>S-subject </a:t>
            </a:r>
            <a:r>
              <a:rPr lang="en-US" sz="2000" dirty="0"/>
              <a:t>(i.e., a subject with classification S) wants to execute the operation</a:t>
            </a:r>
          </a:p>
          <a:p>
            <a:pPr eaLnBrk="1" hangingPunct="1">
              <a:lnSpc>
                <a:spcPct val="80000"/>
              </a:lnSpc>
              <a:buFontTx/>
              <a:buNone/>
            </a:pPr>
            <a:r>
              <a:rPr lang="en-US" sz="2000" dirty="0"/>
              <a:t>	    </a:t>
            </a:r>
            <a:r>
              <a:rPr lang="en-US" sz="2000" dirty="0">
                <a:solidFill>
                  <a:srgbClr val="FF0000"/>
                </a:solidFill>
              </a:rPr>
              <a:t>UPDATE  EMPLOYEE</a:t>
            </a:r>
          </a:p>
          <a:p>
            <a:pPr eaLnBrk="1" hangingPunct="1">
              <a:lnSpc>
                <a:spcPct val="80000"/>
              </a:lnSpc>
              <a:buFontTx/>
              <a:buNone/>
            </a:pPr>
            <a:r>
              <a:rPr lang="en-US" sz="2000" dirty="0">
                <a:solidFill>
                  <a:srgbClr val="FF0000"/>
                </a:solidFill>
              </a:rPr>
              <a:t>          SET  Salary = ‘20K’  </a:t>
            </a:r>
          </a:p>
          <a:p>
            <a:pPr eaLnBrk="1" hangingPunct="1">
              <a:lnSpc>
                <a:spcPct val="80000"/>
              </a:lnSpc>
              <a:buFontTx/>
              <a:buNone/>
            </a:pPr>
            <a:r>
              <a:rPr lang="en-US" sz="2000" dirty="0">
                <a:solidFill>
                  <a:srgbClr val="FF0000"/>
                </a:solidFill>
              </a:rPr>
              <a:t>          WHERE  Name = ‘Ann’</a:t>
            </a:r>
          </a:p>
          <a:p>
            <a:pPr eaLnBrk="1" hangingPunct="1">
              <a:lnSpc>
                <a:spcPct val="80000"/>
              </a:lnSpc>
              <a:buFontTx/>
              <a:buNone/>
            </a:pPr>
            <a:r>
              <a:rPr lang="en-US" sz="2000" dirty="0"/>
              <a:t>   The operation is applied to Figure 1 and the result will be Figure 3</a:t>
            </a:r>
          </a:p>
          <a:p>
            <a:pPr eaLnBrk="1" hangingPunct="1">
              <a:lnSpc>
                <a:spcPct val="80000"/>
              </a:lnSpc>
              <a:buFontTx/>
              <a:buNone/>
            </a:pPr>
            <a:r>
              <a:rPr lang="en-US" sz="2000" dirty="0"/>
              <a:t>   </a:t>
            </a:r>
          </a:p>
          <a:p>
            <a:pPr eaLnBrk="1" hangingPunct="1">
              <a:lnSpc>
                <a:spcPct val="80000"/>
              </a:lnSpc>
              <a:buFontTx/>
              <a:buNone/>
            </a:pPr>
            <a:r>
              <a:rPr lang="en-US" sz="2000" dirty="0"/>
              <a:t>    In this example, the subject clearance is dominated by the access class of data</a:t>
            </a:r>
          </a:p>
        </p:txBody>
      </p:sp>
      <p:graphicFrame>
        <p:nvGraphicFramePr>
          <p:cNvPr id="15412" name="Group 52"/>
          <p:cNvGraphicFramePr>
            <a:graphicFrameLocks noGrp="1"/>
          </p:cNvGraphicFramePr>
          <p:nvPr>
            <p:ph sz="half" idx="2"/>
            <p:custDataLst>
              <p:tags r:id="rId3"/>
            </p:custDataLst>
          </p:nvPr>
        </p:nvGraphicFramePr>
        <p:xfrm>
          <a:off x="395288" y="4076700"/>
          <a:ext cx="8507412" cy="1919289"/>
        </p:xfrm>
        <a:graphic>
          <a:graphicData uri="http://schemas.openxmlformats.org/drawingml/2006/table">
            <a:tbl>
              <a:tblPr/>
              <a:tblGrid>
                <a:gridCol w="1217612">
                  <a:extLst>
                    <a:ext uri="{9D8B030D-6E8A-4147-A177-3AD203B41FA5}">
                      <a16:colId xmlns:a16="http://schemas.microsoft.com/office/drawing/2014/main" val="20000"/>
                    </a:ext>
                  </a:extLst>
                </a:gridCol>
                <a:gridCol w="1212850">
                  <a:extLst>
                    <a:ext uri="{9D8B030D-6E8A-4147-A177-3AD203B41FA5}">
                      <a16:colId xmlns:a16="http://schemas.microsoft.com/office/drawing/2014/main" val="20001"/>
                    </a:ext>
                  </a:extLst>
                </a:gridCol>
                <a:gridCol w="1214438">
                  <a:extLst>
                    <a:ext uri="{9D8B030D-6E8A-4147-A177-3AD203B41FA5}">
                      <a16:colId xmlns:a16="http://schemas.microsoft.com/office/drawing/2014/main" val="20002"/>
                    </a:ext>
                  </a:extLst>
                </a:gridCol>
                <a:gridCol w="1217612">
                  <a:extLst>
                    <a:ext uri="{9D8B030D-6E8A-4147-A177-3AD203B41FA5}">
                      <a16:colId xmlns:a16="http://schemas.microsoft.com/office/drawing/2014/main" val="20003"/>
                    </a:ext>
                  </a:extLst>
                </a:gridCol>
                <a:gridCol w="1214438">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1217612">
                  <a:extLst>
                    <a:ext uri="{9D8B030D-6E8A-4147-A177-3AD203B41FA5}">
                      <a16:colId xmlns:a16="http://schemas.microsoft.com/office/drawing/2014/main" val="20006"/>
                    </a:ext>
                  </a:extLst>
                </a:gridCol>
              </a:tblGrid>
              <a:tr h="620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C</a:t>
                      </a:r>
                      <a:r>
                        <a:rPr kumimoji="0" lang="en-US" sz="1800" b="0" i="0" u="none" strike="noStrike" cap="none" normalizeH="0" baseline="-25000" dirty="0" err="1">
                          <a:ln>
                            <a:noFill/>
                          </a:ln>
                          <a:solidFill>
                            <a:schemeClr val="tx1"/>
                          </a:solidFill>
                          <a:effectLst/>
                          <a:latin typeface="Arial" charset="0"/>
                        </a:rPr>
                        <a:t>user</a:t>
                      </a:r>
                      <a:endParaRPr kumimoji="0" lang="en-US" sz="18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C</a:t>
                      </a:r>
                      <a:r>
                        <a:rPr kumimoji="0" lang="en-US" sz="1800" b="0" i="0" u="none" strike="noStrike" cap="none" normalizeH="0" baseline="-25000" dirty="0" err="1">
                          <a:ln>
                            <a:noFill/>
                          </a:ln>
                          <a:solidFill>
                            <a:schemeClr val="tx1"/>
                          </a:solidFill>
                          <a:effectLst/>
                          <a:latin typeface="Arial" charset="0"/>
                        </a:rPr>
                        <a:t>dept</a:t>
                      </a:r>
                      <a:endParaRPr kumimoji="0" lang="en-US" sz="18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C</a:t>
                      </a:r>
                      <a:r>
                        <a:rPr kumimoji="0" lang="en-US" sz="1800" b="0" i="0" u="none" strike="noStrike" cap="none" normalizeH="0" baseline="-25000" dirty="0" err="1">
                          <a:ln>
                            <a:noFill/>
                          </a:ln>
                          <a:solidFill>
                            <a:schemeClr val="tx1"/>
                          </a:solidFill>
                          <a:effectLst/>
                          <a:latin typeface="Arial" charset="0"/>
                        </a:rPr>
                        <a:t>salary</a:t>
                      </a:r>
                      <a:endParaRPr kumimoji="0" lang="en-US" sz="18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530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2060"/>
                          </a:solidFill>
                          <a:effectLst/>
                          <a:latin typeface="Arial" charset="0"/>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2060"/>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bl>
          </a:graphicData>
        </a:graphic>
      </p:graphicFrame>
      <p:sp>
        <p:nvSpPr>
          <p:cNvPr id="19502" name="Text Box 53"/>
          <p:cNvSpPr txBox="1">
            <a:spLocks noChangeArrowheads="1"/>
          </p:cNvSpPr>
          <p:nvPr>
            <p:custDataLst>
              <p:tags r:id="rId4"/>
            </p:custDataLst>
          </p:nvPr>
        </p:nvSpPr>
        <p:spPr bwMode="auto">
          <a:xfrm>
            <a:off x="3132138" y="616585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Figure 1</a:t>
            </a:r>
          </a:p>
        </p:txBody>
      </p:sp>
      <p:sp>
        <p:nvSpPr>
          <p:cNvPr id="2" name="Slide Number Placeholder 1"/>
          <p:cNvSpPr>
            <a:spLocks noGrp="1"/>
          </p:cNvSpPr>
          <p:nvPr>
            <p:ph type="sldNum" sz="quarter" idx="12"/>
          </p:nvPr>
        </p:nvSpPr>
        <p:spPr/>
        <p:txBody>
          <a:bodyPr/>
          <a:lstStyle/>
          <a:p>
            <a:fld id="{0C6C9EDC-3606-4ECB-BB51-BB725FCEA4BD}" type="slidenum">
              <a:rPr lang="en-US" smtClean="0"/>
              <a:pPr/>
              <a:t>19</a:t>
            </a:fld>
            <a:endParaRPr lang="en-US" dirty="0"/>
          </a:p>
        </p:txBody>
      </p:sp>
    </p:spTree>
    <p:extLst>
      <p:ext uri="{BB962C8B-B14F-4D97-AF65-F5344CB8AC3E}">
        <p14:creationId xmlns:p14="http://schemas.microsoft.com/office/powerpoint/2010/main" val="190365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1"/>
            </p:custDataLst>
          </p:nvPr>
        </p:nvSpPr>
        <p:spPr>
          <a:xfrm>
            <a:off x="684213" y="1628775"/>
            <a:ext cx="7772400" cy="1470025"/>
          </a:xfrm>
        </p:spPr>
        <p:txBody>
          <a:bodyPr/>
          <a:lstStyle/>
          <a:p>
            <a:pPr eaLnBrk="1" hangingPunct="1"/>
            <a:r>
              <a:rPr lang="en-US" dirty="0" err="1"/>
              <a:t>Polyinstantiation</a:t>
            </a:r>
            <a:r>
              <a:rPr lang="en-US" dirty="0"/>
              <a:t> Problem</a:t>
            </a:r>
          </a:p>
        </p:txBody>
      </p:sp>
      <p:sp>
        <p:nvSpPr>
          <p:cNvPr id="2" name="Slide Number Placeholder 1"/>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extLst>
      <p:ext uri="{BB962C8B-B14F-4D97-AF65-F5344CB8AC3E}">
        <p14:creationId xmlns:p14="http://schemas.microsoft.com/office/powerpoint/2010/main" val="3573551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8" name="Group 4"/>
          <p:cNvGraphicFramePr>
            <a:graphicFrameLocks noGrp="1"/>
          </p:cNvGraphicFramePr>
          <p:nvPr>
            <p:ph/>
            <p:custDataLst>
              <p:tags r:id="rId1"/>
            </p:custDataLst>
          </p:nvPr>
        </p:nvGraphicFramePr>
        <p:xfrm>
          <a:off x="428625" y="1500188"/>
          <a:ext cx="8218488" cy="4017963"/>
        </p:xfrm>
        <a:graphic>
          <a:graphicData uri="http://schemas.openxmlformats.org/drawingml/2006/table">
            <a:tbl>
              <a:tblPr/>
              <a:tblGrid>
                <a:gridCol w="117475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3162">
                  <a:extLst>
                    <a:ext uri="{9D8B030D-6E8A-4147-A177-3AD203B41FA5}">
                      <a16:colId xmlns:a16="http://schemas.microsoft.com/office/drawing/2014/main" val="20003"/>
                    </a:ext>
                  </a:extLst>
                </a:gridCol>
                <a:gridCol w="1174750">
                  <a:extLst>
                    <a:ext uri="{9D8B030D-6E8A-4147-A177-3AD203B41FA5}">
                      <a16:colId xmlns:a16="http://schemas.microsoft.com/office/drawing/2014/main" val="20004"/>
                    </a:ext>
                  </a:extLst>
                </a:gridCol>
                <a:gridCol w="1173163">
                  <a:extLst>
                    <a:ext uri="{9D8B030D-6E8A-4147-A177-3AD203B41FA5}">
                      <a16:colId xmlns:a16="http://schemas.microsoft.com/office/drawing/2014/main" val="20005"/>
                    </a:ext>
                  </a:extLst>
                </a:gridCol>
                <a:gridCol w="1174750">
                  <a:extLst>
                    <a:ext uri="{9D8B030D-6E8A-4147-A177-3AD203B41FA5}">
                      <a16:colId xmlns:a16="http://schemas.microsoft.com/office/drawing/2014/main" val="20006"/>
                    </a:ext>
                  </a:extLst>
                </a:gridCol>
              </a:tblGrid>
              <a:tr h="803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user</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800" b="0" i="0" u="none" strike="noStrike" cap="none" normalizeH="0" baseline="-25000" dirty="0" err="1">
                          <a:ln>
                            <a:noFill/>
                          </a:ln>
                          <a:solidFill>
                            <a:schemeClr val="tx1"/>
                          </a:solidFill>
                          <a:effectLst/>
                          <a:latin typeface="Courier New" pitchFamily="49" charset="0"/>
                          <a:cs typeface="Courier New" pitchFamily="49" charset="0"/>
                        </a:rPr>
                        <a:t>dept</a:t>
                      </a:r>
                      <a:endParaRPr kumimoji="0" lang="en-US" sz="28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Courier New" pitchFamily="49" charset="0"/>
                          <a:cs typeface="Courier New" pitchFamily="49" charset="0"/>
                        </a:rPr>
                        <a:t>C</a:t>
                      </a:r>
                      <a:r>
                        <a:rPr kumimoji="0" lang="en-US" sz="2400" b="0" i="0" u="none" strike="noStrike" cap="none" normalizeH="0" baseline="-25000" dirty="0" err="1">
                          <a:ln>
                            <a:noFill/>
                          </a:ln>
                          <a:solidFill>
                            <a:schemeClr val="tx1"/>
                          </a:solidFill>
                          <a:effectLst/>
                          <a:latin typeface="Courier New" pitchFamily="49" charset="0"/>
                          <a:cs typeface="Courier New" pitchFamily="49" charset="0"/>
                        </a:rPr>
                        <a:t>salary</a:t>
                      </a:r>
                      <a:endParaRPr kumimoji="0" lang="en-US" sz="2400" b="0"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803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804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Arial" charset="0"/>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2060"/>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803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803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New" pitchFamily="49" charset="0"/>
                          <a:cs typeface="Courier New" pitchFamily="49"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bl>
          </a:graphicData>
        </a:graphic>
      </p:graphicFrame>
      <p:sp>
        <p:nvSpPr>
          <p:cNvPr id="20532" name="Text Box 57"/>
          <p:cNvSpPr txBox="1">
            <a:spLocks noChangeArrowheads="1"/>
          </p:cNvSpPr>
          <p:nvPr>
            <p:custDataLst>
              <p:tags r:id="rId2"/>
            </p:custDataLst>
          </p:nvPr>
        </p:nvSpPr>
        <p:spPr bwMode="auto">
          <a:xfrm>
            <a:off x="3357563" y="5929313"/>
            <a:ext cx="220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Figure 3</a:t>
            </a:r>
          </a:p>
        </p:txBody>
      </p:sp>
      <p:sp>
        <p:nvSpPr>
          <p:cNvPr id="2" name="Slide Number Placeholder 1"/>
          <p:cNvSpPr>
            <a:spLocks noGrp="1"/>
          </p:cNvSpPr>
          <p:nvPr>
            <p:ph type="sldNum" sz="quarter" idx="12"/>
          </p:nvPr>
        </p:nvSpPr>
        <p:spPr/>
        <p:txBody>
          <a:bodyPr/>
          <a:lstStyle/>
          <a:p>
            <a:fld id="{71784A74-3D17-4FBA-A623-DF53A8CB753A}" type="slidenum">
              <a:rPr lang="en-US" smtClean="0"/>
              <a:pPr/>
              <a:t>20</a:t>
            </a:fld>
            <a:endParaRPr lang="en-US"/>
          </a:p>
        </p:txBody>
      </p:sp>
    </p:spTree>
    <p:extLst>
      <p:ext uri="{BB962C8B-B14F-4D97-AF65-F5344CB8AC3E}">
        <p14:creationId xmlns:p14="http://schemas.microsoft.com/office/powerpoint/2010/main" val="316003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a:xfrm>
            <a:off x="1066800" y="381000"/>
            <a:ext cx="7772400" cy="816735"/>
          </a:xfrm>
        </p:spPr>
        <p:txBody>
          <a:bodyPr/>
          <a:lstStyle/>
          <a:p>
            <a:pPr eaLnBrk="1" hangingPunct="1"/>
            <a:r>
              <a:rPr lang="en-US" dirty="0" err="1"/>
              <a:t>Polyinstantiation</a:t>
            </a:r>
            <a:endParaRPr lang="en-US" dirty="0"/>
          </a:p>
        </p:txBody>
      </p:sp>
      <p:sp>
        <p:nvSpPr>
          <p:cNvPr id="21507" name="Rectangle 3"/>
          <p:cNvSpPr>
            <a:spLocks noGrp="1" noChangeArrowheads="1"/>
          </p:cNvSpPr>
          <p:nvPr>
            <p:ph type="body" sz="half" idx="1"/>
            <p:custDataLst>
              <p:tags r:id="rId2"/>
            </p:custDataLst>
          </p:nvPr>
        </p:nvSpPr>
        <p:spPr>
          <a:xfrm>
            <a:off x="457200" y="1341438"/>
            <a:ext cx="8362950" cy="2735262"/>
          </a:xfrm>
        </p:spPr>
        <p:txBody>
          <a:bodyPr>
            <a:normAutofit/>
          </a:bodyPr>
          <a:lstStyle/>
          <a:p>
            <a:pPr eaLnBrk="1" hangingPunct="1">
              <a:lnSpc>
                <a:spcPct val="80000"/>
              </a:lnSpc>
            </a:pPr>
            <a:r>
              <a:rPr lang="en-US" sz="2000" dirty="0"/>
              <a:t>Suppose a </a:t>
            </a:r>
            <a:r>
              <a:rPr lang="en-US" sz="2000" dirty="0">
                <a:solidFill>
                  <a:srgbClr val="FF0000"/>
                </a:solidFill>
              </a:rPr>
              <a:t>TS-subject</a:t>
            </a:r>
            <a:r>
              <a:rPr lang="en-US" sz="2000" dirty="0"/>
              <a:t> (i.e., a subject with classification TS) wants to execute the operation</a:t>
            </a:r>
          </a:p>
          <a:p>
            <a:pPr eaLnBrk="1" hangingPunct="1">
              <a:lnSpc>
                <a:spcPct val="80000"/>
              </a:lnSpc>
              <a:buFontTx/>
              <a:buNone/>
            </a:pPr>
            <a:r>
              <a:rPr lang="en-US" sz="2000" dirty="0"/>
              <a:t>		</a:t>
            </a:r>
            <a:r>
              <a:rPr lang="en-US" sz="2000" dirty="0">
                <a:solidFill>
                  <a:srgbClr val="FF0000"/>
                </a:solidFill>
              </a:rPr>
              <a:t>UPDATE  EMPLOYEE</a:t>
            </a:r>
          </a:p>
          <a:p>
            <a:pPr eaLnBrk="1" hangingPunct="1">
              <a:lnSpc>
                <a:spcPct val="80000"/>
              </a:lnSpc>
              <a:buFontTx/>
              <a:buNone/>
            </a:pPr>
            <a:r>
              <a:rPr lang="en-US" sz="2000" dirty="0">
                <a:solidFill>
                  <a:srgbClr val="FF0000"/>
                </a:solidFill>
              </a:rPr>
              <a:t>                SET  </a:t>
            </a:r>
            <a:r>
              <a:rPr lang="en-US" sz="2000" dirty="0" err="1">
                <a:solidFill>
                  <a:srgbClr val="FF0000"/>
                </a:solidFill>
              </a:rPr>
              <a:t>Dept</a:t>
            </a:r>
            <a:r>
              <a:rPr lang="en-US" sz="2000" dirty="0">
                <a:solidFill>
                  <a:srgbClr val="FF0000"/>
                </a:solidFill>
              </a:rPr>
              <a:t> = ‘Math’  </a:t>
            </a:r>
          </a:p>
          <a:p>
            <a:pPr eaLnBrk="1" hangingPunct="1">
              <a:lnSpc>
                <a:spcPct val="80000"/>
              </a:lnSpc>
              <a:buFontTx/>
              <a:buNone/>
            </a:pPr>
            <a:r>
              <a:rPr lang="en-US" sz="2000" dirty="0">
                <a:solidFill>
                  <a:srgbClr val="FF0000"/>
                </a:solidFill>
              </a:rPr>
              <a:t>                WHERE  Name = ‘Ann’</a:t>
            </a:r>
          </a:p>
          <a:p>
            <a:pPr eaLnBrk="1" hangingPunct="1">
              <a:lnSpc>
                <a:spcPct val="80000"/>
              </a:lnSpc>
              <a:buFontTx/>
              <a:buNone/>
            </a:pPr>
            <a:r>
              <a:rPr lang="en-US" sz="2000" dirty="0"/>
              <a:t>    The operation is applied to Figure 3 and the result will be Figure 5 given next, where multiple rows are added</a:t>
            </a:r>
          </a:p>
          <a:p>
            <a:pPr eaLnBrk="1" hangingPunct="1">
              <a:lnSpc>
                <a:spcPct val="80000"/>
              </a:lnSpc>
              <a:buFontTx/>
              <a:buNone/>
            </a:pPr>
            <a:r>
              <a:rPr lang="en-US" sz="2000" dirty="0"/>
              <a:t>   </a:t>
            </a:r>
          </a:p>
          <a:p>
            <a:pPr eaLnBrk="1" hangingPunct="1">
              <a:lnSpc>
                <a:spcPct val="80000"/>
              </a:lnSpc>
              <a:buFontTx/>
              <a:buNone/>
            </a:pPr>
            <a:r>
              <a:rPr lang="en-US" sz="2000" dirty="0"/>
              <a:t>    In this example, the subject clearance  dominates the access class of data</a:t>
            </a:r>
          </a:p>
        </p:txBody>
      </p:sp>
      <p:graphicFrame>
        <p:nvGraphicFramePr>
          <p:cNvPr id="16450" name="Group 66"/>
          <p:cNvGraphicFramePr>
            <a:graphicFrameLocks noGrp="1"/>
          </p:cNvGraphicFramePr>
          <p:nvPr>
            <p:ph sz="half" idx="2"/>
            <p:custDataLst>
              <p:tags r:id="rId3"/>
            </p:custDataLst>
          </p:nvPr>
        </p:nvGraphicFramePr>
        <p:xfrm>
          <a:off x="179388" y="4292600"/>
          <a:ext cx="8748712" cy="1828800"/>
        </p:xfrm>
        <a:graphic>
          <a:graphicData uri="http://schemas.openxmlformats.org/drawingml/2006/table">
            <a:tbl>
              <a:tblPr/>
              <a:tblGrid>
                <a:gridCol w="1252537">
                  <a:extLst>
                    <a:ext uri="{9D8B030D-6E8A-4147-A177-3AD203B41FA5}">
                      <a16:colId xmlns:a16="http://schemas.microsoft.com/office/drawing/2014/main" val="20000"/>
                    </a:ext>
                  </a:extLst>
                </a:gridCol>
                <a:gridCol w="1247775">
                  <a:extLst>
                    <a:ext uri="{9D8B030D-6E8A-4147-A177-3AD203B41FA5}">
                      <a16:colId xmlns:a16="http://schemas.microsoft.com/office/drawing/2014/main" val="20001"/>
                    </a:ext>
                  </a:extLst>
                </a:gridCol>
                <a:gridCol w="1247775">
                  <a:extLst>
                    <a:ext uri="{9D8B030D-6E8A-4147-A177-3AD203B41FA5}">
                      <a16:colId xmlns:a16="http://schemas.microsoft.com/office/drawing/2014/main" val="20002"/>
                    </a:ext>
                  </a:extLst>
                </a:gridCol>
                <a:gridCol w="1252538">
                  <a:extLst>
                    <a:ext uri="{9D8B030D-6E8A-4147-A177-3AD203B41FA5}">
                      <a16:colId xmlns:a16="http://schemas.microsoft.com/office/drawing/2014/main" val="20003"/>
                    </a:ext>
                  </a:extLst>
                </a:gridCol>
                <a:gridCol w="1247775">
                  <a:extLst>
                    <a:ext uri="{9D8B030D-6E8A-4147-A177-3AD203B41FA5}">
                      <a16:colId xmlns:a16="http://schemas.microsoft.com/office/drawing/2014/main" val="20004"/>
                    </a:ext>
                  </a:extLst>
                </a:gridCol>
                <a:gridCol w="1247775">
                  <a:extLst>
                    <a:ext uri="{9D8B030D-6E8A-4147-A177-3AD203B41FA5}">
                      <a16:colId xmlns:a16="http://schemas.microsoft.com/office/drawing/2014/main" val="20005"/>
                    </a:ext>
                  </a:extLst>
                </a:gridCol>
                <a:gridCol w="1252537">
                  <a:extLst>
                    <a:ext uri="{9D8B030D-6E8A-4147-A177-3AD203B41FA5}">
                      <a16:colId xmlns:a16="http://schemas.microsoft.com/office/drawing/2014/main" val="20006"/>
                    </a:ext>
                  </a:extLst>
                </a:gridCol>
              </a:tblGrid>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C</a:t>
                      </a:r>
                      <a:r>
                        <a:rPr kumimoji="0" lang="en-US" sz="1800" b="0" i="0" u="none" strike="noStrike" cap="none" normalizeH="0" baseline="-25000" dirty="0" err="1">
                          <a:ln>
                            <a:noFill/>
                          </a:ln>
                          <a:solidFill>
                            <a:schemeClr val="tx1"/>
                          </a:solidFill>
                          <a:effectLst/>
                          <a:latin typeface="Arial" charset="0"/>
                        </a:rPr>
                        <a:t>user</a:t>
                      </a:r>
                      <a:endParaRPr kumimoji="0" lang="en-US" sz="18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C</a:t>
                      </a:r>
                      <a:r>
                        <a:rPr kumimoji="0" lang="en-US" sz="1800" b="0" i="0" u="none" strike="noStrike" cap="none" normalizeH="0" baseline="-25000" dirty="0" err="1">
                          <a:ln>
                            <a:noFill/>
                          </a:ln>
                          <a:solidFill>
                            <a:schemeClr val="tx1"/>
                          </a:solidFill>
                          <a:effectLst/>
                          <a:latin typeface="Arial" charset="0"/>
                        </a:rPr>
                        <a:t>dept</a:t>
                      </a:r>
                      <a:endParaRPr kumimoji="0" lang="en-US" sz="18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C</a:t>
                      </a:r>
                      <a:r>
                        <a:rPr kumimoji="0" lang="en-US" sz="1800" b="0" i="0" u="none" strike="noStrike" cap="none" normalizeH="0" baseline="-25000" dirty="0" err="1">
                          <a:ln>
                            <a:noFill/>
                          </a:ln>
                          <a:solidFill>
                            <a:schemeClr val="tx1"/>
                          </a:solidFill>
                          <a:effectLst/>
                          <a:latin typeface="Arial" charset="0"/>
                        </a:rPr>
                        <a:t>salary</a:t>
                      </a:r>
                      <a:endParaRPr kumimoji="0" lang="en-US" sz="18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2060"/>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2060"/>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B0F0"/>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B0F0"/>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bl>
          </a:graphicData>
        </a:graphic>
      </p:graphicFrame>
      <p:sp>
        <p:nvSpPr>
          <p:cNvPr id="21558" name="Text Box 67"/>
          <p:cNvSpPr txBox="1">
            <a:spLocks noChangeArrowheads="1"/>
          </p:cNvSpPr>
          <p:nvPr>
            <p:custDataLst>
              <p:tags r:id="rId4"/>
            </p:custDataLst>
          </p:nvPr>
        </p:nvSpPr>
        <p:spPr bwMode="auto">
          <a:xfrm>
            <a:off x="3059113" y="6308725"/>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Figure 3</a:t>
            </a:r>
          </a:p>
        </p:txBody>
      </p:sp>
      <p:sp>
        <p:nvSpPr>
          <p:cNvPr id="2" name="Slide Number Placeholder 1"/>
          <p:cNvSpPr>
            <a:spLocks noGrp="1"/>
          </p:cNvSpPr>
          <p:nvPr>
            <p:ph type="sldNum" sz="quarter" idx="12"/>
          </p:nvPr>
        </p:nvSpPr>
        <p:spPr/>
        <p:txBody>
          <a:bodyPr/>
          <a:lstStyle/>
          <a:p>
            <a:fld id="{0C6C9EDC-3606-4ECB-BB51-BB725FCEA4BD}" type="slidenum">
              <a:rPr lang="en-US" smtClean="0"/>
              <a:pPr/>
              <a:t>21</a:t>
            </a:fld>
            <a:endParaRPr lang="en-US"/>
          </a:p>
        </p:txBody>
      </p:sp>
    </p:spTree>
    <p:extLst>
      <p:ext uri="{BB962C8B-B14F-4D97-AF65-F5344CB8AC3E}">
        <p14:creationId xmlns:p14="http://schemas.microsoft.com/office/powerpoint/2010/main" val="111866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p:txBody>
          <a:bodyPr/>
          <a:lstStyle/>
          <a:p>
            <a:pPr eaLnBrk="1" hangingPunct="1"/>
            <a:r>
              <a:rPr lang="en-US"/>
              <a:t>Polyinstantiation</a:t>
            </a:r>
          </a:p>
        </p:txBody>
      </p:sp>
      <p:graphicFrame>
        <p:nvGraphicFramePr>
          <p:cNvPr id="17411" name="Group 3"/>
          <p:cNvGraphicFramePr>
            <a:graphicFrameLocks noGrp="1"/>
          </p:cNvGraphicFramePr>
          <p:nvPr>
            <p:ph idx="1"/>
            <p:custDataLst>
              <p:tags r:id="rId2"/>
            </p:custDataLst>
          </p:nvPr>
        </p:nvGraphicFramePr>
        <p:xfrm>
          <a:off x="457200" y="1600200"/>
          <a:ext cx="8229600" cy="4164024"/>
        </p:xfrm>
        <a:graphic>
          <a:graphicData uri="http://schemas.openxmlformats.org/drawingml/2006/table">
            <a:tbl>
              <a:tblPr/>
              <a:tblGrid>
                <a:gridCol w="1176338">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6337">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174750">
                  <a:extLst>
                    <a:ext uri="{9D8B030D-6E8A-4147-A177-3AD203B41FA5}">
                      <a16:colId xmlns:a16="http://schemas.microsoft.com/office/drawing/2014/main" val="20005"/>
                    </a:ext>
                  </a:extLst>
                </a:gridCol>
                <a:gridCol w="1176337">
                  <a:extLst>
                    <a:ext uri="{9D8B030D-6E8A-4147-A177-3AD203B41FA5}">
                      <a16:colId xmlns:a16="http://schemas.microsoft.com/office/drawing/2014/main" val="20006"/>
                    </a:ext>
                  </a:extLst>
                </a:gridCol>
              </a:tblGrid>
              <a:tr h="7571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User</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Arial" charset="0"/>
                        </a:rPr>
                        <a:t>C</a:t>
                      </a:r>
                      <a:r>
                        <a:rPr kumimoji="0" lang="en-US" sz="2800" b="0" i="0" u="none" strike="noStrike" cap="none" normalizeH="0" baseline="-25000" dirty="0" err="1">
                          <a:ln>
                            <a:noFill/>
                          </a:ln>
                          <a:solidFill>
                            <a:schemeClr val="tx1"/>
                          </a:solidFill>
                          <a:effectLst/>
                          <a:latin typeface="Arial" charset="0"/>
                        </a:rPr>
                        <a:t>user</a:t>
                      </a:r>
                      <a:endParaRPr kumimoji="0" lang="en-US" sz="2800" b="0" i="0" u="none" strike="noStrike" cap="none" normalizeH="0" baseline="-25000" dirty="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Dept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Arial" charset="0"/>
                        </a:rPr>
                        <a:t>C</a:t>
                      </a:r>
                      <a:r>
                        <a:rPr kumimoji="0" lang="en-US" sz="2800" b="0" i="0" u="none" strike="noStrike" cap="none" normalizeH="0" baseline="-25000" dirty="0" err="1">
                          <a:ln>
                            <a:noFill/>
                          </a:ln>
                          <a:solidFill>
                            <a:schemeClr val="tx1"/>
                          </a:solidFill>
                          <a:effectLst/>
                          <a:latin typeface="Arial" charset="0"/>
                        </a:rPr>
                        <a:t>dept</a:t>
                      </a:r>
                      <a:endParaRPr kumimoji="0" lang="en-US" sz="2800" b="0" i="0" u="none" strike="noStrike" cap="none" normalizeH="0" baseline="-25000" dirty="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Salary</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Arial" charset="0"/>
                        </a:rPr>
                        <a:t>C</a:t>
                      </a:r>
                      <a:r>
                        <a:rPr kumimoji="0" lang="en-US" sz="2400" b="0" i="0" u="none" strike="noStrike" cap="none" normalizeH="0" baseline="-25000" dirty="0" err="1">
                          <a:ln>
                            <a:noFill/>
                          </a:ln>
                          <a:solidFill>
                            <a:schemeClr val="tx1"/>
                          </a:solidFill>
                          <a:effectLst/>
                          <a:latin typeface="Arial" charset="0"/>
                        </a:rPr>
                        <a:t>salary</a:t>
                      </a:r>
                      <a:endParaRPr kumimoji="0" lang="en-US" sz="2400" b="0" i="0" u="none" strike="noStrike" cap="none" normalizeH="0" baseline="-25000" dirty="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TC</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5181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Bob</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Math</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10K</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5238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Ann</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accent2"/>
                          </a:solidFill>
                          <a:effectLst/>
                          <a:latin typeface="Arial" charset="0"/>
                        </a:rPr>
                        <a:t>CIS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accent2"/>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30K</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5181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Ann</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Math</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30K</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5181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Ann</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hlink"/>
                          </a:solidFill>
                          <a:effectLst/>
                          <a:latin typeface="Arial" charset="0"/>
                        </a:rPr>
                        <a:t>CIS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hlink"/>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20K</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r h="571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Ann</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FF0000"/>
                          </a:solidFill>
                          <a:effectLst/>
                          <a:latin typeface="Arial" charset="0"/>
                        </a:rPr>
                        <a:t>Math</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20K</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5"/>
                  </a:ext>
                </a:extLst>
              </a:tr>
              <a:tr h="7571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Sam</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30K</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6"/>
                  </a:ext>
                </a:extLst>
              </a:tr>
            </a:tbl>
          </a:graphicData>
        </a:graphic>
      </p:graphicFrame>
      <p:sp>
        <p:nvSpPr>
          <p:cNvPr id="22597" name="Text Box 75"/>
          <p:cNvSpPr txBox="1">
            <a:spLocks noChangeArrowheads="1"/>
          </p:cNvSpPr>
          <p:nvPr>
            <p:custDataLst>
              <p:tags r:id="rId3"/>
            </p:custDataLst>
          </p:nvPr>
        </p:nvSpPr>
        <p:spPr bwMode="auto">
          <a:xfrm>
            <a:off x="3581400" y="6019800"/>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Figure 5</a:t>
            </a:r>
          </a:p>
        </p:txBody>
      </p:sp>
      <p:sp>
        <p:nvSpPr>
          <p:cNvPr id="2" name="Slide Number Placeholder 1"/>
          <p:cNvSpPr>
            <a:spLocks noGrp="1"/>
          </p:cNvSpPr>
          <p:nvPr>
            <p:ph type="sldNum" sz="quarter" idx="12"/>
          </p:nvPr>
        </p:nvSpPr>
        <p:spPr/>
        <p:txBody>
          <a:bodyPr/>
          <a:lstStyle/>
          <a:p>
            <a:fld id="{4AD0B027-1B67-4B64-B52E-3A80DEEA6B4A}" type="slidenum">
              <a:rPr lang="en-US" smtClean="0"/>
              <a:pPr/>
              <a:t>22</a:t>
            </a:fld>
            <a:endParaRPr lang="en-US"/>
          </a:p>
        </p:txBody>
      </p:sp>
    </p:spTree>
    <p:extLst>
      <p:ext uri="{BB962C8B-B14F-4D97-AF65-F5344CB8AC3E}">
        <p14:creationId xmlns:p14="http://schemas.microsoft.com/office/powerpoint/2010/main" val="2365431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p:txBody>
          <a:bodyPr/>
          <a:lstStyle/>
          <a:p>
            <a:pPr eaLnBrk="1" hangingPunct="1"/>
            <a:r>
              <a:rPr lang="en-US"/>
              <a:t>ML relations –  polyinstantiation</a:t>
            </a:r>
          </a:p>
        </p:txBody>
      </p:sp>
      <p:sp>
        <p:nvSpPr>
          <p:cNvPr id="23555" name="Rectangle 3"/>
          <p:cNvSpPr>
            <a:spLocks noGrp="1" noChangeArrowheads="1"/>
          </p:cNvSpPr>
          <p:nvPr>
            <p:ph type="body" idx="1"/>
            <p:custDataLst>
              <p:tags r:id="rId2"/>
            </p:custDataLst>
          </p:nvPr>
        </p:nvSpPr>
        <p:spPr>
          <a:xfrm>
            <a:off x="228600" y="1447800"/>
            <a:ext cx="8458200" cy="4648200"/>
          </a:xfrm>
        </p:spPr>
        <p:txBody>
          <a:bodyPr>
            <a:noAutofit/>
          </a:bodyPr>
          <a:lstStyle/>
          <a:p>
            <a:pPr algn="just" eaLnBrk="1" hangingPunct="1">
              <a:lnSpc>
                <a:spcPct val="80000"/>
              </a:lnSpc>
            </a:pPr>
            <a:r>
              <a:rPr lang="en-US" sz="2200" dirty="0"/>
              <a:t>The introduction of data classification in relational DBMS introduces </a:t>
            </a:r>
            <a:r>
              <a:rPr lang="en-US" sz="2200" dirty="0" err="1"/>
              <a:t>polyinstantiation</a:t>
            </a:r>
            <a:endParaRPr lang="en-US" sz="2200" dirty="0"/>
          </a:p>
          <a:p>
            <a:pPr algn="just" eaLnBrk="1" hangingPunct="1">
              <a:lnSpc>
                <a:spcPct val="80000"/>
              </a:lnSpc>
            </a:pPr>
            <a:r>
              <a:rPr lang="en-US" sz="2200" dirty="0"/>
              <a:t>Several approaches have been developed to handle this problem</a:t>
            </a:r>
          </a:p>
          <a:p>
            <a:pPr lvl="1" algn="just" eaLnBrk="1" hangingPunct="1">
              <a:lnSpc>
                <a:spcPct val="80000"/>
              </a:lnSpc>
            </a:pPr>
            <a:r>
              <a:rPr lang="en-US" sz="2200" dirty="0"/>
              <a:t>Approaches that allows </a:t>
            </a:r>
            <a:r>
              <a:rPr lang="en-US" sz="2200" dirty="0" err="1"/>
              <a:t>polyinstantion</a:t>
            </a:r>
            <a:endParaRPr lang="en-US" sz="2200" dirty="0"/>
          </a:p>
          <a:p>
            <a:pPr lvl="2" algn="just" eaLnBrk="1" hangingPunct="1">
              <a:lnSpc>
                <a:spcPct val="80000"/>
              </a:lnSpc>
            </a:pPr>
            <a:r>
              <a:rPr lang="en-US" sz="2200" dirty="0" err="1">
                <a:solidFill>
                  <a:srgbClr val="FF0000"/>
                </a:solidFill>
              </a:rPr>
              <a:t>Sandhu&amp;Jajodia</a:t>
            </a:r>
            <a:r>
              <a:rPr lang="en-US" sz="2200" dirty="0">
                <a:solidFill>
                  <a:srgbClr val="FF0000"/>
                </a:solidFill>
              </a:rPr>
              <a:t>, </a:t>
            </a:r>
            <a:r>
              <a:rPr lang="en-US" sz="2200" dirty="0" err="1">
                <a:solidFill>
                  <a:srgbClr val="FF0000"/>
                </a:solidFill>
              </a:rPr>
              <a:t>SeaView</a:t>
            </a:r>
            <a:r>
              <a:rPr lang="en-US" sz="2200" dirty="0">
                <a:solidFill>
                  <a:srgbClr val="FF0000"/>
                </a:solidFill>
              </a:rPr>
              <a:t> Model by Denning et al.</a:t>
            </a:r>
          </a:p>
          <a:p>
            <a:pPr lvl="3" algn="just" eaLnBrk="1" hangingPunct="1">
              <a:lnSpc>
                <a:spcPct val="80000"/>
              </a:lnSpc>
            </a:pPr>
            <a:r>
              <a:rPr lang="en-US" sz="2200" dirty="0">
                <a:solidFill>
                  <a:srgbClr val="FF0000"/>
                </a:solidFill>
              </a:rPr>
              <a:t>These approaches define the key of a multilevel relation to be a combination of the original key attributes and their classifications</a:t>
            </a:r>
          </a:p>
          <a:p>
            <a:pPr lvl="2" algn="just" eaLnBrk="1" hangingPunct="1">
              <a:lnSpc>
                <a:spcPct val="80000"/>
              </a:lnSpc>
            </a:pPr>
            <a:r>
              <a:rPr lang="en-US" sz="2200" dirty="0">
                <a:solidFill>
                  <a:srgbClr val="FF0000"/>
                </a:solidFill>
              </a:rPr>
              <a:t>Belief-based model by Smith and </a:t>
            </a:r>
            <a:r>
              <a:rPr lang="en-US" sz="2200" dirty="0" err="1">
                <a:solidFill>
                  <a:srgbClr val="FF0000"/>
                </a:solidFill>
              </a:rPr>
              <a:t>Winslett</a:t>
            </a:r>
            <a:endParaRPr lang="en-US" sz="2200" dirty="0">
              <a:solidFill>
                <a:srgbClr val="FF0000"/>
              </a:solidFill>
            </a:endParaRPr>
          </a:p>
          <a:p>
            <a:pPr lvl="1" algn="just" eaLnBrk="1" hangingPunct="1">
              <a:lnSpc>
                <a:spcPct val="80000"/>
              </a:lnSpc>
            </a:pPr>
            <a:r>
              <a:rPr lang="en-US" sz="2200" dirty="0"/>
              <a:t>Approaches that prevent </a:t>
            </a:r>
            <a:r>
              <a:rPr lang="en-US" sz="2200" dirty="0" err="1"/>
              <a:t>polyinstantion</a:t>
            </a:r>
            <a:endParaRPr lang="en-US" sz="2200" dirty="0"/>
          </a:p>
          <a:p>
            <a:pPr lvl="2" algn="just" eaLnBrk="1" hangingPunct="1">
              <a:lnSpc>
                <a:spcPct val="80000"/>
              </a:lnSpc>
            </a:pPr>
            <a:r>
              <a:rPr lang="en-US" sz="2200" dirty="0"/>
              <a:t>Require that all keys be classified at the lowest possible access class</a:t>
            </a:r>
          </a:p>
          <a:p>
            <a:pPr lvl="2" algn="just" eaLnBrk="1" hangingPunct="1">
              <a:lnSpc>
                <a:spcPct val="80000"/>
              </a:lnSpc>
            </a:pPr>
            <a:r>
              <a:rPr lang="en-US" sz="2200" dirty="0"/>
              <a:t>Partition the domain of the primary key among the various access classes so that each value has a unique possible classification</a:t>
            </a:r>
          </a:p>
          <a:p>
            <a:pPr lvl="2" algn="just" eaLnBrk="1" hangingPunct="1">
              <a:lnSpc>
                <a:spcPct val="80000"/>
              </a:lnSpc>
            </a:pPr>
            <a:endParaRPr lang="en-US" sz="2200" dirty="0"/>
          </a:p>
        </p:txBody>
      </p:sp>
      <p:sp>
        <p:nvSpPr>
          <p:cNvPr id="2" name="Slide Number Placeholder 1"/>
          <p:cNvSpPr>
            <a:spLocks noGrp="1"/>
          </p:cNvSpPr>
          <p:nvPr>
            <p:ph type="sldNum" sz="quarter" idx="12"/>
          </p:nvPr>
        </p:nvSpPr>
        <p:spPr/>
        <p:txBody>
          <a:bodyPr/>
          <a:lstStyle/>
          <a:p>
            <a:fld id="{0BD64A48-B733-9243-8BE8-93F2CA4C1D52}" type="slidenum">
              <a:rPr lang="en-US" smtClean="0"/>
              <a:pPr/>
              <a:t>23</a:t>
            </a:fld>
            <a:endParaRPr lang="en-US"/>
          </a:p>
        </p:txBody>
      </p:sp>
    </p:spTree>
    <p:extLst>
      <p:ext uri="{BB962C8B-B14F-4D97-AF65-F5344CB8AC3E}">
        <p14:creationId xmlns:p14="http://schemas.microsoft.com/office/powerpoint/2010/main" val="599162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a:xfrm>
            <a:off x="323850" y="2708275"/>
            <a:ext cx="8229600" cy="1143000"/>
          </a:xfrm>
        </p:spPr>
        <p:txBody>
          <a:bodyPr/>
          <a:lstStyle/>
          <a:p>
            <a:pPr eaLnBrk="1" hangingPunct="1"/>
            <a:r>
              <a:rPr lang="en-US"/>
              <a:t>Sea View Model</a:t>
            </a:r>
          </a:p>
        </p:txBody>
      </p:sp>
      <p:sp>
        <p:nvSpPr>
          <p:cNvPr id="2" name="Slide Number Placeholder 1"/>
          <p:cNvSpPr>
            <a:spLocks noGrp="1"/>
          </p:cNvSpPr>
          <p:nvPr>
            <p:ph type="sldNum" sz="quarter" idx="12"/>
          </p:nvPr>
        </p:nvSpPr>
        <p:spPr/>
        <p:txBody>
          <a:bodyPr/>
          <a:lstStyle/>
          <a:p>
            <a:fld id="{0BD64A48-B733-9243-8BE8-93F2CA4C1D52}" type="slidenum">
              <a:rPr lang="en-US" smtClean="0"/>
              <a:pPr/>
              <a:t>24</a:t>
            </a:fld>
            <a:endParaRPr lang="en-US"/>
          </a:p>
        </p:txBody>
      </p:sp>
    </p:spTree>
    <p:extLst>
      <p:ext uri="{BB962C8B-B14F-4D97-AF65-F5344CB8AC3E}">
        <p14:creationId xmlns:p14="http://schemas.microsoft.com/office/powerpoint/2010/main" val="2069681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pPr eaLnBrk="1" hangingPunct="1"/>
            <a:r>
              <a:rPr lang="en-US"/>
              <a:t>Sea View Model</a:t>
            </a:r>
          </a:p>
        </p:txBody>
      </p:sp>
      <p:sp>
        <p:nvSpPr>
          <p:cNvPr id="25603" name="Rectangle 3"/>
          <p:cNvSpPr>
            <a:spLocks noGrp="1" noChangeArrowheads="1"/>
          </p:cNvSpPr>
          <p:nvPr>
            <p:ph type="body" idx="1"/>
            <p:custDataLst>
              <p:tags r:id="rId2"/>
            </p:custDataLst>
          </p:nvPr>
        </p:nvSpPr>
        <p:spPr>
          <a:xfrm>
            <a:off x="457200" y="1600200"/>
            <a:ext cx="8229600" cy="4637088"/>
          </a:xfrm>
        </p:spPr>
        <p:txBody>
          <a:bodyPr>
            <a:normAutofit lnSpcReduction="10000"/>
          </a:bodyPr>
          <a:lstStyle/>
          <a:p>
            <a:pPr algn="just" eaLnBrk="1" hangingPunct="1">
              <a:lnSpc>
                <a:spcPct val="90000"/>
              </a:lnSpc>
              <a:defRPr/>
            </a:pPr>
            <a:r>
              <a:rPr lang="en-US" sz="2800" dirty="0" err="1">
                <a:solidFill>
                  <a:srgbClr val="FF0000"/>
                </a:solidFill>
              </a:rPr>
              <a:t>SE</a:t>
            </a:r>
            <a:r>
              <a:rPr lang="en-US" sz="2800" dirty="0" err="1"/>
              <a:t>cure</a:t>
            </a:r>
            <a:r>
              <a:rPr lang="en-US" sz="2800" dirty="0"/>
              <a:t> </a:t>
            </a:r>
            <a:r>
              <a:rPr lang="en-US" sz="2800" dirty="0" err="1"/>
              <a:t>d</a:t>
            </a:r>
            <a:r>
              <a:rPr lang="en-US" sz="2800" dirty="0" err="1">
                <a:solidFill>
                  <a:srgbClr val="FF0000"/>
                </a:solidFill>
              </a:rPr>
              <a:t>A</a:t>
            </a:r>
            <a:r>
              <a:rPr lang="en-US" sz="2800" dirty="0" err="1"/>
              <a:t>ta</a:t>
            </a:r>
            <a:r>
              <a:rPr lang="en-US" sz="2800" dirty="0"/>
              <a:t> </a:t>
            </a:r>
            <a:r>
              <a:rPr lang="en-US" sz="2800" dirty="0">
                <a:solidFill>
                  <a:srgbClr val="FF0000"/>
                </a:solidFill>
              </a:rPr>
              <a:t>VIEW</a:t>
            </a:r>
            <a:r>
              <a:rPr lang="en-US" sz="2800" dirty="0"/>
              <a:t> was developed by Lunt, Denning, et al in 1987 in California</a:t>
            </a:r>
          </a:p>
          <a:p>
            <a:pPr algn="just" eaLnBrk="1" hangingPunct="1">
              <a:lnSpc>
                <a:spcPct val="90000"/>
              </a:lnSpc>
              <a:defRPr/>
            </a:pPr>
            <a:r>
              <a:rPr lang="en-US" sz="2800" dirty="0"/>
              <a:t>Model has two layers:</a:t>
            </a:r>
          </a:p>
          <a:p>
            <a:pPr lvl="1" algn="just" eaLnBrk="1" hangingPunct="1">
              <a:lnSpc>
                <a:spcPct val="90000"/>
              </a:lnSpc>
              <a:defRPr/>
            </a:pPr>
            <a:r>
              <a:rPr lang="en-US" sz="2400" dirty="0"/>
              <a:t>MAC (Mandatory Access Control)</a:t>
            </a:r>
          </a:p>
          <a:p>
            <a:pPr lvl="1" algn="just" eaLnBrk="1" hangingPunct="1">
              <a:lnSpc>
                <a:spcPct val="90000"/>
              </a:lnSpc>
              <a:defRPr/>
            </a:pPr>
            <a:r>
              <a:rPr lang="en-US" sz="2400" dirty="0"/>
              <a:t>TCB (Trusted Computing Base)</a:t>
            </a:r>
          </a:p>
          <a:p>
            <a:pPr algn="just" eaLnBrk="1" hangingPunct="1">
              <a:lnSpc>
                <a:spcPct val="90000"/>
              </a:lnSpc>
              <a:defRPr/>
            </a:pPr>
            <a:r>
              <a:rPr lang="en-US" sz="2800" dirty="0"/>
              <a:t>MAC enforces the security policy of the Bell-</a:t>
            </a:r>
            <a:r>
              <a:rPr lang="en-US" sz="2800" dirty="0" err="1"/>
              <a:t>LaPadula</a:t>
            </a:r>
            <a:r>
              <a:rPr lang="en-US" sz="2800" dirty="0"/>
              <a:t> and </a:t>
            </a:r>
            <a:r>
              <a:rPr lang="en-US" sz="2800" dirty="0" err="1"/>
              <a:t>Biba</a:t>
            </a:r>
            <a:r>
              <a:rPr lang="en-US" sz="2800" dirty="0"/>
              <a:t> models</a:t>
            </a:r>
          </a:p>
          <a:p>
            <a:pPr algn="just" eaLnBrk="1" hangingPunct="1">
              <a:defRPr/>
            </a:pPr>
            <a:r>
              <a:rPr lang="en-US" sz="2800" dirty="0"/>
              <a:t>TCB defines:</a:t>
            </a:r>
          </a:p>
          <a:p>
            <a:pPr lvl="1" algn="just" eaLnBrk="1" hangingPunct="1">
              <a:defRPr/>
            </a:pPr>
            <a:r>
              <a:rPr lang="en-US" sz="2400" dirty="0"/>
              <a:t>Concept of multilevel relations</a:t>
            </a:r>
          </a:p>
          <a:p>
            <a:pPr lvl="1" algn="just" eaLnBrk="1" hangingPunct="1">
              <a:defRPr/>
            </a:pPr>
            <a:r>
              <a:rPr lang="en-US" sz="2400" dirty="0"/>
              <a:t>Supports DAC</a:t>
            </a:r>
          </a:p>
          <a:p>
            <a:pPr lvl="1" algn="just" eaLnBrk="1" hangingPunct="1">
              <a:defRPr/>
            </a:pPr>
            <a:r>
              <a:rPr lang="en-US" sz="2400" dirty="0"/>
              <a:t>Formalizes supporting policies</a:t>
            </a:r>
          </a:p>
        </p:txBody>
      </p:sp>
      <p:sp>
        <p:nvSpPr>
          <p:cNvPr id="2" name="Slide Number Placeholder 1"/>
          <p:cNvSpPr>
            <a:spLocks noGrp="1"/>
          </p:cNvSpPr>
          <p:nvPr>
            <p:ph type="sldNum" sz="quarter" idx="12"/>
          </p:nvPr>
        </p:nvSpPr>
        <p:spPr/>
        <p:txBody>
          <a:bodyPr/>
          <a:lstStyle/>
          <a:p>
            <a:fld id="{0BD64A48-B733-9243-8BE8-93F2CA4C1D52}" type="slidenum">
              <a:rPr lang="en-US" smtClean="0"/>
              <a:pPr/>
              <a:t>25</a:t>
            </a:fld>
            <a:endParaRPr lang="en-US"/>
          </a:p>
        </p:txBody>
      </p:sp>
    </p:spTree>
    <p:extLst>
      <p:ext uri="{BB962C8B-B14F-4D97-AF65-F5344CB8AC3E}">
        <p14:creationId xmlns:p14="http://schemas.microsoft.com/office/powerpoint/2010/main" val="1311024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p:txBody>
          <a:bodyPr/>
          <a:lstStyle/>
          <a:p>
            <a:pPr eaLnBrk="1" hangingPunct="1"/>
            <a:r>
              <a:rPr lang="en-US"/>
              <a:t>Sea View Model</a:t>
            </a:r>
          </a:p>
        </p:txBody>
      </p:sp>
      <p:sp>
        <p:nvSpPr>
          <p:cNvPr id="26627" name="Rectangle 3"/>
          <p:cNvSpPr>
            <a:spLocks noGrp="1" noChangeArrowheads="1"/>
          </p:cNvSpPr>
          <p:nvPr>
            <p:ph type="body" idx="1"/>
            <p:custDataLst>
              <p:tags r:id="rId2"/>
            </p:custDataLst>
          </p:nvPr>
        </p:nvSpPr>
        <p:spPr>
          <a:xfrm>
            <a:off x="296214" y="1600200"/>
            <a:ext cx="8615966" cy="4525963"/>
          </a:xfrm>
        </p:spPr>
        <p:txBody>
          <a:bodyPr>
            <a:normAutofit/>
          </a:bodyPr>
          <a:lstStyle/>
          <a:p>
            <a:pPr eaLnBrk="1" hangingPunct="1">
              <a:lnSpc>
                <a:spcPct val="90000"/>
              </a:lnSpc>
            </a:pPr>
            <a:r>
              <a:rPr lang="en-US" sz="2700" dirty="0"/>
              <a:t>Sea View model uses subjects, objects, and access classes</a:t>
            </a:r>
          </a:p>
          <a:p>
            <a:pPr eaLnBrk="1" hangingPunct="1">
              <a:lnSpc>
                <a:spcPct val="90000"/>
              </a:lnSpc>
            </a:pPr>
            <a:r>
              <a:rPr lang="en-US" sz="2700" dirty="0"/>
              <a:t>Access class consists of:</a:t>
            </a:r>
          </a:p>
          <a:p>
            <a:pPr lvl="1" eaLnBrk="1" hangingPunct="1">
              <a:lnSpc>
                <a:spcPct val="90000"/>
              </a:lnSpc>
            </a:pPr>
            <a:r>
              <a:rPr lang="en-US" sz="2700" dirty="0"/>
              <a:t>Secrecy class</a:t>
            </a:r>
          </a:p>
          <a:p>
            <a:pPr lvl="1" eaLnBrk="1" hangingPunct="1">
              <a:lnSpc>
                <a:spcPct val="90000"/>
              </a:lnSpc>
            </a:pPr>
            <a:r>
              <a:rPr lang="en-US" sz="2700" dirty="0"/>
              <a:t>Integrity class</a:t>
            </a:r>
          </a:p>
          <a:p>
            <a:pPr eaLnBrk="1" hangingPunct="1">
              <a:lnSpc>
                <a:spcPct val="90000"/>
              </a:lnSpc>
            </a:pPr>
            <a:r>
              <a:rPr lang="en-US" sz="2700" dirty="0">
                <a:solidFill>
                  <a:schemeClr val="accent2"/>
                </a:solidFill>
              </a:rPr>
              <a:t>Secrecy class</a:t>
            </a:r>
            <a:r>
              <a:rPr lang="en-US" sz="2700" dirty="0"/>
              <a:t> corresponds to the security level of Bell-</a:t>
            </a:r>
            <a:r>
              <a:rPr lang="en-US" sz="2700" dirty="0" err="1"/>
              <a:t>LaPadula</a:t>
            </a:r>
            <a:r>
              <a:rPr lang="en-US" sz="2700" dirty="0"/>
              <a:t> model</a:t>
            </a:r>
          </a:p>
          <a:p>
            <a:pPr eaLnBrk="1" hangingPunct="1">
              <a:lnSpc>
                <a:spcPct val="90000"/>
              </a:lnSpc>
            </a:pPr>
            <a:r>
              <a:rPr lang="en-US" sz="2700" dirty="0">
                <a:solidFill>
                  <a:schemeClr val="accent2"/>
                </a:solidFill>
              </a:rPr>
              <a:t>Integrity class</a:t>
            </a:r>
            <a:r>
              <a:rPr lang="en-US" sz="2700" dirty="0"/>
              <a:t> corresponds to the integrity level of </a:t>
            </a:r>
            <a:r>
              <a:rPr lang="en-US" sz="2700" dirty="0" err="1"/>
              <a:t>Biba</a:t>
            </a:r>
            <a:r>
              <a:rPr lang="en-US" sz="2700" dirty="0"/>
              <a:t> model</a:t>
            </a:r>
          </a:p>
        </p:txBody>
      </p:sp>
      <p:sp>
        <p:nvSpPr>
          <p:cNvPr id="2" name="Slide Number Placeholder 1"/>
          <p:cNvSpPr>
            <a:spLocks noGrp="1"/>
          </p:cNvSpPr>
          <p:nvPr>
            <p:ph type="sldNum" sz="quarter" idx="12"/>
          </p:nvPr>
        </p:nvSpPr>
        <p:spPr/>
        <p:txBody>
          <a:bodyPr/>
          <a:lstStyle/>
          <a:p>
            <a:fld id="{0BD64A48-B733-9243-8BE8-93F2CA4C1D52}" type="slidenum">
              <a:rPr lang="en-US" smtClean="0"/>
              <a:pPr/>
              <a:t>26</a:t>
            </a:fld>
            <a:endParaRPr lang="en-US"/>
          </a:p>
        </p:txBody>
      </p:sp>
    </p:spTree>
    <p:extLst>
      <p:ext uri="{BB962C8B-B14F-4D97-AF65-F5344CB8AC3E}">
        <p14:creationId xmlns:p14="http://schemas.microsoft.com/office/powerpoint/2010/main" val="100760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1"/>
            </p:custDataLst>
          </p:nvPr>
        </p:nvSpPr>
        <p:spPr>
          <a:xfrm>
            <a:off x="500063" y="214313"/>
            <a:ext cx="8229600" cy="1143000"/>
          </a:xfrm>
        </p:spPr>
        <p:txBody>
          <a:bodyPr/>
          <a:lstStyle/>
          <a:p>
            <a:pPr eaLnBrk="1" hangingPunct="1"/>
            <a:r>
              <a:rPr lang="en-US"/>
              <a:t>Sea View Model</a:t>
            </a:r>
          </a:p>
        </p:txBody>
      </p:sp>
      <p:sp>
        <p:nvSpPr>
          <p:cNvPr id="27651" name="Rectangle 3"/>
          <p:cNvSpPr>
            <a:spLocks noGrp="1" noChangeArrowheads="1"/>
          </p:cNvSpPr>
          <p:nvPr>
            <p:ph type="body" idx="1"/>
            <p:custDataLst>
              <p:tags r:id="rId2"/>
            </p:custDataLst>
          </p:nvPr>
        </p:nvSpPr>
        <p:spPr/>
        <p:txBody>
          <a:bodyPr>
            <a:normAutofit/>
          </a:bodyPr>
          <a:lstStyle/>
          <a:p>
            <a:pPr algn="just" eaLnBrk="1" hangingPunct="1">
              <a:lnSpc>
                <a:spcPct val="90000"/>
              </a:lnSpc>
            </a:pPr>
            <a:r>
              <a:rPr lang="en-US" sz="2700" dirty="0">
                <a:solidFill>
                  <a:schemeClr val="accent2"/>
                </a:solidFill>
              </a:rPr>
              <a:t>Objects</a:t>
            </a:r>
            <a:r>
              <a:rPr lang="en-US" sz="2700" dirty="0"/>
              <a:t> of the MAC are the </a:t>
            </a:r>
            <a:r>
              <a:rPr lang="en-US" sz="2700" u="sng" dirty="0"/>
              <a:t>files</a:t>
            </a:r>
            <a:r>
              <a:rPr lang="en-US" sz="2700" dirty="0"/>
              <a:t> to which access must be granted.</a:t>
            </a:r>
          </a:p>
          <a:p>
            <a:pPr algn="just" eaLnBrk="1" hangingPunct="1">
              <a:lnSpc>
                <a:spcPct val="90000"/>
              </a:lnSpc>
            </a:pPr>
            <a:endParaRPr lang="en-US" sz="2700" dirty="0"/>
          </a:p>
          <a:p>
            <a:pPr algn="just" eaLnBrk="1" hangingPunct="1">
              <a:lnSpc>
                <a:spcPct val="90000"/>
              </a:lnSpc>
            </a:pPr>
            <a:r>
              <a:rPr lang="en-US" sz="2700" dirty="0">
                <a:solidFill>
                  <a:schemeClr val="accent2"/>
                </a:solidFill>
              </a:rPr>
              <a:t>Subjects</a:t>
            </a:r>
            <a:r>
              <a:rPr lang="en-US" sz="2700" dirty="0"/>
              <a:t> of MAC are </a:t>
            </a:r>
            <a:r>
              <a:rPr lang="en-US" sz="2700" u="sng" dirty="0"/>
              <a:t>processes</a:t>
            </a:r>
            <a:r>
              <a:rPr lang="en-US" sz="2700" dirty="0"/>
              <a:t> acting on behalf of users, and are assigned the classification of that user.</a:t>
            </a:r>
          </a:p>
          <a:p>
            <a:pPr algn="just" eaLnBrk="1" hangingPunct="1">
              <a:lnSpc>
                <a:spcPct val="90000"/>
              </a:lnSpc>
            </a:pPr>
            <a:endParaRPr lang="en-US" sz="2700" dirty="0"/>
          </a:p>
          <a:p>
            <a:pPr algn="just" eaLnBrk="1" hangingPunct="1">
              <a:lnSpc>
                <a:spcPct val="90000"/>
              </a:lnSpc>
            </a:pPr>
            <a:r>
              <a:rPr lang="en-US" sz="2700" dirty="0"/>
              <a:t>Each user is assigned minimal secrecy (</a:t>
            </a:r>
            <a:r>
              <a:rPr lang="en-US" sz="2700" dirty="0" err="1">
                <a:solidFill>
                  <a:schemeClr val="accent2"/>
                </a:solidFill>
              </a:rPr>
              <a:t>minsecrecy</a:t>
            </a:r>
            <a:r>
              <a:rPr lang="en-US" sz="2700" dirty="0"/>
              <a:t>) and integrity (</a:t>
            </a:r>
            <a:r>
              <a:rPr lang="en-US" sz="2700" dirty="0" err="1">
                <a:solidFill>
                  <a:schemeClr val="accent2"/>
                </a:solidFill>
              </a:rPr>
              <a:t>minintegrity</a:t>
            </a:r>
            <a:r>
              <a:rPr lang="en-US" sz="2700" dirty="0"/>
              <a:t>) classes</a:t>
            </a:r>
          </a:p>
          <a:p>
            <a:pPr algn="just" eaLnBrk="1" hangingPunct="1"/>
            <a:endParaRPr lang="en-US" sz="2700" dirty="0"/>
          </a:p>
        </p:txBody>
      </p:sp>
      <p:sp>
        <p:nvSpPr>
          <p:cNvPr id="2" name="Slide Number Placeholder 1"/>
          <p:cNvSpPr>
            <a:spLocks noGrp="1"/>
          </p:cNvSpPr>
          <p:nvPr>
            <p:ph type="sldNum" sz="quarter" idx="12"/>
          </p:nvPr>
        </p:nvSpPr>
        <p:spPr/>
        <p:txBody>
          <a:bodyPr/>
          <a:lstStyle/>
          <a:p>
            <a:fld id="{0BD64A48-B733-9243-8BE8-93F2CA4C1D52}" type="slidenum">
              <a:rPr lang="en-US" smtClean="0"/>
              <a:pPr/>
              <a:t>27</a:t>
            </a:fld>
            <a:endParaRPr lang="en-US"/>
          </a:p>
        </p:txBody>
      </p:sp>
    </p:spTree>
    <p:extLst>
      <p:ext uri="{BB962C8B-B14F-4D97-AF65-F5344CB8AC3E}">
        <p14:creationId xmlns:p14="http://schemas.microsoft.com/office/powerpoint/2010/main" val="1598602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1"/>
            </p:custDataLst>
          </p:nvPr>
        </p:nvSpPr>
        <p:spPr/>
        <p:txBody>
          <a:bodyPr/>
          <a:lstStyle/>
          <a:p>
            <a:pPr eaLnBrk="1" hangingPunct="1"/>
            <a:r>
              <a:rPr lang="en-US" dirty="0"/>
              <a:t>Sea View Model</a:t>
            </a:r>
          </a:p>
        </p:txBody>
      </p:sp>
      <p:sp>
        <p:nvSpPr>
          <p:cNvPr id="28675" name="Rectangle 3"/>
          <p:cNvSpPr>
            <a:spLocks noGrp="1" noChangeArrowheads="1"/>
          </p:cNvSpPr>
          <p:nvPr>
            <p:ph type="body" idx="1"/>
            <p:custDataLst>
              <p:tags r:id="rId2"/>
            </p:custDataLst>
          </p:nvPr>
        </p:nvSpPr>
        <p:spPr/>
        <p:txBody>
          <a:bodyPr>
            <a:normAutofit/>
          </a:bodyPr>
          <a:lstStyle/>
          <a:p>
            <a:pPr algn="just" eaLnBrk="1" hangingPunct="1">
              <a:lnSpc>
                <a:spcPct val="90000"/>
              </a:lnSpc>
            </a:pPr>
            <a:r>
              <a:rPr lang="en-US" sz="2600" dirty="0"/>
              <a:t>The secrecy and integrity classes originally assigned to the user are denoted </a:t>
            </a:r>
            <a:r>
              <a:rPr lang="en-US" sz="2600" dirty="0" err="1">
                <a:solidFill>
                  <a:schemeClr val="accent2"/>
                </a:solidFill>
              </a:rPr>
              <a:t>maxsecrecy</a:t>
            </a:r>
            <a:r>
              <a:rPr lang="en-US" sz="2600" dirty="0"/>
              <a:t> and </a:t>
            </a:r>
            <a:r>
              <a:rPr lang="en-US" sz="2600" dirty="0" err="1">
                <a:solidFill>
                  <a:schemeClr val="accent2"/>
                </a:solidFill>
              </a:rPr>
              <a:t>maxintegrity</a:t>
            </a:r>
            <a:endParaRPr lang="en-US" sz="2600" dirty="0">
              <a:solidFill>
                <a:schemeClr val="accent2"/>
              </a:solidFill>
            </a:endParaRPr>
          </a:p>
          <a:p>
            <a:pPr algn="just" eaLnBrk="1" hangingPunct="1">
              <a:lnSpc>
                <a:spcPct val="90000"/>
              </a:lnSpc>
            </a:pPr>
            <a:endParaRPr lang="en-US" sz="2600" dirty="0">
              <a:solidFill>
                <a:schemeClr val="accent2"/>
              </a:solidFill>
            </a:endParaRPr>
          </a:p>
          <a:p>
            <a:pPr algn="just" eaLnBrk="1" hangingPunct="1">
              <a:lnSpc>
                <a:spcPct val="90000"/>
              </a:lnSpc>
            </a:pPr>
            <a:r>
              <a:rPr lang="en-US" sz="2600" dirty="0" err="1">
                <a:solidFill>
                  <a:schemeClr val="accent2"/>
                </a:solidFill>
              </a:rPr>
              <a:t>Writeclass</a:t>
            </a:r>
            <a:r>
              <a:rPr lang="en-US" sz="2600" dirty="0"/>
              <a:t> of the subject uses (</a:t>
            </a:r>
            <a:r>
              <a:rPr lang="en-US" sz="2600" dirty="0" err="1"/>
              <a:t>minsecrecy</a:t>
            </a:r>
            <a:r>
              <a:rPr lang="en-US" sz="2600" dirty="0"/>
              <a:t>, </a:t>
            </a:r>
            <a:r>
              <a:rPr lang="en-US" sz="2600" dirty="0" err="1"/>
              <a:t>maxintegrity</a:t>
            </a:r>
            <a:r>
              <a:rPr lang="en-US" sz="2600" dirty="0"/>
              <a:t>).</a:t>
            </a:r>
          </a:p>
          <a:p>
            <a:pPr algn="just" eaLnBrk="1" hangingPunct="1">
              <a:lnSpc>
                <a:spcPct val="90000"/>
              </a:lnSpc>
            </a:pPr>
            <a:endParaRPr lang="en-US" sz="2600" dirty="0"/>
          </a:p>
          <a:p>
            <a:pPr algn="just" eaLnBrk="1" hangingPunct="1">
              <a:lnSpc>
                <a:spcPct val="90000"/>
              </a:lnSpc>
            </a:pPr>
            <a:r>
              <a:rPr lang="en-US" sz="2600" dirty="0" err="1">
                <a:solidFill>
                  <a:schemeClr val="accent2"/>
                </a:solidFill>
              </a:rPr>
              <a:t>Readclass</a:t>
            </a:r>
            <a:r>
              <a:rPr lang="en-US" sz="2600" dirty="0"/>
              <a:t> of the subject uses (</a:t>
            </a:r>
            <a:r>
              <a:rPr lang="en-US" sz="2600" dirty="0" err="1"/>
              <a:t>maxsecrecy</a:t>
            </a:r>
            <a:r>
              <a:rPr lang="en-US" sz="2600" dirty="0"/>
              <a:t>, </a:t>
            </a:r>
            <a:r>
              <a:rPr lang="en-US" sz="2600" dirty="0" err="1"/>
              <a:t>minintegrity</a:t>
            </a:r>
            <a:r>
              <a:rPr lang="en-US" sz="2600" dirty="0"/>
              <a:t>).</a:t>
            </a:r>
          </a:p>
          <a:p>
            <a:pPr algn="just" eaLnBrk="1" hangingPunct="1">
              <a:lnSpc>
                <a:spcPct val="90000"/>
              </a:lnSpc>
            </a:pPr>
            <a:endParaRPr lang="en-US" sz="2600" dirty="0"/>
          </a:p>
          <a:p>
            <a:pPr algn="just" eaLnBrk="1" hangingPunct="1">
              <a:lnSpc>
                <a:spcPct val="90000"/>
              </a:lnSpc>
            </a:pPr>
            <a:r>
              <a:rPr lang="en-US" sz="2600" dirty="0"/>
              <a:t>For each subject, the read class must dominate the write class</a:t>
            </a:r>
          </a:p>
        </p:txBody>
      </p:sp>
      <p:sp>
        <p:nvSpPr>
          <p:cNvPr id="2" name="Slide Number Placeholder 1"/>
          <p:cNvSpPr>
            <a:spLocks noGrp="1"/>
          </p:cNvSpPr>
          <p:nvPr>
            <p:ph type="sldNum" sz="quarter" idx="12"/>
          </p:nvPr>
        </p:nvSpPr>
        <p:spPr/>
        <p:txBody>
          <a:bodyPr/>
          <a:lstStyle/>
          <a:p>
            <a:fld id="{0BD64A48-B733-9243-8BE8-93F2CA4C1D52}" type="slidenum">
              <a:rPr lang="en-US" smtClean="0"/>
              <a:pPr/>
              <a:t>28</a:t>
            </a:fld>
            <a:endParaRPr lang="en-US"/>
          </a:p>
        </p:txBody>
      </p:sp>
    </p:spTree>
    <p:extLst>
      <p:ext uri="{BB962C8B-B14F-4D97-AF65-F5344CB8AC3E}">
        <p14:creationId xmlns:p14="http://schemas.microsoft.com/office/powerpoint/2010/main" val="3986731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custDataLst>
              <p:tags r:id="rId1"/>
            </p:custDataLst>
          </p:nvPr>
        </p:nvSpPr>
        <p:spPr/>
        <p:txBody>
          <a:bodyPr/>
          <a:lstStyle/>
          <a:p>
            <a:pPr eaLnBrk="1" hangingPunct="1"/>
            <a:r>
              <a:rPr lang="en-US"/>
              <a:t>Sea View Model</a:t>
            </a:r>
          </a:p>
        </p:txBody>
      </p:sp>
      <p:sp>
        <p:nvSpPr>
          <p:cNvPr id="29699" name="Rectangle 3"/>
          <p:cNvSpPr>
            <a:spLocks noGrp="1" noChangeArrowheads="1"/>
          </p:cNvSpPr>
          <p:nvPr>
            <p:ph type="body" idx="1"/>
            <p:custDataLst>
              <p:tags r:id="rId2"/>
            </p:custDataLst>
          </p:nvPr>
        </p:nvSpPr>
        <p:spPr/>
        <p:txBody>
          <a:bodyPr>
            <a:normAutofit/>
          </a:bodyPr>
          <a:lstStyle/>
          <a:p>
            <a:pPr algn="just" eaLnBrk="1" hangingPunct="1"/>
            <a:r>
              <a:rPr lang="en-US" sz="2600" dirty="0"/>
              <a:t>Subject is said to be </a:t>
            </a:r>
            <a:r>
              <a:rPr lang="en-US" sz="2600" dirty="0">
                <a:solidFill>
                  <a:schemeClr val="accent2"/>
                </a:solidFill>
              </a:rPr>
              <a:t>trusted</a:t>
            </a:r>
            <a:r>
              <a:rPr lang="en-US" sz="2600" dirty="0"/>
              <a:t> if the </a:t>
            </a:r>
            <a:r>
              <a:rPr lang="en-US" sz="2600" b="1" dirty="0" err="1"/>
              <a:t>readclass</a:t>
            </a:r>
            <a:r>
              <a:rPr lang="en-US" sz="2600" dirty="0"/>
              <a:t> strictly dominates the </a:t>
            </a:r>
            <a:r>
              <a:rPr lang="en-US" sz="2600" b="1" dirty="0" err="1"/>
              <a:t>writeclass</a:t>
            </a:r>
            <a:endParaRPr lang="en-US" sz="2600" b="1" dirty="0"/>
          </a:p>
          <a:p>
            <a:pPr algn="just" eaLnBrk="1" hangingPunct="1"/>
            <a:r>
              <a:rPr lang="en-US" sz="2600" dirty="0"/>
              <a:t>Trust is divided into two parts</a:t>
            </a:r>
          </a:p>
          <a:p>
            <a:pPr lvl="1" algn="just" eaLnBrk="1" hangingPunct="1"/>
            <a:r>
              <a:rPr lang="en-US" sz="2600" dirty="0">
                <a:solidFill>
                  <a:schemeClr val="accent2"/>
                </a:solidFill>
              </a:rPr>
              <a:t>Secrecy trust</a:t>
            </a:r>
            <a:r>
              <a:rPr lang="en-US" sz="2600" dirty="0"/>
              <a:t> corresponds to strict inequality of secrecy classes</a:t>
            </a:r>
          </a:p>
          <a:p>
            <a:pPr lvl="1" algn="just" eaLnBrk="1" hangingPunct="1"/>
            <a:r>
              <a:rPr lang="en-US" sz="2600" dirty="0">
                <a:solidFill>
                  <a:schemeClr val="accent2"/>
                </a:solidFill>
              </a:rPr>
              <a:t>Integrity trust</a:t>
            </a:r>
            <a:r>
              <a:rPr lang="en-US" sz="2600" dirty="0"/>
              <a:t> corresponds to strict inequality of integrity classes</a:t>
            </a:r>
          </a:p>
          <a:p>
            <a:pPr algn="just" eaLnBrk="1" hangingPunct="1"/>
            <a:r>
              <a:rPr lang="en-US" sz="2600" dirty="0"/>
              <a:t>Subjects with secrecy trust could write data at a lower secrecy class than data read</a:t>
            </a:r>
          </a:p>
        </p:txBody>
      </p:sp>
      <p:sp>
        <p:nvSpPr>
          <p:cNvPr id="2" name="Slide Number Placeholder 1"/>
          <p:cNvSpPr>
            <a:spLocks noGrp="1"/>
          </p:cNvSpPr>
          <p:nvPr>
            <p:ph type="sldNum" sz="quarter" idx="12"/>
          </p:nvPr>
        </p:nvSpPr>
        <p:spPr/>
        <p:txBody>
          <a:bodyPr/>
          <a:lstStyle/>
          <a:p>
            <a:fld id="{0BD64A48-B733-9243-8BE8-93F2CA4C1D52}" type="slidenum">
              <a:rPr lang="en-US" smtClean="0"/>
              <a:pPr/>
              <a:t>29</a:t>
            </a:fld>
            <a:endParaRPr lang="en-US"/>
          </a:p>
        </p:txBody>
      </p:sp>
    </p:spTree>
    <p:extLst>
      <p:ext uri="{BB962C8B-B14F-4D97-AF65-F5344CB8AC3E}">
        <p14:creationId xmlns:p14="http://schemas.microsoft.com/office/powerpoint/2010/main" val="124245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1"/>
            </p:custDataLst>
          </p:nvPr>
        </p:nvSpPr>
        <p:spPr/>
        <p:txBody>
          <a:bodyPr>
            <a:normAutofit fontScale="90000"/>
          </a:bodyPr>
          <a:lstStyle/>
          <a:p>
            <a:pPr eaLnBrk="1" hangingPunct="1"/>
            <a:r>
              <a:rPr lang="en-US" sz="4000"/>
              <a:t>Definition and need for polyinstantiation</a:t>
            </a:r>
          </a:p>
        </p:txBody>
      </p:sp>
      <p:sp>
        <p:nvSpPr>
          <p:cNvPr id="3075" name="Rectangle 3"/>
          <p:cNvSpPr>
            <a:spLocks noGrp="1" noChangeArrowheads="1"/>
          </p:cNvSpPr>
          <p:nvPr>
            <p:ph type="body" idx="1"/>
            <p:custDataLst>
              <p:tags r:id="rId2"/>
            </p:custDataLst>
          </p:nvPr>
        </p:nvSpPr>
        <p:spPr/>
        <p:txBody>
          <a:bodyPr>
            <a:normAutofit/>
          </a:bodyPr>
          <a:lstStyle/>
          <a:p>
            <a:pPr algn="just" eaLnBrk="1" hangingPunct="1">
              <a:lnSpc>
                <a:spcPct val="90000"/>
              </a:lnSpc>
            </a:pPr>
            <a:r>
              <a:rPr lang="en-US" sz="2600" dirty="0" err="1"/>
              <a:t>Polyinstantiation</a:t>
            </a:r>
            <a:r>
              <a:rPr lang="en-US" sz="2600" dirty="0"/>
              <a:t> is a database technique that allows the database to contain </a:t>
            </a:r>
            <a:r>
              <a:rPr lang="en-US" sz="2600" u="sng" dirty="0"/>
              <a:t>multiple instances</a:t>
            </a:r>
            <a:r>
              <a:rPr lang="en-US" sz="2600" dirty="0"/>
              <a:t> of </a:t>
            </a:r>
            <a:r>
              <a:rPr lang="en-US" sz="2600" dirty="0">
                <a:solidFill>
                  <a:schemeClr val="accent2"/>
                </a:solidFill>
              </a:rPr>
              <a:t>the same data</a:t>
            </a:r>
            <a:r>
              <a:rPr lang="en-US" sz="2600" dirty="0"/>
              <a:t> but with </a:t>
            </a:r>
            <a:r>
              <a:rPr lang="en-US" sz="2600" dirty="0">
                <a:solidFill>
                  <a:srgbClr val="FF0000"/>
                </a:solidFill>
              </a:rPr>
              <a:t>different classifications</a:t>
            </a:r>
          </a:p>
          <a:p>
            <a:pPr algn="just" eaLnBrk="1" hangingPunct="1">
              <a:lnSpc>
                <a:spcPct val="90000"/>
              </a:lnSpc>
            </a:pPr>
            <a:endParaRPr lang="en-US" sz="2600" dirty="0">
              <a:solidFill>
                <a:srgbClr val="FF0000"/>
              </a:solidFill>
            </a:endParaRPr>
          </a:p>
          <a:p>
            <a:pPr algn="just" eaLnBrk="1" hangingPunct="1">
              <a:lnSpc>
                <a:spcPct val="90000"/>
              </a:lnSpc>
            </a:pPr>
            <a:r>
              <a:rPr lang="en-US" sz="2600" dirty="0" err="1"/>
              <a:t>Polyinstantiation</a:t>
            </a:r>
            <a:r>
              <a:rPr lang="en-US" sz="2600" dirty="0"/>
              <a:t> occurs because of mandatory policy</a:t>
            </a:r>
          </a:p>
          <a:p>
            <a:pPr algn="just" eaLnBrk="1" hangingPunct="1">
              <a:lnSpc>
                <a:spcPct val="90000"/>
              </a:lnSpc>
            </a:pPr>
            <a:endParaRPr lang="en-US" sz="2600" dirty="0"/>
          </a:p>
          <a:p>
            <a:pPr algn="just" eaLnBrk="1" hangingPunct="1">
              <a:lnSpc>
                <a:spcPct val="90000"/>
              </a:lnSpc>
            </a:pPr>
            <a:r>
              <a:rPr lang="en-US" sz="2600" dirty="0"/>
              <a:t>In relational DBMS it is possible to have different tuples with </a:t>
            </a:r>
            <a:r>
              <a:rPr lang="en-US" sz="2600" dirty="0">
                <a:solidFill>
                  <a:schemeClr val="accent2"/>
                </a:solidFill>
              </a:rPr>
              <a:t>the same key</a:t>
            </a:r>
            <a:r>
              <a:rPr lang="en-US" sz="2600" dirty="0"/>
              <a:t> but with </a:t>
            </a:r>
            <a:r>
              <a:rPr lang="en-US" sz="2600" dirty="0">
                <a:solidFill>
                  <a:srgbClr val="FF0000"/>
                </a:solidFill>
              </a:rPr>
              <a:t>different classifications</a:t>
            </a:r>
          </a:p>
        </p:txBody>
      </p:sp>
      <p:sp>
        <p:nvSpPr>
          <p:cNvPr id="2" name="Slide Number Placeholder 1"/>
          <p:cNvSpPr>
            <a:spLocks noGrp="1"/>
          </p:cNvSpPr>
          <p:nvPr>
            <p:ph type="sldNum" sz="quarter" idx="12"/>
          </p:nvPr>
        </p:nvSpPr>
        <p:spPr/>
        <p:txBody>
          <a:bodyPr/>
          <a:lstStyle/>
          <a:p>
            <a:fld id="{0BD64A48-B733-9243-8BE8-93F2CA4C1D52}" type="slidenum">
              <a:rPr lang="en-US" smtClean="0"/>
              <a:pPr/>
              <a:t>3</a:t>
            </a:fld>
            <a:endParaRPr lang="en-US"/>
          </a:p>
        </p:txBody>
      </p:sp>
    </p:spTree>
    <p:extLst>
      <p:ext uri="{BB962C8B-B14F-4D97-AF65-F5344CB8AC3E}">
        <p14:creationId xmlns:p14="http://schemas.microsoft.com/office/powerpoint/2010/main" val="357072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1"/>
            </p:custDataLst>
          </p:nvPr>
        </p:nvSpPr>
        <p:spPr/>
        <p:txBody>
          <a:bodyPr/>
          <a:lstStyle/>
          <a:p>
            <a:pPr eaLnBrk="1" hangingPunct="1"/>
            <a:r>
              <a:rPr lang="en-US"/>
              <a:t>Sea View Model</a:t>
            </a:r>
          </a:p>
        </p:txBody>
      </p:sp>
      <p:sp>
        <p:nvSpPr>
          <p:cNvPr id="30723" name="Rectangle 3"/>
          <p:cNvSpPr>
            <a:spLocks noGrp="1" noChangeArrowheads="1"/>
          </p:cNvSpPr>
          <p:nvPr>
            <p:ph type="body" idx="1"/>
            <p:custDataLst>
              <p:tags r:id="rId2"/>
            </p:custDataLst>
          </p:nvPr>
        </p:nvSpPr>
        <p:spPr>
          <a:xfrm>
            <a:off x="395288" y="1557338"/>
            <a:ext cx="8229600" cy="4525962"/>
          </a:xfrm>
        </p:spPr>
        <p:txBody>
          <a:bodyPr>
            <a:normAutofit/>
          </a:bodyPr>
          <a:lstStyle/>
          <a:p>
            <a:pPr algn="just" eaLnBrk="1" hangingPunct="1"/>
            <a:r>
              <a:rPr lang="en-US" sz="2700" dirty="0" err="1"/>
              <a:t>Polyinstantiation</a:t>
            </a:r>
            <a:r>
              <a:rPr lang="en-US" sz="2700" dirty="0"/>
              <a:t> integrity requires:</a:t>
            </a:r>
          </a:p>
          <a:p>
            <a:pPr lvl="1" algn="just" eaLnBrk="1" hangingPunct="1"/>
            <a:r>
              <a:rPr lang="en-US" sz="2700" dirty="0"/>
              <a:t>For every non-key attribute A</a:t>
            </a:r>
            <a:r>
              <a:rPr lang="en-US" sz="2700" baseline="-25000" dirty="0"/>
              <a:t>i</a:t>
            </a:r>
            <a:r>
              <a:rPr lang="en-US" sz="2700" dirty="0"/>
              <a:t> with classification </a:t>
            </a:r>
            <a:r>
              <a:rPr lang="en-US" sz="2700" dirty="0" err="1"/>
              <a:t>C</a:t>
            </a:r>
            <a:r>
              <a:rPr lang="en-US" sz="2700" baseline="-25000" dirty="0" err="1"/>
              <a:t>i</a:t>
            </a:r>
            <a:r>
              <a:rPr lang="en-US" sz="2700" dirty="0"/>
              <a:t> there is a multivalued dependency </a:t>
            </a:r>
            <a:r>
              <a:rPr lang="en-US" sz="2700" dirty="0" err="1"/>
              <a:t>A</a:t>
            </a:r>
            <a:r>
              <a:rPr lang="en-US" sz="2700" baseline="-25000" dirty="0" err="1"/>
              <a:t>k</a:t>
            </a:r>
            <a:r>
              <a:rPr lang="en-US" sz="2700" dirty="0"/>
              <a:t>, </a:t>
            </a:r>
            <a:r>
              <a:rPr lang="en-US" sz="2700" dirty="0" err="1"/>
              <a:t>C</a:t>
            </a:r>
            <a:r>
              <a:rPr lang="en-US" sz="2700" baseline="-25000" dirty="0" err="1"/>
              <a:t>k</a:t>
            </a:r>
            <a:r>
              <a:rPr lang="en-US" sz="2700" dirty="0"/>
              <a:t> </a:t>
            </a:r>
            <a:r>
              <a:rPr lang="en-US" sz="2700" dirty="0">
                <a:sym typeface="Wingdings" panose="05000000000000000000" pitchFamily="2" charset="2"/>
              </a:rPr>
              <a:t></a:t>
            </a:r>
            <a:r>
              <a:rPr lang="en-US" sz="2700" dirty="0"/>
              <a:t> A</a:t>
            </a:r>
            <a:r>
              <a:rPr lang="en-US" sz="2700" baseline="-25000" dirty="0"/>
              <a:t>i</a:t>
            </a:r>
            <a:r>
              <a:rPr lang="en-US" sz="2700" dirty="0"/>
              <a:t>, </a:t>
            </a:r>
            <a:r>
              <a:rPr lang="en-US" sz="2700" dirty="0" err="1"/>
              <a:t>C</a:t>
            </a:r>
            <a:r>
              <a:rPr lang="en-US" sz="2700" baseline="-25000" dirty="0" err="1"/>
              <a:t>i</a:t>
            </a:r>
            <a:endParaRPr lang="en-US" sz="2700" baseline="-25000" dirty="0"/>
          </a:p>
          <a:p>
            <a:pPr algn="just" eaLnBrk="1" hangingPunct="1"/>
            <a:r>
              <a:rPr lang="en-US" sz="2700" dirty="0" err="1"/>
              <a:t>Polyinstantiation</a:t>
            </a:r>
            <a:r>
              <a:rPr lang="en-US" sz="2700" dirty="0"/>
              <a:t> integrity ensures that no two tuples will have the same primary key unless they represent </a:t>
            </a:r>
            <a:r>
              <a:rPr lang="en-US" sz="2700" dirty="0" err="1"/>
              <a:t>polyinstantiated</a:t>
            </a:r>
            <a:r>
              <a:rPr lang="en-US" sz="2700" dirty="0"/>
              <a:t> elements</a:t>
            </a:r>
          </a:p>
        </p:txBody>
      </p:sp>
      <p:sp>
        <p:nvSpPr>
          <p:cNvPr id="2" name="Slide Number Placeholder 1"/>
          <p:cNvSpPr>
            <a:spLocks noGrp="1"/>
          </p:cNvSpPr>
          <p:nvPr>
            <p:ph type="sldNum" sz="quarter" idx="12"/>
          </p:nvPr>
        </p:nvSpPr>
        <p:spPr/>
        <p:txBody>
          <a:bodyPr/>
          <a:lstStyle/>
          <a:p>
            <a:fld id="{0BD64A48-B733-9243-8BE8-93F2CA4C1D52}" type="slidenum">
              <a:rPr lang="en-US" smtClean="0"/>
              <a:pPr/>
              <a:t>30</a:t>
            </a:fld>
            <a:endParaRPr lang="en-US"/>
          </a:p>
        </p:txBody>
      </p:sp>
    </p:spTree>
    <p:extLst>
      <p:ext uri="{BB962C8B-B14F-4D97-AF65-F5344CB8AC3E}">
        <p14:creationId xmlns:p14="http://schemas.microsoft.com/office/powerpoint/2010/main" val="1336629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custDataLst>
              <p:tags r:id="rId1"/>
            </p:custDataLst>
          </p:nvPr>
        </p:nvSpPr>
        <p:spPr bwMode="auto">
          <a:xfrm>
            <a:off x="539750" y="26368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4400"/>
              <a:t>Jajodia-Sandhu (J-S) Model</a:t>
            </a:r>
          </a:p>
        </p:txBody>
      </p:sp>
      <p:sp>
        <p:nvSpPr>
          <p:cNvPr id="2" name="Slide Number Placeholder 1"/>
          <p:cNvSpPr>
            <a:spLocks noGrp="1"/>
          </p:cNvSpPr>
          <p:nvPr>
            <p:ph type="sldNum" sz="quarter" idx="12"/>
          </p:nvPr>
        </p:nvSpPr>
        <p:spPr/>
        <p:txBody>
          <a:bodyPr/>
          <a:lstStyle/>
          <a:p>
            <a:fld id="{0BD64A48-B733-9243-8BE8-93F2CA4C1D52}" type="slidenum">
              <a:rPr lang="en-US" smtClean="0"/>
              <a:pPr/>
              <a:t>31</a:t>
            </a:fld>
            <a:endParaRPr lang="en-US"/>
          </a:p>
        </p:txBody>
      </p:sp>
    </p:spTree>
    <p:extLst>
      <p:ext uri="{BB962C8B-B14F-4D97-AF65-F5344CB8AC3E}">
        <p14:creationId xmlns:p14="http://schemas.microsoft.com/office/powerpoint/2010/main" val="37855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lstStyle/>
          <a:p>
            <a:pPr eaLnBrk="1" hangingPunct="1"/>
            <a:r>
              <a:rPr lang="en-US"/>
              <a:t>Jajodia-Sandhu (J-S) Model</a:t>
            </a:r>
          </a:p>
        </p:txBody>
      </p:sp>
      <p:sp>
        <p:nvSpPr>
          <p:cNvPr id="32771" name="Rectangle 3"/>
          <p:cNvSpPr>
            <a:spLocks noGrp="1" noChangeArrowheads="1"/>
          </p:cNvSpPr>
          <p:nvPr>
            <p:ph type="body" idx="1"/>
            <p:custDataLst>
              <p:tags r:id="rId2"/>
            </p:custDataLst>
          </p:nvPr>
        </p:nvSpPr>
        <p:spPr/>
        <p:txBody>
          <a:bodyPr>
            <a:normAutofit/>
          </a:bodyPr>
          <a:lstStyle/>
          <a:p>
            <a:pPr algn="just" eaLnBrk="1" hangingPunct="1">
              <a:lnSpc>
                <a:spcPct val="90000"/>
              </a:lnSpc>
            </a:pPr>
            <a:r>
              <a:rPr lang="en-US" sz="2600" dirty="0"/>
              <a:t>A write operation in Sea View model could potentially generate </a:t>
            </a:r>
            <a:r>
              <a:rPr lang="en-US" sz="2600" b="1" dirty="0" err="1"/>
              <a:t>z</a:t>
            </a:r>
            <a:r>
              <a:rPr lang="en-US" sz="2600" b="1" baseline="30000" dirty="0" err="1"/>
              <a:t>n</a:t>
            </a:r>
            <a:r>
              <a:rPr lang="en-US" sz="2600" b="1" dirty="0"/>
              <a:t> </a:t>
            </a:r>
            <a:r>
              <a:rPr lang="en-US" sz="2600" dirty="0"/>
              <a:t>new tuples where z is the number of elements in the access class and n is the number of non-key attributes.</a:t>
            </a:r>
          </a:p>
          <a:p>
            <a:pPr algn="just" eaLnBrk="1" hangingPunct="1">
              <a:lnSpc>
                <a:spcPct val="90000"/>
              </a:lnSpc>
            </a:pPr>
            <a:endParaRPr lang="en-US" sz="2600" dirty="0"/>
          </a:p>
          <a:p>
            <a:pPr algn="just" eaLnBrk="1" hangingPunct="1">
              <a:lnSpc>
                <a:spcPct val="90000"/>
              </a:lnSpc>
            </a:pPr>
            <a:r>
              <a:rPr lang="en-US" sz="2600" dirty="0" err="1"/>
              <a:t>Jajodia</a:t>
            </a:r>
            <a:r>
              <a:rPr lang="en-US" sz="2600" dirty="0"/>
              <a:t> and Sandhu point out how these could lead to false tuples getting added.</a:t>
            </a:r>
          </a:p>
          <a:p>
            <a:pPr algn="just" eaLnBrk="1" hangingPunct="1">
              <a:lnSpc>
                <a:spcPct val="90000"/>
              </a:lnSpc>
            </a:pPr>
            <a:endParaRPr lang="en-US" sz="2600" dirty="0"/>
          </a:p>
          <a:p>
            <a:pPr algn="just" eaLnBrk="1" hangingPunct="1">
              <a:lnSpc>
                <a:spcPct val="90000"/>
              </a:lnSpc>
            </a:pPr>
            <a:r>
              <a:rPr lang="en-US" sz="2600" dirty="0"/>
              <a:t>This work led to changes in </a:t>
            </a:r>
            <a:r>
              <a:rPr lang="en-US" sz="2600" dirty="0" err="1"/>
              <a:t>polyinstantiation</a:t>
            </a:r>
            <a:r>
              <a:rPr lang="en-US" sz="2600" dirty="0"/>
              <a:t> integrity.</a:t>
            </a:r>
          </a:p>
          <a:p>
            <a:pPr algn="just" eaLnBrk="1" hangingPunct="1">
              <a:lnSpc>
                <a:spcPct val="90000"/>
              </a:lnSpc>
            </a:pPr>
            <a:endParaRPr lang="en-US" sz="2600" dirty="0"/>
          </a:p>
          <a:p>
            <a:pPr algn="just" eaLnBrk="1" hangingPunct="1">
              <a:lnSpc>
                <a:spcPct val="90000"/>
              </a:lnSpc>
            </a:pPr>
            <a:r>
              <a:rPr lang="en-US" sz="2600" dirty="0"/>
              <a:t>J-S model introduces </a:t>
            </a:r>
            <a:r>
              <a:rPr lang="en-US" sz="2600" u="sng" dirty="0"/>
              <a:t>entity integrity </a:t>
            </a:r>
            <a:r>
              <a:rPr lang="en-US" sz="2600" dirty="0"/>
              <a:t>and </a:t>
            </a:r>
            <a:r>
              <a:rPr lang="en-US" sz="2600" u="sng" dirty="0"/>
              <a:t>null integrity</a:t>
            </a:r>
          </a:p>
        </p:txBody>
      </p:sp>
      <p:sp>
        <p:nvSpPr>
          <p:cNvPr id="2" name="Slide Number Placeholder 1"/>
          <p:cNvSpPr>
            <a:spLocks noGrp="1"/>
          </p:cNvSpPr>
          <p:nvPr>
            <p:ph type="sldNum" sz="quarter" idx="12"/>
          </p:nvPr>
        </p:nvSpPr>
        <p:spPr/>
        <p:txBody>
          <a:bodyPr/>
          <a:lstStyle/>
          <a:p>
            <a:fld id="{0BD64A48-B733-9243-8BE8-93F2CA4C1D52}" type="slidenum">
              <a:rPr lang="en-US" smtClean="0"/>
              <a:pPr/>
              <a:t>32</a:t>
            </a:fld>
            <a:endParaRPr lang="en-US"/>
          </a:p>
        </p:txBody>
      </p:sp>
    </p:spTree>
    <p:extLst>
      <p:ext uri="{BB962C8B-B14F-4D97-AF65-F5344CB8AC3E}">
        <p14:creationId xmlns:p14="http://schemas.microsoft.com/office/powerpoint/2010/main" val="1641121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pPr eaLnBrk="1" hangingPunct="1"/>
            <a:r>
              <a:rPr lang="en-US"/>
              <a:t>Jajodia-Sandhu (J-S) Model</a:t>
            </a:r>
          </a:p>
        </p:txBody>
      </p:sp>
      <p:sp>
        <p:nvSpPr>
          <p:cNvPr id="33795" name="Rectangle 3"/>
          <p:cNvSpPr>
            <a:spLocks noGrp="1" noChangeArrowheads="1"/>
          </p:cNvSpPr>
          <p:nvPr>
            <p:ph type="body" idx="1"/>
            <p:custDataLst>
              <p:tags r:id="rId2"/>
            </p:custDataLst>
          </p:nvPr>
        </p:nvSpPr>
        <p:spPr/>
        <p:txBody>
          <a:bodyPr>
            <a:normAutofit/>
          </a:bodyPr>
          <a:lstStyle/>
          <a:p>
            <a:pPr algn="just" eaLnBrk="1" hangingPunct="1"/>
            <a:r>
              <a:rPr lang="en-US" sz="2700" dirty="0">
                <a:solidFill>
                  <a:schemeClr val="accent2"/>
                </a:solidFill>
              </a:rPr>
              <a:t>Entity integrity</a:t>
            </a:r>
            <a:r>
              <a:rPr lang="en-US" sz="2700" dirty="0"/>
              <a:t> requires:</a:t>
            </a:r>
          </a:p>
          <a:p>
            <a:pPr lvl="1" algn="just" eaLnBrk="1" hangingPunct="1"/>
            <a:r>
              <a:rPr lang="en-US" sz="2700" dirty="0"/>
              <a:t>no tuple can have a null value for an attribute that is part of the primary key</a:t>
            </a:r>
          </a:p>
          <a:p>
            <a:pPr lvl="1" algn="just" eaLnBrk="1" hangingPunct="1"/>
            <a:r>
              <a:rPr lang="en-US" sz="2700" dirty="0"/>
              <a:t>all key attributes must have the same classification (an important addition that makes all key values entirely visible or entirely invisible)</a:t>
            </a:r>
          </a:p>
          <a:p>
            <a:pPr lvl="1" algn="just" eaLnBrk="1" hangingPunct="1"/>
            <a:r>
              <a:rPr lang="en-US" sz="2700" dirty="0"/>
              <a:t>class of key attributes must dominate the class of non-key attributes</a:t>
            </a:r>
          </a:p>
        </p:txBody>
      </p:sp>
      <p:sp>
        <p:nvSpPr>
          <p:cNvPr id="2" name="Slide Number Placeholder 1"/>
          <p:cNvSpPr>
            <a:spLocks noGrp="1"/>
          </p:cNvSpPr>
          <p:nvPr>
            <p:ph type="sldNum" sz="quarter" idx="12"/>
          </p:nvPr>
        </p:nvSpPr>
        <p:spPr/>
        <p:txBody>
          <a:bodyPr/>
          <a:lstStyle/>
          <a:p>
            <a:fld id="{0BD64A48-B733-9243-8BE8-93F2CA4C1D52}" type="slidenum">
              <a:rPr lang="en-US" smtClean="0"/>
              <a:pPr/>
              <a:t>33</a:t>
            </a:fld>
            <a:endParaRPr lang="en-US"/>
          </a:p>
        </p:txBody>
      </p:sp>
    </p:spTree>
    <p:extLst>
      <p:ext uri="{BB962C8B-B14F-4D97-AF65-F5344CB8AC3E}">
        <p14:creationId xmlns:p14="http://schemas.microsoft.com/office/powerpoint/2010/main" val="2961001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custDataLst>
              <p:tags r:id="rId1"/>
            </p:custDataLst>
          </p:nvPr>
        </p:nvSpPr>
        <p:spPr/>
        <p:txBody>
          <a:bodyPr/>
          <a:lstStyle/>
          <a:p>
            <a:pPr eaLnBrk="1" hangingPunct="1"/>
            <a:r>
              <a:rPr lang="en-US"/>
              <a:t>Jajodia-Sandhu (J-S) Model</a:t>
            </a:r>
          </a:p>
        </p:txBody>
      </p:sp>
      <p:sp>
        <p:nvSpPr>
          <p:cNvPr id="34819" name="Rectangle 3"/>
          <p:cNvSpPr>
            <a:spLocks noGrp="1" noChangeArrowheads="1"/>
          </p:cNvSpPr>
          <p:nvPr>
            <p:ph type="body" idx="1"/>
            <p:custDataLst>
              <p:tags r:id="rId2"/>
            </p:custDataLst>
          </p:nvPr>
        </p:nvSpPr>
        <p:spPr/>
        <p:txBody>
          <a:bodyPr/>
          <a:lstStyle/>
          <a:p>
            <a:pPr algn="just" eaLnBrk="1" hangingPunct="1"/>
            <a:r>
              <a:rPr lang="en-US" sz="2800" dirty="0"/>
              <a:t>In multilevel relations, </a:t>
            </a:r>
            <a:r>
              <a:rPr lang="en-US" sz="2800" u="sng" dirty="0"/>
              <a:t>null values</a:t>
            </a:r>
            <a:r>
              <a:rPr lang="en-US" sz="2800" dirty="0"/>
              <a:t> may have double meaning (either the value is null or the higher classification for that value makes the display null for low-classification subjects)</a:t>
            </a:r>
          </a:p>
          <a:p>
            <a:pPr algn="just" eaLnBrk="1" hangingPunct="1"/>
            <a:r>
              <a:rPr lang="en-US" sz="2800" dirty="0">
                <a:solidFill>
                  <a:schemeClr val="accent2"/>
                </a:solidFill>
              </a:rPr>
              <a:t>Null integrity</a:t>
            </a:r>
            <a:r>
              <a:rPr lang="en-US" sz="2800" dirty="0"/>
              <a:t> requires:</a:t>
            </a:r>
          </a:p>
          <a:p>
            <a:pPr lvl="1" algn="just" eaLnBrk="1" hangingPunct="1"/>
            <a:r>
              <a:rPr lang="en-US" sz="2400" u="sng" dirty="0"/>
              <a:t>null values </a:t>
            </a:r>
            <a:r>
              <a:rPr lang="en-US" sz="2400" dirty="0"/>
              <a:t>be classified </a:t>
            </a:r>
            <a:r>
              <a:rPr lang="en-US" sz="2400" u="sng" dirty="0"/>
              <a:t>at the same level of the key </a:t>
            </a:r>
            <a:r>
              <a:rPr lang="en-US" sz="2400" dirty="0"/>
              <a:t>attributes of the tuple</a:t>
            </a:r>
          </a:p>
          <a:p>
            <a:pPr lvl="1" algn="just" eaLnBrk="1" hangingPunct="1"/>
            <a:r>
              <a:rPr lang="en-US" sz="2400" dirty="0"/>
              <a:t>null value be included by a non-null value independent of the classification of the non-null value</a:t>
            </a:r>
          </a:p>
        </p:txBody>
      </p:sp>
      <p:sp>
        <p:nvSpPr>
          <p:cNvPr id="2" name="Slide Number Placeholder 1"/>
          <p:cNvSpPr>
            <a:spLocks noGrp="1"/>
          </p:cNvSpPr>
          <p:nvPr>
            <p:ph type="sldNum" sz="quarter" idx="12"/>
          </p:nvPr>
        </p:nvSpPr>
        <p:spPr/>
        <p:txBody>
          <a:bodyPr/>
          <a:lstStyle/>
          <a:p>
            <a:fld id="{0BD64A48-B733-9243-8BE8-93F2CA4C1D52}" type="slidenum">
              <a:rPr lang="en-US" smtClean="0"/>
              <a:pPr/>
              <a:t>34</a:t>
            </a:fld>
            <a:endParaRPr lang="en-US"/>
          </a:p>
        </p:txBody>
      </p:sp>
    </p:spTree>
    <p:extLst>
      <p:ext uri="{BB962C8B-B14F-4D97-AF65-F5344CB8AC3E}">
        <p14:creationId xmlns:p14="http://schemas.microsoft.com/office/powerpoint/2010/main" val="2172167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pPr eaLnBrk="1" hangingPunct="1"/>
            <a:r>
              <a:rPr lang="en-US"/>
              <a:t>Jajodia-Sandhu (J-S) Model</a:t>
            </a:r>
          </a:p>
        </p:txBody>
      </p:sp>
      <p:sp>
        <p:nvSpPr>
          <p:cNvPr id="35843" name="Rectangle 3"/>
          <p:cNvSpPr>
            <a:spLocks noGrp="1" noChangeArrowheads="1"/>
          </p:cNvSpPr>
          <p:nvPr>
            <p:ph type="body" idx="1"/>
            <p:custDataLst>
              <p:tags r:id="rId2"/>
            </p:custDataLst>
          </p:nvPr>
        </p:nvSpPr>
        <p:spPr/>
        <p:txBody>
          <a:bodyPr>
            <a:normAutofit lnSpcReduction="10000"/>
          </a:bodyPr>
          <a:lstStyle/>
          <a:p>
            <a:pPr algn="just" eaLnBrk="1" hangingPunct="1">
              <a:lnSpc>
                <a:spcPct val="90000"/>
              </a:lnSpc>
            </a:pPr>
            <a:r>
              <a:rPr lang="en-US" sz="2800" dirty="0"/>
              <a:t>J-S model does </a:t>
            </a:r>
            <a:r>
              <a:rPr lang="en-US" sz="2800" dirty="0">
                <a:solidFill>
                  <a:schemeClr val="accent2"/>
                </a:solidFill>
              </a:rPr>
              <a:t>not</a:t>
            </a:r>
            <a:r>
              <a:rPr lang="en-US" sz="2800" dirty="0"/>
              <a:t> require the multivalued dependency of the Sea View model for </a:t>
            </a:r>
            <a:r>
              <a:rPr lang="en-US" sz="2800" dirty="0" err="1">
                <a:solidFill>
                  <a:schemeClr val="accent2"/>
                </a:solidFill>
              </a:rPr>
              <a:t>polyinstantiation</a:t>
            </a:r>
            <a:r>
              <a:rPr lang="en-US" sz="2800" dirty="0">
                <a:solidFill>
                  <a:schemeClr val="accent2"/>
                </a:solidFill>
              </a:rPr>
              <a:t> integrity.</a:t>
            </a:r>
          </a:p>
          <a:p>
            <a:pPr algn="just" eaLnBrk="1" hangingPunct="1">
              <a:lnSpc>
                <a:spcPct val="90000"/>
              </a:lnSpc>
            </a:pPr>
            <a:endParaRPr lang="en-US" sz="2800" dirty="0">
              <a:solidFill>
                <a:schemeClr val="accent2"/>
              </a:solidFill>
            </a:endParaRPr>
          </a:p>
          <a:p>
            <a:pPr algn="just" eaLnBrk="1" hangingPunct="1">
              <a:lnSpc>
                <a:spcPct val="90000"/>
              </a:lnSpc>
            </a:pPr>
            <a:r>
              <a:rPr lang="en-US" sz="2800" dirty="0"/>
              <a:t>J-S model handles the read operations using the Bell-</a:t>
            </a:r>
            <a:r>
              <a:rPr lang="en-US" sz="2800" dirty="0" err="1"/>
              <a:t>LaPadula</a:t>
            </a:r>
            <a:r>
              <a:rPr lang="en-US" sz="2800" dirty="0"/>
              <a:t> model security of </a:t>
            </a:r>
            <a:r>
              <a:rPr lang="en-US" sz="2800" dirty="0">
                <a:solidFill>
                  <a:srgbClr val="FF0000"/>
                </a:solidFill>
              </a:rPr>
              <a:t>No Read-up principle.</a:t>
            </a:r>
          </a:p>
          <a:p>
            <a:pPr algn="just" eaLnBrk="1" hangingPunct="1">
              <a:lnSpc>
                <a:spcPct val="90000"/>
              </a:lnSpc>
            </a:pPr>
            <a:endParaRPr lang="en-US" sz="2800" dirty="0">
              <a:solidFill>
                <a:srgbClr val="FF0000"/>
              </a:solidFill>
            </a:endParaRPr>
          </a:p>
          <a:p>
            <a:pPr algn="just" eaLnBrk="1" hangingPunct="1">
              <a:lnSpc>
                <a:spcPct val="90000"/>
              </a:lnSpc>
            </a:pPr>
            <a:r>
              <a:rPr lang="en-US" sz="2800" dirty="0"/>
              <a:t>J-S model handles the write operation using the </a:t>
            </a:r>
            <a:r>
              <a:rPr lang="en-US" sz="2800" dirty="0">
                <a:solidFill>
                  <a:srgbClr val="FF0000"/>
                </a:solidFill>
              </a:rPr>
              <a:t>No Write-down principle</a:t>
            </a:r>
            <a:r>
              <a:rPr lang="en-US" sz="2800" dirty="0"/>
              <a:t> (namely a user cannot affect instances of a relation with a lower or incomparable classification with his/her own clearance).</a:t>
            </a:r>
          </a:p>
        </p:txBody>
      </p:sp>
      <p:sp>
        <p:nvSpPr>
          <p:cNvPr id="2" name="Slide Number Placeholder 1"/>
          <p:cNvSpPr>
            <a:spLocks noGrp="1"/>
          </p:cNvSpPr>
          <p:nvPr>
            <p:ph type="sldNum" sz="quarter" idx="12"/>
          </p:nvPr>
        </p:nvSpPr>
        <p:spPr/>
        <p:txBody>
          <a:bodyPr/>
          <a:lstStyle/>
          <a:p>
            <a:fld id="{0BD64A48-B733-9243-8BE8-93F2CA4C1D52}" type="slidenum">
              <a:rPr lang="en-US" smtClean="0"/>
              <a:pPr/>
              <a:t>35</a:t>
            </a:fld>
            <a:endParaRPr lang="en-US"/>
          </a:p>
        </p:txBody>
      </p:sp>
    </p:spTree>
    <p:extLst>
      <p:ext uri="{BB962C8B-B14F-4D97-AF65-F5344CB8AC3E}">
        <p14:creationId xmlns:p14="http://schemas.microsoft.com/office/powerpoint/2010/main" val="707439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1"/>
            </p:custDataLst>
          </p:nvPr>
        </p:nvSpPr>
        <p:spPr>
          <a:xfrm>
            <a:off x="468313" y="115888"/>
            <a:ext cx="8229600" cy="561975"/>
          </a:xfrm>
        </p:spPr>
        <p:txBody>
          <a:bodyPr>
            <a:normAutofit fontScale="90000"/>
          </a:bodyPr>
          <a:lstStyle/>
          <a:p>
            <a:pPr eaLnBrk="1" hangingPunct="1"/>
            <a:r>
              <a:rPr lang="en-US" sz="4000"/>
              <a:t>Example of J-S model Write</a:t>
            </a:r>
          </a:p>
        </p:txBody>
      </p:sp>
      <p:graphicFrame>
        <p:nvGraphicFramePr>
          <p:cNvPr id="37892" name="Group 4"/>
          <p:cNvGraphicFramePr>
            <a:graphicFrameLocks noGrp="1"/>
          </p:cNvGraphicFramePr>
          <p:nvPr>
            <p:ph sz="half" idx="1"/>
            <p:custDataLst>
              <p:tags r:id="rId2"/>
            </p:custDataLst>
          </p:nvPr>
        </p:nvGraphicFramePr>
        <p:xfrm>
          <a:off x="468313" y="4365625"/>
          <a:ext cx="8424862" cy="1789113"/>
        </p:xfrm>
        <a:graphic>
          <a:graphicData uri="http://schemas.openxmlformats.org/drawingml/2006/table">
            <a:tbl>
              <a:tblPr/>
              <a:tblGrid>
                <a:gridCol w="1204912">
                  <a:extLst>
                    <a:ext uri="{9D8B030D-6E8A-4147-A177-3AD203B41FA5}">
                      <a16:colId xmlns:a16="http://schemas.microsoft.com/office/drawing/2014/main" val="20000"/>
                    </a:ext>
                  </a:extLst>
                </a:gridCol>
                <a:gridCol w="1201738">
                  <a:extLst>
                    <a:ext uri="{9D8B030D-6E8A-4147-A177-3AD203B41FA5}">
                      <a16:colId xmlns:a16="http://schemas.microsoft.com/office/drawing/2014/main" val="20001"/>
                    </a:ext>
                  </a:extLst>
                </a:gridCol>
                <a:gridCol w="1204912">
                  <a:extLst>
                    <a:ext uri="{9D8B030D-6E8A-4147-A177-3AD203B41FA5}">
                      <a16:colId xmlns:a16="http://schemas.microsoft.com/office/drawing/2014/main" val="20002"/>
                    </a:ext>
                  </a:extLst>
                </a:gridCol>
                <a:gridCol w="1201738">
                  <a:extLst>
                    <a:ext uri="{9D8B030D-6E8A-4147-A177-3AD203B41FA5}">
                      <a16:colId xmlns:a16="http://schemas.microsoft.com/office/drawing/2014/main" val="20003"/>
                    </a:ext>
                  </a:extLst>
                </a:gridCol>
                <a:gridCol w="1204912">
                  <a:extLst>
                    <a:ext uri="{9D8B030D-6E8A-4147-A177-3AD203B41FA5}">
                      <a16:colId xmlns:a16="http://schemas.microsoft.com/office/drawing/2014/main" val="20004"/>
                    </a:ext>
                  </a:extLst>
                </a:gridCol>
                <a:gridCol w="1201738">
                  <a:extLst>
                    <a:ext uri="{9D8B030D-6E8A-4147-A177-3AD203B41FA5}">
                      <a16:colId xmlns:a16="http://schemas.microsoft.com/office/drawing/2014/main" val="20005"/>
                    </a:ext>
                  </a:extLst>
                </a:gridCol>
                <a:gridCol w="1204912">
                  <a:extLst>
                    <a:ext uri="{9D8B030D-6E8A-4147-A177-3AD203B41FA5}">
                      <a16:colId xmlns:a16="http://schemas.microsoft.com/office/drawing/2014/main" val="20006"/>
                    </a:ext>
                  </a:extLst>
                </a:gridCol>
              </a:tblGrid>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user</a:t>
                      </a:r>
                      <a:endParaRPr kumimoji="0" lang="en-US" sz="20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dept</a:t>
                      </a:r>
                      <a:endParaRPr kumimoji="0" lang="en-US" sz="20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salary</a:t>
                      </a:r>
                      <a:endParaRPr kumimoji="0" lang="en-US" sz="20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446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bl>
          </a:graphicData>
        </a:graphic>
      </p:graphicFrame>
      <p:sp>
        <p:nvSpPr>
          <p:cNvPr id="36909" name="Text Box 3"/>
          <p:cNvSpPr txBox="1">
            <a:spLocks noChangeArrowheads="1"/>
          </p:cNvSpPr>
          <p:nvPr>
            <p:custDataLst>
              <p:tags r:id="rId3"/>
            </p:custDataLst>
          </p:nvPr>
        </p:nvSpPr>
        <p:spPr bwMode="auto">
          <a:xfrm>
            <a:off x="755650" y="2852738"/>
            <a:ext cx="717391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000"/>
              <a:t>Assume that an </a:t>
            </a:r>
            <a:r>
              <a:rPr lang="en-US" sz="2000">
                <a:solidFill>
                  <a:schemeClr val="accent2"/>
                </a:solidFill>
              </a:rPr>
              <a:t>S-subject </a:t>
            </a:r>
            <a:r>
              <a:rPr lang="en-US" sz="2000"/>
              <a:t>performs</a:t>
            </a:r>
          </a:p>
          <a:p>
            <a:pPr eaLnBrk="1" hangingPunct="1">
              <a:spcBef>
                <a:spcPct val="50000"/>
              </a:spcBef>
            </a:pPr>
            <a:r>
              <a:rPr lang="en-US" sz="2000"/>
              <a:t>       INSERT  INTO  EMPLOYEE  VALUES  “</a:t>
            </a:r>
            <a:r>
              <a:rPr lang="en-US" sz="2000">
                <a:solidFill>
                  <a:schemeClr val="accent2"/>
                </a:solidFill>
              </a:rPr>
              <a:t>John, CIS, 20K</a:t>
            </a:r>
            <a:r>
              <a:rPr lang="en-US" sz="2000"/>
              <a:t>”</a:t>
            </a:r>
          </a:p>
          <a:p>
            <a:pPr eaLnBrk="1" hangingPunct="1">
              <a:spcBef>
                <a:spcPct val="50000"/>
              </a:spcBef>
            </a:pPr>
            <a:r>
              <a:rPr lang="en-US" sz="2000"/>
              <a:t>This produces the following S-instance</a:t>
            </a:r>
          </a:p>
        </p:txBody>
      </p:sp>
      <p:sp>
        <p:nvSpPr>
          <p:cNvPr id="36910" name="Text Box 48"/>
          <p:cNvSpPr txBox="1">
            <a:spLocks noChangeArrowheads="1"/>
          </p:cNvSpPr>
          <p:nvPr>
            <p:custDataLst>
              <p:tags r:id="rId4"/>
            </p:custDataLst>
          </p:nvPr>
        </p:nvSpPr>
        <p:spPr bwMode="auto">
          <a:xfrm>
            <a:off x="3124200" y="61722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dirty="0"/>
              <a:t>Figure 8</a:t>
            </a:r>
          </a:p>
        </p:txBody>
      </p:sp>
      <p:sp>
        <p:nvSpPr>
          <p:cNvPr id="36911" name="Text Box 144"/>
          <p:cNvSpPr txBox="1">
            <a:spLocks noChangeArrowheads="1"/>
          </p:cNvSpPr>
          <p:nvPr>
            <p:custDataLst>
              <p:tags r:id="rId5"/>
            </p:custDataLst>
          </p:nvPr>
        </p:nvSpPr>
        <p:spPr bwMode="auto">
          <a:xfrm>
            <a:off x="395288" y="765175"/>
            <a:ext cx="828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p>
        </p:txBody>
      </p:sp>
      <p:graphicFrame>
        <p:nvGraphicFramePr>
          <p:cNvPr id="38128" name="Group 240"/>
          <p:cNvGraphicFramePr>
            <a:graphicFrameLocks noGrp="1"/>
          </p:cNvGraphicFramePr>
          <p:nvPr>
            <p:ph sz="half" idx="2"/>
            <p:custDataLst>
              <p:tags r:id="rId6"/>
            </p:custDataLst>
          </p:nvPr>
        </p:nvGraphicFramePr>
        <p:xfrm>
          <a:off x="611188" y="908050"/>
          <a:ext cx="7999412" cy="1584616"/>
        </p:xfrm>
        <a:graphic>
          <a:graphicData uri="http://schemas.openxmlformats.org/drawingml/2006/table">
            <a:tbl>
              <a:tblPr/>
              <a:tblGrid>
                <a:gridCol w="1144587">
                  <a:extLst>
                    <a:ext uri="{9D8B030D-6E8A-4147-A177-3AD203B41FA5}">
                      <a16:colId xmlns:a16="http://schemas.microsoft.com/office/drawing/2014/main" val="20000"/>
                    </a:ext>
                  </a:extLst>
                </a:gridCol>
                <a:gridCol w="1141413">
                  <a:extLst>
                    <a:ext uri="{9D8B030D-6E8A-4147-A177-3AD203B41FA5}">
                      <a16:colId xmlns:a16="http://schemas.microsoft.com/office/drawing/2014/main" val="20001"/>
                    </a:ext>
                  </a:extLst>
                </a:gridCol>
                <a:gridCol w="1141412">
                  <a:extLst>
                    <a:ext uri="{9D8B030D-6E8A-4147-A177-3AD203B41FA5}">
                      <a16:colId xmlns:a16="http://schemas.microsoft.com/office/drawing/2014/main" val="20002"/>
                    </a:ext>
                  </a:extLst>
                </a:gridCol>
                <a:gridCol w="1144588">
                  <a:extLst>
                    <a:ext uri="{9D8B030D-6E8A-4147-A177-3AD203B41FA5}">
                      <a16:colId xmlns:a16="http://schemas.microsoft.com/office/drawing/2014/main" val="20003"/>
                    </a:ext>
                  </a:extLst>
                </a:gridCol>
                <a:gridCol w="1141412">
                  <a:extLst>
                    <a:ext uri="{9D8B030D-6E8A-4147-A177-3AD203B41FA5}">
                      <a16:colId xmlns:a16="http://schemas.microsoft.com/office/drawing/2014/main" val="20004"/>
                    </a:ext>
                  </a:extLst>
                </a:gridCol>
                <a:gridCol w="1141413">
                  <a:extLst>
                    <a:ext uri="{9D8B030D-6E8A-4147-A177-3AD203B41FA5}">
                      <a16:colId xmlns:a16="http://schemas.microsoft.com/office/drawing/2014/main" val="20005"/>
                    </a:ext>
                  </a:extLst>
                </a:gridCol>
                <a:gridCol w="1144587">
                  <a:extLst>
                    <a:ext uri="{9D8B030D-6E8A-4147-A177-3AD203B41FA5}">
                      <a16:colId xmlns:a16="http://schemas.microsoft.com/office/drawing/2014/main" val="20006"/>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User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user</a:t>
                      </a:r>
                      <a:endParaRPr kumimoji="0" lang="en-US" sz="2000" b="0" i="0" u="none" strike="noStrike" cap="none" normalizeH="0" baseline="-25000" dirty="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Dept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dept</a:t>
                      </a:r>
                      <a:endParaRPr kumimoji="0" lang="en-US" sz="2000" b="0" i="0" u="none" strike="noStrike" cap="none" normalizeH="0" baseline="-25000" dirty="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Salary</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salary</a:t>
                      </a:r>
                      <a:endParaRPr kumimoji="0" lang="en-US" sz="2000" b="0" i="0" u="none" strike="noStrike" cap="none" normalizeH="0" baseline="-25000" dirty="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Bob</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Math</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10K</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Ann</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20K</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Sam</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30K</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bl>
          </a:graphicData>
        </a:graphic>
      </p:graphicFrame>
      <p:sp>
        <p:nvSpPr>
          <p:cNvPr id="36954" name="Oval 241"/>
          <p:cNvSpPr>
            <a:spLocks noChangeArrowheads="1"/>
          </p:cNvSpPr>
          <p:nvPr>
            <p:custDataLst>
              <p:tags r:id="rId7"/>
            </p:custDataLst>
          </p:nvPr>
        </p:nvSpPr>
        <p:spPr bwMode="auto">
          <a:xfrm>
            <a:off x="0" y="5661025"/>
            <a:ext cx="9144000" cy="431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 name="Text Box 48"/>
          <p:cNvSpPr txBox="1">
            <a:spLocks noChangeArrowheads="1"/>
          </p:cNvSpPr>
          <p:nvPr>
            <p:custDataLst>
              <p:tags r:id="rId8"/>
            </p:custDataLst>
          </p:nvPr>
        </p:nvSpPr>
        <p:spPr bwMode="auto">
          <a:xfrm>
            <a:off x="2993265" y="2474086"/>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dirty="0"/>
              <a:t>Figure 7</a:t>
            </a:r>
          </a:p>
        </p:txBody>
      </p:sp>
      <p:sp>
        <p:nvSpPr>
          <p:cNvPr id="2" name="Slide Number Placeholder 1"/>
          <p:cNvSpPr>
            <a:spLocks noGrp="1"/>
          </p:cNvSpPr>
          <p:nvPr>
            <p:ph type="sldNum" sz="quarter" idx="12"/>
          </p:nvPr>
        </p:nvSpPr>
        <p:spPr/>
        <p:txBody>
          <a:bodyPr/>
          <a:lstStyle/>
          <a:p>
            <a:fld id="{0BD64A48-B733-9243-8BE8-93F2CA4C1D52}" type="slidenum">
              <a:rPr lang="en-US" smtClean="0"/>
              <a:pPr/>
              <a:t>36</a:t>
            </a:fld>
            <a:endParaRPr lang="en-US"/>
          </a:p>
        </p:txBody>
      </p:sp>
    </p:spTree>
    <p:extLst>
      <p:ext uri="{BB962C8B-B14F-4D97-AF65-F5344CB8AC3E}">
        <p14:creationId xmlns:p14="http://schemas.microsoft.com/office/powerpoint/2010/main" val="2945843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1"/>
            </p:custDataLst>
          </p:nvPr>
        </p:nvSpPr>
        <p:spPr>
          <a:xfrm>
            <a:off x="457200" y="274638"/>
            <a:ext cx="8229600" cy="939800"/>
          </a:xfrm>
        </p:spPr>
        <p:txBody>
          <a:bodyPr/>
          <a:lstStyle/>
          <a:p>
            <a:pPr eaLnBrk="1" hangingPunct="1"/>
            <a:r>
              <a:rPr lang="en-US"/>
              <a:t>Example of J-S model Write</a:t>
            </a:r>
          </a:p>
        </p:txBody>
      </p:sp>
      <p:graphicFrame>
        <p:nvGraphicFramePr>
          <p:cNvPr id="39017" name="Group 105"/>
          <p:cNvGraphicFramePr>
            <a:graphicFrameLocks noGrp="1"/>
          </p:cNvGraphicFramePr>
          <p:nvPr>
            <p:ph sz="half" idx="1"/>
            <p:custDataLst>
              <p:tags r:id="rId2"/>
            </p:custDataLst>
          </p:nvPr>
        </p:nvGraphicFramePr>
        <p:xfrm>
          <a:off x="457200" y="4076700"/>
          <a:ext cx="8362950" cy="2097095"/>
        </p:xfrm>
        <a:graphic>
          <a:graphicData uri="http://schemas.openxmlformats.org/drawingml/2006/table">
            <a:tbl>
              <a:tblPr/>
              <a:tblGrid>
                <a:gridCol w="1195388">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95387">
                  <a:extLst>
                    <a:ext uri="{9D8B030D-6E8A-4147-A177-3AD203B41FA5}">
                      <a16:colId xmlns:a16="http://schemas.microsoft.com/office/drawing/2014/main" val="20002"/>
                    </a:ext>
                  </a:extLst>
                </a:gridCol>
                <a:gridCol w="1193800">
                  <a:extLst>
                    <a:ext uri="{9D8B030D-6E8A-4147-A177-3AD203B41FA5}">
                      <a16:colId xmlns:a16="http://schemas.microsoft.com/office/drawing/2014/main" val="20003"/>
                    </a:ext>
                  </a:extLst>
                </a:gridCol>
                <a:gridCol w="1195388">
                  <a:extLst>
                    <a:ext uri="{9D8B030D-6E8A-4147-A177-3AD203B41FA5}">
                      <a16:colId xmlns:a16="http://schemas.microsoft.com/office/drawing/2014/main" val="20004"/>
                    </a:ext>
                  </a:extLst>
                </a:gridCol>
                <a:gridCol w="1193800">
                  <a:extLst>
                    <a:ext uri="{9D8B030D-6E8A-4147-A177-3AD203B41FA5}">
                      <a16:colId xmlns:a16="http://schemas.microsoft.com/office/drawing/2014/main" val="20005"/>
                    </a:ext>
                  </a:extLst>
                </a:gridCol>
                <a:gridCol w="1195387">
                  <a:extLst>
                    <a:ext uri="{9D8B030D-6E8A-4147-A177-3AD203B41FA5}">
                      <a16:colId xmlns:a16="http://schemas.microsoft.com/office/drawing/2014/main" val="20006"/>
                    </a:ext>
                  </a:extLst>
                </a:gridCol>
              </a:tblGrid>
              <a:tr h="4777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User</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user</a:t>
                      </a:r>
                      <a:endParaRPr kumimoji="0" lang="en-US" sz="2000" b="0" i="0" u="none" strike="noStrike" cap="none" normalizeH="0" baseline="-25000" dirty="0">
                        <a:ln>
                          <a:noFill/>
                        </a:ln>
                        <a:solidFill>
                          <a:schemeClr val="tx1"/>
                        </a:solidFill>
                        <a:effectLst/>
                        <a:latin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Dept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dept</a:t>
                      </a:r>
                      <a:endParaRPr kumimoji="0" lang="en-US" sz="2000" b="0" i="0" u="none" strike="noStrike" cap="none" normalizeH="0" baseline="-25000" dirty="0">
                        <a:ln>
                          <a:noFill/>
                        </a:ln>
                        <a:solidFill>
                          <a:schemeClr val="tx1"/>
                        </a:solidFill>
                        <a:effectLst/>
                        <a:latin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Salary</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salary</a:t>
                      </a:r>
                      <a:endParaRPr kumimoji="0" lang="en-US" sz="2000" b="0" i="0" u="none" strike="noStrike" cap="none" normalizeH="0" baseline="-25000" dirty="0">
                        <a:ln>
                          <a:noFill/>
                        </a:ln>
                        <a:solidFill>
                          <a:schemeClr val="tx1"/>
                        </a:solidFill>
                        <a:effectLst/>
                        <a:latin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TC</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4126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Bob</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Math</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10K</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3962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Ann</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20K</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3962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Sam</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30K</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4142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John</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CIS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20K</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S</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bl>
          </a:graphicData>
        </a:graphic>
      </p:graphicFrame>
      <p:sp>
        <p:nvSpPr>
          <p:cNvPr id="37941" name="Text Box 55"/>
          <p:cNvSpPr txBox="1">
            <a:spLocks noChangeArrowheads="1"/>
          </p:cNvSpPr>
          <p:nvPr>
            <p:custDataLst>
              <p:tags r:id="rId3"/>
            </p:custDataLst>
          </p:nvPr>
        </p:nvSpPr>
        <p:spPr bwMode="auto">
          <a:xfrm>
            <a:off x="611188" y="3284538"/>
            <a:ext cx="762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000"/>
              <a:t>Figure 9 shows </a:t>
            </a:r>
            <a:r>
              <a:rPr lang="en-US" sz="2000">
                <a:solidFill>
                  <a:srgbClr val="FF0000"/>
                </a:solidFill>
              </a:rPr>
              <a:t>the TS-instance view </a:t>
            </a:r>
            <a:r>
              <a:rPr lang="en-US" sz="2000"/>
              <a:t>of Figure 7 after the INSERT operation performed by the S-subject</a:t>
            </a:r>
          </a:p>
        </p:txBody>
      </p:sp>
      <p:sp>
        <p:nvSpPr>
          <p:cNvPr id="37942" name="Text Box 56"/>
          <p:cNvSpPr txBox="1">
            <a:spLocks noChangeArrowheads="1"/>
          </p:cNvSpPr>
          <p:nvPr>
            <p:custDataLst>
              <p:tags r:id="rId4"/>
            </p:custDataLst>
          </p:nvPr>
        </p:nvSpPr>
        <p:spPr bwMode="auto">
          <a:xfrm>
            <a:off x="3276600" y="6308725"/>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Figure 9</a:t>
            </a:r>
          </a:p>
        </p:txBody>
      </p:sp>
      <p:graphicFrame>
        <p:nvGraphicFramePr>
          <p:cNvPr id="39018" name="Group 106"/>
          <p:cNvGraphicFramePr>
            <a:graphicFrameLocks noGrp="1"/>
          </p:cNvGraphicFramePr>
          <p:nvPr>
            <p:ph sz="half" idx="2"/>
            <p:custDataLst>
              <p:tags r:id="rId5"/>
            </p:custDataLst>
          </p:nvPr>
        </p:nvGraphicFramePr>
        <p:xfrm>
          <a:off x="539750" y="1600200"/>
          <a:ext cx="8147050" cy="1584616"/>
        </p:xfrm>
        <a:graphic>
          <a:graphicData uri="http://schemas.openxmlformats.org/drawingml/2006/table">
            <a:tbl>
              <a:tblPr/>
              <a:tblGrid>
                <a:gridCol w="1165225">
                  <a:extLst>
                    <a:ext uri="{9D8B030D-6E8A-4147-A177-3AD203B41FA5}">
                      <a16:colId xmlns:a16="http://schemas.microsoft.com/office/drawing/2014/main" val="20000"/>
                    </a:ext>
                  </a:extLst>
                </a:gridCol>
                <a:gridCol w="1162050">
                  <a:extLst>
                    <a:ext uri="{9D8B030D-6E8A-4147-A177-3AD203B41FA5}">
                      <a16:colId xmlns:a16="http://schemas.microsoft.com/office/drawing/2014/main" val="20001"/>
                    </a:ext>
                  </a:extLst>
                </a:gridCol>
                <a:gridCol w="116205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2050">
                  <a:extLst>
                    <a:ext uri="{9D8B030D-6E8A-4147-A177-3AD203B41FA5}">
                      <a16:colId xmlns:a16="http://schemas.microsoft.com/office/drawing/2014/main" val="20004"/>
                    </a:ext>
                  </a:extLst>
                </a:gridCol>
                <a:gridCol w="1162050">
                  <a:extLst>
                    <a:ext uri="{9D8B030D-6E8A-4147-A177-3AD203B41FA5}">
                      <a16:colId xmlns:a16="http://schemas.microsoft.com/office/drawing/2014/main" val="20005"/>
                    </a:ext>
                  </a:extLst>
                </a:gridCol>
                <a:gridCol w="1165225">
                  <a:extLst>
                    <a:ext uri="{9D8B030D-6E8A-4147-A177-3AD203B41FA5}">
                      <a16:colId xmlns:a16="http://schemas.microsoft.com/office/drawing/2014/main" val="20006"/>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User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user</a:t>
                      </a:r>
                      <a:endParaRPr kumimoji="0" lang="en-US" sz="2000" b="0" i="0" u="none" strike="noStrike" cap="none" normalizeH="0" baseline="-25000" dirty="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Dept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dept</a:t>
                      </a:r>
                      <a:endParaRPr kumimoji="0" lang="en-US" sz="2000" b="0" i="0" u="none" strike="noStrike" cap="none" normalizeH="0" baseline="-25000" dirty="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Salary</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salary</a:t>
                      </a:r>
                      <a:endParaRPr kumimoji="0" lang="en-US" sz="2000" b="0" i="0" u="none" strike="noStrike" cap="none" normalizeH="0" baseline="-25000" dirty="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Bob</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Math</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10K</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Ann</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20K</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Sam</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30K</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bl>
          </a:graphicData>
        </a:graphic>
      </p:graphicFrame>
      <p:sp>
        <p:nvSpPr>
          <p:cNvPr id="37985" name="Oval 107"/>
          <p:cNvSpPr>
            <a:spLocks noChangeArrowheads="1"/>
          </p:cNvSpPr>
          <p:nvPr>
            <p:custDataLst>
              <p:tags r:id="rId6"/>
            </p:custDataLst>
          </p:nvPr>
        </p:nvSpPr>
        <p:spPr bwMode="auto">
          <a:xfrm>
            <a:off x="107950" y="5734050"/>
            <a:ext cx="9036050" cy="50323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Slide Number Placeholder 1"/>
          <p:cNvSpPr>
            <a:spLocks noGrp="1"/>
          </p:cNvSpPr>
          <p:nvPr>
            <p:ph type="sldNum" sz="quarter" idx="12"/>
          </p:nvPr>
        </p:nvSpPr>
        <p:spPr/>
        <p:txBody>
          <a:bodyPr/>
          <a:lstStyle/>
          <a:p>
            <a:fld id="{0BD64A48-B733-9243-8BE8-93F2CA4C1D52}" type="slidenum">
              <a:rPr lang="en-US" smtClean="0"/>
              <a:pPr/>
              <a:t>37</a:t>
            </a:fld>
            <a:endParaRPr lang="en-US"/>
          </a:p>
        </p:txBody>
      </p:sp>
    </p:spTree>
    <p:extLst>
      <p:ext uri="{BB962C8B-B14F-4D97-AF65-F5344CB8AC3E}">
        <p14:creationId xmlns:p14="http://schemas.microsoft.com/office/powerpoint/2010/main" val="2959547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custDataLst>
              <p:tags r:id="rId1"/>
            </p:custDataLst>
          </p:nvPr>
        </p:nvSpPr>
        <p:spPr>
          <a:xfrm>
            <a:off x="468313" y="0"/>
            <a:ext cx="8229600" cy="692150"/>
          </a:xfrm>
        </p:spPr>
        <p:txBody>
          <a:bodyPr>
            <a:normAutofit fontScale="90000"/>
          </a:bodyPr>
          <a:lstStyle/>
          <a:p>
            <a:pPr eaLnBrk="1" hangingPunct="1"/>
            <a:r>
              <a:rPr lang="en-US" sz="4000"/>
              <a:t>Example of J-S model Write</a:t>
            </a:r>
          </a:p>
        </p:txBody>
      </p:sp>
      <p:graphicFrame>
        <p:nvGraphicFramePr>
          <p:cNvPr id="40039" name="Group 103"/>
          <p:cNvGraphicFramePr>
            <a:graphicFrameLocks noGrp="1"/>
          </p:cNvGraphicFramePr>
          <p:nvPr>
            <p:ph sz="half" idx="1"/>
            <p:custDataLst>
              <p:tags r:id="rId2"/>
            </p:custDataLst>
          </p:nvPr>
        </p:nvGraphicFramePr>
        <p:xfrm>
          <a:off x="457200" y="4581525"/>
          <a:ext cx="8362950" cy="1584616"/>
        </p:xfrm>
        <a:graphic>
          <a:graphicData uri="http://schemas.openxmlformats.org/drawingml/2006/table">
            <a:tbl>
              <a:tblPr/>
              <a:tblGrid>
                <a:gridCol w="1196975">
                  <a:extLst>
                    <a:ext uri="{9D8B030D-6E8A-4147-A177-3AD203B41FA5}">
                      <a16:colId xmlns:a16="http://schemas.microsoft.com/office/drawing/2014/main" val="20000"/>
                    </a:ext>
                  </a:extLst>
                </a:gridCol>
                <a:gridCol w="1192213">
                  <a:extLst>
                    <a:ext uri="{9D8B030D-6E8A-4147-A177-3AD203B41FA5}">
                      <a16:colId xmlns:a16="http://schemas.microsoft.com/office/drawing/2014/main" val="20001"/>
                    </a:ext>
                  </a:extLst>
                </a:gridCol>
                <a:gridCol w="1195387">
                  <a:extLst>
                    <a:ext uri="{9D8B030D-6E8A-4147-A177-3AD203B41FA5}">
                      <a16:colId xmlns:a16="http://schemas.microsoft.com/office/drawing/2014/main" val="20002"/>
                    </a:ext>
                  </a:extLst>
                </a:gridCol>
                <a:gridCol w="1193800">
                  <a:extLst>
                    <a:ext uri="{9D8B030D-6E8A-4147-A177-3AD203B41FA5}">
                      <a16:colId xmlns:a16="http://schemas.microsoft.com/office/drawing/2014/main" val="20003"/>
                    </a:ext>
                  </a:extLst>
                </a:gridCol>
                <a:gridCol w="1195388">
                  <a:extLst>
                    <a:ext uri="{9D8B030D-6E8A-4147-A177-3AD203B41FA5}">
                      <a16:colId xmlns:a16="http://schemas.microsoft.com/office/drawing/2014/main" val="20004"/>
                    </a:ext>
                  </a:extLst>
                </a:gridCol>
                <a:gridCol w="1192212">
                  <a:extLst>
                    <a:ext uri="{9D8B030D-6E8A-4147-A177-3AD203B41FA5}">
                      <a16:colId xmlns:a16="http://schemas.microsoft.com/office/drawing/2014/main" val="20005"/>
                    </a:ext>
                  </a:extLst>
                </a:gridCol>
                <a:gridCol w="1196975">
                  <a:extLst>
                    <a:ext uri="{9D8B030D-6E8A-4147-A177-3AD203B41FA5}">
                      <a16:colId xmlns:a16="http://schemas.microsoft.com/office/drawing/2014/main" val="20006"/>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User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user</a:t>
                      </a:r>
                      <a:endParaRPr kumimoji="0" lang="en-US" sz="2000" b="0" i="0" u="none" strike="noStrike" cap="none" normalizeH="0" baseline="-25000" dirty="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Dept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dept</a:t>
                      </a:r>
                      <a:endParaRPr kumimoji="0" lang="en-US" sz="2000" b="0" i="0" u="none" strike="noStrike" cap="none" normalizeH="0" baseline="-25000" dirty="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Salary</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salary</a:t>
                      </a:r>
                      <a:endParaRPr kumimoji="0" lang="en-US" sz="2000" b="0" i="0" u="none" strike="noStrike" cap="none" normalizeH="0" baseline="-25000" dirty="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Bob</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Math</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10K</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Ann</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null</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John</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20K</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bl>
          </a:graphicData>
        </a:graphic>
      </p:graphicFrame>
      <p:sp>
        <p:nvSpPr>
          <p:cNvPr id="38957" name="Text Box 3"/>
          <p:cNvSpPr txBox="1">
            <a:spLocks noChangeArrowheads="1"/>
          </p:cNvSpPr>
          <p:nvPr>
            <p:custDataLst>
              <p:tags r:id="rId3"/>
            </p:custDataLst>
          </p:nvPr>
        </p:nvSpPr>
        <p:spPr bwMode="auto">
          <a:xfrm>
            <a:off x="755650" y="2781300"/>
            <a:ext cx="748823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000"/>
              <a:t>Assume that a </a:t>
            </a:r>
            <a:r>
              <a:rPr lang="en-US" sz="2000">
                <a:solidFill>
                  <a:schemeClr val="accent2"/>
                </a:solidFill>
              </a:rPr>
              <a:t>TS-subject </a:t>
            </a:r>
            <a:r>
              <a:rPr lang="en-US" sz="2000"/>
              <a:t>performs</a:t>
            </a:r>
          </a:p>
          <a:p>
            <a:pPr eaLnBrk="1" hangingPunct="1">
              <a:spcBef>
                <a:spcPct val="50000"/>
              </a:spcBef>
            </a:pPr>
            <a:r>
              <a:rPr lang="en-US" sz="2000"/>
              <a:t>       INSERT  INTO  EMPLOYEE  VALUES</a:t>
            </a:r>
            <a:r>
              <a:rPr lang="en-US" sz="2000">
                <a:solidFill>
                  <a:schemeClr val="accent2"/>
                </a:solidFill>
              </a:rPr>
              <a:t>  “Bob, CIS, 20K” </a:t>
            </a:r>
          </a:p>
          <a:p>
            <a:pPr eaLnBrk="1" hangingPunct="1">
              <a:spcBef>
                <a:spcPct val="50000"/>
              </a:spcBef>
            </a:pPr>
            <a:r>
              <a:rPr lang="en-US" sz="2000"/>
              <a:t>on table in Figure 8</a:t>
            </a:r>
          </a:p>
          <a:p>
            <a:pPr eaLnBrk="1" hangingPunct="1">
              <a:spcBef>
                <a:spcPct val="50000"/>
              </a:spcBef>
            </a:pPr>
            <a:r>
              <a:rPr lang="en-US" sz="2000"/>
              <a:t>This produces the following </a:t>
            </a:r>
            <a:r>
              <a:rPr lang="en-US" sz="2000" b="1"/>
              <a:t>S-instance</a:t>
            </a:r>
            <a:r>
              <a:rPr lang="en-US" sz="2000"/>
              <a:t>:</a:t>
            </a:r>
          </a:p>
        </p:txBody>
      </p:sp>
      <p:sp>
        <p:nvSpPr>
          <p:cNvPr id="38958" name="Text Box 48"/>
          <p:cNvSpPr txBox="1">
            <a:spLocks noChangeArrowheads="1"/>
          </p:cNvSpPr>
          <p:nvPr>
            <p:custDataLst>
              <p:tags r:id="rId4"/>
            </p:custDataLst>
          </p:nvPr>
        </p:nvSpPr>
        <p:spPr bwMode="auto">
          <a:xfrm>
            <a:off x="3124200" y="61722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Figure 10</a:t>
            </a:r>
          </a:p>
        </p:txBody>
      </p:sp>
      <p:graphicFrame>
        <p:nvGraphicFramePr>
          <p:cNvPr id="40040" name="Group 104"/>
          <p:cNvGraphicFramePr>
            <a:graphicFrameLocks noGrp="1"/>
          </p:cNvGraphicFramePr>
          <p:nvPr>
            <p:ph sz="half" idx="2"/>
            <p:custDataLst>
              <p:tags r:id="rId5"/>
            </p:custDataLst>
          </p:nvPr>
        </p:nvGraphicFramePr>
        <p:xfrm>
          <a:off x="468313" y="692150"/>
          <a:ext cx="8218487" cy="1981200"/>
        </p:xfrm>
        <a:graphic>
          <a:graphicData uri="http://schemas.openxmlformats.org/drawingml/2006/table">
            <a:tbl>
              <a:tblPr/>
              <a:tblGrid>
                <a:gridCol w="1174750">
                  <a:extLst>
                    <a:ext uri="{9D8B030D-6E8A-4147-A177-3AD203B41FA5}">
                      <a16:colId xmlns:a16="http://schemas.microsoft.com/office/drawing/2014/main" val="20000"/>
                    </a:ext>
                  </a:extLst>
                </a:gridCol>
                <a:gridCol w="1173162">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3163">
                  <a:extLst>
                    <a:ext uri="{9D8B030D-6E8A-4147-A177-3AD203B41FA5}">
                      <a16:colId xmlns:a16="http://schemas.microsoft.com/office/drawing/2014/main" val="20003"/>
                    </a:ext>
                  </a:extLst>
                </a:gridCol>
                <a:gridCol w="1174750">
                  <a:extLst>
                    <a:ext uri="{9D8B030D-6E8A-4147-A177-3AD203B41FA5}">
                      <a16:colId xmlns:a16="http://schemas.microsoft.com/office/drawing/2014/main" val="20004"/>
                    </a:ext>
                  </a:extLst>
                </a:gridCol>
                <a:gridCol w="1173162">
                  <a:extLst>
                    <a:ext uri="{9D8B030D-6E8A-4147-A177-3AD203B41FA5}">
                      <a16:colId xmlns:a16="http://schemas.microsoft.com/office/drawing/2014/main" val="20005"/>
                    </a:ext>
                  </a:extLst>
                </a:gridCol>
                <a:gridCol w="1174750">
                  <a:extLst>
                    <a:ext uri="{9D8B030D-6E8A-4147-A177-3AD203B41FA5}">
                      <a16:colId xmlns:a16="http://schemas.microsoft.com/office/drawing/2014/main" val="20006"/>
                    </a:ext>
                  </a:extLst>
                </a:gridCol>
              </a:tblGrid>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user</a:t>
                      </a:r>
                      <a:endParaRPr kumimoji="0" lang="en-US" sz="20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dept</a:t>
                      </a:r>
                      <a:endParaRPr kumimoji="0" lang="en-US" sz="20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salary</a:t>
                      </a:r>
                      <a:endParaRPr kumimoji="0" lang="en-US" sz="20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246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0BD64A48-B733-9243-8BE8-93F2CA4C1D52}" type="slidenum">
              <a:rPr lang="en-US" smtClean="0"/>
              <a:pPr/>
              <a:t>38</a:t>
            </a:fld>
            <a:endParaRPr lang="en-US"/>
          </a:p>
        </p:txBody>
      </p:sp>
    </p:spTree>
    <p:extLst>
      <p:ext uri="{BB962C8B-B14F-4D97-AF65-F5344CB8AC3E}">
        <p14:creationId xmlns:p14="http://schemas.microsoft.com/office/powerpoint/2010/main" val="2551084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custDataLst>
              <p:tags r:id="rId1"/>
            </p:custDataLst>
          </p:nvPr>
        </p:nvSpPr>
        <p:spPr>
          <a:xfrm>
            <a:off x="468313" y="115888"/>
            <a:ext cx="8229600" cy="417512"/>
          </a:xfrm>
        </p:spPr>
        <p:txBody>
          <a:bodyPr>
            <a:normAutofit fontScale="90000"/>
          </a:bodyPr>
          <a:lstStyle/>
          <a:p>
            <a:pPr eaLnBrk="1" hangingPunct="1"/>
            <a:r>
              <a:rPr lang="en-US" sz="4000"/>
              <a:t>Example of J-S model Write</a:t>
            </a:r>
          </a:p>
        </p:txBody>
      </p:sp>
      <p:graphicFrame>
        <p:nvGraphicFramePr>
          <p:cNvPr id="41086" name="Group 126"/>
          <p:cNvGraphicFramePr>
            <a:graphicFrameLocks noGrp="1"/>
          </p:cNvGraphicFramePr>
          <p:nvPr>
            <p:ph sz="half" idx="1"/>
            <p:custDataLst>
              <p:tags r:id="rId2"/>
            </p:custDataLst>
          </p:nvPr>
        </p:nvGraphicFramePr>
        <p:xfrm>
          <a:off x="395288" y="3716338"/>
          <a:ext cx="8435975" cy="2378076"/>
        </p:xfrm>
        <a:graphic>
          <a:graphicData uri="http://schemas.openxmlformats.org/drawingml/2006/table">
            <a:tbl>
              <a:tblPr/>
              <a:tblGrid>
                <a:gridCol w="1206500">
                  <a:extLst>
                    <a:ext uri="{9D8B030D-6E8A-4147-A177-3AD203B41FA5}">
                      <a16:colId xmlns:a16="http://schemas.microsoft.com/office/drawing/2014/main" val="20000"/>
                    </a:ext>
                  </a:extLst>
                </a:gridCol>
                <a:gridCol w="1204912">
                  <a:extLst>
                    <a:ext uri="{9D8B030D-6E8A-4147-A177-3AD203B41FA5}">
                      <a16:colId xmlns:a16="http://schemas.microsoft.com/office/drawing/2014/main" val="20001"/>
                    </a:ext>
                  </a:extLst>
                </a:gridCol>
                <a:gridCol w="1203325">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3325">
                  <a:extLst>
                    <a:ext uri="{9D8B030D-6E8A-4147-A177-3AD203B41FA5}">
                      <a16:colId xmlns:a16="http://schemas.microsoft.com/office/drawing/2014/main" val="20004"/>
                    </a:ext>
                  </a:extLst>
                </a:gridCol>
                <a:gridCol w="1204913">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User</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user</a:t>
                      </a:r>
                      <a:endParaRPr kumimoji="0" lang="en-US" sz="2000" b="0" i="0" u="none" strike="noStrike" cap="none" normalizeH="0" baseline="-25000" dirty="0">
                        <a:ln>
                          <a:noFill/>
                        </a:ln>
                        <a:solidFill>
                          <a:schemeClr val="tx1"/>
                        </a:solidFill>
                        <a:effectLst/>
                        <a:latin typeface="Arial"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Dept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dept</a:t>
                      </a:r>
                      <a:endParaRPr kumimoji="0" lang="en-US" sz="2000" b="0" i="0" u="none" strike="noStrike" cap="none" normalizeH="0" baseline="-25000" dirty="0">
                        <a:ln>
                          <a:noFill/>
                        </a:ln>
                        <a:solidFill>
                          <a:schemeClr val="tx1"/>
                        </a:solidFill>
                        <a:effectLst/>
                        <a:latin typeface="Arial"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Salary</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salary</a:t>
                      </a:r>
                      <a:endParaRPr kumimoji="0" lang="en-US" sz="2000" b="0" i="0" u="none" strike="noStrike" cap="none" normalizeH="0" baseline="-25000" dirty="0">
                        <a:ln>
                          <a:noFill/>
                        </a:ln>
                        <a:solidFill>
                          <a:schemeClr val="tx1"/>
                        </a:solidFill>
                        <a:effectLst/>
                        <a:latin typeface="Arial"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TC</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Bob</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Math</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10K</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Bob</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CIS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20K</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TS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Ann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20K</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Sam</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30K</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John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20K</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5"/>
                  </a:ext>
                </a:extLst>
              </a:tr>
            </a:tbl>
          </a:graphicData>
        </a:graphic>
      </p:graphicFrame>
      <p:sp>
        <p:nvSpPr>
          <p:cNvPr id="39997" name="Text Box 63"/>
          <p:cNvSpPr txBox="1">
            <a:spLocks noChangeArrowheads="1"/>
          </p:cNvSpPr>
          <p:nvPr>
            <p:custDataLst>
              <p:tags r:id="rId3"/>
            </p:custDataLst>
          </p:nvPr>
        </p:nvSpPr>
        <p:spPr bwMode="auto">
          <a:xfrm>
            <a:off x="827088" y="2708275"/>
            <a:ext cx="762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Figure 11 shows the TS-instance view after the INSERT operation on table in Figure 8 performed by the TS-subject</a:t>
            </a:r>
          </a:p>
        </p:txBody>
      </p:sp>
      <p:sp>
        <p:nvSpPr>
          <p:cNvPr id="39998" name="Text Box 64"/>
          <p:cNvSpPr txBox="1">
            <a:spLocks noChangeArrowheads="1"/>
          </p:cNvSpPr>
          <p:nvPr>
            <p:custDataLst>
              <p:tags r:id="rId4"/>
            </p:custDataLst>
          </p:nvPr>
        </p:nvSpPr>
        <p:spPr bwMode="auto">
          <a:xfrm>
            <a:off x="3581400" y="60960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Figure 11</a:t>
            </a:r>
          </a:p>
        </p:txBody>
      </p:sp>
      <p:graphicFrame>
        <p:nvGraphicFramePr>
          <p:cNvPr id="41081" name="Group 121"/>
          <p:cNvGraphicFramePr>
            <a:graphicFrameLocks noGrp="1"/>
          </p:cNvGraphicFramePr>
          <p:nvPr>
            <p:ph sz="half" idx="2"/>
            <p:custDataLst>
              <p:tags r:id="rId5"/>
            </p:custDataLst>
          </p:nvPr>
        </p:nvGraphicFramePr>
        <p:xfrm>
          <a:off x="539750" y="620713"/>
          <a:ext cx="8075613" cy="1981200"/>
        </p:xfrm>
        <a:graphic>
          <a:graphicData uri="http://schemas.openxmlformats.org/drawingml/2006/table">
            <a:tbl>
              <a:tblPr/>
              <a:tblGrid>
                <a:gridCol w="1155700">
                  <a:extLst>
                    <a:ext uri="{9D8B030D-6E8A-4147-A177-3AD203B41FA5}">
                      <a16:colId xmlns:a16="http://schemas.microsoft.com/office/drawing/2014/main" val="20000"/>
                    </a:ext>
                  </a:extLst>
                </a:gridCol>
                <a:gridCol w="1150938">
                  <a:extLst>
                    <a:ext uri="{9D8B030D-6E8A-4147-A177-3AD203B41FA5}">
                      <a16:colId xmlns:a16="http://schemas.microsoft.com/office/drawing/2014/main" val="20001"/>
                    </a:ext>
                  </a:extLst>
                </a:gridCol>
                <a:gridCol w="1155700">
                  <a:extLst>
                    <a:ext uri="{9D8B030D-6E8A-4147-A177-3AD203B41FA5}">
                      <a16:colId xmlns:a16="http://schemas.microsoft.com/office/drawing/2014/main" val="20002"/>
                    </a:ext>
                  </a:extLst>
                </a:gridCol>
                <a:gridCol w="1150937">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1150938">
                  <a:extLst>
                    <a:ext uri="{9D8B030D-6E8A-4147-A177-3AD203B41FA5}">
                      <a16:colId xmlns:a16="http://schemas.microsoft.com/office/drawing/2014/main" val="20005"/>
                    </a:ext>
                  </a:extLst>
                </a:gridCol>
                <a:gridCol w="1155700">
                  <a:extLst>
                    <a:ext uri="{9D8B030D-6E8A-4147-A177-3AD203B41FA5}">
                      <a16:colId xmlns:a16="http://schemas.microsoft.com/office/drawing/2014/main" val="20006"/>
                    </a:ext>
                  </a:extLst>
                </a:gridCol>
              </a:tblGrid>
              <a:tr h="193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user</a:t>
                      </a:r>
                      <a:endParaRPr kumimoji="0" lang="en-US" sz="20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dept</a:t>
                      </a:r>
                      <a:endParaRPr kumimoji="0" lang="en-US" sz="20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salary</a:t>
                      </a:r>
                      <a:endParaRPr kumimoji="0" lang="en-US" sz="20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192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193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192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193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0BD64A48-B733-9243-8BE8-93F2CA4C1D52}" type="slidenum">
              <a:rPr lang="en-US" smtClean="0"/>
              <a:pPr/>
              <a:t>39</a:t>
            </a:fld>
            <a:endParaRPr lang="en-US"/>
          </a:p>
        </p:txBody>
      </p:sp>
    </p:spTree>
    <p:extLst>
      <p:ext uri="{BB962C8B-B14F-4D97-AF65-F5344CB8AC3E}">
        <p14:creationId xmlns:p14="http://schemas.microsoft.com/office/powerpoint/2010/main" val="408682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1"/>
            </p:custDataLst>
          </p:nvPr>
        </p:nvSpPr>
        <p:spPr/>
        <p:txBody>
          <a:bodyPr>
            <a:normAutofit fontScale="90000"/>
          </a:bodyPr>
          <a:lstStyle/>
          <a:p>
            <a:pPr eaLnBrk="1" hangingPunct="1"/>
            <a:r>
              <a:rPr lang="en-US" sz="4000"/>
              <a:t>Definition and need for polyinstantiation</a:t>
            </a:r>
          </a:p>
        </p:txBody>
      </p:sp>
      <p:sp>
        <p:nvSpPr>
          <p:cNvPr id="4099" name="Rectangle 3"/>
          <p:cNvSpPr>
            <a:spLocks noGrp="1" noChangeArrowheads="1"/>
          </p:cNvSpPr>
          <p:nvPr>
            <p:ph type="body" idx="1"/>
            <p:custDataLst>
              <p:tags r:id="rId2"/>
            </p:custDataLst>
          </p:nvPr>
        </p:nvSpPr>
        <p:spPr/>
        <p:txBody>
          <a:bodyPr>
            <a:normAutofit lnSpcReduction="10000"/>
          </a:bodyPr>
          <a:lstStyle/>
          <a:p>
            <a:pPr algn="just" eaLnBrk="1" hangingPunct="1">
              <a:lnSpc>
                <a:spcPct val="80000"/>
              </a:lnSpc>
            </a:pPr>
            <a:r>
              <a:rPr lang="en-US" sz="2600" dirty="0" err="1"/>
              <a:t>Polyinstantiation</a:t>
            </a:r>
            <a:r>
              <a:rPr lang="en-US" sz="2600" dirty="0"/>
              <a:t> can affect relations, tuples and data elements</a:t>
            </a:r>
          </a:p>
          <a:p>
            <a:pPr algn="just" eaLnBrk="1" hangingPunct="1">
              <a:lnSpc>
                <a:spcPct val="80000"/>
              </a:lnSpc>
            </a:pPr>
            <a:endParaRPr lang="en-US" sz="2600" dirty="0"/>
          </a:p>
          <a:p>
            <a:pPr algn="just" eaLnBrk="1" hangingPunct="1">
              <a:lnSpc>
                <a:spcPct val="80000"/>
              </a:lnSpc>
            </a:pPr>
            <a:r>
              <a:rPr lang="en-US" sz="2600" dirty="0" err="1"/>
              <a:t>Polyinstantiation</a:t>
            </a:r>
            <a:r>
              <a:rPr lang="en-US" sz="2600" dirty="0"/>
              <a:t> arises because subjects with different classes are allowed to operate on the same relations</a:t>
            </a:r>
          </a:p>
          <a:p>
            <a:pPr algn="just" eaLnBrk="1" hangingPunct="1">
              <a:lnSpc>
                <a:spcPct val="80000"/>
              </a:lnSpc>
            </a:pPr>
            <a:endParaRPr lang="en-US" sz="2600" dirty="0"/>
          </a:p>
          <a:p>
            <a:pPr algn="just" eaLnBrk="1" hangingPunct="1">
              <a:lnSpc>
                <a:spcPct val="80000"/>
              </a:lnSpc>
            </a:pPr>
            <a:r>
              <a:rPr lang="en-US" sz="2600" dirty="0" err="1">
                <a:solidFill>
                  <a:schemeClr val="accent2"/>
                </a:solidFill>
              </a:rPr>
              <a:t>Polyinstantiated</a:t>
            </a:r>
            <a:r>
              <a:rPr lang="en-US" sz="2600" dirty="0">
                <a:solidFill>
                  <a:schemeClr val="accent2"/>
                </a:solidFill>
              </a:rPr>
              <a:t> </a:t>
            </a:r>
            <a:r>
              <a:rPr lang="en-US" sz="2600" u="sng" dirty="0">
                <a:solidFill>
                  <a:schemeClr val="accent2"/>
                </a:solidFill>
              </a:rPr>
              <a:t>relations</a:t>
            </a:r>
            <a:r>
              <a:rPr lang="en-US" sz="2600" dirty="0"/>
              <a:t> are relations with different access classes</a:t>
            </a:r>
          </a:p>
          <a:p>
            <a:pPr algn="just" eaLnBrk="1" hangingPunct="1">
              <a:lnSpc>
                <a:spcPct val="80000"/>
              </a:lnSpc>
            </a:pPr>
            <a:endParaRPr lang="en-US" sz="2600" dirty="0"/>
          </a:p>
          <a:p>
            <a:pPr algn="just" eaLnBrk="1" hangingPunct="1">
              <a:lnSpc>
                <a:spcPct val="80000"/>
              </a:lnSpc>
            </a:pPr>
            <a:r>
              <a:rPr lang="en-US" sz="2600" dirty="0" err="1">
                <a:solidFill>
                  <a:schemeClr val="accent2"/>
                </a:solidFill>
              </a:rPr>
              <a:t>Polyinstantiated</a:t>
            </a:r>
            <a:r>
              <a:rPr lang="en-US" sz="2600" dirty="0">
                <a:solidFill>
                  <a:schemeClr val="accent2"/>
                </a:solidFill>
              </a:rPr>
              <a:t> </a:t>
            </a:r>
            <a:r>
              <a:rPr lang="en-US" sz="2600" u="sng" dirty="0">
                <a:solidFill>
                  <a:schemeClr val="accent2"/>
                </a:solidFill>
              </a:rPr>
              <a:t>tuples</a:t>
            </a:r>
            <a:r>
              <a:rPr lang="en-US" sz="2600" dirty="0"/>
              <a:t> (also called </a:t>
            </a:r>
            <a:r>
              <a:rPr lang="en-US" sz="2600" dirty="0">
                <a:solidFill>
                  <a:schemeClr val="accent2"/>
                </a:solidFill>
              </a:rPr>
              <a:t>entity </a:t>
            </a:r>
            <a:r>
              <a:rPr lang="en-US" sz="2600" dirty="0" err="1">
                <a:solidFill>
                  <a:schemeClr val="accent2"/>
                </a:solidFill>
              </a:rPr>
              <a:t>polyinstantiation</a:t>
            </a:r>
            <a:r>
              <a:rPr lang="en-US" sz="2600" dirty="0"/>
              <a:t>) are tuples with the same primary key but with different access classes associated to the primary keys</a:t>
            </a:r>
          </a:p>
        </p:txBody>
      </p:sp>
      <p:sp>
        <p:nvSpPr>
          <p:cNvPr id="2" name="Slide Number Placeholder 1"/>
          <p:cNvSpPr>
            <a:spLocks noGrp="1"/>
          </p:cNvSpPr>
          <p:nvPr>
            <p:ph type="sldNum" sz="quarter" idx="12"/>
          </p:nvPr>
        </p:nvSpPr>
        <p:spPr/>
        <p:txBody>
          <a:bodyPr/>
          <a:lstStyle/>
          <a:p>
            <a:fld id="{0BD64A48-B733-9243-8BE8-93F2CA4C1D52}" type="slidenum">
              <a:rPr lang="en-US" smtClean="0"/>
              <a:pPr/>
              <a:t>4</a:t>
            </a:fld>
            <a:endParaRPr lang="en-US"/>
          </a:p>
        </p:txBody>
      </p:sp>
    </p:spTree>
    <p:extLst>
      <p:ext uri="{BB962C8B-B14F-4D97-AF65-F5344CB8AC3E}">
        <p14:creationId xmlns:p14="http://schemas.microsoft.com/office/powerpoint/2010/main" val="635779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a:xfrm>
            <a:off x="457200" y="274638"/>
            <a:ext cx="8229600" cy="715962"/>
          </a:xfrm>
        </p:spPr>
        <p:txBody>
          <a:bodyPr/>
          <a:lstStyle/>
          <a:p>
            <a:pPr eaLnBrk="1" hangingPunct="1"/>
            <a:r>
              <a:rPr lang="en-US" sz="4000"/>
              <a:t>Example of J-S model Write</a:t>
            </a:r>
          </a:p>
        </p:txBody>
      </p:sp>
      <p:graphicFrame>
        <p:nvGraphicFramePr>
          <p:cNvPr id="41987" name="Group 3"/>
          <p:cNvGraphicFramePr>
            <a:graphicFrameLocks noGrp="1"/>
          </p:cNvGraphicFramePr>
          <p:nvPr>
            <p:ph idx="1"/>
            <p:custDataLst>
              <p:tags r:id="rId2"/>
            </p:custDataLst>
          </p:nvPr>
        </p:nvGraphicFramePr>
        <p:xfrm>
          <a:off x="755650" y="4365625"/>
          <a:ext cx="7315200" cy="1981200"/>
        </p:xfrm>
        <a:graphic>
          <a:graphicData uri="http://schemas.openxmlformats.org/drawingml/2006/table">
            <a:tbl>
              <a:tblPr/>
              <a:tblGrid>
                <a:gridCol w="1044575">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44575">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044575">
                  <a:extLst>
                    <a:ext uri="{9D8B030D-6E8A-4147-A177-3AD203B41FA5}">
                      <a16:colId xmlns:a16="http://schemas.microsoft.com/office/drawing/2014/main" val="20004"/>
                    </a:ext>
                  </a:extLst>
                </a:gridCol>
                <a:gridCol w="1044575">
                  <a:extLst>
                    <a:ext uri="{9D8B030D-6E8A-4147-A177-3AD203B41FA5}">
                      <a16:colId xmlns:a16="http://schemas.microsoft.com/office/drawing/2014/main" val="20005"/>
                    </a:ext>
                  </a:extLst>
                </a:gridCol>
                <a:gridCol w="1044575">
                  <a:extLst>
                    <a:ext uri="{9D8B030D-6E8A-4147-A177-3AD203B41FA5}">
                      <a16:colId xmlns:a16="http://schemas.microsoft.com/office/drawing/2014/main" val="20006"/>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user</a:t>
                      </a:r>
                      <a:endParaRPr kumimoji="0" lang="en-US" sz="20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dept</a:t>
                      </a:r>
                      <a:endParaRPr kumimoji="0" lang="en-US" sz="20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C</a:t>
                      </a:r>
                      <a:r>
                        <a:rPr kumimoji="0" lang="en-US" sz="2000" b="0" i="0" u="none" strike="noStrike" cap="none" normalizeH="0" baseline="-25000" dirty="0" err="1">
                          <a:ln>
                            <a:noFill/>
                          </a:ln>
                          <a:solidFill>
                            <a:schemeClr val="tx1"/>
                          </a:solidFill>
                          <a:effectLst/>
                          <a:latin typeface="Arial" charset="0"/>
                        </a:rPr>
                        <a:t>salary</a:t>
                      </a:r>
                      <a:endParaRPr kumimoji="0" lang="en-US" sz="2000" b="0" i="0" u="none" strike="noStrike" cap="none" normalizeH="0" baseline="-2500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336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Sam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charset="0"/>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bl>
          </a:graphicData>
        </a:graphic>
      </p:graphicFrame>
      <p:sp>
        <p:nvSpPr>
          <p:cNvPr id="41013" name="Text Box 55"/>
          <p:cNvSpPr txBox="1">
            <a:spLocks noChangeArrowheads="1"/>
          </p:cNvSpPr>
          <p:nvPr>
            <p:custDataLst>
              <p:tags r:id="rId3"/>
            </p:custDataLst>
          </p:nvPr>
        </p:nvSpPr>
        <p:spPr bwMode="auto">
          <a:xfrm>
            <a:off x="611188" y="1125538"/>
            <a:ext cx="7620000"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Assume now that an </a:t>
            </a:r>
            <a:r>
              <a:rPr lang="en-US">
                <a:solidFill>
                  <a:schemeClr val="accent2"/>
                </a:solidFill>
              </a:rPr>
              <a:t>S-subject</a:t>
            </a:r>
            <a:r>
              <a:rPr lang="en-US"/>
              <a:t> who is unaware of the existence of </a:t>
            </a:r>
            <a:r>
              <a:rPr lang="en-US">
                <a:solidFill>
                  <a:schemeClr val="accent2"/>
                </a:solidFill>
              </a:rPr>
              <a:t>Sam as TS</a:t>
            </a:r>
            <a:r>
              <a:rPr lang="en-US"/>
              <a:t> wants to perform the following operation on table in Figure 11:</a:t>
            </a:r>
          </a:p>
          <a:p>
            <a:pPr eaLnBrk="1" hangingPunct="1">
              <a:spcBef>
                <a:spcPct val="50000"/>
              </a:spcBef>
            </a:pPr>
            <a:r>
              <a:rPr lang="en-US"/>
              <a:t>        INSERT  INTO  EMPLOYEE  VALUES  “</a:t>
            </a:r>
            <a:r>
              <a:rPr lang="en-US">
                <a:solidFill>
                  <a:schemeClr val="accent2"/>
                </a:solidFill>
              </a:rPr>
              <a:t>Sam, CIS, 20K</a:t>
            </a:r>
            <a:r>
              <a:rPr lang="en-US"/>
              <a:t>”</a:t>
            </a:r>
          </a:p>
          <a:p>
            <a:pPr eaLnBrk="1" hangingPunct="1">
              <a:spcBef>
                <a:spcPct val="50000"/>
              </a:spcBef>
            </a:pPr>
            <a:r>
              <a:rPr lang="en-US"/>
              <a:t>To avoid down-channel signaling, a new tuple must be entered with S-classification with primary key Sam.  This is called </a:t>
            </a:r>
            <a:r>
              <a:rPr lang="en-US">
                <a:solidFill>
                  <a:schemeClr val="accent2"/>
                </a:solidFill>
              </a:rPr>
              <a:t>necessary polyinstantiation.  </a:t>
            </a:r>
          </a:p>
          <a:p>
            <a:pPr eaLnBrk="1" hangingPunct="1">
              <a:spcBef>
                <a:spcPct val="50000"/>
              </a:spcBef>
            </a:pPr>
            <a:r>
              <a:rPr lang="en-US"/>
              <a:t>The following is an S-instance of Figure 11 after the above INSERT operation</a:t>
            </a:r>
            <a:endParaRPr lang="en-US">
              <a:solidFill>
                <a:schemeClr val="accent2"/>
              </a:solidFill>
            </a:endParaRPr>
          </a:p>
        </p:txBody>
      </p:sp>
      <p:sp>
        <p:nvSpPr>
          <p:cNvPr id="41014" name="Text Box 56"/>
          <p:cNvSpPr txBox="1">
            <a:spLocks noChangeArrowheads="1"/>
          </p:cNvSpPr>
          <p:nvPr>
            <p:custDataLst>
              <p:tags r:id="rId4"/>
            </p:custDataLst>
          </p:nvPr>
        </p:nvSpPr>
        <p:spPr bwMode="auto">
          <a:xfrm>
            <a:off x="3657600" y="63246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Figure 12</a:t>
            </a:r>
          </a:p>
        </p:txBody>
      </p:sp>
      <p:sp>
        <p:nvSpPr>
          <p:cNvPr id="2" name="Slide Number Placeholder 1"/>
          <p:cNvSpPr>
            <a:spLocks noGrp="1"/>
          </p:cNvSpPr>
          <p:nvPr>
            <p:ph type="sldNum" sz="quarter" idx="12"/>
          </p:nvPr>
        </p:nvSpPr>
        <p:spPr/>
        <p:txBody>
          <a:bodyPr/>
          <a:lstStyle/>
          <a:p>
            <a:fld id="{4AD0B027-1B67-4B64-B52E-3A80DEEA6B4A}" type="slidenum">
              <a:rPr lang="en-US" smtClean="0"/>
              <a:pPr/>
              <a:t>40</a:t>
            </a:fld>
            <a:endParaRPr lang="en-US"/>
          </a:p>
        </p:txBody>
      </p:sp>
    </p:spTree>
    <p:extLst>
      <p:ext uri="{BB962C8B-B14F-4D97-AF65-F5344CB8AC3E}">
        <p14:creationId xmlns:p14="http://schemas.microsoft.com/office/powerpoint/2010/main" val="66295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custDataLst>
              <p:tags r:id="rId1"/>
            </p:custDataLst>
          </p:nvPr>
        </p:nvSpPr>
        <p:spPr/>
        <p:txBody>
          <a:bodyPr/>
          <a:lstStyle/>
          <a:p>
            <a:pPr eaLnBrk="1" hangingPunct="1"/>
            <a:r>
              <a:rPr lang="en-US"/>
              <a:t>Example of J-S model Write</a:t>
            </a:r>
          </a:p>
        </p:txBody>
      </p:sp>
      <p:graphicFrame>
        <p:nvGraphicFramePr>
          <p:cNvPr id="43011" name="Group 3"/>
          <p:cNvGraphicFramePr>
            <a:graphicFrameLocks noGrp="1"/>
          </p:cNvGraphicFramePr>
          <p:nvPr>
            <p:ph idx="1"/>
            <p:custDataLst>
              <p:tags r:id="rId2"/>
            </p:custDataLst>
          </p:nvPr>
        </p:nvGraphicFramePr>
        <p:xfrm>
          <a:off x="533400" y="2133600"/>
          <a:ext cx="8153400" cy="3867150"/>
        </p:xfrm>
        <a:graphic>
          <a:graphicData uri="http://schemas.openxmlformats.org/drawingml/2006/table">
            <a:tbl>
              <a:tblPr/>
              <a:tblGrid>
                <a:gridCol w="1165225">
                  <a:extLst>
                    <a:ext uri="{9D8B030D-6E8A-4147-A177-3AD203B41FA5}">
                      <a16:colId xmlns:a16="http://schemas.microsoft.com/office/drawing/2014/main" val="20000"/>
                    </a:ext>
                  </a:extLst>
                </a:gridCol>
                <a:gridCol w="1163638">
                  <a:extLst>
                    <a:ext uri="{9D8B030D-6E8A-4147-A177-3AD203B41FA5}">
                      <a16:colId xmlns:a16="http://schemas.microsoft.com/office/drawing/2014/main" val="20001"/>
                    </a:ext>
                  </a:extLst>
                </a:gridCol>
                <a:gridCol w="1165225">
                  <a:extLst>
                    <a:ext uri="{9D8B030D-6E8A-4147-A177-3AD203B41FA5}">
                      <a16:colId xmlns:a16="http://schemas.microsoft.com/office/drawing/2014/main" val="20002"/>
                    </a:ext>
                  </a:extLst>
                </a:gridCol>
                <a:gridCol w="1165225">
                  <a:extLst>
                    <a:ext uri="{9D8B030D-6E8A-4147-A177-3AD203B41FA5}">
                      <a16:colId xmlns:a16="http://schemas.microsoft.com/office/drawing/2014/main" val="20003"/>
                    </a:ext>
                  </a:extLst>
                </a:gridCol>
                <a:gridCol w="1165225">
                  <a:extLst>
                    <a:ext uri="{9D8B030D-6E8A-4147-A177-3AD203B41FA5}">
                      <a16:colId xmlns:a16="http://schemas.microsoft.com/office/drawing/2014/main" val="20004"/>
                    </a:ext>
                  </a:extLst>
                </a:gridCol>
                <a:gridCol w="1163637">
                  <a:extLst>
                    <a:ext uri="{9D8B030D-6E8A-4147-A177-3AD203B41FA5}">
                      <a16:colId xmlns:a16="http://schemas.microsoft.com/office/drawing/2014/main" val="20005"/>
                    </a:ext>
                  </a:extLst>
                </a:gridCol>
                <a:gridCol w="1165225">
                  <a:extLst>
                    <a:ext uri="{9D8B030D-6E8A-4147-A177-3AD203B41FA5}">
                      <a16:colId xmlns:a16="http://schemas.microsoft.com/office/drawing/2014/main" val="20006"/>
                    </a:ext>
                  </a:extLst>
                </a:gridCol>
              </a:tblGrid>
              <a:tr h="6620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User</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Arial" charset="0"/>
                        </a:rPr>
                        <a:t>C</a:t>
                      </a:r>
                      <a:r>
                        <a:rPr kumimoji="0" lang="en-US" sz="2800" b="0" i="0" u="none" strike="noStrike" cap="none" normalizeH="0" baseline="-25000" dirty="0" err="1">
                          <a:ln>
                            <a:noFill/>
                          </a:ln>
                          <a:solidFill>
                            <a:schemeClr val="tx1"/>
                          </a:solidFill>
                          <a:effectLst/>
                          <a:latin typeface="Arial" charset="0"/>
                        </a:rPr>
                        <a:t>user</a:t>
                      </a:r>
                      <a:endParaRPr kumimoji="0" lang="en-US" sz="2800" b="0" i="0" u="none" strike="noStrike" cap="none" normalizeH="0" baseline="-2500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Dept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Arial" charset="0"/>
                        </a:rPr>
                        <a:t>C</a:t>
                      </a:r>
                      <a:r>
                        <a:rPr kumimoji="0" lang="en-US" sz="2800" b="0" i="0" u="none" strike="noStrike" cap="none" normalizeH="0" baseline="-25000" dirty="0" err="1">
                          <a:ln>
                            <a:noFill/>
                          </a:ln>
                          <a:solidFill>
                            <a:schemeClr val="tx1"/>
                          </a:solidFill>
                          <a:effectLst/>
                          <a:latin typeface="Arial" charset="0"/>
                        </a:rPr>
                        <a:t>dept</a:t>
                      </a:r>
                      <a:endParaRPr kumimoji="0" lang="en-US" sz="2800" b="0" i="0" u="none" strike="noStrike" cap="none" normalizeH="0" baseline="-2500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Salary</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Arial" charset="0"/>
                        </a:rPr>
                        <a:t>C</a:t>
                      </a:r>
                      <a:r>
                        <a:rPr kumimoji="0" lang="en-US" sz="2400" b="0" i="0" u="none" strike="noStrike" cap="none" normalizeH="0" baseline="-25000" dirty="0" err="1">
                          <a:ln>
                            <a:noFill/>
                          </a:ln>
                          <a:solidFill>
                            <a:schemeClr val="tx1"/>
                          </a:solidFill>
                          <a:effectLst/>
                          <a:latin typeface="Arial" charset="0"/>
                        </a:rPr>
                        <a:t>salary</a:t>
                      </a:r>
                      <a:endParaRPr kumimoji="0" lang="en-US" sz="2400" b="0" i="0" u="none" strike="noStrike" cap="none" normalizeH="0" baseline="-25000" dirty="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TC</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557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Math</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10K</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5747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Bob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20K</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5182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Ann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20K</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5182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Sam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30K</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r h="5182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accent2"/>
                          </a:solidFill>
                          <a:effectLst/>
                          <a:latin typeface="Arial" charset="0"/>
                        </a:rPr>
                        <a:t>Sam</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accent2"/>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accent2"/>
                          </a:solidFill>
                          <a:effectLst/>
                          <a:latin typeface="Arial" charset="0"/>
                        </a:rPr>
                        <a:t>CIS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accent2"/>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accent2"/>
                          </a:solidFill>
                          <a:effectLst/>
                          <a:latin typeface="Arial" charset="0"/>
                        </a:rPr>
                        <a:t>20K</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accent2"/>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accent2"/>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5"/>
                  </a:ext>
                </a:extLst>
              </a:tr>
              <a:tr h="5182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John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CIS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20K</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6"/>
                  </a:ext>
                </a:extLst>
              </a:tr>
            </a:tbl>
          </a:graphicData>
        </a:graphic>
      </p:graphicFrame>
      <p:sp>
        <p:nvSpPr>
          <p:cNvPr id="42053" name="Rectangle 71"/>
          <p:cNvSpPr>
            <a:spLocks noChangeArrowheads="1"/>
          </p:cNvSpPr>
          <p:nvPr>
            <p:custDataLst>
              <p:tags r:id="rId3"/>
            </p:custDataLst>
          </p:nvPr>
        </p:nvSpPr>
        <p:spPr bwMode="auto">
          <a:xfrm>
            <a:off x="685800" y="1295400"/>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Figure 13 shows the TS-instance view after the INSERT operation on table in Figure 11 performed by the S-subject</a:t>
            </a:r>
          </a:p>
        </p:txBody>
      </p:sp>
      <p:sp>
        <p:nvSpPr>
          <p:cNvPr id="42054" name="Text Box 72"/>
          <p:cNvSpPr txBox="1">
            <a:spLocks noChangeArrowheads="1"/>
          </p:cNvSpPr>
          <p:nvPr>
            <p:custDataLst>
              <p:tags r:id="rId4"/>
            </p:custDataLst>
          </p:nvPr>
        </p:nvSpPr>
        <p:spPr bwMode="auto">
          <a:xfrm>
            <a:off x="3581400" y="61722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Figure 13</a:t>
            </a:r>
          </a:p>
        </p:txBody>
      </p:sp>
      <p:sp>
        <p:nvSpPr>
          <p:cNvPr id="2" name="Slide Number Placeholder 1"/>
          <p:cNvSpPr>
            <a:spLocks noGrp="1"/>
          </p:cNvSpPr>
          <p:nvPr>
            <p:ph type="sldNum" sz="quarter" idx="12"/>
          </p:nvPr>
        </p:nvSpPr>
        <p:spPr/>
        <p:txBody>
          <a:bodyPr/>
          <a:lstStyle/>
          <a:p>
            <a:fld id="{4AD0B027-1B67-4B64-B52E-3A80DEEA6B4A}" type="slidenum">
              <a:rPr lang="en-US" smtClean="0"/>
              <a:pPr/>
              <a:t>41</a:t>
            </a:fld>
            <a:endParaRPr lang="en-US"/>
          </a:p>
        </p:txBody>
      </p:sp>
    </p:spTree>
    <p:extLst>
      <p:ext uri="{BB962C8B-B14F-4D97-AF65-F5344CB8AC3E}">
        <p14:creationId xmlns:p14="http://schemas.microsoft.com/office/powerpoint/2010/main" val="3550939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custDataLst>
              <p:tags r:id="rId1"/>
            </p:custDataLst>
          </p:nvPr>
        </p:nvSpPr>
        <p:spPr/>
        <p:txBody>
          <a:bodyPr/>
          <a:lstStyle/>
          <a:p>
            <a:r>
              <a:rPr lang="en-US" dirty="0"/>
              <a:t>Access Control -- RBAC</a:t>
            </a:r>
          </a:p>
        </p:txBody>
      </p:sp>
      <p:sp>
        <p:nvSpPr>
          <p:cNvPr id="44036"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5331CDA-CC47-4B13-A8A2-F17EA53438ED}" type="slidenum">
              <a:rPr lang="en-US">
                <a:solidFill>
                  <a:schemeClr val="bg2"/>
                </a:solidFill>
                <a:latin typeface="Arial" panose="020B0604020202020204" pitchFamily="34" charset="0"/>
              </a:rPr>
              <a:pPr/>
              <a:t>42</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1009343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With Role-Based Access Control (RBAC), access decisions are based on the roles that individual users have as a part of an organization. </a:t>
            </a:r>
          </a:p>
          <a:p>
            <a:pPr algn="just"/>
            <a:r>
              <a:rPr lang="en-US" sz="2600" dirty="0"/>
              <a:t>Roles are closely related to the concept of user groups in access controls.</a:t>
            </a:r>
          </a:p>
          <a:p>
            <a:pPr algn="just"/>
            <a:r>
              <a:rPr lang="en-US" sz="2600" dirty="0"/>
              <a:t>Role brings together a set of users on one side and a set of permissions on the other whereas user groups are typically defined as a set of users.</a:t>
            </a:r>
          </a:p>
          <a:p>
            <a:endParaRPr lang="en-US" sz="2600"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43</a:t>
            </a:fld>
            <a:endParaRPr lang="en-US"/>
          </a:p>
        </p:txBody>
      </p:sp>
      <p:sp>
        <p:nvSpPr>
          <p:cNvPr id="5" name="Rectangle 2"/>
          <p:cNvSpPr>
            <a:spLocks noGrp="1" noChangeArrowheads="1"/>
          </p:cNvSpPr>
          <p:nvPr>
            <p:ph type="title"/>
            <p:custDataLst>
              <p:tags r:id="rId1"/>
            </p:custDataLst>
          </p:nvPr>
        </p:nvSpPr>
        <p:spPr>
          <a:xfrm>
            <a:off x="457200" y="274638"/>
            <a:ext cx="8229600" cy="832945"/>
          </a:xfrm>
        </p:spPr>
        <p:txBody>
          <a:bodyPr/>
          <a:lstStyle/>
          <a:p>
            <a:r>
              <a:rPr lang="en-US" dirty="0"/>
              <a:t>Role Based Access Control (RBAC)</a:t>
            </a:r>
          </a:p>
        </p:txBody>
      </p:sp>
    </p:spTree>
    <p:extLst>
      <p:ext uri="{BB962C8B-B14F-4D97-AF65-F5344CB8AC3E}">
        <p14:creationId xmlns:p14="http://schemas.microsoft.com/office/powerpoint/2010/main" val="447035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custDataLst>
              <p:tags r:id="rId1"/>
            </p:custDataLst>
          </p:nvPr>
        </p:nvSpPr>
        <p:spPr>
          <a:xfrm>
            <a:off x="457200" y="274638"/>
            <a:ext cx="8229600" cy="832945"/>
          </a:xfrm>
        </p:spPr>
        <p:txBody>
          <a:bodyPr/>
          <a:lstStyle/>
          <a:p>
            <a:r>
              <a:rPr lang="en-US" dirty="0"/>
              <a:t>Role Based Access Control (RBAC)</a:t>
            </a:r>
          </a:p>
        </p:txBody>
      </p:sp>
      <p:sp>
        <p:nvSpPr>
          <p:cNvPr id="124931" name="Rectangle 3"/>
          <p:cNvSpPr>
            <a:spLocks noGrp="1" noChangeArrowheads="1"/>
          </p:cNvSpPr>
          <p:nvPr>
            <p:ph type="body" idx="1"/>
            <p:custDataLst>
              <p:tags r:id="rId2"/>
            </p:custDataLst>
          </p:nvPr>
        </p:nvSpPr>
        <p:spPr>
          <a:xfrm>
            <a:off x="457200" y="1136560"/>
            <a:ext cx="8229600" cy="4525963"/>
          </a:xfrm>
        </p:spPr>
        <p:txBody>
          <a:bodyPr>
            <a:noAutofit/>
          </a:bodyPr>
          <a:lstStyle/>
          <a:p>
            <a:pPr algn="just"/>
            <a:r>
              <a:rPr lang="tr-TR" sz="2400" dirty="0"/>
              <a:t>Many organizations base access control decisions on “</a:t>
            </a:r>
            <a:r>
              <a:rPr lang="tr-TR" sz="2400" b="1" dirty="0"/>
              <a:t>the roles </a:t>
            </a:r>
            <a:r>
              <a:rPr lang="tr-TR" sz="2400" dirty="0"/>
              <a:t>that individual users take on as part of the organization”.</a:t>
            </a:r>
            <a:endParaRPr lang="en-US" sz="2400" dirty="0"/>
          </a:p>
          <a:p>
            <a:pPr algn="just"/>
            <a:endParaRPr lang="tr-TR" sz="2400" dirty="0"/>
          </a:p>
          <a:p>
            <a:pPr algn="just"/>
            <a:r>
              <a:rPr lang="tr-TR" sz="2400" dirty="0"/>
              <a:t>They prefer to </a:t>
            </a:r>
            <a:r>
              <a:rPr lang="tr-TR" sz="2400" u="sng" dirty="0"/>
              <a:t>centrally control and maintain </a:t>
            </a:r>
            <a:r>
              <a:rPr lang="tr-TR" sz="2400" dirty="0"/>
              <a:t>access rights that reflect the organization’s protection guidelines.</a:t>
            </a:r>
            <a:endParaRPr lang="en-US" sz="2400" dirty="0"/>
          </a:p>
          <a:p>
            <a:pPr algn="just"/>
            <a:endParaRPr lang="tr-TR" sz="2400" dirty="0"/>
          </a:p>
          <a:p>
            <a:pPr algn="just"/>
            <a:r>
              <a:rPr lang="tr-TR" sz="2400" dirty="0"/>
              <a:t>With RBAC, </a:t>
            </a:r>
            <a:r>
              <a:rPr lang="tr-TR" sz="2400" u="sng" dirty="0"/>
              <a:t>role-permission relationships can be predefined</a:t>
            </a:r>
            <a:r>
              <a:rPr lang="tr-TR" sz="2400" dirty="0"/>
              <a:t>, which makes it simple to assign users to the predefined roles. </a:t>
            </a:r>
            <a:endParaRPr lang="en-US" sz="2400" dirty="0"/>
          </a:p>
          <a:p>
            <a:pPr algn="just"/>
            <a:endParaRPr lang="tr-TR" sz="2400" dirty="0"/>
          </a:p>
          <a:p>
            <a:pPr algn="just"/>
            <a:r>
              <a:rPr lang="tr-TR" sz="2400" dirty="0"/>
              <a:t>The combination of </a:t>
            </a:r>
            <a:r>
              <a:rPr lang="tr-TR" sz="2400" u="sng" dirty="0"/>
              <a:t>users and permissions </a:t>
            </a:r>
            <a:r>
              <a:rPr lang="tr-TR" sz="2400" dirty="0"/>
              <a:t>tend to change over time, the permissions associated with a role are more stable.</a:t>
            </a:r>
          </a:p>
        </p:txBody>
      </p:sp>
      <p:sp>
        <p:nvSpPr>
          <p:cNvPr id="45060"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A3C2228-49D8-486E-BFCC-6294A56078DA}" type="slidenum">
              <a:rPr lang="en-US">
                <a:solidFill>
                  <a:schemeClr val="bg2"/>
                </a:solidFill>
                <a:latin typeface="Arial" panose="020B0604020202020204" pitchFamily="34" charset="0"/>
              </a:rPr>
              <a:pPr/>
              <a:t>44</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1411889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 calcmode="lin" valueType="num">
                                      <p:cBhvr additive="base">
                                        <p:cTn id="7" dur="500" fill="hold"/>
                                        <p:tgtEl>
                                          <p:spTgt spid="124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4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1">
                                            <p:txEl>
                                              <p:pRg st="2" end="2"/>
                                            </p:txEl>
                                          </p:spTgt>
                                        </p:tgtEl>
                                        <p:attrNameLst>
                                          <p:attrName>style.visibility</p:attrName>
                                        </p:attrNameLst>
                                      </p:cBhvr>
                                      <p:to>
                                        <p:strVal val="visible"/>
                                      </p:to>
                                    </p:set>
                                    <p:anim calcmode="lin" valueType="num">
                                      <p:cBhvr additive="base">
                                        <p:cTn id="13" dur="500" fill="hold"/>
                                        <p:tgtEl>
                                          <p:spTgt spid="12493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49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anim calcmode="lin" valueType="num">
                                      <p:cBhvr additive="base">
                                        <p:cTn id="19" dur="500" fill="hold"/>
                                        <p:tgtEl>
                                          <p:spTgt spid="12493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49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4931">
                                            <p:txEl>
                                              <p:pRg st="6" end="6"/>
                                            </p:txEl>
                                          </p:spTgt>
                                        </p:tgtEl>
                                        <p:attrNameLst>
                                          <p:attrName>style.visibility</p:attrName>
                                        </p:attrNameLst>
                                      </p:cBhvr>
                                      <p:to>
                                        <p:strVal val="visible"/>
                                      </p:to>
                                    </p:set>
                                    <p:anim calcmode="lin" valueType="num">
                                      <p:cBhvr additive="base">
                                        <p:cTn id="25" dur="500" fill="hold"/>
                                        <p:tgtEl>
                                          <p:spTgt spid="124931">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49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bldLvl="5"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lnSpc>
                <a:spcPct val="90000"/>
              </a:lnSpc>
            </a:pPr>
            <a:r>
              <a:rPr lang="en-US" sz="2300" dirty="0"/>
              <a:t>The concept of role-based access control began with multi-user and multi-application on-line systems pioneered in 1970’s.</a:t>
            </a:r>
            <a:endParaRPr lang="en-GB" sz="2300" dirty="0"/>
          </a:p>
          <a:p>
            <a:pPr algn="just">
              <a:lnSpc>
                <a:spcPct val="90000"/>
              </a:lnSpc>
            </a:pPr>
            <a:r>
              <a:rPr lang="en-GB" sz="2300" dirty="0"/>
              <a:t>Introduces the concept of a </a:t>
            </a:r>
            <a:r>
              <a:rPr lang="en-GB" sz="2300" b="1" dirty="0"/>
              <a:t>role</a:t>
            </a:r>
            <a:r>
              <a:rPr lang="en-GB" sz="2300" dirty="0"/>
              <a:t> and a </a:t>
            </a:r>
            <a:r>
              <a:rPr lang="en-GB" sz="2300" b="1" dirty="0"/>
              <a:t>permission</a:t>
            </a:r>
          </a:p>
          <a:p>
            <a:pPr lvl="1" algn="just">
              <a:lnSpc>
                <a:spcPct val="90000"/>
              </a:lnSpc>
            </a:pPr>
            <a:r>
              <a:rPr lang="en-GB" sz="2300" dirty="0"/>
              <a:t>A permission is an association between a transformation procedure and an object</a:t>
            </a:r>
          </a:p>
          <a:p>
            <a:pPr lvl="2" algn="just">
              <a:lnSpc>
                <a:spcPct val="90000"/>
              </a:lnSpc>
            </a:pPr>
            <a:r>
              <a:rPr lang="en-GB" sz="2300" dirty="0"/>
              <a:t>A permission can be thought as an object-method pair or a class-method pair in an object-oriented environment</a:t>
            </a:r>
          </a:p>
          <a:p>
            <a:pPr lvl="2" algn="just">
              <a:lnSpc>
                <a:spcPct val="90000"/>
              </a:lnSpc>
            </a:pPr>
            <a:r>
              <a:rPr lang="en-GB" sz="2300" dirty="0"/>
              <a:t>A permission can be thought as a table-query pair or a view-query pair in a database application</a:t>
            </a:r>
          </a:p>
          <a:p>
            <a:pPr lvl="2" algn="just">
              <a:lnSpc>
                <a:spcPct val="90000"/>
              </a:lnSpc>
            </a:pPr>
            <a:r>
              <a:rPr lang="en-US" sz="2300" dirty="0"/>
              <a:t>Permission to perform an operation on an object is assigned to roles, not to users</a:t>
            </a:r>
          </a:p>
          <a:p>
            <a:r>
              <a:rPr lang="en-US" sz="2300" dirty="0"/>
              <a:t>Users are assigned to roles</a:t>
            </a:r>
          </a:p>
          <a:p>
            <a:pPr>
              <a:spcBef>
                <a:spcPct val="0"/>
              </a:spcBef>
            </a:pPr>
            <a:r>
              <a:rPr lang="en-US" sz="2300" dirty="0"/>
              <a:t>Users acquire their permissions based on the roles they are assigned </a:t>
            </a:r>
          </a:p>
          <a:p>
            <a:pPr lvl="2" algn="just">
              <a:lnSpc>
                <a:spcPct val="90000"/>
              </a:lnSpc>
            </a:pPr>
            <a:endParaRPr lang="en-GB" sz="2300" dirty="0"/>
          </a:p>
        </p:txBody>
      </p:sp>
      <p:sp>
        <p:nvSpPr>
          <p:cNvPr id="4" name="Slide Number Placeholder 3"/>
          <p:cNvSpPr>
            <a:spLocks noGrp="1"/>
          </p:cNvSpPr>
          <p:nvPr>
            <p:ph type="sldNum" sz="quarter" idx="12"/>
          </p:nvPr>
        </p:nvSpPr>
        <p:spPr/>
        <p:txBody>
          <a:bodyPr/>
          <a:lstStyle/>
          <a:p>
            <a:fld id="{0BD64A48-B733-9243-8BE8-93F2CA4C1D52}" type="slidenum">
              <a:rPr lang="en-US" smtClean="0"/>
              <a:pPr/>
              <a:t>45</a:t>
            </a:fld>
            <a:endParaRPr lang="en-US"/>
          </a:p>
        </p:txBody>
      </p:sp>
      <p:sp>
        <p:nvSpPr>
          <p:cNvPr id="5" name="Rectangle 2"/>
          <p:cNvSpPr>
            <a:spLocks noGrp="1" noChangeArrowheads="1"/>
          </p:cNvSpPr>
          <p:nvPr>
            <p:ph type="title"/>
            <p:custDataLst>
              <p:tags r:id="rId1"/>
            </p:custDataLst>
          </p:nvPr>
        </p:nvSpPr>
        <p:spPr>
          <a:xfrm>
            <a:off x="457200" y="274638"/>
            <a:ext cx="8229600" cy="832945"/>
          </a:xfrm>
        </p:spPr>
        <p:txBody>
          <a:bodyPr/>
          <a:lstStyle/>
          <a:p>
            <a:r>
              <a:rPr lang="en-US" dirty="0"/>
              <a:t>Role Based Access Control (RBAC)</a:t>
            </a:r>
          </a:p>
        </p:txBody>
      </p:sp>
    </p:spTree>
    <p:extLst>
      <p:ext uri="{BB962C8B-B14F-4D97-AF65-F5344CB8AC3E}">
        <p14:creationId xmlns:p14="http://schemas.microsoft.com/office/powerpoint/2010/main" val="2549659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BD64A48-B733-9243-8BE8-93F2CA4C1D52}" type="slidenum">
              <a:rPr lang="en-US" smtClean="0"/>
              <a:pPr/>
              <a:t>46</a:t>
            </a:fld>
            <a:endParaRPr lang="en-US"/>
          </a:p>
        </p:txBody>
      </p:sp>
      <p:pic>
        <p:nvPicPr>
          <p:cNvPr id="5" name="Picture 4" descr="RBA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41767" y="1776212"/>
            <a:ext cx="7260465" cy="39301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2"/>
          <p:cNvSpPr>
            <a:spLocks noGrp="1" noChangeArrowheads="1"/>
          </p:cNvSpPr>
          <p:nvPr>
            <p:ph type="title"/>
            <p:custDataLst>
              <p:tags r:id="rId1"/>
            </p:custDataLst>
          </p:nvPr>
        </p:nvSpPr>
        <p:spPr>
          <a:xfrm>
            <a:off x="457200" y="274638"/>
            <a:ext cx="8229600" cy="832945"/>
          </a:xfrm>
        </p:spPr>
        <p:txBody>
          <a:bodyPr/>
          <a:lstStyle/>
          <a:p>
            <a:r>
              <a:rPr lang="en-US" dirty="0"/>
              <a:t>Role Based Access Control (RBAC)</a:t>
            </a:r>
          </a:p>
        </p:txBody>
      </p:sp>
    </p:spTree>
    <p:extLst>
      <p:ext uri="{BB962C8B-B14F-4D97-AF65-F5344CB8AC3E}">
        <p14:creationId xmlns:p14="http://schemas.microsoft.com/office/powerpoint/2010/main" val="514307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rbac"/>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3352800" y="1752600"/>
            <a:ext cx="5791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3"/>
          <p:cNvSpPr>
            <a:spLocks noGrp="1" noChangeArrowheads="1"/>
          </p:cNvSpPr>
          <p:nvPr>
            <p:ph type="title"/>
            <p:custDataLst>
              <p:tags r:id="rId2"/>
            </p:custDataLst>
          </p:nvPr>
        </p:nvSpPr>
        <p:spPr/>
        <p:txBody>
          <a:bodyPr/>
          <a:lstStyle/>
          <a:p>
            <a:r>
              <a:rPr lang="en-US" dirty="0"/>
              <a:t>Role Based Access Control (RBAC)</a:t>
            </a:r>
          </a:p>
        </p:txBody>
      </p:sp>
      <p:sp>
        <p:nvSpPr>
          <p:cNvPr id="46084" name="Rectangle 4"/>
          <p:cNvSpPr>
            <a:spLocks noGrp="1" noChangeArrowheads="1"/>
          </p:cNvSpPr>
          <p:nvPr>
            <p:ph type="body" sz="half" idx="1"/>
            <p:custDataLst>
              <p:tags r:id="rId3"/>
            </p:custDataLst>
          </p:nvPr>
        </p:nvSpPr>
        <p:spPr>
          <a:xfrm>
            <a:off x="457200" y="1676400"/>
            <a:ext cx="2646608" cy="4343400"/>
          </a:xfrm>
        </p:spPr>
        <p:txBody>
          <a:bodyPr/>
          <a:lstStyle/>
          <a:p>
            <a:pPr algn="just">
              <a:lnSpc>
                <a:spcPct val="90000"/>
              </a:lnSpc>
            </a:pPr>
            <a:r>
              <a:rPr lang="en-US" sz="2400" dirty="0"/>
              <a:t>Access control in organizations is based on “</a:t>
            </a:r>
            <a:r>
              <a:rPr lang="en-US" sz="2400" dirty="0">
                <a:solidFill>
                  <a:srgbClr val="503AF6"/>
                </a:solidFill>
              </a:rPr>
              <a:t>roles that individual users take on as part of the organization</a:t>
            </a:r>
            <a:r>
              <a:rPr lang="en-US" sz="2400" dirty="0"/>
              <a:t>”</a:t>
            </a:r>
          </a:p>
          <a:p>
            <a:pPr algn="just">
              <a:lnSpc>
                <a:spcPct val="90000"/>
              </a:lnSpc>
            </a:pPr>
            <a:endParaRPr lang="en-US" sz="2400" dirty="0"/>
          </a:p>
          <a:p>
            <a:pPr algn="just">
              <a:lnSpc>
                <a:spcPct val="90000"/>
              </a:lnSpc>
            </a:pPr>
            <a:r>
              <a:rPr lang="en-US" sz="2400" dirty="0"/>
              <a:t>A role “</a:t>
            </a:r>
            <a:r>
              <a:rPr lang="en-US" sz="2400" dirty="0">
                <a:solidFill>
                  <a:srgbClr val="503AF6"/>
                </a:solidFill>
              </a:rPr>
              <a:t>is a collection of permissions</a:t>
            </a:r>
            <a:r>
              <a:rPr lang="en-US" sz="2400" dirty="0"/>
              <a:t>”</a:t>
            </a:r>
            <a:endParaRPr lang="en-US" sz="2400" b="1" dirty="0"/>
          </a:p>
        </p:txBody>
      </p:sp>
      <p:sp>
        <p:nvSpPr>
          <p:cNvPr id="46085"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36DE397-86C7-4E65-BD98-5262FFE845F1}" type="slidenum">
              <a:rPr lang="en-US">
                <a:solidFill>
                  <a:schemeClr val="bg2"/>
                </a:solidFill>
                <a:latin typeface="Arial" panose="020B0604020202020204" pitchFamily="34" charset="0"/>
              </a:rPr>
              <a:pPr/>
              <a:t>47</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2537844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BD64A48-B733-9243-8BE8-93F2CA4C1D52}" type="slidenum">
              <a:rPr lang="en-US" smtClean="0"/>
              <a:pPr/>
              <a:t>48</a:t>
            </a:fld>
            <a:endParaRPr lang="en-US"/>
          </a:p>
        </p:txBody>
      </p:sp>
      <p:sp>
        <p:nvSpPr>
          <p:cNvPr id="6" name="Rectangle 7"/>
          <p:cNvSpPr txBox="1">
            <a:spLocks noChangeArrowheads="1"/>
          </p:cNvSpPr>
          <p:nvPr/>
        </p:nvSpPr>
        <p:spPr>
          <a:xfrm>
            <a:off x="457200" y="1143000"/>
            <a:ext cx="8229600" cy="49879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just"/>
            <a:r>
              <a:rPr lang="en-US" sz="2200" dirty="0"/>
              <a:t>Access Control policy is embodied in various components of RBAC such as </a:t>
            </a:r>
          </a:p>
          <a:p>
            <a:pPr lvl="3" algn="just"/>
            <a:r>
              <a:rPr lang="en-US" sz="2200" b="1" dirty="0">
                <a:solidFill>
                  <a:srgbClr val="FF0000"/>
                </a:solidFill>
              </a:rPr>
              <a:t>Role-Permission relationships</a:t>
            </a:r>
          </a:p>
          <a:p>
            <a:pPr lvl="3" algn="just"/>
            <a:r>
              <a:rPr lang="en-US" sz="2200" b="1" dirty="0">
                <a:solidFill>
                  <a:srgbClr val="FF0000"/>
                </a:solidFill>
              </a:rPr>
              <a:t>User-Role relationships</a:t>
            </a:r>
          </a:p>
          <a:p>
            <a:pPr lvl="3" algn="just"/>
            <a:r>
              <a:rPr lang="en-US" sz="2200" b="1" dirty="0">
                <a:solidFill>
                  <a:srgbClr val="FF0000"/>
                </a:solidFill>
              </a:rPr>
              <a:t>Role-Role relationships</a:t>
            </a:r>
          </a:p>
          <a:p>
            <a:pPr algn="just"/>
            <a:r>
              <a:rPr lang="en-US" sz="2200" dirty="0"/>
              <a:t>These components collectively determine whether a particular user will be allowed to access a particular piece of data in the system.</a:t>
            </a:r>
          </a:p>
          <a:p>
            <a:pPr algn="just"/>
            <a:r>
              <a:rPr lang="en-US" sz="2200" dirty="0"/>
              <a:t>RBAC components may be configured directly by the system owner or indirectly by appropriate roles as delegated by the system owner.</a:t>
            </a:r>
          </a:p>
          <a:p>
            <a:pPr algn="just"/>
            <a:r>
              <a:rPr lang="en-US" sz="2200" dirty="0"/>
              <a:t>The policy enforced in a particular system is the net result of the precise configuration of various RBAC components as directed by the system owner</a:t>
            </a:r>
          </a:p>
          <a:p>
            <a:pPr algn="just"/>
            <a:r>
              <a:rPr lang="en-US" sz="2200" dirty="0"/>
              <a:t>The ability to modify policy to meet the changing needs of an organization is an important benefit of RBAC</a:t>
            </a:r>
          </a:p>
        </p:txBody>
      </p:sp>
      <p:sp>
        <p:nvSpPr>
          <p:cNvPr id="7" name="Rectangle 3"/>
          <p:cNvSpPr>
            <a:spLocks noGrp="1" noChangeArrowheads="1"/>
          </p:cNvSpPr>
          <p:nvPr>
            <p:ph type="title"/>
            <p:custDataLst>
              <p:tags r:id="rId1"/>
            </p:custDataLst>
          </p:nvPr>
        </p:nvSpPr>
        <p:spPr>
          <a:xfrm>
            <a:off x="457200" y="274638"/>
            <a:ext cx="8229600" cy="1143000"/>
          </a:xfrm>
        </p:spPr>
        <p:txBody>
          <a:bodyPr/>
          <a:lstStyle/>
          <a:p>
            <a:r>
              <a:rPr lang="en-US" dirty="0"/>
              <a:t>Role Based Access Control (RBAC)</a:t>
            </a:r>
          </a:p>
        </p:txBody>
      </p:sp>
    </p:spTree>
    <p:extLst>
      <p:ext uri="{BB962C8B-B14F-4D97-AF65-F5344CB8AC3E}">
        <p14:creationId xmlns:p14="http://schemas.microsoft.com/office/powerpoint/2010/main" val="3590300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7813"/>
            <a:ext cx="8229600" cy="1139825"/>
          </a:xfrm>
        </p:spPr>
        <p:txBody>
          <a:bodyPr/>
          <a:lstStyle/>
          <a:p>
            <a:pPr algn="ctr"/>
            <a:r>
              <a:rPr lang="en-GB"/>
              <a:t>Role-Based Access Control</a:t>
            </a:r>
            <a:endParaRPr lang="en-US"/>
          </a:p>
        </p:txBody>
      </p:sp>
      <p:sp>
        <p:nvSpPr>
          <p:cNvPr id="7" name="Rectangle 3"/>
          <p:cNvSpPr txBox="1">
            <a:spLocks noChangeArrowheads="1"/>
          </p:cNvSpPr>
          <p:nvPr/>
        </p:nvSpPr>
        <p:spPr>
          <a:xfrm>
            <a:off x="457200" y="1600200"/>
            <a:ext cx="389890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GB" sz="2600" dirty="0"/>
              <a:t>The complexity of administration is reduced through</a:t>
            </a:r>
          </a:p>
          <a:p>
            <a:pPr lvl="1"/>
            <a:r>
              <a:rPr lang="en-GB" sz="2200" dirty="0"/>
              <a:t>Assigning users to roles</a:t>
            </a:r>
          </a:p>
          <a:p>
            <a:pPr lvl="1"/>
            <a:r>
              <a:rPr lang="en-GB" sz="2200" dirty="0"/>
              <a:t>Assigning permissions to roles</a:t>
            </a:r>
          </a:p>
          <a:p>
            <a:pPr lvl="1"/>
            <a:r>
              <a:rPr lang="en-GB" sz="2200" dirty="0"/>
              <a:t>Organising roles into a hierarchy</a:t>
            </a:r>
            <a:endParaRPr lang="en-US" sz="2200" dirty="0"/>
          </a:p>
        </p:txBody>
      </p:sp>
      <p:sp>
        <p:nvSpPr>
          <p:cNvPr id="8" name="Oval 4"/>
          <p:cNvSpPr>
            <a:spLocks noChangeArrowheads="1"/>
          </p:cNvSpPr>
          <p:nvPr/>
        </p:nvSpPr>
        <p:spPr bwMode="auto">
          <a:xfrm>
            <a:off x="4752975" y="1987550"/>
            <a:ext cx="71438"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5"/>
          <p:cNvSpPr>
            <a:spLocks noChangeArrowheads="1"/>
          </p:cNvSpPr>
          <p:nvPr/>
        </p:nvSpPr>
        <p:spPr bwMode="auto">
          <a:xfrm>
            <a:off x="5111750" y="1987550"/>
            <a:ext cx="71438"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6"/>
          <p:cNvSpPr>
            <a:spLocks noChangeArrowheads="1"/>
          </p:cNvSpPr>
          <p:nvPr/>
        </p:nvSpPr>
        <p:spPr bwMode="auto">
          <a:xfrm>
            <a:off x="5470525" y="1987550"/>
            <a:ext cx="71438"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7"/>
          <p:cNvSpPr>
            <a:spLocks noChangeArrowheads="1"/>
          </p:cNvSpPr>
          <p:nvPr/>
        </p:nvSpPr>
        <p:spPr bwMode="auto">
          <a:xfrm>
            <a:off x="5830888" y="1987550"/>
            <a:ext cx="71437"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8"/>
          <p:cNvSpPr>
            <a:spLocks noChangeArrowheads="1"/>
          </p:cNvSpPr>
          <p:nvPr/>
        </p:nvSpPr>
        <p:spPr bwMode="auto">
          <a:xfrm>
            <a:off x="6191250" y="1987550"/>
            <a:ext cx="71438"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9"/>
          <p:cNvSpPr>
            <a:spLocks noChangeArrowheads="1"/>
          </p:cNvSpPr>
          <p:nvPr/>
        </p:nvSpPr>
        <p:spPr bwMode="auto">
          <a:xfrm>
            <a:off x="6551613" y="1987550"/>
            <a:ext cx="71437"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0"/>
          <p:cNvSpPr>
            <a:spLocks noChangeArrowheads="1"/>
          </p:cNvSpPr>
          <p:nvPr/>
        </p:nvSpPr>
        <p:spPr bwMode="auto">
          <a:xfrm>
            <a:off x="6910388" y="1987550"/>
            <a:ext cx="71437"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1"/>
          <p:cNvSpPr>
            <a:spLocks noChangeArrowheads="1"/>
          </p:cNvSpPr>
          <p:nvPr/>
        </p:nvSpPr>
        <p:spPr bwMode="auto">
          <a:xfrm>
            <a:off x="4756150" y="5516563"/>
            <a:ext cx="71438"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2"/>
          <p:cNvSpPr>
            <a:spLocks noChangeArrowheads="1"/>
          </p:cNvSpPr>
          <p:nvPr/>
        </p:nvSpPr>
        <p:spPr bwMode="auto">
          <a:xfrm>
            <a:off x="5114925" y="5516563"/>
            <a:ext cx="71438"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3"/>
          <p:cNvSpPr>
            <a:spLocks noChangeArrowheads="1"/>
          </p:cNvSpPr>
          <p:nvPr/>
        </p:nvSpPr>
        <p:spPr bwMode="auto">
          <a:xfrm>
            <a:off x="5473700" y="5516563"/>
            <a:ext cx="71438"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4"/>
          <p:cNvSpPr>
            <a:spLocks noChangeArrowheads="1"/>
          </p:cNvSpPr>
          <p:nvPr/>
        </p:nvSpPr>
        <p:spPr bwMode="auto">
          <a:xfrm>
            <a:off x="5834063" y="5516563"/>
            <a:ext cx="71437"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5"/>
          <p:cNvSpPr>
            <a:spLocks noChangeArrowheads="1"/>
          </p:cNvSpPr>
          <p:nvPr/>
        </p:nvSpPr>
        <p:spPr bwMode="auto">
          <a:xfrm>
            <a:off x="6194425" y="5516563"/>
            <a:ext cx="71438"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6"/>
          <p:cNvSpPr>
            <a:spLocks noChangeArrowheads="1"/>
          </p:cNvSpPr>
          <p:nvPr/>
        </p:nvSpPr>
        <p:spPr bwMode="auto">
          <a:xfrm>
            <a:off x="6554788" y="5516563"/>
            <a:ext cx="71437"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7"/>
          <p:cNvSpPr>
            <a:spLocks noChangeArrowheads="1"/>
          </p:cNvSpPr>
          <p:nvPr/>
        </p:nvSpPr>
        <p:spPr bwMode="auto">
          <a:xfrm>
            <a:off x="6913563" y="5516563"/>
            <a:ext cx="71437"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18"/>
          <p:cNvSpPr>
            <a:spLocks noChangeArrowheads="1"/>
          </p:cNvSpPr>
          <p:nvPr/>
        </p:nvSpPr>
        <p:spPr bwMode="auto">
          <a:xfrm>
            <a:off x="5475288" y="3355975"/>
            <a:ext cx="71437"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19"/>
          <p:cNvSpPr>
            <a:spLocks noChangeArrowheads="1"/>
          </p:cNvSpPr>
          <p:nvPr/>
        </p:nvSpPr>
        <p:spPr bwMode="auto">
          <a:xfrm>
            <a:off x="5834063" y="3355975"/>
            <a:ext cx="71437"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0"/>
          <p:cNvSpPr>
            <a:spLocks noChangeArrowheads="1"/>
          </p:cNvSpPr>
          <p:nvPr/>
        </p:nvSpPr>
        <p:spPr bwMode="auto">
          <a:xfrm>
            <a:off x="6192838" y="3355975"/>
            <a:ext cx="71437"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1"/>
          <p:cNvSpPr txBox="1">
            <a:spLocks noChangeArrowheads="1"/>
          </p:cNvSpPr>
          <p:nvPr/>
        </p:nvSpPr>
        <p:spPr bwMode="auto">
          <a:xfrm>
            <a:off x="7058025" y="1844675"/>
            <a:ext cx="15843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a:t>Users</a:t>
            </a:r>
            <a:endParaRPr lang="en-US"/>
          </a:p>
        </p:txBody>
      </p:sp>
      <p:sp>
        <p:nvSpPr>
          <p:cNvPr id="26" name="Text Box 22"/>
          <p:cNvSpPr txBox="1">
            <a:spLocks noChangeArrowheads="1"/>
          </p:cNvSpPr>
          <p:nvPr/>
        </p:nvSpPr>
        <p:spPr bwMode="auto">
          <a:xfrm>
            <a:off x="7129463" y="5372100"/>
            <a:ext cx="15843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a:t>Objects</a:t>
            </a:r>
            <a:endParaRPr lang="en-US"/>
          </a:p>
        </p:txBody>
      </p:sp>
      <p:sp>
        <p:nvSpPr>
          <p:cNvPr id="27" name="Line 23"/>
          <p:cNvSpPr>
            <a:spLocks noChangeShapeType="1"/>
          </p:cNvSpPr>
          <p:nvPr/>
        </p:nvSpPr>
        <p:spPr bwMode="auto">
          <a:xfrm flipH="1">
            <a:off x="6049963" y="2132013"/>
            <a:ext cx="142875"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4"/>
          <p:cNvSpPr>
            <a:spLocks noChangeShapeType="1"/>
          </p:cNvSpPr>
          <p:nvPr/>
        </p:nvSpPr>
        <p:spPr bwMode="auto">
          <a:xfrm flipH="1">
            <a:off x="6121400" y="3500438"/>
            <a:ext cx="71438" cy="719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Oval 25"/>
          <p:cNvSpPr>
            <a:spLocks noChangeArrowheads="1"/>
          </p:cNvSpPr>
          <p:nvPr/>
        </p:nvSpPr>
        <p:spPr bwMode="auto">
          <a:xfrm>
            <a:off x="5475288" y="4508500"/>
            <a:ext cx="71437"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26"/>
          <p:cNvSpPr>
            <a:spLocks noChangeArrowheads="1"/>
          </p:cNvSpPr>
          <p:nvPr/>
        </p:nvSpPr>
        <p:spPr bwMode="auto">
          <a:xfrm>
            <a:off x="5834063" y="4508500"/>
            <a:ext cx="71437"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27"/>
          <p:cNvSpPr>
            <a:spLocks noChangeArrowheads="1"/>
          </p:cNvSpPr>
          <p:nvPr/>
        </p:nvSpPr>
        <p:spPr bwMode="auto">
          <a:xfrm>
            <a:off x="6192838" y="4508500"/>
            <a:ext cx="71437"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Freeform 28"/>
          <p:cNvSpPr>
            <a:spLocks/>
          </p:cNvSpPr>
          <p:nvPr/>
        </p:nvSpPr>
        <p:spPr bwMode="auto">
          <a:xfrm>
            <a:off x="5976938" y="4148138"/>
            <a:ext cx="1198562" cy="1752600"/>
          </a:xfrm>
          <a:custGeom>
            <a:avLst/>
            <a:gdLst>
              <a:gd name="T0" fmla="*/ 45 w 755"/>
              <a:gd name="T1" fmla="*/ 968 h 1195"/>
              <a:gd name="T2" fmla="*/ 45 w 755"/>
              <a:gd name="T3" fmla="*/ 333 h 1195"/>
              <a:gd name="T4" fmla="*/ 135 w 755"/>
              <a:gd name="T5" fmla="*/ 106 h 1195"/>
              <a:gd name="T6" fmla="*/ 725 w 755"/>
              <a:gd name="T7" fmla="*/ 968 h 1195"/>
              <a:gd name="T8" fmla="*/ 317 w 755"/>
              <a:gd name="T9" fmla="*/ 1195 h 1195"/>
              <a:gd name="T10" fmla="*/ 45 w 755"/>
              <a:gd name="T11" fmla="*/ 968 h 1195"/>
            </a:gdLst>
            <a:ahLst/>
            <a:cxnLst>
              <a:cxn ang="0">
                <a:pos x="T0" y="T1"/>
              </a:cxn>
              <a:cxn ang="0">
                <a:pos x="T2" y="T3"/>
              </a:cxn>
              <a:cxn ang="0">
                <a:pos x="T4" y="T5"/>
              </a:cxn>
              <a:cxn ang="0">
                <a:pos x="T6" y="T7"/>
              </a:cxn>
              <a:cxn ang="0">
                <a:pos x="T8" y="T9"/>
              </a:cxn>
              <a:cxn ang="0">
                <a:pos x="T10" y="T11"/>
              </a:cxn>
            </a:cxnLst>
            <a:rect l="0" t="0" r="r" b="b"/>
            <a:pathLst>
              <a:path w="755" h="1195">
                <a:moveTo>
                  <a:pt x="45" y="968"/>
                </a:moveTo>
                <a:cubicBezTo>
                  <a:pt x="0" y="824"/>
                  <a:pt x="30" y="477"/>
                  <a:pt x="45" y="333"/>
                </a:cubicBezTo>
                <a:cubicBezTo>
                  <a:pt x="60" y="189"/>
                  <a:pt x="22" y="0"/>
                  <a:pt x="135" y="106"/>
                </a:cubicBezTo>
                <a:cubicBezTo>
                  <a:pt x="248" y="212"/>
                  <a:pt x="695" y="787"/>
                  <a:pt x="725" y="968"/>
                </a:cubicBezTo>
                <a:cubicBezTo>
                  <a:pt x="755" y="1149"/>
                  <a:pt x="430" y="1195"/>
                  <a:pt x="317" y="1195"/>
                </a:cubicBezTo>
                <a:cubicBezTo>
                  <a:pt x="204" y="1195"/>
                  <a:pt x="90" y="1112"/>
                  <a:pt x="45" y="968"/>
                </a:cubicBezTo>
                <a:close/>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29"/>
          <p:cNvSpPr>
            <a:spLocks/>
          </p:cNvSpPr>
          <p:nvPr/>
        </p:nvSpPr>
        <p:spPr bwMode="auto">
          <a:xfrm>
            <a:off x="5329238" y="4292600"/>
            <a:ext cx="647700" cy="1511300"/>
          </a:xfrm>
          <a:custGeom>
            <a:avLst/>
            <a:gdLst>
              <a:gd name="T0" fmla="*/ 317 w 408"/>
              <a:gd name="T1" fmla="*/ 0 h 952"/>
              <a:gd name="T2" fmla="*/ 408 w 408"/>
              <a:gd name="T3" fmla="*/ 136 h 952"/>
              <a:gd name="T4" fmla="*/ 408 w 408"/>
              <a:gd name="T5" fmla="*/ 816 h 952"/>
              <a:gd name="T6" fmla="*/ 181 w 408"/>
              <a:gd name="T7" fmla="*/ 952 h 952"/>
              <a:gd name="T8" fmla="*/ 0 w 408"/>
              <a:gd name="T9" fmla="*/ 771 h 952"/>
              <a:gd name="T10" fmla="*/ 317 w 408"/>
              <a:gd name="T11" fmla="*/ 0 h 952"/>
            </a:gdLst>
            <a:ahLst/>
            <a:cxnLst>
              <a:cxn ang="0">
                <a:pos x="T0" y="T1"/>
              </a:cxn>
              <a:cxn ang="0">
                <a:pos x="T2" y="T3"/>
              </a:cxn>
              <a:cxn ang="0">
                <a:pos x="T4" y="T5"/>
              </a:cxn>
              <a:cxn ang="0">
                <a:pos x="T6" y="T7"/>
              </a:cxn>
              <a:cxn ang="0">
                <a:pos x="T8" y="T9"/>
              </a:cxn>
              <a:cxn ang="0">
                <a:pos x="T10" y="T11"/>
              </a:cxn>
            </a:cxnLst>
            <a:rect l="0" t="0" r="r" b="b"/>
            <a:pathLst>
              <a:path w="408" h="952">
                <a:moveTo>
                  <a:pt x="317" y="0"/>
                </a:moveTo>
                <a:lnTo>
                  <a:pt x="408" y="136"/>
                </a:lnTo>
                <a:lnTo>
                  <a:pt x="408" y="816"/>
                </a:lnTo>
                <a:lnTo>
                  <a:pt x="181" y="952"/>
                </a:lnTo>
                <a:lnTo>
                  <a:pt x="0" y="771"/>
                </a:lnTo>
                <a:lnTo>
                  <a:pt x="317" y="0"/>
                </a:lnTo>
                <a:close/>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30"/>
          <p:cNvSpPr>
            <a:spLocks/>
          </p:cNvSpPr>
          <p:nvPr/>
        </p:nvSpPr>
        <p:spPr bwMode="auto">
          <a:xfrm>
            <a:off x="4500563" y="4208463"/>
            <a:ext cx="1212850" cy="1571625"/>
          </a:xfrm>
          <a:custGeom>
            <a:avLst/>
            <a:gdLst>
              <a:gd name="T0" fmla="*/ 658 w 764"/>
              <a:gd name="T1" fmla="*/ 98 h 990"/>
              <a:gd name="T2" fmla="*/ 703 w 764"/>
              <a:gd name="T3" fmla="*/ 234 h 990"/>
              <a:gd name="T4" fmla="*/ 477 w 764"/>
              <a:gd name="T5" fmla="*/ 869 h 990"/>
              <a:gd name="T6" fmla="*/ 250 w 764"/>
              <a:gd name="T7" fmla="*/ 960 h 990"/>
              <a:gd name="T8" fmla="*/ 68 w 764"/>
              <a:gd name="T9" fmla="*/ 824 h 990"/>
              <a:gd name="T10" fmla="*/ 658 w 764"/>
              <a:gd name="T11" fmla="*/ 98 h 990"/>
            </a:gdLst>
            <a:ahLst/>
            <a:cxnLst>
              <a:cxn ang="0">
                <a:pos x="T0" y="T1"/>
              </a:cxn>
              <a:cxn ang="0">
                <a:pos x="T2" y="T3"/>
              </a:cxn>
              <a:cxn ang="0">
                <a:pos x="T4" y="T5"/>
              </a:cxn>
              <a:cxn ang="0">
                <a:pos x="T6" y="T7"/>
              </a:cxn>
              <a:cxn ang="0">
                <a:pos x="T8" y="T9"/>
              </a:cxn>
              <a:cxn ang="0">
                <a:pos x="T10" y="T11"/>
              </a:cxn>
            </a:cxnLst>
            <a:rect l="0" t="0" r="r" b="b"/>
            <a:pathLst>
              <a:path w="764" h="990">
                <a:moveTo>
                  <a:pt x="658" y="98"/>
                </a:moveTo>
                <a:cubicBezTo>
                  <a:pt x="764" y="0"/>
                  <a:pt x="733" y="106"/>
                  <a:pt x="703" y="234"/>
                </a:cubicBezTo>
                <a:cubicBezTo>
                  <a:pt x="673" y="362"/>
                  <a:pt x="552" y="748"/>
                  <a:pt x="477" y="869"/>
                </a:cubicBezTo>
                <a:cubicBezTo>
                  <a:pt x="402" y="990"/>
                  <a:pt x="318" y="967"/>
                  <a:pt x="250" y="960"/>
                </a:cubicBezTo>
                <a:cubicBezTo>
                  <a:pt x="182" y="953"/>
                  <a:pt x="0" y="975"/>
                  <a:pt x="68" y="824"/>
                </a:cubicBezTo>
                <a:cubicBezTo>
                  <a:pt x="136" y="673"/>
                  <a:pt x="552" y="196"/>
                  <a:pt x="658" y="98"/>
                </a:cubicBezTo>
                <a:close/>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31"/>
          <p:cNvSpPr>
            <a:spLocks noChangeShapeType="1"/>
          </p:cNvSpPr>
          <p:nvPr/>
        </p:nvSpPr>
        <p:spPr bwMode="auto">
          <a:xfrm flipH="1">
            <a:off x="5905500" y="3500438"/>
            <a:ext cx="28733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32"/>
          <p:cNvSpPr>
            <a:spLocks noChangeArrowheads="1"/>
          </p:cNvSpPr>
          <p:nvPr/>
        </p:nvSpPr>
        <p:spPr bwMode="auto">
          <a:xfrm>
            <a:off x="4897438" y="3068638"/>
            <a:ext cx="1944687" cy="17272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3"/>
          <p:cNvSpPr>
            <a:spLocks noChangeArrowheads="1"/>
          </p:cNvSpPr>
          <p:nvPr/>
        </p:nvSpPr>
        <p:spPr bwMode="auto">
          <a:xfrm>
            <a:off x="5618163" y="2492375"/>
            <a:ext cx="71437"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34"/>
          <p:cNvSpPr>
            <a:spLocks noChangeArrowheads="1"/>
          </p:cNvSpPr>
          <p:nvPr/>
        </p:nvSpPr>
        <p:spPr bwMode="auto">
          <a:xfrm>
            <a:off x="5976938" y="2492375"/>
            <a:ext cx="71437"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35"/>
          <p:cNvSpPr txBox="1">
            <a:spLocks noChangeArrowheads="1"/>
          </p:cNvSpPr>
          <p:nvPr/>
        </p:nvSpPr>
        <p:spPr bwMode="auto">
          <a:xfrm>
            <a:off x="7058025" y="2419350"/>
            <a:ext cx="15843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a:t>Roles</a:t>
            </a:r>
            <a:endParaRPr lang="en-US"/>
          </a:p>
        </p:txBody>
      </p:sp>
      <p:sp>
        <p:nvSpPr>
          <p:cNvPr id="40" name="Line 36"/>
          <p:cNvSpPr>
            <a:spLocks noChangeShapeType="1"/>
          </p:cNvSpPr>
          <p:nvPr/>
        </p:nvSpPr>
        <p:spPr bwMode="auto">
          <a:xfrm>
            <a:off x="6049963" y="2635250"/>
            <a:ext cx="142875"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Text Box 37"/>
          <p:cNvSpPr txBox="1">
            <a:spLocks noChangeArrowheads="1"/>
          </p:cNvSpPr>
          <p:nvPr/>
        </p:nvSpPr>
        <p:spPr bwMode="auto">
          <a:xfrm>
            <a:off x="6948488" y="3284538"/>
            <a:ext cx="15113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t>Procedures</a:t>
            </a:r>
          </a:p>
          <a:p>
            <a:r>
              <a:rPr lang="en-GB"/>
              <a:t>+</a:t>
            </a:r>
          </a:p>
          <a:p>
            <a:r>
              <a:rPr lang="en-GB"/>
              <a:t>Types</a:t>
            </a:r>
          </a:p>
          <a:p>
            <a:r>
              <a:rPr lang="en-GB"/>
              <a:t>= </a:t>
            </a:r>
          </a:p>
          <a:p>
            <a:r>
              <a:rPr lang="en-GB"/>
              <a:t>Permissions</a:t>
            </a:r>
            <a:endParaRPr lang="en-US"/>
          </a:p>
        </p:txBody>
      </p:sp>
      <p:sp>
        <p:nvSpPr>
          <p:cNvPr id="46" name="Slide Number Placeholder 45"/>
          <p:cNvSpPr>
            <a:spLocks noGrp="1"/>
          </p:cNvSpPr>
          <p:nvPr>
            <p:ph type="sldNum" sz="quarter" idx="12"/>
          </p:nvPr>
        </p:nvSpPr>
        <p:spPr/>
        <p:txBody>
          <a:bodyPr/>
          <a:lstStyle/>
          <a:p>
            <a:fld id="{0BD64A48-B733-9243-8BE8-93F2CA4C1D52}" type="slidenum">
              <a:rPr lang="en-US" smtClean="0"/>
              <a:pPr/>
              <a:t>49</a:t>
            </a:fld>
            <a:endParaRPr lang="en-US"/>
          </a:p>
        </p:txBody>
      </p:sp>
    </p:spTree>
    <p:extLst>
      <p:ext uri="{BB962C8B-B14F-4D97-AF65-F5344CB8AC3E}">
        <p14:creationId xmlns:p14="http://schemas.microsoft.com/office/powerpoint/2010/main" val="3401372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1"/>
            </p:custDataLst>
          </p:nvPr>
        </p:nvSpPr>
        <p:spPr/>
        <p:txBody>
          <a:bodyPr>
            <a:normAutofit fontScale="90000"/>
          </a:bodyPr>
          <a:lstStyle/>
          <a:p>
            <a:pPr eaLnBrk="1" hangingPunct="1"/>
            <a:r>
              <a:rPr lang="en-US" sz="4000"/>
              <a:t>Definition and need for polyinstantiation</a:t>
            </a:r>
          </a:p>
        </p:txBody>
      </p:sp>
      <p:sp>
        <p:nvSpPr>
          <p:cNvPr id="5123" name="Rectangle 3"/>
          <p:cNvSpPr>
            <a:spLocks noGrp="1" noChangeArrowheads="1"/>
          </p:cNvSpPr>
          <p:nvPr>
            <p:ph type="body" idx="1"/>
            <p:custDataLst>
              <p:tags r:id="rId2"/>
            </p:custDataLst>
          </p:nvPr>
        </p:nvSpPr>
        <p:spPr/>
        <p:txBody>
          <a:bodyPr>
            <a:normAutofit/>
          </a:bodyPr>
          <a:lstStyle/>
          <a:p>
            <a:pPr algn="just" eaLnBrk="1" hangingPunct="1"/>
            <a:r>
              <a:rPr lang="en-US" sz="2600" dirty="0" err="1"/>
              <a:t>Polyinstantiated</a:t>
            </a:r>
            <a:r>
              <a:rPr lang="en-US" sz="2600" dirty="0"/>
              <a:t> </a:t>
            </a:r>
            <a:r>
              <a:rPr lang="en-US" sz="2600" u="sng" dirty="0"/>
              <a:t>elements</a:t>
            </a:r>
            <a:r>
              <a:rPr lang="en-US" sz="2600" dirty="0"/>
              <a:t> (also called </a:t>
            </a:r>
            <a:r>
              <a:rPr lang="en-US" sz="2600" dirty="0">
                <a:solidFill>
                  <a:schemeClr val="accent2"/>
                </a:solidFill>
              </a:rPr>
              <a:t>attribute </a:t>
            </a:r>
            <a:r>
              <a:rPr lang="en-US" sz="2600" dirty="0" err="1">
                <a:solidFill>
                  <a:schemeClr val="accent2"/>
                </a:solidFill>
              </a:rPr>
              <a:t>polyinstantiation</a:t>
            </a:r>
            <a:r>
              <a:rPr lang="en-US" sz="2600" dirty="0"/>
              <a:t>) are elements of an attribute which have different access classes but are associated with the same primary key and key class</a:t>
            </a:r>
          </a:p>
          <a:p>
            <a:pPr algn="just" eaLnBrk="1" hangingPunct="1"/>
            <a:endParaRPr lang="en-US" sz="2600" dirty="0"/>
          </a:p>
          <a:p>
            <a:pPr algn="just" eaLnBrk="1" hangingPunct="1"/>
            <a:r>
              <a:rPr lang="en-US" sz="2600" dirty="0" err="1"/>
              <a:t>Polyinstantiation</a:t>
            </a:r>
            <a:r>
              <a:rPr lang="en-US" sz="2600" dirty="0"/>
              <a:t> occurs as one of:</a:t>
            </a:r>
          </a:p>
          <a:p>
            <a:pPr lvl="1" algn="just" eaLnBrk="1" hangingPunct="1"/>
            <a:r>
              <a:rPr lang="en-US" sz="2600" dirty="0"/>
              <a:t>Visible </a:t>
            </a:r>
            <a:r>
              <a:rPr lang="en-US" sz="2600" dirty="0" err="1"/>
              <a:t>polyinstantiation</a:t>
            </a:r>
            <a:endParaRPr lang="en-US" sz="2600" dirty="0"/>
          </a:p>
          <a:p>
            <a:pPr lvl="1" algn="just" eaLnBrk="1" hangingPunct="1"/>
            <a:r>
              <a:rPr lang="en-US" sz="2600" dirty="0"/>
              <a:t>Invisible </a:t>
            </a:r>
            <a:r>
              <a:rPr lang="en-US" sz="2600" dirty="0" err="1"/>
              <a:t>polyinstantiation</a:t>
            </a:r>
            <a:endParaRPr lang="en-US" sz="2600" dirty="0"/>
          </a:p>
        </p:txBody>
      </p:sp>
      <p:sp>
        <p:nvSpPr>
          <p:cNvPr id="2" name="Slide Number Placeholder 1"/>
          <p:cNvSpPr>
            <a:spLocks noGrp="1"/>
          </p:cNvSpPr>
          <p:nvPr>
            <p:ph type="sldNum" sz="quarter" idx="12"/>
          </p:nvPr>
        </p:nvSpPr>
        <p:spPr/>
        <p:txBody>
          <a:bodyPr/>
          <a:lstStyle/>
          <a:p>
            <a:fld id="{0BD64A48-B733-9243-8BE8-93F2CA4C1D52}" type="slidenum">
              <a:rPr lang="en-US" smtClean="0"/>
              <a:pPr/>
              <a:t>5</a:t>
            </a:fld>
            <a:endParaRPr lang="en-US"/>
          </a:p>
        </p:txBody>
      </p:sp>
    </p:spTree>
    <p:extLst>
      <p:ext uri="{BB962C8B-B14F-4D97-AF65-F5344CB8AC3E}">
        <p14:creationId xmlns:p14="http://schemas.microsoft.com/office/powerpoint/2010/main" val="28369135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7813"/>
            <a:ext cx="8229600" cy="1139825"/>
          </a:xfrm>
        </p:spPr>
        <p:txBody>
          <a:bodyPr/>
          <a:lstStyle/>
          <a:p>
            <a:pPr algn="ctr"/>
            <a:r>
              <a:rPr lang="en-GB"/>
              <a:t>Role-Based Access Control</a:t>
            </a:r>
            <a:endParaRPr lang="en-US"/>
          </a:p>
        </p:txBody>
      </p:sp>
      <p:sp>
        <p:nvSpPr>
          <p:cNvPr id="7" name="Rectangle 3"/>
          <p:cNvSpPr txBox="1">
            <a:spLocks noChangeArrowheads="1"/>
          </p:cNvSpPr>
          <p:nvPr/>
        </p:nvSpPr>
        <p:spPr>
          <a:xfrm>
            <a:off x="457200" y="1219201"/>
            <a:ext cx="8229600" cy="438311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just"/>
            <a:r>
              <a:rPr lang="en-US" sz="2300" dirty="0"/>
              <a:t>RBAC supports three well-known security principles: </a:t>
            </a:r>
          </a:p>
          <a:p>
            <a:pPr lvl="2" algn="just"/>
            <a:r>
              <a:rPr lang="en-US" sz="2300" dirty="0">
                <a:solidFill>
                  <a:srgbClr val="FF0000"/>
                </a:solidFill>
              </a:rPr>
              <a:t>Least Privilege</a:t>
            </a:r>
          </a:p>
          <a:p>
            <a:pPr lvl="2" algn="just"/>
            <a:r>
              <a:rPr lang="en-US" sz="2300" dirty="0">
                <a:solidFill>
                  <a:srgbClr val="FF0000"/>
                </a:solidFill>
              </a:rPr>
              <a:t>Separation of duties</a:t>
            </a:r>
          </a:p>
          <a:p>
            <a:pPr lvl="2" algn="just"/>
            <a:r>
              <a:rPr lang="en-US" sz="2300" dirty="0">
                <a:solidFill>
                  <a:srgbClr val="FF0000"/>
                </a:solidFill>
              </a:rPr>
              <a:t>Data Abstraction</a:t>
            </a:r>
          </a:p>
          <a:p>
            <a:pPr algn="just"/>
            <a:r>
              <a:rPr lang="en-US" sz="2300" dirty="0"/>
              <a:t>Least Privilege is supported because RBAC can be configured so only those permissions required for tasks conducted by members of the role are assigned to role.</a:t>
            </a:r>
          </a:p>
          <a:p>
            <a:pPr algn="just"/>
            <a:r>
              <a:rPr lang="en-US" sz="2300" dirty="0"/>
              <a:t>Separation of duties is achieved by ensuring that mutually exclusive roles must be invoked to complete a sensitive task.</a:t>
            </a:r>
          </a:p>
          <a:p>
            <a:pPr algn="just"/>
            <a:r>
              <a:rPr lang="en-US" sz="2300" dirty="0"/>
              <a:t>Data abstraction is supported by means of abstract permissions such as credit and debit for an account.</a:t>
            </a:r>
          </a:p>
          <a:p>
            <a:pPr algn="just"/>
            <a:r>
              <a:rPr lang="en-US" sz="2300" dirty="0"/>
              <a:t>The degree to which data abstraction is supported will be determined by the implementation details</a:t>
            </a:r>
          </a:p>
          <a:p>
            <a:pPr lvl="2">
              <a:buFont typeface="Wingdings" panose="05000000000000000000" pitchFamily="2" charset="2"/>
              <a:buNone/>
            </a:pPr>
            <a:endParaRPr lang="en-US" sz="2300" dirty="0"/>
          </a:p>
        </p:txBody>
      </p:sp>
      <p:sp>
        <p:nvSpPr>
          <p:cNvPr id="12" name="Slide Number Placeholder 11"/>
          <p:cNvSpPr>
            <a:spLocks noGrp="1"/>
          </p:cNvSpPr>
          <p:nvPr>
            <p:ph type="sldNum" sz="quarter" idx="12"/>
          </p:nvPr>
        </p:nvSpPr>
        <p:spPr/>
        <p:txBody>
          <a:bodyPr/>
          <a:lstStyle/>
          <a:p>
            <a:fld id="{0BD64A48-B733-9243-8BE8-93F2CA4C1D52}" type="slidenum">
              <a:rPr lang="en-US" smtClean="0"/>
              <a:pPr/>
              <a:t>50</a:t>
            </a:fld>
            <a:endParaRPr lang="en-US"/>
          </a:p>
        </p:txBody>
      </p:sp>
    </p:spTree>
    <p:extLst>
      <p:ext uri="{BB962C8B-B14F-4D97-AF65-F5344CB8AC3E}">
        <p14:creationId xmlns:p14="http://schemas.microsoft.com/office/powerpoint/2010/main" val="33023571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custDataLst>
              <p:tags r:id="rId1"/>
            </p:custDataLst>
          </p:nvPr>
        </p:nvSpPr>
        <p:spPr/>
        <p:txBody>
          <a:bodyPr/>
          <a:lstStyle/>
          <a:p>
            <a:r>
              <a:rPr lang="en-US"/>
              <a:t>RBAC</a:t>
            </a:r>
          </a:p>
        </p:txBody>
      </p:sp>
      <p:sp>
        <p:nvSpPr>
          <p:cNvPr id="47107" name="Rectangle 3"/>
          <p:cNvSpPr>
            <a:spLocks noGrp="1" noChangeArrowheads="1"/>
          </p:cNvSpPr>
          <p:nvPr>
            <p:ph type="body" idx="1"/>
            <p:custDataLst>
              <p:tags r:id="rId2"/>
            </p:custDataLst>
          </p:nvPr>
        </p:nvSpPr>
        <p:spPr/>
        <p:txBody>
          <a:bodyPr/>
          <a:lstStyle/>
          <a:p>
            <a:pPr algn="just"/>
            <a:r>
              <a:rPr lang="en-US" dirty="0"/>
              <a:t>Access depends on role/function, not identity</a:t>
            </a:r>
          </a:p>
          <a:p>
            <a:pPr lvl="1" algn="just"/>
            <a:r>
              <a:rPr lang="en-US" dirty="0"/>
              <a:t>Example: </a:t>
            </a:r>
            <a:r>
              <a:rPr lang="en-US" u="sng" dirty="0"/>
              <a:t>Rahim</a:t>
            </a:r>
            <a:r>
              <a:rPr lang="en-US" dirty="0"/>
              <a:t> is </a:t>
            </a:r>
            <a:r>
              <a:rPr lang="en-US" b="1" dirty="0"/>
              <a:t>bookkeeper</a:t>
            </a:r>
            <a:r>
              <a:rPr lang="en-US" dirty="0"/>
              <a:t> for Math Dept. He has access to financial records. If he leaves and </a:t>
            </a:r>
            <a:r>
              <a:rPr lang="en-US" u="sng" dirty="0"/>
              <a:t>Karim</a:t>
            </a:r>
            <a:r>
              <a:rPr lang="en-US" dirty="0"/>
              <a:t> is hired as the new </a:t>
            </a:r>
            <a:r>
              <a:rPr lang="en-US" b="1" dirty="0"/>
              <a:t>bookkeeper</a:t>
            </a:r>
            <a:r>
              <a:rPr lang="en-US" dirty="0"/>
              <a:t>, Karim now has access to those records. The role of “bookkeeper” dictates access, not the identity of the individual.</a:t>
            </a:r>
          </a:p>
        </p:txBody>
      </p:sp>
      <p:sp>
        <p:nvSpPr>
          <p:cNvPr id="47108"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BCAA03A-D15B-4F79-BA1D-E1C38F440AFB}" type="slidenum">
              <a:rPr lang="en-US">
                <a:solidFill>
                  <a:schemeClr val="bg2"/>
                </a:solidFill>
                <a:latin typeface="Arial" panose="020B0604020202020204" pitchFamily="34" charset="0"/>
              </a:rPr>
              <a:pPr/>
              <a:t>51</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3374986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a:t>Challenges in RBAC</a:t>
            </a:r>
          </a:p>
        </p:txBody>
      </p:sp>
      <p:sp>
        <p:nvSpPr>
          <p:cNvPr id="6" name="Content Placeholder 2"/>
          <p:cNvSpPr>
            <a:spLocks noGrp="1"/>
          </p:cNvSpPr>
          <p:nvPr>
            <p:ph idx="1"/>
          </p:nvPr>
        </p:nvSpPr>
        <p:spPr>
          <a:xfrm>
            <a:off x="457200" y="1600200"/>
            <a:ext cx="8229600" cy="4525963"/>
          </a:xfrm>
        </p:spPr>
        <p:txBody>
          <a:bodyPr>
            <a:normAutofit/>
          </a:bodyPr>
          <a:lstStyle/>
          <a:p>
            <a:pPr algn="just">
              <a:lnSpc>
                <a:spcPct val="90000"/>
              </a:lnSpc>
            </a:pPr>
            <a:r>
              <a:rPr lang="en-US" sz="2700" dirty="0"/>
              <a:t>Policy must be clearly defined or RBAC breaks down completely</a:t>
            </a:r>
          </a:p>
          <a:p>
            <a:pPr algn="just">
              <a:lnSpc>
                <a:spcPct val="90000"/>
              </a:lnSpc>
            </a:pPr>
            <a:r>
              <a:rPr lang="en-US" sz="2700" dirty="0"/>
              <a:t>Roles must be created that reflect business needs</a:t>
            </a:r>
          </a:p>
          <a:p>
            <a:pPr algn="just">
              <a:lnSpc>
                <a:spcPct val="90000"/>
              </a:lnSpc>
            </a:pPr>
            <a:r>
              <a:rPr lang="en-US" sz="2700" dirty="0"/>
              <a:t>Permissions for roles to access objects must be determined</a:t>
            </a:r>
          </a:p>
          <a:p>
            <a:pPr algn="just">
              <a:lnSpc>
                <a:spcPct val="90000"/>
              </a:lnSpc>
            </a:pPr>
            <a:r>
              <a:rPr lang="en-US" sz="2700" dirty="0"/>
              <a:t>Membership is each role must be determined</a:t>
            </a:r>
          </a:p>
          <a:p>
            <a:pPr algn="just">
              <a:lnSpc>
                <a:spcPct val="90000"/>
              </a:lnSpc>
              <a:buNone/>
            </a:pPr>
            <a:endParaRPr lang="en-US" sz="2700" dirty="0"/>
          </a:p>
          <a:p>
            <a:pPr algn="just">
              <a:buNone/>
            </a:pPr>
            <a:endParaRPr lang="en-US" sz="2700" dirty="0"/>
          </a:p>
        </p:txBody>
      </p:sp>
      <p:sp>
        <p:nvSpPr>
          <p:cNvPr id="7" name="Slide Number Placeholder 6"/>
          <p:cNvSpPr>
            <a:spLocks noGrp="1"/>
          </p:cNvSpPr>
          <p:nvPr>
            <p:ph type="sldNum" sz="quarter" idx="12"/>
          </p:nvPr>
        </p:nvSpPr>
        <p:spPr/>
        <p:txBody>
          <a:bodyPr/>
          <a:lstStyle/>
          <a:p>
            <a:fld id="{0BD64A48-B733-9243-8BE8-93F2CA4C1D52}" type="slidenum">
              <a:rPr lang="en-US" smtClean="0"/>
              <a:pPr/>
              <a:t>52</a:t>
            </a:fld>
            <a:endParaRPr lang="en-US"/>
          </a:p>
        </p:txBody>
      </p:sp>
    </p:spTree>
    <p:extLst>
      <p:ext uri="{BB962C8B-B14F-4D97-AF65-F5344CB8AC3E}">
        <p14:creationId xmlns:p14="http://schemas.microsoft.com/office/powerpoint/2010/main" val="23691715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custDataLst>
              <p:tags r:id="rId1"/>
            </p:custDataLst>
          </p:nvPr>
        </p:nvSpPr>
        <p:spPr/>
        <p:txBody>
          <a:bodyPr/>
          <a:lstStyle/>
          <a:p>
            <a:r>
              <a:rPr lang="en-US"/>
              <a:t>Advantages of RBAC</a:t>
            </a:r>
          </a:p>
        </p:txBody>
      </p:sp>
      <p:sp>
        <p:nvSpPr>
          <p:cNvPr id="48131" name="Rectangle 3"/>
          <p:cNvSpPr>
            <a:spLocks noGrp="1" noChangeArrowheads="1"/>
          </p:cNvSpPr>
          <p:nvPr>
            <p:ph type="body" idx="1"/>
            <p:custDataLst>
              <p:tags r:id="rId2"/>
            </p:custDataLst>
          </p:nvPr>
        </p:nvSpPr>
        <p:spPr/>
        <p:txBody>
          <a:bodyPr/>
          <a:lstStyle/>
          <a:p>
            <a:r>
              <a:rPr lang="en-US" sz="2800" dirty="0"/>
              <a:t>Allows Efficient Security Management</a:t>
            </a:r>
          </a:p>
          <a:p>
            <a:pPr lvl="1"/>
            <a:r>
              <a:rPr lang="en-US" sz="2500" dirty="0"/>
              <a:t>Administrative roles, Role hierarchy</a:t>
            </a:r>
          </a:p>
          <a:p>
            <a:r>
              <a:rPr lang="en-US" sz="2800" dirty="0"/>
              <a:t>Principle of least privilege allows minimizing damage</a:t>
            </a:r>
          </a:p>
          <a:p>
            <a:r>
              <a:rPr lang="en-US" sz="2800" dirty="0">
                <a:solidFill>
                  <a:srgbClr val="503AF6"/>
                </a:solidFill>
              </a:rPr>
              <a:t>Separation of Duties</a:t>
            </a:r>
            <a:r>
              <a:rPr lang="en-US" sz="2800" dirty="0"/>
              <a:t> constraints to prevent fraud</a:t>
            </a:r>
          </a:p>
          <a:p>
            <a:r>
              <a:rPr lang="en-US" sz="2800" dirty="0"/>
              <a:t>Allows grouping of objects</a:t>
            </a:r>
          </a:p>
          <a:p>
            <a:r>
              <a:rPr lang="en-US" sz="2800" dirty="0"/>
              <a:t>Policy-neutral - Provides generality</a:t>
            </a:r>
          </a:p>
          <a:p>
            <a:r>
              <a:rPr lang="en-US" sz="2800" dirty="0"/>
              <a:t>Encompasses DAC and MAC policies</a:t>
            </a:r>
          </a:p>
        </p:txBody>
      </p:sp>
      <p:sp>
        <p:nvSpPr>
          <p:cNvPr id="48132"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5A34AF7-B119-48FB-B78A-F18BF1C1A6C9}" type="slidenum">
              <a:rPr lang="en-US">
                <a:solidFill>
                  <a:schemeClr val="bg2"/>
                </a:solidFill>
                <a:latin typeface="Arial" panose="020B0604020202020204" pitchFamily="34" charset="0"/>
              </a:rPr>
              <a:pPr/>
              <a:t>53</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53331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a:t>Disadvantages</a:t>
            </a:r>
          </a:p>
        </p:txBody>
      </p:sp>
      <p:sp>
        <p:nvSpPr>
          <p:cNvPr id="6" name="Content Placeholder 2"/>
          <p:cNvSpPr>
            <a:spLocks noGrp="1"/>
          </p:cNvSpPr>
          <p:nvPr>
            <p:ph idx="1"/>
          </p:nvPr>
        </p:nvSpPr>
        <p:spPr>
          <a:xfrm>
            <a:off x="457200" y="1600200"/>
            <a:ext cx="8229600" cy="4525963"/>
          </a:xfrm>
        </p:spPr>
        <p:txBody>
          <a:bodyPr>
            <a:normAutofit/>
          </a:bodyPr>
          <a:lstStyle/>
          <a:p>
            <a:pPr algn="just"/>
            <a:r>
              <a:rPr lang="en-US" sz="2800" dirty="0"/>
              <a:t>This is good model for a static, closed, centralized organization where you can form a Role Hierarchy. But, this model is not efficient for distributed or dynamic system.</a:t>
            </a:r>
          </a:p>
          <a:p>
            <a:pPr algn="just">
              <a:buNone/>
            </a:pPr>
            <a:r>
              <a:rPr lang="en-US" sz="2800" dirty="0"/>
              <a:t> </a:t>
            </a:r>
          </a:p>
        </p:txBody>
      </p:sp>
      <p:sp>
        <p:nvSpPr>
          <p:cNvPr id="7" name="Slide Number Placeholder 6"/>
          <p:cNvSpPr>
            <a:spLocks noGrp="1"/>
          </p:cNvSpPr>
          <p:nvPr>
            <p:ph type="sldNum" sz="quarter" idx="12"/>
          </p:nvPr>
        </p:nvSpPr>
        <p:spPr/>
        <p:txBody>
          <a:bodyPr/>
          <a:lstStyle/>
          <a:p>
            <a:fld id="{0BD64A48-B733-9243-8BE8-93F2CA4C1D52}" type="slidenum">
              <a:rPr lang="en-US" smtClean="0"/>
              <a:pPr/>
              <a:t>54</a:t>
            </a:fld>
            <a:endParaRPr lang="en-US"/>
          </a:p>
        </p:txBody>
      </p:sp>
    </p:spTree>
    <p:extLst>
      <p:ext uri="{BB962C8B-B14F-4D97-AF65-F5344CB8AC3E}">
        <p14:creationId xmlns:p14="http://schemas.microsoft.com/office/powerpoint/2010/main" val="7554701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custDataLst>
              <p:tags r:id="rId1"/>
            </p:custDataLst>
          </p:nvPr>
        </p:nvSpPr>
        <p:spPr/>
        <p:txBody>
          <a:bodyPr/>
          <a:lstStyle/>
          <a:p>
            <a:r>
              <a:rPr lang="en-US"/>
              <a:t>RBAC</a:t>
            </a:r>
          </a:p>
        </p:txBody>
      </p:sp>
      <p:sp>
        <p:nvSpPr>
          <p:cNvPr id="49155" name="Rectangle 3"/>
          <p:cNvSpPr>
            <a:spLocks noGrp="1" noChangeArrowheads="1"/>
          </p:cNvSpPr>
          <p:nvPr>
            <p:ph type="body" idx="1"/>
            <p:custDataLst>
              <p:tags r:id="rId2"/>
            </p:custDataLst>
          </p:nvPr>
        </p:nvSpPr>
        <p:spPr/>
        <p:txBody>
          <a:bodyPr/>
          <a:lstStyle/>
          <a:p>
            <a:endParaRPr lang="en-US"/>
          </a:p>
          <a:p>
            <a:endParaRPr lang="en-US"/>
          </a:p>
        </p:txBody>
      </p:sp>
      <p:grpSp>
        <p:nvGrpSpPr>
          <p:cNvPr id="49156" name="Group 4"/>
          <p:cNvGrpSpPr>
            <a:grpSpLocks/>
          </p:cNvGrpSpPr>
          <p:nvPr>
            <p:custDataLst>
              <p:tags r:id="rId3"/>
            </p:custDataLst>
          </p:nvPr>
        </p:nvGrpSpPr>
        <p:grpSpPr bwMode="auto">
          <a:xfrm>
            <a:off x="66675" y="1447800"/>
            <a:ext cx="9077325" cy="4724400"/>
            <a:chOff x="48" y="1857"/>
            <a:chExt cx="5718" cy="2175"/>
          </a:xfrm>
        </p:grpSpPr>
        <p:grpSp>
          <p:nvGrpSpPr>
            <p:cNvPr id="49158" name="Group 5"/>
            <p:cNvGrpSpPr>
              <a:grpSpLocks/>
            </p:cNvGrpSpPr>
            <p:nvPr/>
          </p:nvGrpSpPr>
          <p:grpSpPr bwMode="auto">
            <a:xfrm>
              <a:off x="2832" y="1857"/>
              <a:ext cx="2934" cy="2175"/>
              <a:chOff x="3072" y="2064"/>
              <a:chExt cx="2544" cy="1920"/>
            </a:xfrm>
          </p:grpSpPr>
          <p:sp>
            <p:nvSpPr>
              <p:cNvPr id="49162" name="Rectangle 6"/>
              <p:cNvSpPr>
                <a:spLocks noChangeArrowheads="1"/>
              </p:cNvSpPr>
              <p:nvPr>
                <p:custDataLst>
                  <p:tags r:id="rId6"/>
                </p:custDataLst>
              </p:nvPr>
            </p:nvSpPr>
            <p:spPr bwMode="auto">
              <a:xfrm>
                <a:off x="3072" y="2064"/>
                <a:ext cx="2544" cy="192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p>
            </p:txBody>
          </p:sp>
          <p:pic>
            <p:nvPicPr>
              <p:cNvPr id="49163" name="Picture 7" descr="rbac_cons"/>
              <p:cNvPicPr>
                <a:picLocks noChangeAspect="1" noChangeArrowheads="1"/>
              </p:cNvPicPr>
              <p:nvPr>
                <p:custDataLst>
                  <p:tags r:id="rId7"/>
                </p:custDataLst>
              </p:nvPr>
            </p:nvPicPr>
            <p:blipFill>
              <a:blip r:embed="rId9">
                <a:extLst>
                  <a:ext uri="{28A0092B-C50C-407E-A947-70E740481C1C}">
                    <a14:useLocalDpi xmlns:a14="http://schemas.microsoft.com/office/drawing/2010/main" val="0"/>
                  </a:ext>
                </a:extLst>
              </a:blip>
              <a:srcRect/>
              <a:stretch>
                <a:fillRect/>
              </a:stretch>
            </p:blipFill>
            <p:spPr bwMode="auto">
              <a:xfrm>
                <a:off x="3120" y="2112"/>
                <a:ext cx="2448"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59" name="Group 8"/>
            <p:cNvGrpSpPr>
              <a:grpSpLocks/>
            </p:cNvGrpSpPr>
            <p:nvPr/>
          </p:nvGrpSpPr>
          <p:grpSpPr bwMode="auto">
            <a:xfrm>
              <a:off x="48" y="1857"/>
              <a:ext cx="2832" cy="2175"/>
              <a:chOff x="96" y="2064"/>
              <a:chExt cx="2592" cy="1920"/>
            </a:xfrm>
          </p:grpSpPr>
          <p:sp>
            <p:nvSpPr>
              <p:cNvPr id="49160" name="Rectangle 9"/>
              <p:cNvSpPr>
                <a:spLocks noChangeArrowheads="1"/>
              </p:cNvSpPr>
              <p:nvPr>
                <p:custDataLst>
                  <p:tags r:id="rId4"/>
                </p:custDataLst>
              </p:nvPr>
            </p:nvSpPr>
            <p:spPr bwMode="auto">
              <a:xfrm>
                <a:off x="96" y="2064"/>
                <a:ext cx="2592" cy="192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p>
            </p:txBody>
          </p:sp>
          <p:pic>
            <p:nvPicPr>
              <p:cNvPr id="49161" name="Picture 10" descr="hier"/>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144" y="2112"/>
                <a:ext cx="2496"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9157"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63E360F-6D6A-404B-BF26-38B4CEC93122}" type="slidenum">
              <a:rPr lang="en-US">
                <a:solidFill>
                  <a:schemeClr val="bg2"/>
                </a:solidFill>
                <a:latin typeface="Arial" panose="020B0604020202020204" pitchFamily="34" charset="0"/>
              </a:rPr>
              <a:pPr/>
              <a:t>55</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2986621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custDataLst>
              <p:tags r:id="rId1"/>
            </p:custDataLst>
          </p:nvPr>
        </p:nvSpPr>
        <p:spPr/>
        <p:txBody>
          <a:bodyPr/>
          <a:lstStyle/>
          <a:p>
            <a:r>
              <a:rPr lang="tr-TR"/>
              <a:t>RBAC (cont’d)</a:t>
            </a:r>
            <a:endParaRPr lang="en-US"/>
          </a:p>
        </p:txBody>
      </p:sp>
      <p:sp>
        <p:nvSpPr>
          <p:cNvPr id="50179" name="Rectangle 3"/>
          <p:cNvSpPr>
            <a:spLocks noGrp="1" noChangeArrowheads="1"/>
          </p:cNvSpPr>
          <p:nvPr>
            <p:ph type="body" idx="1"/>
            <p:custDataLst>
              <p:tags r:id="rId2"/>
            </p:custDataLst>
          </p:nvPr>
        </p:nvSpPr>
        <p:spPr/>
        <p:txBody>
          <a:bodyPr>
            <a:normAutofit/>
          </a:bodyPr>
          <a:lstStyle/>
          <a:p>
            <a:pPr algn="just"/>
            <a:r>
              <a:rPr lang="tr-TR" sz="2300" dirty="0"/>
              <a:t>Is RBAC a discretionary or mandatory access control?</a:t>
            </a:r>
          </a:p>
          <a:p>
            <a:pPr lvl="1" algn="just"/>
            <a:r>
              <a:rPr lang="tr-TR" sz="2300" dirty="0"/>
              <a:t>RBAC is </a:t>
            </a:r>
            <a:r>
              <a:rPr lang="tr-TR" sz="2300" dirty="0">
                <a:solidFill>
                  <a:srgbClr val="503AF6"/>
                </a:solidFill>
              </a:rPr>
              <a:t>policy neutral</a:t>
            </a:r>
            <a:r>
              <a:rPr lang="tr-TR" sz="2300" dirty="0"/>
              <a:t>; however individual RBAC configurations can support a mandatory policy, while others can support a discretionary policy.</a:t>
            </a:r>
          </a:p>
          <a:p>
            <a:pPr algn="just"/>
            <a:r>
              <a:rPr lang="tr-TR" sz="2300" dirty="0"/>
              <a:t>Role Hierarcies</a:t>
            </a:r>
          </a:p>
          <a:p>
            <a:pPr algn="just"/>
            <a:r>
              <a:rPr lang="tr-TR" sz="2300" dirty="0"/>
              <a:t>Role Administration</a:t>
            </a:r>
            <a:endParaRPr lang="en-US" sz="2300" dirty="0"/>
          </a:p>
        </p:txBody>
      </p:sp>
      <p:sp>
        <p:nvSpPr>
          <p:cNvPr id="50180" name="Text Box 4"/>
          <p:cNvSpPr txBox="1">
            <a:spLocks noChangeArrowheads="1"/>
          </p:cNvSpPr>
          <p:nvPr>
            <p:custDataLst>
              <p:tags r:id="rId3"/>
            </p:custDataLst>
          </p:nvPr>
        </p:nvSpPr>
        <p:spPr bwMode="auto">
          <a:xfrm>
            <a:off x="5638800" y="3581400"/>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sz="2400">
                <a:latin typeface="Tahoma" panose="020B0604030504040204" pitchFamily="34" charset="0"/>
              </a:rPr>
              <a:t>Project Supervisor</a:t>
            </a:r>
            <a:endParaRPr lang="en-US" sz="2400">
              <a:latin typeface="Tahoma" panose="020B0604030504040204" pitchFamily="34" charset="0"/>
            </a:endParaRPr>
          </a:p>
        </p:txBody>
      </p:sp>
      <p:sp>
        <p:nvSpPr>
          <p:cNvPr id="50181" name="Line 5"/>
          <p:cNvSpPr>
            <a:spLocks noChangeShapeType="1"/>
          </p:cNvSpPr>
          <p:nvPr>
            <p:custDataLst>
              <p:tags r:id="rId4"/>
            </p:custDataLst>
          </p:nvPr>
        </p:nvSpPr>
        <p:spPr bwMode="auto">
          <a:xfrm flipH="1">
            <a:off x="5181600" y="4114800"/>
            <a:ext cx="10668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2" name="Line 6"/>
          <p:cNvSpPr>
            <a:spLocks noChangeShapeType="1"/>
          </p:cNvSpPr>
          <p:nvPr>
            <p:custDataLst>
              <p:tags r:id="rId5"/>
            </p:custDataLst>
          </p:nvPr>
        </p:nvSpPr>
        <p:spPr bwMode="auto">
          <a:xfrm>
            <a:off x="7010400" y="4114800"/>
            <a:ext cx="9144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3" name="Text Box 7"/>
          <p:cNvSpPr txBox="1">
            <a:spLocks noChangeArrowheads="1"/>
          </p:cNvSpPr>
          <p:nvPr>
            <p:custDataLst>
              <p:tags r:id="rId6"/>
            </p:custDataLst>
          </p:nvPr>
        </p:nvSpPr>
        <p:spPr bwMode="auto">
          <a:xfrm>
            <a:off x="4327525" y="4800600"/>
            <a:ext cx="2024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sz="2400">
                <a:latin typeface="Tahoma" panose="020B0604030504040204" pitchFamily="34" charset="0"/>
              </a:rPr>
              <a:t>Test engineer</a:t>
            </a:r>
            <a:endParaRPr lang="en-US" sz="2400">
              <a:latin typeface="Tahoma" panose="020B0604030504040204" pitchFamily="34" charset="0"/>
            </a:endParaRPr>
          </a:p>
        </p:txBody>
      </p:sp>
      <p:sp>
        <p:nvSpPr>
          <p:cNvPr id="50184" name="Text Box 8"/>
          <p:cNvSpPr txBox="1">
            <a:spLocks noChangeArrowheads="1"/>
          </p:cNvSpPr>
          <p:nvPr>
            <p:custDataLst>
              <p:tags r:id="rId7"/>
            </p:custDataLst>
          </p:nvPr>
        </p:nvSpPr>
        <p:spPr bwMode="auto">
          <a:xfrm>
            <a:off x="7162800" y="4800600"/>
            <a:ext cx="184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sz="2400">
                <a:latin typeface="Tahoma" panose="020B0604030504040204" pitchFamily="34" charset="0"/>
              </a:rPr>
              <a:t>Programmer</a:t>
            </a:r>
            <a:endParaRPr lang="en-US" sz="2400">
              <a:latin typeface="Tahoma" panose="020B0604030504040204" pitchFamily="34" charset="0"/>
            </a:endParaRPr>
          </a:p>
        </p:txBody>
      </p:sp>
      <p:sp>
        <p:nvSpPr>
          <p:cNvPr id="50185" name="Text Box 9"/>
          <p:cNvSpPr txBox="1">
            <a:spLocks noChangeArrowheads="1"/>
          </p:cNvSpPr>
          <p:nvPr>
            <p:custDataLst>
              <p:tags r:id="rId8"/>
            </p:custDataLst>
          </p:nvPr>
        </p:nvSpPr>
        <p:spPr bwMode="auto">
          <a:xfrm>
            <a:off x="5562600" y="5943600"/>
            <a:ext cx="230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sz="2400">
                <a:latin typeface="Tahoma" panose="020B0604030504040204" pitchFamily="34" charset="0"/>
              </a:rPr>
              <a:t>Project Member</a:t>
            </a:r>
            <a:endParaRPr lang="en-US" sz="2400">
              <a:latin typeface="Tahoma" panose="020B0604030504040204" pitchFamily="34" charset="0"/>
            </a:endParaRPr>
          </a:p>
        </p:txBody>
      </p:sp>
      <p:sp>
        <p:nvSpPr>
          <p:cNvPr id="50186" name="Line 10"/>
          <p:cNvSpPr>
            <a:spLocks noChangeShapeType="1"/>
          </p:cNvSpPr>
          <p:nvPr>
            <p:custDataLst>
              <p:tags r:id="rId9"/>
            </p:custDataLst>
          </p:nvPr>
        </p:nvSpPr>
        <p:spPr bwMode="auto">
          <a:xfrm>
            <a:off x="5257800" y="5181600"/>
            <a:ext cx="8382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7" name="Line 11"/>
          <p:cNvSpPr>
            <a:spLocks noChangeShapeType="1"/>
          </p:cNvSpPr>
          <p:nvPr>
            <p:custDataLst>
              <p:tags r:id="rId10"/>
            </p:custDataLst>
          </p:nvPr>
        </p:nvSpPr>
        <p:spPr bwMode="auto">
          <a:xfrm flipH="1">
            <a:off x="6934200" y="5181600"/>
            <a:ext cx="9906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8"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E87A745-A6F9-4178-8EFF-5DE4CB5A997A}" type="slidenum">
              <a:rPr lang="en-US">
                <a:solidFill>
                  <a:schemeClr val="bg2"/>
                </a:solidFill>
                <a:latin typeface="Arial" panose="020B0604020202020204" pitchFamily="34" charset="0"/>
              </a:rPr>
              <a:pPr/>
              <a:t>56</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19440320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3124" y="3536328"/>
            <a:ext cx="9090875" cy="2819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200" dirty="0"/>
              <a:t>Many-to-many relationship among individual users and privileges</a:t>
            </a:r>
          </a:p>
          <a:p>
            <a:r>
              <a:rPr lang="en-US" sz="2200" dirty="0"/>
              <a:t> Session is a mapping between a user and an activated subset of assigned roles</a:t>
            </a:r>
          </a:p>
          <a:p>
            <a:r>
              <a:rPr lang="en-US" sz="2200" dirty="0"/>
              <a:t>  User/role relations can be defined independent of role/privilege relations</a:t>
            </a:r>
          </a:p>
          <a:p>
            <a:r>
              <a:rPr lang="en-US" sz="2200" dirty="0"/>
              <a:t>  Privileges are system/application dependent</a:t>
            </a:r>
          </a:p>
          <a:p>
            <a:r>
              <a:rPr lang="en-US" sz="2200" dirty="0"/>
              <a:t> Accommodates traditional but robust group-based access control</a:t>
            </a:r>
            <a:endParaRPr lang="en-US" sz="2200" b="1" dirty="0"/>
          </a:p>
          <a:p>
            <a:endParaRPr lang="en-US" sz="2200" dirty="0"/>
          </a:p>
        </p:txBody>
      </p:sp>
      <p:grpSp>
        <p:nvGrpSpPr>
          <p:cNvPr id="35" name="Group 34"/>
          <p:cNvGrpSpPr/>
          <p:nvPr/>
        </p:nvGrpSpPr>
        <p:grpSpPr>
          <a:xfrm>
            <a:off x="457200" y="1326524"/>
            <a:ext cx="8154988" cy="2159000"/>
            <a:chOff x="457200" y="1828800"/>
            <a:chExt cx="8154988" cy="2159000"/>
          </a:xfrm>
        </p:grpSpPr>
        <p:sp>
          <p:nvSpPr>
            <p:cNvPr id="7" name="Oval 4"/>
            <p:cNvSpPr>
              <a:spLocks noChangeArrowheads="1"/>
            </p:cNvSpPr>
            <p:nvPr/>
          </p:nvSpPr>
          <p:spPr bwMode="auto">
            <a:xfrm>
              <a:off x="5259388" y="1951038"/>
              <a:ext cx="3352800" cy="1447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5"/>
            <p:cNvSpPr>
              <a:spLocks noChangeArrowheads="1"/>
            </p:cNvSpPr>
            <p:nvPr/>
          </p:nvSpPr>
          <p:spPr bwMode="auto">
            <a:xfrm>
              <a:off x="590550" y="2357438"/>
              <a:ext cx="725488"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6"/>
            <p:cNvSpPr>
              <a:spLocks noChangeArrowheads="1"/>
            </p:cNvSpPr>
            <p:nvPr/>
          </p:nvSpPr>
          <p:spPr bwMode="auto">
            <a:xfrm>
              <a:off x="2927350" y="2357438"/>
              <a:ext cx="725488"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7"/>
            <p:cNvSpPr>
              <a:spLocks noChangeArrowheads="1"/>
            </p:cNvSpPr>
            <p:nvPr/>
          </p:nvSpPr>
          <p:spPr bwMode="auto">
            <a:xfrm>
              <a:off x="569913" y="2595563"/>
              <a:ext cx="738187"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USERS</a:t>
              </a:r>
            </a:p>
          </p:txBody>
        </p:sp>
        <p:sp>
          <p:nvSpPr>
            <p:cNvPr id="11" name="Line 8"/>
            <p:cNvSpPr>
              <a:spLocks noChangeShapeType="1"/>
            </p:cNvSpPr>
            <p:nvPr/>
          </p:nvSpPr>
          <p:spPr bwMode="auto">
            <a:xfrm>
              <a:off x="1304925" y="2701925"/>
              <a:ext cx="1616075"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auto">
            <a:xfrm>
              <a:off x="1538288" y="2701925"/>
              <a:ext cx="114935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3657600" y="2667000"/>
              <a:ext cx="1617663"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p:cNvSpPr>
              <a:spLocks noChangeShapeType="1"/>
            </p:cNvSpPr>
            <p:nvPr/>
          </p:nvSpPr>
          <p:spPr bwMode="auto">
            <a:xfrm>
              <a:off x="3892550" y="2667000"/>
              <a:ext cx="114935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2"/>
            <p:cNvSpPr>
              <a:spLocks noChangeArrowheads="1"/>
            </p:cNvSpPr>
            <p:nvPr/>
          </p:nvSpPr>
          <p:spPr bwMode="auto">
            <a:xfrm>
              <a:off x="2924175" y="2560638"/>
              <a:ext cx="73977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ROLES</a:t>
              </a:r>
            </a:p>
          </p:txBody>
        </p:sp>
        <p:sp>
          <p:nvSpPr>
            <p:cNvPr id="16" name="Oval 13"/>
            <p:cNvSpPr>
              <a:spLocks noChangeArrowheads="1"/>
            </p:cNvSpPr>
            <p:nvPr/>
          </p:nvSpPr>
          <p:spPr bwMode="auto">
            <a:xfrm>
              <a:off x="5380038" y="2368550"/>
              <a:ext cx="725487"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4"/>
            <p:cNvSpPr>
              <a:spLocks noChangeArrowheads="1"/>
            </p:cNvSpPr>
            <p:nvPr/>
          </p:nvSpPr>
          <p:spPr bwMode="auto">
            <a:xfrm>
              <a:off x="7716838" y="2368550"/>
              <a:ext cx="723900"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5"/>
            <p:cNvSpPr>
              <a:spLocks noChangeArrowheads="1"/>
            </p:cNvSpPr>
            <p:nvPr/>
          </p:nvSpPr>
          <p:spPr bwMode="auto">
            <a:xfrm>
              <a:off x="5359400" y="2466975"/>
              <a:ext cx="757238"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OPERA</a:t>
              </a:r>
            </a:p>
            <a:p>
              <a:pPr eaLnBrk="0" hangingPunct="0">
                <a:lnSpc>
                  <a:spcPct val="90000"/>
                </a:lnSpc>
              </a:pPr>
              <a:r>
                <a:rPr lang="en-US" sz="1300" b="1"/>
                <a:t>TIONS</a:t>
              </a:r>
            </a:p>
          </p:txBody>
        </p:sp>
        <p:sp>
          <p:nvSpPr>
            <p:cNvPr id="19" name="Rectangle 16"/>
            <p:cNvSpPr>
              <a:spLocks noChangeArrowheads="1"/>
            </p:cNvSpPr>
            <p:nvPr/>
          </p:nvSpPr>
          <p:spPr bwMode="auto">
            <a:xfrm>
              <a:off x="7623175" y="2554288"/>
              <a:ext cx="950913"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OBJECTS</a:t>
              </a:r>
            </a:p>
          </p:txBody>
        </p:sp>
        <p:sp>
          <p:nvSpPr>
            <p:cNvPr id="20" name="Line 17"/>
            <p:cNvSpPr>
              <a:spLocks noChangeShapeType="1"/>
            </p:cNvSpPr>
            <p:nvPr/>
          </p:nvSpPr>
          <p:spPr bwMode="auto">
            <a:xfrm>
              <a:off x="6092825" y="2713038"/>
              <a:ext cx="1617663"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p:cNvSpPr>
              <a:spLocks noChangeShapeType="1"/>
            </p:cNvSpPr>
            <p:nvPr/>
          </p:nvSpPr>
          <p:spPr bwMode="auto">
            <a:xfrm>
              <a:off x="6326188" y="2713038"/>
              <a:ext cx="1150937"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19"/>
            <p:cNvSpPr>
              <a:spLocks noChangeArrowheads="1"/>
            </p:cNvSpPr>
            <p:nvPr/>
          </p:nvSpPr>
          <p:spPr bwMode="auto">
            <a:xfrm>
              <a:off x="6402388" y="3017838"/>
              <a:ext cx="11826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700" b="1" i="1"/>
                <a:t>privileges</a:t>
              </a:r>
            </a:p>
          </p:txBody>
        </p:sp>
        <p:sp>
          <p:nvSpPr>
            <p:cNvPr id="23" name="Rectangle 20"/>
            <p:cNvSpPr>
              <a:spLocks noChangeArrowheads="1"/>
            </p:cNvSpPr>
            <p:nvPr/>
          </p:nvSpPr>
          <p:spPr bwMode="auto">
            <a:xfrm>
              <a:off x="1600200" y="22098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solidFill>
                    <a:srgbClr val="000000"/>
                  </a:solidFill>
                  <a:latin typeface="Times New Roman" panose="02020603050405020304" pitchFamily="18" charset="0"/>
                  <a:cs typeface="Times New Roman" panose="02020603050405020304" pitchFamily="18" charset="0"/>
                </a:rPr>
                <a:t>(</a:t>
              </a:r>
              <a:r>
                <a:rPr lang="en-US" sz="1200" i="1">
                  <a:solidFill>
                    <a:srgbClr val="000000"/>
                  </a:solidFill>
                  <a:latin typeface="Times New Roman" panose="02020603050405020304" pitchFamily="18" charset="0"/>
                  <a:cs typeface="Times New Roman" panose="02020603050405020304" pitchFamily="18" charset="0"/>
                </a:rPr>
                <a:t>UA</a:t>
              </a:r>
              <a:r>
                <a:rPr lang="en-US" sz="1200">
                  <a:solidFill>
                    <a:srgbClr val="000000"/>
                  </a:solidFill>
                  <a:latin typeface="Times New Roman" panose="02020603050405020304" pitchFamily="18" charset="0"/>
                  <a:cs typeface="Times New Roman" panose="02020603050405020304" pitchFamily="18" charset="0"/>
                </a:rPr>
                <a:t>)</a:t>
              </a:r>
              <a:r>
                <a:rPr lang="en-US" sz="1200">
                  <a:latin typeface="Times New Roman" panose="02020603050405020304" pitchFamily="18" charset="0"/>
                  <a:cs typeface="Times New Roman" panose="02020603050405020304" pitchFamily="18" charset="0"/>
                </a:rPr>
                <a:t> </a:t>
              </a:r>
              <a:r>
                <a:rPr lang="en-US" sz="1200">
                  <a:solidFill>
                    <a:srgbClr val="000000"/>
                  </a:solidFill>
                  <a:latin typeface="Times New Roman" panose="02020603050405020304" pitchFamily="18" charset="0"/>
                  <a:cs typeface="Times New Roman" panose="02020603050405020304" pitchFamily="18" charset="0"/>
                </a:rPr>
                <a:t>User Assignment</a:t>
              </a:r>
            </a:p>
          </p:txBody>
        </p:sp>
        <p:sp>
          <p:nvSpPr>
            <p:cNvPr id="24" name="Rectangle 21"/>
            <p:cNvSpPr>
              <a:spLocks noChangeArrowheads="1"/>
            </p:cNvSpPr>
            <p:nvPr/>
          </p:nvSpPr>
          <p:spPr bwMode="auto">
            <a:xfrm>
              <a:off x="3733800" y="1828800"/>
              <a:ext cx="14478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solidFill>
                    <a:srgbClr val="000000"/>
                  </a:solidFill>
                  <a:latin typeface="Times New Roman" panose="02020603050405020304" pitchFamily="18" charset="0"/>
                  <a:cs typeface="Times New Roman" panose="02020603050405020304" pitchFamily="18" charset="0"/>
                </a:rPr>
                <a:t>(</a:t>
              </a:r>
              <a:r>
                <a:rPr lang="en-US" sz="1200" i="1">
                  <a:solidFill>
                    <a:srgbClr val="000000"/>
                  </a:solidFill>
                  <a:latin typeface="Times New Roman" panose="02020603050405020304" pitchFamily="18" charset="0"/>
                  <a:cs typeface="Times New Roman" panose="02020603050405020304" pitchFamily="18" charset="0"/>
                </a:rPr>
                <a:t>PA</a:t>
              </a:r>
              <a:r>
                <a:rPr lang="en-US" sz="1200">
                  <a:solidFill>
                    <a:srgbClr val="000000"/>
                  </a:solidFill>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p>
              <a:pPr eaLnBrk="0" hangingPunct="0">
                <a:spcBef>
                  <a:spcPct val="50000"/>
                </a:spcBef>
              </a:pPr>
              <a:r>
                <a:rPr lang="en-US" sz="1200">
                  <a:solidFill>
                    <a:srgbClr val="000000"/>
                  </a:solidFill>
                  <a:latin typeface="Times New Roman" panose="02020603050405020304" pitchFamily="18" charset="0"/>
                  <a:cs typeface="Times New Roman" panose="02020603050405020304" pitchFamily="18" charset="0"/>
                </a:rPr>
                <a:t>Permission</a:t>
              </a:r>
              <a:r>
                <a:rPr lang="en-US" sz="1200">
                  <a:latin typeface="Times New Roman" panose="02020603050405020304" pitchFamily="18" charset="0"/>
                  <a:cs typeface="Times New Roman" panose="02020603050405020304" pitchFamily="18" charset="0"/>
                </a:rPr>
                <a:t> </a:t>
              </a:r>
              <a:r>
                <a:rPr lang="en-US" sz="1200">
                  <a:solidFill>
                    <a:srgbClr val="000000"/>
                  </a:solidFill>
                  <a:latin typeface="Times New Roman" panose="02020603050405020304" pitchFamily="18" charset="0"/>
                  <a:cs typeface="Times New Roman" panose="02020603050405020304" pitchFamily="18" charset="0"/>
                </a:rPr>
                <a:t>Assignment</a:t>
              </a:r>
            </a:p>
          </p:txBody>
        </p:sp>
        <p:sp>
          <p:nvSpPr>
            <p:cNvPr id="25" name="Oval 22"/>
            <p:cNvSpPr>
              <a:spLocks noChangeArrowheads="1"/>
            </p:cNvSpPr>
            <p:nvPr/>
          </p:nvSpPr>
          <p:spPr bwMode="auto">
            <a:xfrm>
              <a:off x="1752600" y="3352800"/>
              <a:ext cx="725488"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3"/>
            <p:cNvSpPr>
              <a:spLocks noChangeShapeType="1"/>
            </p:cNvSpPr>
            <p:nvPr/>
          </p:nvSpPr>
          <p:spPr bwMode="auto">
            <a:xfrm>
              <a:off x="1143000" y="2971800"/>
              <a:ext cx="685800" cy="609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4"/>
            <p:cNvSpPr>
              <a:spLocks noChangeShapeType="1"/>
            </p:cNvSpPr>
            <p:nvPr/>
          </p:nvSpPr>
          <p:spPr bwMode="auto">
            <a:xfrm>
              <a:off x="1676400" y="34290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5"/>
            <p:cNvSpPr>
              <a:spLocks noChangeShapeType="1"/>
            </p:cNvSpPr>
            <p:nvPr/>
          </p:nvSpPr>
          <p:spPr bwMode="auto">
            <a:xfrm flipV="1">
              <a:off x="2438400" y="2895600"/>
              <a:ext cx="685800" cy="609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6"/>
            <p:cNvSpPr>
              <a:spLocks noChangeShapeType="1"/>
            </p:cNvSpPr>
            <p:nvPr/>
          </p:nvSpPr>
          <p:spPr bwMode="auto">
            <a:xfrm flipV="1">
              <a:off x="2514600" y="2971800"/>
              <a:ext cx="53340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Text Box 27"/>
            <p:cNvSpPr txBox="1">
              <a:spLocks noChangeArrowheads="1"/>
            </p:cNvSpPr>
            <p:nvPr/>
          </p:nvSpPr>
          <p:spPr bwMode="auto">
            <a:xfrm>
              <a:off x="1828800" y="3429000"/>
              <a:ext cx="6572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Sess-</a:t>
              </a:r>
            </a:p>
            <a:p>
              <a:pPr algn="l"/>
              <a:r>
                <a:rPr lang="en-US" sz="1400" b="1"/>
                <a:t>ions</a:t>
              </a:r>
            </a:p>
          </p:txBody>
        </p:sp>
        <p:sp>
          <p:nvSpPr>
            <p:cNvPr id="31" name="Text Box 28"/>
            <p:cNvSpPr txBox="1">
              <a:spLocks noChangeArrowheads="1"/>
            </p:cNvSpPr>
            <p:nvPr/>
          </p:nvSpPr>
          <p:spPr bwMode="auto">
            <a:xfrm>
              <a:off x="457200" y="3276600"/>
              <a:ext cx="1166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i="1">
                  <a:latin typeface="Times New Roman" panose="02020603050405020304" pitchFamily="18" charset="0"/>
                </a:rPr>
                <a:t>user_sessions</a:t>
              </a:r>
            </a:p>
          </p:txBody>
        </p:sp>
        <p:sp>
          <p:nvSpPr>
            <p:cNvPr id="32" name="Text Box 29"/>
            <p:cNvSpPr txBox="1">
              <a:spLocks noChangeArrowheads="1"/>
            </p:cNvSpPr>
            <p:nvPr/>
          </p:nvSpPr>
          <p:spPr bwMode="auto">
            <a:xfrm>
              <a:off x="2819400" y="3276600"/>
              <a:ext cx="1146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i="1">
                  <a:latin typeface="Times New Roman" panose="02020603050405020304" pitchFamily="18" charset="0"/>
                </a:rPr>
                <a:t>session_roles</a:t>
              </a:r>
            </a:p>
          </p:txBody>
        </p:sp>
      </p:grpSp>
      <p:sp>
        <p:nvSpPr>
          <p:cNvPr id="33" name="Rectangle 3"/>
          <p:cNvSpPr>
            <a:spLocks noGrp="1" noChangeArrowheads="1"/>
          </p:cNvSpPr>
          <p:nvPr>
            <p:ph type="title"/>
            <p:custDataLst>
              <p:tags r:id="rId1"/>
            </p:custDataLst>
          </p:nvPr>
        </p:nvSpPr>
        <p:spPr>
          <a:xfrm>
            <a:off x="457200" y="274638"/>
            <a:ext cx="8229600" cy="1143000"/>
          </a:xfrm>
        </p:spPr>
        <p:txBody>
          <a:bodyPr/>
          <a:lstStyle/>
          <a:p>
            <a:r>
              <a:rPr lang="en-US" dirty="0"/>
              <a:t>RBAC (NIST Standard)</a:t>
            </a:r>
          </a:p>
        </p:txBody>
      </p:sp>
      <p:sp>
        <p:nvSpPr>
          <p:cNvPr id="34" name="Text Box 18"/>
          <p:cNvSpPr txBox="1">
            <a:spLocks noChangeArrowheads="1"/>
          </p:cNvSpPr>
          <p:nvPr>
            <p:custDataLst>
              <p:tags r:id="rId2"/>
            </p:custDataLst>
          </p:nvPr>
        </p:nvSpPr>
        <p:spPr bwMode="auto">
          <a:xfrm>
            <a:off x="1624013" y="6049962"/>
            <a:ext cx="6153150" cy="641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dirty="0">
                <a:latin typeface="Arial" panose="020B0604020202020204" pitchFamily="34" charset="0"/>
              </a:rPr>
              <a:t>An important difference from classical models is that</a:t>
            </a:r>
          </a:p>
          <a:p>
            <a:pPr algn="ctr"/>
            <a:r>
              <a:rPr lang="en-US" dirty="0">
                <a:solidFill>
                  <a:srgbClr val="503AF6"/>
                </a:solidFill>
                <a:latin typeface="Arial" panose="020B0604020202020204" pitchFamily="34" charset="0"/>
              </a:rPr>
              <a:t>Subject</a:t>
            </a:r>
            <a:r>
              <a:rPr lang="en-US" dirty="0">
                <a:latin typeface="Arial" panose="020B0604020202020204" pitchFamily="34" charset="0"/>
              </a:rPr>
              <a:t> in other models corresponds to a </a:t>
            </a:r>
            <a:r>
              <a:rPr lang="en-US" dirty="0">
                <a:solidFill>
                  <a:srgbClr val="503AF6"/>
                </a:solidFill>
                <a:latin typeface="Arial" panose="020B0604020202020204" pitchFamily="34" charset="0"/>
              </a:rPr>
              <a:t>Session</a:t>
            </a:r>
            <a:r>
              <a:rPr lang="en-US" dirty="0">
                <a:latin typeface="Arial" panose="020B0604020202020204" pitchFamily="34" charset="0"/>
              </a:rPr>
              <a:t> in RBAC</a:t>
            </a:r>
          </a:p>
        </p:txBody>
      </p:sp>
      <p:sp>
        <p:nvSpPr>
          <p:cNvPr id="36" name="Slide Number Placeholder 35"/>
          <p:cNvSpPr>
            <a:spLocks noGrp="1"/>
          </p:cNvSpPr>
          <p:nvPr>
            <p:ph type="sldNum" sz="quarter" idx="12"/>
          </p:nvPr>
        </p:nvSpPr>
        <p:spPr/>
        <p:txBody>
          <a:bodyPr/>
          <a:lstStyle/>
          <a:p>
            <a:fld id="{0BD64A48-B733-9243-8BE8-93F2CA4C1D52}" type="slidenum">
              <a:rPr lang="en-US" smtClean="0"/>
              <a:pPr/>
              <a:t>57</a:t>
            </a:fld>
            <a:endParaRPr lang="en-US"/>
          </a:p>
        </p:txBody>
      </p:sp>
    </p:spTree>
    <p:extLst>
      <p:ext uri="{BB962C8B-B14F-4D97-AF65-F5344CB8AC3E}">
        <p14:creationId xmlns:p14="http://schemas.microsoft.com/office/powerpoint/2010/main" val="7886427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custDataLst>
              <p:tags r:id="rId1"/>
            </p:custDataLst>
          </p:nvPr>
        </p:nvSpPr>
        <p:spPr/>
        <p:txBody>
          <a:bodyPr/>
          <a:lstStyle/>
          <a:p>
            <a:r>
              <a:rPr lang="en-US"/>
              <a:t>Core RBAC (relations)</a:t>
            </a:r>
          </a:p>
        </p:txBody>
      </p:sp>
      <p:sp>
        <p:nvSpPr>
          <p:cNvPr id="52227" name="Rectangle 3"/>
          <p:cNvSpPr>
            <a:spLocks noGrp="1" noChangeArrowheads="1"/>
          </p:cNvSpPr>
          <p:nvPr>
            <p:ph type="body" idx="1"/>
            <p:custDataLst>
              <p:tags r:id="rId2"/>
            </p:custDataLst>
          </p:nvPr>
        </p:nvSpPr>
        <p:spPr/>
        <p:txBody>
          <a:bodyPr/>
          <a:lstStyle/>
          <a:p>
            <a:pPr>
              <a:lnSpc>
                <a:spcPct val="80000"/>
              </a:lnSpc>
            </a:pPr>
            <a:r>
              <a:rPr lang="en-US" sz="2400"/>
              <a:t>Permissions = </a:t>
            </a:r>
            <a:r>
              <a:rPr lang="en-US" sz="2400">
                <a:sym typeface="Symbol" panose="05050102010706020507" pitchFamily="18" charset="2"/>
              </a:rPr>
              <a:t>2</a:t>
            </a:r>
            <a:r>
              <a:rPr lang="en-US" sz="2400" baseline="30000">
                <a:sym typeface="Symbol" panose="05050102010706020507" pitchFamily="18" charset="2"/>
              </a:rPr>
              <a:t>Operations x Objects</a:t>
            </a:r>
            <a:r>
              <a:rPr lang="en-US" sz="2400"/>
              <a:t> </a:t>
            </a:r>
          </a:p>
          <a:p>
            <a:pPr>
              <a:lnSpc>
                <a:spcPct val="80000"/>
              </a:lnSpc>
            </a:pPr>
            <a:r>
              <a:rPr lang="en-US" sz="2400"/>
              <a:t>UA </a:t>
            </a:r>
            <a:r>
              <a:rPr lang="en-US" sz="2400">
                <a:latin typeface="MS Mincho" pitchFamily="49" charset="-128"/>
                <a:ea typeface="MS Mincho" pitchFamily="49" charset="-128"/>
              </a:rPr>
              <a:t>⊆ </a:t>
            </a:r>
            <a:r>
              <a:rPr lang="en-US" sz="2400"/>
              <a:t>Users x Roles</a:t>
            </a:r>
          </a:p>
          <a:p>
            <a:pPr>
              <a:lnSpc>
                <a:spcPct val="80000"/>
              </a:lnSpc>
            </a:pPr>
            <a:r>
              <a:rPr lang="en-US" sz="2400"/>
              <a:t>PA </a:t>
            </a:r>
            <a:r>
              <a:rPr lang="en-US" sz="2400">
                <a:latin typeface="MS Mincho" pitchFamily="49" charset="-128"/>
                <a:ea typeface="MS Mincho" pitchFamily="49" charset="-128"/>
              </a:rPr>
              <a:t>⊆ </a:t>
            </a:r>
            <a:r>
              <a:rPr lang="en-US" sz="2400"/>
              <a:t>Permissions x Roles</a:t>
            </a:r>
          </a:p>
          <a:p>
            <a:pPr>
              <a:lnSpc>
                <a:spcPct val="80000"/>
              </a:lnSpc>
            </a:pPr>
            <a:r>
              <a:rPr lang="en-US" sz="2400" i="1"/>
              <a:t>assigned_users</a:t>
            </a:r>
            <a:r>
              <a:rPr lang="en-US" sz="2400"/>
              <a:t>: Roles </a:t>
            </a:r>
            <a:r>
              <a:rPr lang="en-US" sz="2400">
                <a:sym typeface="Symbol" panose="05050102010706020507" pitchFamily="18" charset="2"/>
              </a:rPr>
              <a:t> 2</a:t>
            </a:r>
            <a:r>
              <a:rPr lang="en-US" sz="2400" baseline="30000">
                <a:sym typeface="Symbol" panose="05050102010706020507" pitchFamily="18" charset="2"/>
              </a:rPr>
              <a:t>Users</a:t>
            </a:r>
            <a:r>
              <a:rPr lang="en-US" sz="2400" i="1"/>
              <a:t> </a:t>
            </a:r>
          </a:p>
          <a:p>
            <a:pPr>
              <a:lnSpc>
                <a:spcPct val="80000"/>
              </a:lnSpc>
            </a:pPr>
            <a:r>
              <a:rPr lang="en-US" sz="2400" i="1"/>
              <a:t>assigned_permissions</a:t>
            </a:r>
            <a:r>
              <a:rPr lang="en-US" sz="2400"/>
              <a:t>: Roles </a:t>
            </a:r>
            <a:r>
              <a:rPr lang="en-US" sz="2400">
                <a:sym typeface="Symbol" panose="05050102010706020507" pitchFamily="18" charset="2"/>
              </a:rPr>
              <a:t> 2</a:t>
            </a:r>
            <a:r>
              <a:rPr lang="en-US" sz="2400" baseline="30000">
                <a:sym typeface="Symbol" panose="05050102010706020507" pitchFamily="18" charset="2"/>
              </a:rPr>
              <a:t>Permissions</a:t>
            </a:r>
          </a:p>
          <a:p>
            <a:pPr>
              <a:lnSpc>
                <a:spcPct val="80000"/>
              </a:lnSpc>
            </a:pPr>
            <a:r>
              <a:rPr lang="en-US" sz="2400" i="1"/>
              <a:t>Op</a:t>
            </a:r>
            <a:r>
              <a:rPr lang="en-US" sz="2400"/>
              <a:t>(p): set of operations associated with permission p</a:t>
            </a:r>
          </a:p>
          <a:p>
            <a:pPr>
              <a:lnSpc>
                <a:spcPct val="80000"/>
              </a:lnSpc>
            </a:pPr>
            <a:r>
              <a:rPr lang="en-US" sz="2400" i="1"/>
              <a:t>Ob</a:t>
            </a:r>
            <a:r>
              <a:rPr lang="en-US" sz="2400"/>
              <a:t>(p): set of objects associated with permission p</a:t>
            </a:r>
          </a:p>
          <a:p>
            <a:pPr>
              <a:lnSpc>
                <a:spcPct val="80000"/>
              </a:lnSpc>
            </a:pPr>
            <a:r>
              <a:rPr lang="en-US" sz="2400" i="1"/>
              <a:t>user_sessions</a:t>
            </a:r>
            <a:r>
              <a:rPr lang="en-US" sz="2400"/>
              <a:t>: Users </a:t>
            </a:r>
            <a:r>
              <a:rPr lang="en-US" sz="2400">
                <a:sym typeface="Symbol" panose="05050102010706020507" pitchFamily="18" charset="2"/>
              </a:rPr>
              <a:t> 2</a:t>
            </a:r>
            <a:r>
              <a:rPr lang="en-US" sz="2400" baseline="30000">
                <a:sym typeface="Symbol" panose="05050102010706020507" pitchFamily="18" charset="2"/>
              </a:rPr>
              <a:t>Sessions</a:t>
            </a:r>
          </a:p>
          <a:p>
            <a:pPr>
              <a:lnSpc>
                <a:spcPct val="80000"/>
              </a:lnSpc>
            </a:pPr>
            <a:r>
              <a:rPr lang="en-US" sz="2400" i="1"/>
              <a:t>session_user</a:t>
            </a:r>
            <a:r>
              <a:rPr lang="en-US" sz="2400"/>
              <a:t>: Sessions </a:t>
            </a:r>
            <a:r>
              <a:rPr lang="en-US" sz="2400">
                <a:sym typeface="Symbol" panose="05050102010706020507" pitchFamily="18" charset="2"/>
              </a:rPr>
              <a:t> Users</a:t>
            </a:r>
            <a:endParaRPr lang="en-US" sz="2400"/>
          </a:p>
          <a:p>
            <a:pPr>
              <a:lnSpc>
                <a:spcPct val="80000"/>
              </a:lnSpc>
            </a:pPr>
            <a:r>
              <a:rPr lang="en-US" sz="2400" i="1"/>
              <a:t>session_roles</a:t>
            </a:r>
            <a:r>
              <a:rPr lang="en-US" sz="2400"/>
              <a:t>: Sessions </a:t>
            </a:r>
            <a:r>
              <a:rPr lang="en-US" sz="2400">
                <a:sym typeface="Symbol" panose="05050102010706020507" pitchFamily="18" charset="2"/>
              </a:rPr>
              <a:t> 2</a:t>
            </a:r>
            <a:r>
              <a:rPr lang="en-US" sz="2400" baseline="30000">
                <a:sym typeface="Symbol" panose="05050102010706020507" pitchFamily="18" charset="2"/>
              </a:rPr>
              <a:t>Roles</a:t>
            </a:r>
            <a:endParaRPr lang="en-US" sz="2400"/>
          </a:p>
          <a:p>
            <a:pPr lvl="1">
              <a:lnSpc>
                <a:spcPct val="80000"/>
              </a:lnSpc>
            </a:pPr>
            <a:r>
              <a:rPr lang="en-US" sz="2300" i="1"/>
              <a:t>session_roles</a:t>
            </a:r>
            <a:r>
              <a:rPr lang="en-US" sz="2300"/>
              <a:t>(</a:t>
            </a:r>
            <a:r>
              <a:rPr lang="en-US" sz="2300" i="1"/>
              <a:t>s</a:t>
            </a:r>
            <a:r>
              <a:rPr lang="en-US" sz="2300"/>
              <a:t>) = {</a:t>
            </a:r>
            <a:r>
              <a:rPr lang="en-US" sz="2300" i="1"/>
              <a:t>r</a:t>
            </a:r>
            <a:r>
              <a:rPr lang="en-US" sz="2300"/>
              <a:t> | (session_user(</a:t>
            </a:r>
            <a:r>
              <a:rPr lang="en-US" sz="2300" i="1"/>
              <a:t>s</a:t>
            </a:r>
            <a:r>
              <a:rPr lang="en-US" sz="2300"/>
              <a:t>), </a:t>
            </a:r>
            <a:r>
              <a:rPr lang="en-US" sz="2300" i="1"/>
              <a:t>r</a:t>
            </a:r>
            <a:r>
              <a:rPr lang="en-US" sz="2300"/>
              <a:t>) </a:t>
            </a:r>
            <a:r>
              <a:rPr lang="en-US" sz="2300">
                <a:sym typeface="Symbol" panose="05050102010706020507" pitchFamily="18" charset="2"/>
              </a:rPr>
              <a:t> UA)}</a:t>
            </a:r>
          </a:p>
          <a:p>
            <a:pPr>
              <a:lnSpc>
                <a:spcPct val="80000"/>
              </a:lnSpc>
            </a:pPr>
            <a:r>
              <a:rPr lang="en-US" sz="2400" i="1">
                <a:sym typeface="Symbol" panose="05050102010706020507" pitchFamily="18" charset="2"/>
              </a:rPr>
              <a:t>avail_session_perms</a:t>
            </a:r>
            <a:r>
              <a:rPr lang="en-US" sz="2400">
                <a:sym typeface="Symbol" panose="05050102010706020507" pitchFamily="18" charset="2"/>
              </a:rPr>
              <a:t>: Sessions  2</a:t>
            </a:r>
            <a:r>
              <a:rPr lang="en-US" sz="2400" baseline="30000">
                <a:sym typeface="Symbol" panose="05050102010706020507" pitchFamily="18" charset="2"/>
              </a:rPr>
              <a:t>Permissions</a:t>
            </a:r>
            <a:endParaRPr lang="en-US" sz="2600">
              <a:sym typeface="Symbol" panose="05050102010706020507" pitchFamily="18" charset="2"/>
            </a:endParaRPr>
          </a:p>
        </p:txBody>
      </p:sp>
      <p:sp>
        <p:nvSpPr>
          <p:cNvPr id="52228"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D5C0782-62F7-4BB8-8A67-E0FDD8C11743}" type="slidenum">
              <a:rPr lang="en-US">
                <a:solidFill>
                  <a:schemeClr val="bg2"/>
                </a:solidFill>
                <a:latin typeface="Arial" panose="020B0604020202020204" pitchFamily="34" charset="0"/>
              </a:rPr>
              <a:pPr/>
              <a:t>58</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2064152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77813"/>
            <a:ext cx="8229600" cy="1139825"/>
          </a:xfrm>
        </p:spPr>
        <p:txBody>
          <a:bodyPr/>
          <a:lstStyle/>
          <a:p>
            <a:pPr algn="ctr"/>
            <a:r>
              <a:rPr lang="en-US"/>
              <a:t>Hierarchical RBAC</a:t>
            </a:r>
          </a:p>
        </p:txBody>
      </p:sp>
      <p:sp>
        <p:nvSpPr>
          <p:cNvPr id="6" name="Rectangle 3"/>
          <p:cNvSpPr txBox="1">
            <a:spLocks noChangeArrowheads="1"/>
          </p:cNvSpPr>
          <p:nvPr/>
        </p:nvSpPr>
        <p:spPr>
          <a:xfrm>
            <a:off x="457200" y="1392462"/>
            <a:ext cx="8229600" cy="5064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300" dirty="0"/>
              <a:t>It adds requirements for supporting role hierarchies. A hierarchy is mathematically a partial order defining a seniority relation between roles, whereby the seniors roles acquire the permission of their juniors, and junior roles acquire the user membership of their seniors. This standard recognizes two types of role hierarchies.</a:t>
            </a:r>
          </a:p>
          <a:p>
            <a:pPr lvl="1" algn="just"/>
            <a:r>
              <a:rPr lang="en-US" sz="2300" dirty="0">
                <a:solidFill>
                  <a:srgbClr val="FF0000"/>
                </a:solidFill>
              </a:rPr>
              <a:t>General Hierarchical RBAC: </a:t>
            </a:r>
            <a:r>
              <a:rPr lang="en-US" sz="2300" dirty="0"/>
              <a:t>In this case, there is support for an arbitrary partial order to serve as role hierarchy, to include the concept of multiple inheritance of permissions and user membership among roles.</a:t>
            </a:r>
          </a:p>
          <a:p>
            <a:pPr lvl="1" algn="just"/>
            <a:r>
              <a:rPr lang="en-US" sz="2300" dirty="0">
                <a:solidFill>
                  <a:srgbClr val="FF0000"/>
                </a:solidFill>
              </a:rPr>
              <a:t>Limited Hierarchical RBAC: </a:t>
            </a:r>
            <a:r>
              <a:rPr lang="en-US" sz="2300" dirty="0"/>
              <a:t>Some systems may impose restrictions on the role hierarchy. Most commonly, hierarchies are limited to simple structures such as trees and inverted trees</a:t>
            </a:r>
          </a:p>
        </p:txBody>
      </p:sp>
      <p:sp>
        <p:nvSpPr>
          <p:cNvPr id="7" name="Slide Number Placeholder 6"/>
          <p:cNvSpPr>
            <a:spLocks noGrp="1"/>
          </p:cNvSpPr>
          <p:nvPr>
            <p:ph type="sldNum" sz="quarter" idx="12"/>
          </p:nvPr>
        </p:nvSpPr>
        <p:spPr/>
        <p:txBody>
          <a:bodyPr/>
          <a:lstStyle/>
          <a:p>
            <a:fld id="{0BD64A48-B733-9243-8BE8-93F2CA4C1D52}" type="slidenum">
              <a:rPr lang="en-US" smtClean="0"/>
              <a:pPr/>
              <a:t>59</a:t>
            </a:fld>
            <a:endParaRPr lang="en-US"/>
          </a:p>
        </p:txBody>
      </p:sp>
    </p:spTree>
    <p:extLst>
      <p:ext uri="{BB962C8B-B14F-4D97-AF65-F5344CB8AC3E}">
        <p14:creationId xmlns:p14="http://schemas.microsoft.com/office/powerpoint/2010/main" val="328941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pPr eaLnBrk="1" hangingPunct="1"/>
            <a:r>
              <a:rPr lang="en-US"/>
              <a:t>ML relations –  polyinstantiation</a:t>
            </a:r>
          </a:p>
        </p:txBody>
      </p:sp>
      <p:sp>
        <p:nvSpPr>
          <p:cNvPr id="6147" name="Rectangle 3"/>
          <p:cNvSpPr>
            <a:spLocks noGrp="1" noChangeArrowheads="1"/>
          </p:cNvSpPr>
          <p:nvPr>
            <p:ph type="body" idx="1"/>
            <p:custDataLst>
              <p:tags r:id="rId2"/>
            </p:custDataLst>
          </p:nvPr>
        </p:nvSpPr>
        <p:spPr>
          <a:xfrm>
            <a:off x="685800" y="1676400"/>
            <a:ext cx="8001000" cy="4114800"/>
          </a:xfrm>
        </p:spPr>
        <p:txBody>
          <a:bodyPr>
            <a:normAutofit/>
          </a:bodyPr>
          <a:lstStyle/>
          <a:p>
            <a:pPr algn="just" eaLnBrk="1" hangingPunct="1"/>
            <a:r>
              <a:rPr lang="en-US" sz="2700" i="1" dirty="0"/>
              <a:t>invisible </a:t>
            </a:r>
            <a:r>
              <a:rPr lang="en-US" sz="2700" i="1" dirty="0" err="1"/>
              <a:t>polyinstantiation</a:t>
            </a:r>
            <a:endParaRPr lang="en-US" sz="2700" i="1" dirty="0"/>
          </a:p>
          <a:p>
            <a:pPr lvl="1" algn="just" eaLnBrk="1" hangingPunct="1"/>
            <a:r>
              <a:rPr lang="en-US" sz="2700" dirty="0"/>
              <a:t>When </a:t>
            </a:r>
            <a:r>
              <a:rPr lang="en-US" sz="2700" dirty="0">
                <a:solidFill>
                  <a:srgbClr val="FF0000"/>
                </a:solidFill>
              </a:rPr>
              <a:t>a low user </a:t>
            </a:r>
            <a:r>
              <a:rPr lang="en-US" sz="2700" dirty="0"/>
              <a:t>inserts data in a field which already contains data at higher or incomparable level </a:t>
            </a:r>
          </a:p>
          <a:p>
            <a:pPr algn="just" eaLnBrk="1" hangingPunct="1"/>
            <a:r>
              <a:rPr lang="en-US" sz="2700" i="1" dirty="0"/>
              <a:t>visible </a:t>
            </a:r>
            <a:r>
              <a:rPr lang="en-US" sz="2700" i="1" dirty="0" err="1"/>
              <a:t>polyinstantiation</a:t>
            </a:r>
            <a:r>
              <a:rPr lang="en-US" sz="2700" dirty="0"/>
              <a:t> </a:t>
            </a:r>
          </a:p>
          <a:p>
            <a:pPr lvl="1" algn="just" eaLnBrk="1" hangingPunct="1"/>
            <a:r>
              <a:rPr lang="en-US" sz="2700" dirty="0"/>
              <a:t>When </a:t>
            </a:r>
            <a:r>
              <a:rPr lang="en-US" sz="2700" dirty="0">
                <a:solidFill>
                  <a:srgbClr val="FF0000"/>
                </a:solidFill>
              </a:rPr>
              <a:t>a high user </a:t>
            </a:r>
            <a:r>
              <a:rPr lang="en-US" sz="2700" dirty="0"/>
              <a:t>inserts data in a field which already contains data at a lower level </a:t>
            </a:r>
          </a:p>
        </p:txBody>
      </p:sp>
      <p:sp>
        <p:nvSpPr>
          <p:cNvPr id="2" name="Slide Number Placeholder 1"/>
          <p:cNvSpPr>
            <a:spLocks noGrp="1"/>
          </p:cNvSpPr>
          <p:nvPr>
            <p:ph type="sldNum" sz="quarter" idx="12"/>
          </p:nvPr>
        </p:nvSpPr>
        <p:spPr/>
        <p:txBody>
          <a:bodyPr/>
          <a:lstStyle/>
          <a:p>
            <a:fld id="{0BD64A48-B733-9243-8BE8-93F2CA4C1D52}" type="slidenum">
              <a:rPr lang="en-US" smtClean="0"/>
              <a:pPr/>
              <a:t>6</a:t>
            </a:fld>
            <a:endParaRPr lang="en-US"/>
          </a:p>
        </p:txBody>
      </p:sp>
    </p:spTree>
    <p:extLst>
      <p:ext uri="{BB962C8B-B14F-4D97-AF65-F5344CB8AC3E}">
        <p14:creationId xmlns:p14="http://schemas.microsoft.com/office/powerpoint/2010/main" val="3012530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77813"/>
            <a:ext cx="8229600" cy="1139825"/>
          </a:xfrm>
        </p:spPr>
        <p:txBody>
          <a:bodyPr/>
          <a:lstStyle/>
          <a:p>
            <a:pPr algn="ctr"/>
            <a:r>
              <a:rPr lang="en-US" dirty="0"/>
              <a:t>Hierarchical RBAC</a:t>
            </a:r>
          </a:p>
        </p:txBody>
      </p:sp>
      <p:sp>
        <p:nvSpPr>
          <p:cNvPr id="6" name="Rectangle 3"/>
          <p:cNvSpPr txBox="1">
            <a:spLocks noChangeArrowheads="1"/>
          </p:cNvSpPr>
          <p:nvPr/>
        </p:nvSpPr>
        <p:spPr>
          <a:xfrm>
            <a:off x="457200" y="4114800"/>
            <a:ext cx="8229600" cy="2016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dirty="0"/>
              <a:t>Role/role relation defining user membership and privilege inheritance</a:t>
            </a:r>
          </a:p>
          <a:p>
            <a:pPr algn="just"/>
            <a:r>
              <a:rPr lang="en-US" sz="2200" dirty="0"/>
              <a:t> Reflects organizational structures and functional delineations</a:t>
            </a:r>
          </a:p>
          <a:p>
            <a:pPr algn="just"/>
            <a:r>
              <a:rPr lang="en-US" sz="2200" dirty="0"/>
              <a:t> Two types of hierarchies:</a:t>
            </a:r>
          </a:p>
          <a:p>
            <a:pPr lvl="1" algn="just"/>
            <a:r>
              <a:rPr lang="en-US" sz="2200" dirty="0"/>
              <a:t>-  Limited hierarchies</a:t>
            </a:r>
          </a:p>
          <a:p>
            <a:pPr lvl="1" algn="just"/>
            <a:r>
              <a:rPr lang="en-US" sz="2200" dirty="0"/>
              <a:t>-  General hierarchies</a:t>
            </a:r>
          </a:p>
          <a:p>
            <a:pPr algn="just"/>
            <a:endParaRPr lang="en-US" sz="2200" dirty="0"/>
          </a:p>
        </p:txBody>
      </p:sp>
      <p:grpSp>
        <p:nvGrpSpPr>
          <p:cNvPr id="39" name="Group 38"/>
          <p:cNvGrpSpPr/>
          <p:nvPr/>
        </p:nvGrpSpPr>
        <p:grpSpPr>
          <a:xfrm>
            <a:off x="457200" y="1371600"/>
            <a:ext cx="8154988" cy="2540000"/>
            <a:chOff x="457200" y="1371600"/>
            <a:chExt cx="8154988" cy="2540000"/>
          </a:xfrm>
        </p:grpSpPr>
        <p:sp>
          <p:nvSpPr>
            <p:cNvPr id="7" name="Oval 4"/>
            <p:cNvSpPr>
              <a:spLocks noChangeArrowheads="1"/>
            </p:cNvSpPr>
            <p:nvPr/>
          </p:nvSpPr>
          <p:spPr bwMode="auto">
            <a:xfrm>
              <a:off x="5259388" y="1874838"/>
              <a:ext cx="3352800" cy="1447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5"/>
            <p:cNvSpPr>
              <a:spLocks noChangeArrowheads="1"/>
            </p:cNvSpPr>
            <p:nvPr/>
          </p:nvSpPr>
          <p:spPr bwMode="auto">
            <a:xfrm>
              <a:off x="590550" y="2281238"/>
              <a:ext cx="725488"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6"/>
            <p:cNvSpPr>
              <a:spLocks noChangeArrowheads="1"/>
            </p:cNvSpPr>
            <p:nvPr/>
          </p:nvSpPr>
          <p:spPr bwMode="auto">
            <a:xfrm>
              <a:off x="2927350" y="2281238"/>
              <a:ext cx="725488"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7"/>
            <p:cNvSpPr>
              <a:spLocks noChangeArrowheads="1"/>
            </p:cNvSpPr>
            <p:nvPr/>
          </p:nvSpPr>
          <p:spPr bwMode="auto">
            <a:xfrm>
              <a:off x="569913" y="2519363"/>
              <a:ext cx="738187"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USERS</a:t>
              </a:r>
            </a:p>
          </p:txBody>
        </p:sp>
        <p:sp>
          <p:nvSpPr>
            <p:cNvPr id="11" name="Line 8"/>
            <p:cNvSpPr>
              <a:spLocks noChangeShapeType="1"/>
            </p:cNvSpPr>
            <p:nvPr/>
          </p:nvSpPr>
          <p:spPr bwMode="auto">
            <a:xfrm>
              <a:off x="1304925" y="2625725"/>
              <a:ext cx="1616075"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auto">
            <a:xfrm>
              <a:off x="1538288" y="2625725"/>
              <a:ext cx="114935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3657600" y="2590800"/>
              <a:ext cx="1617663"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p:cNvSpPr>
              <a:spLocks noChangeShapeType="1"/>
            </p:cNvSpPr>
            <p:nvPr/>
          </p:nvSpPr>
          <p:spPr bwMode="auto">
            <a:xfrm>
              <a:off x="3892550" y="2590800"/>
              <a:ext cx="114935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2"/>
            <p:cNvSpPr>
              <a:spLocks noChangeArrowheads="1"/>
            </p:cNvSpPr>
            <p:nvPr/>
          </p:nvSpPr>
          <p:spPr bwMode="auto">
            <a:xfrm>
              <a:off x="2924175" y="2484438"/>
              <a:ext cx="73977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ROLES</a:t>
              </a:r>
            </a:p>
          </p:txBody>
        </p:sp>
        <p:sp>
          <p:nvSpPr>
            <p:cNvPr id="16" name="Oval 13"/>
            <p:cNvSpPr>
              <a:spLocks noChangeArrowheads="1"/>
            </p:cNvSpPr>
            <p:nvPr/>
          </p:nvSpPr>
          <p:spPr bwMode="auto">
            <a:xfrm>
              <a:off x="5380038" y="2292350"/>
              <a:ext cx="725487"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4"/>
            <p:cNvSpPr>
              <a:spLocks noChangeArrowheads="1"/>
            </p:cNvSpPr>
            <p:nvPr/>
          </p:nvSpPr>
          <p:spPr bwMode="auto">
            <a:xfrm>
              <a:off x="7716838" y="2292350"/>
              <a:ext cx="723900"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5"/>
            <p:cNvSpPr>
              <a:spLocks noChangeArrowheads="1"/>
            </p:cNvSpPr>
            <p:nvPr/>
          </p:nvSpPr>
          <p:spPr bwMode="auto">
            <a:xfrm>
              <a:off x="5359400" y="2390775"/>
              <a:ext cx="757238"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OPERA</a:t>
              </a:r>
            </a:p>
            <a:p>
              <a:pPr eaLnBrk="0" hangingPunct="0">
                <a:lnSpc>
                  <a:spcPct val="90000"/>
                </a:lnSpc>
              </a:pPr>
              <a:r>
                <a:rPr lang="en-US" sz="1300" b="1"/>
                <a:t>TIONS</a:t>
              </a:r>
            </a:p>
          </p:txBody>
        </p:sp>
        <p:sp>
          <p:nvSpPr>
            <p:cNvPr id="19" name="Rectangle 16"/>
            <p:cNvSpPr>
              <a:spLocks noChangeArrowheads="1"/>
            </p:cNvSpPr>
            <p:nvPr/>
          </p:nvSpPr>
          <p:spPr bwMode="auto">
            <a:xfrm>
              <a:off x="7623175" y="2478088"/>
              <a:ext cx="950913"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OBJECTS</a:t>
              </a:r>
            </a:p>
          </p:txBody>
        </p:sp>
        <p:sp>
          <p:nvSpPr>
            <p:cNvPr id="20" name="Line 17"/>
            <p:cNvSpPr>
              <a:spLocks noChangeShapeType="1"/>
            </p:cNvSpPr>
            <p:nvPr/>
          </p:nvSpPr>
          <p:spPr bwMode="auto">
            <a:xfrm>
              <a:off x="6092825" y="2636838"/>
              <a:ext cx="1617663"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p:cNvSpPr>
              <a:spLocks noChangeShapeType="1"/>
            </p:cNvSpPr>
            <p:nvPr/>
          </p:nvSpPr>
          <p:spPr bwMode="auto">
            <a:xfrm>
              <a:off x="6326188" y="2636838"/>
              <a:ext cx="1150937"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19"/>
            <p:cNvSpPr>
              <a:spLocks noChangeArrowheads="1"/>
            </p:cNvSpPr>
            <p:nvPr/>
          </p:nvSpPr>
          <p:spPr bwMode="auto">
            <a:xfrm>
              <a:off x="6402388" y="2941638"/>
              <a:ext cx="11826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700" b="1" i="1"/>
                <a:t>privileges</a:t>
              </a:r>
            </a:p>
          </p:txBody>
        </p:sp>
        <p:sp>
          <p:nvSpPr>
            <p:cNvPr id="23" name="Rectangle 20"/>
            <p:cNvSpPr>
              <a:spLocks noChangeArrowheads="1"/>
            </p:cNvSpPr>
            <p:nvPr/>
          </p:nvSpPr>
          <p:spPr bwMode="auto">
            <a:xfrm>
              <a:off x="1600200" y="2133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solidFill>
                    <a:srgbClr val="000000"/>
                  </a:solidFill>
                  <a:latin typeface="Times New Roman" panose="02020603050405020304" pitchFamily="18" charset="0"/>
                  <a:cs typeface="Times New Roman" panose="02020603050405020304" pitchFamily="18" charset="0"/>
                </a:rPr>
                <a:t>(</a:t>
              </a:r>
              <a:r>
                <a:rPr lang="en-US" sz="1200" i="1">
                  <a:solidFill>
                    <a:srgbClr val="000000"/>
                  </a:solidFill>
                  <a:latin typeface="Times New Roman" panose="02020603050405020304" pitchFamily="18" charset="0"/>
                  <a:cs typeface="Times New Roman" panose="02020603050405020304" pitchFamily="18" charset="0"/>
                </a:rPr>
                <a:t>UA</a:t>
              </a:r>
              <a:r>
                <a:rPr lang="en-US" sz="1200">
                  <a:solidFill>
                    <a:srgbClr val="000000"/>
                  </a:solidFill>
                  <a:latin typeface="Times New Roman" panose="02020603050405020304" pitchFamily="18" charset="0"/>
                  <a:cs typeface="Times New Roman" panose="02020603050405020304" pitchFamily="18" charset="0"/>
                </a:rPr>
                <a:t>)</a:t>
              </a:r>
              <a:r>
                <a:rPr lang="en-US" sz="1200">
                  <a:latin typeface="Times New Roman" panose="02020603050405020304" pitchFamily="18" charset="0"/>
                  <a:cs typeface="Times New Roman" panose="02020603050405020304" pitchFamily="18" charset="0"/>
                </a:rPr>
                <a:t> </a:t>
              </a:r>
              <a:r>
                <a:rPr lang="en-US" sz="1200">
                  <a:solidFill>
                    <a:srgbClr val="000000"/>
                  </a:solidFill>
                  <a:latin typeface="Times New Roman" panose="02020603050405020304" pitchFamily="18" charset="0"/>
                  <a:cs typeface="Times New Roman" panose="02020603050405020304" pitchFamily="18" charset="0"/>
                </a:rPr>
                <a:t>User Assignment</a:t>
              </a:r>
            </a:p>
          </p:txBody>
        </p:sp>
        <p:sp>
          <p:nvSpPr>
            <p:cNvPr id="24" name="Rectangle 21"/>
            <p:cNvSpPr>
              <a:spLocks noChangeArrowheads="1"/>
            </p:cNvSpPr>
            <p:nvPr/>
          </p:nvSpPr>
          <p:spPr bwMode="auto">
            <a:xfrm>
              <a:off x="3733800" y="1752600"/>
              <a:ext cx="14478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solidFill>
                    <a:srgbClr val="000000"/>
                  </a:solidFill>
                  <a:latin typeface="Times New Roman" panose="02020603050405020304" pitchFamily="18" charset="0"/>
                  <a:cs typeface="Times New Roman" panose="02020603050405020304" pitchFamily="18" charset="0"/>
                </a:rPr>
                <a:t>(</a:t>
              </a:r>
              <a:r>
                <a:rPr lang="en-US" sz="1200" i="1">
                  <a:solidFill>
                    <a:srgbClr val="000000"/>
                  </a:solidFill>
                  <a:latin typeface="Times New Roman" panose="02020603050405020304" pitchFamily="18" charset="0"/>
                  <a:cs typeface="Times New Roman" panose="02020603050405020304" pitchFamily="18" charset="0"/>
                </a:rPr>
                <a:t>PA</a:t>
              </a:r>
              <a:r>
                <a:rPr lang="en-US" sz="1200">
                  <a:solidFill>
                    <a:srgbClr val="000000"/>
                  </a:solidFill>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a:p>
              <a:pPr eaLnBrk="0" hangingPunct="0">
                <a:spcBef>
                  <a:spcPct val="50000"/>
                </a:spcBef>
              </a:pPr>
              <a:r>
                <a:rPr lang="en-US" sz="1200">
                  <a:solidFill>
                    <a:srgbClr val="000000"/>
                  </a:solidFill>
                  <a:latin typeface="Times New Roman" panose="02020603050405020304" pitchFamily="18" charset="0"/>
                  <a:cs typeface="Times New Roman" panose="02020603050405020304" pitchFamily="18" charset="0"/>
                </a:rPr>
                <a:t>Permission</a:t>
              </a:r>
              <a:r>
                <a:rPr lang="en-US" sz="1200">
                  <a:latin typeface="Times New Roman" panose="02020603050405020304" pitchFamily="18" charset="0"/>
                  <a:cs typeface="Times New Roman" panose="02020603050405020304" pitchFamily="18" charset="0"/>
                </a:rPr>
                <a:t> </a:t>
              </a:r>
              <a:r>
                <a:rPr lang="en-US" sz="1200">
                  <a:solidFill>
                    <a:srgbClr val="000000"/>
                  </a:solidFill>
                  <a:latin typeface="Times New Roman" panose="02020603050405020304" pitchFamily="18" charset="0"/>
                  <a:cs typeface="Times New Roman" panose="02020603050405020304" pitchFamily="18" charset="0"/>
                </a:rPr>
                <a:t>Assignment</a:t>
              </a:r>
            </a:p>
          </p:txBody>
        </p:sp>
        <p:sp>
          <p:nvSpPr>
            <p:cNvPr id="25" name="Oval 22"/>
            <p:cNvSpPr>
              <a:spLocks noChangeArrowheads="1"/>
            </p:cNvSpPr>
            <p:nvPr/>
          </p:nvSpPr>
          <p:spPr bwMode="auto">
            <a:xfrm>
              <a:off x="1752600" y="3276600"/>
              <a:ext cx="725488"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3"/>
            <p:cNvSpPr>
              <a:spLocks noChangeShapeType="1"/>
            </p:cNvSpPr>
            <p:nvPr/>
          </p:nvSpPr>
          <p:spPr bwMode="auto">
            <a:xfrm>
              <a:off x="1143000" y="2895600"/>
              <a:ext cx="685800" cy="609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4"/>
            <p:cNvSpPr>
              <a:spLocks noChangeShapeType="1"/>
            </p:cNvSpPr>
            <p:nvPr/>
          </p:nvSpPr>
          <p:spPr bwMode="auto">
            <a:xfrm>
              <a:off x="1676400" y="33528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5"/>
            <p:cNvSpPr>
              <a:spLocks noChangeShapeType="1"/>
            </p:cNvSpPr>
            <p:nvPr/>
          </p:nvSpPr>
          <p:spPr bwMode="auto">
            <a:xfrm flipV="1">
              <a:off x="2438400" y="2819400"/>
              <a:ext cx="685800" cy="609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6"/>
            <p:cNvSpPr>
              <a:spLocks noChangeShapeType="1"/>
            </p:cNvSpPr>
            <p:nvPr/>
          </p:nvSpPr>
          <p:spPr bwMode="auto">
            <a:xfrm flipV="1">
              <a:off x="2514600" y="2895600"/>
              <a:ext cx="53340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Text Box 27"/>
            <p:cNvSpPr txBox="1">
              <a:spLocks noChangeArrowheads="1"/>
            </p:cNvSpPr>
            <p:nvPr/>
          </p:nvSpPr>
          <p:spPr bwMode="auto">
            <a:xfrm>
              <a:off x="1828800" y="3352800"/>
              <a:ext cx="6572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b="1"/>
                <a:t>Sess-</a:t>
              </a:r>
            </a:p>
            <a:p>
              <a:pPr algn="l"/>
              <a:r>
                <a:rPr lang="en-US" sz="1400" b="1"/>
                <a:t>ions</a:t>
              </a:r>
            </a:p>
          </p:txBody>
        </p:sp>
        <p:sp>
          <p:nvSpPr>
            <p:cNvPr id="31" name="Text Box 28"/>
            <p:cNvSpPr txBox="1">
              <a:spLocks noChangeArrowheads="1"/>
            </p:cNvSpPr>
            <p:nvPr/>
          </p:nvSpPr>
          <p:spPr bwMode="auto">
            <a:xfrm>
              <a:off x="457200" y="3200400"/>
              <a:ext cx="1166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i="1">
                  <a:latin typeface="Times New Roman" panose="02020603050405020304" pitchFamily="18" charset="0"/>
                </a:rPr>
                <a:t>user_sessions</a:t>
              </a:r>
            </a:p>
          </p:txBody>
        </p:sp>
        <p:sp>
          <p:nvSpPr>
            <p:cNvPr id="32" name="Text Box 29"/>
            <p:cNvSpPr txBox="1">
              <a:spLocks noChangeArrowheads="1"/>
            </p:cNvSpPr>
            <p:nvPr/>
          </p:nvSpPr>
          <p:spPr bwMode="auto">
            <a:xfrm>
              <a:off x="2819400" y="3200400"/>
              <a:ext cx="1146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i="1">
                  <a:latin typeface="Times New Roman" panose="02020603050405020304" pitchFamily="18" charset="0"/>
                </a:rPr>
                <a:t>session_roles</a:t>
              </a:r>
            </a:p>
          </p:txBody>
        </p:sp>
        <p:sp>
          <p:nvSpPr>
            <p:cNvPr id="33" name="Line 30"/>
            <p:cNvSpPr>
              <a:spLocks noChangeShapeType="1"/>
            </p:cNvSpPr>
            <p:nvPr/>
          </p:nvSpPr>
          <p:spPr bwMode="auto">
            <a:xfrm>
              <a:off x="2819400" y="1808163"/>
              <a:ext cx="381000" cy="554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31"/>
            <p:cNvSpPr>
              <a:spLocks noChangeShapeType="1"/>
            </p:cNvSpPr>
            <p:nvPr/>
          </p:nvSpPr>
          <p:spPr bwMode="auto">
            <a:xfrm>
              <a:off x="2819400" y="1828800"/>
              <a:ext cx="9144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32"/>
            <p:cNvSpPr>
              <a:spLocks noChangeShapeType="1"/>
            </p:cNvSpPr>
            <p:nvPr/>
          </p:nvSpPr>
          <p:spPr bwMode="auto">
            <a:xfrm flipH="1">
              <a:off x="3429000" y="1808163"/>
              <a:ext cx="304800" cy="554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Text Box 33"/>
            <p:cNvSpPr txBox="1">
              <a:spLocks noChangeArrowheads="1"/>
            </p:cNvSpPr>
            <p:nvPr/>
          </p:nvSpPr>
          <p:spPr bwMode="auto">
            <a:xfrm>
              <a:off x="2590800" y="1371600"/>
              <a:ext cx="1433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600">
                  <a:latin typeface="Times New Roman" panose="02020603050405020304" pitchFamily="18" charset="0"/>
                </a:rPr>
                <a:t>Role Hierarchy</a:t>
              </a:r>
            </a:p>
          </p:txBody>
        </p:sp>
        <p:sp>
          <p:nvSpPr>
            <p:cNvPr id="37" name="Line 34"/>
            <p:cNvSpPr>
              <a:spLocks noChangeShapeType="1"/>
            </p:cNvSpPr>
            <p:nvPr/>
          </p:nvSpPr>
          <p:spPr bwMode="auto">
            <a:xfrm>
              <a:off x="2895600" y="1954213"/>
              <a:ext cx="228600" cy="331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35"/>
            <p:cNvSpPr>
              <a:spLocks noChangeShapeType="1"/>
            </p:cNvSpPr>
            <p:nvPr/>
          </p:nvSpPr>
          <p:spPr bwMode="auto">
            <a:xfrm flipH="1">
              <a:off x="3505200" y="1954213"/>
              <a:ext cx="152400" cy="331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Slide Number Placeholder 39"/>
          <p:cNvSpPr>
            <a:spLocks noGrp="1"/>
          </p:cNvSpPr>
          <p:nvPr>
            <p:ph type="sldNum" sz="quarter" idx="12"/>
          </p:nvPr>
        </p:nvSpPr>
        <p:spPr/>
        <p:txBody>
          <a:bodyPr/>
          <a:lstStyle/>
          <a:p>
            <a:fld id="{0BD64A48-B733-9243-8BE8-93F2CA4C1D52}" type="slidenum">
              <a:rPr lang="en-US" smtClean="0"/>
              <a:pPr/>
              <a:t>60</a:t>
            </a:fld>
            <a:endParaRPr lang="en-US"/>
          </a:p>
        </p:txBody>
      </p:sp>
    </p:spTree>
    <p:extLst>
      <p:ext uri="{BB962C8B-B14F-4D97-AF65-F5344CB8AC3E}">
        <p14:creationId xmlns:p14="http://schemas.microsoft.com/office/powerpoint/2010/main" val="16304801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77813"/>
            <a:ext cx="8229600" cy="1139825"/>
          </a:xfrm>
        </p:spPr>
        <p:txBody>
          <a:bodyPr/>
          <a:lstStyle/>
          <a:p>
            <a:pPr algn="ctr"/>
            <a:r>
              <a:rPr lang="en-GB"/>
              <a:t>The Role Hierarchy</a:t>
            </a:r>
            <a:endParaRPr lang="en-US"/>
          </a:p>
        </p:txBody>
      </p:sp>
      <p:sp>
        <p:nvSpPr>
          <p:cNvPr id="6" name="Rectangle 3"/>
          <p:cNvSpPr txBox="1">
            <a:spLocks noChangeArrowheads="1"/>
          </p:cNvSpPr>
          <p:nvPr/>
        </p:nvSpPr>
        <p:spPr>
          <a:xfrm>
            <a:off x="455613" y="1471410"/>
            <a:ext cx="5111750" cy="45974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sz="2200" dirty="0"/>
              <a:t>The set of roles is partially ordered</a:t>
            </a:r>
          </a:p>
          <a:p>
            <a:pPr>
              <a:lnSpc>
                <a:spcPct val="80000"/>
              </a:lnSpc>
            </a:pPr>
            <a:r>
              <a:rPr lang="en-GB" sz="2200" dirty="0"/>
              <a:t>Models hierarchical structure of enterprise</a:t>
            </a:r>
          </a:p>
          <a:p>
            <a:pPr>
              <a:lnSpc>
                <a:spcPct val="80000"/>
              </a:lnSpc>
            </a:pPr>
            <a:r>
              <a:rPr lang="en-GB" sz="2200" dirty="0"/>
              <a:t>Aggregates permissions and implicitly assigns users to roles</a:t>
            </a:r>
          </a:p>
          <a:p>
            <a:pPr lvl="1">
              <a:lnSpc>
                <a:spcPct val="80000"/>
              </a:lnSpc>
            </a:pPr>
            <a:r>
              <a:rPr lang="en-GB" sz="2200" dirty="0"/>
              <a:t>Further simplifies administration</a:t>
            </a:r>
          </a:p>
          <a:p>
            <a:pPr lvl="1">
              <a:lnSpc>
                <a:spcPct val="80000"/>
              </a:lnSpc>
            </a:pPr>
            <a:r>
              <a:rPr lang="en-GB" sz="2200" dirty="0"/>
              <a:t>The </a:t>
            </a:r>
            <a:r>
              <a:rPr lang="en-GB" sz="2200" dirty="0">
                <a:latin typeface="Courier New" panose="02070309020205020404" pitchFamily="49" charset="0"/>
              </a:rPr>
              <a:t>Manager</a:t>
            </a:r>
            <a:r>
              <a:rPr lang="en-GB" sz="2200" dirty="0"/>
              <a:t> role inherits the permissions of the </a:t>
            </a:r>
            <a:r>
              <a:rPr lang="en-GB" sz="2200" dirty="0">
                <a:latin typeface="Courier New" panose="02070309020205020404" pitchFamily="49" charset="0"/>
              </a:rPr>
              <a:t>Administrator</a:t>
            </a:r>
            <a:r>
              <a:rPr lang="en-GB" sz="2200" dirty="0"/>
              <a:t> and </a:t>
            </a:r>
            <a:r>
              <a:rPr lang="en-GB" sz="2200" dirty="0">
                <a:latin typeface="Courier New" panose="02070309020205020404" pitchFamily="49" charset="0"/>
              </a:rPr>
              <a:t>Clerk</a:t>
            </a:r>
            <a:r>
              <a:rPr lang="en-GB" sz="2200" dirty="0"/>
              <a:t> roles</a:t>
            </a:r>
          </a:p>
          <a:p>
            <a:pPr lvl="1">
              <a:lnSpc>
                <a:spcPct val="80000"/>
              </a:lnSpc>
            </a:pPr>
            <a:r>
              <a:rPr lang="en-GB" sz="2200" dirty="0"/>
              <a:t>A user assigned to the </a:t>
            </a:r>
            <a:r>
              <a:rPr lang="en-GB" sz="2200" dirty="0">
                <a:latin typeface="Courier New" panose="02070309020205020404" pitchFamily="49" charset="0"/>
              </a:rPr>
              <a:t>Manager</a:t>
            </a:r>
            <a:r>
              <a:rPr lang="en-GB" sz="2200" dirty="0"/>
              <a:t> role can activate the </a:t>
            </a:r>
            <a:r>
              <a:rPr lang="en-GB" sz="2200" dirty="0">
                <a:latin typeface="Courier New" panose="02070309020205020404" pitchFamily="49" charset="0"/>
              </a:rPr>
              <a:t>Administrator</a:t>
            </a:r>
            <a:r>
              <a:rPr lang="en-GB" sz="2200" dirty="0"/>
              <a:t> or </a:t>
            </a:r>
            <a:r>
              <a:rPr lang="en-GB" sz="2200" dirty="0">
                <a:latin typeface="Courier New" panose="02070309020205020404" pitchFamily="49" charset="0"/>
              </a:rPr>
              <a:t>Clerk</a:t>
            </a:r>
            <a:r>
              <a:rPr lang="en-GB" sz="2200" dirty="0"/>
              <a:t> role</a:t>
            </a:r>
          </a:p>
          <a:p>
            <a:pPr>
              <a:lnSpc>
                <a:spcPct val="80000"/>
              </a:lnSpc>
            </a:pPr>
            <a:r>
              <a:rPr lang="en-GB" sz="2200" dirty="0"/>
              <a:t>Separation of duty can be defined on roles</a:t>
            </a:r>
          </a:p>
          <a:p>
            <a:pPr lvl="1">
              <a:lnSpc>
                <a:spcPct val="80000"/>
              </a:lnSpc>
            </a:pPr>
            <a:r>
              <a:rPr lang="en-GB" sz="2200" dirty="0"/>
              <a:t>No user can be assigned to both the purchase order clerk and financial clerk roles</a:t>
            </a:r>
            <a:endParaRPr lang="en-US" sz="2200" dirty="0"/>
          </a:p>
        </p:txBody>
      </p:sp>
      <p:grpSp>
        <p:nvGrpSpPr>
          <p:cNvPr id="7" name="Group 4"/>
          <p:cNvGrpSpPr>
            <a:grpSpLocks/>
          </p:cNvGrpSpPr>
          <p:nvPr/>
        </p:nvGrpSpPr>
        <p:grpSpPr bwMode="auto">
          <a:xfrm>
            <a:off x="6588125" y="2420938"/>
            <a:ext cx="2051050" cy="2959100"/>
            <a:chOff x="4332" y="1207"/>
            <a:chExt cx="1292" cy="1864"/>
          </a:xfrm>
        </p:grpSpPr>
        <p:sp>
          <p:nvSpPr>
            <p:cNvPr id="8" name="Line 5"/>
            <p:cNvSpPr>
              <a:spLocks noChangeShapeType="1"/>
            </p:cNvSpPr>
            <p:nvPr/>
          </p:nvSpPr>
          <p:spPr bwMode="auto">
            <a:xfrm>
              <a:off x="4332" y="1343"/>
              <a:ext cx="0" cy="81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6"/>
            <p:cNvSpPr>
              <a:spLocks noChangeShapeType="1"/>
            </p:cNvSpPr>
            <p:nvPr/>
          </p:nvSpPr>
          <p:spPr bwMode="auto">
            <a:xfrm>
              <a:off x="4332" y="2159"/>
              <a:ext cx="0" cy="81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7"/>
            <p:cNvSpPr txBox="1">
              <a:spLocks noChangeArrowheads="1"/>
            </p:cNvSpPr>
            <p:nvPr/>
          </p:nvSpPr>
          <p:spPr bwMode="auto">
            <a:xfrm>
              <a:off x="4377" y="1207"/>
              <a:ext cx="86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a:latin typeface="Courier New" panose="02070309020205020404" pitchFamily="49" charset="0"/>
                </a:rPr>
                <a:t>Manager</a:t>
              </a:r>
              <a:endParaRPr lang="en-US">
                <a:latin typeface="Courier New" panose="02070309020205020404" pitchFamily="49" charset="0"/>
              </a:endParaRPr>
            </a:p>
          </p:txBody>
        </p:sp>
        <p:sp>
          <p:nvSpPr>
            <p:cNvPr id="11" name="Text Box 8"/>
            <p:cNvSpPr txBox="1">
              <a:spLocks noChangeArrowheads="1"/>
            </p:cNvSpPr>
            <p:nvPr/>
          </p:nvSpPr>
          <p:spPr bwMode="auto">
            <a:xfrm>
              <a:off x="4377" y="2024"/>
              <a:ext cx="124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a:latin typeface="Courier New" panose="02070309020205020404" pitchFamily="49" charset="0"/>
                </a:rPr>
                <a:t>Administrator</a:t>
              </a:r>
              <a:endParaRPr lang="en-US">
                <a:latin typeface="Courier New" panose="02070309020205020404" pitchFamily="49" charset="0"/>
              </a:endParaRPr>
            </a:p>
          </p:txBody>
        </p:sp>
        <p:sp>
          <p:nvSpPr>
            <p:cNvPr id="12" name="Text Box 9"/>
            <p:cNvSpPr txBox="1">
              <a:spLocks noChangeArrowheads="1"/>
            </p:cNvSpPr>
            <p:nvPr/>
          </p:nvSpPr>
          <p:spPr bwMode="auto">
            <a:xfrm>
              <a:off x="4377" y="2840"/>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a:latin typeface="Courier New" panose="02070309020205020404" pitchFamily="49" charset="0"/>
                </a:rPr>
                <a:t>Clerk</a:t>
              </a:r>
              <a:endParaRPr lang="en-US">
                <a:latin typeface="Courier New" panose="02070309020205020404" pitchFamily="49" charset="0"/>
              </a:endParaRPr>
            </a:p>
          </p:txBody>
        </p:sp>
      </p:grpSp>
      <p:sp>
        <p:nvSpPr>
          <p:cNvPr id="13" name="Slide Number Placeholder 12"/>
          <p:cNvSpPr>
            <a:spLocks noGrp="1"/>
          </p:cNvSpPr>
          <p:nvPr>
            <p:ph type="sldNum" sz="quarter" idx="12"/>
          </p:nvPr>
        </p:nvSpPr>
        <p:spPr/>
        <p:txBody>
          <a:bodyPr/>
          <a:lstStyle/>
          <a:p>
            <a:fld id="{0BD64A48-B733-9243-8BE8-93F2CA4C1D52}" type="slidenum">
              <a:rPr lang="en-US" smtClean="0"/>
              <a:pPr/>
              <a:t>61</a:t>
            </a:fld>
            <a:endParaRPr lang="en-US"/>
          </a:p>
        </p:txBody>
      </p:sp>
    </p:spTree>
    <p:extLst>
      <p:ext uri="{BB962C8B-B14F-4D97-AF65-F5344CB8AC3E}">
        <p14:creationId xmlns:p14="http://schemas.microsoft.com/office/powerpoint/2010/main" val="5883937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123950" y="4454525"/>
            <a:ext cx="67468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pPr>
            <a:r>
              <a:rPr lang="en-US" sz="1200" b="1"/>
              <a:t>Doctor</a:t>
            </a:r>
          </a:p>
        </p:txBody>
      </p:sp>
      <p:sp>
        <p:nvSpPr>
          <p:cNvPr id="6" name="Rectangle 3"/>
          <p:cNvSpPr>
            <a:spLocks noChangeArrowheads="1"/>
          </p:cNvSpPr>
          <p:nvPr/>
        </p:nvSpPr>
        <p:spPr bwMode="auto">
          <a:xfrm>
            <a:off x="2343150" y="2016125"/>
            <a:ext cx="107473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pPr>
            <a:r>
              <a:rPr lang="en-US" sz="1200" b="1"/>
              <a:t>Cardiologist</a:t>
            </a:r>
          </a:p>
        </p:txBody>
      </p:sp>
      <p:sp>
        <p:nvSpPr>
          <p:cNvPr id="7" name="Rectangle 4"/>
          <p:cNvSpPr>
            <a:spLocks noChangeArrowheads="1"/>
          </p:cNvSpPr>
          <p:nvPr/>
        </p:nvSpPr>
        <p:spPr bwMode="auto">
          <a:xfrm>
            <a:off x="2286000" y="2667000"/>
            <a:ext cx="96361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pPr>
            <a:r>
              <a:rPr lang="en-US" sz="1200" b="1"/>
              <a:t>“contains”</a:t>
            </a:r>
          </a:p>
        </p:txBody>
      </p:sp>
      <p:sp>
        <p:nvSpPr>
          <p:cNvPr id="8" name="Rectangle 5"/>
          <p:cNvSpPr>
            <a:spLocks noChangeArrowheads="1"/>
          </p:cNvSpPr>
          <p:nvPr/>
        </p:nvSpPr>
        <p:spPr bwMode="auto">
          <a:xfrm>
            <a:off x="1200150" y="2701925"/>
            <a:ext cx="96361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pPr>
            <a:r>
              <a:rPr lang="en-US" sz="1200" b="1"/>
              <a:t>“contains”</a:t>
            </a:r>
          </a:p>
        </p:txBody>
      </p:sp>
      <p:sp>
        <p:nvSpPr>
          <p:cNvPr id="9" name="Rectangle 6"/>
          <p:cNvSpPr>
            <a:spLocks noChangeArrowheads="1"/>
          </p:cNvSpPr>
          <p:nvPr/>
        </p:nvSpPr>
        <p:spPr bwMode="auto">
          <a:xfrm>
            <a:off x="1600200" y="3744913"/>
            <a:ext cx="96361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pPr>
            <a:r>
              <a:rPr lang="en-US" sz="1200" b="1"/>
              <a:t>“contains”</a:t>
            </a:r>
          </a:p>
        </p:txBody>
      </p:sp>
      <p:sp>
        <p:nvSpPr>
          <p:cNvPr id="10" name="Rectangle 7"/>
          <p:cNvSpPr>
            <a:spLocks noChangeArrowheads="1"/>
          </p:cNvSpPr>
          <p:nvPr/>
        </p:nvSpPr>
        <p:spPr bwMode="auto">
          <a:xfrm>
            <a:off x="819150" y="3311525"/>
            <a:ext cx="8953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pPr>
            <a:r>
              <a:rPr lang="en-US" sz="1200" b="1"/>
              <a:t>Specialist</a:t>
            </a:r>
          </a:p>
        </p:txBody>
      </p:sp>
      <p:sp>
        <p:nvSpPr>
          <p:cNvPr id="11" name="Oval 8"/>
          <p:cNvSpPr>
            <a:spLocks noChangeArrowheads="1"/>
          </p:cNvSpPr>
          <p:nvPr/>
        </p:nvSpPr>
        <p:spPr bwMode="auto">
          <a:xfrm>
            <a:off x="1298575" y="2330450"/>
            <a:ext cx="234950" cy="177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2727325" y="2330450"/>
            <a:ext cx="234950" cy="177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0"/>
          <p:cNvSpPr>
            <a:spLocks noChangeArrowheads="1"/>
          </p:cNvSpPr>
          <p:nvPr/>
        </p:nvSpPr>
        <p:spPr bwMode="auto">
          <a:xfrm>
            <a:off x="1965325" y="3330575"/>
            <a:ext cx="234950" cy="177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1"/>
          <p:cNvSpPr>
            <a:spLocks noChangeArrowheads="1"/>
          </p:cNvSpPr>
          <p:nvPr/>
        </p:nvSpPr>
        <p:spPr bwMode="auto">
          <a:xfrm>
            <a:off x="1984375" y="4521200"/>
            <a:ext cx="234950" cy="177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2"/>
          <p:cNvSpPr>
            <a:spLocks noChangeArrowheads="1"/>
          </p:cNvSpPr>
          <p:nvPr/>
        </p:nvSpPr>
        <p:spPr bwMode="auto">
          <a:xfrm>
            <a:off x="1089025" y="5435600"/>
            <a:ext cx="234950" cy="177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3"/>
          <p:cNvSpPr>
            <a:spLocks noChangeShapeType="1"/>
          </p:cNvSpPr>
          <p:nvPr/>
        </p:nvSpPr>
        <p:spPr bwMode="auto">
          <a:xfrm>
            <a:off x="1482725" y="2514600"/>
            <a:ext cx="552450" cy="8191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
          <p:cNvSpPr>
            <a:spLocks noChangeShapeType="1"/>
          </p:cNvSpPr>
          <p:nvPr/>
        </p:nvSpPr>
        <p:spPr bwMode="auto">
          <a:xfrm flipH="1">
            <a:off x="2168525" y="2533650"/>
            <a:ext cx="647700" cy="7810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5"/>
          <p:cNvSpPr>
            <a:spLocks noChangeShapeType="1"/>
          </p:cNvSpPr>
          <p:nvPr/>
        </p:nvSpPr>
        <p:spPr bwMode="auto">
          <a:xfrm>
            <a:off x="2092325" y="3543300"/>
            <a:ext cx="0" cy="9715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6"/>
          <p:cNvSpPr>
            <a:spLocks noChangeArrowheads="1"/>
          </p:cNvSpPr>
          <p:nvPr/>
        </p:nvSpPr>
        <p:spPr bwMode="auto">
          <a:xfrm>
            <a:off x="1333500" y="4849813"/>
            <a:ext cx="96361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pPr>
            <a:r>
              <a:rPr lang="en-US" sz="1200" b="1"/>
              <a:t>“contains”</a:t>
            </a:r>
          </a:p>
        </p:txBody>
      </p:sp>
      <p:sp>
        <p:nvSpPr>
          <p:cNvPr id="20" name="Line 17"/>
          <p:cNvSpPr>
            <a:spLocks noChangeShapeType="1"/>
          </p:cNvSpPr>
          <p:nvPr/>
        </p:nvSpPr>
        <p:spPr bwMode="auto">
          <a:xfrm flipH="1">
            <a:off x="1311275" y="4724400"/>
            <a:ext cx="723900" cy="7048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8"/>
          <p:cNvSpPr>
            <a:spLocks noChangeArrowheads="1"/>
          </p:cNvSpPr>
          <p:nvPr/>
        </p:nvSpPr>
        <p:spPr bwMode="auto">
          <a:xfrm>
            <a:off x="1543050" y="5445125"/>
            <a:ext cx="90328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pPr>
            <a:r>
              <a:rPr lang="en-US" sz="1200" b="1"/>
              <a:t>Employee</a:t>
            </a:r>
          </a:p>
        </p:txBody>
      </p:sp>
      <p:sp>
        <p:nvSpPr>
          <p:cNvPr id="22" name="Text Box 19"/>
          <p:cNvSpPr txBox="1">
            <a:spLocks noChangeArrowheads="1"/>
          </p:cNvSpPr>
          <p:nvPr/>
        </p:nvSpPr>
        <p:spPr bwMode="auto">
          <a:xfrm>
            <a:off x="742950" y="2016125"/>
            <a:ext cx="1260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b="1">
                <a:latin typeface="Times New Roman" panose="02020603050405020304" pitchFamily="18" charset="0"/>
              </a:rPr>
              <a:t>Dermatologist</a:t>
            </a:r>
            <a:endParaRPr lang="en-US" sz="1400">
              <a:latin typeface="Times New Roman" panose="02020603050405020304" pitchFamily="18" charset="0"/>
            </a:endParaRPr>
          </a:p>
        </p:txBody>
      </p:sp>
      <p:sp>
        <p:nvSpPr>
          <p:cNvPr id="23" name="Line 20"/>
          <p:cNvSpPr>
            <a:spLocks noChangeShapeType="1"/>
          </p:cNvSpPr>
          <p:nvPr/>
        </p:nvSpPr>
        <p:spPr bwMode="auto">
          <a:xfrm flipV="1">
            <a:off x="590550" y="2320925"/>
            <a:ext cx="0" cy="30670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1"/>
          <p:cNvSpPr>
            <a:spLocks noChangeArrowheads="1"/>
          </p:cNvSpPr>
          <p:nvPr/>
        </p:nvSpPr>
        <p:spPr bwMode="auto">
          <a:xfrm>
            <a:off x="288925" y="2720975"/>
            <a:ext cx="277813"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pPr>
            <a:r>
              <a:rPr lang="en-US" sz="1200" b="1"/>
              <a:t>p</a:t>
            </a:r>
          </a:p>
          <a:p>
            <a:pPr algn="l" eaLnBrk="0" hangingPunct="0">
              <a:lnSpc>
                <a:spcPct val="90000"/>
              </a:lnSpc>
            </a:pPr>
            <a:r>
              <a:rPr lang="en-US" sz="1200" b="1"/>
              <a:t>r</a:t>
            </a:r>
          </a:p>
          <a:p>
            <a:pPr algn="l" eaLnBrk="0" hangingPunct="0">
              <a:lnSpc>
                <a:spcPct val="90000"/>
              </a:lnSpc>
            </a:pPr>
            <a:r>
              <a:rPr lang="en-US" sz="1200" b="1"/>
              <a:t>i</a:t>
            </a:r>
          </a:p>
          <a:p>
            <a:pPr algn="l" eaLnBrk="0" hangingPunct="0">
              <a:lnSpc>
                <a:spcPct val="90000"/>
              </a:lnSpc>
            </a:pPr>
            <a:r>
              <a:rPr lang="en-US" sz="1200" b="1"/>
              <a:t>v</a:t>
            </a:r>
          </a:p>
          <a:p>
            <a:pPr algn="l" eaLnBrk="0" hangingPunct="0">
              <a:lnSpc>
                <a:spcPct val="90000"/>
              </a:lnSpc>
            </a:pPr>
            <a:r>
              <a:rPr lang="en-US" sz="1200" b="1"/>
              <a:t>i</a:t>
            </a:r>
          </a:p>
          <a:p>
            <a:pPr algn="l" eaLnBrk="0" hangingPunct="0">
              <a:lnSpc>
                <a:spcPct val="90000"/>
              </a:lnSpc>
            </a:pPr>
            <a:r>
              <a:rPr lang="en-US" sz="1200" b="1"/>
              <a:t>l</a:t>
            </a:r>
          </a:p>
          <a:p>
            <a:pPr algn="l" eaLnBrk="0" hangingPunct="0">
              <a:lnSpc>
                <a:spcPct val="90000"/>
              </a:lnSpc>
            </a:pPr>
            <a:r>
              <a:rPr lang="en-US" sz="1200" b="1"/>
              <a:t>e</a:t>
            </a:r>
          </a:p>
          <a:p>
            <a:pPr algn="l" eaLnBrk="0" hangingPunct="0">
              <a:lnSpc>
                <a:spcPct val="90000"/>
              </a:lnSpc>
            </a:pPr>
            <a:r>
              <a:rPr lang="en-US" sz="1200" b="1"/>
              <a:t>g</a:t>
            </a:r>
          </a:p>
          <a:p>
            <a:pPr algn="l" eaLnBrk="0" hangingPunct="0">
              <a:lnSpc>
                <a:spcPct val="90000"/>
              </a:lnSpc>
            </a:pPr>
            <a:r>
              <a:rPr lang="en-US" sz="1200" b="1"/>
              <a:t>e</a:t>
            </a:r>
          </a:p>
        </p:txBody>
      </p:sp>
      <p:sp>
        <p:nvSpPr>
          <p:cNvPr id="25" name="Line 22"/>
          <p:cNvSpPr>
            <a:spLocks noChangeShapeType="1"/>
          </p:cNvSpPr>
          <p:nvPr/>
        </p:nvSpPr>
        <p:spPr bwMode="auto">
          <a:xfrm>
            <a:off x="3486150" y="2320925"/>
            <a:ext cx="0" cy="29908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3"/>
          <p:cNvSpPr>
            <a:spLocks noChangeArrowheads="1"/>
          </p:cNvSpPr>
          <p:nvPr/>
        </p:nvSpPr>
        <p:spPr bwMode="auto">
          <a:xfrm>
            <a:off x="3565525" y="2568575"/>
            <a:ext cx="319088"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pPr>
            <a:r>
              <a:rPr lang="en-US" sz="1200" b="1"/>
              <a:t>m</a:t>
            </a:r>
          </a:p>
          <a:p>
            <a:pPr algn="l" eaLnBrk="0" hangingPunct="0">
              <a:lnSpc>
                <a:spcPct val="90000"/>
              </a:lnSpc>
            </a:pPr>
            <a:r>
              <a:rPr lang="en-US" sz="1200" b="1"/>
              <a:t>e</a:t>
            </a:r>
          </a:p>
          <a:p>
            <a:pPr algn="l" eaLnBrk="0" hangingPunct="0">
              <a:lnSpc>
                <a:spcPct val="90000"/>
              </a:lnSpc>
            </a:pPr>
            <a:r>
              <a:rPr lang="en-US" sz="1200" b="1"/>
              <a:t>m</a:t>
            </a:r>
          </a:p>
          <a:p>
            <a:pPr algn="l" eaLnBrk="0" hangingPunct="0">
              <a:lnSpc>
                <a:spcPct val="90000"/>
              </a:lnSpc>
            </a:pPr>
            <a:r>
              <a:rPr lang="en-US" sz="1200" b="1"/>
              <a:t>b</a:t>
            </a:r>
          </a:p>
          <a:p>
            <a:pPr algn="l" eaLnBrk="0" hangingPunct="0">
              <a:lnSpc>
                <a:spcPct val="90000"/>
              </a:lnSpc>
            </a:pPr>
            <a:r>
              <a:rPr lang="en-US" sz="1200" b="1"/>
              <a:t>e</a:t>
            </a:r>
          </a:p>
          <a:p>
            <a:pPr algn="l" eaLnBrk="0" hangingPunct="0">
              <a:lnSpc>
                <a:spcPct val="90000"/>
              </a:lnSpc>
            </a:pPr>
            <a:r>
              <a:rPr lang="en-US" sz="1200" b="1"/>
              <a:t>r</a:t>
            </a:r>
          </a:p>
          <a:p>
            <a:pPr algn="l" eaLnBrk="0" hangingPunct="0">
              <a:lnSpc>
                <a:spcPct val="90000"/>
              </a:lnSpc>
            </a:pPr>
            <a:r>
              <a:rPr lang="en-US" sz="1200" b="1"/>
              <a:t>s</a:t>
            </a:r>
          </a:p>
          <a:p>
            <a:pPr algn="l" eaLnBrk="0" hangingPunct="0">
              <a:lnSpc>
                <a:spcPct val="90000"/>
              </a:lnSpc>
            </a:pPr>
            <a:r>
              <a:rPr lang="en-US" sz="1200" b="1"/>
              <a:t>h</a:t>
            </a:r>
          </a:p>
          <a:p>
            <a:pPr algn="l" eaLnBrk="0" hangingPunct="0">
              <a:lnSpc>
                <a:spcPct val="90000"/>
              </a:lnSpc>
            </a:pPr>
            <a:r>
              <a:rPr lang="en-US" sz="1200" b="1"/>
              <a:t>i</a:t>
            </a:r>
          </a:p>
          <a:p>
            <a:pPr algn="l" eaLnBrk="0" hangingPunct="0">
              <a:lnSpc>
                <a:spcPct val="90000"/>
              </a:lnSpc>
            </a:pPr>
            <a:r>
              <a:rPr lang="en-US" sz="1200" b="1"/>
              <a:t>p</a:t>
            </a:r>
          </a:p>
        </p:txBody>
      </p:sp>
      <p:sp>
        <p:nvSpPr>
          <p:cNvPr id="27" name="Oval 24"/>
          <p:cNvSpPr>
            <a:spLocks noChangeArrowheads="1"/>
          </p:cNvSpPr>
          <p:nvPr/>
        </p:nvSpPr>
        <p:spPr bwMode="auto">
          <a:xfrm>
            <a:off x="6858000" y="2057400"/>
            <a:ext cx="234950" cy="177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25"/>
          <p:cNvSpPr>
            <a:spLocks noChangeArrowheads="1"/>
          </p:cNvSpPr>
          <p:nvPr/>
        </p:nvSpPr>
        <p:spPr bwMode="auto">
          <a:xfrm>
            <a:off x="6035675" y="2579688"/>
            <a:ext cx="234950" cy="177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26"/>
          <p:cNvSpPr>
            <a:spLocks noChangeArrowheads="1"/>
          </p:cNvSpPr>
          <p:nvPr/>
        </p:nvSpPr>
        <p:spPr bwMode="auto">
          <a:xfrm>
            <a:off x="5486400" y="3200400"/>
            <a:ext cx="234950" cy="177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27"/>
          <p:cNvSpPr>
            <a:spLocks noChangeArrowheads="1"/>
          </p:cNvSpPr>
          <p:nvPr/>
        </p:nvSpPr>
        <p:spPr bwMode="auto">
          <a:xfrm>
            <a:off x="6111875" y="4103688"/>
            <a:ext cx="234950" cy="177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28"/>
          <p:cNvSpPr>
            <a:spLocks noChangeArrowheads="1"/>
          </p:cNvSpPr>
          <p:nvPr/>
        </p:nvSpPr>
        <p:spPr bwMode="auto">
          <a:xfrm>
            <a:off x="6858000" y="3200400"/>
            <a:ext cx="234950" cy="177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9"/>
          <p:cNvSpPr txBox="1">
            <a:spLocks noChangeArrowheads="1"/>
          </p:cNvSpPr>
          <p:nvPr/>
        </p:nvSpPr>
        <p:spPr bwMode="auto">
          <a:xfrm>
            <a:off x="6477000" y="4038600"/>
            <a:ext cx="1293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Times New Roman" panose="02020603050405020304" pitchFamily="18" charset="0"/>
              </a:rPr>
              <a:t>NIST Secretary</a:t>
            </a:r>
          </a:p>
        </p:txBody>
      </p:sp>
      <p:sp>
        <p:nvSpPr>
          <p:cNvPr id="33" name="Text Box 30"/>
          <p:cNvSpPr txBox="1">
            <a:spLocks noChangeArrowheads="1"/>
          </p:cNvSpPr>
          <p:nvPr/>
        </p:nvSpPr>
        <p:spPr bwMode="auto">
          <a:xfrm>
            <a:off x="7010400" y="3581400"/>
            <a:ext cx="1174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Times New Roman" panose="02020603050405020304" pitchFamily="18" charset="0"/>
              </a:rPr>
              <a:t>ITL Secretary</a:t>
            </a:r>
          </a:p>
        </p:txBody>
      </p:sp>
      <p:sp>
        <p:nvSpPr>
          <p:cNvPr id="34" name="Line 31"/>
          <p:cNvSpPr>
            <a:spLocks noChangeShapeType="1"/>
          </p:cNvSpPr>
          <p:nvPr/>
        </p:nvSpPr>
        <p:spPr bwMode="auto">
          <a:xfrm flipH="1">
            <a:off x="6248400" y="3352800"/>
            <a:ext cx="647700" cy="7810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2"/>
          <p:cNvSpPr>
            <a:spLocks noChangeShapeType="1"/>
          </p:cNvSpPr>
          <p:nvPr/>
        </p:nvSpPr>
        <p:spPr bwMode="auto">
          <a:xfrm>
            <a:off x="5638800" y="3352800"/>
            <a:ext cx="552450" cy="8191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33"/>
          <p:cNvSpPr txBox="1">
            <a:spLocks noChangeArrowheads="1"/>
          </p:cNvSpPr>
          <p:nvPr/>
        </p:nvSpPr>
        <p:spPr bwMode="auto">
          <a:xfrm>
            <a:off x="4343400" y="3352800"/>
            <a:ext cx="1274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Times New Roman" panose="02020603050405020304" pitchFamily="18" charset="0"/>
              </a:rPr>
              <a:t>MEL Secretary</a:t>
            </a:r>
          </a:p>
        </p:txBody>
      </p:sp>
      <p:sp>
        <p:nvSpPr>
          <p:cNvPr id="37" name="Line 34"/>
          <p:cNvSpPr>
            <a:spLocks noChangeShapeType="1"/>
          </p:cNvSpPr>
          <p:nvPr/>
        </p:nvSpPr>
        <p:spPr bwMode="auto">
          <a:xfrm>
            <a:off x="6975475" y="2286000"/>
            <a:ext cx="0" cy="9715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35"/>
          <p:cNvSpPr txBox="1">
            <a:spLocks noChangeArrowheads="1"/>
          </p:cNvSpPr>
          <p:nvPr/>
        </p:nvSpPr>
        <p:spPr bwMode="auto">
          <a:xfrm>
            <a:off x="7086600" y="2362200"/>
            <a:ext cx="1246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Times New Roman" panose="02020603050405020304" pitchFamily="18" charset="0"/>
              </a:rPr>
              <a:t>CSD Secretary</a:t>
            </a:r>
          </a:p>
        </p:txBody>
      </p:sp>
      <p:sp>
        <p:nvSpPr>
          <p:cNvPr id="39" name="Text Box 36"/>
          <p:cNvSpPr txBox="1">
            <a:spLocks noChangeArrowheads="1"/>
          </p:cNvSpPr>
          <p:nvPr/>
        </p:nvSpPr>
        <p:spPr bwMode="auto">
          <a:xfrm>
            <a:off x="4724400" y="2743200"/>
            <a:ext cx="228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400">
                <a:latin typeface="Times New Roman" panose="02020603050405020304" pitchFamily="18" charset="0"/>
              </a:rPr>
              <a:t>Comp Security Division</a:t>
            </a:r>
          </a:p>
        </p:txBody>
      </p:sp>
      <p:sp>
        <p:nvSpPr>
          <p:cNvPr id="40" name="Line 37"/>
          <p:cNvSpPr>
            <a:spLocks noChangeShapeType="1"/>
          </p:cNvSpPr>
          <p:nvPr/>
        </p:nvSpPr>
        <p:spPr bwMode="auto">
          <a:xfrm flipH="1">
            <a:off x="6248400" y="22098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Text Box 38"/>
          <p:cNvSpPr txBox="1">
            <a:spLocks noChangeArrowheads="1"/>
          </p:cNvSpPr>
          <p:nvPr/>
        </p:nvSpPr>
        <p:spPr bwMode="auto">
          <a:xfrm>
            <a:off x="685800" y="5791200"/>
            <a:ext cx="2414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latin typeface="Times New Roman" panose="02020603050405020304" pitchFamily="18" charset="0"/>
              </a:rPr>
              <a:t>a-Limited Hierarchies</a:t>
            </a:r>
          </a:p>
        </p:txBody>
      </p:sp>
      <p:sp>
        <p:nvSpPr>
          <p:cNvPr id="42" name="Text Box 39"/>
          <p:cNvSpPr txBox="1">
            <a:spLocks noChangeArrowheads="1"/>
          </p:cNvSpPr>
          <p:nvPr/>
        </p:nvSpPr>
        <p:spPr bwMode="auto">
          <a:xfrm>
            <a:off x="4343400" y="4495800"/>
            <a:ext cx="45958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latin typeface="Times New Roman" panose="02020603050405020304" pitchFamily="18" charset="0"/>
              </a:rPr>
              <a:t>Added Advantages:</a:t>
            </a:r>
          </a:p>
          <a:p>
            <a:pPr algn="l">
              <a:buFontTx/>
              <a:buChar char="•"/>
            </a:pPr>
            <a:r>
              <a:rPr lang="en-US" sz="2000">
                <a:latin typeface="Times New Roman" panose="02020603050405020304" pitchFamily="18" charset="0"/>
              </a:rPr>
              <a:t> User’s can be included on edges of graph</a:t>
            </a:r>
          </a:p>
          <a:p>
            <a:pPr algn="l">
              <a:buFontTx/>
              <a:buChar char="•"/>
            </a:pPr>
            <a:r>
              <a:rPr lang="en-US" sz="2000">
                <a:latin typeface="Times New Roman" panose="02020603050405020304" pitchFamily="18" charset="0"/>
              </a:rPr>
              <a:t> Role’s can be defined from the privileges </a:t>
            </a:r>
          </a:p>
          <a:p>
            <a:pPr algn="l"/>
            <a:r>
              <a:rPr lang="en-US" sz="2000">
                <a:latin typeface="Times New Roman" panose="02020603050405020304" pitchFamily="18" charset="0"/>
              </a:rPr>
              <a:t>   of two or more subordinate roles </a:t>
            </a:r>
          </a:p>
        </p:txBody>
      </p:sp>
      <p:sp>
        <p:nvSpPr>
          <p:cNvPr id="43" name="Text Box 40"/>
          <p:cNvSpPr txBox="1">
            <a:spLocks noChangeArrowheads="1"/>
          </p:cNvSpPr>
          <p:nvPr/>
        </p:nvSpPr>
        <p:spPr bwMode="auto">
          <a:xfrm>
            <a:off x="4953000" y="5791200"/>
            <a:ext cx="2430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latin typeface="Times New Roman" panose="02020603050405020304" pitchFamily="18" charset="0"/>
              </a:rPr>
              <a:t>b-General Hierarchies</a:t>
            </a:r>
          </a:p>
        </p:txBody>
      </p:sp>
      <p:sp>
        <p:nvSpPr>
          <p:cNvPr id="44" name="Oval 41"/>
          <p:cNvSpPr>
            <a:spLocks noChangeArrowheads="1"/>
          </p:cNvSpPr>
          <p:nvPr/>
        </p:nvSpPr>
        <p:spPr bwMode="auto">
          <a:xfrm>
            <a:off x="7620000" y="1600200"/>
            <a:ext cx="234950" cy="177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2"/>
          <p:cNvSpPr>
            <a:spLocks noChangeShapeType="1"/>
          </p:cNvSpPr>
          <p:nvPr/>
        </p:nvSpPr>
        <p:spPr bwMode="auto">
          <a:xfrm flipH="1">
            <a:off x="7010400" y="17526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43"/>
          <p:cNvSpPr>
            <a:spLocks noChangeShapeType="1"/>
          </p:cNvSpPr>
          <p:nvPr/>
        </p:nvSpPr>
        <p:spPr bwMode="auto">
          <a:xfrm>
            <a:off x="7848600" y="1752600"/>
            <a:ext cx="457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Text Box 44"/>
          <p:cNvSpPr txBox="1">
            <a:spLocks noChangeArrowheads="1"/>
          </p:cNvSpPr>
          <p:nvPr/>
        </p:nvSpPr>
        <p:spPr bwMode="auto">
          <a:xfrm>
            <a:off x="7772400" y="1371600"/>
            <a:ext cx="401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Times New Roman" panose="02020603050405020304" pitchFamily="18" charset="0"/>
              </a:rPr>
              <a:t>Jill</a:t>
            </a:r>
          </a:p>
        </p:txBody>
      </p:sp>
      <p:sp>
        <p:nvSpPr>
          <p:cNvPr id="48" name="Text Box 45"/>
          <p:cNvSpPr txBox="1">
            <a:spLocks noChangeArrowheads="1"/>
          </p:cNvSpPr>
          <p:nvPr/>
        </p:nvSpPr>
        <p:spPr bwMode="auto">
          <a:xfrm>
            <a:off x="533400" y="533400"/>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49" name="Text Box 46"/>
          <p:cNvSpPr txBox="1">
            <a:spLocks noChangeArrowheads="1"/>
          </p:cNvSpPr>
          <p:nvPr/>
        </p:nvSpPr>
        <p:spPr bwMode="auto">
          <a:xfrm>
            <a:off x="609600" y="457200"/>
            <a:ext cx="7924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dirty="0">
                <a:latin typeface="+mj-lt"/>
                <a:cs typeface="Arial" panose="020B0604020202020204" pitchFamily="34" charset="0"/>
              </a:rPr>
              <a:t>The Role Hierarchy</a:t>
            </a:r>
            <a:endParaRPr lang="en-US" sz="4400" dirty="0">
              <a:latin typeface="+mj-lt"/>
              <a:cs typeface="Arial" panose="020B0604020202020204" pitchFamily="34" charset="0"/>
            </a:endParaRPr>
          </a:p>
        </p:txBody>
      </p:sp>
      <p:sp>
        <p:nvSpPr>
          <p:cNvPr id="50" name="Slide Number Placeholder 49"/>
          <p:cNvSpPr>
            <a:spLocks noGrp="1"/>
          </p:cNvSpPr>
          <p:nvPr>
            <p:ph type="sldNum" sz="quarter" idx="12"/>
          </p:nvPr>
        </p:nvSpPr>
        <p:spPr/>
        <p:txBody>
          <a:bodyPr/>
          <a:lstStyle/>
          <a:p>
            <a:fld id="{0BD64A48-B733-9243-8BE8-93F2CA4C1D52}" type="slidenum">
              <a:rPr lang="en-US" smtClean="0"/>
              <a:pPr/>
              <a:t>62</a:t>
            </a:fld>
            <a:endParaRPr lang="en-US"/>
          </a:p>
        </p:txBody>
      </p:sp>
    </p:spTree>
    <p:extLst>
      <p:ext uri="{BB962C8B-B14F-4D97-AF65-F5344CB8AC3E}">
        <p14:creationId xmlns:p14="http://schemas.microsoft.com/office/powerpoint/2010/main" val="697988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custDataLst>
              <p:tags r:id="rId2"/>
            </p:custDataLst>
          </p:nvPr>
        </p:nvSpPr>
        <p:spPr/>
        <p:txBody>
          <a:bodyPr/>
          <a:lstStyle/>
          <a:p>
            <a:r>
              <a:rPr lang="en-US" sz="4000" dirty="0"/>
              <a:t>RBAC with General Role Hierarchy</a:t>
            </a:r>
          </a:p>
        </p:txBody>
      </p:sp>
      <p:sp>
        <p:nvSpPr>
          <p:cNvPr id="54275" name="Rectangle 3"/>
          <p:cNvSpPr>
            <a:spLocks noGrp="1" noChangeArrowheads="1"/>
          </p:cNvSpPr>
          <p:nvPr>
            <p:ph type="body" sz="half" idx="1"/>
            <p:custDataLst>
              <p:tags r:id="rId3"/>
            </p:custDataLst>
          </p:nvPr>
        </p:nvSpPr>
        <p:spPr>
          <a:xfrm>
            <a:off x="1066800" y="1752600"/>
            <a:ext cx="7700963" cy="4114800"/>
          </a:xfrm>
        </p:spPr>
        <p:txBody>
          <a:bodyPr/>
          <a:lstStyle/>
          <a:p>
            <a:pPr>
              <a:lnSpc>
                <a:spcPct val="90000"/>
              </a:lnSpc>
            </a:pPr>
            <a:r>
              <a:rPr lang="en-US" sz="2400" i="1"/>
              <a:t>authorized_users</a:t>
            </a:r>
            <a:r>
              <a:rPr lang="en-US" sz="2400"/>
              <a:t>: Roles</a:t>
            </a:r>
            <a:r>
              <a:rPr lang="en-US" sz="2400">
                <a:sym typeface="Symbol" panose="05050102010706020507" pitchFamily="18" charset="2"/>
              </a:rPr>
              <a:t> 2</a:t>
            </a:r>
            <a:r>
              <a:rPr lang="en-US" sz="2400" baseline="30000">
                <a:sym typeface="Symbol" panose="05050102010706020507" pitchFamily="18" charset="2"/>
              </a:rPr>
              <a:t>Users</a:t>
            </a:r>
            <a:endParaRPr lang="en-US" sz="2400"/>
          </a:p>
          <a:p>
            <a:pPr>
              <a:lnSpc>
                <a:spcPct val="90000"/>
              </a:lnSpc>
              <a:buFontTx/>
              <a:buNone/>
            </a:pPr>
            <a:r>
              <a:rPr lang="en-US" sz="2400" i="1"/>
              <a:t>		</a:t>
            </a:r>
            <a:r>
              <a:rPr lang="en-US" sz="2000" i="1"/>
              <a:t>authorized_users</a:t>
            </a:r>
            <a:r>
              <a:rPr lang="en-US" sz="2000"/>
              <a:t>(</a:t>
            </a:r>
            <a:r>
              <a:rPr lang="en-US" sz="2000" i="1"/>
              <a:t>r</a:t>
            </a:r>
            <a:r>
              <a:rPr lang="en-US" sz="2000"/>
              <a:t>) = {</a:t>
            </a:r>
            <a:r>
              <a:rPr lang="en-US" sz="2000" i="1"/>
              <a:t>u</a:t>
            </a:r>
            <a:r>
              <a:rPr lang="en-US" sz="2000"/>
              <a:t> | </a:t>
            </a:r>
            <a:r>
              <a:rPr lang="en-US" sz="2000" i="1"/>
              <a:t>r</a:t>
            </a:r>
            <a:r>
              <a:rPr lang="en-US" sz="2000"/>
              <a:t>’ ≥ </a:t>
            </a:r>
            <a:r>
              <a:rPr lang="en-US" sz="2000" i="1"/>
              <a:t>r</a:t>
            </a:r>
            <a:r>
              <a:rPr lang="en-US" sz="2000"/>
              <a:t> &amp;(</a:t>
            </a:r>
            <a:r>
              <a:rPr lang="en-US" sz="2000" i="1"/>
              <a:t>r</a:t>
            </a:r>
            <a:r>
              <a:rPr lang="en-US" sz="2000"/>
              <a:t>’, </a:t>
            </a:r>
            <a:r>
              <a:rPr lang="en-US" sz="2000" i="1"/>
              <a:t>u</a:t>
            </a:r>
            <a:r>
              <a:rPr lang="en-US" sz="2000"/>
              <a:t>) </a:t>
            </a:r>
            <a:r>
              <a:rPr lang="en-US" sz="2000">
                <a:sym typeface="Symbol" panose="05050102010706020507" pitchFamily="18" charset="2"/>
              </a:rPr>
              <a:t></a:t>
            </a:r>
            <a:r>
              <a:rPr lang="en-US" sz="2000"/>
              <a:t> </a:t>
            </a:r>
            <a:r>
              <a:rPr lang="en-US" sz="2000" i="1"/>
              <a:t>UA</a:t>
            </a:r>
            <a:r>
              <a:rPr lang="en-US" sz="2000"/>
              <a:t>)</a:t>
            </a:r>
          </a:p>
          <a:p>
            <a:pPr>
              <a:lnSpc>
                <a:spcPct val="90000"/>
              </a:lnSpc>
            </a:pPr>
            <a:r>
              <a:rPr lang="en-US" sz="2400" i="1"/>
              <a:t>authorized_permissions</a:t>
            </a:r>
            <a:r>
              <a:rPr lang="en-US" sz="2400"/>
              <a:t>: Roles</a:t>
            </a:r>
            <a:r>
              <a:rPr lang="en-US" sz="2400">
                <a:sym typeface="Symbol" panose="05050102010706020507" pitchFamily="18" charset="2"/>
              </a:rPr>
              <a:t> 2</a:t>
            </a:r>
            <a:r>
              <a:rPr lang="en-US" sz="2400" baseline="30000">
                <a:sym typeface="Symbol" panose="05050102010706020507" pitchFamily="18" charset="2"/>
              </a:rPr>
              <a:t>Permissions</a:t>
            </a:r>
            <a:endParaRPr lang="en-US" sz="2400"/>
          </a:p>
          <a:p>
            <a:pPr lvl="1">
              <a:lnSpc>
                <a:spcPct val="90000"/>
              </a:lnSpc>
              <a:buFontTx/>
              <a:buNone/>
            </a:pPr>
            <a:r>
              <a:rPr lang="en-US" sz="2100"/>
              <a:t>		</a:t>
            </a:r>
            <a:r>
              <a:rPr lang="en-US" sz="2100" i="1"/>
              <a:t>authorized_users</a:t>
            </a:r>
            <a:r>
              <a:rPr lang="en-US" sz="2100"/>
              <a:t>(r) = {</a:t>
            </a:r>
            <a:r>
              <a:rPr lang="en-US" sz="2100" i="1"/>
              <a:t>p</a:t>
            </a:r>
            <a:r>
              <a:rPr lang="en-US" sz="2100"/>
              <a:t> | </a:t>
            </a:r>
            <a:r>
              <a:rPr lang="en-US" sz="2100" i="1"/>
              <a:t>r</a:t>
            </a:r>
            <a:r>
              <a:rPr lang="en-US" sz="2100"/>
              <a:t>’ ≥ </a:t>
            </a:r>
            <a:r>
              <a:rPr lang="en-US" sz="2100" i="1"/>
              <a:t>r</a:t>
            </a:r>
            <a:r>
              <a:rPr lang="en-US" sz="2100"/>
              <a:t> &amp;(</a:t>
            </a:r>
            <a:r>
              <a:rPr lang="en-US" sz="2100" i="1"/>
              <a:t>p</a:t>
            </a:r>
            <a:r>
              <a:rPr lang="en-US" sz="2100"/>
              <a:t>, </a:t>
            </a:r>
            <a:r>
              <a:rPr lang="en-US" sz="2100" i="1"/>
              <a:t>r</a:t>
            </a:r>
            <a:r>
              <a:rPr lang="en-US" sz="2100"/>
              <a:t>’) </a:t>
            </a:r>
            <a:r>
              <a:rPr lang="en-US" sz="2100">
                <a:sym typeface="Symbol" panose="05050102010706020507" pitchFamily="18" charset="2"/>
              </a:rPr>
              <a:t></a:t>
            </a:r>
            <a:r>
              <a:rPr lang="en-US" sz="2100"/>
              <a:t> </a:t>
            </a:r>
            <a:r>
              <a:rPr lang="en-US" sz="2100" i="1"/>
              <a:t>PA</a:t>
            </a:r>
            <a:r>
              <a:rPr lang="en-US" sz="2100"/>
              <a:t>) </a:t>
            </a:r>
          </a:p>
          <a:p>
            <a:pPr>
              <a:lnSpc>
                <a:spcPct val="90000"/>
              </a:lnSpc>
            </a:pPr>
            <a:r>
              <a:rPr lang="en-US" sz="2400"/>
              <a:t>RH    Roles x Roles is a partial order</a:t>
            </a:r>
          </a:p>
          <a:p>
            <a:pPr lvl="1">
              <a:lnSpc>
                <a:spcPct val="90000"/>
              </a:lnSpc>
            </a:pPr>
            <a:r>
              <a:rPr lang="en-US" sz="2200"/>
              <a:t>called the inheritance relation </a:t>
            </a:r>
          </a:p>
          <a:p>
            <a:pPr lvl="1">
              <a:lnSpc>
                <a:spcPct val="90000"/>
              </a:lnSpc>
            </a:pPr>
            <a:r>
              <a:rPr lang="en-US" sz="2200"/>
              <a:t>written as ≥. </a:t>
            </a:r>
          </a:p>
          <a:p>
            <a:pPr lvl="1">
              <a:lnSpc>
                <a:spcPct val="90000"/>
              </a:lnSpc>
              <a:buFontTx/>
              <a:buNone/>
            </a:pPr>
            <a:r>
              <a:rPr lang="en-US" sz="1900"/>
              <a:t>(</a:t>
            </a:r>
            <a:r>
              <a:rPr lang="en-US" sz="1900" i="1"/>
              <a:t>r</a:t>
            </a:r>
            <a:r>
              <a:rPr lang="en-US" sz="1900" baseline="-25000"/>
              <a:t>1</a:t>
            </a:r>
            <a:r>
              <a:rPr lang="en-US" sz="1900"/>
              <a:t> ≥ </a:t>
            </a:r>
            <a:r>
              <a:rPr lang="en-US" sz="1900" i="1"/>
              <a:t>r</a:t>
            </a:r>
            <a:r>
              <a:rPr lang="en-US" sz="1900" baseline="-25000"/>
              <a:t>2</a:t>
            </a:r>
            <a:r>
              <a:rPr lang="en-US" sz="1900"/>
              <a:t>) </a:t>
            </a:r>
            <a:r>
              <a:rPr lang="en-US" sz="1900">
                <a:sym typeface="Symbol" panose="05050102010706020507" pitchFamily="18" charset="2"/>
              </a:rPr>
              <a:t></a:t>
            </a:r>
            <a:r>
              <a:rPr lang="en-US" sz="1900"/>
              <a:t> </a:t>
            </a:r>
            <a:r>
              <a:rPr lang="en-US" sz="1900" i="1"/>
              <a:t>authorized_users</a:t>
            </a:r>
            <a:r>
              <a:rPr lang="en-US" sz="1900"/>
              <a:t>(</a:t>
            </a:r>
            <a:r>
              <a:rPr lang="en-US" sz="1900" i="1"/>
              <a:t>r</a:t>
            </a:r>
            <a:r>
              <a:rPr lang="en-US" sz="1900" baseline="-25000"/>
              <a:t>1</a:t>
            </a:r>
            <a:r>
              <a:rPr lang="en-US" sz="1900"/>
              <a:t>) ⊆ </a:t>
            </a:r>
            <a:r>
              <a:rPr lang="en-US" sz="1900" i="1"/>
              <a:t>authorized_users</a:t>
            </a:r>
            <a:r>
              <a:rPr lang="en-US" sz="1900"/>
              <a:t>(</a:t>
            </a:r>
            <a:r>
              <a:rPr lang="en-US" sz="1900" i="1"/>
              <a:t>r</a:t>
            </a:r>
            <a:r>
              <a:rPr lang="en-US" sz="1900" baseline="-25000"/>
              <a:t>2</a:t>
            </a:r>
            <a:r>
              <a:rPr lang="en-US" sz="1900"/>
              <a:t>) &amp;</a:t>
            </a:r>
          </a:p>
          <a:p>
            <a:pPr lvl="1">
              <a:lnSpc>
                <a:spcPct val="90000"/>
              </a:lnSpc>
              <a:buFontTx/>
              <a:buNone/>
            </a:pPr>
            <a:r>
              <a:rPr lang="en-US" sz="1900" i="1"/>
              <a:t>authorized_permisssions</a:t>
            </a:r>
            <a:r>
              <a:rPr lang="en-US" sz="1900"/>
              <a:t>(</a:t>
            </a:r>
            <a:r>
              <a:rPr lang="en-US" sz="1900" i="1"/>
              <a:t>r</a:t>
            </a:r>
            <a:r>
              <a:rPr lang="en-US" sz="1900" baseline="-25000"/>
              <a:t>2</a:t>
            </a:r>
            <a:r>
              <a:rPr lang="en-US" sz="1900"/>
              <a:t>) ⊆ </a:t>
            </a:r>
            <a:r>
              <a:rPr lang="en-US" sz="1900" i="1"/>
              <a:t>authorized_permisssions</a:t>
            </a:r>
            <a:r>
              <a:rPr lang="en-US" sz="1900"/>
              <a:t>(</a:t>
            </a:r>
            <a:r>
              <a:rPr lang="en-US" sz="1900" i="1"/>
              <a:t>r</a:t>
            </a:r>
            <a:r>
              <a:rPr lang="en-US" sz="1900" baseline="-25000"/>
              <a:t>1</a:t>
            </a:r>
            <a:r>
              <a:rPr lang="en-US" sz="1900"/>
              <a:t>)</a:t>
            </a:r>
          </a:p>
        </p:txBody>
      </p:sp>
      <p:graphicFrame>
        <p:nvGraphicFramePr>
          <p:cNvPr id="54276" name="Object 4"/>
          <p:cNvGraphicFramePr>
            <a:graphicFrameLocks noGrp="1" noChangeAspect="1"/>
          </p:cNvGraphicFramePr>
          <p:nvPr>
            <p:ph sz="half" idx="2"/>
            <p:custDataLst>
              <p:tags r:id="rId4"/>
            </p:custDataLst>
          </p:nvPr>
        </p:nvGraphicFramePr>
        <p:xfrm>
          <a:off x="1905000" y="3429000"/>
          <a:ext cx="228600" cy="219075"/>
        </p:xfrm>
        <a:graphic>
          <a:graphicData uri="http://schemas.openxmlformats.org/presentationml/2006/ole">
            <mc:AlternateContent xmlns:mc="http://schemas.openxmlformats.org/markup-compatibility/2006">
              <mc:Choice xmlns:v="urn:schemas-microsoft-com:vml" Requires="v">
                <p:oleObj spid="_x0000_s1056" name="Equation" r:id="rId6" imgW="152268" imgH="152268" progId="Equation.3">
                  <p:embed/>
                </p:oleObj>
              </mc:Choice>
              <mc:Fallback>
                <p:oleObj name="Equation" r:id="rId6" imgW="152268" imgH="15226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429000"/>
                        <a:ext cx="228600"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7"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8414B21-1F1A-4478-9086-7D28A2F4E781}" type="slidenum">
              <a:rPr lang="en-US">
                <a:solidFill>
                  <a:schemeClr val="bg2"/>
                </a:solidFill>
                <a:latin typeface="Arial" panose="020B0604020202020204" pitchFamily="34" charset="0"/>
              </a:rPr>
              <a:pPr/>
              <a:t>63</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3823752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custDataLst>
              <p:tags r:id="rId1"/>
            </p:custDataLst>
          </p:nvPr>
        </p:nvSpPr>
        <p:spPr>
          <a:xfrm>
            <a:off x="1066800" y="381000"/>
            <a:ext cx="2590800" cy="944563"/>
          </a:xfrm>
        </p:spPr>
        <p:txBody>
          <a:bodyPr/>
          <a:lstStyle/>
          <a:p>
            <a:r>
              <a:rPr lang="en-US"/>
              <a:t>Example</a:t>
            </a:r>
          </a:p>
        </p:txBody>
      </p:sp>
      <p:grpSp>
        <p:nvGrpSpPr>
          <p:cNvPr id="55299" name="Group 3"/>
          <p:cNvGrpSpPr>
            <a:grpSpLocks/>
          </p:cNvGrpSpPr>
          <p:nvPr>
            <p:custDataLst>
              <p:tags r:id="rId2"/>
            </p:custDataLst>
          </p:nvPr>
        </p:nvGrpSpPr>
        <p:grpSpPr bwMode="auto">
          <a:xfrm>
            <a:off x="304800" y="304800"/>
            <a:ext cx="5943600" cy="5181600"/>
            <a:chOff x="96" y="144"/>
            <a:chExt cx="4224" cy="3984"/>
          </a:xfrm>
        </p:grpSpPr>
        <p:pic>
          <p:nvPicPr>
            <p:cNvPr id="55302" name="Picture 4" descr="hier"/>
            <p:cNvPicPr>
              <a:picLocks noChangeAspect="1" noChangeArrowheads="1"/>
            </p:cNvPicPr>
            <p:nvPr>
              <p:custDataLst>
                <p:tags r:id="rId4"/>
              </p:custDataLst>
            </p:nvPr>
          </p:nvPicPr>
          <p:blipFill>
            <a:blip r:embed="rId36">
              <a:extLst>
                <a:ext uri="{28A0092B-C50C-407E-A947-70E740481C1C}">
                  <a14:useLocalDpi xmlns:a14="http://schemas.microsoft.com/office/drawing/2010/main" val="0"/>
                </a:ext>
              </a:extLst>
            </a:blip>
            <a:srcRect/>
            <a:stretch>
              <a:fillRect/>
            </a:stretch>
          </p:blipFill>
          <p:spPr bwMode="auto">
            <a:xfrm>
              <a:off x="96" y="816"/>
              <a:ext cx="3970" cy="2938"/>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pic>
        <p:sp>
          <p:nvSpPr>
            <p:cNvPr id="55303" name="Line 5"/>
            <p:cNvSpPr>
              <a:spLocks noChangeShapeType="1"/>
            </p:cNvSpPr>
            <p:nvPr>
              <p:custDataLst>
                <p:tags r:id="rId5"/>
              </p:custDataLst>
            </p:nvPr>
          </p:nvSpPr>
          <p:spPr bwMode="auto">
            <a:xfrm flipH="1">
              <a:off x="912" y="2736"/>
              <a:ext cx="192" cy="288"/>
            </a:xfrm>
            <a:prstGeom prst="line">
              <a:avLst/>
            </a:prstGeom>
            <a:noFill/>
            <a:ln w="9525">
              <a:solidFill>
                <a:srgbClr val="00CCFF"/>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4" name="Oval 6"/>
            <p:cNvSpPr>
              <a:spLocks noChangeArrowheads="1"/>
            </p:cNvSpPr>
            <p:nvPr>
              <p:custDataLst>
                <p:tags r:id="rId6"/>
              </p:custDataLst>
            </p:nvPr>
          </p:nvSpPr>
          <p:spPr bwMode="auto">
            <a:xfrm>
              <a:off x="576" y="3024"/>
              <a:ext cx="480" cy="528"/>
            </a:xfrm>
            <a:prstGeom prst="ellipse">
              <a:avLst/>
            </a:prstGeom>
            <a:solidFill>
              <a:schemeClr val="accent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p</a:t>
              </a:r>
              <a:r>
                <a:rPr lang="en-US" baseline="-25000">
                  <a:latin typeface="Arial" panose="020B0604020202020204" pitchFamily="34" charset="0"/>
                </a:rPr>
                <a:t>x</a:t>
              </a:r>
              <a:r>
                <a:rPr lang="en-US">
                  <a:latin typeface="Arial" panose="020B0604020202020204" pitchFamily="34" charset="0"/>
                </a:rPr>
                <a:t>, p</a:t>
              </a:r>
              <a:r>
                <a:rPr lang="en-US" baseline="-25000">
                  <a:latin typeface="Arial" panose="020B0604020202020204" pitchFamily="34" charset="0"/>
                </a:rPr>
                <a:t>y</a:t>
              </a:r>
              <a:endParaRPr lang="en-US">
                <a:latin typeface="Arial" panose="020B0604020202020204" pitchFamily="34" charset="0"/>
              </a:endParaRPr>
            </a:p>
          </p:txBody>
        </p:sp>
        <p:sp>
          <p:nvSpPr>
            <p:cNvPr id="55305" name="Oval 7"/>
            <p:cNvSpPr>
              <a:spLocks noChangeArrowheads="1"/>
            </p:cNvSpPr>
            <p:nvPr>
              <p:custDataLst>
                <p:tags r:id="rId7"/>
              </p:custDataLst>
            </p:nvPr>
          </p:nvSpPr>
          <p:spPr bwMode="auto">
            <a:xfrm>
              <a:off x="1872" y="3600"/>
              <a:ext cx="480" cy="528"/>
            </a:xfrm>
            <a:prstGeom prst="ellipse">
              <a:avLst/>
            </a:prstGeom>
            <a:solidFill>
              <a:schemeClr val="accent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p</a:t>
              </a:r>
              <a:r>
                <a:rPr lang="en-US" baseline="-25000">
                  <a:latin typeface="Arial" panose="020B0604020202020204" pitchFamily="34" charset="0"/>
                </a:rPr>
                <a:t>1</a:t>
              </a:r>
              <a:r>
                <a:rPr lang="en-US">
                  <a:latin typeface="Arial" panose="020B0604020202020204" pitchFamily="34" charset="0"/>
                </a:rPr>
                <a:t>, p</a:t>
              </a:r>
              <a:r>
                <a:rPr lang="en-US" baseline="-25000">
                  <a:latin typeface="Arial" panose="020B0604020202020204" pitchFamily="34" charset="0"/>
                </a:rPr>
                <a:t>2</a:t>
              </a:r>
              <a:endParaRPr lang="en-US">
                <a:latin typeface="Arial" panose="020B0604020202020204" pitchFamily="34" charset="0"/>
              </a:endParaRPr>
            </a:p>
          </p:txBody>
        </p:sp>
        <p:sp>
          <p:nvSpPr>
            <p:cNvPr id="55306" name="Line 8"/>
            <p:cNvSpPr>
              <a:spLocks noChangeShapeType="1"/>
            </p:cNvSpPr>
            <p:nvPr>
              <p:custDataLst>
                <p:tags r:id="rId8"/>
              </p:custDataLst>
            </p:nvPr>
          </p:nvSpPr>
          <p:spPr bwMode="auto">
            <a:xfrm>
              <a:off x="2112" y="3360"/>
              <a:ext cx="0" cy="240"/>
            </a:xfrm>
            <a:prstGeom prst="line">
              <a:avLst/>
            </a:prstGeom>
            <a:noFill/>
            <a:ln w="9525">
              <a:solidFill>
                <a:srgbClr val="00CCFF"/>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Oval 9"/>
            <p:cNvSpPr>
              <a:spLocks noChangeArrowheads="1"/>
            </p:cNvSpPr>
            <p:nvPr>
              <p:custDataLst>
                <p:tags r:id="rId9"/>
              </p:custDataLst>
            </p:nvPr>
          </p:nvSpPr>
          <p:spPr bwMode="auto">
            <a:xfrm>
              <a:off x="144" y="2112"/>
              <a:ext cx="480" cy="528"/>
            </a:xfrm>
            <a:prstGeom prst="ellipse">
              <a:avLst/>
            </a:prstGeom>
            <a:solidFill>
              <a:schemeClr val="accent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p</a:t>
              </a:r>
              <a:r>
                <a:rPr lang="en-US" baseline="-25000">
                  <a:latin typeface="Arial" panose="020B0604020202020204" pitchFamily="34" charset="0"/>
                </a:rPr>
                <a:t>a</a:t>
              </a:r>
              <a:r>
                <a:rPr lang="en-US">
                  <a:latin typeface="Arial" panose="020B0604020202020204" pitchFamily="34" charset="0"/>
                </a:rPr>
                <a:t>, p</a:t>
              </a:r>
              <a:r>
                <a:rPr lang="en-US" baseline="-25000">
                  <a:latin typeface="Arial" panose="020B0604020202020204" pitchFamily="34" charset="0"/>
                </a:rPr>
                <a:t>b</a:t>
              </a:r>
            </a:p>
          </p:txBody>
        </p:sp>
        <p:sp>
          <p:nvSpPr>
            <p:cNvPr id="55308" name="Line 10"/>
            <p:cNvSpPr>
              <a:spLocks noChangeShapeType="1"/>
            </p:cNvSpPr>
            <p:nvPr>
              <p:custDataLst>
                <p:tags r:id="rId10"/>
              </p:custDataLst>
            </p:nvPr>
          </p:nvSpPr>
          <p:spPr bwMode="auto">
            <a:xfrm flipH="1">
              <a:off x="576" y="2016"/>
              <a:ext cx="432" cy="192"/>
            </a:xfrm>
            <a:prstGeom prst="line">
              <a:avLst/>
            </a:prstGeom>
            <a:noFill/>
            <a:ln w="9525">
              <a:solidFill>
                <a:srgbClr val="00CCFF"/>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5309" name="Group 11"/>
            <p:cNvGrpSpPr>
              <a:grpSpLocks/>
            </p:cNvGrpSpPr>
            <p:nvPr/>
          </p:nvGrpSpPr>
          <p:grpSpPr bwMode="auto">
            <a:xfrm>
              <a:off x="1728" y="2112"/>
              <a:ext cx="576" cy="624"/>
              <a:chOff x="2832" y="1728"/>
              <a:chExt cx="576" cy="624"/>
            </a:xfrm>
          </p:grpSpPr>
          <p:sp>
            <p:nvSpPr>
              <p:cNvPr id="55337" name="Oval 12"/>
              <p:cNvSpPr>
                <a:spLocks noChangeArrowheads="1"/>
              </p:cNvSpPr>
              <p:nvPr>
                <p:custDataLst>
                  <p:tags r:id="rId33"/>
                </p:custDataLst>
              </p:nvPr>
            </p:nvSpPr>
            <p:spPr bwMode="auto">
              <a:xfrm>
                <a:off x="2832" y="1728"/>
                <a:ext cx="576" cy="624"/>
              </a:xfrm>
              <a:prstGeom prst="ellipse">
                <a:avLst/>
              </a:prstGeom>
              <a:solidFill>
                <a:schemeClr val="accent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p</a:t>
                </a:r>
                <a:r>
                  <a:rPr lang="en-US" baseline="-25000">
                    <a:latin typeface="Arial" panose="020B0604020202020204" pitchFamily="34" charset="0"/>
                  </a:rPr>
                  <a:t>x</a:t>
                </a:r>
                <a:r>
                  <a:rPr lang="en-US">
                    <a:latin typeface="Arial" panose="020B0604020202020204" pitchFamily="34" charset="0"/>
                  </a:rPr>
                  <a:t>, p</a:t>
                </a:r>
                <a:r>
                  <a:rPr lang="en-US" baseline="-25000">
                    <a:latin typeface="Arial" panose="020B0604020202020204" pitchFamily="34" charset="0"/>
                  </a:rPr>
                  <a:t>y</a:t>
                </a:r>
                <a:endParaRPr lang="en-US">
                  <a:latin typeface="Arial" panose="020B0604020202020204" pitchFamily="34" charset="0"/>
                </a:endParaRPr>
              </a:p>
            </p:txBody>
          </p:sp>
          <p:sp>
            <p:nvSpPr>
              <p:cNvPr id="55338" name="Oval 13"/>
              <p:cNvSpPr>
                <a:spLocks noChangeArrowheads="1"/>
              </p:cNvSpPr>
              <p:nvPr>
                <p:custDataLst>
                  <p:tags r:id="rId34"/>
                </p:custDataLst>
              </p:nvPr>
            </p:nvSpPr>
            <p:spPr bwMode="auto">
              <a:xfrm>
                <a:off x="2880" y="1776"/>
                <a:ext cx="480" cy="528"/>
              </a:xfrm>
              <a:prstGeom prst="ellipse">
                <a:avLst/>
              </a:prstGeom>
              <a:solidFill>
                <a:srgbClr val="A5334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solidFill>
                      <a:srgbClr val="F5F271"/>
                    </a:solidFill>
                    <a:latin typeface="Arial" panose="020B0604020202020204" pitchFamily="34" charset="0"/>
                  </a:rPr>
                  <a:t>e</a:t>
                </a:r>
                <a:r>
                  <a:rPr lang="en-US" baseline="-25000">
                    <a:solidFill>
                      <a:srgbClr val="F5F271"/>
                    </a:solidFill>
                    <a:latin typeface="Arial" panose="020B0604020202020204" pitchFamily="34" charset="0"/>
                  </a:rPr>
                  <a:t>1</a:t>
                </a:r>
                <a:r>
                  <a:rPr lang="en-US">
                    <a:solidFill>
                      <a:srgbClr val="F5F271"/>
                    </a:solidFill>
                    <a:latin typeface="Arial" panose="020B0604020202020204" pitchFamily="34" charset="0"/>
                  </a:rPr>
                  <a:t>, e</a:t>
                </a:r>
                <a:r>
                  <a:rPr lang="en-US" baseline="-25000">
                    <a:solidFill>
                      <a:srgbClr val="F5F271"/>
                    </a:solidFill>
                    <a:latin typeface="Arial" panose="020B0604020202020204" pitchFamily="34" charset="0"/>
                  </a:rPr>
                  <a:t>2</a:t>
                </a:r>
                <a:endParaRPr lang="en-US">
                  <a:solidFill>
                    <a:srgbClr val="F5F271"/>
                  </a:solidFill>
                  <a:latin typeface="Arial" panose="020B0604020202020204" pitchFamily="34" charset="0"/>
                </a:endParaRPr>
              </a:p>
            </p:txBody>
          </p:sp>
        </p:grpSp>
        <p:sp>
          <p:nvSpPr>
            <p:cNvPr id="55310" name="Line 14"/>
            <p:cNvSpPr>
              <a:spLocks noChangeShapeType="1"/>
            </p:cNvSpPr>
            <p:nvPr>
              <p:custDataLst>
                <p:tags r:id="rId11"/>
              </p:custDataLst>
            </p:nvPr>
          </p:nvSpPr>
          <p:spPr bwMode="auto">
            <a:xfrm>
              <a:off x="2064" y="2736"/>
              <a:ext cx="96" cy="240"/>
            </a:xfrm>
            <a:prstGeom prst="line">
              <a:avLst/>
            </a:prstGeom>
            <a:noFill/>
            <a:ln w="9525">
              <a:solidFill>
                <a:srgbClr val="00CCFF"/>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5311" name="Group 15"/>
            <p:cNvGrpSpPr>
              <a:grpSpLocks/>
            </p:cNvGrpSpPr>
            <p:nvPr/>
          </p:nvGrpSpPr>
          <p:grpSpPr bwMode="auto">
            <a:xfrm>
              <a:off x="1680" y="1440"/>
              <a:ext cx="576" cy="624"/>
              <a:chOff x="2832" y="1728"/>
              <a:chExt cx="576" cy="624"/>
            </a:xfrm>
          </p:grpSpPr>
          <p:sp>
            <p:nvSpPr>
              <p:cNvPr id="55335" name="Oval 16"/>
              <p:cNvSpPr>
                <a:spLocks noChangeArrowheads="1"/>
              </p:cNvSpPr>
              <p:nvPr>
                <p:custDataLst>
                  <p:tags r:id="rId31"/>
                </p:custDataLst>
              </p:nvPr>
            </p:nvSpPr>
            <p:spPr bwMode="auto">
              <a:xfrm>
                <a:off x="2832" y="1728"/>
                <a:ext cx="576" cy="624"/>
              </a:xfrm>
              <a:prstGeom prst="ellipse">
                <a:avLst/>
              </a:prstGeom>
              <a:solidFill>
                <a:schemeClr val="accent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p</a:t>
                </a:r>
                <a:r>
                  <a:rPr lang="en-US" baseline="-25000">
                    <a:latin typeface="Arial" panose="020B0604020202020204" pitchFamily="34" charset="0"/>
                  </a:rPr>
                  <a:t>x</a:t>
                </a:r>
                <a:r>
                  <a:rPr lang="en-US">
                    <a:latin typeface="Arial" panose="020B0604020202020204" pitchFamily="34" charset="0"/>
                  </a:rPr>
                  <a:t>, p</a:t>
                </a:r>
                <a:r>
                  <a:rPr lang="en-US" baseline="-25000">
                    <a:latin typeface="Arial" panose="020B0604020202020204" pitchFamily="34" charset="0"/>
                  </a:rPr>
                  <a:t>y</a:t>
                </a:r>
                <a:endParaRPr lang="en-US">
                  <a:latin typeface="Arial" panose="020B0604020202020204" pitchFamily="34" charset="0"/>
                </a:endParaRPr>
              </a:p>
            </p:txBody>
          </p:sp>
          <p:sp>
            <p:nvSpPr>
              <p:cNvPr id="55336" name="Oval 17"/>
              <p:cNvSpPr>
                <a:spLocks noChangeArrowheads="1"/>
              </p:cNvSpPr>
              <p:nvPr>
                <p:custDataLst>
                  <p:tags r:id="rId32"/>
                </p:custDataLst>
              </p:nvPr>
            </p:nvSpPr>
            <p:spPr bwMode="auto">
              <a:xfrm>
                <a:off x="2880" y="1776"/>
                <a:ext cx="480" cy="528"/>
              </a:xfrm>
              <a:prstGeom prst="ellipse">
                <a:avLst/>
              </a:prstGeom>
              <a:solidFill>
                <a:srgbClr val="A5334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solidFill>
                      <a:srgbClr val="F5F271"/>
                    </a:solidFill>
                    <a:latin typeface="Arial" panose="020B0604020202020204" pitchFamily="34" charset="0"/>
                  </a:rPr>
                  <a:t>e</a:t>
                </a:r>
                <a:r>
                  <a:rPr lang="en-US" baseline="-25000">
                    <a:solidFill>
                      <a:srgbClr val="F5F271"/>
                    </a:solidFill>
                    <a:latin typeface="Arial" panose="020B0604020202020204" pitchFamily="34" charset="0"/>
                  </a:rPr>
                  <a:t>3</a:t>
                </a:r>
                <a:r>
                  <a:rPr lang="en-US">
                    <a:solidFill>
                      <a:srgbClr val="F5F271"/>
                    </a:solidFill>
                    <a:latin typeface="Arial" panose="020B0604020202020204" pitchFamily="34" charset="0"/>
                  </a:rPr>
                  <a:t>, e</a:t>
                </a:r>
                <a:r>
                  <a:rPr lang="en-US" baseline="-25000">
                    <a:solidFill>
                      <a:srgbClr val="F5F271"/>
                    </a:solidFill>
                    <a:latin typeface="Arial" panose="020B0604020202020204" pitchFamily="34" charset="0"/>
                  </a:rPr>
                  <a:t>4</a:t>
                </a:r>
                <a:endParaRPr lang="en-US">
                  <a:solidFill>
                    <a:srgbClr val="F5F271"/>
                  </a:solidFill>
                  <a:latin typeface="Arial" panose="020B0604020202020204" pitchFamily="34" charset="0"/>
                </a:endParaRPr>
              </a:p>
            </p:txBody>
          </p:sp>
        </p:grpSp>
        <p:sp>
          <p:nvSpPr>
            <p:cNvPr id="55312" name="Line 18"/>
            <p:cNvSpPr>
              <a:spLocks noChangeShapeType="1"/>
            </p:cNvSpPr>
            <p:nvPr>
              <p:custDataLst>
                <p:tags r:id="rId12"/>
              </p:custDataLst>
            </p:nvPr>
          </p:nvSpPr>
          <p:spPr bwMode="auto">
            <a:xfrm flipH="1">
              <a:off x="1536" y="2016"/>
              <a:ext cx="240" cy="384"/>
            </a:xfrm>
            <a:prstGeom prst="line">
              <a:avLst/>
            </a:prstGeom>
            <a:noFill/>
            <a:ln w="9525">
              <a:solidFill>
                <a:srgbClr val="00CCFF"/>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5313" name="Group 19"/>
            <p:cNvGrpSpPr>
              <a:grpSpLocks/>
            </p:cNvGrpSpPr>
            <p:nvPr/>
          </p:nvGrpSpPr>
          <p:grpSpPr bwMode="auto">
            <a:xfrm>
              <a:off x="240" y="1056"/>
              <a:ext cx="576" cy="624"/>
              <a:chOff x="2832" y="1728"/>
              <a:chExt cx="576" cy="624"/>
            </a:xfrm>
          </p:grpSpPr>
          <p:sp>
            <p:nvSpPr>
              <p:cNvPr id="55333" name="Oval 20"/>
              <p:cNvSpPr>
                <a:spLocks noChangeArrowheads="1"/>
              </p:cNvSpPr>
              <p:nvPr>
                <p:custDataLst>
                  <p:tags r:id="rId29"/>
                </p:custDataLst>
              </p:nvPr>
            </p:nvSpPr>
            <p:spPr bwMode="auto">
              <a:xfrm>
                <a:off x="2832" y="1728"/>
                <a:ext cx="576" cy="624"/>
              </a:xfrm>
              <a:prstGeom prst="ellipse">
                <a:avLst/>
              </a:prstGeom>
              <a:solidFill>
                <a:schemeClr val="accent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p</a:t>
                </a:r>
                <a:r>
                  <a:rPr lang="en-US" baseline="-25000">
                    <a:latin typeface="Arial" panose="020B0604020202020204" pitchFamily="34" charset="0"/>
                  </a:rPr>
                  <a:t>x</a:t>
                </a:r>
                <a:r>
                  <a:rPr lang="en-US">
                    <a:latin typeface="Arial" panose="020B0604020202020204" pitchFamily="34" charset="0"/>
                  </a:rPr>
                  <a:t>, p</a:t>
                </a:r>
                <a:r>
                  <a:rPr lang="en-US" baseline="-25000">
                    <a:latin typeface="Arial" panose="020B0604020202020204" pitchFamily="34" charset="0"/>
                  </a:rPr>
                  <a:t>y</a:t>
                </a:r>
                <a:endParaRPr lang="en-US">
                  <a:latin typeface="Arial" panose="020B0604020202020204" pitchFamily="34" charset="0"/>
                </a:endParaRPr>
              </a:p>
            </p:txBody>
          </p:sp>
          <p:sp>
            <p:nvSpPr>
              <p:cNvPr id="55334" name="Oval 21"/>
              <p:cNvSpPr>
                <a:spLocks noChangeArrowheads="1"/>
              </p:cNvSpPr>
              <p:nvPr>
                <p:custDataLst>
                  <p:tags r:id="rId30"/>
                </p:custDataLst>
              </p:nvPr>
            </p:nvSpPr>
            <p:spPr bwMode="auto">
              <a:xfrm>
                <a:off x="2880" y="1776"/>
                <a:ext cx="480" cy="528"/>
              </a:xfrm>
              <a:prstGeom prst="ellipse">
                <a:avLst/>
              </a:prstGeom>
              <a:solidFill>
                <a:srgbClr val="A5334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solidFill>
                      <a:srgbClr val="F5F271"/>
                    </a:solidFill>
                    <a:latin typeface="Arial" panose="020B0604020202020204" pitchFamily="34" charset="0"/>
                  </a:rPr>
                  <a:t>e</a:t>
                </a:r>
                <a:r>
                  <a:rPr lang="en-US" baseline="-25000">
                    <a:solidFill>
                      <a:srgbClr val="F5F271"/>
                    </a:solidFill>
                    <a:latin typeface="Arial" panose="020B0604020202020204" pitchFamily="34" charset="0"/>
                  </a:rPr>
                  <a:t>5</a:t>
                </a:r>
                <a:endParaRPr lang="en-US">
                  <a:solidFill>
                    <a:srgbClr val="F5F271"/>
                  </a:solidFill>
                  <a:latin typeface="Arial" panose="020B0604020202020204" pitchFamily="34" charset="0"/>
                </a:endParaRPr>
              </a:p>
            </p:txBody>
          </p:sp>
        </p:grpSp>
        <p:sp>
          <p:nvSpPr>
            <p:cNvPr id="55314" name="Line 22"/>
            <p:cNvSpPr>
              <a:spLocks noChangeShapeType="1"/>
            </p:cNvSpPr>
            <p:nvPr>
              <p:custDataLst>
                <p:tags r:id="rId13"/>
              </p:custDataLst>
            </p:nvPr>
          </p:nvSpPr>
          <p:spPr bwMode="auto">
            <a:xfrm>
              <a:off x="816" y="1440"/>
              <a:ext cx="192" cy="240"/>
            </a:xfrm>
            <a:prstGeom prst="line">
              <a:avLst/>
            </a:prstGeom>
            <a:noFill/>
            <a:ln w="9525">
              <a:solidFill>
                <a:srgbClr val="00CCFF"/>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5315" name="Group 23"/>
            <p:cNvGrpSpPr>
              <a:grpSpLocks/>
            </p:cNvGrpSpPr>
            <p:nvPr/>
          </p:nvGrpSpPr>
          <p:grpSpPr bwMode="auto">
            <a:xfrm>
              <a:off x="3744" y="1680"/>
              <a:ext cx="576" cy="624"/>
              <a:chOff x="2832" y="1728"/>
              <a:chExt cx="576" cy="624"/>
            </a:xfrm>
          </p:grpSpPr>
          <p:sp>
            <p:nvSpPr>
              <p:cNvPr id="55331" name="Oval 24"/>
              <p:cNvSpPr>
                <a:spLocks noChangeArrowheads="1"/>
              </p:cNvSpPr>
              <p:nvPr>
                <p:custDataLst>
                  <p:tags r:id="rId27"/>
                </p:custDataLst>
              </p:nvPr>
            </p:nvSpPr>
            <p:spPr bwMode="auto">
              <a:xfrm>
                <a:off x="2832" y="1728"/>
                <a:ext cx="576" cy="624"/>
              </a:xfrm>
              <a:prstGeom prst="ellipse">
                <a:avLst/>
              </a:prstGeom>
              <a:solidFill>
                <a:schemeClr val="accent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p</a:t>
                </a:r>
                <a:r>
                  <a:rPr lang="en-US" baseline="-25000">
                    <a:latin typeface="Arial" panose="020B0604020202020204" pitchFamily="34" charset="0"/>
                  </a:rPr>
                  <a:t>x</a:t>
                </a:r>
                <a:r>
                  <a:rPr lang="en-US">
                    <a:latin typeface="Arial" panose="020B0604020202020204" pitchFamily="34" charset="0"/>
                  </a:rPr>
                  <a:t>, p</a:t>
                </a:r>
                <a:r>
                  <a:rPr lang="en-US" baseline="-25000">
                    <a:latin typeface="Arial" panose="020B0604020202020204" pitchFamily="34" charset="0"/>
                  </a:rPr>
                  <a:t>y</a:t>
                </a:r>
                <a:endParaRPr lang="en-US">
                  <a:latin typeface="Arial" panose="020B0604020202020204" pitchFamily="34" charset="0"/>
                </a:endParaRPr>
              </a:p>
            </p:txBody>
          </p:sp>
          <p:sp>
            <p:nvSpPr>
              <p:cNvPr id="55332" name="Oval 25"/>
              <p:cNvSpPr>
                <a:spLocks noChangeArrowheads="1"/>
              </p:cNvSpPr>
              <p:nvPr>
                <p:custDataLst>
                  <p:tags r:id="rId28"/>
                </p:custDataLst>
              </p:nvPr>
            </p:nvSpPr>
            <p:spPr bwMode="auto">
              <a:xfrm>
                <a:off x="2880" y="1776"/>
                <a:ext cx="480" cy="528"/>
              </a:xfrm>
              <a:prstGeom prst="ellipse">
                <a:avLst/>
              </a:prstGeom>
              <a:solidFill>
                <a:srgbClr val="A5334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solidFill>
                      <a:srgbClr val="F5F271"/>
                    </a:solidFill>
                    <a:latin typeface="Arial" panose="020B0604020202020204" pitchFamily="34" charset="0"/>
                  </a:rPr>
                  <a:t>e</a:t>
                </a:r>
                <a:r>
                  <a:rPr lang="en-US" baseline="-25000">
                    <a:solidFill>
                      <a:srgbClr val="F5F271"/>
                    </a:solidFill>
                    <a:latin typeface="Arial" panose="020B0604020202020204" pitchFamily="34" charset="0"/>
                  </a:rPr>
                  <a:t>6</a:t>
                </a:r>
                <a:r>
                  <a:rPr lang="en-US">
                    <a:solidFill>
                      <a:srgbClr val="F5F271"/>
                    </a:solidFill>
                    <a:latin typeface="Arial" panose="020B0604020202020204" pitchFamily="34" charset="0"/>
                  </a:rPr>
                  <a:t>, e</a:t>
                </a:r>
                <a:r>
                  <a:rPr lang="en-US" baseline="-25000">
                    <a:solidFill>
                      <a:srgbClr val="F5F271"/>
                    </a:solidFill>
                    <a:latin typeface="Arial" panose="020B0604020202020204" pitchFamily="34" charset="0"/>
                  </a:rPr>
                  <a:t>7</a:t>
                </a:r>
                <a:endParaRPr lang="en-US">
                  <a:solidFill>
                    <a:srgbClr val="F5F271"/>
                  </a:solidFill>
                  <a:latin typeface="Arial" panose="020B0604020202020204" pitchFamily="34" charset="0"/>
                </a:endParaRPr>
              </a:p>
            </p:txBody>
          </p:sp>
        </p:grpSp>
        <p:sp>
          <p:nvSpPr>
            <p:cNvPr id="55316" name="Line 26"/>
            <p:cNvSpPr>
              <a:spLocks noChangeShapeType="1"/>
            </p:cNvSpPr>
            <p:nvPr>
              <p:custDataLst>
                <p:tags r:id="rId14"/>
              </p:custDataLst>
            </p:nvPr>
          </p:nvSpPr>
          <p:spPr bwMode="auto">
            <a:xfrm flipH="1">
              <a:off x="3600" y="2208"/>
              <a:ext cx="192" cy="240"/>
            </a:xfrm>
            <a:prstGeom prst="line">
              <a:avLst/>
            </a:prstGeom>
            <a:noFill/>
            <a:ln w="9525">
              <a:solidFill>
                <a:srgbClr val="00CCFF"/>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5317" name="Group 27"/>
            <p:cNvGrpSpPr>
              <a:grpSpLocks/>
            </p:cNvGrpSpPr>
            <p:nvPr/>
          </p:nvGrpSpPr>
          <p:grpSpPr bwMode="auto">
            <a:xfrm>
              <a:off x="3312" y="720"/>
              <a:ext cx="576" cy="624"/>
              <a:chOff x="2832" y="1728"/>
              <a:chExt cx="576" cy="624"/>
            </a:xfrm>
          </p:grpSpPr>
          <p:sp>
            <p:nvSpPr>
              <p:cNvPr id="55329" name="Oval 28"/>
              <p:cNvSpPr>
                <a:spLocks noChangeArrowheads="1"/>
              </p:cNvSpPr>
              <p:nvPr>
                <p:custDataLst>
                  <p:tags r:id="rId25"/>
                </p:custDataLst>
              </p:nvPr>
            </p:nvSpPr>
            <p:spPr bwMode="auto">
              <a:xfrm>
                <a:off x="2832" y="1728"/>
                <a:ext cx="576" cy="624"/>
              </a:xfrm>
              <a:prstGeom prst="ellipse">
                <a:avLst/>
              </a:prstGeom>
              <a:solidFill>
                <a:schemeClr val="accent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p</a:t>
                </a:r>
                <a:r>
                  <a:rPr lang="en-US" baseline="-25000">
                    <a:latin typeface="Arial" panose="020B0604020202020204" pitchFamily="34" charset="0"/>
                  </a:rPr>
                  <a:t>x</a:t>
                </a:r>
                <a:r>
                  <a:rPr lang="en-US">
                    <a:latin typeface="Arial" panose="020B0604020202020204" pitchFamily="34" charset="0"/>
                  </a:rPr>
                  <a:t>, p</a:t>
                </a:r>
                <a:r>
                  <a:rPr lang="en-US" baseline="-25000">
                    <a:latin typeface="Arial" panose="020B0604020202020204" pitchFamily="34" charset="0"/>
                  </a:rPr>
                  <a:t>y</a:t>
                </a:r>
                <a:endParaRPr lang="en-US">
                  <a:latin typeface="Arial" panose="020B0604020202020204" pitchFamily="34" charset="0"/>
                </a:endParaRPr>
              </a:p>
            </p:txBody>
          </p:sp>
          <p:sp>
            <p:nvSpPr>
              <p:cNvPr id="55330" name="Oval 29"/>
              <p:cNvSpPr>
                <a:spLocks noChangeArrowheads="1"/>
              </p:cNvSpPr>
              <p:nvPr>
                <p:custDataLst>
                  <p:tags r:id="rId26"/>
                </p:custDataLst>
              </p:nvPr>
            </p:nvSpPr>
            <p:spPr bwMode="auto">
              <a:xfrm>
                <a:off x="2880" y="1776"/>
                <a:ext cx="480" cy="528"/>
              </a:xfrm>
              <a:prstGeom prst="ellipse">
                <a:avLst/>
              </a:prstGeom>
              <a:solidFill>
                <a:srgbClr val="A5334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solidFill>
                      <a:srgbClr val="F5F271"/>
                    </a:solidFill>
                    <a:latin typeface="Arial" panose="020B0604020202020204" pitchFamily="34" charset="0"/>
                  </a:rPr>
                  <a:t>e</a:t>
                </a:r>
                <a:r>
                  <a:rPr lang="en-US" baseline="-25000">
                    <a:solidFill>
                      <a:srgbClr val="F5F271"/>
                    </a:solidFill>
                    <a:latin typeface="Arial" panose="020B0604020202020204" pitchFamily="34" charset="0"/>
                  </a:rPr>
                  <a:t>8</a:t>
                </a:r>
                <a:r>
                  <a:rPr lang="en-US">
                    <a:solidFill>
                      <a:srgbClr val="F5F271"/>
                    </a:solidFill>
                    <a:latin typeface="Arial" panose="020B0604020202020204" pitchFamily="34" charset="0"/>
                  </a:rPr>
                  <a:t>, e</a:t>
                </a:r>
                <a:r>
                  <a:rPr lang="en-US" baseline="-25000">
                    <a:solidFill>
                      <a:srgbClr val="F5F271"/>
                    </a:solidFill>
                    <a:latin typeface="Arial" panose="020B0604020202020204" pitchFamily="34" charset="0"/>
                  </a:rPr>
                  <a:t>9</a:t>
                </a:r>
                <a:endParaRPr lang="en-US">
                  <a:solidFill>
                    <a:srgbClr val="F5F271"/>
                  </a:solidFill>
                  <a:latin typeface="Arial" panose="020B0604020202020204" pitchFamily="34" charset="0"/>
                </a:endParaRPr>
              </a:p>
            </p:txBody>
          </p:sp>
        </p:grpSp>
        <p:sp>
          <p:nvSpPr>
            <p:cNvPr id="55318" name="Line 30"/>
            <p:cNvSpPr>
              <a:spLocks noChangeShapeType="1"/>
            </p:cNvSpPr>
            <p:nvPr>
              <p:custDataLst>
                <p:tags r:id="rId15"/>
              </p:custDataLst>
            </p:nvPr>
          </p:nvSpPr>
          <p:spPr bwMode="auto">
            <a:xfrm flipH="1">
              <a:off x="3360" y="1344"/>
              <a:ext cx="96" cy="288"/>
            </a:xfrm>
            <a:prstGeom prst="line">
              <a:avLst/>
            </a:prstGeom>
            <a:noFill/>
            <a:ln w="9525">
              <a:solidFill>
                <a:srgbClr val="00CCFF"/>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5319" name="Group 31"/>
            <p:cNvGrpSpPr>
              <a:grpSpLocks/>
            </p:cNvGrpSpPr>
            <p:nvPr/>
          </p:nvGrpSpPr>
          <p:grpSpPr bwMode="auto">
            <a:xfrm>
              <a:off x="2160" y="144"/>
              <a:ext cx="576" cy="624"/>
              <a:chOff x="2832" y="1728"/>
              <a:chExt cx="576" cy="624"/>
            </a:xfrm>
          </p:grpSpPr>
          <p:sp>
            <p:nvSpPr>
              <p:cNvPr id="55327" name="Oval 32"/>
              <p:cNvSpPr>
                <a:spLocks noChangeArrowheads="1"/>
              </p:cNvSpPr>
              <p:nvPr>
                <p:custDataLst>
                  <p:tags r:id="rId23"/>
                </p:custDataLst>
              </p:nvPr>
            </p:nvSpPr>
            <p:spPr bwMode="auto">
              <a:xfrm>
                <a:off x="2832" y="1728"/>
                <a:ext cx="576" cy="624"/>
              </a:xfrm>
              <a:prstGeom prst="ellipse">
                <a:avLst/>
              </a:prstGeom>
              <a:solidFill>
                <a:schemeClr val="accent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p</a:t>
                </a:r>
                <a:r>
                  <a:rPr lang="en-US" baseline="-25000">
                    <a:latin typeface="Arial" panose="020B0604020202020204" pitchFamily="34" charset="0"/>
                  </a:rPr>
                  <a:t>x</a:t>
                </a:r>
                <a:r>
                  <a:rPr lang="en-US">
                    <a:latin typeface="Arial" panose="020B0604020202020204" pitchFamily="34" charset="0"/>
                  </a:rPr>
                  <a:t>, p</a:t>
                </a:r>
                <a:r>
                  <a:rPr lang="en-US" baseline="-25000">
                    <a:latin typeface="Arial" panose="020B0604020202020204" pitchFamily="34" charset="0"/>
                  </a:rPr>
                  <a:t>y</a:t>
                </a:r>
                <a:endParaRPr lang="en-US">
                  <a:latin typeface="Arial" panose="020B0604020202020204" pitchFamily="34" charset="0"/>
                </a:endParaRPr>
              </a:p>
            </p:txBody>
          </p:sp>
          <p:sp>
            <p:nvSpPr>
              <p:cNvPr id="55328" name="Oval 33"/>
              <p:cNvSpPr>
                <a:spLocks noChangeArrowheads="1"/>
              </p:cNvSpPr>
              <p:nvPr>
                <p:custDataLst>
                  <p:tags r:id="rId24"/>
                </p:custDataLst>
              </p:nvPr>
            </p:nvSpPr>
            <p:spPr bwMode="auto">
              <a:xfrm>
                <a:off x="2880" y="1776"/>
                <a:ext cx="480" cy="528"/>
              </a:xfrm>
              <a:prstGeom prst="ellipse">
                <a:avLst/>
              </a:prstGeom>
              <a:solidFill>
                <a:srgbClr val="A5334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solidFill>
                      <a:srgbClr val="F5F271"/>
                    </a:solidFill>
                    <a:latin typeface="Arial" panose="020B0604020202020204" pitchFamily="34" charset="0"/>
                  </a:rPr>
                  <a:t>e</a:t>
                </a:r>
                <a:r>
                  <a:rPr lang="en-US" baseline="-25000">
                    <a:solidFill>
                      <a:srgbClr val="F5F271"/>
                    </a:solidFill>
                    <a:latin typeface="Arial" panose="020B0604020202020204" pitchFamily="34" charset="0"/>
                  </a:rPr>
                  <a:t>10</a:t>
                </a:r>
                <a:endParaRPr lang="en-US">
                  <a:solidFill>
                    <a:srgbClr val="F5F271"/>
                  </a:solidFill>
                  <a:latin typeface="Arial" panose="020B0604020202020204" pitchFamily="34" charset="0"/>
                </a:endParaRPr>
              </a:p>
            </p:txBody>
          </p:sp>
        </p:grpSp>
        <p:sp>
          <p:nvSpPr>
            <p:cNvPr id="55320" name="Line 34"/>
            <p:cNvSpPr>
              <a:spLocks noChangeShapeType="1"/>
            </p:cNvSpPr>
            <p:nvPr>
              <p:custDataLst>
                <p:tags r:id="rId16"/>
              </p:custDataLst>
            </p:nvPr>
          </p:nvSpPr>
          <p:spPr bwMode="auto">
            <a:xfrm flipH="1">
              <a:off x="2160" y="720"/>
              <a:ext cx="96" cy="288"/>
            </a:xfrm>
            <a:prstGeom prst="line">
              <a:avLst/>
            </a:prstGeom>
            <a:noFill/>
            <a:ln w="9525">
              <a:solidFill>
                <a:srgbClr val="00CCFF"/>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1" name="Oval 35"/>
            <p:cNvSpPr>
              <a:spLocks noChangeArrowheads="1"/>
            </p:cNvSpPr>
            <p:nvPr>
              <p:custDataLst>
                <p:tags r:id="rId17"/>
              </p:custDataLst>
            </p:nvPr>
          </p:nvSpPr>
          <p:spPr bwMode="auto">
            <a:xfrm>
              <a:off x="2976" y="2976"/>
              <a:ext cx="480" cy="528"/>
            </a:xfrm>
            <a:prstGeom prst="ellipse">
              <a:avLst/>
            </a:prstGeom>
            <a:solidFill>
              <a:schemeClr val="accent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p</a:t>
              </a:r>
              <a:r>
                <a:rPr lang="en-US" baseline="-25000">
                  <a:latin typeface="Arial" panose="020B0604020202020204" pitchFamily="34" charset="0"/>
                </a:rPr>
                <a:t>m</a:t>
              </a:r>
              <a:r>
                <a:rPr lang="en-US">
                  <a:latin typeface="Arial" panose="020B0604020202020204" pitchFamily="34" charset="0"/>
                </a:rPr>
                <a:t>, p</a:t>
              </a:r>
              <a:r>
                <a:rPr lang="en-US" baseline="-25000">
                  <a:latin typeface="Arial" panose="020B0604020202020204" pitchFamily="34" charset="0"/>
                </a:rPr>
                <a:t>n</a:t>
              </a:r>
              <a:endParaRPr lang="en-US">
                <a:latin typeface="Arial" panose="020B0604020202020204" pitchFamily="34" charset="0"/>
              </a:endParaRPr>
            </a:p>
          </p:txBody>
        </p:sp>
        <p:sp>
          <p:nvSpPr>
            <p:cNvPr id="55322" name="Line 36"/>
            <p:cNvSpPr>
              <a:spLocks noChangeShapeType="1"/>
            </p:cNvSpPr>
            <p:nvPr>
              <p:custDataLst>
                <p:tags r:id="rId18"/>
              </p:custDataLst>
            </p:nvPr>
          </p:nvSpPr>
          <p:spPr bwMode="auto">
            <a:xfrm>
              <a:off x="3216" y="2736"/>
              <a:ext cx="0" cy="240"/>
            </a:xfrm>
            <a:prstGeom prst="line">
              <a:avLst/>
            </a:prstGeom>
            <a:noFill/>
            <a:ln w="9525">
              <a:solidFill>
                <a:srgbClr val="00CCFF"/>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3" name="Oval 37"/>
            <p:cNvSpPr>
              <a:spLocks noChangeArrowheads="1"/>
            </p:cNvSpPr>
            <p:nvPr>
              <p:custDataLst>
                <p:tags r:id="rId19"/>
              </p:custDataLst>
            </p:nvPr>
          </p:nvSpPr>
          <p:spPr bwMode="auto">
            <a:xfrm>
              <a:off x="2448" y="2016"/>
              <a:ext cx="384" cy="432"/>
            </a:xfrm>
            <a:prstGeom prst="ellipse">
              <a:avLst/>
            </a:prstGeom>
            <a:solidFill>
              <a:schemeClr val="accent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p</a:t>
              </a:r>
              <a:r>
                <a:rPr lang="en-US" baseline="-25000">
                  <a:latin typeface="Arial" panose="020B0604020202020204" pitchFamily="34" charset="0"/>
                </a:rPr>
                <a:t>o</a:t>
              </a:r>
              <a:endParaRPr lang="en-US">
                <a:latin typeface="Arial" panose="020B0604020202020204" pitchFamily="34" charset="0"/>
              </a:endParaRPr>
            </a:p>
          </p:txBody>
        </p:sp>
        <p:sp>
          <p:nvSpPr>
            <p:cNvPr id="55324" name="Line 38"/>
            <p:cNvSpPr>
              <a:spLocks noChangeShapeType="1"/>
            </p:cNvSpPr>
            <p:nvPr>
              <p:custDataLst>
                <p:tags r:id="rId20"/>
              </p:custDataLst>
            </p:nvPr>
          </p:nvSpPr>
          <p:spPr bwMode="auto">
            <a:xfrm flipH="1">
              <a:off x="2736" y="1920"/>
              <a:ext cx="96" cy="144"/>
            </a:xfrm>
            <a:prstGeom prst="line">
              <a:avLst/>
            </a:prstGeom>
            <a:noFill/>
            <a:ln w="9525">
              <a:solidFill>
                <a:srgbClr val="00CCFF"/>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5" name="Line 39"/>
            <p:cNvSpPr>
              <a:spLocks noChangeShapeType="1"/>
            </p:cNvSpPr>
            <p:nvPr>
              <p:custDataLst>
                <p:tags r:id="rId21"/>
              </p:custDataLst>
            </p:nvPr>
          </p:nvSpPr>
          <p:spPr bwMode="auto">
            <a:xfrm>
              <a:off x="2304" y="1344"/>
              <a:ext cx="192" cy="192"/>
            </a:xfrm>
            <a:prstGeom prst="line">
              <a:avLst/>
            </a:prstGeom>
            <a:noFill/>
            <a:ln w="9525">
              <a:solidFill>
                <a:srgbClr val="00CCFF"/>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6" name="Oval 40"/>
            <p:cNvSpPr>
              <a:spLocks noChangeArrowheads="1"/>
            </p:cNvSpPr>
            <p:nvPr>
              <p:custDataLst>
                <p:tags r:id="rId22"/>
              </p:custDataLst>
            </p:nvPr>
          </p:nvSpPr>
          <p:spPr bwMode="auto">
            <a:xfrm>
              <a:off x="2304" y="1536"/>
              <a:ext cx="384" cy="432"/>
            </a:xfrm>
            <a:prstGeom prst="ellipse">
              <a:avLst/>
            </a:prstGeom>
            <a:solidFill>
              <a:schemeClr val="accent1"/>
            </a:solidFill>
            <a:ln w="9525">
              <a:solidFill>
                <a:srgbClr val="00CCFF"/>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p</a:t>
              </a:r>
              <a:r>
                <a:rPr lang="en-US" baseline="-25000">
                  <a:latin typeface="Arial" panose="020B0604020202020204" pitchFamily="34" charset="0"/>
                </a:rPr>
                <a:t>p</a:t>
              </a:r>
              <a:endParaRPr lang="en-US">
                <a:latin typeface="Arial" panose="020B0604020202020204" pitchFamily="34" charset="0"/>
              </a:endParaRPr>
            </a:p>
          </p:txBody>
        </p:sp>
      </p:grpSp>
      <p:sp>
        <p:nvSpPr>
          <p:cNvPr id="55300" name="Rectangle 41"/>
          <p:cNvSpPr>
            <a:spLocks noChangeArrowheads="1"/>
          </p:cNvSpPr>
          <p:nvPr>
            <p:custDataLst>
              <p:tags r:id="rId3"/>
            </p:custDataLst>
          </p:nvPr>
        </p:nvSpPr>
        <p:spPr bwMode="auto">
          <a:xfrm>
            <a:off x="4876800" y="4953000"/>
            <a:ext cx="42672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atin typeface="Arial" panose="020B0604020202020204" pitchFamily="34" charset="0"/>
              </a:rPr>
              <a:t>authorized_users(Employee)?</a:t>
            </a:r>
          </a:p>
          <a:p>
            <a:r>
              <a:rPr lang="en-US">
                <a:latin typeface="Arial" panose="020B0604020202020204" pitchFamily="34" charset="0"/>
              </a:rPr>
              <a:t>authorized_users(Administrator)?</a:t>
            </a:r>
          </a:p>
          <a:p>
            <a:endParaRPr lang="en-US">
              <a:latin typeface="Arial" panose="020B0604020202020204" pitchFamily="34" charset="0"/>
            </a:endParaRPr>
          </a:p>
          <a:p>
            <a:r>
              <a:rPr lang="en-US">
                <a:latin typeface="Arial" panose="020B0604020202020204" pitchFamily="34" charset="0"/>
              </a:rPr>
              <a:t>authorized_permissions(Employee)? </a:t>
            </a:r>
          </a:p>
          <a:p>
            <a:r>
              <a:rPr lang="en-US">
                <a:latin typeface="Arial" panose="020B0604020202020204" pitchFamily="34" charset="0"/>
              </a:rPr>
              <a:t>authorized_permissions(Administrator)?</a:t>
            </a:r>
          </a:p>
        </p:txBody>
      </p:sp>
      <p:sp>
        <p:nvSpPr>
          <p:cNvPr id="55301"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918D458-F3C4-4FFA-9BF2-4BD097A9EA09}" type="slidenum">
              <a:rPr lang="en-US">
                <a:solidFill>
                  <a:schemeClr val="bg2"/>
                </a:solidFill>
                <a:latin typeface="Arial" panose="020B0604020202020204" pitchFamily="34" charset="0"/>
              </a:rPr>
              <a:pPr/>
              <a:t>64</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39878522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77813"/>
            <a:ext cx="8229600" cy="1139825"/>
          </a:xfrm>
        </p:spPr>
        <p:txBody>
          <a:bodyPr/>
          <a:lstStyle/>
          <a:p>
            <a:pPr algn="ctr"/>
            <a:r>
              <a:rPr lang="en-US"/>
              <a:t>Constrained RBAC</a:t>
            </a:r>
          </a:p>
        </p:txBody>
      </p:sp>
      <p:sp>
        <p:nvSpPr>
          <p:cNvPr id="6" name="Rectangle 3"/>
          <p:cNvSpPr txBox="1">
            <a:spLocks noChangeArrowheads="1"/>
          </p:cNvSpPr>
          <p:nvPr/>
        </p:nvSpPr>
        <p:spPr>
          <a:xfrm>
            <a:off x="457200" y="1447800"/>
            <a:ext cx="8229600" cy="4683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300" dirty="0"/>
              <a:t>It adds separation of duty relations to the RBAC model.</a:t>
            </a:r>
          </a:p>
          <a:p>
            <a:pPr algn="just"/>
            <a:r>
              <a:rPr lang="en-US" sz="2300" dirty="0">
                <a:solidFill>
                  <a:srgbClr val="0000CC"/>
                </a:solidFill>
              </a:rPr>
              <a:t>Its purpose is to ensure that failures of omission or commission within an organization can be caused only as a result of collusion among individuals.</a:t>
            </a:r>
          </a:p>
          <a:p>
            <a:pPr algn="just"/>
            <a:r>
              <a:rPr lang="en-US" sz="2300" dirty="0"/>
              <a:t>To minimize the likelihood of collusion, individuals of different skills or divergent interests are assigned to separate tasks required in the performance of a business function.</a:t>
            </a:r>
          </a:p>
          <a:p>
            <a:pPr algn="just"/>
            <a:r>
              <a:rPr lang="en-US" sz="2300" dirty="0"/>
              <a:t>The motivation is to ensure that fraud and major errors cannot occur without deliberate collusion of multiple users. </a:t>
            </a:r>
          </a:p>
          <a:p>
            <a:pPr algn="just"/>
            <a:r>
              <a:rPr lang="en-US" sz="2300" dirty="0">
                <a:solidFill>
                  <a:srgbClr val="0000CC"/>
                </a:solidFill>
              </a:rPr>
              <a:t>This RBAC standard allows for both static and dynamic separation of duty</a:t>
            </a:r>
          </a:p>
          <a:p>
            <a:endParaRPr lang="en-US" sz="2300" dirty="0"/>
          </a:p>
          <a:p>
            <a:endParaRPr lang="en-US" sz="2300" dirty="0"/>
          </a:p>
        </p:txBody>
      </p:sp>
      <p:sp>
        <p:nvSpPr>
          <p:cNvPr id="7" name="Slide Number Placeholder 6"/>
          <p:cNvSpPr>
            <a:spLocks noGrp="1"/>
          </p:cNvSpPr>
          <p:nvPr>
            <p:ph type="sldNum" sz="quarter" idx="12"/>
          </p:nvPr>
        </p:nvSpPr>
        <p:spPr/>
        <p:txBody>
          <a:bodyPr/>
          <a:lstStyle/>
          <a:p>
            <a:fld id="{0BD64A48-B733-9243-8BE8-93F2CA4C1D52}" type="slidenum">
              <a:rPr lang="en-US" smtClean="0"/>
              <a:pPr/>
              <a:t>65</a:t>
            </a:fld>
            <a:endParaRPr lang="en-US"/>
          </a:p>
        </p:txBody>
      </p:sp>
    </p:spTree>
    <p:extLst>
      <p:ext uri="{BB962C8B-B14F-4D97-AF65-F5344CB8AC3E}">
        <p14:creationId xmlns:p14="http://schemas.microsoft.com/office/powerpoint/2010/main" val="3672832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custDataLst>
              <p:tags r:id="rId1"/>
            </p:custDataLst>
          </p:nvPr>
        </p:nvSpPr>
        <p:spPr/>
        <p:txBody>
          <a:bodyPr/>
          <a:lstStyle/>
          <a:p>
            <a:r>
              <a:rPr lang="en-US"/>
              <a:t>Constrained RBAC</a:t>
            </a:r>
          </a:p>
        </p:txBody>
      </p:sp>
      <p:sp>
        <p:nvSpPr>
          <p:cNvPr id="56323" name="Oval 3"/>
          <p:cNvSpPr>
            <a:spLocks noChangeArrowheads="1"/>
          </p:cNvSpPr>
          <p:nvPr>
            <p:custDataLst>
              <p:tags r:id="rId2"/>
            </p:custDataLst>
          </p:nvPr>
        </p:nvSpPr>
        <p:spPr bwMode="auto">
          <a:xfrm>
            <a:off x="5334000" y="2819400"/>
            <a:ext cx="3733800" cy="2438400"/>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en-US">
              <a:latin typeface="Arial" panose="020B0604020202020204" pitchFamily="34" charset="0"/>
            </a:endParaRPr>
          </a:p>
          <a:p>
            <a:pPr algn="ctr"/>
            <a:endParaRPr lang="en-US">
              <a:latin typeface="Arial" panose="020B0604020202020204" pitchFamily="34" charset="0"/>
            </a:endParaRPr>
          </a:p>
          <a:p>
            <a:pPr algn="ctr"/>
            <a:endParaRPr lang="en-US">
              <a:latin typeface="Arial" panose="020B0604020202020204" pitchFamily="34" charset="0"/>
            </a:endParaRPr>
          </a:p>
          <a:p>
            <a:pPr algn="ctr"/>
            <a:endParaRPr lang="en-US">
              <a:latin typeface="Arial" panose="020B0604020202020204" pitchFamily="34" charset="0"/>
            </a:endParaRPr>
          </a:p>
          <a:p>
            <a:pPr algn="ctr"/>
            <a:endParaRPr lang="en-US">
              <a:latin typeface="Arial" panose="020B0604020202020204" pitchFamily="34" charset="0"/>
            </a:endParaRPr>
          </a:p>
          <a:p>
            <a:pPr algn="ctr"/>
            <a:r>
              <a:rPr lang="en-US">
                <a:solidFill>
                  <a:schemeClr val="bg1"/>
                </a:solidFill>
                <a:latin typeface="Arial" panose="020B0604020202020204" pitchFamily="34" charset="0"/>
              </a:rPr>
              <a:t>Permissions</a:t>
            </a:r>
          </a:p>
        </p:txBody>
      </p:sp>
      <p:sp>
        <p:nvSpPr>
          <p:cNvPr id="56324" name="Oval 4"/>
          <p:cNvSpPr>
            <a:spLocks noChangeArrowheads="1"/>
          </p:cNvSpPr>
          <p:nvPr>
            <p:custDataLst>
              <p:tags r:id="rId3"/>
            </p:custDataLst>
          </p:nvPr>
        </p:nvSpPr>
        <p:spPr bwMode="auto">
          <a:xfrm>
            <a:off x="1676400" y="3505200"/>
            <a:ext cx="9144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Users</a:t>
            </a:r>
          </a:p>
        </p:txBody>
      </p:sp>
      <p:sp>
        <p:nvSpPr>
          <p:cNvPr id="56325" name="Oval 5"/>
          <p:cNvSpPr>
            <a:spLocks noChangeArrowheads="1"/>
          </p:cNvSpPr>
          <p:nvPr>
            <p:custDataLst>
              <p:tags r:id="rId4"/>
            </p:custDataLst>
          </p:nvPr>
        </p:nvSpPr>
        <p:spPr bwMode="auto">
          <a:xfrm>
            <a:off x="3505200" y="3505200"/>
            <a:ext cx="9144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Roles</a:t>
            </a:r>
          </a:p>
        </p:txBody>
      </p:sp>
      <p:sp>
        <p:nvSpPr>
          <p:cNvPr id="56326" name="Oval 6"/>
          <p:cNvSpPr>
            <a:spLocks noChangeArrowheads="1"/>
          </p:cNvSpPr>
          <p:nvPr>
            <p:custDataLst>
              <p:tags r:id="rId5"/>
            </p:custDataLst>
          </p:nvPr>
        </p:nvSpPr>
        <p:spPr bwMode="auto">
          <a:xfrm>
            <a:off x="5715000" y="3505200"/>
            <a:ext cx="1219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Operations</a:t>
            </a:r>
          </a:p>
        </p:txBody>
      </p:sp>
      <p:sp>
        <p:nvSpPr>
          <p:cNvPr id="56327" name="Oval 7"/>
          <p:cNvSpPr>
            <a:spLocks noChangeArrowheads="1"/>
          </p:cNvSpPr>
          <p:nvPr>
            <p:custDataLst>
              <p:tags r:id="rId6"/>
            </p:custDataLst>
          </p:nvPr>
        </p:nvSpPr>
        <p:spPr bwMode="auto">
          <a:xfrm>
            <a:off x="7620000" y="3505200"/>
            <a:ext cx="9144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Objects</a:t>
            </a:r>
          </a:p>
        </p:txBody>
      </p:sp>
      <p:sp>
        <p:nvSpPr>
          <p:cNvPr id="56328" name="Oval 8"/>
          <p:cNvSpPr>
            <a:spLocks noChangeArrowheads="1"/>
          </p:cNvSpPr>
          <p:nvPr>
            <p:custDataLst>
              <p:tags r:id="rId7"/>
            </p:custDataLst>
          </p:nvPr>
        </p:nvSpPr>
        <p:spPr bwMode="auto">
          <a:xfrm>
            <a:off x="2590800" y="5486400"/>
            <a:ext cx="990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atin typeface="Arial" panose="020B0604020202020204" pitchFamily="34" charset="0"/>
              </a:rPr>
              <a:t>Sessions</a:t>
            </a:r>
          </a:p>
        </p:txBody>
      </p:sp>
      <p:sp>
        <p:nvSpPr>
          <p:cNvPr id="56329" name="Line 9"/>
          <p:cNvSpPr>
            <a:spLocks noChangeShapeType="1"/>
          </p:cNvSpPr>
          <p:nvPr>
            <p:custDataLst>
              <p:tags r:id="rId8"/>
            </p:custDataLst>
          </p:nvPr>
        </p:nvSpPr>
        <p:spPr bwMode="auto">
          <a:xfrm>
            <a:off x="2590800" y="3884613"/>
            <a:ext cx="914400" cy="0"/>
          </a:xfrm>
          <a:prstGeom prst="line">
            <a:avLst/>
          </a:prstGeom>
          <a:noFill/>
          <a:ln w="9525">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0" name="Line 10"/>
          <p:cNvSpPr>
            <a:spLocks noChangeShapeType="1"/>
          </p:cNvSpPr>
          <p:nvPr>
            <p:custDataLst>
              <p:tags r:id="rId9"/>
            </p:custDataLst>
          </p:nvPr>
        </p:nvSpPr>
        <p:spPr bwMode="auto">
          <a:xfrm>
            <a:off x="4419600" y="3884613"/>
            <a:ext cx="914400" cy="0"/>
          </a:xfrm>
          <a:prstGeom prst="line">
            <a:avLst/>
          </a:prstGeom>
          <a:noFill/>
          <a:ln w="9525">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1" name="Line 11"/>
          <p:cNvSpPr>
            <a:spLocks noChangeShapeType="1"/>
          </p:cNvSpPr>
          <p:nvPr>
            <p:custDataLst>
              <p:tags r:id="rId10"/>
            </p:custDataLst>
          </p:nvPr>
        </p:nvSpPr>
        <p:spPr bwMode="auto">
          <a:xfrm>
            <a:off x="2286000" y="4343400"/>
            <a:ext cx="533400" cy="121920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2" name="Line 12"/>
          <p:cNvSpPr>
            <a:spLocks noChangeShapeType="1"/>
          </p:cNvSpPr>
          <p:nvPr>
            <p:custDataLst>
              <p:tags r:id="rId11"/>
            </p:custDataLst>
          </p:nvPr>
        </p:nvSpPr>
        <p:spPr bwMode="auto">
          <a:xfrm flipV="1">
            <a:off x="3352800" y="4343400"/>
            <a:ext cx="533400" cy="1219200"/>
          </a:xfrm>
          <a:prstGeom prst="line">
            <a:avLst/>
          </a:prstGeom>
          <a:noFill/>
          <a:ln w="9525">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3" name="Text Box 13"/>
          <p:cNvSpPr txBox="1">
            <a:spLocks noChangeArrowheads="1"/>
          </p:cNvSpPr>
          <p:nvPr>
            <p:custDataLst>
              <p:tags r:id="rId12"/>
            </p:custDataLst>
          </p:nvPr>
        </p:nvSpPr>
        <p:spPr bwMode="auto">
          <a:xfrm>
            <a:off x="2800350" y="344328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solidFill>
                  <a:srgbClr val="008080"/>
                </a:solidFill>
                <a:latin typeface="Arial" panose="020B0604020202020204" pitchFamily="34" charset="0"/>
              </a:rPr>
              <a:t>UA</a:t>
            </a:r>
            <a:endParaRPr lang="en-US">
              <a:latin typeface="Arial" panose="020B0604020202020204" pitchFamily="34" charset="0"/>
            </a:endParaRPr>
          </a:p>
        </p:txBody>
      </p:sp>
      <p:sp>
        <p:nvSpPr>
          <p:cNvPr id="56334" name="Text Box 14"/>
          <p:cNvSpPr txBox="1">
            <a:spLocks noChangeArrowheads="1"/>
          </p:cNvSpPr>
          <p:nvPr>
            <p:custDataLst>
              <p:tags r:id="rId13"/>
            </p:custDataLst>
          </p:nvPr>
        </p:nvSpPr>
        <p:spPr bwMode="auto">
          <a:xfrm>
            <a:off x="838200" y="4876800"/>
            <a:ext cx="1644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solidFill>
                  <a:srgbClr val="008080"/>
                </a:solidFill>
                <a:latin typeface="Arial" panose="020B0604020202020204" pitchFamily="34" charset="0"/>
              </a:rPr>
              <a:t>user_sessions</a:t>
            </a:r>
          </a:p>
          <a:p>
            <a:pPr algn="ctr"/>
            <a:r>
              <a:rPr lang="en-US">
                <a:latin typeface="Arial" panose="020B0604020202020204" pitchFamily="34" charset="0"/>
              </a:rPr>
              <a:t>(one-to-many)</a:t>
            </a:r>
          </a:p>
        </p:txBody>
      </p:sp>
      <p:sp>
        <p:nvSpPr>
          <p:cNvPr id="56335" name="Line 15"/>
          <p:cNvSpPr>
            <a:spLocks noChangeShapeType="1"/>
          </p:cNvSpPr>
          <p:nvPr>
            <p:custDataLst>
              <p:tags r:id="rId14"/>
            </p:custDataLst>
          </p:nvPr>
        </p:nvSpPr>
        <p:spPr bwMode="auto">
          <a:xfrm>
            <a:off x="6931025" y="3884613"/>
            <a:ext cx="685800" cy="0"/>
          </a:xfrm>
          <a:prstGeom prst="line">
            <a:avLst/>
          </a:prstGeom>
          <a:noFill/>
          <a:ln w="9525">
            <a:solidFill>
              <a:schemeClr val="bg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6" name="Text Box 16"/>
          <p:cNvSpPr txBox="1">
            <a:spLocks noChangeArrowheads="1"/>
          </p:cNvSpPr>
          <p:nvPr>
            <p:custDataLst>
              <p:tags r:id="rId15"/>
            </p:custDataLst>
          </p:nvPr>
        </p:nvSpPr>
        <p:spPr bwMode="auto">
          <a:xfrm>
            <a:off x="4641850" y="3405188"/>
            <a:ext cx="48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solidFill>
                  <a:srgbClr val="008080"/>
                </a:solidFill>
                <a:latin typeface="Arial" panose="020B0604020202020204" pitchFamily="34" charset="0"/>
              </a:rPr>
              <a:t>PA</a:t>
            </a:r>
            <a:endParaRPr lang="en-US">
              <a:latin typeface="Arial" panose="020B0604020202020204" pitchFamily="34" charset="0"/>
            </a:endParaRPr>
          </a:p>
        </p:txBody>
      </p:sp>
      <p:sp>
        <p:nvSpPr>
          <p:cNvPr id="56337" name="Line 17"/>
          <p:cNvSpPr>
            <a:spLocks noChangeShapeType="1"/>
          </p:cNvSpPr>
          <p:nvPr>
            <p:custDataLst>
              <p:tags r:id="rId16"/>
            </p:custDataLst>
          </p:nvPr>
        </p:nvSpPr>
        <p:spPr bwMode="auto">
          <a:xfrm>
            <a:off x="3429000" y="2133600"/>
            <a:ext cx="1066800" cy="0"/>
          </a:xfrm>
          <a:prstGeom prst="line">
            <a:avLst/>
          </a:prstGeom>
          <a:noFill/>
          <a:ln w="9525">
            <a:solidFill>
              <a:schemeClr val="tx1"/>
            </a:solidFill>
            <a:round/>
            <a:headEnd type="non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8" name="Line 18"/>
          <p:cNvSpPr>
            <a:spLocks noChangeShapeType="1"/>
          </p:cNvSpPr>
          <p:nvPr>
            <p:custDataLst>
              <p:tags r:id="rId17"/>
            </p:custDataLst>
          </p:nvPr>
        </p:nvSpPr>
        <p:spPr bwMode="auto">
          <a:xfrm>
            <a:off x="3429000" y="2133600"/>
            <a:ext cx="304800" cy="1447800"/>
          </a:xfrm>
          <a:prstGeom prst="line">
            <a:avLst/>
          </a:prstGeom>
          <a:noFill/>
          <a:ln w="9525">
            <a:solidFill>
              <a:schemeClr val="tx1"/>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9" name="Line 19"/>
          <p:cNvSpPr>
            <a:spLocks noChangeShapeType="1"/>
          </p:cNvSpPr>
          <p:nvPr>
            <p:custDataLst>
              <p:tags r:id="rId18"/>
            </p:custDataLst>
          </p:nvPr>
        </p:nvSpPr>
        <p:spPr bwMode="auto">
          <a:xfrm flipH="1">
            <a:off x="4191000" y="2133600"/>
            <a:ext cx="317500" cy="1447800"/>
          </a:xfrm>
          <a:prstGeom prst="line">
            <a:avLst/>
          </a:prstGeom>
          <a:noFill/>
          <a:ln w="9525">
            <a:solidFill>
              <a:schemeClr val="tx1"/>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0" name="Text Box 20"/>
          <p:cNvSpPr txBox="1">
            <a:spLocks noChangeArrowheads="1"/>
          </p:cNvSpPr>
          <p:nvPr>
            <p:custDataLst>
              <p:tags r:id="rId19"/>
            </p:custDataLst>
          </p:nvPr>
        </p:nvSpPr>
        <p:spPr bwMode="auto">
          <a:xfrm>
            <a:off x="3124200" y="1447800"/>
            <a:ext cx="1720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solidFill>
                  <a:srgbClr val="008080"/>
                </a:solidFill>
                <a:latin typeface="Arial" panose="020B0604020202020204" pitchFamily="34" charset="0"/>
              </a:rPr>
              <a:t>RH</a:t>
            </a:r>
          </a:p>
          <a:p>
            <a:pPr algn="ctr"/>
            <a:r>
              <a:rPr lang="en-US">
                <a:solidFill>
                  <a:srgbClr val="008080"/>
                </a:solidFill>
                <a:latin typeface="Arial" panose="020B0604020202020204" pitchFamily="34" charset="0"/>
              </a:rPr>
              <a:t>(role hierarchy)</a:t>
            </a:r>
            <a:endParaRPr lang="en-US">
              <a:latin typeface="Arial" panose="020B0604020202020204" pitchFamily="34" charset="0"/>
            </a:endParaRPr>
          </a:p>
        </p:txBody>
      </p:sp>
      <p:sp>
        <p:nvSpPr>
          <p:cNvPr id="56341" name="Line 21"/>
          <p:cNvSpPr>
            <a:spLocks noChangeShapeType="1"/>
          </p:cNvSpPr>
          <p:nvPr>
            <p:custDataLst>
              <p:tags r:id="rId20"/>
            </p:custDataLst>
          </p:nvPr>
        </p:nvSpPr>
        <p:spPr bwMode="auto">
          <a:xfrm>
            <a:off x="2057400" y="2286000"/>
            <a:ext cx="838200" cy="1143000"/>
          </a:xfrm>
          <a:prstGeom prst="line">
            <a:avLst/>
          </a:prstGeom>
          <a:noFill/>
          <a:ln w="9525">
            <a:solidFill>
              <a:schemeClr val="tx1"/>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2" name="Line 22"/>
          <p:cNvSpPr>
            <a:spLocks noChangeShapeType="1"/>
          </p:cNvSpPr>
          <p:nvPr>
            <p:custDataLst>
              <p:tags r:id="rId21"/>
            </p:custDataLst>
          </p:nvPr>
        </p:nvSpPr>
        <p:spPr bwMode="auto">
          <a:xfrm flipV="1">
            <a:off x="2286000" y="1676400"/>
            <a:ext cx="1295400" cy="381000"/>
          </a:xfrm>
          <a:prstGeom prst="line">
            <a:avLst/>
          </a:prstGeom>
          <a:noFill/>
          <a:ln w="9525">
            <a:solidFill>
              <a:schemeClr val="tx1"/>
            </a:solidFill>
            <a:prstDash val="dash"/>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3" name="Oval 23"/>
          <p:cNvSpPr>
            <a:spLocks noChangeArrowheads="1"/>
          </p:cNvSpPr>
          <p:nvPr>
            <p:custDataLst>
              <p:tags r:id="rId22"/>
            </p:custDataLst>
          </p:nvPr>
        </p:nvSpPr>
        <p:spPr bwMode="auto">
          <a:xfrm>
            <a:off x="838200" y="1600200"/>
            <a:ext cx="1524000" cy="1066800"/>
          </a:xfrm>
          <a:prstGeom prst="ellipse">
            <a:avLst/>
          </a:prstGeom>
          <a:solidFill>
            <a:srgbClr val="F5F271"/>
          </a:solidFill>
          <a:ln w="9525">
            <a:solidFill>
              <a:schemeClr val="tx1"/>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i="1" dirty="0">
                <a:latin typeface="Arial" panose="020B0604020202020204" pitchFamily="34" charset="0"/>
              </a:rPr>
              <a:t>Static</a:t>
            </a:r>
          </a:p>
          <a:p>
            <a:pPr algn="ctr"/>
            <a:r>
              <a:rPr lang="en-US" dirty="0">
                <a:latin typeface="Arial" panose="020B0604020202020204" pitchFamily="34" charset="0"/>
              </a:rPr>
              <a:t>Separation </a:t>
            </a:r>
          </a:p>
          <a:p>
            <a:pPr algn="ctr"/>
            <a:r>
              <a:rPr lang="en-US" dirty="0">
                <a:latin typeface="Arial" panose="020B0604020202020204" pitchFamily="34" charset="0"/>
              </a:rPr>
              <a:t>of Duty</a:t>
            </a:r>
          </a:p>
        </p:txBody>
      </p:sp>
      <p:sp>
        <p:nvSpPr>
          <p:cNvPr id="56344" name="Oval 24"/>
          <p:cNvSpPr>
            <a:spLocks noChangeArrowheads="1"/>
          </p:cNvSpPr>
          <p:nvPr>
            <p:custDataLst>
              <p:tags r:id="rId23"/>
            </p:custDataLst>
          </p:nvPr>
        </p:nvSpPr>
        <p:spPr bwMode="auto">
          <a:xfrm>
            <a:off x="3276600" y="5181600"/>
            <a:ext cx="457200" cy="304800"/>
          </a:xfrm>
          <a:prstGeom prst="ellipse">
            <a:avLst/>
          </a:prstGeom>
          <a:noFill/>
          <a:ln w="9525">
            <a:solidFill>
              <a:schemeClr val="tx1"/>
            </a:solidFill>
            <a:prstDash val="dashDot"/>
            <a:round/>
            <a:headEnd type="none"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p>
        </p:txBody>
      </p:sp>
      <p:sp>
        <p:nvSpPr>
          <p:cNvPr id="56345" name="Line 25"/>
          <p:cNvSpPr>
            <a:spLocks noChangeShapeType="1"/>
          </p:cNvSpPr>
          <p:nvPr>
            <p:custDataLst>
              <p:tags r:id="rId24"/>
            </p:custDataLst>
          </p:nvPr>
        </p:nvSpPr>
        <p:spPr bwMode="auto">
          <a:xfrm flipH="1" flipV="1">
            <a:off x="3733800" y="5334000"/>
            <a:ext cx="1066800" cy="152400"/>
          </a:xfrm>
          <a:prstGeom prst="line">
            <a:avLst/>
          </a:prstGeom>
          <a:noFill/>
          <a:ln w="9525">
            <a:solidFill>
              <a:schemeClr val="tx1"/>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6" name="Oval 26"/>
          <p:cNvSpPr>
            <a:spLocks noChangeArrowheads="1"/>
          </p:cNvSpPr>
          <p:nvPr>
            <p:custDataLst>
              <p:tags r:id="rId25"/>
            </p:custDataLst>
          </p:nvPr>
        </p:nvSpPr>
        <p:spPr bwMode="auto">
          <a:xfrm>
            <a:off x="4724400" y="5029200"/>
            <a:ext cx="1524000" cy="1066800"/>
          </a:xfrm>
          <a:prstGeom prst="ellipse">
            <a:avLst/>
          </a:prstGeom>
          <a:solidFill>
            <a:srgbClr val="F5F271"/>
          </a:solidFill>
          <a:ln w="9525">
            <a:solidFill>
              <a:schemeClr val="tx1"/>
            </a:solidFill>
            <a:round/>
            <a:headEnd type="none" w="lg"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i="1" dirty="0">
                <a:latin typeface="Arial" panose="020B0604020202020204" pitchFamily="34" charset="0"/>
              </a:rPr>
              <a:t>Dynamic</a:t>
            </a:r>
          </a:p>
          <a:p>
            <a:pPr algn="ctr"/>
            <a:r>
              <a:rPr lang="en-US" dirty="0">
                <a:latin typeface="Arial" panose="020B0604020202020204" pitchFamily="34" charset="0"/>
              </a:rPr>
              <a:t>Separation </a:t>
            </a:r>
          </a:p>
          <a:p>
            <a:pPr algn="ctr"/>
            <a:r>
              <a:rPr lang="en-US" dirty="0">
                <a:latin typeface="Arial" panose="020B0604020202020204" pitchFamily="34" charset="0"/>
              </a:rPr>
              <a:t>of Duty</a:t>
            </a:r>
          </a:p>
        </p:txBody>
      </p:sp>
      <p:sp>
        <p:nvSpPr>
          <p:cNvPr id="56347"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7517D14-477C-4AEC-8141-1A48C1839CD4}" type="slidenum">
              <a:rPr lang="en-US">
                <a:solidFill>
                  <a:schemeClr val="bg2"/>
                </a:solidFill>
                <a:latin typeface="Arial" panose="020B0604020202020204" pitchFamily="34" charset="0"/>
              </a:rPr>
              <a:pPr/>
              <a:t>66</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8474734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custDataLst>
              <p:tags r:id="rId1"/>
            </p:custDataLst>
          </p:nvPr>
        </p:nvSpPr>
        <p:spPr>
          <a:xfrm>
            <a:off x="1066800" y="381000"/>
            <a:ext cx="7772400" cy="762000"/>
          </a:xfrm>
        </p:spPr>
        <p:txBody>
          <a:bodyPr/>
          <a:lstStyle/>
          <a:p>
            <a:r>
              <a:rPr lang="en-US"/>
              <a:t>Separation of Duties</a:t>
            </a:r>
          </a:p>
        </p:txBody>
      </p:sp>
      <p:pic>
        <p:nvPicPr>
          <p:cNvPr id="57347" name="Picture 3"/>
          <p:cNvPicPr>
            <a:picLocks noGrp="1" noChangeAspect="1" noChangeArrowheads="1"/>
          </p:cNvPicPr>
          <p:nvPr>
            <p:ph type="body" idx="1"/>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2074863" y="3692525"/>
            <a:ext cx="5924550" cy="2151063"/>
          </a:xfrm>
          <a:noFill/>
        </p:spPr>
      </p:pic>
      <p:sp>
        <p:nvSpPr>
          <p:cNvPr id="57348" name="Text Box 4"/>
          <p:cNvSpPr txBox="1">
            <a:spLocks noChangeArrowheads="1"/>
          </p:cNvSpPr>
          <p:nvPr>
            <p:custDataLst>
              <p:tags r:id="rId3"/>
            </p:custDataLst>
          </p:nvPr>
        </p:nvSpPr>
        <p:spPr bwMode="auto">
          <a:xfrm>
            <a:off x="1143000" y="1219200"/>
            <a:ext cx="7162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buClr>
                <a:schemeClr val="hlink"/>
              </a:buClr>
              <a:buFont typeface="Wingdings" panose="05000000000000000000" pitchFamily="2" charset="2"/>
              <a:buChar char="§"/>
            </a:pPr>
            <a:r>
              <a:rPr lang="en-US" sz="2400">
                <a:latin typeface="Garamond" panose="02020404030301010803" pitchFamily="18" charset="0"/>
              </a:rPr>
              <a:t> No user should be given enough privileges to misuse the system on their own.</a:t>
            </a:r>
          </a:p>
          <a:p>
            <a:pPr>
              <a:spcBef>
                <a:spcPct val="50000"/>
              </a:spcBef>
              <a:buClr>
                <a:schemeClr val="hlink"/>
              </a:buClr>
              <a:buFont typeface="Wingdings" panose="05000000000000000000" pitchFamily="2" charset="2"/>
              <a:buChar char="§"/>
            </a:pPr>
            <a:r>
              <a:rPr lang="en-US" sz="2400">
                <a:latin typeface="Garamond" panose="02020404030301010803" pitchFamily="18" charset="0"/>
              </a:rPr>
              <a:t> Statically: defining the conflicting roles</a:t>
            </a:r>
          </a:p>
          <a:p>
            <a:pPr>
              <a:spcBef>
                <a:spcPct val="50000"/>
              </a:spcBef>
              <a:buClr>
                <a:schemeClr val="hlink"/>
              </a:buClr>
              <a:buFont typeface="Wingdings" panose="05000000000000000000" pitchFamily="2" charset="2"/>
              <a:buChar char="§"/>
            </a:pPr>
            <a:r>
              <a:rPr lang="en-US" sz="2400">
                <a:latin typeface="Garamond" panose="02020404030301010803" pitchFamily="18" charset="0"/>
              </a:rPr>
              <a:t> Dynamically: Enforcing the control at access time</a:t>
            </a:r>
          </a:p>
        </p:txBody>
      </p:sp>
      <p:sp>
        <p:nvSpPr>
          <p:cNvPr id="57349"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F5F2E8A-E04F-4E74-8416-032067AD444B}" type="slidenum">
              <a:rPr lang="en-US">
                <a:solidFill>
                  <a:schemeClr val="bg2"/>
                </a:solidFill>
                <a:latin typeface="Arial" panose="020B0604020202020204" pitchFamily="34" charset="0"/>
              </a:rPr>
              <a:pPr/>
              <a:t>67</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13903158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274638"/>
            <a:ext cx="8229600" cy="639762"/>
          </a:xfrm>
        </p:spPr>
        <p:txBody>
          <a:bodyPr>
            <a:normAutofit fontScale="90000"/>
          </a:bodyPr>
          <a:lstStyle/>
          <a:p>
            <a:pPr algn="ctr"/>
            <a:r>
              <a:rPr lang="en-US" dirty="0"/>
              <a:t>Static Separation of Duty Relations</a:t>
            </a:r>
          </a:p>
        </p:txBody>
      </p:sp>
      <p:sp>
        <p:nvSpPr>
          <p:cNvPr id="106499" name="Rectangle 3"/>
          <p:cNvSpPr>
            <a:spLocks noGrp="1" noChangeArrowheads="1"/>
          </p:cNvSpPr>
          <p:nvPr>
            <p:ph type="body" idx="1"/>
          </p:nvPr>
        </p:nvSpPr>
        <p:spPr>
          <a:xfrm>
            <a:off x="457200" y="1219200"/>
            <a:ext cx="8229600" cy="4911725"/>
          </a:xfrm>
        </p:spPr>
        <p:txBody>
          <a:bodyPr>
            <a:noAutofit/>
          </a:bodyPr>
          <a:lstStyle/>
          <a:p>
            <a:pPr algn="just">
              <a:lnSpc>
                <a:spcPct val="90000"/>
              </a:lnSpc>
            </a:pPr>
            <a:r>
              <a:rPr lang="en-US" sz="2100" dirty="0"/>
              <a:t>Separation of duty relations are used to enforce conflict of interest policies. Conflict of interest in a role-based system may arise as a result of a user gaining authorization for permissions associated with conflicting roles. </a:t>
            </a:r>
          </a:p>
          <a:p>
            <a:pPr algn="just">
              <a:lnSpc>
                <a:spcPct val="90000"/>
              </a:lnSpc>
            </a:pPr>
            <a:r>
              <a:rPr lang="en-US" sz="2100" dirty="0"/>
              <a:t>One means of preventing this form of conflict of interest is though </a:t>
            </a:r>
            <a:r>
              <a:rPr lang="en-US" sz="2100" i="1" dirty="0"/>
              <a:t>static separation of duty </a:t>
            </a:r>
            <a:r>
              <a:rPr lang="en-US" sz="2100" dirty="0"/>
              <a:t>(SSD), that is, to enforce constraints on the assignment of users to roles.</a:t>
            </a:r>
          </a:p>
          <a:p>
            <a:pPr lvl="3" algn="just">
              <a:lnSpc>
                <a:spcPct val="90000"/>
              </a:lnSpc>
            </a:pPr>
            <a:r>
              <a:rPr lang="en-US" sz="2100" dirty="0">
                <a:solidFill>
                  <a:srgbClr val="0000CC"/>
                </a:solidFill>
              </a:rPr>
              <a:t>An example of such a static constraint is the requirement that two roles be mutually exclusive; for example, if one role requests expenditures and another approves them, the organization may prohibit the same user from being assigned to both roles. </a:t>
            </a:r>
          </a:p>
          <a:p>
            <a:pPr algn="just">
              <a:lnSpc>
                <a:spcPct val="90000"/>
              </a:lnSpc>
            </a:pPr>
            <a:r>
              <a:rPr lang="en-US" sz="2100" dirty="0"/>
              <a:t>The SSD policy can be centrally specified and then uniformly imposed on specific roles. Because of the potential for inconsistencies with respect to static separation of duty relations and inheritance relations of a role hierarchy, we define SSD requirements both in the presence and absence of role hierarchies.</a:t>
            </a:r>
          </a:p>
          <a:p>
            <a:pPr algn="just">
              <a:lnSpc>
                <a:spcPct val="90000"/>
              </a:lnSpc>
            </a:pPr>
            <a:endParaRPr lang="en-US" sz="2100" dirty="0"/>
          </a:p>
          <a:p>
            <a:pPr>
              <a:lnSpc>
                <a:spcPct val="90000"/>
              </a:lnSpc>
            </a:pPr>
            <a:endParaRPr lang="en-US" sz="2100" dirty="0"/>
          </a:p>
        </p:txBody>
      </p:sp>
      <p:sp>
        <p:nvSpPr>
          <p:cNvPr id="2" name="Slide Number Placeholder 1"/>
          <p:cNvSpPr>
            <a:spLocks noGrp="1"/>
          </p:cNvSpPr>
          <p:nvPr>
            <p:ph type="sldNum" sz="quarter" idx="12"/>
          </p:nvPr>
        </p:nvSpPr>
        <p:spPr/>
        <p:txBody>
          <a:bodyPr/>
          <a:lstStyle/>
          <a:p>
            <a:fld id="{0BD64A48-B733-9243-8BE8-93F2CA4C1D52}" type="slidenum">
              <a:rPr lang="en-US" smtClean="0"/>
              <a:pPr/>
              <a:t>68</a:t>
            </a:fld>
            <a:endParaRPr lang="en-US"/>
          </a:p>
        </p:txBody>
      </p:sp>
    </p:spTree>
    <p:extLst>
      <p:ext uri="{BB962C8B-B14F-4D97-AF65-F5344CB8AC3E}">
        <p14:creationId xmlns:p14="http://schemas.microsoft.com/office/powerpoint/2010/main" val="19095822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gn="ctr"/>
            <a:r>
              <a:rPr lang="en-US"/>
              <a:t>Static Separation of Duty Relations</a:t>
            </a:r>
          </a:p>
        </p:txBody>
      </p:sp>
      <p:sp>
        <p:nvSpPr>
          <p:cNvPr id="77828" name="Oval 4"/>
          <p:cNvSpPr>
            <a:spLocks noChangeArrowheads="1"/>
          </p:cNvSpPr>
          <p:nvPr/>
        </p:nvSpPr>
        <p:spPr bwMode="auto">
          <a:xfrm>
            <a:off x="5154613" y="2133600"/>
            <a:ext cx="3352800" cy="1447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29" name="Oval 5"/>
          <p:cNvSpPr>
            <a:spLocks noChangeArrowheads="1"/>
          </p:cNvSpPr>
          <p:nvPr/>
        </p:nvSpPr>
        <p:spPr bwMode="auto">
          <a:xfrm>
            <a:off x="485775" y="2540000"/>
            <a:ext cx="725488"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0" name="Oval 6"/>
          <p:cNvSpPr>
            <a:spLocks noChangeArrowheads="1"/>
          </p:cNvSpPr>
          <p:nvPr/>
        </p:nvSpPr>
        <p:spPr bwMode="auto">
          <a:xfrm>
            <a:off x="2822575" y="2540000"/>
            <a:ext cx="725488"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1" name="Rectangle 7"/>
          <p:cNvSpPr>
            <a:spLocks noChangeArrowheads="1"/>
          </p:cNvSpPr>
          <p:nvPr/>
        </p:nvSpPr>
        <p:spPr bwMode="auto">
          <a:xfrm>
            <a:off x="465138" y="2778125"/>
            <a:ext cx="738187"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USERS</a:t>
            </a:r>
          </a:p>
        </p:txBody>
      </p:sp>
      <p:sp>
        <p:nvSpPr>
          <p:cNvPr id="77832" name="Line 8"/>
          <p:cNvSpPr>
            <a:spLocks noChangeShapeType="1"/>
          </p:cNvSpPr>
          <p:nvPr/>
        </p:nvSpPr>
        <p:spPr bwMode="auto">
          <a:xfrm>
            <a:off x="1200150" y="2884488"/>
            <a:ext cx="1616075"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3" name="Line 9"/>
          <p:cNvSpPr>
            <a:spLocks noChangeShapeType="1"/>
          </p:cNvSpPr>
          <p:nvPr/>
        </p:nvSpPr>
        <p:spPr bwMode="auto">
          <a:xfrm>
            <a:off x="1433513" y="2884488"/>
            <a:ext cx="114935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4" name="Line 10"/>
          <p:cNvSpPr>
            <a:spLocks noChangeShapeType="1"/>
          </p:cNvSpPr>
          <p:nvPr/>
        </p:nvSpPr>
        <p:spPr bwMode="auto">
          <a:xfrm>
            <a:off x="3552825" y="2849563"/>
            <a:ext cx="1617663"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5" name="Line 11"/>
          <p:cNvSpPr>
            <a:spLocks noChangeShapeType="1"/>
          </p:cNvSpPr>
          <p:nvPr/>
        </p:nvSpPr>
        <p:spPr bwMode="auto">
          <a:xfrm>
            <a:off x="3787775" y="2849563"/>
            <a:ext cx="114935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6" name="Rectangle 12"/>
          <p:cNvSpPr>
            <a:spLocks noChangeArrowheads="1"/>
          </p:cNvSpPr>
          <p:nvPr/>
        </p:nvSpPr>
        <p:spPr bwMode="auto">
          <a:xfrm>
            <a:off x="2819400" y="2743200"/>
            <a:ext cx="739775"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ROLES</a:t>
            </a:r>
          </a:p>
        </p:txBody>
      </p:sp>
      <p:sp>
        <p:nvSpPr>
          <p:cNvPr id="77837" name="Oval 13"/>
          <p:cNvSpPr>
            <a:spLocks noChangeArrowheads="1"/>
          </p:cNvSpPr>
          <p:nvPr/>
        </p:nvSpPr>
        <p:spPr bwMode="auto">
          <a:xfrm>
            <a:off x="5275263" y="2551113"/>
            <a:ext cx="725487"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8" name="Oval 14"/>
          <p:cNvSpPr>
            <a:spLocks noChangeArrowheads="1"/>
          </p:cNvSpPr>
          <p:nvPr/>
        </p:nvSpPr>
        <p:spPr bwMode="auto">
          <a:xfrm>
            <a:off x="7612063" y="2551113"/>
            <a:ext cx="723900"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9" name="Rectangle 15"/>
          <p:cNvSpPr>
            <a:spLocks noChangeArrowheads="1"/>
          </p:cNvSpPr>
          <p:nvPr/>
        </p:nvSpPr>
        <p:spPr bwMode="auto">
          <a:xfrm>
            <a:off x="5254625" y="2649538"/>
            <a:ext cx="757238"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OPERA</a:t>
            </a:r>
          </a:p>
          <a:p>
            <a:pPr eaLnBrk="0" hangingPunct="0">
              <a:lnSpc>
                <a:spcPct val="90000"/>
              </a:lnSpc>
            </a:pPr>
            <a:r>
              <a:rPr lang="en-US" sz="1300" b="1"/>
              <a:t>TIONS</a:t>
            </a:r>
          </a:p>
        </p:txBody>
      </p:sp>
      <p:sp>
        <p:nvSpPr>
          <p:cNvPr id="77840" name="Rectangle 16"/>
          <p:cNvSpPr>
            <a:spLocks noChangeArrowheads="1"/>
          </p:cNvSpPr>
          <p:nvPr/>
        </p:nvSpPr>
        <p:spPr bwMode="auto">
          <a:xfrm>
            <a:off x="7518400" y="2736850"/>
            <a:ext cx="950913"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OBJECTS</a:t>
            </a:r>
          </a:p>
        </p:txBody>
      </p:sp>
      <p:sp>
        <p:nvSpPr>
          <p:cNvPr id="77841" name="Line 17"/>
          <p:cNvSpPr>
            <a:spLocks noChangeShapeType="1"/>
          </p:cNvSpPr>
          <p:nvPr/>
        </p:nvSpPr>
        <p:spPr bwMode="auto">
          <a:xfrm>
            <a:off x="5988050" y="2895600"/>
            <a:ext cx="1617663"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2" name="Line 18"/>
          <p:cNvSpPr>
            <a:spLocks noChangeShapeType="1"/>
          </p:cNvSpPr>
          <p:nvPr/>
        </p:nvSpPr>
        <p:spPr bwMode="auto">
          <a:xfrm>
            <a:off x="6221413" y="2895600"/>
            <a:ext cx="1150937"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3" name="Rectangle 19"/>
          <p:cNvSpPr>
            <a:spLocks noChangeArrowheads="1"/>
          </p:cNvSpPr>
          <p:nvPr/>
        </p:nvSpPr>
        <p:spPr bwMode="auto">
          <a:xfrm>
            <a:off x="6297613" y="3200400"/>
            <a:ext cx="11826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700" b="1" i="1"/>
              <a:t>privileges</a:t>
            </a:r>
          </a:p>
        </p:txBody>
      </p:sp>
      <p:sp>
        <p:nvSpPr>
          <p:cNvPr id="77844" name="Line 20"/>
          <p:cNvSpPr>
            <a:spLocks noChangeShapeType="1"/>
          </p:cNvSpPr>
          <p:nvPr/>
        </p:nvSpPr>
        <p:spPr bwMode="auto">
          <a:xfrm>
            <a:off x="2720975" y="2163763"/>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5" name="Line 21"/>
          <p:cNvSpPr>
            <a:spLocks noChangeShapeType="1"/>
          </p:cNvSpPr>
          <p:nvPr/>
        </p:nvSpPr>
        <p:spPr bwMode="auto">
          <a:xfrm>
            <a:off x="2720975" y="2163763"/>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6" name="Line 22"/>
          <p:cNvSpPr>
            <a:spLocks noChangeShapeType="1"/>
          </p:cNvSpPr>
          <p:nvPr/>
        </p:nvSpPr>
        <p:spPr bwMode="auto">
          <a:xfrm flipH="1">
            <a:off x="3330575" y="2163763"/>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7" name="Text Box 23"/>
          <p:cNvSpPr txBox="1">
            <a:spLocks noChangeArrowheads="1"/>
          </p:cNvSpPr>
          <p:nvPr/>
        </p:nvSpPr>
        <p:spPr bwMode="auto">
          <a:xfrm>
            <a:off x="2492375" y="1706563"/>
            <a:ext cx="1433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600">
                <a:latin typeface="Times New Roman" panose="02020603050405020304" pitchFamily="18" charset="0"/>
              </a:rPr>
              <a:t>Role Hierarchy</a:t>
            </a:r>
          </a:p>
        </p:txBody>
      </p:sp>
      <p:sp>
        <p:nvSpPr>
          <p:cNvPr id="77848" name="Text Box 24"/>
          <p:cNvSpPr txBox="1">
            <a:spLocks noChangeArrowheads="1"/>
          </p:cNvSpPr>
          <p:nvPr/>
        </p:nvSpPr>
        <p:spPr bwMode="auto">
          <a:xfrm>
            <a:off x="1425575" y="2316163"/>
            <a:ext cx="11572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75000"/>
              </a:lnSpc>
            </a:pPr>
            <a:r>
              <a:rPr lang="en-US" sz="1600">
                <a:latin typeface="Times New Roman" panose="02020603050405020304" pitchFamily="18" charset="0"/>
              </a:rPr>
              <a:t>(UA) User </a:t>
            </a:r>
          </a:p>
          <a:p>
            <a:pPr algn="l" eaLnBrk="0" hangingPunct="0">
              <a:lnSpc>
                <a:spcPct val="75000"/>
              </a:lnSpc>
            </a:pPr>
            <a:r>
              <a:rPr lang="en-US" sz="1600">
                <a:latin typeface="Times New Roman" panose="02020603050405020304" pitchFamily="18" charset="0"/>
              </a:rPr>
              <a:t>Assignment</a:t>
            </a:r>
          </a:p>
        </p:txBody>
      </p:sp>
      <p:sp>
        <p:nvSpPr>
          <p:cNvPr id="77849" name="Text Box 25"/>
          <p:cNvSpPr txBox="1">
            <a:spLocks noChangeArrowheads="1"/>
          </p:cNvSpPr>
          <p:nvPr/>
        </p:nvSpPr>
        <p:spPr bwMode="auto">
          <a:xfrm>
            <a:off x="3787775" y="2316163"/>
            <a:ext cx="15875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75000"/>
              </a:lnSpc>
            </a:pPr>
            <a:r>
              <a:rPr lang="en-US" sz="1600">
                <a:latin typeface="Times New Roman" panose="02020603050405020304" pitchFamily="18" charset="0"/>
              </a:rPr>
              <a:t>(PA) Permission </a:t>
            </a:r>
          </a:p>
          <a:p>
            <a:pPr algn="l" eaLnBrk="0" hangingPunct="0">
              <a:lnSpc>
                <a:spcPct val="75000"/>
              </a:lnSpc>
            </a:pPr>
            <a:r>
              <a:rPr lang="en-US" sz="1600">
                <a:latin typeface="Times New Roman" panose="02020603050405020304" pitchFamily="18" charset="0"/>
              </a:rPr>
              <a:t>Assignment</a:t>
            </a:r>
          </a:p>
        </p:txBody>
      </p:sp>
      <p:sp>
        <p:nvSpPr>
          <p:cNvPr id="77850" name="Line 26"/>
          <p:cNvSpPr>
            <a:spLocks noChangeShapeType="1"/>
          </p:cNvSpPr>
          <p:nvPr/>
        </p:nvSpPr>
        <p:spPr bwMode="auto">
          <a:xfrm>
            <a:off x="2797175" y="2239963"/>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7"/>
          <p:cNvSpPr>
            <a:spLocks noChangeShapeType="1"/>
          </p:cNvSpPr>
          <p:nvPr/>
        </p:nvSpPr>
        <p:spPr bwMode="auto">
          <a:xfrm flipH="1">
            <a:off x="3406775" y="2239963"/>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Oval 28"/>
          <p:cNvSpPr>
            <a:spLocks noChangeArrowheads="1"/>
          </p:cNvSpPr>
          <p:nvPr/>
        </p:nvSpPr>
        <p:spPr bwMode="auto">
          <a:xfrm>
            <a:off x="1577975" y="3992563"/>
            <a:ext cx="725488"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3" name="Text Box 29"/>
          <p:cNvSpPr txBox="1">
            <a:spLocks noChangeArrowheads="1"/>
          </p:cNvSpPr>
          <p:nvPr/>
        </p:nvSpPr>
        <p:spPr bwMode="auto">
          <a:xfrm>
            <a:off x="1577975" y="4068763"/>
            <a:ext cx="7175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b="1">
                <a:latin typeface="Times New Roman" panose="02020603050405020304" pitchFamily="18" charset="0"/>
              </a:rPr>
              <a:t>SES-</a:t>
            </a:r>
          </a:p>
          <a:p>
            <a:pPr algn="l" eaLnBrk="0" hangingPunct="0"/>
            <a:r>
              <a:rPr lang="en-US" sz="1400" b="1">
                <a:latin typeface="Times New Roman" panose="02020603050405020304" pitchFamily="18" charset="0"/>
              </a:rPr>
              <a:t>SIONS</a:t>
            </a:r>
          </a:p>
        </p:txBody>
      </p:sp>
      <p:sp>
        <p:nvSpPr>
          <p:cNvPr id="77854" name="Line 30"/>
          <p:cNvSpPr>
            <a:spLocks noChangeShapeType="1"/>
          </p:cNvSpPr>
          <p:nvPr/>
        </p:nvSpPr>
        <p:spPr bwMode="auto">
          <a:xfrm>
            <a:off x="968375" y="3154363"/>
            <a:ext cx="762000" cy="914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5" name="Line 31"/>
          <p:cNvSpPr>
            <a:spLocks noChangeShapeType="1"/>
          </p:cNvSpPr>
          <p:nvPr/>
        </p:nvSpPr>
        <p:spPr bwMode="auto">
          <a:xfrm>
            <a:off x="1349375" y="3611563"/>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6" name="Line 32"/>
          <p:cNvSpPr>
            <a:spLocks noChangeShapeType="1"/>
          </p:cNvSpPr>
          <p:nvPr/>
        </p:nvSpPr>
        <p:spPr bwMode="auto">
          <a:xfrm flipH="1">
            <a:off x="2187575" y="3154363"/>
            <a:ext cx="838200" cy="990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7" name="Line 33"/>
          <p:cNvSpPr>
            <a:spLocks noChangeShapeType="1"/>
          </p:cNvSpPr>
          <p:nvPr/>
        </p:nvSpPr>
        <p:spPr bwMode="auto">
          <a:xfrm flipH="1">
            <a:off x="2743200" y="3276600"/>
            <a:ext cx="206375" cy="228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8" name="Text Box 34"/>
          <p:cNvSpPr txBox="1">
            <a:spLocks noChangeArrowheads="1"/>
          </p:cNvSpPr>
          <p:nvPr/>
        </p:nvSpPr>
        <p:spPr bwMode="auto">
          <a:xfrm>
            <a:off x="2819400" y="3352800"/>
            <a:ext cx="1146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i="1">
                <a:latin typeface="Times New Roman" panose="02020603050405020304" pitchFamily="18" charset="0"/>
              </a:rPr>
              <a:t>session_roles</a:t>
            </a:r>
          </a:p>
        </p:txBody>
      </p:sp>
      <p:sp>
        <p:nvSpPr>
          <p:cNvPr id="77859" name="Text Box 35"/>
          <p:cNvSpPr txBox="1">
            <a:spLocks noChangeArrowheads="1"/>
          </p:cNvSpPr>
          <p:nvPr/>
        </p:nvSpPr>
        <p:spPr bwMode="auto">
          <a:xfrm>
            <a:off x="206375" y="3535363"/>
            <a:ext cx="1166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i="1">
                <a:latin typeface="Times New Roman" panose="02020603050405020304" pitchFamily="18" charset="0"/>
              </a:rPr>
              <a:t>user_sessions</a:t>
            </a:r>
          </a:p>
        </p:txBody>
      </p:sp>
      <p:sp>
        <p:nvSpPr>
          <p:cNvPr id="77860" name="Text Box 36"/>
          <p:cNvSpPr txBox="1">
            <a:spLocks noChangeArrowheads="1"/>
          </p:cNvSpPr>
          <p:nvPr/>
        </p:nvSpPr>
        <p:spPr bwMode="auto">
          <a:xfrm>
            <a:off x="685799" y="4724400"/>
            <a:ext cx="7650163"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90000"/>
              </a:lnSpc>
            </a:pPr>
            <a:r>
              <a:rPr lang="en-US" sz="2200" dirty="0" err="1">
                <a:latin typeface="Times New Roman" panose="02020603050405020304" pitchFamily="18" charset="0"/>
              </a:rPr>
              <a:t>SoD</a:t>
            </a:r>
            <a:r>
              <a:rPr lang="en-US" sz="2200" dirty="0">
                <a:latin typeface="Times New Roman" panose="02020603050405020304" pitchFamily="18" charset="0"/>
              </a:rPr>
              <a:t> policies deter fraud by placing constrains on administrative actions and there by restricting combinations of privileges that are available to users</a:t>
            </a:r>
          </a:p>
          <a:p>
            <a:pPr algn="just" eaLnBrk="0" hangingPunct="0">
              <a:lnSpc>
                <a:spcPct val="90000"/>
              </a:lnSpc>
            </a:pPr>
            <a:r>
              <a:rPr lang="en-US" sz="2200" dirty="0">
                <a:latin typeface="Times New Roman" panose="02020603050405020304" pitchFamily="18" charset="0"/>
              </a:rPr>
              <a:t>E.g., </a:t>
            </a:r>
            <a:r>
              <a:rPr lang="en-US" sz="2200" dirty="0">
                <a:solidFill>
                  <a:srgbClr val="0000CC"/>
                </a:solidFill>
                <a:latin typeface="Times New Roman" panose="02020603050405020304" pitchFamily="18" charset="0"/>
              </a:rPr>
              <a:t>no user can be a member of both Cashier and AR Clerk roles in Accounts Receivable Department</a:t>
            </a:r>
          </a:p>
        </p:txBody>
      </p:sp>
      <p:sp>
        <p:nvSpPr>
          <p:cNvPr id="77861" name="Oval 37"/>
          <p:cNvSpPr>
            <a:spLocks noChangeArrowheads="1"/>
          </p:cNvSpPr>
          <p:nvPr/>
        </p:nvSpPr>
        <p:spPr bwMode="auto">
          <a:xfrm>
            <a:off x="914400" y="1676400"/>
            <a:ext cx="685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2" name="Text Box 38"/>
          <p:cNvSpPr txBox="1">
            <a:spLocks noChangeArrowheads="1"/>
          </p:cNvSpPr>
          <p:nvPr/>
        </p:nvSpPr>
        <p:spPr bwMode="auto">
          <a:xfrm>
            <a:off x="990600" y="1676400"/>
            <a:ext cx="555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Times New Roman" panose="02020603050405020304" pitchFamily="18" charset="0"/>
              </a:rPr>
              <a:t>SSD</a:t>
            </a:r>
          </a:p>
        </p:txBody>
      </p:sp>
      <p:sp>
        <p:nvSpPr>
          <p:cNvPr id="77863" name="Line 39"/>
          <p:cNvSpPr>
            <a:spLocks noChangeShapeType="1"/>
          </p:cNvSpPr>
          <p:nvPr/>
        </p:nvSpPr>
        <p:spPr bwMode="auto">
          <a:xfrm>
            <a:off x="1371600" y="1981200"/>
            <a:ext cx="228600" cy="304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64" name="Line 40"/>
          <p:cNvSpPr>
            <a:spLocks noChangeShapeType="1"/>
          </p:cNvSpPr>
          <p:nvPr/>
        </p:nvSpPr>
        <p:spPr bwMode="auto">
          <a:xfrm>
            <a:off x="1600200" y="1828800"/>
            <a:ext cx="9144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BD64A48-B733-9243-8BE8-93F2CA4C1D52}" type="slidenum">
              <a:rPr lang="en-US" smtClean="0"/>
              <a:pPr/>
              <a:t>69</a:t>
            </a:fld>
            <a:endParaRPr lang="en-US"/>
          </a:p>
        </p:txBody>
      </p:sp>
    </p:spTree>
    <p:extLst>
      <p:ext uri="{BB962C8B-B14F-4D97-AF65-F5344CB8AC3E}">
        <p14:creationId xmlns:p14="http://schemas.microsoft.com/office/powerpoint/2010/main" val="35638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a:xfrm>
            <a:off x="609600" y="304800"/>
            <a:ext cx="8077200" cy="838200"/>
          </a:xfrm>
        </p:spPr>
        <p:txBody>
          <a:bodyPr>
            <a:normAutofit fontScale="90000"/>
          </a:bodyPr>
          <a:lstStyle/>
          <a:p>
            <a:pPr eaLnBrk="1" hangingPunct="1"/>
            <a:r>
              <a:rPr lang="en-US" sz="4000" dirty="0"/>
              <a:t>ML relations –  invisible </a:t>
            </a:r>
            <a:r>
              <a:rPr lang="en-US" sz="4000" dirty="0" err="1"/>
              <a:t>polyinstantiation</a:t>
            </a:r>
            <a:endParaRPr lang="en-US" sz="4000" dirty="0"/>
          </a:p>
        </p:txBody>
      </p:sp>
      <p:sp>
        <p:nvSpPr>
          <p:cNvPr id="7171" name="Rectangle 3"/>
          <p:cNvSpPr>
            <a:spLocks noGrp="1" noChangeArrowheads="1"/>
          </p:cNvSpPr>
          <p:nvPr>
            <p:ph type="body" idx="1"/>
            <p:custDataLst>
              <p:tags r:id="rId2"/>
            </p:custDataLst>
          </p:nvPr>
        </p:nvSpPr>
        <p:spPr>
          <a:xfrm>
            <a:off x="304800" y="1447800"/>
            <a:ext cx="8382000" cy="4648200"/>
          </a:xfrm>
        </p:spPr>
        <p:txBody>
          <a:bodyPr>
            <a:noAutofit/>
          </a:bodyPr>
          <a:lstStyle/>
          <a:p>
            <a:pPr marL="609600" indent="-609600" algn="just" eaLnBrk="1" hangingPunct="1">
              <a:lnSpc>
                <a:spcPct val="80000"/>
              </a:lnSpc>
              <a:buFontTx/>
              <a:buNone/>
            </a:pPr>
            <a:r>
              <a:rPr lang="en-US" sz="2300" dirty="0"/>
              <a:t>	Suppose </a:t>
            </a:r>
            <a:r>
              <a:rPr lang="en-US" sz="2300" dirty="0">
                <a:solidFill>
                  <a:srgbClr val="FF0000"/>
                </a:solidFill>
              </a:rPr>
              <a:t>a low user</a:t>
            </a:r>
            <a:r>
              <a:rPr lang="en-US" sz="2300" dirty="0"/>
              <a:t> asks to insert a tuple with the same primary key as </a:t>
            </a:r>
            <a:r>
              <a:rPr lang="en-US" sz="2300" dirty="0">
                <a:solidFill>
                  <a:srgbClr val="FF0000"/>
                </a:solidFill>
              </a:rPr>
              <a:t>an existing tuple at a higher level</a:t>
            </a:r>
            <a:r>
              <a:rPr lang="en-US" sz="2300" dirty="0"/>
              <a:t>; the DBMS has three choices:</a:t>
            </a:r>
          </a:p>
          <a:p>
            <a:pPr marL="990600" lvl="1" indent="-533400" algn="just" eaLnBrk="1" hangingPunct="1">
              <a:lnSpc>
                <a:spcPct val="80000"/>
              </a:lnSpc>
              <a:buFontTx/>
              <a:buAutoNum type="arabicParenR"/>
            </a:pPr>
            <a:r>
              <a:rPr lang="en-US" sz="2300" dirty="0"/>
              <a:t>Notify the user that a tuple with the same primary key exists at higher level and reject the insertion</a:t>
            </a:r>
          </a:p>
          <a:p>
            <a:pPr marL="990600" lvl="1" indent="-533400" algn="just" eaLnBrk="1" hangingPunct="1">
              <a:lnSpc>
                <a:spcPct val="80000"/>
              </a:lnSpc>
              <a:buFontTx/>
              <a:buNone/>
            </a:pPr>
            <a:r>
              <a:rPr lang="en-US" sz="2300" dirty="0"/>
              <a:t>2)    Replace the existing tuple at higher level with the new tuple being inserted at low level</a:t>
            </a:r>
          </a:p>
          <a:p>
            <a:pPr marL="990600" lvl="1" indent="-533400" algn="just" eaLnBrk="1" hangingPunct="1">
              <a:lnSpc>
                <a:spcPct val="80000"/>
              </a:lnSpc>
              <a:buFontTx/>
              <a:buNone/>
            </a:pPr>
            <a:r>
              <a:rPr lang="en-US" sz="2300" dirty="0"/>
              <a:t>3)  Insert the new tuple at low level without modifying the existing tuple at the higher level (i.e. </a:t>
            </a:r>
            <a:r>
              <a:rPr lang="en-US" sz="2300" dirty="0" err="1"/>
              <a:t>polyinstantiate</a:t>
            </a:r>
            <a:r>
              <a:rPr lang="en-US" sz="2300" dirty="0"/>
              <a:t> the entity) </a:t>
            </a:r>
          </a:p>
          <a:p>
            <a:pPr marL="990600" lvl="1" indent="-533400" algn="just" eaLnBrk="1" hangingPunct="1">
              <a:lnSpc>
                <a:spcPct val="80000"/>
              </a:lnSpc>
              <a:buFontTx/>
              <a:buNone/>
            </a:pPr>
            <a:endParaRPr lang="en-US" sz="2300" dirty="0"/>
          </a:p>
          <a:p>
            <a:pPr marL="990600" lvl="1" indent="-533400" algn="just" eaLnBrk="1" hangingPunct="1">
              <a:lnSpc>
                <a:spcPct val="80000"/>
              </a:lnSpc>
              <a:buFontTx/>
              <a:buNone/>
            </a:pPr>
            <a:r>
              <a:rPr lang="en-US" sz="2300" dirty="0"/>
              <a:t>Choice1 introduces a signaling channel</a:t>
            </a:r>
          </a:p>
          <a:p>
            <a:pPr marL="990600" lvl="1" indent="-533400" algn="just" eaLnBrk="1" hangingPunct="1">
              <a:lnSpc>
                <a:spcPct val="80000"/>
              </a:lnSpc>
              <a:buFontTx/>
              <a:buNone/>
            </a:pPr>
            <a:r>
              <a:rPr lang="en-US" sz="2300" dirty="0"/>
              <a:t>Choice 2 allows the low user to overwrite data not visible to him and thus compromising integrity</a:t>
            </a:r>
          </a:p>
          <a:p>
            <a:pPr marL="990600" lvl="1" indent="-533400" algn="just" eaLnBrk="1" hangingPunct="1">
              <a:lnSpc>
                <a:spcPct val="80000"/>
              </a:lnSpc>
              <a:buFontTx/>
              <a:buNone/>
            </a:pPr>
            <a:r>
              <a:rPr lang="en-US" sz="2300" dirty="0"/>
              <a:t>Choice 3 is a reasonable choice; as consequence it introduces a </a:t>
            </a:r>
            <a:r>
              <a:rPr lang="en-US" sz="2300" dirty="0" err="1"/>
              <a:t>polyinstantiated</a:t>
            </a:r>
            <a:r>
              <a:rPr lang="en-US" sz="2300" dirty="0"/>
              <a:t> entity</a:t>
            </a:r>
          </a:p>
        </p:txBody>
      </p:sp>
      <p:sp>
        <p:nvSpPr>
          <p:cNvPr id="2" name="Slide Number Placeholder 1"/>
          <p:cNvSpPr>
            <a:spLocks noGrp="1"/>
          </p:cNvSpPr>
          <p:nvPr>
            <p:ph type="sldNum" sz="quarter" idx="12"/>
          </p:nvPr>
        </p:nvSpPr>
        <p:spPr/>
        <p:txBody>
          <a:bodyPr/>
          <a:lstStyle/>
          <a:p>
            <a:fld id="{0BD64A48-B733-9243-8BE8-93F2CA4C1D52}" type="slidenum">
              <a:rPr lang="en-US" smtClean="0"/>
              <a:pPr/>
              <a:t>7</a:t>
            </a:fld>
            <a:endParaRPr lang="en-US"/>
          </a:p>
        </p:txBody>
      </p:sp>
    </p:spTree>
    <p:extLst>
      <p:ext uri="{BB962C8B-B14F-4D97-AF65-F5344CB8AC3E}">
        <p14:creationId xmlns:p14="http://schemas.microsoft.com/office/powerpoint/2010/main" val="32328169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en-US"/>
              <a:t>Static Separation of Duty Relations</a:t>
            </a:r>
          </a:p>
        </p:txBody>
      </p:sp>
      <p:sp>
        <p:nvSpPr>
          <p:cNvPr id="43011" name="Rectangle 3"/>
          <p:cNvSpPr>
            <a:spLocks noGrp="1" noChangeArrowheads="1"/>
          </p:cNvSpPr>
          <p:nvPr>
            <p:ph type="body" idx="1"/>
          </p:nvPr>
        </p:nvSpPr>
        <p:spPr>
          <a:xfrm>
            <a:off x="457200" y="1752600"/>
            <a:ext cx="8229600" cy="4378325"/>
          </a:xfrm>
        </p:spPr>
        <p:txBody>
          <a:bodyPr>
            <a:normAutofit/>
          </a:bodyPr>
          <a:lstStyle/>
          <a:p>
            <a:pPr algn="just"/>
            <a:r>
              <a:rPr lang="en-US" sz="2400" b="1" i="1" dirty="0"/>
              <a:t>Static Separation of Duty</a:t>
            </a:r>
            <a:r>
              <a:rPr lang="en-US" sz="2400" b="1" dirty="0"/>
              <a:t>.</a:t>
            </a:r>
            <a:r>
              <a:rPr lang="en-US" sz="2400" dirty="0"/>
              <a:t> SSD relations place constraints on the assignments of users to roles. Membership in one role may prevent the user from being a member of one or more other roles, depending on the SSD rules enforced.</a:t>
            </a:r>
          </a:p>
          <a:p>
            <a:pPr algn="just"/>
            <a:endParaRPr lang="en-US" sz="2400" dirty="0"/>
          </a:p>
          <a:p>
            <a:pPr algn="just"/>
            <a:r>
              <a:rPr lang="en-US" sz="2400" b="1" i="1" dirty="0"/>
              <a:t>Static Separation of Duty in the Presence of a Hierarchy</a:t>
            </a:r>
            <a:r>
              <a:rPr lang="en-US" sz="2400" dirty="0"/>
              <a:t>. This type of SSD relation works in the same way as basic SSD except that both inherited roles as well as directly assigned roles are considered when enforcing the constraints.</a:t>
            </a:r>
          </a:p>
        </p:txBody>
      </p:sp>
      <p:sp>
        <p:nvSpPr>
          <p:cNvPr id="2" name="Slide Number Placeholder 1"/>
          <p:cNvSpPr>
            <a:spLocks noGrp="1"/>
          </p:cNvSpPr>
          <p:nvPr>
            <p:ph type="sldNum" sz="quarter" idx="12"/>
          </p:nvPr>
        </p:nvSpPr>
        <p:spPr/>
        <p:txBody>
          <a:bodyPr/>
          <a:lstStyle/>
          <a:p>
            <a:fld id="{0BD64A48-B733-9243-8BE8-93F2CA4C1D52}" type="slidenum">
              <a:rPr lang="en-US" smtClean="0"/>
              <a:pPr/>
              <a:t>70</a:t>
            </a:fld>
            <a:endParaRPr lang="en-US"/>
          </a:p>
        </p:txBody>
      </p:sp>
    </p:spTree>
    <p:extLst>
      <p:ext uri="{BB962C8B-B14F-4D97-AF65-F5344CB8AC3E}">
        <p14:creationId xmlns:p14="http://schemas.microsoft.com/office/powerpoint/2010/main" val="2096803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fontScale="90000"/>
          </a:bodyPr>
          <a:lstStyle/>
          <a:p>
            <a:pPr algn="ctr"/>
            <a:r>
              <a:rPr lang="en-US"/>
              <a:t>Dynamic Separation of Duty Relations</a:t>
            </a:r>
          </a:p>
        </p:txBody>
      </p:sp>
      <p:sp>
        <p:nvSpPr>
          <p:cNvPr id="107523" name="Rectangle 3"/>
          <p:cNvSpPr>
            <a:spLocks noGrp="1" noChangeArrowheads="1"/>
          </p:cNvSpPr>
          <p:nvPr>
            <p:ph type="body" idx="1"/>
          </p:nvPr>
        </p:nvSpPr>
        <p:spPr>
          <a:xfrm>
            <a:off x="457200" y="1752600"/>
            <a:ext cx="8229600" cy="4378325"/>
          </a:xfrm>
        </p:spPr>
        <p:txBody>
          <a:bodyPr>
            <a:normAutofit/>
          </a:bodyPr>
          <a:lstStyle/>
          <a:p>
            <a:pPr>
              <a:lnSpc>
                <a:spcPct val="90000"/>
              </a:lnSpc>
            </a:pPr>
            <a:endParaRPr lang="en-US" sz="2400" dirty="0"/>
          </a:p>
          <a:p>
            <a:pPr algn="just">
              <a:lnSpc>
                <a:spcPct val="90000"/>
              </a:lnSpc>
            </a:pPr>
            <a:r>
              <a:rPr lang="en-US" sz="2400" dirty="0"/>
              <a:t>Dynamic separation of duty (DSD) relations, like SSD relations, limit the permissions that are available to a user. However DSD relations differ from SSD relations by the context in which these limitations are imposed.</a:t>
            </a:r>
          </a:p>
          <a:p>
            <a:pPr algn="just">
              <a:lnSpc>
                <a:spcPct val="90000"/>
              </a:lnSpc>
            </a:pPr>
            <a:endParaRPr lang="en-US" sz="2400" dirty="0"/>
          </a:p>
          <a:p>
            <a:pPr algn="just">
              <a:lnSpc>
                <a:spcPct val="90000"/>
              </a:lnSpc>
            </a:pPr>
            <a:r>
              <a:rPr lang="en-US" sz="2400" dirty="0"/>
              <a:t>DSD requirements limit the availability of the permissions by placing constraints on the roles that can be activated within or across a user’s sessions.</a:t>
            </a:r>
          </a:p>
          <a:p>
            <a:pPr algn="just">
              <a:lnSpc>
                <a:spcPct val="90000"/>
              </a:lnSpc>
            </a:pPr>
            <a:endParaRPr lang="en-US" sz="2400" dirty="0"/>
          </a:p>
        </p:txBody>
      </p:sp>
      <p:sp>
        <p:nvSpPr>
          <p:cNvPr id="2" name="Slide Number Placeholder 1"/>
          <p:cNvSpPr>
            <a:spLocks noGrp="1"/>
          </p:cNvSpPr>
          <p:nvPr>
            <p:ph type="sldNum" sz="quarter" idx="12"/>
          </p:nvPr>
        </p:nvSpPr>
        <p:spPr/>
        <p:txBody>
          <a:bodyPr/>
          <a:lstStyle/>
          <a:p>
            <a:fld id="{0BD64A48-B733-9243-8BE8-93F2CA4C1D52}" type="slidenum">
              <a:rPr lang="en-US" smtClean="0"/>
              <a:pPr/>
              <a:t>71</a:t>
            </a:fld>
            <a:endParaRPr lang="en-US"/>
          </a:p>
        </p:txBody>
      </p:sp>
    </p:spTree>
    <p:extLst>
      <p:ext uri="{BB962C8B-B14F-4D97-AF65-F5344CB8AC3E}">
        <p14:creationId xmlns:p14="http://schemas.microsoft.com/office/powerpoint/2010/main" val="20610259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algn="ctr"/>
            <a:r>
              <a:rPr lang="en-US"/>
              <a:t>Dynamic Separation of Duty Relations</a:t>
            </a:r>
          </a:p>
        </p:txBody>
      </p:sp>
      <p:sp>
        <p:nvSpPr>
          <p:cNvPr id="78852" name="Oval 4"/>
          <p:cNvSpPr>
            <a:spLocks noChangeArrowheads="1"/>
          </p:cNvSpPr>
          <p:nvPr/>
        </p:nvSpPr>
        <p:spPr bwMode="auto">
          <a:xfrm>
            <a:off x="5154613" y="1752600"/>
            <a:ext cx="3352800" cy="1447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3" name="Oval 5"/>
          <p:cNvSpPr>
            <a:spLocks noChangeArrowheads="1"/>
          </p:cNvSpPr>
          <p:nvPr/>
        </p:nvSpPr>
        <p:spPr bwMode="auto">
          <a:xfrm>
            <a:off x="485775" y="2159000"/>
            <a:ext cx="725488"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4" name="Oval 6"/>
          <p:cNvSpPr>
            <a:spLocks noChangeArrowheads="1"/>
          </p:cNvSpPr>
          <p:nvPr/>
        </p:nvSpPr>
        <p:spPr bwMode="auto">
          <a:xfrm>
            <a:off x="2822575" y="2159000"/>
            <a:ext cx="725488"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5" name="Rectangle 7"/>
          <p:cNvSpPr>
            <a:spLocks noChangeArrowheads="1"/>
          </p:cNvSpPr>
          <p:nvPr/>
        </p:nvSpPr>
        <p:spPr bwMode="auto">
          <a:xfrm>
            <a:off x="465138" y="2397125"/>
            <a:ext cx="738187"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USERS</a:t>
            </a:r>
          </a:p>
        </p:txBody>
      </p:sp>
      <p:sp>
        <p:nvSpPr>
          <p:cNvPr id="78856" name="Line 8"/>
          <p:cNvSpPr>
            <a:spLocks noChangeShapeType="1"/>
          </p:cNvSpPr>
          <p:nvPr/>
        </p:nvSpPr>
        <p:spPr bwMode="auto">
          <a:xfrm>
            <a:off x="1200150" y="2503488"/>
            <a:ext cx="1616075"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7" name="Line 9"/>
          <p:cNvSpPr>
            <a:spLocks noChangeShapeType="1"/>
          </p:cNvSpPr>
          <p:nvPr/>
        </p:nvSpPr>
        <p:spPr bwMode="auto">
          <a:xfrm>
            <a:off x="1433513" y="2503488"/>
            <a:ext cx="114935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8" name="Line 10"/>
          <p:cNvSpPr>
            <a:spLocks noChangeShapeType="1"/>
          </p:cNvSpPr>
          <p:nvPr/>
        </p:nvSpPr>
        <p:spPr bwMode="auto">
          <a:xfrm>
            <a:off x="3552825" y="2468563"/>
            <a:ext cx="1617663"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9" name="Line 11"/>
          <p:cNvSpPr>
            <a:spLocks noChangeShapeType="1"/>
          </p:cNvSpPr>
          <p:nvPr/>
        </p:nvSpPr>
        <p:spPr bwMode="auto">
          <a:xfrm>
            <a:off x="3787775" y="2468563"/>
            <a:ext cx="114935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0" name="Rectangle 12"/>
          <p:cNvSpPr>
            <a:spLocks noChangeArrowheads="1"/>
          </p:cNvSpPr>
          <p:nvPr/>
        </p:nvSpPr>
        <p:spPr bwMode="auto">
          <a:xfrm>
            <a:off x="2819400" y="2362200"/>
            <a:ext cx="739775"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ROLES</a:t>
            </a:r>
          </a:p>
        </p:txBody>
      </p:sp>
      <p:sp>
        <p:nvSpPr>
          <p:cNvPr id="78861" name="Oval 13"/>
          <p:cNvSpPr>
            <a:spLocks noChangeArrowheads="1"/>
          </p:cNvSpPr>
          <p:nvPr/>
        </p:nvSpPr>
        <p:spPr bwMode="auto">
          <a:xfrm>
            <a:off x="5275263" y="2170113"/>
            <a:ext cx="725487"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2" name="Oval 14"/>
          <p:cNvSpPr>
            <a:spLocks noChangeArrowheads="1"/>
          </p:cNvSpPr>
          <p:nvPr/>
        </p:nvSpPr>
        <p:spPr bwMode="auto">
          <a:xfrm>
            <a:off x="7612063" y="2170113"/>
            <a:ext cx="723900"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3" name="Rectangle 15"/>
          <p:cNvSpPr>
            <a:spLocks noChangeArrowheads="1"/>
          </p:cNvSpPr>
          <p:nvPr/>
        </p:nvSpPr>
        <p:spPr bwMode="auto">
          <a:xfrm>
            <a:off x="5254625" y="2268538"/>
            <a:ext cx="757238"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OPERA</a:t>
            </a:r>
          </a:p>
          <a:p>
            <a:pPr eaLnBrk="0" hangingPunct="0">
              <a:lnSpc>
                <a:spcPct val="90000"/>
              </a:lnSpc>
            </a:pPr>
            <a:r>
              <a:rPr lang="en-US" sz="1300" b="1"/>
              <a:t>TIONS</a:t>
            </a:r>
          </a:p>
        </p:txBody>
      </p:sp>
      <p:sp>
        <p:nvSpPr>
          <p:cNvPr id="78864" name="Rectangle 16"/>
          <p:cNvSpPr>
            <a:spLocks noChangeArrowheads="1"/>
          </p:cNvSpPr>
          <p:nvPr/>
        </p:nvSpPr>
        <p:spPr bwMode="auto">
          <a:xfrm>
            <a:off x="7518400" y="2355850"/>
            <a:ext cx="950913"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300" b="1"/>
              <a:t>OBJECTS</a:t>
            </a:r>
          </a:p>
        </p:txBody>
      </p:sp>
      <p:sp>
        <p:nvSpPr>
          <p:cNvPr id="78865" name="Line 17"/>
          <p:cNvSpPr>
            <a:spLocks noChangeShapeType="1"/>
          </p:cNvSpPr>
          <p:nvPr/>
        </p:nvSpPr>
        <p:spPr bwMode="auto">
          <a:xfrm>
            <a:off x="5988050" y="2514600"/>
            <a:ext cx="1617663"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6" name="Line 18"/>
          <p:cNvSpPr>
            <a:spLocks noChangeShapeType="1"/>
          </p:cNvSpPr>
          <p:nvPr/>
        </p:nvSpPr>
        <p:spPr bwMode="auto">
          <a:xfrm>
            <a:off x="6221413" y="2514600"/>
            <a:ext cx="1150937"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7" name="Rectangle 19"/>
          <p:cNvSpPr>
            <a:spLocks noChangeArrowheads="1"/>
          </p:cNvSpPr>
          <p:nvPr/>
        </p:nvSpPr>
        <p:spPr bwMode="auto">
          <a:xfrm>
            <a:off x="6297613" y="2819400"/>
            <a:ext cx="11826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88" tIns="42944" rIns="85888" bIns="42944">
            <a:spAutoFit/>
          </a:bodyPr>
          <a:lstStyle>
            <a:lvl1pPr algn="l" defTabSz="852488">
              <a:defRPr>
                <a:solidFill>
                  <a:schemeClr val="tx1"/>
                </a:solidFill>
                <a:latin typeface="Arial" panose="020B0604020202020204" pitchFamily="34" charset="0"/>
              </a:defRPr>
            </a:lvl1pPr>
            <a:lvl2pPr marL="427038" algn="l" defTabSz="852488">
              <a:defRPr>
                <a:solidFill>
                  <a:schemeClr val="tx1"/>
                </a:solidFill>
                <a:latin typeface="Arial" panose="020B0604020202020204" pitchFamily="34" charset="0"/>
              </a:defRPr>
            </a:lvl2pPr>
            <a:lvl3pPr marL="852488" algn="l" defTabSz="852488">
              <a:defRPr>
                <a:solidFill>
                  <a:schemeClr val="tx1"/>
                </a:solidFill>
                <a:latin typeface="Arial" panose="020B0604020202020204" pitchFamily="34" charset="0"/>
              </a:defRPr>
            </a:lvl3pPr>
            <a:lvl4pPr marL="1279525" algn="l" defTabSz="852488">
              <a:defRPr>
                <a:solidFill>
                  <a:schemeClr val="tx1"/>
                </a:solidFill>
                <a:latin typeface="Arial" panose="020B0604020202020204" pitchFamily="34" charset="0"/>
              </a:defRPr>
            </a:lvl4pPr>
            <a:lvl5pPr marL="1706563" algn="l" defTabSz="852488">
              <a:defRPr>
                <a:solidFill>
                  <a:schemeClr val="tx1"/>
                </a:solidFill>
                <a:latin typeface="Arial" panose="020B0604020202020204" pitchFamily="34" charset="0"/>
              </a:defRPr>
            </a:lvl5pPr>
            <a:lvl6pPr marL="2163763" defTabSz="852488" fontAlgn="base">
              <a:spcBef>
                <a:spcPct val="0"/>
              </a:spcBef>
              <a:spcAft>
                <a:spcPct val="0"/>
              </a:spcAft>
              <a:defRPr>
                <a:solidFill>
                  <a:schemeClr val="tx1"/>
                </a:solidFill>
                <a:latin typeface="Arial" panose="020B0604020202020204" pitchFamily="34" charset="0"/>
              </a:defRPr>
            </a:lvl6pPr>
            <a:lvl7pPr marL="2620963" defTabSz="852488" fontAlgn="base">
              <a:spcBef>
                <a:spcPct val="0"/>
              </a:spcBef>
              <a:spcAft>
                <a:spcPct val="0"/>
              </a:spcAft>
              <a:defRPr>
                <a:solidFill>
                  <a:schemeClr val="tx1"/>
                </a:solidFill>
                <a:latin typeface="Arial" panose="020B0604020202020204" pitchFamily="34" charset="0"/>
              </a:defRPr>
            </a:lvl7pPr>
            <a:lvl8pPr marL="3078163" defTabSz="852488" fontAlgn="base">
              <a:spcBef>
                <a:spcPct val="0"/>
              </a:spcBef>
              <a:spcAft>
                <a:spcPct val="0"/>
              </a:spcAft>
              <a:defRPr>
                <a:solidFill>
                  <a:schemeClr val="tx1"/>
                </a:solidFill>
                <a:latin typeface="Arial" panose="020B0604020202020204" pitchFamily="34" charset="0"/>
              </a:defRPr>
            </a:lvl8pPr>
            <a:lvl9pPr marL="3535363" defTabSz="852488"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sz="1700" b="1" i="1"/>
              <a:t>privileges</a:t>
            </a:r>
          </a:p>
        </p:txBody>
      </p:sp>
      <p:sp>
        <p:nvSpPr>
          <p:cNvPr id="78868" name="Line 20"/>
          <p:cNvSpPr>
            <a:spLocks noChangeShapeType="1"/>
          </p:cNvSpPr>
          <p:nvPr/>
        </p:nvSpPr>
        <p:spPr bwMode="auto">
          <a:xfrm>
            <a:off x="2720975" y="1782763"/>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9" name="Line 21"/>
          <p:cNvSpPr>
            <a:spLocks noChangeShapeType="1"/>
          </p:cNvSpPr>
          <p:nvPr/>
        </p:nvSpPr>
        <p:spPr bwMode="auto">
          <a:xfrm>
            <a:off x="2720975" y="1782763"/>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0" name="Line 22"/>
          <p:cNvSpPr>
            <a:spLocks noChangeShapeType="1"/>
          </p:cNvSpPr>
          <p:nvPr/>
        </p:nvSpPr>
        <p:spPr bwMode="auto">
          <a:xfrm flipH="1">
            <a:off x="3330575" y="1782763"/>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1" name="Text Box 23"/>
          <p:cNvSpPr txBox="1">
            <a:spLocks noChangeArrowheads="1"/>
          </p:cNvSpPr>
          <p:nvPr/>
        </p:nvSpPr>
        <p:spPr bwMode="auto">
          <a:xfrm>
            <a:off x="2492375" y="1325563"/>
            <a:ext cx="1433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600">
                <a:latin typeface="Times New Roman" panose="02020603050405020304" pitchFamily="18" charset="0"/>
              </a:rPr>
              <a:t>Role Hierarchy</a:t>
            </a:r>
          </a:p>
        </p:txBody>
      </p:sp>
      <p:sp>
        <p:nvSpPr>
          <p:cNvPr id="78872" name="Text Box 24"/>
          <p:cNvSpPr txBox="1">
            <a:spLocks noChangeArrowheads="1"/>
          </p:cNvSpPr>
          <p:nvPr/>
        </p:nvSpPr>
        <p:spPr bwMode="auto">
          <a:xfrm>
            <a:off x="1425575" y="1935163"/>
            <a:ext cx="12525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75000"/>
              </a:lnSpc>
            </a:pPr>
            <a:r>
              <a:rPr lang="en-US" sz="1600">
                <a:latin typeface="Times New Roman" panose="02020603050405020304" pitchFamily="18" charset="0"/>
              </a:rPr>
              <a:t>User Assign-</a:t>
            </a:r>
          </a:p>
          <a:p>
            <a:pPr algn="l" eaLnBrk="0" hangingPunct="0">
              <a:lnSpc>
                <a:spcPct val="75000"/>
              </a:lnSpc>
            </a:pPr>
            <a:r>
              <a:rPr lang="en-US" sz="1600">
                <a:latin typeface="Times New Roman" panose="02020603050405020304" pitchFamily="18" charset="0"/>
              </a:rPr>
              <a:t>ment</a:t>
            </a:r>
          </a:p>
        </p:txBody>
      </p:sp>
      <p:sp>
        <p:nvSpPr>
          <p:cNvPr id="78873" name="Text Box 25"/>
          <p:cNvSpPr txBox="1">
            <a:spLocks noChangeArrowheads="1"/>
          </p:cNvSpPr>
          <p:nvPr/>
        </p:nvSpPr>
        <p:spPr bwMode="auto">
          <a:xfrm>
            <a:off x="3787775" y="1935163"/>
            <a:ext cx="11572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75000"/>
              </a:lnSpc>
            </a:pPr>
            <a:r>
              <a:rPr lang="en-US" sz="1600">
                <a:latin typeface="Times New Roman" panose="02020603050405020304" pitchFamily="18" charset="0"/>
              </a:rPr>
              <a:t>Permission </a:t>
            </a:r>
          </a:p>
          <a:p>
            <a:pPr algn="l" eaLnBrk="0" hangingPunct="0">
              <a:lnSpc>
                <a:spcPct val="75000"/>
              </a:lnSpc>
            </a:pPr>
            <a:r>
              <a:rPr lang="en-US" sz="1600">
                <a:latin typeface="Times New Roman" panose="02020603050405020304" pitchFamily="18" charset="0"/>
              </a:rPr>
              <a:t>Assignment</a:t>
            </a:r>
          </a:p>
        </p:txBody>
      </p:sp>
      <p:sp>
        <p:nvSpPr>
          <p:cNvPr id="78874" name="Line 26"/>
          <p:cNvSpPr>
            <a:spLocks noChangeShapeType="1"/>
          </p:cNvSpPr>
          <p:nvPr/>
        </p:nvSpPr>
        <p:spPr bwMode="auto">
          <a:xfrm>
            <a:off x="2797175" y="1858963"/>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7"/>
          <p:cNvSpPr>
            <a:spLocks noChangeShapeType="1"/>
          </p:cNvSpPr>
          <p:nvPr/>
        </p:nvSpPr>
        <p:spPr bwMode="auto">
          <a:xfrm flipH="1">
            <a:off x="3406775" y="1858963"/>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Oval 28"/>
          <p:cNvSpPr>
            <a:spLocks noChangeArrowheads="1"/>
          </p:cNvSpPr>
          <p:nvPr/>
        </p:nvSpPr>
        <p:spPr bwMode="auto">
          <a:xfrm>
            <a:off x="1577975" y="3611563"/>
            <a:ext cx="725488" cy="63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7" name="Text Box 29"/>
          <p:cNvSpPr txBox="1">
            <a:spLocks noChangeArrowheads="1"/>
          </p:cNvSpPr>
          <p:nvPr/>
        </p:nvSpPr>
        <p:spPr bwMode="auto">
          <a:xfrm>
            <a:off x="1577975" y="3687763"/>
            <a:ext cx="7175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b="1">
                <a:latin typeface="Times New Roman" panose="02020603050405020304" pitchFamily="18" charset="0"/>
              </a:rPr>
              <a:t>SES-</a:t>
            </a:r>
          </a:p>
          <a:p>
            <a:pPr algn="l" eaLnBrk="0" hangingPunct="0"/>
            <a:r>
              <a:rPr lang="en-US" sz="1400" b="1">
                <a:latin typeface="Times New Roman" panose="02020603050405020304" pitchFamily="18" charset="0"/>
              </a:rPr>
              <a:t>SIONS</a:t>
            </a:r>
          </a:p>
        </p:txBody>
      </p:sp>
      <p:sp>
        <p:nvSpPr>
          <p:cNvPr id="78878" name="Line 30"/>
          <p:cNvSpPr>
            <a:spLocks noChangeShapeType="1"/>
          </p:cNvSpPr>
          <p:nvPr/>
        </p:nvSpPr>
        <p:spPr bwMode="auto">
          <a:xfrm>
            <a:off x="968375" y="2773363"/>
            <a:ext cx="762000" cy="914400"/>
          </a:xfrm>
          <a:prstGeom prst="line">
            <a:avLst/>
          </a:prstGeom>
          <a:noFill/>
          <a:ln w="952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9" name="Line 31"/>
          <p:cNvSpPr>
            <a:spLocks noChangeShapeType="1"/>
          </p:cNvSpPr>
          <p:nvPr/>
        </p:nvSpPr>
        <p:spPr bwMode="auto">
          <a:xfrm>
            <a:off x="1349375" y="3230563"/>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0" name="Line 32"/>
          <p:cNvSpPr>
            <a:spLocks noChangeShapeType="1"/>
          </p:cNvSpPr>
          <p:nvPr/>
        </p:nvSpPr>
        <p:spPr bwMode="auto">
          <a:xfrm flipH="1">
            <a:off x="2187575" y="2773363"/>
            <a:ext cx="838200" cy="990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1" name="Line 33"/>
          <p:cNvSpPr>
            <a:spLocks noChangeShapeType="1"/>
          </p:cNvSpPr>
          <p:nvPr/>
        </p:nvSpPr>
        <p:spPr bwMode="auto">
          <a:xfrm flipH="1">
            <a:off x="2339975" y="2925763"/>
            <a:ext cx="533400" cy="685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2" name="Text Box 34"/>
          <p:cNvSpPr txBox="1">
            <a:spLocks noChangeArrowheads="1"/>
          </p:cNvSpPr>
          <p:nvPr/>
        </p:nvSpPr>
        <p:spPr bwMode="auto">
          <a:xfrm>
            <a:off x="2797175" y="3001963"/>
            <a:ext cx="1146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i="1">
                <a:latin typeface="Times New Roman" panose="02020603050405020304" pitchFamily="18" charset="0"/>
              </a:rPr>
              <a:t>session_roles</a:t>
            </a:r>
          </a:p>
        </p:txBody>
      </p:sp>
      <p:sp>
        <p:nvSpPr>
          <p:cNvPr id="78883" name="Text Box 35"/>
          <p:cNvSpPr txBox="1">
            <a:spLocks noChangeArrowheads="1"/>
          </p:cNvSpPr>
          <p:nvPr/>
        </p:nvSpPr>
        <p:spPr bwMode="auto">
          <a:xfrm>
            <a:off x="206375" y="3154363"/>
            <a:ext cx="1166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i="1">
                <a:latin typeface="Times New Roman" panose="02020603050405020304" pitchFamily="18" charset="0"/>
              </a:rPr>
              <a:t>user_sessions</a:t>
            </a:r>
          </a:p>
        </p:txBody>
      </p:sp>
      <p:sp>
        <p:nvSpPr>
          <p:cNvPr id="78884" name="Text Box 36"/>
          <p:cNvSpPr txBox="1">
            <a:spLocks noChangeArrowheads="1"/>
          </p:cNvSpPr>
          <p:nvPr/>
        </p:nvSpPr>
        <p:spPr bwMode="auto">
          <a:xfrm>
            <a:off x="3178175" y="3763963"/>
            <a:ext cx="1536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a:latin typeface="Times New Roman" panose="02020603050405020304" pitchFamily="18" charset="0"/>
              </a:rPr>
              <a:t>Dynamic </a:t>
            </a:r>
          </a:p>
          <a:p>
            <a:pPr algn="l" eaLnBrk="0" hangingPunct="0"/>
            <a:r>
              <a:rPr lang="en-US" sz="1400">
                <a:latin typeface="Times New Roman" panose="02020603050405020304" pitchFamily="18" charset="0"/>
              </a:rPr>
              <a:t>Separation of Duty</a:t>
            </a:r>
          </a:p>
        </p:txBody>
      </p:sp>
      <p:sp>
        <p:nvSpPr>
          <p:cNvPr id="78885" name="Oval 37"/>
          <p:cNvSpPr>
            <a:spLocks noChangeArrowheads="1"/>
          </p:cNvSpPr>
          <p:nvPr/>
        </p:nvSpPr>
        <p:spPr bwMode="auto">
          <a:xfrm rot="1880155">
            <a:off x="2263775" y="3459163"/>
            <a:ext cx="228600" cy="76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86" name="Freeform 38"/>
          <p:cNvSpPr>
            <a:spLocks/>
          </p:cNvSpPr>
          <p:nvPr/>
        </p:nvSpPr>
        <p:spPr bwMode="auto">
          <a:xfrm>
            <a:off x="2568575" y="3611563"/>
            <a:ext cx="609600" cy="317500"/>
          </a:xfrm>
          <a:custGeom>
            <a:avLst/>
            <a:gdLst>
              <a:gd name="T0" fmla="*/ 384 w 384"/>
              <a:gd name="T1" fmla="*/ 192 h 200"/>
              <a:gd name="T2" fmla="*/ 288 w 384"/>
              <a:gd name="T3" fmla="*/ 192 h 200"/>
              <a:gd name="T4" fmla="*/ 240 w 384"/>
              <a:gd name="T5" fmla="*/ 192 h 200"/>
              <a:gd name="T6" fmla="*/ 288 w 384"/>
              <a:gd name="T7" fmla="*/ 144 h 200"/>
              <a:gd name="T8" fmla="*/ 144 w 384"/>
              <a:gd name="T9" fmla="*/ 48 h 200"/>
              <a:gd name="T10" fmla="*/ 0 w 384"/>
              <a:gd name="T11" fmla="*/ 0 h 200"/>
            </a:gdLst>
            <a:ahLst/>
            <a:cxnLst>
              <a:cxn ang="0">
                <a:pos x="T0" y="T1"/>
              </a:cxn>
              <a:cxn ang="0">
                <a:pos x="T2" y="T3"/>
              </a:cxn>
              <a:cxn ang="0">
                <a:pos x="T4" y="T5"/>
              </a:cxn>
              <a:cxn ang="0">
                <a:pos x="T6" y="T7"/>
              </a:cxn>
              <a:cxn ang="0">
                <a:pos x="T8" y="T9"/>
              </a:cxn>
              <a:cxn ang="0">
                <a:pos x="T10" y="T11"/>
              </a:cxn>
            </a:cxnLst>
            <a:rect l="0" t="0" r="r" b="b"/>
            <a:pathLst>
              <a:path w="384" h="200">
                <a:moveTo>
                  <a:pt x="384" y="192"/>
                </a:moveTo>
                <a:cubicBezTo>
                  <a:pt x="348" y="192"/>
                  <a:pt x="312" y="192"/>
                  <a:pt x="288" y="192"/>
                </a:cubicBezTo>
                <a:cubicBezTo>
                  <a:pt x="264" y="192"/>
                  <a:pt x="240" y="200"/>
                  <a:pt x="240" y="192"/>
                </a:cubicBezTo>
                <a:cubicBezTo>
                  <a:pt x="240" y="184"/>
                  <a:pt x="304" y="168"/>
                  <a:pt x="288" y="144"/>
                </a:cubicBezTo>
                <a:cubicBezTo>
                  <a:pt x="272" y="120"/>
                  <a:pt x="192" y="72"/>
                  <a:pt x="144" y="48"/>
                </a:cubicBezTo>
                <a:cubicBezTo>
                  <a:pt x="96" y="24"/>
                  <a:pt x="24" y="8"/>
                  <a:pt x="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7" name="Line 39"/>
          <p:cNvSpPr>
            <a:spLocks noChangeShapeType="1"/>
          </p:cNvSpPr>
          <p:nvPr/>
        </p:nvSpPr>
        <p:spPr bwMode="auto">
          <a:xfrm flipH="1" flipV="1">
            <a:off x="2492375" y="3535363"/>
            <a:ext cx="76200" cy="76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8" name="Text Box 40"/>
          <p:cNvSpPr txBox="1">
            <a:spLocks noChangeArrowheads="1"/>
          </p:cNvSpPr>
          <p:nvPr/>
        </p:nvSpPr>
        <p:spPr bwMode="auto">
          <a:xfrm>
            <a:off x="609600" y="4632325"/>
            <a:ext cx="80010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2200" dirty="0" err="1">
                <a:latin typeface="Times New Roman" panose="02020603050405020304" pitchFamily="18" charset="0"/>
              </a:rPr>
              <a:t>DSoD</a:t>
            </a:r>
            <a:r>
              <a:rPr lang="en-US" sz="2200" dirty="0">
                <a:latin typeface="Times New Roman" panose="02020603050405020304" pitchFamily="18" charset="0"/>
              </a:rPr>
              <a:t> policies deter fraud by placing constrains on the roles that can be activated in any given session there by restricting combinations of privileges that are available to users</a:t>
            </a:r>
          </a:p>
          <a:p>
            <a:pPr algn="l" eaLnBrk="0" hangingPunct="0">
              <a:spcBef>
                <a:spcPct val="50000"/>
              </a:spcBef>
            </a:pPr>
            <a:endParaRPr lang="en-US" sz="2200" dirty="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BD64A48-B733-9243-8BE8-93F2CA4C1D52}" type="slidenum">
              <a:rPr lang="en-US" smtClean="0"/>
              <a:pPr/>
              <a:t>72</a:t>
            </a:fld>
            <a:endParaRPr lang="en-US"/>
          </a:p>
        </p:txBody>
      </p:sp>
    </p:spTree>
    <p:extLst>
      <p:ext uri="{BB962C8B-B14F-4D97-AF65-F5344CB8AC3E}">
        <p14:creationId xmlns:p14="http://schemas.microsoft.com/office/powerpoint/2010/main" val="25772923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custDataLst>
              <p:tags r:id="rId1"/>
            </p:custDataLst>
          </p:nvPr>
        </p:nvSpPr>
        <p:spPr>
          <a:xfrm>
            <a:off x="1066800" y="381000"/>
            <a:ext cx="7772400" cy="792163"/>
          </a:xfrm>
        </p:spPr>
        <p:txBody>
          <a:bodyPr/>
          <a:lstStyle/>
          <a:p>
            <a:r>
              <a:rPr lang="en-US"/>
              <a:t>RBAC’s Benefits</a:t>
            </a:r>
          </a:p>
        </p:txBody>
      </p:sp>
      <p:pic>
        <p:nvPicPr>
          <p:cNvPr id="58371" name="Picture 3" descr="covert1"/>
          <p:cNvPicPr>
            <a:picLocks noGrp="1" noChangeAspect="1" noChangeArrowheads="1"/>
          </p:cNvPicPr>
          <p:nvPr>
            <p:ph idx="1"/>
            <p:custDataLst>
              <p:tags r:id="rId2"/>
            </p:custDataLst>
          </p:nvPr>
        </p:nvPicPr>
        <p:blipFill>
          <a:blip r:embed="rId4">
            <a:extLst>
              <a:ext uri="{28A0092B-C50C-407E-A947-70E740481C1C}">
                <a14:useLocalDpi xmlns:a14="http://schemas.microsoft.com/office/drawing/2010/main" val="0"/>
              </a:ext>
            </a:extLst>
          </a:blip>
          <a:srcRect/>
          <a:stretch>
            <a:fillRect/>
          </a:stretch>
        </p:blipFill>
        <p:spPr>
          <a:xfrm>
            <a:off x="1066800" y="2514600"/>
            <a:ext cx="7772400" cy="264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2"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762AAAC-4CF9-4692-936E-EEBE042A3497}" type="slidenum">
              <a:rPr lang="en-US">
                <a:solidFill>
                  <a:schemeClr val="bg2"/>
                </a:solidFill>
                <a:latin typeface="Arial" panose="020B0604020202020204" pitchFamily="34" charset="0"/>
              </a:rPr>
              <a:pPr/>
              <a:t>73</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12613172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custDataLst>
              <p:tags r:id="rId1"/>
            </p:custDataLst>
          </p:nvPr>
        </p:nvSpPr>
        <p:spPr>
          <a:xfrm>
            <a:off x="1066800" y="381000"/>
            <a:ext cx="7772400" cy="868363"/>
          </a:xfrm>
        </p:spPr>
        <p:txBody>
          <a:bodyPr/>
          <a:lstStyle/>
          <a:p>
            <a:r>
              <a:rPr lang="en-US"/>
              <a:t>Cost Benefits</a:t>
            </a:r>
          </a:p>
        </p:txBody>
      </p:sp>
      <p:sp>
        <p:nvSpPr>
          <p:cNvPr id="59395" name="Rectangle 3"/>
          <p:cNvSpPr>
            <a:spLocks noGrp="1" noChangeArrowheads="1"/>
          </p:cNvSpPr>
          <p:nvPr>
            <p:ph type="body" idx="1"/>
            <p:custDataLst>
              <p:tags r:id="rId2"/>
            </p:custDataLst>
          </p:nvPr>
        </p:nvSpPr>
        <p:spPr/>
        <p:txBody>
          <a:bodyPr/>
          <a:lstStyle/>
          <a:p>
            <a:pPr>
              <a:lnSpc>
                <a:spcPct val="80000"/>
              </a:lnSpc>
            </a:pPr>
            <a:r>
              <a:rPr lang="en-US" sz="2400"/>
              <a:t>Saves about 7.01 minutes per employee, per year in administrative functions</a:t>
            </a:r>
          </a:p>
          <a:p>
            <a:pPr lvl="1">
              <a:lnSpc>
                <a:spcPct val="80000"/>
              </a:lnSpc>
            </a:pPr>
            <a:r>
              <a:rPr lang="en-US" sz="2100"/>
              <a:t>Average IT admin salary - $59.27 per hour</a:t>
            </a:r>
          </a:p>
          <a:p>
            <a:pPr lvl="1">
              <a:lnSpc>
                <a:spcPct val="80000"/>
              </a:lnSpc>
            </a:pPr>
            <a:r>
              <a:rPr lang="en-US" sz="2100"/>
              <a:t>The annual cost saving is:  </a:t>
            </a:r>
          </a:p>
          <a:p>
            <a:pPr lvl="2">
              <a:lnSpc>
                <a:spcPct val="80000"/>
              </a:lnSpc>
            </a:pPr>
            <a:r>
              <a:rPr lang="en-US" sz="2000"/>
              <a:t>$6,924/1000; $692,471/100,000</a:t>
            </a:r>
          </a:p>
          <a:p>
            <a:pPr>
              <a:lnSpc>
                <a:spcPct val="80000"/>
              </a:lnSpc>
            </a:pPr>
            <a:r>
              <a:rPr lang="en-US" sz="2400"/>
              <a:t>Reduced Employee downtime </a:t>
            </a:r>
          </a:p>
          <a:p>
            <a:pPr lvl="1">
              <a:lnSpc>
                <a:spcPct val="80000"/>
              </a:lnSpc>
            </a:pPr>
            <a:r>
              <a:rPr lang="en-US" sz="2100"/>
              <a:t>if new transitioning employees receive their system privileges faster, their productivity is increased</a:t>
            </a:r>
          </a:p>
          <a:p>
            <a:pPr lvl="1">
              <a:lnSpc>
                <a:spcPct val="80000"/>
              </a:lnSpc>
            </a:pPr>
            <a:r>
              <a:rPr lang="en-US" sz="2100"/>
              <a:t>26.4 hours for non-RBAC; 14.7 hours for RBAC</a:t>
            </a:r>
          </a:p>
          <a:p>
            <a:pPr lvl="1">
              <a:lnSpc>
                <a:spcPct val="80000"/>
              </a:lnSpc>
            </a:pPr>
            <a:r>
              <a:rPr lang="en-US" sz="2100"/>
              <a:t>For average employee wage of $39.29/hour, the annual productivity cost savings yielded by an RBAC system: </a:t>
            </a:r>
          </a:p>
          <a:p>
            <a:pPr lvl="2">
              <a:lnSpc>
                <a:spcPct val="80000"/>
              </a:lnSpc>
            </a:pPr>
            <a:r>
              <a:rPr lang="en-US" sz="2000"/>
              <a:t>$75000/1000; $7.4M/100,000</a:t>
            </a:r>
          </a:p>
        </p:txBody>
      </p:sp>
      <p:sp>
        <p:nvSpPr>
          <p:cNvPr id="59396" name="Slide Number Placeholder 1"/>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3277D94-D911-4774-86A8-669E4EC6F55E}" type="slidenum">
              <a:rPr lang="en-US">
                <a:solidFill>
                  <a:schemeClr val="bg2"/>
                </a:solidFill>
                <a:latin typeface="Arial" panose="020B0604020202020204" pitchFamily="34" charset="0"/>
              </a:rPr>
              <a:pPr/>
              <a:t>74</a:t>
            </a:fld>
            <a:endParaRPr lang="en-US">
              <a:solidFill>
                <a:schemeClr val="bg2"/>
              </a:solidFill>
              <a:latin typeface="Arial" panose="020B0604020202020204" pitchFamily="34" charset="0"/>
            </a:endParaRPr>
          </a:p>
        </p:txBody>
      </p:sp>
    </p:spTree>
    <p:extLst>
      <p:ext uri="{BB962C8B-B14F-4D97-AF65-F5344CB8AC3E}">
        <p14:creationId xmlns:p14="http://schemas.microsoft.com/office/powerpoint/2010/main" val="893707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2727552"/>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0BD64A48-B733-9243-8BE8-93F2CA4C1D52}" type="slidenum">
              <a:rPr lang="en-US" smtClean="0"/>
              <a:pPr/>
              <a:t>75</a:t>
            </a:fld>
            <a:endParaRPr lang="en-US"/>
          </a:p>
        </p:txBody>
      </p:sp>
    </p:spTree>
    <p:extLst>
      <p:ext uri="{BB962C8B-B14F-4D97-AF65-F5344CB8AC3E}">
        <p14:creationId xmlns:p14="http://schemas.microsoft.com/office/powerpoint/2010/main" val="106170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a:xfrm>
            <a:off x="250825" y="304800"/>
            <a:ext cx="8435975" cy="838200"/>
          </a:xfrm>
        </p:spPr>
        <p:txBody>
          <a:bodyPr>
            <a:normAutofit fontScale="90000"/>
          </a:bodyPr>
          <a:lstStyle/>
          <a:p>
            <a:pPr eaLnBrk="1" hangingPunct="1"/>
            <a:r>
              <a:rPr lang="en-US" sz="3600"/>
              <a:t>ML relations –  invisible polyinstantiation</a:t>
            </a:r>
            <a:br>
              <a:rPr lang="en-US" sz="3600"/>
            </a:br>
            <a:r>
              <a:rPr lang="en-US" sz="3600"/>
              <a:t>Example</a:t>
            </a:r>
          </a:p>
        </p:txBody>
      </p:sp>
      <p:graphicFrame>
        <p:nvGraphicFramePr>
          <p:cNvPr id="76803" name="Group 3"/>
          <p:cNvGraphicFramePr>
            <a:graphicFrameLocks noGrp="1"/>
          </p:cNvGraphicFramePr>
          <p:nvPr>
            <p:ph type="tbl" idx="1"/>
            <p:custDataLst>
              <p:tags r:id="rId2"/>
            </p:custDataLst>
            <p:extLst>
              <p:ext uri="{D42A27DB-BD31-4B8C-83A1-F6EECF244321}">
                <p14:modId xmlns:p14="http://schemas.microsoft.com/office/powerpoint/2010/main" val="3338425754"/>
              </p:ext>
            </p:extLst>
          </p:nvPr>
        </p:nvGraphicFramePr>
        <p:xfrm>
          <a:off x="735012" y="1590675"/>
          <a:ext cx="7467600" cy="2819400"/>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8334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ea typeface="BatangChe" pitchFamily="49" charset="-127"/>
                          <a:cs typeface="Courier New" pitchFamily="49" charset="0"/>
                        </a:rPr>
                        <a:t>C</a:t>
                      </a:r>
                      <a:r>
                        <a:rPr kumimoji="0" lang="en-US" sz="1800" b="1" i="0" u="none" strike="noStrike" cap="none" normalizeH="0" baseline="-25000" dirty="0" err="1">
                          <a:ln>
                            <a:noFill/>
                          </a:ln>
                          <a:solidFill>
                            <a:schemeClr val="tx1"/>
                          </a:solidFill>
                          <a:effectLst/>
                          <a:latin typeface="Courier New" pitchFamily="49" charset="0"/>
                          <a:ea typeface="BatangChe" pitchFamily="49" charset="-127"/>
                          <a:cs typeface="Courier New" pitchFamily="49" charset="0"/>
                        </a:rPr>
                        <a:t>Name</a:t>
                      </a:r>
                      <a:endParaRPr kumimoji="0" lang="en-US" sz="1800" b="1" i="0" u="none" strike="noStrike" cap="none" normalizeH="0" baseline="-25000" dirty="0">
                        <a:ln>
                          <a:noFill/>
                        </a:ln>
                        <a:solidFill>
                          <a:schemeClr val="tx1"/>
                        </a:solidFill>
                        <a:effectLst/>
                        <a:latin typeface="Courier New" pitchFamily="49" charset="0"/>
                        <a:ea typeface="BatangChe" pitchFamily="49" charset="-127"/>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Dept#</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cs typeface="Courier New" pitchFamily="49" charset="0"/>
                        </a:rPr>
                        <a:t>C</a:t>
                      </a:r>
                      <a:r>
                        <a:rPr kumimoji="0" lang="en-US" sz="1800" b="1" i="0" u="none" strike="noStrike" cap="none" normalizeH="0" baseline="-25000" dirty="0" err="1">
                          <a:ln>
                            <a:noFill/>
                          </a:ln>
                          <a:solidFill>
                            <a:schemeClr val="tx1"/>
                          </a:solidFill>
                          <a:effectLst/>
                          <a:latin typeface="Courier New" pitchFamily="49" charset="0"/>
                          <a:cs typeface="Courier New" pitchFamily="49" charset="0"/>
                        </a:rPr>
                        <a:t>Dept</a:t>
                      </a:r>
                      <a:r>
                        <a:rPr kumimoji="0" lang="en-US" sz="1800" b="1" i="0" u="none" strike="noStrike" cap="none" normalizeH="0" baseline="-25000" dirty="0">
                          <a:ln>
                            <a:noFill/>
                          </a:ln>
                          <a:solidFill>
                            <a:schemeClr val="tx1"/>
                          </a:solidFill>
                          <a:effectLst/>
                          <a:latin typeface="Courier New" pitchFamily="49" charset="0"/>
                          <a:cs typeface="Courier New" pitchFamily="49" charset="0"/>
                        </a:rPr>
                        <a:t>#</a:t>
                      </a:r>
                      <a:endParaRPr kumimoji="0" lang="en-US" sz="2800" b="0"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Salary</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cs typeface="Courier New" pitchFamily="49" charset="0"/>
                        </a:rPr>
                        <a:t>C</a:t>
                      </a:r>
                      <a:r>
                        <a:rPr kumimoji="0" lang="en-US" sz="1800" b="1" i="0" u="none" strike="noStrike" cap="none" normalizeH="0" baseline="-25000" dirty="0" err="1">
                          <a:ln>
                            <a:noFill/>
                          </a:ln>
                          <a:solidFill>
                            <a:schemeClr val="tx1"/>
                          </a:solidFill>
                          <a:effectLst/>
                          <a:latin typeface="Courier New" pitchFamily="49" charset="0"/>
                          <a:cs typeface="Courier New" pitchFamily="49" charset="0"/>
                        </a:rPr>
                        <a:t>salary</a:t>
                      </a:r>
                      <a:endParaRPr kumimoji="0" lang="en-US" sz="2800" b="0"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ourier New" pitchFamily="49" charset="0"/>
                          <a:cs typeface="Courier New" pitchFamily="49" charset="0"/>
                        </a:rPr>
                        <a:t>TC</a:t>
                      </a:r>
                      <a:endParaRPr kumimoji="0" lang="en-US" sz="2800" b="0"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6750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ea typeface="BatangChe" pitchFamily="49" charset="-127"/>
                          <a:cs typeface="Courier New" pitchFamily="49"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Dept1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cs typeface="Courier New" pitchFamily="49"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cs typeface="Courier New" pitchFamily="49" charset="0"/>
                        </a:rPr>
                        <a:t>Low</a:t>
                      </a:r>
                      <a:endParaRPr kumimoji="0" lang="en-US" sz="2800" b="0"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cs typeface="Courier New" pitchFamily="49" charset="0"/>
                        </a:rPr>
                        <a:t>Low</a:t>
                      </a:r>
                      <a:endParaRPr kumimoji="0" lang="en-US" sz="2800" b="0"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6967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2060"/>
                          </a:solidFill>
                          <a:effectLst/>
                          <a:latin typeface="Arial" charset="0"/>
                        </a:rPr>
                        <a:t>Ann</a:t>
                      </a:r>
                      <a:endParaRPr kumimoji="0" lang="en-US" sz="2800" b="1" i="0" u="none" strike="noStrike" cap="none" normalizeH="0" baseline="0" dirty="0">
                        <a:ln>
                          <a:noFill/>
                        </a:ln>
                        <a:solidFill>
                          <a:srgbClr val="00206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2060"/>
                          </a:solidFill>
                          <a:effectLst/>
                          <a:latin typeface="Courier New" pitchFamily="49" charset="0"/>
                          <a:ea typeface="BatangChe" pitchFamily="49" charset="-127"/>
                          <a:cs typeface="Courier New" pitchFamily="49" charset="0"/>
                        </a:rPr>
                        <a:t>High</a:t>
                      </a:r>
                      <a:endParaRPr kumimoji="0" lang="en-US" sz="2800" b="1" i="0" u="none" strike="noStrike" cap="none" normalizeH="0" baseline="0" dirty="0">
                        <a:ln>
                          <a:noFill/>
                        </a:ln>
                        <a:solidFill>
                          <a:srgbClr val="002060"/>
                        </a:solidFill>
                        <a:effectLst/>
                        <a:latin typeface="Courier New" pitchFamily="49" charset="0"/>
                        <a:ea typeface="BatangChe" pitchFamily="49" charset="-127"/>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rgbClr val="002060"/>
                          </a:solidFill>
                          <a:effectLst/>
                          <a:latin typeface="Arial" charset="0"/>
                        </a:rPr>
                        <a:t>Dept2</a:t>
                      </a:r>
                      <a:endParaRPr kumimoji="0" lang="en-US" sz="2800" b="1" i="0" u="none" strike="noStrike" cap="none" normalizeH="0" baseline="0" dirty="0">
                        <a:ln>
                          <a:noFill/>
                        </a:ln>
                        <a:solidFill>
                          <a:srgbClr val="00206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2060"/>
                          </a:solidFill>
                          <a:effectLst/>
                          <a:latin typeface="Courier New" pitchFamily="49" charset="0"/>
                          <a:cs typeface="Courier New" pitchFamily="49"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2060"/>
                          </a:solidFill>
                          <a:effectLst/>
                          <a:latin typeface="Arial" charset="0"/>
                        </a:rPr>
                        <a:t>200K</a:t>
                      </a:r>
                      <a:endParaRPr kumimoji="0" lang="en-US" sz="2800" b="1" i="0" u="none" strike="noStrike" cap="none" normalizeH="0" baseline="0" dirty="0">
                        <a:ln>
                          <a:noFill/>
                        </a:ln>
                        <a:solidFill>
                          <a:srgbClr val="00206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2060"/>
                          </a:solidFill>
                          <a:effectLst/>
                          <a:latin typeface="Courier New" pitchFamily="49" charset="0"/>
                          <a:cs typeface="Courier New" pitchFamily="49"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2060"/>
                          </a:solidFill>
                          <a:effectLst/>
                          <a:latin typeface="Courier New" pitchFamily="49" charset="0"/>
                          <a:cs typeface="Courier New" pitchFamily="49" charset="0"/>
                        </a:rPr>
                        <a:t>High</a:t>
                      </a:r>
                      <a:endParaRPr kumimoji="0" lang="en-US" sz="2800" b="1" i="0" u="none" strike="noStrike" cap="none" normalizeH="0" baseline="0" dirty="0">
                        <a:ln>
                          <a:noFill/>
                        </a:ln>
                        <a:solidFill>
                          <a:srgbClr val="002060"/>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6142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Sam</a:t>
                      </a: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ea typeface="BatangChe" pitchFamily="49" charset="-127"/>
                          <a:cs typeface="Courier New" pitchFamily="49" charset="0"/>
                        </a:rPr>
                        <a:t>Low</a:t>
                      </a:r>
                      <a:endParaRPr kumimoji="0" lang="en-US" sz="2800" b="0" i="0" u="none" strike="noStrike" cap="none" normalizeH="0" baseline="0" dirty="0">
                        <a:ln>
                          <a:noFill/>
                        </a:ln>
                        <a:solidFill>
                          <a:schemeClr val="tx1"/>
                        </a:solidFill>
                        <a:effectLst/>
                        <a:latin typeface="Courier New" pitchFamily="49" charset="0"/>
                        <a:ea typeface="BatangChe" pitchFamily="49" charset="-127"/>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Dept1</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cs typeface="Courier New" pitchFamily="49"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150K</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cs typeface="Courier New" pitchFamily="49"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cs typeface="Courier New" pitchFamily="49" charset="0"/>
                        </a:rPr>
                        <a:t>High</a:t>
                      </a:r>
                      <a:endParaRPr kumimoji="0" lang="en-US" sz="2800" b="0"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bl>
          </a:graphicData>
        </a:graphic>
      </p:graphicFrame>
      <p:sp>
        <p:nvSpPr>
          <p:cNvPr id="8237" name="Text Box 45"/>
          <p:cNvSpPr txBox="1">
            <a:spLocks noChangeArrowheads="1"/>
          </p:cNvSpPr>
          <p:nvPr>
            <p:custDataLst>
              <p:tags r:id="rId3"/>
            </p:custDataLst>
          </p:nvPr>
        </p:nvSpPr>
        <p:spPr bwMode="auto">
          <a:xfrm>
            <a:off x="928688" y="4857750"/>
            <a:ext cx="7391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dirty="0">
                <a:latin typeface="Times New Roman" panose="02020603050405020304" pitchFamily="18" charset="0"/>
              </a:rPr>
              <a:t>Assume </a:t>
            </a:r>
            <a:r>
              <a:rPr lang="en-US" sz="2400" b="1" dirty="0">
                <a:solidFill>
                  <a:schemeClr val="accent2"/>
                </a:solidFill>
                <a:latin typeface="Times New Roman" panose="02020603050405020304" pitchFamily="18" charset="0"/>
              </a:rPr>
              <a:t>a low user</a:t>
            </a:r>
            <a:r>
              <a:rPr lang="en-US" sz="2400" b="1" dirty="0">
                <a:latin typeface="Times New Roman" panose="02020603050405020304" pitchFamily="18" charset="0"/>
              </a:rPr>
              <a:t> issue the following insert operation</a:t>
            </a:r>
          </a:p>
          <a:p>
            <a:endParaRPr lang="en-US" sz="2400" b="1" dirty="0">
              <a:latin typeface="Times New Roman" panose="02020603050405020304" pitchFamily="18" charset="0"/>
            </a:endParaRPr>
          </a:p>
          <a:p>
            <a:r>
              <a:rPr lang="en-US" sz="2400" b="1" dirty="0">
                <a:latin typeface="Times New Roman" panose="02020603050405020304" pitchFamily="18" charset="0"/>
              </a:rPr>
              <a:t>INSERT INTO Employee </a:t>
            </a:r>
          </a:p>
          <a:p>
            <a:r>
              <a:rPr lang="en-US" sz="2400" b="1" dirty="0">
                <a:latin typeface="Times New Roman" panose="02020603050405020304" pitchFamily="18" charset="0"/>
              </a:rPr>
              <a:t>	VALUES (</a:t>
            </a:r>
            <a:r>
              <a:rPr lang="en-US" sz="2400" b="1" dirty="0">
                <a:solidFill>
                  <a:schemeClr val="accent2"/>
                </a:solidFill>
                <a:latin typeface="Times New Roman" panose="02020603050405020304" pitchFamily="18" charset="0"/>
              </a:rPr>
              <a:t>Ann, Dept1, 100k</a:t>
            </a:r>
            <a:r>
              <a:rPr lang="en-US" sz="2400" b="1" dirty="0">
                <a:latin typeface="Times New Roman" panose="02020603050405020304" pitchFamily="18" charset="0"/>
              </a:rPr>
              <a:t>)</a:t>
            </a:r>
          </a:p>
        </p:txBody>
      </p:sp>
      <p:sp>
        <p:nvSpPr>
          <p:cNvPr id="2" name="Slide Number Placeholder 1"/>
          <p:cNvSpPr>
            <a:spLocks noGrp="1"/>
          </p:cNvSpPr>
          <p:nvPr>
            <p:ph type="sldNum" sz="quarter" idx="12"/>
          </p:nvPr>
        </p:nvSpPr>
        <p:spPr/>
        <p:txBody>
          <a:bodyPr/>
          <a:lstStyle/>
          <a:p>
            <a:fld id="{4AD0B027-1B67-4B64-B52E-3A80DEEA6B4A}" type="slidenum">
              <a:rPr lang="en-US" smtClean="0"/>
              <a:pPr/>
              <a:t>8</a:t>
            </a:fld>
            <a:endParaRPr lang="en-US"/>
          </a:p>
        </p:txBody>
      </p:sp>
    </p:spTree>
    <p:extLst>
      <p:ext uri="{BB962C8B-B14F-4D97-AF65-F5344CB8AC3E}">
        <p14:creationId xmlns:p14="http://schemas.microsoft.com/office/powerpoint/2010/main" val="46425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a:xfrm>
            <a:off x="609600" y="304800"/>
            <a:ext cx="8077200" cy="838200"/>
          </a:xfrm>
        </p:spPr>
        <p:txBody>
          <a:bodyPr>
            <a:normAutofit fontScale="90000"/>
          </a:bodyPr>
          <a:lstStyle/>
          <a:p>
            <a:pPr eaLnBrk="1" hangingPunct="1"/>
            <a:r>
              <a:rPr lang="en-US" sz="3200"/>
              <a:t>ML relations –  invisible polyinstantiation</a:t>
            </a:r>
            <a:br>
              <a:rPr lang="en-US" sz="3200"/>
            </a:br>
            <a:r>
              <a:rPr lang="en-US" sz="3200"/>
              <a:t>Example</a:t>
            </a:r>
          </a:p>
        </p:txBody>
      </p:sp>
      <p:graphicFrame>
        <p:nvGraphicFramePr>
          <p:cNvPr id="77827" name="Group 3"/>
          <p:cNvGraphicFramePr>
            <a:graphicFrameLocks noGrp="1"/>
          </p:cNvGraphicFramePr>
          <p:nvPr>
            <p:ph type="tbl" idx="1"/>
            <p:custDataLst>
              <p:tags r:id="rId2"/>
            </p:custDataLst>
          </p:nvPr>
        </p:nvGraphicFramePr>
        <p:xfrm>
          <a:off x="457200" y="1600200"/>
          <a:ext cx="8229600" cy="3614737"/>
        </p:xfrm>
        <a:graphic>
          <a:graphicData uri="http://schemas.openxmlformats.org/drawingml/2006/table">
            <a:tbl>
              <a:tblPr/>
              <a:tblGrid>
                <a:gridCol w="1176338">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6337">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174750">
                  <a:extLst>
                    <a:ext uri="{9D8B030D-6E8A-4147-A177-3AD203B41FA5}">
                      <a16:colId xmlns:a16="http://schemas.microsoft.com/office/drawing/2014/main" val="20005"/>
                    </a:ext>
                  </a:extLst>
                </a:gridCol>
                <a:gridCol w="1176337">
                  <a:extLst>
                    <a:ext uri="{9D8B030D-6E8A-4147-A177-3AD203B41FA5}">
                      <a16:colId xmlns:a16="http://schemas.microsoft.com/office/drawing/2014/main" val="20006"/>
                    </a:ext>
                  </a:extLst>
                </a:gridCol>
              </a:tblGrid>
              <a:tr h="7907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cs typeface="Courier New" pitchFamily="49" charset="0"/>
                        </a:rPr>
                        <a:t>C</a:t>
                      </a:r>
                      <a:r>
                        <a:rPr kumimoji="0" lang="en-US" sz="1800" b="1" i="0" u="none" strike="noStrike" cap="none" normalizeH="0" baseline="-25000" dirty="0" err="1">
                          <a:ln>
                            <a:noFill/>
                          </a:ln>
                          <a:solidFill>
                            <a:schemeClr val="tx1"/>
                          </a:solidFill>
                          <a:effectLst/>
                          <a:latin typeface="Courier New" pitchFamily="49" charset="0"/>
                          <a:cs typeface="Courier New" pitchFamily="49" charset="0"/>
                        </a:rPr>
                        <a:t>Name</a:t>
                      </a:r>
                      <a:endParaRPr kumimoji="0" lang="en-US" sz="1800" b="1" i="0" u="none" strike="noStrike" cap="none" normalizeH="0" baseline="-2500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Dept#</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cs typeface="Courier New" pitchFamily="49" charset="0"/>
                        </a:rPr>
                        <a:t>C</a:t>
                      </a:r>
                      <a:r>
                        <a:rPr kumimoji="0" lang="en-US" sz="1800" b="1" i="0" u="none" strike="noStrike" cap="none" normalizeH="0" baseline="-25000" dirty="0" err="1">
                          <a:ln>
                            <a:noFill/>
                          </a:ln>
                          <a:solidFill>
                            <a:schemeClr val="tx1"/>
                          </a:solidFill>
                          <a:effectLst/>
                          <a:latin typeface="Courier New" pitchFamily="49" charset="0"/>
                          <a:cs typeface="Courier New" pitchFamily="49" charset="0"/>
                        </a:rPr>
                        <a:t>Dept</a:t>
                      </a:r>
                      <a:r>
                        <a:rPr kumimoji="0" lang="en-US" sz="1800" b="1" i="0" u="none" strike="noStrike" cap="none" normalizeH="0" baseline="-25000" dirty="0">
                          <a:ln>
                            <a:noFill/>
                          </a:ln>
                          <a:solidFill>
                            <a:schemeClr val="tx1"/>
                          </a:solidFill>
                          <a:effectLst/>
                          <a:latin typeface="Courier New" pitchFamily="49" charset="0"/>
                          <a:cs typeface="Courier New" pitchFamily="49" charset="0"/>
                        </a:rPr>
                        <a:t>#</a:t>
                      </a:r>
                      <a:endParaRPr kumimoji="0" lang="en-US" sz="2800" b="0"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Salary</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pitchFamily="49" charset="0"/>
                          <a:cs typeface="Courier New" pitchFamily="49" charset="0"/>
                        </a:rPr>
                        <a:t>C</a:t>
                      </a:r>
                      <a:r>
                        <a:rPr kumimoji="0" lang="en-US" sz="1800" b="1" i="0" u="none" strike="noStrike" cap="none" normalizeH="0" baseline="-25000" dirty="0" err="1">
                          <a:ln>
                            <a:noFill/>
                          </a:ln>
                          <a:solidFill>
                            <a:schemeClr val="tx1"/>
                          </a:solidFill>
                          <a:effectLst/>
                          <a:latin typeface="Courier New" pitchFamily="49" charset="0"/>
                          <a:cs typeface="Courier New" pitchFamily="49" charset="0"/>
                        </a:rPr>
                        <a:t>Dept</a:t>
                      </a:r>
                      <a:r>
                        <a:rPr kumimoji="0" lang="en-US" sz="1800" b="1" i="0" u="none" strike="noStrike" cap="none" normalizeH="0" baseline="-25000" dirty="0">
                          <a:ln>
                            <a:noFill/>
                          </a:ln>
                          <a:solidFill>
                            <a:schemeClr val="tx1"/>
                          </a:solidFill>
                          <a:effectLst/>
                          <a:latin typeface="Courier New" pitchFamily="49" charset="0"/>
                          <a:cs typeface="Courier New" pitchFamily="49" charset="0"/>
                        </a:rPr>
                        <a:t>#</a:t>
                      </a:r>
                      <a:endParaRPr kumimoji="0" lang="en-US" sz="2800" b="0"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49" charset="0"/>
                          <a:cs typeface="Courier New" pitchFamily="49" charset="0"/>
                        </a:rPr>
                        <a:t>TC</a:t>
                      </a:r>
                      <a:endParaRPr kumimoji="0" lang="en-US" sz="2800" b="0" i="0" u="none" strike="noStrike" cap="none" normalizeH="0" baseline="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0"/>
                  </a:ext>
                </a:extLst>
              </a:tr>
              <a:tr h="677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cs typeface="Courier New" pitchFamily="49"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Dept1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cs typeface="Courier New" pitchFamily="49"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100K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cs typeface="Courier New" pitchFamily="49" charset="0"/>
                        </a:rPr>
                        <a:t>Low</a:t>
                      </a:r>
                      <a:endParaRPr kumimoji="0" lang="en-US" sz="2800" b="0"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Low</a:t>
                      </a:r>
                      <a:endParaRPr kumimoji="0" lang="en-US" sz="2800" b="0" i="0" u="none" strike="noStrike" cap="none" normalizeH="0" baseline="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1"/>
                  </a:ext>
                </a:extLst>
              </a:tr>
              <a:tr h="7907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2060"/>
                          </a:solidFill>
                          <a:effectLst/>
                          <a:latin typeface="Arial" charset="0"/>
                        </a:rPr>
                        <a:t>Ann</a:t>
                      </a:r>
                      <a:endParaRPr kumimoji="0" lang="en-US" sz="2800" b="0" i="0" u="none" strike="noStrike" cap="none" normalizeH="0" baseline="0" dirty="0">
                        <a:ln>
                          <a:noFill/>
                        </a:ln>
                        <a:solidFill>
                          <a:srgbClr val="00206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2060"/>
                          </a:solidFill>
                          <a:effectLst/>
                          <a:latin typeface="Courier New" pitchFamily="49" charset="0"/>
                          <a:cs typeface="Courier New" pitchFamily="49" charset="0"/>
                        </a:rPr>
                        <a:t>High</a:t>
                      </a:r>
                      <a:endParaRPr kumimoji="0" lang="en-US" sz="2800" b="0" i="0" u="none" strike="noStrike" cap="none" normalizeH="0" baseline="0" dirty="0">
                        <a:ln>
                          <a:noFill/>
                        </a:ln>
                        <a:solidFill>
                          <a:srgbClr val="002060"/>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2060"/>
                          </a:solidFill>
                          <a:effectLst/>
                          <a:latin typeface="Arial" charset="0"/>
                        </a:rPr>
                        <a:t>Dept2</a:t>
                      </a:r>
                      <a:endParaRPr kumimoji="0" lang="en-US" sz="2800" b="0" i="0" u="none" strike="noStrike" cap="none" normalizeH="0" baseline="0" dirty="0">
                        <a:ln>
                          <a:noFill/>
                        </a:ln>
                        <a:solidFill>
                          <a:srgbClr val="00206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2060"/>
                          </a:solidFill>
                          <a:effectLst/>
                          <a:latin typeface="Courier New" pitchFamily="49" charset="0"/>
                          <a:cs typeface="Courier New" pitchFamily="49"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2060"/>
                          </a:solidFill>
                          <a:effectLst/>
                          <a:latin typeface="Arial" charset="0"/>
                        </a:rPr>
                        <a:t>200K</a:t>
                      </a:r>
                      <a:endParaRPr kumimoji="0" lang="en-US" sz="2800" b="0" i="0" u="none" strike="noStrike" cap="none" normalizeH="0" baseline="0" dirty="0">
                        <a:ln>
                          <a:noFill/>
                        </a:ln>
                        <a:solidFill>
                          <a:srgbClr val="00206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2060"/>
                          </a:solidFill>
                          <a:effectLst/>
                          <a:latin typeface="Courier New" pitchFamily="49" charset="0"/>
                          <a:cs typeface="Courier New" pitchFamily="49"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2060"/>
                          </a:solidFill>
                          <a:effectLst/>
                          <a:latin typeface="Courier New" pitchFamily="49" charset="0"/>
                          <a:cs typeface="Courier New" pitchFamily="49" charset="0"/>
                        </a:rPr>
                        <a:t>High</a:t>
                      </a:r>
                      <a:endParaRPr kumimoji="0" lang="en-US" sz="2800" b="0" i="0" u="none" strike="noStrike" cap="none" normalizeH="0" baseline="0" dirty="0">
                        <a:ln>
                          <a:noFill/>
                        </a:ln>
                        <a:solidFill>
                          <a:srgbClr val="002060"/>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2"/>
                  </a:ext>
                </a:extLst>
              </a:tr>
              <a:tr h="677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Sam</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cs typeface="Courier New" pitchFamily="49" charset="0"/>
                        </a:rPr>
                        <a:t>Low</a:t>
                      </a:r>
                      <a:endParaRPr kumimoji="0" lang="en-US" sz="2800" b="0"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Dept1</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cs typeface="Courier New" pitchFamily="49"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150K</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cs typeface="Courier New" pitchFamily="49"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cs typeface="Courier New" pitchFamily="49" charset="0"/>
                        </a:rPr>
                        <a:t>High</a:t>
                      </a:r>
                      <a:endParaRPr kumimoji="0" lang="en-US" sz="2800" b="0"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3"/>
                  </a:ext>
                </a:extLst>
              </a:tr>
              <a:tr h="677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FF0000"/>
                          </a:solidFill>
                          <a:effectLst/>
                          <a:latin typeface="Arial" charset="0"/>
                        </a:rPr>
                        <a:t>Ann</a:t>
                      </a:r>
                      <a:endParaRPr kumimoji="0" lang="en-US" sz="2800" b="1" i="0" u="none" strike="noStrike" cap="none" normalizeH="0" baseline="0" dirty="0">
                        <a:ln>
                          <a:noFill/>
                        </a:ln>
                        <a:solidFill>
                          <a:srgbClr val="FF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FF0000"/>
                          </a:solidFill>
                          <a:effectLst/>
                          <a:latin typeface="Courier New" pitchFamily="49" charset="0"/>
                          <a:cs typeface="Courier New" pitchFamily="49" charset="0"/>
                        </a:rPr>
                        <a:t>Low</a:t>
                      </a:r>
                      <a:endParaRPr kumimoji="0" lang="en-US" sz="2800" b="1" i="0" u="none" strike="noStrike" cap="none" normalizeH="0" baseline="0" dirty="0">
                        <a:ln>
                          <a:noFill/>
                        </a:ln>
                        <a:solidFill>
                          <a:srgbClr val="FF0000"/>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rgbClr val="FF0000"/>
                          </a:solidFill>
                          <a:effectLst/>
                          <a:latin typeface="Arial" charset="0"/>
                        </a:rPr>
                        <a:t>Dept1</a:t>
                      </a:r>
                      <a:endParaRPr kumimoji="0" lang="en-US" sz="28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FF0000"/>
                          </a:solidFill>
                          <a:effectLst/>
                          <a:latin typeface="Courier New" pitchFamily="49" charset="0"/>
                          <a:cs typeface="Courier New" pitchFamily="49"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FF0000"/>
                          </a:solidFill>
                          <a:effectLst/>
                          <a:latin typeface="Arial" charset="0"/>
                        </a:rPr>
                        <a:t>100K</a:t>
                      </a:r>
                      <a:endParaRPr kumimoji="0" lang="en-US" sz="28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FF0000"/>
                          </a:solidFill>
                          <a:effectLst/>
                          <a:latin typeface="Courier New" pitchFamily="49" charset="0"/>
                          <a:cs typeface="Courier New" pitchFamily="49"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FF0000"/>
                          </a:solidFill>
                          <a:effectLst/>
                          <a:latin typeface="Courier New" pitchFamily="49" charset="0"/>
                          <a:cs typeface="Courier New" pitchFamily="49" charset="0"/>
                        </a:rPr>
                        <a:t>Low</a:t>
                      </a:r>
                      <a:endParaRPr kumimoji="0" lang="en-US" sz="2800" b="1" i="0" u="none" strike="noStrike" cap="none" normalizeH="0" baseline="0" dirty="0">
                        <a:ln>
                          <a:noFill/>
                        </a:ln>
                        <a:solidFill>
                          <a:srgbClr val="FF0000"/>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FEAC"/>
                    </a:solidFill>
                  </a:tcPr>
                </a:tc>
                <a:extLst>
                  <a:ext uri="{0D108BD9-81ED-4DB2-BD59-A6C34878D82A}">
                    <a16:rowId xmlns:a16="http://schemas.microsoft.com/office/drawing/2014/main" val="10004"/>
                  </a:ext>
                </a:extLst>
              </a:tr>
            </a:tbl>
          </a:graphicData>
        </a:graphic>
      </p:graphicFrame>
      <p:sp>
        <p:nvSpPr>
          <p:cNvPr id="9269" name="Text Box 53"/>
          <p:cNvSpPr txBox="1">
            <a:spLocks noChangeArrowheads="1"/>
          </p:cNvSpPr>
          <p:nvPr>
            <p:custDataLst>
              <p:tags r:id="rId3"/>
            </p:custDataLst>
          </p:nvPr>
        </p:nvSpPr>
        <p:spPr bwMode="auto">
          <a:xfrm>
            <a:off x="1357313" y="5572125"/>
            <a:ext cx="565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dirty="0">
                <a:latin typeface="Times New Roman" panose="02020603050405020304" pitchFamily="18" charset="0"/>
              </a:rPr>
              <a:t>The tuples with primary key “Ann” are </a:t>
            </a:r>
            <a:r>
              <a:rPr lang="en-US" sz="2000" i="1" dirty="0" err="1">
                <a:latin typeface="Times New Roman" panose="02020603050405020304" pitchFamily="18" charset="0"/>
              </a:rPr>
              <a:t>polyinstantied</a:t>
            </a:r>
            <a:endParaRPr lang="en-US" sz="2000" i="1" dirty="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AD0B027-1B67-4B64-B52E-3A80DEEA6B4A}" type="slidenum">
              <a:rPr lang="en-US" smtClean="0"/>
              <a:pPr/>
              <a:t>9</a:t>
            </a:fld>
            <a:endParaRPr lang="en-US"/>
          </a:p>
        </p:txBody>
      </p:sp>
    </p:spTree>
    <p:extLst>
      <p:ext uri="{BB962C8B-B14F-4D97-AF65-F5344CB8AC3E}">
        <p14:creationId xmlns:p14="http://schemas.microsoft.com/office/powerpoint/2010/main" val="6557616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4788</TotalTime>
  <Words>4921</Words>
  <Application>Microsoft Office PowerPoint</Application>
  <PresentationFormat>On-screen Show (4:3)</PresentationFormat>
  <Paragraphs>1410</Paragraphs>
  <Slides>75</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5" baseType="lpstr">
      <vt:lpstr>MS Mincho</vt:lpstr>
      <vt:lpstr>Arial</vt:lpstr>
      <vt:lpstr>Calibri</vt:lpstr>
      <vt:lpstr>Courier New</vt:lpstr>
      <vt:lpstr>Garamond</vt:lpstr>
      <vt:lpstr>Tahoma</vt:lpstr>
      <vt:lpstr>Times New Roman</vt:lpstr>
      <vt:lpstr>Wingdings</vt:lpstr>
      <vt:lpstr>Office Theme</vt:lpstr>
      <vt:lpstr>Equation</vt:lpstr>
      <vt:lpstr>Database &amp; Storage Security</vt:lpstr>
      <vt:lpstr>Polyinstantiation Problem</vt:lpstr>
      <vt:lpstr>Definition and need for polyinstantiation</vt:lpstr>
      <vt:lpstr>Definition and need for polyinstantiation</vt:lpstr>
      <vt:lpstr>Definition and need for polyinstantiation</vt:lpstr>
      <vt:lpstr>ML relations –  polyinstantiation</vt:lpstr>
      <vt:lpstr>ML relations –  invisible polyinstantiation</vt:lpstr>
      <vt:lpstr>ML relations –  invisible polyinstantiation Example</vt:lpstr>
      <vt:lpstr>ML relations –  invisible polyinstantiation Example</vt:lpstr>
      <vt:lpstr>ML relations –  visible polyinstantiation</vt:lpstr>
      <vt:lpstr>Example of polyinstantiated tuple</vt:lpstr>
      <vt:lpstr>Example of polyinstantiated tuple</vt:lpstr>
      <vt:lpstr>Example of polyinstantiated element</vt:lpstr>
      <vt:lpstr>Example of polyinstantiated element</vt:lpstr>
      <vt:lpstr>Example of polyinstantiated element</vt:lpstr>
      <vt:lpstr>Polyinstantiation</vt:lpstr>
      <vt:lpstr>Polyinstantiation</vt:lpstr>
      <vt:lpstr>PowerPoint Presentation</vt:lpstr>
      <vt:lpstr>Polyinstantiation</vt:lpstr>
      <vt:lpstr>PowerPoint Presentation</vt:lpstr>
      <vt:lpstr>Polyinstantiation</vt:lpstr>
      <vt:lpstr>Polyinstantiation</vt:lpstr>
      <vt:lpstr>ML relations –  polyinstantiation</vt:lpstr>
      <vt:lpstr>Sea View Model</vt:lpstr>
      <vt:lpstr>Sea View Model</vt:lpstr>
      <vt:lpstr>Sea View Model</vt:lpstr>
      <vt:lpstr>Sea View Model</vt:lpstr>
      <vt:lpstr>Sea View Model</vt:lpstr>
      <vt:lpstr>Sea View Model</vt:lpstr>
      <vt:lpstr>Sea View Model</vt:lpstr>
      <vt:lpstr>PowerPoint Presentation</vt:lpstr>
      <vt:lpstr>Jajodia-Sandhu (J-S) Model</vt:lpstr>
      <vt:lpstr>Jajodia-Sandhu (J-S) Model</vt:lpstr>
      <vt:lpstr>Jajodia-Sandhu (J-S) Model</vt:lpstr>
      <vt:lpstr>Jajodia-Sandhu (J-S) Model</vt:lpstr>
      <vt:lpstr>Example of J-S model Write</vt:lpstr>
      <vt:lpstr>Example of J-S model Write</vt:lpstr>
      <vt:lpstr>Example of J-S model Write</vt:lpstr>
      <vt:lpstr>Example of J-S model Write</vt:lpstr>
      <vt:lpstr>Example of J-S model Write</vt:lpstr>
      <vt:lpstr>Example of J-S model Write</vt:lpstr>
      <vt:lpstr>Access Control -- RBAC</vt:lpstr>
      <vt:lpstr>Role Based Access Control (RBAC)</vt:lpstr>
      <vt:lpstr>Role Based Access Control (RBAC)</vt:lpstr>
      <vt:lpstr>Role Based Access Control (RBAC)</vt:lpstr>
      <vt:lpstr>Role Based Access Control (RBAC)</vt:lpstr>
      <vt:lpstr>Role Based Access Control (RBAC)</vt:lpstr>
      <vt:lpstr>Role Based Access Control (RBAC)</vt:lpstr>
      <vt:lpstr>Role-Based Access Control</vt:lpstr>
      <vt:lpstr>Role-Based Access Control</vt:lpstr>
      <vt:lpstr>RBAC</vt:lpstr>
      <vt:lpstr>Challenges in RBAC</vt:lpstr>
      <vt:lpstr>Advantages of RBAC</vt:lpstr>
      <vt:lpstr>Disadvantages</vt:lpstr>
      <vt:lpstr>RBAC</vt:lpstr>
      <vt:lpstr>RBAC (cont’d)</vt:lpstr>
      <vt:lpstr>RBAC (NIST Standard)</vt:lpstr>
      <vt:lpstr>Core RBAC (relations)</vt:lpstr>
      <vt:lpstr>Hierarchical RBAC</vt:lpstr>
      <vt:lpstr>Hierarchical RBAC</vt:lpstr>
      <vt:lpstr>The Role Hierarchy</vt:lpstr>
      <vt:lpstr>PowerPoint Presentation</vt:lpstr>
      <vt:lpstr>RBAC with General Role Hierarchy</vt:lpstr>
      <vt:lpstr>Example</vt:lpstr>
      <vt:lpstr>Constrained RBAC</vt:lpstr>
      <vt:lpstr>Constrained RBAC</vt:lpstr>
      <vt:lpstr>Separation of Duties</vt:lpstr>
      <vt:lpstr>Static Separation of Duty Relations</vt:lpstr>
      <vt:lpstr>Static Separation of Duty Relations</vt:lpstr>
      <vt:lpstr>Static Separation of Duty Relations</vt:lpstr>
      <vt:lpstr>Dynamic Separation of Duty Relations</vt:lpstr>
      <vt:lpstr>Dynamic Separation of Duty Relations</vt:lpstr>
      <vt:lpstr>RBAC’s Benefits</vt:lpstr>
      <vt:lpstr>Cost 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dc:title>
  <dc:creator>Shamsur Rahman Chowdhury</dc:creator>
  <cp:lastModifiedBy>Mohammad Abu Yousuf</cp:lastModifiedBy>
  <cp:revision>512</cp:revision>
  <dcterms:created xsi:type="dcterms:W3CDTF">2013-07-05T05:35:11Z</dcterms:created>
  <dcterms:modified xsi:type="dcterms:W3CDTF">2020-10-09T11:18:14Z</dcterms:modified>
</cp:coreProperties>
</file>