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57"/>
  </p:notesMasterIdLst>
  <p:handoutMasterIdLst>
    <p:handoutMasterId r:id="rId58"/>
  </p:handoutMasterIdLst>
  <p:sldIdLst>
    <p:sldId id="366" r:id="rId2"/>
    <p:sldId id="256" r:id="rId3"/>
    <p:sldId id="374" r:id="rId4"/>
    <p:sldId id="375" r:id="rId5"/>
    <p:sldId id="262" r:id="rId6"/>
    <p:sldId id="284" r:id="rId7"/>
    <p:sldId id="285" r:id="rId8"/>
    <p:sldId id="330" r:id="rId9"/>
    <p:sldId id="339" r:id="rId10"/>
    <p:sldId id="338" r:id="rId11"/>
    <p:sldId id="337" r:id="rId12"/>
    <p:sldId id="367" r:id="rId13"/>
    <p:sldId id="368" r:id="rId14"/>
    <p:sldId id="369" r:id="rId15"/>
    <p:sldId id="370" r:id="rId16"/>
    <p:sldId id="371" r:id="rId17"/>
    <p:sldId id="372" r:id="rId18"/>
    <p:sldId id="373" r:id="rId19"/>
    <p:sldId id="340" r:id="rId20"/>
    <p:sldId id="341" r:id="rId21"/>
    <p:sldId id="318" r:id="rId22"/>
    <p:sldId id="331" r:id="rId23"/>
    <p:sldId id="362" r:id="rId24"/>
    <p:sldId id="363" r:id="rId25"/>
    <p:sldId id="364" r:id="rId26"/>
    <p:sldId id="376" r:id="rId27"/>
    <p:sldId id="361" r:id="rId28"/>
    <p:sldId id="333" r:id="rId29"/>
    <p:sldId id="332" r:id="rId30"/>
    <p:sldId id="334" r:id="rId31"/>
    <p:sldId id="349" r:id="rId32"/>
    <p:sldId id="350" r:id="rId33"/>
    <p:sldId id="351" r:id="rId34"/>
    <p:sldId id="342" r:id="rId35"/>
    <p:sldId id="347" r:id="rId36"/>
    <p:sldId id="352" r:id="rId37"/>
    <p:sldId id="320" r:id="rId38"/>
    <p:sldId id="345" r:id="rId39"/>
    <p:sldId id="346" r:id="rId40"/>
    <p:sldId id="329" r:id="rId41"/>
    <p:sldId id="323" r:id="rId42"/>
    <p:sldId id="324" r:id="rId43"/>
    <p:sldId id="325" r:id="rId44"/>
    <p:sldId id="310" r:id="rId45"/>
    <p:sldId id="360" r:id="rId46"/>
    <p:sldId id="279" r:id="rId47"/>
    <p:sldId id="355" r:id="rId48"/>
    <p:sldId id="271" r:id="rId49"/>
    <p:sldId id="278" r:id="rId50"/>
    <p:sldId id="358" r:id="rId51"/>
    <p:sldId id="359" r:id="rId52"/>
    <p:sldId id="357" r:id="rId53"/>
    <p:sldId id="272" r:id="rId54"/>
    <p:sldId id="280" r:id="rId55"/>
    <p:sldId id="377"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7872" autoAdjust="0"/>
  </p:normalViewPr>
  <p:slideViewPr>
    <p:cSldViewPr showGuides="1">
      <p:cViewPr varScale="1">
        <p:scale>
          <a:sx n="74" d="100"/>
          <a:sy n="74" d="100"/>
        </p:scale>
        <p:origin x="1266" y="72"/>
      </p:cViewPr>
      <p:guideLst>
        <p:guide orient="horz" pos="2160"/>
        <p:guide pos="2880"/>
      </p:guideLst>
    </p:cSldViewPr>
  </p:slideViewPr>
  <p:notesTextViewPr>
    <p:cViewPr>
      <p:scale>
        <a:sx n="1" d="1"/>
        <a:sy n="1" d="1"/>
      </p:scale>
      <p:origin x="0" y="0"/>
    </p:cViewPr>
  </p:notesTextViewPr>
  <p:notesViewPr>
    <p:cSldViewPr>
      <p:cViewPr>
        <p:scale>
          <a:sx n="100" d="100"/>
          <a:sy n="100" d="100"/>
        </p:scale>
        <p:origin x="-1747" y="-5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B83902F-03B8-4CB6-B37E-9919CB02FA5E}" type="datetimeFigureOut">
              <a:rPr lang="en-US" smtClean="0"/>
              <a:pPr/>
              <a:t>2/27/2020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3325BF4-5141-4634-9CA1-905983B612C3}" type="slidenum">
              <a:rPr lang="en-US" smtClean="0"/>
              <a:pPr/>
              <a:t>‹#›</a:t>
            </a:fld>
            <a:endParaRPr lang="en-US" dirty="0"/>
          </a:p>
        </p:txBody>
      </p:sp>
    </p:spTree>
    <p:extLst>
      <p:ext uri="{BB962C8B-B14F-4D97-AF65-F5344CB8AC3E}">
        <p14:creationId xmlns:p14="http://schemas.microsoft.com/office/powerpoint/2010/main" val="19409410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77A8F7-243F-4B8F-9979-EC4B513B74D1}" type="datetimeFigureOut">
              <a:rPr lang="en-US" smtClean="0"/>
              <a:pPr/>
              <a:t>2/27/2020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6623E2-143C-47CF-ACFE-2D7CFB3760A0}" type="slidenum">
              <a:rPr lang="en-US" smtClean="0"/>
              <a:pPr/>
              <a:t>‹#›</a:t>
            </a:fld>
            <a:endParaRPr lang="en-US" dirty="0"/>
          </a:p>
        </p:txBody>
      </p:sp>
      <p:sp>
        <p:nvSpPr>
          <p:cNvPr id="8" name="Notes Placeholder 7"/>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09267097"/>
      </p:ext>
    </p:extLst>
  </p:cSld>
  <p:clrMap bg1="lt1" tx1="dk1" bg2="lt2" tx2="dk2" accent1="accent1" accent2="accent2" accent3="accent3" accent4="accent4" accent5="accent5" accent6="accent6" hlink="hlink" folHlink="folHlink"/>
  <p:notesStyle>
    <a:lvl1pPr marL="0" indent="0" algn="l" defTabSz="914400" rtl="0" eaLnBrk="1" latinLnBrk="0" hangingPunct="1">
      <a:spcBef>
        <a:spcPts val="1200"/>
      </a:spcBef>
      <a:buFont typeface="Arial" pitchFamily="34" charset="0"/>
      <a:buNone/>
      <a:defRPr sz="1200" kern="1200">
        <a:solidFill>
          <a:schemeClr val="tx1"/>
        </a:solidFill>
        <a:latin typeface="+mn-lt"/>
        <a:ea typeface="+mn-ea"/>
        <a:cs typeface="+mn-cs"/>
      </a:defRPr>
    </a:lvl1pPr>
    <a:lvl2pPr marL="628650" indent="-171450" algn="l" defTabSz="914400" rtl="0" eaLnBrk="1" latinLnBrk="0" hangingPunct="1">
      <a:buFont typeface="Arial" pitchFamily="34" charset="0"/>
      <a:buChar char="•"/>
      <a:defRPr sz="1200" kern="1200">
        <a:solidFill>
          <a:schemeClr val="tx1"/>
        </a:solidFill>
        <a:latin typeface="+mn-lt"/>
        <a:ea typeface="+mn-ea"/>
        <a:cs typeface="+mn-cs"/>
      </a:defRPr>
    </a:lvl2pPr>
    <a:lvl3pPr marL="1085850" indent="-171450" algn="l" defTabSz="914400" rtl="0" eaLnBrk="1" latinLnBrk="0" hangingPunct="1">
      <a:buFont typeface="Arial" pitchFamily="34" charset="0"/>
      <a:buChar char="•"/>
      <a:defRPr sz="1200" kern="1200">
        <a:solidFill>
          <a:schemeClr val="tx1"/>
        </a:solidFill>
        <a:latin typeface="+mn-lt"/>
        <a:ea typeface="+mn-ea"/>
        <a:cs typeface="+mn-cs"/>
      </a:defRPr>
    </a:lvl3pPr>
    <a:lvl4pPr marL="1543050" indent="-171450" algn="l" defTabSz="914400" rtl="0" eaLnBrk="1" latinLnBrk="0" hangingPunct="1">
      <a:buFont typeface="Arial" pitchFamily="34" charset="0"/>
      <a:buChar char="•"/>
      <a:defRPr sz="1200" kern="1200">
        <a:solidFill>
          <a:schemeClr val="tx1"/>
        </a:solidFill>
        <a:latin typeface="+mn-lt"/>
        <a:ea typeface="+mn-ea"/>
        <a:cs typeface="+mn-cs"/>
      </a:defRPr>
    </a:lvl4pPr>
    <a:lvl5pPr marL="2000250" indent="-171450" algn="l" defTabSz="914400" rtl="0" eaLnBrk="1" latinLnBrk="0" hangingPunct="1">
      <a:buFont typeface="Arial"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lstStyle/>
          <a:p>
            <a:r>
              <a:rPr lang="en-US" b="1" dirty="0" smtClean="0"/>
              <a:t>Play the slide show for this presentation to listen</a:t>
            </a:r>
            <a:r>
              <a:rPr lang="en-US" b="1" baseline="0" dirty="0" smtClean="0"/>
              <a:t> to the audio commentary by Peter Walsh and view slide timings. Or, </a:t>
            </a:r>
            <a:r>
              <a:rPr lang="en-US" sz="1200" b="1" kern="1200" dirty="0" smtClean="0">
                <a:solidFill>
                  <a:schemeClr val="tx1"/>
                </a:solidFill>
                <a:effectLst/>
                <a:latin typeface="+mn-lt"/>
                <a:ea typeface="+mn-ea"/>
                <a:cs typeface="+mn-cs"/>
              </a:rPr>
              <a:t>click the sound icon on a slide for controls that you can use to hear the audio at your own pace.</a:t>
            </a:r>
            <a:endParaRPr lang="en-US" b="1" dirty="0" smtClean="0"/>
          </a:p>
          <a:p>
            <a:endParaRPr lang="en-US" dirty="0" smtClean="0"/>
          </a:p>
          <a:p>
            <a:r>
              <a:rPr lang="en-US" dirty="0" smtClean="0"/>
              <a:t>A little organization will go a long way to enhancing your PowerPoint presentation. </a:t>
            </a:r>
          </a:p>
          <a:p>
            <a:r>
              <a:rPr lang="en-US" dirty="0" smtClean="0"/>
              <a:t>Your title slide should be </a:t>
            </a:r>
            <a:r>
              <a:rPr lang="en-US" u="sng" dirty="0" smtClean="0"/>
              <a:t>catching and relevant</a:t>
            </a:r>
            <a:r>
              <a:rPr lang="en-US" dirty="0" smtClean="0"/>
              <a:t> to your audience – offer something in the title that your audience wants.   </a:t>
            </a:r>
          </a:p>
          <a:p>
            <a:r>
              <a:rPr lang="en-US" dirty="0" smtClean="0"/>
              <a:t>Keep some basic principles in mind:</a:t>
            </a:r>
          </a:p>
          <a:p>
            <a:pPr lvl="1">
              <a:buFontTx/>
              <a:buChar char="•"/>
            </a:pPr>
            <a:r>
              <a:rPr lang="en-US" dirty="0" smtClean="0"/>
              <a:t>Your slides should </a:t>
            </a:r>
            <a:r>
              <a:rPr lang="en-US" b="1" dirty="0" smtClean="0"/>
              <a:t>complement</a:t>
            </a:r>
            <a:r>
              <a:rPr lang="en-US" dirty="0" smtClean="0"/>
              <a:t> what you have to say,  not say it for you.  </a:t>
            </a:r>
          </a:p>
          <a:p>
            <a:pPr lvl="1">
              <a:buFontTx/>
              <a:buChar char="•"/>
            </a:pPr>
            <a:r>
              <a:rPr lang="en-US" dirty="0" smtClean="0"/>
              <a:t>Keep slides </a:t>
            </a:r>
            <a:r>
              <a:rPr lang="en-US" b="1" dirty="0" smtClean="0"/>
              <a:t>direct and to the point</a:t>
            </a:r>
            <a:r>
              <a:rPr lang="en-US" dirty="0" smtClean="0"/>
              <a:t> - less is more!</a:t>
            </a:r>
          </a:p>
          <a:p>
            <a:pPr lvl="1">
              <a:buFontTx/>
              <a:buChar char="•"/>
            </a:pPr>
            <a:r>
              <a:rPr lang="en-US" dirty="0" smtClean="0"/>
              <a:t>Choose a background color or design that enhances and complements your presentation rather than competes with it. </a:t>
            </a:r>
          </a:p>
          <a:p>
            <a:pPr lvl="1">
              <a:buFontTx/>
              <a:buChar char="•"/>
            </a:pPr>
            <a:r>
              <a:rPr lang="en-US" dirty="0" smtClean="0"/>
              <a:t>Don’t get too fancy - a simple font, elegant color scheme and clear message is more important than lots of information (clutter!) on the slide.</a:t>
            </a:r>
            <a:endParaRPr lang="en-US" b="1" dirty="0" smtClean="0"/>
          </a:p>
          <a:p>
            <a:r>
              <a:rPr lang="en-US" b="1" dirty="0" smtClean="0"/>
              <a:t>Keep it simple!</a:t>
            </a:r>
            <a:r>
              <a:rPr lang="en-US" dirty="0" smtClean="0"/>
              <a:t>  The purpose of the PowerPoint slide is to keep the mind of your audience focused – fewer words are better.  </a:t>
            </a:r>
          </a:p>
          <a:p>
            <a:endParaRPr lang="en-US" dirty="0" smtClean="0"/>
          </a:p>
          <a:p>
            <a:pPr marL="0" marR="0" indent="0" algn="l" defTabSz="914400" rtl="0" eaLnBrk="1" fontAlgn="auto" latinLnBrk="0" hangingPunct="1">
              <a:lnSpc>
                <a:spcPct val="100000"/>
              </a:lnSpc>
              <a:spcBef>
                <a:spcPts val="1200"/>
              </a:spcBef>
              <a:spcAft>
                <a:spcPts val="0"/>
              </a:spcAft>
              <a:buClrTx/>
              <a:buSzTx/>
              <a:buFont typeface="Arial" pitchFamily="34" charset="0"/>
              <a:buNone/>
              <a:tabLst/>
              <a:defRPr/>
            </a:pPr>
            <a:endParaRPr lang="en-US" sz="1200" b="1" i="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1200"/>
              </a:spcBef>
              <a:spcAft>
                <a:spcPts val="0"/>
              </a:spcAft>
              <a:buClrTx/>
              <a:buSzTx/>
              <a:buFont typeface="Arial" pitchFamily="34" charset="0"/>
              <a:buNone/>
              <a:tabLst/>
              <a:defRPr/>
            </a:pPr>
            <a:r>
              <a:rPr lang="en-US" sz="1200" b="1" i="1" kern="1200" dirty="0" smtClean="0">
                <a:solidFill>
                  <a:schemeClr val="tx1"/>
                </a:solidFill>
                <a:effectLst/>
                <a:latin typeface="+mn-lt"/>
                <a:ea typeface="+mn-ea"/>
                <a:cs typeface="+mn-cs"/>
              </a:rPr>
              <a:t>Note</a:t>
            </a:r>
            <a:r>
              <a:rPr lang="en-US" sz="1200" i="1" kern="1200" dirty="0" smtClean="0">
                <a:solidFill>
                  <a:schemeClr val="tx1"/>
                </a:solidFill>
                <a:effectLst/>
                <a:latin typeface="+mn-lt"/>
                <a:ea typeface="+mn-ea"/>
                <a:cs typeface="+mn-cs"/>
              </a:rPr>
              <a:t>: You understand that Microsoft does not endorse or control the content provided in the following presentation.</a:t>
            </a:r>
          </a:p>
          <a:p>
            <a:endParaRPr lang="en-US" dirty="0"/>
          </a:p>
        </p:txBody>
      </p:sp>
      <p:sp>
        <p:nvSpPr>
          <p:cNvPr id="4" name="Slide Number Placeholder 3"/>
          <p:cNvSpPr>
            <a:spLocks noGrp="1"/>
          </p:cNvSpPr>
          <p:nvPr>
            <p:ph type="sldNum" sz="quarter" idx="10"/>
          </p:nvPr>
        </p:nvSpPr>
        <p:spPr/>
        <p:txBody>
          <a:bodyPr/>
          <a:lstStyle/>
          <a:p>
            <a:fld id="{166623E2-143C-47CF-ACFE-2D7CFB3760A0}" type="slidenum">
              <a:rPr lang="en-US" smtClean="0"/>
              <a:pPr/>
              <a:t>2</a:t>
            </a:fld>
            <a:endParaRPr lang="en-US" dirty="0"/>
          </a:p>
        </p:txBody>
      </p:sp>
    </p:spTree>
    <p:extLst>
      <p:ext uri="{BB962C8B-B14F-4D97-AF65-F5344CB8AC3E}">
        <p14:creationId xmlns:p14="http://schemas.microsoft.com/office/powerpoint/2010/main" val="8296455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Consider sub-headings that provide an </a:t>
            </a:r>
            <a:r>
              <a:rPr lang="en-US" b="1" dirty="0" smtClean="0"/>
              <a:t>emotional or action-oriented</a:t>
            </a:r>
            <a:r>
              <a:rPr lang="en-US" dirty="0" smtClean="0"/>
              <a:t> aspect to your presentation – these can be very motivating to an audience.</a:t>
            </a:r>
          </a:p>
          <a:p>
            <a:endParaRPr lang="en-US" dirty="0"/>
          </a:p>
        </p:txBody>
      </p:sp>
      <p:sp>
        <p:nvSpPr>
          <p:cNvPr id="4" name="Slide Number Placeholder 3"/>
          <p:cNvSpPr>
            <a:spLocks noGrp="1"/>
          </p:cNvSpPr>
          <p:nvPr>
            <p:ph type="sldNum" sz="quarter" idx="10"/>
          </p:nvPr>
        </p:nvSpPr>
        <p:spPr/>
        <p:txBody>
          <a:bodyPr/>
          <a:lstStyle/>
          <a:p>
            <a:fld id="{166623E2-143C-47CF-ACFE-2D7CFB3760A0}" type="slidenum">
              <a:rPr lang="en-US" smtClean="0"/>
              <a:pPr/>
              <a:t>18</a:t>
            </a:fld>
            <a:endParaRPr lang="en-US" dirty="0"/>
          </a:p>
        </p:txBody>
      </p:sp>
    </p:spTree>
    <p:extLst>
      <p:ext uri="{BB962C8B-B14F-4D97-AF65-F5344CB8AC3E}">
        <p14:creationId xmlns:p14="http://schemas.microsoft.com/office/powerpoint/2010/main" val="33516544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Consider sub-headings that provide an </a:t>
            </a:r>
            <a:r>
              <a:rPr lang="en-US" b="1" dirty="0" smtClean="0"/>
              <a:t>emotional or action-oriented</a:t>
            </a:r>
            <a:r>
              <a:rPr lang="en-US" dirty="0" smtClean="0"/>
              <a:t> aspect to your presentation – these can be very motivating to an audience.</a:t>
            </a:r>
          </a:p>
          <a:p>
            <a:endParaRPr lang="en-US" dirty="0"/>
          </a:p>
        </p:txBody>
      </p:sp>
      <p:sp>
        <p:nvSpPr>
          <p:cNvPr id="4" name="Slide Number Placeholder 3"/>
          <p:cNvSpPr>
            <a:spLocks noGrp="1"/>
          </p:cNvSpPr>
          <p:nvPr>
            <p:ph type="sldNum" sz="quarter" idx="10"/>
          </p:nvPr>
        </p:nvSpPr>
        <p:spPr/>
        <p:txBody>
          <a:bodyPr/>
          <a:lstStyle/>
          <a:p>
            <a:fld id="{166623E2-143C-47CF-ACFE-2D7CFB3760A0}" type="slidenum">
              <a:rPr lang="en-US" smtClean="0"/>
              <a:pPr/>
              <a:t>41</a:t>
            </a:fld>
            <a:endParaRPr lang="en-US" dirty="0"/>
          </a:p>
        </p:txBody>
      </p:sp>
    </p:spTree>
    <p:extLst>
      <p:ext uri="{BB962C8B-B14F-4D97-AF65-F5344CB8AC3E}">
        <p14:creationId xmlns:p14="http://schemas.microsoft.com/office/powerpoint/2010/main" val="33516544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Consider sub-headings that provide an </a:t>
            </a:r>
            <a:r>
              <a:rPr lang="en-US" b="1" dirty="0" smtClean="0"/>
              <a:t>emotional or action-oriented</a:t>
            </a:r>
            <a:r>
              <a:rPr lang="en-US" dirty="0" smtClean="0"/>
              <a:t> aspect to your presentation – these can be very motivating to an audience.</a:t>
            </a:r>
          </a:p>
          <a:p>
            <a:endParaRPr lang="en-US" dirty="0"/>
          </a:p>
        </p:txBody>
      </p:sp>
      <p:sp>
        <p:nvSpPr>
          <p:cNvPr id="4" name="Slide Number Placeholder 3"/>
          <p:cNvSpPr>
            <a:spLocks noGrp="1"/>
          </p:cNvSpPr>
          <p:nvPr>
            <p:ph type="sldNum" sz="quarter" idx="10"/>
          </p:nvPr>
        </p:nvSpPr>
        <p:spPr/>
        <p:txBody>
          <a:bodyPr/>
          <a:lstStyle/>
          <a:p>
            <a:fld id="{166623E2-143C-47CF-ACFE-2D7CFB3760A0}" type="slidenum">
              <a:rPr lang="en-US" smtClean="0"/>
              <a:pPr/>
              <a:t>43</a:t>
            </a:fld>
            <a:endParaRPr lang="en-US" dirty="0"/>
          </a:p>
        </p:txBody>
      </p:sp>
    </p:spTree>
    <p:extLst>
      <p:ext uri="{BB962C8B-B14F-4D97-AF65-F5344CB8AC3E}">
        <p14:creationId xmlns:p14="http://schemas.microsoft.com/office/powerpoint/2010/main" val="3351654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Consider sub-headings that provide an </a:t>
            </a:r>
            <a:r>
              <a:rPr lang="en-US" b="1" dirty="0" smtClean="0"/>
              <a:t>emotional or action-oriented</a:t>
            </a:r>
            <a:r>
              <a:rPr lang="en-US" dirty="0" smtClean="0"/>
              <a:t> aspect to your presentation – these can be very motivating to an audience.</a:t>
            </a:r>
          </a:p>
          <a:p>
            <a:endParaRPr lang="en-US" dirty="0"/>
          </a:p>
        </p:txBody>
      </p:sp>
      <p:sp>
        <p:nvSpPr>
          <p:cNvPr id="4" name="Slide Number Placeholder 3"/>
          <p:cNvSpPr>
            <a:spLocks noGrp="1"/>
          </p:cNvSpPr>
          <p:nvPr>
            <p:ph type="sldNum" sz="quarter" idx="10"/>
          </p:nvPr>
        </p:nvSpPr>
        <p:spPr/>
        <p:txBody>
          <a:bodyPr/>
          <a:lstStyle/>
          <a:p>
            <a:fld id="{166623E2-143C-47CF-ACFE-2D7CFB3760A0}" type="slidenum">
              <a:rPr lang="en-US" smtClean="0"/>
              <a:pPr/>
              <a:t>4</a:t>
            </a:fld>
            <a:endParaRPr lang="en-US" dirty="0"/>
          </a:p>
        </p:txBody>
      </p:sp>
    </p:spTree>
    <p:extLst>
      <p:ext uri="{BB962C8B-B14F-4D97-AF65-F5344CB8AC3E}">
        <p14:creationId xmlns:p14="http://schemas.microsoft.com/office/powerpoint/2010/main" val="3351654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Consider sub-headings that provide an </a:t>
            </a:r>
            <a:r>
              <a:rPr lang="en-US" b="1" dirty="0" smtClean="0"/>
              <a:t>emotional or action-oriented</a:t>
            </a:r>
            <a:r>
              <a:rPr lang="en-US" dirty="0" smtClean="0"/>
              <a:t> aspect to your presentation – these can be very motivating to an audience.</a:t>
            </a:r>
          </a:p>
          <a:p>
            <a:endParaRPr lang="en-US" dirty="0"/>
          </a:p>
        </p:txBody>
      </p:sp>
      <p:sp>
        <p:nvSpPr>
          <p:cNvPr id="4" name="Slide Number Placeholder 3"/>
          <p:cNvSpPr>
            <a:spLocks noGrp="1"/>
          </p:cNvSpPr>
          <p:nvPr>
            <p:ph type="sldNum" sz="quarter" idx="10"/>
          </p:nvPr>
        </p:nvSpPr>
        <p:spPr/>
        <p:txBody>
          <a:bodyPr/>
          <a:lstStyle/>
          <a:p>
            <a:fld id="{166623E2-143C-47CF-ACFE-2D7CFB3760A0}" type="slidenum">
              <a:rPr lang="en-US" smtClean="0"/>
              <a:pPr/>
              <a:t>5</a:t>
            </a:fld>
            <a:endParaRPr lang="en-US" dirty="0"/>
          </a:p>
        </p:txBody>
      </p:sp>
    </p:spTree>
    <p:extLst>
      <p:ext uri="{BB962C8B-B14F-4D97-AF65-F5344CB8AC3E}">
        <p14:creationId xmlns:p14="http://schemas.microsoft.com/office/powerpoint/2010/main" val="3351654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Consider sub-headings that provide an </a:t>
            </a:r>
            <a:r>
              <a:rPr lang="en-US" b="1" dirty="0" smtClean="0"/>
              <a:t>emotional or action-oriented</a:t>
            </a:r>
            <a:r>
              <a:rPr lang="en-US" dirty="0" smtClean="0"/>
              <a:t> aspect to your presentation – these can be very motivating to an audience.</a:t>
            </a:r>
          </a:p>
          <a:p>
            <a:endParaRPr lang="en-US" dirty="0"/>
          </a:p>
        </p:txBody>
      </p:sp>
      <p:sp>
        <p:nvSpPr>
          <p:cNvPr id="4" name="Slide Number Placeholder 3"/>
          <p:cNvSpPr>
            <a:spLocks noGrp="1"/>
          </p:cNvSpPr>
          <p:nvPr>
            <p:ph type="sldNum" sz="quarter" idx="10"/>
          </p:nvPr>
        </p:nvSpPr>
        <p:spPr/>
        <p:txBody>
          <a:bodyPr/>
          <a:lstStyle/>
          <a:p>
            <a:fld id="{166623E2-143C-47CF-ACFE-2D7CFB3760A0}" type="slidenum">
              <a:rPr lang="en-US" smtClean="0"/>
              <a:pPr/>
              <a:t>6</a:t>
            </a:fld>
            <a:endParaRPr lang="en-US" dirty="0"/>
          </a:p>
        </p:txBody>
      </p:sp>
    </p:spTree>
    <p:extLst>
      <p:ext uri="{BB962C8B-B14F-4D97-AF65-F5344CB8AC3E}">
        <p14:creationId xmlns:p14="http://schemas.microsoft.com/office/powerpoint/2010/main" val="3351654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Consider sub-headings that provide an </a:t>
            </a:r>
            <a:r>
              <a:rPr lang="en-US" b="1" dirty="0" smtClean="0"/>
              <a:t>emotional or action-oriented</a:t>
            </a:r>
            <a:r>
              <a:rPr lang="en-US" dirty="0" smtClean="0"/>
              <a:t> aspect to your presentation – these can be very motivating to an audience.</a:t>
            </a:r>
          </a:p>
          <a:p>
            <a:endParaRPr lang="en-US" dirty="0"/>
          </a:p>
        </p:txBody>
      </p:sp>
      <p:sp>
        <p:nvSpPr>
          <p:cNvPr id="4" name="Slide Number Placeholder 3"/>
          <p:cNvSpPr>
            <a:spLocks noGrp="1"/>
          </p:cNvSpPr>
          <p:nvPr>
            <p:ph type="sldNum" sz="quarter" idx="10"/>
          </p:nvPr>
        </p:nvSpPr>
        <p:spPr/>
        <p:txBody>
          <a:bodyPr/>
          <a:lstStyle/>
          <a:p>
            <a:fld id="{166623E2-143C-47CF-ACFE-2D7CFB3760A0}" type="slidenum">
              <a:rPr lang="en-US" smtClean="0"/>
              <a:pPr/>
              <a:t>7</a:t>
            </a:fld>
            <a:endParaRPr lang="en-US" dirty="0"/>
          </a:p>
        </p:txBody>
      </p:sp>
    </p:spTree>
    <p:extLst>
      <p:ext uri="{BB962C8B-B14F-4D97-AF65-F5344CB8AC3E}">
        <p14:creationId xmlns:p14="http://schemas.microsoft.com/office/powerpoint/2010/main" val="3351654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Consider sub-headings that provide an </a:t>
            </a:r>
            <a:r>
              <a:rPr lang="en-US" b="1" dirty="0" smtClean="0"/>
              <a:t>emotional or action-oriented</a:t>
            </a:r>
            <a:r>
              <a:rPr lang="en-US" dirty="0" smtClean="0"/>
              <a:t> aspect to your presentation – these can be very motivating to an audience.</a:t>
            </a:r>
          </a:p>
          <a:p>
            <a:endParaRPr lang="en-US" dirty="0"/>
          </a:p>
        </p:txBody>
      </p:sp>
      <p:sp>
        <p:nvSpPr>
          <p:cNvPr id="4" name="Slide Number Placeholder 3"/>
          <p:cNvSpPr>
            <a:spLocks noGrp="1"/>
          </p:cNvSpPr>
          <p:nvPr>
            <p:ph type="sldNum" sz="quarter" idx="10"/>
          </p:nvPr>
        </p:nvSpPr>
        <p:spPr/>
        <p:txBody>
          <a:bodyPr/>
          <a:lstStyle/>
          <a:p>
            <a:fld id="{166623E2-143C-47CF-ACFE-2D7CFB3760A0}" type="slidenum">
              <a:rPr lang="en-US" smtClean="0"/>
              <a:pPr/>
              <a:t>8</a:t>
            </a:fld>
            <a:endParaRPr lang="en-US" dirty="0"/>
          </a:p>
        </p:txBody>
      </p:sp>
    </p:spTree>
    <p:extLst>
      <p:ext uri="{BB962C8B-B14F-4D97-AF65-F5344CB8AC3E}">
        <p14:creationId xmlns:p14="http://schemas.microsoft.com/office/powerpoint/2010/main" val="33516544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Consider sub-headings that provide an </a:t>
            </a:r>
            <a:r>
              <a:rPr lang="en-US" b="1" dirty="0" smtClean="0"/>
              <a:t>emotional or action-oriented</a:t>
            </a:r>
            <a:r>
              <a:rPr lang="en-US" dirty="0" smtClean="0"/>
              <a:t> aspect to your presentation – these can be very motivating to an audience.</a:t>
            </a:r>
          </a:p>
          <a:p>
            <a:endParaRPr lang="en-US" dirty="0"/>
          </a:p>
        </p:txBody>
      </p:sp>
      <p:sp>
        <p:nvSpPr>
          <p:cNvPr id="4" name="Slide Number Placeholder 3"/>
          <p:cNvSpPr>
            <a:spLocks noGrp="1"/>
          </p:cNvSpPr>
          <p:nvPr>
            <p:ph type="sldNum" sz="quarter" idx="10"/>
          </p:nvPr>
        </p:nvSpPr>
        <p:spPr/>
        <p:txBody>
          <a:bodyPr/>
          <a:lstStyle/>
          <a:p>
            <a:fld id="{166623E2-143C-47CF-ACFE-2D7CFB3760A0}" type="slidenum">
              <a:rPr lang="en-US" smtClean="0"/>
              <a:pPr/>
              <a:t>9</a:t>
            </a:fld>
            <a:endParaRPr lang="en-US" dirty="0"/>
          </a:p>
        </p:txBody>
      </p:sp>
    </p:spTree>
    <p:extLst>
      <p:ext uri="{BB962C8B-B14F-4D97-AF65-F5344CB8AC3E}">
        <p14:creationId xmlns:p14="http://schemas.microsoft.com/office/powerpoint/2010/main" val="33516544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Consider sub-headings that provide an </a:t>
            </a:r>
            <a:r>
              <a:rPr lang="en-US" b="1" dirty="0" smtClean="0"/>
              <a:t>emotional or action-oriented</a:t>
            </a:r>
            <a:r>
              <a:rPr lang="en-US" dirty="0" smtClean="0"/>
              <a:t> aspect to your presentation – these can be very motivating to an audience.</a:t>
            </a:r>
          </a:p>
          <a:p>
            <a:endParaRPr lang="en-US" dirty="0"/>
          </a:p>
        </p:txBody>
      </p:sp>
      <p:sp>
        <p:nvSpPr>
          <p:cNvPr id="4" name="Slide Number Placeholder 3"/>
          <p:cNvSpPr>
            <a:spLocks noGrp="1"/>
          </p:cNvSpPr>
          <p:nvPr>
            <p:ph type="sldNum" sz="quarter" idx="10"/>
          </p:nvPr>
        </p:nvSpPr>
        <p:spPr/>
        <p:txBody>
          <a:bodyPr/>
          <a:lstStyle/>
          <a:p>
            <a:fld id="{166623E2-143C-47CF-ACFE-2D7CFB3760A0}" type="slidenum">
              <a:rPr lang="en-US" smtClean="0"/>
              <a:pPr/>
              <a:t>10</a:t>
            </a:fld>
            <a:endParaRPr lang="en-US" dirty="0"/>
          </a:p>
        </p:txBody>
      </p:sp>
    </p:spTree>
    <p:extLst>
      <p:ext uri="{BB962C8B-B14F-4D97-AF65-F5344CB8AC3E}">
        <p14:creationId xmlns:p14="http://schemas.microsoft.com/office/powerpoint/2010/main" val="33516544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Consider sub-headings that provide an </a:t>
            </a:r>
            <a:r>
              <a:rPr lang="en-US" b="1" dirty="0" smtClean="0"/>
              <a:t>emotional or action-oriented</a:t>
            </a:r>
            <a:r>
              <a:rPr lang="en-US" dirty="0" smtClean="0"/>
              <a:t> aspect to your presentation – these can be very motivating to an audience.</a:t>
            </a:r>
          </a:p>
          <a:p>
            <a:endParaRPr lang="en-US" dirty="0"/>
          </a:p>
        </p:txBody>
      </p:sp>
      <p:sp>
        <p:nvSpPr>
          <p:cNvPr id="4" name="Slide Number Placeholder 3"/>
          <p:cNvSpPr>
            <a:spLocks noGrp="1"/>
          </p:cNvSpPr>
          <p:nvPr>
            <p:ph type="sldNum" sz="quarter" idx="10"/>
          </p:nvPr>
        </p:nvSpPr>
        <p:spPr/>
        <p:txBody>
          <a:bodyPr/>
          <a:lstStyle/>
          <a:p>
            <a:fld id="{166623E2-143C-47CF-ACFE-2D7CFB3760A0}" type="slidenum">
              <a:rPr lang="en-US" smtClean="0"/>
              <a:pPr/>
              <a:t>11</a:t>
            </a:fld>
            <a:endParaRPr lang="en-US" dirty="0"/>
          </a:p>
        </p:txBody>
      </p:sp>
    </p:spTree>
    <p:extLst>
      <p:ext uri="{BB962C8B-B14F-4D97-AF65-F5344CB8AC3E}">
        <p14:creationId xmlns:p14="http://schemas.microsoft.com/office/powerpoint/2010/main" val="3351654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479DEB6-AF9F-4721-8401-1A2E3EBBF333}" type="datetime1">
              <a:rPr lang="en-US" smtClean="0"/>
              <a:pPr/>
              <a:t>2/27/2020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1E8957-5754-4C19-A51A-9C104D1A0E0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BB85AC-3E77-4369-ABD6-E4BB21328BE7}" type="datetime1">
              <a:rPr lang="en-US" smtClean="0"/>
              <a:pPr/>
              <a:t>2/27/2020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1E8957-5754-4C19-A51A-9C104D1A0E08}"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24FC6E-0013-4F2E-BA6F-5E4FF590CC39}" type="datetime1">
              <a:rPr lang="en-US" smtClean="0"/>
              <a:pPr/>
              <a:t>2/27/2020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1E8957-5754-4C19-A51A-9C104D1A0E08}"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Slide, Alt.">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3000"/>
            <a:ext cx="7543800" cy="990727"/>
          </a:xfrm>
        </p:spPr>
        <p:txBody>
          <a:bodyPr bIns="0"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61760" cy="762000"/>
          </a:xfrm>
        </p:spPr>
        <p:txBody>
          <a:bodyPr anchor="t">
            <a:normAutofit/>
          </a:bodyPr>
          <a:lstStyle>
            <a:lvl1pPr marL="0" indent="0" algn="l">
              <a:spcBef>
                <a:spcPts val="0"/>
              </a:spcBef>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E64AB44-7E46-4255-9C34-7537EEC854E2}" type="datetime1">
              <a:rPr lang="en-US" smtClean="0"/>
              <a:pPr/>
              <a:t>2/27/2020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1E8957-5754-4C19-A51A-9C104D1A0E08}" type="slidenum">
              <a:rPr lang="en-US" smtClean="0"/>
              <a:pPr/>
              <a:t>‹#›</a:t>
            </a:fld>
            <a:endParaRPr lang="en-US" dirty="0"/>
          </a:p>
        </p:txBody>
      </p:sp>
      <p:sp>
        <p:nvSpPr>
          <p:cNvPr id="9" name="Text Placeholder 8"/>
          <p:cNvSpPr>
            <a:spLocks noGrp="1"/>
          </p:cNvSpPr>
          <p:nvPr>
            <p:ph type="body" sz="quarter" idx="13"/>
          </p:nvPr>
        </p:nvSpPr>
        <p:spPr>
          <a:xfrm>
            <a:off x="685801" y="2133600"/>
            <a:ext cx="7543800" cy="990600"/>
          </a:xfrm>
        </p:spPr>
        <p:txBody>
          <a:bodyPr tIns="0">
            <a:noAutofit/>
          </a:bodyPr>
          <a:lstStyle>
            <a:lvl1pPr marL="0" indent="0" algn="l">
              <a:buNone/>
              <a:defRPr sz="3600" spc="-100" baseline="0">
                <a:solidFill>
                  <a:schemeClr val="tx2"/>
                </a:solidFill>
                <a:latin typeface="+mj-lt"/>
              </a:defRPr>
            </a:lvl1pPr>
            <a:lvl2pPr marL="411480" indent="0">
              <a:buNone/>
              <a:defRPr/>
            </a:lvl2pPr>
            <a:lvl3pPr marL="777240" indent="0">
              <a:buNone/>
              <a:defRPr/>
            </a:lvl3pPr>
            <a:lvl4pPr marL="1051560" indent="0">
              <a:buNone/>
              <a:defRPr/>
            </a:lvl4pPr>
            <a:lvl5pPr marL="1325880" indent="0">
              <a:buNone/>
              <a:defRPr/>
            </a:lvl5pPr>
          </a:lstStyle>
          <a:p>
            <a:pPr lvl="0"/>
            <a:r>
              <a:rPr lang="en-US" smtClean="0"/>
              <a:t>Click to edit Master text styles</a:t>
            </a:r>
          </a:p>
        </p:txBody>
      </p:sp>
      <p:sp>
        <p:nvSpPr>
          <p:cNvPr id="11" name="Text Placeholder 10"/>
          <p:cNvSpPr>
            <a:spLocks noGrp="1"/>
          </p:cNvSpPr>
          <p:nvPr>
            <p:ph type="body" sz="quarter" idx="14"/>
          </p:nvPr>
        </p:nvSpPr>
        <p:spPr>
          <a:xfrm>
            <a:off x="1371600" y="5715000"/>
            <a:ext cx="6477000" cy="762000"/>
          </a:xfrm>
        </p:spPr>
        <p:txBody>
          <a:bodyPr>
            <a:normAutofit/>
          </a:bodyPr>
          <a:lstStyle>
            <a:lvl1pPr marL="0" indent="0">
              <a:spcBef>
                <a:spcPts val="0"/>
              </a:spcBef>
              <a:buNone/>
              <a:defRPr sz="2000">
                <a:solidFill>
                  <a:srgbClr val="8E8D8C"/>
                </a:solidFill>
              </a:defRPr>
            </a:lvl1pPr>
            <a:lvl2pPr marL="411480" indent="0">
              <a:buNone/>
              <a:defRPr>
                <a:solidFill>
                  <a:srgbClr val="8E8D8C"/>
                </a:solidFill>
              </a:defRPr>
            </a:lvl2pPr>
            <a:lvl3pPr marL="777240" indent="0">
              <a:buNone/>
              <a:defRPr>
                <a:solidFill>
                  <a:srgbClr val="8E8D8C"/>
                </a:solidFill>
              </a:defRPr>
            </a:lvl3pPr>
            <a:lvl4pPr marL="1051560" indent="0">
              <a:buNone/>
              <a:defRPr>
                <a:solidFill>
                  <a:srgbClr val="8E8D8C"/>
                </a:solidFill>
              </a:defRPr>
            </a:lvl4pPr>
            <a:lvl5pPr marL="1325880" indent="0">
              <a:buNone/>
              <a:defRPr>
                <a:solidFill>
                  <a:srgbClr val="8E8D8C"/>
                </a:solidFill>
              </a:defRPr>
            </a:lvl5pPr>
          </a:lstStyle>
          <a:p>
            <a:pPr lvl="0"/>
            <a:r>
              <a:rPr lang="en-US" smtClean="0"/>
              <a:t>Click to edit Master text styles</a:t>
            </a:r>
          </a:p>
          <a:p>
            <a:pPr lvl="1"/>
            <a:r>
              <a:rPr lang="en-US" smtClean="0"/>
              <a:t>Second level</a:t>
            </a:r>
          </a:p>
        </p:txBody>
      </p:sp>
      <p:sp>
        <p:nvSpPr>
          <p:cNvPr id="8" name="Picture Placeholder 7"/>
          <p:cNvSpPr>
            <a:spLocks noGrp="1"/>
          </p:cNvSpPr>
          <p:nvPr>
            <p:ph type="pic" sz="quarter" idx="15" hasCustomPrompt="1"/>
          </p:nvPr>
        </p:nvSpPr>
        <p:spPr>
          <a:xfrm>
            <a:off x="3311525" y="4721225"/>
            <a:ext cx="2530475" cy="876300"/>
          </a:xfrm>
        </p:spPr>
        <p:txBody>
          <a:bodyPr vert="horz" lIns="91440" tIns="45720" rIns="91440" bIns="45720" rtlCol="0" anchor="ctr" anchorCtr="0">
            <a:normAutofit/>
          </a:bodyPr>
          <a:lstStyle>
            <a:lvl1pPr algn="ctr">
              <a:defRPr lang="en-US" sz="1600" baseline="0" dirty="0">
                <a:solidFill>
                  <a:schemeClr val="tx1">
                    <a:tint val="75000"/>
                  </a:schemeClr>
                </a:solidFill>
              </a:defRPr>
            </a:lvl1pPr>
          </a:lstStyle>
          <a:p>
            <a:pPr marL="0" lvl="0">
              <a:spcBef>
                <a:spcPts val="0"/>
              </a:spcBef>
            </a:pPr>
            <a:r>
              <a:rPr lang="en-US" dirty="0" smtClean="0"/>
              <a:t>Insert logo here</a:t>
            </a:r>
            <a:endParaRPr lang="en-US" dirty="0"/>
          </a:p>
        </p:txBody>
      </p:sp>
    </p:spTree>
    <p:extLst>
      <p:ext uri="{BB962C8B-B14F-4D97-AF65-F5344CB8AC3E}">
        <p14:creationId xmlns:p14="http://schemas.microsoft.com/office/powerpoint/2010/main" val="2439563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868680"/>
          </a:xfrm>
        </p:spPr>
        <p:txBody>
          <a:bodyPr>
            <a:noAutofit/>
          </a:bodyPr>
          <a:lstStyle/>
          <a:p>
            <a:r>
              <a:rPr lang="en-US" smtClean="0"/>
              <a:t>Click to edit Master title style</a:t>
            </a:r>
            <a:endParaRPr lang="en-US"/>
          </a:p>
        </p:txBody>
      </p:sp>
      <p:sp>
        <p:nvSpPr>
          <p:cNvPr id="3" name="Content Placeholder 2"/>
          <p:cNvSpPr>
            <a:spLocks noGrp="1"/>
          </p:cNvSpPr>
          <p:nvPr>
            <p:ph idx="1"/>
          </p:nvPr>
        </p:nvSpPr>
        <p:spPr>
          <a:xfrm>
            <a:off x="457200" y="1905000"/>
            <a:ext cx="7620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240A7B-E625-46E7-AB4F-9BCBF38E584B}" type="datetime1">
              <a:rPr lang="en-US" smtClean="0"/>
              <a:pPr/>
              <a:t>2/27/2020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1E8957-5754-4C19-A51A-9C104D1A0E08}" type="slidenum">
              <a:rPr lang="en-US" smtClean="0"/>
              <a:pPr/>
              <a:t>‹#›</a:t>
            </a:fld>
            <a:endParaRPr lang="en-US" dirty="0"/>
          </a:p>
        </p:txBody>
      </p:sp>
      <p:sp>
        <p:nvSpPr>
          <p:cNvPr id="8" name="Text Placeholder 7"/>
          <p:cNvSpPr>
            <a:spLocks noGrp="1"/>
          </p:cNvSpPr>
          <p:nvPr>
            <p:ph type="body" sz="quarter" idx="13"/>
          </p:nvPr>
        </p:nvSpPr>
        <p:spPr>
          <a:xfrm>
            <a:off x="457200" y="1143000"/>
            <a:ext cx="7620000" cy="381000"/>
          </a:xfrm>
        </p:spPr>
        <p:txBody>
          <a:bodyPr>
            <a:noAutofit/>
          </a:bodyPr>
          <a:lstStyle>
            <a:lvl1pPr marL="740664" indent="0">
              <a:spcBef>
                <a:spcPts val="0"/>
              </a:spcBef>
              <a:buFontTx/>
              <a:buNone/>
              <a:defRPr sz="2000" b="1">
                <a:solidFill>
                  <a:schemeClr val="tx2"/>
                </a:solidFill>
              </a:defRPr>
            </a:lvl1pPr>
            <a:lvl2pPr marL="411480" indent="0">
              <a:buFontTx/>
              <a:buNone/>
              <a:defRPr sz="2000" b="1">
                <a:solidFill>
                  <a:schemeClr val="tx2"/>
                </a:solidFill>
              </a:defRPr>
            </a:lvl2pPr>
            <a:lvl3pPr marL="777240" indent="0">
              <a:buFontTx/>
              <a:buNone/>
              <a:defRPr sz="2000" b="1">
                <a:solidFill>
                  <a:schemeClr val="tx2"/>
                </a:solidFill>
              </a:defRPr>
            </a:lvl3pPr>
            <a:lvl4pPr marL="1051560" indent="0">
              <a:buFontTx/>
              <a:buNone/>
              <a:defRPr sz="2000" b="1">
                <a:solidFill>
                  <a:schemeClr val="tx2"/>
                </a:solidFill>
              </a:defRPr>
            </a:lvl4pPr>
            <a:lvl5pPr marL="1325880" indent="0">
              <a:buFontTx/>
              <a:buNone/>
              <a:defRPr sz="2000" b="1">
                <a:solidFill>
                  <a:schemeClr val="tx2"/>
                </a:solidFill>
              </a:defRPr>
            </a:lvl5pPr>
          </a:lstStyle>
          <a:p>
            <a:pPr lvl="0"/>
            <a:r>
              <a:rPr lang="en-US" smtClean="0"/>
              <a:t>Click to edit Master text styles</a:t>
            </a:r>
          </a:p>
        </p:txBody>
      </p:sp>
    </p:spTree>
    <p:extLst>
      <p:ext uri="{BB962C8B-B14F-4D97-AF65-F5344CB8AC3E}">
        <p14:creationId xmlns:p14="http://schemas.microsoft.com/office/powerpoint/2010/main" val="20213519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48C260-EA00-4631-8CEF-D8B28256D8BB}" type="datetime1">
              <a:rPr lang="en-US" smtClean="0"/>
              <a:pPr/>
              <a:t>2/27/2020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1E8957-5754-4C19-A51A-9C104D1A0E08}"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B59340-607B-4299-AA37-190AAE3D0DD3}" type="datetime1">
              <a:rPr lang="en-US" smtClean="0"/>
              <a:pPr/>
              <a:t>2/27/2020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1E8957-5754-4C19-A51A-9C104D1A0E0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58AE215-4597-42BB-962E-71477C37C4A4}" type="datetime1">
              <a:rPr lang="en-US" smtClean="0"/>
              <a:pPr/>
              <a:t>2/27/2020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11E8957-5754-4C19-A51A-9C104D1A0E0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71C9A7D-1D35-4A29-9B95-A9BC2B20891E}" type="datetime1">
              <a:rPr lang="en-US" smtClean="0"/>
              <a:pPr/>
              <a:t>2/27/2020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11E8957-5754-4C19-A51A-9C104D1A0E0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C56E558-A83B-4C42-BD90-5CC7C91DDEA4}" type="datetime1">
              <a:rPr lang="en-US" smtClean="0"/>
              <a:pPr/>
              <a:t>2/27/2020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11E8957-5754-4C19-A51A-9C104D1A0E08}"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E460C2-513D-4917-A999-88EE66B49C70}" type="datetime1">
              <a:rPr lang="en-US" smtClean="0"/>
              <a:pPr/>
              <a:t>2/27/2020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11E8957-5754-4C19-A51A-9C104D1A0E0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5A7806-529C-4F64-9FFB-7D6E8C93DC74}" type="datetime1">
              <a:rPr lang="en-US" smtClean="0"/>
              <a:pPr/>
              <a:t>2/27/2020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11E8957-5754-4C19-A51A-9C104D1A0E0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D6F381-35C8-4101-8D7C-87DD107F4C15}" type="datetime1">
              <a:rPr lang="en-US" smtClean="0"/>
              <a:pPr/>
              <a:t>2/27/2020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11E8957-5754-4C19-A51A-9C104D1A0E0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33847E-F69E-4AB7-837D-79D6D1B74F60}" type="datetime1">
              <a:rPr lang="en-US" smtClean="0"/>
              <a:pPr/>
              <a:t>2/27/2020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1E8957-5754-4C19-A51A-9C104D1A0E0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hyperlink" Target="http://searchsecurity.techtarget.com/definition/key" TargetMode="External"/><Relationship Id="rId2" Type="http://schemas.openxmlformats.org/officeDocument/2006/relationships/hyperlink" Target="http://searchsecurity.techtarget.com/definition/public-key" TargetMode="External"/><Relationship Id="rId1" Type="http://schemas.openxmlformats.org/officeDocument/2006/relationships/slideLayout" Target="../slideLayouts/slideLayout13.xml"/><Relationship Id="rId4" Type="http://schemas.openxmlformats.org/officeDocument/2006/relationships/hyperlink" Target="http://searchsecurity.techtarget.com/definition/private-key" TargetMode="External"/></Relationships>
</file>

<file path=ppt/slides/_rels/slide24.xml.rels><?xml version="1.0" encoding="UTF-8" standalone="yes"?>
<Relationships xmlns="http://schemas.openxmlformats.org/package/2006/relationships"><Relationship Id="rId2" Type="http://schemas.openxmlformats.org/officeDocument/2006/relationships/hyperlink" Target="http://whatis.techtarget.com/definition/algorithm" TargetMode="Externa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dirty="0" smtClean="0"/>
              <a:t>Database &amp; Storage Security</a:t>
            </a:r>
            <a:endParaRPr lang="en-US" sz="4400" dirty="0"/>
          </a:p>
        </p:txBody>
      </p:sp>
      <p:sp>
        <p:nvSpPr>
          <p:cNvPr id="4" name="Subtitle 3"/>
          <p:cNvSpPr>
            <a:spLocks noGrp="1"/>
          </p:cNvSpPr>
          <p:nvPr>
            <p:ph type="subTitle" idx="1"/>
          </p:nvPr>
        </p:nvSpPr>
        <p:spPr/>
        <p:txBody>
          <a:bodyPr/>
          <a:lstStyle/>
          <a:p>
            <a:r>
              <a:rPr lang="en-US" smtClean="0"/>
              <a:t>Professor Dr</a:t>
            </a:r>
            <a:r>
              <a:rPr lang="en-US" dirty="0" smtClean="0"/>
              <a:t>. Mohammad Abu </a:t>
            </a:r>
            <a:r>
              <a:rPr lang="en-US" dirty="0" err="1" smtClean="0"/>
              <a:t>Yousuf</a:t>
            </a:r>
            <a:endParaRPr lang="en-US" dirty="0" smtClean="0"/>
          </a:p>
          <a:p>
            <a:r>
              <a:rPr lang="en-US" dirty="0" smtClean="0"/>
              <a:t>yousuf@juniv.edu</a:t>
            </a:r>
            <a:endParaRPr lang="en-US" dirty="0"/>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1</a:t>
            </a:fld>
            <a:endParaRPr kumimoji="0" lang="en-US" dirty="0"/>
          </a:p>
        </p:txBody>
      </p:sp>
    </p:spTree>
    <p:extLst>
      <p:ext uri="{BB962C8B-B14F-4D97-AF65-F5344CB8AC3E}">
        <p14:creationId xmlns:p14="http://schemas.microsoft.com/office/powerpoint/2010/main" val="23841707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77200" cy="868680"/>
          </a:xfrm>
        </p:spPr>
        <p:txBody>
          <a:bodyPr/>
          <a:lstStyle/>
          <a:p>
            <a:r>
              <a:rPr lang="en-US" sz="3600" b="1" dirty="0" smtClean="0"/>
              <a:t>Trust Management – Physical World</a:t>
            </a:r>
            <a:endParaRPr lang="en-US" sz="3600" b="1" dirty="0"/>
          </a:p>
        </p:txBody>
      </p:sp>
      <p:sp>
        <p:nvSpPr>
          <p:cNvPr id="6" name="Content Placeholder 5"/>
          <p:cNvSpPr>
            <a:spLocks noGrp="1"/>
          </p:cNvSpPr>
          <p:nvPr>
            <p:ph idx="1"/>
          </p:nvPr>
        </p:nvSpPr>
        <p:spPr>
          <a:xfrm>
            <a:off x="457200" y="1219200"/>
            <a:ext cx="8001000" cy="5105400"/>
          </a:xfrm>
        </p:spPr>
        <p:txBody>
          <a:bodyPr>
            <a:normAutofit/>
          </a:bodyPr>
          <a:lstStyle/>
          <a:p>
            <a:pPr marL="103187" lvl="1" indent="0" algn="just">
              <a:buNone/>
            </a:pPr>
            <a:r>
              <a:rPr lang="en-US" b="1" dirty="0" smtClean="0"/>
              <a:t>Analysis of the traditional TM activities:</a:t>
            </a:r>
          </a:p>
          <a:p>
            <a:pPr marL="344488" indent="-342900">
              <a:buFont typeface="Arial"/>
              <a:buChar char="•"/>
            </a:pPr>
            <a:r>
              <a:rPr lang="en-US" sz="2400" dirty="0" smtClean="0"/>
              <a:t>Security credential:</a:t>
            </a:r>
          </a:p>
          <a:p>
            <a:pPr marL="628650" lvl="1" indent="-342900">
              <a:buFont typeface="Arial"/>
              <a:buChar char="•"/>
            </a:pPr>
            <a:r>
              <a:rPr lang="en-US" sz="2400" dirty="0" smtClean="0"/>
              <a:t>It certifies</a:t>
            </a:r>
            <a:r>
              <a:rPr lang="en-US" sz="2400" dirty="0"/>
              <a:t> </a:t>
            </a:r>
            <a:r>
              <a:rPr lang="en-US" sz="2400" dirty="0" smtClean="0"/>
              <a:t>(binds) the identity(name, address, Serial no etc.) of the resource requester.</a:t>
            </a:r>
          </a:p>
          <a:p>
            <a:pPr marL="628650" lvl="1" indent="-342900">
              <a:buFont typeface="Arial"/>
              <a:buChar char="•"/>
            </a:pPr>
            <a:r>
              <a:rPr lang="en-US" sz="2400" dirty="0" smtClean="0"/>
              <a:t>The certificates need to be verified by the resource owner.</a:t>
            </a:r>
            <a:r>
              <a:rPr lang="en-US" sz="2400" dirty="0"/>
              <a:t> </a:t>
            </a:r>
            <a:endParaRPr lang="en-US" sz="2400" dirty="0" smtClean="0"/>
          </a:p>
          <a:p>
            <a:pPr marL="965200" lvl="2" indent="-342900">
              <a:buFont typeface="Arial"/>
              <a:buChar char="•"/>
            </a:pPr>
            <a:r>
              <a:rPr lang="en-US" dirty="0" smtClean="0"/>
              <a:t>Only physical verification (signature, seal, logo etc.) on the spot. </a:t>
            </a:r>
          </a:p>
          <a:p>
            <a:pPr marL="965200" lvl="2" indent="-342900">
              <a:buFont typeface="Arial"/>
              <a:buChar char="•"/>
            </a:pPr>
            <a:r>
              <a:rPr lang="en-US" dirty="0" smtClean="0"/>
              <a:t>Chance of fabricated certificate.</a:t>
            </a:r>
          </a:p>
        </p:txBody>
      </p:sp>
      <p:sp>
        <p:nvSpPr>
          <p:cNvPr id="4" name="Slide Number Placeholder 3"/>
          <p:cNvSpPr>
            <a:spLocks noGrp="1"/>
          </p:cNvSpPr>
          <p:nvPr>
            <p:ph type="sldNum" sz="quarter" idx="12"/>
          </p:nvPr>
        </p:nvSpPr>
        <p:spPr/>
        <p:txBody>
          <a:bodyPr/>
          <a:lstStyle/>
          <a:p>
            <a:fld id="{911E8957-5754-4C19-A51A-9C104D1A0E08}" type="slidenum">
              <a:rPr lang="en-US" smtClean="0"/>
              <a:pPr/>
              <a:t>10</a:t>
            </a:fld>
            <a:endParaRPr lang="en-US" dirty="0"/>
          </a:p>
        </p:txBody>
      </p:sp>
    </p:spTree>
    <p:extLst>
      <p:ext uri="{BB962C8B-B14F-4D97-AF65-F5344CB8AC3E}">
        <p14:creationId xmlns:p14="http://schemas.microsoft.com/office/powerpoint/2010/main" val="19323813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linds(horizontal)">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blinds(horizontal)">
                                      <p:cBhvr>
                                        <p:cTn id="3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77200" cy="868680"/>
          </a:xfrm>
        </p:spPr>
        <p:txBody>
          <a:bodyPr/>
          <a:lstStyle/>
          <a:p>
            <a:r>
              <a:rPr lang="en-US" sz="3600" b="1" dirty="0" smtClean="0"/>
              <a:t>Trust Management – Physical World</a:t>
            </a:r>
            <a:endParaRPr lang="en-US" sz="3600" b="1" dirty="0"/>
          </a:p>
        </p:txBody>
      </p:sp>
      <p:sp>
        <p:nvSpPr>
          <p:cNvPr id="6" name="Content Placeholder 5"/>
          <p:cNvSpPr>
            <a:spLocks noGrp="1"/>
          </p:cNvSpPr>
          <p:nvPr>
            <p:ph idx="1"/>
          </p:nvPr>
        </p:nvSpPr>
        <p:spPr>
          <a:xfrm>
            <a:off x="457200" y="1219200"/>
            <a:ext cx="8001000" cy="5105400"/>
          </a:xfrm>
        </p:spPr>
        <p:txBody>
          <a:bodyPr>
            <a:normAutofit/>
          </a:bodyPr>
          <a:lstStyle/>
          <a:p>
            <a:pPr marL="103187" lvl="1" indent="0" algn="just">
              <a:buNone/>
            </a:pPr>
            <a:r>
              <a:rPr lang="en-US" b="1" dirty="0" smtClean="0"/>
              <a:t>Analysis of the traditional TM activities:</a:t>
            </a:r>
          </a:p>
          <a:p>
            <a:pPr marL="344488" indent="-342900" algn="just">
              <a:buFont typeface="Arial"/>
              <a:buChar char="•"/>
            </a:pPr>
            <a:r>
              <a:rPr lang="en-US" sz="2400" dirty="0" smtClean="0"/>
              <a:t>Certificate Authority:</a:t>
            </a:r>
          </a:p>
          <a:p>
            <a:pPr marL="628650" lvl="1" indent="-342900" algn="just">
              <a:buFont typeface="Arial"/>
              <a:buChar char="•"/>
            </a:pPr>
            <a:r>
              <a:rPr lang="en-US" sz="2400" dirty="0" smtClean="0"/>
              <a:t>Some third parties (Passport Office, Election Commission, University authority etc.) produces and distributes the security credentials. </a:t>
            </a:r>
          </a:p>
          <a:p>
            <a:pPr marL="628650" lvl="1" indent="-342900" algn="just">
              <a:buFont typeface="Arial"/>
              <a:buChar char="•"/>
            </a:pPr>
            <a:r>
              <a:rPr lang="en-US" sz="2400" dirty="0" smtClean="0"/>
              <a:t>They certifies the identity only of the user of the certificates. </a:t>
            </a:r>
          </a:p>
          <a:p>
            <a:pPr marL="628650" lvl="1" indent="-342900" algn="just">
              <a:buFont typeface="Arial"/>
              <a:buChar char="•"/>
            </a:pPr>
            <a:r>
              <a:rPr lang="en-US" sz="2400" dirty="0" smtClean="0">
                <a:solidFill>
                  <a:srgbClr val="FF0000"/>
                </a:solidFill>
              </a:rPr>
              <a:t>They do not bear the responsibility of a certificate holder’s fraudulent transactions.</a:t>
            </a:r>
          </a:p>
          <a:p>
            <a:pPr marL="344488" indent="-342900" algn="just">
              <a:buFont typeface="Arial"/>
              <a:buChar char="•"/>
            </a:pPr>
            <a:endParaRPr lang="en-US" sz="2400" dirty="0" smtClean="0"/>
          </a:p>
        </p:txBody>
      </p:sp>
      <p:sp>
        <p:nvSpPr>
          <p:cNvPr id="4" name="Slide Number Placeholder 3"/>
          <p:cNvSpPr>
            <a:spLocks noGrp="1"/>
          </p:cNvSpPr>
          <p:nvPr>
            <p:ph type="sldNum" sz="quarter" idx="12"/>
          </p:nvPr>
        </p:nvSpPr>
        <p:spPr/>
        <p:txBody>
          <a:bodyPr/>
          <a:lstStyle/>
          <a:p>
            <a:fld id="{911E8957-5754-4C19-A51A-9C104D1A0E08}" type="slidenum">
              <a:rPr lang="en-US" smtClean="0"/>
              <a:pPr/>
              <a:t>11</a:t>
            </a:fld>
            <a:endParaRPr lang="en-US" dirty="0"/>
          </a:p>
        </p:txBody>
      </p:sp>
    </p:spTree>
    <p:extLst>
      <p:ext uri="{BB962C8B-B14F-4D97-AF65-F5344CB8AC3E}">
        <p14:creationId xmlns:p14="http://schemas.microsoft.com/office/powerpoint/2010/main" val="9707396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linds(horizontal)">
                                      <p:cBhvr>
                                        <p:cTn id="2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b="1" dirty="0" smtClean="0"/>
              <a:t>What is Trust Management System?</a:t>
            </a:r>
            <a:endParaRPr lang="en-US" sz="3400" b="1" dirty="0"/>
          </a:p>
        </p:txBody>
      </p:sp>
      <p:sp>
        <p:nvSpPr>
          <p:cNvPr id="5" name="TextBox 4"/>
          <p:cNvSpPr txBox="1"/>
          <p:nvPr/>
        </p:nvSpPr>
        <p:spPr>
          <a:xfrm>
            <a:off x="685800" y="1219200"/>
            <a:ext cx="7772400" cy="5080878"/>
          </a:xfrm>
          <a:prstGeom prst="rect">
            <a:avLst/>
          </a:prstGeom>
          <a:noFill/>
        </p:spPr>
        <p:txBody>
          <a:bodyPr wrap="square" rtlCol="0">
            <a:spAutoFit/>
          </a:bodyPr>
          <a:lstStyle/>
          <a:p>
            <a:pPr marL="342900" indent="-342900" algn="just">
              <a:lnSpc>
                <a:spcPts val="3080"/>
              </a:lnSpc>
              <a:spcBef>
                <a:spcPts val="600"/>
              </a:spcBef>
              <a:spcAft>
                <a:spcPts val="600"/>
              </a:spcAft>
              <a:buFont typeface="Arial"/>
              <a:buChar char="•"/>
            </a:pPr>
            <a:r>
              <a:rPr lang="en-US" sz="2600" dirty="0" smtClean="0"/>
              <a:t>A mechanism where authorization decision is taken on the fly in the Internet </a:t>
            </a:r>
            <a:r>
              <a:rPr lang="en-US" sz="2600" dirty="0" smtClean="0">
                <a:solidFill>
                  <a:srgbClr val="FF6600"/>
                </a:solidFill>
              </a:rPr>
              <a:t>with no pre-established relationship.</a:t>
            </a:r>
          </a:p>
          <a:p>
            <a:pPr marL="342900" indent="-342900" algn="just">
              <a:lnSpc>
                <a:spcPts val="3080"/>
              </a:lnSpc>
              <a:spcBef>
                <a:spcPts val="600"/>
              </a:spcBef>
              <a:spcAft>
                <a:spcPts val="600"/>
              </a:spcAft>
              <a:buFont typeface="Arial"/>
              <a:buChar char="•"/>
            </a:pPr>
            <a:endParaRPr lang="en-US" sz="2600" dirty="0" smtClean="0">
              <a:solidFill>
                <a:srgbClr val="FF6600"/>
              </a:solidFill>
            </a:endParaRPr>
          </a:p>
          <a:p>
            <a:pPr marL="342900" indent="-342900" algn="just">
              <a:lnSpc>
                <a:spcPts val="3080"/>
              </a:lnSpc>
              <a:spcBef>
                <a:spcPts val="600"/>
              </a:spcBef>
              <a:spcAft>
                <a:spcPts val="600"/>
              </a:spcAft>
              <a:buFont typeface="Arial"/>
              <a:buChar char="•"/>
            </a:pPr>
            <a:r>
              <a:rPr lang="en-US" sz="2600" dirty="0" smtClean="0"/>
              <a:t>Uses cryptographic credentials (PGP, X.509) to convey information relevant to authorization.</a:t>
            </a:r>
          </a:p>
          <a:p>
            <a:pPr marL="342900" indent="-342900" algn="just">
              <a:lnSpc>
                <a:spcPts val="3080"/>
              </a:lnSpc>
              <a:spcBef>
                <a:spcPts val="600"/>
              </a:spcBef>
              <a:spcAft>
                <a:spcPts val="600"/>
              </a:spcAft>
              <a:buFont typeface="Arial"/>
              <a:buChar char="•"/>
            </a:pPr>
            <a:endParaRPr lang="en-US" sz="2600" dirty="0" smtClean="0"/>
          </a:p>
          <a:p>
            <a:pPr marL="342900" indent="-342900" algn="just">
              <a:lnSpc>
                <a:spcPts val="3080"/>
              </a:lnSpc>
              <a:spcBef>
                <a:spcPts val="600"/>
              </a:spcBef>
              <a:spcAft>
                <a:spcPts val="600"/>
              </a:spcAft>
              <a:buFont typeface="Arial"/>
              <a:buChar char="•"/>
            </a:pPr>
            <a:r>
              <a:rPr lang="en-US" sz="2600" dirty="0" smtClean="0">
                <a:solidFill>
                  <a:srgbClr val="660066"/>
                </a:solidFill>
              </a:rPr>
              <a:t>Authorization decision:</a:t>
            </a:r>
            <a:r>
              <a:rPr lang="en-US" sz="2600" dirty="0" smtClean="0"/>
              <a:t> whether the information contained in a given set of credentials are sufficient to access the requested resource as per the current policy governing that resource.</a:t>
            </a:r>
            <a:endParaRPr lang="en-US" sz="2600" dirty="0"/>
          </a:p>
        </p:txBody>
      </p:sp>
      <p:sp>
        <p:nvSpPr>
          <p:cNvPr id="4" name="Slide Number Placeholder 3"/>
          <p:cNvSpPr>
            <a:spLocks noGrp="1"/>
          </p:cNvSpPr>
          <p:nvPr>
            <p:ph type="sldNum" sz="quarter" idx="12"/>
          </p:nvPr>
        </p:nvSpPr>
        <p:spPr/>
        <p:txBody>
          <a:bodyPr/>
          <a:lstStyle/>
          <a:p>
            <a:fld id="{911E8957-5754-4C19-A51A-9C104D1A0E08}" type="slidenum">
              <a:rPr lang="en-US" smtClean="0"/>
              <a:pPr/>
              <a:t>12</a:t>
            </a:fld>
            <a:endParaRPr lang="en-US" dirty="0"/>
          </a:p>
        </p:txBody>
      </p:sp>
    </p:spTree>
    <p:extLst>
      <p:ext uri="{BB962C8B-B14F-4D97-AF65-F5344CB8AC3E}">
        <p14:creationId xmlns:p14="http://schemas.microsoft.com/office/powerpoint/2010/main" val="13218447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b="1" dirty="0" smtClean="0"/>
              <a:t>What is Trust management?</a:t>
            </a:r>
            <a:endParaRPr lang="en-US" sz="3400" b="1" dirty="0"/>
          </a:p>
        </p:txBody>
      </p:sp>
      <p:sp>
        <p:nvSpPr>
          <p:cNvPr id="5" name="TextBox 4"/>
          <p:cNvSpPr txBox="1"/>
          <p:nvPr/>
        </p:nvSpPr>
        <p:spPr>
          <a:xfrm>
            <a:off x="685800" y="1219200"/>
            <a:ext cx="7772400" cy="4285789"/>
          </a:xfrm>
          <a:prstGeom prst="rect">
            <a:avLst/>
          </a:prstGeom>
          <a:noFill/>
        </p:spPr>
        <p:txBody>
          <a:bodyPr wrap="square" rtlCol="0">
            <a:spAutoFit/>
          </a:bodyPr>
          <a:lstStyle/>
          <a:p>
            <a:pPr marL="342900" indent="-342900" algn="just">
              <a:lnSpc>
                <a:spcPts val="3080"/>
              </a:lnSpc>
              <a:spcBef>
                <a:spcPts val="600"/>
              </a:spcBef>
              <a:spcAft>
                <a:spcPts val="600"/>
              </a:spcAft>
              <a:buFont typeface="Arial"/>
              <a:buChar char="•"/>
            </a:pPr>
            <a:r>
              <a:rPr lang="en-US" sz="2600" dirty="0" smtClean="0"/>
              <a:t>In TM system, security policy is made by local administrators to specify access control rules on local resources.</a:t>
            </a:r>
          </a:p>
          <a:p>
            <a:pPr marL="342900" indent="-342900" algn="just">
              <a:lnSpc>
                <a:spcPts val="3080"/>
              </a:lnSpc>
              <a:spcBef>
                <a:spcPts val="600"/>
              </a:spcBef>
              <a:spcAft>
                <a:spcPts val="600"/>
              </a:spcAft>
              <a:buFont typeface="Arial"/>
              <a:buChar char="•"/>
            </a:pPr>
            <a:endParaRPr lang="en-US" sz="2600" dirty="0" smtClean="0"/>
          </a:p>
          <a:p>
            <a:pPr marL="342900" indent="-342900" algn="just">
              <a:lnSpc>
                <a:spcPts val="3080"/>
              </a:lnSpc>
              <a:spcBef>
                <a:spcPts val="600"/>
              </a:spcBef>
              <a:spcAft>
                <a:spcPts val="600"/>
              </a:spcAft>
              <a:buFont typeface="Arial"/>
              <a:buChar char="•"/>
            </a:pPr>
            <a:r>
              <a:rPr lang="en-US" sz="2600" dirty="0" smtClean="0"/>
              <a:t>Credentials in TM system usually do not typically bind public keys to identities.</a:t>
            </a:r>
          </a:p>
          <a:p>
            <a:pPr marL="342900" indent="-342900" algn="just">
              <a:lnSpc>
                <a:spcPts val="3080"/>
              </a:lnSpc>
              <a:spcBef>
                <a:spcPts val="600"/>
              </a:spcBef>
              <a:spcAft>
                <a:spcPts val="600"/>
              </a:spcAft>
              <a:buFont typeface="Arial"/>
              <a:buChar char="•"/>
            </a:pPr>
            <a:endParaRPr lang="en-US" sz="2600" dirty="0" smtClean="0"/>
          </a:p>
          <a:p>
            <a:pPr marL="342900" indent="-342900" algn="just">
              <a:lnSpc>
                <a:spcPts val="3080"/>
              </a:lnSpc>
              <a:spcBef>
                <a:spcPts val="600"/>
              </a:spcBef>
              <a:spcAft>
                <a:spcPts val="600"/>
              </a:spcAft>
              <a:buFont typeface="Arial"/>
              <a:buChar char="•"/>
            </a:pPr>
            <a:r>
              <a:rPr lang="en-US" sz="2600" dirty="0" smtClean="0"/>
              <a:t>It binds other information on which authorization decisions are based.</a:t>
            </a:r>
          </a:p>
        </p:txBody>
      </p:sp>
      <p:sp>
        <p:nvSpPr>
          <p:cNvPr id="4" name="Slide Number Placeholder 3"/>
          <p:cNvSpPr>
            <a:spLocks noGrp="1"/>
          </p:cNvSpPr>
          <p:nvPr>
            <p:ph type="sldNum" sz="quarter" idx="12"/>
          </p:nvPr>
        </p:nvSpPr>
        <p:spPr/>
        <p:txBody>
          <a:bodyPr/>
          <a:lstStyle/>
          <a:p>
            <a:fld id="{911E8957-5754-4C19-A51A-9C104D1A0E08}" type="slidenum">
              <a:rPr lang="en-US" smtClean="0"/>
              <a:pPr/>
              <a:t>13</a:t>
            </a:fld>
            <a:endParaRPr lang="en-US" dirty="0"/>
          </a:p>
        </p:txBody>
      </p:sp>
    </p:spTree>
    <p:extLst>
      <p:ext uri="{BB962C8B-B14F-4D97-AF65-F5344CB8AC3E}">
        <p14:creationId xmlns:p14="http://schemas.microsoft.com/office/powerpoint/2010/main" val="30519835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b="1" dirty="0" smtClean="0"/>
              <a:t>What is Trust management?</a:t>
            </a:r>
            <a:endParaRPr lang="en-US" sz="3400" b="1" dirty="0"/>
          </a:p>
        </p:txBody>
      </p:sp>
      <p:sp>
        <p:nvSpPr>
          <p:cNvPr id="5" name="TextBox 4"/>
          <p:cNvSpPr txBox="1"/>
          <p:nvPr/>
        </p:nvSpPr>
        <p:spPr>
          <a:xfrm>
            <a:off x="685800" y="1219200"/>
            <a:ext cx="7772400" cy="3336811"/>
          </a:xfrm>
          <a:prstGeom prst="rect">
            <a:avLst/>
          </a:prstGeom>
          <a:noFill/>
        </p:spPr>
        <p:txBody>
          <a:bodyPr wrap="square" rtlCol="0">
            <a:spAutoFit/>
          </a:bodyPr>
          <a:lstStyle/>
          <a:p>
            <a:pPr marL="342900" indent="-342900" algn="just">
              <a:lnSpc>
                <a:spcPts val="3080"/>
              </a:lnSpc>
              <a:spcBef>
                <a:spcPts val="600"/>
              </a:spcBef>
              <a:spcAft>
                <a:spcPts val="600"/>
              </a:spcAft>
            </a:pPr>
            <a:endParaRPr lang="en-US" sz="2600" dirty="0" smtClean="0"/>
          </a:p>
          <a:p>
            <a:pPr marL="342900" indent="-342900" algn="just">
              <a:lnSpc>
                <a:spcPts val="3080"/>
              </a:lnSpc>
              <a:spcBef>
                <a:spcPts val="600"/>
              </a:spcBef>
              <a:spcAft>
                <a:spcPts val="600"/>
              </a:spcAft>
              <a:buFont typeface="Arial"/>
              <a:buChar char="•"/>
            </a:pPr>
            <a:r>
              <a:rPr lang="en-US" sz="2600" dirty="0" smtClean="0"/>
              <a:t>Credentials may also grant the right to further delegate the capability.</a:t>
            </a:r>
          </a:p>
          <a:p>
            <a:pPr marL="342900" indent="-342900" algn="just">
              <a:lnSpc>
                <a:spcPts val="3080"/>
              </a:lnSpc>
              <a:spcBef>
                <a:spcPts val="600"/>
              </a:spcBef>
              <a:spcAft>
                <a:spcPts val="600"/>
              </a:spcAft>
              <a:buFont typeface="Arial"/>
              <a:buChar char="•"/>
            </a:pPr>
            <a:endParaRPr lang="en-US" sz="2600" dirty="0" smtClean="0"/>
          </a:p>
          <a:p>
            <a:pPr marL="342900" indent="-342900" algn="just">
              <a:lnSpc>
                <a:spcPts val="3080"/>
              </a:lnSpc>
              <a:spcBef>
                <a:spcPts val="600"/>
              </a:spcBef>
              <a:spcAft>
                <a:spcPts val="600"/>
              </a:spcAft>
              <a:buFont typeface="Arial"/>
              <a:buChar char="•"/>
            </a:pPr>
            <a:r>
              <a:rPr lang="en-US" sz="2600" dirty="0" smtClean="0"/>
              <a:t>Chains of such credentials can be used to document a sequence of delegations of privileges from the resource owner to the requester.</a:t>
            </a:r>
            <a:endParaRPr lang="en-US" sz="2600" dirty="0"/>
          </a:p>
        </p:txBody>
      </p:sp>
      <p:sp>
        <p:nvSpPr>
          <p:cNvPr id="4" name="Slide Number Placeholder 3"/>
          <p:cNvSpPr>
            <a:spLocks noGrp="1"/>
          </p:cNvSpPr>
          <p:nvPr>
            <p:ph type="sldNum" sz="quarter" idx="12"/>
          </p:nvPr>
        </p:nvSpPr>
        <p:spPr/>
        <p:txBody>
          <a:bodyPr/>
          <a:lstStyle/>
          <a:p>
            <a:fld id="{911E8957-5754-4C19-A51A-9C104D1A0E08}" type="slidenum">
              <a:rPr lang="en-US" smtClean="0"/>
              <a:pPr/>
              <a:t>14</a:t>
            </a:fld>
            <a:endParaRPr lang="en-US" dirty="0"/>
          </a:p>
        </p:txBody>
      </p:sp>
    </p:spTree>
    <p:extLst>
      <p:ext uri="{BB962C8B-B14F-4D97-AF65-F5344CB8AC3E}">
        <p14:creationId xmlns:p14="http://schemas.microsoft.com/office/powerpoint/2010/main" val="15304484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868680"/>
          </a:xfrm>
        </p:spPr>
        <p:txBody>
          <a:bodyPr/>
          <a:lstStyle/>
          <a:p>
            <a:pPr marL="342900" indent="-342900">
              <a:lnSpc>
                <a:spcPts val="3080"/>
              </a:lnSpc>
              <a:spcBef>
                <a:spcPts val="600"/>
              </a:spcBef>
              <a:spcAft>
                <a:spcPts val="600"/>
              </a:spcAft>
            </a:pPr>
            <a:r>
              <a:rPr lang="en-US" sz="3400" b="1" dirty="0" smtClean="0"/>
              <a:t>Steps of credential based TM Application</a:t>
            </a:r>
            <a:endParaRPr lang="en-US" sz="3400" b="1" dirty="0"/>
          </a:p>
        </p:txBody>
      </p:sp>
      <p:sp>
        <p:nvSpPr>
          <p:cNvPr id="5" name="TextBox 4"/>
          <p:cNvSpPr txBox="1"/>
          <p:nvPr/>
        </p:nvSpPr>
        <p:spPr>
          <a:xfrm>
            <a:off x="381000" y="1219200"/>
            <a:ext cx="8305800" cy="5343000"/>
          </a:xfrm>
          <a:prstGeom prst="rect">
            <a:avLst/>
          </a:prstGeom>
          <a:noFill/>
        </p:spPr>
        <p:txBody>
          <a:bodyPr wrap="square" rtlCol="0">
            <a:spAutoFit/>
          </a:bodyPr>
          <a:lstStyle/>
          <a:p>
            <a:pPr marL="360000" lvl="1" indent="-334800" algn="just">
              <a:lnSpc>
                <a:spcPct val="90000"/>
              </a:lnSpc>
              <a:spcBef>
                <a:spcPts val="600"/>
              </a:spcBef>
              <a:spcAft>
                <a:spcPts val="600"/>
              </a:spcAft>
              <a:buFont typeface="+mj-lt"/>
              <a:buAutoNum type="arabicPeriod"/>
            </a:pPr>
            <a:r>
              <a:rPr lang="en-US" sz="2400" dirty="0" smtClean="0"/>
              <a:t>Obtain certificates, verify signatures on certificates and on application request, determine public key of original signer(s).</a:t>
            </a:r>
          </a:p>
          <a:p>
            <a:pPr marL="360000" lvl="1" indent="-334800" algn="just">
              <a:lnSpc>
                <a:spcPct val="90000"/>
              </a:lnSpc>
              <a:spcBef>
                <a:spcPts val="600"/>
              </a:spcBef>
              <a:spcAft>
                <a:spcPts val="600"/>
              </a:spcAft>
              <a:buFont typeface="+mj-lt"/>
              <a:buAutoNum type="arabicPeriod"/>
            </a:pPr>
            <a:r>
              <a:rPr lang="en-US" sz="2400" dirty="0" smtClean="0"/>
              <a:t>Verify that certificates are unrevoked.</a:t>
            </a:r>
          </a:p>
          <a:p>
            <a:pPr marL="360000" lvl="1" indent="-334800" algn="just">
              <a:lnSpc>
                <a:spcPct val="90000"/>
              </a:lnSpc>
              <a:spcBef>
                <a:spcPts val="600"/>
              </a:spcBef>
              <a:spcAft>
                <a:spcPts val="600"/>
              </a:spcAft>
              <a:buFont typeface="+mj-lt"/>
              <a:buAutoNum type="arabicPeriod"/>
            </a:pPr>
            <a:r>
              <a:rPr lang="en-US" sz="2400" dirty="0" smtClean="0"/>
              <a:t>Attempt to find “trust path” from trusted certifier to certificate of public key in question.</a:t>
            </a:r>
          </a:p>
          <a:p>
            <a:pPr marL="360000" lvl="1" indent="-334800" algn="just">
              <a:lnSpc>
                <a:spcPct val="90000"/>
              </a:lnSpc>
              <a:spcBef>
                <a:spcPts val="600"/>
              </a:spcBef>
              <a:spcAft>
                <a:spcPts val="600"/>
              </a:spcAft>
              <a:buFont typeface="+mj-lt"/>
              <a:buAutoNum type="arabicPeriod"/>
            </a:pPr>
            <a:r>
              <a:rPr lang="en-US" sz="2400" dirty="0" smtClean="0"/>
              <a:t>Extract names from certificates.</a:t>
            </a:r>
          </a:p>
          <a:p>
            <a:pPr marL="360000" lvl="1" indent="-334800" algn="just">
              <a:lnSpc>
                <a:spcPct val="90000"/>
              </a:lnSpc>
              <a:spcBef>
                <a:spcPts val="600"/>
              </a:spcBef>
              <a:spcAft>
                <a:spcPts val="600"/>
              </a:spcAft>
              <a:buFont typeface="+mj-lt"/>
              <a:buAutoNum type="arabicPeriod"/>
            </a:pPr>
            <a:r>
              <a:rPr lang="en-US" sz="2400" dirty="0" smtClean="0"/>
              <a:t>Lookup names in database that maps names to the actions that they are trusted to perform.</a:t>
            </a:r>
          </a:p>
          <a:p>
            <a:pPr marL="360000" lvl="1" indent="-334800" algn="just">
              <a:lnSpc>
                <a:spcPct val="90000"/>
              </a:lnSpc>
              <a:spcBef>
                <a:spcPts val="600"/>
              </a:spcBef>
              <a:spcAft>
                <a:spcPts val="600"/>
              </a:spcAft>
              <a:buFont typeface="+mj-lt"/>
              <a:buAutoNum type="arabicPeriod"/>
            </a:pPr>
            <a:r>
              <a:rPr lang="en-US" sz="2400" dirty="0" smtClean="0">
                <a:solidFill>
                  <a:srgbClr val="008000"/>
                </a:solidFill>
              </a:rPr>
              <a:t>Determine whether requested action is legal, based on the names extracted from certificates and whether the certification authorities are permitted to authorized such actions according to local policy.</a:t>
            </a:r>
          </a:p>
          <a:p>
            <a:pPr marL="360000" lvl="1" indent="-334800" algn="just">
              <a:lnSpc>
                <a:spcPct val="90000"/>
              </a:lnSpc>
              <a:spcBef>
                <a:spcPts val="600"/>
              </a:spcBef>
              <a:spcAft>
                <a:spcPts val="600"/>
              </a:spcAft>
              <a:buFont typeface="+mj-lt"/>
              <a:buAutoNum type="arabicPeriod"/>
            </a:pPr>
            <a:r>
              <a:rPr lang="en-US" sz="2400" dirty="0" smtClean="0">
                <a:solidFill>
                  <a:srgbClr val="008000"/>
                </a:solidFill>
              </a:rPr>
              <a:t>Proceed if everything appears valid.</a:t>
            </a:r>
          </a:p>
        </p:txBody>
      </p:sp>
      <p:sp>
        <p:nvSpPr>
          <p:cNvPr id="4" name="Slide Number Placeholder 3"/>
          <p:cNvSpPr>
            <a:spLocks noGrp="1"/>
          </p:cNvSpPr>
          <p:nvPr>
            <p:ph type="sldNum" sz="quarter" idx="12"/>
          </p:nvPr>
        </p:nvSpPr>
        <p:spPr/>
        <p:txBody>
          <a:bodyPr/>
          <a:lstStyle/>
          <a:p>
            <a:fld id="{911E8957-5754-4C19-A51A-9C104D1A0E08}" type="slidenum">
              <a:rPr lang="en-US" smtClean="0"/>
              <a:pPr/>
              <a:t>15</a:t>
            </a:fld>
            <a:endParaRPr lang="en-US" dirty="0"/>
          </a:p>
        </p:txBody>
      </p:sp>
    </p:spTree>
    <p:extLst>
      <p:ext uri="{BB962C8B-B14F-4D97-AF65-F5344CB8AC3E}">
        <p14:creationId xmlns:p14="http://schemas.microsoft.com/office/powerpoint/2010/main" val="34803808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868680"/>
          </a:xfrm>
        </p:spPr>
        <p:txBody>
          <a:bodyPr/>
          <a:lstStyle/>
          <a:p>
            <a:pPr marL="342900" indent="-342900">
              <a:lnSpc>
                <a:spcPts val="3080"/>
              </a:lnSpc>
              <a:spcBef>
                <a:spcPts val="600"/>
              </a:spcBef>
              <a:spcAft>
                <a:spcPts val="600"/>
              </a:spcAft>
            </a:pPr>
            <a:r>
              <a:rPr lang="en-US" sz="3600" dirty="0" smtClean="0"/>
              <a:t>Steps of  TM System based Application</a:t>
            </a:r>
            <a:endParaRPr lang="en-US" sz="3600" dirty="0"/>
          </a:p>
        </p:txBody>
      </p:sp>
      <p:sp>
        <p:nvSpPr>
          <p:cNvPr id="5" name="TextBox 4"/>
          <p:cNvSpPr txBox="1"/>
          <p:nvPr/>
        </p:nvSpPr>
        <p:spPr>
          <a:xfrm>
            <a:off x="914400" y="1219200"/>
            <a:ext cx="7315200" cy="2886944"/>
          </a:xfrm>
          <a:prstGeom prst="rect">
            <a:avLst/>
          </a:prstGeom>
          <a:noFill/>
        </p:spPr>
        <p:txBody>
          <a:bodyPr wrap="square" rtlCol="0">
            <a:spAutoFit/>
          </a:bodyPr>
          <a:lstStyle/>
          <a:p>
            <a:pPr marL="360000" lvl="1" indent="-334800">
              <a:lnSpc>
                <a:spcPct val="90000"/>
              </a:lnSpc>
              <a:spcBef>
                <a:spcPts val="600"/>
              </a:spcBef>
              <a:spcAft>
                <a:spcPts val="600"/>
              </a:spcAft>
              <a:buFont typeface="+mj-lt"/>
              <a:buAutoNum type="arabicPeriod"/>
            </a:pPr>
            <a:r>
              <a:rPr lang="en-US" sz="2400" dirty="0" smtClean="0"/>
              <a:t>Obtain certificates, verify signatures on certificates and on application request, determine public key of original signer(s).</a:t>
            </a:r>
          </a:p>
          <a:p>
            <a:pPr marL="360000" lvl="1" indent="-334800">
              <a:lnSpc>
                <a:spcPct val="90000"/>
              </a:lnSpc>
              <a:spcBef>
                <a:spcPts val="600"/>
              </a:spcBef>
              <a:spcAft>
                <a:spcPts val="600"/>
              </a:spcAft>
              <a:buFont typeface="+mj-lt"/>
              <a:buAutoNum type="arabicPeriod"/>
            </a:pPr>
            <a:r>
              <a:rPr lang="en-US" sz="2400" dirty="0" smtClean="0"/>
              <a:t>Verify that certificates are unrevoked.</a:t>
            </a:r>
          </a:p>
          <a:p>
            <a:pPr marL="360000" lvl="1" indent="-334800">
              <a:lnSpc>
                <a:spcPct val="90000"/>
              </a:lnSpc>
              <a:spcBef>
                <a:spcPts val="600"/>
              </a:spcBef>
              <a:spcAft>
                <a:spcPts val="600"/>
              </a:spcAft>
              <a:buFont typeface="+mj-lt"/>
              <a:buAutoNum type="arabicPeriod"/>
            </a:pPr>
            <a:r>
              <a:rPr lang="en-US" sz="2400" dirty="0" smtClean="0">
                <a:solidFill>
                  <a:srgbClr val="008000"/>
                </a:solidFill>
              </a:rPr>
              <a:t>Submit request, certificates, and description of local policy to local “trust management engine”.</a:t>
            </a:r>
          </a:p>
          <a:p>
            <a:pPr marL="360000" lvl="1" indent="-334800">
              <a:lnSpc>
                <a:spcPct val="90000"/>
              </a:lnSpc>
              <a:spcBef>
                <a:spcPts val="600"/>
              </a:spcBef>
              <a:spcAft>
                <a:spcPts val="600"/>
              </a:spcAft>
              <a:buFont typeface="+mj-lt"/>
              <a:buAutoNum type="arabicPeriod"/>
            </a:pPr>
            <a:r>
              <a:rPr lang="en-US" sz="2400" dirty="0" smtClean="0">
                <a:solidFill>
                  <a:srgbClr val="008000"/>
                </a:solidFill>
              </a:rPr>
              <a:t>Proceed if approved.</a:t>
            </a:r>
          </a:p>
        </p:txBody>
      </p:sp>
      <p:sp>
        <p:nvSpPr>
          <p:cNvPr id="4" name="Slide Number Placeholder 3"/>
          <p:cNvSpPr>
            <a:spLocks noGrp="1"/>
          </p:cNvSpPr>
          <p:nvPr>
            <p:ph type="sldNum" sz="quarter" idx="12"/>
          </p:nvPr>
        </p:nvSpPr>
        <p:spPr/>
        <p:txBody>
          <a:bodyPr/>
          <a:lstStyle/>
          <a:p>
            <a:fld id="{911E8957-5754-4C19-A51A-9C104D1A0E08}" type="slidenum">
              <a:rPr lang="en-US" smtClean="0"/>
              <a:pPr/>
              <a:t>16</a:t>
            </a:fld>
            <a:endParaRPr lang="en-US" dirty="0"/>
          </a:p>
        </p:txBody>
      </p:sp>
    </p:spTree>
    <p:extLst>
      <p:ext uri="{BB962C8B-B14F-4D97-AF65-F5344CB8AC3E}">
        <p14:creationId xmlns:p14="http://schemas.microsoft.com/office/powerpoint/2010/main" val="7147889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772400" cy="868680"/>
          </a:xfrm>
        </p:spPr>
        <p:txBody>
          <a:bodyPr/>
          <a:lstStyle/>
          <a:p>
            <a:r>
              <a:rPr lang="en-US" sz="3400" b="1" dirty="0" smtClean="0"/>
              <a:t>Three Components of Trust Management</a:t>
            </a:r>
            <a:endParaRPr lang="en-US" sz="3400" b="1" dirty="0"/>
          </a:p>
        </p:txBody>
      </p:sp>
      <p:sp>
        <p:nvSpPr>
          <p:cNvPr id="3" name="Content Placeholder 2"/>
          <p:cNvSpPr>
            <a:spLocks noGrp="1"/>
          </p:cNvSpPr>
          <p:nvPr>
            <p:ph idx="1"/>
          </p:nvPr>
        </p:nvSpPr>
        <p:spPr>
          <a:xfrm>
            <a:off x="457200" y="1219200"/>
            <a:ext cx="7620000" cy="4495800"/>
          </a:xfrm>
        </p:spPr>
        <p:txBody>
          <a:bodyPr>
            <a:normAutofit/>
          </a:bodyPr>
          <a:lstStyle/>
          <a:p>
            <a:pPr marL="344488" indent="-342900" algn="just">
              <a:buFont typeface="Arial"/>
              <a:buChar char="•"/>
            </a:pPr>
            <a:r>
              <a:rPr lang="en-US" sz="2800" b="1" dirty="0" smtClean="0"/>
              <a:t>Security policies</a:t>
            </a:r>
            <a:r>
              <a:rPr lang="en-US" sz="2800" dirty="0" smtClean="0"/>
              <a:t> which are local trust assertions that the local system trust unconditionally.</a:t>
            </a:r>
          </a:p>
          <a:p>
            <a:pPr marL="344488" indent="-342900" algn="just">
              <a:buFont typeface="Arial"/>
              <a:buChar char="•"/>
            </a:pPr>
            <a:endParaRPr lang="en-US" sz="2800" dirty="0" smtClean="0"/>
          </a:p>
          <a:p>
            <a:pPr marL="344488" indent="-342900" algn="just">
              <a:buFont typeface="Arial"/>
              <a:buChar char="•"/>
            </a:pPr>
            <a:r>
              <a:rPr lang="en-US" sz="2800" b="1" dirty="0" smtClean="0"/>
              <a:t>Security Credentials</a:t>
            </a:r>
            <a:r>
              <a:rPr lang="en-US" sz="2800" dirty="0" smtClean="0"/>
              <a:t> which are signed trust assertions made by other parties.</a:t>
            </a:r>
          </a:p>
          <a:p>
            <a:pPr marL="344488" indent="-342900" algn="just">
              <a:buFont typeface="Arial"/>
              <a:buChar char="•"/>
            </a:pPr>
            <a:endParaRPr lang="en-US" sz="2800" dirty="0" smtClean="0"/>
          </a:p>
          <a:p>
            <a:pPr marL="344488" indent="-342900" algn="just">
              <a:buFont typeface="Arial"/>
              <a:buChar char="•"/>
            </a:pPr>
            <a:r>
              <a:rPr lang="en-US" sz="2800" b="1" dirty="0" smtClean="0"/>
              <a:t>Trust Relationship –</a:t>
            </a:r>
            <a:r>
              <a:rPr lang="en-US" sz="2800" dirty="0" smtClean="0"/>
              <a:t> issuance of certificates by any parties initiates the trust relationships.</a:t>
            </a:r>
            <a:endParaRPr lang="en-US" sz="2800" b="1" dirty="0"/>
          </a:p>
        </p:txBody>
      </p:sp>
      <p:sp>
        <p:nvSpPr>
          <p:cNvPr id="4" name="Slide Number Placeholder 3"/>
          <p:cNvSpPr>
            <a:spLocks noGrp="1"/>
          </p:cNvSpPr>
          <p:nvPr>
            <p:ph type="sldNum" sz="quarter" idx="12"/>
          </p:nvPr>
        </p:nvSpPr>
        <p:spPr/>
        <p:txBody>
          <a:bodyPr/>
          <a:lstStyle/>
          <a:p>
            <a:fld id="{911E8957-5754-4C19-A51A-9C104D1A0E08}" type="slidenum">
              <a:rPr lang="en-US" smtClean="0"/>
              <a:pPr/>
              <a:t>17</a:t>
            </a:fld>
            <a:endParaRPr lang="en-US" dirty="0"/>
          </a:p>
        </p:txBody>
      </p:sp>
    </p:spTree>
    <p:extLst>
      <p:ext uri="{BB962C8B-B14F-4D97-AF65-F5344CB8AC3E}">
        <p14:creationId xmlns:p14="http://schemas.microsoft.com/office/powerpoint/2010/main" val="32030780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b="1" dirty="0" smtClean="0"/>
              <a:t>Purpose of Trust Management</a:t>
            </a:r>
            <a:endParaRPr lang="en-US" sz="3400" b="1" dirty="0"/>
          </a:p>
        </p:txBody>
      </p:sp>
      <p:sp>
        <p:nvSpPr>
          <p:cNvPr id="6" name="Content Placeholder 5"/>
          <p:cNvSpPr>
            <a:spLocks noGrp="1"/>
          </p:cNvSpPr>
          <p:nvPr>
            <p:ph idx="1"/>
          </p:nvPr>
        </p:nvSpPr>
        <p:spPr>
          <a:xfrm>
            <a:off x="457200" y="1295400"/>
            <a:ext cx="8153400" cy="5562600"/>
          </a:xfrm>
        </p:spPr>
        <p:txBody>
          <a:bodyPr>
            <a:noAutofit/>
          </a:bodyPr>
          <a:lstStyle/>
          <a:p>
            <a:pPr marL="392400" lvl="1" indent="-291600" algn="just">
              <a:spcBef>
                <a:spcPts val="600"/>
              </a:spcBef>
              <a:spcAft>
                <a:spcPts val="1800"/>
              </a:spcAft>
            </a:pPr>
            <a:r>
              <a:rPr lang="en-US" sz="2600" dirty="0" smtClean="0"/>
              <a:t>A mechanism that allows one to decide which requesters are qualified to gain access to the resource.</a:t>
            </a:r>
          </a:p>
          <a:p>
            <a:pPr marL="392400" lvl="1" indent="-291600" algn="just">
              <a:spcBef>
                <a:spcPts val="600"/>
              </a:spcBef>
            </a:pPr>
            <a:r>
              <a:rPr lang="en-US" sz="2600" dirty="0" smtClean="0"/>
              <a:t>on the other hand, which server is trusted to provide the requested service, on the basis of certified statements provided by the interacting parties is needed.</a:t>
            </a:r>
          </a:p>
        </p:txBody>
      </p:sp>
      <p:sp>
        <p:nvSpPr>
          <p:cNvPr id="4" name="Slide Number Placeholder 3"/>
          <p:cNvSpPr>
            <a:spLocks noGrp="1"/>
          </p:cNvSpPr>
          <p:nvPr>
            <p:ph type="sldNum" sz="quarter" idx="12"/>
          </p:nvPr>
        </p:nvSpPr>
        <p:spPr/>
        <p:txBody>
          <a:bodyPr/>
          <a:lstStyle/>
          <a:p>
            <a:fld id="{911E8957-5754-4C19-A51A-9C104D1A0E08}" type="slidenum">
              <a:rPr lang="en-US" smtClean="0"/>
              <a:pPr/>
              <a:t>18</a:t>
            </a:fld>
            <a:endParaRPr lang="en-US" dirty="0"/>
          </a:p>
        </p:txBody>
      </p:sp>
    </p:spTree>
    <p:extLst>
      <p:ext uri="{BB962C8B-B14F-4D97-AF65-F5344CB8AC3E}">
        <p14:creationId xmlns:p14="http://schemas.microsoft.com/office/powerpoint/2010/main" val="1676950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800" b="1" dirty="0" smtClean="0"/>
              <a:t>Trust management in digital world</a:t>
            </a:r>
            <a:endParaRPr lang="en-US" sz="3800" b="1" dirty="0"/>
          </a:p>
        </p:txBody>
      </p:sp>
      <p:sp>
        <p:nvSpPr>
          <p:cNvPr id="5" name="TextBox 4"/>
          <p:cNvSpPr txBox="1"/>
          <p:nvPr/>
        </p:nvSpPr>
        <p:spPr>
          <a:xfrm>
            <a:off x="685800" y="1219200"/>
            <a:ext cx="7772400" cy="4720095"/>
          </a:xfrm>
          <a:prstGeom prst="rect">
            <a:avLst/>
          </a:prstGeom>
          <a:noFill/>
        </p:spPr>
        <p:txBody>
          <a:bodyPr wrap="square" rtlCol="0">
            <a:spAutoFit/>
          </a:bodyPr>
          <a:lstStyle/>
          <a:p>
            <a:pPr marL="342900" indent="-342900">
              <a:lnSpc>
                <a:spcPts val="3080"/>
              </a:lnSpc>
              <a:spcBef>
                <a:spcPts val="600"/>
              </a:spcBef>
              <a:spcAft>
                <a:spcPts val="600"/>
              </a:spcAft>
              <a:buFont typeface="Arial"/>
              <a:buChar char="•"/>
            </a:pPr>
            <a:r>
              <a:rPr lang="en-US" sz="2800" dirty="0" smtClean="0"/>
              <a:t>Managed through Access </a:t>
            </a:r>
            <a:r>
              <a:rPr lang="en-US" sz="2800" dirty="0"/>
              <a:t>C</a:t>
            </a:r>
            <a:r>
              <a:rPr lang="en-US" sz="2800" dirty="0" smtClean="0"/>
              <a:t>ontrol</a:t>
            </a:r>
          </a:p>
          <a:p>
            <a:pPr marL="800100" lvl="1" indent="-342900">
              <a:lnSpc>
                <a:spcPts val="3080"/>
              </a:lnSpc>
              <a:spcBef>
                <a:spcPts val="600"/>
              </a:spcBef>
              <a:spcAft>
                <a:spcPts val="600"/>
              </a:spcAft>
              <a:buFont typeface="Arial"/>
              <a:buChar char="•"/>
            </a:pPr>
            <a:r>
              <a:rPr lang="en-US" sz="2800" dirty="0" smtClean="0"/>
              <a:t>Authorization Policy</a:t>
            </a:r>
          </a:p>
          <a:p>
            <a:pPr marL="1257300" lvl="2" indent="-342900">
              <a:lnSpc>
                <a:spcPts val="3080"/>
              </a:lnSpc>
              <a:spcBef>
                <a:spcPts val="600"/>
              </a:spcBef>
              <a:spcAft>
                <a:spcPts val="600"/>
              </a:spcAft>
              <a:buFont typeface="Arial"/>
              <a:buChar char="•"/>
            </a:pPr>
            <a:r>
              <a:rPr lang="en-US" sz="2400" dirty="0" smtClean="0"/>
              <a:t>Various privileges/roles</a:t>
            </a:r>
          </a:p>
          <a:p>
            <a:pPr marL="1257300" lvl="2" indent="-342900">
              <a:lnSpc>
                <a:spcPts val="3080"/>
              </a:lnSpc>
              <a:spcBef>
                <a:spcPts val="600"/>
              </a:spcBef>
              <a:spcAft>
                <a:spcPts val="600"/>
              </a:spcAft>
              <a:buFont typeface="Arial"/>
              <a:buChar char="•"/>
            </a:pPr>
            <a:r>
              <a:rPr lang="en-US" sz="2400" dirty="0" smtClean="0"/>
              <a:t>Assigning </a:t>
            </a:r>
            <a:r>
              <a:rPr lang="en-US" sz="2400" dirty="0" err="1" smtClean="0"/>
              <a:t>userID</a:t>
            </a:r>
            <a:r>
              <a:rPr lang="en-US" sz="2400" dirty="0" smtClean="0"/>
              <a:t> with these privileges/roles.</a:t>
            </a:r>
          </a:p>
          <a:p>
            <a:pPr marL="800100" lvl="1" indent="-342900">
              <a:lnSpc>
                <a:spcPts val="3080"/>
              </a:lnSpc>
              <a:spcBef>
                <a:spcPts val="600"/>
              </a:spcBef>
              <a:spcAft>
                <a:spcPts val="600"/>
              </a:spcAft>
              <a:buFont typeface="Arial"/>
              <a:buChar char="•"/>
            </a:pPr>
            <a:r>
              <a:rPr lang="en-US" sz="2800" dirty="0" smtClean="0"/>
              <a:t>Identification and authentication</a:t>
            </a:r>
          </a:p>
          <a:p>
            <a:pPr marL="1257300" lvl="2" indent="-342900">
              <a:lnSpc>
                <a:spcPts val="3080"/>
              </a:lnSpc>
              <a:spcBef>
                <a:spcPts val="600"/>
              </a:spcBef>
              <a:spcAft>
                <a:spcPts val="600"/>
              </a:spcAft>
              <a:buFont typeface="Arial"/>
              <a:buChar char="•"/>
            </a:pPr>
            <a:r>
              <a:rPr lang="en-US" sz="2400" dirty="0" smtClean="0"/>
              <a:t>Log in with Username &amp; Password and its verification</a:t>
            </a:r>
          </a:p>
          <a:p>
            <a:pPr marL="800100" lvl="1" indent="-342900">
              <a:lnSpc>
                <a:spcPts val="3080"/>
              </a:lnSpc>
              <a:spcBef>
                <a:spcPts val="600"/>
              </a:spcBef>
              <a:spcAft>
                <a:spcPts val="600"/>
              </a:spcAft>
              <a:buFont typeface="Arial"/>
              <a:buChar char="•"/>
            </a:pPr>
            <a:r>
              <a:rPr lang="en-US" sz="2800" dirty="0" smtClean="0"/>
              <a:t>Authorization</a:t>
            </a:r>
          </a:p>
          <a:p>
            <a:pPr marL="1257300" lvl="2" indent="-342900">
              <a:lnSpc>
                <a:spcPts val="3080"/>
              </a:lnSpc>
              <a:spcBef>
                <a:spcPts val="600"/>
              </a:spcBef>
              <a:spcAft>
                <a:spcPts val="600"/>
              </a:spcAft>
              <a:buFont typeface="Arial"/>
              <a:buChar char="•"/>
            </a:pPr>
            <a:r>
              <a:rPr lang="en-US" sz="2400" dirty="0" smtClean="0"/>
              <a:t>Matching </a:t>
            </a:r>
            <a:r>
              <a:rPr lang="en-US" sz="2400" dirty="0" err="1" smtClean="0"/>
              <a:t>userID</a:t>
            </a:r>
            <a:r>
              <a:rPr lang="en-US" sz="2400" dirty="0" smtClean="0"/>
              <a:t> with the authorization policy.</a:t>
            </a:r>
          </a:p>
        </p:txBody>
      </p:sp>
      <p:sp>
        <p:nvSpPr>
          <p:cNvPr id="4" name="Slide Number Placeholder 3"/>
          <p:cNvSpPr>
            <a:spLocks noGrp="1"/>
          </p:cNvSpPr>
          <p:nvPr>
            <p:ph type="sldNum" sz="quarter" idx="12"/>
          </p:nvPr>
        </p:nvSpPr>
        <p:spPr/>
        <p:txBody>
          <a:bodyPr/>
          <a:lstStyle/>
          <a:p>
            <a:fld id="{911E8957-5754-4C19-A51A-9C104D1A0E08}" type="slidenum">
              <a:rPr lang="en-US" smtClean="0"/>
              <a:pPr/>
              <a:t>19</a:t>
            </a:fld>
            <a:endParaRPr lang="en-US" dirty="0"/>
          </a:p>
        </p:txBody>
      </p:sp>
    </p:spTree>
    <p:extLst>
      <p:ext uri="{BB962C8B-B14F-4D97-AF65-F5344CB8AC3E}">
        <p14:creationId xmlns:p14="http://schemas.microsoft.com/office/powerpoint/2010/main" val="23336842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54249"/>
            <a:ext cx="7543800" cy="2819400"/>
          </a:xfrm>
        </p:spPr>
        <p:txBody>
          <a:bodyPr>
            <a:normAutofit/>
          </a:bodyPr>
          <a:lstStyle/>
          <a:p>
            <a:pPr algn="ctr"/>
            <a:r>
              <a:rPr lang="en-US" sz="4200" dirty="0" smtClean="0">
                <a:solidFill>
                  <a:schemeClr val="tx1"/>
                </a:solidFill>
              </a:rPr>
              <a:t>Database issues in </a:t>
            </a:r>
            <a:br>
              <a:rPr lang="en-US" sz="4200" dirty="0" smtClean="0">
                <a:solidFill>
                  <a:schemeClr val="tx1"/>
                </a:solidFill>
              </a:rPr>
            </a:br>
            <a:r>
              <a:rPr lang="en-US" sz="4200" dirty="0" smtClean="0">
                <a:solidFill>
                  <a:schemeClr val="tx1"/>
                </a:solidFill>
              </a:rPr>
              <a:t>Trust Management &amp; Trust Negotiation</a:t>
            </a:r>
            <a:endParaRPr lang="en-US" sz="4200" dirty="0">
              <a:solidFill>
                <a:schemeClr val="tx1"/>
              </a:solidFill>
            </a:endParaRPr>
          </a:p>
        </p:txBody>
      </p:sp>
      <p:sp>
        <p:nvSpPr>
          <p:cNvPr id="3" name="Slide Number Placeholder 2"/>
          <p:cNvSpPr>
            <a:spLocks noGrp="1"/>
          </p:cNvSpPr>
          <p:nvPr>
            <p:ph type="sldNum" sz="quarter" idx="12"/>
          </p:nvPr>
        </p:nvSpPr>
        <p:spPr/>
        <p:txBody>
          <a:bodyPr/>
          <a:lstStyle/>
          <a:p>
            <a:fld id="{911E8957-5754-4C19-A51A-9C104D1A0E08}" type="slidenum">
              <a:rPr lang="en-US" smtClean="0"/>
              <a:pPr/>
              <a:t>2</a:t>
            </a:fld>
            <a:endParaRPr lang="en-US" dirty="0"/>
          </a:p>
        </p:txBody>
      </p:sp>
    </p:spTree>
    <p:extLst>
      <p:ext uri="{BB962C8B-B14F-4D97-AF65-F5344CB8AC3E}">
        <p14:creationId xmlns:p14="http://schemas.microsoft.com/office/powerpoint/2010/main" val="22971278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t>Trust management in digital world</a:t>
            </a:r>
            <a:endParaRPr lang="en-US" sz="3600" b="1" dirty="0"/>
          </a:p>
        </p:txBody>
      </p:sp>
      <p:sp>
        <p:nvSpPr>
          <p:cNvPr id="5" name="TextBox 4"/>
          <p:cNvSpPr txBox="1"/>
          <p:nvPr/>
        </p:nvSpPr>
        <p:spPr>
          <a:xfrm>
            <a:off x="685800" y="1219200"/>
            <a:ext cx="7772400" cy="5080878"/>
          </a:xfrm>
          <a:prstGeom prst="rect">
            <a:avLst/>
          </a:prstGeom>
          <a:noFill/>
        </p:spPr>
        <p:txBody>
          <a:bodyPr wrap="square" rtlCol="0">
            <a:spAutoFit/>
          </a:bodyPr>
          <a:lstStyle/>
          <a:p>
            <a:pPr marL="342900" indent="-342900" algn="just">
              <a:lnSpc>
                <a:spcPts val="3080"/>
              </a:lnSpc>
              <a:spcBef>
                <a:spcPts val="600"/>
              </a:spcBef>
              <a:spcAft>
                <a:spcPts val="600"/>
              </a:spcAft>
              <a:buFont typeface="Arial"/>
              <a:buChar char="•"/>
            </a:pPr>
            <a:r>
              <a:rPr lang="en-US" sz="2600" dirty="0" smtClean="0"/>
              <a:t>Within </a:t>
            </a:r>
            <a:r>
              <a:rPr lang="en-US" sz="2600" dirty="0"/>
              <a:t>a single organization, </a:t>
            </a:r>
            <a:r>
              <a:rPr lang="en-US" sz="2600" dirty="0">
                <a:solidFill>
                  <a:srgbClr val="660066"/>
                </a:solidFill>
              </a:rPr>
              <a:t>pre-established</a:t>
            </a:r>
            <a:r>
              <a:rPr lang="en-US" sz="2600" dirty="0"/>
              <a:t> </a:t>
            </a:r>
            <a:r>
              <a:rPr lang="en-US" sz="2600" dirty="0" smtClean="0"/>
              <a:t>trust relationships </a:t>
            </a:r>
            <a:r>
              <a:rPr lang="en-US" sz="2600" dirty="0"/>
              <a:t>are used to assign </a:t>
            </a:r>
            <a:r>
              <a:rPr lang="en-US" sz="2600" dirty="0" smtClean="0"/>
              <a:t>authorizations.</a:t>
            </a:r>
          </a:p>
          <a:p>
            <a:pPr marL="342900" indent="-342900" algn="just">
              <a:lnSpc>
                <a:spcPts val="3080"/>
              </a:lnSpc>
              <a:spcBef>
                <a:spcPts val="600"/>
              </a:spcBef>
              <a:spcAft>
                <a:spcPts val="600"/>
              </a:spcAft>
              <a:buFont typeface="Arial"/>
              <a:buChar char="•"/>
            </a:pPr>
            <a:endParaRPr lang="en-US" sz="2600" dirty="0" smtClean="0"/>
          </a:p>
          <a:p>
            <a:pPr marL="342900" indent="-342900" algn="just">
              <a:lnSpc>
                <a:spcPts val="3080"/>
              </a:lnSpc>
              <a:spcBef>
                <a:spcPts val="600"/>
              </a:spcBef>
              <a:spcAft>
                <a:spcPts val="600"/>
              </a:spcAft>
              <a:buFont typeface="Arial"/>
              <a:buChar char="•"/>
            </a:pPr>
            <a:r>
              <a:rPr lang="en-US" sz="2600" dirty="0" smtClean="0"/>
              <a:t>Among the organizations of the trading partners, pre-established trust relationship increases administrative burden of managing a large number of users of all organizations.</a:t>
            </a:r>
          </a:p>
          <a:p>
            <a:pPr marL="342900" indent="-342900" algn="just">
              <a:lnSpc>
                <a:spcPts val="3080"/>
              </a:lnSpc>
              <a:spcBef>
                <a:spcPts val="600"/>
              </a:spcBef>
              <a:spcAft>
                <a:spcPts val="600"/>
              </a:spcAft>
              <a:buFont typeface="Arial"/>
              <a:buChar char="•"/>
            </a:pPr>
            <a:endParaRPr lang="en-US" sz="2600" dirty="0" smtClean="0"/>
          </a:p>
          <a:p>
            <a:pPr marL="342900" indent="-342900" algn="just">
              <a:lnSpc>
                <a:spcPts val="3080"/>
              </a:lnSpc>
              <a:spcBef>
                <a:spcPts val="600"/>
              </a:spcBef>
              <a:spcAft>
                <a:spcPts val="600"/>
              </a:spcAft>
              <a:buFont typeface="Arial"/>
              <a:buChar char="•"/>
            </a:pPr>
            <a:r>
              <a:rPr lang="en-US" sz="2600" dirty="0" smtClean="0"/>
              <a:t>It becomes very difficult to manage the trust between two users </a:t>
            </a:r>
            <a:r>
              <a:rPr lang="en-US" sz="2600" dirty="0" smtClean="0">
                <a:solidFill>
                  <a:srgbClr val="FF0000"/>
                </a:solidFill>
              </a:rPr>
              <a:t>when there is no pre-established trust relationship.</a:t>
            </a:r>
            <a:r>
              <a:rPr lang="en-US" sz="2600" dirty="0" smtClean="0"/>
              <a:t> </a:t>
            </a:r>
            <a:endParaRPr lang="en-US" sz="2600" dirty="0"/>
          </a:p>
        </p:txBody>
      </p:sp>
      <p:sp>
        <p:nvSpPr>
          <p:cNvPr id="4" name="Slide Number Placeholder 3"/>
          <p:cNvSpPr>
            <a:spLocks noGrp="1"/>
          </p:cNvSpPr>
          <p:nvPr>
            <p:ph type="sldNum" sz="quarter" idx="12"/>
          </p:nvPr>
        </p:nvSpPr>
        <p:spPr/>
        <p:txBody>
          <a:bodyPr/>
          <a:lstStyle/>
          <a:p>
            <a:fld id="{911E8957-5754-4C19-A51A-9C104D1A0E08}" type="slidenum">
              <a:rPr lang="en-US" smtClean="0"/>
              <a:pPr/>
              <a:t>20</a:t>
            </a:fld>
            <a:endParaRPr lang="en-US" dirty="0"/>
          </a:p>
        </p:txBody>
      </p:sp>
    </p:spTree>
    <p:extLst>
      <p:ext uri="{BB962C8B-B14F-4D97-AF65-F5344CB8AC3E}">
        <p14:creationId xmlns:p14="http://schemas.microsoft.com/office/powerpoint/2010/main" val="10505558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800" b="1" dirty="0" smtClean="0"/>
              <a:t>Trust management in digital world</a:t>
            </a:r>
            <a:endParaRPr lang="en-US" sz="3800" b="1" dirty="0"/>
          </a:p>
        </p:txBody>
      </p:sp>
      <p:sp>
        <p:nvSpPr>
          <p:cNvPr id="5" name="TextBox 4"/>
          <p:cNvSpPr txBox="1"/>
          <p:nvPr/>
        </p:nvSpPr>
        <p:spPr>
          <a:xfrm>
            <a:off x="685800" y="1219200"/>
            <a:ext cx="7772400" cy="2939266"/>
          </a:xfrm>
          <a:prstGeom prst="rect">
            <a:avLst/>
          </a:prstGeom>
          <a:noFill/>
        </p:spPr>
        <p:txBody>
          <a:bodyPr wrap="square" rtlCol="0">
            <a:spAutoFit/>
          </a:bodyPr>
          <a:lstStyle/>
          <a:p>
            <a:pPr marL="342900" indent="-342900" algn="just">
              <a:lnSpc>
                <a:spcPts val="3080"/>
              </a:lnSpc>
              <a:spcBef>
                <a:spcPts val="600"/>
              </a:spcBef>
              <a:spcAft>
                <a:spcPts val="600"/>
              </a:spcAft>
              <a:buFont typeface="Arial"/>
              <a:buChar char="•"/>
            </a:pPr>
            <a:r>
              <a:rPr lang="en-US" sz="2600" dirty="0" smtClean="0"/>
              <a:t>The complexity culminates when there is a need for </a:t>
            </a:r>
            <a:r>
              <a:rPr lang="en-US" sz="2600" dirty="0" smtClean="0">
                <a:solidFill>
                  <a:srgbClr val="FF0000"/>
                </a:solidFill>
              </a:rPr>
              <a:t>anonymity of users </a:t>
            </a:r>
            <a:r>
              <a:rPr lang="en-US" sz="2600" dirty="0" smtClean="0"/>
              <a:t>(electronic voting).</a:t>
            </a:r>
          </a:p>
          <a:p>
            <a:pPr marL="342900" indent="-342900" algn="just">
              <a:lnSpc>
                <a:spcPts val="3080"/>
              </a:lnSpc>
              <a:spcBef>
                <a:spcPts val="600"/>
              </a:spcBef>
              <a:spcAft>
                <a:spcPts val="600"/>
              </a:spcAft>
              <a:buFont typeface="Arial"/>
              <a:buChar char="•"/>
            </a:pPr>
            <a:endParaRPr lang="en-US" sz="2600" dirty="0" smtClean="0"/>
          </a:p>
          <a:p>
            <a:pPr marL="342900" lvl="1" indent="-342900" algn="just">
              <a:lnSpc>
                <a:spcPts val="3080"/>
              </a:lnSpc>
              <a:spcBef>
                <a:spcPts val="600"/>
              </a:spcBef>
              <a:spcAft>
                <a:spcPts val="600"/>
              </a:spcAft>
              <a:buFont typeface="Arial"/>
              <a:buChar char="•"/>
            </a:pPr>
            <a:r>
              <a:rPr lang="en-US" sz="2600" dirty="0"/>
              <a:t> A new technique is required that enables on-line parties to establish trust on the fly.</a:t>
            </a:r>
          </a:p>
          <a:p>
            <a:pPr marL="342900" indent="-342900" algn="just">
              <a:lnSpc>
                <a:spcPts val="3080"/>
              </a:lnSpc>
              <a:spcBef>
                <a:spcPts val="600"/>
              </a:spcBef>
              <a:spcAft>
                <a:spcPts val="600"/>
              </a:spcAft>
              <a:buFont typeface="Arial"/>
              <a:buChar char="•"/>
            </a:pPr>
            <a:endParaRPr lang="en-US" sz="2600" dirty="0"/>
          </a:p>
        </p:txBody>
      </p:sp>
      <p:sp>
        <p:nvSpPr>
          <p:cNvPr id="4" name="Slide Number Placeholder 3"/>
          <p:cNvSpPr>
            <a:spLocks noGrp="1"/>
          </p:cNvSpPr>
          <p:nvPr>
            <p:ph type="sldNum" sz="quarter" idx="12"/>
          </p:nvPr>
        </p:nvSpPr>
        <p:spPr/>
        <p:txBody>
          <a:bodyPr/>
          <a:lstStyle/>
          <a:p>
            <a:fld id="{911E8957-5754-4C19-A51A-9C104D1A0E08}" type="slidenum">
              <a:rPr lang="en-US" smtClean="0"/>
              <a:pPr/>
              <a:t>21</a:t>
            </a:fld>
            <a:endParaRPr lang="en-US" dirty="0"/>
          </a:p>
        </p:txBody>
      </p:sp>
    </p:spTree>
    <p:extLst>
      <p:ext uri="{BB962C8B-B14F-4D97-AF65-F5344CB8AC3E}">
        <p14:creationId xmlns:p14="http://schemas.microsoft.com/office/powerpoint/2010/main" val="17339387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800" b="1" dirty="0" smtClean="0"/>
              <a:t>Trust management in digital world</a:t>
            </a:r>
            <a:endParaRPr lang="en-US" sz="3800" b="1" dirty="0"/>
          </a:p>
        </p:txBody>
      </p:sp>
      <p:sp>
        <p:nvSpPr>
          <p:cNvPr id="5" name="TextBox 4"/>
          <p:cNvSpPr txBox="1"/>
          <p:nvPr/>
        </p:nvSpPr>
        <p:spPr>
          <a:xfrm>
            <a:off x="685800" y="1219200"/>
            <a:ext cx="7772400" cy="4652555"/>
          </a:xfrm>
          <a:prstGeom prst="rect">
            <a:avLst/>
          </a:prstGeom>
          <a:noFill/>
        </p:spPr>
        <p:txBody>
          <a:bodyPr wrap="square" rtlCol="0">
            <a:spAutoFit/>
          </a:bodyPr>
          <a:lstStyle/>
          <a:p>
            <a:pPr marL="342900" indent="-342900" algn="just">
              <a:lnSpc>
                <a:spcPts val="3080"/>
              </a:lnSpc>
              <a:spcBef>
                <a:spcPts val="600"/>
              </a:spcBef>
              <a:spcAft>
                <a:spcPts val="600"/>
              </a:spcAft>
              <a:buFont typeface="Arial"/>
              <a:buChar char="•"/>
            </a:pPr>
            <a:r>
              <a:rPr lang="en-US" sz="2800" b="1" dirty="0" smtClean="0"/>
              <a:t>Trust Management with TM System</a:t>
            </a:r>
          </a:p>
          <a:p>
            <a:pPr marL="800100" lvl="1" indent="-342900" algn="just">
              <a:lnSpc>
                <a:spcPts val="3080"/>
              </a:lnSpc>
              <a:spcBef>
                <a:spcPts val="600"/>
              </a:spcBef>
              <a:spcAft>
                <a:spcPts val="600"/>
              </a:spcAft>
              <a:buFont typeface="Arial"/>
              <a:buChar char="•"/>
            </a:pPr>
            <a:r>
              <a:rPr lang="en-US" sz="2800" dirty="0" smtClean="0"/>
              <a:t>Most are based on public key “certificates” in which a trusted 3</a:t>
            </a:r>
            <a:r>
              <a:rPr lang="en-US" sz="2800" baseline="30000" dirty="0" smtClean="0"/>
              <a:t>rd</a:t>
            </a:r>
            <a:r>
              <a:rPr lang="en-US" sz="2800" dirty="0" smtClean="0"/>
              <a:t> signs a specially formed message certifying the </a:t>
            </a:r>
            <a:r>
              <a:rPr lang="en-US" sz="2800" b="1" dirty="0" smtClean="0"/>
              <a:t>identity</a:t>
            </a:r>
            <a:r>
              <a:rPr lang="en-US" sz="2800" dirty="0" smtClean="0"/>
              <a:t> associated with a </a:t>
            </a:r>
            <a:r>
              <a:rPr lang="en-US" sz="2800" b="1" dirty="0" smtClean="0"/>
              <a:t>public key</a:t>
            </a:r>
            <a:r>
              <a:rPr lang="en-US" sz="2800" dirty="0" smtClean="0"/>
              <a:t>.</a:t>
            </a:r>
          </a:p>
          <a:p>
            <a:pPr marL="800100" lvl="1" indent="-342900" algn="just">
              <a:lnSpc>
                <a:spcPts val="3080"/>
              </a:lnSpc>
              <a:spcBef>
                <a:spcPts val="600"/>
              </a:spcBef>
              <a:spcAft>
                <a:spcPts val="600"/>
              </a:spcAft>
              <a:buFont typeface="Arial"/>
              <a:buChar char="•"/>
            </a:pPr>
            <a:r>
              <a:rPr lang="en-US" sz="2800" dirty="0" smtClean="0"/>
              <a:t>How the certified identity is acted upon is left to the application.</a:t>
            </a:r>
          </a:p>
          <a:p>
            <a:pPr marL="800100" lvl="1" indent="-342900" algn="just">
              <a:lnSpc>
                <a:spcPts val="3080"/>
              </a:lnSpc>
              <a:spcBef>
                <a:spcPts val="600"/>
              </a:spcBef>
              <a:spcAft>
                <a:spcPts val="600"/>
              </a:spcAft>
              <a:buFont typeface="Arial"/>
              <a:buChar char="•"/>
            </a:pPr>
            <a:r>
              <a:rPr lang="en-US" sz="2800" dirty="0" smtClean="0"/>
              <a:t>Two best known certificate systems are</a:t>
            </a:r>
          </a:p>
          <a:p>
            <a:pPr marL="1257300" lvl="2" indent="-342900" algn="just">
              <a:buFont typeface="Arial"/>
              <a:buChar char="•"/>
            </a:pPr>
            <a:r>
              <a:rPr lang="en-US" sz="2800" dirty="0" smtClean="0"/>
              <a:t>PGP</a:t>
            </a:r>
          </a:p>
          <a:p>
            <a:pPr marL="1257300" lvl="2" indent="-342900" algn="just">
              <a:buFont typeface="Arial"/>
              <a:buChar char="•"/>
            </a:pPr>
            <a:r>
              <a:rPr lang="en-US" sz="2800" dirty="0" smtClean="0"/>
              <a:t>X.509</a:t>
            </a:r>
            <a:endParaRPr lang="en-US" sz="2800" dirty="0"/>
          </a:p>
        </p:txBody>
      </p:sp>
      <p:sp>
        <p:nvSpPr>
          <p:cNvPr id="4" name="Slide Number Placeholder 3"/>
          <p:cNvSpPr>
            <a:spLocks noGrp="1"/>
          </p:cNvSpPr>
          <p:nvPr>
            <p:ph type="sldNum" sz="quarter" idx="12"/>
          </p:nvPr>
        </p:nvSpPr>
        <p:spPr/>
        <p:txBody>
          <a:bodyPr/>
          <a:lstStyle/>
          <a:p>
            <a:fld id="{911E8957-5754-4C19-A51A-9C104D1A0E08}" type="slidenum">
              <a:rPr lang="en-US" smtClean="0"/>
              <a:pPr/>
              <a:t>22</a:t>
            </a:fld>
            <a:endParaRPr lang="en-US" dirty="0"/>
          </a:p>
        </p:txBody>
      </p:sp>
    </p:spTree>
    <p:extLst>
      <p:ext uri="{BB962C8B-B14F-4D97-AF65-F5344CB8AC3E}">
        <p14:creationId xmlns:p14="http://schemas.microsoft.com/office/powerpoint/2010/main" val="10434088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b="1" dirty="0" smtClean="0"/>
              <a:t>Trust Management using PGP certificates</a:t>
            </a:r>
            <a:endParaRPr lang="en-US" sz="3400" b="1" dirty="0"/>
          </a:p>
        </p:txBody>
      </p:sp>
      <p:sp>
        <p:nvSpPr>
          <p:cNvPr id="3" name="Content Placeholder 2"/>
          <p:cNvSpPr>
            <a:spLocks noGrp="1"/>
          </p:cNvSpPr>
          <p:nvPr>
            <p:ph idx="1"/>
          </p:nvPr>
        </p:nvSpPr>
        <p:spPr/>
        <p:txBody>
          <a:bodyPr>
            <a:noAutofit/>
          </a:bodyPr>
          <a:lstStyle/>
          <a:p>
            <a:pPr algn="just">
              <a:buFont typeface="Arial" pitchFamily="34" charset="0"/>
              <a:buChar char="•"/>
            </a:pPr>
            <a:r>
              <a:rPr lang="en-US" sz="2600" dirty="0" smtClean="0"/>
              <a:t>Pretty Good Privacy uses a variation of the </a:t>
            </a:r>
            <a:r>
              <a:rPr lang="en-US" sz="2600" dirty="0" smtClean="0">
                <a:hlinkClick r:id="rId2"/>
              </a:rPr>
              <a:t>public key</a:t>
            </a:r>
            <a:r>
              <a:rPr lang="en-US" sz="2600" dirty="0" smtClean="0"/>
              <a:t> system. In this system, each user has an encryption </a:t>
            </a:r>
            <a:r>
              <a:rPr lang="en-US" sz="2600" dirty="0" smtClean="0">
                <a:hlinkClick r:id="rId3"/>
              </a:rPr>
              <a:t>key</a:t>
            </a:r>
            <a:r>
              <a:rPr lang="en-US" sz="2600" dirty="0" smtClean="0"/>
              <a:t> that is publicly known and a </a:t>
            </a:r>
            <a:r>
              <a:rPr lang="en-US" sz="2600" dirty="0" smtClean="0">
                <a:hlinkClick r:id="rId4"/>
              </a:rPr>
              <a:t>private key</a:t>
            </a:r>
            <a:r>
              <a:rPr lang="en-US" sz="2600" dirty="0" smtClean="0"/>
              <a:t> that is known only to that user. </a:t>
            </a:r>
          </a:p>
          <a:p>
            <a:pPr algn="just">
              <a:buNone/>
            </a:pPr>
            <a:endParaRPr lang="en-US" sz="2600" dirty="0" smtClean="0"/>
          </a:p>
          <a:p>
            <a:pPr algn="just">
              <a:buFont typeface="Arial" pitchFamily="34" charset="0"/>
              <a:buChar char="•"/>
            </a:pPr>
            <a:r>
              <a:rPr lang="en-US" sz="2600" dirty="0" smtClean="0"/>
              <a:t>You encrypt a message you send to someone else using their public key. When they receive it, they decrypt it using their private key. </a:t>
            </a:r>
          </a:p>
          <a:p>
            <a:pPr algn="just"/>
            <a:r>
              <a:rPr lang="en-US" sz="2600" dirty="0" smtClean="0"/>
              <a:t>.</a:t>
            </a:r>
            <a:endParaRPr lang="en-US" sz="2600" dirty="0"/>
          </a:p>
        </p:txBody>
      </p:sp>
      <p:sp>
        <p:nvSpPr>
          <p:cNvPr id="4" name="Text Placeholder 3"/>
          <p:cNvSpPr>
            <a:spLocks noGrp="1"/>
          </p:cNvSpPr>
          <p:nvPr>
            <p:ph type="body" sz="quarter" idx="13"/>
          </p:nvPr>
        </p:nvSpPr>
        <p:spPr/>
        <p:txBody>
          <a:bodyPr/>
          <a:lstStyle/>
          <a:p>
            <a:r>
              <a:rPr lang="en-US" sz="2700" dirty="0" smtClean="0"/>
              <a:t>How does PGP works?</a:t>
            </a:r>
            <a:endParaRPr lang="en-US" sz="2700" dirty="0"/>
          </a:p>
        </p:txBody>
      </p:sp>
      <p:sp>
        <p:nvSpPr>
          <p:cNvPr id="5" name="Slide Number Placeholder 4"/>
          <p:cNvSpPr>
            <a:spLocks noGrp="1"/>
          </p:cNvSpPr>
          <p:nvPr>
            <p:ph type="sldNum" sz="quarter" idx="12"/>
          </p:nvPr>
        </p:nvSpPr>
        <p:spPr/>
        <p:txBody>
          <a:bodyPr/>
          <a:lstStyle/>
          <a:p>
            <a:fld id="{911E8957-5754-4C19-A51A-9C104D1A0E08}" type="slidenum">
              <a:rPr lang="en-US" smtClean="0"/>
              <a:pPr/>
              <a:t>23</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b="1" dirty="0" smtClean="0"/>
              <a:t>Trust Management using PGP certificates</a:t>
            </a:r>
            <a:endParaRPr lang="en-US" sz="3400" b="1" dirty="0"/>
          </a:p>
        </p:txBody>
      </p:sp>
      <p:sp>
        <p:nvSpPr>
          <p:cNvPr id="3" name="Content Placeholder 2"/>
          <p:cNvSpPr>
            <a:spLocks noGrp="1"/>
          </p:cNvSpPr>
          <p:nvPr>
            <p:ph idx="1"/>
          </p:nvPr>
        </p:nvSpPr>
        <p:spPr/>
        <p:txBody>
          <a:bodyPr>
            <a:noAutofit/>
          </a:bodyPr>
          <a:lstStyle/>
          <a:p>
            <a:pPr algn="just">
              <a:buFont typeface="Arial" pitchFamily="34" charset="0"/>
              <a:buChar char="•"/>
            </a:pPr>
            <a:r>
              <a:rPr lang="en-US" sz="2600" dirty="0" smtClean="0"/>
              <a:t>Since encrypting an entire message can be time-consuming, PGP uses a faster encryption  </a:t>
            </a:r>
            <a:r>
              <a:rPr lang="en-US" sz="2600" u="sng" dirty="0" smtClean="0">
                <a:hlinkClick r:id="rId2"/>
              </a:rPr>
              <a:t>algorithm</a:t>
            </a:r>
            <a:r>
              <a:rPr lang="en-US" sz="2600" dirty="0" smtClean="0"/>
              <a:t> to encrypt the message and then uses the public key to encrypt the shorter key that was used to encrypt the entire message.</a:t>
            </a:r>
          </a:p>
          <a:p>
            <a:pPr algn="just">
              <a:buFont typeface="Arial" pitchFamily="34" charset="0"/>
              <a:buChar char="•"/>
            </a:pPr>
            <a:endParaRPr lang="en-US" sz="2600" dirty="0" smtClean="0"/>
          </a:p>
          <a:p>
            <a:pPr algn="just">
              <a:buFont typeface="Arial" pitchFamily="34" charset="0"/>
              <a:buChar char="•"/>
            </a:pPr>
            <a:r>
              <a:rPr lang="en-US" sz="2600" dirty="0" smtClean="0"/>
              <a:t> Both the encrypted message and the short key are sent to the receiver who first uses the receiver's private key to decrypt the short key and then uses that key to decrypt the message.</a:t>
            </a:r>
            <a:endParaRPr lang="en-US" sz="2600" dirty="0"/>
          </a:p>
        </p:txBody>
      </p:sp>
      <p:sp>
        <p:nvSpPr>
          <p:cNvPr id="4" name="Text Placeholder 3"/>
          <p:cNvSpPr>
            <a:spLocks noGrp="1"/>
          </p:cNvSpPr>
          <p:nvPr>
            <p:ph type="body" sz="quarter" idx="13"/>
          </p:nvPr>
        </p:nvSpPr>
        <p:spPr/>
        <p:txBody>
          <a:bodyPr/>
          <a:lstStyle/>
          <a:p>
            <a:r>
              <a:rPr lang="en-US" sz="2700" dirty="0" smtClean="0"/>
              <a:t>How does PGP works?</a:t>
            </a:r>
            <a:endParaRPr lang="en-US" sz="2700" dirty="0"/>
          </a:p>
        </p:txBody>
      </p:sp>
      <p:sp>
        <p:nvSpPr>
          <p:cNvPr id="5" name="Slide Number Placeholder 4"/>
          <p:cNvSpPr>
            <a:spLocks noGrp="1"/>
          </p:cNvSpPr>
          <p:nvPr>
            <p:ph type="sldNum" sz="quarter" idx="12"/>
          </p:nvPr>
        </p:nvSpPr>
        <p:spPr/>
        <p:txBody>
          <a:bodyPr/>
          <a:lstStyle/>
          <a:p>
            <a:fld id="{911E8957-5754-4C19-A51A-9C104D1A0E08}" type="slidenum">
              <a:rPr lang="en-US" smtClean="0"/>
              <a:pPr/>
              <a:t>24</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4" name="Picture 2"/>
          <p:cNvPicPr>
            <a:picLocks noChangeAspect="1" noChangeArrowheads="1"/>
          </p:cNvPicPr>
          <p:nvPr/>
        </p:nvPicPr>
        <p:blipFill>
          <a:blip r:embed="rId2"/>
          <a:srcRect/>
          <a:stretch>
            <a:fillRect/>
          </a:stretch>
        </p:blipFill>
        <p:spPr bwMode="auto">
          <a:xfrm>
            <a:off x="1221648" y="1534042"/>
            <a:ext cx="5881687" cy="5264966"/>
          </a:xfrm>
          <a:prstGeom prst="rect">
            <a:avLst/>
          </a:prstGeom>
          <a:noFill/>
          <a:ln w="9525">
            <a:noFill/>
            <a:miter lim="800000"/>
            <a:headEnd/>
            <a:tailEnd/>
          </a:ln>
          <a:effectLst/>
        </p:spPr>
      </p:pic>
      <p:sp>
        <p:nvSpPr>
          <p:cNvPr id="7" name="Title 1"/>
          <p:cNvSpPr>
            <a:spLocks noGrp="1"/>
          </p:cNvSpPr>
          <p:nvPr>
            <p:ph type="title"/>
          </p:nvPr>
        </p:nvSpPr>
        <p:spPr>
          <a:xfrm>
            <a:off x="457200" y="274638"/>
            <a:ext cx="7620000" cy="868680"/>
          </a:xfrm>
        </p:spPr>
        <p:txBody>
          <a:bodyPr/>
          <a:lstStyle/>
          <a:p>
            <a:r>
              <a:rPr lang="en-US" sz="3400" b="1" dirty="0" smtClean="0"/>
              <a:t>Trust Management using PGP certificates</a:t>
            </a:r>
            <a:endParaRPr lang="en-US" sz="3400" b="1" dirty="0"/>
          </a:p>
        </p:txBody>
      </p:sp>
      <p:sp>
        <p:nvSpPr>
          <p:cNvPr id="8" name="Text Placeholder 3"/>
          <p:cNvSpPr>
            <a:spLocks noGrp="1"/>
          </p:cNvSpPr>
          <p:nvPr>
            <p:ph type="body" sz="quarter" idx="13"/>
          </p:nvPr>
        </p:nvSpPr>
        <p:spPr>
          <a:xfrm>
            <a:off x="457200" y="1143000"/>
            <a:ext cx="7620000" cy="381000"/>
          </a:xfrm>
        </p:spPr>
        <p:txBody>
          <a:bodyPr/>
          <a:lstStyle/>
          <a:p>
            <a:r>
              <a:rPr lang="en-US" sz="2700" dirty="0" smtClean="0"/>
              <a:t>How does PGP works?</a:t>
            </a:r>
            <a:endParaRPr lang="en-US" sz="2700" dirty="0"/>
          </a:p>
        </p:txBody>
      </p:sp>
      <p:sp>
        <p:nvSpPr>
          <p:cNvPr id="5" name="Slide Number Placeholder 4"/>
          <p:cNvSpPr>
            <a:spLocks noGrp="1"/>
          </p:cNvSpPr>
          <p:nvPr>
            <p:ph type="sldNum" sz="quarter" idx="12"/>
          </p:nvPr>
        </p:nvSpPr>
        <p:spPr/>
        <p:txBody>
          <a:bodyPr/>
          <a:lstStyle/>
          <a:p>
            <a:fld id="{911E8957-5754-4C19-A51A-9C104D1A0E08}" type="slidenum">
              <a:rPr lang="en-US" smtClean="0"/>
              <a:pPr/>
              <a:t>25</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600" dirty="0" smtClean="0"/>
              <a:t>The combination of the two encryption methods combines the convenience of public key encryption with the speed of conventional encryption. </a:t>
            </a:r>
          </a:p>
          <a:p>
            <a:pPr algn="just"/>
            <a:r>
              <a:rPr lang="en-US" sz="2600" dirty="0" smtClean="0"/>
              <a:t>Conventional encryption is about 1, 000 times faster than public key encryption. Public key encryption in turn provides a solution to key distribution and data transmission issues. </a:t>
            </a:r>
          </a:p>
          <a:p>
            <a:pPr algn="just"/>
            <a:r>
              <a:rPr lang="en-US" sz="2600" dirty="0" smtClean="0"/>
              <a:t>Used together, </a:t>
            </a:r>
            <a:r>
              <a:rPr lang="en-US" sz="2600" b="1" dirty="0" smtClean="0"/>
              <a:t>performance and key distribution are improved without any sacrifice in security</a:t>
            </a:r>
            <a:r>
              <a:rPr lang="en-US" sz="2600" dirty="0" smtClean="0"/>
              <a:t>.</a:t>
            </a:r>
            <a:endParaRPr lang="en-US" sz="2600" dirty="0"/>
          </a:p>
        </p:txBody>
      </p:sp>
      <p:sp>
        <p:nvSpPr>
          <p:cNvPr id="4" name="Slide Number Placeholder 3"/>
          <p:cNvSpPr>
            <a:spLocks noGrp="1"/>
          </p:cNvSpPr>
          <p:nvPr>
            <p:ph type="sldNum" sz="quarter" idx="12"/>
          </p:nvPr>
        </p:nvSpPr>
        <p:spPr/>
        <p:txBody>
          <a:bodyPr/>
          <a:lstStyle/>
          <a:p>
            <a:fld id="{911E8957-5754-4C19-A51A-9C104D1A0E08}" type="slidenum">
              <a:rPr lang="en-US" smtClean="0"/>
              <a:pPr/>
              <a:t>26</a:t>
            </a:fld>
            <a:endParaRPr lang="en-US" dirty="0"/>
          </a:p>
        </p:txBody>
      </p:sp>
      <p:sp>
        <p:nvSpPr>
          <p:cNvPr id="6" name="Title 1"/>
          <p:cNvSpPr>
            <a:spLocks noGrp="1"/>
          </p:cNvSpPr>
          <p:nvPr>
            <p:ph type="title"/>
          </p:nvPr>
        </p:nvSpPr>
        <p:spPr>
          <a:xfrm>
            <a:off x="457200" y="274638"/>
            <a:ext cx="7620000" cy="868680"/>
          </a:xfrm>
        </p:spPr>
        <p:txBody>
          <a:bodyPr/>
          <a:lstStyle/>
          <a:p>
            <a:r>
              <a:rPr lang="en-US" sz="3400" b="1" dirty="0" smtClean="0"/>
              <a:t>Trust Management using PGP certificates</a:t>
            </a:r>
            <a:endParaRPr lang="en-US" sz="3400" b="1"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868680"/>
          </a:xfrm>
        </p:spPr>
        <p:txBody>
          <a:bodyPr/>
          <a:lstStyle/>
          <a:p>
            <a:r>
              <a:rPr lang="en-US" sz="3400" b="1" dirty="0"/>
              <a:t>Trust Management using PGP certificates</a:t>
            </a:r>
          </a:p>
        </p:txBody>
      </p:sp>
      <p:sp>
        <p:nvSpPr>
          <p:cNvPr id="3" name="TextBox 2"/>
          <p:cNvSpPr txBox="1"/>
          <p:nvPr/>
        </p:nvSpPr>
        <p:spPr>
          <a:xfrm>
            <a:off x="2895600" y="1295400"/>
            <a:ext cx="6096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PGP</a:t>
            </a:r>
            <a:endParaRPr lang="en-US" dirty="0"/>
          </a:p>
        </p:txBody>
      </p:sp>
      <p:sp>
        <p:nvSpPr>
          <p:cNvPr id="4" name="TextBox 3"/>
          <p:cNvSpPr txBox="1"/>
          <p:nvPr/>
        </p:nvSpPr>
        <p:spPr>
          <a:xfrm>
            <a:off x="3810000" y="1143000"/>
            <a:ext cx="4648200" cy="2031325"/>
          </a:xfrm>
          <a:prstGeom prst="rect">
            <a:avLst/>
          </a:prstGeom>
          <a:noFill/>
        </p:spPr>
        <p:txBody>
          <a:bodyPr wrap="square" rtlCol="0">
            <a:spAutoFit/>
          </a:bodyPr>
          <a:lstStyle/>
          <a:p>
            <a:pPr marL="285750" indent="-285750">
              <a:buFont typeface="Arial"/>
              <a:buChar char="•"/>
            </a:pPr>
            <a:r>
              <a:rPr lang="en-US" dirty="0" smtClean="0"/>
              <a:t>Public Key Ring</a:t>
            </a:r>
          </a:p>
          <a:p>
            <a:pPr marL="742950" lvl="1" indent="-285750">
              <a:buFont typeface="Arial"/>
              <a:buChar char="•"/>
            </a:pPr>
            <a:r>
              <a:rPr lang="en-US" dirty="0" smtClean="0"/>
              <a:t>ID, PK, Time Stamp</a:t>
            </a:r>
          </a:p>
          <a:p>
            <a:pPr marL="742950" lvl="1" indent="-285750">
              <a:buFont typeface="Arial"/>
              <a:buChar char="•"/>
            </a:pPr>
            <a:r>
              <a:rPr lang="en-US" dirty="0" smtClean="0"/>
              <a:t>Trust score (</a:t>
            </a:r>
            <a:r>
              <a:rPr lang="en-US" dirty="0" smtClean="0">
                <a:solidFill>
                  <a:srgbClr val="FF0000"/>
                </a:solidFill>
              </a:rPr>
              <a:t>unknown, untrusted, marginally trusted, completely trusted etc.</a:t>
            </a:r>
            <a:r>
              <a:rPr lang="en-US" dirty="0" smtClean="0"/>
              <a:t>)</a:t>
            </a:r>
          </a:p>
          <a:p>
            <a:pPr marL="285750" indent="-285750">
              <a:buFont typeface="Arial"/>
              <a:buChar char="•"/>
            </a:pPr>
            <a:r>
              <a:rPr lang="en-US" dirty="0" smtClean="0"/>
              <a:t>Secret Key Ring</a:t>
            </a:r>
          </a:p>
          <a:p>
            <a:pPr marL="742950" lvl="1" indent="-285750">
              <a:buFont typeface="Arial"/>
              <a:buChar char="•"/>
            </a:pPr>
            <a:r>
              <a:rPr lang="en-US" dirty="0" smtClean="0"/>
              <a:t>SK</a:t>
            </a:r>
          </a:p>
        </p:txBody>
      </p:sp>
      <p:sp>
        <p:nvSpPr>
          <p:cNvPr id="6" name="TextBox 5"/>
          <p:cNvSpPr txBox="1"/>
          <p:nvPr/>
        </p:nvSpPr>
        <p:spPr>
          <a:xfrm>
            <a:off x="3505200" y="3440668"/>
            <a:ext cx="14478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Application</a:t>
            </a:r>
            <a:endParaRPr lang="en-US" dirty="0"/>
          </a:p>
        </p:txBody>
      </p:sp>
      <p:sp>
        <p:nvSpPr>
          <p:cNvPr id="7" name="TextBox 6"/>
          <p:cNvSpPr txBox="1"/>
          <p:nvPr/>
        </p:nvSpPr>
        <p:spPr>
          <a:xfrm>
            <a:off x="6324600" y="3276600"/>
            <a:ext cx="1447800" cy="923330"/>
          </a:xfrm>
          <a:prstGeom prst="rect">
            <a:avLst/>
          </a:prstGeom>
          <a:noFill/>
        </p:spPr>
        <p:txBody>
          <a:bodyPr wrap="square" rtlCol="0">
            <a:spAutoFit/>
          </a:bodyPr>
          <a:lstStyle/>
          <a:p>
            <a:r>
              <a:rPr lang="en-US" dirty="0" smtClean="0"/>
              <a:t>File1</a:t>
            </a:r>
          </a:p>
          <a:p>
            <a:r>
              <a:rPr lang="en-US" dirty="0" smtClean="0"/>
              <a:t>File2</a:t>
            </a:r>
          </a:p>
          <a:p>
            <a:r>
              <a:rPr lang="en-US" dirty="0" smtClean="0"/>
              <a:t>File3</a:t>
            </a:r>
            <a:endParaRPr lang="en-US" dirty="0"/>
          </a:p>
        </p:txBody>
      </p:sp>
      <p:sp>
        <p:nvSpPr>
          <p:cNvPr id="8" name="TextBox 7"/>
          <p:cNvSpPr txBox="1"/>
          <p:nvPr/>
        </p:nvSpPr>
        <p:spPr>
          <a:xfrm>
            <a:off x="1447800" y="5562600"/>
            <a:ext cx="6096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a</a:t>
            </a:r>
            <a:endParaRPr lang="en-US" dirty="0"/>
          </a:p>
        </p:txBody>
      </p:sp>
      <p:sp>
        <p:nvSpPr>
          <p:cNvPr id="9" name="TextBox 8"/>
          <p:cNvSpPr txBox="1"/>
          <p:nvPr/>
        </p:nvSpPr>
        <p:spPr>
          <a:xfrm>
            <a:off x="1066800" y="2602468"/>
            <a:ext cx="381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A</a:t>
            </a:r>
            <a:endParaRPr lang="en-US" dirty="0"/>
          </a:p>
        </p:txBody>
      </p:sp>
      <p:sp>
        <p:nvSpPr>
          <p:cNvPr id="10" name="TextBox 9"/>
          <p:cNvSpPr txBox="1"/>
          <p:nvPr/>
        </p:nvSpPr>
        <p:spPr>
          <a:xfrm>
            <a:off x="1066800" y="3135868"/>
            <a:ext cx="381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B</a:t>
            </a:r>
            <a:endParaRPr lang="en-US" dirty="0"/>
          </a:p>
        </p:txBody>
      </p:sp>
      <p:sp>
        <p:nvSpPr>
          <p:cNvPr id="11" name="TextBox 10"/>
          <p:cNvSpPr txBox="1"/>
          <p:nvPr/>
        </p:nvSpPr>
        <p:spPr>
          <a:xfrm>
            <a:off x="1066800" y="3733800"/>
            <a:ext cx="381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C</a:t>
            </a:r>
            <a:endParaRPr lang="en-US" dirty="0"/>
          </a:p>
        </p:txBody>
      </p:sp>
      <p:sp>
        <p:nvSpPr>
          <p:cNvPr id="12" name="TextBox 11"/>
          <p:cNvSpPr txBox="1"/>
          <p:nvPr/>
        </p:nvSpPr>
        <p:spPr>
          <a:xfrm rot="16200000">
            <a:off x="-476934" y="2915335"/>
            <a:ext cx="2209800" cy="646331"/>
          </a:xfrm>
          <a:prstGeom prst="rect">
            <a:avLst/>
          </a:prstGeom>
          <a:noFill/>
        </p:spPr>
        <p:txBody>
          <a:bodyPr wrap="square" rtlCol="0">
            <a:spAutoFit/>
          </a:bodyPr>
          <a:lstStyle/>
          <a:p>
            <a:r>
              <a:rPr lang="en-US" dirty="0" smtClean="0"/>
              <a:t>Trusted introducer of XYZ company</a:t>
            </a:r>
            <a:endParaRPr lang="en-US" dirty="0"/>
          </a:p>
        </p:txBody>
      </p:sp>
      <p:cxnSp>
        <p:nvCxnSpPr>
          <p:cNvPr id="14" name="Straight Arrow Connector 13"/>
          <p:cNvCxnSpPr>
            <a:stCxn id="8" idx="0"/>
            <a:endCxn id="6" idx="2"/>
          </p:cNvCxnSpPr>
          <p:nvPr/>
        </p:nvCxnSpPr>
        <p:spPr>
          <a:xfrm flipV="1">
            <a:off x="1752600" y="3810000"/>
            <a:ext cx="2476500" cy="1752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6" idx="0"/>
            <a:endCxn id="3" idx="2"/>
          </p:cNvCxnSpPr>
          <p:nvPr/>
        </p:nvCxnSpPr>
        <p:spPr>
          <a:xfrm flipH="1" flipV="1">
            <a:off x="3200400" y="1664732"/>
            <a:ext cx="1028700" cy="1775936"/>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6" idx="3"/>
            <a:endCxn id="7" idx="1"/>
          </p:cNvCxnSpPr>
          <p:nvPr/>
        </p:nvCxnSpPr>
        <p:spPr>
          <a:xfrm>
            <a:off x="4953000" y="3625334"/>
            <a:ext cx="1371600" cy="112931"/>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457200" y="5983069"/>
            <a:ext cx="3352800" cy="646331"/>
          </a:xfrm>
          <a:prstGeom prst="rect">
            <a:avLst/>
          </a:prstGeom>
          <a:noFill/>
        </p:spPr>
        <p:txBody>
          <a:bodyPr wrap="square" rtlCol="0">
            <a:spAutoFit/>
          </a:bodyPr>
          <a:lstStyle/>
          <a:p>
            <a:r>
              <a:rPr lang="en-US" dirty="0" smtClean="0"/>
              <a:t>-Wants to have access to File1</a:t>
            </a:r>
          </a:p>
          <a:p>
            <a:r>
              <a:rPr lang="en-US" dirty="0" smtClean="0"/>
              <a:t>-Has a certificate from C</a:t>
            </a:r>
            <a:endParaRPr lang="en-US" dirty="0"/>
          </a:p>
        </p:txBody>
      </p:sp>
      <p:sp>
        <p:nvSpPr>
          <p:cNvPr id="21" name="TextBox 20"/>
          <p:cNvSpPr txBox="1"/>
          <p:nvPr/>
        </p:nvSpPr>
        <p:spPr>
          <a:xfrm>
            <a:off x="4267200" y="2983468"/>
            <a:ext cx="1524000" cy="369332"/>
          </a:xfrm>
          <a:prstGeom prst="rect">
            <a:avLst/>
          </a:prstGeom>
          <a:noFill/>
        </p:spPr>
        <p:txBody>
          <a:bodyPr wrap="square" rtlCol="0">
            <a:spAutoFit/>
          </a:bodyPr>
          <a:lstStyle/>
          <a:p>
            <a:r>
              <a:rPr lang="en-US" dirty="0" smtClean="0"/>
              <a:t>XYZ Company</a:t>
            </a:r>
            <a:endParaRPr lang="en-US" dirty="0"/>
          </a:p>
        </p:txBody>
      </p:sp>
      <p:sp>
        <p:nvSpPr>
          <p:cNvPr id="22" name="TextBox 21"/>
          <p:cNvSpPr txBox="1"/>
          <p:nvPr/>
        </p:nvSpPr>
        <p:spPr>
          <a:xfrm>
            <a:off x="4267200" y="4572000"/>
            <a:ext cx="3886200" cy="1477328"/>
          </a:xfrm>
          <a:prstGeom prst="rect">
            <a:avLst/>
          </a:prstGeom>
          <a:noFill/>
        </p:spPr>
        <p:txBody>
          <a:bodyPr wrap="square" rtlCol="0">
            <a:spAutoFit/>
          </a:bodyPr>
          <a:lstStyle/>
          <a:p>
            <a:r>
              <a:rPr lang="en-US" dirty="0" smtClean="0"/>
              <a:t>Limitations</a:t>
            </a:r>
          </a:p>
          <a:p>
            <a:pPr marL="342900" indent="-342900">
              <a:buFont typeface="+mj-lt"/>
              <a:buAutoNum type="arabicPeriod"/>
            </a:pPr>
            <a:r>
              <a:rPr lang="en-US" dirty="0" smtClean="0"/>
              <a:t>TM decision is done by Application.</a:t>
            </a:r>
          </a:p>
          <a:p>
            <a:pPr marL="342900" indent="-342900">
              <a:buFont typeface="+mj-lt"/>
              <a:buAutoNum type="arabicPeriod"/>
            </a:pPr>
            <a:r>
              <a:rPr lang="en-US" dirty="0" smtClean="0"/>
              <a:t>Communication between PGP and Application is proprietary</a:t>
            </a:r>
          </a:p>
          <a:p>
            <a:pPr marL="342900" indent="-342900">
              <a:buFont typeface="+mj-lt"/>
              <a:buAutoNum type="arabicPeriod"/>
            </a:pPr>
            <a:r>
              <a:rPr lang="en-US" dirty="0" smtClean="0"/>
              <a:t>Limitation of policy versatility</a:t>
            </a:r>
          </a:p>
        </p:txBody>
      </p:sp>
      <p:cxnSp>
        <p:nvCxnSpPr>
          <p:cNvPr id="24" name="Straight Arrow Connector 23"/>
          <p:cNvCxnSpPr/>
          <p:nvPr/>
        </p:nvCxnSpPr>
        <p:spPr>
          <a:xfrm flipH="1">
            <a:off x="1524000" y="1524000"/>
            <a:ext cx="1295400" cy="10668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rot="19334825">
            <a:off x="916658" y="1493134"/>
            <a:ext cx="2514600" cy="369332"/>
          </a:xfrm>
          <a:prstGeom prst="rect">
            <a:avLst/>
          </a:prstGeom>
          <a:noFill/>
        </p:spPr>
        <p:txBody>
          <a:bodyPr wrap="square" rtlCol="0">
            <a:spAutoFit/>
          </a:bodyPr>
          <a:lstStyle/>
          <a:p>
            <a:r>
              <a:rPr lang="en-US" dirty="0" smtClean="0"/>
              <a:t>Certificate verification</a:t>
            </a:r>
            <a:endParaRPr lang="en-US" dirty="0"/>
          </a:p>
        </p:txBody>
      </p:sp>
      <p:cxnSp>
        <p:nvCxnSpPr>
          <p:cNvPr id="27" name="Straight Arrow Connector 26"/>
          <p:cNvCxnSpPr>
            <a:stCxn id="8" idx="0"/>
            <a:endCxn id="11" idx="2"/>
          </p:cNvCxnSpPr>
          <p:nvPr/>
        </p:nvCxnSpPr>
        <p:spPr>
          <a:xfrm flipH="1" flipV="1">
            <a:off x="1257300" y="4103132"/>
            <a:ext cx="495300" cy="145946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23" name="Slide Number Placeholder 22"/>
          <p:cNvSpPr>
            <a:spLocks noGrp="1"/>
          </p:cNvSpPr>
          <p:nvPr>
            <p:ph type="sldNum" sz="quarter" idx="12"/>
          </p:nvPr>
        </p:nvSpPr>
        <p:spPr/>
        <p:txBody>
          <a:bodyPr/>
          <a:lstStyle/>
          <a:p>
            <a:fld id="{911E8957-5754-4C19-A51A-9C104D1A0E08}" type="slidenum">
              <a:rPr lang="en-US" smtClean="0"/>
              <a:pPr/>
              <a:t>27</a:t>
            </a:fld>
            <a:endParaRPr lang="en-US" dirty="0"/>
          </a:p>
        </p:txBody>
      </p:sp>
    </p:spTree>
    <p:extLst>
      <p:ext uri="{BB962C8B-B14F-4D97-AF65-F5344CB8AC3E}">
        <p14:creationId xmlns:p14="http://schemas.microsoft.com/office/powerpoint/2010/main" val="10443853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868680"/>
          </a:xfrm>
        </p:spPr>
        <p:txBody>
          <a:bodyPr/>
          <a:lstStyle/>
          <a:p>
            <a:r>
              <a:rPr lang="en-US" sz="3400" b="1" dirty="0"/>
              <a:t>Trust Management using PGP certificates</a:t>
            </a:r>
          </a:p>
        </p:txBody>
      </p:sp>
      <p:sp>
        <p:nvSpPr>
          <p:cNvPr id="5" name="TextBox 4"/>
          <p:cNvSpPr txBox="1"/>
          <p:nvPr/>
        </p:nvSpPr>
        <p:spPr>
          <a:xfrm>
            <a:off x="685800" y="1219200"/>
            <a:ext cx="7772400" cy="5161243"/>
          </a:xfrm>
          <a:prstGeom prst="rect">
            <a:avLst/>
          </a:prstGeom>
          <a:noFill/>
        </p:spPr>
        <p:txBody>
          <a:bodyPr wrap="square" rtlCol="0">
            <a:spAutoFit/>
          </a:bodyPr>
          <a:lstStyle/>
          <a:p>
            <a:pPr marL="342900" indent="-342900">
              <a:lnSpc>
                <a:spcPts val="3080"/>
              </a:lnSpc>
              <a:spcBef>
                <a:spcPts val="600"/>
              </a:spcBef>
              <a:spcAft>
                <a:spcPts val="600"/>
              </a:spcAft>
              <a:buFont typeface="Arial"/>
              <a:buChar char="•"/>
            </a:pPr>
            <a:r>
              <a:rPr lang="en-US" sz="2800" dirty="0" smtClean="0"/>
              <a:t>Trust Management using PGP certificates</a:t>
            </a:r>
          </a:p>
          <a:p>
            <a:pPr marL="800100" lvl="1" indent="-342900">
              <a:lnSpc>
                <a:spcPts val="3080"/>
              </a:lnSpc>
              <a:spcBef>
                <a:spcPts val="600"/>
              </a:spcBef>
              <a:spcAft>
                <a:spcPts val="600"/>
              </a:spcAft>
              <a:buFont typeface="Arial"/>
              <a:buChar char="•"/>
            </a:pPr>
            <a:r>
              <a:rPr lang="en-US" sz="2800" dirty="0" smtClean="0"/>
              <a:t>A user generates a key pair </a:t>
            </a:r>
            <a:r>
              <a:rPr lang="en-US" sz="1400" b="1" dirty="0" smtClean="0"/>
              <a:t>(</a:t>
            </a:r>
            <a:r>
              <a:rPr lang="en-US" sz="1400" b="1" dirty="0" err="1" smtClean="0"/>
              <a:t>PublicKey</a:t>
            </a:r>
            <a:r>
              <a:rPr lang="en-US" sz="1400" b="1" dirty="0" smtClean="0"/>
              <a:t>, </a:t>
            </a:r>
            <a:r>
              <a:rPr lang="en-US" sz="1400" b="1" dirty="0" err="1" smtClean="0"/>
              <a:t>SecretKey</a:t>
            </a:r>
            <a:r>
              <a:rPr lang="en-US" sz="1400" b="1" dirty="0" smtClean="0"/>
              <a:t>)</a:t>
            </a:r>
            <a:r>
              <a:rPr lang="en-US" sz="2800" dirty="0" smtClean="0"/>
              <a:t> that is associated with his unique ID </a:t>
            </a:r>
            <a:r>
              <a:rPr lang="en-US" sz="1400" b="1" dirty="0" smtClean="0"/>
              <a:t>(Name, Email Address)</a:t>
            </a:r>
          </a:p>
          <a:p>
            <a:pPr marL="800100" lvl="1" indent="-342900">
              <a:lnSpc>
                <a:spcPts val="3080"/>
              </a:lnSpc>
              <a:spcBef>
                <a:spcPts val="600"/>
              </a:spcBef>
              <a:spcAft>
                <a:spcPts val="600"/>
              </a:spcAft>
              <a:buFont typeface="Arial"/>
              <a:buChar char="•"/>
            </a:pPr>
            <a:r>
              <a:rPr lang="en-US" sz="2800" dirty="0" smtClean="0"/>
              <a:t>Keys are stored key records with timestamp:</a:t>
            </a:r>
          </a:p>
          <a:p>
            <a:pPr marL="1257300" lvl="2" indent="-342900">
              <a:buFont typeface="Arial"/>
              <a:buChar char="•"/>
            </a:pPr>
            <a:r>
              <a:rPr lang="en-US" sz="2400" b="1" dirty="0" smtClean="0"/>
              <a:t>Public Key Ring:</a:t>
            </a:r>
            <a:r>
              <a:rPr lang="en-US" sz="2400" dirty="0" smtClean="0"/>
              <a:t> All public keys</a:t>
            </a:r>
          </a:p>
          <a:p>
            <a:pPr marL="1257300" lvl="2" indent="-342900">
              <a:buFont typeface="Arial"/>
              <a:buChar char="•"/>
            </a:pPr>
            <a:r>
              <a:rPr lang="en-US" sz="2400" b="1" dirty="0" smtClean="0"/>
              <a:t>Secret Key Ring:</a:t>
            </a:r>
            <a:r>
              <a:rPr lang="en-US" sz="2400" dirty="0" smtClean="0"/>
              <a:t> Own secret key.</a:t>
            </a:r>
          </a:p>
          <a:p>
            <a:pPr marL="800100" lvl="1" indent="-342900">
              <a:lnSpc>
                <a:spcPts val="3080"/>
              </a:lnSpc>
              <a:spcBef>
                <a:spcPts val="600"/>
              </a:spcBef>
              <a:spcAft>
                <a:spcPts val="600"/>
              </a:spcAft>
              <a:buFont typeface="Arial"/>
              <a:buChar char="•"/>
            </a:pPr>
            <a:r>
              <a:rPr lang="en-US" sz="2800" dirty="0" smtClean="0"/>
              <a:t>User A has a good copy of user B’s public key record. </a:t>
            </a:r>
          </a:p>
          <a:p>
            <a:pPr marL="800100" lvl="1" indent="-342900">
              <a:lnSpc>
                <a:spcPts val="3080"/>
              </a:lnSpc>
              <a:spcBef>
                <a:spcPts val="600"/>
              </a:spcBef>
              <a:spcAft>
                <a:spcPts val="600"/>
              </a:spcAft>
              <a:buFont typeface="Arial"/>
              <a:buChar char="•"/>
            </a:pPr>
            <a:r>
              <a:rPr lang="en-US" sz="2800" dirty="0" smtClean="0"/>
              <a:t>User A can sign this copy (Key Certificate) and pass it to C. Thus A acts as an introducer.</a:t>
            </a:r>
          </a:p>
          <a:p>
            <a:pPr lvl="1">
              <a:lnSpc>
                <a:spcPts val="3080"/>
              </a:lnSpc>
              <a:spcBef>
                <a:spcPts val="600"/>
              </a:spcBef>
              <a:spcAft>
                <a:spcPts val="600"/>
              </a:spcAft>
            </a:pPr>
            <a:endParaRPr lang="en-US" sz="2800" dirty="0"/>
          </a:p>
        </p:txBody>
      </p:sp>
      <p:sp>
        <p:nvSpPr>
          <p:cNvPr id="4" name="Slide Number Placeholder 3"/>
          <p:cNvSpPr>
            <a:spLocks noGrp="1"/>
          </p:cNvSpPr>
          <p:nvPr>
            <p:ph type="sldNum" sz="quarter" idx="12"/>
          </p:nvPr>
        </p:nvSpPr>
        <p:spPr/>
        <p:txBody>
          <a:bodyPr/>
          <a:lstStyle/>
          <a:p>
            <a:fld id="{911E8957-5754-4C19-A51A-9C104D1A0E08}" type="slidenum">
              <a:rPr lang="en-US" smtClean="0"/>
              <a:pPr/>
              <a:t>28</a:t>
            </a:fld>
            <a:endParaRPr lang="en-US" dirty="0"/>
          </a:p>
        </p:txBody>
      </p:sp>
    </p:spTree>
    <p:extLst>
      <p:ext uri="{BB962C8B-B14F-4D97-AF65-F5344CB8AC3E}">
        <p14:creationId xmlns:p14="http://schemas.microsoft.com/office/powerpoint/2010/main" val="16030827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01000" cy="868680"/>
          </a:xfrm>
        </p:spPr>
        <p:txBody>
          <a:bodyPr/>
          <a:lstStyle/>
          <a:p>
            <a:r>
              <a:rPr lang="en-US" sz="3400" b="1" dirty="0"/>
              <a:t>Trust Management using PGP certificates</a:t>
            </a:r>
          </a:p>
        </p:txBody>
      </p:sp>
      <p:sp>
        <p:nvSpPr>
          <p:cNvPr id="5" name="TextBox 4"/>
          <p:cNvSpPr txBox="1"/>
          <p:nvPr/>
        </p:nvSpPr>
        <p:spPr>
          <a:xfrm>
            <a:off x="609600" y="1219200"/>
            <a:ext cx="7924800" cy="5402334"/>
          </a:xfrm>
          <a:prstGeom prst="rect">
            <a:avLst/>
          </a:prstGeom>
          <a:noFill/>
        </p:spPr>
        <p:txBody>
          <a:bodyPr wrap="square" rtlCol="0">
            <a:spAutoFit/>
          </a:bodyPr>
          <a:lstStyle/>
          <a:p>
            <a:pPr marL="800100" lvl="1" indent="-342900" algn="just">
              <a:lnSpc>
                <a:spcPts val="3080"/>
              </a:lnSpc>
              <a:spcBef>
                <a:spcPts val="600"/>
              </a:spcBef>
              <a:spcAft>
                <a:spcPts val="600"/>
              </a:spcAft>
              <a:buFont typeface="Arial"/>
              <a:buChar char="•"/>
            </a:pPr>
            <a:r>
              <a:rPr lang="en-US" sz="2800" dirty="0" smtClean="0"/>
              <a:t>Each user must tell the PGP system which individuals he or she trusts as introducers and must certify the introducers’ public key records with his own secret key.</a:t>
            </a:r>
            <a:endParaRPr lang="en-US" sz="2800" b="1" dirty="0" smtClean="0"/>
          </a:p>
          <a:p>
            <a:pPr marL="800100" lvl="1" indent="-342900" algn="just">
              <a:lnSpc>
                <a:spcPts val="3080"/>
              </a:lnSpc>
              <a:spcBef>
                <a:spcPts val="600"/>
              </a:spcBef>
              <a:spcAft>
                <a:spcPts val="600"/>
              </a:spcAft>
              <a:buFont typeface="Arial"/>
              <a:buChar char="•"/>
            </a:pPr>
            <a:r>
              <a:rPr lang="en-US" sz="2800" dirty="0" smtClean="0"/>
              <a:t>A user may specify degree of trust:</a:t>
            </a:r>
          </a:p>
          <a:p>
            <a:pPr marL="1257300" lvl="2" indent="-342900" algn="just">
              <a:buFont typeface="Arial"/>
              <a:buChar char="•"/>
            </a:pPr>
            <a:r>
              <a:rPr lang="en-US" sz="2400" dirty="0" smtClean="0"/>
              <a:t>Unknown, untrusted, marginally trusted, completely trusted etc.</a:t>
            </a:r>
          </a:p>
          <a:p>
            <a:pPr marL="800100" lvl="1" indent="-342900" algn="just">
              <a:lnSpc>
                <a:spcPts val="3080"/>
              </a:lnSpc>
              <a:spcBef>
                <a:spcPts val="600"/>
              </a:spcBef>
              <a:spcAft>
                <a:spcPts val="600"/>
              </a:spcAft>
              <a:buFont typeface="Arial"/>
              <a:buChar char="•"/>
            </a:pPr>
            <a:r>
              <a:rPr lang="en-US" sz="2800" dirty="0" smtClean="0"/>
              <a:t>Each user stores his trust information on his key rings and tunes PGP so that it assigns a validity score to each certificate on a key ring.</a:t>
            </a:r>
          </a:p>
          <a:p>
            <a:pPr marL="800100" lvl="1" indent="-342900" algn="just">
              <a:lnSpc>
                <a:spcPts val="3080"/>
              </a:lnSpc>
              <a:spcBef>
                <a:spcPts val="600"/>
              </a:spcBef>
              <a:spcAft>
                <a:spcPts val="600"/>
              </a:spcAft>
              <a:buFont typeface="Arial"/>
              <a:buChar char="•"/>
            </a:pPr>
            <a:r>
              <a:rPr lang="en-US" sz="2800" dirty="0" smtClean="0"/>
              <a:t>It uses the score to authorize the transaction.</a:t>
            </a:r>
          </a:p>
          <a:p>
            <a:pPr lvl="1" algn="just">
              <a:lnSpc>
                <a:spcPts val="3080"/>
              </a:lnSpc>
              <a:spcBef>
                <a:spcPts val="600"/>
              </a:spcBef>
              <a:spcAft>
                <a:spcPts val="600"/>
              </a:spcAft>
            </a:pPr>
            <a:endParaRPr lang="en-US" sz="2800" dirty="0"/>
          </a:p>
        </p:txBody>
      </p:sp>
      <p:sp>
        <p:nvSpPr>
          <p:cNvPr id="4" name="Slide Number Placeholder 3"/>
          <p:cNvSpPr>
            <a:spLocks noGrp="1"/>
          </p:cNvSpPr>
          <p:nvPr>
            <p:ph type="sldNum" sz="quarter" idx="12"/>
          </p:nvPr>
        </p:nvSpPr>
        <p:spPr/>
        <p:txBody>
          <a:bodyPr/>
          <a:lstStyle/>
          <a:p>
            <a:fld id="{911E8957-5754-4C19-A51A-9C104D1A0E08}" type="slidenum">
              <a:rPr lang="en-US" smtClean="0"/>
              <a:pPr/>
              <a:t>29</a:t>
            </a:fld>
            <a:endParaRPr lang="en-US" dirty="0"/>
          </a:p>
        </p:txBody>
      </p:sp>
    </p:spTree>
    <p:extLst>
      <p:ext uri="{BB962C8B-B14F-4D97-AF65-F5344CB8AC3E}">
        <p14:creationId xmlns:p14="http://schemas.microsoft.com/office/powerpoint/2010/main" val="34419547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a:xfrm>
            <a:off x="381000" y="1472412"/>
            <a:ext cx="8229600" cy="2514600"/>
          </a:xfrm>
        </p:spPr>
        <p:txBody>
          <a:bodyPr>
            <a:noAutofit/>
          </a:bodyPr>
          <a:lstStyle/>
          <a:p>
            <a:pPr algn="just">
              <a:buFont typeface="Arial" pitchFamily="34" charset="0"/>
              <a:buChar char="•"/>
            </a:pPr>
            <a:r>
              <a:rPr lang="en-US" sz="2500" i="1" dirty="0" smtClean="0">
                <a:solidFill>
                  <a:schemeClr val="tx1"/>
                </a:solidFill>
              </a:rPr>
              <a:t>Trust Management, introduced by Blaze et al. [BFL96], is a unified approach </a:t>
            </a:r>
            <a:r>
              <a:rPr lang="en-US" sz="2500" b="1" dirty="0" smtClean="0">
                <a:solidFill>
                  <a:srgbClr val="FF0000"/>
                </a:solidFill>
              </a:rPr>
              <a:t>to specifying and interpreting security policies, credentials, and relationships that allows direct authorization of security-critical actions</a:t>
            </a:r>
            <a:r>
              <a:rPr lang="en-US" sz="2500" dirty="0" smtClean="0">
                <a:solidFill>
                  <a:schemeClr val="tx1"/>
                </a:solidFill>
              </a:rPr>
              <a:t>.</a:t>
            </a:r>
          </a:p>
          <a:p>
            <a:pPr algn="just">
              <a:buFont typeface="Arial" pitchFamily="34" charset="0"/>
              <a:buChar char="•"/>
            </a:pPr>
            <a:endParaRPr lang="en-US" sz="2500" dirty="0" smtClean="0">
              <a:solidFill>
                <a:schemeClr val="tx1"/>
              </a:solidFill>
            </a:endParaRPr>
          </a:p>
          <a:p>
            <a:pPr algn="just">
              <a:buFont typeface="Arial" pitchFamily="34" charset="0"/>
              <a:buChar char="•"/>
            </a:pPr>
            <a:r>
              <a:rPr lang="en-US" sz="2500" dirty="0" smtClean="0">
                <a:solidFill>
                  <a:schemeClr val="tx1"/>
                </a:solidFill>
              </a:rPr>
              <a:t>In particular, a trust management system combines the notion of </a:t>
            </a:r>
            <a:r>
              <a:rPr lang="en-US" sz="2500" b="1" dirty="0" smtClean="0">
                <a:solidFill>
                  <a:schemeClr val="tx1"/>
                </a:solidFill>
              </a:rPr>
              <a:t>specifying security policy </a:t>
            </a:r>
            <a:r>
              <a:rPr lang="en-US" sz="2500" dirty="0" smtClean="0">
                <a:solidFill>
                  <a:schemeClr val="tx1"/>
                </a:solidFill>
              </a:rPr>
              <a:t>with the mechanism for specifying </a:t>
            </a:r>
            <a:r>
              <a:rPr lang="en-US" sz="2500" b="1" dirty="0" smtClean="0">
                <a:solidFill>
                  <a:schemeClr val="tx1"/>
                </a:solidFill>
              </a:rPr>
              <a:t>security credentials</a:t>
            </a:r>
            <a:r>
              <a:rPr lang="en-US" sz="2500" dirty="0" smtClean="0">
                <a:solidFill>
                  <a:schemeClr val="tx1"/>
                </a:solidFill>
              </a:rPr>
              <a:t>.</a:t>
            </a:r>
          </a:p>
          <a:p>
            <a:pPr algn="just">
              <a:buFont typeface="Arial" pitchFamily="34" charset="0"/>
              <a:buChar char="•"/>
            </a:pPr>
            <a:endParaRPr lang="en-US" sz="2500" dirty="0" smtClean="0">
              <a:solidFill>
                <a:schemeClr val="tx1"/>
              </a:solidFill>
            </a:endParaRPr>
          </a:p>
          <a:p>
            <a:pPr algn="just">
              <a:buFont typeface="Arial" pitchFamily="34" charset="0"/>
              <a:buChar char="•"/>
            </a:pPr>
            <a:r>
              <a:rPr lang="en-US" sz="2500" dirty="0" smtClean="0">
                <a:solidFill>
                  <a:schemeClr val="tx1"/>
                </a:solidFill>
              </a:rPr>
              <a:t>Credentials describe specific delegations of trust among public keys; unlike traditional certificates, which bind keys to names, trust-management credentials bind keys directly to authorizations to perform specific tasks.</a:t>
            </a:r>
          </a:p>
          <a:p>
            <a:pPr algn="just"/>
            <a:endParaRPr lang="en-US" sz="2500" dirty="0">
              <a:solidFill>
                <a:schemeClr val="tx1"/>
              </a:solidFill>
            </a:endParaRPr>
          </a:p>
        </p:txBody>
      </p:sp>
      <p:sp>
        <p:nvSpPr>
          <p:cNvPr id="7" name="Title 1"/>
          <p:cNvSpPr txBox="1">
            <a:spLocks/>
          </p:cNvSpPr>
          <p:nvPr/>
        </p:nvSpPr>
        <p:spPr>
          <a:xfrm>
            <a:off x="457200" y="274638"/>
            <a:ext cx="8001000" cy="868680"/>
          </a:xfrm>
          <a:prstGeom prst="rect">
            <a:avLst/>
          </a:prstGeom>
        </p:spPr>
        <p:txBody>
          <a:bodyPr vert="horz" lIns="91440" tIns="45720" rIns="91440" bIns="0" rtlCol="0" anchor="b">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effectLst/>
                <a:uLnTx/>
                <a:uFillTx/>
                <a:latin typeface="+mj-lt"/>
                <a:ea typeface="+mj-ea"/>
                <a:cs typeface="+mj-cs"/>
              </a:rPr>
              <a:t>Trust Management – Basic</a:t>
            </a:r>
            <a:endParaRPr kumimoji="0" lang="en-US" sz="3600" b="1" i="0" u="none" strike="noStrike" kern="1200" cap="none" spc="0" normalizeH="0" baseline="0" noProof="0" dirty="0">
              <a:ln>
                <a:noFill/>
              </a:ln>
              <a:effectLst/>
              <a:uLnTx/>
              <a:uFillTx/>
              <a:latin typeface="+mj-lt"/>
              <a:ea typeface="+mj-ea"/>
              <a:cs typeface="+mj-cs"/>
            </a:endParaRPr>
          </a:p>
        </p:txBody>
      </p:sp>
      <p:sp>
        <p:nvSpPr>
          <p:cNvPr id="4" name="Slide Number Placeholder 3"/>
          <p:cNvSpPr>
            <a:spLocks noGrp="1"/>
          </p:cNvSpPr>
          <p:nvPr>
            <p:ph type="sldNum" sz="quarter" idx="12"/>
          </p:nvPr>
        </p:nvSpPr>
        <p:spPr/>
        <p:txBody>
          <a:bodyPr/>
          <a:lstStyle/>
          <a:p>
            <a:fld id="{911E8957-5754-4C19-A51A-9C104D1A0E08}" type="slidenum">
              <a:rPr lang="en-US" smtClean="0"/>
              <a:pPr/>
              <a:t>3</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153400" cy="868680"/>
          </a:xfrm>
        </p:spPr>
        <p:txBody>
          <a:bodyPr/>
          <a:lstStyle/>
          <a:p>
            <a:pPr marL="342900" indent="-342900">
              <a:lnSpc>
                <a:spcPts val="3080"/>
              </a:lnSpc>
              <a:spcBef>
                <a:spcPts val="600"/>
              </a:spcBef>
              <a:spcAft>
                <a:spcPts val="600"/>
              </a:spcAft>
            </a:pPr>
            <a:r>
              <a:rPr lang="en-US" sz="3400" b="1" dirty="0"/>
              <a:t>Trust Management using </a:t>
            </a:r>
            <a:r>
              <a:rPr lang="en-US" sz="3400" b="1" dirty="0" smtClean="0"/>
              <a:t>PGP certificates</a:t>
            </a:r>
            <a:endParaRPr lang="en-US" sz="3400" b="1" dirty="0"/>
          </a:p>
        </p:txBody>
      </p:sp>
      <p:sp>
        <p:nvSpPr>
          <p:cNvPr id="5" name="TextBox 4"/>
          <p:cNvSpPr txBox="1"/>
          <p:nvPr/>
        </p:nvSpPr>
        <p:spPr>
          <a:xfrm>
            <a:off x="609600" y="1219200"/>
            <a:ext cx="7924800" cy="4422578"/>
          </a:xfrm>
          <a:prstGeom prst="rect">
            <a:avLst/>
          </a:prstGeom>
          <a:noFill/>
        </p:spPr>
        <p:txBody>
          <a:bodyPr wrap="square" rtlCol="0">
            <a:spAutoFit/>
          </a:bodyPr>
          <a:lstStyle/>
          <a:p>
            <a:pPr marL="800100" lvl="1" indent="-342900">
              <a:lnSpc>
                <a:spcPts val="3080"/>
              </a:lnSpc>
              <a:spcBef>
                <a:spcPts val="600"/>
              </a:spcBef>
              <a:spcAft>
                <a:spcPts val="600"/>
              </a:spcAft>
              <a:buFont typeface="Arial"/>
              <a:buChar char="•"/>
            </a:pPr>
            <a:r>
              <a:rPr lang="en-US" sz="2800" b="1" dirty="0" smtClean="0"/>
              <a:t>Security policy:</a:t>
            </a:r>
            <a:r>
              <a:rPr lang="en-US" sz="2800" dirty="0" smtClean="0"/>
              <a:t> Verification of ID of sender. </a:t>
            </a:r>
            <a:endParaRPr lang="en-US" sz="1400" b="1" dirty="0" smtClean="0"/>
          </a:p>
          <a:p>
            <a:pPr marL="800100" lvl="1" indent="-342900">
              <a:lnSpc>
                <a:spcPts val="3080"/>
              </a:lnSpc>
              <a:spcBef>
                <a:spcPts val="600"/>
              </a:spcBef>
              <a:spcAft>
                <a:spcPts val="600"/>
              </a:spcAft>
              <a:buFont typeface="Arial"/>
              <a:buChar char="•"/>
            </a:pPr>
            <a:r>
              <a:rPr lang="en-US" sz="2800" dirty="0" smtClean="0"/>
              <a:t>Key rings and degrees of trust allow each user to design his own security policy of very limited form.</a:t>
            </a:r>
          </a:p>
          <a:p>
            <a:pPr marL="800100" lvl="1" indent="-342900">
              <a:lnSpc>
                <a:spcPts val="3080"/>
              </a:lnSpc>
              <a:spcBef>
                <a:spcPts val="600"/>
              </a:spcBef>
              <a:spcAft>
                <a:spcPts val="600"/>
              </a:spcAft>
              <a:buFont typeface="Arial"/>
              <a:buChar char="•"/>
            </a:pPr>
            <a:r>
              <a:rPr lang="en-US" sz="2800" dirty="0" smtClean="0"/>
              <a:t>PGP is for secure email communication.</a:t>
            </a:r>
          </a:p>
          <a:p>
            <a:pPr marL="800100" lvl="1" indent="-342900">
              <a:lnSpc>
                <a:spcPts val="3080"/>
              </a:lnSpc>
              <a:spcBef>
                <a:spcPts val="600"/>
              </a:spcBef>
              <a:spcAft>
                <a:spcPts val="600"/>
              </a:spcAft>
              <a:buFont typeface="Arial"/>
              <a:buChar char="•"/>
            </a:pPr>
            <a:r>
              <a:rPr lang="en-US" sz="2800" dirty="0" smtClean="0"/>
              <a:t>No certificate authority.</a:t>
            </a:r>
          </a:p>
          <a:p>
            <a:pPr marL="800100" lvl="1" indent="-342900">
              <a:lnSpc>
                <a:spcPts val="3080"/>
              </a:lnSpc>
              <a:spcBef>
                <a:spcPts val="600"/>
              </a:spcBef>
              <a:spcAft>
                <a:spcPts val="600"/>
              </a:spcAft>
              <a:buFont typeface="Arial"/>
              <a:buChar char="•"/>
            </a:pPr>
            <a:r>
              <a:rPr lang="en-US" sz="2800" dirty="0" smtClean="0"/>
              <a:t>No centralized trust servers for certificate distribution. </a:t>
            </a:r>
          </a:p>
          <a:p>
            <a:pPr lvl="1">
              <a:lnSpc>
                <a:spcPts val="3080"/>
              </a:lnSpc>
              <a:spcBef>
                <a:spcPts val="600"/>
              </a:spcBef>
              <a:spcAft>
                <a:spcPts val="600"/>
              </a:spcAft>
            </a:pPr>
            <a:endParaRPr lang="en-US" sz="2800" dirty="0"/>
          </a:p>
        </p:txBody>
      </p:sp>
      <p:sp>
        <p:nvSpPr>
          <p:cNvPr id="4" name="Slide Number Placeholder 3"/>
          <p:cNvSpPr>
            <a:spLocks noGrp="1"/>
          </p:cNvSpPr>
          <p:nvPr>
            <p:ph type="sldNum" sz="quarter" idx="12"/>
          </p:nvPr>
        </p:nvSpPr>
        <p:spPr/>
        <p:txBody>
          <a:bodyPr/>
          <a:lstStyle/>
          <a:p>
            <a:fld id="{911E8957-5754-4C19-A51A-9C104D1A0E08}" type="slidenum">
              <a:rPr lang="en-US" smtClean="0"/>
              <a:pPr/>
              <a:t>30</a:t>
            </a:fld>
            <a:endParaRPr lang="en-US" dirty="0"/>
          </a:p>
        </p:txBody>
      </p:sp>
    </p:spTree>
    <p:extLst>
      <p:ext uri="{BB962C8B-B14F-4D97-AF65-F5344CB8AC3E}">
        <p14:creationId xmlns:p14="http://schemas.microsoft.com/office/powerpoint/2010/main" val="14659757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b="1" dirty="0" smtClean="0"/>
              <a:t>PGP Certificate</a:t>
            </a:r>
            <a:endParaRPr lang="en-US" sz="3400" b="1" dirty="0"/>
          </a:p>
        </p:txBody>
      </p:sp>
      <p:sp>
        <p:nvSpPr>
          <p:cNvPr id="3" name="Content Placeholder 2"/>
          <p:cNvSpPr>
            <a:spLocks noGrp="1"/>
          </p:cNvSpPr>
          <p:nvPr>
            <p:ph idx="1"/>
          </p:nvPr>
        </p:nvSpPr>
        <p:spPr>
          <a:xfrm>
            <a:off x="457200" y="1447800"/>
            <a:ext cx="8001000" cy="5029200"/>
          </a:xfrm>
        </p:spPr>
        <p:txBody>
          <a:bodyPr>
            <a:normAutofit/>
          </a:bodyPr>
          <a:lstStyle/>
          <a:p>
            <a:pPr marL="344488" indent="-342900" algn="just">
              <a:buFont typeface="Arial"/>
              <a:buChar char="•"/>
            </a:pPr>
            <a:r>
              <a:rPr lang="en-US" sz="2800" dirty="0" smtClean="0"/>
              <a:t>The </a:t>
            </a:r>
            <a:r>
              <a:rPr lang="en-US" sz="2800" dirty="0"/>
              <a:t>user chooses how to use the certificate. </a:t>
            </a:r>
            <a:endParaRPr lang="en-US" sz="2800" dirty="0" smtClean="0"/>
          </a:p>
          <a:p>
            <a:pPr marL="628650" lvl="1" indent="-342900" algn="just">
              <a:buFont typeface="Arial"/>
              <a:buChar char="•"/>
            </a:pPr>
            <a:r>
              <a:rPr lang="en-US" sz="2600" dirty="0" smtClean="0"/>
              <a:t>User C might </a:t>
            </a:r>
            <a:r>
              <a:rPr lang="en-US" sz="2600" dirty="0"/>
              <a:t>be confident about A’s trustworthiness and </a:t>
            </a:r>
            <a:r>
              <a:rPr lang="en-US" sz="2600" dirty="0" smtClean="0"/>
              <a:t>accept B’s </a:t>
            </a:r>
            <a:r>
              <a:rPr lang="en-US" sz="2600" dirty="0"/>
              <a:t>certificate, which A has signed. </a:t>
            </a:r>
            <a:endParaRPr lang="en-US" sz="2600" dirty="0" smtClean="0"/>
          </a:p>
          <a:p>
            <a:pPr marL="628650" lvl="1" indent="-342900" algn="just">
              <a:buFont typeface="Arial"/>
              <a:buChar char="•"/>
            </a:pPr>
            <a:endParaRPr lang="en-US" sz="2600" dirty="0" smtClean="0"/>
          </a:p>
          <a:p>
            <a:pPr marL="628650" lvl="1" indent="-342900" algn="just">
              <a:buFont typeface="Arial"/>
              <a:buChar char="•"/>
            </a:pPr>
            <a:r>
              <a:rPr lang="en-US" sz="2600" dirty="0" smtClean="0"/>
              <a:t>A </a:t>
            </a:r>
            <a:r>
              <a:rPr lang="en-US" sz="2600" dirty="0"/>
              <a:t>pessimistic </a:t>
            </a:r>
            <a:r>
              <a:rPr lang="en-US" sz="2600" dirty="0" smtClean="0"/>
              <a:t>user might </a:t>
            </a:r>
            <a:r>
              <a:rPr lang="en-US" sz="2600" dirty="0"/>
              <a:t>only accept certificates certified by fully </a:t>
            </a:r>
            <a:r>
              <a:rPr lang="en-US" sz="2600" dirty="0" smtClean="0"/>
              <a:t>trusted entities</a:t>
            </a:r>
            <a:r>
              <a:rPr lang="en-US" sz="2600" dirty="0"/>
              <a:t>, whereas an optimistic user might trust </a:t>
            </a:r>
            <a:r>
              <a:rPr lang="en-US" sz="2600" dirty="0" smtClean="0"/>
              <a:t>marginally trusted </a:t>
            </a:r>
            <a:r>
              <a:rPr lang="en-US" sz="2600" dirty="0"/>
              <a:t>signers.</a:t>
            </a:r>
          </a:p>
        </p:txBody>
      </p:sp>
      <p:sp>
        <p:nvSpPr>
          <p:cNvPr id="4" name="Slide Number Placeholder 3"/>
          <p:cNvSpPr>
            <a:spLocks noGrp="1"/>
          </p:cNvSpPr>
          <p:nvPr>
            <p:ph type="sldNum" sz="quarter" idx="12"/>
          </p:nvPr>
        </p:nvSpPr>
        <p:spPr/>
        <p:txBody>
          <a:bodyPr/>
          <a:lstStyle/>
          <a:p>
            <a:fld id="{911E8957-5754-4C19-A51A-9C104D1A0E08}" type="slidenum">
              <a:rPr lang="en-US" smtClean="0"/>
              <a:pPr/>
              <a:t>31</a:t>
            </a:fld>
            <a:endParaRPr lang="en-US" dirty="0"/>
          </a:p>
        </p:txBody>
      </p:sp>
    </p:spTree>
    <p:extLst>
      <p:ext uri="{BB962C8B-B14F-4D97-AF65-F5344CB8AC3E}">
        <p14:creationId xmlns:p14="http://schemas.microsoft.com/office/powerpoint/2010/main" val="2992270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680"/>
          </a:xfrm>
        </p:spPr>
        <p:txBody>
          <a:bodyPr/>
          <a:lstStyle/>
          <a:p>
            <a:r>
              <a:rPr lang="en-US" sz="3400" b="1" dirty="0"/>
              <a:t>Trust Management using X.509 certificates</a:t>
            </a:r>
          </a:p>
        </p:txBody>
      </p:sp>
      <p:sp>
        <p:nvSpPr>
          <p:cNvPr id="3" name="Content Placeholder 2"/>
          <p:cNvSpPr>
            <a:spLocks noGrp="1"/>
          </p:cNvSpPr>
          <p:nvPr>
            <p:ph idx="1"/>
          </p:nvPr>
        </p:nvSpPr>
        <p:spPr>
          <a:xfrm>
            <a:off x="457200" y="1295400"/>
            <a:ext cx="8001000" cy="5181600"/>
          </a:xfrm>
        </p:spPr>
        <p:txBody>
          <a:bodyPr>
            <a:normAutofit/>
          </a:bodyPr>
          <a:lstStyle/>
          <a:p>
            <a:pPr algn="just"/>
            <a:r>
              <a:rPr lang="en-US" sz="2800" dirty="0"/>
              <a:t> In X.509, the trusted third party is a certificate </a:t>
            </a:r>
            <a:r>
              <a:rPr lang="en-US" sz="2800" dirty="0" smtClean="0"/>
              <a:t>authority (</a:t>
            </a:r>
            <a:r>
              <a:rPr lang="en-US" sz="2800" dirty="0"/>
              <a:t>CA), which is usually a </a:t>
            </a:r>
            <a:r>
              <a:rPr lang="en-US" sz="2800" dirty="0" smtClean="0"/>
              <a:t>trustworthy entity </a:t>
            </a:r>
            <a:r>
              <a:rPr lang="en-US" sz="2800" dirty="0"/>
              <a:t>for issuing </a:t>
            </a:r>
            <a:r>
              <a:rPr lang="en-US" sz="2800" dirty="0" smtClean="0"/>
              <a:t>certificates (</a:t>
            </a:r>
            <a:r>
              <a:rPr lang="en-US" sz="2800" dirty="0" err="1"/>
              <a:t>Verisign</a:t>
            </a:r>
            <a:r>
              <a:rPr lang="en-US" sz="2800" dirty="0"/>
              <a:t>, for example). </a:t>
            </a:r>
            <a:endParaRPr lang="en-US" sz="2800" dirty="0" smtClean="0"/>
          </a:p>
          <a:p>
            <a:pPr algn="just"/>
            <a:endParaRPr lang="en-US" sz="2800" dirty="0" smtClean="0"/>
          </a:p>
          <a:p>
            <a:pPr algn="just"/>
            <a:r>
              <a:rPr lang="en-US" sz="2800" dirty="0" smtClean="0"/>
              <a:t>Another CA might </a:t>
            </a:r>
            <a:r>
              <a:rPr lang="en-US" sz="2800" dirty="0"/>
              <a:t>also certify a particular </a:t>
            </a:r>
            <a:r>
              <a:rPr lang="en-US" sz="2800" dirty="0" smtClean="0"/>
              <a:t>CA. </a:t>
            </a:r>
          </a:p>
          <a:p>
            <a:pPr algn="just"/>
            <a:endParaRPr lang="en-US" sz="2800" dirty="0" smtClean="0"/>
          </a:p>
          <a:p>
            <a:pPr algn="just"/>
            <a:r>
              <a:rPr lang="en-US" sz="2800" dirty="0" smtClean="0"/>
              <a:t>When </a:t>
            </a:r>
            <a:r>
              <a:rPr lang="en-US" sz="2800" dirty="0"/>
              <a:t>a user generates a </a:t>
            </a:r>
            <a:r>
              <a:rPr lang="en-US" sz="2800" b="1" dirty="0"/>
              <a:t>public</a:t>
            </a:r>
            <a:r>
              <a:rPr lang="en-US" sz="2800" b="1" dirty="0" smtClean="0"/>
              <a:t>/private</a:t>
            </a:r>
            <a:r>
              <a:rPr lang="en-US" sz="2800" dirty="0" smtClean="0"/>
              <a:t> </a:t>
            </a:r>
            <a:r>
              <a:rPr lang="en-US" sz="2800" dirty="0"/>
              <a:t>key pair, it registers its </a:t>
            </a:r>
            <a:r>
              <a:rPr lang="en-US" sz="2800" dirty="0" smtClean="0"/>
              <a:t>public key </a:t>
            </a:r>
            <a:r>
              <a:rPr lang="en-US" sz="2800" dirty="0"/>
              <a:t>with a CA and has the </a:t>
            </a:r>
            <a:r>
              <a:rPr lang="en-US" sz="2800" dirty="0" smtClean="0"/>
              <a:t>CA certify </a:t>
            </a:r>
            <a:r>
              <a:rPr lang="en-US" sz="2800" dirty="0"/>
              <a:t>it. </a:t>
            </a:r>
            <a:endParaRPr lang="en-US" sz="2800" dirty="0" smtClean="0"/>
          </a:p>
        </p:txBody>
      </p:sp>
      <p:sp>
        <p:nvSpPr>
          <p:cNvPr id="4" name="Slide Number Placeholder 3"/>
          <p:cNvSpPr>
            <a:spLocks noGrp="1"/>
          </p:cNvSpPr>
          <p:nvPr>
            <p:ph type="sldNum" sz="quarter" idx="12"/>
          </p:nvPr>
        </p:nvSpPr>
        <p:spPr/>
        <p:txBody>
          <a:bodyPr/>
          <a:lstStyle/>
          <a:p>
            <a:fld id="{911E8957-5754-4C19-A51A-9C104D1A0E08}" type="slidenum">
              <a:rPr lang="en-US" smtClean="0"/>
              <a:pPr/>
              <a:t>32</a:t>
            </a:fld>
            <a:endParaRPr lang="en-US" dirty="0"/>
          </a:p>
        </p:txBody>
      </p:sp>
    </p:spTree>
    <p:extLst>
      <p:ext uri="{BB962C8B-B14F-4D97-AF65-F5344CB8AC3E}">
        <p14:creationId xmlns:p14="http://schemas.microsoft.com/office/powerpoint/2010/main" val="34537835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77200" cy="868680"/>
          </a:xfrm>
        </p:spPr>
        <p:txBody>
          <a:bodyPr/>
          <a:lstStyle/>
          <a:p>
            <a:r>
              <a:rPr lang="en-US" sz="3400" b="1" dirty="0"/>
              <a:t>Trust Management using X.509 certificates</a:t>
            </a:r>
          </a:p>
        </p:txBody>
      </p:sp>
      <p:sp>
        <p:nvSpPr>
          <p:cNvPr id="3" name="Content Placeholder 2"/>
          <p:cNvSpPr>
            <a:spLocks noGrp="1"/>
          </p:cNvSpPr>
          <p:nvPr>
            <p:ph idx="1"/>
          </p:nvPr>
        </p:nvSpPr>
        <p:spPr>
          <a:xfrm>
            <a:off x="457200" y="1295400"/>
            <a:ext cx="8001000" cy="5181600"/>
          </a:xfrm>
        </p:spPr>
        <p:txBody>
          <a:bodyPr>
            <a:normAutofit/>
          </a:bodyPr>
          <a:lstStyle/>
          <a:p>
            <a:pPr algn="just"/>
            <a:r>
              <a:rPr lang="en-US" sz="2800" dirty="0" smtClean="0"/>
              <a:t>If </a:t>
            </a:r>
            <a:r>
              <a:rPr lang="en-US" sz="2800" dirty="0"/>
              <a:t>the same CA certifies </a:t>
            </a:r>
            <a:r>
              <a:rPr lang="en-US" sz="2800" dirty="0" smtClean="0"/>
              <a:t>two users </a:t>
            </a:r>
            <a:r>
              <a:rPr lang="en-US" sz="2800" dirty="0"/>
              <a:t>and they want to communicate securely, they </a:t>
            </a:r>
            <a:r>
              <a:rPr lang="en-US" sz="2800" dirty="0" smtClean="0"/>
              <a:t>need only </a:t>
            </a:r>
            <a:r>
              <a:rPr lang="en-US" sz="2800" dirty="0"/>
              <a:t>exchange their certificates. </a:t>
            </a:r>
            <a:endParaRPr lang="en-US" sz="2800" dirty="0" smtClean="0"/>
          </a:p>
          <a:p>
            <a:pPr algn="just"/>
            <a:endParaRPr lang="en-US" sz="2800" dirty="0" smtClean="0"/>
          </a:p>
          <a:p>
            <a:pPr algn="just"/>
            <a:r>
              <a:rPr lang="en-US" sz="2800" dirty="0" smtClean="0"/>
              <a:t>If </a:t>
            </a:r>
            <a:r>
              <a:rPr lang="en-US" sz="2800" dirty="0"/>
              <a:t>different CAs </a:t>
            </a:r>
            <a:r>
              <a:rPr lang="en-US" sz="2800" dirty="0" smtClean="0"/>
              <a:t>certify two </a:t>
            </a:r>
            <a:r>
              <a:rPr lang="en-US" sz="2800" dirty="0"/>
              <a:t>users, they must resort to higher-level CAs, </a:t>
            </a:r>
            <a:r>
              <a:rPr lang="en-US" sz="2800" dirty="0" smtClean="0"/>
              <a:t>which certify </a:t>
            </a:r>
            <a:r>
              <a:rPr lang="en-US" sz="2800" dirty="0"/>
              <a:t>their CAs until they reach a common CA. </a:t>
            </a:r>
            <a:endParaRPr lang="en-US" sz="2800" dirty="0" smtClean="0"/>
          </a:p>
          <a:p>
            <a:pPr algn="just"/>
            <a:endParaRPr lang="en-US" sz="2800" dirty="0" smtClean="0"/>
          </a:p>
          <a:p>
            <a:pPr algn="just"/>
            <a:r>
              <a:rPr lang="en-US" sz="2800" dirty="0" smtClean="0"/>
              <a:t>So, X</a:t>
            </a:r>
            <a:r>
              <a:rPr lang="en-US" sz="2800" dirty="0"/>
              <a:t>.509 uses a hierarchical structure, which constructs </a:t>
            </a:r>
            <a:r>
              <a:rPr lang="en-US" sz="2800" dirty="0" smtClean="0"/>
              <a:t>a tree </a:t>
            </a:r>
            <a:r>
              <a:rPr lang="en-US" sz="2800" dirty="0"/>
              <a:t>of trust.</a:t>
            </a:r>
          </a:p>
        </p:txBody>
      </p:sp>
      <p:sp>
        <p:nvSpPr>
          <p:cNvPr id="4" name="Slide Number Placeholder 3"/>
          <p:cNvSpPr>
            <a:spLocks noGrp="1"/>
          </p:cNvSpPr>
          <p:nvPr>
            <p:ph type="sldNum" sz="quarter" idx="12"/>
          </p:nvPr>
        </p:nvSpPr>
        <p:spPr/>
        <p:txBody>
          <a:bodyPr/>
          <a:lstStyle/>
          <a:p>
            <a:fld id="{911E8957-5754-4C19-A51A-9C104D1A0E08}" type="slidenum">
              <a:rPr lang="en-US" smtClean="0"/>
              <a:pPr/>
              <a:t>33</a:t>
            </a:fld>
            <a:endParaRPr lang="en-US" dirty="0"/>
          </a:p>
        </p:txBody>
      </p:sp>
    </p:spTree>
    <p:extLst>
      <p:ext uri="{BB962C8B-B14F-4D97-AF65-F5344CB8AC3E}">
        <p14:creationId xmlns:p14="http://schemas.microsoft.com/office/powerpoint/2010/main" val="26107542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b="1" dirty="0" smtClean="0"/>
              <a:t>X.509 Certificate</a:t>
            </a:r>
            <a:endParaRPr lang="en-US" sz="3400" b="1" dirty="0"/>
          </a:p>
        </p:txBody>
      </p:sp>
      <p:pic>
        <p:nvPicPr>
          <p:cNvPr id="5" name="Picture 4"/>
          <p:cNvPicPr>
            <a:picLocks noChangeAspect="1"/>
          </p:cNvPicPr>
          <p:nvPr/>
        </p:nvPicPr>
        <p:blipFill>
          <a:blip r:embed="rId2"/>
          <a:stretch>
            <a:fillRect/>
          </a:stretch>
        </p:blipFill>
        <p:spPr>
          <a:xfrm>
            <a:off x="838200" y="1600200"/>
            <a:ext cx="6705600" cy="4800600"/>
          </a:xfrm>
          <a:prstGeom prst="rect">
            <a:avLst/>
          </a:prstGeom>
        </p:spPr>
      </p:pic>
      <p:sp>
        <p:nvSpPr>
          <p:cNvPr id="4" name="Slide Number Placeholder 3"/>
          <p:cNvSpPr>
            <a:spLocks noGrp="1"/>
          </p:cNvSpPr>
          <p:nvPr>
            <p:ph type="sldNum" sz="quarter" idx="12"/>
          </p:nvPr>
        </p:nvSpPr>
        <p:spPr/>
        <p:txBody>
          <a:bodyPr/>
          <a:lstStyle/>
          <a:p>
            <a:fld id="{911E8957-5754-4C19-A51A-9C104D1A0E08}" type="slidenum">
              <a:rPr lang="en-US" smtClean="0"/>
              <a:pPr/>
              <a:t>34</a:t>
            </a:fld>
            <a:endParaRPr lang="en-US" dirty="0"/>
          </a:p>
        </p:txBody>
      </p:sp>
    </p:spTree>
    <p:extLst>
      <p:ext uri="{BB962C8B-B14F-4D97-AF65-F5344CB8AC3E}">
        <p14:creationId xmlns:p14="http://schemas.microsoft.com/office/powerpoint/2010/main" val="21506933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t>Credential Based Access Control</a:t>
            </a:r>
            <a:endParaRPr lang="en-US" sz="3600" b="1" dirty="0"/>
          </a:p>
        </p:txBody>
      </p:sp>
      <p:pic>
        <p:nvPicPr>
          <p:cNvPr id="5" name="Picture 4"/>
          <p:cNvPicPr>
            <a:picLocks noChangeAspect="1"/>
          </p:cNvPicPr>
          <p:nvPr/>
        </p:nvPicPr>
        <p:blipFill>
          <a:blip r:embed="rId2"/>
          <a:stretch>
            <a:fillRect/>
          </a:stretch>
        </p:blipFill>
        <p:spPr>
          <a:xfrm>
            <a:off x="152400" y="1676400"/>
            <a:ext cx="8305800" cy="2755900"/>
          </a:xfrm>
          <a:prstGeom prst="rect">
            <a:avLst/>
          </a:prstGeom>
        </p:spPr>
      </p:pic>
      <p:sp>
        <p:nvSpPr>
          <p:cNvPr id="3" name="TextBox 2"/>
          <p:cNvSpPr txBox="1"/>
          <p:nvPr/>
        </p:nvSpPr>
        <p:spPr>
          <a:xfrm>
            <a:off x="1371600" y="5663624"/>
            <a:ext cx="5562600" cy="584776"/>
          </a:xfrm>
          <a:prstGeom prst="rect">
            <a:avLst/>
          </a:prstGeom>
          <a:noFill/>
        </p:spPr>
        <p:txBody>
          <a:bodyPr wrap="square" rtlCol="0">
            <a:spAutoFit/>
          </a:bodyPr>
          <a:lstStyle/>
          <a:p>
            <a:r>
              <a:rPr lang="en-US" sz="3200" dirty="0" smtClean="0"/>
              <a:t>Raw material:</a:t>
            </a:r>
            <a:r>
              <a:rPr lang="en-US" dirty="0" smtClean="0"/>
              <a:t> </a:t>
            </a:r>
            <a:r>
              <a:rPr lang="en-US" sz="2400" dirty="0" smtClean="0"/>
              <a:t>Credentials &amp; Policy</a:t>
            </a:r>
            <a:endParaRPr lang="en-US" sz="2400" dirty="0"/>
          </a:p>
        </p:txBody>
      </p:sp>
      <p:sp>
        <p:nvSpPr>
          <p:cNvPr id="4" name="Right Arrow 3"/>
          <p:cNvSpPr/>
          <p:nvPr/>
        </p:nvSpPr>
        <p:spPr>
          <a:xfrm rot="16200000">
            <a:off x="1141175" y="4480992"/>
            <a:ext cx="1850618" cy="508637"/>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ight Arrow 6"/>
          <p:cNvSpPr/>
          <p:nvPr/>
        </p:nvSpPr>
        <p:spPr>
          <a:xfrm rot="19583428">
            <a:off x="3048880" y="4316983"/>
            <a:ext cx="3620888" cy="508637"/>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Slide Number Placeholder 7"/>
          <p:cNvSpPr>
            <a:spLocks noGrp="1"/>
          </p:cNvSpPr>
          <p:nvPr>
            <p:ph type="sldNum" sz="quarter" idx="12"/>
          </p:nvPr>
        </p:nvSpPr>
        <p:spPr/>
        <p:txBody>
          <a:bodyPr/>
          <a:lstStyle/>
          <a:p>
            <a:fld id="{911E8957-5754-4C19-A51A-9C104D1A0E08}" type="slidenum">
              <a:rPr lang="en-US" smtClean="0"/>
              <a:pPr/>
              <a:t>35</a:t>
            </a:fld>
            <a:endParaRPr lang="en-US" dirty="0"/>
          </a:p>
        </p:txBody>
      </p:sp>
    </p:spTree>
    <p:extLst>
      <p:ext uri="{BB962C8B-B14F-4D97-AF65-F5344CB8AC3E}">
        <p14:creationId xmlns:p14="http://schemas.microsoft.com/office/powerpoint/2010/main" val="25221886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a:lnSpc>
                <a:spcPts val="3080"/>
              </a:lnSpc>
              <a:spcBef>
                <a:spcPts val="600"/>
              </a:spcBef>
              <a:spcAft>
                <a:spcPts val="600"/>
              </a:spcAft>
            </a:pPr>
            <a:r>
              <a:rPr lang="en-US" sz="3400" b="1" dirty="0"/>
              <a:t>Problems of TM based on PGP &amp; X.509</a:t>
            </a:r>
          </a:p>
        </p:txBody>
      </p:sp>
      <p:sp>
        <p:nvSpPr>
          <p:cNvPr id="5" name="TextBox 4"/>
          <p:cNvSpPr txBox="1"/>
          <p:nvPr/>
        </p:nvSpPr>
        <p:spPr>
          <a:xfrm>
            <a:off x="381000" y="1219200"/>
            <a:ext cx="7924800" cy="3478729"/>
          </a:xfrm>
          <a:prstGeom prst="rect">
            <a:avLst/>
          </a:prstGeom>
          <a:noFill/>
        </p:spPr>
        <p:txBody>
          <a:bodyPr wrap="square" rtlCol="0">
            <a:spAutoFit/>
          </a:bodyPr>
          <a:lstStyle/>
          <a:p>
            <a:pPr marL="800100" lvl="1" indent="-342900">
              <a:lnSpc>
                <a:spcPts val="3080"/>
              </a:lnSpc>
              <a:spcBef>
                <a:spcPts val="600"/>
              </a:spcBef>
              <a:spcAft>
                <a:spcPts val="600"/>
              </a:spcAft>
              <a:buFont typeface="Arial"/>
              <a:buChar char="•"/>
            </a:pPr>
            <a:r>
              <a:rPr lang="en-US" sz="2800" dirty="0" smtClean="0"/>
              <a:t>Application specific.</a:t>
            </a:r>
          </a:p>
          <a:p>
            <a:pPr marL="800100" lvl="1" indent="-342900">
              <a:lnSpc>
                <a:spcPts val="3080"/>
              </a:lnSpc>
              <a:spcBef>
                <a:spcPts val="600"/>
              </a:spcBef>
              <a:spcAft>
                <a:spcPts val="600"/>
              </a:spcAft>
              <a:buFont typeface="Arial"/>
              <a:buChar char="•"/>
            </a:pPr>
            <a:r>
              <a:rPr lang="en-US" sz="2800" dirty="0" smtClean="0"/>
              <a:t>Identity based certification that is used in trust management.</a:t>
            </a:r>
            <a:endParaRPr lang="en-US" sz="1400" b="1" dirty="0" smtClean="0"/>
          </a:p>
          <a:p>
            <a:pPr marL="800100" lvl="1" indent="-342900">
              <a:lnSpc>
                <a:spcPts val="3080"/>
              </a:lnSpc>
              <a:spcBef>
                <a:spcPts val="600"/>
              </a:spcBef>
              <a:spcAft>
                <a:spcPts val="600"/>
              </a:spcAft>
              <a:buFont typeface="Arial"/>
              <a:buChar char="•"/>
            </a:pPr>
            <a:r>
              <a:rPr lang="en-US" sz="2800" dirty="0" smtClean="0"/>
              <a:t>Security policy can not be made versatile.</a:t>
            </a:r>
          </a:p>
          <a:p>
            <a:pPr marL="800100" lvl="1" indent="-342900">
              <a:lnSpc>
                <a:spcPts val="3080"/>
              </a:lnSpc>
              <a:spcBef>
                <a:spcPts val="600"/>
              </a:spcBef>
              <a:spcAft>
                <a:spcPts val="600"/>
              </a:spcAft>
              <a:buFont typeface="Arial"/>
              <a:buChar char="•"/>
            </a:pPr>
            <a:r>
              <a:rPr lang="en-US" sz="2800" dirty="0" smtClean="0"/>
              <a:t>Trust management is done by the Application itself. </a:t>
            </a:r>
          </a:p>
          <a:p>
            <a:pPr marL="800100" lvl="1" indent="-342900">
              <a:lnSpc>
                <a:spcPts val="3080"/>
              </a:lnSpc>
              <a:spcBef>
                <a:spcPts val="600"/>
              </a:spcBef>
              <a:spcAft>
                <a:spcPts val="600"/>
              </a:spcAft>
              <a:buFont typeface="Arial"/>
              <a:buChar char="•"/>
            </a:pPr>
            <a:r>
              <a:rPr lang="en-US" sz="2800" dirty="0"/>
              <a:t>No further </a:t>
            </a:r>
            <a:r>
              <a:rPr lang="en-US" sz="2800" dirty="0" smtClean="0"/>
              <a:t>modification.</a:t>
            </a:r>
          </a:p>
        </p:txBody>
      </p:sp>
      <p:sp>
        <p:nvSpPr>
          <p:cNvPr id="4" name="Slide Number Placeholder 3"/>
          <p:cNvSpPr>
            <a:spLocks noGrp="1"/>
          </p:cNvSpPr>
          <p:nvPr>
            <p:ph type="sldNum" sz="quarter" idx="12"/>
          </p:nvPr>
        </p:nvSpPr>
        <p:spPr/>
        <p:txBody>
          <a:bodyPr/>
          <a:lstStyle/>
          <a:p>
            <a:fld id="{911E8957-5754-4C19-A51A-9C104D1A0E08}" type="slidenum">
              <a:rPr lang="en-US" smtClean="0"/>
              <a:pPr/>
              <a:t>36</a:t>
            </a:fld>
            <a:endParaRPr lang="en-US" dirty="0"/>
          </a:p>
        </p:txBody>
      </p:sp>
    </p:spTree>
    <p:extLst>
      <p:ext uri="{BB962C8B-B14F-4D97-AF65-F5344CB8AC3E}">
        <p14:creationId xmlns:p14="http://schemas.microsoft.com/office/powerpoint/2010/main" val="13432182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7200" y="1143000"/>
            <a:ext cx="8077200" cy="5324535"/>
          </a:xfrm>
          <a:prstGeom prst="rect">
            <a:avLst/>
          </a:prstGeom>
          <a:noFill/>
        </p:spPr>
        <p:txBody>
          <a:bodyPr wrap="square" rtlCol="0">
            <a:spAutoFit/>
          </a:bodyPr>
          <a:lstStyle/>
          <a:p>
            <a:pPr marL="342900" indent="-342900" algn="just">
              <a:lnSpc>
                <a:spcPts val="3080"/>
              </a:lnSpc>
              <a:spcBef>
                <a:spcPts val="600"/>
              </a:spcBef>
              <a:spcAft>
                <a:spcPts val="600"/>
              </a:spcAft>
              <a:buFont typeface="Arial"/>
              <a:buChar char="•"/>
            </a:pPr>
            <a:r>
              <a:rPr lang="en-US" sz="2600" dirty="0" smtClean="0"/>
              <a:t>Seminal works on this issue:</a:t>
            </a:r>
          </a:p>
          <a:p>
            <a:pPr marL="800100" lvl="1" indent="-342900" algn="just">
              <a:lnSpc>
                <a:spcPts val="3080"/>
              </a:lnSpc>
              <a:spcBef>
                <a:spcPts val="600"/>
              </a:spcBef>
              <a:spcAft>
                <a:spcPts val="600"/>
              </a:spcAft>
              <a:buFont typeface="Arial"/>
              <a:buChar char="•"/>
            </a:pPr>
            <a:r>
              <a:rPr lang="en-US" sz="2600" dirty="0" err="1"/>
              <a:t>Bina</a:t>
            </a:r>
            <a:r>
              <a:rPr lang="en-US" sz="2600" dirty="0"/>
              <a:t> </a:t>
            </a:r>
            <a:r>
              <a:rPr lang="en-US" sz="2600" dirty="0" smtClean="0"/>
              <a:t>et al</a:t>
            </a:r>
            <a:r>
              <a:rPr lang="en-US" sz="2600" dirty="0"/>
              <a:t>. proposed using characteristics other than identity, attested to by </a:t>
            </a:r>
            <a:r>
              <a:rPr lang="en-US" sz="2600" dirty="0" smtClean="0"/>
              <a:t>known authorities </a:t>
            </a:r>
            <a:r>
              <a:rPr lang="en-US" sz="2600" dirty="0"/>
              <a:t>in digital certificates, as a basis for authorization on the Internet</a:t>
            </a:r>
          </a:p>
          <a:p>
            <a:pPr marL="800100" lvl="1" indent="-342900" algn="just">
              <a:lnSpc>
                <a:spcPts val="3080"/>
              </a:lnSpc>
              <a:spcBef>
                <a:spcPts val="600"/>
              </a:spcBef>
              <a:spcAft>
                <a:spcPts val="600"/>
              </a:spcAft>
              <a:buFont typeface="Arial"/>
              <a:buChar char="•"/>
            </a:pPr>
            <a:r>
              <a:rPr lang="en-US" sz="2600" dirty="0" smtClean="0"/>
              <a:t>Blaze </a:t>
            </a:r>
            <a:r>
              <a:rPr lang="en-US" sz="2600" dirty="0"/>
              <a:t>et al. introduced a complementary approach to </a:t>
            </a:r>
            <a:r>
              <a:rPr lang="en-US" sz="2600" dirty="0" smtClean="0"/>
              <a:t>authorization based </a:t>
            </a:r>
            <a:r>
              <a:rPr lang="en-US" sz="2600" dirty="0"/>
              <a:t>on delegation of </a:t>
            </a:r>
            <a:r>
              <a:rPr lang="en-US" sz="2600" dirty="0" smtClean="0"/>
              <a:t>privileges.</a:t>
            </a:r>
          </a:p>
          <a:p>
            <a:pPr marL="800100" lvl="1" indent="-342900" algn="just">
              <a:lnSpc>
                <a:spcPts val="3080"/>
              </a:lnSpc>
              <a:spcBef>
                <a:spcPts val="600"/>
              </a:spcBef>
              <a:spcAft>
                <a:spcPts val="600"/>
              </a:spcAft>
              <a:buFont typeface="Arial"/>
              <a:buChar char="•"/>
            </a:pPr>
            <a:r>
              <a:rPr lang="en-US" sz="2600" dirty="0" err="1" smtClean="0"/>
              <a:t>Rivest</a:t>
            </a:r>
            <a:r>
              <a:rPr lang="en-US" sz="2600" dirty="0" smtClean="0"/>
              <a:t> </a:t>
            </a:r>
            <a:r>
              <a:rPr lang="en-US" sz="2600" dirty="0"/>
              <a:t>et al. introduced a </a:t>
            </a:r>
            <a:r>
              <a:rPr lang="en-US" sz="2600" dirty="0" smtClean="0"/>
              <a:t>scheme </a:t>
            </a:r>
            <a:r>
              <a:rPr lang="en-US" sz="2600" dirty="0"/>
              <a:t>that provides </a:t>
            </a:r>
            <a:r>
              <a:rPr lang="en-US" sz="2600" dirty="0" smtClean="0"/>
              <a:t>a way </a:t>
            </a:r>
            <a:r>
              <a:rPr lang="en-US" sz="2600" dirty="0"/>
              <a:t>to introduce names and bind them to public keys controlled by </a:t>
            </a:r>
            <a:r>
              <a:rPr lang="en-US" sz="2600" dirty="0" smtClean="0"/>
              <a:t>individuals and </a:t>
            </a:r>
            <a:r>
              <a:rPr lang="en-US" sz="2600" dirty="0"/>
              <a:t>groups, which greatly facilitates identifying authorized </a:t>
            </a:r>
            <a:r>
              <a:rPr lang="en-US" sz="2600" dirty="0" smtClean="0"/>
              <a:t>principals electronically.</a:t>
            </a:r>
            <a:endParaRPr lang="en-US" sz="2600" dirty="0"/>
          </a:p>
        </p:txBody>
      </p:sp>
      <p:sp>
        <p:nvSpPr>
          <p:cNvPr id="4" name="Slide Number Placeholder 3"/>
          <p:cNvSpPr>
            <a:spLocks noGrp="1"/>
          </p:cNvSpPr>
          <p:nvPr>
            <p:ph type="sldNum" sz="quarter" idx="12"/>
          </p:nvPr>
        </p:nvSpPr>
        <p:spPr/>
        <p:txBody>
          <a:bodyPr/>
          <a:lstStyle/>
          <a:p>
            <a:fld id="{911E8957-5754-4C19-A51A-9C104D1A0E08}" type="slidenum">
              <a:rPr lang="en-US" smtClean="0"/>
              <a:pPr/>
              <a:t>37</a:t>
            </a:fld>
            <a:endParaRPr lang="en-US" dirty="0"/>
          </a:p>
        </p:txBody>
      </p:sp>
    </p:spTree>
    <p:extLst>
      <p:ext uri="{BB962C8B-B14F-4D97-AF65-F5344CB8AC3E}">
        <p14:creationId xmlns:p14="http://schemas.microsoft.com/office/powerpoint/2010/main" val="4482038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b="1" dirty="0" smtClean="0"/>
              <a:t>Challenges in TM Process</a:t>
            </a:r>
            <a:endParaRPr lang="en-US" sz="3400" b="1" dirty="0"/>
          </a:p>
        </p:txBody>
      </p:sp>
      <p:sp>
        <p:nvSpPr>
          <p:cNvPr id="5" name="TextBox 4"/>
          <p:cNvSpPr txBox="1"/>
          <p:nvPr/>
        </p:nvSpPr>
        <p:spPr>
          <a:xfrm>
            <a:off x="685800" y="1295400"/>
            <a:ext cx="7772400" cy="4065985"/>
          </a:xfrm>
          <a:prstGeom prst="rect">
            <a:avLst/>
          </a:prstGeom>
          <a:noFill/>
        </p:spPr>
        <p:txBody>
          <a:bodyPr wrap="square" rtlCol="0">
            <a:spAutoFit/>
          </a:bodyPr>
          <a:lstStyle/>
          <a:p>
            <a:pPr marL="342900" indent="-342900" algn="just">
              <a:lnSpc>
                <a:spcPts val="3560"/>
              </a:lnSpc>
              <a:spcBef>
                <a:spcPts val="600"/>
              </a:spcBef>
              <a:spcAft>
                <a:spcPts val="600"/>
              </a:spcAft>
              <a:buFont typeface="Arial"/>
              <a:buChar char="•"/>
            </a:pPr>
            <a:r>
              <a:rPr lang="en-US" sz="2600" dirty="0" smtClean="0"/>
              <a:t>Credentials are issued in a </a:t>
            </a:r>
            <a:r>
              <a:rPr lang="en-US" sz="2600" b="1" dirty="0" smtClean="0"/>
              <a:t>decentralized</a:t>
            </a:r>
            <a:r>
              <a:rPr lang="en-US" sz="2600" dirty="0" smtClean="0"/>
              <a:t> manner and somehow the relevant </a:t>
            </a:r>
            <a:r>
              <a:rPr lang="en-US" sz="2600" b="1" dirty="0" smtClean="0"/>
              <a:t>credentials</a:t>
            </a:r>
            <a:r>
              <a:rPr lang="en-US" sz="2600" dirty="0" smtClean="0"/>
              <a:t> need to be </a:t>
            </a:r>
            <a:r>
              <a:rPr lang="en-US" sz="2600" b="1" dirty="0" smtClean="0"/>
              <a:t>collected</a:t>
            </a:r>
            <a:r>
              <a:rPr lang="en-US" sz="2600" dirty="0" smtClean="0"/>
              <a:t> or otherwise made available to the authorization evaluation process.</a:t>
            </a:r>
          </a:p>
          <a:p>
            <a:pPr marL="342900" indent="-342900" algn="just">
              <a:lnSpc>
                <a:spcPts val="3560"/>
              </a:lnSpc>
              <a:spcBef>
                <a:spcPts val="600"/>
              </a:spcBef>
              <a:spcAft>
                <a:spcPts val="600"/>
              </a:spcAft>
              <a:buFont typeface="Arial"/>
              <a:buChar char="•"/>
            </a:pPr>
            <a:endParaRPr lang="en-US" sz="2600" dirty="0" smtClean="0"/>
          </a:p>
          <a:p>
            <a:pPr marL="342900" indent="-342900" algn="just">
              <a:lnSpc>
                <a:spcPts val="3560"/>
              </a:lnSpc>
              <a:spcBef>
                <a:spcPts val="600"/>
              </a:spcBef>
              <a:spcAft>
                <a:spcPts val="600"/>
              </a:spcAft>
              <a:buFont typeface="Arial"/>
              <a:buChar char="•"/>
            </a:pPr>
            <a:r>
              <a:rPr lang="en-US" sz="2600" dirty="0" smtClean="0"/>
              <a:t>Some credentials carry </a:t>
            </a:r>
            <a:r>
              <a:rPr lang="en-US" sz="2600" b="1" dirty="0" smtClean="0"/>
              <a:t>sensitive, confidential information</a:t>
            </a:r>
            <a:r>
              <a:rPr lang="en-US" sz="2600" dirty="0" smtClean="0"/>
              <a:t> and may need to be subject to access control themselves.</a:t>
            </a:r>
          </a:p>
        </p:txBody>
      </p:sp>
      <p:sp>
        <p:nvSpPr>
          <p:cNvPr id="4" name="Slide Number Placeholder 3"/>
          <p:cNvSpPr>
            <a:spLocks noGrp="1"/>
          </p:cNvSpPr>
          <p:nvPr>
            <p:ph type="sldNum" sz="quarter" idx="12"/>
          </p:nvPr>
        </p:nvSpPr>
        <p:spPr/>
        <p:txBody>
          <a:bodyPr/>
          <a:lstStyle/>
          <a:p>
            <a:fld id="{911E8957-5754-4C19-A51A-9C104D1A0E08}" type="slidenum">
              <a:rPr lang="en-US" smtClean="0"/>
              <a:pPr/>
              <a:t>38</a:t>
            </a:fld>
            <a:endParaRPr lang="en-US" dirty="0"/>
          </a:p>
        </p:txBody>
      </p:sp>
    </p:spTree>
    <p:extLst>
      <p:ext uri="{BB962C8B-B14F-4D97-AF65-F5344CB8AC3E}">
        <p14:creationId xmlns:p14="http://schemas.microsoft.com/office/powerpoint/2010/main" val="31792242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b="1" dirty="0" smtClean="0"/>
              <a:t>Challenges in TM Process</a:t>
            </a:r>
            <a:endParaRPr lang="en-US" sz="3400" b="1" dirty="0"/>
          </a:p>
        </p:txBody>
      </p:sp>
      <p:sp>
        <p:nvSpPr>
          <p:cNvPr id="5" name="TextBox 4"/>
          <p:cNvSpPr txBox="1"/>
          <p:nvPr/>
        </p:nvSpPr>
        <p:spPr>
          <a:xfrm>
            <a:off x="685800" y="1295400"/>
            <a:ext cx="7772400" cy="5262979"/>
          </a:xfrm>
          <a:prstGeom prst="rect">
            <a:avLst/>
          </a:prstGeom>
          <a:noFill/>
        </p:spPr>
        <p:txBody>
          <a:bodyPr wrap="square" rtlCol="0">
            <a:spAutoFit/>
          </a:bodyPr>
          <a:lstStyle/>
          <a:p>
            <a:pPr marL="342900" indent="-342900" algn="just">
              <a:spcBef>
                <a:spcPts val="600"/>
              </a:spcBef>
              <a:spcAft>
                <a:spcPts val="600"/>
              </a:spcAft>
              <a:buFont typeface="Arial"/>
              <a:buChar char="•"/>
            </a:pPr>
            <a:r>
              <a:rPr lang="en-US" sz="2600" dirty="0" smtClean="0"/>
              <a:t>An access control policy may give clues about the nature of the resources it protects.</a:t>
            </a:r>
          </a:p>
          <a:p>
            <a:pPr marL="342900" indent="-342900" algn="just">
              <a:spcBef>
                <a:spcPts val="600"/>
              </a:spcBef>
              <a:spcAft>
                <a:spcPts val="600"/>
              </a:spcAft>
              <a:buFont typeface="Arial"/>
              <a:buChar char="•"/>
            </a:pPr>
            <a:endParaRPr lang="en-US" sz="2600" dirty="0" smtClean="0"/>
          </a:p>
          <a:p>
            <a:pPr marL="342900" indent="-342900" algn="just">
              <a:spcBef>
                <a:spcPts val="600"/>
              </a:spcBef>
              <a:spcAft>
                <a:spcPts val="600"/>
              </a:spcAft>
              <a:buFont typeface="Arial"/>
              <a:buChar char="•"/>
            </a:pPr>
            <a:r>
              <a:rPr lang="en-US" sz="2600" dirty="0" smtClean="0"/>
              <a:t>If a patient’s prescription can be viewed only by their pharmacist or by their parent, then one can guess that the prescription is for a child.</a:t>
            </a:r>
          </a:p>
          <a:p>
            <a:pPr marL="342900" indent="-342900" algn="just">
              <a:spcBef>
                <a:spcPts val="600"/>
              </a:spcBef>
              <a:spcAft>
                <a:spcPts val="600"/>
              </a:spcAft>
              <a:buFont typeface="Arial"/>
              <a:buChar char="•"/>
            </a:pPr>
            <a:endParaRPr lang="en-US" sz="2600" dirty="0" smtClean="0"/>
          </a:p>
          <a:p>
            <a:pPr marL="342900" indent="-342900" algn="just">
              <a:spcBef>
                <a:spcPts val="600"/>
              </a:spcBef>
              <a:spcAft>
                <a:spcPts val="600"/>
              </a:spcAft>
              <a:buFont typeface="Arial"/>
              <a:buChar char="•"/>
            </a:pPr>
            <a:r>
              <a:rPr lang="en-US" sz="2600" dirty="0" smtClean="0"/>
              <a:t>To preserve the privacy of the resources that they protect, policies themselves may need protection.</a:t>
            </a:r>
          </a:p>
          <a:p>
            <a:pPr marL="342900" indent="-342900" algn="just">
              <a:spcBef>
                <a:spcPts val="600"/>
              </a:spcBef>
              <a:spcAft>
                <a:spcPts val="600"/>
              </a:spcAft>
              <a:buFont typeface="Arial"/>
              <a:buChar char="•"/>
            </a:pPr>
            <a:r>
              <a:rPr lang="en-US" sz="2600" dirty="0" smtClean="0"/>
              <a:t>In other word, access to the contents of a policy may need to be governed by another access control policy.</a:t>
            </a:r>
            <a:endParaRPr lang="en-US" sz="2600" dirty="0"/>
          </a:p>
        </p:txBody>
      </p:sp>
      <p:sp>
        <p:nvSpPr>
          <p:cNvPr id="4" name="Slide Number Placeholder 3"/>
          <p:cNvSpPr>
            <a:spLocks noGrp="1"/>
          </p:cNvSpPr>
          <p:nvPr>
            <p:ph type="sldNum" sz="quarter" idx="12"/>
          </p:nvPr>
        </p:nvSpPr>
        <p:spPr/>
        <p:txBody>
          <a:bodyPr/>
          <a:lstStyle/>
          <a:p>
            <a:fld id="{911E8957-5754-4C19-A51A-9C104D1A0E08}" type="slidenum">
              <a:rPr lang="en-US" smtClean="0"/>
              <a:pPr/>
              <a:t>39</a:t>
            </a:fld>
            <a:endParaRPr lang="en-US" dirty="0"/>
          </a:p>
        </p:txBody>
      </p:sp>
    </p:spTree>
    <p:extLst>
      <p:ext uri="{BB962C8B-B14F-4D97-AF65-F5344CB8AC3E}">
        <p14:creationId xmlns:p14="http://schemas.microsoft.com/office/powerpoint/2010/main" val="34240709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01000" cy="868680"/>
          </a:xfrm>
        </p:spPr>
        <p:txBody>
          <a:bodyPr/>
          <a:lstStyle/>
          <a:p>
            <a:r>
              <a:rPr lang="en-US" sz="3600" b="1" dirty="0" smtClean="0"/>
              <a:t>Trust Management – Basic</a:t>
            </a:r>
            <a:endParaRPr lang="en-US" sz="3600" b="1" dirty="0"/>
          </a:p>
        </p:txBody>
      </p:sp>
      <p:sp>
        <p:nvSpPr>
          <p:cNvPr id="6" name="Content Placeholder 5"/>
          <p:cNvSpPr>
            <a:spLocks noGrp="1"/>
          </p:cNvSpPr>
          <p:nvPr>
            <p:ph idx="1"/>
          </p:nvPr>
        </p:nvSpPr>
        <p:spPr>
          <a:xfrm>
            <a:off x="457200" y="1147920"/>
            <a:ext cx="8001000" cy="5410200"/>
          </a:xfrm>
        </p:spPr>
        <p:txBody>
          <a:bodyPr>
            <a:noAutofit/>
          </a:bodyPr>
          <a:lstStyle/>
          <a:p>
            <a:pPr algn="just"/>
            <a:r>
              <a:rPr lang="en-US" sz="2400" dirty="0" smtClean="0">
                <a:latin typeface="Calibri (body)"/>
                <a:cs typeface="Times New Roman" pitchFamily="18" charset="0"/>
              </a:rPr>
              <a:t>A traditional “</a:t>
            </a:r>
            <a:r>
              <a:rPr lang="en-US" sz="2400" b="1" dirty="0" smtClean="0">
                <a:latin typeface="Calibri (body)"/>
                <a:cs typeface="Times New Roman" pitchFamily="18" charset="0"/>
              </a:rPr>
              <a:t>system-security approach</a:t>
            </a:r>
            <a:r>
              <a:rPr lang="en-US" sz="2400" dirty="0" smtClean="0">
                <a:latin typeface="Calibri (body)"/>
                <a:cs typeface="Times New Roman" pitchFamily="18" charset="0"/>
              </a:rPr>
              <a:t>” to the processing of a signed request for action treats the task as a combination of </a:t>
            </a:r>
            <a:r>
              <a:rPr lang="en-US" sz="2400" i="1" dirty="0" smtClean="0">
                <a:latin typeface="Calibri (body)"/>
                <a:cs typeface="Times New Roman" pitchFamily="18" charset="0"/>
              </a:rPr>
              <a:t>authentication and access control.</a:t>
            </a:r>
          </a:p>
          <a:p>
            <a:pPr algn="just"/>
            <a:r>
              <a:rPr lang="en-US" sz="2400" dirty="0" smtClean="0">
                <a:latin typeface="Calibri (body)"/>
                <a:cs typeface="Times New Roman" pitchFamily="18" charset="0"/>
              </a:rPr>
              <a:t>The receiving system first determines </a:t>
            </a:r>
            <a:r>
              <a:rPr lang="en-US" sz="2400" b="1" i="1" dirty="0" smtClean="0">
                <a:latin typeface="Calibri (body)"/>
                <a:cs typeface="Times New Roman" pitchFamily="18" charset="0"/>
              </a:rPr>
              <a:t>who signed the request </a:t>
            </a:r>
            <a:r>
              <a:rPr lang="en-US" sz="2400" i="1" dirty="0" smtClean="0">
                <a:latin typeface="Calibri (body)"/>
                <a:cs typeface="Times New Roman" pitchFamily="18" charset="0"/>
              </a:rPr>
              <a:t>and </a:t>
            </a:r>
            <a:r>
              <a:rPr lang="en-US" sz="2400" b="1" i="1" dirty="0" smtClean="0">
                <a:latin typeface="Calibri (body)"/>
                <a:cs typeface="Times New Roman" pitchFamily="18" charset="0"/>
              </a:rPr>
              <a:t>then queries </a:t>
            </a:r>
            <a:r>
              <a:rPr lang="en-US" sz="2400" b="1" dirty="0" smtClean="0">
                <a:latin typeface="Calibri (body)"/>
                <a:cs typeface="Times New Roman" pitchFamily="18" charset="0"/>
              </a:rPr>
              <a:t>an internal database to decide </a:t>
            </a:r>
            <a:r>
              <a:rPr lang="en-US" sz="2400" b="1" i="1" dirty="0" smtClean="0">
                <a:latin typeface="Calibri (body)"/>
                <a:cs typeface="Times New Roman" pitchFamily="18" charset="0"/>
              </a:rPr>
              <a:t>whether the signer should be granted access to </a:t>
            </a:r>
            <a:r>
              <a:rPr lang="en-US" sz="2400" b="1" dirty="0" smtClean="0">
                <a:latin typeface="Calibri (body)"/>
                <a:cs typeface="Times New Roman" pitchFamily="18" charset="0"/>
              </a:rPr>
              <a:t>the resources needed to perform the requested action.</a:t>
            </a:r>
            <a:endParaRPr lang="en-US" sz="2400" dirty="0" smtClean="0">
              <a:latin typeface="Calibri (body)"/>
              <a:cs typeface="Times New Roman" pitchFamily="18" charset="0"/>
            </a:endParaRPr>
          </a:p>
          <a:p>
            <a:pPr algn="just"/>
            <a:r>
              <a:rPr lang="en-US" sz="2400" dirty="0" smtClean="0">
                <a:latin typeface="Calibri (body)"/>
                <a:cs typeface="Times New Roman" pitchFamily="18" charset="0"/>
              </a:rPr>
              <a:t>Question- </a:t>
            </a:r>
            <a:r>
              <a:rPr lang="en-US" sz="2400" dirty="0" smtClean="0">
                <a:solidFill>
                  <a:srgbClr val="FF0000"/>
                </a:solidFill>
                <a:latin typeface="Calibri (body)"/>
                <a:cs typeface="Times New Roman" pitchFamily="18" charset="0"/>
              </a:rPr>
              <a:t>“who signed this request?”</a:t>
            </a:r>
          </a:p>
          <a:p>
            <a:pPr algn="just"/>
            <a:r>
              <a:rPr lang="en-US" sz="2400" dirty="0" smtClean="0">
                <a:latin typeface="Calibri (body)"/>
                <a:cs typeface="Times New Roman" pitchFamily="18" charset="0"/>
              </a:rPr>
              <a:t>The </a:t>
            </a:r>
            <a:r>
              <a:rPr lang="en-US" sz="2400" i="1" dirty="0" smtClean="0">
                <a:latin typeface="Calibri (body)"/>
                <a:cs typeface="Times New Roman" pitchFamily="18" charset="0"/>
              </a:rPr>
              <a:t>trust management approach, initiated by Blaze et al. [BFL96], frames the question as </a:t>
            </a:r>
            <a:r>
              <a:rPr lang="en-US" sz="2400" dirty="0" smtClean="0">
                <a:latin typeface="Calibri (body)"/>
                <a:cs typeface="Times New Roman" pitchFamily="18" charset="0"/>
              </a:rPr>
              <a:t>follows: </a:t>
            </a:r>
            <a:r>
              <a:rPr lang="en-US" sz="2400" b="1" dirty="0" smtClean="0">
                <a:latin typeface="Calibri (body)"/>
                <a:cs typeface="Times New Roman" pitchFamily="18" charset="0"/>
              </a:rPr>
              <a:t>“Does the set </a:t>
            </a:r>
            <a:r>
              <a:rPr lang="en-US" sz="2400" b="1" i="1" dirty="0" smtClean="0">
                <a:latin typeface="Calibri (body)"/>
                <a:cs typeface="Times New Roman" pitchFamily="18" charset="0"/>
              </a:rPr>
              <a:t>C of credentials prove that the request r complies with </a:t>
            </a:r>
            <a:r>
              <a:rPr lang="en-US" sz="2400" b="1" dirty="0" smtClean="0">
                <a:latin typeface="Calibri (body)"/>
                <a:cs typeface="Times New Roman" pitchFamily="18" charset="0"/>
              </a:rPr>
              <a:t>the local security </a:t>
            </a:r>
            <a:r>
              <a:rPr lang="en-US" sz="2400" b="1" i="1" dirty="0" smtClean="0">
                <a:latin typeface="Calibri (body)"/>
                <a:cs typeface="Times New Roman" pitchFamily="18" charset="0"/>
              </a:rPr>
              <a:t>policy P?”</a:t>
            </a:r>
            <a:endParaRPr lang="en-US" sz="2400" b="1" dirty="0" smtClean="0">
              <a:latin typeface="Calibri (body)"/>
              <a:cs typeface="Times New Roman" pitchFamily="18" charset="0"/>
            </a:endParaRPr>
          </a:p>
        </p:txBody>
      </p:sp>
      <p:sp>
        <p:nvSpPr>
          <p:cNvPr id="4" name="Slide Number Placeholder 3"/>
          <p:cNvSpPr>
            <a:spLocks noGrp="1"/>
          </p:cNvSpPr>
          <p:nvPr>
            <p:ph type="sldNum" sz="quarter" idx="12"/>
          </p:nvPr>
        </p:nvSpPr>
        <p:spPr/>
        <p:txBody>
          <a:bodyPr/>
          <a:lstStyle/>
          <a:p>
            <a:fld id="{911E8957-5754-4C19-A51A-9C104D1A0E08}" type="slidenum">
              <a:rPr lang="en-US" smtClean="0"/>
              <a:pPr/>
              <a:t>4</a:t>
            </a:fld>
            <a:endParaRPr lang="en-US" dirty="0"/>
          </a:p>
        </p:txBody>
      </p:sp>
    </p:spTree>
    <p:extLst>
      <p:ext uri="{BB962C8B-B14F-4D97-AF65-F5344CB8AC3E}">
        <p14:creationId xmlns:p14="http://schemas.microsoft.com/office/powerpoint/2010/main" val="32607340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3" presetClass="entr" presetSubtype="10" fill="hold"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animEffect transition="in" filter="blinds(horizontal)">
                                      <p:cBhvr>
                                        <p:cTn id="9" dur="500"/>
                                        <p:tgtEl>
                                          <p:spTgt spid="6">
                                            <p:txEl>
                                              <p:pRg st="0" end="0"/>
                                            </p:txEl>
                                          </p:spTgt>
                                        </p:tgtEl>
                                      </p:cBhvr>
                                    </p:animEffect>
                                  </p:childTnLst>
                                </p:cTn>
                              </p:par>
                              <p:par>
                                <p:cTn id="10" presetID="3" presetClass="entr" presetSubtype="10" fill="hold" nodeType="with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blinds(horizontal)">
                                      <p:cBhvr>
                                        <p:cTn id="15" dur="500"/>
                                        <p:tgtEl>
                                          <p:spTgt spid="6">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blinds(horizontal)">
                                      <p:cBhvr>
                                        <p:cTn id="18"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b="1" dirty="0" smtClean="0"/>
              <a:t>Parties in Trust Management</a:t>
            </a:r>
            <a:endParaRPr lang="en-US" sz="3400" b="1" dirty="0"/>
          </a:p>
        </p:txBody>
      </p:sp>
      <p:sp>
        <p:nvSpPr>
          <p:cNvPr id="3" name="Content Placeholder 2"/>
          <p:cNvSpPr>
            <a:spLocks noGrp="1"/>
          </p:cNvSpPr>
          <p:nvPr>
            <p:ph idx="1"/>
          </p:nvPr>
        </p:nvSpPr>
        <p:spPr>
          <a:xfrm>
            <a:off x="457200" y="1219200"/>
            <a:ext cx="8001000" cy="3886200"/>
          </a:xfrm>
        </p:spPr>
        <p:txBody>
          <a:bodyPr>
            <a:noAutofit/>
          </a:bodyPr>
          <a:lstStyle/>
          <a:p>
            <a:pPr marL="344488" indent="-342900">
              <a:buFont typeface="Arial"/>
              <a:buChar char="•"/>
            </a:pPr>
            <a:r>
              <a:rPr lang="en-US" sz="2300" b="1" dirty="0" smtClean="0"/>
              <a:t>Certificate Authority</a:t>
            </a:r>
          </a:p>
          <a:p>
            <a:pPr marL="628650" lvl="1" indent="-342900">
              <a:spcBef>
                <a:spcPts val="600"/>
              </a:spcBef>
              <a:buFont typeface="Arial"/>
              <a:buChar char="•"/>
            </a:pPr>
            <a:r>
              <a:rPr lang="en-US" sz="2300" dirty="0"/>
              <a:t>Cryptographic credentials (X.509, PGP)</a:t>
            </a:r>
          </a:p>
          <a:p>
            <a:pPr marL="628650" lvl="1" indent="-342900">
              <a:spcBef>
                <a:spcPts val="600"/>
              </a:spcBef>
              <a:buFont typeface="Arial"/>
              <a:buChar char="•"/>
            </a:pPr>
            <a:r>
              <a:rPr lang="en-US" sz="2300" dirty="0"/>
              <a:t>Digital Certificate &amp; Digital </a:t>
            </a:r>
            <a:r>
              <a:rPr lang="en-US" sz="2300" dirty="0" smtClean="0"/>
              <a:t>Signature</a:t>
            </a:r>
            <a:endParaRPr lang="en-US" sz="2300" b="1" dirty="0" smtClean="0"/>
          </a:p>
          <a:p>
            <a:pPr marL="344488" indent="-342900">
              <a:buFont typeface="Arial"/>
              <a:buChar char="•"/>
            </a:pPr>
            <a:r>
              <a:rPr lang="en-US" sz="2300" b="1" dirty="0" smtClean="0"/>
              <a:t>Resource requester</a:t>
            </a:r>
          </a:p>
          <a:p>
            <a:pPr marL="628650" lvl="1" indent="-342900">
              <a:spcBef>
                <a:spcPts val="600"/>
              </a:spcBef>
              <a:buFont typeface="Arial"/>
              <a:buChar char="•"/>
            </a:pPr>
            <a:r>
              <a:rPr lang="en-US" sz="2300" dirty="0" smtClean="0"/>
              <a:t>Cryptographic credentials (X.509, PGP)</a:t>
            </a:r>
          </a:p>
          <a:p>
            <a:pPr marL="628650" lvl="1" indent="-342900">
              <a:spcBef>
                <a:spcPts val="600"/>
              </a:spcBef>
              <a:buFont typeface="Arial"/>
              <a:buChar char="•"/>
            </a:pPr>
            <a:r>
              <a:rPr lang="en-US" sz="2300" dirty="0" smtClean="0"/>
              <a:t>Digital Certificate &amp; Digital Signature</a:t>
            </a:r>
          </a:p>
          <a:p>
            <a:pPr marL="344488" indent="-342900">
              <a:buFont typeface="Arial"/>
              <a:buChar char="•"/>
            </a:pPr>
            <a:r>
              <a:rPr lang="en-US" sz="2300" b="1" dirty="0" smtClean="0"/>
              <a:t>Resource Provider</a:t>
            </a:r>
          </a:p>
          <a:p>
            <a:pPr marL="628650" lvl="1" indent="-342900">
              <a:spcBef>
                <a:spcPts val="600"/>
              </a:spcBef>
              <a:buFont typeface="Arial"/>
              <a:buChar char="•"/>
            </a:pPr>
            <a:r>
              <a:rPr lang="en-US" sz="2300" dirty="0"/>
              <a:t>Cryptographic credentials (X.509, PGP)</a:t>
            </a:r>
          </a:p>
          <a:p>
            <a:pPr marL="628650" lvl="1" indent="-342900">
              <a:spcBef>
                <a:spcPts val="600"/>
              </a:spcBef>
              <a:buFont typeface="Arial"/>
              <a:buChar char="•"/>
            </a:pPr>
            <a:r>
              <a:rPr lang="en-US" sz="2300" dirty="0"/>
              <a:t>Digital Certificate &amp; Digital Signature</a:t>
            </a:r>
          </a:p>
          <a:p>
            <a:pPr marL="628650" lvl="1" indent="-342900">
              <a:spcBef>
                <a:spcPts val="600"/>
              </a:spcBef>
              <a:buFont typeface="Arial"/>
              <a:buChar char="•"/>
            </a:pPr>
            <a:r>
              <a:rPr lang="en-US" sz="2300" dirty="0" smtClean="0"/>
              <a:t>Resource</a:t>
            </a:r>
          </a:p>
          <a:p>
            <a:pPr marL="628650" lvl="1" indent="-342900">
              <a:spcBef>
                <a:spcPts val="600"/>
              </a:spcBef>
              <a:buFont typeface="Arial"/>
              <a:buChar char="•"/>
            </a:pPr>
            <a:r>
              <a:rPr lang="en-US" sz="2300" dirty="0" smtClean="0"/>
              <a:t>Security Policy that governs the access to the resource</a:t>
            </a:r>
          </a:p>
        </p:txBody>
      </p:sp>
      <p:sp>
        <p:nvSpPr>
          <p:cNvPr id="4" name="Slide Number Placeholder 3"/>
          <p:cNvSpPr>
            <a:spLocks noGrp="1"/>
          </p:cNvSpPr>
          <p:nvPr>
            <p:ph type="sldNum" sz="quarter" idx="12"/>
          </p:nvPr>
        </p:nvSpPr>
        <p:spPr/>
        <p:txBody>
          <a:bodyPr/>
          <a:lstStyle/>
          <a:p>
            <a:fld id="{911E8957-5754-4C19-A51A-9C104D1A0E08}" type="slidenum">
              <a:rPr lang="en-US" smtClean="0"/>
              <a:pPr/>
              <a:t>40</a:t>
            </a:fld>
            <a:endParaRPr lang="en-US" dirty="0"/>
          </a:p>
        </p:txBody>
      </p:sp>
    </p:spTree>
    <p:extLst>
      <p:ext uri="{BB962C8B-B14F-4D97-AF65-F5344CB8AC3E}">
        <p14:creationId xmlns:p14="http://schemas.microsoft.com/office/powerpoint/2010/main" val="5280274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linds(horizontal)">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blinds(horizontal)">
                                      <p:cBhvr>
                                        <p:cTn id="33" dur="500"/>
                                        <p:tgtEl>
                                          <p:spTgt spid="3">
                                            <p:txEl>
                                              <p:pRg st="6" end="6"/>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blinds(horizontal)">
                                      <p:cBhvr>
                                        <p:cTn id="36" dur="500"/>
                                        <p:tgtEl>
                                          <p:spTgt spid="3">
                                            <p:txEl>
                                              <p:pRg st="9" end="9"/>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blinds(horizontal)">
                                      <p:cBhvr>
                                        <p:cTn id="39" dur="500"/>
                                        <p:tgtEl>
                                          <p:spTgt spid="3">
                                            <p:txEl>
                                              <p:pRg st="7" end="7"/>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blinds(horizontal)">
                                      <p:cBhvr>
                                        <p:cTn id="42" dur="500"/>
                                        <p:tgtEl>
                                          <p:spTgt spid="3">
                                            <p:txEl>
                                              <p:pRg st="8" end="8"/>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blinds(horizontal)">
                                      <p:cBhvr>
                                        <p:cTn id="45"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b="1" dirty="0" smtClean="0"/>
              <a:t>Trust Negotiation</a:t>
            </a:r>
            <a:endParaRPr lang="en-US" sz="3400" b="1" dirty="0"/>
          </a:p>
        </p:txBody>
      </p:sp>
      <p:sp>
        <p:nvSpPr>
          <p:cNvPr id="6" name="Content Placeholder 5"/>
          <p:cNvSpPr>
            <a:spLocks noGrp="1"/>
          </p:cNvSpPr>
          <p:nvPr>
            <p:ph idx="1"/>
          </p:nvPr>
        </p:nvSpPr>
        <p:spPr>
          <a:xfrm>
            <a:off x="457200" y="1295400"/>
            <a:ext cx="7620000" cy="5105400"/>
          </a:xfrm>
        </p:spPr>
        <p:txBody>
          <a:bodyPr>
            <a:normAutofit/>
          </a:bodyPr>
          <a:lstStyle/>
          <a:p>
            <a:pPr lvl="1" algn="just"/>
            <a:r>
              <a:rPr lang="en-US" sz="2400" dirty="0" smtClean="0"/>
              <a:t>An </a:t>
            </a:r>
            <a:r>
              <a:rPr lang="en-US" sz="2400" dirty="0"/>
              <a:t>automated approach </a:t>
            </a:r>
            <a:r>
              <a:rPr lang="en-US" sz="2400" b="1" dirty="0"/>
              <a:t>to establish bilateral trust</a:t>
            </a:r>
            <a:r>
              <a:rPr lang="en-US" sz="2400" dirty="0"/>
              <a:t> between two parties </a:t>
            </a:r>
            <a:r>
              <a:rPr lang="en-US" sz="2400" b="1" dirty="0"/>
              <a:t>at run time</a:t>
            </a:r>
            <a:r>
              <a:rPr lang="en-US" sz="2400" b="1" dirty="0" smtClean="0"/>
              <a:t>.</a:t>
            </a:r>
          </a:p>
          <a:p>
            <a:pPr lvl="1" algn="just"/>
            <a:endParaRPr lang="en-US" sz="2400" b="1" dirty="0"/>
          </a:p>
          <a:p>
            <a:pPr lvl="1" algn="just"/>
            <a:r>
              <a:rPr lang="en-US" sz="2400" dirty="0" smtClean="0"/>
              <a:t>Gradually disclosure of information by both parties to establish the trust being guided by information disclosure policy of both parties.</a:t>
            </a:r>
          </a:p>
          <a:p>
            <a:pPr lvl="1" algn="just"/>
            <a:endParaRPr lang="en-US" sz="2400" dirty="0" smtClean="0"/>
          </a:p>
          <a:p>
            <a:pPr lvl="1" algn="just"/>
            <a:r>
              <a:rPr lang="en-US" sz="2400" dirty="0" smtClean="0"/>
              <a:t>A</a:t>
            </a:r>
            <a:r>
              <a:rPr lang="en-US" sz="2400" b="1" dirty="0" smtClean="0"/>
              <a:t> process of credential exchange</a:t>
            </a:r>
            <a:r>
              <a:rPr lang="en-US" sz="2400" dirty="0" smtClean="0"/>
              <a:t> in which both parties seek to enable a positive authorization decision for the main resource requester, while also supporting the additional authorization decisions that may be necessary to achieve this.</a:t>
            </a:r>
          </a:p>
        </p:txBody>
      </p:sp>
      <p:sp>
        <p:nvSpPr>
          <p:cNvPr id="4" name="Slide Number Placeholder 3"/>
          <p:cNvSpPr>
            <a:spLocks noGrp="1"/>
          </p:cNvSpPr>
          <p:nvPr>
            <p:ph type="sldNum" sz="quarter" idx="12"/>
          </p:nvPr>
        </p:nvSpPr>
        <p:spPr/>
        <p:txBody>
          <a:bodyPr/>
          <a:lstStyle/>
          <a:p>
            <a:fld id="{911E8957-5754-4C19-A51A-9C104D1A0E08}" type="slidenum">
              <a:rPr lang="en-US" smtClean="0"/>
              <a:pPr/>
              <a:t>41</a:t>
            </a:fld>
            <a:endParaRPr lang="en-US" dirty="0"/>
          </a:p>
        </p:txBody>
      </p:sp>
    </p:spTree>
    <p:extLst>
      <p:ext uri="{BB962C8B-B14F-4D97-AF65-F5344CB8AC3E}">
        <p14:creationId xmlns:p14="http://schemas.microsoft.com/office/powerpoint/2010/main" val="9735833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blinds(horizontal)">
                                      <p:cBhvr>
                                        <p:cTn id="7" dur="500"/>
                                        <p:tgtEl>
                                          <p:spTgt spid="6">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blinds(horizontal)">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b="1" dirty="0" smtClean="0"/>
              <a:t>Trust Negotiation</a:t>
            </a:r>
            <a:endParaRPr lang="en-US" sz="3400" b="1" dirty="0"/>
          </a:p>
        </p:txBody>
      </p:sp>
      <p:pic>
        <p:nvPicPr>
          <p:cNvPr id="5" name="Content Placeholder 4"/>
          <p:cNvPicPr>
            <a:picLocks noGrp="1" noChangeAspect="1"/>
          </p:cNvPicPr>
          <p:nvPr>
            <p:ph idx="1"/>
          </p:nvPr>
        </p:nvPicPr>
        <p:blipFill>
          <a:blip r:embed="rId2"/>
          <a:srcRect t="8700" b="8700"/>
          <a:stretch>
            <a:fillRect/>
          </a:stretch>
        </p:blipFill>
        <p:spPr>
          <a:xfrm>
            <a:off x="457200" y="1295400"/>
            <a:ext cx="7620000" cy="5334000"/>
          </a:xfrm>
        </p:spPr>
      </p:pic>
      <p:sp>
        <p:nvSpPr>
          <p:cNvPr id="6" name="TextBox 5"/>
          <p:cNvSpPr txBox="1"/>
          <p:nvPr/>
        </p:nvSpPr>
        <p:spPr>
          <a:xfrm>
            <a:off x="838200" y="990600"/>
            <a:ext cx="7162800" cy="369332"/>
          </a:xfrm>
          <a:prstGeom prst="rect">
            <a:avLst/>
          </a:prstGeom>
          <a:noFill/>
        </p:spPr>
        <p:txBody>
          <a:bodyPr wrap="square" rtlCol="0">
            <a:spAutoFit/>
          </a:bodyPr>
          <a:lstStyle/>
          <a:p>
            <a:r>
              <a:rPr lang="en-US" dirty="0" smtClean="0"/>
              <a:t>Alice                                                                                            Bob’s Pharmacy</a:t>
            </a:r>
            <a:endParaRPr lang="en-US" dirty="0"/>
          </a:p>
        </p:txBody>
      </p:sp>
      <p:sp>
        <p:nvSpPr>
          <p:cNvPr id="7" name="Slide Number Placeholder 6"/>
          <p:cNvSpPr>
            <a:spLocks noGrp="1"/>
          </p:cNvSpPr>
          <p:nvPr>
            <p:ph type="sldNum" sz="quarter" idx="12"/>
          </p:nvPr>
        </p:nvSpPr>
        <p:spPr/>
        <p:txBody>
          <a:bodyPr/>
          <a:lstStyle/>
          <a:p>
            <a:fld id="{911E8957-5754-4C19-A51A-9C104D1A0E08}" type="slidenum">
              <a:rPr lang="en-US" smtClean="0"/>
              <a:pPr/>
              <a:t>42</a:t>
            </a:fld>
            <a:endParaRPr lang="en-US" dirty="0"/>
          </a:p>
        </p:txBody>
      </p:sp>
    </p:spTree>
    <p:extLst>
      <p:ext uri="{BB962C8B-B14F-4D97-AF65-F5344CB8AC3E}">
        <p14:creationId xmlns:p14="http://schemas.microsoft.com/office/powerpoint/2010/main" val="14275976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b="1" dirty="0" smtClean="0"/>
              <a:t>Language for TM System</a:t>
            </a:r>
            <a:endParaRPr lang="en-US" sz="3400" b="1" dirty="0"/>
          </a:p>
        </p:txBody>
      </p:sp>
      <p:sp>
        <p:nvSpPr>
          <p:cNvPr id="6" name="Content Placeholder 5"/>
          <p:cNvSpPr>
            <a:spLocks noGrp="1"/>
          </p:cNvSpPr>
          <p:nvPr>
            <p:ph idx="1"/>
          </p:nvPr>
        </p:nvSpPr>
        <p:spPr>
          <a:xfrm>
            <a:off x="457200" y="1295400"/>
            <a:ext cx="7620000" cy="5105400"/>
          </a:xfrm>
        </p:spPr>
        <p:txBody>
          <a:bodyPr>
            <a:normAutofit/>
          </a:bodyPr>
          <a:lstStyle/>
          <a:p>
            <a:pPr marL="103187" lvl="1" indent="0" algn="just">
              <a:buNone/>
            </a:pPr>
            <a:r>
              <a:rPr lang="en-US" sz="2800" b="1" dirty="0" err="1" smtClean="0"/>
              <a:t>Datalog</a:t>
            </a:r>
            <a:endParaRPr lang="en-US" sz="2800" b="1" dirty="0" smtClean="0"/>
          </a:p>
          <a:p>
            <a:pPr lvl="1" algn="just"/>
            <a:r>
              <a:rPr lang="en-US" sz="2400" dirty="0" smtClean="0"/>
              <a:t>a language used extensively in deductive database systems.</a:t>
            </a:r>
          </a:p>
          <a:p>
            <a:pPr lvl="1" algn="just"/>
            <a:r>
              <a:rPr lang="en-US" sz="2400" dirty="0" smtClean="0"/>
              <a:t>Authorization decisions are obtained by evaluating a query involving the client and the requested resource.</a:t>
            </a:r>
          </a:p>
          <a:p>
            <a:pPr lvl="1" algn="just"/>
            <a:r>
              <a:rPr lang="en-US" sz="2400" dirty="0" smtClean="0"/>
              <a:t>Evaluation in general requires collecting data and rules from distributed repositories.</a:t>
            </a:r>
          </a:p>
          <a:p>
            <a:pPr lvl="1" algn="just"/>
            <a:endParaRPr lang="en-US" dirty="0" smtClean="0"/>
          </a:p>
        </p:txBody>
      </p:sp>
      <p:sp>
        <p:nvSpPr>
          <p:cNvPr id="4" name="Slide Number Placeholder 3"/>
          <p:cNvSpPr>
            <a:spLocks noGrp="1"/>
          </p:cNvSpPr>
          <p:nvPr>
            <p:ph type="sldNum" sz="quarter" idx="12"/>
          </p:nvPr>
        </p:nvSpPr>
        <p:spPr/>
        <p:txBody>
          <a:bodyPr/>
          <a:lstStyle/>
          <a:p>
            <a:fld id="{911E8957-5754-4C19-A51A-9C104D1A0E08}" type="slidenum">
              <a:rPr lang="en-US" smtClean="0"/>
              <a:pPr/>
              <a:t>43</a:t>
            </a:fld>
            <a:endParaRPr lang="en-US" dirty="0"/>
          </a:p>
        </p:txBody>
      </p:sp>
    </p:spTree>
    <p:extLst>
      <p:ext uri="{BB962C8B-B14F-4D97-AF65-F5344CB8AC3E}">
        <p14:creationId xmlns:p14="http://schemas.microsoft.com/office/powerpoint/2010/main" val="16414410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blinds(horizontal)">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1096962"/>
          </a:xfrm>
        </p:spPr>
        <p:txBody>
          <a:bodyPr/>
          <a:lstStyle/>
          <a:p>
            <a:r>
              <a:rPr lang="en-US" sz="3400" b="1" dirty="0" smtClean="0"/>
              <a:t>Trust Management Approaches</a:t>
            </a:r>
            <a:endParaRPr lang="en-US" sz="3400" b="1" dirty="0"/>
          </a:p>
        </p:txBody>
      </p:sp>
      <p:sp>
        <p:nvSpPr>
          <p:cNvPr id="3" name="Content Placeholder 2"/>
          <p:cNvSpPr>
            <a:spLocks noGrp="1"/>
          </p:cNvSpPr>
          <p:nvPr>
            <p:ph idx="1"/>
          </p:nvPr>
        </p:nvSpPr>
        <p:spPr>
          <a:xfrm>
            <a:off x="1143000" y="1600200"/>
            <a:ext cx="4267200" cy="2362200"/>
          </a:xfrm>
        </p:spPr>
        <p:txBody>
          <a:bodyPr>
            <a:noAutofit/>
          </a:bodyPr>
          <a:lstStyle/>
          <a:p>
            <a:pPr marL="344488" indent="-342900">
              <a:buFont typeface="Arial"/>
              <a:buChar char="•"/>
            </a:pPr>
            <a:r>
              <a:rPr lang="en-US" sz="3200" dirty="0" err="1" smtClean="0"/>
              <a:t>PolicyMaker</a:t>
            </a:r>
            <a:endParaRPr lang="en-US" sz="3200" dirty="0" smtClean="0"/>
          </a:p>
          <a:p>
            <a:pPr marL="344488" indent="-342900">
              <a:buFont typeface="Arial"/>
              <a:buChar char="•"/>
            </a:pPr>
            <a:r>
              <a:rPr lang="en-US" sz="3200" dirty="0" err="1" smtClean="0"/>
              <a:t>KeyNote</a:t>
            </a:r>
            <a:endParaRPr lang="en-US" sz="3200" dirty="0" smtClean="0"/>
          </a:p>
        </p:txBody>
      </p:sp>
      <p:sp>
        <p:nvSpPr>
          <p:cNvPr id="4" name="Slide Number Placeholder 3"/>
          <p:cNvSpPr>
            <a:spLocks noGrp="1"/>
          </p:cNvSpPr>
          <p:nvPr>
            <p:ph type="sldNum" sz="quarter" idx="12"/>
          </p:nvPr>
        </p:nvSpPr>
        <p:spPr/>
        <p:txBody>
          <a:bodyPr/>
          <a:lstStyle/>
          <a:p>
            <a:fld id="{911E8957-5754-4C19-A51A-9C104D1A0E08}" type="slidenum">
              <a:rPr lang="en-US" smtClean="0"/>
              <a:pPr/>
              <a:t>44</a:t>
            </a:fld>
            <a:endParaRPr lang="en-US" dirty="0"/>
          </a:p>
        </p:txBody>
      </p:sp>
    </p:spTree>
    <p:extLst>
      <p:ext uri="{BB962C8B-B14F-4D97-AF65-F5344CB8AC3E}">
        <p14:creationId xmlns:p14="http://schemas.microsoft.com/office/powerpoint/2010/main" val="40314804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b="1" dirty="0" err="1" smtClean="0"/>
              <a:t>PolicyMaker</a:t>
            </a:r>
            <a:r>
              <a:rPr lang="en-US" sz="3400" b="1" dirty="0" smtClean="0"/>
              <a:t> – First TM System</a:t>
            </a:r>
            <a:endParaRPr lang="en-US" sz="3400" b="1" dirty="0"/>
          </a:p>
        </p:txBody>
      </p:sp>
      <p:sp>
        <p:nvSpPr>
          <p:cNvPr id="3" name="Content Placeholder 2"/>
          <p:cNvSpPr>
            <a:spLocks noGrp="1"/>
          </p:cNvSpPr>
          <p:nvPr>
            <p:ph idx="1"/>
          </p:nvPr>
        </p:nvSpPr>
        <p:spPr>
          <a:xfrm>
            <a:off x="381000" y="1066800"/>
            <a:ext cx="8229600" cy="5638800"/>
          </a:xfrm>
        </p:spPr>
        <p:txBody>
          <a:bodyPr>
            <a:noAutofit/>
          </a:bodyPr>
          <a:lstStyle/>
          <a:p>
            <a:pPr algn="just"/>
            <a:r>
              <a:rPr lang="en-US" sz="2800" b="1" dirty="0" smtClean="0"/>
              <a:t>General principles of </a:t>
            </a:r>
            <a:r>
              <a:rPr lang="en-US" sz="2800" b="1" dirty="0" err="1" smtClean="0"/>
              <a:t>PolicyMaker</a:t>
            </a:r>
            <a:r>
              <a:rPr lang="en-US" sz="2800" b="1" dirty="0" smtClean="0"/>
              <a:t> TM System</a:t>
            </a:r>
          </a:p>
          <a:p>
            <a:pPr marL="344488" indent="-342900" algn="just">
              <a:buFont typeface="Arial"/>
              <a:buChar char="•"/>
            </a:pPr>
            <a:r>
              <a:rPr lang="en-US" sz="2600" b="1" dirty="0" smtClean="0"/>
              <a:t>Unified mechanism:</a:t>
            </a:r>
            <a:r>
              <a:rPr lang="en-US" sz="2600" dirty="0" smtClean="0"/>
              <a:t> Policies, credentials and trust relationships are expressed as programs (or part of programs) in a safe programming language.</a:t>
            </a:r>
          </a:p>
          <a:p>
            <a:pPr marL="344488" indent="-342900" algn="just">
              <a:buFont typeface="Arial"/>
              <a:buChar char="•"/>
            </a:pPr>
            <a:r>
              <a:rPr lang="en-US" sz="2600" b="1" dirty="0" smtClean="0"/>
              <a:t>Flexibility:</a:t>
            </a:r>
            <a:r>
              <a:rPr lang="en-US" sz="2600" dirty="0" smtClean="0"/>
              <a:t> can support the complex trust relationship that can occur in the very large network applications.</a:t>
            </a:r>
          </a:p>
          <a:p>
            <a:pPr marL="344488" indent="-342900" algn="just">
              <a:buFont typeface="Arial"/>
              <a:buChar char="•"/>
            </a:pPr>
            <a:r>
              <a:rPr lang="en-US" sz="2600" b="1" dirty="0" smtClean="0"/>
              <a:t>Locality of control:</a:t>
            </a:r>
            <a:r>
              <a:rPr lang="en-US" sz="2600" dirty="0" smtClean="0"/>
              <a:t> Each party can decide in each circumstance whether to accept the credentials presented by the second party.</a:t>
            </a:r>
          </a:p>
          <a:p>
            <a:pPr marL="344488" indent="-342900" algn="just">
              <a:buFont typeface="Arial"/>
              <a:buChar char="•"/>
            </a:pPr>
            <a:r>
              <a:rPr lang="en-US" sz="2600" b="1" dirty="0" smtClean="0"/>
              <a:t>Separation of mechanism from policy:</a:t>
            </a:r>
            <a:r>
              <a:rPr lang="en-US" sz="2600" dirty="0" smtClean="0"/>
              <a:t> The mechanism for verifying credentials does not depend on the credentials themselves.</a:t>
            </a:r>
          </a:p>
        </p:txBody>
      </p:sp>
      <p:sp>
        <p:nvSpPr>
          <p:cNvPr id="4" name="Slide Number Placeholder 3"/>
          <p:cNvSpPr>
            <a:spLocks noGrp="1"/>
          </p:cNvSpPr>
          <p:nvPr>
            <p:ph type="sldNum" sz="quarter" idx="12"/>
          </p:nvPr>
        </p:nvSpPr>
        <p:spPr/>
        <p:txBody>
          <a:bodyPr/>
          <a:lstStyle/>
          <a:p>
            <a:fld id="{911E8957-5754-4C19-A51A-9C104D1A0E08}" type="slidenum">
              <a:rPr lang="en-US" smtClean="0"/>
              <a:pPr/>
              <a:t>45</a:t>
            </a:fld>
            <a:endParaRPr lang="en-US" dirty="0"/>
          </a:p>
        </p:txBody>
      </p:sp>
    </p:spTree>
    <p:extLst>
      <p:ext uri="{BB962C8B-B14F-4D97-AF65-F5344CB8AC3E}">
        <p14:creationId xmlns:p14="http://schemas.microsoft.com/office/powerpoint/2010/main" val="27799552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b="1" dirty="0" err="1" smtClean="0"/>
              <a:t>PolicyMaker</a:t>
            </a:r>
            <a:r>
              <a:rPr lang="en-US" sz="3400" b="1" dirty="0" smtClean="0"/>
              <a:t> – First TM System</a:t>
            </a:r>
            <a:endParaRPr lang="en-US" sz="3400" b="1" dirty="0"/>
          </a:p>
        </p:txBody>
      </p:sp>
      <p:sp>
        <p:nvSpPr>
          <p:cNvPr id="5" name="TextBox 4"/>
          <p:cNvSpPr txBox="1"/>
          <p:nvPr/>
        </p:nvSpPr>
        <p:spPr>
          <a:xfrm>
            <a:off x="1143000" y="3219271"/>
            <a:ext cx="1447800" cy="1200329"/>
          </a:xfrm>
          <a:prstGeom prst="rect">
            <a:avLst/>
          </a:prstGeom>
          <a:noFill/>
          <a:ln>
            <a:solidFill>
              <a:schemeClr val="tx1"/>
            </a:solidFill>
          </a:ln>
        </p:spPr>
        <p:txBody>
          <a:bodyPr wrap="square" rtlCol="0">
            <a:spAutoFit/>
          </a:bodyPr>
          <a:lstStyle/>
          <a:p>
            <a:r>
              <a:rPr lang="en-US" dirty="0" smtClean="0"/>
              <a:t>Application that handles access request</a:t>
            </a:r>
            <a:endParaRPr lang="en-US" dirty="0"/>
          </a:p>
        </p:txBody>
      </p:sp>
      <p:sp>
        <p:nvSpPr>
          <p:cNvPr id="6" name="TextBox 5"/>
          <p:cNvSpPr txBox="1"/>
          <p:nvPr/>
        </p:nvSpPr>
        <p:spPr>
          <a:xfrm>
            <a:off x="6934200" y="3773269"/>
            <a:ext cx="1447800" cy="646331"/>
          </a:xfrm>
          <a:prstGeom prst="rect">
            <a:avLst/>
          </a:prstGeom>
          <a:noFill/>
          <a:ln>
            <a:solidFill>
              <a:schemeClr val="tx1"/>
            </a:solidFill>
          </a:ln>
        </p:spPr>
        <p:txBody>
          <a:bodyPr wrap="square" rtlCol="0">
            <a:spAutoFit/>
          </a:bodyPr>
          <a:lstStyle/>
          <a:p>
            <a:r>
              <a:rPr lang="en-US" dirty="0" err="1" smtClean="0"/>
              <a:t>PolicyMaker</a:t>
            </a:r>
            <a:r>
              <a:rPr lang="en-US" dirty="0" smtClean="0"/>
              <a:t> TM System</a:t>
            </a:r>
            <a:endParaRPr lang="en-US" dirty="0"/>
          </a:p>
        </p:txBody>
      </p:sp>
      <p:sp>
        <p:nvSpPr>
          <p:cNvPr id="7" name="TextBox 6"/>
          <p:cNvSpPr txBox="1"/>
          <p:nvPr/>
        </p:nvSpPr>
        <p:spPr>
          <a:xfrm>
            <a:off x="1143000" y="1371600"/>
            <a:ext cx="1447800" cy="646331"/>
          </a:xfrm>
          <a:prstGeom prst="rect">
            <a:avLst/>
          </a:prstGeom>
          <a:noFill/>
          <a:ln>
            <a:solidFill>
              <a:schemeClr val="tx1"/>
            </a:solidFill>
          </a:ln>
        </p:spPr>
        <p:txBody>
          <a:bodyPr wrap="square" rtlCol="0">
            <a:spAutoFit/>
          </a:bodyPr>
          <a:lstStyle/>
          <a:p>
            <a:r>
              <a:rPr lang="en-US" dirty="0" smtClean="0"/>
              <a:t>Client request</a:t>
            </a:r>
            <a:endParaRPr lang="en-US" dirty="0"/>
          </a:p>
        </p:txBody>
      </p:sp>
      <p:cxnSp>
        <p:nvCxnSpPr>
          <p:cNvPr id="9" name="Straight Arrow Connector 8"/>
          <p:cNvCxnSpPr>
            <a:stCxn id="7" idx="2"/>
            <a:endCxn id="5" idx="0"/>
          </p:cNvCxnSpPr>
          <p:nvPr/>
        </p:nvCxnSpPr>
        <p:spPr>
          <a:xfrm>
            <a:off x="1866900" y="2017931"/>
            <a:ext cx="0" cy="12013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2590800" y="3962400"/>
            <a:ext cx="4343400" cy="76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2667000" y="3581400"/>
            <a:ext cx="4343400" cy="338554"/>
          </a:xfrm>
          <a:prstGeom prst="rect">
            <a:avLst/>
          </a:prstGeom>
          <a:noFill/>
        </p:spPr>
        <p:txBody>
          <a:bodyPr wrap="square" rtlCol="0">
            <a:spAutoFit/>
          </a:bodyPr>
          <a:lstStyle/>
          <a:p>
            <a:r>
              <a:rPr lang="en-US" sz="1600" dirty="0" smtClean="0"/>
              <a:t>A request (action), a policy &amp; a set of credentials</a:t>
            </a:r>
            <a:endParaRPr lang="en-US" sz="1600" dirty="0"/>
          </a:p>
        </p:txBody>
      </p:sp>
      <p:cxnSp>
        <p:nvCxnSpPr>
          <p:cNvPr id="18" name="Straight Arrow Connector 17"/>
          <p:cNvCxnSpPr>
            <a:stCxn id="6" idx="1"/>
          </p:cNvCxnSpPr>
          <p:nvPr/>
        </p:nvCxnSpPr>
        <p:spPr>
          <a:xfrm rot="10800000" flipV="1">
            <a:off x="2590800" y="4096434"/>
            <a:ext cx="4343400" cy="945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3429000" y="4114800"/>
            <a:ext cx="1219200" cy="461665"/>
          </a:xfrm>
          <a:prstGeom prst="rect">
            <a:avLst/>
          </a:prstGeom>
          <a:noFill/>
        </p:spPr>
        <p:txBody>
          <a:bodyPr wrap="square" rtlCol="0">
            <a:spAutoFit/>
          </a:bodyPr>
          <a:lstStyle/>
          <a:p>
            <a:r>
              <a:rPr lang="en-US" sz="2400" dirty="0" smtClean="0"/>
              <a:t>Yes/no</a:t>
            </a:r>
            <a:endParaRPr lang="en-US" sz="2400" dirty="0"/>
          </a:p>
        </p:txBody>
      </p:sp>
      <p:sp>
        <p:nvSpPr>
          <p:cNvPr id="20" name="TextBox 19"/>
          <p:cNvSpPr txBox="1"/>
          <p:nvPr/>
        </p:nvSpPr>
        <p:spPr>
          <a:xfrm rot="18234248">
            <a:off x="1964812" y="2166635"/>
            <a:ext cx="2057400" cy="338554"/>
          </a:xfrm>
          <a:prstGeom prst="rect">
            <a:avLst/>
          </a:prstGeom>
          <a:noFill/>
        </p:spPr>
        <p:txBody>
          <a:bodyPr wrap="square" rtlCol="0">
            <a:spAutoFit/>
          </a:bodyPr>
          <a:lstStyle/>
          <a:p>
            <a:r>
              <a:rPr lang="en-US" sz="1600" dirty="0" smtClean="0"/>
              <a:t>Credential verification</a:t>
            </a:r>
            <a:endParaRPr lang="en-US" sz="1600" dirty="0"/>
          </a:p>
        </p:txBody>
      </p:sp>
      <p:sp>
        <p:nvSpPr>
          <p:cNvPr id="24" name="TextBox 23"/>
          <p:cNvSpPr txBox="1"/>
          <p:nvPr/>
        </p:nvSpPr>
        <p:spPr>
          <a:xfrm>
            <a:off x="304800" y="2209800"/>
            <a:ext cx="1828800" cy="830997"/>
          </a:xfrm>
          <a:prstGeom prst="rect">
            <a:avLst/>
          </a:prstGeom>
          <a:noFill/>
        </p:spPr>
        <p:txBody>
          <a:bodyPr wrap="square" rtlCol="0">
            <a:spAutoFit/>
          </a:bodyPr>
          <a:lstStyle/>
          <a:p>
            <a:r>
              <a:rPr lang="en-US" sz="1600" dirty="0" smtClean="0"/>
              <a:t>Certificate with action privilege</a:t>
            </a:r>
          </a:p>
          <a:p>
            <a:r>
              <a:rPr lang="en-US" sz="1600" dirty="0" smtClean="0"/>
              <a:t>+ request</a:t>
            </a:r>
            <a:endParaRPr lang="en-US" sz="1600" dirty="0"/>
          </a:p>
        </p:txBody>
      </p:sp>
      <p:sp>
        <p:nvSpPr>
          <p:cNvPr id="25" name="TextBox 24"/>
          <p:cNvSpPr txBox="1"/>
          <p:nvPr/>
        </p:nvSpPr>
        <p:spPr>
          <a:xfrm>
            <a:off x="3657600" y="1219200"/>
            <a:ext cx="533400" cy="381000"/>
          </a:xfrm>
          <a:prstGeom prst="rect">
            <a:avLst/>
          </a:prstGeom>
          <a:noFill/>
          <a:ln>
            <a:solidFill>
              <a:schemeClr val="tx1"/>
            </a:solidFill>
          </a:ln>
        </p:spPr>
        <p:txBody>
          <a:bodyPr wrap="square" rtlCol="0">
            <a:spAutoFit/>
          </a:bodyPr>
          <a:lstStyle/>
          <a:p>
            <a:r>
              <a:rPr lang="en-US" dirty="0" smtClean="0"/>
              <a:t>CA</a:t>
            </a:r>
            <a:endParaRPr lang="en-US" dirty="0"/>
          </a:p>
        </p:txBody>
      </p:sp>
      <p:cxnSp>
        <p:nvCxnSpPr>
          <p:cNvPr id="27" name="Straight Arrow Connector 26"/>
          <p:cNvCxnSpPr/>
          <p:nvPr/>
        </p:nvCxnSpPr>
        <p:spPr>
          <a:xfrm flipV="1">
            <a:off x="2590800" y="1600200"/>
            <a:ext cx="1066800" cy="16002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838200" y="4648200"/>
            <a:ext cx="4343400" cy="1754327"/>
          </a:xfrm>
          <a:prstGeom prst="rect">
            <a:avLst/>
          </a:prstGeom>
          <a:noFill/>
        </p:spPr>
        <p:txBody>
          <a:bodyPr wrap="square" rtlCol="0">
            <a:spAutoFit/>
          </a:bodyPr>
          <a:lstStyle/>
          <a:p>
            <a:r>
              <a:rPr lang="en-US" b="1" dirty="0" smtClean="0"/>
              <a:t>Tasks</a:t>
            </a:r>
            <a:r>
              <a:rPr lang="en-US" dirty="0" smtClean="0"/>
              <a:t>: </a:t>
            </a:r>
          </a:p>
          <a:p>
            <a:pPr marL="400050" indent="-400050">
              <a:buAutoNum type="romanLcParenBoth"/>
            </a:pPr>
            <a:r>
              <a:rPr lang="en-US" dirty="0" smtClean="0"/>
              <a:t>Local policy update, </a:t>
            </a:r>
          </a:p>
          <a:p>
            <a:pPr marL="400050" indent="-400050">
              <a:buAutoNum type="romanLcParenBoth"/>
            </a:pPr>
            <a:r>
              <a:rPr lang="en-US" dirty="0" smtClean="0"/>
              <a:t>Deciding whether additional credential is required</a:t>
            </a:r>
          </a:p>
          <a:p>
            <a:pPr marL="400050" indent="-400050">
              <a:buAutoNum type="romanLcParenBoth"/>
            </a:pPr>
            <a:r>
              <a:rPr lang="en-US" dirty="0"/>
              <a:t>C</a:t>
            </a:r>
            <a:r>
              <a:rPr lang="en-US" dirty="0" smtClean="0"/>
              <a:t>redential verification, revocation and </a:t>
            </a:r>
          </a:p>
          <a:p>
            <a:pPr marL="400050" indent="-400050">
              <a:buAutoNum type="romanLcParenBoth"/>
            </a:pPr>
            <a:r>
              <a:rPr lang="en-US" dirty="0" smtClean="0"/>
              <a:t>Sending and receiving trust message.</a:t>
            </a:r>
          </a:p>
        </p:txBody>
      </p:sp>
      <p:sp>
        <p:nvSpPr>
          <p:cNvPr id="32" name="TextBox 31"/>
          <p:cNvSpPr txBox="1"/>
          <p:nvPr/>
        </p:nvSpPr>
        <p:spPr>
          <a:xfrm>
            <a:off x="5943600" y="4791670"/>
            <a:ext cx="2667000" cy="923330"/>
          </a:xfrm>
          <a:prstGeom prst="rect">
            <a:avLst/>
          </a:prstGeom>
          <a:noFill/>
        </p:spPr>
        <p:txBody>
          <a:bodyPr wrap="square" rtlCol="0">
            <a:spAutoFit/>
          </a:bodyPr>
          <a:lstStyle/>
          <a:p>
            <a:r>
              <a:rPr lang="en-US" b="1" dirty="0" smtClean="0"/>
              <a:t>Tasks</a:t>
            </a:r>
            <a:r>
              <a:rPr lang="en-US" dirty="0" smtClean="0"/>
              <a:t>: </a:t>
            </a:r>
          </a:p>
          <a:p>
            <a:pPr marL="400050" indent="-400050">
              <a:buAutoNum type="romanLcParenBoth"/>
            </a:pPr>
            <a:r>
              <a:rPr lang="en-US" dirty="0" smtClean="0"/>
              <a:t>Input verification and </a:t>
            </a:r>
          </a:p>
          <a:p>
            <a:pPr marL="400050" indent="-400050">
              <a:buAutoNum type="romanLcParenBoth"/>
            </a:pPr>
            <a:r>
              <a:rPr lang="en-US" dirty="0" smtClean="0"/>
              <a:t>sending yes/no</a:t>
            </a:r>
          </a:p>
        </p:txBody>
      </p:sp>
      <p:sp>
        <p:nvSpPr>
          <p:cNvPr id="35" name="TextBox 34"/>
          <p:cNvSpPr txBox="1"/>
          <p:nvPr/>
        </p:nvSpPr>
        <p:spPr>
          <a:xfrm>
            <a:off x="7010400" y="4368224"/>
            <a:ext cx="1295400" cy="584776"/>
          </a:xfrm>
          <a:prstGeom prst="rect">
            <a:avLst/>
          </a:prstGeom>
          <a:noFill/>
        </p:spPr>
        <p:txBody>
          <a:bodyPr wrap="square" rtlCol="0">
            <a:spAutoFit/>
          </a:bodyPr>
          <a:lstStyle/>
          <a:p>
            <a:r>
              <a:rPr lang="en-US" sz="1600" dirty="0" smtClean="0"/>
              <a:t>Acts like a DB query engine</a:t>
            </a:r>
            <a:endParaRPr lang="en-US" sz="1600" dirty="0"/>
          </a:p>
        </p:txBody>
      </p:sp>
      <p:sp>
        <p:nvSpPr>
          <p:cNvPr id="21" name="Slide Number Placeholder 20"/>
          <p:cNvSpPr>
            <a:spLocks noGrp="1"/>
          </p:cNvSpPr>
          <p:nvPr>
            <p:ph type="sldNum" sz="quarter" idx="12"/>
          </p:nvPr>
        </p:nvSpPr>
        <p:spPr/>
        <p:txBody>
          <a:bodyPr/>
          <a:lstStyle/>
          <a:p>
            <a:fld id="{911E8957-5754-4C19-A51A-9C104D1A0E08}" type="slidenum">
              <a:rPr lang="en-US" smtClean="0"/>
              <a:pPr/>
              <a:t>46</a:t>
            </a:fld>
            <a:endParaRPr lang="en-US" dirty="0"/>
          </a:p>
        </p:txBody>
      </p:sp>
    </p:spTree>
    <p:extLst>
      <p:ext uri="{BB962C8B-B14F-4D97-AF65-F5344CB8AC3E}">
        <p14:creationId xmlns:p14="http://schemas.microsoft.com/office/powerpoint/2010/main" val="13212260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b="1" dirty="0" err="1" smtClean="0"/>
              <a:t>PolicyMaker</a:t>
            </a:r>
            <a:r>
              <a:rPr lang="en-US" sz="3400" b="1" dirty="0" smtClean="0"/>
              <a:t> – First TM System</a:t>
            </a:r>
            <a:endParaRPr lang="en-US" sz="3400" b="1" dirty="0"/>
          </a:p>
        </p:txBody>
      </p:sp>
      <p:sp>
        <p:nvSpPr>
          <p:cNvPr id="3" name="Content Placeholder 2"/>
          <p:cNvSpPr>
            <a:spLocks noGrp="1"/>
          </p:cNvSpPr>
          <p:nvPr>
            <p:ph idx="1"/>
          </p:nvPr>
        </p:nvSpPr>
        <p:spPr>
          <a:xfrm>
            <a:off x="381000" y="1066800"/>
            <a:ext cx="8229600" cy="5638800"/>
          </a:xfrm>
        </p:spPr>
        <p:txBody>
          <a:bodyPr>
            <a:noAutofit/>
          </a:bodyPr>
          <a:lstStyle/>
          <a:p>
            <a:pPr marL="344488" indent="-342900" algn="just">
              <a:buFont typeface="Arial"/>
              <a:buChar char="•"/>
            </a:pPr>
            <a:r>
              <a:rPr lang="en-US" sz="2600" dirty="0" smtClean="0"/>
              <a:t>An Application plus Trust Management Engine(TME)</a:t>
            </a:r>
          </a:p>
          <a:p>
            <a:pPr marL="344488" indent="-342900" algn="just">
              <a:spcBef>
                <a:spcPts val="600"/>
              </a:spcBef>
              <a:spcAft>
                <a:spcPts val="600"/>
              </a:spcAft>
              <a:buFont typeface="Arial"/>
              <a:buChar char="•"/>
            </a:pPr>
            <a:r>
              <a:rPr lang="en-US" sz="2600" dirty="0" smtClean="0"/>
              <a:t>The </a:t>
            </a:r>
            <a:r>
              <a:rPr lang="en-US" sz="2600" dirty="0" err="1" smtClean="0"/>
              <a:t>PolicyMaker</a:t>
            </a:r>
            <a:r>
              <a:rPr lang="en-US" sz="2600" dirty="0" smtClean="0"/>
              <a:t> service appears to Applications very much like a database query engine.</a:t>
            </a:r>
          </a:p>
          <a:p>
            <a:pPr marL="344488" indent="-342900" algn="just">
              <a:spcBef>
                <a:spcPts val="600"/>
              </a:spcBef>
              <a:spcAft>
                <a:spcPts val="600"/>
              </a:spcAft>
              <a:buFont typeface="Arial"/>
              <a:buChar char="•"/>
            </a:pPr>
            <a:r>
              <a:rPr lang="en-US" sz="2600" dirty="0" smtClean="0"/>
              <a:t>TME accepts as input a set of local policy statement, a collection of credentials and a string describing a proposed trusted action.</a:t>
            </a:r>
            <a:endParaRPr lang="en-US" sz="2600" b="1" dirty="0" smtClean="0"/>
          </a:p>
          <a:p>
            <a:pPr marL="344488" indent="-342900" algn="just">
              <a:buFont typeface="Arial"/>
              <a:buChar char="•"/>
            </a:pPr>
            <a:r>
              <a:rPr lang="en-US" sz="2600" dirty="0" smtClean="0"/>
              <a:t>It evaluates proposed actions by interpreting the policy statements and credentials.</a:t>
            </a:r>
          </a:p>
          <a:p>
            <a:pPr marL="344488" indent="-342900" algn="just">
              <a:buFont typeface="Arial"/>
              <a:buChar char="•"/>
            </a:pPr>
            <a:r>
              <a:rPr lang="en-US" sz="2600" dirty="0" smtClean="0"/>
              <a:t>It returns either a simple yes/no answer or additional restrictions that would make the proposed action acceptable.</a:t>
            </a:r>
          </a:p>
        </p:txBody>
      </p:sp>
      <p:sp>
        <p:nvSpPr>
          <p:cNvPr id="4" name="Slide Number Placeholder 3"/>
          <p:cNvSpPr>
            <a:spLocks noGrp="1"/>
          </p:cNvSpPr>
          <p:nvPr>
            <p:ph type="sldNum" sz="quarter" idx="12"/>
          </p:nvPr>
        </p:nvSpPr>
        <p:spPr/>
        <p:txBody>
          <a:bodyPr/>
          <a:lstStyle/>
          <a:p>
            <a:fld id="{911E8957-5754-4C19-A51A-9C104D1A0E08}" type="slidenum">
              <a:rPr lang="en-US" smtClean="0"/>
              <a:pPr/>
              <a:t>47</a:t>
            </a:fld>
            <a:endParaRPr lang="en-US" dirty="0"/>
          </a:p>
        </p:txBody>
      </p:sp>
    </p:spTree>
    <p:extLst>
      <p:ext uri="{BB962C8B-B14F-4D97-AF65-F5344CB8AC3E}">
        <p14:creationId xmlns:p14="http://schemas.microsoft.com/office/powerpoint/2010/main" val="28531406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err="1" smtClean="0"/>
              <a:t>PolicyMaker</a:t>
            </a:r>
            <a:r>
              <a:rPr lang="en-US" sz="3600" b="1" dirty="0" smtClean="0"/>
              <a:t> – First TM System</a:t>
            </a:r>
            <a:endParaRPr lang="en-US" sz="3600" b="1" dirty="0"/>
          </a:p>
        </p:txBody>
      </p:sp>
      <p:sp>
        <p:nvSpPr>
          <p:cNvPr id="3" name="Content Placeholder 2"/>
          <p:cNvSpPr>
            <a:spLocks noGrp="1"/>
          </p:cNvSpPr>
          <p:nvPr>
            <p:ph idx="1"/>
          </p:nvPr>
        </p:nvSpPr>
        <p:spPr>
          <a:xfrm>
            <a:off x="381000" y="1371600"/>
            <a:ext cx="8382000" cy="4876800"/>
          </a:xfrm>
        </p:spPr>
        <p:txBody>
          <a:bodyPr>
            <a:noAutofit/>
          </a:bodyPr>
          <a:lstStyle/>
          <a:p>
            <a:pPr marL="344488" indent="-342900" algn="just">
              <a:spcBef>
                <a:spcPts val="600"/>
              </a:spcBef>
              <a:spcAft>
                <a:spcPts val="600"/>
              </a:spcAft>
              <a:buFont typeface="Arial"/>
              <a:buChar char="•"/>
            </a:pPr>
            <a:r>
              <a:rPr lang="en-US" sz="2600" dirty="0" smtClean="0"/>
              <a:t>The certificates and certificate revocation are obtained by Application. Key verification is also done by Apps.</a:t>
            </a:r>
            <a:endParaRPr lang="en-US" sz="2600" b="1" dirty="0" smtClean="0"/>
          </a:p>
          <a:p>
            <a:pPr marL="344488" indent="-342900" algn="just">
              <a:buFont typeface="Arial"/>
              <a:buChar char="•"/>
            </a:pPr>
            <a:r>
              <a:rPr lang="en-US" sz="2600" dirty="0" smtClean="0"/>
              <a:t>Security policies and credentials are defined in terms of predicates (filters) that are associated with public keys.</a:t>
            </a:r>
          </a:p>
          <a:p>
            <a:pPr marL="344488" indent="-342900" algn="just">
              <a:buFont typeface="Arial"/>
              <a:buChar char="•"/>
            </a:pPr>
            <a:r>
              <a:rPr lang="en-US" sz="2600" dirty="0" smtClean="0"/>
              <a:t>Filters accept or reject action descriptions based on what the holders of the corresponding secret keys are trusted to do.</a:t>
            </a:r>
          </a:p>
          <a:p>
            <a:pPr marL="344488" indent="-342900" algn="just">
              <a:buFont typeface="Arial"/>
              <a:buChar char="•"/>
            </a:pPr>
            <a:r>
              <a:rPr lang="en-US" sz="2600" dirty="0" smtClean="0"/>
              <a:t>Security policies and credentials consist of a binding between a filter and one or more public keys.</a:t>
            </a:r>
          </a:p>
          <a:p>
            <a:pPr marL="344488" indent="-342900" algn="just">
              <a:buFont typeface="Arial"/>
              <a:buChar char="•"/>
            </a:pPr>
            <a:r>
              <a:rPr lang="en-US" sz="2600" dirty="0" smtClean="0"/>
              <a:t>Filters can be written in a variety of interpreted languages.</a:t>
            </a:r>
          </a:p>
        </p:txBody>
      </p:sp>
      <p:sp>
        <p:nvSpPr>
          <p:cNvPr id="4" name="Slide Number Placeholder 3"/>
          <p:cNvSpPr>
            <a:spLocks noGrp="1"/>
          </p:cNvSpPr>
          <p:nvPr>
            <p:ph type="sldNum" sz="quarter" idx="12"/>
          </p:nvPr>
        </p:nvSpPr>
        <p:spPr/>
        <p:txBody>
          <a:bodyPr/>
          <a:lstStyle/>
          <a:p>
            <a:fld id="{911E8957-5754-4C19-A51A-9C104D1A0E08}" type="slidenum">
              <a:rPr lang="en-US" smtClean="0"/>
              <a:pPr/>
              <a:t>48</a:t>
            </a:fld>
            <a:endParaRPr lang="en-US" dirty="0"/>
          </a:p>
        </p:txBody>
      </p:sp>
    </p:spTree>
    <p:extLst>
      <p:ext uri="{BB962C8B-B14F-4D97-AF65-F5344CB8AC3E}">
        <p14:creationId xmlns:p14="http://schemas.microsoft.com/office/powerpoint/2010/main" val="15028768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err="1" smtClean="0"/>
              <a:t>PolicyMaker</a:t>
            </a:r>
            <a:r>
              <a:rPr lang="en-US" sz="3600" b="1" dirty="0" smtClean="0"/>
              <a:t> – First TM System</a:t>
            </a:r>
            <a:endParaRPr lang="en-US" sz="3600" b="1" dirty="0"/>
          </a:p>
        </p:txBody>
      </p:sp>
      <p:sp>
        <p:nvSpPr>
          <p:cNvPr id="3" name="Content Placeholder 2"/>
          <p:cNvSpPr>
            <a:spLocks noGrp="1"/>
          </p:cNvSpPr>
          <p:nvPr>
            <p:ph idx="1"/>
          </p:nvPr>
        </p:nvSpPr>
        <p:spPr>
          <a:xfrm>
            <a:off x="381000" y="1447800"/>
            <a:ext cx="8229600" cy="5181600"/>
          </a:xfrm>
        </p:spPr>
        <p:txBody>
          <a:bodyPr>
            <a:noAutofit/>
          </a:bodyPr>
          <a:lstStyle/>
          <a:p>
            <a:pPr algn="just"/>
            <a:r>
              <a:rPr lang="en-US" sz="2400" b="1" dirty="0" smtClean="0"/>
              <a:t>Assertions (Security Policies &amp; Credentials) have the form </a:t>
            </a:r>
          </a:p>
          <a:p>
            <a:pPr marL="748800" lvl="2" indent="-342900" algn="just">
              <a:spcAft>
                <a:spcPts val="600"/>
              </a:spcAft>
              <a:buFont typeface="Arial"/>
              <a:buChar char="•"/>
            </a:pPr>
            <a:r>
              <a:rPr lang="en-US" sz="2400" dirty="0" smtClean="0"/>
              <a:t>“&lt;Source&gt; </a:t>
            </a:r>
            <a:r>
              <a:rPr lang="en-US" sz="2400" b="1" dirty="0" smtClean="0"/>
              <a:t>ASSERTS</a:t>
            </a:r>
            <a:r>
              <a:rPr lang="en-US" sz="2400" dirty="0" smtClean="0"/>
              <a:t> &lt;</a:t>
            </a:r>
            <a:r>
              <a:rPr lang="en-US" sz="2400" dirty="0" err="1" smtClean="0"/>
              <a:t>AuthorityStruct</a:t>
            </a:r>
            <a:r>
              <a:rPr lang="en-US" sz="2400" dirty="0" smtClean="0"/>
              <a:t>&gt; </a:t>
            </a:r>
            <a:r>
              <a:rPr lang="en-US" sz="2400" b="1" dirty="0" smtClean="0"/>
              <a:t>WHERE</a:t>
            </a:r>
            <a:r>
              <a:rPr lang="en-US" sz="2400" dirty="0" smtClean="0"/>
              <a:t> &lt;Filter&gt;.””</a:t>
            </a:r>
          </a:p>
          <a:p>
            <a:pPr marL="748800" lvl="2" indent="-342900" algn="just">
              <a:spcAft>
                <a:spcPts val="600"/>
              </a:spcAft>
              <a:buFont typeface="Arial"/>
              <a:buChar char="•"/>
            </a:pPr>
            <a:r>
              <a:rPr lang="en-US" sz="2400" dirty="0" smtClean="0"/>
              <a:t>&lt;Source&gt; field identifies the authority that makes this assertions (CA).</a:t>
            </a:r>
          </a:p>
          <a:p>
            <a:pPr marL="748800" lvl="2" indent="-342900" algn="just">
              <a:spcAft>
                <a:spcPts val="600"/>
              </a:spcAft>
              <a:buFont typeface="Arial"/>
              <a:buChar char="•"/>
            </a:pPr>
            <a:r>
              <a:rPr lang="en-US" sz="2400" dirty="0" smtClean="0"/>
              <a:t>&lt;</a:t>
            </a:r>
            <a:r>
              <a:rPr lang="en-US" sz="2400" dirty="0" err="1" smtClean="0"/>
              <a:t>AuthorityStruct</a:t>
            </a:r>
            <a:r>
              <a:rPr lang="en-US" sz="2400" dirty="0" smtClean="0"/>
              <a:t>&gt; field contains the subjects to whom this assertion applies (Requester).</a:t>
            </a:r>
          </a:p>
          <a:p>
            <a:pPr marL="748800" lvl="2" indent="-342900" algn="just">
              <a:spcAft>
                <a:spcPts val="600"/>
              </a:spcAft>
              <a:buFont typeface="Arial"/>
              <a:buChar char="•"/>
            </a:pPr>
            <a:r>
              <a:rPr lang="en-US" sz="2400" dirty="0" smtClean="0"/>
              <a:t>&lt;Filter&gt; field has an Application Specific string &lt;action-string&gt; that must be satisfied for the assertion to hold.</a:t>
            </a:r>
          </a:p>
          <a:p>
            <a:pPr marL="748800" lvl="2" indent="-342900" algn="just">
              <a:spcAft>
                <a:spcPts val="600"/>
              </a:spcAft>
              <a:buFont typeface="Arial"/>
              <a:buChar char="•"/>
            </a:pPr>
            <a:r>
              <a:rPr lang="en-US" sz="2400" dirty="0" smtClean="0"/>
              <a:t>The whole assertion states that the &lt;source&gt; trusts the subject&lt;</a:t>
            </a:r>
            <a:r>
              <a:rPr lang="en-US" sz="2400" dirty="0" err="1" smtClean="0"/>
              <a:t>AuthorityStruct</a:t>
            </a:r>
            <a:r>
              <a:rPr lang="en-US" sz="2400" dirty="0" smtClean="0"/>
              <a:t>&gt; to be associated with &lt;action-string&gt;.</a:t>
            </a:r>
          </a:p>
        </p:txBody>
      </p:sp>
      <p:sp>
        <p:nvSpPr>
          <p:cNvPr id="4" name="Slide Number Placeholder 3"/>
          <p:cNvSpPr>
            <a:spLocks noGrp="1"/>
          </p:cNvSpPr>
          <p:nvPr>
            <p:ph type="sldNum" sz="quarter" idx="12"/>
          </p:nvPr>
        </p:nvSpPr>
        <p:spPr/>
        <p:txBody>
          <a:bodyPr/>
          <a:lstStyle/>
          <a:p>
            <a:fld id="{911E8957-5754-4C19-A51A-9C104D1A0E08}" type="slidenum">
              <a:rPr lang="en-US" smtClean="0"/>
              <a:pPr/>
              <a:t>49</a:t>
            </a:fld>
            <a:endParaRPr lang="en-US" dirty="0"/>
          </a:p>
        </p:txBody>
      </p:sp>
    </p:spTree>
    <p:extLst>
      <p:ext uri="{BB962C8B-B14F-4D97-AF65-F5344CB8AC3E}">
        <p14:creationId xmlns:p14="http://schemas.microsoft.com/office/powerpoint/2010/main" val="3783317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01000" cy="868680"/>
          </a:xfrm>
        </p:spPr>
        <p:txBody>
          <a:bodyPr/>
          <a:lstStyle/>
          <a:p>
            <a:r>
              <a:rPr lang="en-US" sz="3600" b="1" dirty="0" smtClean="0"/>
              <a:t>Trust Management – Physical World</a:t>
            </a:r>
            <a:endParaRPr lang="en-US" sz="3600" b="1" dirty="0"/>
          </a:p>
        </p:txBody>
      </p:sp>
      <p:sp>
        <p:nvSpPr>
          <p:cNvPr id="6" name="Content Placeholder 5"/>
          <p:cNvSpPr>
            <a:spLocks noGrp="1"/>
          </p:cNvSpPr>
          <p:nvPr>
            <p:ph idx="1"/>
          </p:nvPr>
        </p:nvSpPr>
        <p:spPr>
          <a:xfrm>
            <a:off x="457200" y="1147920"/>
            <a:ext cx="8001000" cy="5410200"/>
          </a:xfrm>
        </p:spPr>
        <p:txBody>
          <a:bodyPr>
            <a:noAutofit/>
          </a:bodyPr>
          <a:lstStyle/>
          <a:p>
            <a:pPr marL="344488" indent="-342900" algn="just">
              <a:buFont typeface="Arial"/>
              <a:buChar char="•"/>
            </a:pPr>
            <a:r>
              <a:rPr lang="en-US" sz="2200" b="1" dirty="0" smtClean="0"/>
              <a:t>Certified </a:t>
            </a:r>
            <a:r>
              <a:rPr lang="en-US" sz="2200" b="1" dirty="0"/>
              <a:t>credentials</a:t>
            </a:r>
            <a:r>
              <a:rPr lang="en-US" sz="2200" dirty="0"/>
              <a:t> form the </a:t>
            </a:r>
            <a:r>
              <a:rPr lang="en-US" sz="2200" dirty="0" smtClean="0"/>
              <a:t>BASE </a:t>
            </a:r>
            <a:r>
              <a:rPr lang="en-US" sz="2200" dirty="0"/>
              <a:t>of </a:t>
            </a:r>
            <a:r>
              <a:rPr lang="en-US" sz="2200" dirty="0" smtClean="0"/>
              <a:t>trust. </a:t>
            </a:r>
          </a:p>
          <a:p>
            <a:pPr marL="344488" indent="-342900" algn="just">
              <a:buFont typeface="Arial"/>
              <a:buChar char="•"/>
            </a:pPr>
            <a:r>
              <a:rPr lang="en-US" sz="2200" dirty="0" smtClean="0"/>
              <a:t>Citizens </a:t>
            </a:r>
            <a:r>
              <a:rPr lang="en-US" sz="2200" dirty="0"/>
              <a:t>identify </a:t>
            </a:r>
            <a:r>
              <a:rPr lang="en-US" sz="2200" dirty="0" smtClean="0"/>
              <a:t>themselves </a:t>
            </a:r>
          </a:p>
          <a:p>
            <a:pPr marL="628650" lvl="1" indent="-342900" algn="just">
              <a:spcBef>
                <a:spcPts val="600"/>
              </a:spcBef>
              <a:buFont typeface="Arial"/>
              <a:buChar char="•"/>
            </a:pPr>
            <a:r>
              <a:rPr lang="en-US" sz="2200" dirty="0" smtClean="0"/>
              <a:t>at </a:t>
            </a:r>
            <a:r>
              <a:rPr lang="en-US" sz="2200" dirty="0"/>
              <a:t>the voting booth with national </a:t>
            </a:r>
            <a:r>
              <a:rPr lang="en-US" sz="2200" b="1" dirty="0"/>
              <a:t>identity cards</a:t>
            </a:r>
            <a:r>
              <a:rPr lang="en-US" sz="2200" dirty="0"/>
              <a:t>, </a:t>
            </a:r>
            <a:endParaRPr lang="en-US" sz="2200" dirty="0" smtClean="0"/>
          </a:p>
          <a:p>
            <a:pPr marL="628650" lvl="1" indent="-342900" algn="just">
              <a:spcBef>
                <a:spcPts val="600"/>
              </a:spcBef>
              <a:buFont typeface="Arial"/>
              <a:buChar char="•"/>
            </a:pPr>
            <a:r>
              <a:rPr lang="en-US" sz="2200" dirty="0" smtClean="0"/>
              <a:t>motorists </a:t>
            </a:r>
            <a:r>
              <a:rPr lang="en-US" sz="2200" dirty="0"/>
              <a:t>demonstrate their right to drive cars </a:t>
            </a:r>
            <a:r>
              <a:rPr lang="en-US" sz="2200" dirty="0" smtClean="0"/>
              <a:t>with </a:t>
            </a:r>
            <a:r>
              <a:rPr lang="en-US" sz="2200" b="1" dirty="0" smtClean="0"/>
              <a:t>driver </a:t>
            </a:r>
            <a:r>
              <a:rPr lang="en-US" sz="2200" b="1" dirty="0"/>
              <a:t>licenses</a:t>
            </a:r>
            <a:r>
              <a:rPr lang="en-US" sz="2200" dirty="0"/>
              <a:t>, </a:t>
            </a:r>
            <a:endParaRPr lang="en-US" sz="2200" dirty="0" smtClean="0"/>
          </a:p>
          <a:p>
            <a:pPr marL="628650" lvl="1" indent="-342900" algn="just">
              <a:spcBef>
                <a:spcPts val="600"/>
              </a:spcBef>
              <a:buFont typeface="Arial"/>
              <a:buChar char="•"/>
            </a:pPr>
            <a:r>
              <a:rPr lang="en-US" sz="2200" dirty="0" smtClean="0"/>
              <a:t>customers </a:t>
            </a:r>
            <a:r>
              <a:rPr lang="en-US" sz="2200" dirty="0"/>
              <a:t>pay for their groceries with </a:t>
            </a:r>
            <a:r>
              <a:rPr lang="en-US" sz="2200" b="1" dirty="0"/>
              <a:t>credit cards</a:t>
            </a:r>
            <a:r>
              <a:rPr lang="en-US" sz="2200" dirty="0"/>
              <a:t>, </a:t>
            </a:r>
            <a:endParaRPr lang="en-US" sz="2200" dirty="0" smtClean="0"/>
          </a:p>
          <a:p>
            <a:pPr marL="628650" lvl="1" indent="-342900" algn="just">
              <a:spcBef>
                <a:spcPts val="600"/>
              </a:spcBef>
              <a:buFont typeface="Arial"/>
              <a:buChar char="•"/>
            </a:pPr>
            <a:r>
              <a:rPr lang="en-US" sz="2200" dirty="0" smtClean="0"/>
              <a:t>airline </a:t>
            </a:r>
            <a:r>
              <a:rPr lang="en-US" sz="2200" dirty="0"/>
              <a:t>passengers board </a:t>
            </a:r>
            <a:r>
              <a:rPr lang="en-US" sz="2200" dirty="0" smtClean="0"/>
              <a:t>planes with </a:t>
            </a:r>
            <a:r>
              <a:rPr lang="en-US" sz="2200" dirty="0"/>
              <a:t>their </a:t>
            </a:r>
            <a:r>
              <a:rPr lang="en-US" sz="2200" b="1" dirty="0"/>
              <a:t>passports</a:t>
            </a:r>
            <a:r>
              <a:rPr lang="en-US" sz="2200" dirty="0"/>
              <a:t> and </a:t>
            </a:r>
            <a:r>
              <a:rPr lang="en-US" sz="2200" b="1" dirty="0"/>
              <a:t>boarding passes</a:t>
            </a:r>
            <a:r>
              <a:rPr lang="en-US" sz="2200" dirty="0"/>
              <a:t>, and </a:t>
            </a:r>
            <a:endParaRPr lang="en-US" sz="2200" dirty="0" smtClean="0"/>
          </a:p>
          <a:p>
            <a:pPr marL="628650" lvl="1" indent="-342900" algn="just">
              <a:spcBef>
                <a:spcPts val="600"/>
              </a:spcBef>
              <a:buFont typeface="Arial"/>
              <a:buChar char="•"/>
            </a:pPr>
            <a:r>
              <a:rPr lang="en-US" sz="2200" dirty="0" smtClean="0"/>
              <a:t>sport </a:t>
            </a:r>
            <a:r>
              <a:rPr lang="en-US" sz="2200" dirty="0"/>
              <a:t>enthusiasts make their way into the gym </a:t>
            </a:r>
            <a:r>
              <a:rPr lang="en-US" sz="2200" dirty="0" smtClean="0"/>
              <a:t>using their </a:t>
            </a:r>
            <a:r>
              <a:rPr lang="en-US" sz="2200" b="1" dirty="0"/>
              <a:t>membership cards. </a:t>
            </a:r>
            <a:endParaRPr lang="en-US" sz="2200" b="1" dirty="0" smtClean="0"/>
          </a:p>
          <a:p>
            <a:pPr marL="344488" lvl="1" indent="-342900" algn="just">
              <a:buFont typeface="Arial"/>
              <a:buChar char="•"/>
            </a:pPr>
            <a:r>
              <a:rPr lang="en-US" sz="2200" dirty="0"/>
              <a:t>Often such </a:t>
            </a:r>
            <a:r>
              <a:rPr lang="en-US" sz="2200" b="1" dirty="0"/>
              <a:t>credentials</a:t>
            </a:r>
            <a:r>
              <a:rPr lang="en-US" sz="2200" dirty="0"/>
              <a:t> are used in contexts beyond what was originally intended: </a:t>
            </a:r>
            <a:endParaRPr lang="en-US" sz="2200" dirty="0" smtClean="0"/>
          </a:p>
          <a:p>
            <a:pPr marL="681038" lvl="2" indent="-342900" algn="just">
              <a:buFont typeface="Arial"/>
              <a:buChar char="•"/>
            </a:pPr>
            <a:r>
              <a:rPr lang="en-US" sz="2200" dirty="0" smtClean="0"/>
              <a:t>for </a:t>
            </a:r>
            <a:r>
              <a:rPr lang="en-US" sz="2200" dirty="0"/>
              <a:t>example, </a:t>
            </a:r>
            <a:r>
              <a:rPr lang="en-US" sz="2200" b="1" dirty="0"/>
              <a:t>identity cards</a:t>
            </a:r>
            <a:r>
              <a:rPr lang="en-US" sz="2200" dirty="0"/>
              <a:t> are also used to prove eligibility for certain social benefits, or </a:t>
            </a:r>
            <a:r>
              <a:rPr lang="en-US" sz="2200" dirty="0" smtClean="0"/>
              <a:t>to demonstrate </a:t>
            </a:r>
            <a:r>
              <a:rPr lang="en-US" sz="2200" dirty="0"/>
              <a:t>to be of legal age when entering a bar.</a:t>
            </a:r>
            <a:endParaRPr lang="en-US" sz="2200" dirty="0" smtClean="0"/>
          </a:p>
        </p:txBody>
      </p:sp>
      <p:sp>
        <p:nvSpPr>
          <p:cNvPr id="4" name="Slide Number Placeholder 3"/>
          <p:cNvSpPr>
            <a:spLocks noGrp="1"/>
          </p:cNvSpPr>
          <p:nvPr>
            <p:ph type="sldNum" sz="quarter" idx="12"/>
          </p:nvPr>
        </p:nvSpPr>
        <p:spPr/>
        <p:txBody>
          <a:bodyPr/>
          <a:lstStyle/>
          <a:p>
            <a:fld id="{911E8957-5754-4C19-A51A-9C104D1A0E08}" type="slidenum">
              <a:rPr lang="en-US" smtClean="0"/>
              <a:pPr/>
              <a:t>5</a:t>
            </a:fld>
            <a:endParaRPr lang="en-US" dirty="0"/>
          </a:p>
        </p:txBody>
      </p:sp>
    </p:spTree>
    <p:extLst>
      <p:ext uri="{BB962C8B-B14F-4D97-AF65-F5344CB8AC3E}">
        <p14:creationId xmlns:p14="http://schemas.microsoft.com/office/powerpoint/2010/main" val="32607340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3" presetClass="entr" presetSubtype="10" fill="hold"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animEffect transition="in" filter="blinds(horizontal)">
                                      <p:cBhvr>
                                        <p:cTn id="9" dur="500"/>
                                        <p:tgtEl>
                                          <p:spTgt spid="6">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blinds(horizontal)">
                                      <p:cBhvr>
                                        <p:cTn id="14" dur="500"/>
                                        <p:tgtEl>
                                          <p:spTgt spid="6">
                                            <p:txEl>
                                              <p:pRg st="1" end="1"/>
                                            </p:txEl>
                                          </p:spTgt>
                                        </p:tgtEl>
                                      </p:cBhvr>
                                    </p:animEffect>
                                  </p:childTnLst>
                                </p:cTn>
                              </p:par>
                              <p:par>
                                <p:cTn id="15" presetID="3" presetClass="entr" presetSubtype="10" fill="hold"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blinds(horizontal)">
                                      <p:cBhvr>
                                        <p:cTn id="20" dur="500"/>
                                        <p:tgtEl>
                                          <p:spTgt spid="6">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blinds(horizontal)">
                                      <p:cBhvr>
                                        <p:cTn id="23" dur="500"/>
                                        <p:tgtEl>
                                          <p:spTgt spid="6">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6">
                                            <p:txEl>
                                              <p:pRg st="5" end="5"/>
                                            </p:txEl>
                                          </p:spTgt>
                                        </p:tgtEl>
                                        <p:attrNameLst>
                                          <p:attrName>style.visibility</p:attrName>
                                        </p:attrNameLst>
                                      </p:cBhvr>
                                      <p:to>
                                        <p:strVal val="visible"/>
                                      </p:to>
                                    </p:set>
                                    <p:animEffect transition="in" filter="blinds(horizontal)">
                                      <p:cBhvr>
                                        <p:cTn id="26" dur="500"/>
                                        <p:tgtEl>
                                          <p:spTgt spid="6">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animEffect transition="in" filter="blinds(horizontal)">
                                      <p:cBhvr>
                                        <p:cTn id="29" dur="500"/>
                                        <p:tgtEl>
                                          <p:spTgt spid="6">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6">
                                            <p:txEl>
                                              <p:pRg st="7" end="7"/>
                                            </p:txEl>
                                          </p:spTgt>
                                        </p:tgtEl>
                                        <p:attrNameLst>
                                          <p:attrName>style.visibility</p:attrName>
                                        </p:attrNameLst>
                                      </p:cBhvr>
                                      <p:to>
                                        <p:strVal val="visible"/>
                                      </p:to>
                                    </p:set>
                                    <p:animEffect transition="in" filter="blinds(horizontal)">
                                      <p:cBhvr>
                                        <p:cTn id="34" dur="500"/>
                                        <p:tgtEl>
                                          <p:spTgt spid="6">
                                            <p:txEl>
                                              <p:pRg st="7" end="7"/>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6">
                                            <p:txEl>
                                              <p:pRg st="8" end="8"/>
                                            </p:txEl>
                                          </p:spTgt>
                                        </p:tgtEl>
                                        <p:attrNameLst>
                                          <p:attrName>style.visibility</p:attrName>
                                        </p:attrNameLst>
                                      </p:cBhvr>
                                      <p:to>
                                        <p:strVal val="visible"/>
                                      </p:to>
                                    </p:set>
                                    <p:animEffect transition="in" filter="blinds(horizontal)">
                                      <p:cBhvr>
                                        <p:cTn id="37"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err="1" smtClean="0"/>
              <a:t>PolicyMaker</a:t>
            </a:r>
            <a:r>
              <a:rPr lang="en-US" sz="3600" b="1" dirty="0" smtClean="0"/>
              <a:t> – First TM System</a:t>
            </a:r>
            <a:endParaRPr lang="en-US" sz="3600" b="1" dirty="0"/>
          </a:p>
        </p:txBody>
      </p:sp>
      <p:sp>
        <p:nvSpPr>
          <p:cNvPr id="4" name="Content Placeholder 3"/>
          <p:cNvSpPr>
            <a:spLocks noGrp="1"/>
          </p:cNvSpPr>
          <p:nvPr>
            <p:ph idx="1"/>
          </p:nvPr>
        </p:nvSpPr>
        <p:spPr>
          <a:xfrm>
            <a:off x="304800" y="1219200"/>
            <a:ext cx="8610600" cy="5486400"/>
          </a:xfrm>
        </p:spPr>
        <p:txBody>
          <a:bodyPr>
            <a:noAutofit/>
          </a:bodyPr>
          <a:lstStyle/>
          <a:p>
            <a:pPr algn="just">
              <a:buNone/>
            </a:pPr>
            <a:r>
              <a:rPr lang="en-US" sz="2300" b="1" dirty="0" smtClean="0"/>
              <a:t>Example (All employees of all banks):</a:t>
            </a:r>
          </a:p>
          <a:p>
            <a:pPr algn="just"/>
            <a:r>
              <a:rPr lang="en-US" sz="2300" dirty="0"/>
              <a:t>A loan request is submitted to an electronic banking system</a:t>
            </a:r>
            <a:r>
              <a:rPr lang="en-US" sz="2300" dirty="0" smtClean="0"/>
              <a:t>.</a:t>
            </a:r>
          </a:p>
          <a:p>
            <a:pPr algn="just"/>
            <a:r>
              <a:rPr lang="en-US" sz="2300" dirty="0"/>
              <a:t>The request may contain </a:t>
            </a:r>
            <a:r>
              <a:rPr lang="en-US" sz="2300" dirty="0" err="1"/>
              <a:t>EmployeeID</a:t>
            </a:r>
            <a:r>
              <a:rPr lang="en-US" sz="2300" dirty="0"/>
              <a:t>, Bank Code, Employee </a:t>
            </a:r>
            <a:r>
              <a:rPr lang="en-US" sz="2300" dirty="0" smtClean="0"/>
              <a:t>name, Designation </a:t>
            </a:r>
            <a:r>
              <a:rPr lang="en-US" sz="2300" dirty="0"/>
              <a:t>and amount requested along with other information</a:t>
            </a:r>
            <a:r>
              <a:rPr lang="en-US" sz="2300" dirty="0" smtClean="0"/>
              <a:t>.</a:t>
            </a:r>
            <a:endParaRPr lang="en-US" sz="2300" b="1" dirty="0" smtClean="0"/>
          </a:p>
          <a:p>
            <a:pPr algn="just"/>
            <a:r>
              <a:rPr lang="en-US" sz="2300" b="1" dirty="0" smtClean="0"/>
              <a:t>Trust </a:t>
            </a:r>
            <a:r>
              <a:rPr lang="en-US" sz="2300" b="1" dirty="0"/>
              <a:t>Relationship</a:t>
            </a:r>
            <a:r>
              <a:rPr lang="en-US" sz="2300" b="1" dirty="0" smtClean="0"/>
              <a:t>:</a:t>
            </a:r>
            <a:endParaRPr lang="en-US" sz="2300" dirty="0" smtClean="0"/>
          </a:p>
          <a:p>
            <a:pPr marL="344488" indent="-342900" algn="just">
              <a:buFont typeface="Arial"/>
              <a:buChar char="•"/>
            </a:pPr>
            <a:r>
              <a:rPr lang="en-US" sz="2300" dirty="0" smtClean="0"/>
              <a:t>Each bank creates a digital certificate for each of its employee.</a:t>
            </a:r>
          </a:p>
          <a:p>
            <a:pPr marL="344488" indent="-342900" algn="just">
              <a:buFont typeface="Arial"/>
              <a:buChar char="•"/>
            </a:pPr>
            <a:r>
              <a:rPr lang="en-US" sz="2300" dirty="0" smtClean="0"/>
              <a:t>The certificate contains </a:t>
            </a:r>
            <a:r>
              <a:rPr lang="en-US" sz="2300" dirty="0" err="1"/>
              <a:t>EmployeeID</a:t>
            </a:r>
            <a:r>
              <a:rPr lang="en-US" sz="2300" dirty="0"/>
              <a:t>, Bank </a:t>
            </a:r>
            <a:r>
              <a:rPr lang="en-US" sz="2300" dirty="0" smtClean="0"/>
              <a:t>Code &amp; </a:t>
            </a:r>
            <a:r>
              <a:rPr lang="en-US" sz="2300" dirty="0"/>
              <a:t>Employee </a:t>
            </a:r>
            <a:r>
              <a:rPr lang="en-US" sz="2300" dirty="0" smtClean="0"/>
              <a:t>name, Designation.</a:t>
            </a:r>
          </a:p>
          <a:p>
            <a:pPr algn="just"/>
            <a:r>
              <a:rPr lang="en-US" sz="2300" b="1" dirty="0" smtClean="0"/>
              <a:t>Policy that can handle such request:</a:t>
            </a:r>
          </a:p>
          <a:p>
            <a:pPr marL="344488" indent="-342900" algn="just">
              <a:buFont typeface="Arial"/>
              <a:buChar char="•"/>
            </a:pPr>
            <a:r>
              <a:rPr lang="en-US" sz="2300" dirty="0" smtClean="0"/>
              <a:t>Two approvals by two employees are required for loans less than $5000</a:t>
            </a:r>
          </a:p>
          <a:p>
            <a:pPr marL="344488" indent="-342900" algn="just">
              <a:buFont typeface="Arial"/>
              <a:buChar char="•"/>
            </a:pPr>
            <a:r>
              <a:rPr lang="en-US" sz="2300" dirty="0" smtClean="0"/>
              <a:t>Three approvals are required for loans &gt;$5000 and &lt;$10000</a:t>
            </a:r>
          </a:p>
          <a:p>
            <a:pPr marL="344488" indent="-342900" algn="just">
              <a:buFont typeface="Arial"/>
              <a:buChar char="•"/>
            </a:pPr>
            <a:r>
              <a:rPr lang="en-US" sz="2300" dirty="0" smtClean="0"/>
              <a:t>Loans &gt;$10000 is not handled online.</a:t>
            </a:r>
          </a:p>
        </p:txBody>
      </p:sp>
      <p:sp>
        <p:nvSpPr>
          <p:cNvPr id="5" name="Slide Number Placeholder 4"/>
          <p:cNvSpPr>
            <a:spLocks noGrp="1"/>
          </p:cNvSpPr>
          <p:nvPr>
            <p:ph type="sldNum" sz="quarter" idx="12"/>
          </p:nvPr>
        </p:nvSpPr>
        <p:spPr/>
        <p:txBody>
          <a:bodyPr/>
          <a:lstStyle/>
          <a:p>
            <a:fld id="{911E8957-5754-4C19-A51A-9C104D1A0E08}" type="slidenum">
              <a:rPr lang="en-US" smtClean="0"/>
              <a:pPr/>
              <a:t>50</a:t>
            </a:fld>
            <a:endParaRPr lang="en-US" dirty="0"/>
          </a:p>
        </p:txBody>
      </p:sp>
    </p:spTree>
    <p:extLst>
      <p:ext uri="{BB962C8B-B14F-4D97-AF65-F5344CB8AC3E}">
        <p14:creationId xmlns:p14="http://schemas.microsoft.com/office/powerpoint/2010/main" val="31638327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err="1" smtClean="0"/>
              <a:t>PolicyMaker</a:t>
            </a:r>
            <a:r>
              <a:rPr lang="en-US" sz="3600" b="1" dirty="0" smtClean="0"/>
              <a:t> – First TM System</a:t>
            </a:r>
            <a:endParaRPr lang="en-US" sz="3600" b="1" dirty="0"/>
          </a:p>
        </p:txBody>
      </p:sp>
      <p:sp>
        <p:nvSpPr>
          <p:cNvPr id="5" name="TextBox 4"/>
          <p:cNvSpPr txBox="1"/>
          <p:nvPr/>
        </p:nvSpPr>
        <p:spPr>
          <a:xfrm>
            <a:off x="1143000" y="3219271"/>
            <a:ext cx="1447800" cy="1200329"/>
          </a:xfrm>
          <a:prstGeom prst="rect">
            <a:avLst/>
          </a:prstGeom>
          <a:noFill/>
          <a:ln>
            <a:solidFill>
              <a:schemeClr val="tx1"/>
            </a:solidFill>
          </a:ln>
        </p:spPr>
        <p:txBody>
          <a:bodyPr wrap="square" rtlCol="0">
            <a:spAutoFit/>
          </a:bodyPr>
          <a:lstStyle/>
          <a:p>
            <a:r>
              <a:rPr lang="en-US" dirty="0" smtClean="0"/>
              <a:t>Application that handles access request</a:t>
            </a:r>
            <a:endParaRPr lang="en-US" dirty="0"/>
          </a:p>
        </p:txBody>
      </p:sp>
      <p:sp>
        <p:nvSpPr>
          <p:cNvPr id="6" name="TextBox 5"/>
          <p:cNvSpPr txBox="1"/>
          <p:nvPr/>
        </p:nvSpPr>
        <p:spPr>
          <a:xfrm>
            <a:off x="6934200" y="3773269"/>
            <a:ext cx="1447800" cy="646331"/>
          </a:xfrm>
          <a:prstGeom prst="rect">
            <a:avLst/>
          </a:prstGeom>
          <a:noFill/>
          <a:ln>
            <a:solidFill>
              <a:schemeClr val="tx1"/>
            </a:solidFill>
          </a:ln>
        </p:spPr>
        <p:txBody>
          <a:bodyPr wrap="square" rtlCol="0">
            <a:spAutoFit/>
          </a:bodyPr>
          <a:lstStyle/>
          <a:p>
            <a:r>
              <a:rPr lang="en-US" dirty="0" err="1" smtClean="0"/>
              <a:t>PolicyMaker</a:t>
            </a:r>
            <a:r>
              <a:rPr lang="en-US" dirty="0" smtClean="0"/>
              <a:t> TM System</a:t>
            </a:r>
            <a:endParaRPr lang="en-US" dirty="0"/>
          </a:p>
        </p:txBody>
      </p:sp>
      <p:sp>
        <p:nvSpPr>
          <p:cNvPr id="7" name="TextBox 6"/>
          <p:cNvSpPr txBox="1"/>
          <p:nvPr/>
        </p:nvSpPr>
        <p:spPr>
          <a:xfrm>
            <a:off x="1143000" y="1371600"/>
            <a:ext cx="1447800" cy="646331"/>
          </a:xfrm>
          <a:prstGeom prst="rect">
            <a:avLst/>
          </a:prstGeom>
          <a:noFill/>
          <a:ln>
            <a:solidFill>
              <a:schemeClr val="tx1"/>
            </a:solidFill>
          </a:ln>
        </p:spPr>
        <p:txBody>
          <a:bodyPr wrap="square" rtlCol="0">
            <a:spAutoFit/>
          </a:bodyPr>
          <a:lstStyle/>
          <a:p>
            <a:r>
              <a:rPr lang="en-US" dirty="0" smtClean="0"/>
              <a:t>Client request</a:t>
            </a:r>
            <a:endParaRPr lang="en-US" dirty="0"/>
          </a:p>
        </p:txBody>
      </p:sp>
      <p:cxnSp>
        <p:nvCxnSpPr>
          <p:cNvPr id="9" name="Straight Arrow Connector 8"/>
          <p:cNvCxnSpPr>
            <a:stCxn id="7" idx="2"/>
            <a:endCxn id="5" idx="0"/>
          </p:cNvCxnSpPr>
          <p:nvPr/>
        </p:nvCxnSpPr>
        <p:spPr>
          <a:xfrm>
            <a:off x="1866900" y="2017931"/>
            <a:ext cx="0" cy="12013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endCxn id="6" idx="1"/>
          </p:cNvCxnSpPr>
          <p:nvPr/>
        </p:nvCxnSpPr>
        <p:spPr>
          <a:xfrm>
            <a:off x="2590800" y="4038600"/>
            <a:ext cx="4343400" cy="578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2667000" y="3581400"/>
            <a:ext cx="4343400" cy="338554"/>
          </a:xfrm>
          <a:prstGeom prst="rect">
            <a:avLst/>
          </a:prstGeom>
          <a:noFill/>
        </p:spPr>
        <p:txBody>
          <a:bodyPr wrap="square" rtlCol="0">
            <a:spAutoFit/>
          </a:bodyPr>
          <a:lstStyle/>
          <a:p>
            <a:r>
              <a:rPr lang="en-US" sz="1600" dirty="0" smtClean="0"/>
              <a:t>A request (action), a policy &amp; a set of credentials</a:t>
            </a:r>
            <a:endParaRPr lang="en-US" sz="1600" dirty="0"/>
          </a:p>
        </p:txBody>
      </p:sp>
      <p:cxnSp>
        <p:nvCxnSpPr>
          <p:cNvPr id="18" name="Straight Arrow Connector 17"/>
          <p:cNvCxnSpPr/>
          <p:nvPr/>
        </p:nvCxnSpPr>
        <p:spPr>
          <a:xfrm flipH="1" flipV="1">
            <a:off x="2590800" y="4191000"/>
            <a:ext cx="4343400" cy="76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3429000" y="4114800"/>
            <a:ext cx="1219200" cy="461665"/>
          </a:xfrm>
          <a:prstGeom prst="rect">
            <a:avLst/>
          </a:prstGeom>
          <a:noFill/>
        </p:spPr>
        <p:txBody>
          <a:bodyPr wrap="square" rtlCol="0">
            <a:spAutoFit/>
          </a:bodyPr>
          <a:lstStyle/>
          <a:p>
            <a:r>
              <a:rPr lang="en-US" sz="2400" dirty="0" smtClean="0"/>
              <a:t>Yes/no</a:t>
            </a:r>
            <a:endParaRPr lang="en-US" sz="2400" dirty="0"/>
          </a:p>
        </p:txBody>
      </p:sp>
      <p:sp>
        <p:nvSpPr>
          <p:cNvPr id="20" name="TextBox 19"/>
          <p:cNvSpPr txBox="1"/>
          <p:nvPr/>
        </p:nvSpPr>
        <p:spPr>
          <a:xfrm rot="18234248">
            <a:off x="1964812" y="2166635"/>
            <a:ext cx="2057400" cy="338554"/>
          </a:xfrm>
          <a:prstGeom prst="rect">
            <a:avLst/>
          </a:prstGeom>
          <a:noFill/>
        </p:spPr>
        <p:txBody>
          <a:bodyPr wrap="square" rtlCol="0">
            <a:spAutoFit/>
          </a:bodyPr>
          <a:lstStyle/>
          <a:p>
            <a:r>
              <a:rPr lang="en-US" sz="1600" dirty="0" smtClean="0"/>
              <a:t>Credential verification</a:t>
            </a:r>
            <a:endParaRPr lang="en-US" sz="1600" dirty="0"/>
          </a:p>
        </p:txBody>
      </p:sp>
      <p:sp>
        <p:nvSpPr>
          <p:cNvPr id="24" name="TextBox 23"/>
          <p:cNvSpPr txBox="1"/>
          <p:nvPr/>
        </p:nvSpPr>
        <p:spPr>
          <a:xfrm>
            <a:off x="304800" y="2209800"/>
            <a:ext cx="1828800" cy="830997"/>
          </a:xfrm>
          <a:prstGeom prst="rect">
            <a:avLst/>
          </a:prstGeom>
          <a:noFill/>
        </p:spPr>
        <p:txBody>
          <a:bodyPr wrap="square" rtlCol="0">
            <a:spAutoFit/>
          </a:bodyPr>
          <a:lstStyle/>
          <a:p>
            <a:r>
              <a:rPr lang="en-US" sz="1600" dirty="0" smtClean="0"/>
              <a:t>Certificate with action privilege</a:t>
            </a:r>
          </a:p>
          <a:p>
            <a:r>
              <a:rPr lang="en-US" sz="1600" dirty="0" smtClean="0"/>
              <a:t>+ request</a:t>
            </a:r>
            <a:endParaRPr lang="en-US" sz="1600" dirty="0"/>
          </a:p>
        </p:txBody>
      </p:sp>
      <p:sp>
        <p:nvSpPr>
          <p:cNvPr id="25" name="TextBox 24"/>
          <p:cNvSpPr txBox="1"/>
          <p:nvPr/>
        </p:nvSpPr>
        <p:spPr>
          <a:xfrm>
            <a:off x="3657600" y="1219200"/>
            <a:ext cx="533400" cy="381000"/>
          </a:xfrm>
          <a:prstGeom prst="rect">
            <a:avLst/>
          </a:prstGeom>
          <a:noFill/>
          <a:ln>
            <a:solidFill>
              <a:schemeClr val="tx1"/>
            </a:solidFill>
          </a:ln>
        </p:spPr>
        <p:txBody>
          <a:bodyPr wrap="square" rtlCol="0">
            <a:spAutoFit/>
          </a:bodyPr>
          <a:lstStyle/>
          <a:p>
            <a:r>
              <a:rPr lang="en-US" dirty="0" smtClean="0"/>
              <a:t>CA</a:t>
            </a:r>
            <a:endParaRPr lang="en-US" dirty="0"/>
          </a:p>
        </p:txBody>
      </p:sp>
      <p:cxnSp>
        <p:nvCxnSpPr>
          <p:cNvPr id="27" name="Straight Arrow Connector 26"/>
          <p:cNvCxnSpPr/>
          <p:nvPr/>
        </p:nvCxnSpPr>
        <p:spPr>
          <a:xfrm flipV="1">
            <a:off x="2590800" y="1600200"/>
            <a:ext cx="1066800" cy="16002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838200" y="4648200"/>
            <a:ext cx="4343400" cy="1754327"/>
          </a:xfrm>
          <a:prstGeom prst="rect">
            <a:avLst/>
          </a:prstGeom>
          <a:noFill/>
        </p:spPr>
        <p:txBody>
          <a:bodyPr wrap="square" rtlCol="0">
            <a:spAutoFit/>
          </a:bodyPr>
          <a:lstStyle/>
          <a:p>
            <a:r>
              <a:rPr lang="en-US" b="1" dirty="0" smtClean="0"/>
              <a:t>Tasks</a:t>
            </a:r>
            <a:r>
              <a:rPr lang="en-US" dirty="0" smtClean="0"/>
              <a:t>: </a:t>
            </a:r>
          </a:p>
          <a:p>
            <a:pPr marL="400050" indent="-400050">
              <a:buAutoNum type="romanLcParenBoth"/>
            </a:pPr>
            <a:r>
              <a:rPr lang="en-US" dirty="0" smtClean="0"/>
              <a:t>Local policy update, </a:t>
            </a:r>
          </a:p>
          <a:p>
            <a:pPr marL="400050" indent="-400050">
              <a:buAutoNum type="romanLcParenBoth"/>
            </a:pPr>
            <a:r>
              <a:rPr lang="en-US" dirty="0" smtClean="0"/>
              <a:t>Deciding whether additional credential is required</a:t>
            </a:r>
          </a:p>
          <a:p>
            <a:pPr marL="400050" indent="-400050">
              <a:buAutoNum type="romanLcParenBoth"/>
            </a:pPr>
            <a:r>
              <a:rPr lang="en-US" dirty="0"/>
              <a:t>C</a:t>
            </a:r>
            <a:r>
              <a:rPr lang="en-US" dirty="0" smtClean="0"/>
              <a:t>redential verification, revocation and </a:t>
            </a:r>
          </a:p>
          <a:p>
            <a:pPr marL="400050" indent="-400050">
              <a:buAutoNum type="romanLcParenBoth"/>
            </a:pPr>
            <a:r>
              <a:rPr lang="en-US" dirty="0" smtClean="0"/>
              <a:t>Sending and receiving trust message.</a:t>
            </a:r>
          </a:p>
        </p:txBody>
      </p:sp>
      <p:sp>
        <p:nvSpPr>
          <p:cNvPr id="32" name="TextBox 31"/>
          <p:cNvSpPr txBox="1"/>
          <p:nvPr/>
        </p:nvSpPr>
        <p:spPr>
          <a:xfrm>
            <a:off x="5943600" y="4791670"/>
            <a:ext cx="2667000" cy="923330"/>
          </a:xfrm>
          <a:prstGeom prst="rect">
            <a:avLst/>
          </a:prstGeom>
          <a:noFill/>
        </p:spPr>
        <p:txBody>
          <a:bodyPr wrap="square" rtlCol="0">
            <a:spAutoFit/>
          </a:bodyPr>
          <a:lstStyle/>
          <a:p>
            <a:r>
              <a:rPr lang="en-US" b="1" dirty="0" smtClean="0"/>
              <a:t>Tasks</a:t>
            </a:r>
            <a:r>
              <a:rPr lang="en-US" dirty="0" smtClean="0"/>
              <a:t>: </a:t>
            </a:r>
          </a:p>
          <a:p>
            <a:pPr marL="400050" indent="-400050">
              <a:buAutoNum type="romanLcParenBoth"/>
            </a:pPr>
            <a:r>
              <a:rPr lang="en-US" dirty="0" smtClean="0"/>
              <a:t>Input verification and </a:t>
            </a:r>
          </a:p>
          <a:p>
            <a:pPr marL="400050" indent="-400050">
              <a:buAutoNum type="romanLcParenBoth"/>
            </a:pPr>
            <a:r>
              <a:rPr lang="en-US" dirty="0" smtClean="0"/>
              <a:t>sending yes/no</a:t>
            </a:r>
          </a:p>
        </p:txBody>
      </p:sp>
      <p:sp>
        <p:nvSpPr>
          <p:cNvPr id="35" name="TextBox 34"/>
          <p:cNvSpPr txBox="1"/>
          <p:nvPr/>
        </p:nvSpPr>
        <p:spPr>
          <a:xfrm>
            <a:off x="7010400" y="4368224"/>
            <a:ext cx="1295400" cy="584776"/>
          </a:xfrm>
          <a:prstGeom prst="rect">
            <a:avLst/>
          </a:prstGeom>
          <a:noFill/>
        </p:spPr>
        <p:txBody>
          <a:bodyPr wrap="square" rtlCol="0">
            <a:spAutoFit/>
          </a:bodyPr>
          <a:lstStyle/>
          <a:p>
            <a:r>
              <a:rPr lang="en-US" sz="1600" dirty="0" smtClean="0"/>
              <a:t>Acts like a DB query engine</a:t>
            </a:r>
            <a:endParaRPr lang="en-US" sz="1600" dirty="0"/>
          </a:p>
        </p:txBody>
      </p:sp>
      <p:sp>
        <p:nvSpPr>
          <p:cNvPr id="21" name="Slide Number Placeholder 20"/>
          <p:cNvSpPr>
            <a:spLocks noGrp="1"/>
          </p:cNvSpPr>
          <p:nvPr>
            <p:ph type="sldNum" sz="quarter" idx="12"/>
          </p:nvPr>
        </p:nvSpPr>
        <p:spPr/>
        <p:txBody>
          <a:bodyPr/>
          <a:lstStyle/>
          <a:p>
            <a:fld id="{911E8957-5754-4C19-A51A-9C104D1A0E08}" type="slidenum">
              <a:rPr lang="en-US" smtClean="0"/>
              <a:pPr/>
              <a:t>51</a:t>
            </a:fld>
            <a:endParaRPr lang="en-US" dirty="0"/>
          </a:p>
        </p:txBody>
      </p:sp>
    </p:spTree>
    <p:extLst>
      <p:ext uri="{BB962C8B-B14F-4D97-AF65-F5344CB8AC3E}">
        <p14:creationId xmlns:p14="http://schemas.microsoft.com/office/powerpoint/2010/main" val="30017906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err="1" smtClean="0"/>
              <a:t>PolicyMaker</a:t>
            </a:r>
            <a:r>
              <a:rPr lang="en-US" sz="3600" b="1" dirty="0" smtClean="0"/>
              <a:t> – First TM System</a:t>
            </a:r>
            <a:endParaRPr lang="en-US" sz="3600" b="1" dirty="0"/>
          </a:p>
        </p:txBody>
      </p:sp>
      <p:sp>
        <p:nvSpPr>
          <p:cNvPr id="4" name="Content Placeholder 3"/>
          <p:cNvSpPr>
            <a:spLocks noGrp="1"/>
          </p:cNvSpPr>
          <p:nvPr>
            <p:ph idx="1"/>
          </p:nvPr>
        </p:nvSpPr>
        <p:spPr>
          <a:xfrm>
            <a:off x="457200" y="1219200"/>
            <a:ext cx="8229600" cy="5410200"/>
          </a:xfrm>
        </p:spPr>
        <p:txBody>
          <a:bodyPr>
            <a:normAutofit/>
          </a:bodyPr>
          <a:lstStyle/>
          <a:p>
            <a:pPr algn="just">
              <a:buNone/>
            </a:pPr>
            <a:r>
              <a:rPr lang="en-US" sz="2300" b="1" dirty="0" smtClean="0"/>
              <a:t>Example (All employees of all banks):</a:t>
            </a:r>
          </a:p>
          <a:p>
            <a:pPr marL="344488" indent="-342900" algn="just">
              <a:buFont typeface="Arial"/>
              <a:buChar char="•"/>
            </a:pPr>
            <a:r>
              <a:rPr lang="en-US" sz="2300" dirty="0" smtClean="0"/>
              <a:t>Each bank each employee to sanction a certain amount of loan the employee wants to borrow from any bank in Bangladesh.</a:t>
            </a:r>
          </a:p>
          <a:p>
            <a:pPr marL="344488" indent="-342900" algn="just">
              <a:buFont typeface="Arial"/>
              <a:buChar char="•"/>
            </a:pPr>
            <a:r>
              <a:rPr lang="en-US" sz="2300" dirty="0" smtClean="0"/>
              <a:t>A loan request is submitted to an electronic banking system.</a:t>
            </a:r>
          </a:p>
          <a:p>
            <a:pPr marL="344488" indent="-342900" algn="just">
              <a:buFont typeface="Arial"/>
              <a:buChar char="•"/>
            </a:pPr>
            <a:r>
              <a:rPr lang="en-US" sz="2300" dirty="0" smtClean="0"/>
              <a:t>The request may contain the name of the requester and amount requested along with other information.</a:t>
            </a:r>
          </a:p>
          <a:p>
            <a:pPr algn="just"/>
            <a:r>
              <a:rPr lang="en-US" sz="2300" b="1" dirty="0" smtClean="0"/>
              <a:t>Policy that can handle such request:</a:t>
            </a:r>
          </a:p>
          <a:p>
            <a:pPr marL="344488" indent="-342900" algn="just">
              <a:buFont typeface="Arial"/>
              <a:buChar char="•"/>
            </a:pPr>
            <a:r>
              <a:rPr lang="en-US" sz="2300" dirty="0" smtClean="0"/>
              <a:t>Two approvals are required for loans less than $5000</a:t>
            </a:r>
          </a:p>
          <a:p>
            <a:pPr marL="344488" indent="-342900" algn="just">
              <a:buFont typeface="Arial"/>
              <a:buChar char="•"/>
            </a:pPr>
            <a:r>
              <a:rPr lang="en-US" sz="2300" dirty="0" smtClean="0"/>
              <a:t>Three approvals are required for loans &gt;$5000 and &lt;$10000</a:t>
            </a:r>
          </a:p>
          <a:p>
            <a:pPr marL="344488" indent="-342900" algn="just">
              <a:buFont typeface="Arial"/>
              <a:buChar char="•"/>
            </a:pPr>
            <a:r>
              <a:rPr lang="en-US" sz="2300" dirty="0" smtClean="0"/>
              <a:t>Loans &gt;$10000 is not handled online.</a:t>
            </a:r>
          </a:p>
          <a:p>
            <a:pPr algn="just"/>
            <a:r>
              <a:rPr lang="en-US" sz="2300" b="1" dirty="0" smtClean="0"/>
              <a:t>Trust Relationship:</a:t>
            </a:r>
          </a:p>
          <a:p>
            <a:pPr marL="344488" indent="-342900" algn="just">
              <a:buFont typeface="Arial"/>
              <a:buChar char="•"/>
            </a:pPr>
            <a:r>
              <a:rPr lang="en-US" sz="2300" dirty="0" smtClean="0"/>
              <a:t>The head of the loan division must authorize approvers’ public key.</a:t>
            </a:r>
            <a:endParaRPr lang="en-US" sz="2300" dirty="0"/>
          </a:p>
        </p:txBody>
      </p:sp>
      <p:sp>
        <p:nvSpPr>
          <p:cNvPr id="5" name="Slide Number Placeholder 4"/>
          <p:cNvSpPr>
            <a:spLocks noGrp="1"/>
          </p:cNvSpPr>
          <p:nvPr>
            <p:ph type="sldNum" sz="quarter" idx="12"/>
          </p:nvPr>
        </p:nvSpPr>
        <p:spPr/>
        <p:txBody>
          <a:bodyPr/>
          <a:lstStyle/>
          <a:p>
            <a:fld id="{911E8957-5754-4C19-A51A-9C104D1A0E08}" type="slidenum">
              <a:rPr lang="en-US" smtClean="0"/>
              <a:pPr/>
              <a:t>52</a:t>
            </a:fld>
            <a:endParaRPr lang="en-US" dirty="0"/>
          </a:p>
        </p:txBody>
      </p:sp>
    </p:spTree>
    <p:extLst>
      <p:ext uri="{BB962C8B-B14F-4D97-AF65-F5344CB8AC3E}">
        <p14:creationId xmlns:p14="http://schemas.microsoft.com/office/powerpoint/2010/main" val="21040028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b="1" dirty="0" err="1" smtClean="0"/>
              <a:t>KeyNote</a:t>
            </a:r>
            <a:r>
              <a:rPr lang="en-US" sz="3400" b="1" dirty="0" smtClean="0"/>
              <a:t> – TM System</a:t>
            </a:r>
            <a:endParaRPr lang="en-US" sz="3400" b="1" dirty="0"/>
          </a:p>
        </p:txBody>
      </p:sp>
      <p:sp>
        <p:nvSpPr>
          <p:cNvPr id="3" name="Content Placeholder 2"/>
          <p:cNvSpPr>
            <a:spLocks noGrp="1"/>
          </p:cNvSpPr>
          <p:nvPr>
            <p:ph idx="1"/>
          </p:nvPr>
        </p:nvSpPr>
        <p:spPr>
          <a:xfrm>
            <a:off x="457200" y="1295400"/>
            <a:ext cx="8001000" cy="5181600"/>
          </a:xfrm>
        </p:spPr>
        <p:txBody>
          <a:bodyPr>
            <a:noAutofit/>
          </a:bodyPr>
          <a:lstStyle/>
          <a:p>
            <a:pPr marL="344488" indent="-342900" algn="just">
              <a:buFont typeface="Arial"/>
              <a:buChar char="•"/>
            </a:pPr>
            <a:r>
              <a:rPr lang="en-US" sz="2600" dirty="0" smtClean="0"/>
              <a:t>Direct descendent of </a:t>
            </a:r>
            <a:r>
              <a:rPr lang="en-US" sz="2600" dirty="0" err="1" smtClean="0"/>
              <a:t>PolicyMaker</a:t>
            </a:r>
            <a:endParaRPr lang="en-US" sz="2600" dirty="0" smtClean="0"/>
          </a:p>
          <a:p>
            <a:pPr marL="344488" indent="-342900" algn="just">
              <a:buFont typeface="Arial"/>
              <a:buChar char="•"/>
            </a:pPr>
            <a:r>
              <a:rPr lang="en-US" sz="2600" dirty="0" err="1" smtClean="0"/>
              <a:t>KeyNote</a:t>
            </a:r>
            <a:r>
              <a:rPr lang="en-US" sz="2600" dirty="0" smtClean="0"/>
              <a:t> assertions are written in a specific, concise and human readable assertion language.</a:t>
            </a:r>
          </a:p>
          <a:p>
            <a:pPr marL="344488" indent="-342900" algn="just">
              <a:buFont typeface="Arial"/>
              <a:buChar char="•"/>
            </a:pPr>
            <a:r>
              <a:rPr lang="en-US" sz="2600" dirty="0" smtClean="0"/>
              <a:t>Takes cryptographic signature verification</a:t>
            </a:r>
          </a:p>
          <a:p>
            <a:pPr marL="344488" indent="-342900" algn="just">
              <a:buFont typeface="Arial"/>
              <a:buChar char="•"/>
            </a:pPr>
            <a:r>
              <a:rPr lang="en-US" sz="2600" dirty="0" smtClean="0"/>
              <a:t>Reduces the workload of the calling Applications and better enforces the security policy.</a:t>
            </a:r>
          </a:p>
          <a:p>
            <a:pPr marL="344488" indent="-342900" algn="just">
              <a:buFont typeface="Arial"/>
              <a:buChar char="•"/>
            </a:pPr>
            <a:r>
              <a:rPr lang="en-US" sz="2600" dirty="0" smtClean="0"/>
              <a:t>Relatively a complete software solution for authorization.</a:t>
            </a:r>
          </a:p>
        </p:txBody>
      </p:sp>
      <p:sp>
        <p:nvSpPr>
          <p:cNvPr id="4" name="Slide Number Placeholder 3"/>
          <p:cNvSpPr>
            <a:spLocks noGrp="1"/>
          </p:cNvSpPr>
          <p:nvPr>
            <p:ph type="sldNum" sz="quarter" idx="12"/>
          </p:nvPr>
        </p:nvSpPr>
        <p:spPr/>
        <p:txBody>
          <a:bodyPr/>
          <a:lstStyle/>
          <a:p>
            <a:fld id="{911E8957-5754-4C19-A51A-9C104D1A0E08}" type="slidenum">
              <a:rPr lang="en-US" smtClean="0"/>
              <a:pPr/>
              <a:t>53</a:t>
            </a:fld>
            <a:endParaRPr lang="en-US" dirty="0"/>
          </a:p>
        </p:txBody>
      </p:sp>
    </p:spTree>
    <p:extLst>
      <p:ext uri="{BB962C8B-B14F-4D97-AF65-F5344CB8AC3E}">
        <p14:creationId xmlns:p14="http://schemas.microsoft.com/office/powerpoint/2010/main" val="19138402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err="1" smtClean="0"/>
              <a:t>KeyNote</a:t>
            </a:r>
            <a:r>
              <a:rPr lang="en-US" sz="3600" b="1" dirty="0" smtClean="0"/>
              <a:t> TM System</a:t>
            </a:r>
            <a:endParaRPr lang="en-US" sz="3600" b="1" dirty="0"/>
          </a:p>
        </p:txBody>
      </p:sp>
      <p:sp>
        <p:nvSpPr>
          <p:cNvPr id="6" name="TextBox 5"/>
          <p:cNvSpPr txBox="1"/>
          <p:nvPr/>
        </p:nvSpPr>
        <p:spPr>
          <a:xfrm>
            <a:off x="4953000" y="3505200"/>
            <a:ext cx="1219200" cy="646331"/>
          </a:xfrm>
          <a:prstGeom prst="rect">
            <a:avLst/>
          </a:prstGeom>
          <a:noFill/>
          <a:ln>
            <a:solidFill>
              <a:schemeClr val="tx1"/>
            </a:solidFill>
          </a:ln>
        </p:spPr>
        <p:txBody>
          <a:bodyPr wrap="square" rtlCol="0">
            <a:spAutoFit/>
          </a:bodyPr>
          <a:lstStyle/>
          <a:p>
            <a:r>
              <a:rPr lang="en-US" dirty="0" err="1" smtClean="0"/>
              <a:t>KeyNote</a:t>
            </a:r>
            <a:r>
              <a:rPr lang="en-US" dirty="0" smtClean="0"/>
              <a:t>    TM System</a:t>
            </a:r>
            <a:endParaRPr lang="en-US" dirty="0"/>
          </a:p>
        </p:txBody>
      </p:sp>
      <p:sp>
        <p:nvSpPr>
          <p:cNvPr id="7" name="TextBox 6"/>
          <p:cNvSpPr txBox="1"/>
          <p:nvPr/>
        </p:nvSpPr>
        <p:spPr>
          <a:xfrm>
            <a:off x="1143000" y="1371600"/>
            <a:ext cx="1447800" cy="646331"/>
          </a:xfrm>
          <a:prstGeom prst="rect">
            <a:avLst/>
          </a:prstGeom>
          <a:noFill/>
          <a:ln>
            <a:solidFill>
              <a:schemeClr val="tx1"/>
            </a:solidFill>
          </a:ln>
        </p:spPr>
        <p:txBody>
          <a:bodyPr wrap="square" rtlCol="0">
            <a:spAutoFit/>
          </a:bodyPr>
          <a:lstStyle/>
          <a:p>
            <a:r>
              <a:rPr lang="en-US" dirty="0" smtClean="0"/>
              <a:t>Client request</a:t>
            </a:r>
            <a:endParaRPr lang="en-US" dirty="0"/>
          </a:p>
        </p:txBody>
      </p:sp>
      <p:cxnSp>
        <p:nvCxnSpPr>
          <p:cNvPr id="9" name="Straight Arrow Connector 8"/>
          <p:cNvCxnSpPr>
            <a:stCxn id="7" idx="2"/>
            <a:endCxn id="6" idx="1"/>
          </p:cNvCxnSpPr>
          <p:nvPr/>
        </p:nvCxnSpPr>
        <p:spPr>
          <a:xfrm>
            <a:off x="1866900" y="2017931"/>
            <a:ext cx="3086100" cy="18104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5153631" y="5373469"/>
            <a:ext cx="1066800" cy="646331"/>
          </a:xfrm>
          <a:prstGeom prst="rect">
            <a:avLst/>
          </a:prstGeom>
          <a:noFill/>
          <a:ln>
            <a:solidFill>
              <a:schemeClr val="tx1"/>
            </a:solidFill>
          </a:ln>
        </p:spPr>
        <p:txBody>
          <a:bodyPr wrap="square" rtlCol="0">
            <a:spAutoFit/>
          </a:bodyPr>
          <a:lstStyle/>
          <a:p>
            <a:r>
              <a:rPr lang="en-US" dirty="0" smtClean="0"/>
              <a:t>Access Privilege</a:t>
            </a:r>
            <a:endParaRPr lang="en-US" dirty="0"/>
          </a:p>
        </p:txBody>
      </p:sp>
      <p:cxnSp>
        <p:nvCxnSpPr>
          <p:cNvPr id="18" name="Straight Arrow Connector 17"/>
          <p:cNvCxnSpPr>
            <a:stCxn id="6" idx="2"/>
            <a:endCxn id="16" idx="0"/>
          </p:cNvCxnSpPr>
          <p:nvPr/>
        </p:nvCxnSpPr>
        <p:spPr>
          <a:xfrm>
            <a:off x="5562600" y="4151531"/>
            <a:ext cx="124431" cy="12219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5029200" y="4491335"/>
            <a:ext cx="1219200" cy="461665"/>
          </a:xfrm>
          <a:prstGeom prst="rect">
            <a:avLst/>
          </a:prstGeom>
          <a:noFill/>
        </p:spPr>
        <p:txBody>
          <a:bodyPr wrap="square" rtlCol="0">
            <a:spAutoFit/>
          </a:bodyPr>
          <a:lstStyle/>
          <a:p>
            <a:r>
              <a:rPr lang="en-US" sz="2400" dirty="0" smtClean="0"/>
              <a:t>Yes</a:t>
            </a:r>
            <a:endParaRPr lang="en-US" sz="2400" dirty="0"/>
          </a:p>
        </p:txBody>
      </p:sp>
      <p:sp>
        <p:nvSpPr>
          <p:cNvPr id="20" name="TextBox 19"/>
          <p:cNvSpPr txBox="1"/>
          <p:nvPr/>
        </p:nvSpPr>
        <p:spPr>
          <a:xfrm rot="19952769">
            <a:off x="2255294" y="4445073"/>
            <a:ext cx="2057400" cy="338554"/>
          </a:xfrm>
          <a:prstGeom prst="rect">
            <a:avLst/>
          </a:prstGeom>
          <a:noFill/>
        </p:spPr>
        <p:txBody>
          <a:bodyPr wrap="square" rtlCol="0">
            <a:spAutoFit/>
          </a:bodyPr>
          <a:lstStyle/>
          <a:p>
            <a:r>
              <a:rPr lang="en-US" sz="1600" dirty="0" smtClean="0"/>
              <a:t>Credential verification</a:t>
            </a:r>
            <a:endParaRPr lang="en-US" sz="1600" dirty="0"/>
          </a:p>
        </p:txBody>
      </p:sp>
      <p:sp>
        <p:nvSpPr>
          <p:cNvPr id="22" name="TextBox 21"/>
          <p:cNvSpPr txBox="1"/>
          <p:nvPr/>
        </p:nvSpPr>
        <p:spPr>
          <a:xfrm>
            <a:off x="4648200" y="2895600"/>
            <a:ext cx="1828800" cy="584776"/>
          </a:xfrm>
          <a:prstGeom prst="rect">
            <a:avLst/>
          </a:prstGeom>
          <a:noFill/>
        </p:spPr>
        <p:txBody>
          <a:bodyPr wrap="square" rtlCol="0">
            <a:spAutoFit/>
          </a:bodyPr>
          <a:lstStyle/>
          <a:p>
            <a:r>
              <a:rPr lang="en-US" sz="1600" dirty="0" smtClean="0"/>
              <a:t>Policy that governs the access privilege</a:t>
            </a:r>
            <a:endParaRPr lang="en-US" sz="1600" dirty="0"/>
          </a:p>
        </p:txBody>
      </p:sp>
      <p:sp>
        <p:nvSpPr>
          <p:cNvPr id="23" name="TextBox 22"/>
          <p:cNvSpPr txBox="1"/>
          <p:nvPr/>
        </p:nvSpPr>
        <p:spPr>
          <a:xfrm>
            <a:off x="6248400" y="3530024"/>
            <a:ext cx="990600" cy="584776"/>
          </a:xfrm>
          <a:prstGeom prst="rect">
            <a:avLst/>
          </a:prstGeom>
          <a:noFill/>
        </p:spPr>
        <p:txBody>
          <a:bodyPr wrap="square" rtlCol="0">
            <a:spAutoFit/>
          </a:bodyPr>
          <a:lstStyle/>
          <a:p>
            <a:r>
              <a:rPr lang="en-US" sz="1600" dirty="0" smtClean="0"/>
              <a:t>SQL like language</a:t>
            </a:r>
            <a:endParaRPr lang="en-US" sz="1600" dirty="0"/>
          </a:p>
        </p:txBody>
      </p:sp>
      <p:sp>
        <p:nvSpPr>
          <p:cNvPr id="24" name="TextBox 23"/>
          <p:cNvSpPr txBox="1"/>
          <p:nvPr/>
        </p:nvSpPr>
        <p:spPr>
          <a:xfrm>
            <a:off x="2057400" y="2598003"/>
            <a:ext cx="1371600" cy="830997"/>
          </a:xfrm>
          <a:prstGeom prst="rect">
            <a:avLst/>
          </a:prstGeom>
          <a:noFill/>
        </p:spPr>
        <p:txBody>
          <a:bodyPr wrap="square" rtlCol="0">
            <a:spAutoFit/>
          </a:bodyPr>
          <a:lstStyle/>
          <a:p>
            <a:r>
              <a:rPr lang="en-US" sz="1600" dirty="0" smtClean="0"/>
              <a:t>Certificate with action privilege</a:t>
            </a:r>
            <a:endParaRPr lang="en-US" sz="1600" dirty="0"/>
          </a:p>
        </p:txBody>
      </p:sp>
      <p:sp>
        <p:nvSpPr>
          <p:cNvPr id="25" name="TextBox 24"/>
          <p:cNvSpPr txBox="1"/>
          <p:nvPr/>
        </p:nvSpPr>
        <p:spPr>
          <a:xfrm>
            <a:off x="1752600" y="5257800"/>
            <a:ext cx="533400" cy="381000"/>
          </a:xfrm>
          <a:prstGeom prst="rect">
            <a:avLst/>
          </a:prstGeom>
          <a:noFill/>
          <a:ln>
            <a:solidFill>
              <a:schemeClr val="tx1"/>
            </a:solidFill>
          </a:ln>
        </p:spPr>
        <p:txBody>
          <a:bodyPr wrap="square" rtlCol="0">
            <a:spAutoFit/>
          </a:bodyPr>
          <a:lstStyle/>
          <a:p>
            <a:r>
              <a:rPr lang="en-US" dirty="0" smtClean="0"/>
              <a:t>CA</a:t>
            </a:r>
            <a:endParaRPr lang="en-US" dirty="0"/>
          </a:p>
        </p:txBody>
      </p:sp>
      <p:cxnSp>
        <p:nvCxnSpPr>
          <p:cNvPr id="27" name="Straight Arrow Connector 26"/>
          <p:cNvCxnSpPr>
            <a:stCxn id="25" idx="3"/>
          </p:cNvCxnSpPr>
          <p:nvPr/>
        </p:nvCxnSpPr>
        <p:spPr>
          <a:xfrm flipV="1">
            <a:off x="2286000" y="4114800"/>
            <a:ext cx="2667000" cy="13335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5" name="Slide Number Placeholder 14"/>
          <p:cNvSpPr>
            <a:spLocks noGrp="1"/>
          </p:cNvSpPr>
          <p:nvPr>
            <p:ph type="sldNum" sz="quarter" idx="12"/>
          </p:nvPr>
        </p:nvSpPr>
        <p:spPr/>
        <p:txBody>
          <a:bodyPr/>
          <a:lstStyle/>
          <a:p>
            <a:fld id="{911E8957-5754-4C19-A51A-9C104D1A0E08}" type="slidenum">
              <a:rPr lang="en-US" smtClean="0"/>
              <a:pPr/>
              <a:t>54</a:t>
            </a:fld>
            <a:endParaRPr lang="en-US" dirty="0"/>
          </a:p>
        </p:txBody>
      </p:sp>
    </p:spTree>
    <p:extLst>
      <p:ext uri="{BB962C8B-B14F-4D97-AF65-F5344CB8AC3E}">
        <p14:creationId xmlns:p14="http://schemas.microsoft.com/office/powerpoint/2010/main" val="24965492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41320"/>
            <a:ext cx="7620000" cy="868680"/>
          </a:xfrm>
        </p:spPr>
        <p:txBody>
          <a:bodyPr/>
          <a:lstStyle/>
          <a:p>
            <a:r>
              <a:rPr lang="en-US" dirty="0" smtClean="0"/>
              <a:t>Thank you</a:t>
            </a:r>
            <a:endParaRPr lang="en-US" dirty="0"/>
          </a:p>
        </p:txBody>
      </p:sp>
      <p:sp>
        <p:nvSpPr>
          <p:cNvPr id="4" name="Slide Number Placeholder 3"/>
          <p:cNvSpPr>
            <a:spLocks noGrp="1"/>
          </p:cNvSpPr>
          <p:nvPr>
            <p:ph type="sldNum" sz="quarter" idx="12"/>
          </p:nvPr>
        </p:nvSpPr>
        <p:spPr/>
        <p:txBody>
          <a:bodyPr/>
          <a:lstStyle/>
          <a:p>
            <a:fld id="{911E8957-5754-4C19-A51A-9C104D1A0E08}" type="slidenum">
              <a:rPr lang="en-US" smtClean="0"/>
              <a:pPr/>
              <a:t>55</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868680"/>
          </a:xfrm>
        </p:spPr>
        <p:txBody>
          <a:bodyPr/>
          <a:lstStyle/>
          <a:p>
            <a:r>
              <a:rPr lang="en-US" sz="3600" b="1" dirty="0" smtClean="0"/>
              <a:t>Trust Management – Physical World</a:t>
            </a:r>
            <a:endParaRPr lang="en-US" sz="3600" b="1" dirty="0"/>
          </a:p>
        </p:txBody>
      </p:sp>
      <p:sp>
        <p:nvSpPr>
          <p:cNvPr id="6" name="Content Placeholder 5"/>
          <p:cNvSpPr>
            <a:spLocks noGrp="1"/>
          </p:cNvSpPr>
          <p:nvPr>
            <p:ph idx="1"/>
          </p:nvPr>
        </p:nvSpPr>
        <p:spPr>
          <a:xfrm>
            <a:off x="457200" y="1219200"/>
            <a:ext cx="8001000" cy="5105400"/>
          </a:xfrm>
        </p:spPr>
        <p:txBody>
          <a:bodyPr>
            <a:normAutofit/>
          </a:bodyPr>
          <a:lstStyle/>
          <a:p>
            <a:pPr marL="344488" indent="-342900" algn="just">
              <a:buFont typeface="Arial"/>
              <a:buChar char="•"/>
            </a:pPr>
            <a:r>
              <a:rPr lang="en-US" sz="2400" dirty="0" smtClean="0"/>
              <a:t>Each </a:t>
            </a:r>
            <a:r>
              <a:rPr lang="en-US" sz="2400" dirty="0"/>
              <a:t>of these </a:t>
            </a:r>
            <a:r>
              <a:rPr lang="en-US" sz="2400" b="1" dirty="0"/>
              <a:t>credentials</a:t>
            </a:r>
            <a:r>
              <a:rPr lang="en-US" sz="2400" dirty="0"/>
              <a:t> contains attributes that describe </a:t>
            </a:r>
            <a:endParaRPr lang="en-US" sz="2400" dirty="0" smtClean="0"/>
          </a:p>
          <a:p>
            <a:pPr marL="628650" lvl="1" indent="-342900" algn="just">
              <a:spcBef>
                <a:spcPts val="600"/>
              </a:spcBef>
              <a:buFont typeface="Arial"/>
              <a:buChar char="•"/>
            </a:pPr>
            <a:r>
              <a:rPr lang="en-US" sz="2200" dirty="0" smtClean="0"/>
              <a:t>the </a:t>
            </a:r>
            <a:r>
              <a:rPr lang="en-US" sz="2200" b="1" dirty="0"/>
              <a:t>owner</a:t>
            </a:r>
            <a:r>
              <a:rPr lang="en-US" sz="2200" dirty="0"/>
              <a:t> of the credential (e.g., </a:t>
            </a:r>
            <a:r>
              <a:rPr lang="en-US" sz="2200" dirty="0" smtClean="0"/>
              <a:t>name and </a:t>
            </a:r>
            <a:r>
              <a:rPr lang="en-US" sz="2200" dirty="0"/>
              <a:t>date of birth), </a:t>
            </a:r>
            <a:endParaRPr lang="en-US" sz="2200" dirty="0" smtClean="0"/>
          </a:p>
          <a:p>
            <a:pPr marL="628650" lvl="1" indent="-342900" algn="just">
              <a:spcBef>
                <a:spcPts val="600"/>
              </a:spcBef>
              <a:buFont typeface="Arial"/>
              <a:buChar char="•"/>
            </a:pPr>
            <a:r>
              <a:rPr lang="en-US" sz="2200" dirty="0" smtClean="0"/>
              <a:t>the </a:t>
            </a:r>
            <a:r>
              <a:rPr lang="en-US" sz="2200" b="1" dirty="0"/>
              <a:t>rights</a:t>
            </a:r>
            <a:r>
              <a:rPr lang="en-US" sz="2200" dirty="0"/>
              <a:t> granted to the owner (e.g., vehicle class, flight and seat number), </a:t>
            </a:r>
            <a:endParaRPr lang="en-US" sz="2200" dirty="0" smtClean="0"/>
          </a:p>
          <a:p>
            <a:pPr marL="628650" lvl="1" indent="-342900" algn="just">
              <a:spcBef>
                <a:spcPts val="600"/>
              </a:spcBef>
              <a:buFont typeface="Arial"/>
              <a:buChar char="•"/>
            </a:pPr>
            <a:r>
              <a:rPr lang="en-US" sz="2200" dirty="0" smtClean="0"/>
              <a:t>or the </a:t>
            </a:r>
            <a:r>
              <a:rPr lang="en-US" sz="2200" dirty="0"/>
              <a:t>credential itself (e.g., expiration date). </a:t>
            </a:r>
            <a:endParaRPr lang="en-US" sz="2200" dirty="0" smtClean="0"/>
          </a:p>
          <a:p>
            <a:pPr marL="344488" lvl="1" indent="-342900" algn="just">
              <a:buFont typeface="Arial"/>
              <a:buChar char="•"/>
            </a:pPr>
            <a:r>
              <a:rPr lang="en-US" sz="2400" dirty="0"/>
              <a:t>The information in the credentials is trusted because it is certified by an issuer (e.g., the government, a bank) who on its turn is trusted</a:t>
            </a:r>
            <a:r>
              <a:rPr lang="en-US" sz="2400" dirty="0" smtClean="0"/>
              <a:t>.</a:t>
            </a:r>
          </a:p>
          <a:p>
            <a:pPr marL="344488" lvl="1" indent="-342900" algn="just">
              <a:buFont typeface="Arial"/>
              <a:buChar char="•"/>
            </a:pPr>
            <a:r>
              <a:rPr lang="en-US" sz="2400" dirty="0" smtClean="0"/>
              <a:t>Hence the </a:t>
            </a:r>
            <a:r>
              <a:rPr lang="en-US" sz="2400" b="1" dirty="0" smtClean="0"/>
              <a:t>credential</a:t>
            </a:r>
            <a:r>
              <a:rPr lang="en-US" sz="2400" dirty="0" smtClean="0"/>
              <a:t> works well in trust management.</a:t>
            </a:r>
            <a:endParaRPr lang="en-US" sz="2400" dirty="0"/>
          </a:p>
        </p:txBody>
      </p:sp>
      <p:sp>
        <p:nvSpPr>
          <p:cNvPr id="4" name="Slide Number Placeholder 3"/>
          <p:cNvSpPr>
            <a:spLocks noGrp="1"/>
          </p:cNvSpPr>
          <p:nvPr>
            <p:ph type="sldNum" sz="quarter" idx="12"/>
          </p:nvPr>
        </p:nvSpPr>
        <p:spPr/>
        <p:txBody>
          <a:bodyPr/>
          <a:lstStyle/>
          <a:p>
            <a:fld id="{911E8957-5754-4C19-A51A-9C104D1A0E08}" type="slidenum">
              <a:rPr lang="en-US" smtClean="0"/>
              <a:pPr/>
              <a:t>6</a:t>
            </a:fld>
            <a:endParaRPr lang="en-US" dirty="0"/>
          </a:p>
        </p:txBody>
      </p:sp>
    </p:spTree>
    <p:extLst>
      <p:ext uri="{BB962C8B-B14F-4D97-AF65-F5344CB8AC3E}">
        <p14:creationId xmlns:p14="http://schemas.microsoft.com/office/powerpoint/2010/main" val="15281649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blinds(horizontal)">
                                      <p:cBhvr>
                                        <p:cTn id="10" dur="500"/>
                                        <p:tgtEl>
                                          <p:spTgt spid="6">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blinds(horizontal)">
                                      <p:cBhvr>
                                        <p:cTn id="13" dur="500"/>
                                        <p:tgtEl>
                                          <p:spTgt spid="6">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blinds(horizontal)">
                                      <p:cBhvr>
                                        <p:cTn id="16" dur="500"/>
                                        <p:tgtEl>
                                          <p:spTgt spid="6">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blinds(horizontal)">
                                      <p:cBhvr>
                                        <p:cTn id="21" dur="500"/>
                                        <p:tgtEl>
                                          <p:spTgt spid="6">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6">
                                            <p:txEl>
                                              <p:pRg st="5" end="5"/>
                                            </p:txEl>
                                          </p:spTgt>
                                        </p:tgtEl>
                                        <p:attrNameLst>
                                          <p:attrName>style.visibility</p:attrName>
                                        </p:attrNameLst>
                                      </p:cBhvr>
                                      <p:to>
                                        <p:strVal val="visible"/>
                                      </p:to>
                                    </p:set>
                                    <p:animEffect transition="in" filter="blinds(horizontal)">
                                      <p:cBhvr>
                                        <p:cTn id="24"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01000" cy="868680"/>
          </a:xfrm>
        </p:spPr>
        <p:txBody>
          <a:bodyPr/>
          <a:lstStyle/>
          <a:p>
            <a:r>
              <a:rPr lang="en-US" sz="3600" b="1" dirty="0" smtClean="0"/>
              <a:t>Trust Management – Physical World</a:t>
            </a:r>
            <a:endParaRPr lang="en-US" sz="3600" b="1" dirty="0"/>
          </a:p>
        </p:txBody>
      </p:sp>
      <p:sp>
        <p:nvSpPr>
          <p:cNvPr id="6" name="Content Placeholder 5"/>
          <p:cNvSpPr>
            <a:spLocks noGrp="1"/>
          </p:cNvSpPr>
          <p:nvPr>
            <p:ph idx="1"/>
          </p:nvPr>
        </p:nvSpPr>
        <p:spPr>
          <a:xfrm>
            <a:off x="457200" y="1219200"/>
            <a:ext cx="8001000" cy="5105400"/>
          </a:xfrm>
        </p:spPr>
        <p:txBody>
          <a:bodyPr>
            <a:normAutofit/>
          </a:bodyPr>
          <a:lstStyle/>
          <a:p>
            <a:pPr marL="103187" lvl="1" indent="0">
              <a:buNone/>
            </a:pPr>
            <a:r>
              <a:rPr lang="en-US" sz="2800" b="1" dirty="0" smtClean="0"/>
              <a:t>What these credentials (certificates) carry?</a:t>
            </a:r>
          </a:p>
          <a:p>
            <a:pPr marL="344488" indent="-342900">
              <a:buFont typeface="Arial"/>
              <a:buChar char="•"/>
            </a:pPr>
            <a:r>
              <a:rPr lang="en-US" sz="2400" b="1" dirty="0" smtClean="0"/>
              <a:t>Identity</a:t>
            </a:r>
            <a:r>
              <a:rPr lang="en-US" sz="2400" dirty="0" smtClean="0"/>
              <a:t> of the subject.</a:t>
            </a:r>
          </a:p>
          <a:p>
            <a:pPr marL="344488" indent="-342900">
              <a:buFont typeface="Arial"/>
              <a:buChar char="•"/>
            </a:pPr>
            <a:r>
              <a:rPr lang="en-US" sz="2400" dirty="0" smtClean="0"/>
              <a:t>Only </a:t>
            </a:r>
            <a:r>
              <a:rPr lang="en-US" sz="2400" b="1" dirty="0" smtClean="0"/>
              <a:t>authorization</a:t>
            </a:r>
            <a:r>
              <a:rPr lang="en-US" sz="2400" dirty="0" smtClean="0"/>
              <a:t> is required to have access</a:t>
            </a:r>
          </a:p>
          <a:p>
            <a:pPr marL="965200" lvl="2" indent="-342900">
              <a:buFont typeface="Arial"/>
              <a:buChar char="•"/>
            </a:pPr>
            <a:r>
              <a:rPr lang="en-US" sz="1800" dirty="0" smtClean="0"/>
              <a:t>Train/Bus Ticket</a:t>
            </a:r>
          </a:p>
          <a:p>
            <a:pPr marL="965200" lvl="2" indent="-342900">
              <a:buFont typeface="Arial"/>
              <a:buChar char="•"/>
            </a:pPr>
            <a:r>
              <a:rPr lang="en-US" sz="1800" dirty="0" smtClean="0"/>
              <a:t>University </a:t>
            </a:r>
            <a:r>
              <a:rPr lang="en-US" sz="1800" dirty="0"/>
              <a:t>ID card to get access in the main gate of the campus</a:t>
            </a:r>
            <a:r>
              <a:rPr lang="en-US" sz="1800" dirty="0" smtClean="0"/>
              <a:t>.</a:t>
            </a:r>
          </a:p>
          <a:p>
            <a:pPr marL="965200" lvl="2" indent="-342900">
              <a:buFont typeface="Arial"/>
              <a:buChar char="•"/>
            </a:pPr>
            <a:r>
              <a:rPr lang="en-US" sz="1800" dirty="0" smtClean="0"/>
              <a:t>Cinema ticket, cricket match ticket</a:t>
            </a:r>
          </a:p>
          <a:p>
            <a:pPr marL="344488" indent="-342900">
              <a:buFont typeface="Arial"/>
              <a:buChar char="•"/>
            </a:pPr>
            <a:r>
              <a:rPr lang="en-US" sz="2400" dirty="0" smtClean="0"/>
              <a:t>Both </a:t>
            </a:r>
            <a:r>
              <a:rPr lang="en-US" sz="2400" b="1" dirty="0" smtClean="0"/>
              <a:t>Identity</a:t>
            </a:r>
            <a:r>
              <a:rPr lang="en-US" sz="2400" dirty="0" smtClean="0"/>
              <a:t> &amp; </a:t>
            </a:r>
            <a:r>
              <a:rPr lang="en-US" sz="2400" b="1" dirty="0" smtClean="0"/>
              <a:t>Authorization</a:t>
            </a:r>
          </a:p>
          <a:p>
            <a:pPr marL="965200" lvl="2" indent="-342900">
              <a:buFont typeface="Arial"/>
              <a:buChar char="•"/>
            </a:pPr>
            <a:r>
              <a:rPr lang="en-US" sz="1800" dirty="0" smtClean="0"/>
              <a:t>Student entry in the exam hall.</a:t>
            </a:r>
          </a:p>
          <a:p>
            <a:pPr marL="965200" lvl="2" indent="-342900">
              <a:buFont typeface="Arial"/>
              <a:buChar char="•"/>
            </a:pPr>
            <a:r>
              <a:rPr lang="en-US" sz="1800" dirty="0" smtClean="0"/>
              <a:t>To obtain Boarding pass in the plane.</a:t>
            </a:r>
          </a:p>
          <a:p>
            <a:pPr marL="344488" indent="-342900">
              <a:buFont typeface="Arial"/>
              <a:buChar char="•"/>
            </a:pPr>
            <a:r>
              <a:rPr lang="en-US" sz="2400" dirty="0" smtClean="0"/>
              <a:t>Identity of the issuer.</a:t>
            </a:r>
          </a:p>
        </p:txBody>
      </p:sp>
      <p:sp>
        <p:nvSpPr>
          <p:cNvPr id="4" name="Slide Number Placeholder 3"/>
          <p:cNvSpPr>
            <a:spLocks noGrp="1"/>
          </p:cNvSpPr>
          <p:nvPr>
            <p:ph type="sldNum" sz="quarter" idx="12"/>
          </p:nvPr>
        </p:nvSpPr>
        <p:spPr/>
        <p:txBody>
          <a:bodyPr/>
          <a:lstStyle/>
          <a:p>
            <a:fld id="{911E8957-5754-4C19-A51A-9C104D1A0E08}" type="slidenum">
              <a:rPr lang="en-US" smtClean="0"/>
              <a:pPr/>
              <a:t>7</a:t>
            </a:fld>
            <a:endParaRPr lang="en-US" dirty="0"/>
          </a:p>
        </p:txBody>
      </p:sp>
    </p:spTree>
    <p:extLst>
      <p:ext uri="{BB962C8B-B14F-4D97-AF65-F5344CB8AC3E}">
        <p14:creationId xmlns:p14="http://schemas.microsoft.com/office/powerpoint/2010/main" val="4350819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linds(horizontal)">
                                      <p:cBhvr>
                                        <p:cTn id="12" dur="500"/>
                                        <p:tgtEl>
                                          <p:spTgt spid="6">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blinds(horizontal)">
                                      <p:cBhvr>
                                        <p:cTn id="15" dur="500"/>
                                        <p:tgtEl>
                                          <p:spTgt spid="6">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animEffect transition="in" filter="blinds(horizontal)">
                                      <p:cBhvr>
                                        <p:cTn id="18" dur="500"/>
                                        <p:tgtEl>
                                          <p:spTgt spid="6">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animEffect transition="in" filter="blinds(horizontal)">
                                      <p:cBhvr>
                                        <p:cTn id="21" dur="500"/>
                                        <p:tgtEl>
                                          <p:spTgt spid="6">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6">
                                            <p:txEl>
                                              <p:pRg st="6" end="6"/>
                                            </p:txEl>
                                          </p:spTgt>
                                        </p:tgtEl>
                                        <p:attrNameLst>
                                          <p:attrName>style.visibility</p:attrName>
                                        </p:attrNameLst>
                                      </p:cBhvr>
                                      <p:to>
                                        <p:strVal val="visible"/>
                                      </p:to>
                                    </p:set>
                                    <p:animEffect transition="in" filter="blinds(horizontal)">
                                      <p:cBhvr>
                                        <p:cTn id="26" dur="500"/>
                                        <p:tgtEl>
                                          <p:spTgt spid="6">
                                            <p:txEl>
                                              <p:pRg st="6" end="6"/>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animEffect transition="in" filter="blinds(horizontal)">
                                      <p:cBhvr>
                                        <p:cTn id="29" dur="500"/>
                                        <p:tgtEl>
                                          <p:spTgt spid="6">
                                            <p:txEl>
                                              <p:pRg st="7" end="7"/>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6">
                                            <p:txEl>
                                              <p:pRg st="8" end="8"/>
                                            </p:txEl>
                                          </p:spTgt>
                                        </p:tgtEl>
                                        <p:attrNameLst>
                                          <p:attrName>style.visibility</p:attrName>
                                        </p:attrNameLst>
                                      </p:cBhvr>
                                      <p:to>
                                        <p:strVal val="visible"/>
                                      </p:to>
                                    </p:set>
                                    <p:animEffect transition="in" filter="blinds(horizontal)">
                                      <p:cBhvr>
                                        <p:cTn id="32" dur="500"/>
                                        <p:tgtEl>
                                          <p:spTgt spid="6">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
                                            <p:txEl>
                                              <p:pRg st="9" end="9"/>
                                            </p:txEl>
                                          </p:spTgt>
                                        </p:tgtEl>
                                        <p:attrNameLst>
                                          <p:attrName>style.visibility</p:attrName>
                                        </p:attrNameLst>
                                      </p:cBhvr>
                                      <p:to>
                                        <p:strVal val="visible"/>
                                      </p:to>
                                    </p:set>
                                    <p:animEffect transition="in" filter="blinds(horizontal)">
                                      <p:cBhvr>
                                        <p:cTn id="37"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77200" cy="868680"/>
          </a:xfrm>
        </p:spPr>
        <p:txBody>
          <a:bodyPr/>
          <a:lstStyle/>
          <a:p>
            <a:r>
              <a:rPr lang="en-US" sz="3600" b="1" dirty="0" smtClean="0"/>
              <a:t>Trust Management – Physical World</a:t>
            </a:r>
            <a:endParaRPr lang="en-US" sz="3600" b="1" dirty="0"/>
          </a:p>
        </p:txBody>
      </p:sp>
      <p:sp>
        <p:nvSpPr>
          <p:cNvPr id="6" name="Content Placeholder 5"/>
          <p:cNvSpPr>
            <a:spLocks noGrp="1"/>
          </p:cNvSpPr>
          <p:nvPr>
            <p:ph idx="1"/>
          </p:nvPr>
        </p:nvSpPr>
        <p:spPr>
          <a:xfrm>
            <a:off x="457200" y="1219200"/>
            <a:ext cx="8001000" cy="5105400"/>
          </a:xfrm>
        </p:spPr>
        <p:txBody>
          <a:bodyPr>
            <a:normAutofit lnSpcReduction="10000"/>
          </a:bodyPr>
          <a:lstStyle/>
          <a:p>
            <a:pPr marL="103187" lvl="1" indent="0">
              <a:buNone/>
            </a:pPr>
            <a:r>
              <a:rPr lang="en-US" sz="2800" b="1" dirty="0" smtClean="0"/>
              <a:t>How Trust management occurs in this world?</a:t>
            </a:r>
          </a:p>
          <a:p>
            <a:pPr marL="344488" indent="-342900">
              <a:buFont typeface="Arial"/>
              <a:buChar char="•"/>
            </a:pPr>
            <a:r>
              <a:rPr lang="en-US" sz="2400" dirty="0" smtClean="0"/>
              <a:t>Half ticket fare for students of train and bus</a:t>
            </a:r>
          </a:p>
          <a:p>
            <a:pPr marL="628650" lvl="1" indent="-342900">
              <a:buFont typeface="Arial"/>
              <a:buChar char="•"/>
            </a:pPr>
            <a:r>
              <a:rPr lang="en-US" sz="2400" dirty="0" smtClean="0"/>
              <a:t>National ID + Student ID</a:t>
            </a:r>
          </a:p>
          <a:p>
            <a:pPr marL="344488" indent="-342900">
              <a:buFont typeface="Arial"/>
              <a:buChar char="•"/>
            </a:pPr>
            <a:r>
              <a:rPr lang="en-US" sz="2400" dirty="0" smtClean="0"/>
              <a:t>Free ticket for Bangladeshi students to access to zoo</a:t>
            </a:r>
          </a:p>
          <a:p>
            <a:pPr marL="628650" lvl="1" indent="-342900">
              <a:buFont typeface="Arial"/>
              <a:buChar char="•"/>
            </a:pPr>
            <a:r>
              <a:rPr lang="en-US" sz="2400" dirty="0" smtClean="0"/>
              <a:t>National ID + Student ID</a:t>
            </a:r>
          </a:p>
          <a:p>
            <a:pPr marL="344488" indent="-342900">
              <a:buFont typeface="Arial"/>
              <a:buChar char="•"/>
            </a:pPr>
            <a:r>
              <a:rPr lang="en-US" sz="2400" dirty="0" smtClean="0"/>
              <a:t>Free access to all nationally arranged games and sports for Bangladeshi athletes</a:t>
            </a:r>
          </a:p>
          <a:p>
            <a:pPr marL="628650" lvl="1" indent="-342900">
              <a:buFont typeface="Arial"/>
              <a:buChar char="•"/>
            </a:pPr>
            <a:r>
              <a:rPr lang="en-US" sz="2400" dirty="0" smtClean="0"/>
              <a:t>National ID + Athletes ID from games and sports authority.</a:t>
            </a:r>
          </a:p>
          <a:p>
            <a:pPr marL="344488" indent="-342900">
              <a:buFont typeface="Arial"/>
              <a:buChar char="•"/>
            </a:pPr>
            <a:r>
              <a:rPr lang="en-US" sz="2400" dirty="0" smtClean="0"/>
              <a:t>Free access to all public libraries for the Bangladesh students.</a:t>
            </a:r>
          </a:p>
          <a:p>
            <a:pPr marL="628650" lvl="1" indent="-342900">
              <a:buFont typeface="Arial"/>
              <a:buChar char="•"/>
            </a:pPr>
            <a:r>
              <a:rPr lang="en-US" sz="2400" dirty="0" smtClean="0"/>
              <a:t>National ID + Student ID</a:t>
            </a:r>
          </a:p>
          <a:p>
            <a:pPr marL="344488" indent="-342900">
              <a:buFont typeface="Arial"/>
              <a:buChar char="•"/>
            </a:pPr>
            <a:endParaRPr lang="en-US" sz="2400" dirty="0" smtClean="0"/>
          </a:p>
        </p:txBody>
      </p:sp>
      <p:sp>
        <p:nvSpPr>
          <p:cNvPr id="4" name="Slide Number Placeholder 3"/>
          <p:cNvSpPr>
            <a:spLocks noGrp="1"/>
          </p:cNvSpPr>
          <p:nvPr>
            <p:ph type="sldNum" sz="quarter" idx="12"/>
          </p:nvPr>
        </p:nvSpPr>
        <p:spPr/>
        <p:txBody>
          <a:bodyPr/>
          <a:lstStyle/>
          <a:p>
            <a:fld id="{911E8957-5754-4C19-A51A-9C104D1A0E08}" type="slidenum">
              <a:rPr lang="en-US" smtClean="0"/>
              <a:pPr/>
              <a:t>8</a:t>
            </a:fld>
            <a:endParaRPr lang="en-US" dirty="0"/>
          </a:p>
        </p:txBody>
      </p:sp>
    </p:spTree>
    <p:extLst>
      <p:ext uri="{BB962C8B-B14F-4D97-AF65-F5344CB8AC3E}">
        <p14:creationId xmlns:p14="http://schemas.microsoft.com/office/powerpoint/2010/main" val="5409623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linds(horizontal)">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blinds(horizontal)">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blinds(horizontal)">
                                      <p:cBhvr>
                                        <p:cTn id="22" dur="500"/>
                                        <p:tgtEl>
                                          <p:spTgt spid="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blinds(horizontal)">
                                      <p:cBhvr>
                                        <p:cTn id="27" dur="500"/>
                                        <p:tgtEl>
                                          <p:spTgt spid="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Effect transition="in" filter="blinds(horizontal)">
                                      <p:cBhvr>
                                        <p:cTn id="32" dur="500"/>
                                        <p:tgtEl>
                                          <p:spTgt spid="6">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Effect transition="in" filter="blinds(horizontal)">
                                      <p:cBhvr>
                                        <p:cTn id="37" dur="500"/>
                                        <p:tgtEl>
                                          <p:spTgt spid="6">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
                                            <p:txEl>
                                              <p:pRg st="8" end="8"/>
                                            </p:txEl>
                                          </p:spTgt>
                                        </p:tgtEl>
                                        <p:attrNameLst>
                                          <p:attrName>style.visibility</p:attrName>
                                        </p:attrNameLst>
                                      </p:cBhvr>
                                      <p:to>
                                        <p:strVal val="visible"/>
                                      </p:to>
                                    </p:set>
                                    <p:animEffect transition="in" filter="blinds(horizontal)">
                                      <p:cBhvr>
                                        <p:cTn id="42"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01000" cy="868680"/>
          </a:xfrm>
        </p:spPr>
        <p:txBody>
          <a:bodyPr/>
          <a:lstStyle/>
          <a:p>
            <a:r>
              <a:rPr lang="en-US" sz="3600" b="1" dirty="0" smtClean="0"/>
              <a:t>Trust Management – Physical World</a:t>
            </a:r>
            <a:endParaRPr lang="en-US" sz="3600" b="1" dirty="0"/>
          </a:p>
        </p:txBody>
      </p:sp>
      <p:sp>
        <p:nvSpPr>
          <p:cNvPr id="6" name="Content Placeholder 5"/>
          <p:cNvSpPr>
            <a:spLocks noGrp="1"/>
          </p:cNvSpPr>
          <p:nvPr>
            <p:ph idx="1"/>
          </p:nvPr>
        </p:nvSpPr>
        <p:spPr>
          <a:xfrm>
            <a:off x="457200" y="1219200"/>
            <a:ext cx="8001000" cy="5105400"/>
          </a:xfrm>
        </p:spPr>
        <p:txBody>
          <a:bodyPr>
            <a:normAutofit/>
          </a:bodyPr>
          <a:lstStyle/>
          <a:p>
            <a:pPr marL="103187" lvl="1" indent="0" algn="just">
              <a:buNone/>
            </a:pPr>
            <a:r>
              <a:rPr lang="en-US" sz="2800" b="1" dirty="0" smtClean="0"/>
              <a:t>Analysis of the traditional TM activities:</a:t>
            </a:r>
          </a:p>
          <a:p>
            <a:pPr marL="344488" indent="-342900" algn="just">
              <a:buFont typeface="Arial"/>
              <a:buChar char="•"/>
            </a:pPr>
            <a:r>
              <a:rPr lang="en-US" sz="2400" b="1" dirty="0" smtClean="0"/>
              <a:t>Resource Access Policy:</a:t>
            </a:r>
          </a:p>
          <a:p>
            <a:pPr marL="628650" lvl="1" indent="-342900" algn="just">
              <a:buFont typeface="Arial"/>
              <a:buChar char="•"/>
            </a:pPr>
            <a:r>
              <a:rPr lang="en-US" sz="2400" dirty="0" smtClean="0"/>
              <a:t>It governs the access rights to the resources.</a:t>
            </a:r>
          </a:p>
          <a:p>
            <a:pPr marL="628650" lvl="1" indent="-342900" algn="just">
              <a:buFont typeface="Arial"/>
              <a:buChar char="•"/>
            </a:pPr>
            <a:r>
              <a:rPr lang="en-US" sz="2400" dirty="0" smtClean="0"/>
              <a:t>It lies in the hands of resource owner. </a:t>
            </a:r>
          </a:p>
          <a:p>
            <a:pPr marL="628650" lvl="1" indent="-342900" algn="just">
              <a:buFont typeface="Arial"/>
              <a:buChar char="•"/>
            </a:pPr>
            <a:r>
              <a:rPr lang="en-US" sz="2400" dirty="0" smtClean="0"/>
              <a:t>They decide which certificate (Passport, National ID, Student ID etc.) they will use for which resources.</a:t>
            </a:r>
          </a:p>
          <a:p>
            <a:pPr marL="344488" indent="-342900" algn="just">
              <a:buFont typeface="Arial"/>
              <a:buChar char="•"/>
            </a:pPr>
            <a:endParaRPr lang="en-US" sz="2400" dirty="0" smtClean="0"/>
          </a:p>
        </p:txBody>
      </p:sp>
      <p:sp>
        <p:nvSpPr>
          <p:cNvPr id="4" name="Slide Number Placeholder 3"/>
          <p:cNvSpPr>
            <a:spLocks noGrp="1"/>
          </p:cNvSpPr>
          <p:nvPr>
            <p:ph type="sldNum" sz="quarter" idx="12"/>
          </p:nvPr>
        </p:nvSpPr>
        <p:spPr/>
        <p:txBody>
          <a:bodyPr/>
          <a:lstStyle/>
          <a:p>
            <a:fld id="{911E8957-5754-4C19-A51A-9C104D1A0E08}" type="slidenum">
              <a:rPr lang="en-US" smtClean="0"/>
              <a:pPr/>
              <a:t>9</a:t>
            </a:fld>
            <a:endParaRPr lang="en-US" dirty="0"/>
          </a:p>
        </p:txBody>
      </p:sp>
    </p:spTree>
    <p:extLst>
      <p:ext uri="{BB962C8B-B14F-4D97-AF65-F5344CB8AC3E}">
        <p14:creationId xmlns:p14="http://schemas.microsoft.com/office/powerpoint/2010/main" val="19323813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linds(horizontal)">
                                      <p:cBhvr>
                                        <p:cTn id="2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3299</TotalTime>
  <Words>3783</Words>
  <Application>Microsoft Office PowerPoint</Application>
  <PresentationFormat>On-screen Show (4:3)</PresentationFormat>
  <Paragraphs>460</Paragraphs>
  <Slides>55</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55</vt:i4>
      </vt:variant>
    </vt:vector>
  </HeadingPairs>
  <TitlesOfParts>
    <vt:vector size="60" baseType="lpstr">
      <vt:lpstr>Arial</vt:lpstr>
      <vt:lpstr>Calibri</vt:lpstr>
      <vt:lpstr>Calibri (body)</vt:lpstr>
      <vt:lpstr>Times New Roman</vt:lpstr>
      <vt:lpstr>Office Theme</vt:lpstr>
      <vt:lpstr>Database &amp; Storage Security</vt:lpstr>
      <vt:lpstr>Database issues in  Trust Management &amp; Trust Negotiation</vt:lpstr>
      <vt:lpstr>PowerPoint Presentation</vt:lpstr>
      <vt:lpstr>Trust Management – Basic</vt:lpstr>
      <vt:lpstr>Trust Management – Physical World</vt:lpstr>
      <vt:lpstr>Trust Management – Physical World</vt:lpstr>
      <vt:lpstr>Trust Management – Physical World</vt:lpstr>
      <vt:lpstr>Trust Management – Physical World</vt:lpstr>
      <vt:lpstr>Trust Management – Physical World</vt:lpstr>
      <vt:lpstr>Trust Management – Physical World</vt:lpstr>
      <vt:lpstr>Trust Management – Physical World</vt:lpstr>
      <vt:lpstr>What is Trust Management System?</vt:lpstr>
      <vt:lpstr>What is Trust management?</vt:lpstr>
      <vt:lpstr>What is Trust management?</vt:lpstr>
      <vt:lpstr>Steps of credential based TM Application</vt:lpstr>
      <vt:lpstr>Steps of  TM System based Application</vt:lpstr>
      <vt:lpstr>Three Components of Trust Management</vt:lpstr>
      <vt:lpstr>Purpose of Trust Management</vt:lpstr>
      <vt:lpstr>Trust management in digital world</vt:lpstr>
      <vt:lpstr>Trust management in digital world</vt:lpstr>
      <vt:lpstr>Trust management in digital world</vt:lpstr>
      <vt:lpstr>Trust management in digital world</vt:lpstr>
      <vt:lpstr>Trust Management using PGP certificates</vt:lpstr>
      <vt:lpstr>Trust Management using PGP certificates</vt:lpstr>
      <vt:lpstr>Trust Management using PGP certificates</vt:lpstr>
      <vt:lpstr>Trust Management using PGP certificates</vt:lpstr>
      <vt:lpstr>Trust Management using PGP certificates</vt:lpstr>
      <vt:lpstr>Trust Management using PGP certificates</vt:lpstr>
      <vt:lpstr>Trust Management using PGP certificates</vt:lpstr>
      <vt:lpstr>Trust Management using PGP certificates</vt:lpstr>
      <vt:lpstr>PGP Certificate</vt:lpstr>
      <vt:lpstr>Trust Management using X.509 certificates</vt:lpstr>
      <vt:lpstr>Trust Management using X.509 certificates</vt:lpstr>
      <vt:lpstr>X.509 Certificate</vt:lpstr>
      <vt:lpstr>Credential Based Access Control</vt:lpstr>
      <vt:lpstr>Problems of TM based on PGP &amp; X.509</vt:lpstr>
      <vt:lpstr>PowerPoint Presentation</vt:lpstr>
      <vt:lpstr>Challenges in TM Process</vt:lpstr>
      <vt:lpstr>Challenges in TM Process</vt:lpstr>
      <vt:lpstr>Parties in Trust Management</vt:lpstr>
      <vt:lpstr>Trust Negotiation</vt:lpstr>
      <vt:lpstr>Trust Negotiation</vt:lpstr>
      <vt:lpstr>Language for TM System</vt:lpstr>
      <vt:lpstr>Trust Management Approaches</vt:lpstr>
      <vt:lpstr>PolicyMaker – First TM System</vt:lpstr>
      <vt:lpstr>PolicyMaker – First TM System</vt:lpstr>
      <vt:lpstr>PolicyMaker – First TM System</vt:lpstr>
      <vt:lpstr>PolicyMaker – First TM System</vt:lpstr>
      <vt:lpstr>PolicyMaker – First TM System</vt:lpstr>
      <vt:lpstr>PolicyMaker – First TM System</vt:lpstr>
      <vt:lpstr>PolicyMaker – First TM System</vt:lpstr>
      <vt:lpstr>PolicyMaker – First TM System</vt:lpstr>
      <vt:lpstr>KeyNote – TM System</vt:lpstr>
      <vt:lpstr>KeyNote TM System</vt:lpstr>
      <vt:lpstr>Thank you</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It’s All Too Much</dc:title>
  <dc:subject/>
  <dc:creator/>
  <cp:keywords/>
  <dc:description/>
  <cp:lastModifiedBy>MAY</cp:lastModifiedBy>
  <cp:revision>413</cp:revision>
  <dcterms:created xsi:type="dcterms:W3CDTF">2010-05-18T20:31:16Z</dcterms:created>
  <dcterms:modified xsi:type="dcterms:W3CDTF">2020-02-27T15:31:48Z</dcterms:modified>
  <cp:category/>
</cp:coreProperties>
</file>