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18"/>
  </p:notesMasterIdLst>
  <p:sldIdLst>
    <p:sldId id="404" r:id="rId2"/>
    <p:sldId id="393" r:id="rId3"/>
    <p:sldId id="261" r:id="rId4"/>
    <p:sldId id="281" r:id="rId5"/>
    <p:sldId id="283" r:id="rId6"/>
    <p:sldId id="284" r:id="rId7"/>
    <p:sldId id="282" r:id="rId8"/>
    <p:sldId id="394" r:id="rId9"/>
    <p:sldId id="262" r:id="rId10"/>
    <p:sldId id="335" r:id="rId11"/>
    <p:sldId id="395" r:id="rId12"/>
    <p:sldId id="396" r:id="rId13"/>
    <p:sldId id="397" r:id="rId14"/>
    <p:sldId id="272" r:id="rId15"/>
    <p:sldId id="274" r:id="rId16"/>
    <p:sldId id="275" r:id="rId17"/>
    <p:sldId id="337" r:id="rId18"/>
    <p:sldId id="336" r:id="rId19"/>
    <p:sldId id="280" r:id="rId20"/>
    <p:sldId id="338" r:id="rId21"/>
    <p:sldId id="340" r:id="rId22"/>
    <p:sldId id="377" r:id="rId23"/>
    <p:sldId id="378" r:id="rId24"/>
    <p:sldId id="263" r:id="rId25"/>
    <p:sldId id="379" r:id="rId26"/>
    <p:sldId id="285" r:id="rId27"/>
    <p:sldId id="316" r:id="rId28"/>
    <p:sldId id="286" r:id="rId29"/>
    <p:sldId id="317" r:id="rId30"/>
    <p:sldId id="381" r:id="rId31"/>
    <p:sldId id="382" r:id="rId32"/>
    <p:sldId id="383" r:id="rId33"/>
    <p:sldId id="384" r:id="rId34"/>
    <p:sldId id="385" r:id="rId35"/>
    <p:sldId id="386" r:id="rId36"/>
    <p:sldId id="387" r:id="rId37"/>
    <p:sldId id="388" r:id="rId38"/>
    <p:sldId id="389" r:id="rId39"/>
    <p:sldId id="390" r:id="rId40"/>
    <p:sldId id="391" r:id="rId41"/>
    <p:sldId id="287" r:id="rId42"/>
    <p:sldId id="331" r:id="rId43"/>
    <p:sldId id="288" r:id="rId44"/>
    <p:sldId id="333" r:id="rId45"/>
    <p:sldId id="357" r:id="rId46"/>
    <p:sldId id="348" r:id="rId47"/>
    <p:sldId id="291" r:id="rId48"/>
    <p:sldId id="339" r:id="rId49"/>
    <p:sldId id="292" r:id="rId50"/>
    <p:sldId id="294" r:id="rId51"/>
    <p:sldId id="293" r:id="rId52"/>
    <p:sldId id="295" r:id="rId53"/>
    <p:sldId id="298" r:id="rId54"/>
    <p:sldId id="334" r:id="rId55"/>
    <p:sldId id="299" r:id="rId56"/>
    <p:sldId id="300" r:id="rId57"/>
    <p:sldId id="301" r:id="rId58"/>
    <p:sldId id="302" r:id="rId59"/>
    <p:sldId id="303" r:id="rId60"/>
    <p:sldId id="346" r:id="rId61"/>
    <p:sldId id="399" r:id="rId62"/>
    <p:sldId id="400" r:id="rId63"/>
    <p:sldId id="401" r:id="rId64"/>
    <p:sldId id="304" r:id="rId65"/>
    <p:sldId id="398" r:id="rId66"/>
    <p:sldId id="305" r:id="rId67"/>
    <p:sldId id="318" r:id="rId68"/>
    <p:sldId id="347" r:id="rId69"/>
    <p:sldId id="361" r:id="rId70"/>
    <p:sldId id="350" r:id="rId71"/>
    <p:sldId id="352" r:id="rId72"/>
    <p:sldId id="341" r:id="rId73"/>
    <p:sldId id="319" r:id="rId74"/>
    <p:sldId id="289" r:id="rId75"/>
    <p:sldId id="307" r:id="rId76"/>
    <p:sldId id="349" r:id="rId77"/>
    <p:sldId id="308" r:id="rId78"/>
    <p:sldId id="309" r:id="rId79"/>
    <p:sldId id="353" r:id="rId80"/>
    <p:sldId id="310" r:id="rId81"/>
    <p:sldId id="311" r:id="rId82"/>
    <p:sldId id="360" r:id="rId83"/>
    <p:sldId id="354" r:id="rId84"/>
    <p:sldId id="342" r:id="rId85"/>
    <p:sldId id="312" r:id="rId86"/>
    <p:sldId id="355" r:id="rId87"/>
    <p:sldId id="343" r:id="rId88"/>
    <p:sldId id="351" r:id="rId89"/>
    <p:sldId id="313" r:id="rId90"/>
    <p:sldId id="344" r:id="rId91"/>
    <p:sldId id="314" r:id="rId92"/>
    <p:sldId id="356" r:id="rId93"/>
    <p:sldId id="290" r:id="rId94"/>
    <p:sldId id="362" r:id="rId95"/>
    <p:sldId id="321" r:id="rId96"/>
    <p:sldId id="320" r:id="rId97"/>
    <p:sldId id="372" r:id="rId98"/>
    <p:sldId id="373" r:id="rId99"/>
    <p:sldId id="366" r:id="rId100"/>
    <p:sldId id="367" r:id="rId101"/>
    <p:sldId id="368" r:id="rId102"/>
    <p:sldId id="369" r:id="rId103"/>
    <p:sldId id="370" r:id="rId104"/>
    <p:sldId id="371" r:id="rId105"/>
    <p:sldId id="364" r:id="rId106"/>
    <p:sldId id="365" r:id="rId107"/>
    <p:sldId id="363" r:id="rId108"/>
    <p:sldId id="376" r:id="rId109"/>
    <p:sldId id="374" r:id="rId110"/>
    <p:sldId id="326" r:id="rId111"/>
    <p:sldId id="359" r:id="rId112"/>
    <p:sldId id="402" r:id="rId113"/>
    <p:sldId id="328" r:id="rId114"/>
    <p:sldId id="329" r:id="rId115"/>
    <p:sldId id="327" r:id="rId116"/>
    <p:sldId id="375"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404"/>
            <p14:sldId id="393"/>
          </p14:sldIdLst>
        </p14:section>
        <p14:section name="Project Overview" id="{087866C3-7028-482C-8D34-6BF5363FBD75}">
          <p14:sldIdLst>
            <p14:sldId id="261"/>
            <p14:sldId id="281"/>
            <p14:sldId id="283"/>
            <p14:sldId id="284"/>
            <p14:sldId id="282"/>
            <p14:sldId id="394"/>
          </p14:sldIdLst>
        </p14:section>
        <p14:section name="Status Update" id="{521DEF98-8796-4632-831A-16252E9A6054}">
          <p14:sldIdLst>
            <p14:sldId id="262"/>
            <p14:sldId id="335"/>
            <p14:sldId id="395"/>
            <p14:sldId id="396"/>
            <p14:sldId id="397"/>
            <p14:sldId id="272"/>
            <p14:sldId id="274"/>
            <p14:sldId id="275"/>
            <p14:sldId id="337"/>
            <p14:sldId id="336"/>
            <p14:sldId id="280"/>
            <p14:sldId id="338"/>
            <p14:sldId id="340"/>
            <p14:sldId id="377"/>
            <p14:sldId id="378"/>
            <p14:sldId id="263"/>
            <p14:sldId id="379"/>
            <p14:sldId id="285"/>
            <p14:sldId id="316"/>
            <p14:sldId id="286"/>
            <p14:sldId id="317"/>
            <p14:sldId id="381"/>
            <p14:sldId id="382"/>
            <p14:sldId id="383"/>
            <p14:sldId id="384"/>
            <p14:sldId id="385"/>
            <p14:sldId id="386"/>
            <p14:sldId id="387"/>
            <p14:sldId id="388"/>
            <p14:sldId id="389"/>
            <p14:sldId id="390"/>
            <p14:sldId id="391"/>
            <p14:sldId id="287"/>
            <p14:sldId id="331"/>
            <p14:sldId id="288"/>
            <p14:sldId id="333"/>
            <p14:sldId id="357"/>
            <p14:sldId id="348"/>
            <p14:sldId id="291"/>
            <p14:sldId id="339"/>
            <p14:sldId id="292"/>
            <p14:sldId id="294"/>
            <p14:sldId id="293"/>
            <p14:sldId id="295"/>
            <p14:sldId id="298"/>
            <p14:sldId id="334"/>
            <p14:sldId id="299"/>
            <p14:sldId id="300"/>
            <p14:sldId id="301"/>
            <p14:sldId id="302"/>
            <p14:sldId id="303"/>
            <p14:sldId id="346"/>
            <p14:sldId id="399"/>
            <p14:sldId id="400"/>
            <p14:sldId id="401"/>
            <p14:sldId id="304"/>
            <p14:sldId id="398"/>
            <p14:sldId id="305"/>
            <p14:sldId id="318"/>
            <p14:sldId id="347"/>
            <p14:sldId id="361"/>
            <p14:sldId id="350"/>
            <p14:sldId id="352"/>
            <p14:sldId id="341"/>
            <p14:sldId id="319"/>
            <p14:sldId id="289"/>
            <p14:sldId id="307"/>
            <p14:sldId id="349"/>
            <p14:sldId id="308"/>
            <p14:sldId id="309"/>
            <p14:sldId id="353"/>
            <p14:sldId id="310"/>
            <p14:sldId id="311"/>
            <p14:sldId id="360"/>
            <p14:sldId id="354"/>
            <p14:sldId id="342"/>
            <p14:sldId id="312"/>
            <p14:sldId id="355"/>
            <p14:sldId id="343"/>
            <p14:sldId id="351"/>
            <p14:sldId id="313"/>
            <p14:sldId id="344"/>
            <p14:sldId id="314"/>
            <p14:sldId id="356"/>
            <p14:sldId id="290"/>
            <p14:sldId id="362"/>
            <p14:sldId id="321"/>
            <p14:sldId id="320"/>
            <p14:sldId id="372"/>
            <p14:sldId id="373"/>
            <p14:sldId id="366"/>
            <p14:sldId id="367"/>
            <p14:sldId id="368"/>
            <p14:sldId id="369"/>
            <p14:sldId id="370"/>
            <p14:sldId id="371"/>
            <p14:sldId id="364"/>
            <p14:sldId id="365"/>
            <p14:sldId id="363"/>
            <p14:sldId id="376"/>
            <p14:sldId id="374"/>
            <p14:sldId id="326"/>
            <p14:sldId id="359"/>
            <p14:sldId id="402"/>
            <p14:sldId id="328"/>
            <p14:sldId id="329"/>
            <p14:sldId id="327"/>
            <p14:sldId id="375"/>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9458" autoAdjust="0"/>
  </p:normalViewPr>
  <p:slideViewPr>
    <p:cSldViewPr>
      <p:cViewPr varScale="1">
        <p:scale>
          <a:sx n="86" d="100"/>
          <a:sy n="86" d="100"/>
        </p:scale>
        <p:origin x="1411" y="4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6/23/2021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307011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the project</a:t>
            </a:r>
            <a:r>
              <a:rPr lang="en-US" baseline="0" dirty="0"/>
              <a:t> about?</a:t>
            </a:r>
          </a:p>
          <a:p>
            <a:r>
              <a:rPr lang="en-US" dirty="0"/>
              <a:t>Define</a:t>
            </a:r>
            <a:r>
              <a:rPr lang="en-US" baseline="0" dirty="0"/>
              <a:t> the goal of this project</a:t>
            </a:r>
          </a:p>
          <a:p>
            <a:pPr lvl="1"/>
            <a:r>
              <a:rPr lang="en-US" dirty="0"/>
              <a:t>Is it similar to projects in the past or is it a new effort?</a:t>
            </a:r>
          </a:p>
          <a:p>
            <a:r>
              <a:rPr lang="en-US" baseline="0" dirty="0"/>
              <a:t>Define the scope of this project</a:t>
            </a:r>
          </a:p>
          <a:p>
            <a:pPr lvl="1"/>
            <a:r>
              <a:rPr lang="en-US" baseline="0" dirty="0"/>
              <a:t>Is it an independent project or is it related to other projects?</a:t>
            </a:r>
          </a:p>
          <a:p>
            <a:pPr lvl="0"/>
            <a:endParaRPr lang="en-US" baseline="0" dirty="0"/>
          </a:p>
          <a:p>
            <a:pPr lvl="0"/>
            <a:r>
              <a:rPr lang="en-US" baseline="0" dirty="0"/>
              <a:t>* Note that this slide is not necessary for weekly status meetings</a:t>
            </a:r>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extLst>
      <p:ext uri="{BB962C8B-B14F-4D97-AF65-F5344CB8AC3E}">
        <p14:creationId xmlns:p14="http://schemas.microsoft.com/office/powerpoint/2010/main" val="1884404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16</a:t>
            </a:fld>
            <a:endParaRPr lang="en-US"/>
          </a:p>
        </p:txBody>
      </p:sp>
    </p:spTree>
    <p:extLst>
      <p:ext uri="{BB962C8B-B14F-4D97-AF65-F5344CB8AC3E}">
        <p14:creationId xmlns:p14="http://schemas.microsoft.com/office/powerpoint/2010/main" val="340329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17</a:t>
            </a:fld>
            <a:endParaRPr lang="en-US"/>
          </a:p>
        </p:txBody>
      </p:sp>
    </p:spTree>
    <p:extLst>
      <p:ext uri="{BB962C8B-B14F-4D97-AF65-F5344CB8AC3E}">
        <p14:creationId xmlns:p14="http://schemas.microsoft.com/office/powerpoint/2010/main" val="2986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18</a:t>
            </a:fld>
            <a:endParaRPr lang="en-US"/>
          </a:p>
        </p:txBody>
      </p:sp>
    </p:spTree>
    <p:extLst>
      <p:ext uri="{BB962C8B-B14F-4D97-AF65-F5344CB8AC3E}">
        <p14:creationId xmlns:p14="http://schemas.microsoft.com/office/powerpoint/2010/main" val="83885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19</a:t>
            </a:fld>
            <a:endParaRPr lang="en-US"/>
          </a:p>
        </p:txBody>
      </p:sp>
    </p:spTree>
    <p:extLst>
      <p:ext uri="{BB962C8B-B14F-4D97-AF65-F5344CB8AC3E}">
        <p14:creationId xmlns:p14="http://schemas.microsoft.com/office/powerpoint/2010/main" val="150261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20</a:t>
            </a:fld>
            <a:endParaRPr lang="en-US"/>
          </a:p>
        </p:txBody>
      </p:sp>
    </p:spTree>
    <p:extLst>
      <p:ext uri="{BB962C8B-B14F-4D97-AF65-F5344CB8AC3E}">
        <p14:creationId xmlns:p14="http://schemas.microsoft.com/office/powerpoint/2010/main" val="134499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21</a:t>
            </a:fld>
            <a:endParaRPr lang="en-US"/>
          </a:p>
        </p:txBody>
      </p:sp>
    </p:spTree>
    <p:extLst>
      <p:ext uri="{BB962C8B-B14F-4D97-AF65-F5344CB8AC3E}">
        <p14:creationId xmlns:p14="http://schemas.microsoft.com/office/powerpoint/2010/main" val="420164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24</a:t>
            </a:fld>
            <a:endParaRPr lang="en-US"/>
          </a:p>
        </p:txBody>
      </p:sp>
    </p:spTree>
    <p:extLst>
      <p:ext uri="{BB962C8B-B14F-4D97-AF65-F5344CB8AC3E}">
        <p14:creationId xmlns:p14="http://schemas.microsoft.com/office/powerpoint/2010/main" val="802230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26</a:t>
            </a:fld>
            <a:endParaRPr lang="en-US"/>
          </a:p>
        </p:txBody>
      </p:sp>
    </p:spTree>
    <p:extLst>
      <p:ext uri="{BB962C8B-B14F-4D97-AF65-F5344CB8AC3E}">
        <p14:creationId xmlns:p14="http://schemas.microsoft.com/office/powerpoint/2010/main" val="3439889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27</a:t>
            </a:fld>
            <a:endParaRPr lang="en-US"/>
          </a:p>
        </p:txBody>
      </p:sp>
    </p:spTree>
    <p:extLst>
      <p:ext uri="{BB962C8B-B14F-4D97-AF65-F5344CB8AC3E}">
        <p14:creationId xmlns:p14="http://schemas.microsoft.com/office/powerpoint/2010/main" val="283201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28</a:t>
            </a:fld>
            <a:endParaRPr lang="en-US"/>
          </a:p>
        </p:txBody>
      </p:sp>
    </p:spTree>
    <p:extLst>
      <p:ext uri="{BB962C8B-B14F-4D97-AF65-F5344CB8AC3E}">
        <p14:creationId xmlns:p14="http://schemas.microsoft.com/office/powerpoint/2010/main" val="393438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extLst>
      <p:ext uri="{BB962C8B-B14F-4D97-AF65-F5344CB8AC3E}">
        <p14:creationId xmlns:p14="http://schemas.microsoft.com/office/powerpoint/2010/main" val="3904960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Duplicate this slide as necessary if there is more than one issue.</a:t>
            </a:r>
          </a:p>
          <a:p>
            <a:r>
              <a:rPr lang="en-US" dirty="0"/>
              <a:t>This and related slides</a:t>
            </a:r>
            <a:r>
              <a:rPr lang="en-US" baseline="0" dirty="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29</a:t>
            </a:fld>
            <a:endParaRPr lang="en-US"/>
          </a:p>
        </p:txBody>
      </p:sp>
    </p:spTree>
    <p:extLst>
      <p:ext uri="{BB962C8B-B14F-4D97-AF65-F5344CB8AC3E}">
        <p14:creationId xmlns:p14="http://schemas.microsoft.com/office/powerpoint/2010/main" val="3721092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48</a:t>
            </a:fld>
            <a:endParaRPr lang="en-US"/>
          </a:p>
        </p:txBody>
      </p:sp>
    </p:spTree>
    <p:extLst>
      <p:ext uri="{BB962C8B-B14F-4D97-AF65-F5344CB8AC3E}">
        <p14:creationId xmlns:p14="http://schemas.microsoft.com/office/powerpoint/2010/main" val="2036120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timing, location-based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99</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a:t>
            </a:r>
            <a:r>
              <a:rPr lang="en-US" sz="1200" b="0" i="0" u="none" strike="noStrike" kern="1200" baseline="0">
                <a:solidFill>
                  <a:schemeClr val="tx1"/>
                </a:solidFill>
                <a:latin typeface="+mn-lt"/>
                <a:ea typeface="+mn-ea"/>
                <a:cs typeface="+mn-cs"/>
              </a:rPr>
              <a:t>timing, location</a:t>
            </a:r>
            <a:r>
              <a:rPr lang="en-US" sz="1200" b="0" i="0" u="none" strike="noStrike" kern="1200" baseline="0" dirty="0">
                <a:solidFill>
                  <a:schemeClr val="tx1"/>
                </a:solidFill>
                <a:latin typeface="+mn-lt"/>
                <a:ea typeface="+mn-ea"/>
                <a:cs typeface="+mn-cs"/>
              </a:rPr>
              <a:t>-based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100</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a:t>
            </a:r>
            <a:r>
              <a:rPr lang="en-US" sz="1200" b="0" i="0" u="none" strike="noStrike" kern="1200" baseline="0">
                <a:solidFill>
                  <a:schemeClr val="tx1"/>
                </a:solidFill>
                <a:latin typeface="+mn-lt"/>
                <a:ea typeface="+mn-ea"/>
                <a:cs typeface="+mn-cs"/>
              </a:rPr>
              <a:t>timing, location</a:t>
            </a:r>
            <a:r>
              <a:rPr lang="en-US" sz="1200" b="0" i="0" u="none" strike="noStrike" kern="1200" baseline="0" dirty="0">
                <a:solidFill>
                  <a:schemeClr val="tx1"/>
                </a:solidFill>
                <a:latin typeface="+mn-lt"/>
                <a:ea typeface="+mn-ea"/>
                <a:cs typeface="+mn-cs"/>
              </a:rPr>
              <a:t>-based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101</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a:t>
            </a:r>
            <a:r>
              <a:rPr lang="en-US" sz="1200" b="0" i="0" u="none" strike="noStrike" kern="1200" baseline="0">
                <a:solidFill>
                  <a:schemeClr val="tx1"/>
                </a:solidFill>
                <a:latin typeface="+mn-lt"/>
                <a:ea typeface="+mn-ea"/>
                <a:cs typeface="+mn-cs"/>
              </a:rPr>
              <a:t>timing, location</a:t>
            </a:r>
            <a:r>
              <a:rPr lang="en-US" sz="1200" b="0" i="0" u="none" strike="noStrike" kern="1200" baseline="0" dirty="0">
                <a:solidFill>
                  <a:schemeClr val="tx1"/>
                </a:solidFill>
                <a:latin typeface="+mn-lt"/>
                <a:ea typeface="+mn-ea"/>
                <a:cs typeface="+mn-cs"/>
              </a:rPr>
              <a:t>-based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102</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a:t>
            </a:r>
            <a:r>
              <a:rPr lang="en-US" sz="1200" b="0" i="0" u="none" strike="noStrike" kern="1200" baseline="0">
                <a:solidFill>
                  <a:schemeClr val="tx1"/>
                </a:solidFill>
                <a:latin typeface="+mn-lt"/>
                <a:ea typeface="+mn-ea"/>
                <a:cs typeface="+mn-cs"/>
              </a:rPr>
              <a:t>timing, location</a:t>
            </a:r>
            <a:r>
              <a:rPr lang="en-US" sz="1200" b="0" i="0" u="none" strike="noStrike" kern="1200" baseline="0" dirty="0">
                <a:solidFill>
                  <a:schemeClr val="tx1"/>
                </a:solidFill>
                <a:latin typeface="+mn-lt"/>
                <a:ea typeface="+mn-ea"/>
                <a:cs typeface="+mn-cs"/>
              </a:rPr>
              <a:t>-based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103</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a:t>
            </a:r>
            <a:r>
              <a:rPr lang="en-US" sz="1200" b="0" i="0" u="none" strike="noStrike" kern="1200" baseline="0">
                <a:solidFill>
                  <a:schemeClr val="tx1"/>
                </a:solidFill>
                <a:latin typeface="+mn-lt"/>
                <a:ea typeface="+mn-ea"/>
                <a:cs typeface="+mn-cs"/>
              </a:rPr>
              <a:t>timing, location</a:t>
            </a:r>
            <a:r>
              <a:rPr lang="en-US" sz="1200" b="0" i="0" u="none" strike="noStrike" kern="1200" baseline="0" dirty="0">
                <a:solidFill>
                  <a:schemeClr val="tx1"/>
                </a:solidFill>
                <a:latin typeface="+mn-lt"/>
                <a:ea typeface="+mn-ea"/>
                <a:cs typeface="+mn-cs"/>
              </a:rPr>
              <a:t>-based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104</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User:</a:t>
            </a:r>
            <a:r>
              <a:rPr lang="en-US" sz="1200" b="0" i="0" u="none" strike="noStrike" kern="1200" baseline="0" dirty="0">
                <a:solidFill>
                  <a:schemeClr val="tx1"/>
                </a:solidFill>
                <a:latin typeface="+mn-lt"/>
                <a:ea typeface="+mn-ea"/>
                <a:cs typeface="+mn-cs"/>
              </a:rPr>
              <a:t> The entity whose access request to a location server must be authorized by a LBAC system. Users carry terminals enabling authentication and some form of location verification.</a:t>
            </a:r>
          </a:p>
          <a:p>
            <a:r>
              <a:rPr lang="en-US" sz="1200" b="1" i="0" u="none" strike="noStrike" kern="1200" baseline="0" dirty="0">
                <a:solidFill>
                  <a:schemeClr val="tx1"/>
                </a:solidFill>
                <a:latin typeface="+mn-lt"/>
                <a:ea typeface="+mn-ea"/>
                <a:cs typeface="+mn-cs"/>
              </a:rPr>
              <a:t>Business application:</a:t>
            </a:r>
            <a:r>
              <a:rPr lang="en-US" sz="1200" b="0" i="0" u="none" strike="noStrike" kern="1200" baseline="0" dirty="0">
                <a:solidFill>
                  <a:schemeClr val="tx1"/>
                </a:solidFill>
                <a:latin typeface="+mn-lt"/>
                <a:ea typeface="+mn-ea"/>
                <a:cs typeface="+mn-cs"/>
              </a:rPr>
              <a:t> Customer-oriented application that offers services whose release is regulated by location-based policies.</a:t>
            </a:r>
          </a:p>
          <a:p>
            <a:r>
              <a:rPr lang="en-US" sz="1200" b="1" i="0" u="none" strike="noStrike" kern="1200" baseline="0" dirty="0">
                <a:solidFill>
                  <a:schemeClr val="tx1"/>
                </a:solidFill>
                <a:latin typeface="+mn-lt"/>
                <a:ea typeface="+mn-ea"/>
                <a:cs typeface="+mn-cs"/>
              </a:rPr>
              <a:t>Access Control Engine (ACE):</a:t>
            </a:r>
            <a:r>
              <a:rPr lang="en-US" sz="1200" b="0" i="0" u="none" strike="noStrike" kern="1200" baseline="0" dirty="0">
                <a:solidFill>
                  <a:schemeClr val="tx1"/>
                </a:solidFill>
                <a:latin typeface="+mn-lt"/>
                <a:ea typeface="+mn-ea"/>
                <a:cs typeface="+mn-cs"/>
              </a:rPr>
              <a:t> The entity that is responsible for evaluating access requests according to some location-based policies. The ACE communicates with one or more Location Providers for acquiring location information. The ACE does not have direct access to the location information; rather, it sends requests to external services and waits for the corresponding answers.</a:t>
            </a:r>
          </a:p>
          <a:p>
            <a:r>
              <a:rPr lang="en-US" sz="1200" b="1" i="0" u="none" strike="noStrike" kern="1200" baseline="0" dirty="0">
                <a:solidFill>
                  <a:schemeClr val="tx1"/>
                </a:solidFill>
                <a:latin typeface="+mn-lt"/>
                <a:ea typeface="+mn-ea"/>
                <a:cs typeface="+mn-cs"/>
              </a:rPr>
              <a:t>Location Providers (LPs):</a:t>
            </a:r>
            <a:r>
              <a:rPr lang="en-US" sz="1200" b="0" i="0" u="none" strike="noStrike" kern="1200" baseline="0" dirty="0">
                <a:solidFill>
                  <a:schemeClr val="tx1"/>
                </a:solidFill>
                <a:latin typeface="+mn-lt"/>
                <a:ea typeface="+mn-ea"/>
                <a:cs typeface="+mn-cs"/>
              </a:rPr>
              <a:t> The trusted entities that provide the location information (e.g., context data about location and timing, location-based predicate evaluation) by implementing Location Server</a:t>
            </a:r>
          </a:p>
          <a:p>
            <a:r>
              <a:rPr lang="ro-RO" sz="1200" b="0" i="0" u="none" strike="noStrike" kern="1200" baseline="0" dirty="0">
                <a:solidFill>
                  <a:schemeClr val="tx1"/>
                </a:solidFill>
                <a:latin typeface="+mn-lt"/>
                <a:ea typeface="+mn-ea"/>
                <a:cs typeface="+mn-cs"/>
              </a:rPr>
              <a:t>interfaces.</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112</a:t>
            </a:fld>
            <a:endParaRPr lang="en-US"/>
          </a:p>
        </p:txBody>
      </p:sp>
    </p:spTree>
    <p:extLst>
      <p:ext uri="{BB962C8B-B14F-4D97-AF65-F5344CB8AC3E}">
        <p14:creationId xmlns:p14="http://schemas.microsoft.com/office/powerpoint/2010/main" val="333398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extLst>
      <p:ext uri="{BB962C8B-B14F-4D97-AF65-F5344CB8AC3E}">
        <p14:creationId xmlns:p14="http://schemas.microsoft.com/office/powerpoint/2010/main" val="338197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extLst>
      <p:ext uri="{BB962C8B-B14F-4D97-AF65-F5344CB8AC3E}">
        <p14:creationId xmlns:p14="http://schemas.microsoft.com/office/powerpoint/2010/main" val="427627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7</a:t>
            </a:fld>
            <a:endParaRPr lang="en-US"/>
          </a:p>
        </p:txBody>
      </p:sp>
    </p:spTree>
    <p:extLst>
      <p:ext uri="{BB962C8B-B14F-4D97-AF65-F5344CB8AC3E}">
        <p14:creationId xmlns:p14="http://schemas.microsoft.com/office/powerpoint/2010/main" val="506499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9</a:t>
            </a:fld>
            <a:endParaRPr lang="en-US"/>
          </a:p>
        </p:txBody>
      </p:sp>
    </p:spTree>
    <p:extLst>
      <p:ext uri="{BB962C8B-B14F-4D97-AF65-F5344CB8AC3E}">
        <p14:creationId xmlns:p14="http://schemas.microsoft.com/office/powerpoint/2010/main" val="361094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364880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14</a:t>
            </a:fld>
            <a:endParaRPr lang="en-US"/>
          </a:p>
        </p:txBody>
      </p:sp>
    </p:spTree>
    <p:extLst>
      <p:ext uri="{BB962C8B-B14F-4D97-AF65-F5344CB8AC3E}">
        <p14:creationId xmlns:p14="http://schemas.microsoft.com/office/powerpoint/2010/main" val="3685668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a:t>* If any of</a:t>
            </a:r>
            <a:r>
              <a:rPr lang="en-US" baseline="0" dirty="0"/>
              <a:t> these issues caused a schedule delay or need to be discussed further, include details in next slide.</a:t>
            </a:r>
          </a:p>
          <a:p>
            <a:pPr>
              <a:buFont typeface="Arial" charset="0"/>
              <a:buNone/>
            </a:pPr>
            <a:endParaRPr lang="en-US" baseline="0"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15</a:t>
            </a:fld>
            <a:endParaRPr lang="en-US"/>
          </a:p>
        </p:txBody>
      </p:sp>
    </p:spTree>
    <p:extLst>
      <p:ext uri="{BB962C8B-B14F-4D97-AF65-F5344CB8AC3E}">
        <p14:creationId xmlns:p14="http://schemas.microsoft.com/office/powerpoint/2010/main" val="35471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33A344-EDC8-41C1-A6E7-EEC47DAA3CDA}"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56F7D-59DC-4C4D-8326-919D1897DFE9}"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34107-3C64-43E2-8DFA-0E2034F1CC1F}"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36256-6C15-4AF7-907F-1C858448D94C}"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0033-A638-44A7-9723-79B1CEF4C5E2}" type="datetime1">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pPr/>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54AD13-F3A8-49A9-94C0-790EC64D2C4D}"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F5CE1A-D2A9-4752-B0A2-2868D65B54CA}" type="datetime1">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84770E-BF43-4C75-8FE3-8EFFA6657DD9}" type="datetime1">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7743E-E246-4118-8863-C834E2683E61}" type="datetime1">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976C5-9C70-4540-9B79-4DFCD69F09BB}"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7C7A8-C443-4D91-B16B-1CDCAD3D82EA}" type="datetime1">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ED11C-18E9-48FA-AB51-3E41E9CC08E5}" type="datetime1">
              <a:rPr lang="en-US" smtClean="0"/>
              <a:t>6/23/2021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archwinit.techtarget.com/definition/Microsoft" TargetMode="Externa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earchsqlserver.techtarget.com/definition/SQL-Server"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Vector_graphics" TargetMode="External"/><Relationship Id="rId2" Type="http://schemas.openxmlformats.org/officeDocument/2006/relationships/hyperlink" Target="https://en.wikipedia.org/wiki/Geographic_information_system" TargetMode="External"/><Relationship Id="rId1" Type="http://schemas.openxmlformats.org/officeDocument/2006/relationships/slideLayout" Target="../slideLayouts/slideLayout2.xml"/><Relationship Id="rId4" Type="http://schemas.openxmlformats.org/officeDocument/2006/relationships/hyperlink" Target="https://en.wikipedia.org/wiki/Raster_graphic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r>
              <a:rPr lang="en-US" dirty="0"/>
              <a:t>Database &amp; Storage Security</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a:t>
            </a:fld>
            <a:endParaRPr lang="en-US"/>
          </a:p>
        </p:txBody>
      </p:sp>
      <p:sp>
        <p:nvSpPr>
          <p:cNvPr id="5" name="Rectangle 4"/>
          <p:cNvSpPr/>
          <p:nvPr/>
        </p:nvSpPr>
        <p:spPr>
          <a:xfrm>
            <a:off x="1562100" y="3352800"/>
            <a:ext cx="6019800" cy="1015663"/>
          </a:xfrm>
          <a:prstGeom prst="rect">
            <a:avLst/>
          </a:prstGeom>
        </p:spPr>
        <p:txBody>
          <a:bodyPr wrap="square">
            <a:spAutoFit/>
          </a:bodyPr>
          <a:lstStyle/>
          <a:p>
            <a:pPr algn="ctr">
              <a:defRPr/>
            </a:pPr>
            <a:r>
              <a:rPr lang="en-US" sz="3000" dirty="0"/>
              <a:t>Professor Dr. Mohammad Abu </a:t>
            </a:r>
            <a:r>
              <a:rPr lang="en-US" sz="3000" dirty="0" err="1"/>
              <a:t>Yousuf</a:t>
            </a:r>
            <a:endParaRPr lang="en-US" sz="3000" dirty="0"/>
          </a:p>
          <a:p>
            <a:pPr algn="ctr">
              <a:defRPr/>
            </a:pPr>
            <a:r>
              <a:rPr lang="en-US" sz="3000" dirty="0"/>
              <a:t>yousuf@juniv.edu</a:t>
            </a:r>
          </a:p>
        </p:txBody>
      </p:sp>
    </p:spTree>
    <p:extLst>
      <p:ext uri="{BB962C8B-B14F-4D97-AF65-F5344CB8AC3E}">
        <p14:creationId xmlns:p14="http://schemas.microsoft.com/office/powerpoint/2010/main" val="171013121"/>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457200" y="1447800"/>
            <a:ext cx="8534400" cy="5334000"/>
          </a:xfrm>
        </p:spPr>
        <p:txBody>
          <a:bodyPr>
            <a:normAutofit/>
          </a:bodyPr>
          <a:lstStyle/>
          <a:p>
            <a:pPr>
              <a:lnSpc>
                <a:spcPct val="150000"/>
              </a:lnSpc>
            </a:pPr>
            <a:r>
              <a:rPr lang="en-US" sz="2800" dirty="0"/>
              <a:t>Geospatial data</a:t>
            </a:r>
          </a:p>
          <a:p>
            <a:pPr lvl="1">
              <a:lnSpc>
                <a:spcPct val="120000"/>
              </a:lnSpc>
              <a:spcBef>
                <a:spcPts val="600"/>
              </a:spcBef>
              <a:spcAft>
                <a:spcPts val="600"/>
              </a:spcAft>
            </a:pPr>
            <a:r>
              <a:rPr lang="en-US" sz="2400" dirty="0"/>
              <a:t>Geospatial data can be </a:t>
            </a:r>
            <a:r>
              <a:rPr lang="en-US" sz="2400" b="1" dirty="0"/>
              <a:t>collected</a:t>
            </a:r>
            <a:r>
              <a:rPr lang="en-US" sz="2400" dirty="0"/>
              <a:t>, </a:t>
            </a:r>
            <a:r>
              <a:rPr lang="en-US" sz="2400" b="1" dirty="0"/>
              <a:t>analyzed</a:t>
            </a:r>
            <a:r>
              <a:rPr lang="en-US" sz="2400" dirty="0"/>
              <a:t>, </a:t>
            </a:r>
            <a:r>
              <a:rPr lang="en-US" sz="2400" b="1" dirty="0"/>
              <a:t>manipulated</a:t>
            </a:r>
            <a:r>
              <a:rPr lang="en-US" sz="2400" dirty="0"/>
              <a:t>, and </a:t>
            </a:r>
            <a:r>
              <a:rPr lang="en-US" sz="2400" b="1" dirty="0"/>
              <a:t>integrated</a:t>
            </a:r>
            <a:r>
              <a:rPr lang="en-US" sz="2400" dirty="0"/>
              <a:t> and </a:t>
            </a:r>
            <a:r>
              <a:rPr lang="en-US" sz="2400" b="1" dirty="0"/>
              <a:t>visualized</a:t>
            </a:r>
            <a:r>
              <a:rPr lang="en-US" sz="2400" dirty="0"/>
              <a:t> with the help of various GIS software and Internet Map Server.</a:t>
            </a:r>
          </a:p>
          <a:p>
            <a:pPr lvl="1">
              <a:lnSpc>
                <a:spcPct val="110000"/>
              </a:lnSpc>
              <a:spcBef>
                <a:spcPts val="600"/>
              </a:spcBef>
              <a:spcAft>
                <a:spcPts val="600"/>
              </a:spcAft>
            </a:pPr>
            <a:r>
              <a:rPr lang="en-US" sz="2400" b="1" dirty="0"/>
              <a:t>Geospatial data clearinghouse</a:t>
            </a:r>
            <a:r>
              <a:rPr lang="en-US" sz="2400" dirty="0"/>
              <a:t>: It captures, creates, processes and disseminates spatial information with the help of various software to provide an information service.</a:t>
            </a:r>
          </a:p>
          <a:p>
            <a:pPr marL="0" indent="0">
              <a:buNone/>
            </a:pPr>
            <a:endParaRPr lang="en-US" dirty="0"/>
          </a:p>
        </p:txBody>
      </p:sp>
      <p:sp>
        <p:nvSpPr>
          <p:cNvPr id="5" name="Slide Number Placeholder 4"/>
          <p:cNvSpPr>
            <a:spLocks noGrp="1"/>
          </p:cNvSpPr>
          <p:nvPr>
            <p:ph type="sldNum" sz="quarter" idx="12"/>
          </p:nvPr>
        </p:nvSpPr>
        <p:spPr/>
        <p:txBody>
          <a:bodyPr/>
          <a:lstStyle/>
          <a:p>
            <a:fld id="{515FC477-0A05-4F3E-8EE9-E015C9089D56}" type="slidenum">
              <a:rPr lang="en-US" smtClean="0"/>
              <a:pPr/>
              <a:t>10</a:t>
            </a:fld>
            <a:endParaRPr lang="en-US"/>
          </a:p>
        </p:txBody>
      </p:sp>
    </p:spTree>
    <p:custDataLst>
      <p:tags r:id="rId1"/>
    </p:custDataLst>
    <p:extLst>
      <p:ext uri="{BB962C8B-B14F-4D97-AF65-F5344CB8AC3E}">
        <p14:creationId xmlns:p14="http://schemas.microsoft.com/office/powerpoint/2010/main" val="3846285980"/>
      </p:ext>
    </p:extLst>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Step 1: User submits an access request to Business Application</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100</a:t>
            </a:fld>
            <a:endParaRPr lang="en-US"/>
          </a:p>
        </p:txBody>
      </p:sp>
    </p:spTree>
    <p:extLst>
      <p:ext uri="{BB962C8B-B14F-4D97-AF65-F5344CB8AC3E}">
        <p14:creationId xmlns:p14="http://schemas.microsoft.com/office/powerpoint/2010/main" val="1750230191"/>
      </p:ext>
    </p:extLst>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Step 2: Negotiation to exchange those data relevant to the policy evaluation.</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101</a:t>
            </a:fld>
            <a:endParaRPr lang="en-US"/>
          </a:p>
        </p:txBody>
      </p:sp>
    </p:spTree>
    <p:extLst>
      <p:ext uri="{BB962C8B-B14F-4D97-AF65-F5344CB8AC3E}">
        <p14:creationId xmlns:p14="http://schemas.microsoft.com/office/powerpoint/2010/main" val="1750230191"/>
      </p:ext>
    </p:extLst>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1524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Step 3: Request sent to ACE that interacts with LBS (step 4 – 7)</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102</a:t>
            </a:fld>
            <a:endParaRPr lang="en-US"/>
          </a:p>
        </p:txBody>
      </p:sp>
    </p:spTree>
    <p:extLst>
      <p:ext uri="{BB962C8B-B14F-4D97-AF65-F5344CB8AC3E}">
        <p14:creationId xmlns:p14="http://schemas.microsoft.com/office/powerpoint/2010/main" val="1750230191"/>
      </p:ext>
    </p:extLst>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Step 8: evaluates policies</a:t>
            </a:r>
          </a:p>
          <a:p>
            <a:r>
              <a:rPr lang="en-US" sz="2000" dirty="0"/>
              <a:t>Step 9 - 10: returns an access decision.</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103</a:t>
            </a:fld>
            <a:endParaRPr lang="en-US"/>
          </a:p>
        </p:txBody>
      </p:sp>
    </p:spTree>
    <p:extLst>
      <p:ext uri="{BB962C8B-B14F-4D97-AF65-F5344CB8AC3E}">
        <p14:creationId xmlns:p14="http://schemas.microsoft.com/office/powerpoint/2010/main" val="1750230191"/>
      </p:ext>
    </p:extLst>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6172200" cy="1631216"/>
          </a:xfrm>
          <a:prstGeom prst="rect">
            <a:avLst/>
          </a:prstGeom>
          <a:noFill/>
        </p:spPr>
        <p:txBody>
          <a:bodyPr wrap="square" rtlCol="0">
            <a:spAutoFit/>
          </a:bodyPr>
          <a:lstStyle/>
          <a:p>
            <a:r>
              <a:rPr lang="en-US" sz="2000" dirty="0"/>
              <a:t>Communication between ACE and LSP may be driven by a SLA negotiation phase (step 5).</a:t>
            </a:r>
          </a:p>
          <a:p>
            <a:endParaRPr lang="en-US" sz="2000" dirty="0"/>
          </a:p>
          <a:p>
            <a:r>
              <a:rPr lang="en-US" sz="2000" dirty="0"/>
              <a:t>This negotiation is used to agree upon and set quality of services attributes and the corresponding cost.</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104</a:t>
            </a:fld>
            <a:endParaRPr lang="en-US"/>
          </a:p>
        </p:txBody>
      </p:sp>
    </p:spTree>
    <p:extLst>
      <p:ext uri="{BB962C8B-B14F-4D97-AF65-F5344CB8AC3E}">
        <p14:creationId xmlns:p14="http://schemas.microsoft.com/office/powerpoint/2010/main" val="1750230191"/>
      </p:ext>
    </p:extLst>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Location-based Predicates</a:t>
            </a:r>
          </a:p>
        </p:txBody>
      </p:sp>
      <p:sp>
        <p:nvSpPr>
          <p:cNvPr id="3" name="Content Placeholder 2"/>
          <p:cNvSpPr>
            <a:spLocks noGrp="1"/>
          </p:cNvSpPr>
          <p:nvPr>
            <p:ph idx="1"/>
          </p:nvPr>
        </p:nvSpPr>
        <p:spPr>
          <a:xfrm>
            <a:off x="1447800" y="1752600"/>
            <a:ext cx="7239000" cy="4724400"/>
          </a:xfrm>
        </p:spPr>
        <p:txBody>
          <a:bodyPr>
            <a:noAutofit/>
          </a:bodyPr>
          <a:lstStyle/>
          <a:p>
            <a:pPr>
              <a:lnSpc>
                <a:spcPts val="3080"/>
              </a:lnSpc>
              <a:spcBef>
                <a:spcPts val="600"/>
              </a:spcBef>
              <a:spcAft>
                <a:spcPts val="600"/>
              </a:spcAft>
            </a:pPr>
            <a:r>
              <a:rPr lang="en-US" sz="2800" dirty="0">
                <a:latin typeface="Arial"/>
                <a:cs typeface="Arial"/>
              </a:rPr>
              <a:t> Position-based conditions</a:t>
            </a:r>
          </a:p>
          <a:p>
            <a:pPr>
              <a:lnSpc>
                <a:spcPts val="3080"/>
              </a:lnSpc>
              <a:spcBef>
                <a:spcPts val="600"/>
              </a:spcBef>
              <a:spcAft>
                <a:spcPts val="600"/>
              </a:spcAft>
            </a:pPr>
            <a:r>
              <a:rPr lang="en-US" sz="2800" dirty="0">
                <a:latin typeface="Arial"/>
                <a:cs typeface="Arial"/>
              </a:rPr>
              <a:t>Movement based conditions</a:t>
            </a:r>
          </a:p>
          <a:p>
            <a:pPr>
              <a:lnSpc>
                <a:spcPts val="3080"/>
              </a:lnSpc>
              <a:spcBef>
                <a:spcPts val="600"/>
              </a:spcBef>
              <a:spcAft>
                <a:spcPts val="600"/>
              </a:spcAft>
            </a:pPr>
            <a:r>
              <a:rPr lang="en-US" sz="2800" dirty="0">
                <a:latin typeface="Arial"/>
                <a:cs typeface="Arial"/>
              </a:rPr>
              <a:t>Interaction-based conditions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105</a:t>
            </a:fld>
            <a:endParaRPr lang="en-US"/>
          </a:p>
        </p:txBody>
      </p:sp>
    </p:spTree>
    <p:extLst>
      <p:ext uri="{BB962C8B-B14F-4D97-AF65-F5344CB8AC3E}">
        <p14:creationId xmlns:p14="http://schemas.microsoft.com/office/powerpoint/2010/main" val="225247129"/>
      </p:ext>
    </p:extLst>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Location-based Predicates</a:t>
            </a:r>
          </a:p>
        </p:txBody>
      </p:sp>
      <p:pic>
        <p:nvPicPr>
          <p:cNvPr id="7" name="Picture 6"/>
          <p:cNvPicPr>
            <a:picLocks noChangeAspect="1"/>
          </p:cNvPicPr>
          <p:nvPr/>
        </p:nvPicPr>
        <p:blipFill>
          <a:blip r:embed="rId2"/>
          <a:stretch>
            <a:fillRect/>
          </a:stretch>
        </p:blipFill>
        <p:spPr>
          <a:xfrm>
            <a:off x="533400" y="1524000"/>
            <a:ext cx="8534400" cy="4724400"/>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106</a:t>
            </a:fld>
            <a:endParaRPr lang="en-US"/>
          </a:p>
        </p:txBody>
      </p:sp>
    </p:spTree>
    <p:extLst>
      <p:ext uri="{BB962C8B-B14F-4D97-AF65-F5344CB8AC3E}">
        <p14:creationId xmlns:p14="http://schemas.microsoft.com/office/powerpoint/2010/main" val="2079523497"/>
      </p:ext>
    </p:extLst>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Location-based Predicates</a:t>
            </a:r>
          </a:p>
        </p:txBody>
      </p:sp>
      <p:sp>
        <p:nvSpPr>
          <p:cNvPr id="3" name="Content Placeholder 2"/>
          <p:cNvSpPr>
            <a:spLocks noGrp="1"/>
          </p:cNvSpPr>
          <p:nvPr>
            <p:ph idx="1"/>
          </p:nvPr>
        </p:nvSpPr>
        <p:spPr>
          <a:xfrm>
            <a:off x="457200" y="1752600"/>
            <a:ext cx="8229600" cy="4724400"/>
          </a:xfrm>
        </p:spPr>
        <p:txBody>
          <a:bodyPr>
            <a:noAutofit/>
          </a:bodyPr>
          <a:lstStyle/>
          <a:p>
            <a:pPr lvl="1">
              <a:lnSpc>
                <a:spcPts val="3080"/>
              </a:lnSpc>
              <a:spcBef>
                <a:spcPts val="600"/>
              </a:spcBef>
              <a:spcAft>
                <a:spcPts val="600"/>
              </a:spcAft>
            </a:pPr>
            <a:r>
              <a:rPr lang="en-US" sz="2400" dirty="0">
                <a:latin typeface="Arial"/>
                <a:cs typeface="Arial"/>
              </a:rPr>
              <a:t>Verification of these predicates depends on the accuracy of the location technology.</a:t>
            </a:r>
          </a:p>
          <a:p>
            <a:pPr lvl="1">
              <a:lnSpc>
                <a:spcPts val="3080"/>
              </a:lnSpc>
              <a:spcBef>
                <a:spcPts val="600"/>
              </a:spcBef>
              <a:spcAft>
                <a:spcPts val="600"/>
              </a:spcAft>
            </a:pPr>
            <a:r>
              <a:rPr lang="en-US" sz="2400" dirty="0">
                <a:latin typeface="Arial"/>
                <a:cs typeface="Arial"/>
              </a:rPr>
              <a:t>It requires Service Level Agreement (SLA).</a:t>
            </a:r>
          </a:p>
          <a:p>
            <a:pPr lvl="1">
              <a:lnSpc>
                <a:spcPts val="3080"/>
              </a:lnSpc>
              <a:spcBef>
                <a:spcPts val="600"/>
              </a:spcBef>
              <a:spcAft>
                <a:spcPts val="600"/>
              </a:spcAft>
            </a:pPr>
            <a:r>
              <a:rPr lang="en-US" sz="2400" dirty="0">
                <a:latin typeface="Arial"/>
                <a:cs typeface="Arial"/>
              </a:rPr>
              <a:t>Locational predicates are evaluated to either true or false with the </a:t>
            </a:r>
            <a:r>
              <a:rPr lang="en-US" sz="2400" b="1" dirty="0">
                <a:latin typeface="Arial"/>
                <a:cs typeface="Arial"/>
              </a:rPr>
              <a:t>confidence value</a:t>
            </a:r>
            <a:r>
              <a:rPr lang="en-US" sz="2400" dirty="0">
                <a:latin typeface="Arial"/>
                <a:cs typeface="Arial"/>
              </a:rPr>
              <a:t> and </a:t>
            </a:r>
            <a:r>
              <a:rPr lang="en-US" sz="2400" b="1" dirty="0">
                <a:latin typeface="Arial"/>
                <a:cs typeface="Arial"/>
              </a:rPr>
              <a:t>timeout</a:t>
            </a:r>
            <a:r>
              <a:rPr lang="en-US" sz="2400" dirty="0">
                <a:latin typeface="Arial"/>
                <a:cs typeface="Arial"/>
              </a:rPr>
              <a:t>.</a:t>
            </a:r>
          </a:p>
          <a:p>
            <a:pPr lvl="1">
              <a:lnSpc>
                <a:spcPts val="3080"/>
              </a:lnSpc>
              <a:spcBef>
                <a:spcPts val="600"/>
              </a:spcBef>
              <a:spcAft>
                <a:spcPts val="600"/>
              </a:spcAft>
            </a:pPr>
            <a:r>
              <a:rPr lang="en-US" sz="2400" b="1" dirty="0">
                <a:latin typeface="Arial"/>
                <a:cs typeface="Arial"/>
              </a:rPr>
              <a:t>Example: </a:t>
            </a:r>
          </a:p>
          <a:p>
            <a:pPr marL="342900" lvl="1" indent="0" algn="r">
              <a:lnSpc>
                <a:spcPts val="3080"/>
              </a:lnSpc>
              <a:spcBef>
                <a:spcPts val="600"/>
              </a:spcBef>
              <a:spcAft>
                <a:spcPts val="600"/>
              </a:spcAft>
              <a:buNone/>
            </a:pPr>
            <a:r>
              <a:rPr lang="en-US" sz="2000" dirty="0" err="1">
                <a:latin typeface="Arial"/>
                <a:cs typeface="Arial"/>
              </a:rPr>
              <a:t>inarea</a:t>
            </a:r>
            <a:r>
              <a:rPr lang="en-US" sz="2000" dirty="0">
                <a:latin typeface="Arial"/>
                <a:cs typeface="Arial"/>
              </a:rPr>
              <a:t>(Kamal, “</a:t>
            </a:r>
            <a:r>
              <a:rPr lang="en-US" sz="2000" dirty="0" err="1">
                <a:latin typeface="Arial"/>
                <a:cs typeface="Arial"/>
              </a:rPr>
              <a:t>Ramna</a:t>
            </a:r>
            <a:r>
              <a:rPr lang="en-US" sz="2000" dirty="0">
                <a:latin typeface="Arial"/>
                <a:cs typeface="Arial"/>
              </a:rPr>
              <a:t> Park”) = {True, 0.9,”14/04/2016 11:30am”}</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107</a:t>
            </a:fld>
            <a:endParaRPr lang="en-US"/>
          </a:p>
        </p:txBody>
      </p:sp>
    </p:spTree>
    <p:extLst>
      <p:ext uri="{BB962C8B-B14F-4D97-AF65-F5344CB8AC3E}">
        <p14:creationId xmlns:p14="http://schemas.microsoft.com/office/powerpoint/2010/main" val="376309792"/>
      </p:ext>
    </p:extLst>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Models of Policy Rules</a:t>
            </a:r>
          </a:p>
        </p:txBody>
      </p:sp>
      <p:sp>
        <p:nvSpPr>
          <p:cNvPr id="3" name="Content Placeholder 2"/>
          <p:cNvSpPr>
            <a:spLocks noGrp="1"/>
          </p:cNvSpPr>
          <p:nvPr>
            <p:ph idx="1"/>
          </p:nvPr>
        </p:nvSpPr>
        <p:spPr>
          <a:xfrm>
            <a:off x="228600" y="1752600"/>
            <a:ext cx="8686800" cy="4876800"/>
          </a:xfrm>
        </p:spPr>
        <p:txBody>
          <a:bodyPr>
            <a:noAutofit/>
          </a:bodyPr>
          <a:lstStyle/>
          <a:p>
            <a:pPr>
              <a:lnSpc>
                <a:spcPts val="3080"/>
              </a:lnSpc>
              <a:spcBef>
                <a:spcPts val="600"/>
              </a:spcBef>
              <a:spcAft>
                <a:spcPts val="600"/>
              </a:spcAft>
            </a:pPr>
            <a:r>
              <a:rPr lang="en-US" sz="2800" dirty="0">
                <a:latin typeface="Arial"/>
                <a:cs typeface="Arial"/>
              </a:rPr>
              <a:t>Access control rule = {</a:t>
            </a:r>
            <a:r>
              <a:rPr lang="en-US" sz="2800" dirty="0" err="1">
                <a:latin typeface="Arial"/>
                <a:cs typeface="Arial"/>
              </a:rPr>
              <a:t>subj_expr</a:t>
            </a:r>
            <a:r>
              <a:rPr lang="en-US" sz="2800" dirty="0">
                <a:latin typeface="Arial"/>
                <a:cs typeface="Arial"/>
              </a:rPr>
              <a:t>, </a:t>
            </a:r>
            <a:r>
              <a:rPr lang="en-US" sz="2800" dirty="0" err="1">
                <a:latin typeface="Arial"/>
                <a:cs typeface="Arial"/>
              </a:rPr>
              <a:t>obj_expr</a:t>
            </a:r>
            <a:r>
              <a:rPr lang="en-US" sz="2800" dirty="0">
                <a:latin typeface="Arial"/>
                <a:cs typeface="Arial"/>
              </a:rPr>
              <a:t>, action} where </a:t>
            </a:r>
          </a:p>
          <a:p>
            <a:pPr lvl="1" algn="just">
              <a:lnSpc>
                <a:spcPts val="3080"/>
              </a:lnSpc>
              <a:spcBef>
                <a:spcPts val="600"/>
              </a:spcBef>
              <a:spcAft>
                <a:spcPts val="600"/>
              </a:spcAft>
            </a:pPr>
            <a:r>
              <a:rPr lang="en-US" sz="2400" b="1" dirty="0" err="1">
                <a:latin typeface="+mj-lt"/>
                <a:cs typeface="Arial"/>
              </a:rPr>
              <a:t>subj-expr</a:t>
            </a:r>
            <a:r>
              <a:rPr lang="en-US" sz="2400" dirty="0">
                <a:latin typeface="+mj-lt"/>
                <a:cs typeface="Arial"/>
              </a:rPr>
              <a:t>  refers to the conditional expression for subjects, whereas conditions can evaluate the user’s profile/properties or the user’s membership in a group, active roles, and so on. </a:t>
            </a:r>
          </a:p>
          <a:p>
            <a:pPr lvl="1" algn="just">
              <a:lnSpc>
                <a:spcPts val="3080"/>
              </a:lnSpc>
              <a:spcBef>
                <a:spcPts val="600"/>
              </a:spcBef>
              <a:spcAft>
                <a:spcPts val="600"/>
              </a:spcAft>
            </a:pPr>
            <a:r>
              <a:rPr lang="en-US" sz="2400" b="1" dirty="0" err="1">
                <a:latin typeface="+mj-lt"/>
                <a:cs typeface="Arial"/>
              </a:rPr>
              <a:t>obj-expr</a:t>
            </a:r>
            <a:r>
              <a:rPr lang="en-US" sz="2400" dirty="0">
                <a:latin typeface="+mj-lt"/>
                <a:cs typeface="Arial"/>
              </a:rPr>
              <a:t>  refers to the conditional expression for objects, where conditions evaluate membership of the object in categories value of metadata and so on, and </a:t>
            </a:r>
          </a:p>
          <a:p>
            <a:pPr lvl="1" algn="just">
              <a:lnSpc>
                <a:spcPts val="3080"/>
              </a:lnSpc>
              <a:spcBef>
                <a:spcPts val="600"/>
              </a:spcBef>
              <a:spcAft>
                <a:spcPts val="600"/>
              </a:spcAft>
            </a:pPr>
            <a:r>
              <a:rPr lang="en-US" sz="2400" b="1" dirty="0">
                <a:latin typeface="+mj-lt"/>
                <a:cs typeface="Arial"/>
              </a:rPr>
              <a:t>action</a:t>
            </a:r>
            <a:r>
              <a:rPr lang="en-US" sz="2400" dirty="0">
                <a:latin typeface="+mj-lt"/>
                <a:cs typeface="Arial"/>
              </a:rPr>
              <a:t>  refers to a privilege mode.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108</a:t>
            </a:fld>
            <a:endParaRPr lang="en-US"/>
          </a:p>
        </p:txBody>
      </p:sp>
    </p:spTree>
    <p:extLst>
      <p:ext uri="{BB962C8B-B14F-4D97-AF65-F5344CB8AC3E}">
        <p14:creationId xmlns:p14="http://schemas.microsoft.com/office/powerpoint/2010/main" val="347265383"/>
      </p:ext>
    </p:extLst>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Models of Policy Rules</a:t>
            </a:r>
          </a:p>
        </p:txBody>
      </p:sp>
      <p:pic>
        <p:nvPicPr>
          <p:cNvPr id="5" name="Picture 4"/>
          <p:cNvPicPr>
            <a:picLocks noChangeAspect="1"/>
          </p:cNvPicPr>
          <p:nvPr/>
        </p:nvPicPr>
        <p:blipFill>
          <a:blip r:embed="rId2"/>
          <a:stretch>
            <a:fillRect/>
          </a:stretch>
        </p:blipFill>
        <p:spPr>
          <a:xfrm>
            <a:off x="228600" y="1542495"/>
            <a:ext cx="8763000" cy="4172505"/>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109</a:t>
            </a:fld>
            <a:endParaRPr lang="en-US"/>
          </a:p>
        </p:txBody>
      </p:sp>
    </p:spTree>
    <p:extLst>
      <p:ext uri="{BB962C8B-B14F-4D97-AF65-F5344CB8AC3E}">
        <p14:creationId xmlns:p14="http://schemas.microsoft.com/office/powerpoint/2010/main" val="50451892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GIS or other specialized software applications can be used to access, visualize, manipulate and analyze geospatial data.</a:t>
            </a:r>
          </a:p>
          <a:p>
            <a:pPr algn="just"/>
            <a:r>
              <a:rPr lang="en-US" sz="2600" u="sng" dirty="0">
                <a:hlinkClick r:id="rId3"/>
              </a:rPr>
              <a:t>Microsoft</a:t>
            </a:r>
            <a:r>
              <a:rPr lang="en-US" sz="2600" dirty="0"/>
              <a:t> introduced two spatial data types with </a:t>
            </a:r>
            <a:r>
              <a:rPr lang="en-US" sz="2600" u="sng" dirty="0">
                <a:hlinkClick r:id="rId4"/>
              </a:rPr>
              <a:t>SQL Server</a:t>
            </a:r>
            <a:r>
              <a:rPr lang="en-US" sz="2600" dirty="0"/>
              <a:t> 2008: </a:t>
            </a:r>
          </a:p>
          <a:p>
            <a:pPr algn="just">
              <a:buNone/>
            </a:pPr>
            <a:r>
              <a:rPr lang="en-US" sz="2600" dirty="0"/>
              <a:t>		</a:t>
            </a:r>
            <a:r>
              <a:rPr lang="en-US" sz="2600" dirty="0">
                <a:solidFill>
                  <a:srgbClr val="FF0000"/>
                </a:solidFill>
              </a:rPr>
              <a:t>geometry</a:t>
            </a:r>
            <a:r>
              <a:rPr lang="en-US" sz="2600" dirty="0"/>
              <a:t> and </a:t>
            </a:r>
          </a:p>
          <a:p>
            <a:pPr algn="just">
              <a:buNone/>
            </a:pPr>
            <a:r>
              <a:rPr lang="en-US" sz="2600" dirty="0"/>
              <a:t>		</a:t>
            </a:r>
            <a:r>
              <a:rPr lang="en-US" sz="2600" dirty="0">
                <a:solidFill>
                  <a:srgbClr val="FF0000"/>
                </a:solidFill>
              </a:rPr>
              <a:t>geography.</a:t>
            </a:r>
            <a:r>
              <a:rPr lang="en-US" sz="2600" dirty="0"/>
              <a:t> </a:t>
            </a:r>
          </a:p>
          <a:p>
            <a:pPr algn="just"/>
            <a:endParaRPr lang="en-US" sz="2600" dirty="0"/>
          </a:p>
        </p:txBody>
      </p:sp>
      <p:sp>
        <p:nvSpPr>
          <p:cNvPr id="4" name="Title 1"/>
          <p:cNvSpPr>
            <a:spLocks noGrp="1"/>
          </p:cNvSpPr>
          <p:nvPr>
            <p:ph type="title"/>
            <p:custDataLst>
              <p:tags r:id="rId1"/>
            </p:custDataLst>
          </p:nvPr>
        </p:nvSpPr>
        <p:spPr>
          <a:xfrm>
            <a:off x="457200" y="274638"/>
            <a:ext cx="8229600" cy="1143000"/>
          </a:xfrm>
        </p:spPr>
        <p:txBody>
          <a:bodyPr>
            <a:normAutofit/>
          </a:bodyPr>
          <a:lstStyle/>
          <a:p>
            <a:r>
              <a:rPr lang="en-US" sz="3200" dirty="0"/>
              <a:t>Introduction to Geospatial Database</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11</a:t>
            </a:fld>
            <a:endParaRPr lang="en-US"/>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914400"/>
          </a:xfrm>
        </p:spPr>
        <p:txBody>
          <a:bodyPr>
            <a:noAutofit/>
          </a:bodyPr>
          <a:lstStyle/>
          <a:p>
            <a:r>
              <a:rPr lang="en-US" sz="3200" b="1" dirty="0">
                <a:latin typeface="Arial"/>
                <a:cs typeface="Arial"/>
              </a:rPr>
              <a:t> LBAC Policy Evaluation and Enforcement</a:t>
            </a:r>
          </a:p>
        </p:txBody>
      </p:sp>
      <p:sp>
        <p:nvSpPr>
          <p:cNvPr id="3" name="Content Placeholder 2"/>
          <p:cNvSpPr>
            <a:spLocks noGrp="1"/>
          </p:cNvSpPr>
          <p:nvPr>
            <p:ph idx="1"/>
          </p:nvPr>
        </p:nvSpPr>
        <p:spPr>
          <a:xfrm>
            <a:off x="457200" y="1676400"/>
            <a:ext cx="8458200" cy="4648200"/>
          </a:xfrm>
        </p:spPr>
        <p:txBody>
          <a:bodyPr>
            <a:noAutofit/>
          </a:bodyPr>
          <a:lstStyle/>
          <a:p>
            <a:pPr>
              <a:lnSpc>
                <a:spcPts val="3080"/>
              </a:lnSpc>
              <a:spcBef>
                <a:spcPts val="600"/>
              </a:spcBef>
              <a:spcAft>
                <a:spcPts val="600"/>
              </a:spcAft>
            </a:pPr>
            <a:r>
              <a:rPr lang="en-US" sz="2400" dirty="0">
                <a:latin typeface="Arial"/>
                <a:cs typeface="Arial"/>
              </a:rPr>
              <a:t> Access request = {user id, SIM, action, object id}, </a:t>
            </a:r>
          </a:p>
          <a:p>
            <a:pPr>
              <a:lnSpc>
                <a:spcPts val="3080"/>
              </a:lnSpc>
              <a:spcBef>
                <a:spcPts val="600"/>
              </a:spcBef>
              <a:spcAft>
                <a:spcPts val="600"/>
              </a:spcAft>
            </a:pPr>
            <a:r>
              <a:rPr lang="en-US" sz="2400" dirty="0">
                <a:latin typeface="Arial"/>
                <a:cs typeface="Arial"/>
              </a:rPr>
              <a:t>Example:</a:t>
            </a:r>
          </a:p>
          <a:p>
            <a:pPr lvl="1">
              <a:lnSpc>
                <a:spcPts val="3080"/>
              </a:lnSpc>
              <a:spcBef>
                <a:spcPts val="300"/>
              </a:spcBef>
              <a:spcAft>
                <a:spcPts val="300"/>
              </a:spcAft>
            </a:pPr>
            <a:r>
              <a:rPr lang="en-US" sz="2400" b="1" dirty="0">
                <a:latin typeface="Arial"/>
                <a:cs typeface="Arial"/>
              </a:rPr>
              <a:t>AR </a:t>
            </a:r>
            <a:r>
              <a:rPr lang="en-US" sz="2400" dirty="0">
                <a:latin typeface="Arial"/>
                <a:cs typeface="Arial"/>
              </a:rPr>
              <a:t>= {2345, 90900000, read, 67890}</a:t>
            </a:r>
          </a:p>
          <a:p>
            <a:pPr>
              <a:lnSpc>
                <a:spcPts val="3080"/>
              </a:lnSpc>
              <a:spcBef>
                <a:spcPts val="600"/>
              </a:spcBef>
              <a:spcAft>
                <a:spcPts val="600"/>
              </a:spcAft>
            </a:pPr>
            <a:r>
              <a:rPr lang="en-US" sz="2400" dirty="0">
                <a:solidFill>
                  <a:srgbClr val="FF6600"/>
                </a:solidFill>
                <a:latin typeface="Arial"/>
                <a:cs typeface="Arial"/>
              </a:rPr>
              <a:t>Rule</a:t>
            </a:r>
            <a:r>
              <a:rPr lang="en-US" sz="2400" dirty="0">
                <a:latin typeface="Arial"/>
                <a:cs typeface="Arial"/>
              </a:rPr>
              <a:t>: any </a:t>
            </a:r>
            <a:r>
              <a:rPr lang="en-US" sz="2400" b="1" dirty="0">
                <a:latin typeface="Arial"/>
                <a:cs typeface="Arial"/>
              </a:rPr>
              <a:t>citizen</a:t>
            </a:r>
            <a:r>
              <a:rPr lang="en-US" sz="2400" dirty="0">
                <a:latin typeface="Arial"/>
                <a:cs typeface="Arial"/>
              </a:rPr>
              <a:t> </a:t>
            </a:r>
            <a:r>
              <a:rPr lang="en-US" sz="2400" b="1" dirty="0">
                <a:latin typeface="Arial"/>
                <a:cs typeface="Arial"/>
              </a:rPr>
              <a:t>age</a:t>
            </a:r>
            <a:r>
              <a:rPr lang="en-US" sz="2400" dirty="0">
                <a:latin typeface="Arial"/>
                <a:cs typeface="Arial"/>
              </a:rPr>
              <a:t> greater than 55 years from inside </a:t>
            </a:r>
            <a:r>
              <a:rPr lang="en-US" sz="2400" b="1" dirty="0">
                <a:latin typeface="Arial"/>
                <a:cs typeface="Arial"/>
              </a:rPr>
              <a:t>Bangladesh</a:t>
            </a:r>
            <a:r>
              <a:rPr lang="en-US" sz="2400" dirty="0">
                <a:latin typeface="Arial"/>
                <a:cs typeface="Arial"/>
              </a:rPr>
              <a:t> can read a particular </a:t>
            </a:r>
            <a:r>
              <a:rPr lang="en-US" sz="2400" b="1" dirty="0">
                <a:latin typeface="Arial"/>
                <a:cs typeface="Arial"/>
              </a:rPr>
              <a:t>doc</a:t>
            </a:r>
            <a:r>
              <a:rPr lang="en-US" sz="2400" dirty="0">
                <a:latin typeface="Arial"/>
                <a:cs typeface="Arial"/>
              </a:rPr>
              <a:t>.</a:t>
            </a:r>
          </a:p>
        </p:txBody>
      </p:sp>
      <p:sp>
        <p:nvSpPr>
          <p:cNvPr id="4" name="Rounded Rectangular Callout 3"/>
          <p:cNvSpPr/>
          <p:nvPr/>
        </p:nvSpPr>
        <p:spPr>
          <a:xfrm>
            <a:off x="6477000" y="2286000"/>
            <a:ext cx="1066800" cy="762000"/>
          </a:xfrm>
          <a:prstGeom prst="wedgeRoundRectCallout">
            <a:avLst>
              <a:gd name="adj1" fmla="val -87499"/>
              <a:gd name="adj2" fmla="val 284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Doc ID</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110</a:t>
            </a:fld>
            <a:endParaRPr lang="en-US"/>
          </a:p>
        </p:txBody>
      </p:sp>
    </p:spTree>
    <p:extLst>
      <p:ext uri="{BB962C8B-B14F-4D97-AF65-F5344CB8AC3E}">
        <p14:creationId xmlns:p14="http://schemas.microsoft.com/office/powerpoint/2010/main" val="846740607"/>
      </p:ext>
    </p:extLst>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91600" cy="914400"/>
          </a:xfrm>
        </p:spPr>
        <p:txBody>
          <a:bodyPr>
            <a:noAutofit/>
          </a:bodyPr>
          <a:lstStyle/>
          <a:p>
            <a:r>
              <a:rPr lang="en-US" sz="3200" b="1" dirty="0"/>
              <a:t> LBAC Policy Evaluation and Enforcement</a:t>
            </a:r>
          </a:p>
        </p:txBody>
      </p:sp>
      <p:sp>
        <p:nvSpPr>
          <p:cNvPr id="3" name="Content Placeholder 2"/>
          <p:cNvSpPr>
            <a:spLocks noGrp="1"/>
          </p:cNvSpPr>
          <p:nvPr>
            <p:ph idx="1"/>
          </p:nvPr>
        </p:nvSpPr>
        <p:spPr>
          <a:xfrm>
            <a:off x="457200" y="1524000"/>
            <a:ext cx="8458200" cy="4191000"/>
          </a:xfrm>
        </p:spPr>
        <p:txBody>
          <a:bodyPr>
            <a:noAutofit/>
          </a:bodyPr>
          <a:lstStyle/>
          <a:p>
            <a:pPr>
              <a:lnSpc>
                <a:spcPts val="3080"/>
              </a:lnSpc>
              <a:spcBef>
                <a:spcPts val="600"/>
              </a:spcBef>
              <a:spcAft>
                <a:spcPts val="600"/>
              </a:spcAft>
            </a:pPr>
            <a:r>
              <a:rPr lang="en-US" sz="2400" dirty="0">
                <a:latin typeface="Arial"/>
                <a:cs typeface="Arial"/>
              </a:rPr>
              <a:t> Access request = {user id, SIM, action, object id} </a:t>
            </a:r>
          </a:p>
          <a:p>
            <a:pPr>
              <a:lnSpc>
                <a:spcPts val="3080"/>
              </a:lnSpc>
              <a:spcBef>
                <a:spcPts val="600"/>
              </a:spcBef>
              <a:spcAft>
                <a:spcPts val="600"/>
              </a:spcAft>
            </a:pPr>
            <a:r>
              <a:rPr lang="en-US" sz="2400" dirty="0">
                <a:latin typeface="Arial"/>
                <a:cs typeface="Arial"/>
              </a:rPr>
              <a:t>Access control Policy= {</a:t>
            </a:r>
            <a:r>
              <a:rPr lang="en-US" sz="2400" dirty="0" err="1">
                <a:latin typeface="Arial"/>
                <a:cs typeface="Arial"/>
              </a:rPr>
              <a:t>subj</a:t>
            </a:r>
            <a:r>
              <a:rPr lang="en-US" sz="2400" dirty="0">
                <a:latin typeface="Arial"/>
                <a:cs typeface="Arial"/>
              </a:rPr>
              <a:t> </a:t>
            </a:r>
            <a:r>
              <a:rPr lang="en-US" sz="2400" dirty="0" err="1">
                <a:latin typeface="Arial"/>
                <a:cs typeface="Arial"/>
              </a:rPr>
              <a:t>expr</a:t>
            </a:r>
            <a:r>
              <a:rPr lang="en-US" sz="2400" dirty="0">
                <a:latin typeface="Arial"/>
                <a:cs typeface="Arial"/>
              </a:rPr>
              <a:t>, </a:t>
            </a:r>
            <a:r>
              <a:rPr lang="en-US" sz="2400" dirty="0" err="1">
                <a:latin typeface="Arial"/>
                <a:cs typeface="Arial"/>
              </a:rPr>
              <a:t>obj</a:t>
            </a:r>
            <a:r>
              <a:rPr lang="en-US" sz="2400" dirty="0">
                <a:latin typeface="Arial"/>
                <a:cs typeface="Arial"/>
              </a:rPr>
              <a:t> </a:t>
            </a:r>
            <a:r>
              <a:rPr lang="en-US" sz="2400" dirty="0" err="1">
                <a:latin typeface="Arial"/>
                <a:cs typeface="Arial"/>
              </a:rPr>
              <a:t>expr</a:t>
            </a:r>
            <a:r>
              <a:rPr lang="en-US" sz="2400" dirty="0">
                <a:latin typeface="Arial"/>
                <a:cs typeface="Arial"/>
              </a:rPr>
              <a:t>, action}</a:t>
            </a:r>
          </a:p>
          <a:p>
            <a:pPr>
              <a:lnSpc>
                <a:spcPts val="3080"/>
              </a:lnSpc>
              <a:spcBef>
                <a:spcPts val="600"/>
              </a:spcBef>
              <a:spcAft>
                <a:spcPts val="600"/>
              </a:spcAft>
            </a:pPr>
            <a:endParaRPr lang="en-US" sz="2400" dirty="0">
              <a:latin typeface="Arial"/>
              <a:cs typeface="Arial"/>
            </a:endParaRPr>
          </a:p>
          <a:p>
            <a:pPr>
              <a:lnSpc>
                <a:spcPts val="3080"/>
              </a:lnSpc>
              <a:spcBef>
                <a:spcPts val="600"/>
              </a:spcBef>
              <a:spcAft>
                <a:spcPts val="600"/>
              </a:spcAft>
            </a:pPr>
            <a:r>
              <a:rPr lang="en-US" sz="2400" dirty="0"/>
              <a:t>First, Access Control Engine evaluates policy P  collecting all the rules A  in P  that are applicable to the request. </a:t>
            </a:r>
          </a:p>
          <a:p>
            <a:pPr>
              <a:lnSpc>
                <a:spcPts val="3080"/>
              </a:lnSpc>
              <a:spcBef>
                <a:spcPts val="600"/>
              </a:spcBef>
              <a:spcAft>
                <a:spcPts val="600"/>
              </a:spcAft>
            </a:pPr>
            <a:endParaRPr lang="en-US" sz="2400" dirty="0"/>
          </a:p>
          <a:p>
            <a:pPr>
              <a:lnSpc>
                <a:spcPts val="3080"/>
              </a:lnSpc>
              <a:spcBef>
                <a:spcPts val="600"/>
              </a:spcBef>
              <a:spcAft>
                <a:spcPts val="600"/>
              </a:spcAft>
            </a:pPr>
            <a:r>
              <a:rPr lang="en-US" sz="2400" dirty="0"/>
              <a:t>The set A  of applicable rules contains those rules r </a:t>
            </a:r>
            <a:r>
              <a:rPr lang="en-US" sz="2400" b="1" dirty="0"/>
              <a:t>∈ </a:t>
            </a:r>
            <a:r>
              <a:rPr lang="en-US" sz="2400" dirty="0"/>
              <a:t>P  for which action(r)  corresponds to the action specified in the access request, and object id  satisfies the conditions specified in </a:t>
            </a:r>
            <a:r>
              <a:rPr lang="en-US" sz="2400" dirty="0" err="1"/>
              <a:t>obj-expr</a:t>
            </a:r>
            <a:r>
              <a:rPr lang="en-US" sz="2400" dirty="0"/>
              <a:t>(r) .</a:t>
            </a:r>
            <a:endParaRPr lang="en-US"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111</a:t>
            </a:fld>
            <a:endParaRPr lang="en-US"/>
          </a:p>
        </p:txBody>
      </p:sp>
    </p:spTree>
    <p:extLst>
      <p:ext uri="{BB962C8B-B14F-4D97-AF65-F5344CB8AC3E}">
        <p14:creationId xmlns:p14="http://schemas.microsoft.com/office/powerpoint/2010/main" val="1233839178"/>
      </p:ext>
    </p:extLst>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Interactions among the four entities are carried out via request response message.</a:t>
            </a:r>
          </a:p>
        </p:txBody>
      </p:sp>
      <p:sp>
        <p:nvSpPr>
          <p:cNvPr id="6" name="Slide Number Placeholder 5"/>
          <p:cNvSpPr>
            <a:spLocks noGrp="1"/>
          </p:cNvSpPr>
          <p:nvPr>
            <p:ph type="sldNum" sz="quarter" idx="12"/>
          </p:nvPr>
        </p:nvSpPr>
        <p:spPr/>
        <p:txBody>
          <a:bodyPr/>
          <a:lstStyle/>
          <a:p>
            <a:fld id="{515FC477-0A05-4F3E-8EE9-E015C9089D56}" type="slidenum">
              <a:rPr lang="en-US" smtClean="0"/>
              <a:pPr/>
              <a:t>112</a:t>
            </a:fld>
            <a:endParaRPr lang="en-US"/>
          </a:p>
        </p:txBody>
      </p:sp>
    </p:spTree>
    <p:extLst>
      <p:ext uri="{BB962C8B-B14F-4D97-AF65-F5344CB8AC3E}">
        <p14:creationId xmlns:p14="http://schemas.microsoft.com/office/powerpoint/2010/main" val="3384376858"/>
      </p:ext>
    </p:extLst>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91600" cy="914400"/>
          </a:xfrm>
        </p:spPr>
        <p:txBody>
          <a:bodyPr>
            <a:noAutofit/>
          </a:bodyPr>
          <a:lstStyle/>
          <a:p>
            <a:r>
              <a:rPr lang="en-US" sz="3200" b="1" dirty="0"/>
              <a:t> LBAC Policy Evaluation and Enforcement</a:t>
            </a:r>
          </a:p>
        </p:txBody>
      </p:sp>
      <p:sp>
        <p:nvSpPr>
          <p:cNvPr id="3" name="Content Placeholder 2"/>
          <p:cNvSpPr>
            <a:spLocks noGrp="1"/>
          </p:cNvSpPr>
          <p:nvPr>
            <p:ph idx="1"/>
          </p:nvPr>
        </p:nvSpPr>
        <p:spPr>
          <a:xfrm>
            <a:off x="457200" y="1524000"/>
            <a:ext cx="8458200" cy="5334000"/>
          </a:xfrm>
        </p:spPr>
        <p:txBody>
          <a:bodyPr>
            <a:noAutofit/>
          </a:bodyPr>
          <a:lstStyle/>
          <a:p>
            <a:pPr>
              <a:lnSpc>
                <a:spcPts val="3080"/>
              </a:lnSpc>
              <a:spcBef>
                <a:spcPts val="600"/>
              </a:spcBef>
              <a:spcAft>
                <a:spcPts val="600"/>
              </a:spcAft>
            </a:pPr>
            <a:r>
              <a:rPr lang="en-US" sz="2400" dirty="0"/>
              <a:t>For evaluation, </a:t>
            </a:r>
            <a:r>
              <a:rPr lang="en-US" sz="2400" b="1" dirty="0"/>
              <a:t>Access Control Engine</a:t>
            </a:r>
            <a:r>
              <a:rPr lang="en-US" sz="2400" dirty="0"/>
              <a:t> submits the query to the </a:t>
            </a:r>
            <a:r>
              <a:rPr lang="en-US" sz="2400" b="1" dirty="0"/>
              <a:t>Location Service Provider</a:t>
            </a:r>
            <a:r>
              <a:rPr lang="en-US" sz="2400" dirty="0"/>
              <a:t> for response. </a:t>
            </a:r>
          </a:p>
          <a:p>
            <a:pPr>
              <a:lnSpc>
                <a:spcPts val="3080"/>
              </a:lnSpc>
              <a:spcBef>
                <a:spcPts val="600"/>
              </a:spcBef>
              <a:spcAft>
                <a:spcPts val="600"/>
              </a:spcAft>
            </a:pPr>
            <a:r>
              <a:rPr lang="en-US" sz="2400" dirty="0"/>
              <a:t>LSP returns the results in the form of Boolean value, confidence, timeout . </a:t>
            </a:r>
          </a:p>
          <a:p>
            <a:pPr>
              <a:lnSpc>
                <a:spcPts val="3080"/>
              </a:lnSpc>
              <a:spcBef>
                <a:spcPts val="600"/>
              </a:spcBef>
              <a:spcAft>
                <a:spcPts val="600"/>
              </a:spcAft>
            </a:pPr>
            <a:r>
              <a:rPr lang="en-US" sz="2400" dirty="0"/>
              <a:t>Given the response, ACE determines whether or not the value returned by the Location Service can be considered valid for the purpose of controlling access. </a:t>
            </a:r>
          </a:p>
          <a:p>
            <a:pPr>
              <a:lnSpc>
                <a:spcPts val="3080"/>
              </a:lnSpc>
              <a:spcBef>
                <a:spcPts val="600"/>
              </a:spcBef>
              <a:spcAft>
                <a:spcPts val="600"/>
              </a:spcAft>
            </a:pPr>
            <a:r>
              <a:rPr lang="en-US" sz="2400" dirty="0"/>
              <a:t>Such an evaluation depends on parameters </a:t>
            </a:r>
            <a:r>
              <a:rPr lang="en-US" sz="2400" b="1" dirty="0"/>
              <a:t>timeout</a:t>
            </a:r>
            <a:r>
              <a:rPr lang="en-US" sz="2400" dirty="0"/>
              <a:t> and </a:t>
            </a:r>
            <a:r>
              <a:rPr lang="en-US" sz="2400" b="1" dirty="0"/>
              <a:t>confidence</a:t>
            </a:r>
            <a:r>
              <a:rPr lang="en-US" sz="2400" dirty="0"/>
              <a:t> returned by LSP. </a:t>
            </a:r>
            <a:endParaRPr lang="en-US"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113</a:t>
            </a:fld>
            <a:endParaRPr lang="en-US"/>
          </a:p>
        </p:txBody>
      </p:sp>
    </p:spTree>
    <p:extLst>
      <p:ext uri="{BB962C8B-B14F-4D97-AF65-F5344CB8AC3E}">
        <p14:creationId xmlns:p14="http://schemas.microsoft.com/office/powerpoint/2010/main" val="3099877682"/>
      </p:ext>
    </p:extLst>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914400"/>
          </a:xfrm>
        </p:spPr>
        <p:txBody>
          <a:bodyPr>
            <a:normAutofit/>
          </a:bodyPr>
          <a:lstStyle/>
          <a:p>
            <a:r>
              <a:rPr lang="en-US" sz="3200" b="1" dirty="0"/>
              <a:t> LBAC Policy Evaluation and Enforcement</a:t>
            </a:r>
          </a:p>
        </p:txBody>
      </p:sp>
      <p:sp>
        <p:nvSpPr>
          <p:cNvPr id="3" name="Content Placeholder 2"/>
          <p:cNvSpPr>
            <a:spLocks noGrp="1"/>
          </p:cNvSpPr>
          <p:nvPr>
            <p:ph idx="1"/>
          </p:nvPr>
        </p:nvSpPr>
        <p:spPr>
          <a:xfrm>
            <a:off x="457200" y="1524000"/>
            <a:ext cx="8458200" cy="5334000"/>
          </a:xfrm>
        </p:spPr>
        <p:txBody>
          <a:bodyPr>
            <a:noAutofit/>
          </a:bodyPr>
          <a:lstStyle/>
          <a:p>
            <a:pPr algn="just">
              <a:lnSpc>
                <a:spcPts val="3080"/>
              </a:lnSpc>
              <a:spcBef>
                <a:spcPts val="600"/>
              </a:spcBef>
              <a:spcAft>
                <a:spcPts val="600"/>
              </a:spcAft>
            </a:pPr>
            <a:r>
              <a:rPr lang="en-US" sz="2600" dirty="0"/>
              <a:t>For responses with expired timeout, it automatically triggers the re-evaluation of the predicate regardless of the other parameter values. </a:t>
            </a:r>
          </a:p>
          <a:p>
            <a:pPr algn="just">
              <a:lnSpc>
                <a:spcPts val="3080"/>
              </a:lnSpc>
              <a:spcBef>
                <a:spcPts val="600"/>
              </a:spcBef>
              <a:spcAft>
                <a:spcPts val="600"/>
              </a:spcAft>
            </a:pPr>
            <a:endParaRPr lang="en-US" sz="2600" dirty="0"/>
          </a:p>
          <a:p>
            <a:pPr algn="just">
              <a:lnSpc>
                <a:spcPts val="3080"/>
              </a:lnSpc>
              <a:spcBef>
                <a:spcPts val="600"/>
              </a:spcBef>
              <a:spcAft>
                <a:spcPts val="600"/>
              </a:spcAft>
            </a:pPr>
            <a:r>
              <a:rPr lang="en-US" sz="2600" dirty="0"/>
              <a:t>For unexpired responses, the engine evaluates the responses with respect to the confidence value. </a:t>
            </a:r>
          </a:p>
          <a:p>
            <a:pPr algn="just">
              <a:lnSpc>
                <a:spcPts val="3080"/>
              </a:lnSpc>
              <a:spcBef>
                <a:spcPts val="600"/>
              </a:spcBef>
              <a:spcAft>
                <a:spcPts val="600"/>
              </a:spcAft>
            </a:pPr>
            <a:endParaRPr lang="en-US" sz="2600" dirty="0"/>
          </a:p>
          <a:p>
            <a:pPr algn="just">
              <a:lnSpc>
                <a:spcPts val="3080"/>
              </a:lnSpc>
              <a:spcBef>
                <a:spcPts val="600"/>
              </a:spcBef>
              <a:spcAft>
                <a:spcPts val="600"/>
              </a:spcAft>
            </a:pPr>
            <a:r>
              <a:rPr lang="en-US" sz="2600" dirty="0"/>
              <a:t>The evaluation maintains the extended truth table that maintains the acceptable confidence level for each predicate with minimum and maximum thresholds.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114</a:t>
            </a:fld>
            <a:endParaRPr lang="en-US"/>
          </a:p>
        </p:txBody>
      </p:sp>
    </p:spTree>
    <p:extLst>
      <p:ext uri="{BB962C8B-B14F-4D97-AF65-F5344CB8AC3E}">
        <p14:creationId xmlns:p14="http://schemas.microsoft.com/office/powerpoint/2010/main" val="3439978172"/>
      </p:ext>
    </p:extLst>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9067800" cy="914400"/>
          </a:xfrm>
        </p:spPr>
        <p:txBody>
          <a:bodyPr>
            <a:normAutofit/>
          </a:bodyPr>
          <a:lstStyle/>
          <a:p>
            <a:r>
              <a:rPr lang="en-US" sz="3200" b="1" dirty="0"/>
              <a:t> LBAC Policy Evaluation and Enforcement</a:t>
            </a:r>
          </a:p>
        </p:txBody>
      </p:sp>
      <p:sp>
        <p:nvSpPr>
          <p:cNvPr id="3" name="Content Placeholder 2"/>
          <p:cNvSpPr>
            <a:spLocks noGrp="1"/>
          </p:cNvSpPr>
          <p:nvPr>
            <p:ph idx="1"/>
          </p:nvPr>
        </p:nvSpPr>
        <p:spPr>
          <a:xfrm>
            <a:off x="457200" y="1524000"/>
            <a:ext cx="8458200" cy="5334000"/>
          </a:xfrm>
        </p:spPr>
        <p:txBody>
          <a:bodyPr>
            <a:noAutofit/>
          </a:bodyPr>
          <a:lstStyle/>
          <a:p>
            <a:pPr>
              <a:lnSpc>
                <a:spcPts val="3080"/>
              </a:lnSpc>
              <a:spcBef>
                <a:spcPts val="600"/>
              </a:spcBef>
              <a:spcAft>
                <a:spcPts val="600"/>
              </a:spcAft>
            </a:pPr>
            <a:r>
              <a:rPr lang="en-US" sz="2400" dirty="0"/>
              <a:t>If the confidence level in response is greater than maximum threshold in the truth table, the returned value is confirmed. </a:t>
            </a:r>
          </a:p>
          <a:p>
            <a:pPr>
              <a:lnSpc>
                <a:spcPts val="3080"/>
              </a:lnSpc>
              <a:spcBef>
                <a:spcPts val="600"/>
              </a:spcBef>
              <a:spcAft>
                <a:spcPts val="600"/>
              </a:spcAft>
            </a:pPr>
            <a:r>
              <a:rPr lang="en-US" sz="2400" dirty="0"/>
              <a:t>If the confidence level is less than the minimum threshold, then the returned value is evaluated to false. </a:t>
            </a:r>
          </a:p>
          <a:p>
            <a:pPr>
              <a:lnSpc>
                <a:spcPts val="3080"/>
              </a:lnSpc>
              <a:spcBef>
                <a:spcPts val="600"/>
              </a:spcBef>
              <a:spcAft>
                <a:spcPts val="600"/>
              </a:spcAft>
            </a:pPr>
            <a:r>
              <a:rPr lang="en-US" sz="2400" dirty="0"/>
              <a:t>If the returned confidence level falls between the maximum and minimum thresholds, the engine submits the re-evaluation query to LSP, since it is not clear if the returned results are reliable enough. </a:t>
            </a:r>
          </a:p>
          <a:p>
            <a:pPr>
              <a:lnSpc>
                <a:spcPts val="3080"/>
              </a:lnSpc>
              <a:spcBef>
                <a:spcPts val="600"/>
              </a:spcBef>
              <a:spcAft>
                <a:spcPts val="600"/>
              </a:spcAft>
            </a:pPr>
            <a:r>
              <a:rPr lang="en-US" sz="2400" dirty="0"/>
              <a:t>The truth table for each predicate also maintains the maximum retry for the evaluation. </a:t>
            </a:r>
            <a:endParaRPr lang="en-US"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115</a:t>
            </a:fld>
            <a:endParaRPr lang="en-US"/>
          </a:p>
        </p:txBody>
      </p:sp>
    </p:spTree>
    <p:extLst>
      <p:ext uri="{BB962C8B-B14F-4D97-AF65-F5344CB8AC3E}">
        <p14:creationId xmlns:p14="http://schemas.microsoft.com/office/powerpoint/2010/main" val="1971027329"/>
      </p:ext>
    </p:extLst>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9067800" cy="914400"/>
          </a:xfrm>
        </p:spPr>
        <p:txBody>
          <a:bodyPr>
            <a:normAutofit/>
          </a:bodyPr>
          <a:lstStyle/>
          <a:p>
            <a:r>
              <a:rPr lang="en-US" sz="3200" b="1" dirty="0"/>
              <a:t> LBAC Policy Evaluation and Enforcement</a:t>
            </a:r>
          </a:p>
        </p:txBody>
      </p:sp>
      <p:sp>
        <p:nvSpPr>
          <p:cNvPr id="5" name="TextBox 4"/>
          <p:cNvSpPr txBox="1"/>
          <p:nvPr/>
        </p:nvSpPr>
        <p:spPr>
          <a:xfrm>
            <a:off x="228600" y="1752600"/>
            <a:ext cx="8763000" cy="4401205"/>
          </a:xfrm>
          <a:prstGeom prst="rect">
            <a:avLst/>
          </a:prstGeom>
          <a:noFill/>
        </p:spPr>
        <p:txBody>
          <a:bodyPr wrap="square" rtlCol="0">
            <a:spAutoFit/>
          </a:bodyPr>
          <a:lstStyle/>
          <a:p>
            <a:r>
              <a:rPr lang="en-US" sz="2000" dirty="0"/>
              <a:t>Example: An user sends a request = </a:t>
            </a:r>
            <a:r>
              <a:rPr lang="en-US" sz="2000" dirty="0">
                <a:latin typeface="Arial"/>
                <a:cs typeface="Arial"/>
              </a:rPr>
              <a:t>{user id, SIM, action, object id}</a:t>
            </a:r>
          </a:p>
          <a:p>
            <a:endParaRPr lang="en-US" sz="2000" dirty="0">
              <a:latin typeface="Arial"/>
              <a:cs typeface="Arial"/>
            </a:endParaRPr>
          </a:p>
          <a:p>
            <a:r>
              <a:rPr lang="en-US" sz="2000" dirty="0">
                <a:latin typeface="Arial"/>
                <a:cs typeface="Arial"/>
              </a:rPr>
              <a:t>ACE send a request to LSP = </a:t>
            </a:r>
            <a:r>
              <a:rPr lang="en-US" sz="2000" dirty="0" err="1">
                <a:latin typeface="Arial"/>
                <a:cs typeface="Arial"/>
              </a:rPr>
              <a:t>inarea</a:t>
            </a:r>
            <a:r>
              <a:rPr lang="en-US" sz="2000" dirty="0">
                <a:latin typeface="Arial"/>
                <a:cs typeface="Arial"/>
              </a:rPr>
              <a:t>{Kamal, GPDC, Dhaka},</a:t>
            </a:r>
          </a:p>
          <a:p>
            <a:r>
              <a:rPr lang="en-US" sz="2000" dirty="0">
                <a:latin typeface="Arial"/>
                <a:cs typeface="Arial"/>
              </a:rPr>
              <a:t>LSP response = </a:t>
            </a:r>
            <a:r>
              <a:rPr lang="ro-RO" sz="2000" dirty="0"/>
              <a:t>[</a:t>
            </a:r>
            <a:r>
              <a:rPr lang="ro-RO" sz="2000" dirty="0">
                <a:solidFill>
                  <a:srgbClr val="3366FF"/>
                </a:solidFill>
              </a:rPr>
              <a:t>True</a:t>
            </a:r>
            <a:r>
              <a:rPr lang="ro-RO" sz="2000" dirty="0"/>
              <a:t> </a:t>
            </a:r>
            <a:r>
              <a:rPr lang="ro-RO" sz="2000" dirty="0">
                <a:solidFill>
                  <a:srgbClr val="FF6600"/>
                </a:solidFill>
              </a:rPr>
              <a:t>0.85</a:t>
            </a:r>
            <a:r>
              <a:rPr lang="ro-RO" sz="2000" dirty="0"/>
              <a:t>,</a:t>
            </a:r>
            <a:r>
              <a:rPr lang="ro-RO" sz="2000" dirty="0">
                <a:solidFill>
                  <a:srgbClr val="008000"/>
                </a:solidFill>
              </a:rPr>
              <a:t>2009-01-20</a:t>
            </a:r>
            <a:r>
              <a:rPr lang="en-US" sz="2000" dirty="0">
                <a:solidFill>
                  <a:srgbClr val="008000"/>
                </a:solidFill>
              </a:rPr>
              <a:t>,</a:t>
            </a:r>
            <a:r>
              <a:rPr lang="ro-RO" sz="2000" dirty="0">
                <a:solidFill>
                  <a:srgbClr val="008000"/>
                </a:solidFill>
              </a:rPr>
              <a:t>09:00pm</a:t>
            </a:r>
            <a:r>
              <a:rPr lang="ro-RO" sz="2000" dirty="0"/>
              <a:t>]</a:t>
            </a:r>
            <a:endParaRPr lang="en-US" sz="2000" dirty="0">
              <a:latin typeface="Arial"/>
              <a:cs typeface="Arial"/>
            </a:endParaRPr>
          </a:p>
          <a:p>
            <a:endParaRPr lang="en-US" sz="2000" dirty="0"/>
          </a:p>
          <a:p>
            <a:r>
              <a:rPr lang="en-US" sz="2000" dirty="0"/>
              <a:t>Suppose that for </a:t>
            </a:r>
            <a:r>
              <a:rPr lang="en-US" sz="2000" b="1" dirty="0" err="1"/>
              <a:t>inarea</a:t>
            </a:r>
            <a:r>
              <a:rPr lang="en-US" sz="2000" dirty="0"/>
              <a:t> predicate the lower and upper thresholds are 0.2 and 0.8, respectively, and </a:t>
            </a:r>
          </a:p>
          <a:p>
            <a:r>
              <a:rPr lang="en-US" sz="2000" dirty="0"/>
              <a:t>that </a:t>
            </a:r>
            <a:r>
              <a:rPr lang="ro-RO" sz="2000" dirty="0"/>
              <a:t>inarea(Kamal,GPDC) = [True 0.85,2009-01-20</a:t>
            </a:r>
            <a:r>
              <a:rPr lang="en-US" sz="2000" dirty="0"/>
              <a:t>,</a:t>
            </a:r>
            <a:r>
              <a:rPr lang="ro-RO" sz="2000" dirty="0"/>
              <a:t>09:00pm]</a:t>
            </a:r>
          </a:p>
          <a:p>
            <a:r>
              <a:rPr lang="en-US" sz="2000" dirty="0"/>
              <a:t>is the triple returned by the LP to the ACE stating that Alice is located in the Data Center of GP with confidence of 85%. </a:t>
            </a:r>
          </a:p>
          <a:p>
            <a:endParaRPr lang="en-US" sz="2000" dirty="0"/>
          </a:p>
          <a:p>
            <a:r>
              <a:rPr lang="en-US" sz="2000" dirty="0"/>
              <a:t>Such an assessment is to be considered valid until 9:00pm of January 20th, 2009. </a:t>
            </a:r>
          </a:p>
          <a:p>
            <a:endParaRPr lang="en-US" sz="2000" dirty="0"/>
          </a:p>
          <a:p>
            <a:r>
              <a:rPr lang="en-US" sz="2000" dirty="0"/>
              <a:t>The ACE evaluates </a:t>
            </a:r>
            <a:r>
              <a:rPr lang="ro-RO" sz="2000" dirty="0"/>
              <a:t>inarea(Kamal,GPDC, Dhaka) to True, since 0.85</a:t>
            </a:r>
            <a:r>
              <a:rPr lang="ro-RO" sz="2000" b="1" dirty="0"/>
              <a:t>&gt;</a:t>
            </a:r>
            <a:r>
              <a:rPr lang="ro-RO" sz="2000" dirty="0"/>
              <a:t>0.80</a:t>
            </a:r>
            <a:endParaRPr lang="en-US" sz="2000"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116</a:t>
            </a:fld>
            <a:endParaRPr lang="en-US"/>
          </a:p>
        </p:txBody>
      </p:sp>
    </p:spTree>
    <p:extLst>
      <p:ext uri="{BB962C8B-B14F-4D97-AF65-F5344CB8AC3E}">
        <p14:creationId xmlns:p14="http://schemas.microsoft.com/office/powerpoint/2010/main" val="416477779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2800" dirty="0">
                <a:solidFill>
                  <a:srgbClr val="FF0000"/>
                </a:solidFill>
                <a:latin typeface="+mj-lt"/>
              </a:rPr>
              <a:t>Geometry types </a:t>
            </a:r>
            <a:r>
              <a:rPr lang="en-US" sz="2800" dirty="0">
                <a:latin typeface="+mj-lt"/>
              </a:rPr>
              <a:t>are represented as points on a planar, or flat-earth, surface. The </a:t>
            </a:r>
            <a:r>
              <a:rPr lang="en-US" sz="2800" b="1" dirty="0">
                <a:latin typeface="+mj-lt"/>
              </a:rPr>
              <a:t>geometry</a:t>
            </a:r>
            <a:r>
              <a:rPr lang="en-US" sz="2800" dirty="0">
                <a:latin typeface="+mj-lt"/>
              </a:rPr>
              <a:t> type represents data in a Euclidean (flat) coordinate system. An example would be (5,2) where the first number represents that point's position on the horizontal (x) axis and the second number represents the point's position on the vertical (y) axis. </a:t>
            </a:r>
          </a:p>
          <a:p>
            <a:pPr algn="just"/>
            <a:endParaRPr lang="en-US" sz="2800" dirty="0">
              <a:latin typeface="+mj-lt"/>
            </a:endParaRPr>
          </a:p>
          <a:p>
            <a:pPr algn="just"/>
            <a:r>
              <a:rPr lang="en-US" sz="2800" dirty="0">
                <a:solidFill>
                  <a:srgbClr val="FF0000"/>
                </a:solidFill>
                <a:latin typeface="+mj-lt"/>
              </a:rPr>
              <a:t>Geography spatial data types</a:t>
            </a:r>
            <a:r>
              <a:rPr lang="en-US" sz="2800" dirty="0">
                <a:latin typeface="+mj-lt"/>
              </a:rPr>
              <a:t>, on the other hand, are represented as latitudinal and longitudinal degrees, as on Earth or other earth-like surfaces.  The </a:t>
            </a:r>
            <a:r>
              <a:rPr lang="en-US" sz="2800" b="1" dirty="0">
                <a:latin typeface="+mj-lt"/>
              </a:rPr>
              <a:t>geography</a:t>
            </a:r>
            <a:r>
              <a:rPr lang="en-US" sz="2800" dirty="0">
                <a:latin typeface="+mj-lt"/>
              </a:rPr>
              <a:t> type represents data in a round-earth coordinate system.</a:t>
            </a:r>
          </a:p>
          <a:p>
            <a:pPr algn="just"/>
            <a:endParaRPr lang="en-US" sz="2600" dirty="0"/>
          </a:p>
        </p:txBody>
      </p:sp>
      <p:sp>
        <p:nvSpPr>
          <p:cNvPr id="4" name="Title 1"/>
          <p:cNvSpPr>
            <a:spLocks noGrp="1"/>
          </p:cNvSpPr>
          <p:nvPr>
            <p:ph type="title"/>
            <p:custDataLst>
              <p:tags r:id="rId1"/>
            </p:custDataLst>
          </p:nvPr>
        </p:nvSpPr>
        <p:spPr>
          <a:xfrm>
            <a:off x="457200" y="274638"/>
            <a:ext cx="8229600" cy="1143000"/>
          </a:xfrm>
        </p:spPr>
        <p:txBody>
          <a:bodyPr>
            <a:normAutofit/>
          </a:bodyPr>
          <a:lstStyle/>
          <a:p>
            <a:r>
              <a:rPr lang="en-US" sz="3200" dirty="0"/>
              <a:t>Introduction to Geospatial Database</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12</a:t>
            </a:fld>
            <a:endParaRPr lang="en-US"/>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Latitude and longitude are angles that uniquely define points on a sphere.</a:t>
            </a:r>
          </a:p>
        </p:txBody>
      </p:sp>
      <p:pic>
        <p:nvPicPr>
          <p:cNvPr id="292866" name="Picture 2"/>
          <p:cNvPicPr>
            <a:picLocks noChangeAspect="1" noChangeArrowheads="1"/>
          </p:cNvPicPr>
          <p:nvPr/>
        </p:nvPicPr>
        <p:blipFill>
          <a:blip r:embed="rId2"/>
          <a:srcRect/>
          <a:stretch>
            <a:fillRect/>
          </a:stretch>
        </p:blipFill>
        <p:spPr bwMode="auto">
          <a:xfrm>
            <a:off x="1066800" y="2438400"/>
            <a:ext cx="6881812" cy="43277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5FC477-0A05-4F3E-8EE9-E015C9089D56}" type="slidenum">
              <a:rPr lang="en-US" smtClean="0"/>
              <a:pPr/>
              <a:t>13</a:t>
            </a:fld>
            <a:endParaRPr lang="en-US"/>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609600" y="1600200"/>
            <a:ext cx="8077200" cy="5105400"/>
          </a:xfrm>
        </p:spPr>
        <p:txBody>
          <a:bodyPr>
            <a:normAutofit lnSpcReduction="10000"/>
          </a:bodyPr>
          <a:lstStyle/>
          <a:p>
            <a:pPr marL="0" indent="0">
              <a:buNone/>
            </a:pPr>
            <a:r>
              <a:rPr lang="en-US" sz="2800" dirty="0"/>
              <a:t>Evolution of location based information products:</a:t>
            </a:r>
          </a:p>
          <a:p>
            <a:pPr>
              <a:lnSpc>
                <a:spcPct val="110000"/>
              </a:lnSpc>
              <a:spcBef>
                <a:spcPts val="600"/>
              </a:spcBef>
              <a:spcAft>
                <a:spcPts val="600"/>
              </a:spcAft>
            </a:pPr>
            <a:r>
              <a:rPr lang="en-US" sz="2400" dirty="0"/>
              <a:t>The proliferation of the Internet</a:t>
            </a:r>
          </a:p>
          <a:p>
            <a:pPr>
              <a:lnSpc>
                <a:spcPct val="110000"/>
              </a:lnSpc>
              <a:spcBef>
                <a:spcPts val="600"/>
              </a:spcBef>
              <a:spcAft>
                <a:spcPts val="600"/>
              </a:spcAft>
            </a:pPr>
            <a:r>
              <a:rPr lang="en-US" sz="2400" dirty="0"/>
              <a:t>The proliferation of mobile network</a:t>
            </a:r>
          </a:p>
          <a:p>
            <a:pPr>
              <a:lnSpc>
                <a:spcPct val="110000"/>
              </a:lnSpc>
              <a:spcBef>
                <a:spcPts val="600"/>
              </a:spcBef>
              <a:spcAft>
                <a:spcPts val="600"/>
              </a:spcAft>
            </a:pPr>
            <a:r>
              <a:rPr lang="en-US" sz="2400" dirty="0"/>
              <a:t>Advancement of smartphone (high capacity processor)</a:t>
            </a:r>
          </a:p>
          <a:p>
            <a:pPr>
              <a:lnSpc>
                <a:spcPct val="110000"/>
              </a:lnSpc>
              <a:spcBef>
                <a:spcPts val="600"/>
              </a:spcBef>
              <a:spcAft>
                <a:spcPts val="600"/>
              </a:spcAft>
            </a:pPr>
            <a:r>
              <a:rPr lang="en-US" sz="2400" dirty="0"/>
              <a:t>Development of various GIS, GPS and other Applications that work in an integrated way to provide the service.</a:t>
            </a:r>
          </a:p>
          <a:p>
            <a:pPr lvl="1">
              <a:lnSpc>
                <a:spcPct val="100000"/>
              </a:lnSpc>
              <a:spcBef>
                <a:spcPts val="600"/>
              </a:spcBef>
              <a:spcAft>
                <a:spcPts val="600"/>
              </a:spcAft>
            </a:pPr>
            <a:r>
              <a:rPr lang="en-US" dirty="0"/>
              <a:t>GIS(ArcView, </a:t>
            </a:r>
            <a:r>
              <a:rPr lang="en-US" dirty="0" err="1"/>
              <a:t>ArcInfo</a:t>
            </a:r>
            <a:r>
              <a:rPr lang="en-US" dirty="0"/>
              <a:t> </a:t>
            </a:r>
            <a:r>
              <a:rPr lang="en-US" dirty="0" err="1"/>
              <a:t>etc</a:t>
            </a:r>
            <a:r>
              <a:rPr lang="en-US" dirty="0"/>
              <a:t>)</a:t>
            </a:r>
          </a:p>
          <a:p>
            <a:pPr lvl="1">
              <a:lnSpc>
                <a:spcPct val="100000"/>
              </a:lnSpc>
              <a:spcBef>
                <a:spcPts val="600"/>
              </a:spcBef>
              <a:spcAft>
                <a:spcPts val="600"/>
              </a:spcAft>
            </a:pPr>
            <a:r>
              <a:rPr lang="en-US" dirty="0"/>
              <a:t>GPS</a:t>
            </a:r>
          </a:p>
          <a:p>
            <a:pPr lvl="1">
              <a:lnSpc>
                <a:spcPct val="100000"/>
              </a:lnSpc>
              <a:spcBef>
                <a:spcPts val="600"/>
              </a:spcBef>
              <a:spcAft>
                <a:spcPts val="600"/>
              </a:spcAft>
            </a:pPr>
            <a:r>
              <a:rPr lang="en-US" dirty="0"/>
              <a:t>Google Earth</a:t>
            </a:r>
          </a:p>
          <a:p>
            <a:pPr lvl="1">
              <a:lnSpc>
                <a:spcPct val="100000"/>
              </a:lnSpc>
              <a:spcBef>
                <a:spcPts val="600"/>
              </a:spcBef>
              <a:spcAft>
                <a:spcPts val="600"/>
              </a:spcAft>
            </a:pPr>
            <a:r>
              <a:rPr lang="en-US" dirty="0"/>
              <a:t> Google Map</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14</a:t>
            </a:fld>
            <a:endParaRPr lang="en-US"/>
          </a:p>
        </p:txBody>
      </p:sp>
    </p:spTree>
    <p:custDataLst>
      <p:tags r:id="rId1"/>
    </p:custDataLst>
    <p:extLst>
      <p:ext uri="{BB962C8B-B14F-4D97-AF65-F5344CB8AC3E}">
        <p14:creationId xmlns:p14="http://schemas.microsoft.com/office/powerpoint/2010/main" val="9427464"/>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609600" y="1600200"/>
            <a:ext cx="8382000" cy="5105400"/>
          </a:xfrm>
        </p:spPr>
        <p:txBody>
          <a:bodyPr>
            <a:normAutofit/>
          </a:bodyPr>
          <a:lstStyle/>
          <a:p>
            <a:pPr marL="0" indent="0">
              <a:lnSpc>
                <a:spcPct val="100000"/>
              </a:lnSpc>
              <a:spcBef>
                <a:spcPts val="600"/>
              </a:spcBef>
              <a:spcAft>
                <a:spcPts val="600"/>
              </a:spcAft>
              <a:buNone/>
            </a:pPr>
            <a:r>
              <a:rPr lang="en-US" sz="3200" b="1" dirty="0"/>
              <a:t>Advantage</a:t>
            </a:r>
            <a:r>
              <a:rPr lang="en-US" sz="2800" b="1" dirty="0"/>
              <a:t>:</a:t>
            </a:r>
          </a:p>
          <a:p>
            <a:pPr>
              <a:lnSpc>
                <a:spcPts val="2800"/>
              </a:lnSpc>
              <a:spcBef>
                <a:spcPts val="600"/>
              </a:spcBef>
              <a:spcAft>
                <a:spcPts val="600"/>
              </a:spcAft>
            </a:pPr>
            <a:r>
              <a:rPr lang="en-US" sz="2800" dirty="0"/>
              <a:t>Citizen service (location based)</a:t>
            </a:r>
          </a:p>
          <a:p>
            <a:pPr>
              <a:lnSpc>
                <a:spcPts val="2800"/>
              </a:lnSpc>
              <a:spcBef>
                <a:spcPts val="600"/>
              </a:spcBef>
              <a:spcAft>
                <a:spcPts val="600"/>
              </a:spcAft>
            </a:pPr>
            <a:r>
              <a:rPr lang="en-US" sz="2800" dirty="0"/>
              <a:t>Decision making: </a:t>
            </a:r>
          </a:p>
          <a:p>
            <a:pPr lvl="1">
              <a:lnSpc>
                <a:spcPts val="2060"/>
              </a:lnSpc>
              <a:spcBef>
                <a:spcPts val="600"/>
              </a:spcBef>
              <a:spcAft>
                <a:spcPts val="600"/>
              </a:spcAft>
            </a:pPr>
            <a:r>
              <a:rPr lang="en-US" sz="2400" dirty="0"/>
              <a:t>business facilities and site selection, </a:t>
            </a:r>
          </a:p>
          <a:p>
            <a:pPr lvl="1">
              <a:lnSpc>
                <a:spcPts val="2060"/>
              </a:lnSpc>
              <a:spcBef>
                <a:spcPts val="600"/>
              </a:spcBef>
              <a:spcAft>
                <a:spcPts val="600"/>
              </a:spcAft>
            </a:pPr>
            <a:r>
              <a:rPr lang="en-US" sz="2400" dirty="0"/>
              <a:t>demographic analyses, </a:t>
            </a:r>
          </a:p>
          <a:p>
            <a:pPr lvl="1">
              <a:lnSpc>
                <a:spcPts val="2060"/>
              </a:lnSpc>
              <a:spcBef>
                <a:spcPts val="600"/>
              </a:spcBef>
              <a:spcAft>
                <a:spcPts val="600"/>
              </a:spcAft>
            </a:pPr>
            <a:r>
              <a:rPr lang="en-US" sz="2400" dirty="0"/>
              <a:t>route selection, zoning, </a:t>
            </a:r>
          </a:p>
          <a:p>
            <a:pPr lvl="1">
              <a:lnSpc>
                <a:spcPts val="2060"/>
              </a:lnSpc>
              <a:spcBef>
                <a:spcPts val="600"/>
              </a:spcBef>
              <a:spcAft>
                <a:spcPts val="600"/>
              </a:spcAft>
            </a:pPr>
            <a:r>
              <a:rPr lang="en-US" sz="2400" dirty="0"/>
              <a:t>planning, conservation, natural resource extraction, </a:t>
            </a:r>
          </a:p>
          <a:p>
            <a:pPr lvl="1">
              <a:lnSpc>
                <a:spcPts val="2060"/>
              </a:lnSpc>
              <a:spcBef>
                <a:spcPts val="600"/>
              </a:spcBef>
              <a:spcAft>
                <a:spcPts val="600"/>
              </a:spcAft>
            </a:pPr>
            <a:r>
              <a:rPr lang="en-US" sz="2400" dirty="0"/>
              <a:t>natural and man-made damage assessment, and </a:t>
            </a:r>
          </a:p>
          <a:p>
            <a:pPr lvl="1">
              <a:lnSpc>
                <a:spcPts val="2060"/>
              </a:lnSpc>
              <a:spcBef>
                <a:spcPts val="600"/>
              </a:spcBef>
              <a:spcAft>
                <a:spcPts val="600"/>
              </a:spcAft>
            </a:pPr>
            <a:r>
              <a:rPr lang="en-US" sz="2400" dirty="0"/>
              <a:t>national security.</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15</a:t>
            </a:fld>
            <a:endParaRPr lang="en-US"/>
          </a:p>
        </p:txBody>
      </p:sp>
    </p:spTree>
    <p:custDataLst>
      <p:tags r:id="rId1"/>
    </p:custDataLst>
    <p:extLst>
      <p:ext uri="{BB962C8B-B14F-4D97-AF65-F5344CB8AC3E}">
        <p14:creationId xmlns:p14="http://schemas.microsoft.com/office/powerpoint/2010/main" val="299199930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685800" y="1600200"/>
            <a:ext cx="8305800" cy="5029200"/>
          </a:xfrm>
        </p:spPr>
        <p:txBody>
          <a:bodyPr>
            <a:normAutofit/>
          </a:bodyPr>
          <a:lstStyle/>
          <a:p>
            <a:pPr marL="0" indent="0">
              <a:lnSpc>
                <a:spcPct val="100000"/>
              </a:lnSpc>
              <a:buNone/>
            </a:pPr>
            <a:r>
              <a:rPr lang="en-US" sz="3200" b="1" dirty="0"/>
              <a:t>Disadvantages:</a:t>
            </a:r>
          </a:p>
          <a:p>
            <a:pPr>
              <a:lnSpc>
                <a:spcPts val="3000"/>
              </a:lnSpc>
              <a:spcBef>
                <a:spcPts val="600"/>
              </a:spcBef>
              <a:spcAft>
                <a:spcPts val="600"/>
              </a:spcAft>
            </a:pPr>
            <a:r>
              <a:rPr lang="en-US" sz="2800" dirty="0"/>
              <a:t>Serious threats to security and privacy: </a:t>
            </a:r>
          </a:p>
          <a:p>
            <a:pPr lvl="1">
              <a:lnSpc>
                <a:spcPts val="2800"/>
              </a:lnSpc>
              <a:spcBef>
                <a:spcPts val="600"/>
              </a:spcBef>
              <a:spcAft>
                <a:spcPts val="600"/>
              </a:spcAft>
            </a:pPr>
            <a:r>
              <a:rPr lang="en-US" sz="2400" dirty="0"/>
              <a:t>water distribution, telecommunication, bridges, tunnels, and nuclear plants, </a:t>
            </a:r>
          </a:p>
          <a:p>
            <a:pPr lvl="1">
              <a:lnSpc>
                <a:spcPts val="2800"/>
              </a:lnSpc>
              <a:spcBef>
                <a:spcPts val="600"/>
              </a:spcBef>
              <a:spcAft>
                <a:spcPts val="600"/>
              </a:spcAft>
            </a:pPr>
            <a:r>
              <a:rPr lang="en-US" sz="2400" dirty="0"/>
              <a:t>These may cause a large scale socio-economic impact in case of failure.</a:t>
            </a:r>
          </a:p>
          <a:p>
            <a:pPr>
              <a:lnSpc>
                <a:spcPts val="3000"/>
              </a:lnSpc>
              <a:spcBef>
                <a:spcPts val="600"/>
              </a:spcBef>
              <a:spcAft>
                <a:spcPts val="600"/>
              </a:spcAft>
            </a:pPr>
            <a:r>
              <a:rPr lang="en-US" sz="2800" dirty="0"/>
              <a:t>Positional information of a person may lead to privacy threat</a:t>
            </a:r>
          </a:p>
          <a:p>
            <a:pPr>
              <a:lnSpc>
                <a:spcPts val="3000"/>
              </a:lnSpc>
              <a:spcBef>
                <a:spcPts val="600"/>
              </a:spcBef>
              <a:spcAft>
                <a:spcPts val="600"/>
              </a:spcAft>
            </a:pPr>
            <a:r>
              <a:rPr lang="en-US" sz="2800" dirty="0"/>
              <a:t>Sensitive activities of a certain location may need to be secrete.</a:t>
            </a:r>
          </a:p>
          <a:p>
            <a:pPr>
              <a:lnSpc>
                <a:spcPts val="3000"/>
              </a:lnSpc>
              <a:spcBef>
                <a:spcPts val="600"/>
              </a:spcBef>
              <a:spcAft>
                <a:spcPts val="600"/>
              </a:spcAft>
            </a:pPr>
            <a:endParaRPr lang="en-US" sz="2400" dirty="0"/>
          </a:p>
        </p:txBody>
      </p:sp>
      <p:sp>
        <p:nvSpPr>
          <p:cNvPr id="5" name="Slide Number Placeholder 4"/>
          <p:cNvSpPr>
            <a:spLocks noGrp="1"/>
          </p:cNvSpPr>
          <p:nvPr>
            <p:ph type="sldNum" sz="quarter" idx="12"/>
          </p:nvPr>
        </p:nvSpPr>
        <p:spPr/>
        <p:txBody>
          <a:bodyPr/>
          <a:lstStyle/>
          <a:p>
            <a:fld id="{515FC477-0A05-4F3E-8EE9-E015C9089D56}" type="slidenum">
              <a:rPr lang="en-US" smtClean="0"/>
              <a:pPr/>
              <a:t>16</a:t>
            </a:fld>
            <a:endParaRPr lang="en-US"/>
          </a:p>
        </p:txBody>
      </p:sp>
    </p:spTree>
    <p:custDataLst>
      <p:tags r:id="rId1"/>
    </p:custDataLst>
    <p:extLst>
      <p:ext uri="{BB962C8B-B14F-4D97-AF65-F5344CB8AC3E}">
        <p14:creationId xmlns:p14="http://schemas.microsoft.com/office/powerpoint/2010/main" val="45670596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Geospatial Web Service (GWS)</a:t>
            </a:r>
          </a:p>
        </p:txBody>
      </p:sp>
      <p:sp>
        <p:nvSpPr>
          <p:cNvPr id="4" name="Content Placeholder 3"/>
          <p:cNvSpPr>
            <a:spLocks noGrp="1"/>
          </p:cNvSpPr>
          <p:nvPr>
            <p:ph idx="1"/>
          </p:nvPr>
        </p:nvSpPr>
        <p:spPr>
          <a:xfrm>
            <a:off x="685800" y="1600200"/>
            <a:ext cx="8305800" cy="5029200"/>
          </a:xfrm>
        </p:spPr>
        <p:txBody>
          <a:bodyPr>
            <a:normAutofit/>
          </a:bodyPr>
          <a:lstStyle/>
          <a:p>
            <a:pPr>
              <a:lnSpc>
                <a:spcPct val="100000"/>
              </a:lnSpc>
              <a:spcBef>
                <a:spcPts val="600"/>
              </a:spcBef>
              <a:spcAft>
                <a:spcPts val="600"/>
              </a:spcAft>
            </a:pPr>
            <a:r>
              <a:rPr lang="en-US" sz="2800" dirty="0"/>
              <a:t>Geospatial web services (GWS) help users find, access, and sometimes manipulate data of interest on the web dynamically from a distributed network. </a:t>
            </a:r>
          </a:p>
          <a:p>
            <a:pPr>
              <a:lnSpc>
                <a:spcPct val="100000"/>
              </a:lnSpc>
              <a:spcBef>
                <a:spcPts val="600"/>
              </a:spcBef>
              <a:spcAft>
                <a:spcPts val="600"/>
              </a:spcAft>
            </a:pPr>
            <a:r>
              <a:rPr lang="en-US" sz="2800" dirty="0"/>
              <a:t>GWS are designed to collect data once and update or edit it in real time.</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17</a:t>
            </a:fld>
            <a:endParaRPr lang="en-US"/>
          </a:p>
        </p:txBody>
      </p:sp>
    </p:spTree>
    <p:custDataLst>
      <p:tags r:id="rId1"/>
    </p:custDataLst>
    <p:extLst>
      <p:ext uri="{BB962C8B-B14F-4D97-AF65-F5344CB8AC3E}">
        <p14:creationId xmlns:p14="http://schemas.microsoft.com/office/powerpoint/2010/main" val="229619795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Geospatial Web technology</a:t>
            </a:r>
          </a:p>
        </p:txBody>
      </p:sp>
      <p:sp>
        <p:nvSpPr>
          <p:cNvPr id="4" name="Content Placeholder 3"/>
          <p:cNvSpPr>
            <a:spLocks noGrp="1"/>
          </p:cNvSpPr>
          <p:nvPr>
            <p:ph idx="1"/>
          </p:nvPr>
        </p:nvSpPr>
        <p:spPr>
          <a:xfrm>
            <a:off x="685800" y="1600200"/>
            <a:ext cx="8305800" cy="5029200"/>
          </a:xfrm>
        </p:spPr>
        <p:txBody>
          <a:bodyPr>
            <a:normAutofit fontScale="92500"/>
          </a:bodyPr>
          <a:lstStyle/>
          <a:p>
            <a:pPr>
              <a:lnSpc>
                <a:spcPct val="100000"/>
              </a:lnSpc>
              <a:spcBef>
                <a:spcPts val="600"/>
              </a:spcBef>
              <a:spcAft>
                <a:spcPts val="600"/>
              </a:spcAft>
            </a:pPr>
            <a:r>
              <a:rPr lang="en-US" sz="2800" dirty="0"/>
              <a:t>easily shares and integrates the geospatial data and applications on demand.</a:t>
            </a:r>
          </a:p>
          <a:p>
            <a:pPr>
              <a:lnSpc>
                <a:spcPct val="100000"/>
              </a:lnSpc>
              <a:spcBef>
                <a:spcPts val="600"/>
              </a:spcBef>
              <a:spcAft>
                <a:spcPts val="600"/>
              </a:spcAft>
            </a:pPr>
            <a:r>
              <a:rPr lang="en-US" sz="2800" dirty="0"/>
              <a:t>allows to easily create geospatial “mash-ups” that are light-weight applications that help in integrating diverse location based information.</a:t>
            </a:r>
          </a:p>
          <a:p>
            <a:pPr>
              <a:lnSpc>
                <a:spcPct val="100000"/>
              </a:lnSpc>
              <a:spcBef>
                <a:spcPts val="600"/>
              </a:spcBef>
              <a:spcAft>
                <a:spcPts val="600"/>
              </a:spcAft>
            </a:pPr>
            <a:r>
              <a:rPr lang="en-US" sz="2800" dirty="0"/>
              <a:t>The geospatial Web Services can be invoked using a set of XML-based standard programs and can be embedded into applications integrating many other kinds of data. </a:t>
            </a:r>
          </a:p>
          <a:p>
            <a:pPr>
              <a:lnSpc>
                <a:spcPct val="100000"/>
              </a:lnSpc>
              <a:spcBef>
                <a:spcPts val="600"/>
              </a:spcBef>
              <a:spcAft>
                <a:spcPts val="600"/>
              </a:spcAft>
            </a:pPr>
            <a:r>
              <a:rPr lang="en-US" sz="2800" dirty="0"/>
              <a:t>Sharing of these Web services should be done in such a way that it preserves the security and privacy specifications of their respective</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18</a:t>
            </a:fld>
            <a:endParaRPr lang="en-US"/>
          </a:p>
        </p:txBody>
      </p:sp>
    </p:spTree>
    <p:custDataLst>
      <p:tags r:id="rId1"/>
    </p:custDataLst>
    <p:extLst>
      <p:ext uri="{BB962C8B-B14F-4D97-AF65-F5344CB8AC3E}">
        <p14:creationId xmlns:p14="http://schemas.microsoft.com/office/powerpoint/2010/main" val="35287019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914400" y="1600200"/>
            <a:ext cx="7772400" cy="4297363"/>
          </a:xfrm>
        </p:spPr>
        <p:txBody>
          <a:bodyPr>
            <a:normAutofit/>
          </a:bodyPr>
          <a:lstStyle/>
          <a:p>
            <a:pPr marL="0" indent="0">
              <a:buNone/>
            </a:pPr>
            <a:r>
              <a:rPr lang="en-US" sz="3200" b="1" dirty="0"/>
              <a:t>How to fight with the challenge:</a:t>
            </a:r>
          </a:p>
          <a:p>
            <a:pPr>
              <a:lnSpc>
                <a:spcPct val="100000"/>
              </a:lnSpc>
              <a:spcBef>
                <a:spcPts val="600"/>
              </a:spcBef>
              <a:spcAft>
                <a:spcPts val="600"/>
              </a:spcAft>
            </a:pPr>
            <a:r>
              <a:rPr lang="en-US" sz="2400" b="1" dirty="0"/>
              <a:t>Policy</a:t>
            </a:r>
            <a:r>
              <a:rPr lang="en-US" sz="2400" dirty="0"/>
              <a:t> related to Security and Privacy of both </a:t>
            </a:r>
            <a:r>
              <a:rPr lang="en-US" sz="2400" b="1" dirty="0"/>
              <a:t>subjects</a:t>
            </a:r>
            <a:r>
              <a:rPr lang="en-US" sz="2400" dirty="0"/>
              <a:t> and </a:t>
            </a:r>
            <a:r>
              <a:rPr lang="en-US" sz="2400" b="1" dirty="0"/>
              <a:t>objects</a:t>
            </a:r>
            <a:r>
              <a:rPr lang="en-US" sz="2400" dirty="0"/>
              <a:t>. </a:t>
            </a:r>
          </a:p>
          <a:p>
            <a:pPr>
              <a:lnSpc>
                <a:spcPct val="100000"/>
              </a:lnSpc>
              <a:spcBef>
                <a:spcPts val="600"/>
              </a:spcBef>
              <a:spcAft>
                <a:spcPts val="600"/>
              </a:spcAft>
            </a:pPr>
            <a:r>
              <a:rPr lang="en-US" sz="2400" dirty="0"/>
              <a:t>These policies for secure sharing should be properly managed by </a:t>
            </a:r>
            <a:r>
              <a:rPr lang="en-US" sz="2400" b="1" dirty="0"/>
              <a:t>another policy</a:t>
            </a:r>
            <a:r>
              <a:rPr lang="en-US" sz="2400" dirty="0"/>
              <a:t> so that the right policy can be efficiently located and policy inferences can be easily performed.</a:t>
            </a:r>
          </a:p>
        </p:txBody>
      </p:sp>
      <p:sp>
        <p:nvSpPr>
          <p:cNvPr id="5" name="Slide Number Placeholder 4"/>
          <p:cNvSpPr>
            <a:spLocks noGrp="1"/>
          </p:cNvSpPr>
          <p:nvPr>
            <p:ph type="sldNum" sz="quarter" idx="12"/>
          </p:nvPr>
        </p:nvSpPr>
        <p:spPr/>
        <p:txBody>
          <a:bodyPr/>
          <a:lstStyle/>
          <a:p>
            <a:fld id="{515FC477-0A05-4F3E-8EE9-E015C9089D56}" type="slidenum">
              <a:rPr lang="en-US" smtClean="0"/>
              <a:pPr/>
              <a:t>19</a:t>
            </a:fld>
            <a:endParaRPr lang="en-US"/>
          </a:p>
        </p:txBody>
      </p:sp>
    </p:spTree>
    <p:custDataLst>
      <p:tags r:id="rId1"/>
    </p:custDataLst>
    <p:extLst>
      <p:ext uri="{BB962C8B-B14F-4D97-AF65-F5344CB8AC3E}">
        <p14:creationId xmlns:p14="http://schemas.microsoft.com/office/powerpoint/2010/main" val="21012147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0"/>
            <a:ext cx="8229600" cy="1143000"/>
          </a:xfrm>
        </p:spPr>
        <p:txBody>
          <a:bodyPr/>
          <a:lstStyle/>
          <a:p>
            <a:r>
              <a:rPr lang="en-US" dirty="0"/>
              <a:t>Geospatial Database Security</a:t>
            </a:r>
          </a:p>
        </p:txBody>
      </p:sp>
      <p:sp>
        <p:nvSpPr>
          <p:cNvPr id="3" name="Slide Number Placeholder 2"/>
          <p:cNvSpPr>
            <a:spLocks noGrp="1"/>
          </p:cNvSpPr>
          <p:nvPr>
            <p:ph type="sldNum" sz="quarter" idx="12"/>
          </p:nvPr>
        </p:nvSpPr>
        <p:spPr/>
        <p:txBody>
          <a:bodyPr/>
          <a:lstStyle/>
          <a:p>
            <a:fld id="{515FC477-0A05-4F3E-8EE9-E015C9089D56}" type="slidenum">
              <a:rPr lang="en-US" smtClean="0"/>
              <a:pPr/>
              <a:t>2</a:t>
            </a:fld>
            <a:endParaRPr lang="en-US"/>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latin typeface="Arial"/>
                <a:cs typeface="Arial"/>
              </a:rPr>
              <a:t>Access Control for Geospatial Database</a:t>
            </a:r>
          </a:p>
        </p:txBody>
      </p:sp>
      <p:sp>
        <p:nvSpPr>
          <p:cNvPr id="4" name="Content Placeholder 3"/>
          <p:cNvSpPr>
            <a:spLocks noGrp="1"/>
          </p:cNvSpPr>
          <p:nvPr>
            <p:ph idx="1"/>
          </p:nvPr>
        </p:nvSpPr>
        <p:spPr>
          <a:xfrm>
            <a:off x="914400" y="1600200"/>
            <a:ext cx="7924800" cy="5029200"/>
          </a:xfrm>
        </p:spPr>
        <p:txBody>
          <a:bodyPr>
            <a:normAutofit/>
          </a:bodyPr>
          <a:lstStyle/>
          <a:p>
            <a:pPr algn="just">
              <a:lnSpc>
                <a:spcPct val="100000"/>
              </a:lnSpc>
              <a:spcBef>
                <a:spcPts val="600"/>
              </a:spcBef>
              <a:spcAft>
                <a:spcPts val="600"/>
              </a:spcAft>
            </a:pPr>
            <a:r>
              <a:rPr lang="en-US" sz="2600" dirty="0">
                <a:latin typeface="+mj-lt"/>
                <a:cs typeface="Arial"/>
              </a:rPr>
              <a:t>A</a:t>
            </a:r>
            <a:r>
              <a:rPr lang="en-US" sz="2600" b="1" dirty="0">
                <a:latin typeface="+mj-lt"/>
                <a:cs typeface="Arial"/>
              </a:rPr>
              <a:t>ccess control models</a:t>
            </a:r>
            <a:r>
              <a:rPr lang="en-US" sz="2600" dirty="0">
                <a:latin typeface="+mj-lt"/>
                <a:cs typeface="Arial"/>
              </a:rPr>
              <a:t> typically consider the characteristics of the geospatial data (</a:t>
            </a:r>
            <a:r>
              <a:rPr lang="en-US" sz="2600" b="1" dirty="0">
                <a:latin typeface="+mj-lt"/>
                <a:cs typeface="Arial"/>
              </a:rPr>
              <a:t>Object</a:t>
            </a:r>
            <a:r>
              <a:rPr lang="en-US" sz="2600" dirty="0">
                <a:latin typeface="+mj-lt"/>
                <a:cs typeface="Arial"/>
              </a:rPr>
              <a:t>) and the location of the user (</a:t>
            </a:r>
            <a:r>
              <a:rPr lang="en-US" sz="2600" b="1" dirty="0">
                <a:latin typeface="+mj-lt"/>
                <a:cs typeface="Arial"/>
              </a:rPr>
              <a:t>Subject</a:t>
            </a:r>
            <a:r>
              <a:rPr lang="en-US" sz="2600" dirty="0">
                <a:latin typeface="+mj-lt"/>
                <a:cs typeface="Arial"/>
              </a:rPr>
              <a:t>). </a:t>
            </a:r>
          </a:p>
          <a:p>
            <a:pPr algn="just">
              <a:lnSpc>
                <a:spcPct val="100000"/>
              </a:lnSpc>
              <a:spcBef>
                <a:spcPts val="600"/>
              </a:spcBef>
              <a:spcAft>
                <a:spcPts val="600"/>
              </a:spcAft>
            </a:pPr>
            <a:endParaRPr lang="en-US" sz="2600" dirty="0">
              <a:latin typeface="+mj-lt"/>
              <a:cs typeface="Arial"/>
            </a:endParaRPr>
          </a:p>
          <a:p>
            <a:pPr algn="just">
              <a:lnSpc>
                <a:spcPct val="100000"/>
              </a:lnSpc>
              <a:spcBef>
                <a:spcPts val="600"/>
              </a:spcBef>
              <a:spcAft>
                <a:spcPts val="600"/>
              </a:spcAft>
            </a:pPr>
            <a:endParaRPr lang="en-US" sz="2600" dirty="0">
              <a:latin typeface="+mj-lt"/>
              <a:cs typeface="Arial"/>
            </a:endParaRPr>
          </a:p>
          <a:p>
            <a:pPr algn="just">
              <a:lnSpc>
                <a:spcPct val="100000"/>
              </a:lnSpc>
              <a:spcBef>
                <a:spcPts val="600"/>
              </a:spcBef>
              <a:spcAft>
                <a:spcPts val="600"/>
              </a:spcAft>
            </a:pPr>
            <a:r>
              <a:rPr lang="en-US" sz="2600" dirty="0">
                <a:latin typeface="+mj-lt"/>
                <a:cs typeface="Arial"/>
              </a:rPr>
              <a:t>This is because, the security and privacy policies are often based on the </a:t>
            </a:r>
            <a:r>
              <a:rPr lang="en-US" sz="2600" b="1" dirty="0">
                <a:latin typeface="+mj-lt"/>
                <a:cs typeface="Arial"/>
              </a:rPr>
              <a:t>Object’s</a:t>
            </a:r>
            <a:r>
              <a:rPr lang="en-US" sz="2600" dirty="0">
                <a:latin typeface="+mj-lt"/>
                <a:cs typeface="Arial"/>
              </a:rPr>
              <a:t> contents and the </a:t>
            </a:r>
            <a:r>
              <a:rPr lang="en-US" sz="2600" b="1" dirty="0">
                <a:latin typeface="+mj-lt"/>
                <a:cs typeface="Arial"/>
              </a:rPr>
              <a:t>Subject’s</a:t>
            </a:r>
            <a:r>
              <a:rPr lang="en-US" sz="2600" dirty="0">
                <a:latin typeface="+mj-lt"/>
                <a:cs typeface="Arial"/>
              </a:rPr>
              <a:t> location.</a:t>
            </a:r>
          </a:p>
        </p:txBody>
      </p:sp>
      <p:sp>
        <p:nvSpPr>
          <p:cNvPr id="5" name="Slide Number Placeholder 4"/>
          <p:cNvSpPr>
            <a:spLocks noGrp="1"/>
          </p:cNvSpPr>
          <p:nvPr>
            <p:ph type="sldNum" sz="quarter" idx="12"/>
          </p:nvPr>
        </p:nvSpPr>
        <p:spPr/>
        <p:txBody>
          <a:bodyPr/>
          <a:lstStyle/>
          <a:p>
            <a:fld id="{515FC477-0A05-4F3E-8EE9-E015C9089D56}" type="slidenum">
              <a:rPr lang="en-US" smtClean="0"/>
              <a:pPr/>
              <a:t>20</a:t>
            </a:fld>
            <a:endParaRPr lang="en-US"/>
          </a:p>
        </p:txBody>
      </p:sp>
    </p:spTree>
    <p:custDataLst>
      <p:tags r:id="rId1"/>
    </p:custDataLst>
    <p:extLst>
      <p:ext uri="{BB962C8B-B14F-4D97-AF65-F5344CB8AC3E}">
        <p14:creationId xmlns:p14="http://schemas.microsoft.com/office/powerpoint/2010/main" val="389180268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latin typeface="Arial"/>
                <a:cs typeface="Arial"/>
              </a:rPr>
              <a:t>Access Control for Geospatial Database</a:t>
            </a:r>
          </a:p>
        </p:txBody>
      </p:sp>
      <p:sp>
        <p:nvSpPr>
          <p:cNvPr id="4" name="Content Placeholder 3"/>
          <p:cNvSpPr>
            <a:spLocks noGrp="1"/>
          </p:cNvSpPr>
          <p:nvPr>
            <p:ph idx="1"/>
          </p:nvPr>
        </p:nvSpPr>
        <p:spPr>
          <a:xfrm>
            <a:off x="914400" y="1600200"/>
            <a:ext cx="7924800" cy="5029200"/>
          </a:xfrm>
        </p:spPr>
        <p:txBody>
          <a:bodyPr>
            <a:normAutofit/>
          </a:bodyPr>
          <a:lstStyle/>
          <a:p>
            <a:pPr marL="0" indent="0" algn="just">
              <a:lnSpc>
                <a:spcPct val="100000"/>
              </a:lnSpc>
              <a:spcBef>
                <a:spcPts val="600"/>
              </a:spcBef>
              <a:spcAft>
                <a:spcPts val="600"/>
              </a:spcAft>
              <a:buNone/>
            </a:pPr>
            <a:r>
              <a:rPr lang="en-US" sz="2600" b="1" dirty="0">
                <a:latin typeface="+mj-lt"/>
                <a:cs typeface="Arial"/>
              </a:rPr>
              <a:t>Access control for this data is based on </a:t>
            </a:r>
          </a:p>
          <a:p>
            <a:pPr algn="just">
              <a:lnSpc>
                <a:spcPct val="100000"/>
              </a:lnSpc>
              <a:spcBef>
                <a:spcPts val="600"/>
              </a:spcBef>
              <a:spcAft>
                <a:spcPts val="600"/>
              </a:spcAft>
            </a:pPr>
            <a:r>
              <a:rPr lang="en-US" sz="2600" dirty="0">
                <a:latin typeface="+mj-lt"/>
                <a:cs typeface="Arial"/>
              </a:rPr>
              <a:t>its geospatial location, </a:t>
            </a:r>
          </a:p>
          <a:p>
            <a:pPr algn="just">
              <a:lnSpc>
                <a:spcPct val="100000"/>
              </a:lnSpc>
              <a:spcBef>
                <a:spcPts val="600"/>
              </a:spcBef>
              <a:spcAft>
                <a:spcPts val="600"/>
              </a:spcAft>
            </a:pPr>
            <a:r>
              <a:rPr lang="en-US" sz="2600" dirty="0">
                <a:latin typeface="+mj-lt"/>
                <a:cs typeface="Arial"/>
              </a:rPr>
              <a:t> its content and context, </a:t>
            </a:r>
          </a:p>
          <a:p>
            <a:pPr algn="just">
              <a:lnSpc>
                <a:spcPct val="100000"/>
              </a:lnSpc>
              <a:spcBef>
                <a:spcPts val="600"/>
              </a:spcBef>
              <a:spcAft>
                <a:spcPts val="600"/>
              </a:spcAft>
            </a:pPr>
            <a:r>
              <a:rPr lang="en-US" sz="2600" dirty="0">
                <a:latin typeface="+mj-lt"/>
                <a:cs typeface="Arial"/>
              </a:rPr>
              <a:t>the credentials and characteristics of the users requesting access </a:t>
            </a:r>
          </a:p>
          <a:p>
            <a:pPr algn="just">
              <a:lnSpc>
                <a:spcPct val="100000"/>
              </a:lnSpc>
              <a:spcBef>
                <a:spcPts val="600"/>
              </a:spcBef>
              <a:spcAft>
                <a:spcPts val="600"/>
              </a:spcAft>
            </a:pPr>
            <a:r>
              <a:rPr lang="en-US" sz="2600" dirty="0">
                <a:latin typeface="+mj-lt"/>
                <a:cs typeface="Arial"/>
              </a:rPr>
              <a:t>the time at which the data is captured and requested</a:t>
            </a:r>
          </a:p>
        </p:txBody>
      </p:sp>
      <p:sp>
        <p:nvSpPr>
          <p:cNvPr id="5" name="Slide Number Placeholder 4"/>
          <p:cNvSpPr>
            <a:spLocks noGrp="1"/>
          </p:cNvSpPr>
          <p:nvPr>
            <p:ph type="sldNum" sz="quarter" idx="12"/>
          </p:nvPr>
        </p:nvSpPr>
        <p:spPr/>
        <p:txBody>
          <a:bodyPr/>
          <a:lstStyle/>
          <a:p>
            <a:fld id="{515FC477-0A05-4F3E-8EE9-E015C9089D56}" type="slidenum">
              <a:rPr lang="en-US" smtClean="0"/>
              <a:pPr/>
              <a:t>21</a:t>
            </a:fld>
            <a:endParaRPr lang="en-US"/>
          </a:p>
        </p:txBody>
      </p:sp>
    </p:spTree>
    <p:custDataLst>
      <p:tags r:id="rId1"/>
    </p:custDataLst>
    <p:extLst>
      <p:ext uri="{BB962C8B-B14F-4D97-AF65-F5344CB8AC3E}">
        <p14:creationId xmlns:p14="http://schemas.microsoft.com/office/powerpoint/2010/main" val="109928761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200" dirty="0">
                <a:latin typeface="Arial"/>
                <a:cs typeface="Arial"/>
              </a:rPr>
              <a:t>Geospatial Data Models</a:t>
            </a:r>
          </a:p>
        </p:txBody>
      </p:sp>
      <p:sp>
        <p:nvSpPr>
          <p:cNvPr id="3" name="Content Placeholder 2"/>
          <p:cNvSpPr>
            <a:spLocks noGrp="1"/>
          </p:cNvSpPr>
          <p:nvPr>
            <p:ph idx="1"/>
          </p:nvPr>
        </p:nvSpPr>
        <p:spPr>
          <a:xfrm>
            <a:off x="457200" y="1295400"/>
            <a:ext cx="8229600" cy="5257800"/>
          </a:xfrm>
        </p:spPr>
        <p:txBody>
          <a:bodyPr>
            <a:noAutofit/>
          </a:bodyPr>
          <a:lstStyle/>
          <a:p>
            <a:pPr algn="just"/>
            <a:r>
              <a:rPr lang="en-US" sz="2600" dirty="0">
                <a:latin typeface="+mj-lt"/>
              </a:rPr>
              <a:t>A </a:t>
            </a:r>
            <a:r>
              <a:rPr lang="en-US" sz="2600" b="1" dirty="0">
                <a:latin typeface="+mj-lt"/>
              </a:rPr>
              <a:t>data model</a:t>
            </a:r>
            <a:r>
              <a:rPr lang="en-US" sz="2600" dirty="0">
                <a:latin typeface="+mj-lt"/>
              </a:rPr>
              <a:t> in </a:t>
            </a:r>
            <a:r>
              <a:rPr lang="en-US" sz="2600" dirty="0">
                <a:latin typeface="+mj-lt"/>
                <a:hlinkClick r:id="rId2" tooltip="Geographic information system"/>
              </a:rPr>
              <a:t>geographic information systems</a:t>
            </a:r>
            <a:r>
              <a:rPr lang="en-US" sz="2600" dirty="0">
                <a:latin typeface="+mj-lt"/>
              </a:rPr>
              <a:t> is a mathematical construct for representing geographic objects or surfaces as data.</a:t>
            </a:r>
          </a:p>
          <a:p>
            <a:pPr algn="just"/>
            <a:endParaRPr lang="en-US" sz="2600" dirty="0">
              <a:latin typeface="+mj-lt"/>
            </a:endParaRPr>
          </a:p>
          <a:p>
            <a:pPr algn="just"/>
            <a:r>
              <a:rPr lang="en-US" sz="2600" dirty="0">
                <a:solidFill>
                  <a:srgbClr val="FF0000"/>
                </a:solidFill>
                <a:latin typeface="+mj-lt"/>
              </a:rPr>
              <a:t>Vector and raster data </a:t>
            </a:r>
            <a:r>
              <a:rPr lang="en-US" sz="2600" dirty="0">
                <a:latin typeface="+mj-lt"/>
              </a:rPr>
              <a:t>are the two primary data types used in GIS. Both vector and raster data have spatial referencing systems. These are latitudes and longitudes that pinpoint positions on Earth.</a:t>
            </a:r>
          </a:p>
          <a:p>
            <a:pPr algn="just"/>
            <a:endParaRPr lang="en-US" sz="2600" dirty="0">
              <a:latin typeface="+mj-lt"/>
            </a:endParaRPr>
          </a:p>
          <a:p>
            <a:pPr algn="just"/>
            <a:r>
              <a:rPr lang="en-US" sz="2600" dirty="0">
                <a:latin typeface="+mj-lt"/>
              </a:rPr>
              <a:t>For example, the </a:t>
            </a:r>
            <a:r>
              <a:rPr lang="en-US" sz="2600" dirty="0">
                <a:latin typeface="+mj-lt"/>
                <a:hlinkClick r:id="rId3" tooltip="Vector graphics"/>
              </a:rPr>
              <a:t>vector</a:t>
            </a:r>
            <a:r>
              <a:rPr lang="en-US" sz="2600" dirty="0">
                <a:latin typeface="+mj-lt"/>
              </a:rPr>
              <a:t> data model represents geography as collections of points, lines, and polygons; </a:t>
            </a:r>
          </a:p>
          <a:p>
            <a:pPr algn="just"/>
            <a:r>
              <a:rPr lang="en-US" sz="2600" dirty="0">
                <a:latin typeface="+mj-lt"/>
              </a:rPr>
              <a:t>the </a:t>
            </a:r>
            <a:r>
              <a:rPr lang="en-US" sz="2600" dirty="0">
                <a:latin typeface="+mj-lt"/>
                <a:hlinkClick r:id="rId4" tooltip="Raster graphics"/>
              </a:rPr>
              <a:t>raster</a:t>
            </a:r>
            <a:r>
              <a:rPr lang="en-US" sz="2600" dirty="0">
                <a:latin typeface="+mj-lt"/>
              </a:rPr>
              <a:t> data model represent geography as cell matrices that store numeric values;</a:t>
            </a:r>
          </a:p>
        </p:txBody>
      </p:sp>
      <p:sp>
        <p:nvSpPr>
          <p:cNvPr id="5" name="Slide Number Placeholder 4"/>
          <p:cNvSpPr>
            <a:spLocks noGrp="1"/>
          </p:cNvSpPr>
          <p:nvPr>
            <p:ph type="sldNum" sz="quarter" idx="12"/>
          </p:nvPr>
        </p:nvSpPr>
        <p:spPr/>
        <p:txBody>
          <a:bodyPr/>
          <a:lstStyle/>
          <a:p>
            <a:fld id="{515FC477-0A05-4F3E-8EE9-E015C9089D56}" type="slidenum">
              <a:rPr lang="en-US" smtClean="0"/>
              <a:pPr/>
              <a:t>22</a:t>
            </a:fld>
            <a:endParaRPr lang="en-US"/>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http://bgis.sanbi.org/GIS-primer/images/pic068.jpg"/>
          <p:cNvPicPr>
            <a:picLocks noChangeAspect="1" noChangeArrowheads="1"/>
          </p:cNvPicPr>
          <p:nvPr/>
        </p:nvPicPr>
        <p:blipFill>
          <a:blip r:embed="rId2"/>
          <a:srcRect/>
          <a:stretch>
            <a:fillRect/>
          </a:stretch>
        </p:blipFill>
        <p:spPr bwMode="auto">
          <a:xfrm>
            <a:off x="1828800" y="1477522"/>
            <a:ext cx="4114800" cy="5239514"/>
          </a:xfrm>
          <a:prstGeom prst="rect">
            <a:avLst/>
          </a:prstGeom>
          <a:noFill/>
        </p:spPr>
      </p:pic>
      <p:sp>
        <p:nvSpPr>
          <p:cNvPr id="5" name="Title 1"/>
          <p:cNvSpPr>
            <a:spLocks noGrp="1"/>
          </p:cNvSpPr>
          <p:nvPr>
            <p:ph type="title"/>
          </p:nvPr>
        </p:nvSpPr>
        <p:spPr>
          <a:xfrm>
            <a:off x="457200" y="274638"/>
            <a:ext cx="8229600" cy="1143000"/>
          </a:xfrm>
        </p:spPr>
        <p:txBody>
          <a:bodyPr>
            <a:normAutofit/>
          </a:bodyPr>
          <a:lstStyle/>
          <a:p>
            <a:r>
              <a:rPr lang="en-US" sz="3200" dirty="0">
                <a:latin typeface="Arial"/>
                <a:cs typeface="Arial"/>
              </a:rPr>
              <a:t>Geospatial Data Models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23</a:t>
            </a:fld>
            <a:endParaRPr lang="en-US"/>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a:cs typeface="Arial"/>
              </a:rPr>
              <a:t>Geospatial Data Models</a:t>
            </a:r>
          </a:p>
        </p:txBody>
      </p:sp>
      <p:sp>
        <p:nvSpPr>
          <p:cNvPr id="4" name="Rectangle 3"/>
          <p:cNvSpPr>
            <a:spLocks noChangeArrowheads="1"/>
          </p:cNvSpPr>
          <p:nvPr/>
        </p:nvSpPr>
        <p:spPr bwMode="auto">
          <a:xfrm>
            <a:off x="1235075" y="3810000"/>
            <a:ext cx="1279525" cy="5191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2800" i="1">
                <a:effectLst>
                  <a:outerShdw blurRad="38100" dist="38100" dir="2700000" algn="tl">
                    <a:srgbClr val="DDDDDD"/>
                  </a:outerShdw>
                </a:effectLst>
                <a:cs typeface="+mn-cs"/>
              </a:rPr>
              <a:t>Point</a:t>
            </a:r>
          </a:p>
        </p:txBody>
      </p:sp>
      <p:sp>
        <p:nvSpPr>
          <p:cNvPr id="6" name="Rectangle 4"/>
          <p:cNvSpPr>
            <a:spLocks noChangeArrowheads="1"/>
          </p:cNvSpPr>
          <p:nvPr/>
        </p:nvSpPr>
        <p:spPr bwMode="auto">
          <a:xfrm>
            <a:off x="1219200" y="4841875"/>
            <a:ext cx="815975"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i="1">
                <a:effectLst>
                  <a:outerShdw blurRad="38100" dist="38100" dir="2700000" algn="tl">
                    <a:srgbClr val="DDDDDD"/>
                  </a:outerShdw>
                </a:effectLst>
                <a:cs typeface="+mn-cs"/>
              </a:rPr>
              <a:t>Line</a:t>
            </a:r>
          </a:p>
        </p:txBody>
      </p:sp>
      <p:sp>
        <p:nvSpPr>
          <p:cNvPr id="7" name="Rectangle 5"/>
          <p:cNvSpPr>
            <a:spLocks noChangeArrowheads="1"/>
          </p:cNvSpPr>
          <p:nvPr/>
        </p:nvSpPr>
        <p:spPr bwMode="auto">
          <a:xfrm>
            <a:off x="1143000" y="5756275"/>
            <a:ext cx="1368425"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i="1">
                <a:effectLst>
                  <a:outerShdw blurRad="38100" dist="38100" dir="2700000" algn="tl">
                    <a:srgbClr val="DDDDDD"/>
                  </a:outerShdw>
                </a:effectLst>
                <a:cs typeface="+mn-cs"/>
              </a:rPr>
              <a:t>Polygon</a:t>
            </a:r>
          </a:p>
        </p:txBody>
      </p:sp>
      <p:sp>
        <p:nvSpPr>
          <p:cNvPr id="8" name="Rectangle 6"/>
          <p:cNvSpPr>
            <a:spLocks noChangeArrowheads="1"/>
          </p:cNvSpPr>
          <p:nvPr/>
        </p:nvSpPr>
        <p:spPr bwMode="auto">
          <a:xfrm>
            <a:off x="4038600" y="2860675"/>
            <a:ext cx="1130300"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i="1">
                <a:effectLst>
                  <a:outerShdw blurRad="38100" dist="38100" dir="2700000" algn="tl">
                    <a:srgbClr val="DDDDDD"/>
                  </a:outerShdw>
                </a:effectLst>
                <a:cs typeface="+mn-cs"/>
              </a:rPr>
              <a:t>Vector</a:t>
            </a:r>
          </a:p>
        </p:txBody>
      </p:sp>
      <p:sp>
        <p:nvSpPr>
          <p:cNvPr id="9" name="Rectangle 7"/>
          <p:cNvSpPr>
            <a:spLocks noChangeArrowheads="1"/>
          </p:cNvSpPr>
          <p:nvPr/>
        </p:nvSpPr>
        <p:spPr bwMode="auto">
          <a:xfrm>
            <a:off x="6934200" y="2860675"/>
            <a:ext cx="1111250" cy="51911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800" i="1">
                <a:effectLst>
                  <a:outerShdw blurRad="38100" dist="38100" dir="2700000" algn="tl">
                    <a:srgbClr val="DDDDDD"/>
                  </a:outerShdw>
                </a:effectLst>
                <a:cs typeface="+mn-cs"/>
              </a:rPr>
              <a:t>Raster</a:t>
            </a:r>
          </a:p>
        </p:txBody>
      </p:sp>
      <p:sp>
        <p:nvSpPr>
          <p:cNvPr id="10" name="Freeform 8"/>
          <p:cNvSpPr>
            <a:spLocks/>
          </p:cNvSpPr>
          <p:nvPr/>
        </p:nvSpPr>
        <p:spPr bwMode="auto">
          <a:xfrm>
            <a:off x="4054475" y="5105400"/>
            <a:ext cx="1449388" cy="1588"/>
          </a:xfrm>
          <a:custGeom>
            <a:avLst/>
            <a:gdLst>
              <a:gd name="T0" fmla="*/ 0 w 913"/>
              <a:gd name="T1" fmla="*/ 0 h 1"/>
              <a:gd name="T2" fmla="*/ 2147483647 w 913"/>
              <a:gd name="T3" fmla="*/ 0 h 1"/>
              <a:gd name="T4" fmla="*/ 0 60000 65536"/>
              <a:gd name="T5" fmla="*/ 0 60000 65536"/>
              <a:gd name="T6" fmla="*/ 0 w 913"/>
              <a:gd name="T7" fmla="*/ 0 h 1"/>
              <a:gd name="T8" fmla="*/ 913 w 913"/>
              <a:gd name="T9" fmla="*/ 1 h 1"/>
            </a:gdLst>
            <a:ahLst/>
            <a:cxnLst>
              <a:cxn ang="T4">
                <a:pos x="T0" y="T1"/>
              </a:cxn>
              <a:cxn ang="T5">
                <a:pos x="T2" y="T3"/>
              </a:cxn>
            </a:cxnLst>
            <a:rect l="T6" t="T7" r="T8" b="T9"/>
            <a:pathLst>
              <a:path w="913" h="1">
                <a:moveTo>
                  <a:pt x="0" y="0"/>
                </a:moveTo>
                <a:lnTo>
                  <a:pt x="912" y="0"/>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 name="Oval 9"/>
          <p:cNvSpPr>
            <a:spLocks noChangeArrowheads="1"/>
          </p:cNvSpPr>
          <p:nvPr/>
        </p:nvSpPr>
        <p:spPr bwMode="auto">
          <a:xfrm>
            <a:off x="4511675" y="3886200"/>
            <a:ext cx="76200" cy="762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 name="Rectangle 10"/>
          <p:cNvSpPr>
            <a:spLocks noChangeArrowheads="1"/>
          </p:cNvSpPr>
          <p:nvPr/>
        </p:nvSpPr>
        <p:spPr bwMode="auto">
          <a:xfrm>
            <a:off x="7331075" y="38100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6873875" y="4876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7559675" y="6019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7331075" y="6019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7102475" y="6019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7559675" y="62484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8" name="Rectangle 16"/>
          <p:cNvSpPr>
            <a:spLocks noChangeArrowheads="1"/>
          </p:cNvSpPr>
          <p:nvPr/>
        </p:nvSpPr>
        <p:spPr bwMode="auto">
          <a:xfrm>
            <a:off x="7331075" y="62484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19" name="Rectangle 17"/>
          <p:cNvSpPr>
            <a:spLocks noChangeArrowheads="1"/>
          </p:cNvSpPr>
          <p:nvPr/>
        </p:nvSpPr>
        <p:spPr bwMode="auto">
          <a:xfrm>
            <a:off x="7102475" y="62484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0" name="Rectangle 18"/>
          <p:cNvSpPr>
            <a:spLocks noChangeArrowheads="1"/>
          </p:cNvSpPr>
          <p:nvPr/>
        </p:nvSpPr>
        <p:spPr bwMode="auto">
          <a:xfrm>
            <a:off x="7559675" y="64770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1" name="Rectangle 19"/>
          <p:cNvSpPr>
            <a:spLocks noChangeArrowheads="1"/>
          </p:cNvSpPr>
          <p:nvPr/>
        </p:nvSpPr>
        <p:spPr bwMode="auto">
          <a:xfrm>
            <a:off x="7331075" y="64770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2" name="Rectangle 20"/>
          <p:cNvSpPr>
            <a:spLocks noChangeArrowheads="1"/>
          </p:cNvSpPr>
          <p:nvPr/>
        </p:nvSpPr>
        <p:spPr bwMode="auto">
          <a:xfrm>
            <a:off x="7102475" y="64770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3" name="Rectangle 21"/>
          <p:cNvSpPr>
            <a:spLocks noChangeArrowheads="1"/>
          </p:cNvSpPr>
          <p:nvPr/>
        </p:nvSpPr>
        <p:spPr bwMode="auto">
          <a:xfrm>
            <a:off x="7559675" y="4876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4" name="Rectangle 22"/>
          <p:cNvSpPr>
            <a:spLocks noChangeArrowheads="1"/>
          </p:cNvSpPr>
          <p:nvPr/>
        </p:nvSpPr>
        <p:spPr bwMode="auto">
          <a:xfrm>
            <a:off x="7331075" y="4876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5" name="Rectangle 23"/>
          <p:cNvSpPr>
            <a:spLocks noChangeArrowheads="1"/>
          </p:cNvSpPr>
          <p:nvPr/>
        </p:nvSpPr>
        <p:spPr bwMode="auto">
          <a:xfrm>
            <a:off x="7102475" y="4876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6" name="Rectangle 24"/>
          <p:cNvSpPr>
            <a:spLocks noChangeArrowheads="1"/>
          </p:cNvSpPr>
          <p:nvPr/>
        </p:nvSpPr>
        <p:spPr bwMode="auto">
          <a:xfrm>
            <a:off x="4283075" y="5943600"/>
            <a:ext cx="838200" cy="7620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 name="Rectangle 25"/>
          <p:cNvSpPr>
            <a:spLocks noChangeArrowheads="1"/>
          </p:cNvSpPr>
          <p:nvPr/>
        </p:nvSpPr>
        <p:spPr bwMode="auto">
          <a:xfrm>
            <a:off x="7788275" y="4876800"/>
            <a:ext cx="228600" cy="228600"/>
          </a:xfrm>
          <a:prstGeom prst="rect">
            <a:avLst/>
          </a:prstGeom>
          <a:solidFill>
            <a:srgbClr val="FFFF66"/>
          </a:solidFill>
          <a:ln w="12700">
            <a:solidFill>
              <a:schemeClr val="tx1"/>
            </a:solidFill>
            <a:miter lim="800000"/>
            <a:headEnd/>
            <a:tailEnd/>
          </a:ln>
        </p:spPr>
        <p:txBody>
          <a:bodyPr wrap="none" anchor="ctr"/>
          <a:lstStyle/>
          <a:p>
            <a:endParaRPr lang="en-US"/>
          </a:p>
        </p:txBody>
      </p:sp>
      <p:sp>
        <p:nvSpPr>
          <p:cNvPr id="28" name="Text Box 26"/>
          <p:cNvSpPr txBox="1">
            <a:spLocks noChangeArrowheads="1"/>
          </p:cNvSpPr>
          <p:nvPr/>
        </p:nvSpPr>
        <p:spPr bwMode="auto">
          <a:xfrm>
            <a:off x="762000" y="1600200"/>
            <a:ext cx="429646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800" dirty="0">
                <a:solidFill>
                  <a:schemeClr val="accent2"/>
                </a:solidFill>
                <a:latin typeface="Arial"/>
                <a:cs typeface="Arial"/>
              </a:rPr>
              <a:t>Vector data &amp; Raster data</a:t>
            </a:r>
            <a:endParaRPr lang="en-US" sz="2800" dirty="0">
              <a:latin typeface="Arial"/>
              <a:cs typeface="Arial"/>
            </a:endParaRPr>
          </a:p>
        </p:txBody>
      </p:sp>
      <p:sp>
        <p:nvSpPr>
          <p:cNvPr id="29" name="Text Box 27"/>
          <p:cNvSpPr txBox="1">
            <a:spLocks noChangeArrowheads="1"/>
          </p:cNvSpPr>
          <p:nvPr/>
        </p:nvSpPr>
        <p:spPr bwMode="auto">
          <a:xfrm>
            <a:off x="6521450" y="5308600"/>
            <a:ext cx="17732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chemeClr val="accent2"/>
                </a:solidFill>
              </a:rPr>
              <a:t>Zone</a:t>
            </a:r>
            <a:r>
              <a:rPr lang="en-US"/>
              <a:t> of cells</a:t>
            </a:r>
          </a:p>
        </p:txBody>
      </p:sp>
      <p:sp>
        <p:nvSpPr>
          <p:cNvPr id="30" name="Line 28"/>
          <p:cNvSpPr>
            <a:spLocks noChangeShapeType="1"/>
          </p:cNvSpPr>
          <p:nvPr/>
        </p:nvSpPr>
        <p:spPr bwMode="auto">
          <a:xfrm>
            <a:off x="5546725" y="3165475"/>
            <a:ext cx="1158875"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Slide Number Placeholder 30"/>
          <p:cNvSpPr>
            <a:spLocks noGrp="1"/>
          </p:cNvSpPr>
          <p:nvPr>
            <p:ph type="sldNum" sz="quarter" idx="12"/>
          </p:nvPr>
        </p:nvSpPr>
        <p:spPr/>
        <p:txBody>
          <a:bodyPr/>
          <a:lstStyle/>
          <a:p>
            <a:fld id="{515FC477-0A05-4F3E-8EE9-E015C9089D56}" type="slidenum">
              <a:rPr lang="en-US" smtClean="0"/>
              <a:pPr/>
              <a:t>24</a:t>
            </a:fld>
            <a:endParaRPr lang="en-US"/>
          </a:p>
        </p:txBody>
      </p:sp>
    </p:spTree>
    <p:custDataLst>
      <p:tags r:id="rId1"/>
    </p:custData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200"/>
          </a:xfrm>
        </p:spPr>
        <p:txBody>
          <a:bodyPr>
            <a:normAutofit fontScale="77500" lnSpcReduction="20000"/>
          </a:bodyPr>
          <a:lstStyle/>
          <a:p>
            <a:pPr algn="just" fontAlgn="base">
              <a:buNone/>
            </a:pPr>
            <a:r>
              <a:rPr lang="en-US" b="1" dirty="0">
                <a:solidFill>
                  <a:srgbClr val="FF0000"/>
                </a:solidFill>
              </a:rPr>
              <a:t>Vector Spatial Data Types</a:t>
            </a:r>
          </a:p>
          <a:p>
            <a:pPr algn="just" fontAlgn="base"/>
            <a:r>
              <a:rPr lang="en-US" dirty="0"/>
              <a:t>Vector data is not made up of a grid of pixels. Instead, vector graphics are comprised of </a:t>
            </a:r>
            <a:r>
              <a:rPr lang="en-US" b="1" dirty="0"/>
              <a:t>vertices and paths</a:t>
            </a:r>
            <a:r>
              <a:rPr lang="en-US" dirty="0"/>
              <a:t>.</a:t>
            </a:r>
          </a:p>
          <a:p>
            <a:pPr algn="just" fontAlgn="base"/>
            <a:r>
              <a:rPr lang="en-US" dirty="0"/>
              <a:t>The three basic symbol types for vector data are points, lines and polygons (areas). </a:t>
            </a:r>
          </a:p>
          <a:p>
            <a:pPr algn="just" fontAlgn="base"/>
            <a:endParaRPr lang="en-US" dirty="0"/>
          </a:p>
          <a:p>
            <a:pPr algn="just" fontAlgn="base">
              <a:buNone/>
            </a:pPr>
            <a:r>
              <a:rPr lang="en-US" b="1" dirty="0">
                <a:solidFill>
                  <a:srgbClr val="FF0000"/>
                </a:solidFill>
              </a:rPr>
              <a:t>Raster Spatial Data Types</a:t>
            </a:r>
          </a:p>
          <a:p>
            <a:pPr algn="just" fontAlgn="base"/>
            <a:r>
              <a:rPr lang="en-US" b="1" dirty="0"/>
              <a:t>Raster data</a:t>
            </a:r>
            <a:r>
              <a:rPr lang="en-US" dirty="0"/>
              <a:t> is made up of pixels (also referred to as grid cells). They are usually regularly-spaced and square but they don’t have to be. </a:t>
            </a:r>
            <a:r>
              <a:rPr lang="en-US" dirty="0" err="1"/>
              <a:t>Rasters</a:t>
            </a:r>
            <a:r>
              <a:rPr lang="en-US" dirty="0"/>
              <a:t> often look </a:t>
            </a:r>
            <a:r>
              <a:rPr lang="en-US" dirty="0" err="1"/>
              <a:t>pixelated</a:t>
            </a:r>
            <a:r>
              <a:rPr lang="en-US" dirty="0"/>
              <a:t> because each pixel is associated with a value or class.</a:t>
            </a:r>
          </a:p>
          <a:p>
            <a:pPr algn="just" fontAlgn="base"/>
            <a:r>
              <a:rPr lang="en-US" b="1" dirty="0"/>
              <a:t>For example:</a:t>
            </a:r>
            <a:endParaRPr lang="en-US" dirty="0"/>
          </a:p>
          <a:p>
            <a:pPr algn="just" fontAlgn="base"/>
            <a:r>
              <a:rPr lang="en-US" dirty="0"/>
              <a:t>Each pixel value in a digital photograph is associated with a red, green and blue value.</a:t>
            </a:r>
          </a:p>
          <a:p>
            <a:pPr algn="just"/>
            <a:endParaRPr lang="en-US" dirty="0"/>
          </a:p>
        </p:txBody>
      </p:sp>
      <p:sp>
        <p:nvSpPr>
          <p:cNvPr id="4" name="Title 1"/>
          <p:cNvSpPr>
            <a:spLocks noGrp="1"/>
          </p:cNvSpPr>
          <p:nvPr>
            <p:ph type="title"/>
          </p:nvPr>
        </p:nvSpPr>
        <p:spPr>
          <a:xfrm>
            <a:off x="457200" y="76200"/>
            <a:ext cx="8229600" cy="792162"/>
          </a:xfrm>
        </p:spPr>
        <p:txBody>
          <a:bodyPr>
            <a:normAutofit/>
          </a:bodyPr>
          <a:lstStyle/>
          <a:p>
            <a:r>
              <a:rPr lang="en-US" sz="3200" dirty="0">
                <a:latin typeface="Arial"/>
                <a:cs typeface="Arial"/>
              </a:rPr>
              <a:t>Geospatial Data Models</a:t>
            </a:r>
          </a:p>
        </p:txBody>
      </p:sp>
      <p:sp>
        <p:nvSpPr>
          <p:cNvPr id="5" name="Slide Number Placeholder 4"/>
          <p:cNvSpPr>
            <a:spLocks noGrp="1"/>
          </p:cNvSpPr>
          <p:nvPr>
            <p:ph type="sldNum" sz="quarter" idx="12"/>
          </p:nvPr>
        </p:nvSpPr>
        <p:spPr/>
        <p:txBody>
          <a:bodyPr/>
          <a:lstStyle/>
          <a:p>
            <a:fld id="{515FC477-0A05-4F3E-8EE9-E015C9089D56}" type="slidenum">
              <a:rPr lang="en-US" smtClean="0"/>
              <a:pPr/>
              <a:t>25</a:t>
            </a:fld>
            <a:endParaRPr lang="en-US"/>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533400"/>
          </a:xfrm>
        </p:spPr>
        <p:txBody>
          <a:bodyPr>
            <a:normAutofit fontScale="90000"/>
          </a:bodyPr>
          <a:lstStyle/>
          <a:p>
            <a:r>
              <a:rPr lang="en-US" sz="3200" dirty="0">
                <a:latin typeface="Arial"/>
                <a:cs typeface="Arial"/>
              </a:rPr>
              <a:t>Vector data Model</a:t>
            </a:r>
          </a:p>
        </p:txBody>
      </p:sp>
      <p:sp>
        <p:nvSpPr>
          <p:cNvPr id="5" name="Content Placeholder 4"/>
          <p:cNvSpPr>
            <a:spLocks noGrp="1"/>
          </p:cNvSpPr>
          <p:nvPr>
            <p:ph idx="1"/>
          </p:nvPr>
        </p:nvSpPr>
        <p:spPr>
          <a:xfrm>
            <a:off x="1143000" y="1295400"/>
            <a:ext cx="7696200" cy="5181600"/>
          </a:xfrm>
        </p:spPr>
        <p:txBody>
          <a:bodyPr>
            <a:normAutofit lnSpcReduction="10000"/>
          </a:bodyPr>
          <a:lstStyle/>
          <a:p>
            <a:r>
              <a:rPr lang="en-US" sz="2800" dirty="0"/>
              <a:t>Represents two components:</a:t>
            </a:r>
          </a:p>
          <a:p>
            <a:pPr lvl="1"/>
            <a:r>
              <a:rPr lang="en-US" sz="2400" b="1" dirty="0"/>
              <a:t>Spatial Attributes:</a:t>
            </a:r>
            <a:r>
              <a:rPr lang="en-US" sz="2400" dirty="0"/>
              <a:t> </a:t>
            </a:r>
          </a:p>
          <a:p>
            <a:pPr lvl="2"/>
            <a:r>
              <a:rPr lang="en-US" sz="2400" dirty="0"/>
              <a:t>Indicates the geometric shape</a:t>
            </a:r>
          </a:p>
          <a:p>
            <a:pPr lvl="3"/>
            <a:r>
              <a:rPr lang="en-US" dirty="0"/>
              <a:t>points, lines and polygons</a:t>
            </a:r>
          </a:p>
          <a:p>
            <a:pPr lvl="3"/>
            <a:r>
              <a:rPr lang="en-US" dirty="0"/>
              <a:t>Points are represented as pairs of latitude and longitude coordinates, lines as strings of coordinate pairs and polygons as lines that form closed loops.</a:t>
            </a:r>
          </a:p>
          <a:p>
            <a:pPr lvl="2">
              <a:lnSpc>
                <a:spcPct val="110000"/>
              </a:lnSpc>
              <a:spcBef>
                <a:spcPts val="600"/>
              </a:spcBef>
              <a:spcAft>
                <a:spcPts val="600"/>
              </a:spcAft>
            </a:pPr>
            <a:r>
              <a:rPr lang="en-US" sz="2400" dirty="0"/>
              <a:t>Records data about location, topology and geometry of geospatial data.</a:t>
            </a:r>
          </a:p>
          <a:p>
            <a:pPr lvl="3"/>
            <a:r>
              <a:rPr lang="en-US" dirty="0"/>
              <a:t>Water body, zoning area, forest area, all school etc.</a:t>
            </a:r>
          </a:p>
          <a:p>
            <a:pPr lvl="1">
              <a:spcBef>
                <a:spcPts val="600"/>
              </a:spcBef>
              <a:spcAft>
                <a:spcPts val="600"/>
              </a:spcAft>
            </a:pPr>
            <a:r>
              <a:rPr lang="en-US" sz="2400" b="1" dirty="0"/>
              <a:t>Non-spatial Attributes</a:t>
            </a:r>
            <a:r>
              <a:rPr lang="en-US" sz="2400" dirty="0"/>
              <a:t> (Thematic attribute):</a:t>
            </a:r>
          </a:p>
          <a:p>
            <a:pPr lvl="2"/>
            <a:r>
              <a:rPr lang="en-US" sz="2400" dirty="0"/>
              <a:t>Annual rainfall, vegetation type, zoning type, land use, census tracts etc.</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26</a:t>
            </a:fld>
            <a:endParaRPr lang="en-US"/>
          </a:p>
        </p:txBody>
      </p:sp>
    </p:spTree>
    <p:custDataLst>
      <p:tags r:id="rId1"/>
    </p:custDataLst>
    <p:extLst>
      <p:ext uri="{BB962C8B-B14F-4D97-AF65-F5344CB8AC3E}">
        <p14:creationId xmlns:p14="http://schemas.microsoft.com/office/powerpoint/2010/main" val="167065030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696200" cy="914400"/>
          </a:xfrm>
        </p:spPr>
        <p:txBody>
          <a:bodyPr>
            <a:normAutofit/>
          </a:bodyPr>
          <a:lstStyle/>
          <a:p>
            <a:r>
              <a:rPr lang="en-US" sz="3200" dirty="0"/>
              <a:t>Vector data Model</a:t>
            </a:r>
          </a:p>
        </p:txBody>
      </p:sp>
      <p:sp>
        <p:nvSpPr>
          <p:cNvPr id="5" name="Content Placeholder 4"/>
          <p:cNvSpPr>
            <a:spLocks noGrp="1"/>
          </p:cNvSpPr>
          <p:nvPr>
            <p:ph idx="1"/>
          </p:nvPr>
        </p:nvSpPr>
        <p:spPr>
          <a:xfrm>
            <a:off x="1143000" y="1371600"/>
            <a:ext cx="7696200" cy="5181600"/>
          </a:xfrm>
        </p:spPr>
        <p:txBody>
          <a:bodyPr>
            <a:normAutofit/>
          </a:bodyPr>
          <a:lstStyle/>
          <a:p>
            <a:r>
              <a:rPr lang="en-US" sz="2800" dirty="0"/>
              <a:t>Thematic layer:</a:t>
            </a:r>
          </a:p>
          <a:p>
            <a:pPr lvl="1">
              <a:lnSpc>
                <a:spcPct val="100000"/>
              </a:lnSpc>
              <a:spcBef>
                <a:spcPts val="600"/>
              </a:spcBef>
              <a:spcAft>
                <a:spcPts val="600"/>
              </a:spcAft>
            </a:pPr>
            <a:r>
              <a:rPr lang="en-US" sz="2400" dirty="0"/>
              <a:t>A thematic layer is a collection of geometries having same attribute sets.</a:t>
            </a:r>
          </a:p>
          <a:p>
            <a:pPr lvl="2"/>
            <a:r>
              <a:rPr lang="en-US" sz="2400" dirty="0"/>
              <a:t>One theme/layer indicates the schools on the map.</a:t>
            </a:r>
          </a:p>
          <a:p>
            <a:pPr lvl="2"/>
            <a:r>
              <a:rPr lang="en-US" sz="2400" dirty="0"/>
              <a:t>Another layer indicates water bodies in a map.</a:t>
            </a:r>
          </a:p>
        </p:txBody>
      </p:sp>
      <p:pic>
        <p:nvPicPr>
          <p:cNvPr id="4" name="Picture 3"/>
          <p:cNvPicPr>
            <a:picLocks noChangeAspect="1"/>
          </p:cNvPicPr>
          <p:nvPr/>
        </p:nvPicPr>
        <p:blipFill>
          <a:blip r:embed="rId4"/>
          <a:stretch>
            <a:fillRect/>
          </a:stretch>
        </p:blipFill>
        <p:spPr>
          <a:xfrm>
            <a:off x="381000" y="4419600"/>
            <a:ext cx="8686800" cy="2286000"/>
          </a:xfrm>
          <a:prstGeom prst="rect">
            <a:avLst/>
          </a:prstGeom>
        </p:spPr>
      </p:pic>
      <p:sp>
        <p:nvSpPr>
          <p:cNvPr id="6" name="Slide Number Placeholder 5"/>
          <p:cNvSpPr>
            <a:spLocks noGrp="1"/>
          </p:cNvSpPr>
          <p:nvPr>
            <p:ph type="sldNum" sz="quarter" idx="12"/>
          </p:nvPr>
        </p:nvSpPr>
        <p:spPr/>
        <p:txBody>
          <a:bodyPr/>
          <a:lstStyle/>
          <a:p>
            <a:fld id="{515FC477-0A05-4F3E-8EE9-E015C9089D56}" type="slidenum">
              <a:rPr lang="en-US" smtClean="0"/>
              <a:pPr/>
              <a:t>27</a:t>
            </a:fld>
            <a:endParaRPr lang="en-US"/>
          </a:p>
        </p:txBody>
      </p:sp>
    </p:spTree>
    <p:custDataLst>
      <p:tags r:id="rId1"/>
    </p:custDataLst>
    <p:extLst>
      <p:ext uri="{BB962C8B-B14F-4D97-AF65-F5344CB8AC3E}">
        <p14:creationId xmlns:p14="http://schemas.microsoft.com/office/powerpoint/2010/main" val="3597266571"/>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914400"/>
          </a:xfrm>
        </p:spPr>
        <p:txBody>
          <a:bodyPr>
            <a:normAutofit/>
          </a:bodyPr>
          <a:lstStyle/>
          <a:p>
            <a:r>
              <a:rPr lang="en-US" sz="3200" dirty="0">
                <a:latin typeface="Arial"/>
                <a:cs typeface="Arial"/>
              </a:rPr>
              <a:t>Raster data model</a:t>
            </a:r>
          </a:p>
        </p:txBody>
      </p:sp>
      <p:sp>
        <p:nvSpPr>
          <p:cNvPr id="5" name="Content Placeholder 4"/>
          <p:cNvSpPr>
            <a:spLocks noGrp="1"/>
          </p:cNvSpPr>
          <p:nvPr>
            <p:ph idx="1"/>
          </p:nvPr>
        </p:nvSpPr>
        <p:spPr>
          <a:xfrm>
            <a:off x="1066800" y="1600200"/>
            <a:ext cx="7696200" cy="4876800"/>
          </a:xfrm>
        </p:spPr>
        <p:txBody>
          <a:bodyPr>
            <a:noAutofit/>
          </a:bodyPr>
          <a:lstStyle/>
          <a:p>
            <a:pPr algn="just">
              <a:lnSpc>
                <a:spcPts val="3180"/>
              </a:lnSpc>
              <a:spcBef>
                <a:spcPts val="600"/>
              </a:spcBef>
              <a:spcAft>
                <a:spcPts val="600"/>
              </a:spcAft>
            </a:pPr>
            <a:r>
              <a:rPr lang="en-US" sz="2400" dirty="0">
                <a:latin typeface="Arial"/>
                <a:cs typeface="Arial"/>
              </a:rPr>
              <a:t>Spatial data (satellite images, elevation maps, digitized maps etc.) is represented as a grid of columns and rows, i.e. as a matrix of cells (pixels).</a:t>
            </a:r>
          </a:p>
          <a:p>
            <a:pPr algn="just">
              <a:lnSpc>
                <a:spcPts val="3180"/>
              </a:lnSpc>
              <a:spcBef>
                <a:spcPts val="600"/>
              </a:spcBef>
              <a:spcAft>
                <a:spcPts val="600"/>
              </a:spcAft>
            </a:pPr>
            <a:endParaRPr lang="en-US" sz="2400" dirty="0">
              <a:latin typeface="Arial"/>
              <a:cs typeface="Arial"/>
            </a:endParaRPr>
          </a:p>
          <a:p>
            <a:pPr algn="just">
              <a:lnSpc>
                <a:spcPts val="3180"/>
              </a:lnSpc>
              <a:spcBef>
                <a:spcPts val="600"/>
              </a:spcBef>
              <a:spcAft>
                <a:spcPts val="600"/>
              </a:spcAft>
            </a:pPr>
            <a:r>
              <a:rPr lang="en-US" sz="2400" dirty="0">
                <a:latin typeface="Arial"/>
                <a:cs typeface="Arial"/>
              </a:rPr>
              <a:t>Each layer of grid cells records a separate attribute.</a:t>
            </a:r>
          </a:p>
          <a:p>
            <a:pPr algn="just">
              <a:lnSpc>
                <a:spcPts val="3180"/>
              </a:lnSpc>
              <a:spcBef>
                <a:spcPts val="600"/>
              </a:spcBef>
              <a:spcAft>
                <a:spcPts val="600"/>
              </a:spcAft>
            </a:pPr>
            <a:endParaRPr lang="en-US" sz="2400"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28</a:t>
            </a:fld>
            <a:endParaRPr lang="en-US"/>
          </a:p>
        </p:txBody>
      </p:sp>
    </p:spTree>
    <p:custDataLst>
      <p:tags r:id="rId1"/>
    </p:custDataLst>
    <p:extLst>
      <p:ext uri="{BB962C8B-B14F-4D97-AF65-F5344CB8AC3E}">
        <p14:creationId xmlns:p14="http://schemas.microsoft.com/office/powerpoint/2010/main" val="2868904808"/>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914400"/>
          </a:xfrm>
        </p:spPr>
        <p:txBody>
          <a:bodyPr>
            <a:normAutofit/>
          </a:bodyPr>
          <a:lstStyle/>
          <a:p>
            <a:r>
              <a:rPr lang="en-US" sz="3200" dirty="0">
                <a:latin typeface="Arial"/>
                <a:cs typeface="Arial"/>
              </a:rPr>
              <a:t>Raster data model</a:t>
            </a:r>
          </a:p>
        </p:txBody>
      </p:sp>
      <p:sp>
        <p:nvSpPr>
          <p:cNvPr id="5" name="Content Placeholder 4"/>
          <p:cNvSpPr>
            <a:spLocks noGrp="1"/>
          </p:cNvSpPr>
          <p:nvPr>
            <p:ph idx="1"/>
          </p:nvPr>
        </p:nvSpPr>
        <p:spPr>
          <a:xfrm>
            <a:off x="1143000" y="1676400"/>
            <a:ext cx="7696200" cy="4876800"/>
          </a:xfrm>
        </p:spPr>
        <p:txBody>
          <a:bodyPr>
            <a:noAutofit/>
          </a:bodyPr>
          <a:lstStyle/>
          <a:p>
            <a:pPr>
              <a:lnSpc>
                <a:spcPts val="3180"/>
              </a:lnSpc>
              <a:spcBef>
                <a:spcPts val="600"/>
              </a:spcBef>
              <a:spcAft>
                <a:spcPts val="600"/>
              </a:spcAft>
            </a:pPr>
            <a:r>
              <a:rPr lang="en-US" sz="2400" dirty="0">
                <a:latin typeface="Arial"/>
                <a:cs typeface="Arial"/>
              </a:rPr>
              <a:t>Each cell carries the </a:t>
            </a:r>
            <a:r>
              <a:rPr lang="en-US" sz="2400" b="1" dirty="0">
                <a:latin typeface="Arial"/>
                <a:cs typeface="Arial"/>
              </a:rPr>
              <a:t>non-spatial data</a:t>
            </a:r>
            <a:r>
              <a:rPr lang="en-US" sz="2400" dirty="0">
                <a:latin typeface="Arial"/>
                <a:cs typeface="Arial"/>
              </a:rPr>
              <a:t> (rainfall, vegetation type)</a:t>
            </a:r>
          </a:p>
          <a:p>
            <a:pPr>
              <a:lnSpc>
                <a:spcPts val="3180"/>
              </a:lnSpc>
              <a:spcBef>
                <a:spcPts val="600"/>
              </a:spcBef>
              <a:spcAft>
                <a:spcPts val="600"/>
              </a:spcAft>
            </a:pPr>
            <a:r>
              <a:rPr lang="en-US" sz="2400" dirty="0">
                <a:latin typeface="Arial"/>
                <a:cs typeface="Arial"/>
              </a:rPr>
              <a:t>Spatial coordinates are not usually stored  for each cell</a:t>
            </a:r>
          </a:p>
          <a:p>
            <a:pPr>
              <a:lnSpc>
                <a:spcPts val="3180"/>
              </a:lnSpc>
              <a:spcBef>
                <a:spcPts val="600"/>
              </a:spcBef>
              <a:spcAft>
                <a:spcPts val="600"/>
              </a:spcAft>
            </a:pPr>
            <a:r>
              <a:rPr lang="en-US" sz="2400" dirty="0">
                <a:latin typeface="Arial"/>
                <a:cs typeface="Arial"/>
              </a:rPr>
              <a:t>Cells are represented with the ordering of the pixels.</a:t>
            </a:r>
          </a:p>
          <a:p>
            <a:pPr>
              <a:lnSpc>
                <a:spcPts val="3180"/>
              </a:lnSpc>
              <a:spcBef>
                <a:spcPts val="600"/>
              </a:spcBef>
              <a:spcAft>
                <a:spcPts val="600"/>
              </a:spcAft>
            </a:pPr>
            <a:r>
              <a:rPr lang="en-US" sz="2400" dirty="0">
                <a:latin typeface="Arial"/>
                <a:cs typeface="Arial"/>
              </a:rPr>
              <a:t>Each layer contains information about the number of column and rows and the geographic location of the origin.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29</a:t>
            </a:fld>
            <a:endParaRPr lang="en-US"/>
          </a:p>
        </p:txBody>
      </p:sp>
    </p:spTree>
    <p:custDataLst>
      <p:tags r:id="rId1"/>
    </p:custDataLst>
    <p:extLst>
      <p:ext uri="{BB962C8B-B14F-4D97-AF65-F5344CB8AC3E}">
        <p14:creationId xmlns:p14="http://schemas.microsoft.com/office/powerpoint/2010/main" val="157003422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400800" cy="914400"/>
          </a:xfrm>
        </p:spPr>
        <p:txBody>
          <a:bodyPr>
            <a:normAutofit/>
          </a:bodyPr>
          <a:lstStyle/>
          <a:p>
            <a:r>
              <a:rPr lang="en-US" sz="3600" b="1" dirty="0"/>
              <a:t>Introduction</a:t>
            </a:r>
          </a:p>
        </p:txBody>
      </p:sp>
      <p:sp>
        <p:nvSpPr>
          <p:cNvPr id="5" name="Content Placeholder 4"/>
          <p:cNvSpPr>
            <a:spLocks noGrp="1"/>
          </p:cNvSpPr>
          <p:nvPr>
            <p:ph idx="1"/>
          </p:nvPr>
        </p:nvSpPr>
        <p:spPr>
          <a:xfrm>
            <a:off x="457200" y="1828800"/>
            <a:ext cx="8001000" cy="4297363"/>
          </a:xfrm>
        </p:spPr>
        <p:txBody>
          <a:bodyPr>
            <a:normAutofit/>
          </a:bodyPr>
          <a:lstStyle/>
          <a:p>
            <a:r>
              <a:rPr lang="en-US" sz="2600" dirty="0"/>
              <a:t>Introduction to Geospatial Database</a:t>
            </a:r>
          </a:p>
          <a:p>
            <a:r>
              <a:rPr lang="en-US" sz="2600" dirty="0"/>
              <a:t>Geospatial data models</a:t>
            </a:r>
          </a:p>
          <a:p>
            <a:pPr lvl="1"/>
            <a:r>
              <a:rPr lang="en-US" sz="2600" dirty="0"/>
              <a:t>Vector data</a:t>
            </a:r>
          </a:p>
          <a:p>
            <a:pPr lvl="1"/>
            <a:r>
              <a:rPr lang="en-US" sz="2600" dirty="0"/>
              <a:t>Raster data</a:t>
            </a:r>
          </a:p>
          <a:p>
            <a:r>
              <a:rPr lang="en-US" sz="2600" dirty="0"/>
              <a:t>Geospatial Access Control Models</a:t>
            </a:r>
          </a:p>
          <a:p>
            <a:pPr lvl="1"/>
            <a:r>
              <a:rPr lang="en-US" sz="2600" dirty="0"/>
              <a:t>Geospatial Data Authorization Model</a:t>
            </a:r>
          </a:p>
          <a:p>
            <a:pPr lvl="1"/>
            <a:r>
              <a:rPr lang="en-US" sz="2600" dirty="0"/>
              <a:t>Geospatial Role Based Access Control</a:t>
            </a:r>
          </a:p>
          <a:p>
            <a:pPr lvl="1"/>
            <a:r>
              <a:rPr lang="en-US" sz="2600" dirty="0"/>
              <a:t>Location based Access Control</a:t>
            </a:r>
          </a:p>
          <a:p>
            <a:pPr lvl="1"/>
            <a:r>
              <a:rPr lang="en-US" sz="2600" dirty="0"/>
              <a:t>Geospatial Web based Access Control</a:t>
            </a:r>
          </a:p>
          <a:p>
            <a:pPr marL="0" indent="0">
              <a:buNone/>
            </a:pPr>
            <a:endParaRPr lang="en-US" sz="2600"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3</a:t>
            </a:fld>
            <a:endParaRPr lang="en-US"/>
          </a:p>
        </p:txBody>
      </p:sp>
    </p:spTree>
    <p:custDataLst>
      <p:tags r:id="rId1"/>
    </p:custData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457200" y="1066800"/>
            <a:ext cx="8229600" cy="4297363"/>
          </a:xfrm>
        </p:spPr>
        <p:txBody>
          <a:bodyPr>
            <a:normAutofit/>
          </a:bodyPr>
          <a:lstStyle/>
          <a:p>
            <a:pPr eaLnBrk="1" hangingPunct="1">
              <a:lnSpc>
                <a:spcPct val="100000"/>
              </a:lnSpc>
            </a:pPr>
            <a:r>
              <a:rPr lang="en-US" sz="2300" dirty="0">
                <a:latin typeface="Calibri" pitchFamily="34" charset="0"/>
                <a:cs typeface="Calibri" pitchFamily="34" charset="0"/>
              </a:rPr>
              <a:t>A </a:t>
            </a:r>
            <a:r>
              <a:rPr lang="en-US" sz="2300" b="1" dirty="0">
                <a:latin typeface="Calibri" pitchFamily="34" charset="0"/>
                <a:cs typeface="Calibri" pitchFamily="34" charset="0"/>
              </a:rPr>
              <a:t>grid</a:t>
            </a:r>
            <a:r>
              <a:rPr lang="en-US" sz="2300" dirty="0">
                <a:latin typeface="Calibri" pitchFamily="34" charset="0"/>
                <a:cs typeface="Calibri" pitchFamily="34" charset="0"/>
              </a:rPr>
              <a:t> defines geographic space as a matrix of identically-sized square cells. Each cell holds a numeric value that measures a geographic attribute (like elevation) for that unit of space.</a:t>
            </a:r>
            <a:br>
              <a:rPr lang="en-US" sz="2300" dirty="0">
                <a:latin typeface="Calibri" pitchFamily="34" charset="0"/>
                <a:cs typeface="Calibri" pitchFamily="34" charset="0"/>
              </a:rPr>
            </a:br>
            <a:endParaRPr lang="en-US" sz="2300" dirty="0">
              <a:latin typeface="Calibri" pitchFamily="34" charset="0"/>
              <a:cs typeface="Calibri" pitchFamily="34" charset="0"/>
            </a:endParaRPr>
          </a:p>
        </p:txBody>
      </p:sp>
      <p:pic>
        <p:nvPicPr>
          <p:cNvPr id="5" name="Picture 3" descr="grid0x"/>
          <p:cNvPicPr>
            <a:picLocks noChangeAspect="1" noChangeArrowheads="1"/>
          </p:cNvPicPr>
          <p:nvPr/>
        </p:nvPicPr>
        <p:blipFill>
          <a:blip r:embed="rId2"/>
          <a:srcRect/>
          <a:stretch>
            <a:fillRect/>
          </a:stretch>
        </p:blipFill>
        <p:spPr bwMode="auto">
          <a:xfrm>
            <a:off x="1549401" y="2495591"/>
            <a:ext cx="4546600" cy="4041734"/>
          </a:xfrm>
          <a:prstGeom prst="rect">
            <a:avLst/>
          </a:prstGeom>
          <a:noFill/>
          <a:ln w="9525">
            <a:noFill/>
            <a:miter lim="800000"/>
            <a:headEnd/>
            <a:tailEnd/>
          </a:ln>
        </p:spPr>
      </p:pic>
      <p:sp>
        <p:nvSpPr>
          <p:cNvPr id="6" name="Title 1"/>
          <p:cNvSpPr>
            <a:spLocks noGrp="1"/>
          </p:cNvSpPr>
          <p:nvPr>
            <p:ph type="title"/>
          </p:nvPr>
        </p:nvSpPr>
        <p:spPr>
          <a:xfrm>
            <a:off x="990600" y="76200"/>
            <a:ext cx="7696200" cy="914400"/>
          </a:xfrm>
        </p:spPr>
        <p:txBody>
          <a:bodyPr>
            <a:normAutofit/>
          </a:bodyPr>
          <a:lstStyle/>
          <a:p>
            <a:r>
              <a:rPr lang="en-US" sz="3200" dirty="0">
                <a:latin typeface="Arial"/>
                <a:cs typeface="Arial"/>
              </a:rPr>
              <a:t>Raster data model</a:t>
            </a:r>
          </a:p>
        </p:txBody>
      </p:sp>
      <p:sp>
        <p:nvSpPr>
          <p:cNvPr id="7" name="Slide Number Placeholder 6"/>
          <p:cNvSpPr>
            <a:spLocks noGrp="1"/>
          </p:cNvSpPr>
          <p:nvPr>
            <p:ph type="sldNum" sz="quarter" idx="12"/>
          </p:nvPr>
        </p:nvSpPr>
        <p:spPr/>
        <p:txBody>
          <a:bodyPr/>
          <a:lstStyle/>
          <a:p>
            <a:fld id="{515FC477-0A05-4F3E-8EE9-E015C9089D56}" type="slidenum">
              <a:rPr lang="en-US" smtClean="0"/>
              <a:pPr/>
              <a:t>30</a:t>
            </a:fld>
            <a:endParaRPr lang="en-US"/>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47713" y="334963"/>
            <a:ext cx="7772400" cy="1143000"/>
          </a:xfrm>
        </p:spPr>
        <p:txBody>
          <a:bodyPr/>
          <a:lstStyle/>
          <a:p>
            <a:pPr eaLnBrk="1" hangingPunct="1"/>
            <a:r>
              <a:rPr lang="en-US" sz="3600" b="1" dirty="0"/>
              <a:t>The grid data structure</a:t>
            </a:r>
          </a:p>
        </p:txBody>
      </p:sp>
      <p:sp>
        <p:nvSpPr>
          <p:cNvPr id="5" name="Rectangle 3"/>
          <p:cNvSpPr txBox="1">
            <a:spLocks noChangeArrowheads="1"/>
          </p:cNvSpPr>
          <p:nvPr/>
        </p:nvSpPr>
        <p:spPr>
          <a:xfrm>
            <a:off x="717550" y="1828800"/>
            <a:ext cx="7772400" cy="4114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ts val="0"/>
              </a:spcBef>
              <a:spcAft>
                <a:spcPts val="0"/>
              </a:spcAft>
              <a:buClrTx/>
              <a:buSzPct val="130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Grid size is defined by </a:t>
            </a:r>
            <a:r>
              <a:rPr kumimoji="0" lang="en-US" sz="2600" b="0" i="0" u="none" strike="noStrike" kern="1200" cap="none" spc="0" normalizeH="0" baseline="0" noProof="0" dirty="0">
                <a:ln>
                  <a:noFill/>
                </a:ln>
                <a:solidFill>
                  <a:schemeClr val="accent2"/>
                </a:solidFill>
                <a:effectLst/>
                <a:uLnTx/>
                <a:uFillTx/>
                <a:latin typeface="+mj-lt"/>
                <a:ea typeface="+mn-ea"/>
                <a:cs typeface="+mn-cs"/>
              </a:rPr>
              <a:t>extent</a:t>
            </a:r>
            <a:r>
              <a:rPr kumimoji="0" lang="en-US" sz="2600" b="0" i="0" u="none" strike="noStrike" kern="1200" cap="none" spc="0" normalizeH="0" baseline="0" noProof="0" dirty="0">
                <a:ln>
                  <a:noFill/>
                </a:ln>
                <a:solidFill>
                  <a:schemeClr val="tx1"/>
                </a:solidFill>
                <a:effectLst/>
                <a:uLnTx/>
                <a:uFillTx/>
                <a:latin typeface="+mj-lt"/>
                <a:ea typeface="+mn-ea"/>
                <a:cs typeface="+mn-cs"/>
              </a:rPr>
              <a:t>, </a:t>
            </a:r>
            <a:r>
              <a:rPr kumimoji="0" lang="en-US" sz="2600" b="0" i="0" u="none" strike="noStrike" kern="1200" cap="none" spc="0" normalizeH="0" baseline="0" noProof="0" dirty="0">
                <a:ln>
                  <a:noFill/>
                </a:ln>
                <a:solidFill>
                  <a:schemeClr val="accent2"/>
                </a:solidFill>
                <a:effectLst/>
                <a:uLnTx/>
                <a:uFillTx/>
                <a:latin typeface="+mj-lt"/>
                <a:ea typeface="+mn-ea"/>
                <a:cs typeface="+mn-cs"/>
              </a:rPr>
              <a:t>spacing</a:t>
            </a:r>
            <a:r>
              <a:rPr kumimoji="0" lang="en-US" sz="2600" b="0" i="0" u="none" strike="noStrike" kern="1200" cap="none" spc="0" normalizeH="0" baseline="0" noProof="0" dirty="0">
                <a:ln>
                  <a:noFill/>
                </a:ln>
                <a:solidFill>
                  <a:schemeClr val="tx1"/>
                </a:solidFill>
                <a:effectLst/>
                <a:uLnTx/>
                <a:uFillTx/>
                <a:latin typeface="+mj-lt"/>
                <a:ea typeface="+mn-ea"/>
                <a:cs typeface="+mn-cs"/>
              </a:rPr>
              <a:t> and </a:t>
            </a:r>
            <a:r>
              <a:rPr kumimoji="0" lang="en-US" sz="2600" b="0" i="0" u="none" strike="noStrike" kern="1200" cap="none" spc="0" normalizeH="0" baseline="0" noProof="0" dirty="0">
                <a:ln>
                  <a:noFill/>
                </a:ln>
                <a:solidFill>
                  <a:schemeClr val="accent2"/>
                </a:solidFill>
                <a:effectLst/>
                <a:uLnTx/>
                <a:uFillTx/>
                <a:latin typeface="+mj-lt"/>
                <a:ea typeface="+mn-ea"/>
                <a:cs typeface="+mn-cs"/>
              </a:rPr>
              <a:t>no data value</a:t>
            </a:r>
            <a:r>
              <a:rPr kumimoji="0" lang="en-US" sz="2600" b="0" i="0" u="none" strike="noStrike" kern="1200" cap="none" spc="0" normalizeH="0" baseline="0" noProof="0" dirty="0">
                <a:ln>
                  <a:noFill/>
                </a:ln>
                <a:solidFill>
                  <a:schemeClr val="tx1"/>
                </a:solidFill>
                <a:effectLst/>
                <a:uLnTx/>
                <a:uFillTx/>
                <a:latin typeface="+mj-lt"/>
                <a:ea typeface="+mn-ea"/>
                <a:cs typeface="+mn-cs"/>
              </a:rPr>
              <a:t> information</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Number of rows, number of column</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Cell sizes (X and Y) </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Top, left , bottom and right coordinates</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endParaRPr kumimoji="0" lang="en-US" sz="2600" b="0" i="0" u="none" strike="noStrike" kern="1200" cap="none" spc="0" normalizeH="0" baseline="0" noProof="0" dirty="0">
              <a:ln>
                <a:noFill/>
              </a:ln>
              <a:solidFill>
                <a:schemeClr val="tx1"/>
              </a:solidFill>
              <a:effectLst/>
              <a:uLnTx/>
              <a:uFillTx/>
              <a:latin typeface="+mj-lt"/>
              <a:ea typeface="+mn-ea"/>
              <a:cs typeface="+mn-cs"/>
            </a:endParaRPr>
          </a:p>
          <a:p>
            <a:pPr marL="342900" marR="0" lvl="0" indent="-342900" algn="just" defTabSz="914400" rtl="0" eaLnBrk="1" fontAlgn="auto" latinLnBrk="0" hangingPunct="1">
              <a:lnSpc>
                <a:spcPct val="90000"/>
              </a:lnSpc>
              <a:spcBef>
                <a:spcPts val="0"/>
              </a:spcBef>
              <a:spcAft>
                <a:spcPts val="0"/>
              </a:spcAft>
              <a:buClrTx/>
              <a:buSzPct val="130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Grid values </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Real (floating decimal point)</a:t>
            </a:r>
          </a:p>
          <a:p>
            <a:pPr marL="571500" marR="0" lvl="1" indent="-228600" algn="just" defTabSz="914400" rtl="0" eaLnBrk="1" fontAlgn="auto" latinLnBrk="0" hangingPunct="1">
              <a:lnSpc>
                <a:spcPct val="90000"/>
              </a:lnSpc>
              <a:spcBef>
                <a:spcPts val="0"/>
              </a:spcBef>
              <a:spcAft>
                <a:spcPts val="0"/>
              </a:spcAft>
              <a:buClrTx/>
              <a:buSzPct val="60000"/>
              <a:buFont typeface="Courier New" pitchFamily="49" charset="0"/>
              <a:buChar char="o"/>
              <a:tabLst/>
              <a:defRPr/>
            </a:pPr>
            <a:r>
              <a:rPr kumimoji="0" lang="en-US" sz="2600" b="0" i="0" u="none" strike="noStrike" kern="1200" cap="none" spc="0" normalizeH="0" baseline="0" noProof="0" dirty="0">
                <a:ln>
                  <a:noFill/>
                </a:ln>
                <a:solidFill>
                  <a:schemeClr val="tx1"/>
                </a:solidFill>
                <a:effectLst/>
                <a:uLnTx/>
                <a:uFillTx/>
                <a:latin typeface="+mj-lt"/>
                <a:ea typeface="+mn-ea"/>
                <a:cs typeface="+mn-cs"/>
              </a:rPr>
              <a:t>Integer (may have associated attribute table)</a:t>
            </a:r>
          </a:p>
        </p:txBody>
      </p:sp>
      <p:sp>
        <p:nvSpPr>
          <p:cNvPr id="6" name="Slide Number Placeholder 5"/>
          <p:cNvSpPr>
            <a:spLocks noGrp="1"/>
          </p:cNvSpPr>
          <p:nvPr>
            <p:ph type="sldNum" sz="quarter" idx="12"/>
          </p:nvPr>
        </p:nvSpPr>
        <p:spPr/>
        <p:txBody>
          <a:bodyPr/>
          <a:lstStyle/>
          <a:p>
            <a:fld id="{515FC477-0A05-4F3E-8EE9-E015C9089D56}" type="slidenum">
              <a:rPr lang="en-US" smtClean="0"/>
              <a:pPr/>
              <a:t>31</a:t>
            </a:fld>
            <a:endParaRPr lang="en-US"/>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609600"/>
            <a:ext cx="7772400" cy="11430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33CC33"/>
                </a:solidFill>
                <a:effectLst/>
                <a:uLnTx/>
                <a:uFillTx/>
                <a:latin typeface="Georgia" pitchFamily="18" charset="0"/>
                <a:ea typeface="+mj-ea"/>
                <a:cs typeface="+mj-cs"/>
              </a:rPr>
              <a:t>Definition of a Grid</a:t>
            </a:r>
            <a:endParaRPr kumimoji="0" lang="en-US" sz="2800" b="0" i="0" u="none" strike="noStrike" kern="1200" cap="none" spc="0" normalizeH="0" baseline="0" noProof="0" dirty="0">
              <a:ln>
                <a:noFill/>
              </a:ln>
              <a:solidFill>
                <a:schemeClr val="tx1"/>
              </a:solidFill>
              <a:effectLst/>
              <a:uLnTx/>
              <a:uFillTx/>
              <a:latin typeface="Georgia" pitchFamily="18" charset="0"/>
              <a:ea typeface="+mj-ea"/>
              <a:cs typeface="+mj-cs"/>
            </a:endParaRPr>
          </a:p>
        </p:txBody>
      </p:sp>
      <p:grpSp>
        <p:nvGrpSpPr>
          <p:cNvPr id="5" name="Group 3"/>
          <p:cNvGrpSpPr>
            <a:grpSpLocks/>
          </p:cNvGrpSpPr>
          <p:nvPr/>
        </p:nvGrpSpPr>
        <p:grpSpPr bwMode="auto">
          <a:xfrm>
            <a:off x="3187700" y="2128838"/>
            <a:ext cx="2757488" cy="2614612"/>
            <a:chOff x="2008" y="1341"/>
            <a:chExt cx="1737" cy="1647"/>
          </a:xfrm>
        </p:grpSpPr>
        <p:sp>
          <p:nvSpPr>
            <p:cNvPr id="6" name="Line 4"/>
            <p:cNvSpPr>
              <a:spLocks noChangeShapeType="1"/>
            </p:cNvSpPr>
            <p:nvPr/>
          </p:nvSpPr>
          <p:spPr bwMode="auto">
            <a:xfrm>
              <a:off x="2016" y="1344"/>
              <a:ext cx="1728" cy="0"/>
            </a:xfrm>
            <a:prstGeom prst="line">
              <a:avLst/>
            </a:prstGeom>
            <a:noFill/>
            <a:ln w="28575">
              <a:solidFill>
                <a:srgbClr val="33CC33"/>
              </a:solidFill>
              <a:round/>
              <a:headEnd/>
              <a:tailEnd/>
            </a:ln>
          </p:spPr>
          <p:txBody>
            <a:bodyPr wrap="none" anchor="ctr"/>
            <a:lstStyle/>
            <a:p>
              <a:endParaRPr lang="en-US"/>
            </a:p>
          </p:txBody>
        </p:sp>
        <p:sp>
          <p:nvSpPr>
            <p:cNvPr id="7" name="Line 5"/>
            <p:cNvSpPr>
              <a:spLocks noChangeShapeType="1"/>
            </p:cNvSpPr>
            <p:nvPr/>
          </p:nvSpPr>
          <p:spPr bwMode="auto">
            <a:xfrm>
              <a:off x="2015" y="1510"/>
              <a:ext cx="1728" cy="0"/>
            </a:xfrm>
            <a:prstGeom prst="line">
              <a:avLst/>
            </a:prstGeom>
            <a:noFill/>
            <a:ln w="28575">
              <a:solidFill>
                <a:srgbClr val="33CC33"/>
              </a:solidFill>
              <a:round/>
              <a:headEnd/>
              <a:tailEnd/>
            </a:ln>
          </p:spPr>
          <p:txBody>
            <a:bodyPr wrap="none" anchor="ctr"/>
            <a:lstStyle/>
            <a:p>
              <a:endParaRPr lang="en-US"/>
            </a:p>
          </p:txBody>
        </p:sp>
        <p:sp>
          <p:nvSpPr>
            <p:cNvPr id="8" name="Line 6"/>
            <p:cNvSpPr>
              <a:spLocks noChangeShapeType="1"/>
            </p:cNvSpPr>
            <p:nvPr/>
          </p:nvSpPr>
          <p:spPr bwMode="auto">
            <a:xfrm>
              <a:off x="2014" y="1668"/>
              <a:ext cx="1728" cy="0"/>
            </a:xfrm>
            <a:prstGeom prst="line">
              <a:avLst/>
            </a:prstGeom>
            <a:noFill/>
            <a:ln w="28575">
              <a:solidFill>
                <a:srgbClr val="33CC33"/>
              </a:solidFill>
              <a:round/>
              <a:headEnd/>
              <a:tailEnd/>
            </a:ln>
          </p:spPr>
          <p:txBody>
            <a:bodyPr wrap="none" anchor="ctr"/>
            <a:lstStyle/>
            <a:p>
              <a:endParaRPr lang="en-US"/>
            </a:p>
          </p:txBody>
        </p:sp>
        <p:sp>
          <p:nvSpPr>
            <p:cNvPr id="9" name="Line 7"/>
            <p:cNvSpPr>
              <a:spLocks noChangeShapeType="1"/>
            </p:cNvSpPr>
            <p:nvPr/>
          </p:nvSpPr>
          <p:spPr bwMode="auto">
            <a:xfrm>
              <a:off x="2009" y="1835"/>
              <a:ext cx="1728" cy="0"/>
            </a:xfrm>
            <a:prstGeom prst="line">
              <a:avLst/>
            </a:prstGeom>
            <a:noFill/>
            <a:ln w="28575">
              <a:solidFill>
                <a:srgbClr val="33CC33"/>
              </a:solidFill>
              <a:round/>
              <a:headEnd/>
              <a:tailEnd/>
            </a:ln>
          </p:spPr>
          <p:txBody>
            <a:bodyPr wrap="none" anchor="ctr"/>
            <a:lstStyle/>
            <a:p>
              <a:endParaRPr lang="en-US"/>
            </a:p>
          </p:txBody>
        </p:sp>
        <p:sp>
          <p:nvSpPr>
            <p:cNvPr id="10" name="Line 8"/>
            <p:cNvSpPr>
              <a:spLocks noChangeShapeType="1"/>
            </p:cNvSpPr>
            <p:nvPr/>
          </p:nvSpPr>
          <p:spPr bwMode="auto">
            <a:xfrm>
              <a:off x="2008" y="2001"/>
              <a:ext cx="1728" cy="0"/>
            </a:xfrm>
            <a:prstGeom prst="line">
              <a:avLst/>
            </a:prstGeom>
            <a:noFill/>
            <a:ln w="28575">
              <a:solidFill>
                <a:srgbClr val="33CC33"/>
              </a:solidFill>
              <a:round/>
              <a:headEnd/>
              <a:tailEnd/>
            </a:ln>
          </p:spPr>
          <p:txBody>
            <a:bodyPr wrap="none" anchor="ctr"/>
            <a:lstStyle/>
            <a:p>
              <a:endParaRPr lang="en-US"/>
            </a:p>
          </p:txBody>
        </p:sp>
        <p:sp>
          <p:nvSpPr>
            <p:cNvPr id="11" name="Line 9"/>
            <p:cNvSpPr>
              <a:spLocks noChangeShapeType="1"/>
            </p:cNvSpPr>
            <p:nvPr/>
          </p:nvSpPr>
          <p:spPr bwMode="auto">
            <a:xfrm>
              <a:off x="2012" y="2154"/>
              <a:ext cx="1728" cy="0"/>
            </a:xfrm>
            <a:prstGeom prst="line">
              <a:avLst/>
            </a:prstGeom>
            <a:noFill/>
            <a:ln w="28575">
              <a:solidFill>
                <a:srgbClr val="33CC33"/>
              </a:solidFill>
              <a:round/>
              <a:headEnd/>
              <a:tailEnd/>
            </a:ln>
          </p:spPr>
          <p:txBody>
            <a:bodyPr wrap="none" anchor="ctr"/>
            <a:lstStyle/>
            <a:p>
              <a:endParaRPr lang="en-US"/>
            </a:p>
          </p:txBody>
        </p:sp>
        <p:sp>
          <p:nvSpPr>
            <p:cNvPr id="12" name="Line 10"/>
            <p:cNvSpPr>
              <a:spLocks noChangeShapeType="1"/>
            </p:cNvSpPr>
            <p:nvPr/>
          </p:nvSpPr>
          <p:spPr bwMode="auto">
            <a:xfrm>
              <a:off x="2015" y="2321"/>
              <a:ext cx="1728" cy="0"/>
            </a:xfrm>
            <a:prstGeom prst="line">
              <a:avLst/>
            </a:prstGeom>
            <a:noFill/>
            <a:ln w="28575">
              <a:solidFill>
                <a:srgbClr val="33CC33"/>
              </a:solidFill>
              <a:round/>
              <a:headEnd/>
              <a:tailEnd/>
            </a:ln>
          </p:spPr>
          <p:txBody>
            <a:bodyPr wrap="none" anchor="ctr"/>
            <a:lstStyle/>
            <a:p>
              <a:endParaRPr lang="en-US"/>
            </a:p>
          </p:txBody>
        </p:sp>
        <p:sp>
          <p:nvSpPr>
            <p:cNvPr id="13" name="Line 11"/>
            <p:cNvSpPr>
              <a:spLocks noChangeShapeType="1"/>
            </p:cNvSpPr>
            <p:nvPr/>
          </p:nvSpPr>
          <p:spPr bwMode="auto">
            <a:xfrm>
              <a:off x="2014" y="2487"/>
              <a:ext cx="1728" cy="0"/>
            </a:xfrm>
            <a:prstGeom prst="line">
              <a:avLst/>
            </a:prstGeom>
            <a:noFill/>
            <a:ln w="28575">
              <a:solidFill>
                <a:srgbClr val="33CC33"/>
              </a:solidFill>
              <a:round/>
              <a:headEnd/>
              <a:tailEnd/>
            </a:ln>
          </p:spPr>
          <p:txBody>
            <a:bodyPr wrap="none" anchor="ctr"/>
            <a:lstStyle/>
            <a:p>
              <a:endParaRPr lang="en-US"/>
            </a:p>
          </p:txBody>
        </p:sp>
        <p:sp>
          <p:nvSpPr>
            <p:cNvPr id="14" name="Line 12"/>
            <p:cNvSpPr>
              <a:spLocks noChangeShapeType="1"/>
            </p:cNvSpPr>
            <p:nvPr/>
          </p:nvSpPr>
          <p:spPr bwMode="auto">
            <a:xfrm>
              <a:off x="2013" y="2653"/>
              <a:ext cx="1728" cy="0"/>
            </a:xfrm>
            <a:prstGeom prst="line">
              <a:avLst/>
            </a:prstGeom>
            <a:noFill/>
            <a:ln w="28575">
              <a:solidFill>
                <a:srgbClr val="33CC33"/>
              </a:solidFill>
              <a:round/>
              <a:headEnd/>
              <a:tailEnd/>
            </a:ln>
          </p:spPr>
          <p:txBody>
            <a:bodyPr wrap="none" anchor="ctr"/>
            <a:lstStyle/>
            <a:p>
              <a:endParaRPr lang="en-US"/>
            </a:p>
          </p:txBody>
        </p:sp>
        <p:sp>
          <p:nvSpPr>
            <p:cNvPr id="15" name="Line 13"/>
            <p:cNvSpPr>
              <a:spLocks noChangeShapeType="1"/>
            </p:cNvSpPr>
            <p:nvPr/>
          </p:nvSpPr>
          <p:spPr bwMode="auto">
            <a:xfrm>
              <a:off x="2017" y="2802"/>
              <a:ext cx="1728" cy="0"/>
            </a:xfrm>
            <a:prstGeom prst="line">
              <a:avLst/>
            </a:prstGeom>
            <a:noFill/>
            <a:ln w="28575">
              <a:solidFill>
                <a:srgbClr val="33CC33"/>
              </a:solidFill>
              <a:round/>
              <a:headEnd/>
              <a:tailEnd/>
            </a:ln>
          </p:spPr>
          <p:txBody>
            <a:bodyPr wrap="none" anchor="ctr"/>
            <a:lstStyle/>
            <a:p>
              <a:endParaRPr lang="en-US"/>
            </a:p>
          </p:txBody>
        </p:sp>
        <p:sp>
          <p:nvSpPr>
            <p:cNvPr id="16" name="Line 14"/>
            <p:cNvSpPr>
              <a:spLocks noChangeShapeType="1"/>
            </p:cNvSpPr>
            <p:nvPr/>
          </p:nvSpPr>
          <p:spPr bwMode="auto">
            <a:xfrm>
              <a:off x="2016" y="2976"/>
              <a:ext cx="1728" cy="0"/>
            </a:xfrm>
            <a:prstGeom prst="line">
              <a:avLst/>
            </a:prstGeom>
            <a:noFill/>
            <a:ln w="28575">
              <a:solidFill>
                <a:srgbClr val="33CC33"/>
              </a:solidFill>
              <a:round/>
              <a:headEnd/>
              <a:tailEnd/>
            </a:ln>
          </p:spPr>
          <p:txBody>
            <a:bodyPr wrap="none" anchor="ctr"/>
            <a:lstStyle/>
            <a:p>
              <a:endParaRPr lang="en-US"/>
            </a:p>
          </p:txBody>
        </p:sp>
        <p:sp>
          <p:nvSpPr>
            <p:cNvPr id="17" name="Line 15"/>
            <p:cNvSpPr>
              <a:spLocks noChangeShapeType="1"/>
            </p:cNvSpPr>
            <p:nvPr/>
          </p:nvSpPr>
          <p:spPr bwMode="auto">
            <a:xfrm>
              <a:off x="2021" y="1344"/>
              <a:ext cx="0" cy="1632"/>
            </a:xfrm>
            <a:prstGeom prst="line">
              <a:avLst/>
            </a:prstGeom>
            <a:noFill/>
            <a:ln w="28575">
              <a:solidFill>
                <a:srgbClr val="33CC33"/>
              </a:solidFill>
              <a:round/>
              <a:headEnd/>
              <a:tailEnd/>
            </a:ln>
          </p:spPr>
          <p:txBody>
            <a:bodyPr wrap="none" anchor="ctr"/>
            <a:lstStyle/>
            <a:p>
              <a:endParaRPr lang="en-US"/>
            </a:p>
          </p:txBody>
        </p:sp>
        <p:sp>
          <p:nvSpPr>
            <p:cNvPr id="18" name="Line 16"/>
            <p:cNvSpPr>
              <a:spLocks noChangeShapeType="1"/>
            </p:cNvSpPr>
            <p:nvPr/>
          </p:nvSpPr>
          <p:spPr bwMode="auto">
            <a:xfrm>
              <a:off x="2187" y="1347"/>
              <a:ext cx="0" cy="1632"/>
            </a:xfrm>
            <a:prstGeom prst="line">
              <a:avLst/>
            </a:prstGeom>
            <a:noFill/>
            <a:ln w="28575">
              <a:solidFill>
                <a:srgbClr val="33CC33"/>
              </a:solidFill>
              <a:round/>
              <a:headEnd/>
              <a:tailEnd/>
            </a:ln>
          </p:spPr>
          <p:txBody>
            <a:bodyPr wrap="none" anchor="ctr"/>
            <a:lstStyle/>
            <a:p>
              <a:endParaRPr lang="en-US"/>
            </a:p>
          </p:txBody>
        </p:sp>
        <p:sp>
          <p:nvSpPr>
            <p:cNvPr id="19" name="Line 17"/>
            <p:cNvSpPr>
              <a:spLocks noChangeShapeType="1"/>
            </p:cNvSpPr>
            <p:nvPr/>
          </p:nvSpPr>
          <p:spPr bwMode="auto">
            <a:xfrm>
              <a:off x="2349" y="1351"/>
              <a:ext cx="0" cy="1632"/>
            </a:xfrm>
            <a:prstGeom prst="line">
              <a:avLst/>
            </a:prstGeom>
            <a:noFill/>
            <a:ln w="28575">
              <a:solidFill>
                <a:srgbClr val="33CC33"/>
              </a:solidFill>
              <a:round/>
              <a:headEnd/>
              <a:tailEnd/>
            </a:ln>
          </p:spPr>
          <p:txBody>
            <a:bodyPr wrap="none" anchor="ctr"/>
            <a:lstStyle/>
            <a:p>
              <a:endParaRPr lang="en-US"/>
            </a:p>
          </p:txBody>
        </p:sp>
        <p:sp>
          <p:nvSpPr>
            <p:cNvPr id="20" name="Line 18"/>
            <p:cNvSpPr>
              <a:spLocks noChangeShapeType="1"/>
            </p:cNvSpPr>
            <p:nvPr/>
          </p:nvSpPr>
          <p:spPr bwMode="auto">
            <a:xfrm>
              <a:off x="2529" y="1341"/>
              <a:ext cx="0" cy="1632"/>
            </a:xfrm>
            <a:prstGeom prst="line">
              <a:avLst/>
            </a:prstGeom>
            <a:noFill/>
            <a:ln w="28575">
              <a:solidFill>
                <a:srgbClr val="33CC33"/>
              </a:solidFill>
              <a:round/>
              <a:headEnd/>
              <a:tailEnd/>
            </a:ln>
          </p:spPr>
          <p:txBody>
            <a:bodyPr wrap="none" anchor="ctr"/>
            <a:lstStyle/>
            <a:p>
              <a:endParaRPr lang="en-US"/>
            </a:p>
          </p:txBody>
        </p:sp>
        <p:sp>
          <p:nvSpPr>
            <p:cNvPr id="21" name="Line 19"/>
            <p:cNvSpPr>
              <a:spLocks noChangeShapeType="1"/>
            </p:cNvSpPr>
            <p:nvPr/>
          </p:nvSpPr>
          <p:spPr bwMode="auto">
            <a:xfrm>
              <a:off x="2695" y="1345"/>
              <a:ext cx="0" cy="1632"/>
            </a:xfrm>
            <a:prstGeom prst="line">
              <a:avLst/>
            </a:prstGeom>
            <a:noFill/>
            <a:ln w="28575">
              <a:solidFill>
                <a:srgbClr val="33CC33"/>
              </a:solidFill>
              <a:round/>
              <a:headEnd/>
              <a:tailEnd/>
            </a:ln>
          </p:spPr>
          <p:txBody>
            <a:bodyPr wrap="none" anchor="ctr"/>
            <a:lstStyle/>
            <a:p>
              <a:endParaRPr lang="en-US"/>
            </a:p>
          </p:txBody>
        </p:sp>
        <p:sp>
          <p:nvSpPr>
            <p:cNvPr id="22" name="Line 20"/>
            <p:cNvSpPr>
              <a:spLocks noChangeShapeType="1"/>
            </p:cNvSpPr>
            <p:nvPr/>
          </p:nvSpPr>
          <p:spPr bwMode="auto">
            <a:xfrm>
              <a:off x="2862" y="1344"/>
              <a:ext cx="0" cy="1632"/>
            </a:xfrm>
            <a:prstGeom prst="line">
              <a:avLst/>
            </a:prstGeom>
            <a:noFill/>
            <a:ln w="28575">
              <a:solidFill>
                <a:srgbClr val="33CC33"/>
              </a:solidFill>
              <a:round/>
              <a:headEnd/>
              <a:tailEnd/>
            </a:ln>
          </p:spPr>
          <p:txBody>
            <a:bodyPr wrap="none" anchor="ctr"/>
            <a:lstStyle/>
            <a:p>
              <a:endParaRPr lang="en-US"/>
            </a:p>
          </p:txBody>
        </p:sp>
        <p:sp>
          <p:nvSpPr>
            <p:cNvPr id="23" name="Line 21"/>
            <p:cNvSpPr>
              <a:spLocks noChangeShapeType="1"/>
            </p:cNvSpPr>
            <p:nvPr/>
          </p:nvSpPr>
          <p:spPr bwMode="auto">
            <a:xfrm>
              <a:off x="3041" y="1356"/>
              <a:ext cx="0" cy="1632"/>
            </a:xfrm>
            <a:prstGeom prst="line">
              <a:avLst/>
            </a:prstGeom>
            <a:noFill/>
            <a:ln w="28575">
              <a:solidFill>
                <a:srgbClr val="33CC33"/>
              </a:solidFill>
              <a:round/>
              <a:headEnd/>
              <a:tailEnd/>
            </a:ln>
          </p:spPr>
          <p:txBody>
            <a:bodyPr wrap="none" anchor="ctr"/>
            <a:lstStyle/>
            <a:p>
              <a:endParaRPr lang="en-US"/>
            </a:p>
          </p:txBody>
        </p:sp>
        <p:sp>
          <p:nvSpPr>
            <p:cNvPr id="24" name="Line 22"/>
            <p:cNvSpPr>
              <a:spLocks noChangeShapeType="1"/>
            </p:cNvSpPr>
            <p:nvPr/>
          </p:nvSpPr>
          <p:spPr bwMode="auto">
            <a:xfrm>
              <a:off x="3207" y="1346"/>
              <a:ext cx="0" cy="1632"/>
            </a:xfrm>
            <a:prstGeom prst="line">
              <a:avLst/>
            </a:prstGeom>
            <a:noFill/>
            <a:ln w="28575">
              <a:solidFill>
                <a:srgbClr val="33CC33"/>
              </a:solidFill>
              <a:round/>
              <a:headEnd/>
              <a:tailEnd/>
            </a:ln>
          </p:spPr>
          <p:txBody>
            <a:bodyPr wrap="none" anchor="ctr"/>
            <a:lstStyle/>
            <a:p>
              <a:endParaRPr lang="en-US"/>
            </a:p>
          </p:txBody>
        </p:sp>
        <p:sp>
          <p:nvSpPr>
            <p:cNvPr id="25" name="Line 23"/>
            <p:cNvSpPr>
              <a:spLocks noChangeShapeType="1"/>
            </p:cNvSpPr>
            <p:nvPr/>
          </p:nvSpPr>
          <p:spPr bwMode="auto">
            <a:xfrm>
              <a:off x="3374" y="1350"/>
              <a:ext cx="0" cy="1632"/>
            </a:xfrm>
            <a:prstGeom prst="line">
              <a:avLst/>
            </a:prstGeom>
            <a:noFill/>
            <a:ln w="28575">
              <a:solidFill>
                <a:srgbClr val="33CC33"/>
              </a:solidFill>
              <a:round/>
              <a:headEnd/>
              <a:tailEnd/>
            </a:ln>
          </p:spPr>
          <p:txBody>
            <a:bodyPr wrap="none" anchor="ctr"/>
            <a:lstStyle/>
            <a:p>
              <a:endParaRPr lang="en-US"/>
            </a:p>
          </p:txBody>
        </p:sp>
        <p:sp>
          <p:nvSpPr>
            <p:cNvPr id="26" name="Line 24"/>
            <p:cNvSpPr>
              <a:spLocks noChangeShapeType="1"/>
            </p:cNvSpPr>
            <p:nvPr/>
          </p:nvSpPr>
          <p:spPr bwMode="auto">
            <a:xfrm>
              <a:off x="3554" y="1341"/>
              <a:ext cx="0" cy="1632"/>
            </a:xfrm>
            <a:prstGeom prst="line">
              <a:avLst/>
            </a:prstGeom>
            <a:noFill/>
            <a:ln w="28575">
              <a:solidFill>
                <a:srgbClr val="33CC33"/>
              </a:solidFill>
              <a:round/>
              <a:headEnd/>
              <a:tailEnd/>
            </a:ln>
          </p:spPr>
          <p:txBody>
            <a:bodyPr wrap="none" anchor="ctr"/>
            <a:lstStyle/>
            <a:p>
              <a:endParaRPr lang="en-US"/>
            </a:p>
          </p:txBody>
        </p:sp>
        <p:sp>
          <p:nvSpPr>
            <p:cNvPr id="27" name="Line 25"/>
            <p:cNvSpPr>
              <a:spLocks noChangeShapeType="1"/>
            </p:cNvSpPr>
            <p:nvPr/>
          </p:nvSpPr>
          <p:spPr bwMode="auto">
            <a:xfrm>
              <a:off x="3734" y="1348"/>
              <a:ext cx="0" cy="1632"/>
            </a:xfrm>
            <a:prstGeom prst="line">
              <a:avLst/>
            </a:prstGeom>
            <a:noFill/>
            <a:ln w="28575">
              <a:solidFill>
                <a:srgbClr val="33CC33"/>
              </a:solidFill>
              <a:round/>
              <a:headEnd/>
              <a:tailEnd/>
            </a:ln>
          </p:spPr>
          <p:txBody>
            <a:bodyPr wrap="none" anchor="ctr"/>
            <a:lstStyle/>
            <a:p>
              <a:endParaRPr lang="en-US"/>
            </a:p>
          </p:txBody>
        </p:sp>
      </p:grpSp>
      <p:sp>
        <p:nvSpPr>
          <p:cNvPr id="28" name="Line 26"/>
          <p:cNvSpPr>
            <a:spLocks noChangeShapeType="1"/>
          </p:cNvSpPr>
          <p:nvPr/>
        </p:nvSpPr>
        <p:spPr bwMode="auto">
          <a:xfrm>
            <a:off x="2971800" y="2438400"/>
            <a:ext cx="0" cy="2057400"/>
          </a:xfrm>
          <a:prstGeom prst="line">
            <a:avLst/>
          </a:prstGeom>
          <a:noFill/>
          <a:ln w="9525">
            <a:solidFill>
              <a:schemeClr val="tx1"/>
            </a:solidFill>
            <a:round/>
            <a:headEnd type="triangle" w="med" len="med"/>
            <a:tailEnd/>
          </a:ln>
        </p:spPr>
        <p:txBody>
          <a:bodyPr wrap="none" anchor="ctr"/>
          <a:lstStyle/>
          <a:p>
            <a:endParaRPr lang="en-US"/>
          </a:p>
        </p:txBody>
      </p:sp>
      <p:sp>
        <p:nvSpPr>
          <p:cNvPr id="29" name="Text Box 27"/>
          <p:cNvSpPr txBox="1">
            <a:spLocks noChangeArrowheads="1"/>
          </p:cNvSpPr>
          <p:nvPr/>
        </p:nvSpPr>
        <p:spPr bwMode="auto">
          <a:xfrm>
            <a:off x="1584325" y="2784475"/>
            <a:ext cx="1182688" cy="1187450"/>
          </a:xfrm>
          <a:prstGeom prst="rect">
            <a:avLst/>
          </a:prstGeom>
          <a:noFill/>
          <a:ln w="9525">
            <a:noFill/>
            <a:miter lim="800000"/>
            <a:headEnd/>
            <a:tailEnd/>
          </a:ln>
        </p:spPr>
        <p:txBody>
          <a:bodyPr wrap="none">
            <a:spAutoFit/>
          </a:bodyPr>
          <a:lstStyle/>
          <a:p>
            <a:pPr algn="ctr" eaLnBrk="0" hangingPunct="0"/>
            <a:r>
              <a:rPr lang="en-US"/>
              <a:t>Number</a:t>
            </a:r>
          </a:p>
          <a:p>
            <a:pPr algn="ctr" eaLnBrk="0" hangingPunct="0"/>
            <a:r>
              <a:rPr lang="en-US"/>
              <a:t>of </a:t>
            </a:r>
          </a:p>
          <a:p>
            <a:pPr algn="ctr" eaLnBrk="0" hangingPunct="0"/>
            <a:r>
              <a:rPr lang="en-US"/>
              <a:t>rows</a:t>
            </a:r>
          </a:p>
        </p:txBody>
      </p:sp>
      <p:sp>
        <p:nvSpPr>
          <p:cNvPr id="30" name="Line 28"/>
          <p:cNvSpPr>
            <a:spLocks noChangeShapeType="1"/>
          </p:cNvSpPr>
          <p:nvPr/>
        </p:nvSpPr>
        <p:spPr bwMode="auto">
          <a:xfrm>
            <a:off x="3276600" y="5029200"/>
            <a:ext cx="2514600" cy="0"/>
          </a:xfrm>
          <a:prstGeom prst="line">
            <a:avLst/>
          </a:prstGeom>
          <a:noFill/>
          <a:ln w="9525">
            <a:solidFill>
              <a:schemeClr val="tx1"/>
            </a:solidFill>
            <a:round/>
            <a:headEnd/>
            <a:tailEnd type="triangle" w="med" len="med"/>
          </a:ln>
        </p:spPr>
        <p:txBody>
          <a:bodyPr wrap="none" anchor="ctr"/>
          <a:lstStyle/>
          <a:p>
            <a:endParaRPr lang="en-US"/>
          </a:p>
        </p:txBody>
      </p:sp>
      <p:sp>
        <p:nvSpPr>
          <p:cNvPr id="31" name="Text Box 29"/>
          <p:cNvSpPr txBox="1">
            <a:spLocks noChangeArrowheads="1"/>
          </p:cNvSpPr>
          <p:nvPr/>
        </p:nvSpPr>
        <p:spPr bwMode="auto">
          <a:xfrm>
            <a:off x="3276600" y="5029200"/>
            <a:ext cx="2689225" cy="457200"/>
          </a:xfrm>
          <a:prstGeom prst="rect">
            <a:avLst/>
          </a:prstGeom>
          <a:noFill/>
          <a:ln w="9525">
            <a:noFill/>
            <a:miter lim="800000"/>
            <a:headEnd/>
            <a:tailEnd/>
          </a:ln>
        </p:spPr>
        <p:txBody>
          <a:bodyPr wrap="none">
            <a:spAutoFit/>
          </a:bodyPr>
          <a:lstStyle/>
          <a:p>
            <a:pPr eaLnBrk="0" hangingPunct="0"/>
            <a:r>
              <a:rPr lang="en-US"/>
              <a:t>Number of Columns</a:t>
            </a:r>
          </a:p>
        </p:txBody>
      </p:sp>
      <p:sp>
        <p:nvSpPr>
          <p:cNvPr id="32" name="Line 30"/>
          <p:cNvSpPr>
            <a:spLocks noChangeShapeType="1"/>
          </p:cNvSpPr>
          <p:nvPr/>
        </p:nvSpPr>
        <p:spPr bwMode="auto">
          <a:xfrm>
            <a:off x="3200400" y="4648200"/>
            <a:ext cx="0" cy="152400"/>
          </a:xfrm>
          <a:prstGeom prst="line">
            <a:avLst/>
          </a:prstGeom>
          <a:noFill/>
          <a:ln w="28575">
            <a:solidFill>
              <a:srgbClr val="FF0000"/>
            </a:solidFill>
            <a:round/>
            <a:headEnd/>
            <a:tailEnd/>
          </a:ln>
        </p:spPr>
        <p:txBody>
          <a:bodyPr wrap="none" anchor="ctr"/>
          <a:lstStyle/>
          <a:p>
            <a:endParaRPr lang="en-US"/>
          </a:p>
        </p:txBody>
      </p:sp>
      <p:sp>
        <p:nvSpPr>
          <p:cNvPr id="33" name="Line 31"/>
          <p:cNvSpPr>
            <a:spLocks noChangeShapeType="1"/>
          </p:cNvSpPr>
          <p:nvPr/>
        </p:nvSpPr>
        <p:spPr bwMode="auto">
          <a:xfrm>
            <a:off x="3124200" y="4724400"/>
            <a:ext cx="152400" cy="0"/>
          </a:xfrm>
          <a:prstGeom prst="line">
            <a:avLst/>
          </a:prstGeom>
          <a:noFill/>
          <a:ln w="28575">
            <a:solidFill>
              <a:srgbClr val="FF0000"/>
            </a:solidFill>
            <a:round/>
            <a:headEnd/>
            <a:tailEnd/>
          </a:ln>
        </p:spPr>
        <p:txBody>
          <a:bodyPr wrap="none" anchor="ctr"/>
          <a:lstStyle/>
          <a:p>
            <a:endParaRPr lang="en-US"/>
          </a:p>
        </p:txBody>
      </p:sp>
      <p:sp>
        <p:nvSpPr>
          <p:cNvPr id="34" name="Text Box 32"/>
          <p:cNvSpPr txBox="1">
            <a:spLocks noChangeArrowheads="1"/>
          </p:cNvSpPr>
          <p:nvPr/>
        </p:nvSpPr>
        <p:spPr bwMode="auto">
          <a:xfrm>
            <a:off x="2362200" y="4648200"/>
            <a:ext cx="904875" cy="457200"/>
          </a:xfrm>
          <a:prstGeom prst="rect">
            <a:avLst/>
          </a:prstGeom>
          <a:noFill/>
          <a:ln w="9525">
            <a:noFill/>
            <a:miter lim="800000"/>
            <a:headEnd/>
            <a:tailEnd/>
          </a:ln>
        </p:spPr>
        <p:txBody>
          <a:bodyPr wrap="none">
            <a:spAutoFit/>
          </a:bodyPr>
          <a:lstStyle/>
          <a:p>
            <a:pPr eaLnBrk="0" hangingPunct="0"/>
            <a:r>
              <a:rPr lang="en-US">
                <a:solidFill>
                  <a:srgbClr val="FF0000"/>
                </a:solidFill>
              </a:rPr>
              <a:t>(X,Y)</a:t>
            </a:r>
            <a:endParaRPr lang="en-US"/>
          </a:p>
        </p:txBody>
      </p:sp>
      <p:sp>
        <p:nvSpPr>
          <p:cNvPr id="35" name="Line 33"/>
          <p:cNvSpPr>
            <a:spLocks noChangeShapeType="1"/>
          </p:cNvSpPr>
          <p:nvPr/>
        </p:nvSpPr>
        <p:spPr bwMode="auto">
          <a:xfrm>
            <a:off x="5957888" y="2392363"/>
            <a:ext cx="228600" cy="0"/>
          </a:xfrm>
          <a:prstGeom prst="line">
            <a:avLst/>
          </a:prstGeom>
          <a:noFill/>
          <a:ln w="28575">
            <a:solidFill>
              <a:schemeClr val="accent2"/>
            </a:solidFill>
            <a:round/>
            <a:headEnd/>
            <a:tailEnd/>
          </a:ln>
        </p:spPr>
        <p:txBody>
          <a:bodyPr wrap="none" anchor="ctr"/>
          <a:lstStyle/>
          <a:p>
            <a:endParaRPr lang="en-US"/>
          </a:p>
        </p:txBody>
      </p:sp>
      <p:sp>
        <p:nvSpPr>
          <p:cNvPr id="36" name="Line 34"/>
          <p:cNvSpPr>
            <a:spLocks noChangeShapeType="1"/>
          </p:cNvSpPr>
          <p:nvPr/>
        </p:nvSpPr>
        <p:spPr bwMode="auto">
          <a:xfrm>
            <a:off x="5967413" y="2128838"/>
            <a:ext cx="228600" cy="0"/>
          </a:xfrm>
          <a:prstGeom prst="line">
            <a:avLst/>
          </a:prstGeom>
          <a:noFill/>
          <a:ln w="28575">
            <a:solidFill>
              <a:schemeClr val="accent2"/>
            </a:solidFill>
            <a:round/>
            <a:headEnd/>
            <a:tailEnd/>
          </a:ln>
        </p:spPr>
        <p:txBody>
          <a:bodyPr wrap="none" anchor="ctr"/>
          <a:lstStyle/>
          <a:p>
            <a:endParaRPr lang="en-US"/>
          </a:p>
        </p:txBody>
      </p:sp>
      <p:sp>
        <p:nvSpPr>
          <p:cNvPr id="37" name="Line 35"/>
          <p:cNvSpPr>
            <a:spLocks noChangeShapeType="1"/>
          </p:cNvSpPr>
          <p:nvPr/>
        </p:nvSpPr>
        <p:spPr bwMode="auto">
          <a:xfrm rot="16200000">
            <a:off x="5530850" y="1993900"/>
            <a:ext cx="228600" cy="0"/>
          </a:xfrm>
          <a:prstGeom prst="line">
            <a:avLst/>
          </a:prstGeom>
          <a:noFill/>
          <a:ln w="28575">
            <a:solidFill>
              <a:schemeClr val="accent2"/>
            </a:solidFill>
            <a:round/>
            <a:headEnd/>
            <a:tailEnd/>
          </a:ln>
        </p:spPr>
        <p:txBody>
          <a:bodyPr wrap="none" anchor="ctr"/>
          <a:lstStyle/>
          <a:p>
            <a:endParaRPr lang="en-US"/>
          </a:p>
        </p:txBody>
      </p:sp>
      <p:sp>
        <p:nvSpPr>
          <p:cNvPr id="38" name="Line 36"/>
          <p:cNvSpPr>
            <a:spLocks noChangeShapeType="1"/>
          </p:cNvSpPr>
          <p:nvPr/>
        </p:nvSpPr>
        <p:spPr bwMode="auto">
          <a:xfrm rot="16200000">
            <a:off x="5813425" y="1997075"/>
            <a:ext cx="228600" cy="0"/>
          </a:xfrm>
          <a:prstGeom prst="line">
            <a:avLst/>
          </a:prstGeom>
          <a:noFill/>
          <a:ln w="28575">
            <a:solidFill>
              <a:schemeClr val="accent2"/>
            </a:solidFill>
            <a:round/>
            <a:headEnd/>
            <a:tailEnd/>
          </a:ln>
        </p:spPr>
        <p:txBody>
          <a:bodyPr wrap="none" anchor="ctr"/>
          <a:lstStyle/>
          <a:p>
            <a:endParaRPr lang="en-US"/>
          </a:p>
        </p:txBody>
      </p:sp>
      <p:sp>
        <p:nvSpPr>
          <p:cNvPr id="39" name="Line 37"/>
          <p:cNvSpPr>
            <a:spLocks noChangeShapeType="1"/>
          </p:cNvSpPr>
          <p:nvPr/>
        </p:nvSpPr>
        <p:spPr bwMode="auto">
          <a:xfrm>
            <a:off x="5648325" y="1985963"/>
            <a:ext cx="274638" cy="3175"/>
          </a:xfrm>
          <a:prstGeom prst="line">
            <a:avLst/>
          </a:prstGeom>
          <a:noFill/>
          <a:ln w="9525">
            <a:solidFill>
              <a:schemeClr val="accent2"/>
            </a:solidFill>
            <a:round/>
            <a:headEnd type="triangle" w="med" len="med"/>
            <a:tailEnd type="triangle" w="med" len="med"/>
          </a:ln>
        </p:spPr>
        <p:txBody>
          <a:bodyPr wrap="none" anchor="ctr"/>
          <a:lstStyle/>
          <a:p>
            <a:endParaRPr lang="en-US"/>
          </a:p>
        </p:txBody>
      </p:sp>
      <p:sp>
        <p:nvSpPr>
          <p:cNvPr id="40" name="Line 38"/>
          <p:cNvSpPr>
            <a:spLocks noChangeShapeType="1"/>
          </p:cNvSpPr>
          <p:nvPr/>
        </p:nvSpPr>
        <p:spPr bwMode="auto">
          <a:xfrm rot="16200000">
            <a:off x="5943600" y="2259013"/>
            <a:ext cx="250825" cy="0"/>
          </a:xfrm>
          <a:prstGeom prst="line">
            <a:avLst/>
          </a:prstGeom>
          <a:noFill/>
          <a:ln w="9525">
            <a:solidFill>
              <a:schemeClr val="accent2"/>
            </a:solidFill>
            <a:round/>
            <a:headEnd type="triangle" w="med" len="med"/>
            <a:tailEnd type="triangle" w="med" len="med"/>
          </a:ln>
        </p:spPr>
        <p:txBody>
          <a:bodyPr wrap="none" anchor="ctr"/>
          <a:lstStyle/>
          <a:p>
            <a:endParaRPr lang="en-US"/>
          </a:p>
        </p:txBody>
      </p:sp>
      <p:sp>
        <p:nvSpPr>
          <p:cNvPr id="41" name="Text Box 39"/>
          <p:cNvSpPr txBox="1">
            <a:spLocks noChangeArrowheads="1"/>
          </p:cNvSpPr>
          <p:nvPr/>
        </p:nvSpPr>
        <p:spPr bwMode="auto">
          <a:xfrm>
            <a:off x="6248400" y="1981200"/>
            <a:ext cx="1239838" cy="457200"/>
          </a:xfrm>
          <a:prstGeom prst="rect">
            <a:avLst/>
          </a:prstGeom>
          <a:noFill/>
          <a:ln w="9525">
            <a:noFill/>
            <a:miter lim="800000"/>
            <a:headEnd/>
            <a:tailEnd/>
          </a:ln>
        </p:spPr>
        <p:txBody>
          <a:bodyPr wrap="none">
            <a:spAutoFit/>
          </a:bodyPr>
          <a:lstStyle/>
          <a:p>
            <a:pPr eaLnBrk="0" hangingPunct="0"/>
            <a:r>
              <a:rPr lang="en-US">
                <a:solidFill>
                  <a:schemeClr val="accent2"/>
                </a:solidFill>
              </a:rPr>
              <a:t>Cell size</a:t>
            </a:r>
          </a:p>
        </p:txBody>
      </p:sp>
      <p:sp>
        <p:nvSpPr>
          <p:cNvPr id="42" name="Rectangle 40" descr="Wide downward diagonal"/>
          <p:cNvSpPr>
            <a:spLocks noChangeArrowheads="1"/>
          </p:cNvSpPr>
          <p:nvPr/>
        </p:nvSpPr>
        <p:spPr bwMode="auto">
          <a:xfrm>
            <a:off x="5662613" y="4224338"/>
            <a:ext cx="247650" cy="214312"/>
          </a:xfrm>
          <a:prstGeom prst="rect">
            <a:avLst/>
          </a:prstGeom>
          <a:pattFill prst="wdDnDiag">
            <a:fgClr>
              <a:srgbClr val="FF6600"/>
            </a:fgClr>
            <a:bgClr>
              <a:srgbClr val="FFFFFF"/>
            </a:bgClr>
          </a:pattFill>
          <a:ln w="9525">
            <a:noFill/>
            <a:miter lim="800000"/>
            <a:headEnd/>
            <a:tailEnd/>
          </a:ln>
        </p:spPr>
        <p:txBody>
          <a:bodyPr wrap="none" anchor="ctr"/>
          <a:lstStyle/>
          <a:p>
            <a:endParaRPr lang="en-US"/>
          </a:p>
        </p:txBody>
      </p:sp>
      <p:sp>
        <p:nvSpPr>
          <p:cNvPr id="43" name="Text Box 41"/>
          <p:cNvSpPr txBox="1">
            <a:spLocks noChangeArrowheads="1"/>
          </p:cNvSpPr>
          <p:nvPr/>
        </p:nvSpPr>
        <p:spPr bwMode="auto">
          <a:xfrm>
            <a:off x="5867400" y="4114800"/>
            <a:ext cx="1987550" cy="457200"/>
          </a:xfrm>
          <a:prstGeom prst="rect">
            <a:avLst/>
          </a:prstGeom>
          <a:noFill/>
          <a:ln w="9525">
            <a:noFill/>
            <a:miter lim="800000"/>
            <a:headEnd/>
            <a:tailEnd/>
          </a:ln>
        </p:spPr>
        <p:txBody>
          <a:bodyPr wrap="none">
            <a:spAutoFit/>
          </a:bodyPr>
          <a:lstStyle/>
          <a:p>
            <a:pPr eaLnBrk="0" hangingPunct="0"/>
            <a:r>
              <a:rPr lang="en-US">
                <a:solidFill>
                  <a:srgbClr val="FF6600"/>
                </a:solidFill>
              </a:rPr>
              <a:t>NODATA cell</a:t>
            </a:r>
            <a:endParaRPr lang="en-US"/>
          </a:p>
        </p:txBody>
      </p:sp>
      <p:sp>
        <p:nvSpPr>
          <p:cNvPr id="44" name="Slide Number Placeholder 43"/>
          <p:cNvSpPr>
            <a:spLocks noGrp="1"/>
          </p:cNvSpPr>
          <p:nvPr>
            <p:ph type="sldNum" sz="quarter" idx="12"/>
          </p:nvPr>
        </p:nvSpPr>
        <p:spPr/>
        <p:txBody>
          <a:bodyPr/>
          <a:lstStyle/>
          <a:p>
            <a:fld id="{515FC477-0A05-4F3E-8EE9-E015C9089D56}" type="slidenum">
              <a:rPr lang="en-US" smtClean="0"/>
              <a:pPr/>
              <a:t>32</a:t>
            </a:fld>
            <a:endParaRPr lang="en-US"/>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t>Points as Cells</a:t>
            </a:r>
          </a:p>
        </p:txBody>
      </p:sp>
      <p:graphicFrame>
        <p:nvGraphicFramePr>
          <p:cNvPr id="4098" name="Object 3"/>
          <p:cNvGraphicFramePr>
            <a:graphicFrameLocks noChangeAspect="1"/>
          </p:cNvGraphicFramePr>
          <p:nvPr/>
        </p:nvGraphicFramePr>
        <p:xfrm>
          <a:off x="1143000" y="2514600"/>
          <a:ext cx="7296150" cy="3243263"/>
        </p:xfrm>
        <a:graphic>
          <a:graphicData uri="http://schemas.openxmlformats.org/presentationml/2006/ole">
            <mc:AlternateContent xmlns:mc="http://schemas.openxmlformats.org/markup-compatibility/2006">
              <mc:Choice xmlns:v="urn:schemas-microsoft-com:vml" Requires="v">
                <p:oleObj name="Picture" r:id="rId2" imgW="2553797" imgH="1136244" progId="Word.Picture.8">
                  <p:embed/>
                </p:oleObj>
              </mc:Choice>
              <mc:Fallback>
                <p:oleObj name="Picture" r:id="rId2" imgW="2553797" imgH="1136244"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7296150"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33</a:t>
            </a:fld>
            <a:endParaRPr lang="en-US"/>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Line as a Sequence of Cells</a:t>
            </a:r>
          </a:p>
        </p:txBody>
      </p:sp>
      <p:graphicFrame>
        <p:nvGraphicFramePr>
          <p:cNvPr id="5122" name="Object 3"/>
          <p:cNvGraphicFramePr>
            <a:graphicFrameLocks noChangeAspect="1"/>
          </p:cNvGraphicFramePr>
          <p:nvPr/>
        </p:nvGraphicFramePr>
        <p:xfrm>
          <a:off x="1143000" y="2286000"/>
          <a:ext cx="7239000" cy="3211513"/>
        </p:xfrm>
        <a:graphic>
          <a:graphicData uri="http://schemas.openxmlformats.org/presentationml/2006/ole">
            <mc:AlternateContent xmlns:mc="http://schemas.openxmlformats.org/markup-compatibility/2006">
              <mc:Choice xmlns:v="urn:schemas-microsoft-com:vml" Requires="v">
                <p:oleObj name="Document" r:id="rId2" imgW="2534400" imgH="1123920" progId="Word.Document.8">
                  <p:embed/>
                </p:oleObj>
              </mc:Choice>
              <mc:Fallback>
                <p:oleObj name="Document" r:id="rId2" imgW="2534400" imgH="11239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72390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34</a:t>
            </a:fld>
            <a:endParaRPr lang="en-US"/>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Polygon as a Zone of Cells</a:t>
            </a:r>
          </a:p>
        </p:txBody>
      </p:sp>
      <p:graphicFrame>
        <p:nvGraphicFramePr>
          <p:cNvPr id="6146" name="Object 3"/>
          <p:cNvGraphicFramePr>
            <a:graphicFrameLocks noChangeAspect="1"/>
          </p:cNvGraphicFramePr>
          <p:nvPr/>
        </p:nvGraphicFramePr>
        <p:xfrm>
          <a:off x="1447800" y="2895600"/>
          <a:ext cx="6781800" cy="3073400"/>
        </p:xfrm>
        <a:graphic>
          <a:graphicData uri="http://schemas.openxmlformats.org/presentationml/2006/ole">
            <mc:AlternateContent xmlns:mc="http://schemas.openxmlformats.org/markup-compatibility/2006">
              <mc:Choice xmlns:v="urn:schemas-microsoft-com:vml" Requires="v">
                <p:oleObj name="Document" r:id="rId2" imgW="2543760" imgH="1152360" progId="Word.Document.8">
                  <p:embed/>
                </p:oleObj>
              </mc:Choice>
              <mc:Fallback>
                <p:oleObj name="Document" r:id="rId2" imgW="2543760" imgH="115236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895600"/>
                        <a:ext cx="678180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35</a:t>
            </a:fld>
            <a:endParaRPr lang="en-US"/>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609600"/>
            <a:ext cx="7772400" cy="685800"/>
          </a:xfrm>
        </p:spPr>
        <p:txBody>
          <a:bodyPr>
            <a:normAutofit fontScale="90000"/>
          </a:bodyPr>
          <a:lstStyle/>
          <a:p>
            <a:pPr eaLnBrk="1" hangingPunct="1"/>
            <a:r>
              <a:rPr lang="en-US"/>
              <a:t>NODATA Cells</a:t>
            </a:r>
          </a:p>
        </p:txBody>
      </p:sp>
      <p:graphicFrame>
        <p:nvGraphicFramePr>
          <p:cNvPr id="7170" name="Object 3"/>
          <p:cNvGraphicFramePr>
            <a:graphicFrameLocks noChangeAspect="1"/>
          </p:cNvGraphicFramePr>
          <p:nvPr/>
        </p:nvGraphicFramePr>
        <p:xfrm>
          <a:off x="2465388" y="1295400"/>
          <a:ext cx="4065587" cy="5043488"/>
        </p:xfrm>
        <a:graphic>
          <a:graphicData uri="http://schemas.openxmlformats.org/presentationml/2006/ole">
            <mc:AlternateContent xmlns:mc="http://schemas.openxmlformats.org/markup-compatibility/2006">
              <mc:Choice xmlns:v="urn:schemas-microsoft-com:vml" Requires="v">
                <p:oleObj name="Document" r:id="rId2" imgW="1743840" imgH="2162160" progId="Word.Document.8">
                  <p:embed/>
                </p:oleObj>
              </mc:Choice>
              <mc:Fallback>
                <p:oleObj name="Document" r:id="rId2" imgW="1743840" imgH="216216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1295400"/>
                        <a:ext cx="4065587"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36</a:t>
            </a:fld>
            <a:endParaRPr lang="en-US"/>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Cell Networks</a:t>
            </a:r>
          </a:p>
        </p:txBody>
      </p:sp>
      <p:graphicFrame>
        <p:nvGraphicFramePr>
          <p:cNvPr id="8194" name="Object 3"/>
          <p:cNvGraphicFramePr>
            <a:graphicFrameLocks noChangeAspect="1"/>
          </p:cNvGraphicFramePr>
          <p:nvPr/>
        </p:nvGraphicFramePr>
        <p:xfrm>
          <a:off x="1066800" y="2286000"/>
          <a:ext cx="7134225" cy="3163888"/>
        </p:xfrm>
        <a:graphic>
          <a:graphicData uri="http://schemas.openxmlformats.org/presentationml/2006/ole">
            <mc:AlternateContent xmlns:mc="http://schemas.openxmlformats.org/markup-compatibility/2006">
              <mc:Choice xmlns:v="urn:schemas-microsoft-com:vml" Requires="v">
                <p:oleObj name="Document" r:id="rId2" imgW="2534400" imgH="1123920" progId="Word.Document.8">
                  <p:embed/>
                </p:oleObj>
              </mc:Choice>
              <mc:Fallback>
                <p:oleObj name="Document" r:id="rId2" imgW="2534400" imgH="11239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86000"/>
                        <a:ext cx="7134225"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37</a:t>
            </a:fld>
            <a:endParaRPr lang="en-US"/>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Grid Zones</a:t>
            </a:r>
          </a:p>
        </p:txBody>
      </p:sp>
      <p:graphicFrame>
        <p:nvGraphicFramePr>
          <p:cNvPr id="9218" name="Object 3"/>
          <p:cNvGraphicFramePr>
            <a:graphicFrameLocks noChangeAspect="1"/>
          </p:cNvGraphicFramePr>
          <p:nvPr/>
        </p:nvGraphicFramePr>
        <p:xfrm>
          <a:off x="2209800" y="1447800"/>
          <a:ext cx="5257800" cy="5137150"/>
        </p:xfrm>
        <a:graphic>
          <a:graphicData uri="http://schemas.openxmlformats.org/presentationml/2006/ole">
            <mc:AlternateContent xmlns:mc="http://schemas.openxmlformats.org/markup-compatibility/2006">
              <mc:Choice xmlns:v="urn:schemas-microsoft-com:vml" Requires="v">
                <p:oleObj name="Document" r:id="rId2" imgW="1686600" imgH="1647720" progId="Word.Document.8">
                  <p:embed/>
                </p:oleObj>
              </mc:Choice>
              <mc:Fallback>
                <p:oleObj name="Document" r:id="rId2" imgW="1686600" imgH="16477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447800"/>
                        <a:ext cx="5257800"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15FC477-0A05-4F3E-8EE9-E015C9089D56}" type="slidenum">
              <a:rPr lang="en-US" smtClean="0"/>
              <a:pPr/>
              <a:t>38</a:t>
            </a:fld>
            <a:endParaRPr lang="en-US"/>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t>Floating Point Grids</a:t>
            </a:r>
          </a:p>
        </p:txBody>
      </p:sp>
      <p:graphicFrame>
        <p:nvGraphicFramePr>
          <p:cNvPr id="10242" name="Object 3"/>
          <p:cNvGraphicFramePr>
            <a:graphicFrameLocks noChangeAspect="1"/>
          </p:cNvGraphicFramePr>
          <p:nvPr/>
        </p:nvGraphicFramePr>
        <p:xfrm>
          <a:off x="2667000" y="1676400"/>
          <a:ext cx="4191000" cy="4027488"/>
        </p:xfrm>
        <a:graphic>
          <a:graphicData uri="http://schemas.openxmlformats.org/presentationml/2006/ole">
            <mc:AlternateContent xmlns:mc="http://schemas.openxmlformats.org/markup-compatibility/2006">
              <mc:Choice xmlns:v="urn:schemas-microsoft-com:vml" Requires="v">
                <p:oleObj name="Document" r:id="rId2" imgW="1715040" imgH="1647720" progId="Word.Document.8">
                  <p:embed/>
                </p:oleObj>
              </mc:Choice>
              <mc:Fallback>
                <p:oleObj name="Document" r:id="rId2" imgW="1715040" imgH="16477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4191000" cy="402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Text Box 4"/>
          <p:cNvSpPr txBox="1">
            <a:spLocks noChangeArrowheads="1"/>
          </p:cNvSpPr>
          <p:nvPr/>
        </p:nvSpPr>
        <p:spPr bwMode="auto">
          <a:xfrm>
            <a:off x="381000" y="5715000"/>
            <a:ext cx="7396064" cy="369332"/>
          </a:xfrm>
          <a:prstGeom prst="rect">
            <a:avLst/>
          </a:prstGeom>
          <a:noFill/>
          <a:ln w="9525">
            <a:noFill/>
            <a:miter lim="800000"/>
            <a:headEnd/>
            <a:tailEnd/>
          </a:ln>
        </p:spPr>
        <p:txBody>
          <a:bodyPr wrap="none">
            <a:spAutoFit/>
          </a:bodyPr>
          <a:lstStyle/>
          <a:p>
            <a:pPr eaLnBrk="0" hangingPunct="0"/>
            <a:r>
              <a:rPr lang="en-US" dirty="0"/>
              <a:t>                     Continuous data surfaces using floating point or decimal numbers</a:t>
            </a:r>
          </a:p>
        </p:txBody>
      </p:sp>
      <p:sp>
        <p:nvSpPr>
          <p:cNvPr id="5" name="Slide Number Placeholder 4"/>
          <p:cNvSpPr>
            <a:spLocks noGrp="1"/>
          </p:cNvSpPr>
          <p:nvPr>
            <p:ph type="sldNum" sz="quarter" idx="12"/>
          </p:nvPr>
        </p:nvSpPr>
        <p:spPr/>
        <p:txBody>
          <a:bodyPr/>
          <a:lstStyle/>
          <a:p>
            <a:fld id="{515FC477-0A05-4F3E-8EE9-E015C9089D56}" type="slidenum">
              <a:rPr lang="en-US" smtClean="0"/>
              <a:pPr/>
              <a:t>39</a:t>
            </a:fld>
            <a:endParaRPr 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Real life examples</a:t>
            </a:r>
          </a:p>
        </p:txBody>
      </p:sp>
      <p:sp>
        <p:nvSpPr>
          <p:cNvPr id="5" name="AutoShape 2"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475" y="990600"/>
            <a:ext cx="2752725" cy="5181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609600" y="1676400"/>
            <a:ext cx="4876800" cy="3046988"/>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en-US" sz="2600" dirty="0"/>
              <a:t>A passenger bus /car fallen in accident may need to transmit message to nearby hospital for medical help.</a:t>
            </a:r>
          </a:p>
          <a:p>
            <a:pPr marL="457200" indent="-457200" algn="just">
              <a:spcBef>
                <a:spcPts val="600"/>
              </a:spcBef>
              <a:spcAft>
                <a:spcPts val="600"/>
              </a:spcAft>
              <a:buFont typeface="Arial" panose="020B0604020202020204" pitchFamily="34" charset="0"/>
              <a:buChar char="•"/>
            </a:pPr>
            <a:r>
              <a:rPr lang="en-US" sz="2600" dirty="0"/>
              <a:t>The hospital may need to identify his location to bring him to the hospital</a:t>
            </a:r>
          </a:p>
        </p:txBody>
      </p:sp>
      <p:sp>
        <p:nvSpPr>
          <p:cNvPr id="8" name="Slide Number Placeholder 7"/>
          <p:cNvSpPr>
            <a:spLocks noGrp="1"/>
          </p:cNvSpPr>
          <p:nvPr>
            <p:ph type="sldNum" sz="quarter" idx="12"/>
          </p:nvPr>
        </p:nvSpPr>
        <p:spPr/>
        <p:txBody>
          <a:bodyPr/>
          <a:lstStyle/>
          <a:p>
            <a:fld id="{515FC477-0A05-4F3E-8EE9-E015C9089D56}" type="slidenum">
              <a:rPr lang="en-US" smtClean="0"/>
              <a:pPr/>
              <a:t>4</a:t>
            </a:fld>
            <a:endParaRPr lang="en-US"/>
          </a:p>
        </p:txBody>
      </p:sp>
    </p:spTree>
    <p:custDataLst>
      <p:tags r:id="rId1"/>
    </p:custDataLst>
    <p:extLst>
      <p:ext uri="{BB962C8B-B14F-4D97-AF65-F5344CB8AC3E}">
        <p14:creationId xmlns:p14="http://schemas.microsoft.com/office/powerpoint/2010/main" val="113938947"/>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609600"/>
            <a:ext cx="8001000" cy="1371600"/>
          </a:xfrm>
        </p:spPr>
        <p:txBody>
          <a:bodyPr/>
          <a:lstStyle/>
          <a:p>
            <a:pPr eaLnBrk="1" hangingPunct="1"/>
            <a:r>
              <a:rPr lang="en-US" sz="4000"/>
              <a:t>Value attribute table for categorical (integer) grid data</a:t>
            </a:r>
          </a:p>
        </p:txBody>
      </p:sp>
      <p:graphicFrame>
        <p:nvGraphicFramePr>
          <p:cNvPr id="11266" name="Object 3"/>
          <p:cNvGraphicFramePr>
            <a:graphicFrameLocks noChangeAspect="1"/>
          </p:cNvGraphicFramePr>
          <p:nvPr/>
        </p:nvGraphicFramePr>
        <p:xfrm>
          <a:off x="1219200" y="2514600"/>
          <a:ext cx="6935788" cy="3162300"/>
        </p:xfrm>
        <a:graphic>
          <a:graphicData uri="http://schemas.openxmlformats.org/presentationml/2006/ole">
            <mc:AlternateContent xmlns:mc="http://schemas.openxmlformats.org/markup-compatibility/2006">
              <mc:Choice xmlns:v="urn:schemas-microsoft-com:vml" Requires="v">
                <p:oleObj name="Document" r:id="rId2" imgW="4115520" imgH="1876320" progId="Word.Document.8">
                  <p:embed/>
                </p:oleObj>
              </mc:Choice>
              <mc:Fallback>
                <p:oleObj name="Document" r:id="rId2" imgW="4115520" imgH="187632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14600"/>
                        <a:ext cx="6935788"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4"/>
          <p:cNvSpPr txBox="1">
            <a:spLocks noChangeArrowheads="1"/>
          </p:cNvSpPr>
          <p:nvPr/>
        </p:nvSpPr>
        <p:spPr bwMode="auto">
          <a:xfrm>
            <a:off x="2514600" y="5867400"/>
            <a:ext cx="4514850" cy="641350"/>
          </a:xfrm>
          <a:prstGeom prst="rect">
            <a:avLst/>
          </a:prstGeom>
          <a:noFill/>
          <a:ln w="9525">
            <a:noFill/>
            <a:miter lim="800000"/>
            <a:headEnd/>
            <a:tailEnd/>
          </a:ln>
        </p:spPr>
        <p:txBody>
          <a:bodyPr wrap="none">
            <a:spAutoFit/>
          </a:bodyPr>
          <a:lstStyle/>
          <a:p>
            <a:pPr eaLnBrk="0" hangingPunct="0"/>
            <a:r>
              <a:rPr lang="en-US" sz="3600">
                <a:solidFill>
                  <a:srgbClr val="FF3300"/>
                </a:solidFill>
              </a:rPr>
              <a:t>Attributes of grid zones</a:t>
            </a:r>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pPr/>
              <a:t>40</a:t>
            </a:fld>
            <a:endParaRPr lang="en-US"/>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696200" cy="914400"/>
          </a:xfrm>
        </p:spPr>
        <p:txBody>
          <a:bodyPr>
            <a:normAutofit/>
          </a:bodyPr>
          <a:lstStyle/>
          <a:p>
            <a:r>
              <a:rPr lang="en-US" sz="3200" dirty="0"/>
              <a:t>Raster data model with layers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553200" cy="3962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515FC477-0A05-4F3E-8EE9-E015C9089D56}" type="slidenum">
              <a:rPr lang="en-US" smtClean="0"/>
              <a:pPr/>
              <a:t>41</a:t>
            </a:fld>
            <a:endParaRPr lang="en-US"/>
          </a:p>
        </p:txBody>
      </p:sp>
    </p:spTree>
    <p:extLst>
      <p:ext uri="{BB962C8B-B14F-4D97-AF65-F5344CB8AC3E}">
        <p14:creationId xmlns:p14="http://schemas.microsoft.com/office/powerpoint/2010/main" val="302129971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696200" cy="914400"/>
          </a:xfrm>
        </p:spPr>
        <p:txBody>
          <a:bodyPr>
            <a:normAutofit/>
          </a:bodyPr>
          <a:lstStyle/>
          <a:p>
            <a:r>
              <a:rPr lang="en-US" sz="3200" dirty="0">
                <a:latin typeface="Arial"/>
                <a:cs typeface="Arial"/>
              </a:rPr>
              <a:t>Difference between Vector &amp; Raster Data</a:t>
            </a:r>
          </a:p>
        </p:txBody>
      </p:sp>
      <p:sp>
        <p:nvSpPr>
          <p:cNvPr id="4" name="Rectangle 3077"/>
          <p:cNvSpPr txBox="1">
            <a:spLocks noChangeArrowheads="1"/>
          </p:cNvSpPr>
          <p:nvPr/>
        </p:nvSpPr>
        <p:spPr>
          <a:xfrm>
            <a:off x="727074" y="1600200"/>
            <a:ext cx="4225925" cy="5029200"/>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600" b="1" dirty="0">
                <a:latin typeface="Arial"/>
                <a:cs typeface="Arial"/>
              </a:rPr>
              <a:t>Raster data model</a:t>
            </a:r>
            <a:endParaRPr lang="en-US" sz="2600" dirty="0">
              <a:latin typeface="Arial"/>
              <a:cs typeface="Arial"/>
            </a:endParaRPr>
          </a:p>
          <a:p>
            <a:pPr lvl="1">
              <a:lnSpc>
                <a:spcPct val="110000"/>
              </a:lnSpc>
              <a:spcBef>
                <a:spcPts val="600"/>
              </a:spcBef>
              <a:spcAft>
                <a:spcPts val="600"/>
              </a:spcAft>
              <a:defRPr/>
            </a:pPr>
            <a:r>
              <a:rPr lang="en-US" sz="1700" dirty="0"/>
              <a:t>location is referenced by a grid of cells in a rectangular array (matrix)</a:t>
            </a:r>
          </a:p>
          <a:p>
            <a:pPr lvl="1">
              <a:lnSpc>
                <a:spcPct val="110000"/>
              </a:lnSpc>
              <a:spcBef>
                <a:spcPts val="600"/>
              </a:spcBef>
              <a:spcAft>
                <a:spcPts val="600"/>
              </a:spcAft>
              <a:defRPr/>
            </a:pPr>
            <a:r>
              <a:rPr lang="en-US" sz="1700" dirty="0"/>
              <a:t>attribute is represented as a single value for that cell</a:t>
            </a:r>
          </a:p>
          <a:p>
            <a:pPr lvl="1">
              <a:lnSpc>
                <a:spcPct val="110000"/>
              </a:lnSpc>
              <a:spcBef>
                <a:spcPts val="600"/>
              </a:spcBef>
              <a:spcAft>
                <a:spcPts val="600"/>
              </a:spcAft>
              <a:defRPr/>
            </a:pPr>
            <a:r>
              <a:rPr lang="en-US" sz="1700" dirty="0"/>
              <a:t>much data comes in  this form </a:t>
            </a:r>
          </a:p>
          <a:p>
            <a:pPr lvl="2">
              <a:defRPr/>
            </a:pPr>
            <a:r>
              <a:rPr lang="en-US" sz="1500" dirty="0"/>
              <a:t>images from remote sensing (LANDSAT, SPOT)</a:t>
            </a:r>
          </a:p>
          <a:p>
            <a:pPr lvl="2">
              <a:defRPr/>
            </a:pPr>
            <a:r>
              <a:rPr lang="en-US" sz="1500" dirty="0"/>
              <a:t>scanned maps</a:t>
            </a:r>
          </a:p>
          <a:p>
            <a:pPr lvl="2">
              <a:defRPr/>
            </a:pPr>
            <a:r>
              <a:rPr lang="en-US" sz="1500" dirty="0"/>
              <a:t>elevation data from USGS</a:t>
            </a:r>
          </a:p>
          <a:p>
            <a:pPr lvl="1">
              <a:defRPr/>
            </a:pPr>
            <a:r>
              <a:rPr lang="en-US" sz="1700" dirty="0"/>
              <a:t>best for continuous features:</a:t>
            </a:r>
          </a:p>
          <a:p>
            <a:pPr lvl="2">
              <a:defRPr/>
            </a:pPr>
            <a:r>
              <a:rPr lang="en-US" sz="1500" dirty="0"/>
              <a:t>elevation</a:t>
            </a:r>
          </a:p>
          <a:p>
            <a:pPr lvl="2">
              <a:defRPr/>
            </a:pPr>
            <a:r>
              <a:rPr lang="en-US" sz="1500" dirty="0"/>
              <a:t>temperature</a:t>
            </a:r>
          </a:p>
          <a:p>
            <a:pPr lvl="2">
              <a:defRPr/>
            </a:pPr>
            <a:r>
              <a:rPr lang="en-US" sz="1500" dirty="0"/>
              <a:t>soil type</a:t>
            </a:r>
          </a:p>
          <a:p>
            <a:pPr lvl="2">
              <a:defRPr/>
            </a:pPr>
            <a:r>
              <a:rPr lang="en-US" sz="1500" dirty="0"/>
              <a:t>land use</a:t>
            </a:r>
          </a:p>
        </p:txBody>
      </p:sp>
      <p:sp>
        <p:nvSpPr>
          <p:cNvPr id="5" name="Rectangle 3078"/>
          <p:cNvSpPr txBox="1">
            <a:spLocks noChangeArrowheads="1"/>
          </p:cNvSpPr>
          <p:nvPr/>
        </p:nvSpPr>
        <p:spPr>
          <a:xfrm>
            <a:off x="4927600" y="1752600"/>
            <a:ext cx="4038600" cy="4800600"/>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defRPr/>
            </a:pPr>
            <a:r>
              <a:rPr lang="en-US" b="1" dirty="0">
                <a:latin typeface="Arial"/>
                <a:cs typeface="Arial"/>
              </a:rPr>
              <a:t>Vector data model</a:t>
            </a:r>
            <a:endParaRPr lang="en-US" dirty="0">
              <a:latin typeface="Arial"/>
              <a:cs typeface="Arial"/>
            </a:endParaRPr>
          </a:p>
          <a:p>
            <a:pPr lvl="1">
              <a:spcBef>
                <a:spcPts val="600"/>
              </a:spcBef>
              <a:spcAft>
                <a:spcPts val="600"/>
              </a:spcAft>
              <a:defRPr/>
            </a:pPr>
            <a:r>
              <a:rPr lang="en-US" sz="1700" dirty="0"/>
              <a:t>location referenced by </a:t>
            </a:r>
            <a:r>
              <a:rPr lang="en-US" sz="1700" dirty="0" err="1"/>
              <a:t>x,y</a:t>
            </a:r>
            <a:r>
              <a:rPr lang="en-US" sz="1700" dirty="0"/>
              <a:t> coordinates, which can be linked to form lines and polygons</a:t>
            </a:r>
          </a:p>
          <a:p>
            <a:pPr lvl="1">
              <a:spcBef>
                <a:spcPts val="600"/>
              </a:spcBef>
              <a:spcAft>
                <a:spcPts val="600"/>
              </a:spcAft>
              <a:defRPr/>
            </a:pPr>
            <a:r>
              <a:rPr lang="en-US" sz="1700" dirty="0"/>
              <a:t>attributes referenced through unique ID number to tables</a:t>
            </a:r>
          </a:p>
          <a:p>
            <a:pPr lvl="1">
              <a:spcBef>
                <a:spcPts val="600"/>
              </a:spcBef>
              <a:spcAft>
                <a:spcPts val="600"/>
              </a:spcAft>
              <a:defRPr/>
            </a:pPr>
            <a:r>
              <a:rPr lang="en-US" sz="1700" dirty="0"/>
              <a:t>much data comes in this form</a:t>
            </a:r>
          </a:p>
          <a:p>
            <a:pPr lvl="2">
              <a:spcBef>
                <a:spcPts val="600"/>
              </a:spcBef>
              <a:spcAft>
                <a:spcPts val="600"/>
              </a:spcAft>
              <a:defRPr/>
            </a:pPr>
            <a:r>
              <a:rPr lang="en-US" sz="1500" dirty="0"/>
              <a:t>census data (tabular)</a:t>
            </a:r>
          </a:p>
          <a:p>
            <a:pPr lvl="1">
              <a:spcBef>
                <a:spcPts val="600"/>
              </a:spcBef>
              <a:spcAft>
                <a:spcPts val="600"/>
              </a:spcAft>
              <a:defRPr/>
            </a:pPr>
            <a:r>
              <a:rPr lang="en-US" sz="1700" dirty="0"/>
              <a:t>best for features with discrete boundaries</a:t>
            </a:r>
          </a:p>
          <a:p>
            <a:pPr lvl="2">
              <a:spcBef>
                <a:spcPts val="600"/>
              </a:spcBef>
              <a:defRPr/>
            </a:pPr>
            <a:r>
              <a:rPr lang="en-US" sz="1500" dirty="0"/>
              <a:t>property lines</a:t>
            </a:r>
          </a:p>
          <a:p>
            <a:pPr lvl="2">
              <a:spcBef>
                <a:spcPts val="600"/>
              </a:spcBef>
              <a:defRPr/>
            </a:pPr>
            <a:r>
              <a:rPr lang="en-US" sz="1500" dirty="0"/>
              <a:t>political boundaries</a:t>
            </a:r>
          </a:p>
          <a:p>
            <a:pPr lvl="2">
              <a:spcBef>
                <a:spcPts val="600"/>
              </a:spcBef>
              <a:defRPr/>
            </a:pPr>
            <a:r>
              <a:rPr lang="en-US" sz="1500" dirty="0"/>
              <a:t>transportation</a:t>
            </a:r>
          </a:p>
        </p:txBody>
      </p:sp>
      <p:sp>
        <p:nvSpPr>
          <p:cNvPr id="6" name="Slide Number Placeholder 5"/>
          <p:cNvSpPr>
            <a:spLocks noGrp="1"/>
          </p:cNvSpPr>
          <p:nvPr>
            <p:ph type="sldNum" sz="quarter" idx="12"/>
          </p:nvPr>
        </p:nvSpPr>
        <p:spPr/>
        <p:txBody>
          <a:bodyPr/>
          <a:lstStyle/>
          <a:p>
            <a:fld id="{515FC477-0A05-4F3E-8EE9-E015C9089D56}" type="slidenum">
              <a:rPr lang="en-US" smtClean="0"/>
              <a:pPr/>
              <a:t>42</a:t>
            </a:fld>
            <a:endParaRPr lang="en-US"/>
          </a:p>
        </p:txBody>
      </p:sp>
    </p:spTree>
    <p:extLst>
      <p:ext uri="{BB962C8B-B14F-4D97-AF65-F5344CB8AC3E}">
        <p14:creationId xmlns:p14="http://schemas.microsoft.com/office/powerpoint/2010/main" val="873315688"/>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latin typeface="Arial"/>
                <a:cs typeface="Arial"/>
              </a:rPr>
              <a:t>Geospatial Access Control Models</a:t>
            </a:r>
          </a:p>
        </p:txBody>
      </p:sp>
      <p:sp>
        <p:nvSpPr>
          <p:cNvPr id="3" name="Content Placeholder 2"/>
          <p:cNvSpPr>
            <a:spLocks noGrp="1"/>
          </p:cNvSpPr>
          <p:nvPr>
            <p:ph idx="1"/>
          </p:nvPr>
        </p:nvSpPr>
        <p:spPr>
          <a:xfrm>
            <a:off x="1143000" y="1371600"/>
            <a:ext cx="7772400" cy="4297363"/>
          </a:xfrm>
        </p:spPr>
        <p:txBody>
          <a:bodyPr>
            <a:normAutofit/>
          </a:bodyPr>
          <a:lstStyle/>
          <a:p>
            <a:pPr>
              <a:spcBef>
                <a:spcPts val="1200"/>
              </a:spcBef>
              <a:spcAft>
                <a:spcPts val="1200"/>
              </a:spcAft>
            </a:pPr>
            <a:r>
              <a:rPr lang="en-US" sz="2600" dirty="0">
                <a:latin typeface="+mj-lt"/>
                <a:cs typeface="Arial"/>
              </a:rPr>
              <a:t>Geospatial Data Authorization Model (</a:t>
            </a:r>
            <a:r>
              <a:rPr lang="en-US" sz="2600" dirty="0">
                <a:solidFill>
                  <a:srgbClr val="FF0000"/>
                </a:solidFill>
                <a:latin typeface="+mj-lt"/>
                <a:cs typeface="Arial"/>
              </a:rPr>
              <a:t>image</a:t>
            </a:r>
            <a:r>
              <a:rPr lang="en-US" sz="2600" dirty="0">
                <a:latin typeface="+mj-lt"/>
                <a:cs typeface="Arial"/>
              </a:rPr>
              <a:t>)</a:t>
            </a:r>
          </a:p>
          <a:p>
            <a:pPr>
              <a:spcBef>
                <a:spcPts val="1200"/>
              </a:spcBef>
              <a:spcAft>
                <a:spcPts val="1200"/>
              </a:spcAft>
            </a:pPr>
            <a:r>
              <a:rPr lang="en-US" sz="2600" dirty="0">
                <a:latin typeface="+mj-lt"/>
                <a:cs typeface="Arial"/>
              </a:rPr>
              <a:t>Geospatial Role Based Access Control Model</a:t>
            </a:r>
          </a:p>
          <a:p>
            <a:pPr>
              <a:spcBef>
                <a:spcPts val="1200"/>
              </a:spcBef>
              <a:spcAft>
                <a:spcPts val="1200"/>
              </a:spcAft>
            </a:pPr>
            <a:r>
              <a:rPr lang="en-US" sz="2600" dirty="0">
                <a:latin typeface="+mj-lt"/>
                <a:cs typeface="Arial"/>
              </a:rPr>
              <a:t>Location Based Access Control Model</a:t>
            </a:r>
          </a:p>
          <a:p>
            <a:pPr>
              <a:spcBef>
                <a:spcPts val="1200"/>
              </a:spcBef>
              <a:spcAft>
                <a:spcPts val="1200"/>
              </a:spcAft>
            </a:pPr>
            <a:r>
              <a:rPr lang="en-US" sz="2600" dirty="0">
                <a:latin typeface="+mj-lt"/>
                <a:cs typeface="Arial"/>
              </a:rPr>
              <a:t>Geospatial Web Access Control</a:t>
            </a:r>
          </a:p>
        </p:txBody>
      </p:sp>
      <p:sp>
        <p:nvSpPr>
          <p:cNvPr id="4" name="Slide Number Placeholder 3"/>
          <p:cNvSpPr>
            <a:spLocks noGrp="1"/>
          </p:cNvSpPr>
          <p:nvPr>
            <p:ph type="sldNum" sz="quarter" idx="12"/>
          </p:nvPr>
        </p:nvSpPr>
        <p:spPr/>
        <p:txBody>
          <a:bodyPr/>
          <a:lstStyle/>
          <a:p>
            <a:fld id="{515FC477-0A05-4F3E-8EE9-E015C9089D56}" type="slidenum">
              <a:rPr lang="en-US" smtClean="0"/>
              <a:pPr/>
              <a:t>43</a:t>
            </a:fld>
            <a:endParaRPr lang="en-US"/>
          </a:p>
        </p:txBody>
      </p:sp>
    </p:spTree>
    <p:extLst>
      <p:ext uri="{BB962C8B-B14F-4D97-AF65-F5344CB8AC3E}">
        <p14:creationId xmlns:p14="http://schemas.microsoft.com/office/powerpoint/2010/main" val="1244521014"/>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14400"/>
          </a:xfrm>
        </p:spPr>
        <p:txBody>
          <a:bodyPr>
            <a:normAutofit/>
          </a:bodyPr>
          <a:lstStyle/>
          <a:p>
            <a:pPr marL="0" indent="0"/>
            <a:r>
              <a:rPr lang="en-US" sz="3200" dirty="0">
                <a:latin typeface="Arial"/>
                <a:cs typeface="Arial"/>
              </a:rPr>
              <a:t>Geospatial Data Authorization Model (</a:t>
            </a:r>
            <a:r>
              <a:rPr lang="en-US" sz="3200" dirty="0">
                <a:solidFill>
                  <a:srgbClr val="FF0000"/>
                </a:solidFill>
                <a:latin typeface="Arial"/>
                <a:cs typeface="Arial"/>
              </a:rPr>
              <a:t>Image</a:t>
            </a:r>
            <a:r>
              <a:rPr lang="en-US" sz="3200" dirty="0">
                <a:latin typeface="Arial"/>
                <a:cs typeface="Arial"/>
              </a:rPr>
              <a:t>)</a:t>
            </a:r>
          </a:p>
        </p:txBody>
      </p:sp>
      <p:sp>
        <p:nvSpPr>
          <p:cNvPr id="3" name="Content Placeholder 2"/>
          <p:cNvSpPr>
            <a:spLocks noGrp="1"/>
          </p:cNvSpPr>
          <p:nvPr>
            <p:ph idx="1"/>
          </p:nvPr>
        </p:nvSpPr>
        <p:spPr>
          <a:xfrm>
            <a:off x="762000" y="1371600"/>
            <a:ext cx="8153400" cy="5334000"/>
          </a:xfrm>
        </p:spPr>
        <p:txBody>
          <a:bodyPr>
            <a:normAutofit/>
          </a:bodyPr>
          <a:lstStyle/>
          <a:p>
            <a:pPr algn="just">
              <a:lnSpc>
                <a:spcPct val="110000"/>
              </a:lnSpc>
              <a:spcBef>
                <a:spcPts val="600"/>
              </a:spcBef>
              <a:spcAft>
                <a:spcPts val="600"/>
              </a:spcAft>
            </a:pPr>
            <a:r>
              <a:rPr lang="en-US" sz="2600" dirty="0"/>
              <a:t>In Geospatial web service, information  that are presented on images (maps) are delivered to the users with the help of web technology and other image processing Applications.</a:t>
            </a:r>
          </a:p>
          <a:p>
            <a:pPr algn="just">
              <a:lnSpc>
                <a:spcPct val="110000"/>
              </a:lnSpc>
              <a:spcBef>
                <a:spcPts val="600"/>
              </a:spcBef>
              <a:spcAft>
                <a:spcPts val="600"/>
              </a:spcAft>
            </a:pPr>
            <a:endParaRPr lang="en-US" sz="2600" dirty="0"/>
          </a:p>
          <a:p>
            <a:pPr algn="just">
              <a:lnSpc>
                <a:spcPct val="110000"/>
              </a:lnSpc>
              <a:spcBef>
                <a:spcPts val="600"/>
              </a:spcBef>
              <a:spcAft>
                <a:spcPts val="600"/>
              </a:spcAft>
            </a:pPr>
            <a:r>
              <a:rPr lang="en-US" sz="2600" dirty="0"/>
              <a:t>This model presents an authorization process that allows the right image information after processing goes to the right hand.</a:t>
            </a:r>
            <a:endParaRPr lang="en-US" sz="2600" b="1" dirty="0"/>
          </a:p>
        </p:txBody>
      </p:sp>
      <p:sp>
        <p:nvSpPr>
          <p:cNvPr id="4" name="Slide Number Placeholder 3"/>
          <p:cNvSpPr>
            <a:spLocks noGrp="1"/>
          </p:cNvSpPr>
          <p:nvPr>
            <p:ph type="sldNum" sz="quarter" idx="12"/>
          </p:nvPr>
        </p:nvSpPr>
        <p:spPr/>
        <p:txBody>
          <a:bodyPr/>
          <a:lstStyle/>
          <a:p>
            <a:fld id="{515FC477-0A05-4F3E-8EE9-E015C9089D56}" type="slidenum">
              <a:rPr lang="en-US" smtClean="0"/>
              <a:pPr/>
              <a:t>44</a:t>
            </a:fld>
            <a:endParaRPr lang="en-US"/>
          </a:p>
        </p:txBody>
      </p:sp>
    </p:spTree>
    <p:extLst>
      <p:ext uri="{BB962C8B-B14F-4D97-AF65-F5344CB8AC3E}">
        <p14:creationId xmlns:p14="http://schemas.microsoft.com/office/powerpoint/2010/main" val="4068910783"/>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458200" cy="914400"/>
          </a:xfrm>
        </p:spPr>
        <p:txBody>
          <a:bodyPr>
            <a:normAutofit/>
          </a:bodyPr>
          <a:lstStyle/>
          <a:p>
            <a:pPr marL="0" indent="0"/>
            <a:r>
              <a:rPr lang="en-US" sz="3200" dirty="0">
                <a:latin typeface="Arial"/>
                <a:cs typeface="Arial"/>
              </a:rPr>
              <a:t>Geospatial Data Authorization Model (</a:t>
            </a:r>
            <a:r>
              <a:rPr lang="en-US" sz="3200" dirty="0">
                <a:solidFill>
                  <a:srgbClr val="FF0000"/>
                </a:solidFill>
                <a:latin typeface="Arial"/>
                <a:cs typeface="Arial"/>
              </a:rPr>
              <a:t>Image</a:t>
            </a:r>
            <a:r>
              <a:rPr lang="en-US" sz="3200" dirty="0">
                <a:latin typeface="Arial"/>
                <a:cs typeface="Arial"/>
              </a:rPr>
              <a:t>)</a:t>
            </a:r>
          </a:p>
        </p:txBody>
      </p:sp>
      <p:pic>
        <p:nvPicPr>
          <p:cNvPr id="5" name="Picture 4"/>
          <p:cNvPicPr>
            <a:picLocks noChangeAspect="1"/>
          </p:cNvPicPr>
          <p:nvPr/>
        </p:nvPicPr>
        <p:blipFill>
          <a:blip r:embed="rId2"/>
          <a:stretch>
            <a:fillRect/>
          </a:stretch>
        </p:blipFill>
        <p:spPr>
          <a:xfrm rot="16200000">
            <a:off x="1866900" y="497085"/>
            <a:ext cx="5406630" cy="6858000"/>
          </a:xfrm>
          <a:prstGeom prst="rect">
            <a:avLst/>
          </a:prstGeom>
        </p:spPr>
      </p:pic>
      <p:sp>
        <p:nvSpPr>
          <p:cNvPr id="4" name="Slide Number Placeholder 3"/>
          <p:cNvSpPr>
            <a:spLocks noGrp="1"/>
          </p:cNvSpPr>
          <p:nvPr>
            <p:ph type="sldNum" sz="quarter" idx="12"/>
          </p:nvPr>
        </p:nvSpPr>
        <p:spPr/>
        <p:txBody>
          <a:bodyPr/>
          <a:lstStyle/>
          <a:p>
            <a:fld id="{515FC477-0A05-4F3E-8EE9-E015C9089D56}" type="slidenum">
              <a:rPr lang="en-US" smtClean="0"/>
              <a:pPr/>
              <a:t>45</a:t>
            </a:fld>
            <a:endParaRPr lang="en-US"/>
          </a:p>
        </p:txBody>
      </p:sp>
    </p:spTree>
    <p:extLst>
      <p:ext uri="{BB962C8B-B14F-4D97-AF65-F5344CB8AC3E}">
        <p14:creationId xmlns:p14="http://schemas.microsoft.com/office/powerpoint/2010/main" val="3172859408"/>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458200" cy="914400"/>
          </a:xfrm>
        </p:spPr>
        <p:txBody>
          <a:bodyPr>
            <a:normAutofit/>
          </a:bodyPr>
          <a:lstStyle/>
          <a:p>
            <a:pPr marL="0" indent="0"/>
            <a:r>
              <a:rPr lang="en-US" sz="3200" dirty="0">
                <a:latin typeface="Arial"/>
                <a:cs typeface="Arial"/>
              </a:rPr>
              <a:t>Geospatial Data Authorization Model (</a:t>
            </a:r>
            <a:r>
              <a:rPr lang="en-US" sz="3200" dirty="0">
                <a:solidFill>
                  <a:srgbClr val="FF0000"/>
                </a:solidFill>
                <a:latin typeface="Arial"/>
                <a:cs typeface="Arial"/>
              </a:rPr>
              <a:t>Image</a:t>
            </a:r>
            <a:r>
              <a:rPr lang="en-US" sz="3200" dirty="0">
                <a:latin typeface="Arial"/>
                <a:cs typeface="Arial"/>
              </a:rPr>
              <a:t>)</a:t>
            </a:r>
          </a:p>
        </p:txBody>
      </p:sp>
      <p:sp>
        <p:nvSpPr>
          <p:cNvPr id="3" name="Content Placeholder 2"/>
          <p:cNvSpPr>
            <a:spLocks noGrp="1"/>
          </p:cNvSpPr>
          <p:nvPr>
            <p:ph idx="1"/>
          </p:nvPr>
        </p:nvSpPr>
        <p:spPr>
          <a:xfrm>
            <a:off x="762000" y="1371600"/>
            <a:ext cx="8153400" cy="5334000"/>
          </a:xfrm>
        </p:spPr>
        <p:txBody>
          <a:bodyPr>
            <a:normAutofit/>
          </a:bodyPr>
          <a:lstStyle/>
          <a:p>
            <a:pPr>
              <a:lnSpc>
                <a:spcPct val="110000"/>
              </a:lnSpc>
              <a:spcBef>
                <a:spcPts val="600"/>
              </a:spcBef>
              <a:spcAft>
                <a:spcPts val="600"/>
              </a:spcAft>
            </a:pPr>
            <a:r>
              <a:rPr lang="en-US" sz="2800" b="1" dirty="0"/>
              <a:t>Geo-temporal policy</a:t>
            </a:r>
            <a:r>
              <a:rPr lang="en-US" sz="2800" dirty="0"/>
              <a:t> that governs the access rights of the geospatial subjects to the geospatial objects.</a:t>
            </a:r>
          </a:p>
          <a:p>
            <a:pPr>
              <a:lnSpc>
                <a:spcPct val="110000"/>
              </a:lnSpc>
              <a:spcBef>
                <a:spcPts val="600"/>
              </a:spcBef>
              <a:spcAft>
                <a:spcPts val="600"/>
              </a:spcAft>
            </a:pPr>
            <a:r>
              <a:rPr lang="en-US" sz="2800" dirty="0"/>
              <a:t>Geospatial </a:t>
            </a:r>
            <a:r>
              <a:rPr lang="en-US" sz="2800" b="1" dirty="0"/>
              <a:t>Role</a:t>
            </a:r>
            <a:r>
              <a:rPr lang="en-US" sz="2800" dirty="0"/>
              <a:t> defined as per the Geo-temporal policy.</a:t>
            </a:r>
          </a:p>
          <a:p>
            <a:pPr>
              <a:lnSpc>
                <a:spcPct val="110000"/>
              </a:lnSpc>
              <a:spcBef>
                <a:spcPts val="600"/>
              </a:spcBef>
              <a:spcAft>
                <a:spcPts val="600"/>
              </a:spcAft>
            </a:pPr>
            <a:r>
              <a:rPr lang="en-US" sz="2800" dirty="0"/>
              <a:t>Geospatial </a:t>
            </a:r>
            <a:r>
              <a:rPr lang="en-US" sz="2800" b="1" dirty="0"/>
              <a:t>Subject</a:t>
            </a:r>
          </a:p>
          <a:p>
            <a:pPr>
              <a:lnSpc>
                <a:spcPct val="110000"/>
              </a:lnSpc>
              <a:spcBef>
                <a:spcPts val="600"/>
              </a:spcBef>
              <a:spcAft>
                <a:spcPts val="600"/>
              </a:spcAft>
            </a:pPr>
            <a:r>
              <a:rPr lang="en-US" sz="2800" dirty="0"/>
              <a:t>Geospatial </a:t>
            </a:r>
            <a:r>
              <a:rPr lang="en-US" sz="2800" b="1" dirty="0"/>
              <a:t>Object</a:t>
            </a:r>
          </a:p>
          <a:p>
            <a:pPr>
              <a:lnSpc>
                <a:spcPct val="110000"/>
              </a:lnSpc>
              <a:spcBef>
                <a:spcPts val="600"/>
              </a:spcBef>
              <a:spcAft>
                <a:spcPts val="600"/>
              </a:spcAft>
            </a:pPr>
            <a:r>
              <a:rPr lang="en-US" sz="2800" dirty="0"/>
              <a:t>Geospatial </a:t>
            </a:r>
            <a:r>
              <a:rPr lang="en-US" sz="2800" b="1" dirty="0"/>
              <a:t>Permission</a:t>
            </a:r>
          </a:p>
          <a:p>
            <a:pPr>
              <a:lnSpc>
                <a:spcPct val="110000"/>
              </a:lnSpc>
              <a:spcBef>
                <a:spcPts val="600"/>
              </a:spcBef>
              <a:spcAft>
                <a:spcPts val="600"/>
              </a:spcAft>
            </a:pPr>
            <a:r>
              <a:rPr lang="en-US" sz="2800" b="1" dirty="0"/>
              <a:t>Evaluation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46</a:t>
            </a:fld>
            <a:endParaRPr lang="en-US"/>
          </a:p>
        </p:txBody>
      </p:sp>
    </p:spTree>
    <p:extLst>
      <p:ext uri="{BB962C8B-B14F-4D97-AF65-F5344CB8AC3E}">
        <p14:creationId xmlns:p14="http://schemas.microsoft.com/office/powerpoint/2010/main" val="4055630266"/>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pPr marL="0" indent="0"/>
            <a:r>
              <a:rPr lang="en-US" sz="3200" dirty="0"/>
              <a:t>Geospatial Data Authorization Model</a:t>
            </a:r>
          </a:p>
        </p:txBody>
      </p:sp>
      <p:sp>
        <p:nvSpPr>
          <p:cNvPr id="3" name="Content Placeholder 2"/>
          <p:cNvSpPr>
            <a:spLocks noGrp="1"/>
          </p:cNvSpPr>
          <p:nvPr>
            <p:ph idx="1"/>
          </p:nvPr>
        </p:nvSpPr>
        <p:spPr>
          <a:xfrm>
            <a:off x="457200" y="1295400"/>
            <a:ext cx="8458200" cy="5334000"/>
          </a:xfrm>
        </p:spPr>
        <p:txBody>
          <a:bodyPr>
            <a:normAutofit/>
          </a:bodyPr>
          <a:lstStyle/>
          <a:p>
            <a:pPr>
              <a:lnSpc>
                <a:spcPct val="110000"/>
              </a:lnSpc>
              <a:spcBef>
                <a:spcPts val="600"/>
              </a:spcBef>
              <a:spcAft>
                <a:spcPts val="600"/>
              </a:spcAft>
            </a:pPr>
            <a:r>
              <a:rPr lang="en-US" sz="3000" b="1" dirty="0" err="1"/>
              <a:t>Spatio</a:t>
            </a:r>
            <a:r>
              <a:rPr lang="en-US" sz="3000" b="1" dirty="0"/>
              <a:t>-temporal policies(</a:t>
            </a:r>
            <a:r>
              <a:rPr lang="en-US" sz="2400" b="1" dirty="0">
                <a:solidFill>
                  <a:srgbClr val="FF0000"/>
                </a:solidFill>
              </a:rPr>
              <a:t>image</a:t>
            </a:r>
            <a:r>
              <a:rPr lang="en-US" sz="3000" b="1" dirty="0"/>
              <a:t>):</a:t>
            </a:r>
            <a:endParaRPr lang="en-US" dirty="0"/>
          </a:p>
          <a:p>
            <a:pPr lvl="1">
              <a:lnSpc>
                <a:spcPct val="110000"/>
              </a:lnSpc>
              <a:spcBef>
                <a:spcPts val="600"/>
              </a:spcBef>
              <a:spcAft>
                <a:spcPts val="600"/>
              </a:spcAft>
            </a:pPr>
            <a:r>
              <a:rPr lang="en-US" sz="2000" b="1" i="1" dirty="0"/>
              <a:t>P</a:t>
            </a:r>
            <a:r>
              <a:rPr lang="en-US" sz="2000" b="1" dirty="0"/>
              <a:t>1:</a:t>
            </a:r>
            <a:r>
              <a:rPr lang="en-US" sz="2000" dirty="0"/>
              <a:t> All users(</a:t>
            </a:r>
            <a:r>
              <a:rPr lang="en-US" sz="2000" b="1" dirty="0"/>
              <a:t>Subjects</a:t>
            </a:r>
            <a:r>
              <a:rPr lang="en-US" sz="2000" dirty="0"/>
              <a:t>) can view 10 meter or lower resolution images (</a:t>
            </a:r>
            <a:r>
              <a:rPr lang="en-US" sz="2000" b="1" dirty="0"/>
              <a:t>Objects</a:t>
            </a:r>
            <a:r>
              <a:rPr lang="en-US" sz="2000" dirty="0"/>
              <a:t>).</a:t>
            </a:r>
          </a:p>
          <a:p>
            <a:pPr lvl="1">
              <a:lnSpc>
                <a:spcPct val="110000"/>
              </a:lnSpc>
              <a:spcBef>
                <a:spcPts val="600"/>
              </a:spcBef>
              <a:spcAft>
                <a:spcPts val="600"/>
              </a:spcAft>
            </a:pPr>
            <a:r>
              <a:rPr lang="en-US" sz="2000" b="1" i="1" dirty="0"/>
              <a:t>P</a:t>
            </a:r>
            <a:r>
              <a:rPr lang="en-US" sz="2000" b="1" dirty="0"/>
              <a:t>2:</a:t>
            </a:r>
            <a:r>
              <a:rPr lang="en-US" sz="2000" dirty="0"/>
              <a:t> 1 meter resolution images of the parcel located in ”120 James Street, Newark, New Jersey” can be accessed only by the current owner of this parcel.</a:t>
            </a:r>
          </a:p>
          <a:p>
            <a:pPr lvl="1">
              <a:lnSpc>
                <a:spcPct val="110000"/>
              </a:lnSpc>
              <a:spcBef>
                <a:spcPts val="600"/>
              </a:spcBef>
              <a:spcAft>
                <a:spcPts val="600"/>
              </a:spcAft>
            </a:pPr>
            <a:r>
              <a:rPr lang="en-US" sz="2000" b="1" i="1" dirty="0"/>
              <a:t>P</a:t>
            </a:r>
            <a:r>
              <a:rPr lang="en-US" sz="2000" b="1" dirty="0"/>
              <a:t>3:</a:t>
            </a:r>
            <a:r>
              <a:rPr lang="en-US" sz="2000" dirty="0"/>
              <a:t> Only military personnel positioned in Afghanistan can zoom-in to 1 meter resolution images over Afghanistan captured after September 11, 2001.</a:t>
            </a:r>
          </a:p>
          <a:p>
            <a:pPr lvl="1">
              <a:lnSpc>
                <a:spcPct val="110000"/>
              </a:lnSpc>
              <a:spcBef>
                <a:spcPts val="600"/>
              </a:spcBef>
              <a:spcAft>
                <a:spcPts val="600"/>
              </a:spcAft>
            </a:pPr>
            <a:r>
              <a:rPr lang="en-US" sz="2000" b="1" dirty="0"/>
              <a:t>P4:</a:t>
            </a:r>
            <a:r>
              <a:rPr lang="en-US" sz="2000" dirty="0"/>
              <a:t> The police officers positioned in Bergen County are allowed to access 1 meter resolution images of the nuclear power plant located at [-81.37227, 28.54623].</a:t>
            </a:r>
          </a:p>
        </p:txBody>
      </p:sp>
      <p:sp>
        <p:nvSpPr>
          <p:cNvPr id="4" name="Slide Number Placeholder 3"/>
          <p:cNvSpPr>
            <a:spLocks noGrp="1"/>
          </p:cNvSpPr>
          <p:nvPr>
            <p:ph type="sldNum" sz="quarter" idx="12"/>
          </p:nvPr>
        </p:nvSpPr>
        <p:spPr/>
        <p:txBody>
          <a:bodyPr/>
          <a:lstStyle/>
          <a:p>
            <a:fld id="{515FC477-0A05-4F3E-8EE9-E015C9089D56}" type="slidenum">
              <a:rPr lang="en-US" smtClean="0"/>
              <a:pPr/>
              <a:t>47</a:t>
            </a:fld>
            <a:endParaRPr lang="en-US"/>
          </a:p>
        </p:txBody>
      </p:sp>
    </p:spTree>
    <p:extLst>
      <p:ext uri="{BB962C8B-B14F-4D97-AF65-F5344CB8AC3E}">
        <p14:creationId xmlns:p14="http://schemas.microsoft.com/office/powerpoint/2010/main" val="1437386242"/>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Geospatial Data Authorization Model</a:t>
            </a:r>
          </a:p>
        </p:txBody>
      </p:sp>
      <p:sp>
        <p:nvSpPr>
          <p:cNvPr id="4" name="Content Placeholder 3"/>
          <p:cNvSpPr>
            <a:spLocks noGrp="1"/>
          </p:cNvSpPr>
          <p:nvPr>
            <p:ph idx="1"/>
          </p:nvPr>
        </p:nvSpPr>
        <p:spPr>
          <a:xfrm>
            <a:off x="914400" y="1600200"/>
            <a:ext cx="8229600" cy="4297363"/>
          </a:xfrm>
        </p:spPr>
        <p:txBody>
          <a:bodyPr>
            <a:normAutofit/>
          </a:bodyPr>
          <a:lstStyle/>
          <a:p>
            <a:pPr marL="0" indent="0">
              <a:buNone/>
            </a:pPr>
            <a:r>
              <a:rPr lang="en-US" sz="2800" b="1" dirty="0"/>
              <a:t>Security and privacy policy specifications:</a:t>
            </a:r>
          </a:p>
          <a:p>
            <a:pPr>
              <a:lnSpc>
                <a:spcPct val="100000"/>
              </a:lnSpc>
              <a:spcBef>
                <a:spcPts val="600"/>
              </a:spcBef>
              <a:spcAft>
                <a:spcPts val="600"/>
              </a:spcAft>
            </a:pPr>
            <a:r>
              <a:rPr lang="en-US" sz="2400" dirty="0">
                <a:latin typeface="Arial"/>
                <a:cs typeface="Arial"/>
              </a:rPr>
              <a:t>Geographic coverage (area or extent)</a:t>
            </a:r>
          </a:p>
          <a:p>
            <a:pPr>
              <a:lnSpc>
                <a:spcPct val="100000"/>
              </a:lnSpc>
              <a:spcBef>
                <a:spcPts val="600"/>
              </a:spcBef>
              <a:spcAft>
                <a:spcPts val="600"/>
              </a:spcAft>
            </a:pPr>
            <a:r>
              <a:rPr lang="en-US" sz="2400" dirty="0">
                <a:latin typeface="Arial"/>
                <a:cs typeface="Arial"/>
              </a:rPr>
              <a:t>Thematic content within the area</a:t>
            </a:r>
          </a:p>
          <a:p>
            <a:pPr>
              <a:lnSpc>
                <a:spcPct val="100000"/>
              </a:lnSpc>
              <a:spcBef>
                <a:spcPts val="600"/>
              </a:spcBef>
              <a:spcAft>
                <a:spcPts val="600"/>
              </a:spcAft>
            </a:pPr>
            <a:r>
              <a:rPr lang="en-US" sz="2400" dirty="0">
                <a:latin typeface="Arial"/>
                <a:cs typeface="Arial"/>
              </a:rPr>
              <a:t>Zoom level of a particular location</a:t>
            </a:r>
          </a:p>
          <a:p>
            <a:pPr>
              <a:lnSpc>
                <a:spcPct val="100000"/>
              </a:lnSpc>
              <a:spcBef>
                <a:spcPts val="600"/>
              </a:spcBef>
              <a:spcAft>
                <a:spcPts val="600"/>
              </a:spcAft>
            </a:pPr>
            <a:r>
              <a:rPr lang="en-US" sz="2400" dirty="0">
                <a:latin typeface="Arial"/>
                <a:cs typeface="Arial"/>
              </a:rPr>
              <a:t>Temporal nature of the objects.</a:t>
            </a:r>
          </a:p>
          <a:p>
            <a:pPr>
              <a:lnSpc>
                <a:spcPct val="100000"/>
              </a:lnSpc>
              <a:spcBef>
                <a:spcPts val="600"/>
              </a:spcBef>
              <a:spcAft>
                <a:spcPts val="600"/>
              </a:spcAft>
            </a:pPr>
            <a:r>
              <a:rPr lang="en-US" sz="2400" dirty="0">
                <a:latin typeface="Arial"/>
                <a:cs typeface="Arial"/>
              </a:rPr>
              <a:t>Location of the requester/ his role within the area etc.</a:t>
            </a:r>
          </a:p>
        </p:txBody>
      </p:sp>
      <p:sp>
        <p:nvSpPr>
          <p:cNvPr id="5" name="Slide Number Placeholder 4"/>
          <p:cNvSpPr>
            <a:spLocks noGrp="1"/>
          </p:cNvSpPr>
          <p:nvPr>
            <p:ph type="sldNum" sz="quarter" idx="12"/>
          </p:nvPr>
        </p:nvSpPr>
        <p:spPr/>
        <p:txBody>
          <a:bodyPr/>
          <a:lstStyle/>
          <a:p>
            <a:fld id="{515FC477-0A05-4F3E-8EE9-E015C9089D56}" type="slidenum">
              <a:rPr lang="en-US" smtClean="0"/>
              <a:pPr/>
              <a:t>48</a:t>
            </a:fld>
            <a:endParaRPr lang="en-US"/>
          </a:p>
        </p:txBody>
      </p:sp>
    </p:spTree>
    <p:custDataLst>
      <p:tags r:id="rId1"/>
    </p:custDataLst>
    <p:extLst>
      <p:ext uri="{BB962C8B-B14F-4D97-AF65-F5344CB8AC3E}">
        <p14:creationId xmlns:p14="http://schemas.microsoft.com/office/powerpoint/2010/main" val="2413945610"/>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pPr marL="0" indent="0"/>
            <a:r>
              <a:rPr lang="en-US" sz="3200" dirty="0"/>
              <a:t>Geospatial Data Authorization Model</a:t>
            </a:r>
          </a:p>
        </p:txBody>
      </p:sp>
      <p:sp>
        <p:nvSpPr>
          <p:cNvPr id="3" name="Content Placeholder 2"/>
          <p:cNvSpPr>
            <a:spLocks noGrp="1"/>
          </p:cNvSpPr>
          <p:nvPr>
            <p:ph idx="1"/>
          </p:nvPr>
        </p:nvSpPr>
        <p:spPr>
          <a:xfrm>
            <a:off x="838200" y="1295400"/>
            <a:ext cx="8229600" cy="4953000"/>
          </a:xfrm>
        </p:spPr>
        <p:txBody>
          <a:bodyPr>
            <a:normAutofit fontScale="92500" lnSpcReduction="10000"/>
          </a:bodyPr>
          <a:lstStyle/>
          <a:p>
            <a:pPr>
              <a:lnSpc>
                <a:spcPct val="110000"/>
              </a:lnSpc>
            </a:pPr>
            <a:r>
              <a:rPr lang="en-US" sz="3300" b="1" dirty="0"/>
              <a:t>Geotemporal Role: </a:t>
            </a:r>
          </a:p>
          <a:p>
            <a:pPr lvl="1">
              <a:lnSpc>
                <a:spcPct val="110000"/>
              </a:lnSpc>
              <a:spcBef>
                <a:spcPts val="600"/>
              </a:spcBef>
              <a:spcAft>
                <a:spcPts val="600"/>
              </a:spcAft>
            </a:pPr>
            <a:r>
              <a:rPr lang="en-US" sz="2400" dirty="0"/>
              <a:t>Are used to specify a set of </a:t>
            </a:r>
            <a:r>
              <a:rPr lang="en-US" sz="2400" b="1" dirty="0"/>
              <a:t>subjects</a:t>
            </a:r>
            <a:r>
              <a:rPr lang="en-US" sz="2400" dirty="0"/>
              <a:t> possessing credentials having  </a:t>
            </a:r>
            <a:r>
              <a:rPr lang="en-US" sz="2400" b="1" dirty="0"/>
              <a:t>spatial</a:t>
            </a:r>
            <a:r>
              <a:rPr lang="en-US" sz="2400" dirty="0"/>
              <a:t> and </a:t>
            </a:r>
            <a:r>
              <a:rPr lang="en-US" sz="2400" b="1" dirty="0"/>
              <a:t>temporal</a:t>
            </a:r>
            <a:r>
              <a:rPr lang="en-US" sz="2400" dirty="0"/>
              <a:t> properties indicating that each </a:t>
            </a:r>
            <a:r>
              <a:rPr lang="en-US" sz="2400" b="1" dirty="0"/>
              <a:t>role</a:t>
            </a:r>
            <a:r>
              <a:rPr lang="en-US" sz="2400" dirty="0"/>
              <a:t> is associated with a certain </a:t>
            </a:r>
            <a:r>
              <a:rPr lang="en-US" sz="2400" b="1" dirty="0"/>
              <a:t>region</a:t>
            </a:r>
            <a:r>
              <a:rPr lang="en-US" sz="2400" dirty="0"/>
              <a:t> and </a:t>
            </a:r>
            <a:r>
              <a:rPr lang="en-US" sz="2400" b="1" dirty="0"/>
              <a:t>temporal</a:t>
            </a:r>
            <a:r>
              <a:rPr lang="en-US" sz="2400" dirty="0"/>
              <a:t> interval.</a:t>
            </a:r>
          </a:p>
          <a:p>
            <a:pPr lvl="1">
              <a:lnSpc>
                <a:spcPct val="110000"/>
              </a:lnSpc>
              <a:spcBef>
                <a:spcPts val="600"/>
              </a:spcBef>
              <a:spcAft>
                <a:spcPts val="600"/>
              </a:spcAft>
            </a:pPr>
            <a:r>
              <a:rPr lang="en-US" sz="2400" b="1" dirty="0"/>
              <a:t>Role</a:t>
            </a:r>
            <a:r>
              <a:rPr lang="en-US" sz="2400" dirty="0"/>
              <a:t> changes depending on the user’s </a:t>
            </a:r>
            <a:r>
              <a:rPr lang="en-US" sz="2400" b="1" dirty="0"/>
              <a:t>location</a:t>
            </a:r>
            <a:r>
              <a:rPr lang="en-US" sz="2400" dirty="0"/>
              <a:t> and </a:t>
            </a:r>
            <a:r>
              <a:rPr lang="en-US" sz="2400" b="1" dirty="0"/>
              <a:t>time</a:t>
            </a:r>
            <a:r>
              <a:rPr lang="en-US" sz="2400" dirty="0"/>
              <a:t>.</a:t>
            </a:r>
          </a:p>
          <a:p>
            <a:pPr lvl="1">
              <a:lnSpc>
                <a:spcPct val="120000"/>
              </a:lnSpc>
              <a:spcBef>
                <a:spcPts val="600"/>
              </a:spcBef>
              <a:spcAft>
                <a:spcPts val="600"/>
              </a:spcAft>
            </a:pPr>
            <a:r>
              <a:rPr lang="en-US" sz="2400" b="1" dirty="0"/>
              <a:t>Roles</a:t>
            </a:r>
            <a:r>
              <a:rPr lang="en-US" sz="2400" dirty="0"/>
              <a:t> are assigned to users depending on the </a:t>
            </a:r>
            <a:r>
              <a:rPr lang="en-US" sz="2400" b="1" dirty="0"/>
              <a:t>context</a:t>
            </a:r>
            <a:r>
              <a:rPr lang="en-US" sz="2400" dirty="0"/>
              <a:t> a user is in.</a:t>
            </a:r>
          </a:p>
          <a:p>
            <a:pPr lvl="2">
              <a:lnSpc>
                <a:spcPct val="120000"/>
              </a:lnSpc>
              <a:spcBef>
                <a:spcPts val="600"/>
              </a:spcBef>
              <a:spcAft>
                <a:spcPts val="600"/>
              </a:spcAft>
            </a:pPr>
            <a:r>
              <a:rPr lang="en-US" dirty="0"/>
              <a:t>A role “</a:t>
            </a:r>
            <a:r>
              <a:rPr lang="en-US" b="1" dirty="0"/>
              <a:t>doctor</a:t>
            </a:r>
            <a:r>
              <a:rPr lang="en-US" dirty="0"/>
              <a:t>” in Dhaka is different from a role “</a:t>
            </a:r>
            <a:r>
              <a:rPr lang="en-US" b="1" dirty="0"/>
              <a:t>doctor</a:t>
            </a:r>
            <a:r>
              <a:rPr lang="en-US" dirty="0"/>
              <a:t>” in Khulna. </a:t>
            </a:r>
          </a:p>
          <a:p>
            <a:pPr lvl="2">
              <a:lnSpc>
                <a:spcPct val="120000"/>
              </a:lnSpc>
              <a:spcBef>
                <a:spcPts val="600"/>
              </a:spcBef>
              <a:spcAft>
                <a:spcPts val="600"/>
              </a:spcAft>
            </a:pPr>
            <a:r>
              <a:rPr lang="en-US" dirty="0"/>
              <a:t>A role ‘</a:t>
            </a:r>
            <a:r>
              <a:rPr lang="en-US" b="1" dirty="0"/>
              <a:t>doctor</a:t>
            </a:r>
            <a:r>
              <a:rPr lang="en-US" dirty="0"/>
              <a:t>’ in morning shift is different from a role of ‘</a:t>
            </a:r>
            <a:r>
              <a:rPr lang="en-US" b="1" dirty="0"/>
              <a:t>doctor</a:t>
            </a:r>
            <a:r>
              <a:rPr lang="en-US" dirty="0"/>
              <a:t>’ in the evening shift.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49</a:t>
            </a:fld>
            <a:endParaRPr lang="en-US"/>
          </a:p>
        </p:txBody>
      </p:sp>
    </p:spTree>
    <p:extLst>
      <p:ext uri="{BB962C8B-B14F-4D97-AF65-F5344CB8AC3E}">
        <p14:creationId xmlns:p14="http://schemas.microsoft.com/office/powerpoint/2010/main" val="327740281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Real life examples</a:t>
            </a:r>
          </a:p>
        </p:txBody>
      </p:sp>
      <p:sp>
        <p:nvSpPr>
          <p:cNvPr id="5" name="AutoShape 2"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475" y="990600"/>
            <a:ext cx="2752725" cy="5181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457200" y="1676400"/>
            <a:ext cx="5092700" cy="2646878"/>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en-US" sz="2600" dirty="0"/>
              <a:t>A rental microbus has come to Dhaka from </a:t>
            </a:r>
            <a:r>
              <a:rPr lang="en-US" sz="2600" dirty="0" err="1"/>
              <a:t>Dinajpur</a:t>
            </a:r>
            <a:r>
              <a:rPr lang="en-US" sz="2600" dirty="0"/>
              <a:t> to carry its passengers.</a:t>
            </a:r>
          </a:p>
          <a:p>
            <a:pPr marL="457200" indent="-457200" algn="just">
              <a:spcBef>
                <a:spcPts val="600"/>
              </a:spcBef>
              <a:spcAft>
                <a:spcPts val="600"/>
              </a:spcAft>
              <a:buFont typeface="Arial" panose="020B0604020202020204" pitchFamily="34" charset="0"/>
              <a:buChar char="•"/>
            </a:pPr>
            <a:r>
              <a:rPr lang="en-US" sz="2600" dirty="0"/>
              <a:t>On return the driver may search for passengers willing to travel from Dhaka to </a:t>
            </a:r>
            <a:r>
              <a:rPr lang="en-US" sz="2600" dirty="0" err="1"/>
              <a:t>Dinajpur</a:t>
            </a:r>
            <a:r>
              <a:rPr lang="en-US" sz="2600" dirty="0"/>
              <a:t>.</a:t>
            </a:r>
          </a:p>
        </p:txBody>
      </p:sp>
      <p:sp>
        <p:nvSpPr>
          <p:cNvPr id="8" name="Slide Number Placeholder 7"/>
          <p:cNvSpPr>
            <a:spLocks noGrp="1"/>
          </p:cNvSpPr>
          <p:nvPr>
            <p:ph type="sldNum" sz="quarter" idx="12"/>
          </p:nvPr>
        </p:nvSpPr>
        <p:spPr/>
        <p:txBody>
          <a:bodyPr/>
          <a:lstStyle/>
          <a:p>
            <a:fld id="{515FC477-0A05-4F3E-8EE9-E015C9089D56}" type="slidenum">
              <a:rPr lang="en-US" smtClean="0"/>
              <a:pPr/>
              <a:t>5</a:t>
            </a:fld>
            <a:endParaRPr lang="en-US"/>
          </a:p>
        </p:txBody>
      </p:sp>
    </p:spTree>
    <p:custDataLst>
      <p:tags r:id="rId1"/>
    </p:custDataLst>
    <p:extLst>
      <p:ext uri="{BB962C8B-B14F-4D97-AF65-F5344CB8AC3E}">
        <p14:creationId xmlns:p14="http://schemas.microsoft.com/office/powerpoint/2010/main" val="144024537"/>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609600" y="1295400"/>
            <a:ext cx="8382000" cy="4572000"/>
          </a:xfrm>
        </p:spPr>
        <p:txBody>
          <a:bodyPr>
            <a:normAutofit/>
          </a:bodyPr>
          <a:lstStyle/>
          <a:p>
            <a:pPr>
              <a:lnSpc>
                <a:spcPct val="100000"/>
              </a:lnSpc>
            </a:pPr>
            <a:r>
              <a:rPr lang="en-US" sz="2800" b="1" dirty="0">
                <a:latin typeface="Arial"/>
                <a:cs typeface="Arial"/>
              </a:rPr>
              <a:t>Geotemporal Role: </a:t>
            </a:r>
          </a:p>
          <a:p>
            <a:pPr lvl="1"/>
            <a:r>
              <a:rPr lang="en-US" sz="2400" dirty="0">
                <a:latin typeface="Arial"/>
                <a:cs typeface="Arial"/>
              </a:rPr>
              <a:t>Geospatial role expression </a:t>
            </a:r>
            <a:r>
              <a:rPr lang="en-US" sz="2400" b="1" dirty="0">
                <a:latin typeface="Arial"/>
                <a:cs typeface="Arial"/>
              </a:rPr>
              <a:t>re</a:t>
            </a:r>
            <a:r>
              <a:rPr lang="en-US" sz="2400" dirty="0">
                <a:latin typeface="Arial"/>
                <a:cs typeface="Arial"/>
              </a:rPr>
              <a:t> = (r, </a:t>
            </a:r>
            <a:r>
              <a:rPr lang="en-US" sz="2400" dirty="0" err="1">
                <a:latin typeface="Arial"/>
                <a:cs typeface="Arial"/>
              </a:rPr>
              <a:t>sc</a:t>
            </a:r>
            <a:r>
              <a:rPr lang="en-US" sz="2400" dirty="0">
                <a:latin typeface="Arial"/>
                <a:cs typeface="Arial"/>
              </a:rPr>
              <a:t>)</a:t>
            </a:r>
          </a:p>
          <a:p>
            <a:pPr lvl="2">
              <a:spcBef>
                <a:spcPts val="600"/>
              </a:spcBef>
              <a:spcAft>
                <a:spcPts val="600"/>
              </a:spcAft>
            </a:pPr>
            <a:r>
              <a:rPr lang="en-US" dirty="0">
                <a:latin typeface="Arial"/>
                <a:cs typeface="Arial"/>
              </a:rPr>
              <a:t>Where </a:t>
            </a:r>
            <a:r>
              <a:rPr lang="en-US" b="1" dirty="0">
                <a:latin typeface="Arial"/>
                <a:cs typeface="Arial"/>
              </a:rPr>
              <a:t>r</a:t>
            </a:r>
            <a:r>
              <a:rPr lang="en-US" dirty="0">
                <a:latin typeface="Arial"/>
                <a:cs typeface="Arial"/>
              </a:rPr>
              <a:t>=traditional role as specified in RBAC</a:t>
            </a:r>
          </a:p>
          <a:p>
            <a:pPr lvl="2">
              <a:spcBef>
                <a:spcPts val="600"/>
              </a:spcBef>
              <a:spcAft>
                <a:spcPts val="600"/>
              </a:spcAft>
            </a:pPr>
            <a:r>
              <a:rPr lang="en-US" b="1" dirty="0" err="1">
                <a:latin typeface="Arial"/>
                <a:cs typeface="Arial"/>
              </a:rPr>
              <a:t>Sc</a:t>
            </a:r>
            <a:r>
              <a:rPr lang="en-US" dirty="0">
                <a:latin typeface="Arial"/>
                <a:cs typeface="Arial"/>
              </a:rPr>
              <a:t> = a scene that is associated with </a:t>
            </a:r>
            <a:r>
              <a:rPr lang="en-US" b="1" dirty="0">
                <a:latin typeface="Arial"/>
                <a:cs typeface="Arial"/>
              </a:rPr>
              <a:t>geospatial</a:t>
            </a:r>
            <a:r>
              <a:rPr lang="en-US" dirty="0">
                <a:latin typeface="Arial"/>
                <a:cs typeface="Arial"/>
              </a:rPr>
              <a:t> and </a:t>
            </a:r>
            <a:r>
              <a:rPr lang="en-US" b="1" dirty="0">
                <a:latin typeface="Arial"/>
                <a:cs typeface="Arial"/>
              </a:rPr>
              <a:t>temporal</a:t>
            </a:r>
            <a:r>
              <a:rPr lang="en-US" dirty="0">
                <a:latin typeface="Arial"/>
                <a:cs typeface="Arial"/>
              </a:rPr>
              <a:t> extents.</a:t>
            </a:r>
          </a:p>
          <a:p>
            <a:pPr lvl="2">
              <a:spcBef>
                <a:spcPts val="600"/>
              </a:spcBef>
              <a:spcAft>
                <a:spcPts val="600"/>
              </a:spcAft>
            </a:pPr>
            <a:r>
              <a:rPr lang="en-US" dirty="0">
                <a:latin typeface="Arial"/>
                <a:cs typeface="Arial"/>
              </a:rPr>
              <a:t>Each </a:t>
            </a:r>
            <a:r>
              <a:rPr lang="en-US" b="1" dirty="0" err="1">
                <a:latin typeface="Arial"/>
                <a:cs typeface="Arial"/>
              </a:rPr>
              <a:t>sc</a:t>
            </a:r>
            <a:r>
              <a:rPr lang="en-US" dirty="0">
                <a:latin typeface="Arial"/>
                <a:cs typeface="Arial"/>
              </a:rPr>
              <a:t> can be organized as a hierarchy in its own domain</a:t>
            </a:r>
          </a:p>
          <a:p>
            <a:pPr lvl="3">
              <a:spcBef>
                <a:spcPts val="600"/>
              </a:spcBef>
              <a:spcAft>
                <a:spcPts val="600"/>
              </a:spcAft>
            </a:pPr>
            <a:r>
              <a:rPr lang="en-US" sz="1800" b="1" dirty="0">
                <a:latin typeface="Arial"/>
                <a:cs typeface="Arial"/>
              </a:rPr>
              <a:t>Incident domain</a:t>
            </a:r>
            <a:r>
              <a:rPr lang="en-US" sz="1800" dirty="0">
                <a:latin typeface="Arial"/>
                <a:cs typeface="Arial"/>
              </a:rPr>
              <a:t> may have scene like </a:t>
            </a:r>
            <a:r>
              <a:rPr lang="en-US" sz="1800" b="1" dirty="0">
                <a:latin typeface="Arial"/>
                <a:cs typeface="Arial"/>
              </a:rPr>
              <a:t>fire</a:t>
            </a:r>
            <a:r>
              <a:rPr lang="en-US" sz="1800" dirty="0">
                <a:latin typeface="Arial"/>
                <a:cs typeface="Arial"/>
              </a:rPr>
              <a:t>, </a:t>
            </a:r>
            <a:r>
              <a:rPr lang="en-US" sz="1800" b="1" dirty="0">
                <a:latin typeface="Arial"/>
                <a:cs typeface="Arial"/>
              </a:rPr>
              <a:t>flood</a:t>
            </a:r>
            <a:r>
              <a:rPr lang="en-US" sz="1800" dirty="0">
                <a:latin typeface="Arial"/>
                <a:cs typeface="Arial"/>
              </a:rPr>
              <a:t>, </a:t>
            </a:r>
            <a:r>
              <a:rPr lang="en-US" sz="1800" b="1" dirty="0">
                <a:latin typeface="Arial"/>
                <a:cs typeface="Arial"/>
              </a:rPr>
              <a:t>earthquake</a:t>
            </a:r>
            <a:r>
              <a:rPr lang="en-US" sz="1800" dirty="0">
                <a:latin typeface="Arial"/>
                <a:cs typeface="Arial"/>
              </a:rPr>
              <a:t> etc.</a:t>
            </a:r>
          </a:p>
          <a:p>
            <a:pPr lvl="3">
              <a:spcBef>
                <a:spcPts val="600"/>
              </a:spcBef>
              <a:spcAft>
                <a:spcPts val="600"/>
              </a:spcAft>
            </a:pPr>
            <a:r>
              <a:rPr lang="en-US" sz="1800" b="1" dirty="0">
                <a:latin typeface="Arial"/>
                <a:cs typeface="Arial"/>
              </a:rPr>
              <a:t>Shopping domain</a:t>
            </a:r>
            <a:r>
              <a:rPr lang="en-US" sz="1800" dirty="0">
                <a:latin typeface="Arial"/>
                <a:cs typeface="Arial"/>
              </a:rPr>
              <a:t> may have scene like </a:t>
            </a:r>
            <a:r>
              <a:rPr lang="en-US" sz="1800" b="1" dirty="0">
                <a:latin typeface="Arial"/>
                <a:cs typeface="Arial"/>
              </a:rPr>
              <a:t>mall</a:t>
            </a:r>
            <a:r>
              <a:rPr lang="en-US" sz="1800" dirty="0">
                <a:latin typeface="Arial"/>
                <a:cs typeface="Arial"/>
              </a:rPr>
              <a:t>, </a:t>
            </a:r>
            <a:r>
              <a:rPr lang="en-US" sz="1800" b="1" dirty="0">
                <a:latin typeface="Arial"/>
                <a:cs typeface="Arial"/>
              </a:rPr>
              <a:t>retail shop</a:t>
            </a:r>
            <a:r>
              <a:rPr lang="en-US" sz="1800" dirty="0">
                <a:latin typeface="Arial"/>
                <a:cs typeface="Arial"/>
              </a:rPr>
              <a:t>, </a:t>
            </a:r>
            <a:r>
              <a:rPr lang="en-US" sz="1800" b="1" dirty="0">
                <a:latin typeface="Arial"/>
                <a:cs typeface="Arial"/>
              </a:rPr>
              <a:t>wholesale area</a:t>
            </a:r>
            <a:r>
              <a:rPr lang="en-US" sz="1800" dirty="0">
                <a:latin typeface="Arial"/>
                <a:cs typeface="Arial"/>
              </a:rPr>
              <a:t>, </a:t>
            </a:r>
            <a:r>
              <a:rPr lang="en-US" sz="1800" b="1" dirty="0">
                <a:latin typeface="Arial"/>
                <a:cs typeface="Arial"/>
              </a:rPr>
              <a:t>market</a:t>
            </a:r>
            <a:r>
              <a:rPr lang="en-US" sz="1800" dirty="0">
                <a:latin typeface="Arial"/>
                <a:cs typeface="Arial"/>
              </a:rPr>
              <a:t> etc.</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50</a:t>
            </a:fld>
            <a:endParaRPr lang="en-US"/>
          </a:p>
        </p:txBody>
      </p:sp>
    </p:spTree>
    <p:extLst>
      <p:ext uri="{BB962C8B-B14F-4D97-AF65-F5344CB8AC3E}">
        <p14:creationId xmlns:p14="http://schemas.microsoft.com/office/powerpoint/2010/main" val="4261854550"/>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685800" y="1295400"/>
            <a:ext cx="8229600" cy="4953000"/>
          </a:xfrm>
        </p:spPr>
        <p:txBody>
          <a:bodyPr>
            <a:normAutofit/>
          </a:bodyPr>
          <a:lstStyle/>
          <a:p>
            <a:pPr>
              <a:lnSpc>
                <a:spcPct val="100000"/>
              </a:lnSpc>
            </a:pPr>
            <a:r>
              <a:rPr lang="en-US" sz="2800" b="1" dirty="0"/>
              <a:t>Geotemporal Role: </a:t>
            </a:r>
          </a:p>
          <a:p>
            <a:pPr lvl="1"/>
            <a:r>
              <a:rPr lang="en-US" sz="2400" dirty="0"/>
              <a:t>Geospatial role expression </a:t>
            </a:r>
            <a:r>
              <a:rPr lang="en-US" sz="2400" b="1" dirty="0"/>
              <a:t>re</a:t>
            </a:r>
            <a:r>
              <a:rPr lang="en-US" sz="2400" dirty="0"/>
              <a:t> = (r, </a:t>
            </a:r>
            <a:r>
              <a:rPr lang="en-US" sz="2400" dirty="0" err="1"/>
              <a:t>sc</a:t>
            </a:r>
            <a:r>
              <a:rPr lang="en-US" sz="2400" dirty="0"/>
              <a:t>)</a:t>
            </a:r>
          </a:p>
          <a:p>
            <a:pPr marL="1206000" lvl="3">
              <a:spcBef>
                <a:spcPts val="600"/>
              </a:spcBef>
              <a:spcAft>
                <a:spcPts val="600"/>
              </a:spcAft>
            </a:pPr>
            <a:r>
              <a:rPr lang="en-US" sz="2200" dirty="0"/>
              <a:t>Each </a:t>
            </a:r>
            <a:r>
              <a:rPr lang="en-US" sz="2200" b="1" i="1" dirty="0" err="1"/>
              <a:t>sc</a:t>
            </a:r>
            <a:r>
              <a:rPr lang="en-US" sz="2200" i="1" dirty="0"/>
              <a:t> </a:t>
            </a:r>
            <a:r>
              <a:rPr lang="en-US" sz="2200" dirty="0"/>
              <a:t>can be instantiated with a scene expression such as</a:t>
            </a:r>
          </a:p>
          <a:p>
            <a:pPr marL="1663200" lvl="4">
              <a:spcBef>
                <a:spcPts val="600"/>
              </a:spcBef>
              <a:spcAft>
                <a:spcPts val="600"/>
              </a:spcAft>
            </a:pPr>
            <a:r>
              <a:rPr lang="en-US" sz="2200" b="1" dirty="0" err="1"/>
              <a:t>Sc</a:t>
            </a:r>
            <a:r>
              <a:rPr lang="en-US" sz="2200" dirty="0"/>
              <a:t> = {label, </a:t>
            </a:r>
            <a:r>
              <a:rPr lang="en-US" sz="2200" dirty="0" err="1"/>
              <a:t>lt</a:t>
            </a:r>
            <a:r>
              <a:rPr lang="en-US" sz="2200" dirty="0"/>
              <a:t>, </a:t>
            </a:r>
            <a:r>
              <a:rPr lang="en-US" sz="2200" dirty="0" err="1"/>
              <a:t>lg</a:t>
            </a:r>
            <a:r>
              <a:rPr lang="en-US" sz="2200" dirty="0"/>
              <a:t>, </a:t>
            </a:r>
            <a:r>
              <a:rPr lang="en-US" sz="2200" dirty="0" err="1"/>
              <a:t>h,w</a:t>
            </a:r>
            <a:r>
              <a:rPr lang="en-US" sz="2200" dirty="0"/>
              <a:t>, [</a:t>
            </a:r>
            <a:r>
              <a:rPr lang="en-US" sz="2200" dirty="0" err="1"/>
              <a:t>t</a:t>
            </a:r>
            <a:r>
              <a:rPr lang="en-US" sz="2200" baseline="-25000" dirty="0" err="1"/>
              <a:t>b</a:t>
            </a:r>
            <a:r>
              <a:rPr lang="en-US" sz="2200" dirty="0"/>
              <a:t>, </a:t>
            </a:r>
            <a:r>
              <a:rPr lang="en-US" sz="2200" dirty="0" err="1"/>
              <a:t>t</a:t>
            </a:r>
            <a:r>
              <a:rPr lang="en-US" sz="2200" baseline="-25000" dirty="0" err="1"/>
              <a:t>e</a:t>
            </a:r>
            <a:r>
              <a:rPr lang="en-US" sz="2200" dirty="0"/>
              <a:t>]} </a:t>
            </a:r>
          </a:p>
          <a:p>
            <a:pPr marL="1663200" lvl="4">
              <a:spcBef>
                <a:spcPts val="600"/>
              </a:spcBef>
              <a:spcAft>
                <a:spcPts val="600"/>
              </a:spcAft>
            </a:pPr>
            <a:r>
              <a:rPr lang="en-US" sz="2200" dirty="0"/>
              <a:t>where </a:t>
            </a:r>
            <a:r>
              <a:rPr lang="en-US" sz="2200" b="1" dirty="0"/>
              <a:t>label</a:t>
            </a:r>
            <a:r>
              <a:rPr lang="en-US" sz="2200" dirty="0"/>
              <a:t> is a descriptive scene name, such as ”Dhaka City”, ”mall” or ”fire,” and </a:t>
            </a:r>
          </a:p>
          <a:p>
            <a:pPr marL="1663200" lvl="4">
              <a:spcBef>
                <a:spcPts val="600"/>
              </a:spcBef>
              <a:spcAft>
                <a:spcPts val="600"/>
              </a:spcAft>
            </a:pPr>
            <a:r>
              <a:rPr lang="en-US" sz="2200" dirty="0"/>
              <a:t>{</a:t>
            </a:r>
            <a:r>
              <a:rPr lang="en-US" sz="2200" dirty="0" err="1"/>
              <a:t>lt</a:t>
            </a:r>
            <a:r>
              <a:rPr lang="en-US" sz="2200" dirty="0"/>
              <a:t>, </a:t>
            </a:r>
            <a:r>
              <a:rPr lang="en-US" sz="2200" dirty="0" err="1"/>
              <a:t>lg</a:t>
            </a:r>
            <a:r>
              <a:rPr lang="en-US" sz="2200" dirty="0"/>
              <a:t>, </a:t>
            </a:r>
            <a:r>
              <a:rPr lang="en-US" sz="2200" dirty="0" err="1"/>
              <a:t>h,w</a:t>
            </a:r>
            <a:r>
              <a:rPr lang="en-US" sz="2200" dirty="0"/>
              <a:t>} denotes latitude, longitude, height and width of </a:t>
            </a:r>
            <a:r>
              <a:rPr lang="en-US" sz="2200" b="1" dirty="0"/>
              <a:t>a bounding box covering a geographic area</a:t>
            </a:r>
            <a:r>
              <a:rPr lang="en-US" sz="2200" dirty="0"/>
              <a:t> of the scene and </a:t>
            </a:r>
          </a:p>
          <a:p>
            <a:pPr marL="1663200" lvl="4">
              <a:spcBef>
                <a:spcPts val="600"/>
              </a:spcBef>
              <a:spcAft>
                <a:spcPts val="600"/>
              </a:spcAft>
            </a:pPr>
            <a:r>
              <a:rPr lang="en-US" sz="2200" dirty="0"/>
              <a:t>[</a:t>
            </a:r>
            <a:r>
              <a:rPr lang="en-US" sz="2200" dirty="0" err="1"/>
              <a:t>t</a:t>
            </a:r>
            <a:r>
              <a:rPr lang="en-US" sz="2200" baseline="-25000" dirty="0" err="1"/>
              <a:t>b</a:t>
            </a:r>
            <a:r>
              <a:rPr lang="en-US" sz="2200" dirty="0" err="1"/>
              <a:t>,t</a:t>
            </a:r>
            <a:r>
              <a:rPr lang="en-US" sz="2200" baseline="-25000" dirty="0" err="1"/>
              <a:t>e</a:t>
            </a:r>
            <a:r>
              <a:rPr lang="en-US" sz="2200" dirty="0"/>
              <a:t>] denotes the temporal period of the scene.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51</a:t>
            </a:fld>
            <a:endParaRPr lang="en-US"/>
          </a:p>
        </p:txBody>
      </p:sp>
    </p:spTree>
    <p:extLst>
      <p:ext uri="{BB962C8B-B14F-4D97-AF65-F5344CB8AC3E}">
        <p14:creationId xmlns:p14="http://schemas.microsoft.com/office/powerpoint/2010/main" val="4237780848"/>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458200" cy="5410200"/>
          </a:xfrm>
        </p:spPr>
        <p:txBody>
          <a:bodyPr>
            <a:normAutofit/>
          </a:bodyPr>
          <a:lstStyle/>
          <a:p>
            <a:pPr marL="0" indent="0">
              <a:lnSpc>
                <a:spcPct val="100000"/>
              </a:lnSpc>
              <a:buNone/>
            </a:pPr>
            <a:r>
              <a:rPr lang="en-US" sz="2800" b="1" dirty="0"/>
              <a:t>Geotemporal Role(Example): </a:t>
            </a:r>
          </a:p>
          <a:p>
            <a:pPr marL="738000" lvl="3">
              <a:spcBef>
                <a:spcPts val="1200"/>
              </a:spcBef>
              <a:spcAft>
                <a:spcPts val="1200"/>
              </a:spcAft>
            </a:pPr>
            <a:r>
              <a:rPr lang="en-US" sz="2400" dirty="0">
                <a:solidFill>
                  <a:srgbClr val="FF0000"/>
                </a:solidFill>
              </a:rPr>
              <a:t>{“Police Officer”, “Dhaka City”}</a:t>
            </a:r>
            <a:r>
              <a:rPr lang="en-US" sz="2400" dirty="0"/>
              <a:t> denotes any Police Officer at any place inside Dhaka City,  </a:t>
            </a:r>
          </a:p>
          <a:p>
            <a:pPr marL="738000" lvl="3">
              <a:spcBef>
                <a:spcPts val="1200"/>
              </a:spcBef>
              <a:spcAft>
                <a:spcPts val="1200"/>
              </a:spcAft>
            </a:pPr>
            <a:r>
              <a:rPr lang="en-US" sz="2400" dirty="0">
                <a:solidFill>
                  <a:srgbClr val="FF0000"/>
                </a:solidFill>
              </a:rPr>
              <a:t>{“Police Officer”, “</a:t>
            </a:r>
            <a:r>
              <a:rPr lang="en-US" sz="2400" dirty="0" err="1">
                <a:solidFill>
                  <a:srgbClr val="FF0000"/>
                </a:solidFill>
              </a:rPr>
              <a:t>Motijheel</a:t>
            </a:r>
            <a:r>
              <a:rPr lang="en-US" sz="2400" dirty="0">
                <a:solidFill>
                  <a:srgbClr val="FF0000"/>
                </a:solidFill>
              </a:rPr>
              <a:t> PS”}</a:t>
            </a:r>
            <a:r>
              <a:rPr lang="en-US" sz="2400" dirty="0"/>
              <a:t> denotes any Police Officer whose location is at </a:t>
            </a:r>
            <a:r>
              <a:rPr lang="en-US" sz="2400" dirty="0" err="1"/>
              <a:t>Motijheel</a:t>
            </a:r>
            <a:r>
              <a:rPr lang="en-US" sz="2400" dirty="0"/>
              <a:t> Police Station Area.</a:t>
            </a:r>
          </a:p>
          <a:p>
            <a:pPr marL="738000" lvl="3">
              <a:spcBef>
                <a:spcPts val="1200"/>
              </a:spcBef>
              <a:spcAft>
                <a:spcPts val="1200"/>
              </a:spcAft>
            </a:pPr>
            <a:r>
              <a:rPr lang="en-US" sz="2400" dirty="0"/>
              <a:t> </a:t>
            </a:r>
            <a:r>
              <a:rPr lang="en-US" sz="2400" dirty="0">
                <a:solidFill>
                  <a:srgbClr val="FF0000"/>
                </a:solidFill>
              </a:rPr>
              <a:t>{“Police Officer”, “</a:t>
            </a:r>
            <a:r>
              <a:rPr lang="en-US" sz="2400" dirty="0" err="1">
                <a:solidFill>
                  <a:srgbClr val="FF0000"/>
                </a:solidFill>
              </a:rPr>
              <a:t>Motijheel</a:t>
            </a:r>
            <a:r>
              <a:rPr lang="en-US" sz="2400" dirty="0">
                <a:solidFill>
                  <a:srgbClr val="FF0000"/>
                </a:solidFill>
              </a:rPr>
              <a:t> PS”, “Morning Shift”}</a:t>
            </a:r>
            <a:r>
              <a:rPr lang="en-US" sz="2400" dirty="0"/>
              <a:t> denotes any Police Officer whose location is at </a:t>
            </a:r>
            <a:r>
              <a:rPr lang="en-US" sz="2400" dirty="0" err="1"/>
              <a:t>Motijheel</a:t>
            </a:r>
            <a:r>
              <a:rPr lang="en-US" sz="2400" dirty="0"/>
              <a:t> Police Station Area and who is allowed to perform duties in the morning shift.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52</a:t>
            </a:fld>
            <a:endParaRPr lang="en-US"/>
          </a:p>
        </p:txBody>
      </p:sp>
    </p:spTree>
    <p:extLst>
      <p:ext uri="{BB962C8B-B14F-4D97-AF65-F5344CB8AC3E}">
        <p14:creationId xmlns:p14="http://schemas.microsoft.com/office/powerpoint/2010/main" val="1553610711"/>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143000"/>
            <a:ext cx="8458200" cy="5410200"/>
          </a:xfrm>
        </p:spPr>
        <p:txBody>
          <a:bodyPr>
            <a:normAutofit fontScale="85000" lnSpcReduction="10000"/>
          </a:bodyPr>
          <a:lstStyle/>
          <a:p>
            <a:pPr>
              <a:lnSpc>
                <a:spcPct val="120000"/>
              </a:lnSpc>
              <a:spcBef>
                <a:spcPts val="300"/>
              </a:spcBef>
              <a:spcAft>
                <a:spcPts val="300"/>
              </a:spcAft>
            </a:pPr>
            <a:r>
              <a:rPr lang="en-US" sz="3000" b="1" dirty="0">
                <a:latin typeface="Arial"/>
                <a:cs typeface="Arial"/>
              </a:rPr>
              <a:t>Geotemporal Object: </a:t>
            </a:r>
          </a:p>
          <a:p>
            <a:pPr lvl="1">
              <a:lnSpc>
                <a:spcPct val="100000"/>
              </a:lnSpc>
              <a:spcBef>
                <a:spcPts val="300"/>
              </a:spcBef>
              <a:spcAft>
                <a:spcPts val="300"/>
              </a:spcAft>
            </a:pPr>
            <a:r>
              <a:rPr lang="en-US" sz="2600" dirty="0"/>
              <a:t>Each </a:t>
            </a:r>
            <a:r>
              <a:rPr lang="en-US" sz="2600" b="1" dirty="0"/>
              <a:t>geotemporal</a:t>
            </a:r>
            <a:r>
              <a:rPr lang="en-US" sz="2600" dirty="0"/>
              <a:t> </a:t>
            </a:r>
            <a:r>
              <a:rPr lang="en-US" sz="2600" b="1" dirty="0"/>
              <a:t>object</a:t>
            </a:r>
            <a:r>
              <a:rPr lang="en-US" sz="2600" dirty="0"/>
              <a:t> belongs to an object type.</a:t>
            </a:r>
          </a:p>
          <a:p>
            <a:pPr lvl="1">
              <a:lnSpc>
                <a:spcPct val="120000"/>
              </a:lnSpc>
              <a:spcBef>
                <a:spcPts val="300"/>
              </a:spcBef>
              <a:spcAft>
                <a:spcPts val="300"/>
              </a:spcAft>
            </a:pPr>
            <a:r>
              <a:rPr lang="en-US" sz="2600" dirty="0"/>
              <a:t>Attributes of object types:</a:t>
            </a:r>
          </a:p>
          <a:p>
            <a:pPr lvl="2">
              <a:spcBef>
                <a:spcPts val="300"/>
              </a:spcBef>
              <a:spcAft>
                <a:spcPts val="300"/>
              </a:spcAft>
            </a:pPr>
            <a:r>
              <a:rPr lang="en-US" dirty="0"/>
              <a:t>Unique identifier</a:t>
            </a:r>
          </a:p>
          <a:p>
            <a:pPr lvl="2">
              <a:spcBef>
                <a:spcPts val="300"/>
              </a:spcBef>
              <a:spcAft>
                <a:spcPts val="300"/>
              </a:spcAft>
            </a:pPr>
            <a:r>
              <a:rPr lang="en-US" dirty="0"/>
              <a:t>Type of geospatial object</a:t>
            </a:r>
          </a:p>
          <a:p>
            <a:pPr lvl="2">
              <a:spcBef>
                <a:spcPts val="300"/>
              </a:spcBef>
              <a:spcAft>
                <a:spcPts val="300"/>
              </a:spcAft>
            </a:pPr>
            <a:r>
              <a:rPr lang="en-US" dirty="0"/>
              <a:t>Longitude</a:t>
            </a:r>
          </a:p>
          <a:p>
            <a:pPr lvl="2">
              <a:spcBef>
                <a:spcPts val="300"/>
              </a:spcBef>
              <a:spcAft>
                <a:spcPts val="300"/>
              </a:spcAft>
            </a:pPr>
            <a:r>
              <a:rPr lang="en-US" dirty="0"/>
              <a:t>Latitude</a:t>
            </a:r>
          </a:p>
          <a:p>
            <a:pPr lvl="2">
              <a:spcBef>
                <a:spcPts val="300"/>
              </a:spcBef>
              <a:spcAft>
                <a:spcPts val="300"/>
              </a:spcAft>
            </a:pPr>
            <a:r>
              <a:rPr lang="en-US" dirty="0"/>
              <a:t>Height</a:t>
            </a:r>
          </a:p>
          <a:p>
            <a:pPr lvl="2">
              <a:spcBef>
                <a:spcPts val="300"/>
              </a:spcBef>
              <a:spcAft>
                <a:spcPts val="300"/>
              </a:spcAft>
            </a:pPr>
            <a:r>
              <a:rPr lang="en-US" dirty="0"/>
              <a:t>Width</a:t>
            </a:r>
          </a:p>
          <a:p>
            <a:pPr lvl="2">
              <a:spcBef>
                <a:spcPts val="300"/>
              </a:spcBef>
              <a:spcAft>
                <a:spcPts val="300"/>
              </a:spcAft>
            </a:pPr>
            <a:r>
              <a:rPr lang="en-US" dirty="0"/>
              <a:t>Resolution</a:t>
            </a:r>
          </a:p>
          <a:p>
            <a:pPr lvl="2">
              <a:spcBef>
                <a:spcPts val="300"/>
              </a:spcBef>
              <a:spcAft>
                <a:spcPts val="300"/>
              </a:spcAft>
            </a:pPr>
            <a:r>
              <a:rPr lang="en-US" dirty="0"/>
              <a:t>Timestamp</a:t>
            </a:r>
          </a:p>
          <a:p>
            <a:pPr lvl="2">
              <a:spcBef>
                <a:spcPts val="300"/>
              </a:spcBef>
              <a:spcAft>
                <a:spcPts val="300"/>
              </a:spcAft>
            </a:pPr>
            <a:r>
              <a:rPr lang="en-US" dirty="0"/>
              <a:t>Thematic link to the data set associated with the object</a:t>
            </a:r>
            <a:endParaRPr lang="en-US" sz="2600" dirty="0"/>
          </a:p>
          <a:p>
            <a:pPr lvl="1">
              <a:lnSpc>
                <a:spcPts val="3040"/>
              </a:lnSpc>
              <a:spcBef>
                <a:spcPts val="600"/>
              </a:spcBef>
              <a:spcAft>
                <a:spcPts val="600"/>
              </a:spcAft>
            </a:pPr>
            <a:r>
              <a:rPr lang="en-US" sz="2400" dirty="0"/>
              <a:t>A geotemporal </a:t>
            </a:r>
            <a:r>
              <a:rPr lang="en-US" sz="2400" b="1" dirty="0"/>
              <a:t>object</a:t>
            </a:r>
            <a:r>
              <a:rPr lang="en-US" sz="2400" dirty="0"/>
              <a:t> is specified with a geotemporal object expression </a:t>
            </a:r>
            <a:r>
              <a:rPr lang="en-US" sz="2400" b="1" dirty="0"/>
              <a:t>ge</a:t>
            </a:r>
            <a:r>
              <a:rPr lang="en-US" sz="2400" dirty="0"/>
              <a:t> that is a logical expression of object attributes and their values.</a:t>
            </a:r>
          </a:p>
        </p:txBody>
      </p:sp>
      <p:sp>
        <p:nvSpPr>
          <p:cNvPr id="5" name="TextBox 4"/>
          <p:cNvSpPr txBox="1"/>
          <p:nvPr/>
        </p:nvSpPr>
        <p:spPr>
          <a:xfrm rot="20736689">
            <a:off x="2938335" y="3150704"/>
            <a:ext cx="5791200" cy="461665"/>
          </a:xfrm>
          <a:prstGeom prst="rect">
            <a:avLst/>
          </a:prstGeom>
          <a:noFill/>
        </p:spPr>
        <p:txBody>
          <a:bodyPr wrap="square" rtlCol="0">
            <a:spAutoFit/>
          </a:bodyPr>
          <a:lstStyle/>
          <a:p>
            <a:r>
              <a:rPr lang="en-US" sz="2400" dirty="0"/>
              <a:t>ge={305,River, 30.80, 70.30, 200 m, …..}</a:t>
            </a:r>
          </a:p>
        </p:txBody>
      </p:sp>
      <p:sp>
        <p:nvSpPr>
          <p:cNvPr id="6" name="Slide Number Placeholder 5"/>
          <p:cNvSpPr>
            <a:spLocks noGrp="1"/>
          </p:cNvSpPr>
          <p:nvPr>
            <p:ph type="sldNum" sz="quarter" idx="12"/>
          </p:nvPr>
        </p:nvSpPr>
        <p:spPr/>
        <p:txBody>
          <a:bodyPr/>
          <a:lstStyle/>
          <a:p>
            <a:fld id="{515FC477-0A05-4F3E-8EE9-E015C9089D56}" type="slidenum">
              <a:rPr lang="en-US" smtClean="0"/>
              <a:pPr/>
              <a:t>53</a:t>
            </a:fld>
            <a:endParaRPr lang="en-US"/>
          </a:p>
        </p:txBody>
      </p:sp>
    </p:spTree>
    <p:extLst>
      <p:ext uri="{BB962C8B-B14F-4D97-AF65-F5344CB8AC3E}">
        <p14:creationId xmlns:p14="http://schemas.microsoft.com/office/powerpoint/2010/main" val="285710445"/>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143000"/>
            <a:ext cx="8458200" cy="5181600"/>
          </a:xfrm>
        </p:spPr>
        <p:txBody>
          <a:bodyPr>
            <a:normAutofit/>
          </a:bodyPr>
          <a:lstStyle/>
          <a:p>
            <a:r>
              <a:rPr lang="en-US" sz="2800" b="1" dirty="0"/>
              <a:t>Geotemporal Object: </a:t>
            </a:r>
          </a:p>
          <a:p>
            <a:pPr lvl="1">
              <a:lnSpc>
                <a:spcPts val="3040"/>
              </a:lnSpc>
              <a:spcBef>
                <a:spcPts val="600"/>
              </a:spcBef>
              <a:spcAft>
                <a:spcPts val="600"/>
              </a:spcAft>
            </a:pPr>
            <a:r>
              <a:rPr lang="en-US" sz="2400" dirty="0"/>
              <a:t>Each </a:t>
            </a:r>
            <a:r>
              <a:rPr lang="en-US" sz="2400" b="1" dirty="0"/>
              <a:t>geotemporal</a:t>
            </a:r>
            <a:r>
              <a:rPr lang="en-US" sz="2400" dirty="0"/>
              <a:t> </a:t>
            </a:r>
            <a:r>
              <a:rPr lang="en-US" sz="2400" b="1" dirty="0"/>
              <a:t>object</a:t>
            </a:r>
            <a:r>
              <a:rPr lang="en-US" sz="2400" dirty="0"/>
              <a:t> belongs to an object type, which can be organized into a object type hierarchy. </a:t>
            </a: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2819400"/>
            <a:ext cx="6926263" cy="381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515FC477-0A05-4F3E-8EE9-E015C9089D56}" type="slidenum">
              <a:rPr lang="en-US" smtClean="0"/>
              <a:pPr/>
              <a:t>54</a:t>
            </a:fld>
            <a:endParaRPr lang="en-US"/>
          </a:p>
        </p:txBody>
      </p:sp>
    </p:spTree>
    <p:extLst>
      <p:ext uri="{BB962C8B-B14F-4D97-AF65-F5344CB8AC3E}">
        <p14:creationId xmlns:p14="http://schemas.microsoft.com/office/powerpoint/2010/main" val="4128870894"/>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990600" y="1295400"/>
            <a:ext cx="7924800" cy="4953000"/>
          </a:xfrm>
        </p:spPr>
        <p:txBody>
          <a:bodyPr>
            <a:normAutofit/>
          </a:bodyPr>
          <a:lstStyle/>
          <a:p>
            <a:r>
              <a:rPr lang="en-US" sz="2800" b="1" dirty="0"/>
              <a:t>Geotemporal permissions: </a:t>
            </a:r>
          </a:p>
          <a:p>
            <a:pPr lvl="1">
              <a:spcBef>
                <a:spcPts val="600"/>
              </a:spcBef>
              <a:spcAft>
                <a:spcPts val="600"/>
              </a:spcAft>
            </a:pPr>
            <a:r>
              <a:rPr lang="en-US" sz="2400" dirty="0"/>
              <a:t>Viewing </a:t>
            </a:r>
          </a:p>
          <a:p>
            <a:pPr lvl="1">
              <a:spcBef>
                <a:spcPts val="600"/>
              </a:spcBef>
              <a:spcAft>
                <a:spcPts val="600"/>
              </a:spcAft>
            </a:pPr>
            <a:r>
              <a:rPr lang="en-US" sz="2400" dirty="0"/>
              <a:t>Copying</a:t>
            </a:r>
          </a:p>
          <a:p>
            <a:pPr lvl="1">
              <a:spcBef>
                <a:spcPts val="600"/>
              </a:spcBef>
              <a:spcAft>
                <a:spcPts val="600"/>
              </a:spcAft>
            </a:pPr>
            <a:r>
              <a:rPr lang="en-US" sz="2400" dirty="0"/>
              <a:t>Maintenance mode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55</a:t>
            </a:fld>
            <a:endParaRPr lang="en-US"/>
          </a:p>
        </p:txBody>
      </p:sp>
    </p:spTree>
    <p:extLst>
      <p:ext uri="{BB962C8B-B14F-4D97-AF65-F5344CB8AC3E}">
        <p14:creationId xmlns:p14="http://schemas.microsoft.com/office/powerpoint/2010/main" val="1975919606"/>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143000"/>
            <a:ext cx="8458200" cy="4953000"/>
          </a:xfrm>
        </p:spPr>
        <p:txBody>
          <a:bodyPr>
            <a:normAutofit/>
          </a:bodyPr>
          <a:lstStyle/>
          <a:p>
            <a:r>
              <a:rPr lang="en-US" sz="2800" b="1" dirty="0"/>
              <a:t>Geotemporal permissions: </a:t>
            </a:r>
            <a:r>
              <a:rPr lang="en-US" sz="2800" dirty="0">
                <a:solidFill>
                  <a:srgbClr val="FF0000"/>
                </a:solidFill>
              </a:rPr>
              <a:t>Viewing</a:t>
            </a:r>
          </a:p>
          <a:p>
            <a:endParaRPr lang="en-US" sz="2800" dirty="0">
              <a:solidFill>
                <a:srgbClr val="FF0000"/>
              </a:solidFill>
            </a:endParaRPr>
          </a:p>
          <a:p>
            <a:pPr lvl="1" algn="just">
              <a:lnSpc>
                <a:spcPts val="2420"/>
              </a:lnSpc>
              <a:spcBef>
                <a:spcPts val="600"/>
              </a:spcBef>
              <a:spcAft>
                <a:spcPts val="600"/>
              </a:spcAft>
            </a:pPr>
            <a:r>
              <a:rPr lang="en-US" sz="2400" b="1" dirty="0"/>
              <a:t>zoom-in</a:t>
            </a:r>
            <a:r>
              <a:rPr lang="en-US" sz="2400" dirty="0"/>
              <a:t> allows a user to view an image covering a certain geographic area at a specific higher resolution level, </a:t>
            </a:r>
          </a:p>
          <a:p>
            <a:pPr lvl="1" algn="just">
              <a:lnSpc>
                <a:spcPts val="2420"/>
              </a:lnSpc>
              <a:spcBef>
                <a:spcPts val="600"/>
              </a:spcBef>
              <a:spcAft>
                <a:spcPts val="600"/>
              </a:spcAft>
            </a:pPr>
            <a:r>
              <a:rPr lang="en-US" sz="2400" b="1" dirty="0"/>
              <a:t>overlay</a:t>
            </a:r>
            <a:r>
              <a:rPr lang="en-US" sz="2400" dirty="0"/>
              <a:t> allows users to generate composite images from multiple images , </a:t>
            </a:r>
          </a:p>
          <a:p>
            <a:pPr lvl="1" algn="just">
              <a:lnSpc>
                <a:spcPts val="2420"/>
              </a:lnSpc>
              <a:spcBef>
                <a:spcPts val="600"/>
              </a:spcBef>
              <a:spcAft>
                <a:spcPts val="600"/>
              </a:spcAft>
            </a:pPr>
            <a:r>
              <a:rPr lang="en-US" sz="2400" b="1" dirty="0"/>
              <a:t>animate</a:t>
            </a:r>
            <a:r>
              <a:rPr lang="en-US" sz="2400" dirty="0"/>
              <a:t> allows a user to obtain a time series of images and integrate them to show the changes in the images, and </a:t>
            </a:r>
          </a:p>
          <a:p>
            <a:pPr lvl="1" algn="just">
              <a:lnSpc>
                <a:spcPts val="2420"/>
              </a:lnSpc>
              <a:spcBef>
                <a:spcPts val="600"/>
              </a:spcBef>
              <a:spcAft>
                <a:spcPts val="600"/>
              </a:spcAft>
            </a:pPr>
            <a:r>
              <a:rPr lang="en-US" sz="2400" b="1" dirty="0"/>
              <a:t>fly-by</a:t>
            </a:r>
            <a:r>
              <a:rPr lang="en-US" sz="2400" dirty="0"/>
              <a:t> allows a user to traverse from one location to another a multi-resolution browsing from low resolution images to high resolution images, or vice versa.</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56</a:t>
            </a:fld>
            <a:endParaRPr lang="en-US"/>
          </a:p>
        </p:txBody>
      </p:sp>
    </p:spTree>
    <p:extLst>
      <p:ext uri="{BB962C8B-B14F-4D97-AF65-F5344CB8AC3E}">
        <p14:creationId xmlns:p14="http://schemas.microsoft.com/office/powerpoint/2010/main" val="2526918861"/>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143000"/>
            <a:ext cx="8458200" cy="4953000"/>
          </a:xfrm>
        </p:spPr>
        <p:txBody>
          <a:bodyPr>
            <a:normAutofit/>
          </a:bodyPr>
          <a:lstStyle/>
          <a:p>
            <a:r>
              <a:rPr lang="en-US" sz="2800" b="1" dirty="0"/>
              <a:t>Geotemporal permissions: </a:t>
            </a:r>
            <a:r>
              <a:rPr lang="en-US" sz="2800" dirty="0">
                <a:solidFill>
                  <a:srgbClr val="FF0000"/>
                </a:solidFill>
              </a:rPr>
              <a:t>Copying</a:t>
            </a:r>
          </a:p>
          <a:p>
            <a:pPr lvl="1">
              <a:lnSpc>
                <a:spcPts val="3080"/>
              </a:lnSpc>
              <a:spcBef>
                <a:spcPts val="600"/>
              </a:spcBef>
              <a:spcAft>
                <a:spcPts val="600"/>
              </a:spcAft>
            </a:pPr>
            <a:r>
              <a:rPr lang="en-US" sz="2400" dirty="0"/>
              <a:t>The copying modes, download and download-data, allow source files to be downloaded. </a:t>
            </a:r>
          </a:p>
          <a:p>
            <a:pPr lvl="1">
              <a:lnSpc>
                <a:spcPts val="3080"/>
              </a:lnSpc>
              <a:spcBef>
                <a:spcPts val="600"/>
              </a:spcBef>
              <a:spcAft>
                <a:spcPts val="600"/>
              </a:spcAft>
            </a:pPr>
            <a:r>
              <a:rPr lang="en-US" sz="2400" dirty="0"/>
              <a:t>Viewing and copying are distinguished as separate privileges with geospatial data.</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57</a:t>
            </a:fld>
            <a:endParaRPr lang="en-US"/>
          </a:p>
        </p:txBody>
      </p:sp>
    </p:spTree>
    <p:extLst>
      <p:ext uri="{BB962C8B-B14F-4D97-AF65-F5344CB8AC3E}">
        <p14:creationId xmlns:p14="http://schemas.microsoft.com/office/powerpoint/2010/main" val="3517500196"/>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458200" cy="4953000"/>
          </a:xfrm>
        </p:spPr>
        <p:txBody>
          <a:bodyPr>
            <a:normAutofit/>
          </a:bodyPr>
          <a:lstStyle/>
          <a:p>
            <a:r>
              <a:rPr lang="en-US" sz="2800" b="1" dirty="0"/>
              <a:t>Geotemporal permissions: </a:t>
            </a:r>
            <a:r>
              <a:rPr lang="en-US" sz="2400" dirty="0">
                <a:solidFill>
                  <a:srgbClr val="FF0000"/>
                </a:solidFill>
              </a:rPr>
              <a:t>Maintenance mode</a:t>
            </a:r>
          </a:p>
          <a:p>
            <a:pPr lvl="1">
              <a:lnSpc>
                <a:spcPts val="3080"/>
              </a:lnSpc>
              <a:spcBef>
                <a:spcPts val="600"/>
              </a:spcBef>
              <a:spcAft>
                <a:spcPts val="600"/>
              </a:spcAft>
            </a:pPr>
            <a:r>
              <a:rPr lang="en-US" sz="2400" dirty="0"/>
              <a:t>The maintenance modes include insert, delete, update and compose. </a:t>
            </a:r>
          </a:p>
          <a:p>
            <a:pPr lvl="1">
              <a:lnSpc>
                <a:spcPts val="3080"/>
              </a:lnSpc>
              <a:spcBef>
                <a:spcPts val="600"/>
              </a:spcBef>
              <a:spcAft>
                <a:spcPts val="600"/>
              </a:spcAft>
            </a:pPr>
            <a:r>
              <a:rPr lang="en-US" sz="2400" dirty="0"/>
              <a:t>The users with compose privilege can create and insert value-added images, using images in the database.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58</a:t>
            </a:fld>
            <a:endParaRPr lang="en-US"/>
          </a:p>
        </p:txBody>
      </p:sp>
    </p:spTree>
    <p:extLst>
      <p:ext uri="{BB962C8B-B14F-4D97-AF65-F5344CB8AC3E}">
        <p14:creationId xmlns:p14="http://schemas.microsoft.com/office/powerpoint/2010/main" val="3325794599"/>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686800" cy="4953000"/>
          </a:xfrm>
        </p:spPr>
        <p:txBody>
          <a:bodyPr>
            <a:normAutofit/>
          </a:bodyPr>
          <a:lstStyle/>
          <a:p>
            <a:r>
              <a:rPr lang="en-US" sz="2800" b="1" dirty="0">
                <a:latin typeface="Arial"/>
                <a:cs typeface="Arial"/>
              </a:rPr>
              <a:t>Geotemporal Authorization (Policy)</a:t>
            </a:r>
          </a:p>
          <a:p>
            <a:pPr lvl="1">
              <a:lnSpc>
                <a:spcPts val="3180"/>
              </a:lnSpc>
              <a:spcBef>
                <a:spcPts val="600"/>
              </a:spcBef>
              <a:spcAft>
                <a:spcPts val="600"/>
              </a:spcAft>
            </a:pPr>
            <a:r>
              <a:rPr lang="en-US" sz="2400" dirty="0">
                <a:latin typeface="Arial"/>
                <a:cs typeface="Arial"/>
              </a:rPr>
              <a:t>An authorization is represented as a </a:t>
            </a:r>
          </a:p>
          <a:p>
            <a:pPr marL="1036800" lvl="2">
              <a:lnSpc>
                <a:spcPts val="3180"/>
              </a:lnSpc>
              <a:spcBef>
                <a:spcPts val="600"/>
              </a:spcBef>
              <a:spcAft>
                <a:spcPts val="600"/>
              </a:spcAft>
            </a:pPr>
            <a:r>
              <a:rPr lang="en-US" sz="2400" dirty="0">
                <a:latin typeface="Arial"/>
                <a:cs typeface="Arial"/>
              </a:rPr>
              <a:t>Authorization = {</a:t>
            </a:r>
            <a:r>
              <a:rPr lang="en-US" sz="2400" b="1" dirty="0">
                <a:latin typeface="Arial"/>
                <a:cs typeface="Arial"/>
              </a:rPr>
              <a:t>re</a:t>
            </a:r>
            <a:r>
              <a:rPr lang="en-US" sz="2400" dirty="0">
                <a:latin typeface="Arial"/>
                <a:cs typeface="Arial"/>
              </a:rPr>
              <a:t>, </a:t>
            </a:r>
            <a:r>
              <a:rPr lang="en-US" sz="2400" b="1" dirty="0">
                <a:latin typeface="Arial"/>
                <a:cs typeface="Arial"/>
              </a:rPr>
              <a:t>ge</a:t>
            </a:r>
            <a:r>
              <a:rPr lang="en-US" sz="2400" dirty="0">
                <a:latin typeface="Arial"/>
                <a:cs typeface="Arial"/>
              </a:rPr>
              <a:t>, privilege, period, sign} </a:t>
            </a:r>
          </a:p>
          <a:p>
            <a:pPr marL="1036800" lvl="2">
              <a:lnSpc>
                <a:spcPts val="3180"/>
              </a:lnSpc>
              <a:spcBef>
                <a:spcPts val="600"/>
              </a:spcBef>
              <a:spcAft>
                <a:spcPts val="600"/>
              </a:spcAft>
            </a:pPr>
            <a:r>
              <a:rPr lang="en-US" sz="2400" dirty="0">
                <a:latin typeface="Arial"/>
                <a:cs typeface="Arial"/>
              </a:rPr>
              <a:t>How a set of </a:t>
            </a:r>
            <a:r>
              <a:rPr lang="en-US" sz="2400" b="1" dirty="0">
                <a:latin typeface="Arial"/>
                <a:cs typeface="Arial"/>
              </a:rPr>
              <a:t>subjects</a:t>
            </a:r>
            <a:r>
              <a:rPr lang="en-US" sz="2400" dirty="0">
                <a:latin typeface="Arial"/>
                <a:cs typeface="Arial"/>
              </a:rPr>
              <a:t> represented by the role expression (</a:t>
            </a:r>
            <a:r>
              <a:rPr lang="en-US" sz="2400" b="1" dirty="0">
                <a:latin typeface="Arial"/>
                <a:cs typeface="Arial"/>
              </a:rPr>
              <a:t>re)</a:t>
            </a:r>
            <a:r>
              <a:rPr lang="en-US" sz="2400" dirty="0">
                <a:latin typeface="Arial"/>
                <a:cs typeface="Arial"/>
              </a:rPr>
              <a:t> has an access privilege to an </a:t>
            </a:r>
            <a:r>
              <a:rPr lang="en-US" sz="2400" b="1" dirty="0">
                <a:latin typeface="Arial"/>
                <a:cs typeface="Arial"/>
              </a:rPr>
              <a:t>object</a:t>
            </a:r>
            <a:r>
              <a:rPr lang="en-US" sz="2400" dirty="0">
                <a:latin typeface="Arial"/>
                <a:cs typeface="Arial"/>
              </a:rPr>
              <a:t> or a set of </a:t>
            </a:r>
            <a:r>
              <a:rPr lang="en-US" sz="2400" b="1" dirty="0">
                <a:latin typeface="Arial"/>
                <a:cs typeface="Arial"/>
              </a:rPr>
              <a:t>objects</a:t>
            </a:r>
            <a:r>
              <a:rPr lang="en-US" sz="2400" dirty="0">
                <a:latin typeface="Arial"/>
                <a:cs typeface="Arial"/>
              </a:rPr>
              <a:t> represented by geotemporal expression (</a:t>
            </a:r>
            <a:r>
              <a:rPr lang="en-US" sz="2400" b="1" dirty="0">
                <a:latin typeface="Arial"/>
                <a:cs typeface="Arial"/>
              </a:rPr>
              <a:t>ge)</a:t>
            </a:r>
            <a:r>
              <a:rPr lang="en-US" sz="2400" dirty="0">
                <a:latin typeface="Arial"/>
                <a:cs typeface="Arial"/>
              </a:rPr>
              <a:t> during the period. </a:t>
            </a:r>
          </a:p>
          <a:p>
            <a:pPr marL="1036800" lvl="2">
              <a:lnSpc>
                <a:spcPts val="3180"/>
              </a:lnSpc>
              <a:spcBef>
                <a:spcPts val="600"/>
              </a:spcBef>
              <a:spcAft>
                <a:spcPts val="600"/>
              </a:spcAft>
            </a:pPr>
            <a:r>
              <a:rPr lang="en-US" sz="2400" dirty="0">
                <a:latin typeface="Arial"/>
                <a:cs typeface="Arial"/>
              </a:rPr>
              <a:t>The sign indicates allow or deny the privilege.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59</a:t>
            </a:fld>
            <a:endParaRPr lang="en-US"/>
          </a:p>
        </p:txBody>
      </p:sp>
    </p:spTree>
    <p:extLst>
      <p:ext uri="{BB962C8B-B14F-4D97-AF65-F5344CB8AC3E}">
        <p14:creationId xmlns:p14="http://schemas.microsoft.com/office/powerpoint/2010/main" val="131499779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Real life examples</a:t>
            </a:r>
          </a:p>
        </p:txBody>
      </p:sp>
      <p:sp>
        <p:nvSpPr>
          <p:cNvPr id="5" name="AutoShape 2"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475" y="990600"/>
            <a:ext cx="2752725" cy="51815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381000" y="1676400"/>
            <a:ext cx="5092700" cy="2246769"/>
          </a:xfrm>
          <a:prstGeom prst="rect">
            <a:avLst/>
          </a:prstGeom>
          <a:noFill/>
        </p:spPr>
        <p:txBody>
          <a:bodyPr wrap="square" rtlCol="0">
            <a:spAutoFit/>
          </a:bodyPr>
          <a:lstStyle/>
          <a:p>
            <a:pPr marL="457200" indent="-457200" algn="just">
              <a:spcBef>
                <a:spcPts val="600"/>
              </a:spcBef>
              <a:spcAft>
                <a:spcPts val="600"/>
              </a:spcAft>
              <a:buFont typeface="Arial" panose="020B0604020202020204" pitchFamily="34" charset="0"/>
              <a:buChar char="•"/>
            </a:pPr>
            <a:r>
              <a:rPr lang="en-US" sz="2600" dirty="0"/>
              <a:t>A shop owner wants to attract its potential customers who are travelling/residing inside Dhaka city.</a:t>
            </a:r>
          </a:p>
          <a:p>
            <a:pPr marL="457200" indent="-457200" algn="just">
              <a:spcBef>
                <a:spcPts val="600"/>
              </a:spcBef>
              <a:spcAft>
                <a:spcPts val="600"/>
              </a:spcAft>
              <a:buFont typeface="Arial" panose="020B0604020202020204" pitchFamily="34" charset="0"/>
              <a:buChar char="•"/>
            </a:pPr>
            <a:r>
              <a:rPr lang="en-US" sz="2600" dirty="0"/>
              <a:t>Big discount for a limited period.</a:t>
            </a:r>
          </a:p>
        </p:txBody>
      </p:sp>
      <p:sp>
        <p:nvSpPr>
          <p:cNvPr id="8" name="Slide Number Placeholder 7"/>
          <p:cNvSpPr>
            <a:spLocks noGrp="1"/>
          </p:cNvSpPr>
          <p:nvPr>
            <p:ph type="sldNum" sz="quarter" idx="12"/>
          </p:nvPr>
        </p:nvSpPr>
        <p:spPr/>
        <p:txBody>
          <a:bodyPr/>
          <a:lstStyle/>
          <a:p>
            <a:fld id="{515FC477-0A05-4F3E-8EE9-E015C9089D56}" type="slidenum">
              <a:rPr lang="en-US" smtClean="0"/>
              <a:pPr/>
              <a:t>6</a:t>
            </a:fld>
            <a:endParaRPr lang="en-US"/>
          </a:p>
        </p:txBody>
      </p:sp>
    </p:spTree>
    <p:custDataLst>
      <p:tags r:id="rId1"/>
    </p:custDataLst>
    <p:extLst>
      <p:ext uri="{BB962C8B-B14F-4D97-AF65-F5344CB8AC3E}">
        <p14:creationId xmlns:p14="http://schemas.microsoft.com/office/powerpoint/2010/main" val="1076610191"/>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686800" cy="4953000"/>
          </a:xfrm>
        </p:spPr>
        <p:txBody>
          <a:bodyPr>
            <a:normAutofit/>
          </a:bodyPr>
          <a:lstStyle/>
          <a:p>
            <a:r>
              <a:rPr lang="en-US" sz="2800" b="1" dirty="0" err="1">
                <a:latin typeface="Arial"/>
                <a:cs typeface="Arial"/>
              </a:rPr>
              <a:t>Geotemporal</a:t>
            </a:r>
            <a:r>
              <a:rPr lang="en-US" sz="2800" b="1" dirty="0">
                <a:latin typeface="Arial"/>
                <a:cs typeface="Arial"/>
              </a:rPr>
              <a:t> Authorization: Example</a:t>
            </a:r>
          </a:p>
          <a:p>
            <a:pPr marL="712800" lvl="2">
              <a:lnSpc>
                <a:spcPts val="3180"/>
              </a:lnSpc>
              <a:spcBef>
                <a:spcPts val="600"/>
              </a:spcBef>
              <a:spcAft>
                <a:spcPts val="600"/>
              </a:spcAft>
            </a:pPr>
            <a:r>
              <a:rPr lang="en-US" sz="2400" dirty="0">
                <a:latin typeface="Arial"/>
                <a:cs typeface="Arial"/>
              </a:rPr>
              <a:t>Authorization = {</a:t>
            </a:r>
            <a:r>
              <a:rPr lang="en-US" sz="2400" b="1" dirty="0">
                <a:latin typeface="Arial"/>
                <a:cs typeface="Arial"/>
              </a:rPr>
              <a:t>re</a:t>
            </a:r>
            <a:r>
              <a:rPr lang="en-US" sz="2400" dirty="0">
                <a:latin typeface="Arial"/>
                <a:cs typeface="Arial"/>
              </a:rPr>
              <a:t>, </a:t>
            </a:r>
            <a:r>
              <a:rPr lang="en-US" sz="2400" b="1" dirty="0">
                <a:latin typeface="Arial"/>
                <a:cs typeface="Arial"/>
              </a:rPr>
              <a:t>ge</a:t>
            </a:r>
            <a:r>
              <a:rPr lang="en-US" sz="2400" dirty="0">
                <a:latin typeface="Arial"/>
                <a:cs typeface="Arial"/>
              </a:rPr>
              <a:t>, privilege, period, sign} </a:t>
            </a:r>
          </a:p>
          <a:p>
            <a:pPr marL="712800" lvl="2">
              <a:lnSpc>
                <a:spcPts val="3180"/>
              </a:lnSpc>
              <a:spcBef>
                <a:spcPts val="600"/>
              </a:spcBef>
              <a:spcAft>
                <a:spcPts val="600"/>
              </a:spcAft>
            </a:pPr>
            <a:r>
              <a:rPr lang="en-US" sz="2400" dirty="0">
                <a:latin typeface="Arial"/>
                <a:cs typeface="Arial"/>
              </a:rPr>
              <a:t>re = {“Police Officer1”,Sc}, </a:t>
            </a:r>
            <a:r>
              <a:rPr lang="en-US" sz="2400" dirty="0" err="1">
                <a:latin typeface="Arial"/>
                <a:cs typeface="Arial"/>
              </a:rPr>
              <a:t>Sc</a:t>
            </a:r>
            <a:r>
              <a:rPr lang="en-US" sz="2400" dirty="0">
                <a:latin typeface="Arial"/>
                <a:cs typeface="Arial"/>
              </a:rPr>
              <a:t>={“Raman PS”, its location, morning shift} </a:t>
            </a:r>
          </a:p>
          <a:p>
            <a:pPr marL="712800" lvl="2">
              <a:lnSpc>
                <a:spcPts val="3180"/>
              </a:lnSpc>
              <a:spcBef>
                <a:spcPts val="600"/>
              </a:spcBef>
              <a:spcAft>
                <a:spcPts val="600"/>
              </a:spcAft>
            </a:pPr>
            <a:r>
              <a:rPr lang="en-US" sz="2400" dirty="0">
                <a:latin typeface="Arial"/>
                <a:cs typeface="Arial"/>
              </a:rPr>
              <a:t>re = {“Police Officer1”, “</a:t>
            </a:r>
            <a:r>
              <a:rPr lang="en-US" sz="2400" dirty="0" err="1">
                <a:latin typeface="Arial"/>
                <a:cs typeface="Arial"/>
              </a:rPr>
              <a:t>Ramna</a:t>
            </a:r>
            <a:r>
              <a:rPr lang="en-US" sz="2400" dirty="0">
                <a:latin typeface="Arial"/>
                <a:cs typeface="Arial"/>
              </a:rPr>
              <a:t> PS”, its location, morning shift}</a:t>
            </a:r>
          </a:p>
          <a:p>
            <a:pPr marL="712800" lvl="2">
              <a:lnSpc>
                <a:spcPts val="3180"/>
              </a:lnSpc>
              <a:spcBef>
                <a:spcPts val="600"/>
              </a:spcBef>
              <a:spcAft>
                <a:spcPts val="600"/>
              </a:spcAft>
            </a:pPr>
            <a:r>
              <a:rPr lang="en-US" sz="2400" dirty="0" err="1">
                <a:latin typeface="Arial"/>
                <a:cs typeface="Arial"/>
              </a:rPr>
              <a:t>ge</a:t>
            </a:r>
            <a:r>
              <a:rPr lang="en-US" sz="2400" dirty="0">
                <a:latin typeface="Arial"/>
                <a:cs typeface="Arial"/>
              </a:rPr>
              <a:t> = {“</a:t>
            </a:r>
            <a:r>
              <a:rPr lang="en-US" sz="2400" dirty="0" err="1">
                <a:latin typeface="Arial"/>
                <a:cs typeface="Arial"/>
              </a:rPr>
              <a:t>Ramna</a:t>
            </a:r>
            <a:r>
              <a:rPr lang="en-US" sz="2400" dirty="0">
                <a:latin typeface="Arial"/>
                <a:cs typeface="Arial"/>
              </a:rPr>
              <a:t> PS”, its location, Resolution, Timestamp, Road network}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60</a:t>
            </a:fld>
            <a:endParaRPr lang="en-US"/>
          </a:p>
        </p:txBody>
      </p:sp>
    </p:spTree>
    <p:extLst>
      <p:ext uri="{BB962C8B-B14F-4D97-AF65-F5344CB8AC3E}">
        <p14:creationId xmlns:p14="http://schemas.microsoft.com/office/powerpoint/2010/main" val="2701990626"/>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4914" name="Picture 2"/>
          <p:cNvPicPr>
            <a:picLocks noChangeAspect="1" noChangeArrowheads="1"/>
          </p:cNvPicPr>
          <p:nvPr/>
        </p:nvPicPr>
        <p:blipFill>
          <a:blip r:embed="rId2"/>
          <a:srcRect/>
          <a:stretch>
            <a:fillRect/>
          </a:stretch>
        </p:blipFill>
        <p:spPr bwMode="auto">
          <a:xfrm>
            <a:off x="47298" y="1066800"/>
            <a:ext cx="8991600" cy="504528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5FC477-0A05-4F3E-8EE9-E015C9089D56}" type="slidenum">
              <a:rPr lang="en-US" smtClean="0"/>
              <a:pPr/>
              <a:t>61</a:t>
            </a:fld>
            <a:endParaRPr lang="en-US"/>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lstStyle/>
          <a:p>
            <a:r>
              <a:rPr lang="en-US" dirty="0"/>
              <a:t>Example of authorization</a:t>
            </a:r>
          </a:p>
        </p:txBody>
      </p:sp>
      <p:pic>
        <p:nvPicPr>
          <p:cNvPr id="295938" name="Picture 2"/>
          <p:cNvPicPr>
            <a:picLocks noChangeAspect="1" noChangeArrowheads="1"/>
          </p:cNvPicPr>
          <p:nvPr/>
        </p:nvPicPr>
        <p:blipFill>
          <a:blip r:embed="rId2"/>
          <a:srcRect/>
          <a:stretch>
            <a:fillRect/>
          </a:stretch>
        </p:blipFill>
        <p:spPr bwMode="auto">
          <a:xfrm>
            <a:off x="1066800" y="1888115"/>
            <a:ext cx="7048500" cy="504608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5FC477-0A05-4F3E-8EE9-E015C9089D56}" type="slidenum">
              <a:rPr lang="en-US" smtClean="0"/>
              <a:pPr/>
              <a:t>62</a:t>
            </a:fld>
            <a:endParaRPr lang="en-US"/>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These authorizations can be interpreted as follows: </a:t>
            </a:r>
          </a:p>
          <a:p>
            <a:r>
              <a:rPr lang="en-US" sz="2600" dirty="0"/>
              <a:t>a1: specifies that John is allowed to access a region centered at point (50,60) with width and height of 10 in LANDSAT images, with a zoom-in level of up to 8, during 1 January 1999 and now.</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63</a:t>
            </a:fld>
            <a:endParaRPr lang="en-US"/>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458200" cy="5181600"/>
          </a:xfrm>
        </p:spPr>
        <p:txBody>
          <a:bodyPr>
            <a:normAutofit/>
          </a:bodyPr>
          <a:lstStyle/>
          <a:p>
            <a:r>
              <a:rPr lang="en-US" sz="2800" b="1" dirty="0"/>
              <a:t>Access Control Evaluation: </a:t>
            </a:r>
            <a:r>
              <a:rPr lang="en-US" sz="2800" dirty="0">
                <a:solidFill>
                  <a:srgbClr val="FF0000"/>
                </a:solidFill>
              </a:rPr>
              <a:t>Access Request</a:t>
            </a:r>
          </a:p>
          <a:p>
            <a:pPr lvl="1">
              <a:lnSpc>
                <a:spcPts val="3180"/>
              </a:lnSpc>
              <a:spcBef>
                <a:spcPts val="600"/>
              </a:spcBef>
              <a:spcAft>
                <a:spcPts val="600"/>
              </a:spcAft>
            </a:pPr>
            <a:r>
              <a:rPr lang="en-US" sz="2600" dirty="0"/>
              <a:t>Access request, </a:t>
            </a:r>
            <a:r>
              <a:rPr lang="en-US" sz="2600" b="1" dirty="0"/>
              <a:t>r</a:t>
            </a:r>
            <a:r>
              <a:rPr lang="en-US" sz="2600" dirty="0"/>
              <a:t> = {</a:t>
            </a:r>
            <a:r>
              <a:rPr lang="en-US" sz="2600" dirty="0" err="1"/>
              <a:t>gtc</a:t>
            </a:r>
            <a:r>
              <a:rPr lang="en-US" sz="2600" dirty="0"/>
              <a:t>, gto, p} </a:t>
            </a:r>
          </a:p>
          <a:p>
            <a:pPr lvl="1">
              <a:lnSpc>
                <a:spcPts val="3180"/>
              </a:lnSpc>
              <a:spcBef>
                <a:spcPts val="600"/>
              </a:spcBef>
              <a:spcAft>
                <a:spcPts val="600"/>
              </a:spcAft>
            </a:pPr>
            <a:r>
              <a:rPr lang="en-US" sz="2600" dirty="0"/>
              <a:t>where </a:t>
            </a:r>
            <a:r>
              <a:rPr lang="en-US" sz="2600" b="1" dirty="0" err="1"/>
              <a:t>gtc</a:t>
            </a:r>
            <a:r>
              <a:rPr lang="en-US" sz="2600" dirty="0"/>
              <a:t> is a geotemporal credential expression of the user with the contextual information such as the </a:t>
            </a:r>
            <a:r>
              <a:rPr lang="en-US" sz="2600" b="1" dirty="0"/>
              <a:t>current location</a:t>
            </a:r>
            <a:r>
              <a:rPr lang="en-US" sz="2600" dirty="0"/>
              <a:t> and </a:t>
            </a:r>
            <a:r>
              <a:rPr lang="en-US" sz="2600" b="1" dirty="0"/>
              <a:t>time</a:t>
            </a:r>
            <a:r>
              <a:rPr lang="en-US" sz="2600" dirty="0"/>
              <a:t> the user is situated in, </a:t>
            </a:r>
          </a:p>
          <a:p>
            <a:pPr lvl="1">
              <a:lnSpc>
                <a:spcPts val="3180"/>
              </a:lnSpc>
              <a:spcBef>
                <a:spcPts val="600"/>
              </a:spcBef>
              <a:spcAft>
                <a:spcPts val="600"/>
              </a:spcAft>
            </a:pPr>
            <a:r>
              <a:rPr lang="en-US" sz="2600" b="1" dirty="0"/>
              <a:t>gto</a:t>
            </a:r>
            <a:r>
              <a:rPr lang="en-US" sz="2600" dirty="0"/>
              <a:t> is a geotemporal object expression that can include a particular </a:t>
            </a:r>
            <a:r>
              <a:rPr lang="en-US" sz="2600" b="1" dirty="0"/>
              <a:t>image type</a:t>
            </a:r>
            <a:r>
              <a:rPr lang="en-US" sz="2600" dirty="0"/>
              <a:t>, a </a:t>
            </a:r>
            <a:r>
              <a:rPr lang="en-US" sz="2600" b="1" dirty="0"/>
              <a:t>spatial area</a:t>
            </a:r>
            <a:r>
              <a:rPr lang="en-US" sz="2600" dirty="0"/>
              <a:t> with certain </a:t>
            </a:r>
            <a:r>
              <a:rPr lang="en-US" sz="2600" b="1" dirty="0"/>
              <a:t>temporal footprint</a:t>
            </a:r>
            <a:r>
              <a:rPr lang="en-US" sz="2600" dirty="0"/>
              <a:t>, and </a:t>
            </a:r>
          </a:p>
          <a:p>
            <a:pPr lvl="1">
              <a:lnSpc>
                <a:spcPts val="3180"/>
              </a:lnSpc>
              <a:spcBef>
                <a:spcPts val="600"/>
              </a:spcBef>
              <a:spcAft>
                <a:spcPts val="600"/>
              </a:spcAft>
            </a:pPr>
            <a:r>
              <a:rPr lang="en-US" sz="2600" b="1" dirty="0"/>
              <a:t>p</a:t>
            </a:r>
            <a:r>
              <a:rPr lang="en-US" sz="2600" dirty="0"/>
              <a:t> is a permission type.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64</a:t>
            </a:fld>
            <a:endParaRPr lang="en-US"/>
          </a:p>
        </p:txBody>
      </p:sp>
    </p:spTree>
    <p:extLst>
      <p:ext uri="{BB962C8B-B14F-4D97-AF65-F5344CB8AC3E}">
        <p14:creationId xmlns:p14="http://schemas.microsoft.com/office/powerpoint/2010/main" val="3357153620"/>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ur1 states that John wants to view objects with identifier equal to 12.</a:t>
            </a:r>
          </a:p>
          <a:p>
            <a:pPr algn="just"/>
            <a:r>
              <a:rPr lang="en-US" dirty="0"/>
              <a:t>In ur2, Mary requests to identify the property information of a specific rectangular region represented by (50,60,10,10) from images of 1 meter resolution downloaded between 1 August 2001 and now.</a:t>
            </a:r>
          </a:p>
        </p:txBody>
      </p:sp>
      <p:pic>
        <p:nvPicPr>
          <p:cNvPr id="293890" name="Picture 2"/>
          <p:cNvPicPr>
            <a:picLocks noChangeAspect="1" noChangeArrowheads="1"/>
          </p:cNvPicPr>
          <p:nvPr/>
        </p:nvPicPr>
        <p:blipFill>
          <a:blip r:embed="rId2"/>
          <a:srcRect/>
          <a:stretch>
            <a:fillRect/>
          </a:stretch>
        </p:blipFill>
        <p:spPr bwMode="auto">
          <a:xfrm>
            <a:off x="914400" y="685800"/>
            <a:ext cx="7143750" cy="322791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15FC477-0A05-4F3E-8EE9-E015C9089D56}" type="slidenum">
              <a:rPr lang="en-US" smtClean="0"/>
              <a:pPr/>
              <a:t>65</a:t>
            </a:fld>
            <a:endParaRPr lang="en-US"/>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304800" y="1295400"/>
            <a:ext cx="8839200" cy="5334000"/>
          </a:xfrm>
        </p:spPr>
        <p:txBody>
          <a:bodyPr>
            <a:normAutofit/>
          </a:bodyPr>
          <a:lstStyle/>
          <a:p>
            <a:pPr>
              <a:lnSpc>
                <a:spcPct val="100000"/>
              </a:lnSpc>
              <a:spcAft>
                <a:spcPts val="600"/>
              </a:spcAft>
            </a:pPr>
            <a:r>
              <a:rPr lang="en-US" sz="3000" b="1" dirty="0"/>
              <a:t>Access Control Evaluation: </a:t>
            </a:r>
            <a:r>
              <a:rPr lang="en-US" sz="2400" dirty="0">
                <a:solidFill>
                  <a:srgbClr val="FF0000"/>
                </a:solidFill>
              </a:rPr>
              <a:t>processing evaluation</a:t>
            </a:r>
          </a:p>
          <a:p>
            <a:pPr marL="1036800" lvl="2">
              <a:spcBef>
                <a:spcPts val="0"/>
              </a:spcBef>
            </a:pPr>
            <a:r>
              <a:rPr lang="en-US" sz="2400" dirty="0">
                <a:latin typeface="Arial"/>
                <a:cs typeface="Arial"/>
              </a:rPr>
              <a:t>Authorization Policy = {</a:t>
            </a:r>
            <a:r>
              <a:rPr lang="en-US" sz="2400" b="1" dirty="0">
                <a:latin typeface="Arial"/>
                <a:cs typeface="Arial"/>
              </a:rPr>
              <a:t>re</a:t>
            </a:r>
            <a:r>
              <a:rPr lang="en-US" sz="2400" dirty="0">
                <a:latin typeface="Arial"/>
                <a:cs typeface="Arial"/>
              </a:rPr>
              <a:t>, </a:t>
            </a:r>
            <a:r>
              <a:rPr lang="en-US" sz="2400" b="1" dirty="0">
                <a:latin typeface="Arial"/>
                <a:cs typeface="Arial"/>
              </a:rPr>
              <a:t>ge</a:t>
            </a:r>
            <a:r>
              <a:rPr lang="en-US" sz="2400" dirty="0">
                <a:latin typeface="Arial"/>
                <a:cs typeface="Arial"/>
              </a:rPr>
              <a:t>, privilege, period, sign} </a:t>
            </a:r>
          </a:p>
          <a:p>
            <a:pPr marL="1036800" lvl="2">
              <a:spcBef>
                <a:spcPts val="0"/>
              </a:spcBef>
            </a:pPr>
            <a:r>
              <a:rPr lang="en-US" sz="2400" dirty="0">
                <a:latin typeface="Arial"/>
                <a:cs typeface="Arial"/>
              </a:rPr>
              <a:t>Access request, </a:t>
            </a:r>
            <a:r>
              <a:rPr lang="en-US" sz="2400" b="1" dirty="0">
                <a:latin typeface="Arial"/>
                <a:cs typeface="Arial"/>
              </a:rPr>
              <a:t>r</a:t>
            </a:r>
            <a:r>
              <a:rPr lang="en-US" sz="2400" dirty="0">
                <a:latin typeface="Arial"/>
                <a:cs typeface="Arial"/>
              </a:rPr>
              <a:t> = {</a:t>
            </a:r>
            <a:r>
              <a:rPr lang="en-US" sz="2400" dirty="0" err="1">
                <a:latin typeface="Arial"/>
                <a:cs typeface="Arial"/>
              </a:rPr>
              <a:t>gtc</a:t>
            </a:r>
            <a:r>
              <a:rPr lang="en-US" sz="2400" dirty="0">
                <a:latin typeface="Arial"/>
                <a:cs typeface="Arial"/>
              </a:rPr>
              <a:t>, gto, p} </a:t>
            </a:r>
            <a:endParaRPr lang="en-US" sz="2400" b="1" dirty="0"/>
          </a:p>
          <a:p>
            <a:pPr lvl="1">
              <a:lnSpc>
                <a:spcPts val="2700"/>
              </a:lnSpc>
              <a:spcBef>
                <a:spcPts val="600"/>
              </a:spcBef>
              <a:spcAft>
                <a:spcPts val="600"/>
              </a:spcAft>
            </a:pPr>
            <a:r>
              <a:rPr lang="en-US" sz="2400" b="1" dirty="0" err="1"/>
              <a:t>gtc</a:t>
            </a:r>
            <a:r>
              <a:rPr lang="en-US" sz="2400" dirty="0"/>
              <a:t> is matched with </a:t>
            </a:r>
            <a:r>
              <a:rPr lang="en-US" sz="2400" b="1" dirty="0"/>
              <a:t>re</a:t>
            </a:r>
            <a:r>
              <a:rPr lang="en-US" sz="2400" dirty="0"/>
              <a:t> in the policy statement, and when the spatial and temporal extents are included in the geotemporal role extents, the </a:t>
            </a:r>
            <a:r>
              <a:rPr lang="en-US" sz="2400" b="1" dirty="0"/>
              <a:t>role is activated</a:t>
            </a:r>
            <a:r>
              <a:rPr lang="en-US" sz="2400" dirty="0"/>
              <a:t>. </a:t>
            </a:r>
          </a:p>
          <a:p>
            <a:pPr lvl="1">
              <a:lnSpc>
                <a:spcPts val="2700"/>
              </a:lnSpc>
              <a:spcBef>
                <a:spcPts val="600"/>
              </a:spcBef>
              <a:spcAft>
                <a:spcPts val="600"/>
              </a:spcAft>
            </a:pPr>
            <a:r>
              <a:rPr lang="en-US" sz="2400" dirty="0"/>
              <a:t>Then </a:t>
            </a:r>
            <a:r>
              <a:rPr lang="en-US" sz="2400" b="1" dirty="0"/>
              <a:t>gto</a:t>
            </a:r>
            <a:r>
              <a:rPr lang="en-US" sz="2400" dirty="0"/>
              <a:t> is matched with the authorized geotemporal expression </a:t>
            </a:r>
            <a:r>
              <a:rPr lang="en-US" sz="2400" b="1" dirty="0"/>
              <a:t>ge</a:t>
            </a:r>
            <a:r>
              <a:rPr lang="en-US" sz="2400" dirty="0"/>
              <a:t> in the policy. </a:t>
            </a:r>
          </a:p>
          <a:p>
            <a:pPr lvl="1">
              <a:lnSpc>
                <a:spcPts val="2700"/>
              </a:lnSpc>
              <a:spcBef>
                <a:spcPts val="600"/>
              </a:spcBef>
              <a:spcAft>
                <a:spcPts val="600"/>
              </a:spcAft>
            </a:pPr>
            <a:r>
              <a:rPr lang="en-US" sz="2400" dirty="0"/>
              <a:t>The matching operations between the requested and policy geotemporal extents include predicates to check the spatial and temporal relationships such as containment, total and partial overlap, meet, and no-overlap.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66</a:t>
            </a:fld>
            <a:endParaRPr lang="en-US"/>
          </a:p>
        </p:txBody>
      </p:sp>
    </p:spTree>
    <p:extLst>
      <p:ext uri="{BB962C8B-B14F-4D97-AF65-F5344CB8AC3E}">
        <p14:creationId xmlns:p14="http://schemas.microsoft.com/office/powerpoint/2010/main" val="2618635392"/>
      </p:ext>
    </p:extLst>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normAutofit/>
          </a:bodyPr>
          <a:lstStyle/>
          <a:p>
            <a:r>
              <a:rPr lang="en-US" sz="3200" dirty="0"/>
              <a:t>Geospatial Data Authorization Model</a:t>
            </a:r>
          </a:p>
        </p:txBody>
      </p:sp>
      <p:sp>
        <p:nvSpPr>
          <p:cNvPr id="3" name="Content Placeholder 2"/>
          <p:cNvSpPr>
            <a:spLocks noGrp="1"/>
          </p:cNvSpPr>
          <p:nvPr>
            <p:ph idx="1"/>
          </p:nvPr>
        </p:nvSpPr>
        <p:spPr>
          <a:xfrm>
            <a:off x="457200" y="1295400"/>
            <a:ext cx="8686800" cy="5334000"/>
          </a:xfrm>
        </p:spPr>
        <p:txBody>
          <a:bodyPr>
            <a:normAutofit/>
          </a:bodyPr>
          <a:lstStyle/>
          <a:p>
            <a:pPr>
              <a:spcAft>
                <a:spcPts val="600"/>
              </a:spcAft>
            </a:pPr>
            <a:r>
              <a:rPr lang="en-US" sz="2800" b="1" dirty="0"/>
              <a:t>Access Control Evaluation: </a:t>
            </a:r>
            <a:r>
              <a:rPr lang="en-US" sz="2400" dirty="0">
                <a:solidFill>
                  <a:srgbClr val="FF0000"/>
                </a:solidFill>
              </a:rPr>
              <a:t>processing evaluation</a:t>
            </a:r>
          </a:p>
          <a:p>
            <a:pPr marL="1036800" lvl="2">
              <a:spcBef>
                <a:spcPts val="0"/>
              </a:spcBef>
            </a:pPr>
            <a:r>
              <a:rPr lang="en-US" sz="2400" dirty="0">
                <a:latin typeface="Arial"/>
                <a:cs typeface="Arial"/>
              </a:rPr>
              <a:t>Authorization Policy = {</a:t>
            </a:r>
            <a:r>
              <a:rPr lang="en-US" sz="2400" b="1" dirty="0">
                <a:latin typeface="Arial"/>
                <a:cs typeface="Arial"/>
              </a:rPr>
              <a:t>re</a:t>
            </a:r>
            <a:r>
              <a:rPr lang="en-US" sz="2400" dirty="0">
                <a:latin typeface="Arial"/>
                <a:cs typeface="Arial"/>
              </a:rPr>
              <a:t>, </a:t>
            </a:r>
            <a:r>
              <a:rPr lang="en-US" sz="2400" b="1" dirty="0">
                <a:latin typeface="Arial"/>
                <a:cs typeface="Arial"/>
              </a:rPr>
              <a:t>ge</a:t>
            </a:r>
            <a:r>
              <a:rPr lang="en-US" sz="2400" dirty="0">
                <a:latin typeface="Arial"/>
                <a:cs typeface="Arial"/>
              </a:rPr>
              <a:t>, privilege, period, sign} </a:t>
            </a:r>
          </a:p>
          <a:p>
            <a:pPr marL="1036800" lvl="2">
              <a:spcBef>
                <a:spcPts val="0"/>
              </a:spcBef>
            </a:pPr>
            <a:r>
              <a:rPr lang="en-US" sz="2400" dirty="0">
                <a:latin typeface="Arial"/>
                <a:cs typeface="Arial"/>
              </a:rPr>
              <a:t>Access request, </a:t>
            </a:r>
            <a:r>
              <a:rPr lang="en-US" sz="2400" b="1" dirty="0">
                <a:latin typeface="Arial"/>
                <a:cs typeface="Arial"/>
              </a:rPr>
              <a:t>r</a:t>
            </a:r>
            <a:r>
              <a:rPr lang="en-US" sz="2400" dirty="0">
                <a:latin typeface="Arial"/>
                <a:cs typeface="Arial"/>
              </a:rPr>
              <a:t> = {</a:t>
            </a:r>
            <a:r>
              <a:rPr lang="en-US" sz="2400" dirty="0" err="1">
                <a:latin typeface="Arial"/>
                <a:cs typeface="Arial"/>
              </a:rPr>
              <a:t>gtc</a:t>
            </a:r>
            <a:r>
              <a:rPr lang="en-US" sz="2400" dirty="0">
                <a:latin typeface="Arial"/>
                <a:cs typeface="Arial"/>
              </a:rPr>
              <a:t>, gto, p} </a:t>
            </a:r>
            <a:endParaRPr lang="en-US" sz="2400" dirty="0"/>
          </a:p>
          <a:p>
            <a:pPr lvl="1">
              <a:lnSpc>
                <a:spcPct val="100000"/>
              </a:lnSpc>
              <a:spcBef>
                <a:spcPts val="600"/>
              </a:spcBef>
              <a:spcAft>
                <a:spcPts val="600"/>
              </a:spcAft>
            </a:pPr>
            <a:r>
              <a:rPr lang="en-US" sz="2400" dirty="0"/>
              <a:t>When the geotemporal extent </a:t>
            </a:r>
            <a:r>
              <a:rPr lang="en-US" sz="2400" b="1" dirty="0"/>
              <a:t>gto</a:t>
            </a:r>
            <a:r>
              <a:rPr lang="en-US" sz="2400" dirty="0"/>
              <a:t> is contained, totally or partially overlapping with the object’s geotemporal extents </a:t>
            </a:r>
            <a:r>
              <a:rPr lang="en-US" sz="2400" b="1" dirty="0"/>
              <a:t>ge</a:t>
            </a:r>
            <a:r>
              <a:rPr lang="en-US" sz="2400" dirty="0"/>
              <a:t> in the authorization, and the requested permission matches with the one in the authorization, the authorization is allowed. </a:t>
            </a:r>
          </a:p>
          <a:p>
            <a:pPr lvl="1">
              <a:lnSpc>
                <a:spcPct val="100000"/>
              </a:lnSpc>
              <a:spcBef>
                <a:spcPts val="600"/>
              </a:spcBef>
              <a:spcAft>
                <a:spcPts val="600"/>
              </a:spcAft>
            </a:pPr>
            <a:r>
              <a:rPr lang="en-US" sz="2400" dirty="0"/>
              <a:t>In case of partial overlap, only the overlapping area of the object should be delivered, </a:t>
            </a:r>
            <a:r>
              <a:rPr lang="en-US" sz="2400" b="1" dirty="0"/>
              <a:t>which requires post-processing of the retrieved objects,</a:t>
            </a:r>
            <a:r>
              <a:rPr lang="en-US" sz="2400" dirty="0"/>
              <a:t> such as cropping of images and mosaicking of multiple cropped objects.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67</a:t>
            </a:fld>
            <a:endParaRPr lang="en-US"/>
          </a:p>
        </p:txBody>
      </p:sp>
    </p:spTree>
    <p:extLst>
      <p:ext uri="{BB962C8B-B14F-4D97-AF65-F5344CB8AC3E}">
        <p14:creationId xmlns:p14="http://schemas.microsoft.com/office/powerpoint/2010/main" val="43770404"/>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106"/>
            <a:ext cx="8534400" cy="1066800"/>
          </a:xfrm>
        </p:spPr>
        <p:txBody>
          <a:bodyPr>
            <a:noAutofit/>
          </a:bodyPr>
          <a:lstStyle/>
          <a:p>
            <a:pPr marL="0" indent="0"/>
            <a:r>
              <a:rPr lang="en-US" sz="3200" b="1" dirty="0">
                <a:latin typeface="Arial"/>
                <a:cs typeface="Arial"/>
              </a:rPr>
              <a:t>Geospatial Role Based Access Control (RBAC) Model: </a:t>
            </a:r>
            <a:r>
              <a:rPr lang="en-US" sz="3200" dirty="0">
                <a:solidFill>
                  <a:srgbClr val="FF0000"/>
                </a:solidFill>
                <a:latin typeface="Arial"/>
                <a:cs typeface="Arial"/>
              </a:rPr>
              <a:t>Introduction</a:t>
            </a:r>
          </a:p>
        </p:txBody>
      </p:sp>
      <p:sp>
        <p:nvSpPr>
          <p:cNvPr id="3" name="Content Placeholder 2"/>
          <p:cNvSpPr>
            <a:spLocks noGrp="1"/>
          </p:cNvSpPr>
          <p:nvPr>
            <p:ph idx="1"/>
          </p:nvPr>
        </p:nvSpPr>
        <p:spPr>
          <a:xfrm>
            <a:off x="609600" y="1752600"/>
            <a:ext cx="8534400" cy="4953000"/>
          </a:xfrm>
        </p:spPr>
        <p:txBody>
          <a:bodyPr>
            <a:normAutofit fontScale="92500"/>
          </a:bodyPr>
          <a:lstStyle/>
          <a:p>
            <a:pPr>
              <a:lnSpc>
                <a:spcPts val="2980"/>
              </a:lnSpc>
              <a:spcBef>
                <a:spcPts val="600"/>
              </a:spcBef>
              <a:spcAft>
                <a:spcPts val="600"/>
              </a:spcAft>
            </a:pPr>
            <a:r>
              <a:rPr lang="en-US" sz="2600" dirty="0">
                <a:latin typeface="Arial"/>
                <a:cs typeface="Arial"/>
              </a:rPr>
              <a:t>RBAC is centered on the notion of </a:t>
            </a:r>
            <a:r>
              <a:rPr lang="en-US" sz="2600" b="1" dirty="0">
                <a:latin typeface="Arial"/>
                <a:cs typeface="Arial"/>
              </a:rPr>
              <a:t>role</a:t>
            </a:r>
            <a:r>
              <a:rPr lang="en-US" sz="2600" dirty="0">
                <a:latin typeface="Arial"/>
                <a:cs typeface="Arial"/>
              </a:rPr>
              <a:t>.</a:t>
            </a:r>
          </a:p>
          <a:p>
            <a:pPr>
              <a:lnSpc>
                <a:spcPts val="2980"/>
              </a:lnSpc>
              <a:spcBef>
                <a:spcPts val="600"/>
              </a:spcBef>
              <a:spcAft>
                <a:spcPts val="600"/>
              </a:spcAft>
            </a:pPr>
            <a:r>
              <a:rPr lang="en-US" sz="2600" dirty="0">
                <a:latin typeface="Arial"/>
                <a:cs typeface="Arial"/>
              </a:rPr>
              <a:t>A role is a semantic construct which represents a job function within an organization.</a:t>
            </a:r>
          </a:p>
          <a:p>
            <a:pPr>
              <a:lnSpc>
                <a:spcPts val="2980"/>
              </a:lnSpc>
              <a:spcBef>
                <a:spcPts val="600"/>
              </a:spcBef>
              <a:spcAft>
                <a:spcPts val="600"/>
              </a:spcAft>
            </a:pPr>
            <a:r>
              <a:rPr lang="en-US" sz="2600" dirty="0">
                <a:latin typeface="Arial"/>
                <a:cs typeface="Arial"/>
              </a:rPr>
              <a:t>RBAC standards consists of four basic set of elements:</a:t>
            </a:r>
          </a:p>
          <a:p>
            <a:pPr lvl="1">
              <a:lnSpc>
                <a:spcPts val="2980"/>
              </a:lnSpc>
              <a:spcBef>
                <a:spcPts val="600"/>
              </a:spcBef>
              <a:spcAft>
                <a:spcPts val="600"/>
              </a:spcAft>
            </a:pPr>
            <a:r>
              <a:rPr lang="en-US" sz="2200" dirty="0">
                <a:solidFill>
                  <a:srgbClr val="FF0000"/>
                </a:solidFill>
                <a:latin typeface="Arial"/>
                <a:cs typeface="Arial"/>
              </a:rPr>
              <a:t>User:</a:t>
            </a:r>
            <a:r>
              <a:rPr lang="en-US" sz="2200" dirty="0">
                <a:latin typeface="Arial"/>
                <a:cs typeface="Arial"/>
              </a:rPr>
              <a:t> a human being or autonomous agent.</a:t>
            </a:r>
          </a:p>
          <a:p>
            <a:pPr lvl="1">
              <a:lnSpc>
                <a:spcPts val="2980"/>
              </a:lnSpc>
              <a:spcBef>
                <a:spcPts val="600"/>
              </a:spcBef>
              <a:spcAft>
                <a:spcPts val="600"/>
              </a:spcAft>
            </a:pPr>
            <a:r>
              <a:rPr lang="en-US" sz="2200" dirty="0">
                <a:solidFill>
                  <a:srgbClr val="FF0000"/>
                </a:solidFill>
                <a:latin typeface="Arial"/>
                <a:cs typeface="Arial"/>
              </a:rPr>
              <a:t>Role:</a:t>
            </a:r>
            <a:r>
              <a:rPr lang="en-US" sz="2200" dirty="0">
                <a:latin typeface="Arial"/>
                <a:cs typeface="Arial"/>
              </a:rPr>
              <a:t> represents a function of a user within a community.</a:t>
            </a:r>
          </a:p>
          <a:p>
            <a:pPr lvl="1">
              <a:lnSpc>
                <a:spcPts val="2980"/>
              </a:lnSpc>
              <a:spcBef>
                <a:spcPts val="600"/>
              </a:spcBef>
              <a:spcAft>
                <a:spcPts val="600"/>
              </a:spcAft>
            </a:pPr>
            <a:r>
              <a:rPr lang="en-US" sz="2200" dirty="0">
                <a:solidFill>
                  <a:srgbClr val="FF0000"/>
                </a:solidFill>
                <a:latin typeface="Arial"/>
                <a:cs typeface="Arial"/>
              </a:rPr>
              <a:t>Permission:</a:t>
            </a:r>
            <a:r>
              <a:rPr lang="en-US" sz="2200" dirty="0">
                <a:latin typeface="Arial"/>
                <a:cs typeface="Arial"/>
              </a:rPr>
              <a:t> an approval to perform an operation on one or more objects.</a:t>
            </a:r>
          </a:p>
          <a:p>
            <a:pPr lvl="1">
              <a:lnSpc>
                <a:spcPts val="2980"/>
              </a:lnSpc>
              <a:spcBef>
                <a:spcPts val="600"/>
              </a:spcBef>
              <a:spcAft>
                <a:spcPts val="600"/>
              </a:spcAft>
            </a:pPr>
            <a:r>
              <a:rPr lang="en-US" sz="2200" dirty="0">
                <a:solidFill>
                  <a:srgbClr val="FF0000"/>
                </a:solidFill>
                <a:latin typeface="Arial"/>
                <a:cs typeface="Arial"/>
              </a:rPr>
              <a:t>Session:</a:t>
            </a:r>
            <a:r>
              <a:rPr lang="en-US" sz="2200" dirty="0">
                <a:latin typeface="Arial"/>
                <a:cs typeface="Arial"/>
              </a:rPr>
              <a:t> When an user logs in, a session is established during which the user activates some subsets of role that s/he is assigned.</a:t>
            </a:r>
          </a:p>
        </p:txBody>
      </p:sp>
      <p:sp>
        <p:nvSpPr>
          <p:cNvPr id="4" name="Slide Number Placeholder 3"/>
          <p:cNvSpPr>
            <a:spLocks noGrp="1"/>
          </p:cNvSpPr>
          <p:nvPr>
            <p:ph type="sldNum" sz="quarter" idx="12"/>
          </p:nvPr>
        </p:nvSpPr>
        <p:spPr/>
        <p:txBody>
          <a:bodyPr/>
          <a:lstStyle/>
          <a:p>
            <a:fld id="{515FC477-0A05-4F3E-8EE9-E015C9089D56}" type="slidenum">
              <a:rPr lang="en-US" smtClean="0"/>
              <a:pPr/>
              <a:t>68</a:t>
            </a:fld>
            <a:endParaRPr lang="en-US"/>
          </a:p>
        </p:txBody>
      </p:sp>
    </p:spTree>
    <p:extLst>
      <p:ext uri="{BB962C8B-B14F-4D97-AF65-F5344CB8AC3E}">
        <p14:creationId xmlns:p14="http://schemas.microsoft.com/office/powerpoint/2010/main" val="1927221177"/>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1066800"/>
          </a:xfrm>
        </p:spPr>
        <p:txBody>
          <a:bodyPr>
            <a:normAutofit fontScale="90000"/>
          </a:bodyPr>
          <a:lstStyle/>
          <a:p>
            <a:pPr marL="0" indent="0"/>
            <a:r>
              <a:rPr lang="en-US" b="1" dirty="0">
                <a:latin typeface="Arial"/>
                <a:cs typeface="Arial"/>
              </a:rPr>
              <a:t>Geospatial Role Based Access Control (RBAC) Model: </a:t>
            </a:r>
            <a:r>
              <a:rPr lang="en-US" dirty="0">
                <a:solidFill>
                  <a:srgbClr val="FF0000"/>
                </a:solidFill>
                <a:latin typeface="Arial"/>
                <a:cs typeface="Arial"/>
              </a:rPr>
              <a:t>Example</a:t>
            </a:r>
          </a:p>
        </p:txBody>
      </p:sp>
      <p:sp>
        <p:nvSpPr>
          <p:cNvPr id="3" name="Content Placeholder 2"/>
          <p:cNvSpPr>
            <a:spLocks noGrp="1"/>
          </p:cNvSpPr>
          <p:nvPr>
            <p:ph idx="1"/>
          </p:nvPr>
        </p:nvSpPr>
        <p:spPr>
          <a:xfrm>
            <a:off x="838200" y="1752600"/>
            <a:ext cx="7848600" cy="4953000"/>
          </a:xfrm>
        </p:spPr>
        <p:txBody>
          <a:bodyPr>
            <a:normAutofit/>
          </a:bodyPr>
          <a:lstStyle/>
          <a:p>
            <a:pPr marL="0" indent="0">
              <a:lnSpc>
                <a:spcPts val="2980"/>
              </a:lnSpc>
              <a:spcBef>
                <a:spcPts val="600"/>
              </a:spcBef>
              <a:spcAft>
                <a:spcPts val="600"/>
              </a:spcAft>
              <a:buNone/>
            </a:pPr>
            <a:r>
              <a:rPr lang="en-US" sz="2400" dirty="0">
                <a:latin typeface="Arial"/>
                <a:cs typeface="Arial"/>
              </a:rPr>
              <a:t>Some data in the Geospatial Database needs protection:</a:t>
            </a:r>
          </a:p>
          <a:p>
            <a:pPr>
              <a:lnSpc>
                <a:spcPts val="2980"/>
              </a:lnSpc>
              <a:spcBef>
                <a:spcPts val="600"/>
              </a:spcBef>
              <a:spcAft>
                <a:spcPts val="600"/>
              </a:spcAft>
            </a:pPr>
            <a:r>
              <a:rPr lang="en-US" sz="2400" dirty="0">
                <a:latin typeface="Arial"/>
                <a:cs typeface="Arial"/>
              </a:rPr>
              <a:t>Fish count update in the river.</a:t>
            </a:r>
          </a:p>
          <a:p>
            <a:pPr>
              <a:lnSpc>
                <a:spcPts val="2980"/>
              </a:lnSpc>
              <a:spcBef>
                <a:spcPts val="600"/>
              </a:spcBef>
              <a:spcAft>
                <a:spcPts val="600"/>
              </a:spcAft>
            </a:pPr>
            <a:r>
              <a:rPr lang="en-US" sz="2400" dirty="0">
                <a:latin typeface="Arial"/>
                <a:cs typeface="Arial"/>
              </a:rPr>
              <a:t>Pollution index update in </a:t>
            </a:r>
            <a:r>
              <a:rPr lang="en-US" sz="2400">
                <a:latin typeface="Arial"/>
                <a:cs typeface="Arial"/>
              </a:rPr>
              <a:t>an area.</a:t>
            </a:r>
            <a:endParaRPr lang="en-US" sz="2400" dirty="0">
              <a:latin typeface="Arial"/>
              <a:cs typeface="Arial"/>
            </a:endParaRPr>
          </a:p>
          <a:p>
            <a:pPr>
              <a:lnSpc>
                <a:spcPts val="2980"/>
              </a:lnSpc>
              <a:spcBef>
                <a:spcPts val="600"/>
              </a:spcBef>
              <a:spcAft>
                <a:spcPts val="600"/>
              </a:spcAft>
            </a:pPr>
            <a:r>
              <a:rPr lang="en-US" sz="2400" dirty="0">
                <a:latin typeface="Arial"/>
                <a:cs typeface="Arial"/>
              </a:rPr>
              <a:t>Patient information update in a hospital.</a:t>
            </a:r>
          </a:p>
          <a:p>
            <a:pPr marL="0" indent="0">
              <a:lnSpc>
                <a:spcPct val="100000"/>
              </a:lnSpc>
              <a:spcBef>
                <a:spcPts val="2400"/>
              </a:spcBef>
              <a:spcAft>
                <a:spcPts val="600"/>
              </a:spcAft>
              <a:buNone/>
            </a:pPr>
            <a:r>
              <a:rPr lang="en-US" sz="2400" dirty="0">
                <a:latin typeface="Arial"/>
                <a:cs typeface="Arial"/>
              </a:rPr>
              <a:t>Some people are fixed for these responsibilities. So Role based access control works well in such situation.</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69</a:t>
            </a:fld>
            <a:endParaRPr lang="en-US"/>
          </a:p>
        </p:txBody>
      </p:sp>
    </p:spTree>
    <p:extLst>
      <p:ext uri="{BB962C8B-B14F-4D97-AF65-F5344CB8AC3E}">
        <p14:creationId xmlns:p14="http://schemas.microsoft.com/office/powerpoint/2010/main" val="26513329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Real life examples</a:t>
            </a:r>
          </a:p>
        </p:txBody>
      </p:sp>
      <p:sp>
        <p:nvSpPr>
          <p:cNvPr id="5" name="AutoShape 2"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SEhQUExQVFhUXGBgYGBYYGBwYGRgYGRcXFxcUFBcYHCggGBolHRcVITEhJSkrLi4uFx8zODMsNygtLisBCgoKDg0OGxAQGi4mHyUtLzAsLDQvLC4sLCwsNSwtLSwsLiwsLC8sLCwwLC0sLCwsLCwsLCwsLCwsLC8tLCwsLP/AABEIATcAogMBIgACEQEDEQH/xAAcAAABBAMBAAAAAAAAAAAAAAAHAAMEBQECBgj/xABPEAABAwEEBAYNBwsEAgMBAAABAgMRAAQSITEFBkFREyJhcYGRBxQyNUJSdKGxsrPR8CNUcpKTwdIVFiUzQ1NigqLC8TRjZOGD4kRzwxf/xAAZAQEBAQEBAQAAAAAAAAAAAAAAAQIDBAX/xAAvEQACAgAFAgMHBQEBAAAAAAAAAQIRAxIhMUFRYQSx8BMiMoGRoeEUccHR8SND/9oADAMBAAIRAxEAPwA40qbfeShKlrISlIJUTgAAJJNcBadZ37YSGCWLPlwn7VwbxODYPXyjKo3RUrO5tukWmRLriEfSUB1A51QaR11bSB2s05aVTBCElCQIPGK1gAjZhOdcqp6zMG9dvr2rWbyjzk41CtWuqhggAcwqZjeRcnTfnRpJfcWBpA3reJPSAgemtF6Q0ur5m30KV6V1wtp1zePhGq93Wd0+EalsVEI5OlD3Vts6Potp++acsS7a2oldvackRC20wOUXLpmhG5rHaSTCFnr91NK0vaz+zV1n3fHVLUe70DWdI2n55ZxzNe9VY/KVo+fM/ZD30EjpG1+J56x29a/FH1h76ajToG78pWj56z9kPfWU6StPzuznnaP3KoH9vWvxR9Ye+tk6RtfiHr+PjphqNOgckaTtf76yK/lUPQunRpi2DwLKvmcUn0g0C06YtQ/Zq6z7qk2TWF+YUFpwJkzGGymo93oG5OnrUO6siD9B8H1kCtxrVH6yyWlPKAhY/pXPmoONa0vDwjVhZ9dXh4VLYqIWWdb7ITCnC2dziFt/1KSB56uLPaEOC8hSVDekgjrFCFjXK/g4lKucVIZeZUb7ClMOb2zE84yPSKuYmToFulXD6va6K4VNntd0KUYbeSISsnJKx4KjvGBO6u4rRhqhUqVKgOE7J9uKgxYkHF9V5z/6kQY6VXegGuc0xbAwgIThAqx0weE025Pcs2dA5pBWT5x1UF9cNYHbZaC20FFKlXUISCVLxgYDEychWXqzadItdK6ytAmXJO5PG84w89Uj2s6NiFnnIT6AarVar20Z2O0/YOfhrI1XtvzO1fYOfhq0Zsec1kVsbSOcqPoIphWsDuwIH8s+tNZGq1u+Z2r7Bz8NL81rb8ztX2Dn4atCxtWnn/H/AKU+6m1aZfP7VXRh6KlfmpbvmVq+wc/DS/NS3fMrV9g5+GhLIJ0m9+9c+ur31j8ovfvXPrq99T/zUt3zK1fYOfhpfmpbvmVq+wc/DQED8ovfvXPrq99bJ0o8P2rn1z76m/mpbvmVq+wc/DWo1Wt3zO1fYOfhoBhOm3x+0V0wfSKcGsD+1YPOlPurc6rW35navsHPw1kaqW75lavsHPw0FiRrG6M0tn+WPVIqQ3rMdrQ6FEemaY/NS3fMrV9g5+Gl+alu+ZWr7Bz8NKLZZM6yt7UrT1K91Xmi9MIWfk3AT4uSuo59E1yP5qW75lavsHPw0hqrb/mVr+wc/DUoWEa2v8K2Qc9+0co3UZNQ9Mm12Fl1RlcFDh3rQbqj0xPTXnvVa3uLK7O+FB1AVF4EK4vdIWDjeHLjnuos9g+0ks2prxHgofzoH3pqIr1CXSpUq0ZA3rFayi16acGaGYHPwKAPTQj1MMaUskbLQ0OpYH3UTtbz8rp76KfUZoY6k99bJ5S37QVEaeyC/rdpcm3vsFAAvNK4UpJIHBoBAJwIxmKi6Q0w2zYwXlq4LtwoK0AAlIYVdUABByB69tE/SNnYUs32OEOEkhJ5hxjjsppLLIRc7V4kzdhF2cpiYmuPspe1z3pWx6/1OH+l9jk967zete25wCtLpbe0g0AUuNWB1bsYJkttqTcTshJGO0mndIW+wJsdlWzaWlPFbMXVgrWSeMFJBkY8mFd42lpM3bNF4QqAgSPFMHEclaJs7AIIsiQRiCEtyOUV3PEWxtBrHbBqN29/tufWH4qXb3+259YfioCT2waXbBqN29/tufWH4qXb3+259YfioCSbQaE+rem0qVo5YTi8+pF6U48HeCssccMwM9tE/t7/AG3PrD8VRWm2UqvJsoSoYhQCAZ3yDNAcJb7AtdqfccWA3fcKQFcYwi0qTM5CbMoRuNStedN2mz2do2ZK+D4V5Ki0FFQIcWEphGSYB6QK7F1tlRJVZQScyQgk85JxqQ1akoASllaQMgCkAcwBoDnNSdLvPBeLpRwTZSt4G9whvX7ySqRBjDDDrp+waZtd5kLDhPApLoLCgguFQEIUlOCovSCYEp5av+397bn1h+KpkDZPXWYqkGctonStuUpovIUhJeeS4jgxg2G1KaIWCcAQEz4R6qfsusNpUtCVWVaQoi8ozCQVKknCO54M85VurorvIfrUkgcvXWgeX9LP3dOWg/8AMPUp24odSzRP7CC4f0gjdwJ87w+6hVrEP03avK1e3TRS7Cv+s0lzM+u/U5LwF2lSpVSAM1tMuae5k+ZDIoY6ln9KWTylv2goma0d1p742NUMdTz+k7L5Sj2gqI0+D1TpQfIuqEzByMHIDAjKuRfddRaWEyoJWSe7Wf2ohB45EpSQDmDNdgHElKkLAKVSCDtB2U0LKxINwSCCJKjiDIzO8A1JZnovz66mHe8X5PTnf7PdEBGlXJulCJLq0glRAKA5aEpwCcFfIpEYzepywaZ4QpBS2CQmYcwkttOE9zgiHIneANtWxtSeT4M+nGm2ltpKiAAVGTywEp6BCRhyVopWOaVKRfugoi9hgbriyizwd6rsn6aellWsiRHyRxxHG5S2Rlnw1xuP4weSr7ttPJ/jKsdtJ5Pgz6aArLBphLjnBlF0iZJUIlJCFJBjEhw3OimbJp2+G1FsALKY48kpUptAKQUiSFOYjckmTIq5VaEEEEDH76j2JDTQhAjGZJkzdCZk/wAIA6KAr0acvXLrYJWpIAv4QoJVBITgsBRJTkLueIrOi9MXyErRENoKlyACtSG1BKU8vCADlBFTrW0y7dvpm7MQSBxiCZAzkpT1VJ7ZTMwJ5umgKtGmB8nxE8dKVYLnBZISE8XjERKvFB20y3ppSgfkglREI496XFNsrQki6MDwyBO8Hnq6FpRuG3ZvzpdtJ5KAxeQcL6ScsCJnjTh/Kr6p3VsHM/jYK1VaU45fE+89dRQ5QFJo62pKmYdWVlcKQVEgDHPHk89dRwmPRVYlhsBICEi6ZTlgd4p/hMaA82afP6btXlSvbiin2F/9bpLmZ9d6hVps/pq0+VK9uKKvYY/1ukuZr13qnJeAuUqVKqQBWtHdae+NjVDXUcfpWyeUt+0FEvWjutP/ABsaoZ6kGNK2Q/8AJb9oKiNPg9YN2pKpUEJuJUpJUSBFwlKjEZAg7acTaWjOXFzEZYAyeSCDPLUdyxMKJkGFKvlON0q8a7lJ2763TZ2gDEycJMknACCTmIAw5K1ip/8An9yQca97ca/KrRcSkAEEElURsQU3cOMDezqYpSSlJSBBxy5Nxqss2i2wDwhvE7ryYOEqTHck3UmBkRhVg84IABJjfPnJrTj77rYxH4dd7+xTt60WUz8okXYkqTdAlLa8SRudR0yNhidYdJNO3uDKVXFFChAkEKKTPJKVQeSq06u2XjfJDjZ4qnFxT2BnDjrUcN8ZACpljsLbRWW0wVqvKxJk3irCSYEqUYGHGO+t5BZYvWlpCilUCADJGGN78Cj0VhVrZGZTjEYeNls5DSebaUq8oSYjwshe2ZeGrrqM9YGSQQSk3gqROMAjbz0UYc2LZMs77ThhBSrCcN0x91MJ0gzKgcLt6SRhxVXSZ563s7TSCCkRAKR3RgEyQAeYdVavWZhYhScJUfCGKjeUcN5AolC9nQtm67YyM1IGfTGcb/8AqnH3G0QVXROUjOo5szO45EZqyOJGeWJw2Sd9POcGoAHwcs8Ij3Co1HTcWa9uM+Mj4BV6AT0U4260q7BQb03cuNGcb4qOLKx4uyI4xEFJSRB3gmn2y2AkAdz3Mgkic4Jxo1HixZU2jWRhD5YuLKhN5QSLqYEkkkzhIyG2r0Np3Dqqic0BZlPl9V4rJBiSEzEdykCZjGZq67ZTv8xrDTb0RI3bvrp+3+2eV9Yh+m7V5Wr24opdhn/XaS5mvXeoW6wmdN2rytXtxRS7DX+v0lzNeu7WOTpwFylSpVSAM1o7rT/xsaoX6n987L5Sj2goo60d1p/42NULNU1RpKzH/kI9cUjuWWx6uctLbaQpeAM447icY5AeqsvReQBkd3On3mq9dqZUkBZSY2HpHoJ662XpBF5BvCAcceUH7q9ajqcbJ1otjaHi2pBi6lV/ZKuF4qt36s9eyow05ZY8LbhBMXeEnEGM21DnKRtFO2m2WRyb91V4BJnaBegHk46+umZsWGCTG0yT+sDuJJk8dIVjtFcKn3N6Di9JsypIGKVXTM5yACLs8vVS/K9nxEKN0kKgTATcJUSDF2FpNaIcsYmAnEztzmd+AnZWGl2JIISEgEERjkQkRnlCUiNgSKVPuNCTb7ewyVBYPFCCTGHHUUoSCTEkpV1Y7KaGlWCUBKFEKVdnID5Jbt4hSgQm6g7Ntbv26yrvXiDeuycQeKSUwQZBBJxG+mXHLGokqgkxJJJySpMYnKFrEZcY76VPuNB5jSlnWJAOBSDhkVLWgDAwcUKyrQ6Ws4uylQvJC0iMSCQALsyCZBg76bSqxCMBhlic5mTjxjJJkzmd9bF2xyFQmQANvgwBhMTAAnkFKn3GhKsFqbdWpKW1C6lJJOAkqWkpzmQW1Tsqd2qjdVaxb7MhRUkgEiDE48ZSsRzqUek0/wDltnx6VPuNCX2qjdWDZk7qi/ltnxxWDptnxxSp9xoM2p5KLgCLylmAL10YJKjJOWANZbcStoLSCJEjeOTOobttZWm6spUNxg0yw802lSULwJJCScEzmE7k7YruomLPO2mz+mbT5Ur26aK3Yc/1+kvoteu7Qn0sqdMWg/8AJPt00WOw73w0j9Fr13a8kviOy2C5SpUqEAbrT3Wn+Yeq1Qy1H762Typv2gona0jHT/MPVaoY6j99bJ5U37QVEafB6xtNquqi4SMMY27QMM4ikbaPEOcZdJPRUg2gTdkTunGN8VsXa1lZKZGdtMFQugxEco29I3corQW3E/JkRMSCCc4zHIB/MKlLtAGcDM4mMBma24TkplYyshJthmOD2gT94w27OY04u1gEjgzzwPGuz9/Vvp9y0hIlRAG8mOXbzGtg7TKxlZDNuE/qzEDZt2j45anAA7BTfbAm7IvRMTjG+N1ZL1MrGVm9wbhSuDcK14TkpcLSmKZtcG4Urg3CteFpF2lMUza4NwpXBuFMi2JzkdfJPopdtp3jrHxtFKYpj1wbhSuDcKZFrSciDlkd5gVlFrScAQTz0pimeWNYu/lr8rV7dNFLsPd8NJfRb9d2hbrF37tXlavbpopdh/vhpL6Lfru1nkcBcpUqVUgD9as9Pcw9VqhhqP31snlTftBRP1pz09zD1WqGGo/fWyeVN+0FRGnsj05pyyS7wl4J4t0EqCRMOiRJBn5TzHo0s9jdkyklFw3flBF5RJvIxkBKbqRtqo16YcLqVAgApAQpQvJBCipxMSIJTt5OSrrVBpabPxpCSoqbB2IIEYbATeIG5Qr6Dk44Sla6etfVnOOJeI4VtyRdKaFcfbQgyClt1EhQE8IEgTBxSIxG2o1o0DaVFag8sFTil4KgAYlKYCti0sk7whQ8I1cWxhSnVFD4Sq6Bc3JBBvETMyT1im1aMXxofIJnG8cuEKtpMGDdnZ5qzHxeJFUqOxWHV+0Sr5RZBShIBVldbUiTxsVEqknbArW0av2lalkurAUqQAq6BDT7aMlZgutq5SyOi2esKxibRHdYkzBUpKgQJgwEwBz1ppDRa1rQtD/BlKQm7JUkqTeMqk3lRI2g4Y1f1mJ2+gHX7K4VlxKSFQ2BxhHyayozGczFRm9GvAASTFyeN3RSm6q8ZmFbueo40W+khJt2JSYSdpukBXdTGCT0K30mdDvjAWwFfyYWq7iq6hE5HNRAO3BUctc1jyWlIFlo2xOIWFKvHAgyqfBbAETsKFfXPLVtVLZNGLuhC7QXFJcDk5kDgyi7jOF8LV5hlTn5PeOJe2Hfnx4jHDBQE54bK5zm5O2C2pVWfk5y6oFy9eAGMxgRy5YEdNNo0U4J+WOJygwBdi7E4gGIndWSk5NgbE8XPlPJ7p562FjRM3eXbVexZH0Oo4xWgASSojGAFEjG9kSBy5iMWzod0ElL5ElUYHAKXfO3HGejCoQtEWRAEAQMMidmI21luyoSQQkAgQDyHMVD0do9xtQvOlSQm6E5DPOOaB0cpqyqlPLOsPfu1eVq9umin2IO+Okvot+u7Qs1h792rytXt00U+xB3x0l9Fv13a5cnPgLdKlSqkAfrTnp/m/taoYaj99bJ5U37QUT9aM9P839rVDDUfvrZPKm/aCojT4PUesti4dotSASpCpOAupWkuY77l4dNThaEeMMsBkY5q2dYBJJnERnhE5RTfaSIiN+07Yn0Cuupqiu0hZWFuKvlQVAJ2iOLAiDuGzfuwZdstmRLhUTdAJGBAAcCwMoAlWWGHNVnaFtXrqgComIgkzdvRhyAebeKaYWwowMSSDiDiVjhRs5J6IqOGJwjDz8UVYs9kMDhVTdAiZUAscJkUzMA83PT/a9lJJKzJGRGIDgvxBTtCDnjmDUqWBhwZwOVwxLYzyjARjyUuAs4ujg0yqFAXDPFSbs4YGCYB5ans8Xp5mf+nb7kW0izKSAp1UFtIjxkpKkpUeLJIKzlvE04mx2dcrlUX1jkvQpKruGQF7HIRTw7XJHyexsA3D3KzxMYykdEVNTZEDJIznpOZo4zW5Vn5oh6OQy1xUKOMDEblECTAxlUY8lWdVdpt1naWG1XQsxdTBk4yIwjMbTsqWLe34wGJAnCSDBgHPGuiw51bRuLfJJpVG7ebvXb2JCSNxCpuwdsweqkm3tnJaT08sek0yS6GiTSqMm3tkTfHwAfvHWKfQoEAgyDiDUcWtwbUqVKoDyzrD37tXlavbpop9iHvjpL6Lfru0LNYe/dq8rV7dNFTsRd8dJfRb9d2uXJz4C1SpUqpAH60Z6f5v7WqGGo/fWyeVN+0FE/WjPT/N/a1Qw1H762Typv2gqI0+D1uo41iarHmW1OulaUGCnFQBiUYYnITS/J7WfBo+qn3V1bjHT15lsee0clS794gyFDBBukJCZSSmRgB1VoNGAFJDiwUxHc4AApAgpyx8wplejmlYcEiNkJGOe7nrB0Qx+7T8CtrHVbv6IWSTo4QRwioIUMkZLMqHc7TnWH9GBfdOKOeV0ZiDkBsqKNHsAgcGicDlOXP0092i1+7R9VPurm/FJbPbshY+iwRHyisCDiEnEJujwd2FTJqrTZGpI4JvD+Ec+6tu0mgMW2x/In0kVXixlu/shZPW0DnPWY6pioJ0Qm9fvqvTM8U47DiNlaHR7R8BvHbdG0bIHLTCNGtXFAhByM3U4bPvosfLs39v7JdcEwaMGHHOAAyRkAQB3O5R660b0OlMALUIMiLsgkgkzE7BVYmzoSqLqCMpupPMcqlJsLS0lJbQD9ETO6Y+BWI+OTnkba+SClaJI0QkZLVlHg5YQMuQdQNT2GwlITMwI2fdXI29lN9FwISkFV9JQJVIgYxhBxpjgE+KnqFemMvaq239Pyc3jJcHczSrhSwnxU9QqVohoB9qAMzjAnuVVfZRrf7fkRx03VAJ1h792rytXt00VOxF3x0l9Fv13aFesPfu1eVq9umip2I++Wkvot+u7Xj5N8BapUqVUgENaM9P8AN/a1Qv1H762Typv2gooa0Z6f5v7WqF+o/fWyeVN+0FRGnwenrfZOFW6kxF5Byk9xu6RUthu4kJ8WBsGVaFQ4Z0bZSf6RT4FXE+L6eQMfHVWoUJjd0fGVMptUhRuK4sTtmTGG+tGraFHuFA4Dud+QnnrmZtD5aEzGOVb0122niyYK5uhWBJxkAHmNOjLCvPOSzOK5XT11NIU5Y54ddYKAcxPxH30q2j7/AH/dW4zcknl8hQ0WEyDGXLhgTW6WkiYAxBB9P3UlqCRJIAG8x8ZVXcA4tzhEOJLSgiBAOWZSrME1VblWifr9iOlrROVZ0q2CKhWpK0pVdExBB2wMxEicMMxnVnWM68+Ng5q19719KLoUVpUktIKDIJJnPPZNQasdLMhshzEtmElI8EbCgDAY49PNUN9koMGvf4PHzf8AOfxL79zz40KdrYbqTov9c39I+qqo1SdF/rm/pH1VV7znD4kAXWHv3avK1e3TRU7EnfLSX0W/XdoV6w9+7V5Wr26aKvYk75aS+i367teDk9fAWaVKlVIBDWjPT/N/a1Qv1H762Typv2gooa0Z6f5v7WqF+o/fWyeVN+0FRGnwepi2OGdO2Uj+kU6E76ZUtXDuAJkSiVTGaRkNsRNSPj46qzi4cXK328kCPaGVEyly7hG8ZzOf3Vq2yucXTmDASAM8RjyVIWqM/j4isJxx+PjCspJaIlDFpsCHFtrUCVNkqSZiCcOnIVIQazVZowgP2hMY3knbkQY5OquWJLLOPcqLIUrw2kbJ5vgGsBUGNvN8b657W9w3WwkqF8qkpjjBKSsIBIwUSBHTWsNSaUY7t0vIkmlqTkvG0LKQPkUyFKPhnCCg8kHHnqwS2EAAEJQlMRzbZrmtSdILKQ2pKkjgwsIXBW2Soi4pQzBiROOB6LEJctSuOC2ylWWSlwcjuGw8xxrliYbwJZXrN+voItSVkqzLW6sOJV8jBgRBJw/7M8sb6nXYgDLd7qylMCBAEYAbuSs10w8PKtdW9ysj2tlKmy2clC7Aw/xGdU7agpNxWC2+KQcCQIhQ3jGJroCag27R98hxJhxORyBHir3iuOPGWdTw915Eq1RRrRBipGi/1zf0j6qql2yxGMEyowMMhvqNo1BDzc4Qoj+lVfSw/FwlBSb1elc30r1pqcI4Us4A9Yu/dq8rV7dNFXsSd8tJfRb9d2hVrF37tXlavbpoq9iTvlpL6Lfru1z5O/AWaVKlVIBDWjPT/N/a1Qv1H762Typv2goo6056f5h6rVC7UfvrZPKm/aCojT4PVH7V3nT6qffTp+PjpqG4sh93jIA4sg5niiY6PPUjhk4CRxpjEYwCSBvypjNJ69vIG5Hx/nnrAWDgCN8T0ZdNaupvAiIkH0VFsGjy2VEqJJKjyAEkgeiuHtOi9fME0fHx1VXyE2mVKHHQEpTBnObyjl4JH+akm0ovBN9MkAgTmDkR1HqrK2ElSVESU5E7JzivPjYmZLLun1/qypEe16NDqkqJUCgm6QSM4mceTKnLdYkuMls4i7AO0KHcqHKCARzVK2Vid/xzV6VNxiorV7+uxnKtzhtBaDfeTwjii2Fm8RiFGchGyBAx3V2tjs9xARJIGROfOadVhn56zFb1bbe7CVKkYWoAEk4UgucZkHd6a1KJHGHRu9/LWUorzqeJKVLb7/v/AEvr0N0kjYCs1ioWkLWpBSE7QozswjDHbjXphh8RM77m9reIhKe6Pm5abblLjaAnAmSvebqqxYl3wVRxrxEnCQBP3x0VlCHOEQSoXL2A/lVGyvL4bAlHxc5YlXWnbj6ulf0Nzloox/38HnHWLv3avK1e3TRV7EvfLSX0W/XdoU6xd+7V5Wr26aK3Yl75aS+i367tezk58BZpUqVUgEdac9P8w9RqhdqP31snlTftBRR1q7rT/MPUaoXaj99bJ5U37QVEafB6lUiXnZSkgFOJxM3U+anEtgRxRAxGGU5xu202pz5ZxO8p6rgp+s4quW/TyQsg2uxKWT8opKbsQCQZ9Bxx6IyrReiAb19x1QJEJvEBIBm6I5qsFuQJPOf8dNVbTbxdVikoJSQkjjACJg9BPTXn/T4Tlrv3bI5USWtHNpuwnFAhMkmMZwx5TjT7r8ZDAZk4Ac9OKykfHJXPuPO2nukFtoGQMluQcAR4I3/fNck1g+6l7z+/+fk0TrJaFrWV3gWSmUgDM8pInfyQBvp2xul4G+mIUCIJ5YjDCtLEwSMME5Ac2wclWAECt4KeHG38+348iJ2iuYAAgsuZg7VYwROO4kjqrZDKSf1bovETJMJnDflzemnRYoEBxyDhnyAegDqpwWXAgrWZEZ7Pur1Zk3SJQ3ZmgDN1aYyvE476lFUCa1bYgEEqM5knHdh5qr7a8VKKAZkRhs5CeXaa8niPEexaUtm0k+77c/L8m4wbTaW2pJtVqCCkgyfF58j11gWEOJJeAVeyT7t1aWSxQBeAwM4Gf5QTnz1PWd/+B7qxg4eI8aWLOWifupbXVN+tNzWdZEkqb3/oZDaUpCUgADCBWbwvNido9BpLIIBGWwjI5VW2RDQdRdUoqvHZh3Kpr1eGaxMacr4X8nOTqkeedYu/dq8rV7dNFfsS98tJ8zfru0KNYu/dq8rV7dNFfsS98tJ8zfru125JwFilSpVSAR1q7rT/ADD1GaF2o/fWyeVN+0FFHWrutP8AMPUZoXaj99bJ5U37QVEafB6nvfLPYbUY7+IMPjfTl7kqs0pbCh5YSSVEjiJAJICU8bEiAJ89ZZcWoYupBIm6QAQMO6BxEffXPxDkpb9K+i6/0ValjEwd3+PRWiGxMj43xUV62BsFa3ElITISIkgATGOOIJqY04lU3SDdzgjDqyrkvd7yfr6E3N6w63IxrYUwtRVMZenkFa9mq136izLMAYY/GY5KeKsKYaagY5+inB56xnleTnr657fMtGQIraa1WsJBJMACSTsFVz1qLghuccCSCOTbswONYxZrw2G5JNrot7/P2/bZGpTUb1Y5aLSVm430q5PjbTzNjSlMcuJ2n/qtrJZwhIA6TvrWy25Di3EJMqbISsRgCRPVn1VywfCub9r4inJ8cRXRfyzpPES92G3mSQKq33w+sspBKAJU4MAFTgEnaZHNS0gHnFlpIuNqGLoOMbQOmBzHqsLKwltIQkQB8Enlrs7xXlXw89+yOY0lpKEJSkcVIiNuA9NRLK82XGwlsg3s/wCVVYGl0HE8U9cZ5kf45cRWbDbVurRsSFYyACcFZQTtFenwsMs5aaaV8kYlq0edtYu/dq8rV7dNFfsS98dJ8zfru0KNYu/dq8rV7dNFjsSd8dJ8zXru1vkvAV6VKlVIBDWvu9P/AEU+ozQv1H762Typv2gop6zNFS9Px4gPU00fuoG2ju1c59NRGnweurfYCbQpwXkqACQQm8FJKRIPSM8CKjt6GGEqdVjexTjeu3LxMTEAYZV5KvneeukFHea1NRn8SsRll2PVVp0QpbplK7hmVXd6VCYjBQKiAMoJnktdG2QMghIWRMjiY8gJA40TtryBfO89dK+d5qZYaabKvkROr7nsvhP4V/VPupcJuSrmunCvGl87zTzDDi5uJWqM7oJjnijUfX+Cz2IF/wAK/qn3VWaQNqvEsxdwgKQfFAjLKZ668mPIWgwsKSc4UCDzwabvneeus+zhVV66ls9WW122qbQEtpCiDwgKTBkYJ5t9a2ezWtLS0iAs3CFAKJmTwg4wIHJhXlW+d5rZoKUQlMknAASSazDCSk5Nt3308g8rrTY9VNItwzMnDMYYETkgYH31huz2xKUkBF8lRc4pF88W5eIRJ8IbNkzXlZd5Jg3gdxkVrfO89ddMsKqjJ6s4fSGAKG5O1KVQIzvTvwy3nkqbaVWktpuYOBKgeKQkqu4HImAa8jXzvPXTrDa1mEyYzxjrJqpRXBT0+EaTAAPAqwE8RY2kqyGJyipuibPaeFbLwEAk8VKhd4kYk54k+avKDl5JIMgjMVrfO89dWLjHVImh2Wsffu1eVq9umix2JO+Ok+Zr13qBGrSCq0NgZlxsdJdQKPHYlH6R0nzNeu9WOS8BWpUqVUgMWrODbNMhQkKugjeCy2CKAGsGjFMOEGSMkq8YDL+aMx07a9Gpb/SGkxvS0etpPuoYacswvKCgCCcQRI6jWb1OjVxQK6naN0gGkuAtoXfAEqnCDMYHuTtHIN2PRP6vsKyCkH+E3h1Kx89QHdVj4DqTyKBT7xVsxTKS1OJUZSi5himSRO0pnEDkJPPTNWzmrj4ySlX0VpPmmajr0O+M2XOhBPoFUlEGpuiLSltwKXN3GcArZhgTBqO7Z1p7pCk84I9NNUBYaatSHHLyMroHchOOOwGq+lSoBVN0c8kXwpVy8mAsJvEYiU54AiZ25bJqFSoCdpa1BxYN4rhKQVkQpUDaJ2ZDkzmoNKpDVicV3LazzJJ9AoCPT9nfCQpKkylUZGDImCDB3nZUpvQdoVky50pKfTFS2dVbQcwhPOsehM0LRXaScQpQUgnFKZSfBUBdKQfCGAIPLyVGbQVGAJNdXZ9TPHdHMlJPnJHoq+0bqywjwSv6Zw+qkBJ6QaljKzTsU6tly0NuqHEQoLnxlDKN6U79p5qJfYsT+ktK/wDh9Z6ttUbOE4gVI7FiZtWk1f7jQnmDh++onbNtVEI1KlSrRzB9aXLmmrQ2cnrI2tPKUKWlQ6gK4bWViFq567LsnILNssFqSYMuMzski+kK5CErHMTXN6fWl2VJEHwk7UnceTcdtYa1OkXpRxqxWtPvJpmKoMVkUqyKA3S8oZKV1ms8Krea0rNCG083UPdWl6SUobLihmENhUfSMYGtlLgKUM0oUoc4SSK6jVdaW7OgJyugk7yRJUd5NERs5Vl1JJF0JUM0qQEqHRFPg83UKm62uJKmlgccLSAdpSowUnkg1AFGVMeS4d5662KycyT002mtwKhTYCtwKwBW6RQpugVY2JqTUNpNXOjWsaBHV6ERdQTyUz2HReTb3di7UUg/QQkekmq3WDTYs9nWlBHCFJn+ARmf4twroOw5YS1opgnN0rePM4olP9N2kUSb4O2pUqVbOZzuv+hFWyxOtt/rUw41s+UbN4JnZegp/moPdth9oLTgsYK2KSQYKVA5YjEV6Doba9dj1bjirXYClLqsXWFYIdPjpOSV75wPJnQqBa7a/HT0p+9J+6m+FQclDp4vpp3SDhaVctLbjC9ziSmfoqyUOYmo6rKlWKVA9NSi2PpROWPNj6KRbO49VRF6ONadqrGRI5jShZNilUK454y+s0iXR4SqlCycDBmm7PaXmBdbAW34KSYUn+GdoFRQtzxj1D3VkOOeN5h7qoHwXHFhbscXuUjIHxidpqWhNVwcc8Y9Q91bBxzxj5vdQLQtEinEpqovuHwlddb3VnwldZ99Si2XCWzurYrSnNSRzkVTCzk59ZpxFnilCy3FvbGUqPIPvMCpLFvWrAcQch431tnRVAq0IRipQHTUrRdltVtN2xsKWNrp4rQ5Ss4dAk1aJZtb0LtrzNiYm84qFEeAiZW4TuAk16JsdmS02htAhKEpSkbgkAAdQrlex7qOjRzalLUHbS5+sdiABsbbnEJHnOOGQ7CqZFSpUqAVKlSoBm12RDqSlxCVpOaVJCh1GuU0h2MNGO//ABg0d7KlNeZJjzUqVAUb/Yas/wCytdqRyEoWB1onz1De7D7oHydvM/xsgiP5VilSoCGexPbhlarMocqFj7zUdzsZ6TGSrIr+dY//ADpUqAZV2OtK+JZTzPK+9um//wCe6V/cWf7b/wBaVKgMp7Hulf3NmHO9/wClbp7G+lfFsg/8qvubpUqAkN9jDSRPGcsieW8tX9gp9vsS2091bGEj+FpavSoUqVATm+w6oxft7nLcaSOqSanWXsOWQfrX7U7yFwIH9CQfPSpUB0Oi+x/o5ggosjRUMlODhFc8rnGulQgAQAABkBgKVKgNqVKlQCpUqV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12774" y="1905000"/>
            <a:ext cx="7845425" cy="95410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800" dirty="0"/>
              <a:t>A family  travelling in a car searches a restaurant for dinner.</a:t>
            </a:r>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924041"/>
            <a:ext cx="5334000" cy="33243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Slide Number Placeholder 8"/>
          <p:cNvSpPr>
            <a:spLocks noGrp="1"/>
          </p:cNvSpPr>
          <p:nvPr>
            <p:ph type="sldNum" sz="quarter" idx="12"/>
          </p:nvPr>
        </p:nvSpPr>
        <p:spPr/>
        <p:txBody>
          <a:bodyPr/>
          <a:lstStyle/>
          <a:p>
            <a:fld id="{515FC477-0A05-4F3E-8EE9-E015C9089D56}" type="slidenum">
              <a:rPr lang="en-US" smtClean="0"/>
              <a:pPr/>
              <a:t>7</a:t>
            </a:fld>
            <a:endParaRPr lang="en-US"/>
          </a:p>
        </p:txBody>
      </p:sp>
    </p:spTree>
    <p:custDataLst>
      <p:tags r:id="rId1"/>
    </p:custDataLst>
    <p:extLst>
      <p:ext uri="{BB962C8B-B14F-4D97-AF65-F5344CB8AC3E}">
        <p14:creationId xmlns:p14="http://schemas.microsoft.com/office/powerpoint/2010/main" val="1646551270"/>
      </p:ext>
    </p:extLst>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534400" cy="1066800"/>
          </a:xfrm>
        </p:spPr>
        <p:txBody>
          <a:bodyPr>
            <a:normAutofit fontScale="90000"/>
          </a:bodyPr>
          <a:lstStyle/>
          <a:p>
            <a:pPr marL="0" indent="0"/>
            <a:r>
              <a:rPr lang="en-US" b="1" dirty="0">
                <a:latin typeface="Arial"/>
                <a:cs typeface="Arial"/>
              </a:rPr>
              <a:t>Geospatial Role Based Access Control (RBAC) Model : </a:t>
            </a:r>
            <a:r>
              <a:rPr lang="en-US" dirty="0">
                <a:solidFill>
                  <a:srgbClr val="FF0000"/>
                </a:solidFill>
                <a:latin typeface="Arial"/>
                <a:cs typeface="Arial"/>
              </a:rPr>
              <a:t>Example</a:t>
            </a:r>
          </a:p>
        </p:txBody>
      </p:sp>
      <p:sp>
        <p:nvSpPr>
          <p:cNvPr id="3" name="Content Placeholder 2"/>
          <p:cNvSpPr>
            <a:spLocks noGrp="1"/>
          </p:cNvSpPr>
          <p:nvPr>
            <p:ph idx="1"/>
          </p:nvPr>
        </p:nvSpPr>
        <p:spPr>
          <a:xfrm>
            <a:off x="838200" y="1752600"/>
            <a:ext cx="8305800" cy="4953000"/>
          </a:xfrm>
        </p:spPr>
        <p:txBody>
          <a:bodyPr>
            <a:normAutofit/>
          </a:bodyPr>
          <a:lstStyle/>
          <a:p>
            <a:pPr marL="0" indent="0">
              <a:lnSpc>
                <a:spcPct val="100000"/>
              </a:lnSpc>
              <a:spcBef>
                <a:spcPts val="600"/>
              </a:spcBef>
              <a:spcAft>
                <a:spcPts val="600"/>
              </a:spcAft>
              <a:buNone/>
            </a:pPr>
            <a:r>
              <a:rPr lang="en-US" sz="2400" dirty="0">
                <a:latin typeface="Arial"/>
                <a:cs typeface="Arial"/>
              </a:rPr>
              <a:t>A mobile Application for the personnel and patient of a health care organization:</a:t>
            </a:r>
          </a:p>
          <a:p>
            <a:pPr>
              <a:lnSpc>
                <a:spcPct val="100000"/>
              </a:lnSpc>
              <a:spcBef>
                <a:spcPts val="600"/>
              </a:spcBef>
              <a:spcAft>
                <a:spcPts val="600"/>
              </a:spcAft>
            </a:pPr>
            <a:r>
              <a:rPr lang="en-US" sz="2400" dirty="0">
                <a:latin typeface="Arial"/>
                <a:cs typeface="Arial"/>
              </a:rPr>
              <a:t>Individuals are given </a:t>
            </a:r>
            <a:r>
              <a:rPr lang="en-US" sz="2400" b="1" dirty="0">
                <a:latin typeface="Arial"/>
                <a:cs typeface="Arial"/>
              </a:rPr>
              <a:t>a location aware terminal</a:t>
            </a:r>
            <a:r>
              <a:rPr lang="en-US" sz="2400" dirty="0">
                <a:latin typeface="Arial"/>
                <a:cs typeface="Arial"/>
              </a:rPr>
              <a:t> with which they can request information service provided by an Application Server.</a:t>
            </a:r>
          </a:p>
          <a:p>
            <a:pPr>
              <a:lnSpc>
                <a:spcPct val="100000"/>
              </a:lnSpc>
              <a:spcBef>
                <a:spcPts val="600"/>
              </a:spcBef>
              <a:spcAft>
                <a:spcPts val="600"/>
              </a:spcAft>
            </a:pPr>
            <a:r>
              <a:rPr lang="en-US" sz="2400" dirty="0">
                <a:latin typeface="Arial"/>
                <a:cs typeface="Arial"/>
              </a:rPr>
              <a:t>Functional roles of individuals:</a:t>
            </a:r>
          </a:p>
          <a:p>
            <a:pPr lvl="1">
              <a:lnSpc>
                <a:spcPct val="100000"/>
              </a:lnSpc>
              <a:spcBef>
                <a:spcPts val="600"/>
              </a:spcBef>
              <a:spcAft>
                <a:spcPts val="600"/>
              </a:spcAft>
            </a:pPr>
            <a:r>
              <a:rPr lang="en-US" sz="2200" dirty="0">
                <a:solidFill>
                  <a:srgbClr val="008000"/>
                </a:solidFill>
                <a:latin typeface="Arial"/>
                <a:cs typeface="Arial"/>
              </a:rPr>
              <a:t>Doctor</a:t>
            </a:r>
            <a:r>
              <a:rPr lang="en-US" sz="2200" dirty="0">
                <a:latin typeface="Arial"/>
                <a:cs typeface="Arial"/>
              </a:rPr>
              <a:t>, </a:t>
            </a:r>
            <a:r>
              <a:rPr lang="en-US" sz="2200" dirty="0">
                <a:solidFill>
                  <a:srgbClr val="FF6600"/>
                </a:solidFill>
                <a:latin typeface="Arial"/>
                <a:cs typeface="Arial"/>
              </a:rPr>
              <a:t>Nurse</a:t>
            </a:r>
            <a:r>
              <a:rPr lang="en-US" sz="2200" dirty="0">
                <a:latin typeface="Arial"/>
                <a:cs typeface="Arial"/>
              </a:rPr>
              <a:t>, </a:t>
            </a:r>
            <a:r>
              <a:rPr lang="en-US" sz="2200" dirty="0">
                <a:solidFill>
                  <a:srgbClr val="3366FF"/>
                </a:solidFill>
                <a:latin typeface="Arial"/>
                <a:cs typeface="Arial"/>
              </a:rPr>
              <a:t>Patient</a:t>
            </a:r>
            <a:r>
              <a:rPr lang="en-US" sz="2200" dirty="0">
                <a:latin typeface="Arial"/>
                <a:cs typeface="Arial"/>
              </a:rPr>
              <a:t>, General Staff etc.</a:t>
            </a:r>
          </a:p>
          <a:p>
            <a:pPr>
              <a:lnSpc>
                <a:spcPct val="100000"/>
              </a:lnSpc>
              <a:spcBef>
                <a:spcPts val="600"/>
              </a:spcBef>
              <a:spcAft>
                <a:spcPts val="600"/>
              </a:spcAft>
            </a:pPr>
            <a:r>
              <a:rPr lang="en-US" sz="2400" dirty="0">
                <a:latin typeface="Arial"/>
                <a:cs typeface="Arial"/>
              </a:rPr>
              <a:t>Available services of users depends on their functional role.</a:t>
            </a:r>
          </a:p>
          <a:p>
            <a:pPr>
              <a:lnSpc>
                <a:spcPct val="100000"/>
              </a:lnSpc>
              <a:spcBef>
                <a:spcPts val="600"/>
              </a:spcBef>
              <a:spcAft>
                <a:spcPts val="600"/>
              </a:spcAft>
            </a:pPr>
            <a:r>
              <a:rPr lang="en-US" sz="2400" dirty="0">
                <a:latin typeface="Arial"/>
                <a:cs typeface="Arial"/>
              </a:rPr>
              <a:t>Availability of roles and thus services </a:t>
            </a:r>
            <a:r>
              <a:rPr lang="en-US" sz="2400" b="1" dirty="0">
                <a:latin typeface="Arial"/>
                <a:cs typeface="Arial"/>
              </a:rPr>
              <a:t>depends</a:t>
            </a:r>
            <a:r>
              <a:rPr lang="en-US" sz="2400" dirty="0">
                <a:latin typeface="Arial"/>
                <a:cs typeface="Arial"/>
              </a:rPr>
              <a:t> on the location of the user.</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70</a:t>
            </a:fld>
            <a:endParaRPr lang="en-US"/>
          </a:p>
        </p:txBody>
      </p:sp>
    </p:spTree>
    <p:extLst>
      <p:ext uri="{BB962C8B-B14F-4D97-AF65-F5344CB8AC3E}">
        <p14:creationId xmlns:p14="http://schemas.microsoft.com/office/powerpoint/2010/main" val="866597802"/>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066800"/>
          </a:xfrm>
        </p:spPr>
        <p:txBody>
          <a:bodyPr>
            <a:normAutofit fontScale="90000"/>
          </a:bodyPr>
          <a:lstStyle/>
          <a:p>
            <a:pPr marL="0" indent="0"/>
            <a:r>
              <a:rPr lang="en-US" b="1" dirty="0">
                <a:latin typeface="Arial"/>
                <a:cs typeface="Arial"/>
              </a:rPr>
              <a:t>Geospatial Role Based Access Control (RBAC) Model : </a:t>
            </a:r>
            <a:r>
              <a:rPr lang="en-US" b="1" dirty="0">
                <a:solidFill>
                  <a:srgbClr val="FF0000"/>
                </a:solidFill>
                <a:latin typeface="Arial"/>
                <a:cs typeface="Arial"/>
              </a:rPr>
              <a:t>Example</a:t>
            </a:r>
          </a:p>
        </p:txBody>
      </p:sp>
      <p:sp>
        <p:nvSpPr>
          <p:cNvPr id="3" name="Content Placeholder 2"/>
          <p:cNvSpPr>
            <a:spLocks noGrp="1"/>
          </p:cNvSpPr>
          <p:nvPr>
            <p:ph idx="1"/>
          </p:nvPr>
        </p:nvSpPr>
        <p:spPr>
          <a:xfrm>
            <a:off x="838200" y="1752600"/>
            <a:ext cx="8305800" cy="4953000"/>
          </a:xfrm>
        </p:spPr>
        <p:txBody>
          <a:bodyPr>
            <a:normAutofit/>
          </a:bodyPr>
          <a:lstStyle/>
          <a:p>
            <a:pPr marL="0" indent="0">
              <a:lnSpc>
                <a:spcPct val="100000"/>
              </a:lnSpc>
              <a:spcBef>
                <a:spcPts val="600"/>
              </a:spcBef>
              <a:spcAft>
                <a:spcPts val="600"/>
              </a:spcAft>
              <a:buNone/>
            </a:pPr>
            <a:r>
              <a:rPr lang="en-US" sz="2400" dirty="0">
                <a:latin typeface="Arial"/>
                <a:cs typeface="Arial"/>
              </a:rPr>
              <a:t>A mobile Application for the personnel and patient of a health care organization:</a:t>
            </a:r>
          </a:p>
          <a:p>
            <a:pPr>
              <a:lnSpc>
                <a:spcPct val="100000"/>
              </a:lnSpc>
              <a:spcBef>
                <a:spcPts val="600"/>
              </a:spcBef>
              <a:spcAft>
                <a:spcPts val="600"/>
              </a:spcAft>
            </a:pPr>
            <a:r>
              <a:rPr lang="en-US" sz="2400" dirty="0">
                <a:latin typeface="Arial"/>
                <a:cs typeface="Arial"/>
              </a:rPr>
              <a:t>A </a:t>
            </a:r>
            <a:r>
              <a:rPr lang="en-US" sz="2400" b="1" dirty="0">
                <a:latin typeface="Arial"/>
                <a:cs typeface="Arial"/>
              </a:rPr>
              <a:t>doctor</a:t>
            </a:r>
            <a:r>
              <a:rPr lang="en-US" sz="2400" dirty="0">
                <a:latin typeface="Arial"/>
                <a:cs typeface="Arial"/>
              </a:rPr>
              <a:t> may be allowed to request the </a:t>
            </a:r>
            <a:r>
              <a:rPr lang="en-US" sz="2400" b="1" dirty="0">
                <a:latin typeface="Arial"/>
                <a:cs typeface="Arial"/>
              </a:rPr>
              <a:t>record</a:t>
            </a:r>
            <a:r>
              <a:rPr lang="en-US" sz="2400" dirty="0">
                <a:latin typeface="Arial"/>
                <a:cs typeface="Arial"/>
              </a:rPr>
              <a:t> of a patient only in the department she has been assigned to.</a:t>
            </a:r>
          </a:p>
          <a:p>
            <a:pPr>
              <a:lnSpc>
                <a:spcPct val="100000"/>
              </a:lnSpc>
              <a:spcBef>
                <a:spcPts val="600"/>
              </a:spcBef>
              <a:spcAft>
                <a:spcPts val="600"/>
              </a:spcAft>
            </a:pPr>
            <a:r>
              <a:rPr lang="en-US" sz="2400" dirty="0">
                <a:latin typeface="Arial"/>
                <a:cs typeface="Arial"/>
              </a:rPr>
              <a:t>A </a:t>
            </a:r>
            <a:r>
              <a:rPr lang="en-US" sz="2400" b="1" dirty="0">
                <a:latin typeface="Arial"/>
                <a:cs typeface="Arial"/>
              </a:rPr>
              <a:t>doctor</a:t>
            </a:r>
            <a:r>
              <a:rPr lang="en-US" sz="2400" dirty="0">
                <a:latin typeface="Arial"/>
                <a:cs typeface="Arial"/>
              </a:rPr>
              <a:t> is also a member of the personnel of the organization and as such can be authorized to access additional services when located within the boundaries of the hospital.</a:t>
            </a:r>
          </a:p>
          <a:p>
            <a:pPr>
              <a:lnSpc>
                <a:spcPct val="100000"/>
              </a:lnSpc>
              <a:spcBef>
                <a:spcPts val="600"/>
              </a:spcBef>
              <a:spcAft>
                <a:spcPts val="600"/>
              </a:spcAft>
            </a:pPr>
            <a:r>
              <a:rPr lang="en-US" sz="2400" dirty="0">
                <a:latin typeface="Arial"/>
                <a:cs typeface="Arial"/>
              </a:rPr>
              <a:t>Here the users of the Application of the hospital have different </a:t>
            </a:r>
            <a:r>
              <a:rPr lang="en-US" sz="2400" b="1" dirty="0">
                <a:latin typeface="Arial"/>
                <a:cs typeface="Arial"/>
              </a:rPr>
              <a:t>roles</a:t>
            </a:r>
            <a:r>
              <a:rPr lang="en-US" sz="2400" dirty="0">
                <a:latin typeface="Arial"/>
                <a:cs typeface="Arial"/>
              </a:rPr>
              <a:t> that are location dependent.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71</a:t>
            </a:fld>
            <a:endParaRPr lang="en-US"/>
          </a:p>
        </p:txBody>
      </p:sp>
    </p:spTree>
    <p:extLst>
      <p:ext uri="{BB962C8B-B14F-4D97-AF65-F5344CB8AC3E}">
        <p14:creationId xmlns:p14="http://schemas.microsoft.com/office/powerpoint/2010/main" val="4173904464"/>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066800"/>
          </a:xfrm>
        </p:spPr>
        <p:txBody>
          <a:bodyPr>
            <a:normAutofit fontScale="90000"/>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457200" y="1752600"/>
            <a:ext cx="8229600" cy="4953000"/>
          </a:xfrm>
        </p:spPr>
        <p:txBody>
          <a:bodyPr>
            <a:normAutofit/>
          </a:bodyPr>
          <a:lstStyle/>
          <a:p>
            <a:pPr marL="0" indent="0">
              <a:lnSpc>
                <a:spcPts val="2980"/>
              </a:lnSpc>
              <a:spcBef>
                <a:spcPts val="600"/>
              </a:spcBef>
              <a:spcAft>
                <a:spcPts val="600"/>
              </a:spcAft>
              <a:buNone/>
            </a:pPr>
            <a:r>
              <a:rPr lang="en-US" sz="2800" dirty="0">
                <a:latin typeface="Arial"/>
                <a:cs typeface="Arial"/>
              </a:rPr>
              <a:t>Role Based Access Control (RBAC)</a:t>
            </a:r>
          </a:p>
          <a:p>
            <a:pPr>
              <a:lnSpc>
                <a:spcPts val="2980"/>
              </a:lnSpc>
              <a:spcBef>
                <a:spcPts val="600"/>
              </a:spcBef>
              <a:spcAft>
                <a:spcPts val="600"/>
              </a:spcAft>
            </a:pPr>
            <a:r>
              <a:rPr lang="en-US" sz="2400" dirty="0">
                <a:latin typeface="Arial"/>
                <a:cs typeface="Arial"/>
              </a:rPr>
              <a:t>Access decisions are based on the </a:t>
            </a:r>
            <a:r>
              <a:rPr lang="en-US" sz="2400" b="1" dirty="0">
                <a:latin typeface="Arial"/>
                <a:cs typeface="Arial"/>
              </a:rPr>
              <a:t>roles</a:t>
            </a:r>
            <a:r>
              <a:rPr lang="en-US" sz="2400" dirty="0">
                <a:latin typeface="Arial"/>
                <a:cs typeface="Arial"/>
              </a:rPr>
              <a:t> that individual </a:t>
            </a:r>
            <a:r>
              <a:rPr lang="en-US" sz="2400" b="1" dirty="0">
                <a:latin typeface="Arial"/>
                <a:cs typeface="Arial"/>
              </a:rPr>
              <a:t>user</a:t>
            </a:r>
            <a:r>
              <a:rPr lang="en-US" sz="2400" dirty="0">
                <a:latin typeface="Arial"/>
                <a:cs typeface="Arial"/>
              </a:rPr>
              <a:t> have as part of an organization’s </a:t>
            </a:r>
            <a:r>
              <a:rPr lang="en-US" sz="2400" b="1" dirty="0">
                <a:latin typeface="Arial"/>
                <a:cs typeface="Arial"/>
              </a:rPr>
              <a:t>policy</a:t>
            </a:r>
            <a:r>
              <a:rPr lang="en-US" sz="2400" dirty="0">
                <a:latin typeface="Arial"/>
                <a:cs typeface="Arial"/>
              </a:rPr>
              <a:t>.</a:t>
            </a:r>
          </a:p>
          <a:p>
            <a:pPr>
              <a:lnSpc>
                <a:spcPts val="2980"/>
              </a:lnSpc>
              <a:spcBef>
                <a:spcPts val="600"/>
              </a:spcBef>
              <a:spcAft>
                <a:spcPts val="600"/>
              </a:spcAft>
            </a:pPr>
            <a:r>
              <a:rPr lang="en-US" sz="2400" b="1" dirty="0">
                <a:latin typeface="Arial"/>
                <a:cs typeface="Arial"/>
              </a:rPr>
              <a:t>Roles</a:t>
            </a:r>
            <a:r>
              <a:rPr lang="en-US" sz="2400" dirty="0">
                <a:latin typeface="Arial"/>
                <a:cs typeface="Arial"/>
              </a:rPr>
              <a:t> are closely related to the concept of </a:t>
            </a:r>
            <a:r>
              <a:rPr lang="en-US" sz="2400" b="1" dirty="0">
                <a:latin typeface="Arial"/>
                <a:cs typeface="Arial"/>
              </a:rPr>
              <a:t>user groups</a:t>
            </a:r>
            <a:r>
              <a:rPr lang="en-US" sz="2400" dirty="0">
                <a:latin typeface="Arial"/>
                <a:cs typeface="Arial"/>
              </a:rPr>
              <a:t> in the access control.</a:t>
            </a:r>
          </a:p>
          <a:p>
            <a:pPr>
              <a:lnSpc>
                <a:spcPts val="2980"/>
              </a:lnSpc>
              <a:spcBef>
                <a:spcPts val="600"/>
              </a:spcBef>
              <a:spcAft>
                <a:spcPts val="600"/>
              </a:spcAft>
            </a:pPr>
            <a:r>
              <a:rPr lang="en-US" sz="2400" b="1" dirty="0">
                <a:latin typeface="Arial"/>
                <a:cs typeface="Arial"/>
              </a:rPr>
              <a:t>Role</a:t>
            </a:r>
            <a:r>
              <a:rPr lang="en-US" sz="2400" dirty="0">
                <a:latin typeface="Arial"/>
                <a:cs typeface="Arial"/>
              </a:rPr>
              <a:t> brings together </a:t>
            </a:r>
            <a:r>
              <a:rPr lang="en-US" sz="2400" dirty="0">
                <a:solidFill>
                  <a:srgbClr val="008000"/>
                </a:solidFill>
                <a:latin typeface="Arial"/>
                <a:cs typeface="Arial"/>
              </a:rPr>
              <a:t>a set of </a:t>
            </a:r>
            <a:r>
              <a:rPr lang="en-US" sz="2400" b="1" dirty="0">
                <a:solidFill>
                  <a:srgbClr val="008000"/>
                </a:solidFill>
                <a:latin typeface="Arial"/>
                <a:cs typeface="Arial"/>
              </a:rPr>
              <a:t>users</a:t>
            </a:r>
            <a:r>
              <a:rPr lang="en-US" sz="2400" dirty="0">
                <a:latin typeface="Arial"/>
                <a:cs typeface="Arial"/>
              </a:rPr>
              <a:t> on one side and </a:t>
            </a:r>
            <a:r>
              <a:rPr lang="en-US" sz="2400" dirty="0">
                <a:solidFill>
                  <a:srgbClr val="008000"/>
                </a:solidFill>
                <a:latin typeface="Arial"/>
                <a:cs typeface="Arial"/>
              </a:rPr>
              <a:t>a set of </a:t>
            </a:r>
            <a:r>
              <a:rPr lang="en-US" sz="2400" b="1" dirty="0">
                <a:solidFill>
                  <a:srgbClr val="008000"/>
                </a:solidFill>
                <a:latin typeface="Arial"/>
                <a:cs typeface="Arial"/>
              </a:rPr>
              <a:t>permissions</a:t>
            </a:r>
            <a:r>
              <a:rPr lang="en-US" sz="2400" dirty="0">
                <a:latin typeface="Arial"/>
                <a:cs typeface="Arial"/>
              </a:rPr>
              <a:t> on the other whereas  </a:t>
            </a:r>
            <a:r>
              <a:rPr lang="en-US" sz="2400" b="1" dirty="0">
                <a:latin typeface="Arial"/>
                <a:cs typeface="Arial"/>
              </a:rPr>
              <a:t>user groups</a:t>
            </a:r>
            <a:r>
              <a:rPr lang="en-US" sz="2400" dirty="0">
                <a:latin typeface="Arial"/>
                <a:cs typeface="Arial"/>
              </a:rPr>
              <a:t> typically defined as a </a:t>
            </a:r>
            <a:r>
              <a:rPr lang="en-US" sz="2400" b="1" dirty="0">
                <a:latin typeface="Arial"/>
                <a:cs typeface="Arial"/>
              </a:rPr>
              <a:t>set of users</a:t>
            </a:r>
            <a:r>
              <a:rPr lang="en-US" sz="2400" dirty="0">
                <a:latin typeface="Arial"/>
                <a:cs typeface="Arial"/>
              </a:rPr>
              <a:t>.</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72</a:t>
            </a:fld>
            <a:endParaRPr lang="en-US"/>
          </a:p>
        </p:txBody>
      </p:sp>
    </p:spTree>
    <p:extLst>
      <p:ext uri="{BB962C8B-B14F-4D97-AF65-F5344CB8AC3E}">
        <p14:creationId xmlns:p14="http://schemas.microsoft.com/office/powerpoint/2010/main" val="1811934665"/>
      </p:ext>
    </p:extLst>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066800"/>
          </a:xfrm>
        </p:spPr>
        <p:txBody>
          <a:bodyPr>
            <a:normAutofit fontScale="90000"/>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457200" y="1752600"/>
            <a:ext cx="8229600" cy="4953000"/>
          </a:xfrm>
        </p:spPr>
        <p:txBody>
          <a:bodyPr>
            <a:normAutofit/>
          </a:bodyPr>
          <a:lstStyle/>
          <a:p>
            <a:pPr>
              <a:lnSpc>
                <a:spcPts val="2980"/>
              </a:lnSpc>
              <a:spcBef>
                <a:spcPts val="600"/>
              </a:spcBef>
              <a:spcAft>
                <a:spcPts val="600"/>
              </a:spcAft>
            </a:pPr>
            <a:r>
              <a:rPr lang="en-US" sz="2400" dirty="0">
                <a:latin typeface="Arial"/>
                <a:cs typeface="Arial"/>
              </a:rPr>
              <a:t>Under Geo-RBAC, </a:t>
            </a:r>
            <a:r>
              <a:rPr lang="en-US" sz="2400" b="1" dirty="0">
                <a:latin typeface="Arial"/>
                <a:cs typeface="Arial"/>
              </a:rPr>
              <a:t>location aware applications</a:t>
            </a:r>
            <a:r>
              <a:rPr lang="en-US" sz="2400" dirty="0">
                <a:latin typeface="Arial"/>
                <a:cs typeface="Arial"/>
              </a:rPr>
              <a:t> analyzes the </a:t>
            </a:r>
            <a:r>
              <a:rPr lang="en-US" sz="2400" dirty="0">
                <a:solidFill>
                  <a:srgbClr val="00B050"/>
                </a:solidFill>
                <a:latin typeface="Arial"/>
                <a:cs typeface="Arial"/>
              </a:rPr>
              <a:t>map vector data</a:t>
            </a:r>
            <a:r>
              <a:rPr lang="en-US" sz="2400" dirty="0">
                <a:latin typeface="Arial"/>
                <a:cs typeface="Arial"/>
              </a:rPr>
              <a:t> and </a:t>
            </a:r>
            <a:r>
              <a:rPr lang="en-US" sz="2400" dirty="0">
                <a:solidFill>
                  <a:srgbClr val="00B050"/>
                </a:solidFill>
                <a:latin typeface="Arial"/>
                <a:cs typeface="Arial"/>
              </a:rPr>
              <a:t>user’s positions information </a:t>
            </a:r>
            <a:r>
              <a:rPr lang="en-US" sz="2400" dirty="0">
                <a:solidFill>
                  <a:srgbClr val="FF0000"/>
                </a:solidFill>
                <a:latin typeface="Arial"/>
                <a:cs typeface="Arial"/>
              </a:rPr>
              <a:t>to protect the information resources.</a:t>
            </a:r>
            <a:endParaRPr lang="en-US" sz="2400" dirty="0">
              <a:latin typeface="Arial"/>
              <a:cs typeface="Arial"/>
            </a:endParaRPr>
          </a:p>
          <a:p>
            <a:pPr>
              <a:lnSpc>
                <a:spcPts val="2980"/>
              </a:lnSpc>
              <a:spcBef>
                <a:spcPts val="600"/>
              </a:spcBef>
              <a:spcAft>
                <a:spcPts val="600"/>
              </a:spcAft>
            </a:pPr>
            <a:r>
              <a:rPr lang="en-US" sz="2400" dirty="0">
                <a:latin typeface="Arial"/>
                <a:cs typeface="Arial"/>
              </a:rPr>
              <a:t>Access policies under this model may include:</a:t>
            </a:r>
          </a:p>
          <a:p>
            <a:pPr marL="644400" lvl="1">
              <a:lnSpc>
                <a:spcPts val="2360"/>
              </a:lnSpc>
              <a:spcBef>
                <a:spcPts val="600"/>
              </a:spcBef>
              <a:spcAft>
                <a:spcPts val="600"/>
              </a:spcAft>
            </a:pPr>
            <a:r>
              <a:rPr lang="en-US" sz="2000" b="1" dirty="0">
                <a:latin typeface="Arial"/>
                <a:cs typeface="Arial"/>
              </a:rPr>
              <a:t>P1:</a:t>
            </a:r>
            <a:r>
              <a:rPr lang="en-US" sz="2000" dirty="0">
                <a:latin typeface="Arial"/>
                <a:cs typeface="Arial"/>
              </a:rPr>
              <a:t> Only the environmental scientists currently making observations in the river within the </a:t>
            </a:r>
            <a:r>
              <a:rPr lang="en-US" sz="2000" dirty="0">
                <a:solidFill>
                  <a:srgbClr val="3366FF"/>
                </a:solidFill>
                <a:latin typeface="Arial"/>
                <a:cs typeface="Arial"/>
              </a:rPr>
              <a:t>Padma River</a:t>
            </a:r>
            <a:r>
              <a:rPr lang="en-US" sz="2000" dirty="0">
                <a:latin typeface="Arial"/>
                <a:cs typeface="Arial"/>
              </a:rPr>
              <a:t> area can enter the observed </a:t>
            </a:r>
            <a:r>
              <a:rPr lang="en-US" sz="2000" b="1" dirty="0">
                <a:solidFill>
                  <a:srgbClr val="FF0000"/>
                </a:solidFill>
                <a:latin typeface="Arial"/>
                <a:cs typeface="Arial"/>
              </a:rPr>
              <a:t>fish counts</a:t>
            </a:r>
            <a:r>
              <a:rPr lang="en-US" sz="2000" dirty="0">
                <a:latin typeface="Arial"/>
                <a:cs typeface="Arial"/>
              </a:rPr>
              <a:t> into the database.</a:t>
            </a:r>
          </a:p>
          <a:p>
            <a:pPr marL="644400" lvl="1">
              <a:lnSpc>
                <a:spcPts val="2360"/>
              </a:lnSpc>
              <a:spcBef>
                <a:spcPts val="600"/>
              </a:spcBef>
              <a:spcAft>
                <a:spcPts val="600"/>
              </a:spcAft>
            </a:pPr>
            <a:r>
              <a:rPr lang="en-US" sz="2000" b="1" dirty="0">
                <a:latin typeface="Arial"/>
                <a:cs typeface="Arial"/>
              </a:rPr>
              <a:t>P2:</a:t>
            </a:r>
            <a:r>
              <a:rPr lang="en-US" sz="2000" dirty="0">
                <a:latin typeface="Arial"/>
                <a:cs typeface="Arial"/>
              </a:rPr>
              <a:t> A surveyor working on a street in </a:t>
            </a:r>
            <a:r>
              <a:rPr lang="en-US" sz="2000" dirty="0" err="1">
                <a:latin typeface="Arial"/>
                <a:cs typeface="Arial"/>
              </a:rPr>
              <a:t>Bhutergoli</a:t>
            </a:r>
            <a:r>
              <a:rPr lang="en-US" sz="2000" dirty="0">
                <a:latin typeface="Arial"/>
                <a:cs typeface="Arial"/>
              </a:rPr>
              <a:t> can change the data on the </a:t>
            </a:r>
            <a:r>
              <a:rPr lang="en-US" sz="2000" dirty="0">
                <a:solidFill>
                  <a:srgbClr val="FF0000"/>
                </a:solidFill>
                <a:latin typeface="Arial"/>
                <a:cs typeface="Arial"/>
              </a:rPr>
              <a:t>illegal waste deposits</a:t>
            </a:r>
            <a:r>
              <a:rPr lang="en-US" sz="2000" dirty="0">
                <a:latin typeface="Arial"/>
                <a:cs typeface="Arial"/>
              </a:rPr>
              <a:t> in the region where he is located.</a:t>
            </a:r>
          </a:p>
          <a:p>
            <a:pPr marL="644400" lvl="1">
              <a:lnSpc>
                <a:spcPts val="2360"/>
              </a:lnSpc>
              <a:spcBef>
                <a:spcPts val="600"/>
              </a:spcBef>
              <a:spcAft>
                <a:spcPts val="600"/>
              </a:spcAft>
            </a:pPr>
            <a:r>
              <a:rPr lang="en-US" sz="2000" b="1" dirty="0">
                <a:latin typeface="Arial"/>
                <a:cs typeface="Arial"/>
              </a:rPr>
              <a:t>P3</a:t>
            </a:r>
            <a:r>
              <a:rPr lang="en-US" sz="2000" dirty="0">
                <a:latin typeface="Arial"/>
                <a:cs typeface="Arial"/>
              </a:rPr>
              <a:t>: A Doctor in Dhaka Medical Hospital wants to change the medicine of a patient in his/her cabin in the hospital.</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73</a:t>
            </a:fld>
            <a:endParaRPr lang="en-US"/>
          </a:p>
        </p:txBody>
      </p:sp>
    </p:spTree>
    <p:extLst>
      <p:ext uri="{BB962C8B-B14F-4D97-AF65-F5344CB8AC3E}">
        <p14:creationId xmlns:p14="http://schemas.microsoft.com/office/powerpoint/2010/main" val="1828896827"/>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914400"/>
          </a:xfrm>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762000" y="1447800"/>
            <a:ext cx="7924800" cy="5105400"/>
          </a:xfrm>
        </p:spPr>
        <p:txBody>
          <a:bodyPr>
            <a:normAutofit/>
          </a:bodyPr>
          <a:lstStyle/>
          <a:p>
            <a:pPr marL="0" indent="0">
              <a:lnSpc>
                <a:spcPct val="100000"/>
              </a:lnSpc>
              <a:spcAft>
                <a:spcPts val="600"/>
              </a:spcAft>
              <a:buNone/>
            </a:pPr>
            <a:r>
              <a:rPr lang="en-US" sz="2800" b="1" dirty="0">
                <a:latin typeface="Arial"/>
                <a:cs typeface="Arial"/>
              </a:rPr>
              <a:t>Spatially aware Object</a:t>
            </a:r>
          </a:p>
          <a:p>
            <a:pPr>
              <a:lnSpc>
                <a:spcPts val="2500"/>
              </a:lnSpc>
              <a:spcBef>
                <a:spcPts val="600"/>
              </a:spcBef>
              <a:spcAft>
                <a:spcPts val="600"/>
              </a:spcAft>
            </a:pPr>
            <a:r>
              <a:rPr lang="en-US" sz="2400" dirty="0">
                <a:latin typeface="Arial"/>
                <a:cs typeface="Arial"/>
              </a:rPr>
              <a:t>An </a:t>
            </a:r>
            <a:r>
              <a:rPr lang="en-US" sz="2400" b="1" dirty="0">
                <a:latin typeface="Arial"/>
                <a:cs typeface="Arial"/>
              </a:rPr>
              <a:t>object</a:t>
            </a:r>
            <a:r>
              <a:rPr lang="en-US" sz="2400" dirty="0">
                <a:latin typeface="Arial"/>
                <a:cs typeface="Arial"/>
              </a:rPr>
              <a:t> on the Earth is represented by a geometric shape(a point, a line or a polygon). </a:t>
            </a:r>
          </a:p>
          <a:p>
            <a:pPr>
              <a:lnSpc>
                <a:spcPts val="2500"/>
              </a:lnSpc>
              <a:spcBef>
                <a:spcPts val="600"/>
              </a:spcBef>
              <a:spcAft>
                <a:spcPts val="600"/>
              </a:spcAft>
            </a:pPr>
            <a:endParaRPr lang="en-US" sz="2400" dirty="0">
              <a:latin typeface="Arial"/>
              <a:cs typeface="Arial"/>
            </a:endParaRPr>
          </a:p>
          <a:p>
            <a:pPr>
              <a:lnSpc>
                <a:spcPts val="2500"/>
              </a:lnSpc>
              <a:spcBef>
                <a:spcPts val="600"/>
              </a:spcBef>
              <a:spcAft>
                <a:spcPts val="600"/>
              </a:spcAft>
            </a:pPr>
            <a:r>
              <a:rPr lang="en-US" sz="2400" dirty="0">
                <a:latin typeface="Arial"/>
                <a:cs typeface="Arial"/>
              </a:rPr>
              <a:t>Each geometric object is tied to the Earth coordinates.</a:t>
            </a:r>
          </a:p>
          <a:p>
            <a:pPr>
              <a:lnSpc>
                <a:spcPts val="2500"/>
              </a:lnSpc>
              <a:spcBef>
                <a:spcPts val="600"/>
              </a:spcBef>
              <a:spcAft>
                <a:spcPts val="600"/>
              </a:spcAft>
              <a:buNone/>
            </a:pPr>
            <a:r>
              <a:rPr lang="en-US" sz="2400" dirty="0">
                <a:latin typeface="Arial"/>
                <a:cs typeface="Arial"/>
              </a:rPr>
              <a:t> </a:t>
            </a:r>
          </a:p>
          <a:p>
            <a:pPr>
              <a:lnSpc>
                <a:spcPts val="2500"/>
              </a:lnSpc>
              <a:spcBef>
                <a:spcPts val="600"/>
              </a:spcBef>
              <a:spcAft>
                <a:spcPts val="600"/>
              </a:spcAft>
            </a:pPr>
            <a:r>
              <a:rPr lang="en-US" sz="2400" dirty="0">
                <a:latin typeface="Arial"/>
                <a:cs typeface="Arial"/>
              </a:rPr>
              <a:t>A point describes a single location, a line represents an ordered sequence of points, and a polygon is an ordered sequence of closed lines. </a:t>
            </a:r>
          </a:p>
          <a:p>
            <a:pPr>
              <a:lnSpc>
                <a:spcPts val="2500"/>
              </a:lnSpc>
              <a:spcBef>
                <a:spcPts val="600"/>
              </a:spcBef>
              <a:spcAft>
                <a:spcPts val="600"/>
              </a:spcAft>
            </a:pPr>
            <a:endParaRPr lang="en-US" sz="2400" dirty="0">
              <a:latin typeface="Arial"/>
              <a:cs typeface="Arial"/>
            </a:endParaRPr>
          </a:p>
          <a:p>
            <a:pPr>
              <a:lnSpc>
                <a:spcPts val="2500"/>
              </a:lnSpc>
              <a:spcBef>
                <a:spcPts val="600"/>
              </a:spcBef>
              <a:spcAft>
                <a:spcPts val="600"/>
              </a:spcAft>
            </a:pPr>
            <a:r>
              <a:rPr lang="en-US" sz="2400" b="1" dirty="0">
                <a:latin typeface="Arial"/>
                <a:cs typeface="Arial"/>
              </a:rPr>
              <a:t>Minimum Bounding Box (MBB)</a:t>
            </a:r>
            <a:r>
              <a:rPr lang="en-US" sz="2400" dirty="0">
                <a:latin typeface="Arial"/>
                <a:cs typeface="Arial"/>
              </a:rPr>
              <a:t>: set of all geometrics contained in a reference space.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74</a:t>
            </a:fld>
            <a:endParaRPr lang="en-US"/>
          </a:p>
        </p:txBody>
      </p:sp>
    </p:spTree>
    <p:extLst>
      <p:ext uri="{BB962C8B-B14F-4D97-AF65-F5344CB8AC3E}">
        <p14:creationId xmlns:p14="http://schemas.microsoft.com/office/powerpoint/2010/main" val="3760494750"/>
      </p:ext>
    </p:extLst>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914400"/>
          </a:xfrm>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228600" y="1524000"/>
            <a:ext cx="8839200" cy="5257800"/>
          </a:xfrm>
        </p:spPr>
        <p:txBody>
          <a:bodyPr>
            <a:normAutofit/>
          </a:bodyPr>
          <a:lstStyle/>
          <a:p>
            <a:pPr marL="0" indent="0">
              <a:buNone/>
            </a:pPr>
            <a:r>
              <a:rPr lang="en-US" sz="2800" b="1" dirty="0">
                <a:latin typeface="Arial"/>
                <a:cs typeface="Arial"/>
              </a:rPr>
              <a:t>Spatially aware Object</a:t>
            </a:r>
          </a:p>
          <a:p>
            <a:pPr>
              <a:lnSpc>
                <a:spcPct val="110000"/>
              </a:lnSpc>
              <a:spcBef>
                <a:spcPts val="600"/>
              </a:spcBef>
              <a:spcAft>
                <a:spcPts val="600"/>
              </a:spcAft>
            </a:pPr>
            <a:r>
              <a:rPr lang="en-US" sz="2400" b="1" dirty="0">
                <a:latin typeface="Arial"/>
                <a:cs typeface="Arial"/>
              </a:rPr>
              <a:t>Objects to be protected</a:t>
            </a:r>
            <a:r>
              <a:rPr lang="en-US" sz="2400" dirty="0">
                <a:latin typeface="Arial"/>
                <a:cs typeface="Arial"/>
              </a:rPr>
              <a:t> consists of data about </a:t>
            </a:r>
            <a:r>
              <a:rPr lang="en-US" sz="2400" b="1" dirty="0">
                <a:latin typeface="Arial"/>
                <a:cs typeface="Arial"/>
              </a:rPr>
              <a:t>entities</a:t>
            </a:r>
            <a:r>
              <a:rPr lang="en-US" sz="2400" dirty="0">
                <a:latin typeface="Arial"/>
                <a:cs typeface="Arial"/>
              </a:rPr>
              <a:t> of the real world that may occupy a position. </a:t>
            </a:r>
          </a:p>
          <a:p>
            <a:pPr>
              <a:lnSpc>
                <a:spcPct val="110000"/>
              </a:lnSpc>
              <a:spcBef>
                <a:spcPts val="600"/>
              </a:spcBef>
              <a:spcAft>
                <a:spcPts val="600"/>
              </a:spcAft>
            </a:pPr>
            <a:r>
              <a:rPr lang="en-US" sz="2400" dirty="0">
                <a:latin typeface="Arial"/>
                <a:cs typeface="Arial"/>
              </a:rPr>
              <a:t>These entities are called </a:t>
            </a:r>
            <a:r>
              <a:rPr lang="en-US" sz="2400" b="1" dirty="0">
                <a:latin typeface="Arial"/>
                <a:cs typeface="Arial"/>
              </a:rPr>
              <a:t>features</a:t>
            </a:r>
            <a:r>
              <a:rPr lang="en-US" sz="2400" dirty="0">
                <a:latin typeface="Arial"/>
                <a:cs typeface="Arial"/>
              </a:rPr>
              <a:t> that represent the </a:t>
            </a:r>
            <a:r>
              <a:rPr lang="en-US" sz="2400" b="1" dirty="0">
                <a:latin typeface="Arial"/>
                <a:cs typeface="Arial"/>
              </a:rPr>
              <a:t>spatial</a:t>
            </a:r>
            <a:r>
              <a:rPr lang="en-US" sz="2400" dirty="0">
                <a:latin typeface="Arial"/>
                <a:cs typeface="Arial"/>
              </a:rPr>
              <a:t> and </a:t>
            </a:r>
            <a:r>
              <a:rPr lang="en-US" sz="2400" b="1" dirty="0">
                <a:latin typeface="Arial"/>
                <a:cs typeface="Arial"/>
              </a:rPr>
              <a:t>non-spatial attributes</a:t>
            </a:r>
            <a:r>
              <a:rPr lang="en-US" sz="2400" dirty="0">
                <a:latin typeface="Arial"/>
                <a:cs typeface="Arial"/>
              </a:rPr>
              <a:t>. </a:t>
            </a:r>
          </a:p>
          <a:p>
            <a:pPr>
              <a:lnSpc>
                <a:spcPct val="110000"/>
              </a:lnSpc>
              <a:spcBef>
                <a:spcPts val="600"/>
              </a:spcBef>
              <a:spcAft>
                <a:spcPts val="600"/>
              </a:spcAft>
            </a:pPr>
            <a:r>
              <a:rPr lang="en-US" sz="2400" dirty="0">
                <a:latin typeface="Arial"/>
                <a:cs typeface="Arial"/>
              </a:rPr>
              <a:t>Spatial </a:t>
            </a:r>
            <a:r>
              <a:rPr lang="en-US" sz="2400" b="1" dirty="0">
                <a:latin typeface="Arial"/>
                <a:cs typeface="Arial"/>
              </a:rPr>
              <a:t>features</a:t>
            </a:r>
            <a:r>
              <a:rPr lang="en-US" sz="2400" dirty="0">
                <a:latin typeface="Arial"/>
                <a:cs typeface="Arial"/>
              </a:rPr>
              <a:t> have name and location, i.e. geometry, while non-spatial features are not associated with any location. </a:t>
            </a:r>
          </a:p>
          <a:p>
            <a:pPr>
              <a:lnSpc>
                <a:spcPct val="110000"/>
              </a:lnSpc>
              <a:spcBef>
                <a:spcPts val="600"/>
              </a:spcBef>
              <a:spcAft>
                <a:spcPts val="600"/>
              </a:spcAft>
            </a:pPr>
            <a:r>
              <a:rPr lang="en-US" sz="2400" b="1" dirty="0">
                <a:latin typeface="Arial"/>
                <a:cs typeface="Arial"/>
              </a:rPr>
              <a:t>Example of feature</a:t>
            </a:r>
            <a:r>
              <a:rPr lang="en-US" sz="2400" dirty="0">
                <a:latin typeface="Arial"/>
                <a:cs typeface="Arial"/>
              </a:rPr>
              <a:t>: </a:t>
            </a:r>
            <a:r>
              <a:rPr lang="en-US" sz="2400" dirty="0" err="1">
                <a:solidFill>
                  <a:srgbClr val="008000"/>
                </a:solidFill>
                <a:latin typeface="Arial"/>
                <a:cs typeface="Arial"/>
              </a:rPr>
              <a:t>Buriganga</a:t>
            </a:r>
            <a:r>
              <a:rPr lang="en-US" sz="2400" dirty="0">
                <a:solidFill>
                  <a:srgbClr val="008000"/>
                </a:solidFill>
                <a:latin typeface="Arial"/>
                <a:cs typeface="Arial"/>
              </a:rPr>
              <a:t> </a:t>
            </a:r>
            <a:r>
              <a:rPr lang="en-US" sz="2400" i="1" dirty="0">
                <a:solidFill>
                  <a:srgbClr val="008000"/>
                </a:solidFill>
                <a:latin typeface="Arial"/>
                <a:cs typeface="Arial"/>
              </a:rPr>
              <a:t>River</a:t>
            </a:r>
            <a:r>
              <a:rPr lang="en-US" sz="2400" i="1" dirty="0">
                <a:latin typeface="Arial"/>
                <a:cs typeface="Arial"/>
              </a:rPr>
              <a:t>, </a:t>
            </a:r>
            <a:r>
              <a:rPr lang="en-US" sz="2400" i="1" dirty="0" err="1">
                <a:solidFill>
                  <a:srgbClr val="FF6600"/>
                </a:solidFill>
                <a:latin typeface="Arial"/>
                <a:cs typeface="Arial"/>
              </a:rPr>
              <a:t>Bhutergoli</a:t>
            </a:r>
            <a:r>
              <a:rPr lang="en-US" sz="2400" i="1" dirty="0">
                <a:latin typeface="Arial"/>
                <a:cs typeface="Arial"/>
              </a:rPr>
              <a:t>, </a:t>
            </a:r>
            <a:r>
              <a:rPr lang="en-US" sz="2400" i="1" dirty="0" err="1">
                <a:solidFill>
                  <a:srgbClr val="800000"/>
                </a:solidFill>
                <a:latin typeface="Arial"/>
                <a:cs typeface="Arial"/>
              </a:rPr>
              <a:t>Shahin</a:t>
            </a:r>
            <a:r>
              <a:rPr lang="en-US" sz="2400" i="1" dirty="0">
                <a:solidFill>
                  <a:srgbClr val="800000"/>
                </a:solidFill>
                <a:latin typeface="Arial"/>
                <a:cs typeface="Arial"/>
              </a:rPr>
              <a:t> School</a:t>
            </a:r>
            <a:r>
              <a:rPr lang="en-US" sz="2400" i="1" dirty="0">
                <a:latin typeface="Arial"/>
                <a:cs typeface="Arial"/>
              </a:rPr>
              <a:t> etc.  </a:t>
            </a:r>
            <a:r>
              <a:rPr lang="en-US" sz="2400" dirty="0">
                <a:latin typeface="Arial"/>
                <a:cs typeface="Arial"/>
              </a:rPr>
              <a:t>associated with a polygon or point geometry. </a:t>
            </a:r>
          </a:p>
          <a:p>
            <a:pPr>
              <a:lnSpc>
                <a:spcPct val="110000"/>
              </a:lnSpc>
              <a:spcBef>
                <a:spcPts val="600"/>
              </a:spcBef>
              <a:spcAft>
                <a:spcPts val="600"/>
              </a:spcAft>
            </a:pPr>
            <a:r>
              <a:rPr lang="en-US" sz="2400" dirty="0">
                <a:latin typeface="Arial"/>
                <a:cs typeface="Arial"/>
              </a:rPr>
              <a:t>The features can have feature types such as River, Park, School, </a:t>
            </a:r>
            <a:r>
              <a:rPr lang="en-US" sz="2400" i="1" dirty="0">
                <a:latin typeface="Arial"/>
                <a:cs typeface="Arial"/>
              </a:rPr>
              <a:t>Road, Town, Lake, Car</a:t>
            </a:r>
            <a:r>
              <a:rPr lang="en-US" sz="2400" dirty="0">
                <a:latin typeface="Arial"/>
                <a:cs typeface="Arial"/>
              </a:rPr>
              <a: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75</a:t>
            </a:fld>
            <a:endParaRPr lang="en-US"/>
          </a:p>
        </p:txBody>
      </p:sp>
    </p:spTree>
    <p:extLst>
      <p:ext uri="{BB962C8B-B14F-4D97-AF65-F5344CB8AC3E}">
        <p14:creationId xmlns:p14="http://schemas.microsoft.com/office/powerpoint/2010/main" val="3253633735"/>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610600" cy="914400"/>
          </a:xfrm>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457200" y="1600200"/>
            <a:ext cx="8534400" cy="5257800"/>
          </a:xfrm>
        </p:spPr>
        <p:txBody>
          <a:bodyPr>
            <a:normAutofit/>
          </a:bodyPr>
          <a:lstStyle/>
          <a:p>
            <a:pPr marL="0" indent="0">
              <a:buNone/>
            </a:pPr>
            <a:r>
              <a:rPr lang="en-US" sz="2800" b="1" dirty="0">
                <a:latin typeface="Arial"/>
                <a:cs typeface="Arial"/>
              </a:rPr>
              <a:t>Spatially aware Object</a:t>
            </a:r>
          </a:p>
          <a:p>
            <a:pPr marL="0" indent="0">
              <a:buNone/>
            </a:pPr>
            <a:endParaRPr lang="en-US" sz="2800" b="1" dirty="0">
              <a:latin typeface="Arial"/>
              <a:cs typeface="Arial"/>
            </a:endParaRPr>
          </a:p>
          <a:p>
            <a:pPr>
              <a:lnSpc>
                <a:spcPct val="110000"/>
              </a:lnSpc>
              <a:spcBef>
                <a:spcPts val="600"/>
              </a:spcBef>
              <a:spcAft>
                <a:spcPts val="600"/>
              </a:spcAft>
            </a:pPr>
            <a:r>
              <a:rPr lang="en-US" sz="2400" dirty="0">
                <a:latin typeface="Arial"/>
                <a:cs typeface="Arial"/>
              </a:rPr>
              <a:t>Non-spatial attributes are not directly related to geometry to a particular Object, rather it can be spread over several Objects.</a:t>
            </a:r>
          </a:p>
          <a:p>
            <a:pPr>
              <a:lnSpc>
                <a:spcPct val="110000"/>
              </a:lnSpc>
              <a:spcBef>
                <a:spcPts val="600"/>
              </a:spcBef>
              <a:spcAft>
                <a:spcPts val="600"/>
              </a:spcAft>
            </a:pPr>
            <a:endParaRPr lang="en-US" sz="2400" dirty="0">
              <a:latin typeface="Arial"/>
              <a:cs typeface="Arial"/>
            </a:endParaRPr>
          </a:p>
          <a:p>
            <a:pPr>
              <a:lnSpc>
                <a:spcPct val="110000"/>
              </a:lnSpc>
              <a:spcBef>
                <a:spcPts val="600"/>
              </a:spcBef>
              <a:spcAft>
                <a:spcPts val="600"/>
              </a:spcAft>
            </a:pPr>
            <a:r>
              <a:rPr lang="en-US" sz="2400" dirty="0">
                <a:solidFill>
                  <a:srgbClr val="FF0000"/>
                </a:solidFill>
                <a:latin typeface="Arial"/>
                <a:cs typeface="Arial"/>
              </a:rPr>
              <a:t>Example</a:t>
            </a:r>
            <a:r>
              <a:rPr lang="en-US" sz="2400" dirty="0">
                <a:latin typeface="Arial"/>
                <a:cs typeface="Arial"/>
              </a:rPr>
              <a:t>: fish count, vegetation index, crop production, pollution index etc. </a:t>
            </a:r>
          </a:p>
          <a:p>
            <a:pPr>
              <a:lnSpc>
                <a:spcPct val="110000"/>
              </a:lnSpc>
              <a:spcBef>
                <a:spcPts val="600"/>
              </a:spcBef>
              <a:spcAft>
                <a:spcPts val="600"/>
              </a:spcAft>
            </a:pPr>
            <a:endParaRPr lang="en-US" sz="2400" dirty="0">
              <a:latin typeface="Arial"/>
              <a:cs typeface="Arial"/>
            </a:endParaRPr>
          </a:p>
          <a:p>
            <a:pPr>
              <a:lnSpc>
                <a:spcPct val="110000"/>
              </a:lnSpc>
              <a:spcBef>
                <a:spcPts val="600"/>
              </a:spcBef>
              <a:spcAft>
                <a:spcPts val="600"/>
              </a:spcAft>
            </a:pPr>
            <a:r>
              <a:rPr lang="en-US" sz="2400" dirty="0">
                <a:latin typeface="Arial"/>
                <a:cs typeface="Arial"/>
              </a:rPr>
              <a:t>These are expressed in thematic layers on the objects.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76</a:t>
            </a:fld>
            <a:endParaRPr lang="en-US"/>
          </a:p>
        </p:txBody>
      </p:sp>
    </p:spTree>
    <p:extLst>
      <p:ext uri="{BB962C8B-B14F-4D97-AF65-F5344CB8AC3E}">
        <p14:creationId xmlns:p14="http://schemas.microsoft.com/office/powerpoint/2010/main" val="1039861452"/>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838200" y="1828800"/>
            <a:ext cx="8305800" cy="4800600"/>
          </a:xfrm>
        </p:spPr>
        <p:txBody>
          <a:bodyPr>
            <a:normAutofit/>
          </a:bodyPr>
          <a:lstStyle/>
          <a:p>
            <a:pPr marL="0" indent="0">
              <a:lnSpc>
                <a:spcPct val="110000"/>
              </a:lnSpc>
              <a:spcBef>
                <a:spcPts val="600"/>
              </a:spcBef>
              <a:spcAft>
                <a:spcPts val="600"/>
              </a:spcAft>
              <a:buNone/>
            </a:pPr>
            <a:r>
              <a:rPr lang="en-US" sz="2800" b="1" dirty="0"/>
              <a:t>Spatial Role:</a:t>
            </a:r>
          </a:p>
          <a:p>
            <a:pPr>
              <a:lnSpc>
                <a:spcPct val="100000"/>
              </a:lnSpc>
              <a:spcBef>
                <a:spcPts val="600"/>
              </a:spcBef>
              <a:spcAft>
                <a:spcPts val="600"/>
              </a:spcAft>
            </a:pPr>
            <a:r>
              <a:rPr lang="en-US" sz="2400" dirty="0"/>
              <a:t>is defined as a pair (</a:t>
            </a:r>
            <a:r>
              <a:rPr lang="en-US" sz="2400" i="1" dirty="0"/>
              <a:t>r, e) </a:t>
            </a:r>
          </a:p>
          <a:p>
            <a:pPr lvl="1">
              <a:lnSpc>
                <a:spcPct val="100000"/>
              </a:lnSpc>
              <a:spcBef>
                <a:spcPts val="600"/>
              </a:spcBef>
              <a:spcAft>
                <a:spcPts val="600"/>
              </a:spcAft>
            </a:pPr>
            <a:r>
              <a:rPr lang="en-US" sz="2400" dirty="0"/>
              <a:t>where </a:t>
            </a:r>
            <a:r>
              <a:rPr lang="en-US" sz="2400" i="1" dirty="0"/>
              <a:t>r </a:t>
            </a:r>
            <a:r>
              <a:rPr lang="en-US" sz="2400" dirty="0"/>
              <a:t>is a role name and </a:t>
            </a:r>
          </a:p>
          <a:p>
            <a:pPr lvl="1">
              <a:lnSpc>
                <a:spcPct val="100000"/>
              </a:lnSpc>
              <a:spcBef>
                <a:spcPts val="600"/>
              </a:spcBef>
              <a:spcAft>
                <a:spcPts val="600"/>
              </a:spcAft>
            </a:pPr>
            <a:r>
              <a:rPr lang="en-US" sz="2400" i="1" dirty="0"/>
              <a:t>e </a:t>
            </a:r>
            <a:r>
              <a:rPr lang="en-US" sz="2400" dirty="0"/>
              <a:t>is the </a:t>
            </a:r>
            <a:r>
              <a:rPr lang="en-US" sz="2400" b="1" dirty="0"/>
              <a:t>spatial extent</a:t>
            </a:r>
            <a:r>
              <a:rPr lang="en-US" sz="2400" dirty="0"/>
              <a:t> determined by the boundaries of the space in which the role can be assumed by the user. </a:t>
            </a:r>
          </a:p>
          <a:p>
            <a:pPr>
              <a:lnSpc>
                <a:spcPct val="100000"/>
              </a:lnSpc>
              <a:spcBef>
                <a:spcPts val="600"/>
              </a:spcBef>
              <a:spcAft>
                <a:spcPts val="600"/>
              </a:spcAft>
            </a:pPr>
            <a:r>
              <a:rPr lang="en-US" sz="2400" b="1" dirty="0">
                <a:solidFill>
                  <a:srgbClr val="FF0000"/>
                </a:solidFill>
              </a:rPr>
              <a:t>Example</a:t>
            </a:r>
            <a:r>
              <a:rPr lang="en-US" sz="2400" dirty="0"/>
              <a:t>: A role </a:t>
            </a:r>
            <a:r>
              <a:rPr lang="en-US" sz="2400" b="1" i="1" dirty="0"/>
              <a:t>surveyor</a:t>
            </a:r>
            <a:r>
              <a:rPr lang="en-US" sz="2400" i="1" dirty="0"/>
              <a:t> </a:t>
            </a:r>
            <a:r>
              <a:rPr lang="en-US" sz="2400" dirty="0"/>
              <a:t>can be associated to different extents, resulting in different spatial roles, </a:t>
            </a:r>
          </a:p>
          <a:p>
            <a:pPr lvl="1">
              <a:lnSpc>
                <a:spcPct val="100000"/>
              </a:lnSpc>
              <a:spcBef>
                <a:spcPts val="600"/>
              </a:spcBef>
              <a:spcAft>
                <a:spcPts val="600"/>
              </a:spcAft>
            </a:pPr>
            <a:r>
              <a:rPr lang="en-US" sz="2400" i="1" dirty="0"/>
              <a:t>(surveyor, Khulna City</a:t>
            </a:r>
            <a:r>
              <a:rPr lang="en-US" sz="2400" dirty="0"/>
              <a:t>) and (</a:t>
            </a:r>
            <a:r>
              <a:rPr lang="en-US" sz="2400" i="1" dirty="0"/>
              <a:t>surveyor, </a:t>
            </a:r>
            <a:r>
              <a:rPr lang="en-US" sz="2400" i="1" dirty="0" err="1"/>
              <a:t>Rangpur</a:t>
            </a:r>
            <a:r>
              <a:rPr lang="en-US" sz="2400" i="1" dirty="0"/>
              <a:t> City</a:t>
            </a:r>
            <a:r>
              <a:rPr lang="en-US" sz="2400" dirty="0"/>
              <a:t>) are two spatial roles.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77</a:t>
            </a:fld>
            <a:endParaRPr lang="en-US"/>
          </a:p>
        </p:txBody>
      </p:sp>
    </p:spTree>
    <p:extLst>
      <p:ext uri="{BB962C8B-B14F-4D97-AF65-F5344CB8AC3E}">
        <p14:creationId xmlns:p14="http://schemas.microsoft.com/office/powerpoint/2010/main" val="380259968"/>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685800" y="1905000"/>
            <a:ext cx="8001000" cy="4800600"/>
          </a:xfrm>
        </p:spPr>
        <p:txBody>
          <a:bodyPr>
            <a:normAutofit/>
          </a:bodyPr>
          <a:lstStyle/>
          <a:p>
            <a:pPr marL="0" indent="0">
              <a:lnSpc>
                <a:spcPct val="100000"/>
              </a:lnSpc>
              <a:spcBef>
                <a:spcPts val="600"/>
              </a:spcBef>
              <a:spcAft>
                <a:spcPts val="600"/>
              </a:spcAft>
              <a:buNone/>
            </a:pPr>
            <a:r>
              <a:rPr lang="en-US" sz="2800" b="1" dirty="0">
                <a:latin typeface="Arial"/>
                <a:cs typeface="Arial"/>
              </a:rPr>
              <a:t>Positional Model:</a:t>
            </a:r>
          </a:p>
          <a:p>
            <a:pPr>
              <a:lnSpc>
                <a:spcPct val="100000"/>
              </a:lnSpc>
              <a:spcBef>
                <a:spcPts val="600"/>
              </a:spcBef>
              <a:spcAft>
                <a:spcPts val="600"/>
              </a:spcAft>
            </a:pPr>
            <a:r>
              <a:rPr lang="en-US" sz="2400" dirty="0">
                <a:latin typeface="Arial"/>
                <a:cs typeface="Arial"/>
              </a:rPr>
              <a:t>The actual user position that can change in time is modeled with either </a:t>
            </a:r>
          </a:p>
          <a:p>
            <a:pPr lvl="1">
              <a:lnSpc>
                <a:spcPct val="100000"/>
              </a:lnSpc>
              <a:spcBef>
                <a:spcPts val="600"/>
              </a:spcBef>
              <a:spcAft>
                <a:spcPts val="600"/>
              </a:spcAft>
            </a:pPr>
            <a:r>
              <a:rPr lang="en-US" sz="2200" dirty="0">
                <a:latin typeface="Arial"/>
                <a:cs typeface="Arial"/>
              </a:rPr>
              <a:t>a </a:t>
            </a:r>
            <a:r>
              <a:rPr lang="en-US" sz="2200" b="1" i="1" dirty="0">
                <a:latin typeface="Arial"/>
                <a:cs typeface="Arial"/>
              </a:rPr>
              <a:t>real position</a:t>
            </a:r>
            <a:r>
              <a:rPr lang="en-US" sz="2200" dirty="0">
                <a:latin typeface="Arial"/>
                <a:cs typeface="Arial"/>
              </a:rPr>
              <a:t>, that is actual geometry such as a point or a polygon, and/or </a:t>
            </a:r>
          </a:p>
          <a:p>
            <a:pPr lvl="1">
              <a:lnSpc>
                <a:spcPct val="100000"/>
              </a:lnSpc>
              <a:spcBef>
                <a:spcPts val="600"/>
              </a:spcBef>
              <a:spcAft>
                <a:spcPts val="600"/>
              </a:spcAft>
            </a:pPr>
            <a:r>
              <a:rPr lang="en-US" sz="2200" dirty="0">
                <a:latin typeface="Arial"/>
                <a:cs typeface="Arial"/>
              </a:rPr>
              <a:t>a </a:t>
            </a:r>
            <a:r>
              <a:rPr lang="en-US" sz="2200" b="1" i="1" dirty="0">
                <a:latin typeface="Arial"/>
                <a:cs typeface="Arial"/>
              </a:rPr>
              <a:t>logical position</a:t>
            </a:r>
            <a:r>
              <a:rPr lang="en-US" sz="2200" dirty="0">
                <a:latin typeface="Arial"/>
                <a:cs typeface="Arial"/>
              </a:rPr>
              <a:t>, i.e. spatial feature (such as city, Hospital, University campus etc.).  </a:t>
            </a:r>
          </a:p>
          <a:p>
            <a:pPr>
              <a:lnSpc>
                <a:spcPct val="100000"/>
              </a:lnSpc>
              <a:spcBef>
                <a:spcPts val="600"/>
              </a:spcBef>
              <a:spcAft>
                <a:spcPts val="600"/>
              </a:spcAft>
            </a:pPr>
            <a:r>
              <a:rPr lang="en-US" sz="2400" dirty="0">
                <a:latin typeface="Arial"/>
                <a:cs typeface="Arial"/>
              </a:rPr>
              <a:t>There is a one-to-many </a:t>
            </a:r>
            <a:r>
              <a:rPr lang="en-US" sz="2400" i="1" dirty="0">
                <a:latin typeface="Arial"/>
                <a:cs typeface="Arial"/>
              </a:rPr>
              <a:t>mapping function </a:t>
            </a:r>
            <a:r>
              <a:rPr lang="en-US" sz="2400" dirty="0">
                <a:latin typeface="Arial"/>
                <a:cs typeface="Arial"/>
              </a:rPr>
              <a:t>that can map the real position to logical positions.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78</a:t>
            </a:fld>
            <a:endParaRPr lang="en-US"/>
          </a:p>
        </p:txBody>
      </p:sp>
    </p:spTree>
    <p:extLst>
      <p:ext uri="{BB962C8B-B14F-4D97-AF65-F5344CB8AC3E}">
        <p14:creationId xmlns:p14="http://schemas.microsoft.com/office/powerpoint/2010/main" val="3743256728"/>
      </p:ext>
    </p:extLst>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609600" y="1828800"/>
            <a:ext cx="7924800" cy="4800600"/>
          </a:xfrm>
        </p:spPr>
        <p:txBody>
          <a:bodyPr>
            <a:normAutofit/>
          </a:bodyPr>
          <a:lstStyle/>
          <a:p>
            <a:pPr marL="0" indent="0">
              <a:lnSpc>
                <a:spcPct val="100000"/>
              </a:lnSpc>
              <a:spcBef>
                <a:spcPts val="600"/>
              </a:spcBef>
              <a:spcAft>
                <a:spcPts val="600"/>
              </a:spcAft>
              <a:buNone/>
            </a:pPr>
            <a:r>
              <a:rPr lang="en-US" sz="2500" b="1" dirty="0">
                <a:latin typeface="Arial"/>
                <a:cs typeface="Arial"/>
              </a:rPr>
              <a:t>Positional Model:</a:t>
            </a:r>
          </a:p>
          <a:p>
            <a:pPr>
              <a:lnSpc>
                <a:spcPct val="100000"/>
              </a:lnSpc>
              <a:spcBef>
                <a:spcPts val="600"/>
              </a:spcBef>
              <a:spcAft>
                <a:spcPts val="600"/>
              </a:spcAft>
            </a:pPr>
            <a:r>
              <a:rPr lang="en-US" sz="2400" dirty="0">
                <a:latin typeface="Arial"/>
                <a:cs typeface="Arial"/>
              </a:rPr>
              <a:t>Real positions can be located on the satellite map using GPS.</a:t>
            </a:r>
          </a:p>
          <a:p>
            <a:pPr>
              <a:lnSpc>
                <a:spcPct val="100000"/>
              </a:lnSpc>
              <a:spcBef>
                <a:spcPts val="600"/>
              </a:spcBef>
              <a:spcAft>
                <a:spcPts val="600"/>
              </a:spcAft>
            </a:pPr>
            <a:r>
              <a:rPr lang="en-US" sz="2400" dirty="0">
                <a:latin typeface="Arial"/>
                <a:cs typeface="Arial"/>
              </a:rPr>
              <a:t>Logical positions can be represented at different granularities depending on the spatial role played by the user.</a:t>
            </a:r>
          </a:p>
          <a:p>
            <a:pPr>
              <a:lnSpc>
                <a:spcPct val="100000"/>
              </a:lnSpc>
              <a:spcBef>
                <a:spcPts val="600"/>
              </a:spcBef>
              <a:spcAft>
                <a:spcPts val="600"/>
              </a:spcAft>
            </a:pPr>
            <a:r>
              <a:rPr lang="en-US" sz="2400" dirty="0">
                <a:latin typeface="Arial"/>
                <a:cs typeface="Arial"/>
              </a:rPr>
              <a:t>Information with high resolution image may be allowed for privacy protection.</a:t>
            </a:r>
          </a:p>
          <a:p>
            <a:pPr marL="0" indent="0">
              <a:lnSpc>
                <a:spcPct val="100000"/>
              </a:lnSpc>
              <a:spcBef>
                <a:spcPts val="600"/>
              </a:spcBef>
              <a:spcAft>
                <a:spcPts val="600"/>
              </a:spcAft>
              <a:buNone/>
            </a:pPr>
            <a:r>
              <a:rPr lang="en-US" sz="2400" dirty="0">
                <a:solidFill>
                  <a:srgbClr val="FF0000"/>
                </a:solidFill>
                <a:latin typeface="Arial"/>
                <a:cs typeface="Arial"/>
              </a:rPr>
              <a:t>Why logical positioning is so important?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79</a:t>
            </a:fld>
            <a:endParaRPr lang="en-US"/>
          </a:p>
        </p:txBody>
      </p:sp>
    </p:spTree>
    <p:extLst>
      <p:ext uri="{BB962C8B-B14F-4D97-AF65-F5344CB8AC3E}">
        <p14:creationId xmlns:p14="http://schemas.microsoft.com/office/powerpoint/2010/main" val="29792848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b="1" dirty="0"/>
              <a:t>Geospatial data</a:t>
            </a:r>
          </a:p>
          <a:p>
            <a:pPr algn="just"/>
            <a:r>
              <a:rPr lang="en-US" sz="2600" dirty="0"/>
              <a:t>Spatial data, also known as geospatial data, is information about a physical object that can be represented by numerical values in a geographic coordinate system. </a:t>
            </a:r>
          </a:p>
          <a:p>
            <a:pPr algn="just"/>
            <a:endParaRPr lang="en-US" sz="2600" dirty="0"/>
          </a:p>
          <a:p>
            <a:pPr algn="just"/>
            <a:r>
              <a:rPr lang="en-US" sz="2600" dirty="0"/>
              <a:t>Generally speaking, spatial data represents the location, size and shape of an object on planet Earth such as a building, lake, mountain or township.</a:t>
            </a:r>
          </a:p>
          <a:p>
            <a:pPr algn="just"/>
            <a:endParaRPr lang="en-US" sz="2600" dirty="0"/>
          </a:p>
        </p:txBody>
      </p:sp>
      <p:sp>
        <p:nvSpPr>
          <p:cNvPr id="4" name="Title 1"/>
          <p:cNvSpPr>
            <a:spLocks noGrp="1"/>
          </p:cNvSpPr>
          <p:nvPr>
            <p:ph type="title"/>
            <p:custDataLst>
              <p:tags r:id="rId1"/>
            </p:custDataLst>
          </p:nvPr>
        </p:nvSpPr>
        <p:spPr>
          <a:xfrm>
            <a:off x="457200" y="274638"/>
            <a:ext cx="8229600" cy="1143000"/>
          </a:xfrm>
        </p:spPr>
        <p:txBody>
          <a:bodyPr>
            <a:normAutofit/>
          </a:bodyPr>
          <a:lstStyle/>
          <a:p>
            <a:r>
              <a:rPr lang="en-US" sz="3200" dirty="0"/>
              <a:t>Introduction to Geospatial Database</a:t>
            </a:r>
          </a:p>
        </p:txBody>
      </p:sp>
      <p:sp>
        <p:nvSpPr>
          <p:cNvPr id="5" name="Slide Number Placeholder 4"/>
          <p:cNvSpPr>
            <a:spLocks noGrp="1"/>
          </p:cNvSpPr>
          <p:nvPr>
            <p:ph type="sldNum" sz="quarter" idx="12"/>
          </p:nvPr>
        </p:nvSpPr>
        <p:spPr/>
        <p:txBody>
          <a:bodyPr/>
          <a:lstStyle/>
          <a:p>
            <a:fld id="{515FC477-0A05-4F3E-8EE9-E015C9089D56}" type="slidenum">
              <a:rPr lang="en-US" smtClean="0"/>
              <a:pPr/>
              <a:t>8</a:t>
            </a:fld>
            <a:endParaRPr lang="en-US"/>
          </a:p>
        </p:txBody>
      </p:sp>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b="1" dirty="0">
                <a:latin typeface="Arial"/>
                <a:cs typeface="Arial"/>
              </a:rPr>
              <a:t>Geospatial Role Based Access Control (RBAC) Model</a:t>
            </a:r>
          </a:p>
        </p:txBody>
      </p:sp>
      <p:sp>
        <p:nvSpPr>
          <p:cNvPr id="3" name="Content Placeholder 2"/>
          <p:cNvSpPr>
            <a:spLocks noGrp="1"/>
          </p:cNvSpPr>
          <p:nvPr>
            <p:ph idx="1"/>
          </p:nvPr>
        </p:nvSpPr>
        <p:spPr>
          <a:xfrm>
            <a:off x="762000" y="2057400"/>
            <a:ext cx="8382000" cy="4572000"/>
          </a:xfrm>
        </p:spPr>
        <p:txBody>
          <a:bodyPr>
            <a:normAutofit/>
          </a:bodyPr>
          <a:lstStyle/>
          <a:p>
            <a:pPr marL="0" indent="0">
              <a:lnSpc>
                <a:spcPct val="100000"/>
              </a:lnSpc>
              <a:spcBef>
                <a:spcPts val="600"/>
              </a:spcBef>
              <a:spcAft>
                <a:spcPts val="600"/>
              </a:spcAft>
              <a:buNone/>
            </a:pPr>
            <a:r>
              <a:rPr lang="en-US" sz="2800" dirty="0">
                <a:latin typeface="Arial"/>
                <a:cs typeface="Arial"/>
              </a:rPr>
              <a:t>Geo-RBAC Model:</a:t>
            </a:r>
          </a:p>
          <a:p>
            <a:pPr>
              <a:lnSpc>
                <a:spcPct val="100000"/>
              </a:lnSpc>
              <a:spcBef>
                <a:spcPts val="600"/>
              </a:spcBef>
              <a:spcAft>
                <a:spcPts val="600"/>
              </a:spcAft>
            </a:pPr>
            <a:r>
              <a:rPr lang="en-US" sz="2400" dirty="0">
                <a:latin typeface="Arial"/>
                <a:cs typeface="Arial"/>
              </a:rPr>
              <a:t>The spatially aware role based access control model consists of :</a:t>
            </a:r>
          </a:p>
          <a:p>
            <a:pPr lvl="1">
              <a:lnSpc>
                <a:spcPct val="100000"/>
              </a:lnSpc>
              <a:spcBef>
                <a:spcPts val="600"/>
              </a:spcBef>
              <a:spcAft>
                <a:spcPts val="600"/>
              </a:spcAft>
            </a:pPr>
            <a:r>
              <a:rPr lang="en-US" sz="2400" b="1" dirty="0">
                <a:latin typeface="Arial"/>
                <a:cs typeface="Arial"/>
              </a:rPr>
              <a:t>role schema</a:t>
            </a:r>
            <a:r>
              <a:rPr lang="en-US" sz="2400" dirty="0">
                <a:latin typeface="Arial"/>
                <a:cs typeface="Arial"/>
              </a:rPr>
              <a:t> and </a:t>
            </a:r>
            <a:r>
              <a:rPr lang="en-US" sz="2400" b="1" dirty="0">
                <a:latin typeface="Arial"/>
                <a:cs typeface="Arial"/>
              </a:rPr>
              <a:t>role instance</a:t>
            </a:r>
            <a:r>
              <a:rPr lang="en-US" sz="2400" dirty="0">
                <a:latin typeface="Arial"/>
                <a:cs typeface="Arial"/>
              </a:rPr>
              <a:t>, </a:t>
            </a:r>
          </a:p>
          <a:p>
            <a:pPr lvl="1">
              <a:lnSpc>
                <a:spcPct val="100000"/>
              </a:lnSpc>
              <a:spcBef>
                <a:spcPts val="600"/>
              </a:spcBef>
              <a:spcAft>
                <a:spcPts val="600"/>
              </a:spcAft>
            </a:pPr>
            <a:r>
              <a:rPr lang="en-US" sz="2400" b="1" dirty="0">
                <a:latin typeface="Arial"/>
                <a:cs typeface="Arial"/>
              </a:rPr>
              <a:t>permissions</a:t>
            </a:r>
            <a:r>
              <a:rPr lang="en-US" sz="2400" dirty="0">
                <a:latin typeface="Arial"/>
                <a:cs typeface="Arial"/>
              </a:rPr>
              <a:t>, </a:t>
            </a:r>
            <a:r>
              <a:rPr lang="en-US" sz="2400" b="1" dirty="0">
                <a:latin typeface="Arial"/>
                <a:cs typeface="Arial"/>
              </a:rPr>
              <a:t>users</a:t>
            </a:r>
            <a:r>
              <a:rPr lang="en-US" sz="2400" dirty="0">
                <a:latin typeface="Arial"/>
                <a:cs typeface="Arial"/>
              </a:rPr>
              <a:t>, and </a:t>
            </a:r>
            <a:r>
              <a:rPr lang="en-US" sz="2400" b="1" dirty="0">
                <a:latin typeface="Arial"/>
                <a:cs typeface="Arial"/>
              </a:rPr>
              <a:t>sessions</a:t>
            </a:r>
            <a:r>
              <a:rPr lang="en-US" sz="2400" dirty="0">
                <a:latin typeface="Arial"/>
                <a:cs typeface="Arial"/>
              </a:rPr>
              <a: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80</a:t>
            </a:fld>
            <a:endParaRPr lang="en-US"/>
          </a:p>
        </p:txBody>
      </p:sp>
    </p:spTree>
    <p:extLst>
      <p:ext uri="{BB962C8B-B14F-4D97-AF65-F5344CB8AC3E}">
        <p14:creationId xmlns:p14="http://schemas.microsoft.com/office/powerpoint/2010/main" val="1736979045"/>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Spatial role</a:t>
            </a:r>
          </a:p>
        </p:txBody>
      </p:sp>
      <p:sp>
        <p:nvSpPr>
          <p:cNvPr id="3" name="Content Placeholder 2"/>
          <p:cNvSpPr>
            <a:spLocks noGrp="1"/>
          </p:cNvSpPr>
          <p:nvPr>
            <p:ph idx="1"/>
          </p:nvPr>
        </p:nvSpPr>
        <p:spPr>
          <a:xfrm>
            <a:off x="457200" y="1828800"/>
            <a:ext cx="8686800" cy="4876800"/>
          </a:xfrm>
        </p:spPr>
        <p:txBody>
          <a:bodyPr>
            <a:noAutofit/>
          </a:bodyPr>
          <a:lstStyle/>
          <a:p>
            <a:pPr>
              <a:lnSpc>
                <a:spcPct val="100000"/>
              </a:lnSpc>
              <a:spcBef>
                <a:spcPts val="600"/>
              </a:spcBef>
              <a:spcAft>
                <a:spcPts val="600"/>
              </a:spcAft>
            </a:pPr>
            <a:r>
              <a:rPr lang="en-US" sz="2400" b="1" dirty="0"/>
              <a:t>Role Schema:</a:t>
            </a:r>
            <a:r>
              <a:rPr lang="en-US" sz="2400" dirty="0"/>
              <a:t> R</a:t>
            </a:r>
            <a:r>
              <a:rPr lang="en-US" sz="2400" baseline="-25000" dirty="0"/>
              <a:t>S</a:t>
            </a:r>
            <a:r>
              <a:rPr lang="en-US" sz="2400" dirty="0"/>
              <a:t> = {r, </a:t>
            </a:r>
            <a:r>
              <a:rPr lang="en-US" sz="2400" dirty="0" err="1"/>
              <a:t>ext</a:t>
            </a:r>
            <a:r>
              <a:rPr lang="en-US" sz="2400" dirty="0"/>
              <a:t>, </a:t>
            </a:r>
            <a:r>
              <a:rPr lang="en-US" sz="2400" dirty="0" err="1"/>
              <a:t>loc</a:t>
            </a:r>
            <a:r>
              <a:rPr lang="en-US" sz="2400" dirty="0"/>
              <a:t>, </a:t>
            </a:r>
            <a:r>
              <a:rPr lang="en-US" sz="2400" dirty="0" err="1"/>
              <a:t>m</a:t>
            </a:r>
            <a:r>
              <a:rPr lang="en-US" sz="2400" baseline="-25000" dirty="0" err="1"/>
              <a:t>loc</a:t>
            </a:r>
            <a:r>
              <a:rPr lang="en-US" sz="2400" dirty="0"/>
              <a:t>}</a:t>
            </a:r>
          </a:p>
          <a:p>
            <a:pPr lvl="1">
              <a:lnSpc>
                <a:spcPct val="100000"/>
              </a:lnSpc>
              <a:spcBef>
                <a:spcPts val="600"/>
              </a:spcBef>
              <a:spcAft>
                <a:spcPts val="600"/>
              </a:spcAft>
            </a:pPr>
            <a:r>
              <a:rPr lang="en-US" sz="2400" dirty="0"/>
              <a:t>It defines </a:t>
            </a:r>
          </a:p>
          <a:p>
            <a:pPr lvl="2">
              <a:spcBef>
                <a:spcPts val="600"/>
              </a:spcBef>
              <a:spcAft>
                <a:spcPts val="600"/>
              </a:spcAft>
            </a:pPr>
            <a:r>
              <a:rPr lang="en-US" sz="2600" dirty="0"/>
              <a:t>r = a common name for a set of spatial roles, </a:t>
            </a:r>
          </a:p>
          <a:p>
            <a:pPr lvl="2">
              <a:spcBef>
                <a:spcPts val="600"/>
              </a:spcBef>
              <a:spcAft>
                <a:spcPts val="600"/>
              </a:spcAft>
            </a:pPr>
            <a:r>
              <a:rPr lang="en-US" sz="2600" dirty="0" err="1"/>
              <a:t>ext</a:t>
            </a:r>
            <a:r>
              <a:rPr lang="en-US" sz="2600" dirty="0"/>
              <a:t> = a feature type of role extent (</a:t>
            </a:r>
            <a:r>
              <a:rPr lang="en-US" sz="2600" b="1" dirty="0"/>
              <a:t>spatial</a:t>
            </a:r>
            <a:r>
              <a:rPr lang="en-US" sz="2600" dirty="0"/>
              <a:t> </a:t>
            </a:r>
            <a:r>
              <a:rPr lang="en-US" sz="2600" b="1" dirty="0"/>
              <a:t>constraints)</a:t>
            </a:r>
            <a:r>
              <a:rPr lang="en-US" sz="2600" dirty="0"/>
              <a:t> where roles can be enabled, </a:t>
            </a:r>
          </a:p>
          <a:p>
            <a:pPr lvl="2">
              <a:spcBef>
                <a:spcPts val="600"/>
              </a:spcBef>
              <a:spcAft>
                <a:spcPts val="600"/>
              </a:spcAft>
            </a:pPr>
            <a:r>
              <a:rPr lang="en-US" sz="2600" dirty="0" err="1"/>
              <a:t>loc</a:t>
            </a:r>
            <a:r>
              <a:rPr lang="en-US" sz="2600" dirty="0"/>
              <a:t> = a feature of logical position for the </a:t>
            </a:r>
            <a:r>
              <a:rPr lang="en-US" sz="2600" b="1" dirty="0"/>
              <a:t>users</a:t>
            </a:r>
            <a:r>
              <a:rPr lang="en-US" sz="2600" dirty="0"/>
              <a:t> who may assume the role and</a:t>
            </a:r>
          </a:p>
          <a:p>
            <a:pPr lvl="2">
              <a:spcBef>
                <a:spcPts val="600"/>
              </a:spcBef>
              <a:spcAft>
                <a:spcPts val="600"/>
              </a:spcAft>
            </a:pPr>
            <a:r>
              <a:rPr lang="en-US" sz="2600" dirty="0"/>
              <a:t>Mapping function to calculate logical position.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81</a:t>
            </a:fld>
            <a:endParaRPr lang="en-US"/>
          </a:p>
        </p:txBody>
      </p:sp>
    </p:spTree>
    <p:extLst>
      <p:ext uri="{BB962C8B-B14F-4D97-AF65-F5344CB8AC3E}">
        <p14:creationId xmlns:p14="http://schemas.microsoft.com/office/powerpoint/2010/main" val="206626818"/>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Spatial role</a:t>
            </a:r>
          </a:p>
        </p:txBody>
      </p:sp>
      <p:sp>
        <p:nvSpPr>
          <p:cNvPr id="3" name="Content Placeholder 2"/>
          <p:cNvSpPr>
            <a:spLocks noGrp="1"/>
          </p:cNvSpPr>
          <p:nvPr>
            <p:ph idx="1"/>
          </p:nvPr>
        </p:nvSpPr>
        <p:spPr>
          <a:xfrm>
            <a:off x="457200" y="1981200"/>
            <a:ext cx="8686800" cy="4724400"/>
          </a:xfrm>
        </p:spPr>
        <p:txBody>
          <a:bodyPr>
            <a:noAutofit/>
          </a:bodyPr>
          <a:lstStyle/>
          <a:p>
            <a:pPr>
              <a:lnSpc>
                <a:spcPct val="100000"/>
              </a:lnSpc>
              <a:spcBef>
                <a:spcPts val="600"/>
              </a:spcBef>
              <a:spcAft>
                <a:spcPts val="600"/>
              </a:spcAft>
            </a:pPr>
            <a:r>
              <a:rPr lang="en-US" sz="2800" dirty="0"/>
              <a:t>Role Schema: R</a:t>
            </a:r>
            <a:r>
              <a:rPr lang="en-US" sz="2800" baseline="-25000" dirty="0"/>
              <a:t>S</a:t>
            </a:r>
            <a:r>
              <a:rPr lang="en-US" sz="2800" dirty="0"/>
              <a:t> = {r, </a:t>
            </a:r>
            <a:r>
              <a:rPr lang="en-US" sz="2800" dirty="0" err="1"/>
              <a:t>ext</a:t>
            </a:r>
            <a:r>
              <a:rPr lang="en-US" sz="2800" dirty="0"/>
              <a:t>, </a:t>
            </a:r>
            <a:r>
              <a:rPr lang="en-US" sz="2800" dirty="0" err="1"/>
              <a:t>loc</a:t>
            </a:r>
            <a:r>
              <a:rPr lang="en-US" sz="2800" dirty="0"/>
              <a:t>, </a:t>
            </a:r>
            <a:r>
              <a:rPr lang="en-US" sz="2800" dirty="0" err="1"/>
              <a:t>m</a:t>
            </a:r>
            <a:r>
              <a:rPr lang="en-US" sz="2800" baseline="-25000" dirty="0" err="1"/>
              <a:t>loc</a:t>
            </a:r>
            <a:r>
              <a:rPr lang="en-US" sz="2800" dirty="0"/>
              <a:t>}</a:t>
            </a:r>
          </a:p>
          <a:p>
            <a:pPr lvl="1">
              <a:lnSpc>
                <a:spcPct val="100000"/>
              </a:lnSpc>
              <a:spcBef>
                <a:spcPts val="600"/>
              </a:spcBef>
              <a:spcAft>
                <a:spcPts val="600"/>
              </a:spcAft>
            </a:pPr>
            <a:r>
              <a:rPr lang="en-US" sz="2400" b="1" dirty="0">
                <a:solidFill>
                  <a:srgbClr val="FF6600"/>
                </a:solidFill>
              </a:rPr>
              <a:t>Example</a:t>
            </a:r>
            <a:r>
              <a:rPr lang="en-US" sz="2400" dirty="0"/>
              <a:t>:  R</a:t>
            </a:r>
            <a:r>
              <a:rPr lang="en-US" sz="2400" baseline="-25000" dirty="0"/>
              <a:t>S </a:t>
            </a:r>
            <a:r>
              <a:rPr lang="en-US" sz="2400" dirty="0"/>
              <a:t>= {Doctor, Hospital, Sector, </a:t>
            </a:r>
            <a:r>
              <a:rPr lang="en-US" sz="2400" dirty="0" err="1"/>
              <a:t>m</a:t>
            </a:r>
            <a:r>
              <a:rPr lang="en-US" sz="2400" baseline="-25000" dirty="0" err="1"/>
              <a:t>Sector</a:t>
            </a:r>
            <a:r>
              <a:rPr lang="en-US" sz="2400" dirty="0"/>
              <a:t>}</a:t>
            </a:r>
          </a:p>
          <a:p>
            <a:pPr lvl="1">
              <a:lnSpc>
                <a:spcPct val="100000"/>
              </a:lnSpc>
              <a:spcBef>
                <a:spcPts val="600"/>
              </a:spcBef>
              <a:spcAft>
                <a:spcPts val="600"/>
              </a:spcAft>
            </a:pPr>
            <a:r>
              <a:rPr lang="en-US" sz="2400" b="1" dirty="0"/>
              <a:t>Doctor</a:t>
            </a:r>
            <a:r>
              <a:rPr lang="en-US" sz="2400" dirty="0"/>
              <a:t> is the common name for a set of spatial roles,</a:t>
            </a:r>
          </a:p>
          <a:p>
            <a:pPr lvl="1">
              <a:lnSpc>
                <a:spcPct val="100000"/>
              </a:lnSpc>
              <a:spcBef>
                <a:spcPts val="600"/>
              </a:spcBef>
              <a:spcAft>
                <a:spcPts val="600"/>
              </a:spcAft>
            </a:pPr>
            <a:r>
              <a:rPr lang="en-US" sz="2400" b="1" dirty="0"/>
              <a:t>Hospital</a:t>
            </a:r>
            <a:r>
              <a:rPr lang="en-US" sz="2400" dirty="0"/>
              <a:t> is the feature type of the role extent</a:t>
            </a:r>
          </a:p>
          <a:p>
            <a:pPr lvl="1">
              <a:lnSpc>
                <a:spcPct val="100000"/>
              </a:lnSpc>
              <a:spcBef>
                <a:spcPts val="600"/>
              </a:spcBef>
              <a:spcAft>
                <a:spcPts val="600"/>
              </a:spcAft>
            </a:pPr>
            <a:r>
              <a:rPr lang="en-US" sz="2400" b="1" dirty="0"/>
              <a:t>Sector</a:t>
            </a:r>
            <a:r>
              <a:rPr lang="en-US" sz="2400" dirty="0"/>
              <a:t> is the feature type of logical position (Hospital area is divided in sectors: </a:t>
            </a:r>
            <a:r>
              <a:rPr lang="en-US" sz="2400" dirty="0">
                <a:solidFill>
                  <a:srgbClr val="800000"/>
                </a:solidFill>
              </a:rPr>
              <a:t>Cabin, OT, Ward, Department etc.</a:t>
            </a:r>
            <a:r>
              <a:rPr lang="en-US" sz="2400" dirty="0"/>
              <a:t>)</a:t>
            </a:r>
          </a:p>
          <a:p>
            <a:pPr lvl="1">
              <a:lnSpc>
                <a:spcPct val="100000"/>
              </a:lnSpc>
              <a:spcBef>
                <a:spcPts val="600"/>
              </a:spcBef>
              <a:spcAft>
                <a:spcPts val="600"/>
              </a:spcAft>
            </a:pPr>
            <a:r>
              <a:rPr lang="en-US" sz="2400" b="1" dirty="0" err="1"/>
              <a:t>m</a:t>
            </a:r>
            <a:r>
              <a:rPr lang="en-US" sz="2400" b="1" baseline="-25000" dirty="0" err="1"/>
              <a:t>Section</a:t>
            </a:r>
            <a:r>
              <a:rPr lang="en-US" sz="2400" dirty="0"/>
              <a:t> is the position mapping function.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82</a:t>
            </a:fld>
            <a:endParaRPr lang="en-US"/>
          </a:p>
        </p:txBody>
      </p:sp>
    </p:spTree>
    <p:extLst>
      <p:ext uri="{BB962C8B-B14F-4D97-AF65-F5344CB8AC3E}">
        <p14:creationId xmlns:p14="http://schemas.microsoft.com/office/powerpoint/2010/main" val="1520088888"/>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Spatial role</a:t>
            </a:r>
          </a:p>
        </p:txBody>
      </p:sp>
      <p:sp>
        <p:nvSpPr>
          <p:cNvPr id="3" name="Content Placeholder 2"/>
          <p:cNvSpPr>
            <a:spLocks noGrp="1"/>
          </p:cNvSpPr>
          <p:nvPr>
            <p:ph idx="1"/>
          </p:nvPr>
        </p:nvSpPr>
        <p:spPr>
          <a:xfrm>
            <a:off x="457200" y="2057400"/>
            <a:ext cx="8382000" cy="3657600"/>
          </a:xfrm>
        </p:spPr>
        <p:txBody>
          <a:bodyPr>
            <a:noAutofit/>
          </a:bodyPr>
          <a:lstStyle/>
          <a:p>
            <a:pPr>
              <a:lnSpc>
                <a:spcPct val="100000"/>
              </a:lnSpc>
              <a:spcBef>
                <a:spcPts val="600"/>
              </a:spcBef>
              <a:spcAft>
                <a:spcPts val="600"/>
              </a:spcAft>
            </a:pPr>
            <a:r>
              <a:rPr lang="en-US" sz="2800" dirty="0"/>
              <a:t>Role Schema: R</a:t>
            </a:r>
            <a:r>
              <a:rPr lang="en-US" sz="2800" baseline="-25000" dirty="0"/>
              <a:t>S</a:t>
            </a:r>
            <a:r>
              <a:rPr lang="en-US" sz="2800" dirty="0"/>
              <a:t> = {r, </a:t>
            </a:r>
            <a:r>
              <a:rPr lang="en-US" sz="2800" dirty="0" err="1"/>
              <a:t>ext</a:t>
            </a:r>
            <a:r>
              <a:rPr lang="en-US" sz="2800" dirty="0"/>
              <a:t>, </a:t>
            </a:r>
            <a:r>
              <a:rPr lang="en-US" sz="2800" dirty="0" err="1"/>
              <a:t>loc</a:t>
            </a:r>
            <a:r>
              <a:rPr lang="en-US" sz="2800" dirty="0"/>
              <a:t>, </a:t>
            </a:r>
            <a:r>
              <a:rPr lang="en-US" sz="2800" dirty="0" err="1"/>
              <a:t>m</a:t>
            </a:r>
            <a:r>
              <a:rPr lang="en-US" sz="2800" baseline="-25000" dirty="0" err="1"/>
              <a:t>loc</a:t>
            </a:r>
            <a:r>
              <a:rPr lang="en-US" sz="2800" dirty="0"/>
              <a:t>}</a:t>
            </a:r>
          </a:p>
          <a:p>
            <a:pPr lvl="1">
              <a:lnSpc>
                <a:spcPct val="100000"/>
              </a:lnSpc>
              <a:spcBef>
                <a:spcPts val="600"/>
              </a:spcBef>
              <a:spcAft>
                <a:spcPts val="600"/>
              </a:spcAft>
            </a:pPr>
            <a:r>
              <a:rPr lang="en-US" sz="2400" dirty="0"/>
              <a:t>The Role Schema for a role name, say “Doctor” is unique.</a:t>
            </a:r>
          </a:p>
          <a:p>
            <a:pPr lvl="1">
              <a:lnSpc>
                <a:spcPct val="100000"/>
              </a:lnSpc>
              <a:spcBef>
                <a:spcPts val="600"/>
              </a:spcBef>
              <a:spcAft>
                <a:spcPts val="600"/>
              </a:spcAft>
            </a:pPr>
            <a:r>
              <a:rPr lang="en-US" sz="2400" b="1" dirty="0"/>
              <a:t>For Example</a:t>
            </a:r>
            <a:r>
              <a:rPr lang="en-US" sz="2400" dirty="0"/>
              <a:t>: </a:t>
            </a:r>
          </a:p>
          <a:p>
            <a:pPr lvl="2">
              <a:lnSpc>
                <a:spcPct val="120000"/>
              </a:lnSpc>
              <a:spcBef>
                <a:spcPts val="600"/>
              </a:spcBef>
              <a:spcAft>
                <a:spcPts val="600"/>
              </a:spcAft>
            </a:pPr>
            <a:r>
              <a:rPr lang="en-US" sz="2600" dirty="0"/>
              <a:t>{Doctor, Hospital, Sector, </a:t>
            </a:r>
            <a:r>
              <a:rPr lang="en-US" sz="2600" dirty="0" err="1"/>
              <a:t>m</a:t>
            </a:r>
            <a:r>
              <a:rPr lang="en-US" sz="2600" baseline="-25000" dirty="0" err="1"/>
              <a:t>Sector</a:t>
            </a:r>
            <a:r>
              <a:rPr lang="en-US" sz="2600" dirty="0"/>
              <a:t>} and        </a:t>
            </a:r>
          </a:p>
          <a:p>
            <a:pPr lvl="2">
              <a:lnSpc>
                <a:spcPct val="120000"/>
              </a:lnSpc>
              <a:spcBef>
                <a:spcPts val="600"/>
              </a:spcBef>
              <a:spcAft>
                <a:spcPts val="600"/>
              </a:spcAft>
            </a:pPr>
            <a:r>
              <a:rPr lang="en-US" sz="2600" dirty="0"/>
              <a:t>{Doctor, Department, Room, </a:t>
            </a:r>
            <a:r>
              <a:rPr lang="en-US" sz="2600" dirty="0" err="1"/>
              <a:t>m</a:t>
            </a:r>
            <a:r>
              <a:rPr lang="en-US" sz="2600" baseline="-25000" dirty="0" err="1"/>
              <a:t>Room</a:t>
            </a:r>
            <a:r>
              <a:rPr lang="en-US" sz="2600" dirty="0"/>
              <a:t>}    are not allowed.</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83</a:t>
            </a:fld>
            <a:endParaRPr lang="en-US"/>
          </a:p>
        </p:txBody>
      </p:sp>
    </p:spTree>
    <p:extLst>
      <p:ext uri="{BB962C8B-B14F-4D97-AF65-F5344CB8AC3E}">
        <p14:creationId xmlns:p14="http://schemas.microsoft.com/office/powerpoint/2010/main" val="730721"/>
      </p:ext>
    </p:extLst>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Spatial role</a:t>
            </a:r>
            <a:endParaRPr lang="en-US" sz="3200" b="1" dirty="0">
              <a:latin typeface="Arial"/>
              <a:cs typeface="Arial"/>
            </a:endParaRPr>
          </a:p>
        </p:txBody>
      </p:sp>
      <p:sp>
        <p:nvSpPr>
          <p:cNvPr id="3" name="Content Placeholder 2"/>
          <p:cNvSpPr>
            <a:spLocks noGrp="1"/>
          </p:cNvSpPr>
          <p:nvPr>
            <p:ph idx="1"/>
          </p:nvPr>
        </p:nvSpPr>
        <p:spPr>
          <a:xfrm>
            <a:off x="457200" y="1981200"/>
            <a:ext cx="8686800" cy="4724400"/>
          </a:xfrm>
        </p:spPr>
        <p:txBody>
          <a:bodyPr>
            <a:noAutofit/>
          </a:bodyPr>
          <a:lstStyle/>
          <a:p>
            <a:pPr lvl="1">
              <a:lnSpc>
                <a:spcPct val="100000"/>
              </a:lnSpc>
              <a:spcBef>
                <a:spcPts val="600"/>
              </a:spcBef>
              <a:spcAft>
                <a:spcPts val="600"/>
              </a:spcAft>
            </a:pPr>
            <a:r>
              <a:rPr lang="en-US" sz="2400" dirty="0">
                <a:latin typeface="Arial"/>
                <a:cs typeface="Arial"/>
              </a:rPr>
              <a:t>A </a:t>
            </a:r>
            <a:r>
              <a:rPr lang="en-US" sz="2400" b="1" dirty="0">
                <a:latin typeface="Arial"/>
                <a:cs typeface="Arial"/>
              </a:rPr>
              <a:t>role instance</a:t>
            </a:r>
            <a:r>
              <a:rPr lang="en-US" sz="2400" dirty="0">
                <a:latin typeface="Arial"/>
                <a:cs typeface="Arial"/>
              </a:rPr>
              <a:t> is a role fulfilling the constraints defined in the role schema.</a:t>
            </a:r>
          </a:p>
          <a:p>
            <a:pPr lvl="1">
              <a:lnSpc>
                <a:spcPct val="100000"/>
              </a:lnSpc>
              <a:spcBef>
                <a:spcPts val="600"/>
              </a:spcBef>
              <a:spcAft>
                <a:spcPts val="600"/>
              </a:spcAft>
            </a:pPr>
            <a:r>
              <a:rPr lang="en-US" sz="2400" dirty="0">
                <a:latin typeface="Arial"/>
                <a:cs typeface="Arial"/>
              </a:rPr>
              <a:t>Given a role schema, a role instance, </a:t>
            </a:r>
            <a:r>
              <a:rPr lang="en-US" sz="2400" b="1" dirty="0" err="1">
                <a:latin typeface="Arial"/>
                <a:cs typeface="Arial"/>
              </a:rPr>
              <a:t>r</a:t>
            </a:r>
            <a:r>
              <a:rPr lang="en-US" sz="2400" b="1" baseline="-25000" dirty="0" err="1">
                <a:latin typeface="Arial"/>
                <a:cs typeface="Arial"/>
              </a:rPr>
              <a:t>i</a:t>
            </a:r>
            <a:r>
              <a:rPr lang="en-US" sz="2400" b="1" dirty="0">
                <a:latin typeface="Arial"/>
                <a:cs typeface="Arial"/>
              </a:rPr>
              <a:t> = {r, e}</a:t>
            </a:r>
            <a:r>
              <a:rPr lang="en-US" sz="2400" dirty="0">
                <a:latin typeface="Arial"/>
                <a:cs typeface="Arial"/>
              </a:rPr>
              <a:t> is created when the role extent is assigned with a </a:t>
            </a:r>
            <a:r>
              <a:rPr lang="en-US" sz="2400" b="1" dirty="0">
                <a:latin typeface="Arial"/>
                <a:cs typeface="Arial"/>
              </a:rPr>
              <a:t>particular feature</a:t>
            </a:r>
            <a:r>
              <a:rPr lang="en-US" sz="2400" dirty="0">
                <a:latin typeface="Arial"/>
                <a:cs typeface="Arial"/>
              </a:rPr>
              <a:t>. </a:t>
            </a:r>
          </a:p>
          <a:p>
            <a:pPr lvl="1">
              <a:lnSpc>
                <a:spcPct val="100000"/>
              </a:lnSpc>
              <a:spcBef>
                <a:spcPts val="600"/>
              </a:spcBef>
              <a:spcAft>
                <a:spcPts val="600"/>
              </a:spcAft>
            </a:pPr>
            <a:r>
              <a:rPr lang="en-US" sz="2400" dirty="0">
                <a:latin typeface="Arial"/>
                <a:cs typeface="Arial"/>
              </a:rPr>
              <a:t>For instance, a role instance could be a </a:t>
            </a:r>
            <a:r>
              <a:rPr lang="en-US" sz="2400" b="1" dirty="0">
                <a:latin typeface="Arial"/>
                <a:cs typeface="Arial"/>
              </a:rPr>
              <a:t>Doctor</a:t>
            </a:r>
            <a:r>
              <a:rPr lang="en-US" sz="2400" dirty="0">
                <a:latin typeface="Arial"/>
                <a:cs typeface="Arial"/>
              </a:rPr>
              <a:t> inside OT of PG Hospital.</a:t>
            </a:r>
          </a:p>
          <a:p>
            <a:pPr lvl="1">
              <a:lnSpc>
                <a:spcPct val="100000"/>
              </a:lnSpc>
              <a:spcBef>
                <a:spcPts val="300"/>
              </a:spcBef>
              <a:spcAft>
                <a:spcPts val="300"/>
              </a:spcAft>
            </a:pPr>
            <a:r>
              <a:rPr lang="en-US" sz="2400" dirty="0"/>
              <a:t>R</a:t>
            </a:r>
            <a:r>
              <a:rPr lang="en-US" sz="2400" baseline="-25000" dirty="0"/>
              <a:t>S</a:t>
            </a:r>
            <a:r>
              <a:rPr lang="en-US" sz="2400" dirty="0"/>
              <a:t> : {Doctor, Hospital, Sector, </a:t>
            </a:r>
            <a:r>
              <a:rPr lang="en-US" sz="2400" dirty="0" err="1"/>
              <a:t>m</a:t>
            </a:r>
            <a:r>
              <a:rPr lang="en-US" sz="2400" baseline="-25000" dirty="0" err="1"/>
              <a:t>Sector</a:t>
            </a:r>
            <a:r>
              <a:rPr lang="en-US" sz="2400" dirty="0"/>
              <a:t>}</a:t>
            </a:r>
          </a:p>
          <a:p>
            <a:pPr lvl="1">
              <a:lnSpc>
                <a:spcPct val="100000"/>
              </a:lnSpc>
              <a:spcBef>
                <a:spcPts val="300"/>
              </a:spcBef>
              <a:spcAft>
                <a:spcPts val="300"/>
              </a:spcAft>
            </a:pPr>
            <a:r>
              <a:rPr lang="en-US" sz="2400" dirty="0"/>
              <a:t>R</a:t>
            </a:r>
            <a:r>
              <a:rPr lang="en-US" sz="2400" baseline="-25000" dirty="0"/>
              <a:t>I</a:t>
            </a:r>
            <a:r>
              <a:rPr lang="en-US" sz="2400" dirty="0"/>
              <a:t> : {Doctor, PG Hospital, OT}</a:t>
            </a:r>
          </a:p>
          <a:p>
            <a:pPr lvl="1">
              <a:lnSpc>
                <a:spcPct val="100000"/>
              </a:lnSpc>
              <a:spcBef>
                <a:spcPts val="300"/>
              </a:spcBef>
              <a:spcAft>
                <a:spcPts val="300"/>
              </a:spcAft>
            </a:pPr>
            <a:r>
              <a:rPr lang="en-US" sz="2400" dirty="0"/>
              <a:t>R</a:t>
            </a:r>
            <a:r>
              <a:rPr lang="en-US" sz="2400" baseline="-25000" dirty="0"/>
              <a:t>II</a:t>
            </a:r>
            <a:r>
              <a:rPr lang="en-US" sz="2400" dirty="0"/>
              <a:t> : {Doctor, PG Hospital, Cabin}</a:t>
            </a:r>
          </a:p>
          <a:p>
            <a:pPr lvl="1">
              <a:lnSpc>
                <a:spcPct val="100000"/>
              </a:lnSpc>
              <a:spcBef>
                <a:spcPts val="300"/>
              </a:spcBef>
              <a:spcAft>
                <a:spcPts val="300"/>
              </a:spcAft>
            </a:pPr>
            <a:r>
              <a:rPr lang="en-US" sz="2400" dirty="0"/>
              <a:t>R</a:t>
            </a:r>
            <a:r>
              <a:rPr lang="en-US" sz="2400" baseline="-25000" dirty="0"/>
              <a:t>III</a:t>
            </a:r>
            <a:r>
              <a:rPr lang="en-US" sz="2400" dirty="0"/>
              <a:t> : {Doctor, PG Hospital, Chamber}</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84</a:t>
            </a:fld>
            <a:endParaRPr lang="en-US"/>
          </a:p>
        </p:txBody>
      </p:sp>
    </p:spTree>
    <p:extLst>
      <p:ext uri="{BB962C8B-B14F-4D97-AF65-F5344CB8AC3E}">
        <p14:creationId xmlns:p14="http://schemas.microsoft.com/office/powerpoint/2010/main" val="1290542856"/>
      </p:ext>
    </p:extLst>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 </a:t>
            </a:r>
            <a:r>
              <a:rPr lang="en-US" sz="3200" b="1" dirty="0">
                <a:solidFill>
                  <a:srgbClr val="FF0000"/>
                </a:solidFill>
                <a:latin typeface="Arial"/>
                <a:cs typeface="Arial"/>
              </a:rPr>
              <a:t>Permission</a:t>
            </a:r>
          </a:p>
        </p:txBody>
      </p:sp>
      <p:sp>
        <p:nvSpPr>
          <p:cNvPr id="3" name="Content Placeholder 2"/>
          <p:cNvSpPr>
            <a:spLocks noGrp="1"/>
          </p:cNvSpPr>
          <p:nvPr>
            <p:ph idx="1"/>
          </p:nvPr>
        </p:nvSpPr>
        <p:spPr>
          <a:xfrm>
            <a:off x="457200" y="1981200"/>
            <a:ext cx="8686800" cy="4724400"/>
          </a:xfrm>
        </p:spPr>
        <p:txBody>
          <a:bodyPr>
            <a:normAutofit/>
          </a:bodyPr>
          <a:lstStyle/>
          <a:p>
            <a:pPr>
              <a:lnSpc>
                <a:spcPct val="120000"/>
              </a:lnSpc>
              <a:spcBef>
                <a:spcPts val="600"/>
              </a:spcBef>
              <a:spcAft>
                <a:spcPts val="600"/>
              </a:spcAft>
            </a:pPr>
            <a:r>
              <a:rPr lang="en-US" sz="2400" dirty="0">
                <a:latin typeface="Arial"/>
                <a:cs typeface="Arial"/>
              </a:rPr>
              <a:t>These are </a:t>
            </a:r>
            <a:r>
              <a:rPr lang="en-US" sz="2400" b="1" dirty="0">
                <a:latin typeface="Arial"/>
                <a:cs typeface="Arial"/>
              </a:rPr>
              <a:t>operations</a:t>
            </a:r>
            <a:r>
              <a:rPr lang="en-US" sz="2400" dirty="0">
                <a:latin typeface="Arial"/>
                <a:cs typeface="Arial"/>
              </a:rPr>
              <a:t> performed on spatial </a:t>
            </a:r>
            <a:r>
              <a:rPr lang="en-US" sz="2400" b="1" dirty="0">
                <a:latin typeface="Arial"/>
                <a:cs typeface="Arial"/>
              </a:rPr>
              <a:t>objects</a:t>
            </a:r>
            <a:r>
              <a:rPr lang="en-US" sz="2400" dirty="0">
                <a:latin typeface="Arial"/>
                <a:cs typeface="Arial"/>
              </a:rPr>
              <a:t> such as </a:t>
            </a:r>
            <a:r>
              <a:rPr lang="en-US" sz="2400" b="1" dirty="0">
                <a:latin typeface="Arial"/>
                <a:cs typeface="Arial"/>
              </a:rPr>
              <a:t>getPatientInfo</a:t>
            </a:r>
            <a:r>
              <a:rPr lang="en-US" sz="2400" dirty="0">
                <a:latin typeface="Arial"/>
                <a:cs typeface="Arial"/>
              </a:rPr>
              <a:t> over a hospital feature, </a:t>
            </a:r>
            <a:r>
              <a:rPr lang="en-US" sz="2400" b="1" dirty="0" err="1">
                <a:latin typeface="Arial"/>
                <a:cs typeface="Arial"/>
              </a:rPr>
              <a:t>getTrafficInfo</a:t>
            </a:r>
            <a:r>
              <a:rPr lang="en-US" sz="2400" dirty="0">
                <a:latin typeface="Arial"/>
                <a:cs typeface="Arial"/>
              </a:rPr>
              <a:t> over a road feature.</a:t>
            </a:r>
          </a:p>
          <a:p>
            <a:pPr>
              <a:lnSpc>
                <a:spcPct val="120000"/>
              </a:lnSpc>
              <a:spcBef>
                <a:spcPts val="600"/>
              </a:spcBef>
              <a:spcAft>
                <a:spcPts val="600"/>
              </a:spcAft>
            </a:pPr>
            <a:r>
              <a:rPr lang="en-US" sz="2400" dirty="0">
                <a:latin typeface="Arial"/>
                <a:cs typeface="Arial"/>
              </a:rPr>
              <a:t>It can be associated either with the </a:t>
            </a:r>
            <a:r>
              <a:rPr lang="en-US" sz="2400" b="1" dirty="0">
                <a:latin typeface="Arial"/>
                <a:cs typeface="Arial"/>
              </a:rPr>
              <a:t>role schema</a:t>
            </a:r>
            <a:r>
              <a:rPr lang="en-US" sz="2400" dirty="0">
                <a:latin typeface="Arial"/>
                <a:cs typeface="Arial"/>
              </a:rPr>
              <a:t> and </a:t>
            </a:r>
            <a:r>
              <a:rPr lang="en-US" sz="2400" b="1" dirty="0">
                <a:latin typeface="Arial"/>
                <a:cs typeface="Arial"/>
              </a:rPr>
              <a:t>inherited</a:t>
            </a:r>
            <a:r>
              <a:rPr lang="en-US" sz="2400" dirty="0">
                <a:latin typeface="Arial"/>
                <a:cs typeface="Arial"/>
              </a:rPr>
              <a:t> by all role instances of the schema or directly with role instances.</a:t>
            </a:r>
          </a:p>
          <a:p>
            <a:pPr>
              <a:lnSpc>
                <a:spcPct val="120000"/>
              </a:lnSpc>
              <a:spcBef>
                <a:spcPts val="1800"/>
              </a:spcBef>
              <a:spcAft>
                <a:spcPts val="600"/>
              </a:spcAft>
            </a:pPr>
            <a:r>
              <a:rPr lang="en-US" sz="2400" dirty="0">
                <a:latin typeface="Arial"/>
                <a:cs typeface="Arial"/>
              </a:rPr>
              <a:t>Given a set of </a:t>
            </a:r>
            <a:r>
              <a:rPr lang="en-US" sz="2400" b="1" dirty="0">
                <a:latin typeface="Arial"/>
                <a:cs typeface="Arial"/>
              </a:rPr>
              <a:t>operations</a:t>
            </a:r>
            <a:r>
              <a:rPr lang="en-US" sz="2400" dirty="0">
                <a:latin typeface="Arial"/>
                <a:cs typeface="Arial"/>
              </a:rPr>
              <a:t>(OPS)  and  a set of </a:t>
            </a:r>
            <a:r>
              <a:rPr lang="en-US" sz="2400" b="1" dirty="0">
                <a:latin typeface="Arial"/>
                <a:cs typeface="Arial"/>
              </a:rPr>
              <a:t>objects</a:t>
            </a:r>
            <a:r>
              <a:rPr lang="en-US" sz="2400" dirty="0">
                <a:latin typeface="Arial"/>
                <a:cs typeface="Arial"/>
              </a:rPr>
              <a:t>(OBJ), permissions are represented as a </a:t>
            </a:r>
            <a:r>
              <a:rPr lang="en-US" sz="2400" b="1" dirty="0">
                <a:latin typeface="Arial"/>
                <a:cs typeface="Arial"/>
              </a:rPr>
              <a:t>pair</a:t>
            </a:r>
            <a:r>
              <a:rPr lang="en-US" sz="2400" dirty="0">
                <a:latin typeface="Arial"/>
                <a:cs typeface="Arial"/>
              </a:rPr>
              <a:t>{operation, object}.</a:t>
            </a:r>
          </a:p>
        </p:txBody>
      </p:sp>
      <p:sp>
        <p:nvSpPr>
          <p:cNvPr id="4" name="Slide Number Placeholder 3"/>
          <p:cNvSpPr>
            <a:spLocks noGrp="1"/>
          </p:cNvSpPr>
          <p:nvPr>
            <p:ph type="sldNum" sz="quarter" idx="12"/>
          </p:nvPr>
        </p:nvSpPr>
        <p:spPr/>
        <p:txBody>
          <a:bodyPr/>
          <a:lstStyle/>
          <a:p>
            <a:fld id="{515FC477-0A05-4F3E-8EE9-E015C9089D56}" type="slidenum">
              <a:rPr lang="en-US" smtClean="0"/>
              <a:pPr/>
              <a:t>85</a:t>
            </a:fld>
            <a:endParaRPr lang="en-US"/>
          </a:p>
        </p:txBody>
      </p:sp>
    </p:spTree>
    <p:extLst>
      <p:ext uri="{BB962C8B-B14F-4D97-AF65-F5344CB8AC3E}">
        <p14:creationId xmlns:p14="http://schemas.microsoft.com/office/powerpoint/2010/main" val="3353225218"/>
      </p:ext>
    </p:extLst>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 </a:t>
            </a:r>
            <a:r>
              <a:rPr lang="en-US" sz="3200" b="1" dirty="0">
                <a:solidFill>
                  <a:srgbClr val="FF0000"/>
                </a:solidFill>
                <a:latin typeface="Arial"/>
                <a:cs typeface="Arial"/>
              </a:rPr>
              <a:t>Sessions</a:t>
            </a:r>
          </a:p>
        </p:txBody>
      </p:sp>
      <p:sp>
        <p:nvSpPr>
          <p:cNvPr id="3" name="Content Placeholder 2"/>
          <p:cNvSpPr>
            <a:spLocks noGrp="1"/>
          </p:cNvSpPr>
          <p:nvPr>
            <p:ph idx="1"/>
          </p:nvPr>
        </p:nvSpPr>
        <p:spPr>
          <a:xfrm>
            <a:off x="457200" y="1828800"/>
            <a:ext cx="8686800" cy="4876800"/>
          </a:xfrm>
        </p:spPr>
        <p:txBody>
          <a:bodyPr>
            <a:normAutofit/>
          </a:bodyPr>
          <a:lstStyle/>
          <a:p>
            <a:pPr>
              <a:lnSpc>
                <a:spcPct val="120000"/>
              </a:lnSpc>
              <a:spcBef>
                <a:spcPts val="600"/>
              </a:spcBef>
              <a:spcAft>
                <a:spcPts val="600"/>
              </a:spcAft>
            </a:pPr>
            <a:r>
              <a:rPr lang="en-US" sz="2400" dirty="0">
                <a:latin typeface="Arial"/>
                <a:cs typeface="Arial"/>
              </a:rPr>
              <a:t>When a user logs in, a new session is activated and a number of roles are selected to be included in the session role set.</a:t>
            </a:r>
          </a:p>
          <a:p>
            <a:pPr>
              <a:lnSpc>
                <a:spcPct val="120000"/>
              </a:lnSpc>
              <a:spcBef>
                <a:spcPts val="600"/>
              </a:spcBef>
              <a:spcAft>
                <a:spcPts val="600"/>
              </a:spcAft>
            </a:pPr>
            <a:r>
              <a:rPr lang="en-US" sz="2400" dirty="0">
                <a:latin typeface="Arial"/>
                <a:cs typeface="Arial"/>
              </a:rPr>
              <a:t>For a session role to be enabled, the user must be logically located within the space of the role extent.</a:t>
            </a:r>
          </a:p>
          <a:p>
            <a:pPr>
              <a:lnSpc>
                <a:spcPct val="120000"/>
              </a:lnSpc>
              <a:spcBef>
                <a:spcPts val="600"/>
              </a:spcBef>
              <a:spcAft>
                <a:spcPts val="600"/>
              </a:spcAft>
            </a:pPr>
            <a:r>
              <a:rPr lang="en-US" sz="2400" dirty="0">
                <a:latin typeface="Arial"/>
                <a:cs typeface="Arial"/>
              </a:rPr>
              <a:t>Suppose a Doctor has logged into the Application. Following roles may be activated:</a:t>
            </a:r>
          </a:p>
          <a:p>
            <a:pPr lvl="1">
              <a:lnSpc>
                <a:spcPct val="110000"/>
              </a:lnSpc>
            </a:pPr>
            <a:r>
              <a:rPr lang="en-US" sz="2200" dirty="0">
                <a:latin typeface="Arial"/>
                <a:cs typeface="Arial"/>
              </a:rPr>
              <a:t>Doctor in the patient management Application</a:t>
            </a:r>
          </a:p>
          <a:p>
            <a:pPr lvl="1">
              <a:lnSpc>
                <a:spcPct val="110000"/>
              </a:lnSpc>
            </a:pPr>
            <a:r>
              <a:rPr lang="en-US" sz="2200" dirty="0">
                <a:latin typeface="Arial"/>
                <a:cs typeface="Arial"/>
              </a:rPr>
              <a:t>User of laundry service Application</a:t>
            </a:r>
          </a:p>
          <a:p>
            <a:pPr lvl="1">
              <a:lnSpc>
                <a:spcPct val="110000"/>
              </a:lnSpc>
            </a:pPr>
            <a:r>
              <a:rPr lang="en-US" sz="2200" dirty="0">
                <a:latin typeface="Arial"/>
                <a:cs typeface="Arial"/>
              </a:rPr>
              <a:t>Leave Applications.</a:t>
            </a:r>
          </a:p>
          <a:p>
            <a:pPr>
              <a:lnSpc>
                <a:spcPct val="120000"/>
              </a:lnSpc>
              <a:spcBef>
                <a:spcPts val="600"/>
              </a:spcBef>
              <a:spcAft>
                <a:spcPts val="600"/>
              </a:spcAft>
            </a:pPr>
            <a:endParaRPr lang="en-US" sz="2400" dirty="0">
              <a:latin typeface="Arial"/>
              <a:cs typeface="Aria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86</a:t>
            </a:fld>
            <a:endParaRPr lang="en-US"/>
          </a:p>
        </p:txBody>
      </p:sp>
    </p:spTree>
    <p:extLst>
      <p:ext uri="{BB962C8B-B14F-4D97-AF65-F5344CB8AC3E}">
        <p14:creationId xmlns:p14="http://schemas.microsoft.com/office/powerpoint/2010/main" val="1581008319"/>
      </p:ext>
    </p:extLst>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Access Control</a:t>
            </a:r>
          </a:p>
        </p:txBody>
      </p:sp>
      <p:sp>
        <p:nvSpPr>
          <p:cNvPr id="3" name="Content Placeholder 2"/>
          <p:cNvSpPr>
            <a:spLocks noGrp="1"/>
          </p:cNvSpPr>
          <p:nvPr>
            <p:ph idx="1"/>
          </p:nvPr>
        </p:nvSpPr>
        <p:spPr>
          <a:xfrm>
            <a:off x="457200" y="1981200"/>
            <a:ext cx="8686800" cy="4724400"/>
          </a:xfrm>
        </p:spPr>
        <p:txBody>
          <a:bodyPr>
            <a:normAutofit/>
          </a:bodyPr>
          <a:lstStyle/>
          <a:p>
            <a:pPr>
              <a:lnSpc>
                <a:spcPct val="100000"/>
              </a:lnSpc>
              <a:spcBef>
                <a:spcPts val="600"/>
              </a:spcBef>
              <a:spcAft>
                <a:spcPts val="600"/>
              </a:spcAft>
            </a:pPr>
            <a:r>
              <a:rPr lang="en-US" sz="2400" dirty="0">
                <a:latin typeface="Arial"/>
                <a:cs typeface="Arial"/>
              </a:rPr>
              <a:t>The access control is specified as a set of </a:t>
            </a:r>
            <a:r>
              <a:rPr lang="en-US" sz="2400" b="1" dirty="0">
                <a:latin typeface="Arial"/>
                <a:cs typeface="Arial"/>
              </a:rPr>
              <a:t>assignment relations</a:t>
            </a:r>
            <a:r>
              <a:rPr lang="en-US" sz="2400" dirty="0">
                <a:latin typeface="Arial"/>
                <a:cs typeface="Arial"/>
              </a:rPr>
              <a:t> between </a:t>
            </a:r>
            <a:r>
              <a:rPr lang="en-US" sz="2400" dirty="0">
                <a:solidFill>
                  <a:srgbClr val="FF6600"/>
                </a:solidFill>
                <a:latin typeface="Arial"/>
                <a:cs typeface="Arial"/>
              </a:rPr>
              <a:t>permissions </a:t>
            </a:r>
            <a:r>
              <a:rPr lang="en-US" sz="2400" dirty="0">
                <a:latin typeface="Arial"/>
                <a:cs typeface="Arial"/>
              </a:rPr>
              <a:t>to </a:t>
            </a:r>
            <a:r>
              <a:rPr lang="en-US" sz="2400" dirty="0">
                <a:solidFill>
                  <a:srgbClr val="FF6600"/>
                </a:solidFill>
                <a:latin typeface="Arial"/>
                <a:cs typeface="Arial"/>
              </a:rPr>
              <a:t>spatial roles</a:t>
            </a:r>
            <a:r>
              <a:rPr lang="en-US" sz="2400" dirty="0">
                <a:latin typeface="Arial"/>
                <a:cs typeface="Arial"/>
              </a:rPr>
              <a:t>, between </a:t>
            </a:r>
            <a:r>
              <a:rPr lang="en-US" sz="2400" dirty="0">
                <a:solidFill>
                  <a:srgbClr val="FF6600"/>
                </a:solidFill>
                <a:latin typeface="Arial"/>
                <a:cs typeface="Arial"/>
              </a:rPr>
              <a:t>users</a:t>
            </a:r>
            <a:r>
              <a:rPr lang="en-US" sz="2400" dirty="0">
                <a:latin typeface="Arial"/>
                <a:cs typeface="Arial"/>
              </a:rPr>
              <a:t> and </a:t>
            </a:r>
            <a:r>
              <a:rPr lang="en-US" sz="2400" dirty="0">
                <a:solidFill>
                  <a:srgbClr val="FF6600"/>
                </a:solidFill>
                <a:latin typeface="Arial"/>
                <a:cs typeface="Arial"/>
              </a:rPr>
              <a:t>spatial roles</a:t>
            </a:r>
            <a:r>
              <a:rPr lang="en-US" sz="2400" dirty="0">
                <a:latin typeface="Arial"/>
                <a:cs typeface="Arial"/>
              </a:rPr>
              <a:t>:</a:t>
            </a:r>
          </a:p>
          <a:p>
            <a:pPr lvl="1">
              <a:lnSpc>
                <a:spcPct val="100000"/>
              </a:lnSpc>
              <a:spcBef>
                <a:spcPts val="600"/>
              </a:spcBef>
              <a:spcAft>
                <a:spcPts val="600"/>
              </a:spcAft>
            </a:pPr>
            <a:r>
              <a:rPr lang="en-US" sz="2000" b="1" dirty="0">
                <a:latin typeface="Arial"/>
                <a:cs typeface="Arial"/>
              </a:rPr>
              <a:t>Users-to-Spatial Role Assignment:</a:t>
            </a:r>
            <a:endParaRPr lang="en-US" sz="2000" dirty="0">
              <a:latin typeface="Arial"/>
              <a:cs typeface="Arial"/>
            </a:endParaRPr>
          </a:p>
          <a:p>
            <a:pPr lvl="2">
              <a:spcBef>
                <a:spcPts val="600"/>
              </a:spcBef>
              <a:spcAft>
                <a:spcPts val="600"/>
              </a:spcAft>
            </a:pPr>
            <a:r>
              <a:rPr lang="en-US" sz="2200" dirty="0">
                <a:latin typeface="Arial"/>
                <a:cs typeface="Arial"/>
              </a:rPr>
              <a:t>It relates </a:t>
            </a:r>
            <a:r>
              <a:rPr lang="en-US" sz="2200" b="1" dirty="0">
                <a:latin typeface="Arial"/>
                <a:cs typeface="Arial"/>
              </a:rPr>
              <a:t>users</a:t>
            </a:r>
            <a:r>
              <a:rPr lang="en-US" sz="2200" dirty="0">
                <a:latin typeface="Arial"/>
                <a:cs typeface="Arial"/>
              </a:rPr>
              <a:t> to </a:t>
            </a:r>
            <a:r>
              <a:rPr lang="en-US" sz="2200" b="1" dirty="0">
                <a:latin typeface="Arial"/>
                <a:cs typeface="Arial"/>
              </a:rPr>
              <a:t>roles</a:t>
            </a:r>
            <a:r>
              <a:rPr lang="en-US" sz="2200" dirty="0">
                <a:latin typeface="Arial"/>
                <a:cs typeface="Arial"/>
              </a:rPr>
              <a:t> through a many-to-many relationship.</a:t>
            </a:r>
          </a:p>
          <a:p>
            <a:pPr lvl="2">
              <a:spcBef>
                <a:spcPts val="600"/>
              </a:spcBef>
              <a:spcAft>
                <a:spcPts val="600"/>
              </a:spcAft>
            </a:pPr>
            <a:r>
              <a:rPr lang="en-US" sz="2200" dirty="0">
                <a:latin typeface="Arial"/>
                <a:cs typeface="Arial"/>
              </a:rPr>
              <a:t>A user can be assigned multiple roles and the same roles can be assigned to different users.</a:t>
            </a:r>
          </a:p>
          <a:p>
            <a:pPr marL="342900" lvl="1" indent="0">
              <a:lnSpc>
                <a:spcPct val="100000"/>
              </a:lnSpc>
              <a:spcBef>
                <a:spcPts val="600"/>
              </a:spcBef>
              <a:spcAft>
                <a:spcPts val="600"/>
              </a:spcAft>
              <a:buNone/>
            </a:pPr>
            <a:endParaRPr lang="en-US" sz="2000" dirty="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879641089"/>
              </p:ext>
            </p:extLst>
          </p:nvPr>
        </p:nvGraphicFramePr>
        <p:xfrm>
          <a:off x="1371600" y="529844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Users</a:t>
                      </a:r>
                    </a:p>
                  </a:txBody>
                  <a:tcPr/>
                </a:tc>
                <a:tc>
                  <a:txBody>
                    <a:bodyPr/>
                    <a:lstStyle/>
                    <a:p>
                      <a:endParaRPr lang="en-US"/>
                    </a:p>
                  </a:txBody>
                  <a:tcPr/>
                </a:tc>
                <a:tc>
                  <a:txBody>
                    <a:bodyPr/>
                    <a:lstStyle/>
                    <a:p>
                      <a:r>
                        <a:rPr lang="en-US" dirty="0"/>
                        <a:t>Spatial Roles</a:t>
                      </a:r>
                    </a:p>
                  </a:txBody>
                  <a:tcPr/>
                </a:tc>
                <a:extLst>
                  <a:ext uri="{0D108BD9-81ED-4DB2-BD59-A6C34878D82A}">
                    <a16:rowId xmlns:a16="http://schemas.microsoft.com/office/drawing/2014/main" val="10000"/>
                  </a:ext>
                </a:extLst>
              </a:tr>
              <a:tr h="370840">
                <a:tc>
                  <a:txBody>
                    <a:bodyPr/>
                    <a:lstStyle/>
                    <a:p>
                      <a:r>
                        <a:rPr lang="en-US" dirty="0"/>
                        <a:t>Dr. Kamal</a:t>
                      </a:r>
                    </a:p>
                  </a:txBody>
                  <a:tcPr/>
                </a:tc>
                <a:tc>
                  <a:txBody>
                    <a:bodyPr/>
                    <a:lstStyle/>
                    <a:p>
                      <a:endParaRPr lang="en-US" dirty="0"/>
                    </a:p>
                  </a:txBody>
                  <a:tcPr/>
                </a:tc>
                <a:tc>
                  <a:txBody>
                    <a:bodyPr/>
                    <a:lstStyle/>
                    <a:p>
                      <a:r>
                        <a:rPr lang="en-US" dirty="0"/>
                        <a:t>Doctor, OT</a:t>
                      </a:r>
                    </a:p>
                  </a:txBody>
                  <a:tcPr/>
                </a:tc>
                <a:extLst>
                  <a:ext uri="{0D108BD9-81ED-4DB2-BD59-A6C34878D82A}">
                    <a16:rowId xmlns:a16="http://schemas.microsoft.com/office/drawing/2014/main" val="10001"/>
                  </a:ext>
                </a:extLst>
              </a:tr>
              <a:tr h="370840">
                <a:tc>
                  <a:txBody>
                    <a:bodyPr/>
                    <a:lstStyle/>
                    <a:p>
                      <a:r>
                        <a:rPr lang="en-US" dirty="0"/>
                        <a:t>Dr. Jamal</a:t>
                      </a:r>
                    </a:p>
                  </a:txBody>
                  <a:tcPr/>
                </a:tc>
                <a:tc>
                  <a:txBody>
                    <a:bodyPr/>
                    <a:lstStyle/>
                    <a:p>
                      <a:endParaRPr lang="en-US" dirty="0"/>
                    </a:p>
                  </a:txBody>
                  <a:tcPr/>
                </a:tc>
                <a:tc>
                  <a:txBody>
                    <a:bodyPr/>
                    <a:lstStyle/>
                    <a:p>
                      <a:r>
                        <a:rPr lang="en-US" dirty="0"/>
                        <a:t>Doctor, Cabin</a:t>
                      </a:r>
                    </a:p>
                  </a:txBody>
                  <a:tcPr/>
                </a:tc>
                <a:extLst>
                  <a:ext uri="{0D108BD9-81ED-4DB2-BD59-A6C34878D82A}">
                    <a16:rowId xmlns:a16="http://schemas.microsoft.com/office/drawing/2014/main" val="10002"/>
                  </a:ext>
                </a:extLst>
              </a:tr>
              <a:tr h="370840">
                <a:tc>
                  <a:txBody>
                    <a:bodyPr/>
                    <a:lstStyle/>
                    <a:p>
                      <a:r>
                        <a:rPr lang="en-US" dirty="0"/>
                        <a:t>Dr. </a:t>
                      </a:r>
                      <a:r>
                        <a:rPr lang="en-US" dirty="0" err="1"/>
                        <a:t>Kabir</a:t>
                      </a:r>
                      <a:endParaRPr lang="en-US" dirty="0"/>
                    </a:p>
                  </a:txBody>
                  <a:tcPr/>
                </a:tc>
                <a:tc>
                  <a:txBody>
                    <a:bodyPr/>
                    <a:lstStyle/>
                    <a:p>
                      <a:endParaRPr lang="en-US" dirty="0"/>
                    </a:p>
                  </a:txBody>
                  <a:tcPr/>
                </a:tc>
                <a:tc>
                  <a:txBody>
                    <a:bodyPr/>
                    <a:lstStyle/>
                    <a:p>
                      <a:r>
                        <a:rPr lang="en-US" dirty="0"/>
                        <a:t>Doctor, Outdoor</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a:off x="2743200" y="583184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743200" y="621284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743200" y="659384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819400" y="5831840"/>
            <a:ext cx="2514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819400" y="6212840"/>
            <a:ext cx="2514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743200" y="5831840"/>
            <a:ext cx="2514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743200" y="5831840"/>
            <a:ext cx="2590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743200" y="6212840"/>
            <a:ext cx="2590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2743200" y="5831840"/>
            <a:ext cx="2514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Slide Number Placeholder 13"/>
          <p:cNvSpPr>
            <a:spLocks noGrp="1"/>
          </p:cNvSpPr>
          <p:nvPr>
            <p:ph type="sldNum" sz="quarter" idx="12"/>
          </p:nvPr>
        </p:nvSpPr>
        <p:spPr/>
        <p:txBody>
          <a:bodyPr/>
          <a:lstStyle/>
          <a:p>
            <a:fld id="{515FC477-0A05-4F3E-8EE9-E015C9089D56}" type="slidenum">
              <a:rPr lang="en-US" smtClean="0"/>
              <a:pPr/>
              <a:t>87</a:t>
            </a:fld>
            <a:endParaRPr lang="en-US"/>
          </a:p>
        </p:txBody>
      </p:sp>
    </p:spTree>
    <p:extLst>
      <p:ext uri="{BB962C8B-B14F-4D97-AF65-F5344CB8AC3E}">
        <p14:creationId xmlns:p14="http://schemas.microsoft.com/office/powerpoint/2010/main" val="3402477013"/>
      </p:ext>
    </p:extLst>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b="1" dirty="0">
                <a:solidFill>
                  <a:srgbClr val="FF0000"/>
                </a:solidFill>
                <a:latin typeface="Arial"/>
                <a:cs typeface="Arial"/>
              </a:rPr>
              <a:t>Access Control</a:t>
            </a:r>
          </a:p>
        </p:txBody>
      </p:sp>
      <p:sp>
        <p:nvSpPr>
          <p:cNvPr id="3" name="Content Placeholder 2"/>
          <p:cNvSpPr>
            <a:spLocks noGrp="1"/>
          </p:cNvSpPr>
          <p:nvPr>
            <p:ph idx="1"/>
          </p:nvPr>
        </p:nvSpPr>
        <p:spPr>
          <a:xfrm>
            <a:off x="457200" y="1828800"/>
            <a:ext cx="8229600" cy="4876800"/>
          </a:xfrm>
        </p:spPr>
        <p:txBody>
          <a:bodyPr>
            <a:normAutofit/>
          </a:bodyPr>
          <a:lstStyle/>
          <a:p>
            <a:pPr lvl="1">
              <a:lnSpc>
                <a:spcPct val="100000"/>
              </a:lnSpc>
              <a:spcBef>
                <a:spcPts val="600"/>
              </a:spcBef>
              <a:spcAft>
                <a:spcPts val="600"/>
              </a:spcAft>
            </a:pPr>
            <a:r>
              <a:rPr lang="en-US" sz="2400" b="1" dirty="0">
                <a:latin typeface="Arial"/>
                <a:cs typeface="Arial"/>
              </a:rPr>
              <a:t>Permission to Spatial role assignments:</a:t>
            </a:r>
            <a:r>
              <a:rPr lang="en-US" sz="2400" dirty="0">
                <a:latin typeface="Arial"/>
                <a:cs typeface="Arial"/>
              </a:rPr>
              <a:t> </a:t>
            </a:r>
            <a:r>
              <a:rPr lang="en-US" sz="2000" dirty="0">
                <a:latin typeface="Arial"/>
                <a:cs typeface="Arial"/>
              </a:rPr>
              <a:t>The mappings can be specified between the </a:t>
            </a:r>
            <a:r>
              <a:rPr lang="en-US" sz="2000" b="1" dirty="0">
                <a:latin typeface="Arial"/>
                <a:cs typeface="Arial"/>
              </a:rPr>
              <a:t>permission</a:t>
            </a:r>
            <a:r>
              <a:rPr lang="en-US" sz="2000" dirty="0">
                <a:latin typeface="Arial"/>
                <a:cs typeface="Arial"/>
              </a:rPr>
              <a:t> to </a:t>
            </a:r>
            <a:r>
              <a:rPr lang="en-US" sz="2000" b="1" dirty="0">
                <a:latin typeface="Arial"/>
                <a:cs typeface="Arial"/>
              </a:rPr>
              <a:t>spatial role schema</a:t>
            </a:r>
            <a:r>
              <a:rPr lang="en-US" sz="2000" dirty="0">
                <a:latin typeface="Arial"/>
                <a:cs typeface="Arial"/>
              </a:rPr>
              <a:t> and between </a:t>
            </a:r>
            <a:r>
              <a:rPr lang="en-US" sz="2000" b="1" dirty="0">
                <a:latin typeface="Arial"/>
                <a:cs typeface="Arial"/>
              </a:rPr>
              <a:t>spatial role instances to permissions</a:t>
            </a:r>
            <a:r>
              <a:rPr lang="en-US" sz="2000" dirty="0">
                <a:latin typeface="Arial"/>
                <a:cs typeface="Arial"/>
              </a:rPr>
              <a:t>.</a:t>
            </a:r>
          </a:p>
          <a:p>
            <a:pPr lvl="1">
              <a:lnSpc>
                <a:spcPct val="100000"/>
              </a:lnSpc>
              <a:spcBef>
                <a:spcPts val="600"/>
              </a:spcBef>
              <a:spcAft>
                <a:spcPts val="600"/>
              </a:spcAft>
            </a:pPr>
            <a:r>
              <a:rPr lang="en-US" sz="2400" dirty="0">
                <a:latin typeface="Arial"/>
                <a:cs typeface="Arial"/>
              </a:rPr>
              <a:t>A Role can be assigned multiple permissions and each permission can be assigned to multiple Roles.</a:t>
            </a:r>
          </a:p>
        </p:txBody>
      </p:sp>
      <p:graphicFrame>
        <p:nvGraphicFramePr>
          <p:cNvPr id="5" name="Table 4"/>
          <p:cNvGraphicFramePr>
            <a:graphicFrameLocks noGrp="1"/>
          </p:cNvGraphicFramePr>
          <p:nvPr>
            <p:extLst>
              <p:ext uri="{D42A27DB-BD31-4B8C-83A1-F6EECF244321}">
                <p14:modId xmlns:p14="http://schemas.microsoft.com/office/powerpoint/2010/main" val="3238700522"/>
              </p:ext>
            </p:extLst>
          </p:nvPr>
        </p:nvGraphicFramePr>
        <p:xfrm>
          <a:off x="1371600" y="441960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Permissions</a:t>
                      </a:r>
                    </a:p>
                  </a:txBody>
                  <a:tcPr/>
                </a:tc>
                <a:tc>
                  <a:txBody>
                    <a:bodyPr/>
                    <a:lstStyle/>
                    <a:p>
                      <a:endParaRPr lang="en-US"/>
                    </a:p>
                  </a:txBody>
                  <a:tcPr/>
                </a:tc>
                <a:tc>
                  <a:txBody>
                    <a:bodyPr/>
                    <a:lstStyle/>
                    <a:p>
                      <a:r>
                        <a:rPr lang="en-US" dirty="0"/>
                        <a:t>Spatial Roles</a:t>
                      </a:r>
                    </a:p>
                  </a:txBody>
                  <a:tcPr/>
                </a:tc>
                <a:extLst>
                  <a:ext uri="{0D108BD9-81ED-4DB2-BD59-A6C34878D82A}">
                    <a16:rowId xmlns:a16="http://schemas.microsoft.com/office/drawing/2014/main" val="10000"/>
                  </a:ext>
                </a:extLst>
              </a:tr>
              <a:tr h="370840">
                <a:tc>
                  <a:txBody>
                    <a:bodyPr/>
                    <a:lstStyle/>
                    <a:p>
                      <a:r>
                        <a:rPr lang="en-US" dirty="0"/>
                        <a:t>View info</a:t>
                      </a:r>
                    </a:p>
                  </a:txBody>
                  <a:tcPr/>
                </a:tc>
                <a:tc>
                  <a:txBody>
                    <a:bodyPr/>
                    <a:lstStyle/>
                    <a:p>
                      <a:endParaRPr lang="en-US" dirty="0"/>
                    </a:p>
                  </a:txBody>
                  <a:tcPr/>
                </a:tc>
                <a:tc>
                  <a:txBody>
                    <a:bodyPr/>
                    <a:lstStyle/>
                    <a:p>
                      <a:r>
                        <a:rPr lang="en-US" dirty="0"/>
                        <a:t>Doctor</a:t>
                      </a:r>
                    </a:p>
                  </a:txBody>
                  <a:tcPr/>
                </a:tc>
                <a:extLst>
                  <a:ext uri="{0D108BD9-81ED-4DB2-BD59-A6C34878D82A}">
                    <a16:rowId xmlns:a16="http://schemas.microsoft.com/office/drawing/2014/main" val="10001"/>
                  </a:ext>
                </a:extLst>
              </a:tr>
              <a:tr h="370840">
                <a:tc>
                  <a:txBody>
                    <a:bodyPr/>
                    <a:lstStyle/>
                    <a:p>
                      <a:r>
                        <a:rPr lang="en-US" dirty="0"/>
                        <a:t>Update info</a:t>
                      </a:r>
                    </a:p>
                  </a:txBody>
                  <a:tcPr/>
                </a:tc>
                <a:tc>
                  <a:txBody>
                    <a:bodyPr/>
                    <a:lstStyle/>
                    <a:p>
                      <a:endParaRPr lang="en-US" dirty="0"/>
                    </a:p>
                  </a:txBody>
                  <a:tcPr/>
                </a:tc>
                <a:tc>
                  <a:txBody>
                    <a:bodyPr/>
                    <a:lstStyle/>
                    <a:p>
                      <a:r>
                        <a:rPr lang="en-US" dirty="0"/>
                        <a:t>Nurse</a:t>
                      </a:r>
                    </a:p>
                  </a:txBody>
                  <a:tcPr/>
                </a:tc>
                <a:extLst>
                  <a:ext uri="{0D108BD9-81ED-4DB2-BD59-A6C34878D82A}">
                    <a16:rowId xmlns:a16="http://schemas.microsoft.com/office/drawing/2014/main" val="10002"/>
                  </a:ext>
                </a:extLst>
              </a:tr>
              <a:tr h="370840">
                <a:tc>
                  <a:txBody>
                    <a:bodyPr/>
                    <a:lstStyle/>
                    <a:p>
                      <a:r>
                        <a:rPr lang="en-US" dirty="0"/>
                        <a:t>Delete</a:t>
                      </a:r>
                      <a:r>
                        <a:rPr lang="en-US" baseline="0" dirty="0"/>
                        <a:t> info</a:t>
                      </a:r>
                      <a:endParaRPr lang="en-US" dirty="0"/>
                    </a:p>
                  </a:txBody>
                  <a:tcPr/>
                </a:tc>
                <a:tc>
                  <a:txBody>
                    <a:bodyPr/>
                    <a:lstStyle/>
                    <a:p>
                      <a:endParaRPr lang="en-US" dirty="0"/>
                    </a:p>
                  </a:txBody>
                  <a:tcPr/>
                </a:tc>
                <a:tc>
                  <a:txBody>
                    <a:bodyPr/>
                    <a:lstStyle/>
                    <a:p>
                      <a:r>
                        <a:rPr lang="en-US" dirty="0"/>
                        <a:t>Pathologist</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a:off x="2743200" y="49530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743200" y="53340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743200" y="57150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819400" y="4953000"/>
            <a:ext cx="2514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819400" y="5334000"/>
            <a:ext cx="2514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743200" y="4953000"/>
            <a:ext cx="2514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743200" y="4953000"/>
            <a:ext cx="2590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743200" y="5334000"/>
            <a:ext cx="2590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743200" y="4953000"/>
            <a:ext cx="25146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Slide Number Placeholder 14"/>
          <p:cNvSpPr>
            <a:spLocks noGrp="1"/>
          </p:cNvSpPr>
          <p:nvPr>
            <p:ph type="sldNum" sz="quarter" idx="12"/>
          </p:nvPr>
        </p:nvSpPr>
        <p:spPr/>
        <p:txBody>
          <a:bodyPr/>
          <a:lstStyle/>
          <a:p>
            <a:fld id="{515FC477-0A05-4F3E-8EE9-E015C9089D56}" type="slidenum">
              <a:rPr lang="en-US" smtClean="0"/>
              <a:pPr/>
              <a:t>88</a:t>
            </a:fld>
            <a:endParaRPr lang="en-US"/>
          </a:p>
        </p:txBody>
      </p:sp>
    </p:spTree>
    <p:extLst>
      <p:ext uri="{BB962C8B-B14F-4D97-AF65-F5344CB8AC3E}">
        <p14:creationId xmlns:p14="http://schemas.microsoft.com/office/powerpoint/2010/main" val="534201955"/>
      </p:ext>
    </p:extLst>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200" b="1" dirty="0">
                <a:latin typeface="Arial"/>
                <a:cs typeface="Arial"/>
              </a:rPr>
              <a:t>Geospatial Role Based Access Control (RBAC) Model: </a:t>
            </a:r>
            <a:r>
              <a:rPr lang="en-US" sz="3200" dirty="0">
                <a:solidFill>
                  <a:srgbClr val="FF6600"/>
                </a:solidFill>
                <a:latin typeface="Arial"/>
                <a:cs typeface="Arial"/>
              </a:rPr>
              <a:t>Access Request Evaluation</a:t>
            </a:r>
          </a:p>
        </p:txBody>
      </p:sp>
      <p:sp>
        <p:nvSpPr>
          <p:cNvPr id="3" name="Content Placeholder 2"/>
          <p:cNvSpPr>
            <a:spLocks noGrp="1"/>
          </p:cNvSpPr>
          <p:nvPr>
            <p:ph idx="1"/>
          </p:nvPr>
        </p:nvSpPr>
        <p:spPr>
          <a:xfrm>
            <a:off x="228600" y="1752600"/>
            <a:ext cx="8686800" cy="4800600"/>
          </a:xfrm>
        </p:spPr>
        <p:txBody>
          <a:bodyPr>
            <a:normAutofit/>
          </a:bodyPr>
          <a:lstStyle/>
          <a:p>
            <a:pPr>
              <a:lnSpc>
                <a:spcPct val="100000"/>
              </a:lnSpc>
              <a:spcBef>
                <a:spcPts val="600"/>
              </a:spcBef>
              <a:spcAft>
                <a:spcPts val="600"/>
              </a:spcAft>
            </a:pPr>
            <a:r>
              <a:rPr lang="en-US" sz="2800" dirty="0">
                <a:latin typeface="Arial"/>
                <a:cs typeface="Arial"/>
              </a:rPr>
              <a:t>Access request ={</a:t>
            </a:r>
            <a:r>
              <a:rPr lang="en-US" sz="2800" i="1" dirty="0">
                <a:latin typeface="Arial"/>
                <a:cs typeface="Arial"/>
              </a:rPr>
              <a:t>s, </a:t>
            </a:r>
            <a:r>
              <a:rPr lang="en-US" sz="2800" i="1" dirty="0" err="1">
                <a:latin typeface="Arial"/>
                <a:cs typeface="Arial"/>
              </a:rPr>
              <a:t>rp</a:t>
            </a:r>
            <a:r>
              <a:rPr lang="en-US" sz="2800" i="1" dirty="0">
                <a:latin typeface="Arial"/>
                <a:cs typeface="Arial"/>
              </a:rPr>
              <a:t>, p, o</a:t>
            </a:r>
            <a:r>
              <a:rPr lang="en-US" sz="2800" dirty="0">
                <a:latin typeface="Arial"/>
                <a:cs typeface="Arial"/>
              </a:rPr>
              <a:t>}</a:t>
            </a:r>
            <a:r>
              <a:rPr lang="en-US" sz="2800" i="1" dirty="0">
                <a:latin typeface="Arial"/>
                <a:cs typeface="Arial"/>
              </a:rPr>
              <a:t> </a:t>
            </a:r>
          </a:p>
          <a:p>
            <a:pPr lvl="1">
              <a:lnSpc>
                <a:spcPct val="100000"/>
              </a:lnSpc>
            </a:pPr>
            <a:r>
              <a:rPr lang="en-US" sz="2400" dirty="0">
                <a:latin typeface="Arial"/>
                <a:cs typeface="Arial"/>
              </a:rPr>
              <a:t>s =  user of session</a:t>
            </a:r>
          </a:p>
          <a:p>
            <a:pPr lvl="1">
              <a:lnSpc>
                <a:spcPct val="100000"/>
              </a:lnSpc>
            </a:pPr>
            <a:r>
              <a:rPr lang="en-US" sz="2400" dirty="0" err="1">
                <a:latin typeface="Arial"/>
                <a:cs typeface="Arial"/>
              </a:rPr>
              <a:t>rp</a:t>
            </a:r>
            <a:r>
              <a:rPr lang="en-US" sz="2400" dirty="0">
                <a:latin typeface="Arial"/>
                <a:cs typeface="Arial"/>
              </a:rPr>
              <a:t> = User’s real position</a:t>
            </a:r>
          </a:p>
          <a:p>
            <a:pPr lvl="1">
              <a:lnSpc>
                <a:spcPct val="100000"/>
              </a:lnSpc>
            </a:pPr>
            <a:r>
              <a:rPr lang="en-US" sz="2400" dirty="0">
                <a:latin typeface="Arial"/>
                <a:cs typeface="Arial"/>
              </a:rPr>
              <a:t>p = User wants to perform operation</a:t>
            </a:r>
            <a:r>
              <a:rPr lang="en-US" sz="2400" i="1" dirty="0">
                <a:latin typeface="Arial"/>
                <a:cs typeface="Arial"/>
              </a:rPr>
              <a:t> </a:t>
            </a:r>
            <a:r>
              <a:rPr lang="en-US" sz="2400" dirty="0">
                <a:latin typeface="Arial"/>
                <a:cs typeface="Arial"/>
              </a:rPr>
              <a:t>on object </a:t>
            </a:r>
            <a:r>
              <a:rPr lang="en-US" sz="2400" i="1" dirty="0">
                <a:latin typeface="Arial"/>
                <a:cs typeface="Arial"/>
              </a:rPr>
              <a:t>o</a:t>
            </a:r>
            <a:r>
              <a:rPr lang="en-US" sz="2400" dirty="0">
                <a:latin typeface="Arial"/>
                <a:cs typeface="Arial"/>
              </a:rPr>
              <a:t>. </a:t>
            </a:r>
          </a:p>
          <a:p>
            <a:pPr lvl="1">
              <a:lnSpc>
                <a:spcPct val="100000"/>
              </a:lnSpc>
            </a:pPr>
            <a:endParaRPr lang="en-US" sz="2400" dirty="0">
              <a:latin typeface="Arial"/>
              <a:cs typeface="Arial"/>
            </a:endParaRPr>
          </a:p>
          <a:p>
            <a:pPr lvl="1">
              <a:lnSpc>
                <a:spcPct val="100000"/>
              </a:lnSpc>
            </a:pPr>
            <a:endParaRPr lang="en-US" sz="2200" dirty="0">
              <a:latin typeface="Arial"/>
              <a:cs typeface="Aria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89</a:t>
            </a:fld>
            <a:endParaRPr lang="en-US"/>
          </a:p>
        </p:txBody>
      </p:sp>
    </p:spTree>
    <p:extLst>
      <p:ext uri="{BB962C8B-B14F-4D97-AF65-F5344CB8AC3E}">
        <p14:creationId xmlns:p14="http://schemas.microsoft.com/office/powerpoint/2010/main" val="208690723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dirty="0"/>
              <a:t>Introduction to Geospatial Database</a:t>
            </a:r>
          </a:p>
        </p:txBody>
      </p:sp>
      <p:sp>
        <p:nvSpPr>
          <p:cNvPr id="4" name="Content Placeholder 3"/>
          <p:cNvSpPr>
            <a:spLocks noGrp="1"/>
          </p:cNvSpPr>
          <p:nvPr>
            <p:ph idx="1"/>
          </p:nvPr>
        </p:nvSpPr>
        <p:spPr>
          <a:xfrm>
            <a:off x="457200" y="1447800"/>
            <a:ext cx="8534400" cy="5334000"/>
          </a:xfrm>
        </p:spPr>
        <p:txBody>
          <a:bodyPr>
            <a:normAutofit fontScale="92500"/>
          </a:bodyPr>
          <a:lstStyle/>
          <a:p>
            <a:pPr>
              <a:lnSpc>
                <a:spcPct val="150000"/>
              </a:lnSpc>
            </a:pPr>
            <a:r>
              <a:rPr lang="en-US" sz="2800" dirty="0"/>
              <a:t>Geospatial data</a:t>
            </a:r>
          </a:p>
          <a:p>
            <a:pPr lvl="1">
              <a:lnSpc>
                <a:spcPct val="120000"/>
              </a:lnSpc>
              <a:spcBef>
                <a:spcPts val="600"/>
              </a:spcBef>
              <a:spcAft>
                <a:spcPts val="600"/>
              </a:spcAft>
            </a:pPr>
            <a:r>
              <a:rPr lang="en-US" sz="2400" dirty="0"/>
              <a:t>There are many resources that has location based information (represented by longitude and latitude) which are useful for us.</a:t>
            </a:r>
          </a:p>
          <a:p>
            <a:pPr lvl="1">
              <a:lnSpc>
                <a:spcPct val="120000"/>
              </a:lnSpc>
              <a:spcBef>
                <a:spcPts val="600"/>
              </a:spcBef>
              <a:spcAft>
                <a:spcPts val="600"/>
              </a:spcAft>
            </a:pPr>
            <a:r>
              <a:rPr lang="en-US" sz="2400" dirty="0"/>
              <a:t>Availability of these resources to the right person through mobile Internet has become a new type of service that is growing day by day.</a:t>
            </a:r>
          </a:p>
          <a:p>
            <a:pPr lvl="1">
              <a:lnSpc>
                <a:spcPct val="120000"/>
              </a:lnSpc>
              <a:spcBef>
                <a:spcPts val="600"/>
              </a:spcBef>
              <a:spcAft>
                <a:spcPts val="600"/>
              </a:spcAft>
            </a:pPr>
            <a:r>
              <a:rPr lang="en-US" sz="2400" dirty="0"/>
              <a:t>Map, aerial &amp; satellite images are associated with </a:t>
            </a:r>
            <a:r>
              <a:rPr lang="en-US" sz="2400" b="1" dirty="0"/>
              <a:t>location information</a:t>
            </a:r>
            <a:r>
              <a:rPr lang="en-US" sz="2400" dirty="0"/>
              <a:t> represented by </a:t>
            </a:r>
            <a:r>
              <a:rPr lang="en-US" sz="2400" dirty="0">
                <a:solidFill>
                  <a:srgbClr val="FF0000"/>
                </a:solidFill>
              </a:rPr>
              <a:t>longitude</a:t>
            </a:r>
            <a:r>
              <a:rPr lang="en-US" sz="2400" dirty="0"/>
              <a:t> and </a:t>
            </a:r>
            <a:r>
              <a:rPr lang="en-US" sz="2400" dirty="0">
                <a:solidFill>
                  <a:srgbClr val="FF0000"/>
                </a:solidFill>
              </a:rPr>
              <a:t>latitude</a:t>
            </a:r>
            <a:r>
              <a:rPr lang="en-US" sz="2400" dirty="0"/>
              <a:t>:</a:t>
            </a:r>
          </a:p>
          <a:p>
            <a:pPr lvl="2">
              <a:lnSpc>
                <a:spcPct val="110000"/>
              </a:lnSpc>
              <a:spcBef>
                <a:spcPts val="600"/>
              </a:spcBef>
              <a:spcAft>
                <a:spcPts val="600"/>
              </a:spcAft>
            </a:pPr>
            <a:r>
              <a:rPr lang="en-US" sz="2400" dirty="0"/>
              <a:t>River, school, park, road</a:t>
            </a:r>
          </a:p>
          <a:p>
            <a:pPr lvl="2">
              <a:lnSpc>
                <a:spcPct val="110000"/>
              </a:lnSpc>
              <a:spcBef>
                <a:spcPts val="600"/>
              </a:spcBef>
              <a:spcAft>
                <a:spcPts val="600"/>
              </a:spcAft>
            </a:pPr>
            <a:r>
              <a:rPr lang="en-US" sz="2400" dirty="0"/>
              <a:t>rainfall, vegetation index, population, environmental pollution index etc.</a:t>
            </a:r>
          </a:p>
        </p:txBody>
      </p:sp>
      <p:sp>
        <p:nvSpPr>
          <p:cNvPr id="5" name="Slide Number Placeholder 4"/>
          <p:cNvSpPr>
            <a:spLocks noGrp="1"/>
          </p:cNvSpPr>
          <p:nvPr>
            <p:ph type="sldNum" sz="quarter" idx="12"/>
          </p:nvPr>
        </p:nvSpPr>
        <p:spPr/>
        <p:txBody>
          <a:bodyPr/>
          <a:lstStyle/>
          <a:p>
            <a:fld id="{515FC477-0A05-4F3E-8EE9-E015C9089D56}" type="slidenum">
              <a:rPr lang="en-US" smtClean="0"/>
              <a:pPr/>
              <a:t>9</a:t>
            </a:fld>
            <a:endParaRPr lang="en-US"/>
          </a:p>
        </p:txBody>
      </p:sp>
    </p:spTree>
    <p:custDataLst>
      <p:tags r:id="rId1"/>
    </p:custDataLst>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Autofit/>
          </a:bodyPr>
          <a:lstStyle/>
          <a:p>
            <a:pPr marL="0" indent="0"/>
            <a:r>
              <a:rPr lang="en-US" sz="3200" b="1" dirty="0">
                <a:latin typeface="Arial"/>
                <a:cs typeface="Arial"/>
              </a:rPr>
              <a:t>Geospatial Role Based Access Control (RBAC) Model: </a:t>
            </a:r>
            <a:r>
              <a:rPr lang="en-US" sz="3200" dirty="0">
                <a:solidFill>
                  <a:srgbClr val="FF6600"/>
                </a:solidFill>
                <a:latin typeface="Arial"/>
                <a:cs typeface="Arial"/>
              </a:rPr>
              <a:t>Access Request Evaluation</a:t>
            </a:r>
            <a:endParaRPr lang="en-US" sz="3200" b="1" dirty="0">
              <a:latin typeface="Arial"/>
              <a:cs typeface="Arial"/>
            </a:endParaRPr>
          </a:p>
        </p:txBody>
      </p:sp>
      <p:sp>
        <p:nvSpPr>
          <p:cNvPr id="3" name="Content Placeholder 2"/>
          <p:cNvSpPr>
            <a:spLocks noGrp="1"/>
          </p:cNvSpPr>
          <p:nvPr>
            <p:ph idx="1"/>
          </p:nvPr>
        </p:nvSpPr>
        <p:spPr>
          <a:xfrm>
            <a:off x="457200" y="1676400"/>
            <a:ext cx="8534400" cy="4876800"/>
          </a:xfrm>
        </p:spPr>
        <p:txBody>
          <a:bodyPr>
            <a:normAutofit fontScale="92500" lnSpcReduction="10000"/>
          </a:bodyPr>
          <a:lstStyle/>
          <a:p>
            <a:pPr lvl="1" algn="just">
              <a:lnSpc>
                <a:spcPct val="120000"/>
              </a:lnSpc>
              <a:spcBef>
                <a:spcPts val="600"/>
              </a:spcBef>
              <a:spcAft>
                <a:spcPts val="600"/>
              </a:spcAft>
            </a:pPr>
            <a:r>
              <a:rPr lang="en-US" sz="2600" dirty="0">
                <a:latin typeface="Arial"/>
                <a:cs typeface="Arial"/>
              </a:rPr>
              <a:t>Access Request </a:t>
            </a:r>
            <a:r>
              <a:rPr lang="en-US" sz="2800" dirty="0">
                <a:latin typeface="Arial"/>
                <a:cs typeface="Arial"/>
              </a:rPr>
              <a:t>={</a:t>
            </a:r>
            <a:r>
              <a:rPr lang="en-US" sz="2800" i="1" dirty="0">
                <a:latin typeface="Arial"/>
                <a:cs typeface="Arial"/>
              </a:rPr>
              <a:t>s, </a:t>
            </a:r>
            <a:r>
              <a:rPr lang="en-US" sz="2800" i="1" dirty="0" err="1">
                <a:latin typeface="Arial"/>
                <a:cs typeface="Arial"/>
              </a:rPr>
              <a:t>rp</a:t>
            </a:r>
            <a:r>
              <a:rPr lang="en-US" sz="2800" i="1" dirty="0">
                <a:latin typeface="Arial"/>
                <a:cs typeface="Arial"/>
              </a:rPr>
              <a:t>, p, o</a:t>
            </a:r>
            <a:r>
              <a:rPr lang="en-US" sz="2800" dirty="0">
                <a:latin typeface="Arial"/>
                <a:cs typeface="Arial"/>
              </a:rPr>
              <a:t>} </a:t>
            </a:r>
            <a:endParaRPr lang="en-US" sz="2600" dirty="0">
              <a:latin typeface="Arial"/>
              <a:cs typeface="Arial"/>
            </a:endParaRPr>
          </a:p>
          <a:p>
            <a:pPr lvl="1" algn="just">
              <a:lnSpc>
                <a:spcPct val="120000"/>
              </a:lnSpc>
              <a:spcBef>
                <a:spcPts val="600"/>
              </a:spcBef>
              <a:spcAft>
                <a:spcPts val="600"/>
              </a:spcAft>
            </a:pPr>
            <a:r>
              <a:rPr lang="en-US" sz="2800" dirty="0">
                <a:latin typeface="Arial"/>
                <a:cs typeface="Arial"/>
              </a:rPr>
              <a:t>A user logs in and a session ID is generated and a number of </a:t>
            </a:r>
            <a:r>
              <a:rPr lang="en-US" sz="2800" b="1" dirty="0">
                <a:latin typeface="Arial"/>
                <a:cs typeface="Arial"/>
              </a:rPr>
              <a:t>roles</a:t>
            </a:r>
            <a:r>
              <a:rPr lang="en-US" sz="2800" dirty="0">
                <a:latin typeface="Arial"/>
                <a:cs typeface="Arial"/>
              </a:rPr>
              <a:t> will be enabled to be included in the </a:t>
            </a:r>
            <a:r>
              <a:rPr lang="en-US" sz="2800" b="1" dirty="0">
                <a:latin typeface="Arial"/>
                <a:cs typeface="Arial"/>
              </a:rPr>
              <a:t>session</a:t>
            </a:r>
            <a:r>
              <a:rPr lang="en-US" sz="2800" dirty="0">
                <a:latin typeface="Arial"/>
                <a:cs typeface="Arial"/>
              </a:rPr>
              <a:t> role set under session ID based on the user’s position.</a:t>
            </a:r>
          </a:p>
          <a:p>
            <a:pPr lvl="1" algn="just">
              <a:lnSpc>
                <a:spcPct val="120000"/>
              </a:lnSpc>
              <a:spcBef>
                <a:spcPts val="600"/>
              </a:spcBef>
              <a:spcAft>
                <a:spcPts val="600"/>
              </a:spcAft>
            </a:pPr>
            <a:r>
              <a:rPr lang="en-US" sz="2600" b="1" dirty="0">
                <a:latin typeface="Arial"/>
                <a:cs typeface="Arial"/>
              </a:rPr>
              <a:t>Logical location</a:t>
            </a:r>
            <a:r>
              <a:rPr lang="en-US" sz="2600" dirty="0">
                <a:latin typeface="Arial"/>
                <a:cs typeface="Arial"/>
              </a:rPr>
              <a:t> of the user is computed using user’s </a:t>
            </a:r>
            <a:r>
              <a:rPr lang="en-US" sz="2600" b="1" dirty="0">
                <a:latin typeface="Arial"/>
                <a:cs typeface="Arial"/>
              </a:rPr>
              <a:t>real position</a:t>
            </a:r>
            <a:r>
              <a:rPr lang="en-US" sz="2600" dirty="0">
                <a:latin typeface="Arial"/>
                <a:cs typeface="Arial"/>
              </a:rPr>
              <a:t> and the location </a:t>
            </a:r>
            <a:r>
              <a:rPr lang="en-US" sz="2600" b="1" dirty="0">
                <a:latin typeface="Arial"/>
                <a:cs typeface="Arial"/>
              </a:rPr>
              <a:t>mapping function</a:t>
            </a:r>
            <a:r>
              <a:rPr lang="en-US" sz="2600" dirty="0">
                <a:latin typeface="Arial"/>
                <a:cs typeface="Arial"/>
              </a:rPr>
              <a:t> in the role schema,</a:t>
            </a:r>
            <a:r>
              <a:rPr lang="en-US" sz="2800" dirty="0"/>
              <a:t> R</a:t>
            </a:r>
            <a:r>
              <a:rPr lang="en-US" sz="2800" baseline="-25000" dirty="0"/>
              <a:t>S</a:t>
            </a:r>
            <a:r>
              <a:rPr lang="en-US" sz="2800" dirty="0"/>
              <a:t> = {</a:t>
            </a:r>
            <a:r>
              <a:rPr lang="en-US" sz="2800" dirty="0" err="1"/>
              <a:t>r,ext,loc</a:t>
            </a:r>
            <a:r>
              <a:rPr lang="en-US" sz="2800" dirty="0"/>
              <a:t>, </a:t>
            </a:r>
            <a:r>
              <a:rPr lang="en-US" sz="2800" dirty="0" err="1"/>
              <a:t>m</a:t>
            </a:r>
            <a:r>
              <a:rPr lang="en-US" sz="2800" baseline="-25000" dirty="0" err="1"/>
              <a:t>loc</a:t>
            </a:r>
            <a:r>
              <a:rPr lang="en-US" sz="2800" dirty="0"/>
              <a:t>}</a:t>
            </a:r>
            <a:endParaRPr lang="en-US" sz="2600" dirty="0">
              <a:latin typeface="Arial"/>
              <a:cs typeface="Arial"/>
            </a:endParaRPr>
          </a:p>
          <a:p>
            <a:pPr lvl="1" algn="just">
              <a:lnSpc>
                <a:spcPct val="120000"/>
              </a:lnSpc>
              <a:spcBef>
                <a:spcPts val="600"/>
              </a:spcBef>
              <a:spcAft>
                <a:spcPts val="600"/>
              </a:spcAft>
            </a:pPr>
            <a:r>
              <a:rPr lang="en-US" sz="2600" dirty="0">
                <a:latin typeface="Arial"/>
                <a:cs typeface="Arial"/>
              </a:rPr>
              <a:t>If the logical location is within the role extent, the </a:t>
            </a:r>
            <a:r>
              <a:rPr lang="en-US" sz="2600" b="1" dirty="0">
                <a:latin typeface="Arial"/>
                <a:cs typeface="Arial"/>
              </a:rPr>
              <a:t>role</a:t>
            </a:r>
            <a:r>
              <a:rPr lang="en-US" sz="2600" dirty="0">
                <a:latin typeface="Arial"/>
                <a:cs typeface="Arial"/>
              </a:rPr>
              <a:t> is </a:t>
            </a:r>
            <a:r>
              <a:rPr lang="en-US" sz="2600" b="1" dirty="0">
                <a:latin typeface="Arial"/>
                <a:cs typeface="Arial"/>
              </a:rPr>
              <a:t>enabled</a:t>
            </a:r>
            <a:r>
              <a:rPr lang="en-US" sz="2600" dirty="0">
                <a:latin typeface="Arial"/>
                <a:cs typeface="Arial"/>
              </a:rPr>
              <a:t>. </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90</a:t>
            </a:fld>
            <a:endParaRPr lang="en-US"/>
          </a:p>
        </p:txBody>
      </p:sp>
    </p:spTree>
    <p:extLst>
      <p:ext uri="{BB962C8B-B14F-4D97-AF65-F5344CB8AC3E}">
        <p14:creationId xmlns:p14="http://schemas.microsoft.com/office/powerpoint/2010/main" val="1607699087"/>
      </p:ext>
    </p:extLst>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Autofit/>
          </a:bodyPr>
          <a:lstStyle/>
          <a:p>
            <a:pPr marL="0" indent="0"/>
            <a:r>
              <a:rPr lang="en-US" sz="3200" b="1" dirty="0">
                <a:latin typeface="Arial"/>
                <a:cs typeface="Arial"/>
              </a:rPr>
              <a:t>Geospatial Role Based Access Control (RBAC) Model: </a:t>
            </a:r>
            <a:r>
              <a:rPr lang="en-US" sz="3200" dirty="0">
                <a:solidFill>
                  <a:srgbClr val="FF6600"/>
                </a:solidFill>
                <a:latin typeface="Arial"/>
                <a:cs typeface="Arial"/>
              </a:rPr>
              <a:t>Access Request Evaluation</a:t>
            </a:r>
            <a:endParaRPr lang="en-US" sz="3200" b="1" dirty="0">
              <a:latin typeface="Arial"/>
              <a:cs typeface="Arial"/>
            </a:endParaRPr>
          </a:p>
        </p:txBody>
      </p:sp>
      <p:sp>
        <p:nvSpPr>
          <p:cNvPr id="3" name="Content Placeholder 2"/>
          <p:cNvSpPr>
            <a:spLocks noGrp="1"/>
          </p:cNvSpPr>
          <p:nvPr>
            <p:ph idx="1"/>
          </p:nvPr>
        </p:nvSpPr>
        <p:spPr>
          <a:xfrm>
            <a:off x="304800" y="1905000"/>
            <a:ext cx="8534400" cy="4724400"/>
          </a:xfrm>
        </p:spPr>
        <p:txBody>
          <a:bodyPr>
            <a:normAutofit/>
          </a:bodyPr>
          <a:lstStyle/>
          <a:p>
            <a:pPr lvl="1" algn="just">
              <a:lnSpc>
                <a:spcPct val="100000"/>
              </a:lnSpc>
              <a:spcBef>
                <a:spcPts val="600"/>
              </a:spcBef>
              <a:spcAft>
                <a:spcPts val="600"/>
              </a:spcAft>
            </a:pPr>
            <a:r>
              <a:rPr lang="en-US" sz="2600" dirty="0">
                <a:latin typeface="Arial"/>
                <a:cs typeface="Arial"/>
              </a:rPr>
              <a:t>Access Request ={</a:t>
            </a:r>
            <a:r>
              <a:rPr lang="en-US" sz="2600" i="1" dirty="0">
                <a:latin typeface="Arial"/>
                <a:cs typeface="Arial"/>
              </a:rPr>
              <a:t>s, </a:t>
            </a:r>
            <a:r>
              <a:rPr lang="en-US" sz="2600" i="1" dirty="0" err="1">
                <a:latin typeface="Arial"/>
                <a:cs typeface="Arial"/>
              </a:rPr>
              <a:t>rp</a:t>
            </a:r>
            <a:r>
              <a:rPr lang="en-US" sz="2600" i="1" dirty="0">
                <a:latin typeface="Arial"/>
                <a:cs typeface="Arial"/>
              </a:rPr>
              <a:t>, p, o</a:t>
            </a:r>
            <a:r>
              <a:rPr lang="en-US" sz="2600" dirty="0">
                <a:latin typeface="Arial"/>
                <a:cs typeface="Arial"/>
              </a:rPr>
              <a:t>} </a:t>
            </a:r>
          </a:p>
          <a:p>
            <a:pPr lvl="1" algn="just">
              <a:lnSpc>
                <a:spcPct val="100000"/>
              </a:lnSpc>
              <a:spcBef>
                <a:spcPts val="600"/>
              </a:spcBef>
              <a:spcAft>
                <a:spcPts val="600"/>
              </a:spcAft>
            </a:pPr>
            <a:endParaRPr lang="en-US" sz="2600" dirty="0">
              <a:latin typeface="Arial"/>
              <a:cs typeface="Arial"/>
            </a:endParaRPr>
          </a:p>
          <a:p>
            <a:pPr lvl="1" algn="just">
              <a:lnSpc>
                <a:spcPct val="100000"/>
              </a:lnSpc>
              <a:spcBef>
                <a:spcPts val="600"/>
              </a:spcBef>
              <a:spcAft>
                <a:spcPts val="600"/>
              </a:spcAft>
            </a:pPr>
            <a:r>
              <a:rPr lang="en-US" sz="2600" dirty="0">
                <a:latin typeface="Arial"/>
                <a:cs typeface="Arial"/>
              </a:rPr>
              <a:t>For each enabled role, the set of permissions assigned to the corresponding role schema is determined. </a:t>
            </a:r>
          </a:p>
          <a:p>
            <a:pPr lvl="1" algn="just">
              <a:lnSpc>
                <a:spcPct val="100000"/>
              </a:lnSpc>
              <a:spcBef>
                <a:spcPts val="600"/>
              </a:spcBef>
              <a:spcAft>
                <a:spcPts val="600"/>
              </a:spcAft>
            </a:pPr>
            <a:endParaRPr lang="en-US" sz="2600" dirty="0">
              <a:latin typeface="Arial"/>
              <a:cs typeface="Arial"/>
            </a:endParaRPr>
          </a:p>
          <a:p>
            <a:pPr lvl="1" algn="just">
              <a:lnSpc>
                <a:spcPct val="100000"/>
              </a:lnSpc>
              <a:spcBef>
                <a:spcPts val="600"/>
              </a:spcBef>
              <a:spcAft>
                <a:spcPts val="600"/>
              </a:spcAft>
            </a:pPr>
            <a:r>
              <a:rPr lang="en-US" sz="2600" dirty="0">
                <a:latin typeface="Arial"/>
                <a:cs typeface="Arial"/>
              </a:rPr>
              <a:t>If the requested permission (</a:t>
            </a:r>
            <a:r>
              <a:rPr lang="en-US" sz="2600" dirty="0" err="1">
                <a:latin typeface="Arial"/>
                <a:cs typeface="Arial"/>
              </a:rPr>
              <a:t>p,o</a:t>
            </a:r>
            <a:r>
              <a:rPr lang="en-US" sz="2600" dirty="0">
                <a:latin typeface="Arial"/>
                <a:cs typeface="Arial"/>
              </a:rPr>
              <a:t>) is matched with the permission assignment rules for an enabled role, then the access request is granted.</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91</a:t>
            </a:fld>
            <a:endParaRPr lang="en-US"/>
          </a:p>
        </p:txBody>
      </p:sp>
    </p:spTree>
    <p:extLst>
      <p:ext uri="{BB962C8B-B14F-4D97-AF65-F5344CB8AC3E}">
        <p14:creationId xmlns:p14="http://schemas.microsoft.com/office/powerpoint/2010/main" val="3184757197"/>
      </p:ext>
    </p:extLst>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3048000"/>
            <a:ext cx="7315200" cy="838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200" b="1" dirty="0">
                <a:latin typeface="Arial"/>
                <a:cs typeface="Arial"/>
              </a:rPr>
              <a:t>Geospatial Role Based Access Control (RBAC) Model: </a:t>
            </a:r>
            <a:r>
              <a:rPr lang="en-US" sz="3200" b="1" dirty="0">
                <a:solidFill>
                  <a:srgbClr val="FF0000"/>
                </a:solidFill>
                <a:latin typeface="Arial"/>
                <a:cs typeface="Arial"/>
              </a:rPr>
              <a:t>Example-</a:t>
            </a:r>
            <a:r>
              <a:rPr lang="en-US" sz="3200" dirty="0">
                <a:latin typeface="Arial"/>
                <a:cs typeface="Arial"/>
              </a:rPr>
              <a:t>Access Request Evaluation:</a:t>
            </a:r>
            <a:br>
              <a:rPr lang="en-US" sz="3200" dirty="0">
                <a:latin typeface="Arial"/>
                <a:cs typeface="Arial"/>
              </a:rPr>
            </a:br>
            <a:endParaRPr lang="en-US" sz="3200" b="1" dirty="0">
              <a:solidFill>
                <a:srgbClr val="FF0000"/>
              </a:solidFill>
              <a:latin typeface="Arial"/>
              <a:cs typeface="Arial"/>
            </a:endParaRPr>
          </a:p>
        </p:txBody>
      </p:sp>
      <p:sp>
        <p:nvSpPr>
          <p:cNvPr id="3" name="Content Placeholder 2"/>
          <p:cNvSpPr>
            <a:spLocks noGrp="1"/>
          </p:cNvSpPr>
          <p:nvPr>
            <p:ph idx="1"/>
          </p:nvPr>
        </p:nvSpPr>
        <p:spPr>
          <a:xfrm>
            <a:off x="381000" y="1828800"/>
            <a:ext cx="8915400" cy="4876800"/>
          </a:xfrm>
        </p:spPr>
        <p:txBody>
          <a:bodyPr>
            <a:normAutofit lnSpcReduction="10000"/>
          </a:bodyPr>
          <a:lstStyle/>
          <a:p>
            <a:pPr>
              <a:lnSpc>
                <a:spcPct val="100000"/>
              </a:lnSpc>
              <a:spcBef>
                <a:spcPts val="600"/>
              </a:spcBef>
              <a:spcAft>
                <a:spcPts val="600"/>
              </a:spcAft>
            </a:pPr>
            <a:r>
              <a:rPr lang="en-US" sz="2400" dirty="0">
                <a:latin typeface="Arial"/>
                <a:cs typeface="Arial"/>
              </a:rPr>
              <a:t>Access request ={</a:t>
            </a:r>
            <a:r>
              <a:rPr lang="en-US" sz="2400" i="1" dirty="0">
                <a:latin typeface="Arial"/>
                <a:cs typeface="Arial"/>
              </a:rPr>
              <a:t>s, </a:t>
            </a:r>
            <a:r>
              <a:rPr lang="en-US" sz="2400" i="1" dirty="0" err="1">
                <a:latin typeface="Arial"/>
                <a:cs typeface="Arial"/>
              </a:rPr>
              <a:t>rp</a:t>
            </a:r>
            <a:r>
              <a:rPr lang="en-US" sz="2400" i="1" dirty="0">
                <a:latin typeface="Arial"/>
                <a:cs typeface="Arial"/>
              </a:rPr>
              <a:t>, p, o</a:t>
            </a:r>
            <a:r>
              <a:rPr lang="en-US" sz="2400" dirty="0">
                <a:latin typeface="Arial"/>
                <a:cs typeface="Arial"/>
              </a:rPr>
              <a:t>}</a:t>
            </a:r>
            <a:r>
              <a:rPr lang="en-US" sz="2400" i="1" dirty="0">
                <a:latin typeface="Arial"/>
                <a:cs typeface="Arial"/>
              </a:rPr>
              <a:t> </a:t>
            </a:r>
          </a:p>
          <a:p>
            <a:pPr lvl="1">
              <a:lnSpc>
                <a:spcPct val="100000"/>
              </a:lnSpc>
            </a:pPr>
            <a:r>
              <a:rPr lang="en-US" sz="2200" dirty="0" err="1">
                <a:latin typeface="Arial"/>
                <a:cs typeface="Arial"/>
              </a:rPr>
              <a:t>rp</a:t>
            </a:r>
            <a:r>
              <a:rPr lang="en-US" sz="2200" dirty="0">
                <a:latin typeface="Arial"/>
                <a:cs typeface="Arial"/>
              </a:rPr>
              <a:t> = Inside the map of PG Hospital (inside OT) identified by GPS.</a:t>
            </a:r>
          </a:p>
          <a:p>
            <a:pPr lvl="1">
              <a:lnSpc>
                <a:spcPct val="100000"/>
              </a:lnSpc>
            </a:pPr>
            <a:r>
              <a:rPr lang="en-US" sz="2200" dirty="0">
                <a:latin typeface="Arial"/>
                <a:cs typeface="Arial"/>
              </a:rPr>
              <a:t>(</a:t>
            </a:r>
            <a:r>
              <a:rPr lang="en-US" sz="2200" dirty="0" err="1">
                <a:latin typeface="Arial"/>
                <a:cs typeface="Arial"/>
              </a:rPr>
              <a:t>p,o</a:t>
            </a:r>
            <a:r>
              <a:rPr lang="en-US" sz="2200" dirty="0">
                <a:latin typeface="Arial"/>
                <a:cs typeface="Arial"/>
              </a:rPr>
              <a:t>) = Update patient’s records. </a:t>
            </a:r>
            <a:endParaRPr lang="en-US" sz="2400" dirty="0"/>
          </a:p>
          <a:p>
            <a:pPr marL="432900" lvl="1" indent="-342900">
              <a:lnSpc>
                <a:spcPct val="100000"/>
              </a:lnSpc>
              <a:spcBef>
                <a:spcPts val="300"/>
              </a:spcBef>
              <a:spcAft>
                <a:spcPts val="300"/>
              </a:spcAft>
              <a:buFont typeface="Wingdings" charset="2"/>
              <a:buChar char="u"/>
            </a:pPr>
            <a:r>
              <a:rPr lang="en-US" sz="2400" dirty="0"/>
              <a:t>R</a:t>
            </a:r>
            <a:r>
              <a:rPr lang="en-US" sz="2400" baseline="-25000" dirty="0"/>
              <a:t>S</a:t>
            </a:r>
            <a:r>
              <a:rPr lang="en-US" sz="2400" dirty="0"/>
              <a:t> : {Doctor, Hospital, Sector, </a:t>
            </a:r>
            <a:r>
              <a:rPr lang="en-US" sz="2400" dirty="0" err="1"/>
              <a:t>m</a:t>
            </a:r>
            <a:r>
              <a:rPr lang="en-US" sz="2400" baseline="-25000" dirty="0" err="1"/>
              <a:t>Sector</a:t>
            </a:r>
            <a:r>
              <a:rPr lang="en-US" sz="2400" dirty="0"/>
              <a:t>} is activated or</a:t>
            </a:r>
          </a:p>
          <a:p>
            <a:pPr marL="432900" lvl="1" indent="-342900">
              <a:lnSpc>
                <a:spcPct val="100000"/>
              </a:lnSpc>
              <a:spcBef>
                <a:spcPts val="300"/>
              </a:spcBef>
              <a:spcAft>
                <a:spcPts val="300"/>
              </a:spcAft>
              <a:buFont typeface="Wingdings" charset="2"/>
              <a:buChar char="u"/>
            </a:pPr>
            <a:r>
              <a:rPr lang="en-US" sz="2400" dirty="0"/>
              <a:t>R</a:t>
            </a:r>
            <a:r>
              <a:rPr lang="en-US" sz="2400" baseline="-25000" dirty="0"/>
              <a:t>I</a:t>
            </a:r>
            <a:r>
              <a:rPr lang="en-US" sz="2400" dirty="0"/>
              <a:t> : {Doctor, PG Hospital, OT} is activated.</a:t>
            </a:r>
          </a:p>
          <a:p>
            <a:pPr marL="432900" lvl="1" indent="-342900">
              <a:lnSpc>
                <a:spcPct val="100000"/>
              </a:lnSpc>
              <a:spcBef>
                <a:spcPts val="300"/>
              </a:spcBef>
              <a:spcAft>
                <a:spcPts val="300"/>
              </a:spcAft>
              <a:buFont typeface="Wingdings" charset="2"/>
              <a:buChar char="u"/>
            </a:pPr>
            <a:r>
              <a:rPr lang="en-US" sz="2400" dirty="0"/>
              <a:t>R</a:t>
            </a:r>
            <a:r>
              <a:rPr lang="en-US" sz="2400" baseline="-25000" dirty="0"/>
              <a:t>S</a:t>
            </a:r>
            <a:r>
              <a:rPr lang="en-US" sz="2400" dirty="0"/>
              <a:t> / R</a:t>
            </a:r>
            <a:r>
              <a:rPr lang="en-US" sz="2400" baseline="-25000" dirty="0"/>
              <a:t>I</a:t>
            </a:r>
            <a:r>
              <a:rPr lang="en-US" sz="2400" dirty="0"/>
              <a:t> are assigned to session ID of the user after evaluating the containment between user’s logical position and role extent.</a:t>
            </a:r>
          </a:p>
          <a:p>
            <a:pPr marL="432900" lvl="1" indent="-342900">
              <a:lnSpc>
                <a:spcPct val="100000"/>
              </a:lnSpc>
              <a:spcBef>
                <a:spcPts val="300"/>
              </a:spcBef>
              <a:spcAft>
                <a:spcPts val="300"/>
              </a:spcAft>
              <a:buFont typeface="Wingdings" charset="2"/>
              <a:buChar char="u"/>
            </a:pPr>
            <a:r>
              <a:rPr lang="en-US" sz="2400" dirty="0"/>
              <a:t>For each enabled role, the set of permissions assigned to the corresponding role schema is determined.</a:t>
            </a:r>
          </a:p>
          <a:p>
            <a:pPr marL="432900" lvl="1" indent="-342900">
              <a:lnSpc>
                <a:spcPct val="100000"/>
              </a:lnSpc>
              <a:spcBef>
                <a:spcPts val="300"/>
              </a:spcBef>
              <a:spcAft>
                <a:spcPts val="300"/>
              </a:spcAft>
              <a:buFont typeface="Wingdings" charset="2"/>
              <a:buChar char="u"/>
            </a:pPr>
            <a:r>
              <a:rPr lang="en-US" sz="2400" dirty="0"/>
              <a:t>If there are such permission assignment rules for an enabled role, then the access request is granted.</a:t>
            </a:r>
          </a:p>
          <a:p>
            <a:pPr marL="432900" lvl="1" indent="-342900">
              <a:lnSpc>
                <a:spcPct val="100000"/>
              </a:lnSpc>
              <a:spcBef>
                <a:spcPts val="300"/>
              </a:spcBef>
              <a:spcAft>
                <a:spcPts val="300"/>
              </a:spcAft>
              <a:buFont typeface="Wingdings" charset="2"/>
              <a:buChar char="u"/>
            </a:pPr>
            <a:endParaRPr lang="en-US" sz="2400" dirty="0"/>
          </a:p>
          <a:p>
            <a:pPr marL="432900" lvl="1" indent="-342900">
              <a:lnSpc>
                <a:spcPct val="100000"/>
              </a:lnSpc>
              <a:spcBef>
                <a:spcPts val="300"/>
              </a:spcBef>
              <a:spcAft>
                <a:spcPts val="300"/>
              </a:spcAft>
              <a:buFont typeface="Wingdings" charset="2"/>
              <a:buChar char="u"/>
            </a:pPr>
            <a:endParaRPr lang="en-US" sz="2400" dirty="0"/>
          </a:p>
          <a:p>
            <a:pPr marL="432900" lvl="1" indent="-342900">
              <a:lnSpc>
                <a:spcPct val="100000"/>
              </a:lnSpc>
              <a:spcBef>
                <a:spcPts val="300"/>
              </a:spcBef>
              <a:spcAft>
                <a:spcPts val="300"/>
              </a:spcAft>
              <a:buFont typeface="Wingdings" charset="2"/>
              <a:buChar char="u"/>
            </a:pPr>
            <a:endParaRPr lang="en-US" sz="2400" dirty="0"/>
          </a:p>
        </p:txBody>
      </p:sp>
      <p:sp>
        <p:nvSpPr>
          <p:cNvPr id="5" name="Slide Number Placeholder 4"/>
          <p:cNvSpPr>
            <a:spLocks noGrp="1"/>
          </p:cNvSpPr>
          <p:nvPr>
            <p:ph type="sldNum" sz="quarter" idx="12"/>
          </p:nvPr>
        </p:nvSpPr>
        <p:spPr/>
        <p:txBody>
          <a:bodyPr/>
          <a:lstStyle/>
          <a:p>
            <a:fld id="{515FC477-0A05-4F3E-8EE9-E015C9089D56}" type="slidenum">
              <a:rPr lang="en-US" smtClean="0"/>
              <a:pPr/>
              <a:t>92</a:t>
            </a:fld>
            <a:endParaRPr lang="en-US"/>
          </a:p>
        </p:txBody>
      </p:sp>
    </p:spTree>
    <p:extLst>
      <p:ext uri="{BB962C8B-B14F-4D97-AF65-F5344CB8AC3E}">
        <p14:creationId xmlns:p14="http://schemas.microsoft.com/office/powerpoint/2010/main" val="2332424053"/>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Location Based Access Control (LBAC)</a:t>
            </a:r>
          </a:p>
        </p:txBody>
      </p:sp>
      <p:sp>
        <p:nvSpPr>
          <p:cNvPr id="3" name="Content Placeholder 2"/>
          <p:cNvSpPr>
            <a:spLocks noGrp="1"/>
          </p:cNvSpPr>
          <p:nvPr>
            <p:ph idx="1"/>
          </p:nvPr>
        </p:nvSpPr>
        <p:spPr>
          <a:xfrm>
            <a:off x="457200" y="1676400"/>
            <a:ext cx="8229600" cy="4724400"/>
          </a:xfrm>
        </p:spPr>
        <p:txBody>
          <a:bodyPr>
            <a:noAutofit/>
          </a:bodyPr>
          <a:lstStyle/>
          <a:p>
            <a:pPr algn="just">
              <a:lnSpc>
                <a:spcPts val="3080"/>
              </a:lnSpc>
              <a:spcBef>
                <a:spcPts val="600"/>
              </a:spcBef>
              <a:spcAft>
                <a:spcPts val="600"/>
              </a:spcAft>
            </a:pPr>
            <a:r>
              <a:rPr lang="en-US" sz="2800" dirty="0"/>
              <a:t>For secure access to data by mobile users, following points are considered to identify the roles allowed/denied:</a:t>
            </a:r>
          </a:p>
          <a:p>
            <a:pPr lvl="1" algn="just">
              <a:lnSpc>
                <a:spcPts val="3080"/>
              </a:lnSpc>
              <a:spcAft>
                <a:spcPts val="600"/>
              </a:spcAft>
            </a:pPr>
            <a:r>
              <a:rPr lang="en-US" sz="2400" dirty="0"/>
              <a:t>Physical and dynamic location of the requester</a:t>
            </a:r>
          </a:p>
          <a:p>
            <a:pPr lvl="1" algn="just">
              <a:lnSpc>
                <a:spcPts val="3080"/>
              </a:lnSpc>
              <a:spcAft>
                <a:spcPts val="600"/>
              </a:spcAft>
            </a:pPr>
            <a:r>
              <a:rPr lang="en-US" sz="2400" dirty="0"/>
              <a:t>Credential of the requester</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93</a:t>
            </a:fld>
            <a:endParaRPr lang="en-US"/>
          </a:p>
        </p:txBody>
      </p:sp>
    </p:spTree>
    <p:extLst>
      <p:ext uri="{BB962C8B-B14F-4D97-AF65-F5344CB8AC3E}">
        <p14:creationId xmlns:p14="http://schemas.microsoft.com/office/powerpoint/2010/main" val="274945436"/>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Location Based Access Control (LBAC)</a:t>
            </a:r>
          </a:p>
        </p:txBody>
      </p:sp>
      <p:sp>
        <p:nvSpPr>
          <p:cNvPr id="3" name="Content Placeholder 2"/>
          <p:cNvSpPr>
            <a:spLocks noGrp="1"/>
          </p:cNvSpPr>
          <p:nvPr>
            <p:ph idx="1"/>
          </p:nvPr>
        </p:nvSpPr>
        <p:spPr>
          <a:xfrm>
            <a:off x="457200" y="1676400"/>
            <a:ext cx="8229600" cy="4724400"/>
          </a:xfrm>
        </p:spPr>
        <p:txBody>
          <a:bodyPr>
            <a:noAutofit/>
          </a:bodyPr>
          <a:lstStyle/>
          <a:p>
            <a:pPr algn="just">
              <a:lnSpc>
                <a:spcPts val="3080"/>
              </a:lnSpc>
              <a:spcBef>
                <a:spcPts val="600"/>
              </a:spcBef>
              <a:spcAft>
                <a:spcPts val="600"/>
              </a:spcAft>
            </a:pPr>
            <a:r>
              <a:rPr lang="en-US" sz="2600" dirty="0"/>
              <a:t>The context data about </a:t>
            </a:r>
            <a:r>
              <a:rPr lang="en-US" sz="2600" b="1" dirty="0"/>
              <a:t>location</a:t>
            </a:r>
            <a:r>
              <a:rPr lang="en-US" sz="2600" dirty="0"/>
              <a:t> and </a:t>
            </a:r>
            <a:r>
              <a:rPr lang="en-US" sz="2600" b="1" dirty="0"/>
              <a:t>timing</a:t>
            </a:r>
            <a:r>
              <a:rPr lang="en-US" sz="2600" dirty="0"/>
              <a:t> are made available by </a:t>
            </a:r>
            <a:r>
              <a:rPr lang="en-US" sz="2600" b="1" dirty="0"/>
              <a:t>third parties</a:t>
            </a:r>
            <a:r>
              <a:rPr lang="en-US" sz="2600" dirty="0"/>
              <a:t> (e.g. mobile phone operators) through service interfaces called </a:t>
            </a:r>
            <a:r>
              <a:rPr lang="en-US" sz="2600" b="1" dirty="0"/>
              <a:t>Location Services</a:t>
            </a:r>
            <a:r>
              <a:rPr lang="en-US" sz="2600" dirty="0"/>
              <a:t> . </a:t>
            </a:r>
          </a:p>
          <a:p>
            <a:pPr algn="just">
              <a:lnSpc>
                <a:spcPts val="3080"/>
              </a:lnSpc>
              <a:spcBef>
                <a:spcPts val="600"/>
              </a:spcBef>
              <a:spcAft>
                <a:spcPts val="600"/>
              </a:spcAft>
            </a:pPr>
            <a:endParaRPr lang="en-US" sz="2600" dirty="0"/>
          </a:p>
          <a:p>
            <a:pPr algn="just">
              <a:lnSpc>
                <a:spcPts val="3080"/>
              </a:lnSpc>
              <a:spcBef>
                <a:spcPts val="600"/>
              </a:spcBef>
              <a:spcAft>
                <a:spcPts val="600"/>
              </a:spcAft>
            </a:pPr>
            <a:r>
              <a:rPr lang="en-US" sz="2600" dirty="0"/>
              <a:t>However, the mobile network technology does not provide an exact location measure, which a Location Service performs, and has a degree of uncertainty due to technological limitations and possible environmental effects.</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94</a:t>
            </a:fld>
            <a:endParaRPr lang="en-US"/>
          </a:p>
        </p:txBody>
      </p:sp>
    </p:spTree>
    <p:extLst>
      <p:ext uri="{BB962C8B-B14F-4D97-AF65-F5344CB8AC3E}">
        <p14:creationId xmlns:p14="http://schemas.microsoft.com/office/powerpoint/2010/main" val="2473632897"/>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rmAutofit/>
          </a:bodyPr>
          <a:lstStyle/>
          <a:p>
            <a:r>
              <a:rPr lang="en-US" sz="3200" b="1" dirty="0"/>
              <a:t>Difference between RBAC and LBAC</a:t>
            </a:r>
          </a:p>
        </p:txBody>
      </p:sp>
      <p:sp>
        <p:nvSpPr>
          <p:cNvPr id="3" name="Content Placeholder 2"/>
          <p:cNvSpPr>
            <a:spLocks noGrp="1"/>
          </p:cNvSpPr>
          <p:nvPr>
            <p:ph idx="1"/>
          </p:nvPr>
        </p:nvSpPr>
        <p:spPr>
          <a:xfrm>
            <a:off x="457200" y="1295400"/>
            <a:ext cx="8534400" cy="5562600"/>
          </a:xfrm>
        </p:spPr>
        <p:txBody>
          <a:bodyPr>
            <a:noAutofit/>
          </a:bodyPr>
          <a:lstStyle/>
          <a:p>
            <a:pPr lvl="1">
              <a:lnSpc>
                <a:spcPts val="3080"/>
              </a:lnSpc>
              <a:spcBef>
                <a:spcPts val="600"/>
              </a:spcBef>
              <a:spcAft>
                <a:spcPts val="600"/>
              </a:spcAft>
            </a:pPr>
            <a:r>
              <a:rPr lang="en-US" sz="2400" dirty="0"/>
              <a:t>In RBAC, user’s static location is considered to determine allow/deny of access whereas in LBAC, users dynamic location is considered.</a:t>
            </a:r>
          </a:p>
          <a:p>
            <a:pPr lvl="1">
              <a:lnSpc>
                <a:spcPts val="3080"/>
              </a:lnSpc>
              <a:spcBef>
                <a:spcPts val="600"/>
              </a:spcBef>
              <a:spcAft>
                <a:spcPts val="600"/>
              </a:spcAft>
            </a:pPr>
            <a:r>
              <a:rPr lang="en-US" sz="2400" dirty="0"/>
              <a:t>As a result, RBAC is suitable for static environment (Hospital, Road, River etc.) whereas LBAC is suitable for dynamic environment (war, earthquake, cyclone etc.). </a:t>
            </a:r>
          </a:p>
          <a:p>
            <a:pPr lvl="1">
              <a:lnSpc>
                <a:spcPts val="3080"/>
              </a:lnSpc>
              <a:spcBef>
                <a:spcPts val="600"/>
              </a:spcBef>
              <a:spcAft>
                <a:spcPts val="600"/>
              </a:spcAft>
            </a:pPr>
            <a:r>
              <a:rPr lang="en-US" sz="2400" dirty="0"/>
              <a:t>RBAC considers logical location on the map vector data for granting or denying access whereas LBAC considers only physical location.</a:t>
            </a:r>
          </a:p>
          <a:p>
            <a:pPr lvl="1">
              <a:lnSpc>
                <a:spcPts val="3080"/>
              </a:lnSpc>
              <a:spcBef>
                <a:spcPts val="600"/>
              </a:spcBef>
              <a:spcAft>
                <a:spcPts val="600"/>
              </a:spcAft>
            </a:pPr>
            <a:r>
              <a:rPr lang="en-US" sz="2400" dirty="0"/>
              <a:t>RBAC does not take the external help while taking the access decision where LBAC takes help of external service provider (Telco for location based service).</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95</a:t>
            </a:fld>
            <a:endParaRPr lang="en-US"/>
          </a:p>
        </p:txBody>
      </p:sp>
    </p:spTree>
    <p:extLst>
      <p:ext uri="{BB962C8B-B14F-4D97-AF65-F5344CB8AC3E}">
        <p14:creationId xmlns:p14="http://schemas.microsoft.com/office/powerpoint/2010/main" val="1598393325"/>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Examples of LBAC Policy</a:t>
            </a:r>
          </a:p>
        </p:txBody>
      </p:sp>
      <p:sp>
        <p:nvSpPr>
          <p:cNvPr id="3" name="Content Placeholder 2"/>
          <p:cNvSpPr>
            <a:spLocks noGrp="1"/>
          </p:cNvSpPr>
          <p:nvPr>
            <p:ph idx="1"/>
          </p:nvPr>
        </p:nvSpPr>
        <p:spPr>
          <a:xfrm>
            <a:off x="349468" y="1447800"/>
            <a:ext cx="8458200" cy="5029200"/>
          </a:xfrm>
        </p:spPr>
        <p:txBody>
          <a:bodyPr>
            <a:noAutofit/>
          </a:bodyPr>
          <a:lstStyle/>
          <a:p>
            <a:pPr algn="just">
              <a:lnSpc>
                <a:spcPts val="3080"/>
              </a:lnSpc>
              <a:spcBef>
                <a:spcPts val="600"/>
              </a:spcBef>
              <a:spcAft>
                <a:spcPts val="600"/>
              </a:spcAft>
            </a:pPr>
            <a:r>
              <a:rPr lang="en-US" sz="2600" b="1" dirty="0"/>
              <a:t>P1</a:t>
            </a:r>
            <a:r>
              <a:rPr lang="en-US" sz="2600" dirty="0"/>
              <a:t>: System administrators are authorized to configure the mobile network if they are in the server farm room, they are alone in such an area, and move at walking speed at most.</a:t>
            </a:r>
          </a:p>
          <a:p>
            <a:pPr algn="just">
              <a:lnSpc>
                <a:spcPts val="3080"/>
              </a:lnSpc>
              <a:spcBef>
                <a:spcPts val="600"/>
              </a:spcBef>
              <a:spcAft>
                <a:spcPts val="600"/>
              </a:spcAft>
            </a:pPr>
            <a:endParaRPr lang="en-US" sz="2600" dirty="0"/>
          </a:p>
          <a:p>
            <a:pPr algn="just">
              <a:lnSpc>
                <a:spcPts val="3080"/>
              </a:lnSpc>
              <a:spcBef>
                <a:spcPts val="600"/>
              </a:spcBef>
              <a:spcAft>
                <a:spcPts val="600"/>
              </a:spcAft>
            </a:pPr>
            <a:r>
              <a:rPr lang="en-US" sz="2600" b="1" dirty="0"/>
              <a:t>P2</a:t>
            </a:r>
            <a:r>
              <a:rPr lang="en-US" sz="2600" dirty="0"/>
              <a:t>: The CEO is authorized to access mobile network statistics if there is nobody close by and she is not in a competitor location.</a:t>
            </a:r>
          </a:p>
          <a:p>
            <a:pPr algn="just">
              <a:lnSpc>
                <a:spcPts val="3080"/>
              </a:lnSpc>
              <a:spcBef>
                <a:spcPts val="600"/>
              </a:spcBef>
              <a:spcAft>
                <a:spcPts val="600"/>
              </a:spcAft>
              <a:buNone/>
            </a:pPr>
            <a:endParaRPr lang="en-US" sz="2600" dirty="0"/>
          </a:p>
          <a:p>
            <a:pPr algn="just">
              <a:lnSpc>
                <a:spcPts val="3080"/>
              </a:lnSpc>
              <a:spcBef>
                <a:spcPts val="600"/>
              </a:spcBef>
              <a:spcAft>
                <a:spcPts val="600"/>
              </a:spcAft>
            </a:pPr>
            <a:r>
              <a:rPr lang="en-US" sz="2600" b="1" dirty="0"/>
              <a:t>P3</a:t>
            </a:r>
            <a:r>
              <a:rPr lang="en-US" sz="2600" dirty="0"/>
              <a:t>: Guests can read mobile network statistics if there is nobody close by and they are in a corporate location.</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96</a:t>
            </a:fld>
            <a:endParaRPr lang="en-US"/>
          </a:p>
        </p:txBody>
      </p:sp>
    </p:spTree>
    <p:extLst>
      <p:ext uri="{BB962C8B-B14F-4D97-AF65-F5344CB8AC3E}">
        <p14:creationId xmlns:p14="http://schemas.microsoft.com/office/powerpoint/2010/main" val="1224933563"/>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Subject, Object &amp; Action</a:t>
            </a:r>
          </a:p>
        </p:txBody>
      </p:sp>
      <p:sp>
        <p:nvSpPr>
          <p:cNvPr id="3" name="Content Placeholder 2"/>
          <p:cNvSpPr>
            <a:spLocks noGrp="1"/>
          </p:cNvSpPr>
          <p:nvPr>
            <p:ph idx="1"/>
          </p:nvPr>
        </p:nvSpPr>
        <p:spPr>
          <a:xfrm>
            <a:off x="457200" y="1524000"/>
            <a:ext cx="8229600" cy="5105400"/>
          </a:xfrm>
        </p:spPr>
        <p:txBody>
          <a:bodyPr>
            <a:noAutofit/>
          </a:bodyPr>
          <a:lstStyle/>
          <a:p>
            <a:pPr algn="just">
              <a:lnSpc>
                <a:spcPct val="100000"/>
              </a:lnSpc>
              <a:spcBef>
                <a:spcPts val="600"/>
              </a:spcBef>
              <a:spcAft>
                <a:spcPts val="600"/>
              </a:spcAft>
            </a:pPr>
            <a:r>
              <a:rPr lang="en-US" sz="2600" b="1" dirty="0">
                <a:latin typeface="+mj-lt"/>
                <a:cs typeface="Arial"/>
              </a:rPr>
              <a:t>Subject:</a:t>
            </a:r>
            <a:r>
              <a:rPr lang="en-US" sz="2600" dirty="0">
                <a:latin typeface="+mj-lt"/>
                <a:cs typeface="Arial"/>
              </a:rPr>
              <a:t> </a:t>
            </a:r>
          </a:p>
          <a:p>
            <a:pPr lvl="1" algn="just">
              <a:lnSpc>
                <a:spcPct val="100000"/>
              </a:lnSpc>
              <a:spcBef>
                <a:spcPts val="600"/>
              </a:spcBef>
              <a:spcAft>
                <a:spcPts val="600"/>
              </a:spcAft>
            </a:pPr>
            <a:r>
              <a:rPr lang="en-US" sz="2600" dirty="0">
                <a:latin typeface="+mj-lt"/>
                <a:cs typeface="Arial"/>
              </a:rPr>
              <a:t>represented with subject expression, which is a Boolean conditional predicate to refer to a set of subjects depending on whether they satisfy certain conditions. </a:t>
            </a:r>
          </a:p>
          <a:p>
            <a:pPr lvl="1" algn="just">
              <a:lnSpc>
                <a:spcPct val="100000"/>
              </a:lnSpc>
              <a:spcBef>
                <a:spcPts val="600"/>
              </a:spcBef>
              <a:spcAft>
                <a:spcPts val="600"/>
              </a:spcAft>
            </a:pPr>
            <a:r>
              <a:rPr lang="en-US" sz="2600" dirty="0">
                <a:latin typeface="+mj-lt"/>
                <a:cs typeface="Arial"/>
              </a:rPr>
              <a:t>The conditions are evaluated with </a:t>
            </a:r>
          </a:p>
          <a:p>
            <a:pPr lvl="2" algn="just">
              <a:spcBef>
                <a:spcPts val="0"/>
              </a:spcBef>
            </a:pPr>
            <a:r>
              <a:rPr lang="en-US" sz="2600" dirty="0">
                <a:latin typeface="+mj-lt"/>
                <a:cs typeface="Arial"/>
              </a:rPr>
              <a:t>the user’s profile, </a:t>
            </a:r>
          </a:p>
          <a:p>
            <a:pPr lvl="2" algn="just">
              <a:spcBef>
                <a:spcPts val="0"/>
              </a:spcBef>
            </a:pPr>
            <a:r>
              <a:rPr lang="en-US" sz="2600" dirty="0">
                <a:latin typeface="+mj-lt"/>
                <a:cs typeface="Arial"/>
              </a:rPr>
              <a:t>location, and</a:t>
            </a:r>
          </a:p>
          <a:p>
            <a:pPr lvl="2" algn="just">
              <a:spcBef>
                <a:spcPts val="0"/>
              </a:spcBef>
            </a:pPr>
            <a:r>
              <a:rPr lang="en-US" sz="2600" dirty="0">
                <a:latin typeface="+mj-lt"/>
                <a:cs typeface="Arial"/>
              </a:rPr>
              <a:t>the user’s membership in groups or active roles.</a:t>
            </a:r>
          </a:p>
          <a:p>
            <a:pPr lvl="1" algn="just">
              <a:lnSpc>
                <a:spcPct val="100000"/>
              </a:lnSpc>
              <a:spcBef>
                <a:spcPts val="600"/>
              </a:spcBef>
              <a:spcAft>
                <a:spcPts val="600"/>
              </a:spcAft>
            </a:pPr>
            <a:r>
              <a:rPr lang="en-US" sz="2600" dirty="0">
                <a:latin typeface="+mj-lt"/>
                <a:cs typeface="Arial"/>
              </a:rPr>
              <a:t>Example:</a:t>
            </a:r>
            <a:r>
              <a:rPr lang="en-US" sz="2600" dirty="0">
                <a:latin typeface="+mj-lt"/>
              </a:rPr>
              <a:t>– </a:t>
            </a:r>
          </a:p>
          <a:p>
            <a:pPr lvl="1" algn="just">
              <a:lnSpc>
                <a:spcPct val="100000"/>
              </a:lnSpc>
              <a:spcBef>
                <a:spcPts val="600"/>
              </a:spcBef>
              <a:spcAft>
                <a:spcPts val="600"/>
              </a:spcAft>
            </a:pPr>
            <a:r>
              <a:rPr lang="en-US" sz="2600" dirty="0">
                <a:latin typeface="+mj-lt"/>
              </a:rPr>
              <a:t>subject: equal</a:t>
            </a:r>
            <a:r>
              <a:rPr lang="en-US" sz="2600" b="1" dirty="0">
                <a:latin typeface="+mj-lt"/>
              </a:rPr>
              <a:t>(</a:t>
            </a:r>
            <a:r>
              <a:rPr lang="en-US" sz="2600" dirty="0" err="1">
                <a:latin typeface="+mj-lt"/>
              </a:rPr>
              <a:t>job</a:t>
            </a:r>
            <a:r>
              <a:rPr lang="en-US" sz="2600" b="1" dirty="0" err="1">
                <a:latin typeface="+mj-lt"/>
              </a:rPr>
              <a:t>,</a:t>
            </a:r>
            <a:r>
              <a:rPr lang="en-US" sz="2600" dirty="0" err="1">
                <a:latin typeface="+mj-lt"/>
              </a:rPr>
              <a:t>Professor</a:t>
            </a:r>
            <a:r>
              <a:rPr lang="en-US" sz="2600" b="1" dirty="0">
                <a:latin typeface="+mj-lt"/>
              </a:rPr>
              <a:t>) </a:t>
            </a:r>
            <a:r>
              <a:rPr lang="en-US" sz="2600" dirty="0">
                <a:latin typeface="+mj-lt"/>
              </a:rPr>
              <a:t>^ greater than</a:t>
            </a:r>
            <a:r>
              <a:rPr lang="en-US" sz="2600" b="1" dirty="0">
                <a:latin typeface="+mj-lt"/>
              </a:rPr>
              <a:t>(</a:t>
            </a:r>
            <a:r>
              <a:rPr lang="en-US" sz="2600" dirty="0">
                <a:latin typeface="+mj-lt"/>
              </a:rPr>
              <a:t>age</a:t>
            </a:r>
            <a:r>
              <a:rPr lang="en-US" sz="2600" b="1" dirty="0">
                <a:latin typeface="+mj-lt"/>
              </a:rPr>
              <a:t>,</a:t>
            </a:r>
            <a:r>
              <a:rPr lang="en-US" sz="2600" dirty="0">
                <a:latin typeface="+mj-lt"/>
              </a:rPr>
              <a:t>35 </a:t>
            </a:r>
            <a:r>
              <a:rPr lang="en-US" sz="2600" b="1" dirty="0">
                <a:latin typeface="+mj-lt"/>
              </a:rPr>
              <a:t>)</a:t>
            </a:r>
            <a:endParaRPr lang="en-US" sz="2600" dirty="0">
              <a:latin typeface="+mj-lt"/>
              <a:cs typeface="Arial"/>
            </a:endParaRPr>
          </a:p>
          <a:p>
            <a:pPr lvl="1" algn="just">
              <a:lnSpc>
                <a:spcPct val="100000"/>
              </a:lnSpc>
              <a:spcBef>
                <a:spcPts val="600"/>
              </a:spcBef>
              <a:spcAft>
                <a:spcPts val="600"/>
              </a:spcAft>
            </a:pPr>
            <a:endParaRPr lang="en-US" sz="2600" dirty="0">
              <a:latin typeface="+mj-lt"/>
              <a:cs typeface="Arial"/>
            </a:endParaRPr>
          </a:p>
        </p:txBody>
      </p:sp>
      <p:sp>
        <p:nvSpPr>
          <p:cNvPr id="4" name="Slide Number Placeholder 3"/>
          <p:cNvSpPr>
            <a:spLocks noGrp="1"/>
          </p:cNvSpPr>
          <p:nvPr>
            <p:ph type="sldNum" sz="quarter" idx="12"/>
          </p:nvPr>
        </p:nvSpPr>
        <p:spPr/>
        <p:txBody>
          <a:bodyPr/>
          <a:lstStyle/>
          <a:p>
            <a:fld id="{515FC477-0A05-4F3E-8EE9-E015C9089D56}" type="slidenum">
              <a:rPr lang="en-US" smtClean="0"/>
              <a:pPr/>
              <a:t>97</a:t>
            </a:fld>
            <a:endParaRPr lang="en-US"/>
          </a:p>
        </p:txBody>
      </p:sp>
    </p:spTree>
    <p:extLst>
      <p:ext uri="{BB962C8B-B14F-4D97-AF65-F5344CB8AC3E}">
        <p14:creationId xmlns:p14="http://schemas.microsoft.com/office/powerpoint/2010/main" val="4076055978"/>
      </p:ext>
    </p:extLst>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 LBAC: Subject, Object &amp; Action</a:t>
            </a:r>
          </a:p>
        </p:txBody>
      </p:sp>
      <p:sp>
        <p:nvSpPr>
          <p:cNvPr id="3" name="Content Placeholder 2"/>
          <p:cNvSpPr>
            <a:spLocks noGrp="1"/>
          </p:cNvSpPr>
          <p:nvPr>
            <p:ph idx="1"/>
          </p:nvPr>
        </p:nvSpPr>
        <p:spPr>
          <a:xfrm>
            <a:off x="457200" y="1524000"/>
            <a:ext cx="8534400" cy="5105400"/>
          </a:xfrm>
        </p:spPr>
        <p:txBody>
          <a:bodyPr>
            <a:noAutofit/>
          </a:bodyPr>
          <a:lstStyle/>
          <a:p>
            <a:pPr>
              <a:lnSpc>
                <a:spcPct val="100000"/>
              </a:lnSpc>
              <a:spcBef>
                <a:spcPts val="600"/>
              </a:spcBef>
              <a:spcAft>
                <a:spcPts val="600"/>
              </a:spcAft>
            </a:pPr>
            <a:r>
              <a:rPr lang="en-US" sz="2800" b="1" dirty="0"/>
              <a:t>Object:</a:t>
            </a:r>
            <a:r>
              <a:rPr lang="en-US" sz="2800" dirty="0"/>
              <a:t> </a:t>
            </a:r>
          </a:p>
          <a:p>
            <a:pPr lvl="1">
              <a:lnSpc>
                <a:spcPct val="100000"/>
              </a:lnSpc>
              <a:spcBef>
                <a:spcPts val="600"/>
              </a:spcBef>
              <a:spcAft>
                <a:spcPts val="600"/>
              </a:spcAft>
            </a:pPr>
            <a:r>
              <a:rPr lang="en-US" sz="2400" dirty="0"/>
              <a:t>represented with a Boolean object expression, which refers to a set of objects that satisfy the conditions in the object expression where conditions evaluate membership of the object in categories, and values of properties on </a:t>
            </a:r>
            <a:r>
              <a:rPr lang="es-ES_tradnl" sz="2400" dirty="0" err="1"/>
              <a:t>metadata</a:t>
            </a:r>
            <a:r>
              <a:rPr lang="es-ES_tradnl" sz="2400" dirty="0"/>
              <a:t>.</a:t>
            </a:r>
          </a:p>
          <a:p>
            <a:pPr marL="342900" lvl="1" indent="0">
              <a:lnSpc>
                <a:spcPct val="100000"/>
              </a:lnSpc>
              <a:spcBef>
                <a:spcPts val="600"/>
              </a:spcBef>
              <a:spcAft>
                <a:spcPts val="600"/>
              </a:spcAft>
              <a:buNone/>
            </a:pPr>
            <a:r>
              <a:rPr lang="en-US" sz="2400" dirty="0"/>
              <a:t>object: </a:t>
            </a:r>
            <a:r>
              <a:rPr lang="en-US" sz="2000" dirty="0"/>
              <a:t>equal</a:t>
            </a:r>
            <a:r>
              <a:rPr lang="en-US" sz="2000" b="1" dirty="0"/>
              <a:t>(</a:t>
            </a:r>
            <a:r>
              <a:rPr lang="en-US" sz="2000" dirty="0" err="1"/>
              <a:t>level</a:t>
            </a:r>
            <a:r>
              <a:rPr lang="en-US" sz="2000" b="1" dirty="0" err="1"/>
              <a:t>,</a:t>
            </a:r>
            <a:r>
              <a:rPr lang="en-US" sz="2000" dirty="0" err="1"/>
              <a:t>critical</a:t>
            </a:r>
            <a:r>
              <a:rPr lang="en-US" sz="2000" dirty="0"/>
              <a:t> </a:t>
            </a:r>
            <a:r>
              <a:rPr lang="en-US" sz="2000" b="1" dirty="0"/>
              <a:t>) </a:t>
            </a:r>
            <a:r>
              <a:rPr lang="en-US" sz="2000" dirty="0"/>
              <a:t>^ less than</a:t>
            </a:r>
            <a:r>
              <a:rPr lang="en-US" sz="2000" b="1" dirty="0"/>
              <a:t>(</a:t>
            </a:r>
            <a:r>
              <a:rPr lang="en-US" sz="2000" dirty="0"/>
              <a:t>creation</a:t>
            </a:r>
            <a:r>
              <a:rPr lang="en-US" sz="2000" b="1" dirty="0"/>
              <a:t>,</a:t>
            </a:r>
            <a:r>
              <a:rPr lang="en-US" sz="2000" dirty="0"/>
              <a:t>2008/01/01 </a:t>
            </a:r>
            <a:r>
              <a:rPr lang="en-US" sz="2000" b="1" dirty="0"/>
              <a:t>)</a:t>
            </a:r>
            <a:endParaRPr lang="es-ES_tradnl" sz="2000" dirty="0"/>
          </a:p>
          <a:p>
            <a:pPr>
              <a:lnSpc>
                <a:spcPct val="100000"/>
              </a:lnSpc>
              <a:spcBef>
                <a:spcPts val="600"/>
              </a:spcBef>
              <a:spcAft>
                <a:spcPts val="600"/>
              </a:spcAft>
            </a:pPr>
            <a:r>
              <a:rPr lang="en-US" sz="2800" b="1" dirty="0"/>
              <a:t>Action:</a:t>
            </a:r>
            <a:r>
              <a:rPr lang="en-US" sz="2800" dirty="0"/>
              <a:t> </a:t>
            </a:r>
          </a:p>
          <a:p>
            <a:pPr lvl="1">
              <a:lnSpc>
                <a:spcPct val="100000"/>
              </a:lnSpc>
              <a:spcBef>
                <a:spcPts val="600"/>
              </a:spcBef>
              <a:spcAft>
                <a:spcPts val="600"/>
              </a:spcAft>
            </a:pPr>
            <a:r>
              <a:rPr lang="en-US" sz="2400" dirty="0"/>
              <a:t>is the action (or class of actions) that is allowed or denied.</a:t>
            </a:r>
          </a:p>
          <a:p>
            <a:pPr lvl="1">
              <a:lnSpc>
                <a:spcPct val="100000"/>
              </a:lnSpc>
              <a:spcBef>
                <a:spcPts val="600"/>
              </a:spcBef>
              <a:spcAft>
                <a:spcPts val="600"/>
              </a:spcAft>
            </a:pPr>
            <a:r>
              <a:rPr lang="en-US" sz="2400" dirty="0"/>
              <a:t>actions: read</a:t>
            </a:r>
          </a:p>
        </p:txBody>
      </p:sp>
      <p:sp>
        <p:nvSpPr>
          <p:cNvPr id="4" name="Slide Number Placeholder 3"/>
          <p:cNvSpPr>
            <a:spLocks noGrp="1"/>
          </p:cNvSpPr>
          <p:nvPr>
            <p:ph type="sldNum" sz="quarter" idx="12"/>
          </p:nvPr>
        </p:nvSpPr>
        <p:spPr/>
        <p:txBody>
          <a:bodyPr/>
          <a:lstStyle/>
          <a:p>
            <a:fld id="{515FC477-0A05-4F3E-8EE9-E015C9089D56}" type="slidenum">
              <a:rPr lang="en-US" smtClean="0"/>
              <a:pPr/>
              <a:t>98</a:t>
            </a:fld>
            <a:endParaRPr lang="en-US"/>
          </a:p>
        </p:txBody>
      </p:sp>
    </p:spTree>
    <p:extLst>
      <p:ext uri="{BB962C8B-B14F-4D97-AF65-F5344CB8AC3E}">
        <p14:creationId xmlns:p14="http://schemas.microsoft.com/office/powerpoint/2010/main" val="3001428689"/>
      </p:ext>
    </p:extLst>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914400"/>
            <a:ext cx="9131300" cy="5041900"/>
          </a:xfrm>
          <a:prstGeom prst="rect">
            <a:avLst/>
          </a:prstGeom>
        </p:spPr>
      </p:pic>
      <p:sp>
        <p:nvSpPr>
          <p:cNvPr id="2" name="Title 1"/>
          <p:cNvSpPr>
            <a:spLocks noGrp="1"/>
          </p:cNvSpPr>
          <p:nvPr>
            <p:ph type="title"/>
          </p:nvPr>
        </p:nvSpPr>
        <p:spPr>
          <a:xfrm>
            <a:off x="457200" y="762000"/>
            <a:ext cx="8229600" cy="914400"/>
          </a:xfrm>
        </p:spPr>
        <p:txBody>
          <a:bodyPr>
            <a:normAutofit/>
          </a:bodyPr>
          <a:lstStyle/>
          <a:p>
            <a:r>
              <a:rPr lang="en-US" sz="3200" b="1" dirty="0">
                <a:latin typeface="Arial"/>
                <a:cs typeface="Arial"/>
              </a:rPr>
              <a:t> LBAC: Architecture</a:t>
            </a:r>
          </a:p>
        </p:txBody>
      </p:sp>
      <p:sp>
        <p:nvSpPr>
          <p:cNvPr id="7" name="TextBox 6"/>
          <p:cNvSpPr txBox="1"/>
          <p:nvPr/>
        </p:nvSpPr>
        <p:spPr>
          <a:xfrm>
            <a:off x="533400" y="4916269"/>
            <a:ext cx="5943600" cy="707886"/>
          </a:xfrm>
          <a:prstGeom prst="rect">
            <a:avLst/>
          </a:prstGeom>
          <a:noFill/>
        </p:spPr>
        <p:txBody>
          <a:bodyPr wrap="square" rtlCol="0">
            <a:spAutoFit/>
          </a:bodyPr>
          <a:lstStyle/>
          <a:p>
            <a:r>
              <a:rPr lang="en-US" sz="2000" dirty="0"/>
              <a:t>Interactions among the four entities are carried out via request response message.</a:t>
            </a:r>
          </a:p>
        </p:txBody>
      </p:sp>
      <p:sp>
        <p:nvSpPr>
          <p:cNvPr id="6" name="Slide Number Placeholder 5"/>
          <p:cNvSpPr>
            <a:spLocks noGrp="1"/>
          </p:cNvSpPr>
          <p:nvPr>
            <p:ph type="sldNum" sz="quarter" idx="12"/>
          </p:nvPr>
        </p:nvSpPr>
        <p:spPr/>
        <p:txBody>
          <a:bodyPr/>
          <a:lstStyle/>
          <a:p>
            <a:fld id="{515FC477-0A05-4F3E-8EE9-E015C9089D56}" type="slidenum">
              <a:rPr lang="en-US" smtClean="0"/>
              <a:pPr/>
              <a:t>99</a:t>
            </a:fld>
            <a:endParaRPr lang="en-US"/>
          </a:p>
        </p:txBody>
      </p:sp>
    </p:spTree>
    <p:extLst>
      <p:ext uri="{BB962C8B-B14F-4D97-AF65-F5344CB8AC3E}">
        <p14:creationId xmlns:p14="http://schemas.microsoft.com/office/powerpoint/2010/main" val="338437685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0.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1.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12.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3.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14.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5.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7.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18.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9.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0.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21.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2.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23.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4.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2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27.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28.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29.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3.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30.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31.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32.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3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8.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39.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4.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5.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6.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7.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8.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9.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8341</Words>
  <Application>Microsoft Office PowerPoint</Application>
  <PresentationFormat>On-screen Show (4:3)</PresentationFormat>
  <Paragraphs>838</Paragraphs>
  <Slides>116</Slides>
  <Notes>28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116</vt:i4>
      </vt:variant>
    </vt:vector>
  </HeadingPairs>
  <TitlesOfParts>
    <vt:vector size="125" baseType="lpstr">
      <vt:lpstr>Arial</vt:lpstr>
      <vt:lpstr>Calibri</vt:lpstr>
      <vt:lpstr>Courier New</vt:lpstr>
      <vt:lpstr>Georgia</vt:lpstr>
      <vt:lpstr>Times New Roman</vt:lpstr>
      <vt:lpstr>Wingdings</vt:lpstr>
      <vt:lpstr>Office Theme</vt:lpstr>
      <vt:lpstr>Picture</vt:lpstr>
      <vt:lpstr>Document</vt:lpstr>
      <vt:lpstr>Database &amp; Storage Security</vt:lpstr>
      <vt:lpstr>Geospatial Database Security</vt:lpstr>
      <vt:lpstr>Introduction</vt:lpstr>
      <vt:lpstr>Real life examples</vt:lpstr>
      <vt:lpstr>Real life examples</vt:lpstr>
      <vt:lpstr>Real life examples</vt:lpstr>
      <vt:lpstr>Real life examples</vt:lpstr>
      <vt:lpstr>Introduction to Geospatial Database</vt:lpstr>
      <vt:lpstr>Introduction to Geospatial Database</vt:lpstr>
      <vt:lpstr>Introduction to Geospatial Database</vt:lpstr>
      <vt:lpstr>Introduction to Geospatial Database</vt:lpstr>
      <vt:lpstr>Introduction to Geospatial Database</vt:lpstr>
      <vt:lpstr>PowerPoint Presentation</vt:lpstr>
      <vt:lpstr>Introduction to Geospatial Database</vt:lpstr>
      <vt:lpstr>Introduction to Geospatial Database</vt:lpstr>
      <vt:lpstr>Introduction to Geospatial Database</vt:lpstr>
      <vt:lpstr>Geospatial Web Service (GWS)</vt:lpstr>
      <vt:lpstr>Geospatial Web technology</vt:lpstr>
      <vt:lpstr>Introduction to Geospatial Database</vt:lpstr>
      <vt:lpstr>Access Control for Geospatial Database</vt:lpstr>
      <vt:lpstr>Access Control for Geospatial Database</vt:lpstr>
      <vt:lpstr>Geospatial Data Models</vt:lpstr>
      <vt:lpstr>Geospatial Data Models</vt:lpstr>
      <vt:lpstr>Geospatial Data Models</vt:lpstr>
      <vt:lpstr>Geospatial Data Models</vt:lpstr>
      <vt:lpstr>Vector data Model</vt:lpstr>
      <vt:lpstr>Vector data Model</vt:lpstr>
      <vt:lpstr>Raster data model</vt:lpstr>
      <vt:lpstr>Raster data model</vt:lpstr>
      <vt:lpstr>Raster data model</vt:lpstr>
      <vt:lpstr>The grid data structure</vt:lpstr>
      <vt:lpstr>PowerPoint Presentation</vt:lpstr>
      <vt:lpstr>Points as Cells</vt:lpstr>
      <vt:lpstr>Line as a Sequence of Cells</vt:lpstr>
      <vt:lpstr>Polygon as a Zone of Cells</vt:lpstr>
      <vt:lpstr>NODATA Cells</vt:lpstr>
      <vt:lpstr>Cell Networks</vt:lpstr>
      <vt:lpstr>Grid Zones</vt:lpstr>
      <vt:lpstr>Floating Point Grids</vt:lpstr>
      <vt:lpstr>Value attribute table for categorical (integer) grid data</vt:lpstr>
      <vt:lpstr>Raster data model with layers</vt:lpstr>
      <vt:lpstr>Difference between Vector &amp; Raster Data</vt:lpstr>
      <vt:lpstr>Geospatial Access Control Models</vt:lpstr>
      <vt:lpstr>Geospatial Data Authorization Model (Image)</vt:lpstr>
      <vt:lpstr>Geospatial Data Authorization Model (Image)</vt:lpstr>
      <vt:lpstr>Geospatial Data Authorization Model (Image)</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Geospatial Data Authorization Model</vt:lpstr>
      <vt:lpstr>PowerPoint Presentation</vt:lpstr>
      <vt:lpstr>PowerPoint Presentation</vt:lpstr>
      <vt:lpstr>PowerPoint Presentation</vt:lpstr>
      <vt:lpstr>Geospatial Data Authorization Model</vt:lpstr>
      <vt:lpstr>PowerPoint Presentation</vt:lpstr>
      <vt:lpstr>Geospatial Data Authorization Model</vt:lpstr>
      <vt:lpstr>Geospatial Data Authorization Model</vt:lpstr>
      <vt:lpstr>Geospatial Role Based Access Control (RBAC) Model: Introduction</vt:lpstr>
      <vt:lpstr>Geospatial Role Based Access Control (RBAC) Model: Example</vt:lpstr>
      <vt:lpstr>Geospatial Role Based Access Control (RBAC) Model : Example</vt:lpstr>
      <vt:lpstr>Geospatial Role Based Access Control (RBAC) Model : Example</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vt:lpstr>
      <vt:lpstr>Geospatial Role Based Access Control (RBAC) Model: Spatial role</vt:lpstr>
      <vt:lpstr>Geospatial Role Based Access Control (RBAC) Model: Spatial role</vt:lpstr>
      <vt:lpstr>Geospatial Role Based Access Control (RBAC) Model: Spatial role</vt:lpstr>
      <vt:lpstr>Geospatial Role Based Access Control (RBAC) Model: Spatial role</vt:lpstr>
      <vt:lpstr>Geospatial Role Based Access Control (RBAC) Model : Permission</vt:lpstr>
      <vt:lpstr>Geospatial Role Based Access Control (RBAC) Model : Sessions</vt:lpstr>
      <vt:lpstr>Geospatial Role Based Access Control (RBAC) Model: Access Control</vt:lpstr>
      <vt:lpstr>Geospatial Role Based Access Control (RBAC) Model: Access Control</vt:lpstr>
      <vt:lpstr>Geospatial Role Based Access Control (RBAC) Model: Access Request Evaluation</vt:lpstr>
      <vt:lpstr>Geospatial Role Based Access Control (RBAC) Model: Access Request Evaluation</vt:lpstr>
      <vt:lpstr>Geospatial Role Based Access Control (RBAC) Model: Access Request Evaluation</vt:lpstr>
      <vt:lpstr>Geospatial Role Based Access Control (RBAC) Model: Example-Access Request Evaluation: </vt:lpstr>
      <vt:lpstr>Location Based Access Control (LBAC)</vt:lpstr>
      <vt:lpstr>Location Based Access Control (LBAC)</vt:lpstr>
      <vt:lpstr>Difference between RBAC and LBAC</vt:lpstr>
      <vt:lpstr>Examples of LBAC Policy</vt:lpstr>
      <vt:lpstr> LBAC: Subject, Object &amp; Action</vt:lpstr>
      <vt:lpstr> LBAC: Subject, Object &amp; Action</vt:lpstr>
      <vt:lpstr> LBAC: Architecture</vt:lpstr>
      <vt:lpstr> LBAC: Architecture</vt:lpstr>
      <vt:lpstr> LBAC: Architecture</vt:lpstr>
      <vt:lpstr> LBAC: Architecture</vt:lpstr>
      <vt:lpstr> LBAC: Architecture</vt:lpstr>
      <vt:lpstr> LBAC: Architecture</vt:lpstr>
      <vt:lpstr> LBAC: Location-based Predicates</vt:lpstr>
      <vt:lpstr> LBAC: Location-based Predicates</vt:lpstr>
      <vt:lpstr> LBAC: Location-based Predicates</vt:lpstr>
      <vt:lpstr> LBAC: Models of Policy Rules</vt:lpstr>
      <vt:lpstr> LBAC: Models of Policy Rules</vt:lpstr>
      <vt:lpstr> LBAC Policy Evaluation and Enforcement</vt:lpstr>
      <vt:lpstr> LBAC Policy Evaluation and Enforcement</vt:lpstr>
      <vt:lpstr> LBAC: Architecture</vt:lpstr>
      <vt:lpstr> LBAC Policy Evaluation and Enforcement</vt:lpstr>
      <vt:lpstr> LBAC Policy Evaluation and Enforcement</vt:lpstr>
      <vt:lpstr> LBAC Policy Evaluation and Enforcement</vt:lpstr>
      <vt:lpstr> LBAC Policy Evaluation and Enforcement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2014-03-22T11:30:49Z</dcterms:created>
  <dcterms:modified xsi:type="dcterms:W3CDTF">2021-06-23T10:24:42Z</dcterms:modified>
</cp:coreProperties>
</file>