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5_5ADC371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99" r:id="rId30"/>
    <p:sldId id="285" r:id="rId31"/>
    <p:sldId id="286" r:id="rId32"/>
    <p:sldId id="300" r:id="rId33"/>
    <p:sldId id="287" r:id="rId34"/>
    <p:sldId id="288" r:id="rId35"/>
    <p:sldId id="289" r:id="rId36"/>
    <p:sldId id="305" r:id="rId37"/>
    <p:sldId id="306" r:id="rId38"/>
    <p:sldId id="307" r:id="rId39"/>
    <p:sldId id="290" r:id="rId40"/>
    <p:sldId id="302" r:id="rId41"/>
    <p:sldId id="291" r:id="rId42"/>
    <p:sldId id="292" r:id="rId43"/>
    <p:sldId id="293" r:id="rId44"/>
    <p:sldId id="294" r:id="rId45"/>
    <p:sldId id="303" r:id="rId46"/>
    <p:sldId id="295" r:id="rId47"/>
    <p:sldId id="304" r:id="rId48"/>
    <p:sldId id="296" r:id="rId49"/>
    <p:sldId id="297" r:id="rId50"/>
    <p:sldId id="29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ED87C3C-A2A0-3669-3BC8-433581C40306}" name="Risala Khan" initials="RK" userId="4ce1f7812f16612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39" y="3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modernComment_105_5ADC3716.xml><?xml version="1.0" encoding="utf-8"?>
<p188:cmLst xmlns:a="http://schemas.openxmlformats.org/drawingml/2006/main" xmlns:r="http://schemas.openxmlformats.org/officeDocument/2006/relationships" xmlns:p188="http://schemas.microsoft.com/office/powerpoint/2018/8/main">
  <p188:cm id="{6F103122-D449-4CBA-BD1C-FA9FD4658A3D}" authorId="{FED87C3C-A2A0-3669-3BC8-433581C40306}" created="2023-11-01T16:24:20.371">
    <pc:sldMkLst xmlns:pc="http://schemas.microsoft.com/office/powerpoint/2013/main/command">
      <pc:docMk/>
      <pc:sldMk cId="1524381462" sldId="261"/>
    </pc:sldMkLst>
    <p188:txBody>
      <a:bodyPr/>
      <a:lstStyle/>
      <a:p>
        <a:r>
          <a:rPr lang="en-US"/>
          <a:t>Horizontal scaling means scaling by adding more machines to your pool of resources (also described as “scaling out”), whereas vertical scaling refers to scaling by adding more power (e.g. CPU, RAM) to an existing machine (also described as “scaling up”).</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F96E-A442-9328-4CFD-F76B144DAC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F4504D8-8E8C-4BA8-F30A-E132135C70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4839F17-887D-A33B-8165-4FDF0EA13E77}"/>
              </a:ext>
            </a:extLst>
          </p:cNvPr>
          <p:cNvSpPr>
            <a:spLocks noGrp="1"/>
          </p:cNvSpPr>
          <p:nvPr>
            <p:ph type="dt" sz="half" idx="10"/>
          </p:nvPr>
        </p:nvSpPr>
        <p:spPr/>
        <p:txBody>
          <a:bodyPr/>
          <a:lstStyle/>
          <a:p>
            <a:fld id="{EE2E7243-9EB6-4EA3-99F3-EAE02B2ADB80}" type="datetimeFigureOut">
              <a:rPr lang="en-SG" smtClean="0"/>
              <a:t>1/11/2023</a:t>
            </a:fld>
            <a:endParaRPr lang="en-SG"/>
          </a:p>
        </p:txBody>
      </p:sp>
      <p:sp>
        <p:nvSpPr>
          <p:cNvPr id="5" name="Footer Placeholder 4">
            <a:extLst>
              <a:ext uri="{FF2B5EF4-FFF2-40B4-BE49-F238E27FC236}">
                <a16:creationId xmlns:a16="http://schemas.microsoft.com/office/drawing/2014/main" id="{D6A81352-0E00-7AB6-0567-CAC59D8D271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3E94E00-D07A-70B4-484E-6037ED82DE87}"/>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228797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1363-66D0-DDC5-5714-9FBE1416BB1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95377B0-20E2-23AD-A1DE-EEBC49509A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9CC7996-12C9-6485-DBC8-04C2C88C9289}"/>
              </a:ext>
            </a:extLst>
          </p:cNvPr>
          <p:cNvSpPr>
            <a:spLocks noGrp="1"/>
          </p:cNvSpPr>
          <p:nvPr>
            <p:ph type="dt" sz="half" idx="10"/>
          </p:nvPr>
        </p:nvSpPr>
        <p:spPr/>
        <p:txBody>
          <a:bodyPr/>
          <a:lstStyle/>
          <a:p>
            <a:fld id="{EE2E7243-9EB6-4EA3-99F3-EAE02B2ADB80}" type="datetimeFigureOut">
              <a:rPr lang="en-SG" smtClean="0"/>
              <a:t>1/11/2023</a:t>
            </a:fld>
            <a:endParaRPr lang="en-SG"/>
          </a:p>
        </p:txBody>
      </p:sp>
      <p:sp>
        <p:nvSpPr>
          <p:cNvPr id="5" name="Footer Placeholder 4">
            <a:extLst>
              <a:ext uri="{FF2B5EF4-FFF2-40B4-BE49-F238E27FC236}">
                <a16:creationId xmlns:a16="http://schemas.microsoft.com/office/drawing/2014/main" id="{471C14F9-4382-A9C8-1099-FC28D030E1D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A62B6F6-0E10-2ECA-E050-4D5742580963}"/>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2734934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9315A5-9136-AC9C-C4BD-EBC7295443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41354A9-7FB1-2FF7-5AAA-F898B27408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7942926-2028-0315-5DD2-42AA94122FFA}"/>
              </a:ext>
            </a:extLst>
          </p:cNvPr>
          <p:cNvSpPr>
            <a:spLocks noGrp="1"/>
          </p:cNvSpPr>
          <p:nvPr>
            <p:ph type="dt" sz="half" idx="10"/>
          </p:nvPr>
        </p:nvSpPr>
        <p:spPr/>
        <p:txBody>
          <a:bodyPr/>
          <a:lstStyle/>
          <a:p>
            <a:fld id="{EE2E7243-9EB6-4EA3-99F3-EAE02B2ADB80}" type="datetimeFigureOut">
              <a:rPr lang="en-SG" smtClean="0"/>
              <a:t>1/11/2023</a:t>
            </a:fld>
            <a:endParaRPr lang="en-SG"/>
          </a:p>
        </p:txBody>
      </p:sp>
      <p:sp>
        <p:nvSpPr>
          <p:cNvPr id="5" name="Footer Placeholder 4">
            <a:extLst>
              <a:ext uri="{FF2B5EF4-FFF2-40B4-BE49-F238E27FC236}">
                <a16:creationId xmlns:a16="http://schemas.microsoft.com/office/drawing/2014/main" id="{0848A2F3-B3E0-8630-50CD-5CC95F6CDC2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55200F3-1F32-62EE-5779-7B1E80173017}"/>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3203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C5E3-5C90-5AC4-94FE-C917EB28F62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4677EDE-C019-7DF3-1070-FC5EB2AAB1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A5AE434-A011-63DD-811B-2D36A9B2AE45}"/>
              </a:ext>
            </a:extLst>
          </p:cNvPr>
          <p:cNvSpPr>
            <a:spLocks noGrp="1"/>
          </p:cNvSpPr>
          <p:nvPr>
            <p:ph type="dt" sz="half" idx="10"/>
          </p:nvPr>
        </p:nvSpPr>
        <p:spPr/>
        <p:txBody>
          <a:bodyPr/>
          <a:lstStyle/>
          <a:p>
            <a:fld id="{EE2E7243-9EB6-4EA3-99F3-EAE02B2ADB80}" type="datetimeFigureOut">
              <a:rPr lang="en-SG" smtClean="0"/>
              <a:t>1/11/2023</a:t>
            </a:fld>
            <a:endParaRPr lang="en-SG"/>
          </a:p>
        </p:txBody>
      </p:sp>
      <p:sp>
        <p:nvSpPr>
          <p:cNvPr id="5" name="Footer Placeholder 4">
            <a:extLst>
              <a:ext uri="{FF2B5EF4-FFF2-40B4-BE49-F238E27FC236}">
                <a16:creationId xmlns:a16="http://schemas.microsoft.com/office/drawing/2014/main" id="{C496BB71-3DA5-8490-9EC7-919B20AC82D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E6499B3-3E61-F2BD-F3A1-188E512E5E89}"/>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3628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935E-A9EB-29B8-BE28-7562796E78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7B3964D-34C9-2848-CBFC-D5FEAA999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A836D5-E996-D860-13F5-329A3BECEAB1}"/>
              </a:ext>
            </a:extLst>
          </p:cNvPr>
          <p:cNvSpPr>
            <a:spLocks noGrp="1"/>
          </p:cNvSpPr>
          <p:nvPr>
            <p:ph type="dt" sz="half" idx="10"/>
          </p:nvPr>
        </p:nvSpPr>
        <p:spPr/>
        <p:txBody>
          <a:bodyPr/>
          <a:lstStyle/>
          <a:p>
            <a:fld id="{EE2E7243-9EB6-4EA3-99F3-EAE02B2ADB80}" type="datetimeFigureOut">
              <a:rPr lang="en-SG" smtClean="0"/>
              <a:t>1/11/2023</a:t>
            </a:fld>
            <a:endParaRPr lang="en-SG"/>
          </a:p>
        </p:txBody>
      </p:sp>
      <p:sp>
        <p:nvSpPr>
          <p:cNvPr id="5" name="Footer Placeholder 4">
            <a:extLst>
              <a:ext uri="{FF2B5EF4-FFF2-40B4-BE49-F238E27FC236}">
                <a16:creationId xmlns:a16="http://schemas.microsoft.com/office/drawing/2014/main" id="{CF0493A6-FC6E-D85A-AE1F-92F4CF36C46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220CDB3-94C5-72AD-3CC1-E05E87E95C7C}"/>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835222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9E80-BCDA-DCA6-8289-5D701F2994E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68DE417-3D3D-795D-7D87-801E24F5BB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C733A0B-3A91-C14A-BDC8-885F40DE3E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7B4221A-3CFD-C8B7-F4E8-69401F37BCC6}"/>
              </a:ext>
            </a:extLst>
          </p:cNvPr>
          <p:cNvSpPr>
            <a:spLocks noGrp="1"/>
          </p:cNvSpPr>
          <p:nvPr>
            <p:ph type="dt" sz="half" idx="10"/>
          </p:nvPr>
        </p:nvSpPr>
        <p:spPr/>
        <p:txBody>
          <a:bodyPr/>
          <a:lstStyle/>
          <a:p>
            <a:fld id="{EE2E7243-9EB6-4EA3-99F3-EAE02B2ADB80}" type="datetimeFigureOut">
              <a:rPr lang="en-SG" smtClean="0"/>
              <a:t>1/11/2023</a:t>
            </a:fld>
            <a:endParaRPr lang="en-SG"/>
          </a:p>
        </p:txBody>
      </p:sp>
      <p:sp>
        <p:nvSpPr>
          <p:cNvPr id="6" name="Footer Placeholder 5">
            <a:extLst>
              <a:ext uri="{FF2B5EF4-FFF2-40B4-BE49-F238E27FC236}">
                <a16:creationId xmlns:a16="http://schemas.microsoft.com/office/drawing/2014/main" id="{57D0730B-6387-D5E3-7565-6578EA2BEED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5082F61-7577-7AC8-1E6E-244CEEBA327B}"/>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30352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B31F-C2A2-FF32-6753-522BE9ED63A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76395BE-A2F4-C8D8-E4AA-25C121C6F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F29D89-0236-04D8-66B8-801C13D3B0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09D903E-C53D-4F23-530E-46CAFA4AA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DC7040-0B8A-8B07-DC54-52F304AF18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71727DC-B6F9-F21F-C682-FBCF5B0EF9B3}"/>
              </a:ext>
            </a:extLst>
          </p:cNvPr>
          <p:cNvSpPr>
            <a:spLocks noGrp="1"/>
          </p:cNvSpPr>
          <p:nvPr>
            <p:ph type="dt" sz="half" idx="10"/>
          </p:nvPr>
        </p:nvSpPr>
        <p:spPr/>
        <p:txBody>
          <a:bodyPr/>
          <a:lstStyle/>
          <a:p>
            <a:fld id="{EE2E7243-9EB6-4EA3-99F3-EAE02B2ADB80}" type="datetimeFigureOut">
              <a:rPr lang="en-SG" smtClean="0"/>
              <a:t>1/11/2023</a:t>
            </a:fld>
            <a:endParaRPr lang="en-SG"/>
          </a:p>
        </p:txBody>
      </p:sp>
      <p:sp>
        <p:nvSpPr>
          <p:cNvPr id="8" name="Footer Placeholder 7">
            <a:extLst>
              <a:ext uri="{FF2B5EF4-FFF2-40B4-BE49-F238E27FC236}">
                <a16:creationId xmlns:a16="http://schemas.microsoft.com/office/drawing/2014/main" id="{FAE3A48C-F6A3-6FB5-BBBB-D1FAD798B38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ECB7870-CB24-004E-8B8D-CD4F231A7E56}"/>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60436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4EC8-76ED-106A-F928-CDC3E0933BC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CCA7C5A-C202-408A-66FB-332631DC7B50}"/>
              </a:ext>
            </a:extLst>
          </p:cNvPr>
          <p:cNvSpPr>
            <a:spLocks noGrp="1"/>
          </p:cNvSpPr>
          <p:nvPr>
            <p:ph type="dt" sz="half" idx="10"/>
          </p:nvPr>
        </p:nvSpPr>
        <p:spPr/>
        <p:txBody>
          <a:bodyPr/>
          <a:lstStyle/>
          <a:p>
            <a:fld id="{EE2E7243-9EB6-4EA3-99F3-EAE02B2ADB80}" type="datetimeFigureOut">
              <a:rPr lang="en-SG" smtClean="0"/>
              <a:t>1/11/2023</a:t>
            </a:fld>
            <a:endParaRPr lang="en-SG"/>
          </a:p>
        </p:txBody>
      </p:sp>
      <p:sp>
        <p:nvSpPr>
          <p:cNvPr id="4" name="Footer Placeholder 3">
            <a:extLst>
              <a:ext uri="{FF2B5EF4-FFF2-40B4-BE49-F238E27FC236}">
                <a16:creationId xmlns:a16="http://schemas.microsoft.com/office/drawing/2014/main" id="{F9C6F577-7A7F-3502-1BD5-C2170DE5112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B20B5E2-1A3A-11F6-69D3-3A22841C3724}"/>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250384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5F1D38-9592-E4DE-4F31-40F9FB225E14}"/>
              </a:ext>
            </a:extLst>
          </p:cNvPr>
          <p:cNvSpPr>
            <a:spLocks noGrp="1"/>
          </p:cNvSpPr>
          <p:nvPr>
            <p:ph type="dt" sz="half" idx="10"/>
          </p:nvPr>
        </p:nvSpPr>
        <p:spPr/>
        <p:txBody>
          <a:bodyPr/>
          <a:lstStyle/>
          <a:p>
            <a:fld id="{EE2E7243-9EB6-4EA3-99F3-EAE02B2ADB80}" type="datetimeFigureOut">
              <a:rPr lang="en-SG" smtClean="0"/>
              <a:t>1/11/2023</a:t>
            </a:fld>
            <a:endParaRPr lang="en-SG"/>
          </a:p>
        </p:txBody>
      </p:sp>
      <p:sp>
        <p:nvSpPr>
          <p:cNvPr id="3" name="Footer Placeholder 2">
            <a:extLst>
              <a:ext uri="{FF2B5EF4-FFF2-40B4-BE49-F238E27FC236}">
                <a16:creationId xmlns:a16="http://schemas.microsoft.com/office/drawing/2014/main" id="{CF699789-6A05-98CC-5BB1-3DDE7114128B}"/>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A6FC51C-0281-7445-EBF1-8E76038D55A8}"/>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3740719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7848-5300-D326-9C53-01BCFFE474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12BA987-CFDD-C286-2E4B-C5BBCDB5DD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9A7141B-C1C7-80F4-8350-A598B4B3C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43AEC-05D3-BED3-670B-0E1242E82480}"/>
              </a:ext>
            </a:extLst>
          </p:cNvPr>
          <p:cNvSpPr>
            <a:spLocks noGrp="1"/>
          </p:cNvSpPr>
          <p:nvPr>
            <p:ph type="dt" sz="half" idx="10"/>
          </p:nvPr>
        </p:nvSpPr>
        <p:spPr/>
        <p:txBody>
          <a:bodyPr/>
          <a:lstStyle/>
          <a:p>
            <a:fld id="{EE2E7243-9EB6-4EA3-99F3-EAE02B2ADB80}" type="datetimeFigureOut">
              <a:rPr lang="en-SG" smtClean="0"/>
              <a:t>1/11/2023</a:t>
            </a:fld>
            <a:endParaRPr lang="en-SG"/>
          </a:p>
        </p:txBody>
      </p:sp>
      <p:sp>
        <p:nvSpPr>
          <p:cNvPr id="6" name="Footer Placeholder 5">
            <a:extLst>
              <a:ext uri="{FF2B5EF4-FFF2-40B4-BE49-F238E27FC236}">
                <a16:creationId xmlns:a16="http://schemas.microsoft.com/office/drawing/2014/main" id="{D7EF8EEE-9F0B-09D8-5D30-7C7736B2BB2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BC7F6DE-A737-26A2-9255-040DE9372627}"/>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80263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852C6-A1F9-D0B2-58C5-D336345D2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D245968B-4E0F-3430-79D8-1B3B02129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DFA5A1E-D77D-7271-E8F3-B0AB17484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9B5AA-0196-CC62-3DC7-8E06E3BF71FE}"/>
              </a:ext>
            </a:extLst>
          </p:cNvPr>
          <p:cNvSpPr>
            <a:spLocks noGrp="1"/>
          </p:cNvSpPr>
          <p:nvPr>
            <p:ph type="dt" sz="half" idx="10"/>
          </p:nvPr>
        </p:nvSpPr>
        <p:spPr/>
        <p:txBody>
          <a:bodyPr/>
          <a:lstStyle/>
          <a:p>
            <a:fld id="{EE2E7243-9EB6-4EA3-99F3-EAE02B2ADB80}" type="datetimeFigureOut">
              <a:rPr lang="en-SG" smtClean="0"/>
              <a:t>1/11/2023</a:t>
            </a:fld>
            <a:endParaRPr lang="en-SG"/>
          </a:p>
        </p:txBody>
      </p:sp>
      <p:sp>
        <p:nvSpPr>
          <p:cNvPr id="6" name="Footer Placeholder 5">
            <a:extLst>
              <a:ext uri="{FF2B5EF4-FFF2-40B4-BE49-F238E27FC236}">
                <a16:creationId xmlns:a16="http://schemas.microsoft.com/office/drawing/2014/main" id="{854F72D3-52F2-9D7A-C3FC-9C7049B1A37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CD93A3E-1FC3-BEE5-18C7-A39DEA832FAA}"/>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403037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93669-2465-1AB1-FD25-FC53D2DFC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9979D10-C986-2CB5-0260-0142FA57A7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0F3E6CB-6354-6FD5-9B7A-3599F28C4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E7243-9EB6-4EA3-99F3-EAE02B2ADB80}" type="datetimeFigureOut">
              <a:rPr lang="en-SG" smtClean="0"/>
              <a:t>1/11/2023</a:t>
            </a:fld>
            <a:endParaRPr lang="en-SG"/>
          </a:p>
        </p:txBody>
      </p:sp>
      <p:sp>
        <p:nvSpPr>
          <p:cNvPr id="5" name="Footer Placeholder 4">
            <a:extLst>
              <a:ext uri="{FF2B5EF4-FFF2-40B4-BE49-F238E27FC236}">
                <a16:creationId xmlns:a16="http://schemas.microsoft.com/office/drawing/2014/main" id="{636CDB29-F47D-EC8E-BCB5-6D078935E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D15E918A-12DF-0DBF-08C9-1DE9F8EC4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37B5F-0E5B-47BD-85F4-519ACE267DCD}" type="slidenum">
              <a:rPr lang="en-SG" smtClean="0"/>
              <a:t>‹#›</a:t>
            </a:fld>
            <a:endParaRPr lang="en-SG"/>
          </a:p>
        </p:txBody>
      </p:sp>
    </p:spTree>
    <p:extLst>
      <p:ext uri="{BB962C8B-B14F-4D97-AF65-F5344CB8AC3E}">
        <p14:creationId xmlns:p14="http://schemas.microsoft.com/office/powerpoint/2010/main" val="2930970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5_5ADC37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C335-864D-C6B9-4DD2-64879BD3410B}"/>
              </a:ext>
            </a:extLst>
          </p:cNvPr>
          <p:cNvSpPr>
            <a:spLocks noGrp="1"/>
          </p:cNvSpPr>
          <p:nvPr>
            <p:ph type="ctrTitle"/>
          </p:nvPr>
        </p:nvSpPr>
        <p:spPr/>
        <p:txBody>
          <a:bodyPr/>
          <a:lstStyle/>
          <a:p>
            <a:r>
              <a:rPr lang="en-SG" dirty="0"/>
              <a:t>Principles of Parallel &amp; Distributed Computing</a:t>
            </a:r>
          </a:p>
        </p:txBody>
      </p:sp>
      <p:sp>
        <p:nvSpPr>
          <p:cNvPr id="3" name="Subtitle 2">
            <a:extLst>
              <a:ext uri="{FF2B5EF4-FFF2-40B4-BE49-F238E27FC236}">
                <a16:creationId xmlns:a16="http://schemas.microsoft.com/office/drawing/2014/main" id="{112C5EB5-16A9-C32A-D4E5-21F4E33ED32A}"/>
              </a:ext>
            </a:extLst>
          </p:cNvPr>
          <p:cNvSpPr>
            <a:spLocks noGrp="1"/>
          </p:cNvSpPr>
          <p:nvPr>
            <p:ph type="subTitle" idx="1"/>
          </p:nvPr>
        </p:nvSpPr>
        <p:spPr/>
        <p:txBody>
          <a:bodyPr/>
          <a:lstStyle/>
          <a:p>
            <a:r>
              <a:rPr lang="en-SG" dirty="0"/>
              <a:t>Risala </a:t>
            </a:r>
            <a:r>
              <a:rPr lang="en-SG" dirty="0" err="1"/>
              <a:t>Tasin</a:t>
            </a:r>
            <a:r>
              <a:rPr lang="en-SG" dirty="0"/>
              <a:t> Khan</a:t>
            </a:r>
          </a:p>
          <a:p>
            <a:r>
              <a:rPr lang="en-SG" dirty="0"/>
              <a:t>Professor</a:t>
            </a:r>
          </a:p>
          <a:p>
            <a:r>
              <a:rPr lang="en-SG" dirty="0"/>
              <a:t>IIT, JU</a:t>
            </a:r>
          </a:p>
        </p:txBody>
      </p:sp>
    </p:spTree>
    <p:extLst>
      <p:ext uri="{BB962C8B-B14F-4D97-AF65-F5344CB8AC3E}">
        <p14:creationId xmlns:p14="http://schemas.microsoft.com/office/powerpoint/2010/main" val="263906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7EB08-D10B-8F24-6CDD-7DA275AF7E5A}"/>
              </a:ext>
            </a:extLst>
          </p:cNvPr>
          <p:cNvSpPr>
            <a:spLocks noGrp="1"/>
          </p:cNvSpPr>
          <p:nvPr>
            <p:ph type="title"/>
          </p:nvPr>
        </p:nvSpPr>
        <p:spPr/>
        <p:txBody>
          <a:bodyPr/>
          <a:lstStyle/>
          <a:p>
            <a:r>
              <a:rPr lang="en-SG" dirty="0"/>
              <a:t>Single Instruction Multiple Data System (SIMD)</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A14FF6A1-D8B2-3485-89C0-913048E6027E}"/>
                  </a:ext>
                </a:extLst>
              </p:cNvPr>
              <p:cNvSpPr>
                <a:spLocks noGrp="1"/>
              </p:cNvSpPr>
              <p:nvPr>
                <p:ph idx="1"/>
              </p:nvPr>
            </p:nvSpPr>
            <p:spPr/>
            <p:txBody>
              <a:bodyPr>
                <a:normAutofit fontScale="77500" lnSpcReduction="20000"/>
              </a:bodyPr>
              <a:lstStyle/>
              <a:p>
                <a:r>
                  <a:rPr lang="en-SG" dirty="0"/>
                  <a:t>An SIMD computing system is a multiprocessor machine capable of executing the same instruction on all the CPUs but operating on different data streams (see Figure 2.3).</a:t>
                </a:r>
              </a:p>
              <a:p>
                <a:r>
                  <a:rPr lang="en-SG" dirty="0"/>
                  <a:t> Machines based on an SIMD model are well suited to scientific computing since they involve lots of vector and matrix operations. </a:t>
                </a:r>
              </a:p>
              <a:p>
                <a:r>
                  <a:rPr lang="en-SG" dirty="0"/>
                  <a:t>For instance, statements such as</a:t>
                </a:r>
              </a:p>
              <a:p>
                <a:pPr marL="0" indent="0">
                  <a:buNone/>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𝐶</m:t>
                          </m:r>
                        </m:e>
                        <m:sub>
                          <m:r>
                            <a:rPr lang="en-SG" b="0" i="1" smtClean="0">
                              <a:latin typeface="Cambria Math" panose="02040503050406030204" pitchFamily="18" charset="0"/>
                            </a:rPr>
                            <m:t>𝑖</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𝐴</m:t>
                          </m:r>
                        </m:e>
                        <m:sub>
                          <m:r>
                            <a:rPr lang="en-SG" b="0" i="1" smtClean="0">
                              <a:latin typeface="Cambria Math" panose="02040503050406030204" pitchFamily="18" charset="0"/>
                            </a:rPr>
                            <m:t>𝑖</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𝐵</m:t>
                          </m:r>
                        </m:e>
                        <m:sub>
                          <m:r>
                            <a:rPr lang="en-SG" b="0" i="1" smtClean="0">
                              <a:latin typeface="Cambria Math" panose="02040503050406030204" pitchFamily="18" charset="0"/>
                            </a:rPr>
                            <m:t>𝑖</m:t>
                          </m:r>
                        </m:sub>
                      </m:sSub>
                    </m:oMath>
                  </m:oMathPara>
                </a14:m>
                <a:endParaRPr lang="en-SG" b="0" dirty="0"/>
              </a:p>
              <a:p>
                <a:pPr marL="0" indent="0">
                  <a:buNone/>
                </a:pPr>
                <a:r>
                  <a:rPr lang="en-SG" dirty="0"/>
                  <a:t>can be passed to all the processing elements (PEs); organized data elements of vectors A and B can be divided into multiple sets (N-sets for N PE systems); and each PE can process one data set. </a:t>
                </a:r>
              </a:p>
              <a:p>
                <a:r>
                  <a:rPr lang="en-US" dirty="0"/>
                  <a:t>Given the two vectors (1, 2, 3, 4) and (5, 6, 7, 8), the vector result (6, 8, 10, 12) is produced in a single operation.</a:t>
                </a:r>
              </a:p>
              <a:p>
                <a:r>
                  <a:rPr lang="en-US" dirty="0"/>
                  <a:t>a single vector addition instruction on two vectors (1, 2, 3, 4) and (5 ,6, 7, 8) results in the following four computations occurring in parallel: {(1+5), (2+6), (3+7), (4+8)}.</a:t>
                </a:r>
                <a:endParaRPr lang="en-SG" dirty="0"/>
              </a:p>
              <a:p>
                <a:endParaRPr lang="en-SG" dirty="0"/>
              </a:p>
            </p:txBody>
          </p:sp>
        </mc:Choice>
        <mc:Fallback>
          <p:sp>
            <p:nvSpPr>
              <p:cNvPr id="5" name="Content Placeholder 4">
                <a:extLst>
                  <a:ext uri="{FF2B5EF4-FFF2-40B4-BE49-F238E27FC236}">
                    <a16:creationId xmlns:a16="http://schemas.microsoft.com/office/drawing/2014/main" id="{A14FF6A1-D8B2-3485-89C0-913048E6027E}"/>
                  </a:ext>
                </a:extLst>
              </p:cNvPr>
              <p:cNvSpPr>
                <a:spLocks noGrp="1" noRot="1" noChangeAspect="1" noMove="1" noResize="1" noEditPoints="1" noAdjustHandles="1" noChangeArrowheads="1" noChangeShapeType="1" noTextEdit="1"/>
              </p:cNvSpPr>
              <p:nvPr>
                <p:ph idx="1"/>
              </p:nvPr>
            </p:nvSpPr>
            <p:spPr>
              <a:blipFill>
                <a:blip r:embed="rId2"/>
                <a:stretch>
                  <a:fillRect l="-754" t="-2801" r="-1101"/>
                </a:stretch>
              </a:blipFill>
            </p:spPr>
            <p:txBody>
              <a:bodyPr/>
              <a:lstStyle/>
              <a:p>
                <a:r>
                  <a:rPr lang="en-US">
                    <a:noFill/>
                  </a:rPr>
                  <a:t> </a:t>
                </a:r>
              </a:p>
            </p:txBody>
          </p:sp>
        </mc:Fallback>
      </mc:AlternateContent>
    </p:spTree>
    <p:extLst>
      <p:ext uri="{BB962C8B-B14F-4D97-AF65-F5344CB8AC3E}">
        <p14:creationId xmlns:p14="http://schemas.microsoft.com/office/powerpoint/2010/main" val="345706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92AAAED-B60B-F8E1-A40E-DB71CE0261C8}"/>
              </a:ext>
            </a:extLst>
          </p:cNvPr>
          <p:cNvPicPr>
            <a:picLocks noGrp="1" noChangeAspect="1"/>
          </p:cNvPicPr>
          <p:nvPr>
            <p:ph idx="1"/>
          </p:nvPr>
        </p:nvPicPr>
        <p:blipFill>
          <a:blip r:embed="rId2"/>
          <a:stretch>
            <a:fillRect/>
          </a:stretch>
        </p:blipFill>
        <p:spPr>
          <a:xfrm>
            <a:off x="1875496" y="643467"/>
            <a:ext cx="844100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317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F0D32-732D-B1C2-6A2E-89003B830998}"/>
              </a:ext>
            </a:extLst>
          </p:cNvPr>
          <p:cNvSpPr>
            <a:spLocks noGrp="1"/>
          </p:cNvSpPr>
          <p:nvPr>
            <p:ph type="title"/>
          </p:nvPr>
        </p:nvSpPr>
        <p:spPr/>
        <p:txBody>
          <a:bodyPr/>
          <a:lstStyle/>
          <a:p>
            <a:r>
              <a:rPr lang="en-SG" dirty="0"/>
              <a:t>Multiple Instruction Single Data System (MISD)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57F88E-9295-DB29-1844-483E51C3C526}"/>
                  </a:ext>
                </a:extLst>
              </p:cNvPr>
              <p:cNvSpPr>
                <a:spLocks noGrp="1"/>
              </p:cNvSpPr>
              <p:nvPr>
                <p:ph idx="1"/>
              </p:nvPr>
            </p:nvSpPr>
            <p:spPr/>
            <p:txBody>
              <a:bodyPr>
                <a:normAutofit lnSpcReduction="10000"/>
              </a:bodyPr>
              <a:lstStyle/>
              <a:p>
                <a:r>
                  <a:rPr lang="en-SG" dirty="0"/>
                  <a:t>An MISD computing system is a multiprocessor machine capable of executing different instructions on different PEs(Processing Elements) but all of them operating on the same data set (see Figure 2.4). For instance, statements such</a:t>
                </a:r>
              </a:p>
              <a:p>
                <a:pPr marL="0" indent="0">
                  <a:buNone/>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𝑦</m:t>
                      </m:r>
                      <m:r>
                        <a:rPr lang="en-SG" b="0" i="1" smtClean="0">
                          <a:latin typeface="Cambria Math" panose="02040503050406030204" pitchFamily="18" charset="0"/>
                        </a:rPr>
                        <m:t>=</m:t>
                      </m:r>
                      <m:func>
                        <m:funcPr>
                          <m:ctrlPr>
                            <a:rPr lang="en-SG" b="0" i="1" smtClean="0">
                              <a:latin typeface="Cambria Math" panose="02040503050406030204" pitchFamily="18" charset="0"/>
                            </a:rPr>
                          </m:ctrlPr>
                        </m:funcPr>
                        <m:fName>
                          <m:r>
                            <m:rPr>
                              <m:sty m:val="p"/>
                            </m:rPr>
                            <a:rPr lang="en-SG" b="0" i="0" smtClean="0">
                              <a:latin typeface="Cambria Math" panose="02040503050406030204" pitchFamily="18" charset="0"/>
                            </a:rPr>
                            <m:t>sin</m:t>
                          </m:r>
                        </m:fName>
                        <m:e>
                          <m:d>
                            <m:dPr>
                              <m:ctrlPr>
                                <a:rPr lang="en-SG" b="0" i="1" smtClean="0">
                                  <a:latin typeface="Cambria Math" panose="02040503050406030204" pitchFamily="18" charset="0"/>
                                </a:rPr>
                              </m:ctrlPr>
                            </m:dPr>
                            <m:e>
                              <m:r>
                                <a:rPr lang="en-SG" b="0" i="1" smtClean="0">
                                  <a:latin typeface="Cambria Math" panose="02040503050406030204" pitchFamily="18" charset="0"/>
                                </a:rPr>
                                <m:t>𝑥</m:t>
                              </m:r>
                            </m:e>
                          </m:d>
                        </m:e>
                      </m:func>
                      <m:r>
                        <a:rPr lang="en-SG" b="0" i="1" smtClean="0">
                          <a:latin typeface="Cambria Math" panose="02040503050406030204" pitchFamily="18" charset="0"/>
                        </a:rPr>
                        <m:t>+</m:t>
                      </m:r>
                      <m:func>
                        <m:funcPr>
                          <m:ctrlPr>
                            <a:rPr lang="en-SG" b="0" i="1" smtClean="0">
                              <a:latin typeface="Cambria Math" panose="02040503050406030204" pitchFamily="18" charset="0"/>
                            </a:rPr>
                          </m:ctrlPr>
                        </m:funcPr>
                        <m:fName>
                          <m:r>
                            <m:rPr>
                              <m:sty m:val="p"/>
                            </m:rPr>
                            <a:rPr lang="en-SG" b="0" i="0" smtClean="0">
                              <a:latin typeface="Cambria Math" panose="02040503050406030204" pitchFamily="18" charset="0"/>
                            </a:rPr>
                            <m:t>cos</m:t>
                          </m:r>
                        </m:fName>
                        <m:e>
                          <m:d>
                            <m:dPr>
                              <m:ctrlPr>
                                <a:rPr lang="en-SG" b="0" i="1" smtClean="0">
                                  <a:latin typeface="Cambria Math" panose="02040503050406030204" pitchFamily="18" charset="0"/>
                                </a:rPr>
                              </m:ctrlPr>
                            </m:dPr>
                            <m:e>
                              <m:r>
                                <a:rPr lang="en-SG" b="0" i="1" smtClean="0">
                                  <a:latin typeface="Cambria Math" panose="02040503050406030204" pitchFamily="18" charset="0"/>
                                </a:rPr>
                                <m:t>𝑥</m:t>
                              </m:r>
                            </m:e>
                          </m:d>
                        </m:e>
                      </m:func>
                      <m:r>
                        <a:rPr lang="en-SG" b="0" i="1" smtClean="0">
                          <a:latin typeface="Cambria Math" panose="02040503050406030204" pitchFamily="18" charset="0"/>
                        </a:rPr>
                        <m:t>+</m:t>
                      </m:r>
                      <m:r>
                        <m:rPr>
                          <m:sty m:val="p"/>
                        </m:rPr>
                        <a:rPr lang="en-SG" b="0" i="0" smtClean="0">
                          <a:latin typeface="Cambria Math" panose="02040503050406030204" pitchFamily="18" charset="0"/>
                        </a:rPr>
                        <m:t>tan</m:t>
                      </m:r>
                      <m:r>
                        <a:rPr lang="en-SG" b="0" i="1" smtClean="0">
                          <a:latin typeface="Cambria Math" panose="02040503050406030204" pitchFamily="18" charset="0"/>
                        </a:rPr>
                        <m:t>⁡(</m:t>
                      </m:r>
                      <m:r>
                        <a:rPr lang="en-SG" b="0" i="1" smtClean="0">
                          <a:latin typeface="Cambria Math" panose="02040503050406030204" pitchFamily="18" charset="0"/>
                        </a:rPr>
                        <m:t>𝑥</m:t>
                      </m:r>
                      <m:r>
                        <a:rPr lang="en-SG" b="0" i="1" smtClean="0">
                          <a:latin typeface="Cambria Math" panose="02040503050406030204" pitchFamily="18" charset="0"/>
                        </a:rPr>
                        <m:t>)</m:t>
                      </m:r>
                    </m:oMath>
                  </m:oMathPara>
                </a14:m>
                <a:endParaRPr lang="en-SG" dirty="0"/>
              </a:p>
              <a:p>
                <a:pPr marL="0" indent="0">
                  <a:buNone/>
                </a:pPr>
                <a:r>
                  <a:rPr lang="en-SG" dirty="0"/>
                  <a:t>perform different operations on the same data set.</a:t>
                </a:r>
              </a:p>
              <a:p>
                <a:r>
                  <a:rPr lang="en-SG" dirty="0"/>
                  <a:t> Machines built using the MISD model are not useful in most of the applications; a few machines are built, but none of them are available commercially. </a:t>
                </a:r>
              </a:p>
              <a:p>
                <a:r>
                  <a:rPr lang="en-SG" dirty="0"/>
                  <a:t>They became more of an intellectual exercise than a practical configuration</a:t>
                </a:r>
              </a:p>
            </p:txBody>
          </p:sp>
        </mc:Choice>
        <mc:Fallback xmlns="">
          <p:sp>
            <p:nvSpPr>
              <p:cNvPr id="3" name="Content Placeholder 2">
                <a:extLst>
                  <a:ext uri="{FF2B5EF4-FFF2-40B4-BE49-F238E27FC236}">
                    <a16:creationId xmlns:a16="http://schemas.microsoft.com/office/drawing/2014/main" id="{4F57F88E-9295-DB29-1844-483E51C3C526}"/>
                  </a:ext>
                </a:extLst>
              </p:cNvPr>
              <p:cNvSpPr>
                <a:spLocks noGrp="1" noRot="1" noChangeAspect="1" noMove="1" noResize="1" noEditPoints="1" noAdjustHandles="1" noChangeArrowheads="1" noChangeShapeType="1" noTextEdit="1"/>
              </p:cNvSpPr>
              <p:nvPr>
                <p:ph idx="1"/>
              </p:nvPr>
            </p:nvSpPr>
            <p:spPr>
              <a:blipFill>
                <a:blip r:embed="rId2"/>
                <a:stretch>
                  <a:fillRect l="-1217" t="-3081" r="-1217" b="-2381"/>
                </a:stretch>
              </a:blipFill>
            </p:spPr>
            <p:txBody>
              <a:bodyPr/>
              <a:lstStyle/>
              <a:p>
                <a:r>
                  <a:rPr lang="en-SG">
                    <a:noFill/>
                  </a:rPr>
                  <a:t> </a:t>
                </a:r>
              </a:p>
            </p:txBody>
          </p:sp>
        </mc:Fallback>
      </mc:AlternateContent>
    </p:spTree>
    <p:extLst>
      <p:ext uri="{BB962C8B-B14F-4D97-AF65-F5344CB8AC3E}">
        <p14:creationId xmlns:p14="http://schemas.microsoft.com/office/powerpoint/2010/main" val="404057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FCDAEDDB-5F65-2FEC-0C6E-5E640B4FB4B0}"/>
              </a:ext>
            </a:extLst>
          </p:cNvPr>
          <p:cNvPicPr>
            <a:picLocks noGrp="1" noChangeAspect="1"/>
          </p:cNvPicPr>
          <p:nvPr>
            <p:ph idx="1"/>
          </p:nvPr>
        </p:nvPicPr>
        <p:blipFill>
          <a:blip r:embed="rId2"/>
          <a:stretch>
            <a:fillRect/>
          </a:stretch>
        </p:blipFill>
        <p:spPr>
          <a:xfrm>
            <a:off x="962163" y="977683"/>
            <a:ext cx="7746709" cy="4861060"/>
          </a:xfrm>
          <a:prstGeom prst="rect">
            <a:avLst/>
          </a:prstGeom>
        </p:spPr>
      </p:pic>
    </p:spTree>
    <p:extLst>
      <p:ext uri="{BB962C8B-B14F-4D97-AF65-F5344CB8AC3E}">
        <p14:creationId xmlns:p14="http://schemas.microsoft.com/office/powerpoint/2010/main" val="2713486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24292-5503-1FDF-61D1-ACE13C197966}"/>
              </a:ext>
            </a:extLst>
          </p:cNvPr>
          <p:cNvSpPr>
            <a:spLocks noGrp="1"/>
          </p:cNvSpPr>
          <p:nvPr>
            <p:ph type="title"/>
          </p:nvPr>
        </p:nvSpPr>
        <p:spPr>
          <a:xfrm>
            <a:off x="1123356" y="1188637"/>
            <a:ext cx="9984615" cy="1597228"/>
          </a:xfrm>
        </p:spPr>
        <p:txBody>
          <a:bodyPr vert="horz" lIns="91440" tIns="45720" rIns="91440" bIns="45720" rtlCol="0" anchor="ctr">
            <a:normAutofit/>
          </a:bodyPr>
          <a:lstStyle/>
          <a:p>
            <a:r>
              <a:rPr lang="en-US" sz="5100" kern="1200">
                <a:solidFill>
                  <a:schemeClr val="tx1"/>
                </a:solidFill>
                <a:latin typeface="+mj-lt"/>
                <a:ea typeface="+mj-ea"/>
                <a:cs typeface="+mj-cs"/>
              </a:rPr>
              <a:t>Multiple Instruction Multiple Data System (MIMD)</a:t>
            </a:r>
          </a:p>
        </p:txBody>
      </p:sp>
      <p:pic>
        <p:nvPicPr>
          <p:cNvPr id="6" name="Content Placeholder 5">
            <a:extLst>
              <a:ext uri="{FF2B5EF4-FFF2-40B4-BE49-F238E27FC236}">
                <a16:creationId xmlns:a16="http://schemas.microsoft.com/office/drawing/2014/main" id="{25AFB16E-A845-CDBE-BFA5-15938A57BFE0}"/>
              </a:ext>
            </a:extLst>
          </p:cNvPr>
          <p:cNvPicPr>
            <a:picLocks noGrp="1" noChangeAspect="1"/>
          </p:cNvPicPr>
          <p:nvPr>
            <p:ph sz="half" idx="2"/>
          </p:nvPr>
        </p:nvPicPr>
        <p:blipFill>
          <a:blip r:embed="rId2"/>
          <a:stretch>
            <a:fillRect/>
          </a:stretch>
        </p:blipFill>
        <p:spPr>
          <a:xfrm>
            <a:off x="1123357" y="2785865"/>
            <a:ext cx="3533985" cy="2727435"/>
          </a:xfrm>
          <a:prstGeom prst="rect">
            <a:avLst/>
          </a:prstGeom>
        </p:spPr>
      </p:pic>
      <p:sp>
        <p:nvSpPr>
          <p:cNvPr id="3" name="Content Placeholder 2">
            <a:extLst>
              <a:ext uri="{FF2B5EF4-FFF2-40B4-BE49-F238E27FC236}">
                <a16:creationId xmlns:a16="http://schemas.microsoft.com/office/drawing/2014/main" id="{BFAB5AE8-1AD5-2A61-6CE2-6EAB646F5A1D}"/>
              </a:ext>
            </a:extLst>
          </p:cNvPr>
          <p:cNvSpPr>
            <a:spLocks noGrp="1"/>
          </p:cNvSpPr>
          <p:nvPr>
            <p:ph sz="half" idx="1"/>
          </p:nvPr>
        </p:nvSpPr>
        <p:spPr>
          <a:xfrm>
            <a:off x="5299116" y="2299727"/>
            <a:ext cx="5808855" cy="3369636"/>
          </a:xfrm>
        </p:spPr>
        <p:txBody>
          <a:bodyPr vert="horz" lIns="91440" tIns="45720" rIns="91440" bIns="45720" rtlCol="0" anchor="t">
            <a:noAutofit/>
          </a:bodyPr>
          <a:lstStyle/>
          <a:p>
            <a:r>
              <a:rPr lang="en-US" sz="1800" dirty="0"/>
              <a:t>An MIMD computing system is a multiprocessor machine capable of executing multiple instructions on multiple data sets (see Figure 2.5).</a:t>
            </a:r>
          </a:p>
          <a:p>
            <a:r>
              <a:rPr lang="en-US" sz="1800" dirty="0"/>
              <a:t> Each PE in the MIMD model has separate instruction and data streams; hence machines built using this model are well suited to any kind of application. </a:t>
            </a:r>
          </a:p>
          <a:p>
            <a:r>
              <a:rPr lang="en-US" sz="1800" dirty="0"/>
              <a:t>Unlike SIMD and MISD machines, PEs in MIMD machines work asynchronously. </a:t>
            </a:r>
          </a:p>
          <a:p>
            <a:r>
              <a:rPr lang="en-US" sz="1800" dirty="0"/>
              <a:t>MIMD machines are broadly categorized into </a:t>
            </a:r>
            <a:r>
              <a:rPr lang="en-US" sz="1800" b="1" dirty="0"/>
              <a:t>shared-memory MIMD</a:t>
            </a:r>
            <a:r>
              <a:rPr lang="en-US" sz="1800" dirty="0"/>
              <a:t> and </a:t>
            </a:r>
            <a:r>
              <a:rPr lang="en-US" sz="1800" b="1" dirty="0"/>
              <a:t>distributed-memory MIMD</a:t>
            </a:r>
            <a:r>
              <a:rPr lang="en-US" sz="1800" dirty="0"/>
              <a:t> based on the way PEs are coupled to the main memory</a:t>
            </a:r>
          </a:p>
        </p:txBody>
      </p:sp>
    </p:spTree>
    <p:extLst>
      <p:ext uri="{BB962C8B-B14F-4D97-AF65-F5344CB8AC3E}">
        <p14:creationId xmlns:p14="http://schemas.microsoft.com/office/powerpoint/2010/main" val="763550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3150-1340-6825-181F-3ADE1A3FA96C}"/>
              </a:ext>
            </a:extLst>
          </p:cNvPr>
          <p:cNvSpPr>
            <a:spLocks noGrp="1"/>
          </p:cNvSpPr>
          <p:nvPr>
            <p:ph type="title"/>
          </p:nvPr>
        </p:nvSpPr>
        <p:spPr/>
        <p:txBody>
          <a:bodyPr/>
          <a:lstStyle/>
          <a:p>
            <a:r>
              <a:rPr lang="en-SG" dirty="0"/>
              <a:t>Shared Memory MIMD Machine</a:t>
            </a:r>
          </a:p>
        </p:txBody>
      </p:sp>
      <p:sp>
        <p:nvSpPr>
          <p:cNvPr id="3" name="Content Placeholder 2">
            <a:extLst>
              <a:ext uri="{FF2B5EF4-FFF2-40B4-BE49-F238E27FC236}">
                <a16:creationId xmlns:a16="http://schemas.microsoft.com/office/drawing/2014/main" id="{7CB68240-FD8E-8678-8B81-46838F14B21F}"/>
              </a:ext>
            </a:extLst>
          </p:cNvPr>
          <p:cNvSpPr>
            <a:spLocks noGrp="1"/>
          </p:cNvSpPr>
          <p:nvPr>
            <p:ph idx="1"/>
          </p:nvPr>
        </p:nvSpPr>
        <p:spPr/>
        <p:txBody>
          <a:bodyPr/>
          <a:lstStyle/>
          <a:p>
            <a:r>
              <a:rPr lang="en-SG" dirty="0"/>
              <a:t>In the shared memory MIMD model, all the PEs are connected to a single global memory and they all have access to it (see Figure 2.6).</a:t>
            </a:r>
          </a:p>
          <a:p>
            <a:r>
              <a:rPr lang="en-SG" dirty="0"/>
              <a:t>Systems based on this model are also called tightly coupled multiprocessor systems. </a:t>
            </a:r>
          </a:p>
          <a:p>
            <a:r>
              <a:rPr lang="en-SG" dirty="0"/>
              <a:t>The communication between PEs in this model takes place through the shared memory; modification of the data stored in the global memory by one PE is visible to all other PEs. </a:t>
            </a:r>
          </a:p>
          <a:p>
            <a:r>
              <a:rPr lang="en-SG" dirty="0"/>
              <a:t>Dominant representative shared memory MIMD systems are Silicon Graphics machines and Sun/IBM’s SMP (Symmetric Multi-Processing).</a:t>
            </a:r>
          </a:p>
        </p:txBody>
      </p:sp>
    </p:spTree>
    <p:extLst>
      <p:ext uri="{BB962C8B-B14F-4D97-AF65-F5344CB8AC3E}">
        <p14:creationId xmlns:p14="http://schemas.microsoft.com/office/powerpoint/2010/main" val="4110426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50B7-4566-4D44-DC1E-C9CF31E0F582}"/>
              </a:ext>
            </a:extLst>
          </p:cNvPr>
          <p:cNvSpPr>
            <a:spLocks noGrp="1"/>
          </p:cNvSpPr>
          <p:nvPr>
            <p:ph type="title"/>
          </p:nvPr>
        </p:nvSpPr>
        <p:spPr/>
        <p:txBody>
          <a:bodyPr/>
          <a:lstStyle/>
          <a:p>
            <a:r>
              <a:rPr lang="en-SG" dirty="0"/>
              <a:t>Distributed Memory MIMD Machines</a:t>
            </a:r>
          </a:p>
        </p:txBody>
      </p:sp>
      <p:sp>
        <p:nvSpPr>
          <p:cNvPr id="3" name="Content Placeholder 2">
            <a:extLst>
              <a:ext uri="{FF2B5EF4-FFF2-40B4-BE49-F238E27FC236}">
                <a16:creationId xmlns:a16="http://schemas.microsoft.com/office/drawing/2014/main" id="{76F28A45-8D60-7086-9C06-84DFCBE61BDF}"/>
              </a:ext>
            </a:extLst>
          </p:cNvPr>
          <p:cNvSpPr>
            <a:spLocks noGrp="1"/>
          </p:cNvSpPr>
          <p:nvPr>
            <p:ph idx="1"/>
          </p:nvPr>
        </p:nvSpPr>
        <p:spPr/>
        <p:txBody>
          <a:bodyPr>
            <a:normAutofit fontScale="92500"/>
          </a:bodyPr>
          <a:lstStyle/>
          <a:p>
            <a:r>
              <a:rPr lang="en-SG" dirty="0"/>
              <a:t>In the distributed memory MIMD model, all PEs have a local memory.</a:t>
            </a:r>
          </a:p>
          <a:p>
            <a:r>
              <a:rPr lang="en-SG" dirty="0"/>
              <a:t>Systems based on this model are also called loosely coupled multiprocessor systems. </a:t>
            </a:r>
          </a:p>
          <a:p>
            <a:r>
              <a:rPr lang="en-SG" dirty="0"/>
              <a:t>The communication between PEs in this model takes place through the interconnection network (the </a:t>
            </a:r>
            <a:r>
              <a:rPr lang="en-SG" dirty="0" err="1"/>
              <a:t>interprocess</a:t>
            </a:r>
            <a:r>
              <a:rPr lang="en-SG" dirty="0"/>
              <a:t> communication channel, or IPC).</a:t>
            </a:r>
          </a:p>
          <a:p>
            <a:r>
              <a:rPr lang="en-SG" dirty="0"/>
              <a:t> The network connecting PEs can be configured to tree, mesh, cube, and so on. </a:t>
            </a:r>
          </a:p>
          <a:p>
            <a:r>
              <a:rPr lang="en-SG" dirty="0"/>
              <a:t>Each PE operates asynchronously, and if communication/synchronization among tasks is necessary, they can do so by exchanging messages between them.</a:t>
            </a:r>
          </a:p>
        </p:txBody>
      </p:sp>
    </p:spTree>
    <p:extLst>
      <p:ext uri="{BB962C8B-B14F-4D97-AF65-F5344CB8AC3E}">
        <p14:creationId xmlns:p14="http://schemas.microsoft.com/office/powerpoint/2010/main" val="160439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58166BBE-2DF7-99D8-8174-ED423A81F892}"/>
              </a:ext>
            </a:extLst>
          </p:cNvPr>
          <p:cNvPicPr>
            <a:picLocks noGrp="1" noChangeAspect="1"/>
          </p:cNvPicPr>
          <p:nvPr>
            <p:ph idx="1"/>
          </p:nvPr>
        </p:nvPicPr>
        <p:blipFill>
          <a:blip r:embed="rId2"/>
          <a:stretch>
            <a:fillRect/>
          </a:stretch>
        </p:blipFill>
        <p:spPr>
          <a:xfrm>
            <a:off x="962163" y="2042856"/>
            <a:ext cx="7746709" cy="2730713"/>
          </a:xfrm>
          <a:prstGeom prst="rect">
            <a:avLst/>
          </a:prstGeom>
        </p:spPr>
      </p:pic>
    </p:spTree>
    <p:extLst>
      <p:ext uri="{BB962C8B-B14F-4D97-AF65-F5344CB8AC3E}">
        <p14:creationId xmlns:p14="http://schemas.microsoft.com/office/powerpoint/2010/main" val="238219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FB35-4079-6436-71E6-A370AED1A0D7}"/>
              </a:ext>
            </a:extLst>
          </p:cNvPr>
          <p:cNvSpPr>
            <a:spLocks noGrp="1"/>
          </p:cNvSpPr>
          <p:nvPr>
            <p:ph type="title"/>
          </p:nvPr>
        </p:nvSpPr>
        <p:spPr/>
        <p:txBody>
          <a:bodyPr/>
          <a:lstStyle/>
          <a:p>
            <a:r>
              <a:rPr lang="en-SG" dirty="0"/>
              <a:t>Approaches to parallel programming</a:t>
            </a:r>
          </a:p>
        </p:txBody>
      </p:sp>
      <p:sp>
        <p:nvSpPr>
          <p:cNvPr id="3" name="Content Placeholder 2">
            <a:extLst>
              <a:ext uri="{FF2B5EF4-FFF2-40B4-BE49-F238E27FC236}">
                <a16:creationId xmlns:a16="http://schemas.microsoft.com/office/drawing/2014/main" id="{B181BBE4-ECAD-5898-2AA5-70D6A680046C}"/>
              </a:ext>
            </a:extLst>
          </p:cNvPr>
          <p:cNvSpPr>
            <a:spLocks noGrp="1"/>
          </p:cNvSpPr>
          <p:nvPr>
            <p:ph idx="1"/>
          </p:nvPr>
        </p:nvSpPr>
        <p:spPr/>
        <p:txBody>
          <a:bodyPr>
            <a:normAutofit fontScale="85000" lnSpcReduction="20000"/>
          </a:bodyPr>
          <a:lstStyle/>
          <a:p>
            <a:r>
              <a:rPr lang="en-SG" dirty="0"/>
              <a:t>A sequential program is one that runs on a single processor and has a single line of control.</a:t>
            </a:r>
          </a:p>
          <a:p>
            <a:r>
              <a:rPr lang="en-SG" dirty="0"/>
              <a:t> To make many processors collectively work on a single program, the program must be divided into smaller independent chunks so that each processor can work on separate chunks of the problem. </a:t>
            </a:r>
          </a:p>
          <a:p>
            <a:r>
              <a:rPr lang="en-SG" dirty="0"/>
              <a:t>The program decomposed in this way is a parallel program.</a:t>
            </a:r>
          </a:p>
          <a:p>
            <a:r>
              <a:rPr lang="en-SG" dirty="0"/>
              <a:t> A wide variety of parallel programming approaches are available. </a:t>
            </a:r>
          </a:p>
          <a:p>
            <a:r>
              <a:rPr lang="en-SG" dirty="0"/>
              <a:t>The most prominent among them are the following: </a:t>
            </a:r>
          </a:p>
          <a:p>
            <a:pPr marL="0" indent="0">
              <a:buNone/>
            </a:pPr>
            <a:r>
              <a:rPr lang="en-SG" dirty="0"/>
              <a:t>• Data parallelism</a:t>
            </a:r>
          </a:p>
          <a:p>
            <a:pPr marL="0" indent="0">
              <a:buNone/>
            </a:pPr>
            <a:r>
              <a:rPr lang="en-SG" dirty="0"/>
              <a:t>• Process parallelism </a:t>
            </a:r>
          </a:p>
          <a:p>
            <a:pPr marL="0" indent="0">
              <a:buNone/>
            </a:pPr>
            <a:r>
              <a:rPr lang="en-SG" dirty="0"/>
              <a:t>• Farmer-and-worker model</a:t>
            </a:r>
          </a:p>
          <a:p>
            <a:pPr marL="0" indent="0">
              <a:buNone/>
            </a:pPr>
            <a:r>
              <a:rPr lang="en-SG" dirty="0"/>
              <a:t> These three models are all suitable for task-level parallelism. </a:t>
            </a:r>
          </a:p>
        </p:txBody>
      </p:sp>
    </p:spTree>
    <p:extLst>
      <p:ext uri="{BB962C8B-B14F-4D97-AF65-F5344CB8AC3E}">
        <p14:creationId xmlns:p14="http://schemas.microsoft.com/office/powerpoint/2010/main" val="4242214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FACA-EF59-A15F-A55C-5A753CAC3C6B}"/>
              </a:ext>
            </a:extLst>
          </p:cNvPr>
          <p:cNvSpPr>
            <a:spLocks noGrp="1"/>
          </p:cNvSpPr>
          <p:nvPr>
            <p:ph type="title"/>
          </p:nvPr>
        </p:nvSpPr>
        <p:spPr/>
        <p:txBody>
          <a:bodyPr/>
          <a:lstStyle/>
          <a:p>
            <a:r>
              <a:rPr lang="en-SG" dirty="0" err="1"/>
              <a:t>Cont</a:t>
            </a:r>
            <a:r>
              <a:rPr lang="en-SG" dirty="0"/>
              <a:t>…</a:t>
            </a:r>
          </a:p>
        </p:txBody>
      </p:sp>
      <p:sp>
        <p:nvSpPr>
          <p:cNvPr id="3" name="Content Placeholder 2">
            <a:extLst>
              <a:ext uri="{FF2B5EF4-FFF2-40B4-BE49-F238E27FC236}">
                <a16:creationId xmlns:a16="http://schemas.microsoft.com/office/drawing/2014/main" id="{5875B81A-EEC1-5182-EF2B-86291A8A74FD}"/>
              </a:ext>
            </a:extLst>
          </p:cNvPr>
          <p:cNvSpPr>
            <a:spLocks noGrp="1"/>
          </p:cNvSpPr>
          <p:nvPr>
            <p:ph idx="1"/>
          </p:nvPr>
        </p:nvSpPr>
        <p:spPr/>
        <p:txBody>
          <a:bodyPr>
            <a:normAutofit fontScale="92500" lnSpcReduction="20000"/>
          </a:bodyPr>
          <a:lstStyle/>
          <a:p>
            <a:r>
              <a:rPr lang="en-SG" dirty="0"/>
              <a:t>In the case of data parallelism, the </a:t>
            </a:r>
            <a:r>
              <a:rPr lang="en-SG" b="1" dirty="0"/>
              <a:t>divide-and-conquer technique</a:t>
            </a:r>
            <a:r>
              <a:rPr lang="en-SG" dirty="0"/>
              <a:t> is used to split data into multiple sets, and each data set is processed on different PEs using the same instruction.</a:t>
            </a:r>
          </a:p>
          <a:p>
            <a:r>
              <a:rPr lang="en-SG" dirty="0"/>
              <a:t> This approach is highly suitable for processing on machines based on the SIMD model.</a:t>
            </a:r>
          </a:p>
          <a:p>
            <a:r>
              <a:rPr lang="en-SG" dirty="0"/>
              <a:t> In the case of process parallelism, a given operation has multiple (but distinct) activities that can be processed on multiple processors. </a:t>
            </a:r>
          </a:p>
          <a:p>
            <a:r>
              <a:rPr lang="en-SG" dirty="0"/>
              <a:t>In the case of the farmer-and-worker model, a job distribution approach is used: </a:t>
            </a:r>
          </a:p>
          <a:p>
            <a:pPr lvl="1"/>
            <a:r>
              <a:rPr lang="en-SG" dirty="0"/>
              <a:t>one processor is configured as master and all other remaining PEs are designated as slaves;</a:t>
            </a:r>
          </a:p>
          <a:p>
            <a:pPr lvl="1"/>
            <a:r>
              <a:rPr lang="en-SG" dirty="0"/>
              <a:t> the master assigns jobs to slave PEs and, on completion, they inform the master, which in turn collects results. </a:t>
            </a:r>
          </a:p>
          <a:p>
            <a:pPr lvl="1"/>
            <a:r>
              <a:rPr lang="en-SG" dirty="0"/>
              <a:t>These approaches can be utilized in different levels of parallelism.</a:t>
            </a:r>
          </a:p>
        </p:txBody>
      </p:sp>
    </p:spTree>
    <p:extLst>
      <p:ext uri="{BB962C8B-B14F-4D97-AF65-F5344CB8AC3E}">
        <p14:creationId xmlns:p14="http://schemas.microsoft.com/office/powerpoint/2010/main" val="285650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4BC0-7EA7-EBA4-3689-46FFCE40D58C}"/>
              </a:ext>
            </a:extLst>
          </p:cNvPr>
          <p:cNvSpPr>
            <a:spLocks noGrp="1"/>
          </p:cNvSpPr>
          <p:nvPr>
            <p:ph type="title"/>
          </p:nvPr>
        </p:nvSpPr>
        <p:spPr/>
        <p:txBody>
          <a:bodyPr/>
          <a:lstStyle/>
          <a:p>
            <a:r>
              <a:rPr lang="en-SG" dirty="0"/>
              <a:t>Parallel Vs Distributed Computing</a:t>
            </a:r>
          </a:p>
        </p:txBody>
      </p:sp>
      <p:sp>
        <p:nvSpPr>
          <p:cNvPr id="3" name="Content Placeholder 2">
            <a:extLst>
              <a:ext uri="{FF2B5EF4-FFF2-40B4-BE49-F238E27FC236}">
                <a16:creationId xmlns:a16="http://schemas.microsoft.com/office/drawing/2014/main" id="{BB5AAD54-8493-8453-0ACD-0E7B6AC50911}"/>
              </a:ext>
            </a:extLst>
          </p:cNvPr>
          <p:cNvSpPr>
            <a:spLocks noGrp="1"/>
          </p:cNvSpPr>
          <p:nvPr>
            <p:ph idx="1"/>
          </p:nvPr>
        </p:nvSpPr>
        <p:spPr/>
        <p:txBody>
          <a:bodyPr>
            <a:normAutofit fontScale="85000" lnSpcReduction="20000"/>
          </a:bodyPr>
          <a:lstStyle/>
          <a:p>
            <a:r>
              <a:rPr lang="en-SG" dirty="0"/>
              <a:t>The terms parallel computing and distributed computing are often used interchangeably, even though they mean slightly different things. </a:t>
            </a:r>
          </a:p>
          <a:p>
            <a:r>
              <a:rPr lang="en-SG" dirty="0"/>
              <a:t>The term parallel implies a tightly coupled system, whereas distributed refers to a wider class of system, including those that are tightly coupled.</a:t>
            </a:r>
          </a:p>
          <a:p>
            <a:r>
              <a:rPr lang="en-SG" dirty="0"/>
              <a:t>More precisely, the term parallel computing refers to a model in which the computation is divided among several processors sharing the same memory. </a:t>
            </a:r>
          </a:p>
          <a:p>
            <a:r>
              <a:rPr lang="en-SG" dirty="0"/>
              <a:t>The architecture of a parallel computing system is often characterized by the homogeneity of components: each processor is of the same type and it has the same capability as the others. </a:t>
            </a:r>
          </a:p>
          <a:p>
            <a:r>
              <a:rPr lang="en-SG" dirty="0"/>
              <a:t>The shared memory has a single address space, which is accessible to all the processors.</a:t>
            </a:r>
          </a:p>
          <a:p>
            <a:r>
              <a:rPr lang="en-SG" dirty="0"/>
              <a:t>Parallel programs are then broken down into several units of execution that can be allocated to different processors and can communicate with each other by means of the shared memory. </a:t>
            </a:r>
          </a:p>
        </p:txBody>
      </p:sp>
    </p:spTree>
    <p:extLst>
      <p:ext uri="{BB962C8B-B14F-4D97-AF65-F5344CB8AC3E}">
        <p14:creationId xmlns:p14="http://schemas.microsoft.com/office/powerpoint/2010/main" val="3526677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77A5-735D-7058-D0DD-67F410A96FCC}"/>
              </a:ext>
            </a:extLst>
          </p:cNvPr>
          <p:cNvSpPr>
            <a:spLocks noGrp="1"/>
          </p:cNvSpPr>
          <p:nvPr>
            <p:ph type="title"/>
          </p:nvPr>
        </p:nvSpPr>
        <p:spPr/>
        <p:txBody>
          <a:bodyPr/>
          <a:lstStyle/>
          <a:p>
            <a:r>
              <a:rPr lang="en-SG" dirty="0"/>
              <a:t>Laws of Caution</a:t>
            </a:r>
          </a:p>
        </p:txBody>
      </p:sp>
      <p:sp>
        <p:nvSpPr>
          <p:cNvPr id="3" name="Content Placeholder 2">
            <a:extLst>
              <a:ext uri="{FF2B5EF4-FFF2-40B4-BE49-F238E27FC236}">
                <a16:creationId xmlns:a16="http://schemas.microsoft.com/office/drawing/2014/main" id="{F9BD6D88-83D5-802E-107D-DACEA5DDBFE1}"/>
              </a:ext>
            </a:extLst>
          </p:cNvPr>
          <p:cNvSpPr>
            <a:spLocks noGrp="1"/>
          </p:cNvSpPr>
          <p:nvPr>
            <p:ph idx="1"/>
          </p:nvPr>
        </p:nvSpPr>
        <p:spPr/>
        <p:txBody>
          <a:bodyPr>
            <a:normAutofit fontScale="92500"/>
          </a:bodyPr>
          <a:lstStyle/>
          <a:p>
            <a:r>
              <a:rPr lang="en-SG" b="1" dirty="0">
                <a:solidFill>
                  <a:srgbClr val="FF0000"/>
                </a:solidFill>
              </a:rPr>
              <a:t>How much benefits an application or software can gain from parallelism? </a:t>
            </a:r>
          </a:p>
          <a:p>
            <a:pPr lvl="1"/>
            <a:r>
              <a:rPr lang="en-SG" dirty="0"/>
              <a:t> Parallelism is used to perform multiple activities together so that the system can increase its throughput or its speed. </a:t>
            </a:r>
          </a:p>
          <a:p>
            <a:pPr lvl="1"/>
            <a:r>
              <a:rPr lang="en-SG" dirty="0"/>
              <a:t>But the relations that control the increment of speed are not linear. </a:t>
            </a:r>
          </a:p>
          <a:p>
            <a:pPr lvl="1"/>
            <a:r>
              <a:rPr lang="en-SG" dirty="0"/>
              <a:t>For example, for a given </a:t>
            </a:r>
            <a:r>
              <a:rPr lang="en-SG" i="1" dirty="0"/>
              <a:t>n</a:t>
            </a:r>
            <a:r>
              <a:rPr lang="en-SG" dirty="0"/>
              <a:t> processors, the user expects speed to be increased by </a:t>
            </a:r>
            <a:r>
              <a:rPr lang="en-SG" i="1" dirty="0"/>
              <a:t>n</a:t>
            </a:r>
            <a:r>
              <a:rPr lang="en-SG" dirty="0"/>
              <a:t> times. This is an ideal situation, but it rarely happens because of the communication overhead</a:t>
            </a:r>
          </a:p>
          <a:p>
            <a:pPr lvl="1"/>
            <a:r>
              <a:rPr lang="en-SG" dirty="0"/>
              <a:t>Here are two important guidelines to take into account: </a:t>
            </a:r>
          </a:p>
          <a:p>
            <a:pPr marL="914400" lvl="2" indent="0">
              <a:buNone/>
            </a:pPr>
            <a:r>
              <a:rPr lang="en-SG" dirty="0"/>
              <a:t>• Speed of computation is proportional to the square root of system cost; they never increase linearly. Therefore, the faster a system becomes, the more expensive it is to increase its speed</a:t>
            </a:r>
          </a:p>
          <a:p>
            <a:pPr lvl="2"/>
            <a:r>
              <a:rPr lang="en-SG" dirty="0"/>
              <a:t>Speed by a parallel computer increases as the logarithm of the number of processors (i.e., </a:t>
            </a:r>
            <a:r>
              <a:rPr lang="en-SG" i="1" dirty="0"/>
              <a:t>y = </a:t>
            </a:r>
            <a:r>
              <a:rPr lang="en-SG" i="1" dirty="0" err="1"/>
              <a:t>klog</a:t>
            </a:r>
            <a:r>
              <a:rPr lang="en-SG" i="1" dirty="0"/>
              <a:t>(N)</a:t>
            </a:r>
            <a:r>
              <a:rPr lang="en-SG" dirty="0"/>
              <a:t>). </a:t>
            </a:r>
          </a:p>
        </p:txBody>
      </p:sp>
    </p:spTree>
    <p:extLst>
      <p:ext uri="{BB962C8B-B14F-4D97-AF65-F5344CB8AC3E}">
        <p14:creationId xmlns:p14="http://schemas.microsoft.com/office/powerpoint/2010/main" val="2727492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30CA-1493-47D7-5B00-41D455F4CE62}"/>
              </a:ext>
            </a:extLst>
          </p:cNvPr>
          <p:cNvSpPr>
            <a:spLocks noGrp="1"/>
          </p:cNvSpPr>
          <p:nvPr>
            <p:ph type="title"/>
          </p:nvPr>
        </p:nvSpPr>
        <p:spPr/>
        <p:txBody>
          <a:bodyPr/>
          <a:lstStyle/>
          <a:p>
            <a:r>
              <a:rPr lang="en-SG" dirty="0"/>
              <a:t>Components of a Distributed System</a:t>
            </a:r>
          </a:p>
        </p:txBody>
      </p:sp>
      <p:sp>
        <p:nvSpPr>
          <p:cNvPr id="4" name="Content Placeholder 3">
            <a:extLst>
              <a:ext uri="{FF2B5EF4-FFF2-40B4-BE49-F238E27FC236}">
                <a16:creationId xmlns:a16="http://schemas.microsoft.com/office/drawing/2014/main" id="{DB5B9DDA-D848-AC5E-E155-8A0BB8C5A384}"/>
              </a:ext>
            </a:extLst>
          </p:cNvPr>
          <p:cNvSpPr>
            <a:spLocks noGrp="1"/>
          </p:cNvSpPr>
          <p:nvPr>
            <p:ph sz="half" idx="1"/>
          </p:nvPr>
        </p:nvSpPr>
        <p:spPr/>
        <p:txBody>
          <a:bodyPr>
            <a:normAutofit fontScale="92500" lnSpcReduction="20000"/>
          </a:bodyPr>
          <a:lstStyle/>
          <a:p>
            <a:r>
              <a:rPr lang="en-SG" dirty="0"/>
              <a:t>A distributed system is the result of the interaction of several components that traverse the entire computing stack from hardware to software.</a:t>
            </a:r>
          </a:p>
          <a:p>
            <a:r>
              <a:rPr lang="en-SG" dirty="0"/>
              <a:t> It emerges from the collaboration of several elements that—by working together—give users the illusion of a single coherent system.</a:t>
            </a:r>
          </a:p>
          <a:p>
            <a:r>
              <a:rPr lang="en-SG" dirty="0"/>
              <a:t>Figure provides an overview of the different layers that are involved in providing the services of a distributed system.</a:t>
            </a:r>
          </a:p>
        </p:txBody>
      </p:sp>
      <p:pic>
        <p:nvPicPr>
          <p:cNvPr id="7" name="Content Placeholder 6">
            <a:extLst>
              <a:ext uri="{FF2B5EF4-FFF2-40B4-BE49-F238E27FC236}">
                <a16:creationId xmlns:a16="http://schemas.microsoft.com/office/drawing/2014/main" id="{6DE2F7F1-4064-8EAE-146A-2839A874268A}"/>
              </a:ext>
            </a:extLst>
          </p:cNvPr>
          <p:cNvPicPr>
            <a:picLocks noGrp="1" noChangeAspect="1"/>
          </p:cNvPicPr>
          <p:nvPr>
            <p:ph sz="half" idx="2"/>
          </p:nvPr>
        </p:nvPicPr>
        <p:blipFill>
          <a:blip r:embed="rId2"/>
          <a:stretch>
            <a:fillRect/>
          </a:stretch>
        </p:blipFill>
        <p:spPr>
          <a:xfrm>
            <a:off x="6172200" y="1825625"/>
            <a:ext cx="5181600" cy="3651245"/>
          </a:xfrm>
        </p:spPr>
      </p:pic>
    </p:spTree>
    <p:extLst>
      <p:ext uri="{BB962C8B-B14F-4D97-AF65-F5344CB8AC3E}">
        <p14:creationId xmlns:p14="http://schemas.microsoft.com/office/powerpoint/2010/main" val="334477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D1A2-FE80-F252-24DB-745D4527F2E4}"/>
              </a:ext>
            </a:extLst>
          </p:cNvPr>
          <p:cNvSpPr>
            <a:spLocks noGrp="1"/>
          </p:cNvSpPr>
          <p:nvPr>
            <p:ph type="title"/>
          </p:nvPr>
        </p:nvSpPr>
        <p:spPr/>
        <p:txBody>
          <a:bodyPr/>
          <a:lstStyle/>
          <a:p>
            <a:r>
              <a:rPr lang="en-SG" dirty="0" err="1"/>
              <a:t>Cont</a:t>
            </a:r>
            <a:r>
              <a:rPr lang="en-SG" dirty="0"/>
              <a:t>….</a:t>
            </a:r>
          </a:p>
        </p:txBody>
      </p:sp>
      <p:sp>
        <p:nvSpPr>
          <p:cNvPr id="3" name="Content Placeholder 2">
            <a:extLst>
              <a:ext uri="{FF2B5EF4-FFF2-40B4-BE49-F238E27FC236}">
                <a16:creationId xmlns:a16="http://schemas.microsoft.com/office/drawing/2014/main" id="{AC283BF4-DC07-CF47-81C6-7BF0989B3219}"/>
              </a:ext>
            </a:extLst>
          </p:cNvPr>
          <p:cNvSpPr>
            <a:spLocks noGrp="1"/>
          </p:cNvSpPr>
          <p:nvPr>
            <p:ph sz="half" idx="1"/>
          </p:nvPr>
        </p:nvSpPr>
        <p:spPr/>
        <p:txBody>
          <a:bodyPr>
            <a:normAutofit fontScale="85000" lnSpcReduction="20000"/>
          </a:bodyPr>
          <a:lstStyle/>
          <a:p>
            <a:r>
              <a:rPr lang="en-SG" dirty="0"/>
              <a:t>At the very bottom layer, computer and network hardware constitute the physical infrastructure; </a:t>
            </a:r>
          </a:p>
          <a:p>
            <a:r>
              <a:rPr lang="en-SG" dirty="0"/>
              <a:t>these components are directly managed by the operating system, which provides the basic services for inter-process communication (IPC), process scheduling and management, and resource management in terms of file system and local devices. </a:t>
            </a:r>
          </a:p>
          <a:p>
            <a:r>
              <a:rPr lang="en-SG" dirty="0"/>
              <a:t>Taken together these two layers become the platform on top of which specialized software is deployed to turn a set of networked computers into a distributed system</a:t>
            </a:r>
          </a:p>
        </p:txBody>
      </p:sp>
      <p:pic>
        <p:nvPicPr>
          <p:cNvPr id="5" name="Content Placeholder 6">
            <a:extLst>
              <a:ext uri="{FF2B5EF4-FFF2-40B4-BE49-F238E27FC236}">
                <a16:creationId xmlns:a16="http://schemas.microsoft.com/office/drawing/2014/main" id="{CA5E4DAB-2FD1-B2DE-8248-4B4D9AD6D1EF}"/>
              </a:ext>
            </a:extLst>
          </p:cNvPr>
          <p:cNvPicPr>
            <a:picLocks noGrp="1" noChangeAspect="1"/>
          </p:cNvPicPr>
          <p:nvPr>
            <p:ph sz="half" idx="2"/>
          </p:nvPr>
        </p:nvPicPr>
        <p:blipFill>
          <a:blip r:embed="rId2"/>
          <a:stretch>
            <a:fillRect/>
          </a:stretch>
        </p:blipFill>
        <p:spPr>
          <a:xfrm>
            <a:off x="6172200" y="2525718"/>
            <a:ext cx="5181600" cy="2951151"/>
          </a:xfrm>
        </p:spPr>
      </p:pic>
    </p:spTree>
    <p:extLst>
      <p:ext uri="{BB962C8B-B14F-4D97-AF65-F5344CB8AC3E}">
        <p14:creationId xmlns:p14="http://schemas.microsoft.com/office/powerpoint/2010/main" val="3113570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6D2AF1-7241-1010-0DA3-0BED43B7990B}"/>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err="1">
                <a:solidFill>
                  <a:schemeClr val="tx1"/>
                </a:solidFill>
                <a:latin typeface="+mj-lt"/>
                <a:ea typeface="+mj-ea"/>
                <a:cs typeface="+mj-cs"/>
              </a:rPr>
              <a:t>Cont</a:t>
            </a:r>
            <a:r>
              <a:rPr lang="en-US" sz="3600" kern="1200" dirty="0">
                <a:solidFill>
                  <a:schemeClr val="tx1"/>
                </a:solidFill>
                <a:latin typeface="+mj-lt"/>
                <a:ea typeface="+mj-ea"/>
                <a:cs typeface="+mj-cs"/>
              </a:rPr>
              <a:t>…</a:t>
            </a:r>
          </a:p>
        </p:txBody>
      </p:sp>
      <p:sp>
        <p:nvSpPr>
          <p:cNvPr id="3" name="Content Placeholder 2">
            <a:extLst>
              <a:ext uri="{FF2B5EF4-FFF2-40B4-BE49-F238E27FC236}">
                <a16:creationId xmlns:a16="http://schemas.microsoft.com/office/drawing/2014/main" id="{C1BD7721-0F7F-F20F-08C4-25D0DEDC0C94}"/>
              </a:ext>
            </a:extLst>
          </p:cNvPr>
          <p:cNvSpPr>
            <a:spLocks noGrp="1"/>
          </p:cNvSpPr>
          <p:nvPr>
            <p:ph sz="half" idx="1"/>
          </p:nvPr>
        </p:nvSpPr>
        <p:spPr>
          <a:xfrm>
            <a:off x="643469" y="1782981"/>
            <a:ext cx="4008384" cy="4393982"/>
          </a:xfrm>
        </p:spPr>
        <p:txBody>
          <a:bodyPr vert="horz" lIns="91440" tIns="45720" rIns="91440" bIns="45720" rtlCol="0">
            <a:normAutofit/>
          </a:bodyPr>
          <a:lstStyle/>
          <a:p>
            <a:r>
              <a:rPr lang="en-US" sz="1600" dirty="0"/>
              <a:t>The middleware layer provides services to build a uniform environment for the development and deployment of distributed applications. </a:t>
            </a:r>
          </a:p>
          <a:p>
            <a:r>
              <a:rPr lang="en-US" sz="1600" dirty="0"/>
              <a:t>This layer supports the programming paradigms for distributed systems.</a:t>
            </a:r>
          </a:p>
          <a:p>
            <a:r>
              <a:rPr lang="en-US" sz="1600" dirty="0">
                <a:solidFill>
                  <a:srgbClr val="FF0000"/>
                </a:solidFill>
              </a:rPr>
              <a:t>By relying on the services offered by the operating system, the middleware develops its own protocols, data formats, and programming language or frameworks for the development of distributed applications.</a:t>
            </a:r>
          </a:p>
          <a:p>
            <a:r>
              <a:rPr lang="en-US" sz="1600" dirty="0"/>
              <a:t> All of them constitute a uniform interface to distributed application developers that is completely independent from the underlying operating system and hides all the heterogeneities of the bottom layers</a:t>
            </a:r>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6">
            <a:extLst>
              <a:ext uri="{FF2B5EF4-FFF2-40B4-BE49-F238E27FC236}">
                <a16:creationId xmlns:a16="http://schemas.microsoft.com/office/drawing/2014/main" id="{92A5CB3E-CA11-4594-97A2-DD11CAC67F5A}"/>
              </a:ext>
            </a:extLst>
          </p:cNvPr>
          <p:cNvPicPr>
            <a:picLocks noGrp="1" noChangeAspect="1"/>
          </p:cNvPicPr>
          <p:nvPr>
            <p:ph sz="half" idx="2"/>
          </p:nvPr>
        </p:nvPicPr>
        <p:blipFill>
          <a:blip r:embed="rId2"/>
          <a:stretch>
            <a:fillRect/>
          </a:stretch>
        </p:blipFill>
        <p:spPr>
          <a:xfrm>
            <a:off x="5295320" y="2181762"/>
            <a:ext cx="6253212" cy="356433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27648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54F30-4AEB-998F-BC59-9AB97B2CC8C6}"/>
              </a:ext>
            </a:extLst>
          </p:cNvPr>
          <p:cNvSpPr>
            <a:spLocks noGrp="1"/>
          </p:cNvSpPr>
          <p:nvPr>
            <p:ph type="title"/>
          </p:nvPr>
        </p:nvSpPr>
        <p:spPr>
          <a:xfrm>
            <a:off x="4965430" y="629268"/>
            <a:ext cx="6586491" cy="1286160"/>
          </a:xfrm>
        </p:spPr>
        <p:txBody>
          <a:bodyPr anchor="b">
            <a:normAutofit/>
          </a:bodyPr>
          <a:lstStyle/>
          <a:p>
            <a:r>
              <a:rPr lang="en-SG" dirty="0" err="1"/>
              <a:t>Cont</a:t>
            </a:r>
            <a:r>
              <a:rPr lang="en-SG" dirty="0"/>
              <a:t>…</a:t>
            </a:r>
          </a:p>
        </p:txBody>
      </p:sp>
      <p:sp>
        <p:nvSpPr>
          <p:cNvPr id="3" name="Content Placeholder 2">
            <a:extLst>
              <a:ext uri="{FF2B5EF4-FFF2-40B4-BE49-F238E27FC236}">
                <a16:creationId xmlns:a16="http://schemas.microsoft.com/office/drawing/2014/main" id="{D75A8FE4-62C1-A317-C605-77275693BD92}"/>
              </a:ext>
            </a:extLst>
          </p:cNvPr>
          <p:cNvSpPr>
            <a:spLocks noGrp="1"/>
          </p:cNvSpPr>
          <p:nvPr>
            <p:ph idx="1"/>
          </p:nvPr>
        </p:nvSpPr>
        <p:spPr>
          <a:xfrm>
            <a:off x="4965431" y="2438400"/>
            <a:ext cx="6586489" cy="3785419"/>
          </a:xfrm>
        </p:spPr>
        <p:txBody>
          <a:bodyPr>
            <a:normAutofit/>
          </a:bodyPr>
          <a:lstStyle/>
          <a:p>
            <a:r>
              <a:rPr lang="en-SG" sz="2000" dirty="0"/>
              <a:t>The top of the distributed system stack is represented by the applications and services designed and developed to use the middleware. </a:t>
            </a:r>
          </a:p>
          <a:p>
            <a:r>
              <a:rPr lang="en-SG" sz="2000" dirty="0"/>
              <a:t>These can serve several purposes and often expose their features in the form of graphical user interfaces (GUIs) accessible locally or through the Internet via a Web browser</a:t>
            </a:r>
          </a:p>
        </p:txBody>
      </p:sp>
      <p:pic>
        <p:nvPicPr>
          <p:cNvPr id="7" name="Picture 6" descr="Mobile device with apps">
            <a:extLst>
              <a:ext uri="{FF2B5EF4-FFF2-40B4-BE49-F238E27FC236}">
                <a16:creationId xmlns:a16="http://schemas.microsoft.com/office/drawing/2014/main" id="{C6BA94A8-F07F-2223-EE8E-2CF87A95DAB6}"/>
              </a:ext>
            </a:extLst>
          </p:cNvPr>
          <p:cNvPicPr>
            <a:picLocks noChangeAspect="1"/>
          </p:cNvPicPr>
          <p:nvPr/>
        </p:nvPicPr>
        <p:blipFill rotWithShape="1">
          <a:blip r:embed="rId2"/>
          <a:srcRect l="50775" r="11204"/>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A6BA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868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646B-F371-F699-1BC9-26D339EC9B59}"/>
              </a:ext>
            </a:extLst>
          </p:cNvPr>
          <p:cNvSpPr>
            <a:spLocks noGrp="1"/>
          </p:cNvSpPr>
          <p:nvPr>
            <p:ph type="title"/>
          </p:nvPr>
        </p:nvSpPr>
        <p:spPr/>
        <p:txBody>
          <a:bodyPr/>
          <a:lstStyle/>
          <a:p>
            <a:r>
              <a:rPr lang="en-SG" dirty="0"/>
              <a:t>Architectural styles for distributed computing</a:t>
            </a:r>
          </a:p>
        </p:txBody>
      </p:sp>
      <p:sp>
        <p:nvSpPr>
          <p:cNvPr id="3" name="Content Placeholder 2">
            <a:extLst>
              <a:ext uri="{FF2B5EF4-FFF2-40B4-BE49-F238E27FC236}">
                <a16:creationId xmlns:a16="http://schemas.microsoft.com/office/drawing/2014/main" id="{05328681-E72E-005E-B5B2-26F2F01F8964}"/>
              </a:ext>
            </a:extLst>
          </p:cNvPr>
          <p:cNvSpPr>
            <a:spLocks noGrp="1"/>
          </p:cNvSpPr>
          <p:nvPr>
            <p:ph idx="1"/>
          </p:nvPr>
        </p:nvSpPr>
        <p:spPr/>
        <p:txBody>
          <a:bodyPr>
            <a:normAutofit fontScale="85000" lnSpcReduction="20000"/>
          </a:bodyPr>
          <a:lstStyle/>
          <a:p>
            <a:r>
              <a:rPr lang="en-SG" dirty="0"/>
              <a:t>Although a distributed system comprises the interaction of several layers, the </a:t>
            </a:r>
            <a:r>
              <a:rPr lang="en-SG" b="1" dirty="0"/>
              <a:t>middleware layer </a:t>
            </a:r>
            <a:r>
              <a:rPr lang="en-SG" dirty="0"/>
              <a:t>is the one that enables distributed computing, because it provides a coherent and uniform runtime environment for applications.</a:t>
            </a:r>
          </a:p>
          <a:p>
            <a:r>
              <a:rPr lang="en-SG" dirty="0"/>
              <a:t> There are many different ways to organize the components of distributed systems.</a:t>
            </a:r>
          </a:p>
          <a:p>
            <a:r>
              <a:rPr lang="en-SG" dirty="0"/>
              <a:t>The interactions among these components and their responsibilities defines the architecture</a:t>
            </a:r>
          </a:p>
          <a:p>
            <a:r>
              <a:rPr kumimoji="0" lang="en-US" sz="2800" b="0" i="0" u="none" strike="noStrike" cap="none" normalizeH="0" baseline="0" dirty="0">
                <a:ln>
                  <a:noFill/>
                </a:ln>
                <a:solidFill>
                  <a:schemeClr val="tx1"/>
                </a:solidFill>
                <a:effectLst/>
                <a:latin typeface="Arial" charset="0"/>
                <a:ea typeface="宋体" pitchFamily="2" charset="-122"/>
                <a:cs typeface="Arial" charset="0"/>
              </a:rPr>
              <a:t>An </a:t>
            </a:r>
            <a:r>
              <a:rPr kumimoji="0" lang="en-US" sz="2800" b="0" i="0" u="none" strike="noStrike" cap="none" normalizeH="0" baseline="0" dirty="0">
                <a:ln>
                  <a:noFill/>
                </a:ln>
                <a:solidFill>
                  <a:srgbClr val="CC0099"/>
                </a:solidFill>
                <a:effectLst/>
                <a:latin typeface="Arial" charset="0"/>
                <a:ea typeface="宋体" pitchFamily="2" charset="-122"/>
                <a:cs typeface="Arial" charset="0"/>
              </a:rPr>
              <a:t>architectural model</a:t>
            </a:r>
            <a:r>
              <a:rPr kumimoji="0" lang="en-US" sz="2800" b="0" i="0" u="none" strike="noStrike" cap="none" normalizeH="0" baseline="0" dirty="0">
                <a:ln>
                  <a:noFill/>
                </a:ln>
                <a:solidFill>
                  <a:schemeClr val="tx1"/>
                </a:solidFill>
                <a:effectLst/>
                <a:latin typeface="Arial" charset="0"/>
                <a:ea typeface="宋体" pitchFamily="2" charset="-122"/>
                <a:cs typeface="Arial" charset="0"/>
              </a:rPr>
              <a:t> of a distributed system is concerned with the placement of its parts and the relationships between them.</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Examples include:</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CC0099"/>
                </a:solidFill>
                <a:effectLst/>
                <a:latin typeface="Arial" charset="0"/>
                <a:ea typeface="宋体" pitchFamily="2" charset="-122"/>
                <a:cs typeface="Arial" charset="0"/>
              </a:rPr>
              <a:t>Client-Server model</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CC0099"/>
                </a:solidFill>
                <a:effectLst/>
                <a:latin typeface="Arial" charset="0"/>
                <a:ea typeface="宋体" pitchFamily="2" charset="-122"/>
                <a:cs typeface="Arial" charset="0"/>
              </a:rPr>
              <a:t>Peer-to-Peer model</a:t>
            </a:r>
          </a:p>
          <a:p>
            <a:r>
              <a:rPr kumimoji="0" lang="en-US" sz="2800" b="0" i="0" u="none" strike="noStrike" cap="none" normalizeH="0" baseline="0" dirty="0">
                <a:ln>
                  <a:noFill/>
                </a:ln>
                <a:solidFill>
                  <a:schemeClr val="tx1"/>
                </a:solidFill>
                <a:effectLst/>
                <a:latin typeface="Arial" charset="0"/>
                <a:ea typeface="宋体" pitchFamily="2" charset="-122"/>
                <a:cs typeface="Arial" charset="0"/>
              </a:rPr>
              <a:t> </a:t>
            </a:r>
          </a:p>
          <a:p>
            <a:endParaRPr lang="en-SG" dirty="0"/>
          </a:p>
        </p:txBody>
      </p:sp>
    </p:spTree>
    <p:extLst>
      <p:ext uri="{BB962C8B-B14F-4D97-AF65-F5344CB8AC3E}">
        <p14:creationId xmlns:p14="http://schemas.microsoft.com/office/powerpoint/2010/main" val="2576877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1E74-39B8-955A-58A2-145A4DD0CFB2}"/>
              </a:ext>
            </a:extLst>
          </p:cNvPr>
          <p:cNvSpPr>
            <a:spLocks noGrp="1"/>
          </p:cNvSpPr>
          <p:nvPr>
            <p:ph type="title"/>
          </p:nvPr>
        </p:nvSpPr>
        <p:spPr/>
        <p:txBody>
          <a:bodyPr/>
          <a:lstStyle/>
          <a:p>
            <a:r>
              <a:rPr lang="en-SG" dirty="0" err="1"/>
              <a:t>Cont</a:t>
            </a:r>
            <a:r>
              <a:rPr lang="en-SG" dirty="0"/>
              <a:t>…</a:t>
            </a:r>
          </a:p>
        </p:txBody>
      </p:sp>
      <p:sp>
        <p:nvSpPr>
          <p:cNvPr id="3" name="Content Placeholder 2">
            <a:extLst>
              <a:ext uri="{FF2B5EF4-FFF2-40B4-BE49-F238E27FC236}">
                <a16:creationId xmlns:a16="http://schemas.microsoft.com/office/drawing/2014/main" id="{1DE16CF8-4E91-E32A-7AEF-5F70CDF6B709}"/>
              </a:ext>
            </a:extLst>
          </p:cNvPr>
          <p:cNvSpPr>
            <a:spLocks noGrp="1"/>
          </p:cNvSpPr>
          <p:nvPr>
            <p:ph idx="1"/>
          </p:nvPr>
        </p:nvSpPr>
        <p:spPr/>
        <p: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The client-server model can be modified by:</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The partition of data or replication at </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     cooperative servers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The caching of data by proxy servers and</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     clients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The use of mobile code and mobile agents</a:t>
            </a:r>
          </a:p>
          <a:p>
            <a:endParaRPr lang="en-SG" dirty="0"/>
          </a:p>
        </p:txBody>
      </p:sp>
    </p:spTree>
    <p:extLst>
      <p:ext uri="{BB962C8B-B14F-4D97-AF65-F5344CB8AC3E}">
        <p14:creationId xmlns:p14="http://schemas.microsoft.com/office/powerpoint/2010/main" val="2982506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2FBC-5433-1E47-331C-521816C03807}"/>
              </a:ext>
            </a:extLst>
          </p:cNvPr>
          <p:cNvSpPr>
            <a:spLocks noGrp="1"/>
          </p:cNvSpPr>
          <p:nvPr>
            <p:ph type="title"/>
          </p:nvPr>
        </p:nvSpPr>
        <p:spPr>
          <a:xfrm>
            <a:off x="4965430" y="629268"/>
            <a:ext cx="6586491" cy="1286160"/>
          </a:xfrm>
        </p:spPr>
        <p:txBody>
          <a:bodyPr anchor="b">
            <a:normAutofit/>
          </a:bodyPr>
          <a:lstStyle/>
          <a:p>
            <a:r>
              <a:rPr lang="en-SG" dirty="0" err="1"/>
              <a:t>Cont</a:t>
            </a:r>
            <a:r>
              <a:rPr lang="en-SG" dirty="0"/>
              <a:t>…</a:t>
            </a:r>
          </a:p>
        </p:txBody>
      </p:sp>
      <p:sp>
        <p:nvSpPr>
          <p:cNvPr id="3" name="Content Placeholder 2">
            <a:extLst>
              <a:ext uri="{FF2B5EF4-FFF2-40B4-BE49-F238E27FC236}">
                <a16:creationId xmlns:a16="http://schemas.microsoft.com/office/drawing/2014/main" id="{64484E83-BAB4-114F-3A3C-E386AAD08733}"/>
              </a:ext>
            </a:extLst>
          </p:cNvPr>
          <p:cNvSpPr>
            <a:spLocks noGrp="1"/>
          </p:cNvSpPr>
          <p:nvPr>
            <p:ph idx="1"/>
          </p:nvPr>
        </p:nvSpPr>
        <p:spPr>
          <a:xfrm>
            <a:off x="4965431" y="2438400"/>
            <a:ext cx="6586489" cy="3785419"/>
          </a:xfrm>
        </p:spPr>
        <p:txBody>
          <a:bodyPr>
            <a:normAutofit/>
          </a:bodyPr>
          <a:lstStyle/>
          <a:p>
            <a:pPr marL="914400" marR="0" lvl="1" indent="0" defTabSz="914400" rtl="0" eaLnBrk="1" fontAlgn="base" latinLnBrk="0" hangingPunct="1">
              <a:spcBef>
                <a:spcPct val="20000"/>
              </a:spcBef>
              <a:spcAft>
                <a:spcPct val="0"/>
              </a:spcAft>
              <a:buClrTx/>
              <a:buSzTx/>
              <a:buNone/>
              <a:tabLst>
                <a:tab pos="969963" algn="l"/>
                <a:tab pos="1082675" algn="l"/>
                <a:tab pos="1485900" algn="l"/>
                <a:tab pos="1600200" algn="l"/>
              </a:tabLst>
            </a:pPr>
            <a:r>
              <a:rPr kumimoji="0" lang="en-US" sz="2000" b="0" i="0" u="none" strike="noStrike" cap="none" normalizeH="0" baseline="0" dirty="0">
                <a:ln>
                  <a:noFill/>
                </a:ln>
                <a:effectLst/>
                <a:latin typeface="Arial" charset="0"/>
                <a:cs typeface="Arial" charset="0"/>
              </a:rPr>
              <a:t>Major concerns in the architectural models are to make the system:</a:t>
            </a:r>
          </a:p>
          <a:p>
            <a:pPr marL="2057400" marR="0" lvl="2" indent="-342900" defTabSz="914400" rtl="0" eaLnBrk="1" fontAlgn="base" latinLnBrk="0" hangingPunct="1">
              <a:spcBef>
                <a:spcPct val="20000"/>
              </a:spcBef>
              <a:spcAft>
                <a:spcPct val="0"/>
              </a:spcAft>
              <a:buClrTx/>
              <a:buSzTx/>
              <a:buFont typeface="Wingdings" pitchFamily="2" charset="2"/>
              <a:buChar char="v"/>
              <a:tabLst>
                <a:tab pos="969963" algn="l"/>
                <a:tab pos="1082675" algn="l"/>
                <a:tab pos="1485900" algn="l"/>
                <a:tab pos="1600200" algn="l"/>
              </a:tabLst>
            </a:pPr>
            <a:r>
              <a:rPr kumimoji="0" lang="en-US" b="0" i="0" u="none" strike="noStrike" cap="none" normalizeH="0" baseline="0" dirty="0">
                <a:ln>
                  <a:noFill/>
                </a:ln>
                <a:effectLst/>
                <a:latin typeface="Arial" charset="0"/>
                <a:cs typeface="Arial" charset="0"/>
              </a:rPr>
              <a:t>Reliable</a:t>
            </a:r>
          </a:p>
          <a:p>
            <a:pPr marL="2057400" marR="0" lvl="2" indent="-342900" defTabSz="914400" rtl="0" eaLnBrk="1" fontAlgn="base" latinLnBrk="0" hangingPunct="1">
              <a:spcBef>
                <a:spcPct val="20000"/>
              </a:spcBef>
              <a:spcAft>
                <a:spcPct val="0"/>
              </a:spcAft>
              <a:buClrTx/>
              <a:buSzTx/>
              <a:buFont typeface="Wingdings" pitchFamily="2" charset="2"/>
              <a:buChar char="v"/>
              <a:tabLst>
                <a:tab pos="969963" algn="l"/>
                <a:tab pos="1082675" algn="l"/>
                <a:tab pos="1485900" algn="l"/>
                <a:tab pos="1600200" algn="l"/>
              </a:tabLst>
            </a:pPr>
            <a:r>
              <a:rPr kumimoji="0" lang="en-US" b="0" i="0" u="none" strike="noStrike" cap="none" normalizeH="0" baseline="0" dirty="0">
                <a:ln>
                  <a:noFill/>
                </a:ln>
                <a:effectLst/>
                <a:latin typeface="Arial" charset="0"/>
                <a:cs typeface="Arial" charset="0"/>
              </a:rPr>
              <a:t>Manageable</a:t>
            </a:r>
          </a:p>
          <a:p>
            <a:pPr marL="2057400" marR="0" lvl="2" indent="-342900" defTabSz="914400" rtl="0" eaLnBrk="1" fontAlgn="base" latinLnBrk="0" hangingPunct="1">
              <a:spcBef>
                <a:spcPct val="20000"/>
              </a:spcBef>
              <a:spcAft>
                <a:spcPct val="0"/>
              </a:spcAft>
              <a:buClrTx/>
              <a:buSzTx/>
              <a:buFont typeface="Wingdings" pitchFamily="2" charset="2"/>
              <a:buChar char="v"/>
              <a:tabLst>
                <a:tab pos="969963" algn="l"/>
                <a:tab pos="1082675" algn="l"/>
                <a:tab pos="1485900" algn="l"/>
                <a:tab pos="1600200" algn="l"/>
              </a:tabLst>
            </a:pPr>
            <a:r>
              <a:rPr kumimoji="0" lang="en-US" b="0" i="0" u="none" strike="noStrike" cap="none" normalizeH="0" baseline="0" dirty="0">
                <a:ln>
                  <a:noFill/>
                </a:ln>
                <a:effectLst/>
                <a:latin typeface="Arial" charset="0"/>
                <a:cs typeface="Arial" charset="0"/>
              </a:rPr>
              <a:t>Adaptable</a:t>
            </a:r>
          </a:p>
          <a:p>
            <a:pPr marL="2057400" marR="0" lvl="2" indent="-342900" defTabSz="914400" rtl="0" eaLnBrk="1" fontAlgn="base" latinLnBrk="0" hangingPunct="1">
              <a:spcBef>
                <a:spcPct val="20000"/>
              </a:spcBef>
              <a:spcAft>
                <a:spcPct val="0"/>
              </a:spcAft>
              <a:buClrTx/>
              <a:buSzTx/>
              <a:buFont typeface="Wingdings" pitchFamily="2" charset="2"/>
              <a:buChar char="v"/>
              <a:tabLst>
                <a:tab pos="969963" algn="l"/>
                <a:tab pos="1082675" algn="l"/>
                <a:tab pos="1485900" algn="l"/>
                <a:tab pos="1600200" algn="l"/>
              </a:tabLst>
            </a:pPr>
            <a:r>
              <a:rPr kumimoji="0" lang="en-US" b="0" i="0" u="none" strike="noStrike" cap="none" normalizeH="0" baseline="0" dirty="0">
                <a:ln>
                  <a:noFill/>
                </a:ln>
                <a:effectLst/>
                <a:latin typeface="Arial" charset="0"/>
                <a:cs typeface="Arial" charset="0"/>
              </a:rPr>
              <a:t>Cost-effective</a:t>
            </a:r>
          </a:p>
          <a:p>
            <a:endParaRPr lang="en-SG" sz="2000" dirty="0"/>
          </a:p>
          <a:p>
            <a:r>
              <a:rPr lang="en-SG" sz="2000" dirty="0"/>
              <a:t>We organize the architectural styles into two major classes: </a:t>
            </a:r>
          </a:p>
          <a:p>
            <a:pPr marL="0" indent="0">
              <a:buNone/>
            </a:pPr>
            <a:r>
              <a:rPr lang="en-SG" sz="2000" dirty="0"/>
              <a:t>• </a:t>
            </a:r>
            <a:r>
              <a:rPr lang="en-SG" sz="2000" b="1" dirty="0"/>
              <a:t>Software architectural styles</a:t>
            </a:r>
          </a:p>
          <a:p>
            <a:pPr marL="0" indent="0">
              <a:buNone/>
            </a:pPr>
            <a:r>
              <a:rPr lang="en-SG" sz="2000" dirty="0"/>
              <a:t> • </a:t>
            </a:r>
            <a:r>
              <a:rPr lang="en-SG" sz="2000" b="1" dirty="0"/>
              <a:t>System architectural styles</a:t>
            </a:r>
          </a:p>
        </p:txBody>
      </p:sp>
      <p:pic>
        <p:nvPicPr>
          <p:cNvPr id="5" name="Picture 4" descr="Pens and rulers">
            <a:extLst>
              <a:ext uri="{FF2B5EF4-FFF2-40B4-BE49-F238E27FC236}">
                <a16:creationId xmlns:a16="http://schemas.microsoft.com/office/drawing/2014/main" id="{B7E9AC95-09DB-A10F-5562-7A1850F5C28D}"/>
              </a:ext>
            </a:extLst>
          </p:cNvPr>
          <p:cNvPicPr>
            <a:picLocks noChangeAspect="1"/>
          </p:cNvPicPr>
          <p:nvPr/>
        </p:nvPicPr>
        <p:blipFill rotWithShape="1">
          <a:blip r:embed="rId2"/>
          <a:srcRect l="24205" r="3067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95B4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997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C9AA-75D6-7275-F64D-633EE4ED9D2F}"/>
              </a:ext>
            </a:extLst>
          </p:cNvPr>
          <p:cNvSpPr>
            <a:spLocks noGrp="1"/>
          </p:cNvSpPr>
          <p:nvPr>
            <p:ph type="title"/>
          </p:nvPr>
        </p:nvSpPr>
        <p:spPr/>
        <p:txBody>
          <a:bodyPr/>
          <a:lstStyle/>
          <a:p>
            <a:r>
              <a:rPr lang="en-SG" dirty="0"/>
              <a:t>Component and Connectors</a:t>
            </a:r>
          </a:p>
        </p:txBody>
      </p:sp>
      <p:sp>
        <p:nvSpPr>
          <p:cNvPr id="3" name="Content Placeholder 2">
            <a:extLst>
              <a:ext uri="{FF2B5EF4-FFF2-40B4-BE49-F238E27FC236}">
                <a16:creationId xmlns:a16="http://schemas.microsoft.com/office/drawing/2014/main" id="{25E22509-9B07-838B-C044-E205E3FF8D2C}"/>
              </a:ext>
            </a:extLst>
          </p:cNvPr>
          <p:cNvSpPr>
            <a:spLocks noGrp="1"/>
          </p:cNvSpPr>
          <p:nvPr>
            <p:ph idx="1"/>
          </p:nvPr>
        </p:nvSpPr>
        <p:spPr/>
        <p:txBody>
          <a:bodyPr/>
          <a:lstStyle/>
          <a:p>
            <a:r>
              <a:rPr lang="en-SG" dirty="0"/>
              <a:t>A </a:t>
            </a:r>
            <a:r>
              <a:rPr lang="en-SG" b="1" dirty="0"/>
              <a:t>component</a:t>
            </a:r>
            <a:r>
              <a:rPr lang="en-SG" dirty="0"/>
              <a:t> represents a unit of software that encapsulates a function or a feature of the system. </a:t>
            </a:r>
          </a:p>
          <a:p>
            <a:pPr lvl="1"/>
            <a:r>
              <a:rPr lang="en-SG" dirty="0"/>
              <a:t>Examples of components can be programs, objects, processes, pipes, and filters. </a:t>
            </a:r>
          </a:p>
          <a:p>
            <a:r>
              <a:rPr lang="en-SG" dirty="0"/>
              <a:t>A </a:t>
            </a:r>
            <a:r>
              <a:rPr lang="en-SG" b="1" dirty="0"/>
              <a:t>connector</a:t>
            </a:r>
            <a:r>
              <a:rPr lang="en-SG" dirty="0"/>
              <a:t> is a communication mechanism that allows cooperation and coordination among components.</a:t>
            </a:r>
          </a:p>
          <a:p>
            <a:r>
              <a:rPr lang="en-SG" dirty="0"/>
              <a:t>  Connectors are not encapsulated in a single entity, but they are implemented in a distributed manner over many system components</a:t>
            </a:r>
          </a:p>
        </p:txBody>
      </p:sp>
    </p:spTree>
    <p:extLst>
      <p:ext uri="{BB962C8B-B14F-4D97-AF65-F5344CB8AC3E}">
        <p14:creationId xmlns:p14="http://schemas.microsoft.com/office/powerpoint/2010/main" val="246952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What Are Distributed Systems? Architecture Types, Key Components, and  Examples | Spiceworks Tech">
            <a:extLst>
              <a:ext uri="{FF2B5EF4-FFF2-40B4-BE49-F238E27FC236}">
                <a16:creationId xmlns:a16="http://schemas.microsoft.com/office/drawing/2014/main" id="{65D2B3BB-C9F6-F71B-2A0F-1A87D22D87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10466" y="643466"/>
            <a:ext cx="5571067"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44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96B6-45A7-CE18-D023-ABF3201F90D6}"/>
              </a:ext>
            </a:extLst>
          </p:cNvPr>
          <p:cNvSpPr>
            <a:spLocks noGrp="1"/>
          </p:cNvSpPr>
          <p:nvPr>
            <p:ph type="title"/>
          </p:nvPr>
        </p:nvSpPr>
        <p:spPr/>
        <p:txBody>
          <a:bodyPr/>
          <a:lstStyle/>
          <a:p>
            <a:r>
              <a:rPr lang="en-SG" dirty="0"/>
              <a:t>Parallel Vs Distributed Computing(Cont..)</a:t>
            </a:r>
          </a:p>
        </p:txBody>
      </p:sp>
      <p:sp>
        <p:nvSpPr>
          <p:cNvPr id="3" name="Content Placeholder 2">
            <a:extLst>
              <a:ext uri="{FF2B5EF4-FFF2-40B4-BE49-F238E27FC236}">
                <a16:creationId xmlns:a16="http://schemas.microsoft.com/office/drawing/2014/main" id="{058D6A13-DEAD-DEBC-7BC1-36B9E5E76AD9}"/>
              </a:ext>
            </a:extLst>
          </p:cNvPr>
          <p:cNvSpPr>
            <a:spLocks noGrp="1"/>
          </p:cNvSpPr>
          <p:nvPr>
            <p:ph idx="1"/>
          </p:nvPr>
        </p:nvSpPr>
        <p:spPr/>
        <p:txBody>
          <a:bodyPr>
            <a:normAutofit lnSpcReduction="10000"/>
          </a:bodyPr>
          <a:lstStyle/>
          <a:p>
            <a:r>
              <a:rPr lang="en-SG" dirty="0"/>
              <a:t>Originally we considered parallel systems only those architectures that featured multiple processors sharing the same physical memory and that were considered a single computer.</a:t>
            </a:r>
          </a:p>
          <a:p>
            <a:r>
              <a:rPr lang="en-SG" dirty="0"/>
              <a:t>Over time, these restrictions have been relaxed, and parallel systems now include all architectures that are based on the concept of shared memory, whether this is physically present or created with the support of libraries, specific hardware, and a highly efficient networking infrastructure. </a:t>
            </a:r>
          </a:p>
          <a:p>
            <a:r>
              <a:rPr lang="en-SG" dirty="0"/>
              <a:t>For example, a cluster of which the nodes are connected through an InfiniBand network and configured with a distributed shared memory system can be considered a parallel system</a:t>
            </a:r>
          </a:p>
          <a:p>
            <a:endParaRPr lang="en-SG" dirty="0"/>
          </a:p>
        </p:txBody>
      </p:sp>
    </p:spTree>
    <p:extLst>
      <p:ext uri="{BB962C8B-B14F-4D97-AF65-F5344CB8AC3E}">
        <p14:creationId xmlns:p14="http://schemas.microsoft.com/office/powerpoint/2010/main" val="2978218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91763D-26CF-E843-6B32-02C47E880960}"/>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600" kern="1200">
                <a:solidFill>
                  <a:schemeClr val="tx1"/>
                </a:solidFill>
                <a:latin typeface="+mj-lt"/>
                <a:ea typeface="+mj-ea"/>
                <a:cs typeface="+mj-cs"/>
              </a:rPr>
              <a:t>Software architectural styles</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21FAAD-5E12-36BB-4AF5-73F7C9E3B8BB}"/>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1900" dirty="0"/>
              <a:t>Software architectural styles are based on the logical arrangement of software components.</a:t>
            </a:r>
          </a:p>
          <a:p>
            <a:r>
              <a:rPr lang="en-US" sz="1900" dirty="0"/>
              <a:t> They are helpful because they provide an intuitive view of the whole system, despite its physical deployment. </a:t>
            </a:r>
          </a:p>
          <a:p>
            <a:r>
              <a:rPr lang="en-US" sz="1900" dirty="0"/>
              <a:t>According to </a:t>
            </a:r>
            <a:r>
              <a:rPr lang="en-US" sz="1900" dirty="0" err="1"/>
              <a:t>Garlan</a:t>
            </a:r>
            <a:r>
              <a:rPr lang="en-US" sz="1900" dirty="0"/>
              <a:t> and Shaw [105], architectural styles are classified as shown in Table 2.2.</a:t>
            </a:r>
          </a:p>
        </p:txBody>
      </p:sp>
      <p:pic>
        <p:nvPicPr>
          <p:cNvPr id="6" name="Content Placeholder 5">
            <a:extLst>
              <a:ext uri="{FF2B5EF4-FFF2-40B4-BE49-F238E27FC236}">
                <a16:creationId xmlns:a16="http://schemas.microsoft.com/office/drawing/2014/main" id="{F043D2C9-8B83-204F-4F0A-5ED29D953CD4}"/>
              </a:ext>
            </a:extLst>
          </p:cNvPr>
          <p:cNvPicPr>
            <a:picLocks noGrp="1" noChangeAspect="1"/>
          </p:cNvPicPr>
          <p:nvPr>
            <p:ph sz="half" idx="2"/>
          </p:nvPr>
        </p:nvPicPr>
        <p:blipFill>
          <a:blip r:embed="rId2"/>
          <a:stretch>
            <a:fillRect/>
          </a:stretch>
        </p:blipFill>
        <p:spPr>
          <a:xfrm>
            <a:off x="6099048" y="2303088"/>
            <a:ext cx="5458968" cy="3642544"/>
          </a:xfrm>
          <a:prstGeom prst="rect">
            <a:avLst/>
          </a:prstGeom>
        </p:spPr>
      </p:pic>
    </p:spTree>
    <p:extLst>
      <p:ext uri="{BB962C8B-B14F-4D97-AF65-F5344CB8AC3E}">
        <p14:creationId xmlns:p14="http://schemas.microsoft.com/office/powerpoint/2010/main" val="1103255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9033-088E-2A9F-B7CB-574E300F6CED}"/>
              </a:ext>
            </a:extLst>
          </p:cNvPr>
          <p:cNvSpPr>
            <a:spLocks noGrp="1"/>
          </p:cNvSpPr>
          <p:nvPr>
            <p:ph type="title"/>
          </p:nvPr>
        </p:nvSpPr>
        <p:spPr/>
        <p:txBody>
          <a:bodyPr/>
          <a:lstStyle/>
          <a:p>
            <a:r>
              <a:rPr lang="en-SG" dirty="0"/>
              <a:t>Data </a:t>
            </a:r>
            <a:r>
              <a:rPr lang="en-SG" dirty="0" err="1"/>
              <a:t>centered</a:t>
            </a:r>
            <a:r>
              <a:rPr lang="en-SG" dirty="0"/>
              <a:t> architectures</a:t>
            </a:r>
          </a:p>
        </p:txBody>
      </p:sp>
      <p:sp>
        <p:nvSpPr>
          <p:cNvPr id="3" name="Content Placeholder 2">
            <a:extLst>
              <a:ext uri="{FF2B5EF4-FFF2-40B4-BE49-F238E27FC236}">
                <a16:creationId xmlns:a16="http://schemas.microsoft.com/office/drawing/2014/main" id="{BF04D75F-3613-40EF-7465-1F685A061C38}"/>
              </a:ext>
            </a:extLst>
          </p:cNvPr>
          <p:cNvSpPr>
            <a:spLocks noGrp="1"/>
          </p:cNvSpPr>
          <p:nvPr>
            <p:ph idx="1"/>
          </p:nvPr>
        </p:nvSpPr>
        <p:spPr/>
        <p:txBody>
          <a:bodyPr>
            <a:normAutofit fontScale="92500" lnSpcReduction="20000"/>
          </a:bodyPr>
          <a:lstStyle/>
          <a:p>
            <a:r>
              <a:rPr lang="en-SG" dirty="0"/>
              <a:t>These architectures identify the data as the fundamental element of the software system, and access to shared data is the core characteristic of the data-</a:t>
            </a:r>
            <a:r>
              <a:rPr lang="en-SG" dirty="0" err="1"/>
              <a:t>centered</a:t>
            </a:r>
            <a:r>
              <a:rPr lang="en-SG" dirty="0"/>
              <a:t> architectures. </a:t>
            </a:r>
          </a:p>
          <a:p>
            <a:r>
              <a:rPr lang="en-SG" dirty="0"/>
              <a:t>Therefore, especially within the context of distributed and parallel computing systems, </a:t>
            </a:r>
            <a:r>
              <a:rPr lang="en-SG" dirty="0">
                <a:solidFill>
                  <a:srgbClr val="FF0000"/>
                </a:solidFill>
              </a:rPr>
              <a:t>integrity of data</a:t>
            </a:r>
            <a:r>
              <a:rPr lang="en-SG" dirty="0"/>
              <a:t> is the overall goal for such systems.</a:t>
            </a:r>
          </a:p>
          <a:p>
            <a:r>
              <a:rPr lang="en-SG" dirty="0"/>
              <a:t> The </a:t>
            </a:r>
            <a:r>
              <a:rPr lang="en-SG" b="1" dirty="0"/>
              <a:t>repository architectural style</a:t>
            </a:r>
            <a:r>
              <a:rPr lang="en-SG" dirty="0"/>
              <a:t> is the most relevant reference model in this category.</a:t>
            </a:r>
          </a:p>
          <a:p>
            <a:r>
              <a:rPr lang="en-SG" dirty="0"/>
              <a:t>It is characterized by two main components: </a:t>
            </a:r>
          </a:p>
          <a:p>
            <a:pPr lvl="1"/>
            <a:r>
              <a:rPr lang="en-SG" b="1" dirty="0"/>
              <a:t>the central data structure</a:t>
            </a:r>
            <a:r>
              <a:rPr lang="en-SG" dirty="0"/>
              <a:t>, which represents the current state of the system, </a:t>
            </a:r>
          </a:p>
          <a:p>
            <a:pPr lvl="1"/>
            <a:r>
              <a:rPr lang="en-SG" dirty="0"/>
              <a:t>and </a:t>
            </a:r>
            <a:r>
              <a:rPr lang="en-SG" b="1" dirty="0"/>
              <a:t>a collection of independent components</a:t>
            </a:r>
            <a:r>
              <a:rPr lang="en-SG" dirty="0"/>
              <a:t>, which operate on the central data. </a:t>
            </a:r>
          </a:p>
          <a:p>
            <a:r>
              <a:rPr lang="en-SG" dirty="0"/>
              <a:t>The ways in which the independent components interact with the central data structure can be very heterogeneous.</a:t>
            </a:r>
          </a:p>
        </p:txBody>
      </p:sp>
    </p:spTree>
    <p:extLst>
      <p:ext uri="{BB962C8B-B14F-4D97-AF65-F5344CB8AC3E}">
        <p14:creationId xmlns:p14="http://schemas.microsoft.com/office/powerpoint/2010/main" val="444626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Data-Centered Architecture">
            <a:extLst>
              <a:ext uri="{FF2B5EF4-FFF2-40B4-BE49-F238E27FC236}">
                <a16:creationId xmlns:a16="http://schemas.microsoft.com/office/drawing/2014/main" id="{86EA8E6E-A145-AF97-3DFB-EADD458739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89396" y="643466"/>
            <a:ext cx="10413207"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356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63A7-41D2-9FB3-4C3C-5DD19EBE5EE7}"/>
              </a:ext>
            </a:extLst>
          </p:cNvPr>
          <p:cNvSpPr>
            <a:spLocks noGrp="1"/>
          </p:cNvSpPr>
          <p:nvPr>
            <p:ph type="title"/>
          </p:nvPr>
        </p:nvSpPr>
        <p:spPr/>
        <p:txBody>
          <a:bodyPr/>
          <a:lstStyle/>
          <a:p>
            <a:r>
              <a:rPr lang="en-SG" dirty="0"/>
              <a:t>Data-flow architectures</a:t>
            </a:r>
          </a:p>
        </p:txBody>
      </p:sp>
      <p:sp>
        <p:nvSpPr>
          <p:cNvPr id="3" name="Content Placeholder 2">
            <a:extLst>
              <a:ext uri="{FF2B5EF4-FFF2-40B4-BE49-F238E27FC236}">
                <a16:creationId xmlns:a16="http://schemas.microsoft.com/office/drawing/2014/main" id="{E6AF1DCC-8BB1-B2F8-6F27-14817CA64178}"/>
              </a:ext>
            </a:extLst>
          </p:cNvPr>
          <p:cNvSpPr>
            <a:spLocks noGrp="1"/>
          </p:cNvSpPr>
          <p:nvPr>
            <p:ph idx="1"/>
          </p:nvPr>
        </p:nvSpPr>
        <p:spPr/>
        <p:txBody>
          <a:bodyPr>
            <a:normAutofit/>
          </a:bodyPr>
          <a:lstStyle/>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Data Flow Architecture is transformed input data by a series of computational or manipulative components into output data.</a:t>
            </a:r>
          </a:p>
          <a:p>
            <a:r>
              <a:rPr lang="en-SG" dirty="0"/>
              <a:t>With respect to the data-</a:t>
            </a:r>
            <a:r>
              <a:rPr lang="en-SG" dirty="0" err="1"/>
              <a:t>centered</a:t>
            </a:r>
            <a:r>
              <a:rPr lang="en-SG" dirty="0"/>
              <a:t> styles, in which the access to data is the core feature, data-flow styles explicitly incorporate the pattern of data flow, since their design is determined by an orderly motion of data from component to component, which is the form of communication between them.</a:t>
            </a:r>
          </a:p>
          <a:p>
            <a:pPr marL="0" indent="0">
              <a:buNone/>
            </a:pPr>
            <a:endParaRPr lang="en-SG" dirty="0"/>
          </a:p>
        </p:txBody>
      </p:sp>
    </p:spTree>
    <p:extLst>
      <p:ext uri="{BB962C8B-B14F-4D97-AF65-F5344CB8AC3E}">
        <p14:creationId xmlns:p14="http://schemas.microsoft.com/office/powerpoint/2010/main" val="1389065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21C0-054B-428B-1EB9-8531D6477E47}"/>
              </a:ext>
            </a:extLst>
          </p:cNvPr>
          <p:cNvSpPr>
            <a:spLocks noGrp="1"/>
          </p:cNvSpPr>
          <p:nvPr>
            <p:ph type="title"/>
          </p:nvPr>
        </p:nvSpPr>
        <p:spPr/>
        <p:txBody>
          <a:bodyPr/>
          <a:lstStyle/>
          <a:p>
            <a:r>
              <a:rPr lang="en-SG" dirty="0"/>
              <a:t>Data-flow architectures(Cont..)</a:t>
            </a:r>
          </a:p>
        </p:txBody>
      </p:sp>
      <p:sp>
        <p:nvSpPr>
          <p:cNvPr id="3" name="Content Placeholder 2">
            <a:extLst>
              <a:ext uri="{FF2B5EF4-FFF2-40B4-BE49-F238E27FC236}">
                <a16:creationId xmlns:a16="http://schemas.microsoft.com/office/drawing/2014/main" id="{D6A80EA4-B16D-EE73-B12A-70171504B2BD}"/>
              </a:ext>
            </a:extLst>
          </p:cNvPr>
          <p:cNvSpPr>
            <a:spLocks noGrp="1"/>
          </p:cNvSpPr>
          <p:nvPr>
            <p:ph idx="1"/>
          </p:nvPr>
        </p:nvSpPr>
        <p:spPr/>
        <p:txBody>
          <a:bodyPr>
            <a:normAutofit fontScale="92500" lnSpcReduction="10000"/>
          </a:bodyPr>
          <a:lstStyle/>
          <a:p>
            <a:r>
              <a:rPr lang="en-SG" b="1" dirty="0"/>
              <a:t>Batch Sequential Style:</a:t>
            </a:r>
            <a:endParaRPr lang="en-SG" dirty="0"/>
          </a:p>
          <a:p>
            <a:pPr lvl="1"/>
            <a:r>
              <a:rPr lang="en-SG" dirty="0"/>
              <a:t>The batch sequential style is characterized by an ordered sequence of separate programs executing one after the other. </a:t>
            </a:r>
          </a:p>
          <a:p>
            <a:pPr lvl="1"/>
            <a:r>
              <a:rPr lang="en-SG" dirty="0"/>
              <a:t>These programs are chained together by providing as input for the next program the output generated by the last program after its completion, which is most likely in the form of a file.</a:t>
            </a:r>
          </a:p>
          <a:p>
            <a:pPr lvl="1"/>
            <a:r>
              <a:rPr lang="en-SG" dirty="0"/>
              <a:t> This design was very popular in the mainframe era of computing and still finds applications today.</a:t>
            </a:r>
          </a:p>
          <a:p>
            <a:pPr lvl="1"/>
            <a:r>
              <a:rPr lang="en-SG" dirty="0"/>
              <a:t> For example, many distributed applications for scientific computing are defined by jobs expressed as sequences of programs that, for example, pre-filter, </a:t>
            </a:r>
            <a:r>
              <a:rPr lang="en-SG" dirty="0" err="1"/>
              <a:t>analyze</a:t>
            </a:r>
            <a:r>
              <a:rPr lang="en-SG" dirty="0"/>
              <a:t>, and post-process data. </a:t>
            </a:r>
          </a:p>
          <a:p>
            <a:pPr lvl="1"/>
            <a:r>
              <a:rPr lang="en-US" b="0" i="0" u="none" strike="noStrike" dirty="0">
                <a:solidFill>
                  <a:srgbClr val="000000"/>
                </a:solidFill>
                <a:effectLst/>
                <a:latin typeface="Verdana" panose="020B0604030504040204" pitchFamily="34" charset="0"/>
              </a:rPr>
              <a:t>The main disadvantage of batch sequential architecture is that, it does not provide concurrency and interactive interface. It provides high latency and low throughput.</a:t>
            </a:r>
          </a:p>
          <a:p>
            <a:pPr lvl="1"/>
            <a:endParaRPr lang="en-SG" dirty="0"/>
          </a:p>
          <a:p>
            <a:pPr lvl="1"/>
            <a:endParaRPr lang="en-SG" dirty="0"/>
          </a:p>
        </p:txBody>
      </p:sp>
    </p:spTree>
    <p:extLst>
      <p:ext uri="{BB962C8B-B14F-4D97-AF65-F5344CB8AC3E}">
        <p14:creationId xmlns:p14="http://schemas.microsoft.com/office/powerpoint/2010/main" val="4179708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5652-DED4-F08D-88A4-D8BB2FE68974}"/>
              </a:ext>
            </a:extLst>
          </p:cNvPr>
          <p:cNvSpPr>
            <a:spLocks noGrp="1"/>
          </p:cNvSpPr>
          <p:nvPr>
            <p:ph type="title"/>
          </p:nvPr>
        </p:nvSpPr>
        <p:spPr/>
        <p:txBody>
          <a:bodyPr/>
          <a:lstStyle/>
          <a:p>
            <a:r>
              <a:rPr lang="en-SG" dirty="0"/>
              <a:t>Data-flow architectures(Cont..)</a:t>
            </a:r>
          </a:p>
        </p:txBody>
      </p:sp>
      <p:sp>
        <p:nvSpPr>
          <p:cNvPr id="3" name="Content Placeholder 2">
            <a:extLst>
              <a:ext uri="{FF2B5EF4-FFF2-40B4-BE49-F238E27FC236}">
                <a16:creationId xmlns:a16="http://schemas.microsoft.com/office/drawing/2014/main" id="{B9898352-696E-E07D-0F53-CDA9F0F64251}"/>
              </a:ext>
            </a:extLst>
          </p:cNvPr>
          <p:cNvSpPr>
            <a:spLocks noGrp="1"/>
          </p:cNvSpPr>
          <p:nvPr>
            <p:ph idx="1"/>
          </p:nvPr>
        </p:nvSpPr>
        <p:spPr/>
        <p:txBody>
          <a:bodyPr>
            <a:normAutofit fontScale="92500" lnSpcReduction="20000"/>
          </a:bodyPr>
          <a:lstStyle/>
          <a:p>
            <a:r>
              <a:rPr lang="en-SG" b="1" dirty="0"/>
              <a:t>Pipe-and-Filter Style:</a:t>
            </a:r>
          </a:p>
          <a:p>
            <a:pPr lvl="1"/>
            <a:r>
              <a:rPr lang="en-SG" dirty="0"/>
              <a:t>The pipe-and-filter style is a variation of the previous style for expressing the activity of a software system as sequence of data transformations.</a:t>
            </a:r>
          </a:p>
          <a:p>
            <a:pPr lvl="1"/>
            <a:r>
              <a:rPr lang="en-SG" dirty="0"/>
              <a:t> Each component of the processing chain is called a </a:t>
            </a:r>
            <a:r>
              <a:rPr lang="en-SG" b="1" dirty="0">
                <a:solidFill>
                  <a:srgbClr val="FF0000"/>
                </a:solidFill>
              </a:rPr>
              <a:t>filter</a:t>
            </a:r>
            <a:r>
              <a:rPr lang="en-SG" dirty="0"/>
              <a:t>, and  </a:t>
            </a:r>
            <a:r>
              <a:rPr lang="en-US" b="0" i="0" u="none" strike="noStrike" dirty="0">
                <a:solidFill>
                  <a:srgbClr val="FF0000"/>
                </a:solidFill>
                <a:effectLst/>
                <a:latin typeface="Verdana" panose="020B0604030504040204" pitchFamily="34" charset="0"/>
              </a:rPr>
              <a:t>Pipe</a:t>
            </a:r>
            <a:r>
              <a:rPr lang="en-US" b="0" i="0" u="none" strike="noStrike" dirty="0">
                <a:solidFill>
                  <a:srgbClr val="000000"/>
                </a:solidFill>
                <a:effectLst/>
                <a:latin typeface="Verdana" panose="020B0604030504040204" pitchFamily="34" charset="0"/>
              </a:rPr>
              <a:t> is a connector which passes the data from one filter to the next.</a:t>
            </a:r>
          </a:p>
          <a:p>
            <a:pPr lvl="1"/>
            <a:r>
              <a:rPr lang="en-US" b="0" i="0" u="none" strike="noStrike" dirty="0">
                <a:solidFill>
                  <a:srgbClr val="000000"/>
                </a:solidFill>
                <a:effectLst/>
                <a:latin typeface="Verdana" panose="020B0604030504040204" pitchFamily="34" charset="0"/>
              </a:rPr>
              <a:t>Pipe is a directional stream of data implemented by a data buffer to store all data, until the next filter has time to process it.</a:t>
            </a:r>
          </a:p>
          <a:p>
            <a:pPr marL="457200" lvl="1" indent="0">
              <a:buNone/>
            </a:pPr>
            <a:endParaRPr lang="en-SG" dirty="0"/>
          </a:p>
          <a:p>
            <a:pPr lvl="1"/>
            <a:r>
              <a:rPr lang="en-SG" dirty="0"/>
              <a:t>As soon as one filter produces a consumable amount of data, the next filter can start its processing. </a:t>
            </a:r>
          </a:p>
          <a:p>
            <a:pPr lvl="1"/>
            <a:r>
              <a:rPr lang="en-SG" dirty="0"/>
              <a:t>Filters generally do not have state, know the identity of neither the previous nor the next filter, and they are connected with in-memory data structures such as first-in/first-out (FIFO) buffers or other structures. </a:t>
            </a:r>
          </a:p>
          <a:p>
            <a:pPr lvl="1"/>
            <a:r>
              <a:rPr lang="en-SG" dirty="0"/>
              <a:t>This particular sequencing is called </a:t>
            </a:r>
            <a:r>
              <a:rPr lang="en-SG" b="1" dirty="0">
                <a:solidFill>
                  <a:srgbClr val="FF0000"/>
                </a:solidFill>
              </a:rPr>
              <a:t>pipelining </a:t>
            </a:r>
            <a:r>
              <a:rPr lang="en-SG" dirty="0"/>
              <a:t>and introduces concurrency in the execution of the filters.</a:t>
            </a:r>
          </a:p>
        </p:txBody>
      </p:sp>
    </p:spTree>
    <p:extLst>
      <p:ext uri="{BB962C8B-B14F-4D97-AF65-F5344CB8AC3E}">
        <p14:creationId xmlns:p14="http://schemas.microsoft.com/office/powerpoint/2010/main" val="375244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10F3D1-7BB9-91D8-3FED-F6D41D0B7988}"/>
              </a:ext>
            </a:extLst>
          </p:cNvPr>
          <p:cNvSpPr>
            <a:spLocks noGrp="1"/>
          </p:cNvSpPr>
          <p:nvPr>
            <p:ph type="title"/>
          </p:nvPr>
        </p:nvSpPr>
        <p:spPr/>
        <p:txBody>
          <a:bodyPr/>
          <a:lstStyle/>
          <a:p>
            <a:r>
              <a:rPr lang="en-US" b="1" i="0" dirty="0">
                <a:solidFill>
                  <a:srgbClr val="000000"/>
                </a:solidFill>
                <a:effectLst/>
                <a:latin typeface="Verdana" panose="020B0604030504040204" pitchFamily="34" charset="0"/>
              </a:rPr>
              <a:t>What is meant by Pipe?</a:t>
            </a:r>
            <a:endParaRPr lang="en-US" dirty="0"/>
          </a:p>
        </p:txBody>
      </p:sp>
      <p:sp>
        <p:nvSpPr>
          <p:cNvPr id="5" name="Content Placeholder 4">
            <a:extLst>
              <a:ext uri="{FF2B5EF4-FFF2-40B4-BE49-F238E27FC236}">
                <a16:creationId xmlns:a16="http://schemas.microsoft.com/office/drawing/2014/main" id="{E5D883F8-C15A-AC9A-B156-78E7B0C5B3BD}"/>
              </a:ext>
            </a:extLst>
          </p:cNvPr>
          <p:cNvSpPr>
            <a:spLocks noGrp="1"/>
          </p:cNvSpPr>
          <p:nvPr>
            <p:ph sz="half" idx="1"/>
          </p:nvPr>
        </p:nvSpPr>
        <p:spPr/>
        <p:txBody>
          <a:bodyPr>
            <a:normAutofit fontScale="55000" lnSpcReduction="20000"/>
          </a:bodyPr>
          <a:lstStyle/>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Pipe is a connector which passes the data from one filter to the next.</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Pipe is a directional stream of data implemented by a data buffer to store all data, until the next filter has time to process it.</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It transfers the data from one data source to one data sink.</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Pipes are the stateless data stream.</a:t>
            </a:r>
          </a:p>
          <a:p>
            <a:pPr algn="l">
              <a:buFont typeface="Arial" panose="020B0604020202020204" pitchFamily="34" charset="0"/>
              <a:buChar char="•"/>
            </a:pPr>
            <a:r>
              <a:rPr lang="en-US" b="0" i="0" dirty="0">
                <a:solidFill>
                  <a:srgbClr val="000000"/>
                </a:solidFill>
                <a:effectLst/>
                <a:latin typeface="Verdana" panose="020B0604030504040204" pitchFamily="34" charset="0"/>
              </a:rPr>
              <a:t>The figure shows the pipe-filter sequence. </a:t>
            </a:r>
          </a:p>
          <a:p>
            <a:pPr algn="l">
              <a:buFont typeface="Arial" panose="020B0604020202020204" pitchFamily="34" charset="0"/>
              <a:buChar char="•"/>
            </a:pPr>
            <a:r>
              <a:rPr lang="en-US" b="0" i="0" dirty="0">
                <a:solidFill>
                  <a:srgbClr val="000000"/>
                </a:solidFill>
                <a:effectLst/>
                <a:latin typeface="Verdana" panose="020B0604030504040204" pitchFamily="34" charset="0"/>
              </a:rPr>
              <a:t>All filters are the processes that run at the same time, it means that they can run as different threads, coroutines or be located on different machines entirely.</a:t>
            </a:r>
          </a:p>
          <a:p>
            <a:pPr algn="l">
              <a:buFont typeface="Arial" panose="020B0604020202020204" pitchFamily="34" charset="0"/>
              <a:buChar char="•"/>
            </a:pPr>
            <a:r>
              <a:rPr lang="en-US" b="0" i="0" dirty="0">
                <a:solidFill>
                  <a:srgbClr val="000000"/>
                </a:solidFill>
                <a:effectLst/>
                <a:latin typeface="Verdana" panose="020B0604030504040204" pitchFamily="34" charset="0"/>
              </a:rPr>
              <a:t>Filter reads the data from its input pipes and performs its function on this data and places the result on all output pipes. </a:t>
            </a:r>
          </a:p>
          <a:p>
            <a:pPr algn="l">
              <a:buFont typeface="Arial" panose="020B0604020202020204" pitchFamily="34" charset="0"/>
              <a:buChar char="•"/>
            </a:pPr>
            <a:r>
              <a:rPr lang="en-US" b="0" i="0" dirty="0">
                <a:solidFill>
                  <a:srgbClr val="000000"/>
                </a:solidFill>
                <a:effectLst/>
                <a:latin typeface="Verdana" panose="020B0604030504040204" pitchFamily="34" charset="0"/>
              </a:rPr>
              <a:t>If there is insufficient data in the input pipes, the filter simply waits.</a:t>
            </a:r>
            <a:br>
              <a:rPr lang="en-US" dirty="0"/>
            </a:br>
            <a:endParaRPr lang="en-US" b="0" i="0" u="none" strike="noStrike" dirty="0">
              <a:solidFill>
                <a:srgbClr val="000000"/>
              </a:solidFill>
              <a:effectLst/>
              <a:latin typeface="Verdana" panose="020B0604030504040204" pitchFamily="34" charset="0"/>
            </a:endParaRPr>
          </a:p>
          <a:p>
            <a:endParaRPr lang="en-US" dirty="0"/>
          </a:p>
        </p:txBody>
      </p:sp>
      <p:pic>
        <p:nvPicPr>
          <p:cNvPr id="8" name="Content Placeholder 7">
            <a:extLst>
              <a:ext uri="{FF2B5EF4-FFF2-40B4-BE49-F238E27FC236}">
                <a16:creationId xmlns:a16="http://schemas.microsoft.com/office/drawing/2014/main" id="{75ED0D9C-3B73-C03D-83AF-5F84558F40D2}"/>
              </a:ext>
            </a:extLst>
          </p:cNvPr>
          <p:cNvPicPr>
            <a:picLocks noGrp="1" noChangeAspect="1"/>
          </p:cNvPicPr>
          <p:nvPr>
            <p:ph sz="half" idx="2"/>
          </p:nvPr>
        </p:nvPicPr>
        <p:blipFill>
          <a:blip r:embed="rId2"/>
          <a:stretch>
            <a:fillRect/>
          </a:stretch>
        </p:blipFill>
        <p:spPr>
          <a:xfrm>
            <a:off x="6172200" y="2717742"/>
            <a:ext cx="5181600" cy="2567103"/>
          </a:xfrm>
        </p:spPr>
      </p:pic>
    </p:spTree>
    <p:extLst>
      <p:ext uri="{BB962C8B-B14F-4D97-AF65-F5344CB8AC3E}">
        <p14:creationId xmlns:p14="http://schemas.microsoft.com/office/powerpoint/2010/main" val="718935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85F349-04BF-D555-3D38-66DC09A75B1A}"/>
              </a:ext>
            </a:extLst>
          </p:cNvPr>
          <p:cNvSpPr>
            <a:spLocks noGrp="1"/>
          </p:cNvSpPr>
          <p:nvPr>
            <p:ph type="title"/>
          </p:nvPr>
        </p:nvSpPr>
        <p:spPr/>
        <p:txBody>
          <a:bodyPr/>
          <a:lstStyle/>
          <a:p>
            <a:r>
              <a:rPr lang="en-US" dirty="0"/>
              <a:t>Pros and Cons of Pipe and Filter Model</a:t>
            </a:r>
          </a:p>
        </p:txBody>
      </p:sp>
      <p:sp>
        <p:nvSpPr>
          <p:cNvPr id="6" name="Content Placeholder 5">
            <a:extLst>
              <a:ext uri="{FF2B5EF4-FFF2-40B4-BE49-F238E27FC236}">
                <a16:creationId xmlns:a16="http://schemas.microsoft.com/office/drawing/2014/main" id="{BE350705-9831-B807-29AA-0ADA0C5AA2FF}"/>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000000"/>
                </a:solidFill>
                <a:effectLst/>
                <a:latin typeface="Verdana" panose="020B0604030504040204" pitchFamily="34" charset="0"/>
              </a:rPr>
              <a:t>Advantages of Pipes and Filters</a:t>
            </a:r>
          </a:p>
          <a:p>
            <a:pPr lvl="1"/>
            <a:r>
              <a:rPr lang="en-US" b="0" i="0" u="none" strike="noStrike" dirty="0">
                <a:solidFill>
                  <a:srgbClr val="000000"/>
                </a:solidFill>
                <a:effectLst/>
                <a:latin typeface="Verdana" panose="020B0604030504040204" pitchFamily="34" charset="0"/>
              </a:rPr>
              <a:t>Pipe-filter provides concurrency and high throughput for excessive data processing.</a:t>
            </a:r>
          </a:p>
          <a:p>
            <a:pPr lvl="1"/>
            <a:r>
              <a:rPr lang="en-US" b="0" i="0" u="none" strike="noStrike" dirty="0">
                <a:solidFill>
                  <a:srgbClr val="000000"/>
                </a:solidFill>
                <a:effectLst/>
                <a:latin typeface="Verdana" panose="020B0604030504040204" pitchFamily="34" charset="0"/>
              </a:rPr>
              <a:t>It simplifies the system maintenance and provides reusability.</a:t>
            </a:r>
          </a:p>
          <a:p>
            <a:pPr marL="457200" lvl="1" indent="0">
              <a:buNone/>
            </a:pPr>
            <a:endParaRPr lang="en-US" b="0" i="0" u="none" strike="noStrike" dirty="0">
              <a:solidFill>
                <a:srgbClr val="000000"/>
              </a:solidFill>
              <a:effectLst/>
              <a:latin typeface="Verdana" panose="020B0604030504040204" pitchFamily="34" charset="0"/>
            </a:endParaRPr>
          </a:p>
          <a:p>
            <a:pPr algn="l">
              <a:buFont typeface="Arial" panose="020B0604020202020204" pitchFamily="34" charset="0"/>
              <a:buChar char="•"/>
            </a:pPr>
            <a:r>
              <a:rPr lang="en-US" b="1" i="0" dirty="0">
                <a:solidFill>
                  <a:srgbClr val="000000"/>
                </a:solidFill>
                <a:effectLst/>
                <a:latin typeface="Verdana" panose="020B0604030504040204" pitchFamily="34" charset="0"/>
              </a:rPr>
              <a:t>Disadvantages of Pipe and Filter</a:t>
            </a:r>
          </a:p>
          <a:p>
            <a:pPr lvl="1"/>
            <a:r>
              <a:rPr lang="en-US" b="0" i="0" u="none" strike="noStrike" dirty="0">
                <a:solidFill>
                  <a:srgbClr val="000000"/>
                </a:solidFill>
                <a:effectLst/>
                <a:latin typeface="Verdana" panose="020B0604030504040204" pitchFamily="34" charset="0"/>
              </a:rPr>
              <a:t>Pipe and Filter are not suitable for dynamic interactions.</a:t>
            </a:r>
          </a:p>
          <a:p>
            <a:pPr lvl="1"/>
            <a:r>
              <a:rPr lang="en-US" b="0" i="0" u="none" strike="noStrike" dirty="0">
                <a:solidFill>
                  <a:srgbClr val="000000"/>
                </a:solidFill>
                <a:effectLst/>
                <a:latin typeface="Verdana" panose="020B0604030504040204" pitchFamily="34" charset="0"/>
              </a:rPr>
              <a:t>It is difficult to configure Pipe-filter architecture dynamically.</a:t>
            </a:r>
          </a:p>
          <a:p>
            <a:endParaRPr lang="en-US" dirty="0"/>
          </a:p>
        </p:txBody>
      </p:sp>
    </p:spTree>
    <p:extLst>
      <p:ext uri="{BB962C8B-B14F-4D97-AF65-F5344CB8AC3E}">
        <p14:creationId xmlns:p14="http://schemas.microsoft.com/office/powerpoint/2010/main" val="1859508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CB72-5E1C-1220-6710-55D739CBED00}"/>
              </a:ext>
            </a:extLst>
          </p:cNvPr>
          <p:cNvSpPr>
            <a:spLocks noGrp="1"/>
          </p:cNvSpPr>
          <p:nvPr>
            <p:ph type="title"/>
          </p:nvPr>
        </p:nvSpPr>
        <p:spPr/>
        <p:txBody>
          <a:bodyPr/>
          <a:lstStyle/>
          <a:p>
            <a:r>
              <a:rPr lang="en-US" dirty="0"/>
              <a:t>Data-flow architecture (</a:t>
            </a:r>
            <a:r>
              <a:rPr lang="en-US" dirty="0" err="1"/>
              <a:t>Cont</a:t>
            </a:r>
            <a:r>
              <a:rPr lang="en-US" dirty="0"/>
              <a:t>…)</a:t>
            </a:r>
          </a:p>
        </p:txBody>
      </p:sp>
      <p:sp>
        <p:nvSpPr>
          <p:cNvPr id="3" name="Content Placeholder 2">
            <a:extLst>
              <a:ext uri="{FF2B5EF4-FFF2-40B4-BE49-F238E27FC236}">
                <a16:creationId xmlns:a16="http://schemas.microsoft.com/office/drawing/2014/main" id="{CDDD0314-D9D4-AC05-5ED1-B84CD7B0D3B3}"/>
              </a:ext>
            </a:extLst>
          </p:cNvPr>
          <p:cNvSpPr>
            <a:spLocks noGrp="1"/>
          </p:cNvSpPr>
          <p:nvPr>
            <p:ph idx="1"/>
          </p:nvPr>
        </p:nvSpPr>
        <p:spPr/>
        <p:txBody>
          <a:bodyPr>
            <a:normAutofit lnSpcReduction="10000"/>
          </a:bodyPr>
          <a:lstStyle/>
          <a:p>
            <a:r>
              <a:rPr lang="en-US" dirty="0"/>
              <a:t>Process Control Architecture</a:t>
            </a:r>
          </a:p>
          <a:p>
            <a:pPr lvl="1"/>
            <a:r>
              <a:rPr lang="en-US" b="0" i="0" u="none" strike="noStrike" dirty="0">
                <a:solidFill>
                  <a:srgbClr val="000000"/>
                </a:solidFill>
                <a:effectLst/>
                <a:latin typeface="Verdana" panose="020B0604030504040204" pitchFamily="34" charset="0"/>
              </a:rPr>
              <a:t>Process Control Architecture is a type of Data Flow Architecture, where data is neither batch sequential nor pipe stream.</a:t>
            </a:r>
          </a:p>
          <a:p>
            <a:pPr lvl="1"/>
            <a:r>
              <a:rPr lang="en-US" b="0" i="0" u="none" strike="noStrike" dirty="0">
                <a:solidFill>
                  <a:srgbClr val="000000"/>
                </a:solidFill>
                <a:effectLst/>
                <a:latin typeface="Verdana" panose="020B0604030504040204" pitchFamily="34" charset="0"/>
              </a:rPr>
              <a:t>In process control architecture, the flow of data comes from a set of variables which controls the execution of process.</a:t>
            </a:r>
          </a:p>
          <a:p>
            <a:pPr lvl="1"/>
            <a:r>
              <a:rPr lang="en-US" b="0" i="0" u="none" strike="noStrike" dirty="0">
                <a:solidFill>
                  <a:srgbClr val="000000"/>
                </a:solidFill>
                <a:effectLst/>
                <a:latin typeface="Verdana" panose="020B0604030504040204" pitchFamily="34" charset="0"/>
              </a:rPr>
              <a:t>This architecture decomposes the entire system into subsystems or modules and connects them.</a:t>
            </a:r>
          </a:p>
          <a:p>
            <a:pPr lvl="1"/>
            <a:r>
              <a:rPr lang="en-US" b="0" i="0" u="none" strike="noStrike" dirty="0">
                <a:solidFill>
                  <a:srgbClr val="000000"/>
                </a:solidFill>
                <a:effectLst/>
                <a:latin typeface="Verdana" panose="020B0604030504040204" pitchFamily="34" charset="0"/>
              </a:rPr>
              <a:t>Process control architecture is suitable in the embedded system software design, where the system is manipulated by process control variable data</a:t>
            </a:r>
          </a:p>
          <a:p>
            <a:pPr lvl="1"/>
            <a:r>
              <a:rPr lang="en-US" b="0" i="0" u="none" strike="noStrike" dirty="0">
                <a:solidFill>
                  <a:srgbClr val="000000"/>
                </a:solidFill>
                <a:effectLst/>
                <a:latin typeface="Verdana" panose="020B0604030504040204" pitchFamily="34" charset="0"/>
              </a:rPr>
              <a:t>This architecture is applicable for building temperature control system.</a:t>
            </a:r>
          </a:p>
          <a:p>
            <a:pPr lvl="1"/>
            <a:endParaRPr lang="en-US" dirty="0"/>
          </a:p>
        </p:txBody>
      </p:sp>
    </p:spTree>
    <p:extLst>
      <p:ext uri="{BB962C8B-B14F-4D97-AF65-F5344CB8AC3E}">
        <p14:creationId xmlns:p14="http://schemas.microsoft.com/office/powerpoint/2010/main" val="679820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CC75-10BE-C1AC-8890-D25C7AE6825A}"/>
              </a:ext>
            </a:extLst>
          </p:cNvPr>
          <p:cNvSpPr>
            <a:spLocks noGrp="1"/>
          </p:cNvSpPr>
          <p:nvPr>
            <p:ph type="title"/>
          </p:nvPr>
        </p:nvSpPr>
        <p:spPr/>
        <p:txBody>
          <a:bodyPr/>
          <a:lstStyle/>
          <a:p>
            <a:r>
              <a:rPr lang="en-SG" dirty="0"/>
              <a:t>Virtual machine architectures</a:t>
            </a:r>
          </a:p>
        </p:txBody>
      </p:sp>
      <p:sp>
        <p:nvSpPr>
          <p:cNvPr id="3" name="Content Placeholder 2">
            <a:extLst>
              <a:ext uri="{FF2B5EF4-FFF2-40B4-BE49-F238E27FC236}">
                <a16:creationId xmlns:a16="http://schemas.microsoft.com/office/drawing/2014/main" id="{525C5A4C-6225-6ABF-2D1A-7CCF887BF6BD}"/>
              </a:ext>
            </a:extLst>
          </p:cNvPr>
          <p:cNvSpPr>
            <a:spLocks noGrp="1"/>
          </p:cNvSpPr>
          <p:nvPr>
            <p:ph idx="1"/>
          </p:nvPr>
        </p:nvSpPr>
        <p:spPr/>
        <p:txBody>
          <a:bodyPr>
            <a:normAutofit fontScale="85000" lnSpcReduction="20000"/>
          </a:bodyPr>
          <a:lstStyle/>
          <a:p>
            <a:r>
              <a:rPr lang="en-SG" dirty="0"/>
              <a:t>The virtual machine architectural styles is characterized by the presence of an abstract execution environment (generally referred as a virtual machine) that simulates features that are not available in the hardware or software. </a:t>
            </a:r>
          </a:p>
          <a:p>
            <a:r>
              <a:rPr lang="en-SG" dirty="0"/>
              <a:t>Applications and systems are implemented on top of this layer and become portable over different hardware and software environments as long as there is an implementation of the virtual machine they interface with. </a:t>
            </a:r>
          </a:p>
          <a:p>
            <a:r>
              <a:rPr lang="en-SG" dirty="0"/>
              <a:t>The general interaction flow for systems implementing this pattern is the following: </a:t>
            </a:r>
          </a:p>
          <a:p>
            <a:pPr lvl="1"/>
            <a:r>
              <a:rPr lang="en-SG" dirty="0"/>
              <a:t>the program (or the application) defines its operations and state in an abstract format, which is interpreted by the virtual machine engine. </a:t>
            </a:r>
          </a:p>
          <a:p>
            <a:pPr lvl="1"/>
            <a:r>
              <a:rPr lang="en-SG" dirty="0"/>
              <a:t>The interpretation of a program constitutes its execution.</a:t>
            </a:r>
          </a:p>
          <a:p>
            <a:pPr lvl="1"/>
            <a:r>
              <a:rPr lang="en-SG" dirty="0"/>
              <a:t> It is quite common in this scenario that the engine maintains an internal representation of the program state. </a:t>
            </a:r>
          </a:p>
          <a:p>
            <a:r>
              <a:rPr lang="en-SG" dirty="0"/>
              <a:t>Very popular examples within this category are rule-based systems, interpreters, and command-language processors.</a:t>
            </a:r>
          </a:p>
        </p:txBody>
      </p:sp>
    </p:spTree>
    <p:extLst>
      <p:ext uri="{BB962C8B-B14F-4D97-AF65-F5344CB8AC3E}">
        <p14:creationId xmlns:p14="http://schemas.microsoft.com/office/powerpoint/2010/main" val="334095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4266-D0C8-46E4-F783-50F735F51407}"/>
              </a:ext>
            </a:extLst>
          </p:cNvPr>
          <p:cNvSpPr>
            <a:spLocks noGrp="1"/>
          </p:cNvSpPr>
          <p:nvPr>
            <p:ph type="title"/>
          </p:nvPr>
        </p:nvSpPr>
        <p:spPr/>
        <p:txBody>
          <a:bodyPr/>
          <a:lstStyle/>
          <a:p>
            <a:r>
              <a:rPr lang="en-SG" dirty="0"/>
              <a:t>Parallel Vs Distributed Computing(Cont..)</a:t>
            </a:r>
          </a:p>
        </p:txBody>
      </p:sp>
      <p:sp>
        <p:nvSpPr>
          <p:cNvPr id="3" name="Content Placeholder 2">
            <a:extLst>
              <a:ext uri="{FF2B5EF4-FFF2-40B4-BE49-F238E27FC236}">
                <a16:creationId xmlns:a16="http://schemas.microsoft.com/office/drawing/2014/main" id="{C497762B-1FDC-C4DA-B1B4-7E3381D05937}"/>
              </a:ext>
            </a:extLst>
          </p:cNvPr>
          <p:cNvSpPr>
            <a:spLocks noGrp="1"/>
          </p:cNvSpPr>
          <p:nvPr>
            <p:ph idx="1"/>
          </p:nvPr>
        </p:nvSpPr>
        <p:spPr/>
        <p:txBody>
          <a:bodyPr>
            <a:normAutofit fontScale="85000" lnSpcReduction="10000"/>
          </a:bodyPr>
          <a:lstStyle/>
          <a:p>
            <a:r>
              <a:rPr lang="en-SG" dirty="0"/>
              <a:t>The term </a:t>
            </a:r>
            <a:r>
              <a:rPr lang="en-SG" b="1" dirty="0"/>
              <a:t>distributed computing</a:t>
            </a:r>
            <a:r>
              <a:rPr lang="en-SG" dirty="0"/>
              <a:t> encompasses any architecture or system that allows the computation to be broken down into units and executed concurrently on different computing elements, whether these are processors on different nodes, processors on the same computer, or cores within the same processor. </a:t>
            </a:r>
          </a:p>
          <a:p>
            <a:r>
              <a:rPr lang="en-SG" dirty="0"/>
              <a:t>Therefore, distributed computing includes a wider range of systems and applications than parallel computing and is often considered a more general term.</a:t>
            </a:r>
          </a:p>
          <a:p>
            <a:r>
              <a:rPr lang="en-SG" dirty="0"/>
              <a:t>the term </a:t>
            </a:r>
            <a:r>
              <a:rPr lang="en-SG" b="1" dirty="0"/>
              <a:t>distributed</a:t>
            </a:r>
            <a:r>
              <a:rPr lang="en-SG" dirty="0"/>
              <a:t> often implies that the locations of the computing elements are not the same and such elements might be heterogeneous in terms of hardware and software features.</a:t>
            </a:r>
          </a:p>
          <a:p>
            <a:r>
              <a:rPr lang="en-SG" dirty="0"/>
              <a:t> Classic examples of distributed computing systems are computing grids or Internet computing systems, which combine together the biggest variety of architectures, systems, and applications in the world.</a:t>
            </a:r>
          </a:p>
        </p:txBody>
      </p:sp>
    </p:spTree>
    <p:extLst>
      <p:ext uri="{BB962C8B-B14F-4D97-AF65-F5344CB8AC3E}">
        <p14:creationId xmlns:p14="http://schemas.microsoft.com/office/powerpoint/2010/main" val="2276695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Freeform: Shape 410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Freeform: Shape 411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3" name="Isosceles Triangle 41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ntroduction to Virtual Machine">
            <a:extLst>
              <a:ext uri="{FF2B5EF4-FFF2-40B4-BE49-F238E27FC236}">
                <a16:creationId xmlns:a16="http://schemas.microsoft.com/office/drawing/2014/main" id="{AFE77320-FA75-56FF-A6D1-ECE6B12054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46147" y="643467"/>
            <a:ext cx="6099706"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115" name="Isosceles Triangle 411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5100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A657-A4DF-28C5-E641-1A5981522012}"/>
              </a:ext>
            </a:extLst>
          </p:cNvPr>
          <p:cNvSpPr>
            <a:spLocks noGrp="1"/>
          </p:cNvSpPr>
          <p:nvPr>
            <p:ph type="title"/>
          </p:nvPr>
        </p:nvSpPr>
        <p:spPr/>
        <p:txBody>
          <a:bodyPr/>
          <a:lstStyle/>
          <a:p>
            <a:r>
              <a:rPr lang="en-SG" dirty="0"/>
              <a:t>Virtual machine architectures (</a:t>
            </a:r>
            <a:r>
              <a:rPr lang="en-SG" dirty="0" err="1"/>
              <a:t>Cont</a:t>
            </a:r>
            <a:r>
              <a:rPr lang="en-SG" dirty="0"/>
              <a:t>…)</a:t>
            </a:r>
          </a:p>
        </p:txBody>
      </p:sp>
      <p:sp>
        <p:nvSpPr>
          <p:cNvPr id="3" name="Content Placeholder 2">
            <a:extLst>
              <a:ext uri="{FF2B5EF4-FFF2-40B4-BE49-F238E27FC236}">
                <a16:creationId xmlns:a16="http://schemas.microsoft.com/office/drawing/2014/main" id="{65A12DB7-F0FD-0843-6AD4-1BCF04DD41E1}"/>
              </a:ext>
            </a:extLst>
          </p:cNvPr>
          <p:cNvSpPr>
            <a:spLocks noGrp="1"/>
          </p:cNvSpPr>
          <p:nvPr>
            <p:ph idx="1"/>
          </p:nvPr>
        </p:nvSpPr>
        <p:spPr/>
        <p:txBody>
          <a:bodyPr>
            <a:normAutofit fontScale="70000" lnSpcReduction="20000"/>
          </a:bodyPr>
          <a:lstStyle/>
          <a:p>
            <a:r>
              <a:rPr lang="en-SG" b="1" dirty="0"/>
              <a:t>Rule-Based Style:</a:t>
            </a:r>
          </a:p>
          <a:p>
            <a:r>
              <a:rPr lang="en-SG" dirty="0"/>
              <a:t>In this style programs are expressed in the form of rules or predicates that hold true. </a:t>
            </a:r>
          </a:p>
          <a:p>
            <a:r>
              <a:rPr lang="en-SG" dirty="0"/>
              <a:t>The input data for applications is generally represented by a set of assertions or facts that the inference engine uses to activate rules or to apply predicates, thus transforming data. </a:t>
            </a:r>
          </a:p>
          <a:p>
            <a:r>
              <a:rPr lang="en-SG" dirty="0"/>
              <a:t>The output can either be the product of the rule activation or a set of assertions that holds true for the given input data.  </a:t>
            </a:r>
          </a:p>
          <a:p>
            <a:r>
              <a:rPr lang="en-SG" dirty="0"/>
              <a:t>Rule-based systems are very popular in the field of artificial intelligence. </a:t>
            </a:r>
          </a:p>
          <a:p>
            <a:r>
              <a:rPr lang="en-SG" dirty="0"/>
              <a:t>Practical applications can be found in the field of process control, where rule-based systems are used to monitor the status of physical devices by being fed from the sensory data collected and processed by PLCs1 and by activating alarms when specific conditions on the sensory data apply.</a:t>
            </a:r>
          </a:p>
          <a:p>
            <a:r>
              <a:rPr lang="en-SG" dirty="0"/>
              <a:t> Another interesting use of rule-based systems can be found in the networking domain: network intrusion detection systems (NIDS) often rely on a set of rules to identify abnormal </a:t>
            </a:r>
            <a:r>
              <a:rPr lang="en-SG" dirty="0" err="1"/>
              <a:t>behaviors</a:t>
            </a:r>
            <a:r>
              <a:rPr lang="en-SG" dirty="0"/>
              <a:t> connected to possible intrusions in computing systems.</a:t>
            </a:r>
          </a:p>
        </p:txBody>
      </p:sp>
    </p:spTree>
    <p:extLst>
      <p:ext uri="{BB962C8B-B14F-4D97-AF65-F5344CB8AC3E}">
        <p14:creationId xmlns:p14="http://schemas.microsoft.com/office/powerpoint/2010/main" val="3253240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5622-F619-85BA-EDCD-9E5DFA7AB17E}"/>
              </a:ext>
            </a:extLst>
          </p:cNvPr>
          <p:cNvSpPr>
            <a:spLocks noGrp="1"/>
          </p:cNvSpPr>
          <p:nvPr>
            <p:ph type="title"/>
          </p:nvPr>
        </p:nvSpPr>
        <p:spPr/>
        <p:txBody>
          <a:bodyPr/>
          <a:lstStyle/>
          <a:p>
            <a:r>
              <a:rPr lang="en-SG" dirty="0"/>
              <a:t>Virtual machine architectures (</a:t>
            </a:r>
            <a:r>
              <a:rPr lang="en-SG" dirty="0" err="1"/>
              <a:t>Cont</a:t>
            </a:r>
            <a:r>
              <a:rPr lang="en-SG" dirty="0"/>
              <a:t>…)</a:t>
            </a:r>
          </a:p>
        </p:txBody>
      </p:sp>
      <p:sp>
        <p:nvSpPr>
          <p:cNvPr id="3" name="Content Placeholder 2">
            <a:extLst>
              <a:ext uri="{FF2B5EF4-FFF2-40B4-BE49-F238E27FC236}">
                <a16:creationId xmlns:a16="http://schemas.microsoft.com/office/drawing/2014/main" id="{D963331E-D827-B294-D16D-90C587EB70AF}"/>
              </a:ext>
            </a:extLst>
          </p:cNvPr>
          <p:cNvSpPr>
            <a:spLocks noGrp="1"/>
          </p:cNvSpPr>
          <p:nvPr>
            <p:ph idx="1"/>
          </p:nvPr>
        </p:nvSpPr>
        <p:spPr/>
        <p:txBody>
          <a:bodyPr>
            <a:normAutofit fontScale="92500" lnSpcReduction="20000"/>
          </a:bodyPr>
          <a:lstStyle/>
          <a:p>
            <a:r>
              <a:rPr lang="en-SG" b="1" dirty="0"/>
              <a:t>Interpreter Style:</a:t>
            </a:r>
          </a:p>
          <a:p>
            <a:r>
              <a:rPr lang="en-SG" dirty="0"/>
              <a:t> The core feature of the interpreter style is the presence of an engine that is used to interpret a pseudo-program expressed in a format acceptable for the interpreter.</a:t>
            </a:r>
          </a:p>
          <a:p>
            <a:r>
              <a:rPr lang="en-SG" dirty="0"/>
              <a:t>Systems modelled according to this style exhibit four main components: </a:t>
            </a:r>
            <a:r>
              <a:rPr lang="en-SG" u="sng" dirty="0"/>
              <a:t>the interpretation engine</a:t>
            </a:r>
            <a:r>
              <a:rPr lang="en-SG" dirty="0"/>
              <a:t> that executes the core activity of this style, </a:t>
            </a:r>
            <a:r>
              <a:rPr lang="en-SG" u="sng" dirty="0"/>
              <a:t>an internal memory</a:t>
            </a:r>
            <a:r>
              <a:rPr lang="en-SG" dirty="0"/>
              <a:t> that contains the pseudo-code to be interpreted, </a:t>
            </a:r>
            <a:r>
              <a:rPr lang="en-SG" u="sng" dirty="0"/>
              <a:t>a representation of the current state of the engine</a:t>
            </a:r>
            <a:r>
              <a:rPr lang="en-SG" dirty="0"/>
              <a:t>, and </a:t>
            </a:r>
            <a:r>
              <a:rPr lang="en-SG" u="sng" dirty="0"/>
              <a:t>a representation of the current state of the program being executed</a:t>
            </a:r>
            <a:r>
              <a:rPr lang="en-SG" dirty="0"/>
              <a:t>. </a:t>
            </a:r>
          </a:p>
          <a:p>
            <a:r>
              <a:rPr lang="en-SG" dirty="0"/>
              <a:t>This model is quite useful in designing virtual machines for high-level programming (Java, C#) and scripting languages (Awk, PERL, and so on).</a:t>
            </a:r>
          </a:p>
          <a:p>
            <a:r>
              <a:rPr lang="en-SG" dirty="0"/>
              <a:t>Within this scenario the virtual machine closes the gap between the end-user abstractions and the software/hardware environment </a:t>
            </a:r>
          </a:p>
        </p:txBody>
      </p:sp>
    </p:spTree>
    <p:extLst>
      <p:ext uri="{BB962C8B-B14F-4D97-AF65-F5344CB8AC3E}">
        <p14:creationId xmlns:p14="http://schemas.microsoft.com/office/powerpoint/2010/main" val="1394927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E9CB-3760-9479-86F7-B672810BED6F}"/>
              </a:ext>
            </a:extLst>
          </p:cNvPr>
          <p:cNvSpPr>
            <a:spLocks noGrp="1"/>
          </p:cNvSpPr>
          <p:nvPr>
            <p:ph type="title"/>
          </p:nvPr>
        </p:nvSpPr>
        <p:spPr/>
        <p:txBody>
          <a:bodyPr/>
          <a:lstStyle/>
          <a:p>
            <a:r>
              <a:rPr lang="en-SG" dirty="0"/>
              <a:t>Call &amp; return architectures</a:t>
            </a:r>
          </a:p>
        </p:txBody>
      </p:sp>
      <p:sp>
        <p:nvSpPr>
          <p:cNvPr id="3" name="Content Placeholder 2">
            <a:extLst>
              <a:ext uri="{FF2B5EF4-FFF2-40B4-BE49-F238E27FC236}">
                <a16:creationId xmlns:a16="http://schemas.microsoft.com/office/drawing/2014/main" id="{5D9E2AEC-F24C-2A66-3C6B-88B14CC2B259}"/>
              </a:ext>
            </a:extLst>
          </p:cNvPr>
          <p:cNvSpPr>
            <a:spLocks noGrp="1"/>
          </p:cNvSpPr>
          <p:nvPr>
            <p:ph idx="1"/>
          </p:nvPr>
        </p:nvSpPr>
        <p:spPr/>
        <p:txBody>
          <a:bodyPr>
            <a:normAutofit fontScale="92500" lnSpcReduction="20000"/>
          </a:bodyPr>
          <a:lstStyle/>
          <a:p>
            <a:r>
              <a:rPr lang="en-SG" dirty="0"/>
              <a:t>This category identifies all systems that are organised into components  mostly connected together by method calls. </a:t>
            </a:r>
          </a:p>
          <a:p>
            <a:r>
              <a:rPr lang="en-SG" dirty="0"/>
              <a:t>The activity of systems designed in this way is characterized by a chain of method calls whose overall execution  identify the execution of one or more operations.</a:t>
            </a:r>
          </a:p>
          <a:p>
            <a:r>
              <a:rPr lang="en-SG" dirty="0"/>
              <a:t> The internal organization of components and their connections may vary.</a:t>
            </a:r>
          </a:p>
          <a:p>
            <a:r>
              <a:rPr lang="en-SG" dirty="0"/>
              <a:t> Nonetheless, it is possible to identify three major subcategories, which differentiate by the way the system is structured and how methods are invoked:</a:t>
            </a:r>
          </a:p>
          <a:p>
            <a:r>
              <a:rPr lang="en-SG" dirty="0"/>
              <a:t> top-down style, </a:t>
            </a:r>
          </a:p>
          <a:p>
            <a:r>
              <a:rPr lang="en-SG" dirty="0"/>
              <a:t>object-oriented style, </a:t>
            </a:r>
          </a:p>
          <a:p>
            <a:r>
              <a:rPr lang="en-SG" dirty="0"/>
              <a:t>and layered style.</a:t>
            </a:r>
          </a:p>
        </p:txBody>
      </p:sp>
    </p:spTree>
    <p:extLst>
      <p:ext uri="{BB962C8B-B14F-4D97-AF65-F5344CB8AC3E}">
        <p14:creationId xmlns:p14="http://schemas.microsoft.com/office/powerpoint/2010/main" val="1896463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B8CC-F409-B769-F2C6-63E00CBB611F}"/>
              </a:ext>
            </a:extLst>
          </p:cNvPr>
          <p:cNvSpPr>
            <a:spLocks noGrp="1"/>
          </p:cNvSpPr>
          <p:nvPr>
            <p:ph type="title"/>
          </p:nvPr>
        </p:nvSpPr>
        <p:spPr/>
        <p:txBody>
          <a:bodyPr/>
          <a:lstStyle/>
          <a:p>
            <a:r>
              <a:rPr lang="en-SG" dirty="0"/>
              <a:t>Call &amp; return architectures(Cont..)</a:t>
            </a:r>
          </a:p>
        </p:txBody>
      </p:sp>
      <p:sp>
        <p:nvSpPr>
          <p:cNvPr id="3" name="Content Placeholder 2">
            <a:extLst>
              <a:ext uri="{FF2B5EF4-FFF2-40B4-BE49-F238E27FC236}">
                <a16:creationId xmlns:a16="http://schemas.microsoft.com/office/drawing/2014/main" id="{84A020F1-43D1-79E7-F5EA-661DCD42499E}"/>
              </a:ext>
            </a:extLst>
          </p:cNvPr>
          <p:cNvSpPr>
            <a:spLocks noGrp="1"/>
          </p:cNvSpPr>
          <p:nvPr>
            <p:ph idx="1"/>
          </p:nvPr>
        </p:nvSpPr>
        <p:spPr/>
        <p:txBody>
          <a:bodyPr>
            <a:normAutofit fontScale="70000" lnSpcReduction="20000"/>
          </a:bodyPr>
          <a:lstStyle/>
          <a:p>
            <a:r>
              <a:rPr lang="en-SG" b="1" dirty="0"/>
              <a:t>Top-Down Style:</a:t>
            </a:r>
          </a:p>
          <a:p>
            <a:r>
              <a:rPr lang="en-SG" dirty="0"/>
              <a:t>This architectural style is quite representative of systems developed with imperative programming, which leads to a divide-and-conquer approach to problem resolution.</a:t>
            </a:r>
          </a:p>
          <a:p>
            <a:r>
              <a:rPr lang="en-SG" dirty="0"/>
              <a:t> Systems developed according to this style are composed of one large main program that accomplishes its tasks by invoking subprograms or procedures.</a:t>
            </a:r>
          </a:p>
          <a:p>
            <a:r>
              <a:rPr lang="en-SG" dirty="0"/>
              <a:t> The components in this style are procedures and subprograms, and connections are method calls or invocation.</a:t>
            </a:r>
          </a:p>
          <a:p>
            <a:r>
              <a:rPr lang="en-SG" dirty="0"/>
              <a:t> The calling program passes information with parameters and receives data from return values or parameters. </a:t>
            </a:r>
          </a:p>
          <a:p>
            <a:r>
              <a:rPr lang="en-SG" dirty="0"/>
              <a:t>Method calls can also extend beyond the boundary of a single process by leveraging techniques for remote method invocation, such as remote procedure call (RPC) and all its descendants.</a:t>
            </a:r>
          </a:p>
          <a:p>
            <a:r>
              <a:rPr lang="en-SG" dirty="0"/>
              <a:t> The overall structure of the program execution at any point in time is characterized by a tree, the root of which constitutes the main function of the principal program. </a:t>
            </a:r>
          </a:p>
          <a:p>
            <a:r>
              <a:rPr lang="en-SG" dirty="0"/>
              <a:t>This architectural style is quite intuitive from a design point of view but hard to maintain and manage in large systems</a:t>
            </a:r>
          </a:p>
        </p:txBody>
      </p:sp>
    </p:spTree>
    <p:extLst>
      <p:ext uri="{BB962C8B-B14F-4D97-AF65-F5344CB8AC3E}">
        <p14:creationId xmlns:p14="http://schemas.microsoft.com/office/powerpoint/2010/main" val="4170014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27" name="Straight Connector 5126">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129" name="Rectangle 5128">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4FDDB-8955-5E41-8056-67EF2A4E99A8}"/>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Top-Down Style</a:t>
            </a:r>
          </a:p>
        </p:txBody>
      </p:sp>
      <p:cxnSp>
        <p:nvCxnSpPr>
          <p:cNvPr id="5131" name="Straight Connector 5130">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5133" name="Straight Connector 5132">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122" name="Picture 2" descr="Software Engineering: 2016">
            <a:extLst>
              <a:ext uri="{FF2B5EF4-FFF2-40B4-BE49-F238E27FC236}">
                <a16:creationId xmlns:a16="http://schemas.microsoft.com/office/drawing/2014/main" id="{88980B81-D329-AD80-BFF2-8FCB6E903E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92903" y="2427541"/>
            <a:ext cx="8551095"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581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CEE3-72AA-7184-B713-3AA8D10FDFCA}"/>
              </a:ext>
            </a:extLst>
          </p:cNvPr>
          <p:cNvSpPr>
            <a:spLocks noGrp="1"/>
          </p:cNvSpPr>
          <p:nvPr>
            <p:ph type="title"/>
          </p:nvPr>
        </p:nvSpPr>
        <p:spPr/>
        <p:txBody>
          <a:bodyPr/>
          <a:lstStyle/>
          <a:p>
            <a:r>
              <a:rPr lang="en-SG" dirty="0"/>
              <a:t>Call &amp; return architectures(</a:t>
            </a:r>
            <a:r>
              <a:rPr lang="en-SG" dirty="0" err="1"/>
              <a:t>Cont</a:t>
            </a:r>
            <a:r>
              <a:rPr lang="en-SG" dirty="0"/>
              <a:t>…)</a:t>
            </a:r>
          </a:p>
        </p:txBody>
      </p:sp>
      <p:sp>
        <p:nvSpPr>
          <p:cNvPr id="3" name="Content Placeholder 2">
            <a:extLst>
              <a:ext uri="{FF2B5EF4-FFF2-40B4-BE49-F238E27FC236}">
                <a16:creationId xmlns:a16="http://schemas.microsoft.com/office/drawing/2014/main" id="{AD7B7CDE-CC90-0BFF-2165-A7C60DF76E63}"/>
              </a:ext>
            </a:extLst>
          </p:cNvPr>
          <p:cNvSpPr>
            <a:spLocks noGrp="1"/>
          </p:cNvSpPr>
          <p:nvPr>
            <p:ph idx="1"/>
          </p:nvPr>
        </p:nvSpPr>
        <p:spPr/>
        <p:txBody>
          <a:bodyPr>
            <a:normAutofit fontScale="77500" lnSpcReduction="20000"/>
          </a:bodyPr>
          <a:lstStyle/>
          <a:p>
            <a:r>
              <a:rPr lang="en-SG" b="1" dirty="0"/>
              <a:t>Object-Oriented Style:</a:t>
            </a:r>
          </a:p>
          <a:p>
            <a:r>
              <a:rPr lang="en-SG" dirty="0"/>
              <a:t> This architectural style encompasses a wide range of systems that have been designed and implemented by using the concept of the abstractions of object-oriented programming (OOP)</a:t>
            </a:r>
          </a:p>
          <a:p>
            <a:r>
              <a:rPr lang="en-SG" dirty="0"/>
              <a:t> Systems are specified in terms of classes and implemented in terms of objects.</a:t>
            </a:r>
          </a:p>
          <a:p>
            <a:r>
              <a:rPr lang="en-SG" dirty="0"/>
              <a:t>One of the main advantages over the top-down style is that there is a coupling between data and operations used to manipulate them.</a:t>
            </a:r>
          </a:p>
          <a:p>
            <a:r>
              <a:rPr lang="en-SG" dirty="0"/>
              <a:t> Object instances become responsible for hiding their internal state representation and for protecting its integrity while providing operations to other components.</a:t>
            </a:r>
          </a:p>
          <a:p>
            <a:r>
              <a:rPr lang="en-SG" dirty="0"/>
              <a:t> This leads to a better decomposition process and more manageable systems.</a:t>
            </a:r>
          </a:p>
          <a:p>
            <a:r>
              <a:rPr lang="en-SG" dirty="0"/>
              <a:t> Disadvantages of this style are mainly two:</a:t>
            </a:r>
          </a:p>
          <a:p>
            <a:pPr lvl="1"/>
            <a:r>
              <a:rPr lang="en-SG" dirty="0"/>
              <a:t> each object needs to know the identity of an object if it wants to invoke operations on it, </a:t>
            </a:r>
          </a:p>
          <a:p>
            <a:pPr lvl="1"/>
            <a:r>
              <a:rPr lang="en-SG" dirty="0"/>
              <a:t>and shared objects need to be carefully designed in order to ensure the consistency of their state.</a:t>
            </a:r>
          </a:p>
        </p:txBody>
      </p:sp>
    </p:spTree>
    <p:extLst>
      <p:ext uri="{BB962C8B-B14F-4D97-AF65-F5344CB8AC3E}">
        <p14:creationId xmlns:p14="http://schemas.microsoft.com/office/powerpoint/2010/main" val="3791926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Freeform: Shape 615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5" name="Rectangle 615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Freeform: Shape 615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61" name="Isosceles Triangle 616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What Are Distributed Systems? Architecture Types, Key Components, and  Examples | Spiceworks Tech">
            <a:extLst>
              <a:ext uri="{FF2B5EF4-FFF2-40B4-BE49-F238E27FC236}">
                <a16:creationId xmlns:a16="http://schemas.microsoft.com/office/drawing/2014/main" id="{887DEDB5-3DDE-E241-47FC-C5C16AD572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70009" y="643467"/>
            <a:ext cx="705198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163" name="Isosceles Triangle 616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515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F6B1-4145-4BAD-CEEB-352762CFD7EB}"/>
              </a:ext>
            </a:extLst>
          </p:cNvPr>
          <p:cNvSpPr>
            <a:spLocks noGrp="1"/>
          </p:cNvSpPr>
          <p:nvPr>
            <p:ph type="title"/>
          </p:nvPr>
        </p:nvSpPr>
        <p:spPr>
          <a:xfrm>
            <a:off x="838200" y="325368"/>
            <a:ext cx="10515600" cy="1325563"/>
          </a:xfrm>
        </p:spPr>
        <p:txBody>
          <a:bodyPr/>
          <a:lstStyle/>
          <a:p>
            <a:r>
              <a:rPr lang="en-SG" dirty="0"/>
              <a:t>Architectural styles based on independent components</a:t>
            </a:r>
          </a:p>
        </p:txBody>
      </p:sp>
      <p:sp>
        <p:nvSpPr>
          <p:cNvPr id="3" name="Content Placeholder 2">
            <a:extLst>
              <a:ext uri="{FF2B5EF4-FFF2-40B4-BE49-F238E27FC236}">
                <a16:creationId xmlns:a16="http://schemas.microsoft.com/office/drawing/2014/main" id="{B39FEF11-6E70-F754-E054-98CA12A61082}"/>
              </a:ext>
            </a:extLst>
          </p:cNvPr>
          <p:cNvSpPr>
            <a:spLocks noGrp="1"/>
          </p:cNvSpPr>
          <p:nvPr>
            <p:ph idx="1"/>
          </p:nvPr>
        </p:nvSpPr>
        <p:spPr/>
        <p:txBody>
          <a:bodyPr/>
          <a:lstStyle/>
          <a:p>
            <a:r>
              <a:rPr lang="en-SG" dirty="0"/>
              <a:t>This class of architectural style designs a system in terms of independent components that have their own life cycles, which interact with each other to perform their activities.</a:t>
            </a:r>
          </a:p>
          <a:p>
            <a:r>
              <a:rPr lang="en-SG" dirty="0"/>
              <a:t> There are two major categories within this class—</a:t>
            </a:r>
          </a:p>
          <a:p>
            <a:r>
              <a:rPr lang="en-SG" dirty="0"/>
              <a:t>communicating processes and </a:t>
            </a:r>
          </a:p>
          <a:p>
            <a:r>
              <a:rPr lang="en-SG" dirty="0"/>
              <a:t>event systems</a:t>
            </a:r>
          </a:p>
          <a:p>
            <a:pPr marL="0" indent="0">
              <a:buNone/>
            </a:pPr>
            <a:r>
              <a:rPr lang="en-SG" dirty="0"/>
              <a:t>—which differentiate in the way the interaction among components is managed</a:t>
            </a:r>
          </a:p>
        </p:txBody>
      </p:sp>
    </p:spTree>
    <p:extLst>
      <p:ext uri="{BB962C8B-B14F-4D97-AF65-F5344CB8AC3E}">
        <p14:creationId xmlns:p14="http://schemas.microsoft.com/office/powerpoint/2010/main" val="12189896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F16E-1C9E-7AD7-249B-62FCA416F282}"/>
              </a:ext>
            </a:extLst>
          </p:cNvPr>
          <p:cNvSpPr>
            <a:spLocks noGrp="1"/>
          </p:cNvSpPr>
          <p:nvPr>
            <p:ph type="title"/>
          </p:nvPr>
        </p:nvSpPr>
        <p:spPr/>
        <p:txBody>
          <a:bodyPr/>
          <a:lstStyle/>
          <a:p>
            <a:r>
              <a:rPr lang="en-SG" dirty="0"/>
              <a:t>Architectural styles based on independent components(</a:t>
            </a:r>
            <a:r>
              <a:rPr lang="en-SG" dirty="0" err="1"/>
              <a:t>Cont</a:t>
            </a:r>
            <a:r>
              <a:rPr lang="en-SG" dirty="0"/>
              <a:t>…)</a:t>
            </a:r>
          </a:p>
        </p:txBody>
      </p:sp>
      <p:sp>
        <p:nvSpPr>
          <p:cNvPr id="3" name="Content Placeholder 2">
            <a:extLst>
              <a:ext uri="{FF2B5EF4-FFF2-40B4-BE49-F238E27FC236}">
                <a16:creationId xmlns:a16="http://schemas.microsoft.com/office/drawing/2014/main" id="{BA450485-6EF7-EC23-A761-70EF126209E7}"/>
              </a:ext>
            </a:extLst>
          </p:cNvPr>
          <p:cNvSpPr>
            <a:spLocks noGrp="1"/>
          </p:cNvSpPr>
          <p:nvPr>
            <p:ph idx="1"/>
          </p:nvPr>
        </p:nvSpPr>
        <p:spPr/>
        <p:txBody>
          <a:bodyPr>
            <a:normAutofit/>
          </a:bodyPr>
          <a:lstStyle/>
          <a:p>
            <a:r>
              <a:rPr lang="en-SG" b="1" dirty="0"/>
              <a:t>Communicating Processes:</a:t>
            </a:r>
          </a:p>
          <a:p>
            <a:pPr lvl="1"/>
            <a:r>
              <a:rPr lang="en-SG" dirty="0"/>
              <a:t> In this architectural style, components are represented by independent processes that use IPC facilities for coordination management.</a:t>
            </a:r>
          </a:p>
          <a:p>
            <a:pPr lvl="1"/>
            <a:r>
              <a:rPr lang="en-SG" dirty="0"/>
              <a:t> This is an abstraction that is quite suitable for modelling distributed systems that, being distributed over a network of computing nodes, are necessarily composed of several concurrent processes.</a:t>
            </a:r>
          </a:p>
          <a:p>
            <a:pPr lvl="1"/>
            <a:r>
              <a:rPr lang="en-SG" dirty="0"/>
              <a:t> Each of the processes provides other processes with services and can use the services exposed by the other processes.</a:t>
            </a:r>
          </a:p>
          <a:p>
            <a:pPr lvl="1"/>
            <a:r>
              <a:rPr lang="en-SG" dirty="0"/>
              <a:t> The conceptual organization of these processes and the way in which the communication happens vary according to the specific model used, either peer-to-peer or client/server.</a:t>
            </a:r>
          </a:p>
        </p:txBody>
      </p:sp>
    </p:spTree>
    <p:extLst>
      <p:ext uri="{BB962C8B-B14F-4D97-AF65-F5344CB8AC3E}">
        <p14:creationId xmlns:p14="http://schemas.microsoft.com/office/powerpoint/2010/main" val="255673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777C-2388-7646-D476-D380BCDE2758}"/>
              </a:ext>
            </a:extLst>
          </p:cNvPr>
          <p:cNvSpPr>
            <a:spLocks noGrp="1"/>
          </p:cNvSpPr>
          <p:nvPr>
            <p:ph type="title"/>
          </p:nvPr>
        </p:nvSpPr>
        <p:spPr/>
        <p:txBody>
          <a:bodyPr/>
          <a:lstStyle/>
          <a:p>
            <a:r>
              <a:rPr lang="en-SG" dirty="0"/>
              <a:t>What is Parallel Processing</a:t>
            </a:r>
          </a:p>
        </p:txBody>
      </p:sp>
      <p:sp>
        <p:nvSpPr>
          <p:cNvPr id="3" name="Content Placeholder 2">
            <a:extLst>
              <a:ext uri="{FF2B5EF4-FFF2-40B4-BE49-F238E27FC236}">
                <a16:creationId xmlns:a16="http://schemas.microsoft.com/office/drawing/2014/main" id="{9FA1A270-EE22-3D81-4287-59CECCF1AA2F}"/>
              </a:ext>
            </a:extLst>
          </p:cNvPr>
          <p:cNvSpPr>
            <a:spLocks noGrp="1"/>
          </p:cNvSpPr>
          <p:nvPr>
            <p:ph idx="1"/>
          </p:nvPr>
        </p:nvSpPr>
        <p:spPr/>
        <p:txBody>
          <a:bodyPr>
            <a:normAutofit fontScale="70000" lnSpcReduction="20000"/>
          </a:bodyPr>
          <a:lstStyle/>
          <a:p>
            <a:r>
              <a:rPr lang="en-SG" dirty="0"/>
              <a:t>Processing of multiple tasks simultaneously on multiple processors is called parallel processing. </a:t>
            </a:r>
          </a:p>
          <a:p>
            <a:r>
              <a:rPr lang="en-SG" dirty="0"/>
              <a:t>The parallel program consists of multiple active processes (tasks) simultaneously solving a given problem. </a:t>
            </a:r>
          </a:p>
          <a:p>
            <a:r>
              <a:rPr lang="en-SG" dirty="0"/>
              <a:t>A given task is divided into multiple subtasks using a divide-and-conquer technique, and each subtask is processed on a different central processing unit (CPU). </a:t>
            </a:r>
          </a:p>
          <a:p>
            <a:r>
              <a:rPr lang="en-SG" dirty="0">
                <a:solidFill>
                  <a:srgbClr val="FF0000"/>
                </a:solidFill>
              </a:rPr>
              <a:t>Programming on a multiprocessor system using the divide-and-conquer technique is called parallel programming</a:t>
            </a:r>
            <a:r>
              <a:rPr lang="en-SG" dirty="0"/>
              <a:t>.</a:t>
            </a:r>
          </a:p>
          <a:p>
            <a:r>
              <a:rPr lang="en-SG" dirty="0"/>
              <a:t>Many applications today require more computing power than a traditional sequential computer can offer. </a:t>
            </a:r>
          </a:p>
          <a:p>
            <a:r>
              <a:rPr lang="en-SG" dirty="0"/>
              <a:t>Parallel processing provides a cost-effective solution to this problem by increasing the number of CPUs in a computer and by adding an efficient communication system between them. </a:t>
            </a:r>
          </a:p>
          <a:p>
            <a:r>
              <a:rPr lang="en-SG" dirty="0"/>
              <a:t>The workload can then be shared between different processors.</a:t>
            </a:r>
          </a:p>
          <a:p>
            <a:r>
              <a:rPr lang="en-SG" dirty="0"/>
              <a:t> This setup results in higher computing power and performance than a single-processor system offers.</a:t>
            </a:r>
          </a:p>
        </p:txBody>
      </p:sp>
    </p:spTree>
    <p:extLst>
      <p:ext uri="{BB962C8B-B14F-4D97-AF65-F5344CB8AC3E}">
        <p14:creationId xmlns:p14="http://schemas.microsoft.com/office/powerpoint/2010/main" val="28792594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D60C-20D0-2D80-A4E2-F26D7C4BBA38}"/>
              </a:ext>
            </a:extLst>
          </p:cNvPr>
          <p:cNvSpPr>
            <a:spLocks noGrp="1"/>
          </p:cNvSpPr>
          <p:nvPr>
            <p:ph type="title"/>
          </p:nvPr>
        </p:nvSpPr>
        <p:spPr/>
        <p:txBody>
          <a:bodyPr/>
          <a:lstStyle/>
          <a:p>
            <a:r>
              <a:rPr lang="en-SG" dirty="0"/>
              <a:t>Architectural styles based on independent components(Cont..)</a:t>
            </a:r>
          </a:p>
        </p:txBody>
      </p:sp>
      <p:sp>
        <p:nvSpPr>
          <p:cNvPr id="3" name="Content Placeholder 2">
            <a:extLst>
              <a:ext uri="{FF2B5EF4-FFF2-40B4-BE49-F238E27FC236}">
                <a16:creationId xmlns:a16="http://schemas.microsoft.com/office/drawing/2014/main" id="{9C6C209C-1197-1026-728A-F16E423B8329}"/>
              </a:ext>
            </a:extLst>
          </p:cNvPr>
          <p:cNvSpPr>
            <a:spLocks noGrp="1"/>
          </p:cNvSpPr>
          <p:nvPr>
            <p:ph idx="1"/>
          </p:nvPr>
        </p:nvSpPr>
        <p:spPr/>
        <p:txBody>
          <a:bodyPr>
            <a:normAutofit fontScale="70000" lnSpcReduction="20000"/>
          </a:bodyPr>
          <a:lstStyle/>
          <a:p>
            <a:r>
              <a:rPr lang="en-SG" b="1" dirty="0"/>
              <a:t>Event Systems:</a:t>
            </a:r>
          </a:p>
          <a:p>
            <a:pPr lvl="1"/>
            <a:r>
              <a:rPr lang="en-SG" dirty="0"/>
              <a:t>In this architectural style, the components of the system are loosely coupled and connected.</a:t>
            </a:r>
          </a:p>
          <a:p>
            <a:pPr lvl="1"/>
            <a:r>
              <a:rPr lang="en-SG" b="0" i="0" dirty="0">
                <a:solidFill>
                  <a:srgbClr val="080809"/>
                </a:solidFill>
                <a:effectLst/>
                <a:latin typeface="PT Serif" panose="020B0604020202020204" pitchFamily="18" charset="0"/>
              </a:rPr>
              <a:t>In event-based architecture, the entire communication is through events. When an event occurs, the system gets the notification. </a:t>
            </a:r>
          </a:p>
          <a:p>
            <a:pPr lvl="1"/>
            <a:r>
              <a:rPr lang="en-SG" b="0" i="0" dirty="0">
                <a:solidFill>
                  <a:srgbClr val="080809"/>
                </a:solidFill>
                <a:effectLst/>
                <a:latin typeface="PT Serif" panose="020B0604020202020204" pitchFamily="18" charset="0"/>
              </a:rPr>
              <a:t>This means that anyone who receives this event will also be notified and has access to information. Sometimes, these events are data, and at other times they are URLs to resources. </a:t>
            </a:r>
          </a:p>
          <a:p>
            <a:pPr lvl="1"/>
            <a:r>
              <a:rPr lang="en-SG" b="0" i="0" dirty="0">
                <a:solidFill>
                  <a:srgbClr val="080809"/>
                </a:solidFill>
                <a:effectLst/>
                <a:latin typeface="PT Serif" panose="020B0604020202020204" pitchFamily="18" charset="0"/>
              </a:rPr>
              <a:t>As such, the receiver can process what information they receive and act accordingly.</a:t>
            </a:r>
            <a:endParaRPr lang="en-SG" dirty="0"/>
          </a:p>
          <a:p>
            <a:pPr lvl="1"/>
            <a:r>
              <a:rPr lang="en-SG" dirty="0"/>
              <a:t> Each </a:t>
            </a:r>
            <a:r>
              <a:rPr lang="en-SG"/>
              <a:t>component  </a:t>
            </a:r>
            <a:r>
              <a:rPr lang="en-SG" dirty="0"/>
              <a:t>publishes (or announces) a collection of events with which other components can register.</a:t>
            </a:r>
          </a:p>
          <a:p>
            <a:pPr lvl="1"/>
            <a:r>
              <a:rPr lang="en-SG" dirty="0"/>
              <a:t> In general, other components provide a </a:t>
            </a:r>
            <a:r>
              <a:rPr lang="en-SG" dirty="0" err="1"/>
              <a:t>callback</a:t>
            </a:r>
            <a:r>
              <a:rPr lang="en-SG" dirty="0"/>
              <a:t> that will be executed when the event is activated.</a:t>
            </a:r>
          </a:p>
          <a:p>
            <a:pPr lvl="1"/>
            <a:r>
              <a:rPr lang="en-SG" dirty="0"/>
              <a:t> During the activity of a component, a specific runtime condition can activate one of the exposed events, thus triggering the execution of the </a:t>
            </a:r>
            <a:r>
              <a:rPr lang="en-SG" dirty="0" err="1"/>
              <a:t>callbacks</a:t>
            </a:r>
            <a:r>
              <a:rPr lang="en-SG" dirty="0"/>
              <a:t> registered with it.</a:t>
            </a:r>
          </a:p>
          <a:p>
            <a:pPr lvl="1"/>
            <a:r>
              <a:rPr lang="en-SG" dirty="0"/>
              <a:t> Event activation may be accompanied by contextual information that can be used in the </a:t>
            </a:r>
            <a:r>
              <a:rPr lang="en-SG" dirty="0" err="1"/>
              <a:t>callback</a:t>
            </a:r>
            <a:r>
              <a:rPr lang="en-SG" dirty="0"/>
              <a:t> to handle the event.</a:t>
            </a:r>
          </a:p>
          <a:p>
            <a:pPr lvl="1"/>
            <a:r>
              <a:rPr lang="en-SG" dirty="0"/>
              <a:t> This information can be passed as an argument to the </a:t>
            </a:r>
            <a:r>
              <a:rPr lang="en-SG" dirty="0" err="1"/>
              <a:t>callback</a:t>
            </a:r>
            <a:r>
              <a:rPr lang="en-SG" dirty="0"/>
              <a:t> or by using some shared repository between components.</a:t>
            </a:r>
          </a:p>
          <a:p>
            <a:pPr lvl="1"/>
            <a:r>
              <a:rPr lang="en-SG" dirty="0"/>
              <a:t> Event-based systems have become quite popular, and support for their implementation is provided either at the API level or the programming language level.</a:t>
            </a:r>
          </a:p>
        </p:txBody>
      </p:sp>
    </p:spTree>
    <p:extLst>
      <p:ext uri="{BB962C8B-B14F-4D97-AF65-F5344CB8AC3E}">
        <p14:creationId xmlns:p14="http://schemas.microsoft.com/office/powerpoint/2010/main" val="102631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DEA6-556C-D266-EB64-9C89C42703B9}"/>
              </a:ext>
            </a:extLst>
          </p:cNvPr>
          <p:cNvSpPr>
            <a:spLocks noGrp="1"/>
          </p:cNvSpPr>
          <p:nvPr>
            <p:ph type="title"/>
          </p:nvPr>
        </p:nvSpPr>
        <p:spPr/>
        <p:txBody>
          <a:bodyPr/>
          <a:lstStyle/>
          <a:p>
            <a:r>
              <a:rPr lang="en-SG" dirty="0"/>
              <a:t>Reason of the popularity of Parallel Processing</a:t>
            </a:r>
          </a:p>
        </p:txBody>
      </p:sp>
      <p:sp>
        <p:nvSpPr>
          <p:cNvPr id="3" name="Content Placeholder 2">
            <a:extLst>
              <a:ext uri="{FF2B5EF4-FFF2-40B4-BE49-F238E27FC236}">
                <a16:creationId xmlns:a16="http://schemas.microsoft.com/office/drawing/2014/main" id="{BA95B330-B52D-E8A7-5D49-394FCAA80CA6}"/>
              </a:ext>
            </a:extLst>
          </p:cNvPr>
          <p:cNvSpPr>
            <a:spLocks noGrp="1"/>
          </p:cNvSpPr>
          <p:nvPr>
            <p:ph idx="1"/>
          </p:nvPr>
        </p:nvSpPr>
        <p:spPr/>
        <p:txBody>
          <a:bodyPr>
            <a:normAutofit fontScale="92500" lnSpcReduction="10000"/>
          </a:bodyPr>
          <a:lstStyle/>
          <a:p>
            <a:r>
              <a:rPr lang="en-SG" dirty="0"/>
              <a:t>The development of parallel processing is being influenced by many factors. The prominent among them include the following:</a:t>
            </a:r>
          </a:p>
          <a:p>
            <a:pPr marL="457200" lvl="1" indent="0">
              <a:buNone/>
            </a:pPr>
            <a:r>
              <a:rPr lang="en-SG" dirty="0"/>
              <a:t> • Computational requirements are ever increasing in the areas of both scientific and business computing. The technical computing problems (for example aerospace analysis, GIS, mechanical design etc.) require high-speed computational power.</a:t>
            </a:r>
          </a:p>
          <a:p>
            <a:pPr marL="457200" lvl="1" indent="0">
              <a:buNone/>
            </a:pPr>
            <a:r>
              <a:rPr lang="en-SG" dirty="0"/>
              <a:t> • Sequential architectures are reaching physical limitations as they are constrained by the speed of light and thermodynamics laws. The speed at which sequential CPUs can operate is reaching saturation point (no more vertical growth), and hence an alternative way to get high computational speed is to connect multiple CPUs (opportunity for horizontal growth).</a:t>
            </a:r>
          </a:p>
          <a:p>
            <a:pPr lvl="1"/>
            <a:r>
              <a:rPr lang="en-SG" dirty="0"/>
              <a:t>The technology of parallel processing is mature and can be exploited commercially; there is already significant R&amp;D work on development tools and environments. </a:t>
            </a:r>
          </a:p>
          <a:p>
            <a:pPr marL="457200" lvl="1" indent="0">
              <a:buNone/>
            </a:pPr>
            <a:r>
              <a:rPr lang="en-SG" dirty="0"/>
              <a:t>• Significant development in networking technology is paving the way for heterogeneous computing.</a:t>
            </a:r>
          </a:p>
        </p:txBody>
      </p:sp>
    </p:spTree>
    <p:extLst>
      <p:ext uri="{BB962C8B-B14F-4D97-AF65-F5344CB8AC3E}">
        <p14:creationId xmlns:p14="http://schemas.microsoft.com/office/powerpoint/2010/main" val="152438146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0758-9FAC-D130-1C26-BE5E1929687E}"/>
              </a:ext>
            </a:extLst>
          </p:cNvPr>
          <p:cNvSpPr>
            <a:spLocks noGrp="1"/>
          </p:cNvSpPr>
          <p:nvPr>
            <p:ph type="title"/>
          </p:nvPr>
        </p:nvSpPr>
        <p:spPr/>
        <p:txBody>
          <a:bodyPr/>
          <a:lstStyle/>
          <a:p>
            <a:r>
              <a:rPr lang="en-SG" dirty="0"/>
              <a:t>Hardware Architecture of Parallel Processing</a:t>
            </a:r>
          </a:p>
        </p:txBody>
      </p:sp>
      <p:sp>
        <p:nvSpPr>
          <p:cNvPr id="3" name="Content Placeholder 2">
            <a:extLst>
              <a:ext uri="{FF2B5EF4-FFF2-40B4-BE49-F238E27FC236}">
                <a16:creationId xmlns:a16="http://schemas.microsoft.com/office/drawing/2014/main" id="{66DBA129-6D0B-ADDD-988D-C058B368EDE1}"/>
              </a:ext>
            </a:extLst>
          </p:cNvPr>
          <p:cNvSpPr>
            <a:spLocks noGrp="1"/>
          </p:cNvSpPr>
          <p:nvPr>
            <p:ph idx="1"/>
          </p:nvPr>
        </p:nvSpPr>
        <p:spPr/>
        <p:txBody>
          <a:bodyPr/>
          <a:lstStyle/>
          <a:p>
            <a:r>
              <a:rPr lang="en-SG" dirty="0"/>
              <a:t>The core elements of parallel processing are CPUs. </a:t>
            </a:r>
          </a:p>
          <a:p>
            <a:r>
              <a:rPr lang="en-SG" dirty="0"/>
              <a:t>Based on the number of instruction and data streams that can be processed simultaneously, computing systems are classified into the following four categories: </a:t>
            </a:r>
          </a:p>
          <a:p>
            <a:pPr marL="457200" lvl="1" indent="0" algn="just">
              <a:buNone/>
            </a:pPr>
            <a:r>
              <a:rPr lang="en-SG" dirty="0"/>
              <a:t>• Single-instruction, single-data (SISD) systems </a:t>
            </a:r>
          </a:p>
          <a:p>
            <a:pPr marL="457200" lvl="1" indent="0" algn="just">
              <a:buNone/>
            </a:pPr>
            <a:r>
              <a:rPr lang="en-SG" dirty="0"/>
              <a:t>• Single-instruction, multiple-data (SIMD) systems </a:t>
            </a:r>
          </a:p>
          <a:p>
            <a:pPr marL="457200" lvl="1" indent="0" algn="just">
              <a:buNone/>
            </a:pPr>
            <a:r>
              <a:rPr lang="en-SG" dirty="0"/>
              <a:t>• Multiple-instruction, single-data (MISD) systems </a:t>
            </a:r>
          </a:p>
          <a:p>
            <a:pPr marL="457200" lvl="1" indent="0" algn="just">
              <a:buNone/>
            </a:pPr>
            <a:r>
              <a:rPr lang="en-SG" dirty="0"/>
              <a:t>• Multiple-instruction, multiple-data (MIMD) systems</a:t>
            </a:r>
          </a:p>
        </p:txBody>
      </p:sp>
    </p:spTree>
    <p:extLst>
      <p:ext uri="{BB962C8B-B14F-4D97-AF65-F5344CB8AC3E}">
        <p14:creationId xmlns:p14="http://schemas.microsoft.com/office/powerpoint/2010/main" val="216397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AD97-8E7F-9425-0502-A15DF77115AF}"/>
              </a:ext>
            </a:extLst>
          </p:cNvPr>
          <p:cNvSpPr>
            <a:spLocks noGrp="1"/>
          </p:cNvSpPr>
          <p:nvPr>
            <p:ph type="title"/>
          </p:nvPr>
        </p:nvSpPr>
        <p:spPr/>
        <p:txBody>
          <a:bodyPr/>
          <a:lstStyle/>
          <a:p>
            <a:r>
              <a:rPr lang="en-SG" dirty="0"/>
              <a:t>Single Instruction Single Data System (SISD)</a:t>
            </a:r>
          </a:p>
        </p:txBody>
      </p:sp>
      <p:sp>
        <p:nvSpPr>
          <p:cNvPr id="3" name="Content Placeholder 2">
            <a:extLst>
              <a:ext uri="{FF2B5EF4-FFF2-40B4-BE49-F238E27FC236}">
                <a16:creationId xmlns:a16="http://schemas.microsoft.com/office/drawing/2014/main" id="{63C73556-75C0-F3EF-F1B2-0298DD5817E8}"/>
              </a:ext>
            </a:extLst>
          </p:cNvPr>
          <p:cNvSpPr>
            <a:spLocks noGrp="1"/>
          </p:cNvSpPr>
          <p:nvPr>
            <p:ph idx="1"/>
          </p:nvPr>
        </p:nvSpPr>
        <p:spPr/>
        <p:txBody>
          <a:bodyPr>
            <a:normAutofit fontScale="92500" lnSpcReduction="20000"/>
          </a:bodyPr>
          <a:lstStyle/>
          <a:p>
            <a:r>
              <a:rPr lang="en-SG" dirty="0"/>
              <a:t>An SISD computing system is a uniprocessor machine capable of executing a single instruction, which operates on a single data stream (see Figure 2.2). </a:t>
            </a:r>
          </a:p>
          <a:p>
            <a:r>
              <a:rPr lang="en-SG" dirty="0"/>
              <a:t>In SISD, machine instructions are processed sequentially; hence computers adopting this model are popularly called sequential computers. </a:t>
            </a:r>
          </a:p>
          <a:p>
            <a:r>
              <a:rPr lang="en-SG" dirty="0"/>
              <a:t>Most conventional computers are built using the SISD model. </a:t>
            </a:r>
          </a:p>
          <a:p>
            <a:r>
              <a:rPr lang="en-SG" dirty="0"/>
              <a:t>All the instructions and data to be processed have to be stored in primary memory. </a:t>
            </a:r>
          </a:p>
          <a:p>
            <a:r>
              <a:rPr lang="en-SG" dirty="0">
                <a:solidFill>
                  <a:srgbClr val="FF0000"/>
                </a:solidFill>
              </a:rPr>
              <a:t>The speed of the processing element in the SISD model is limited by the rate at which the computer can transfer information internally. </a:t>
            </a:r>
          </a:p>
          <a:p>
            <a:r>
              <a:rPr lang="en-SG" dirty="0"/>
              <a:t>Dominant representative SISD systems are IBM PC, Macintosh, and workstations</a:t>
            </a:r>
          </a:p>
        </p:txBody>
      </p:sp>
    </p:spTree>
    <p:extLst>
      <p:ext uri="{BB962C8B-B14F-4D97-AF65-F5344CB8AC3E}">
        <p14:creationId xmlns:p14="http://schemas.microsoft.com/office/powerpoint/2010/main" val="1860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D3B87E8-B5B0-3D65-ED4E-36827E34F68D}"/>
              </a:ext>
            </a:extLst>
          </p:cNvPr>
          <p:cNvPicPr>
            <a:picLocks noGrp="1" noChangeAspect="1"/>
          </p:cNvPicPr>
          <p:nvPr>
            <p:ph idx="1"/>
          </p:nvPr>
        </p:nvPicPr>
        <p:blipFill>
          <a:blip r:embed="rId2"/>
          <a:stretch>
            <a:fillRect/>
          </a:stretch>
        </p:blipFill>
        <p:spPr>
          <a:xfrm>
            <a:off x="643467" y="1234355"/>
            <a:ext cx="10905066" cy="4389288"/>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718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21508</TotalTime>
  <Words>4666</Words>
  <Application>Microsoft Office PowerPoint</Application>
  <PresentationFormat>Widescreen</PresentationFormat>
  <Paragraphs>281</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Cambria Math</vt:lpstr>
      <vt:lpstr>PT Serif</vt:lpstr>
      <vt:lpstr>Verdana</vt:lpstr>
      <vt:lpstr>Wingdings</vt:lpstr>
      <vt:lpstr>Office Theme</vt:lpstr>
      <vt:lpstr>Principles of Parallel &amp; Distributed Computing</vt:lpstr>
      <vt:lpstr>Parallel Vs Distributed Computing</vt:lpstr>
      <vt:lpstr>Parallel Vs Distributed Computing(Cont..)</vt:lpstr>
      <vt:lpstr>Parallel Vs Distributed Computing(Cont..)</vt:lpstr>
      <vt:lpstr>What is Parallel Processing</vt:lpstr>
      <vt:lpstr>Reason of the popularity of Parallel Processing</vt:lpstr>
      <vt:lpstr>Hardware Architecture of Parallel Processing</vt:lpstr>
      <vt:lpstr>Single Instruction Single Data System (SISD)</vt:lpstr>
      <vt:lpstr>PowerPoint Presentation</vt:lpstr>
      <vt:lpstr>Single Instruction Multiple Data System (SIMD)</vt:lpstr>
      <vt:lpstr>PowerPoint Presentation</vt:lpstr>
      <vt:lpstr>Multiple Instruction Single Data System (MISD)</vt:lpstr>
      <vt:lpstr>PowerPoint Presentation</vt:lpstr>
      <vt:lpstr>Multiple Instruction Multiple Data System (MIMD)</vt:lpstr>
      <vt:lpstr>Shared Memory MIMD Machine</vt:lpstr>
      <vt:lpstr>Distributed Memory MIMD Machines</vt:lpstr>
      <vt:lpstr>PowerPoint Presentation</vt:lpstr>
      <vt:lpstr>Approaches to parallel programming</vt:lpstr>
      <vt:lpstr>Cont…</vt:lpstr>
      <vt:lpstr>Laws of Caution</vt:lpstr>
      <vt:lpstr>Components of a Distributed System</vt:lpstr>
      <vt:lpstr>Cont….</vt:lpstr>
      <vt:lpstr>Cont…</vt:lpstr>
      <vt:lpstr>Cont…</vt:lpstr>
      <vt:lpstr>Architectural styles for distributed computing</vt:lpstr>
      <vt:lpstr>Cont…</vt:lpstr>
      <vt:lpstr>Cont…</vt:lpstr>
      <vt:lpstr>Component and Connectors</vt:lpstr>
      <vt:lpstr>PowerPoint Presentation</vt:lpstr>
      <vt:lpstr>Software architectural styles</vt:lpstr>
      <vt:lpstr>Data centered architectures</vt:lpstr>
      <vt:lpstr>PowerPoint Presentation</vt:lpstr>
      <vt:lpstr>Data-flow architectures</vt:lpstr>
      <vt:lpstr>Data-flow architectures(Cont..)</vt:lpstr>
      <vt:lpstr>Data-flow architectures(Cont..)</vt:lpstr>
      <vt:lpstr>What is meant by Pipe?</vt:lpstr>
      <vt:lpstr>Pros and Cons of Pipe and Filter Model</vt:lpstr>
      <vt:lpstr>Data-flow architecture (Cont…)</vt:lpstr>
      <vt:lpstr>Virtual machine architectures</vt:lpstr>
      <vt:lpstr>PowerPoint Presentation</vt:lpstr>
      <vt:lpstr>Virtual machine architectures (Cont…)</vt:lpstr>
      <vt:lpstr>Virtual machine architectures (Cont…)</vt:lpstr>
      <vt:lpstr>Call &amp; return architectures</vt:lpstr>
      <vt:lpstr>Call &amp; return architectures(Cont..)</vt:lpstr>
      <vt:lpstr>Top-Down Style</vt:lpstr>
      <vt:lpstr>Call &amp; return architectures(Cont…)</vt:lpstr>
      <vt:lpstr>PowerPoint Presentation</vt:lpstr>
      <vt:lpstr>Architectural styles based on independent components</vt:lpstr>
      <vt:lpstr>Architectural styles based on independent components(Cont…)</vt:lpstr>
      <vt:lpstr>Architectural styles based on independent components(Cont..)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Parallel &amp; Distributed Computing</dc:title>
  <dc:creator>Risala Khan</dc:creator>
  <cp:lastModifiedBy>Risala Khan</cp:lastModifiedBy>
  <cp:revision>56</cp:revision>
  <dcterms:created xsi:type="dcterms:W3CDTF">2022-07-16T04:14:11Z</dcterms:created>
  <dcterms:modified xsi:type="dcterms:W3CDTF">2023-11-01T16:24:58Z</dcterms:modified>
</cp:coreProperties>
</file>