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55"/>
  </p:notesMasterIdLst>
  <p:handoutMasterIdLst>
    <p:handoutMasterId r:id="rId56"/>
  </p:handoutMasterIdLst>
  <p:sldIdLst>
    <p:sldId id="535" r:id="rId3"/>
    <p:sldId id="539" r:id="rId4"/>
    <p:sldId id="540" r:id="rId5"/>
    <p:sldId id="435" r:id="rId6"/>
    <p:sldId id="536" r:id="rId7"/>
    <p:sldId id="537" r:id="rId8"/>
    <p:sldId id="430" r:id="rId9"/>
    <p:sldId id="437" r:id="rId10"/>
    <p:sldId id="493" r:id="rId11"/>
    <p:sldId id="494" r:id="rId12"/>
    <p:sldId id="495" r:id="rId13"/>
    <p:sldId id="496" r:id="rId14"/>
    <p:sldId id="497" r:id="rId15"/>
    <p:sldId id="491" r:id="rId16"/>
    <p:sldId id="498" r:id="rId17"/>
    <p:sldId id="489" r:id="rId18"/>
    <p:sldId id="499" r:id="rId19"/>
    <p:sldId id="500" r:id="rId20"/>
    <p:sldId id="483" r:id="rId21"/>
    <p:sldId id="484" r:id="rId22"/>
    <p:sldId id="504" r:id="rId23"/>
    <p:sldId id="505"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1" r:id="rId49"/>
    <p:sldId id="532" r:id="rId50"/>
    <p:sldId id="533" r:id="rId51"/>
    <p:sldId id="534" r:id="rId52"/>
    <p:sldId id="541" r:id="rId53"/>
    <p:sldId id="471" r:id="rId54"/>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6" autoAdjust="0"/>
    <p:restoredTop sz="91382" autoAdjust="0"/>
  </p:normalViewPr>
  <p:slideViewPr>
    <p:cSldViewPr showGuides="1">
      <p:cViewPr varScale="1">
        <p:scale>
          <a:sx n="66" d="100"/>
          <a:sy n="66" d="100"/>
        </p:scale>
        <p:origin x="1152" y="66"/>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8/26/2023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8/26/2023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219849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30</a:t>
            </a:fld>
            <a:endParaRPr lang="en-US"/>
          </a:p>
        </p:txBody>
      </p:sp>
    </p:spTree>
    <p:extLst>
      <p:ext uri="{BB962C8B-B14F-4D97-AF65-F5344CB8AC3E}">
        <p14:creationId xmlns:p14="http://schemas.microsoft.com/office/powerpoint/2010/main" val="409722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31</a:t>
            </a:fld>
            <a:endParaRPr lang="en-US"/>
          </a:p>
        </p:txBody>
      </p:sp>
    </p:spTree>
    <p:extLst>
      <p:ext uri="{BB962C8B-B14F-4D97-AF65-F5344CB8AC3E}">
        <p14:creationId xmlns:p14="http://schemas.microsoft.com/office/powerpoint/2010/main" val="327680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32</a:t>
            </a:fld>
            <a:endParaRPr lang="en-US"/>
          </a:p>
        </p:txBody>
      </p:sp>
    </p:spTree>
    <p:extLst>
      <p:ext uri="{BB962C8B-B14F-4D97-AF65-F5344CB8AC3E}">
        <p14:creationId xmlns:p14="http://schemas.microsoft.com/office/powerpoint/2010/main" val="341278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33</a:t>
            </a:fld>
            <a:endParaRPr lang="en-US"/>
          </a:p>
        </p:txBody>
      </p:sp>
    </p:spTree>
    <p:extLst>
      <p:ext uri="{BB962C8B-B14F-4D97-AF65-F5344CB8AC3E}">
        <p14:creationId xmlns:p14="http://schemas.microsoft.com/office/powerpoint/2010/main" val="65024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34</a:t>
            </a:fld>
            <a:endParaRPr lang="en-US"/>
          </a:p>
        </p:txBody>
      </p:sp>
    </p:spTree>
    <p:extLst>
      <p:ext uri="{BB962C8B-B14F-4D97-AF65-F5344CB8AC3E}">
        <p14:creationId xmlns:p14="http://schemas.microsoft.com/office/powerpoint/2010/main" val="250714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41</a:t>
            </a:fld>
            <a:endParaRPr lang="en-US"/>
          </a:p>
        </p:txBody>
      </p:sp>
    </p:spTree>
    <p:extLst>
      <p:ext uri="{BB962C8B-B14F-4D97-AF65-F5344CB8AC3E}">
        <p14:creationId xmlns:p14="http://schemas.microsoft.com/office/powerpoint/2010/main" val="198799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44</a:t>
            </a:fld>
            <a:endParaRPr lang="en-US"/>
          </a:p>
        </p:txBody>
      </p:sp>
    </p:spTree>
    <p:extLst>
      <p:ext uri="{BB962C8B-B14F-4D97-AF65-F5344CB8AC3E}">
        <p14:creationId xmlns:p14="http://schemas.microsoft.com/office/powerpoint/2010/main" val="95221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48</a:t>
            </a:fld>
            <a:endParaRPr lang="en-US"/>
          </a:p>
        </p:txBody>
      </p:sp>
    </p:spTree>
    <p:extLst>
      <p:ext uri="{BB962C8B-B14F-4D97-AF65-F5344CB8AC3E}">
        <p14:creationId xmlns:p14="http://schemas.microsoft.com/office/powerpoint/2010/main" val="105717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49</a:t>
            </a:fld>
            <a:endParaRPr lang="en-US"/>
          </a:p>
        </p:txBody>
      </p:sp>
    </p:spTree>
    <p:extLst>
      <p:ext uri="{BB962C8B-B14F-4D97-AF65-F5344CB8AC3E}">
        <p14:creationId xmlns:p14="http://schemas.microsoft.com/office/powerpoint/2010/main" val="83541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50</a:t>
            </a:fld>
            <a:endParaRPr lang="en-US"/>
          </a:p>
        </p:txBody>
      </p:sp>
    </p:spTree>
    <p:extLst>
      <p:ext uri="{BB962C8B-B14F-4D97-AF65-F5344CB8AC3E}">
        <p14:creationId xmlns:p14="http://schemas.microsoft.com/office/powerpoint/2010/main" val="221514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a:t>
            </a:fld>
            <a:endParaRPr lang="en-US"/>
          </a:p>
        </p:txBody>
      </p:sp>
    </p:spTree>
    <p:extLst>
      <p:ext uri="{BB962C8B-B14F-4D97-AF65-F5344CB8AC3E}">
        <p14:creationId xmlns:p14="http://schemas.microsoft.com/office/powerpoint/2010/main" val="372290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11</a:t>
            </a:fld>
            <a:endParaRPr lang="en-US"/>
          </a:p>
        </p:txBody>
      </p:sp>
    </p:spTree>
    <p:extLst>
      <p:ext uri="{BB962C8B-B14F-4D97-AF65-F5344CB8AC3E}">
        <p14:creationId xmlns:p14="http://schemas.microsoft.com/office/powerpoint/2010/main" val="188304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14</a:t>
            </a:fld>
            <a:endParaRPr lang="en-US"/>
          </a:p>
        </p:txBody>
      </p:sp>
    </p:spTree>
    <p:extLst>
      <p:ext uri="{BB962C8B-B14F-4D97-AF65-F5344CB8AC3E}">
        <p14:creationId xmlns:p14="http://schemas.microsoft.com/office/powerpoint/2010/main" val="304525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15</a:t>
            </a:fld>
            <a:endParaRPr lang="en-US"/>
          </a:p>
        </p:txBody>
      </p:sp>
    </p:spTree>
    <p:extLst>
      <p:ext uri="{BB962C8B-B14F-4D97-AF65-F5344CB8AC3E}">
        <p14:creationId xmlns:p14="http://schemas.microsoft.com/office/powerpoint/2010/main" val="187568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F5BDF45-67B9-4DCA-A0C2-6DEBDD848FA7}" type="slidenum">
              <a:rPr lang="en-US">
                <a:latin typeface="Times New Roman" panose="02020603050405020304" pitchFamily="18" charset="0"/>
              </a:rPr>
              <a:pPr/>
              <a:t>21</a:t>
            </a:fld>
            <a:endParaRPr 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75257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1200" b="0" i="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22</a:t>
            </a:fld>
            <a:endParaRPr lang="en-US"/>
          </a:p>
        </p:txBody>
      </p:sp>
    </p:spTree>
    <p:extLst>
      <p:ext uri="{BB962C8B-B14F-4D97-AF65-F5344CB8AC3E}">
        <p14:creationId xmlns:p14="http://schemas.microsoft.com/office/powerpoint/2010/main" val="253849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25</a:t>
            </a:fld>
            <a:endParaRPr lang="en-US"/>
          </a:p>
        </p:txBody>
      </p:sp>
    </p:spTree>
    <p:extLst>
      <p:ext uri="{BB962C8B-B14F-4D97-AF65-F5344CB8AC3E}">
        <p14:creationId xmlns:p14="http://schemas.microsoft.com/office/powerpoint/2010/main" val="209562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3275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263758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extLst>
      <p:ext uri="{BB962C8B-B14F-4D97-AF65-F5344CB8AC3E}">
        <p14:creationId xmlns:p14="http://schemas.microsoft.com/office/powerpoint/2010/main" val="402721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8/26/2023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60" r:id="rId13"/>
    <p:sldLayoutId id="214748367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simple.wikipedia.org/wiki/Smartphone" TargetMode="External"/><Relationship Id="rId13" Type="http://schemas.openxmlformats.org/officeDocument/2006/relationships/hyperlink" Target="https://en.wikipedia.org/wiki/Pager#cite_note-1" TargetMode="External"/><Relationship Id="rId3" Type="http://schemas.openxmlformats.org/officeDocument/2006/relationships/hyperlink" Target="https://simple.wikipedia.org/w/index.php?title=Address_book&amp;action=edit&amp;redlink=1" TargetMode="External"/><Relationship Id="rId7" Type="http://schemas.openxmlformats.org/officeDocument/2006/relationships/hyperlink" Target="https://simple.wikipedia.org/wiki/Video_game" TargetMode="External"/><Relationship Id="rId12" Type="http://schemas.openxmlformats.org/officeDocument/2006/relationships/hyperlink" Target="https://simple.wikipedia.org/wiki/Vide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simple.wikipedia.org/wiki/Calendar" TargetMode="External"/><Relationship Id="rId11" Type="http://schemas.openxmlformats.org/officeDocument/2006/relationships/hyperlink" Target="https://simple.wikipedia.org/wiki/E-mail" TargetMode="External"/><Relationship Id="rId5" Type="http://schemas.openxmlformats.org/officeDocument/2006/relationships/hyperlink" Target="https://simple.wikipedia.org/wiki/Clock" TargetMode="External"/><Relationship Id="rId15" Type="http://schemas.openxmlformats.org/officeDocument/2006/relationships/hyperlink" Target="https://en.wikipedia.org/wiki/Pager#cite_note-2" TargetMode="External"/><Relationship Id="rId10" Type="http://schemas.openxmlformats.org/officeDocument/2006/relationships/hyperlink" Target="https://simple.wikipedia.org/wiki/Touch_screen" TargetMode="External"/><Relationship Id="rId4" Type="http://schemas.openxmlformats.org/officeDocument/2006/relationships/hyperlink" Target="https://simple.wikipedia.org/wiki/Calculator" TargetMode="External"/><Relationship Id="rId9" Type="http://schemas.openxmlformats.org/officeDocument/2006/relationships/hyperlink" Target="https://simple.wikipedia.org/wiki/Wi-Fi" TargetMode="External"/><Relationship Id="rId14" Type="http://schemas.openxmlformats.org/officeDocument/2006/relationships/hyperlink" Target="https://en.wikipedia.org/wiki/Telecommunications_device_for_the_dea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en.wikipedia.org/wiki/Router_(computing)" TargetMode="External"/><Relationship Id="rId4" Type="http://schemas.openxmlformats.org/officeDocument/2006/relationships/hyperlink" Target="https://en.wikipedia.org/wiki/Wireles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techtarget.com/whatis/definition/nanometer" TargetMode="External"/><Relationship Id="rId4" Type="http://schemas.openxmlformats.org/officeDocument/2006/relationships/hyperlink" Target="https://www.techtarget.com/searchnetworking/definition/wavelengt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ISM_ban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lifewire.com/local-area-network-816382"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www.lifewire.com/how-network-bridges-work-816357" TargetMode="External"/><Relationship Id="rId4" Type="http://schemas.openxmlformats.org/officeDocument/2006/relationships/hyperlink" Target="https://www.lifewire.com/what-is-an-ethernet-cable-817548"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914471"/>
            <a:ext cx="6781800" cy="923330"/>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smtClean="0">
                <a:solidFill>
                  <a:srgbClr val="FF0000"/>
                </a:solidFill>
              </a:rPr>
              <a:t>PMIT-6217</a:t>
            </a:r>
          </a:p>
          <a:p>
            <a:pPr algn="ctr"/>
            <a:endParaRPr lang="en-US" b="1" dirty="0">
              <a:solidFill>
                <a:srgbClr val="FF0000"/>
              </a:solidFill>
            </a:endParaRPr>
          </a:p>
        </p:txBody>
      </p:sp>
      <p:pic>
        <p:nvPicPr>
          <p:cNvPr id="5" name="il_fi" descr="http://upload.wikimedia.org/wikipedia/en/0/0a/JU-logo.png"/>
          <p:cNvPicPr>
            <a:picLocks noChangeAspect="1" noChangeArrowheads="1"/>
          </p:cNvPicPr>
          <p:nvPr/>
        </p:nvPicPr>
        <p:blipFill>
          <a:blip r:embed="rId2" r:link="rId3"/>
          <a:srcRect/>
          <a:stretch>
            <a:fillRect/>
          </a:stretch>
        </p:blipFill>
        <p:spPr bwMode="auto">
          <a:xfrm>
            <a:off x="5604244" y="1143000"/>
            <a:ext cx="1025156" cy="1206695"/>
          </a:xfrm>
          <a:prstGeom prst="rect">
            <a:avLst/>
          </a:prstGeom>
          <a:noFill/>
          <a:ln w="9525">
            <a:noFill/>
            <a:miter lim="800000"/>
            <a:headEnd/>
            <a:tailEnd/>
          </a:ln>
        </p:spPr>
      </p:pic>
    </p:spTree>
    <p:extLst>
      <p:ext uri="{BB962C8B-B14F-4D97-AF65-F5344CB8AC3E}">
        <p14:creationId xmlns:p14="http://schemas.microsoft.com/office/powerpoint/2010/main" val="488322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533400"/>
            <a:ext cx="7772400" cy="1143000"/>
          </a:xfrm>
        </p:spPr>
        <p:txBody>
          <a:bodyPr/>
          <a:lstStyle/>
          <a:p>
            <a:pPr lvl="1"/>
            <a:r>
              <a:rPr lang="en-US" b="1" dirty="0">
                <a:latin typeface="Gill Sans MT" panose="020B0502020104020203" pitchFamily="34" charset="0"/>
              </a:rPr>
              <a:t>Wireless Network </a:t>
            </a:r>
          </a:p>
        </p:txBody>
      </p:sp>
      <p:sp>
        <p:nvSpPr>
          <p:cNvPr id="3" name="Content Placeholder 2"/>
          <p:cNvSpPr>
            <a:spLocks noGrp="1"/>
          </p:cNvSpPr>
          <p:nvPr>
            <p:ph idx="1"/>
          </p:nvPr>
        </p:nvSpPr>
        <p:spPr>
          <a:xfrm>
            <a:off x="762000" y="2209800"/>
            <a:ext cx="9448800" cy="3048000"/>
          </a:xfrm>
        </p:spPr>
        <p:txBody>
          <a:bodyPr>
            <a:normAutofit/>
          </a:bodyPr>
          <a:lstStyle/>
          <a:p>
            <a:pPr lvl="1" algn="just">
              <a:buFont typeface="Arial" panose="020B0604020202020204" pitchFamily="34" charset="0"/>
              <a:buChar char="•"/>
            </a:pPr>
            <a:r>
              <a:rPr lang="en-US" dirty="0"/>
              <a:t>Radio waves propagate through space as travelling electromagnetic waves. The energy of signals exists in the form of electrical and magnetic fields. Both electrical and magnetic fields vary </a:t>
            </a:r>
            <a:r>
              <a:rPr lang="en-US" dirty="0" err="1"/>
              <a:t>sinusoidally</a:t>
            </a:r>
            <a:r>
              <a:rPr lang="en-US" dirty="0"/>
              <a:t> with time. </a:t>
            </a:r>
          </a:p>
          <a:p>
            <a:pPr lvl="1" algn="just">
              <a:buFont typeface="Arial" panose="020B0604020202020204" pitchFamily="34" charset="0"/>
              <a:buChar char="•"/>
            </a:pPr>
            <a:r>
              <a:rPr lang="en-US" dirty="0"/>
              <a:t>The two fields always exist together because a change in electrical field generates a magnetic field and a change in magnetic field develops an electrical field. Thus there is continuous flow of energy from one field to the other.</a:t>
            </a:r>
          </a:p>
          <a:p>
            <a:pPr algn="just">
              <a:buFont typeface="Wingdings" pitchFamily="2" charset="2"/>
              <a:buChar char="ü"/>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a:t>
            </a:fld>
            <a:endParaRPr lang="en-US"/>
          </a:p>
        </p:txBody>
      </p:sp>
      <p:sp>
        <p:nvSpPr>
          <p:cNvPr id="6" name="Title 1"/>
          <p:cNvSpPr txBox="1">
            <a:spLocks/>
          </p:cNvSpPr>
          <p:nvPr/>
        </p:nvSpPr>
        <p:spPr>
          <a:xfrm>
            <a:off x="1781175" y="381000"/>
            <a:ext cx="7772400" cy="1143000"/>
          </a:xfrm>
          <a:prstGeom prst="rect">
            <a:avLst/>
          </a:prstGeom>
          <a:solidFill>
            <a:schemeClr val="lt1"/>
          </a:solidFill>
          <a:ln w="25400" cap="flat" cmpd="sng" algn="ctr">
            <a:noFill/>
            <a:prstDash val="solid"/>
          </a:ln>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marL="0" lvl="1"/>
            <a:r>
              <a:rPr lang="en-US" sz="4000" b="1" kern="0" dirty="0">
                <a:solidFill>
                  <a:sysClr val="windowText" lastClr="000000"/>
                </a:solidFill>
                <a:latin typeface="Gill Sans MT" panose="020B0502020104020203" pitchFamily="34" charset="0"/>
              </a:rPr>
              <a:t>Wireless Network </a:t>
            </a:r>
          </a:p>
        </p:txBody>
      </p:sp>
    </p:spTree>
    <p:extLst>
      <p:ext uri="{BB962C8B-B14F-4D97-AF65-F5344CB8AC3E}">
        <p14:creationId xmlns:p14="http://schemas.microsoft.com/office/powerpoint/2010/main" val="232480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1"/>
            <a:ext cx="9982200" cy="4343399"/>
          </a:xfrm>
        </p:spPr>
        <p:txBody>
          <a:bodyPr>
            <a:normAutofit/>
          </a:bodyPr>
          <a:lstStyle/>
          <a:p>
            <a:pPr algn="just"/>
            <a:r>
              <a:rPr lang="en-US" dirty="0"/>
              <a:t>Devices commonly used for wireless networking include </a:t>
            </a:r>
          </a:p>
          <a:p>
            <a:pPr lvl="1" algn="just"/>
            <a:r>
              <a:rPr lang="en-US" dirty="0"/>
              <a:t>Sensor, Embedded controllers, portable computers, desktop computers, hand-held computers, personal digital assistants (PDAs), cellular phones, pen-based computers, and pagers. Wireless networks work similar to wired networks, however, in case of wireless networks, transmitting and receiving data are more challenging.</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a:t>
            </a:fld>
            <a:endParaRPr lang="en-US"/>
          </a:p>
        </p:txBody>
      </p:sp>
      <p:sp>
        <p:nvSpPr>
          <p:cNvPr id="8" name="Title 1"/>
          <p:cNvSpPr txBox="1">
            <a:spLocks noGrp="1"/>
          </p:cNvSpPr>
          <p:nvPr>
            <p:ph type="title"/>
          </p:nvPr>
        </p:nvSpPr>
        <p:spPr>
          <a:xfrm>
            <a:off x="2016125" y="457200"/>
            <a:ext cx="8153400" cy="1143000"/>
          </a:xfrm>
          <a:prstGeom prst="rect">
            <a:avLst/>
          </a:prstGeom>
          <a:solidFill>
            <a:schemeClr val="lt1"/>
          </a:solidFill>
          <a:ln w="25400" cap="flat" cmpd="sng" algn="ctr">
            <a:noFill/>
            <a:prstDash val="solid"/>
          </a:ln>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marL="0" lvl="1"/>
            <a:r>
              <a:rPr lang="en-US" sz="4000" b="1" kern="0" dirty="0">
                <a:solidFill>
                  <a:sysClr val="windowText" lastClr="000000"/>
                </a:solidFill>
                <a:latin typeface="Gill Sans MT" panose="020B0502020104020203" pitchFamily="34" charset="0"/>
              </a:rPr>
              <a:t>Wireless Network </a:t>
            </a:r>
          </a:p>
        </p:txBody>
      </p:sp>
      <p:sp>
        <p:nvSpPr>
          <p:cNvPr id="2" name="Rectangle 1"/>
          <p:cNvSpPr/>
          <p:nvPr/>
        </p:nvSpPr>
        <p:spPr>
          <a:xfrm>
            <a:off x="152400" y="4598075"/>
            <a:ext cx="11887200" cy="1815882"/>
          </a:xfrm>
          <a:prstGeom prst="rect">
            <a:avLst/>
          </a:prstGeom>
        </p:spPr>
        <p:txBody>
          <a:bodyPr wrap="square">
            <a:spAutoFit/>
          </a:bodyPr>
          <a:lstStyle/>
          <a:p>
            <a:r>
              <a:rPr lang="en-US" sz="1600" dirty="0">
                <a:latin typeface="Times New Roman" pitchFamily="18" charset="0"/>
              </a:rPr>
              <a:t>A </a:t>
            </a:r>
            <a:r>
              <a:rPr lang="en-US" sz="1600" b="1" dirty="0">
                <a:latin typeface="Times New Roman" pitchFamily="18" charset="0"/>
              </a:rPr>
              <a:t>personal digital assistant</a:t>
            </a:r>
            <a:r>
              <a:rPr lang="en-US" sz="1600" dirty="0">
                <a:latin typeface="Times New Roman" pitchFamily="18" charset="0"/>
              </a:rPr>
              <a:t> (</a:t>
            </a:r>
            <a:r>
              <a:rPr lang="en-US" sz="1600" b="1" dirty="0">
                <a:latin typeface="Times New Roman" pitchFamily="18" charset="0"/>
              </a:rPr>
              <a:t>PDA</a:t>
            </a:r>
            <a:r>
              <a:rPr lang="en-US" sz="1600" dirty="0">
                <a:latin typeface="Times New Roman" pitchFamily="18" charset="0"/>
              </a:rPr>
              <a:t>), also known as a handheld PC, is a variety mobile device which functions as a personal information manager. Personal digital assistants were designed to replace non-electronic day planners. Many PDAs can work as an </a:t>
            </a:r>
            <a:r>
              <a:rPr lang="en-US" sz="1600" dirty="0">
                <a:latin typeface="Times New Roman" pitchFamily="18" charset="0"/>
                <a:hlinkClick r:id="rId3" tooltip="Address book (not yet started)"/>
              </a:rPr>
              <a:t>address book</a:t>
            </a:r>
            <a:r>
              <a:rPr lang="en-US" sz="1600" dirty="0">
                <a:latin typeface="Times New Roman" pitchFamily="18" charset="0"/>
              </a:rPr>
              <a:t>, a </a:t>
            </a:r>
            <a:r>
              <a:rPr lang="en-US" sz="1600" dirty="0">
                <a:latin typeface="Times New Roman" pitchFamily="18" charset="0"/>
                <a:hlinkClick r:id="rId4" tooltip="Calculator"/>
              </a:rPr>
              <a:t>calculator</a:t>
            </a:r>
            <a:r>
              <a:rPr lang="en-US" sz="1600" dirty="0">
                <a:latin typeface="Times New Roman" pitchFamily="18" charset="0"/>
              </a:rPr>
              <a:t>, a </a:t>
            </a:r>
            <a:r>
              <a:rPr lang="en-US" sz="1600" dirty="0">
                <a:latin typeface="Times New Roman" pitchFamily="18" charset="0"/>
                <a:hlinkClick r:id="rId5" tooltip="Clock"/>
              </a:rPr>
              <a:t>clock</a:t>
            </a:r>
            <a:r>
              <a:rPr lang="en-US" sz="1600" dirty="0">
                <a:latin typeface="Times New Roman" pitchFamily="18" charset="0"/>
              </a:rPr>
              <a:t>, and a </a:t>
            </a:r>
            <a:r>
              <a:rPr lang="en-US" sz="1600" dirty="0">
                <a:latin typeface="Times New Roman" pitchFamily="18" charset="0"/>
                <a:hlinkClick r:id="rId6" tooltip="Calendar"/>
              </a:rPr>
              <a:t>calendar</a:t>
            </a:r>
            <a:r>
              <a:rPr lang="en-US" sz="1600" dirty="0">
                <a:latin typeface="Times New Roman" pitchFamily="18" charset="0"/>
              </a:rPr>
              <a:t>. Some also have </a:t>
            </a:r>
            <a:r>
              <a:rPr lang="en-US" sz="1600" dirty="0">
                <a:latin typeface="Times New Roman" pitchFamily="18" charset="0"/>
                <a:hlinkClick r:id="rId7" tooltip="Video game"/>
              </a:rPr>
              <a:t>games</a:t>
            </a:r>
            <a:r>
              <a:rPr lang="en-US" sz="1600" dirty="0">
                <a:latin typeface="Times New Roman" pitchFamily="18" charset="0"/>
              </a:rPr>
              <a:t> on them. Newer PDAs are now called </a:t>
            </a:r>
            <a:r>
              <a:rPr lang="en-US" sz="1600" dirty="0">
                <a:latin typeface="Times New Roman" pitchFamily="18" charset="0"/>
                <a:hlinkClick r:id="rId8" tooltip="Smartphone"/>
              </a:rPr>
              <a:t>smartphones</a:t>
            </a:r>
            <a:r>
              <a:rPr lang="en-US" sz="1600" dirty="0">
                <a:latin typeface="Times New Roman" pitchFamily="18" charset="0"/>
              </a:rPr>
              <a:t> and have </a:t>
            </a:r>
            <a:r>
              <a:rPr lang="en-US" sz="1600" dirty="0">
                <a:latin typeface="Times New Roman" pitchFamily="18" charset="0"/>
                <a:hlinkClick r:id="rId9" tooltip="Wi-Fi"/>
              </a:rPr>
              <a:t>Wi-Fi</a:t>
            </a:r>
            <a:r>
              <a:rPr lang="en-US" sz="1600" dirty="0">
                <a:latin typeface="Times New Roman" pitchFamily="18" charset="0"/>
              </a:rPr>
              <a:t>, </a:t>
            </a:r>
            <a:r>
              <a:rPr lang="en-US" sz="1600" dirty="0">
                <a:latin typeface="Times New Roman" pitchFamily="18" charset="0"/>
                <a:hlinkClick r:id="rId10" tooltip="Touch screen"/>
              </a:rPr>
              <a:t>touch screens</a:t>
            </a:r>
            <a:r>
              <a:rPr lang="en-US" sz="1600" dirty="0">
                <a:latin typeface="Times New Roman" pitchFamily="18" charset="0"/>
              </a:rPr>
              <a:t>, can read </a:t>
            </a:r>
            <a:r>
              <a:rPr lang="en-US" sz="1600" dirty="0">
                <a:latin typeface="Times New Roman" pitchFamily="18" charset="0"/>
                <a:hlinkClick r:id="rId11" tooltip="E-mail"/>
              </a:rPr>
              <a:t>e-mail</a:t>
            </a:r>
            <a:r>
              <a:rPr lang="en-US" sz="1600" dirty="0">
                <a:latin typeface="Times New Roman" pitchFamily="18" charset="0"/>
              </a:rPr>
              <a:t>, record </a:t>
            </a:r>
            <a:r>
              <a:rPr lang="en-US" sz="1600" dirty="0">
                <a:latin typeface="Times New Roman" pitchFamily="18" charset="0"/>
                <a:hlinkClick r:id="rId12" tooltip="Video"/>
              </a:rPr>
              <a:t>video</a:t>
            </a:r>
            <a:r>
              <a:rPr lang="en-US" sz="1600" dirty="0">
                <a:latin typeface="Times New Roman" pitchFamily="18" charset="0"/>
              </a:rPr>
              <a:t>, play music and make phone calls.</a:t>
            </a:r>
          </a:p>
          <a:p>
            <a:r>
              <a:rPr lang="en-US" sz="1600" dirty="0">
                <a:latin typeface="Times New Roman" pitchFamily="18" charset="0"/>
              </a:rPr>
              <a:t>A </a:t>
            </a:r>
            <a:r>
              <a:rPr lang="en-US" sz="1600" b="1" dirty="0">
                <a:latin typeface="Times New Roman" pitchFamily="18" charset="0"/>
              </a:rPr>
              <a:t>pager</a:t>
            </a:r>
            <a:r>
              <a:rPr lang="en-US" sz="1600" dirty="0">
                <a:latin typeface="Times New Roman" pitchFamily="18" charset="0"/>
              </a:rPr>
              <a:t> (also known as a </a:t>
            </a:r>
            <a:r>
              <a:rPr lang="en-US" sz="1600" b="1" dirty="0">
                <a:latin typeface="Times New Roman" pitchFamily="18" charset="0"/>
              </a:rPr>
              <a:t>beeper</a:t>
            </a:r>
            <a:r>
              <a:rPr lang="en-US" sz="1600" dirty="0">
                <a:latin typeface="Times New Roman" pitchFamily="18" charset="0"/>
              </a:rPr>
              <a:t> or </a:t>
            </a:r>
            <a:r>
              <a:rPr lang="en-US" sz="1600" b="1" dirty="0" err="1">
                <a:latin typeface="Times New Roman" pitchFamily="18" charset="0"/>
              </a:rPr>
              <a:t>bleeper</a:t>
            </a:r>
            <a:r>
              <a:rPr lang="en-US" sz="1600" baseline="30000" dirty="0">
                <a:latin typeface="Times New Roman" pitchFamily="18" charset="0"/>
                <a:hlinkClick r:id="rId13"/>
              </a:rPr>
              <a:t>[1]</a:t>
            </a:r>
            <a:r>
              <a:rPr lang="en-US" sz="1600" dirty="0">
                <a:latin typeface="Times New Roman" pitchFamily="18" charset="0"/>
              </a:rPr>
              <a:t>) is a wireless telecommunications </a:t>
            </a:r>
            <a:r>
              <a:rPr lang="en-US" sz="1600" dirty="0">
                <a:latin typeface="Times New Roman" pitchFamily="18" charset="0"/>
                <a:hlinkClick r:id="rId14" tooltip="Telecommunications device for the deaf"/>
              </a:rPr>
              <a:t>device</a:t>
            </a:r>
            <a:r>
              <a:rPr lang="en-US" sz="1600" dirty="0">
                <a:latin typeface="Times New Roman" pitchFamily="18" charset="0"/>
              </a:rPr>
              <a:t> that receives and displays alphanumeric or voice messages. </a:t>
            </a:r>
            <a:r>
              <a:rPr lang="en-US" sz="1600" b="1" dirty="0">
                <a:latin typeface="Times New Roman" pitchFamily="18" charset="0"/>
              </a:rPr>
              <a:t>One-way pagers</a:t>
            </a:r>
            <a:r>
              <a:rPr lang="en-US" sz="1600" dirty="0">
                <a:latin typeface="Times New Roman" pitchFamily="18" charset="0"/>
              </a:rPr>
              <a:t> can only receive messages, while </a:t>
            </a:r>
            <a:r>
              <a:rPr lang="en-US" sz="1600" b="1" dirty="0">
                <a:latin typeface="Times New Roman" pitchFamily="18" charset="0"/>
              </a:rPr>
              <a:t>response pagers</a:t>
            </a:r>
            <a:r>
              <a:rPr lang="en-US" sz="1600" dirty="0">
                <a:latin typeface="Times New Roman" pitchFamily="18" charset="0"/>
              </a:rPr>
              <a:t> and </a:t>
            </a:r>
            <a:r>
              <a:rPr lang="en-US" sz="1600" b="1" dirty="0">
                <a:latin typeface="Times New Roman" pitchFamily="18" charset="0"/>
              </a:rPr>
              <a:t>two-way pagers</a:t>
            </a:r>
            <a:r>
              <a:rPr lang="en-US" sz="1600" dirty="0">
                <a:latin typeface="Times New Roman" pitchFamily="18" charset="0"/>
              </a:rPr>
              <a:t> can also acknowledge, reply to and originate messages using an internal transmitter.</a:t>
            </a:r>
            <a:r>
              <a:rPr lang="en-US" sz="1600" baseline="30000" dirty="0">
                <a:latin typeface="Times New Roman" pitchFamily="18" charset="0"/>
                <a:hlinkClick r:id="rId15"/>
              </a:rPr>
              <a:t>[2]</a:t>
            </a:r>
            <a:endParaRPr lang="en-US" sz="1600" dirty="0"/>
          </a:p>
        </p:txBody>
      </p:sp>
    </p:spTree>
    <p:extLst>
      <p:ext uri="{BB962C8B-B14F-4D97-AF65-F5344CB8AC3E}">
        <p14:creationId xmlns:p14="http://schemas.microsoft.com/office/powerpoint/2010/main" val="4181910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normAutofit/>
          </a:bodyPr>
          <a:lstStyle/>
          <a:p>
            <a:r>
              <a:rPr lang="en-US" sz="3200" b="1" dirty="0">
                <a:latin typeface="Gill Sans MT" panose="020B0502020104020203" pitchFamily="34" charset="0"/>
              </a:rPr>
              <a:t>Devices commonly used for wireless networking</a:t>
            </a:r>
          </a:p>
        </p:txBody>
      </p:sp>
      <p:sp>
        <p:nvSpPr>
          <p:cNvPr id="3" name="Content Placeholder 2"/>
          <p:cNvSpPr>
            <a:spLocks noGrp="1"/>
          </p:cNvSpPr>
          <p:nvPr>
            <p:ph idx="1"/>
          </p:nvPr>
        </p:nvSpPr>
        <p:spPr>
          <a:xfrm>
            <a:off x="1295400" y="2209799"/>
            <a:ext cx="9525000" cy="4146551"/>
          </a:xfrm>
        </p:spPr>
        <p:txBody>
          <a:bodyPr>
            <a:noAutofit/>
          </a:bodyPr>
          <a:lstStyle/>
          <a:p>
            <a:pPr algn="just"/>
            <a:r>
              <a:rPr lang="en-US" b="1" dirty="0"/>
              <a:t>Sensor</a:t>
            </a:r>
            <a:r>
              <a:rPr lang="en-US" dirty="0"/>
              <a:t>: A very simple wireless device is represented by a sensor transmitting state information. One example could be a switch sensing the office door. If the door is closed, the switch transmits this to the mobile phone inside the office. Without user interaction, the semantics of a closed door is applied to phone calls. </a:t>
            </a:r>
          </a:p>
          <a:p>
            <a:pPr algn="just"/>
            <a:r>
              <a:rPr lang="en-US" b="1" dirty="0"/>
              <a:t>Embedded controllers: </a:t>
            </a:r>
            <a:r>
              <a:rPr lang="en-US" dirty="0"/>
              <a:t>Many appliances already contain a simple or some times more complex controller. Keyboards, mice, headsets, washing machines, coffee machines, hair dryers and TV sets are just some examples. </a:t>
            </a:r>
          </a:p>
          <a:p>
            <a:pPr algn="just"/>
            <a:r>
              <a:rPr lang="en-US" b="1" dirty="0"/>
              <a:t>Pager: </a:t>
            </a:r>
            <a:r>
              <a:rPr lang="en-US" dirty="0"/>
              <a:t>As a very simple receiver, a pager can only display short text messages, has a tiny display, and cannot send any messages. Pagers can even be integrated into watches. </a:t>
            </a:r>
          </a:p>
          <a:p>
            <a:pPr algn="just"/>
            <a:r>
              <a:rPr lang="en-US" b="1" dirty="0"/>
              <a:t>One-way pagers</a:t>
            </a:r>
            <a:r>
              <a:rPr lang="en-US" dirty="0"/>
              <a:t> can only receive messages, while </a:t>
            </a:r>
            <a:r>
              <a:rPr lang="en-US" b="1" dirty="0"/>
              <a:t>response pagers</a:t>
            </a:r>
            <a:r>
              <a:rPr lang="en-US" dirty="0"/>
              <a:t> and </a:t>
            </a:r>
            <a:r>
              <a:rPr lang="en-US" b="1" dirty="0"/>
              <a:t>two-way pagers</a:t>
            </a:r>
            <a:r>
              <a:rPr lang="en-US" dirty="0"/>
              <a:t> can also acknowledge, reply to and originate messages using an internal transmitter</a:t>
            </a:r>
            <a:r>
              <a:rPr lang="en-US" dirty="0" smtClean="0"/>
              <a:t>.</a:t>
            </a:r>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dirty="0"/>
          </a:p>
        </p:txBody>
      </p:sp>
    </p:spTree>
    <p:extLst>
      <p:ext uri="{BB962C8B-B14F-4D97-AF65-F5344CB8AC3E}">
        <p14:creationId xmlns:p14="http://schemas.microsoft.com/office/powerpoint/2010/main" val="195199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09800"/>
            <a:ext cx="9772650" cy="3733800"/>
          </a:xfrm>
        </p:spPr>
        <p:txBody>
          <a:bodyPr>
            <a:noAutofit/>
          </a:bodyPr>
          <a:lstStyle/>
          <a:p>
            <a:pPr algn="just"/>
            <a:r>
              <a:rPr lang="en-US" b="1" dirty="0"/>
              <a:t>Personal digital assistant: </a:t>
            </a:r>
            <a:r>
              <a:rPr lang="en-US" dirty="0"/>
              <a:t>PDAs typically accompany a user and offer simple versions of office software (calendar, note-pad, mail). The typical input device is a pen, with built-in character recognition translating handwriting into characters. Web browsers and many other software packages are available for these devices. </a:t>
            </a:r>
          </a:p>
          <a:p>
            <a:pPr algn="just"/>
            <a:r>
              <a:rPr lang="en-US" b="1" dirty="0"/>
              <a:t>Pocket computer: </a:t>
            </a:r>
            <a:r>
              <a:rPr lang="en-US" dirty="0"/>
              <a:t>The next steps toward full computers are pocket computers offering tiny keyboards, color displays, and simple versions of programs found on desktop computers (text processing, spreadsheets etc.).</a:t>
            </a:r>
          </a:p>
          <a:p>
            <a:pPr algn="just"/>
            <a:r>
              <a:rPr lang="en-US" b="1" dirty="0"/>
              <a:t>Notebook/laptop: </a:t>
            </a:r>
            <a:r>
              <a:rPr lang="en-US" dirty="0"/>
              <a:t>Finally, laptops offer more or less the same performance as standard desktop computers; they use the same software – the only technical difference being size, weight, and the ability to run on a battery. If operated mainly via a sensitive display (touch sensitive or electromagnetic), the devices are also known as notepads or tablet PCs.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
        <p:nvSpPr>
          <p:cNvPr id="6" name="Title 1"/>
          <p:cNvSpPr>
            <a:spLocks noGrp="1"/>
          </p:cNvSpPr>
          <p:nvPr>
            <p:ph type="title"/>
          </p:nvPr>
        </p:nvSpPr>
        <p:spPr>
          <a:xfrm>
            <a:off x="609600" y="838200"/>
            <a:ext cx="10972800" cy="1143000"/>
          </a:xfrm>
        </p:spPr>
        <p:txBody>
          <a:bodyPr>
            <a:normAutofit/>
          </a:bodyPr>
          <a:lstStyle/>
          <a:p>
            <a:r>
              <a:rPr lang="en-US" sz="3200" b="1" dirty="0">
                <a:latin typeface="Gill Sans MT" panose="020B0502020104020203" pitchFamily="34" charset="0"/>
              </a:rPr>
              <a:t>Devices commonly used for wireless networking</a:t>
            </a:r>
          </a:p>
        </p:txBody>
      </p:sp>
    </p:spTree>
    <p:extLst>
      <p:ext uri="{BB962C8B-B14F-4D97-AF65-F5344CB8AC3E}">
        <p14:creationId xmlns:p14="http://schemas.microsoft.com/office/powerpoint/2010/main" val="1255339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5829300" cy="857250"/>
          </a:xfrm>
        </p:spPr>
        <p:txBody>
          <a:bodyPr>
            <a:normAutofit/>
          </a:bodyPr>
          <a:lstStyle/>
          <a:p>
            <a:r>
              <a:rPr lang="en-US" b="1" dirty="0">
                <a:latin typeface="Gill Sans MT" panose="020B0502020104020203" pitchFamily="34" charset="0"/>
              </a:rPr>
              <a:t>Why Wireless?</a:t>
            </a:r>
          </a:p>
        </p:txBody>
      </p:sp>
      <p:sp>
        <p:nvSpPr>
          <p:cNvPr id="3" name="Content Placeholder 2"/>
          <p:cNvSpPr>
            <a:spLocks noGrp="1"/>
          </p:cNvSpPr>
          <p:nvPr>
            <p:ph idx="1"/>
          </p:nvPr>
        </p:nvSpPr>
        <p:spPr>
          <a:xfrm>
            <a:off x="990600" y="990600"/>
            <a:ext cx="10210800" cy="5105400"/>
          </a:xfrm>
        </p:spPr>
        <p:txBody>
          <a:bodyPr>
            <a:noAutofit/>
          </a:bodyPr>
          <a:lstStyle/>
          <a:p>
            <a:pPr marL="0" indent="0">
              <a:buNone/>
            </a:pPr>
            <a:r>
              <a:rPr lang="en-US" dirty="0"/>
              <a:t>Why do we need a new technology when we have such a developed public telephone network. </a:t>
            </a:r>
            <a:endParaRPr lang="en-US" dirty="0" smtClean="0"/>
          </a:p>
          <a:p>
            <a:pPr algn="just"/>
            <a:r>
              <a:rPr lang="en-US" dirty="0" smtClean="0"/>
              <a:t>Ease </a:t>
            </a:r>
            <a:r>
              <a:rPr lang="en-US" dirty="0"/>
              <a:t>of deployment: </a:t>
            </a:r>
          </a:p>
          <a:p>
            <a:pPr lvl="1" algn="just"/>
            <a:r>
              <a:rPr lang="en-US" dirty="0"/>
              <a:t>Wireless network can be easily installed</a:t>
            </a:r>
          </a:p>
          <a:p>
            <a:pPr lvl="1" algn="just"/>
            <a:r>
              <a:rPr lang="en-US" dirty="0"/>
              <a:t>No running media cables between Transceivers</a:t>
            </a:r>
          </a:p>
          <a:p>
            <a:pPr algn="just"/>
            <a:r>
              <a:rPr lang="en-US" dirty="0"/>
              <a:t>Cost</a:t>
            </a:r>
          </a:p>
          <a:p>
            <a:pPr lvl="1" algn="just"/>
            <a:r>
              <a:rPr lang="en-US" dirty="0"/>
              <a:t>Inexpensive</a:t>
            </a:r>
          </a:p>
          <a:p>
            <a:pPr algn="just"/>
            <a:r>
              <a:rPr lang="en-US" dirty="0"/>
              <a:t>Ease of use: </a:t>
            </a:r>
          </a:p>
          <a:p>
            <a:pPr lvl="1" algn="just"/>
            <a:r>
              <a:rPr lang="en-US" dirty="0"/>
              <a:t>Use from anywhere</a:t>
            </a:r>
          </a:p>
          <a:p>
            <a:pPr lvl="1" algn="just"/>
            <a:r>
              <a:rPr lang="en-US" dirty="0"/>
              <a:t>Allows multiple devices to simultaneously use the same wireless connection</a:t>
            </a:r>
          </a:p>
          <a:p>
            <a:pPr algn="just"/>
            <a:r>
              <a:rPr lang="en-US" dirty="0"/>
              <a:t>Mobility: </a:t>
            </a:r>
          </a:p>
          <a:p>
            <a:pPr lvl="1" algn="just"/>
            <a:r>
              <a:rPr lang="en-US" dirty="0"/>
              <a:t>Communicate while moving</a:t>
            </a:r>
          </a:p>
        </p:txBody>
      </p:sp>
      <p:sp>
        <p:nvSpPr>
          <p:cNvPr id="4" name="Slide Number Placeholder 3"/>
          <p:cNvSpPr>
            <a:spLocks noGrp="1"/>
          </p:cNvSpPr>
          <p:nvPr>
            <p:ph type="sldNum" sz="quarter" idx="12"/>
          </p:nvPr>
        </p:nvSpPr>
        <p:spPr>
          <a:xfrm>
            <a:off x="7581900" y="5543550"/>
            <a:ext cx="1428750" cy="342900"/>
          </a:xfrm>
        </p:spPr>
        <p:txBody>
          <a:bodyPr/>
          <a:lstStyle/>
          <a:p>
            <a:pPr>
              <a:defRPr/>
            </a:pPr>
            <a:r>
              <a:rPr lang="en-US" smtClean="0">
                <a:latin typeface="Gill Sans MT" panose="020B0502020104020203" pitchFamily="34" charset="0"/>
              </a:rPr>
              <a:t>7</a:t>
            </a:r>
            <a:endParaRPr lang="en-US" dirty="0">
              <a:latin typeface="Gill Sans MT" panose="020B0502020104020203" pitchFamily="34" charset="0"/>
            </a:endParaRPr>
          </a:p>
        </p:txBody>
      </p:sp>
      <p:sp>
        <p:nvSpPr>
          <p:cNvPr id="5" name="Rectangle 4"/>
          <p:cNvSpPr/>
          <p:nvPr/>
        </p:nvSpPr>
        <p:spPr>
          <a:xfrm>
            <a:off x="228600" y="5334000"/>
            <a:ext cx="11734800" cy="1384995"/>
          </a:xfrm>
          <a:prstGeom prst="rect">
            <a:avLst/>
          </a:prstGeom>
        </p:spPr>
        <p:txBody>
          <a:bodyPr wrap="square">
            <a:spAutoFit/>
          </a:bodyPr>
          <a:lstStyle/>
          <a:p>
            <a:pPr marL="171450" indent="-171450">
              <a:buFont typeface="Arial" panose="020B0604020202020204" pitchFamily="34" charset="0"/>
              <a:buChar char="•"/>
            </a:pPr>
            <a:r>
              <a:rPr lang="en-US" sz="1400" dirty="0"/>
              <a:t>Wireless infrastructure can be built for very little cost compared to traditional wired alternatives. But building wireless networks is only partly about saving money. By providing people in your local community with cheaper and easier access to information, they will directly benefit from what the Internet has to offer. The time and effort saved by having access to the global network of information translates into wealth on a local scale, as more work can be done in less time and with less effort. </a:t>
            </a:r>
          </a:p>
          <a:p>
            <a:pPr marL="171450" indent="-171450">
              <a:buFont typeface="Arial" panose="020B0604020202020204" pitchFamily="34" charset="0"/>
              <a:buChar char="•"/>
            </a:pPr>
            <a:r>
              <a:rPr lang="en-US" sz="1400" dirty="0"/>
              <a:t>Wireless networks allow remote devices to connect without difficulty, independently these devices are a few feet or several kilometers away. </a:t>
            </a:r>
          </a:p>
          <a:p>
            <a:pPr marL="171450" indent="-171450">
              <a:buFont typeface="Arial" panose="020B0604020202020204" pitchFamily="34" charset="0"/>
              <a:buChar char="•"/>
            </a:pPr>
            <a:r>
              <a:rPr lang="en-US" sz="1400" dirty="0"/>
              <a:t>And no need to break through walls to pass cables or install connectors. This has made the use of this technology very popular, spreading rapidly.</a:t>
            </a:r>
          </a:p>
        </p:txBody>
      </p:sp>
    </p:spTree>
    <p:extLst>
      <p:ext uri="{BB962C8B-B14F-4D97-AF65-F5344CB8AC3E}">
        <p14:creationId xmlns:p14="http://schemas.microsoft.com/office/powerpoint/2010/main" val="205347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0"/>
            <a:ext cx="8362950" cy="857250"/>
          </a:xfrm>
        </p:spPr>
        <p:txBody>
          <a:bodyPr>
            <a:normAutofit fontScale="90000"/>
          </a:bodyPr>
          <a:lstStyle/>
          <a:p>
            <a:r>
              <a:rPr lang="en-US" b="1" dirty="0" smtClean="0">
                <a:latin typeface="Gill Sans MT" panose="020B0502020104020203" pitchFamily="34" charset="0"/>
              </a:rPr>
              <a:t>Limitations of Wireless Networks</a:t>
            </a:r>
            <a:endParaRPr lang="en-US" b="1" dirty="0">
              <a:latin typeface="Gill Sans MT" panose="020B0502020104020203" pitchFamily="34" charset="0"/>
            </a:endParaRPr>
          </a:p>
        </p:txBody>
      </p:sp>
      <p:sp>
        <p:nvSpPr>
          <p:cNvPr id="3" name="Content Placeholder 2"/>
          <p:cNvSpPr>
            <a:spLocks noGrp="1"/>
          </p:cNvSpPr>
          <p:nvPr>
            <p:ph idx="1"/>
          </p:nvPr>
        </p:nvSpPr>
        <p:spPr>
          <a:xfrm>
            <a:off x="1371600" y="1736724"/>
            <a:ext cx="9906000" cy="5121276"/>
          </a:xfrm>
        </p:spPr>
        <p:txBody>
          <a:bodyPr>
            <a:noAutofit/>
          </a:bodyPr>
          <a:lstStyle/>
          <a:p>
            <a:r>
              <a:rPr lang="en-US" sz="1800" dirty="0"/>
              <a:t>Attenuation or Signal </a:t>
            </a:r>
            <a:r>
              <a:rPr lang="en-US" sz="1800" dirty="0" smtClean="0"/>
              <a:t>Loss</a:t>
            </a:r>
          </a:p>
          <a:p>
            <a:pPr lvl="1"/>
            <a:r>
              <a:rPr lang="en-US" sz="1800" dirty="0"/>
              <a:t>The farther they travel, the more wireless signals begin to lose their strength. This equates to attenuation (or weakening signals).</a:t>
            </a:r>
          </a:p>
          <a:p>
            <a:pPr lvl="1"/>
            <a:endParaRPr lang="en-US" sz="900" dirty="0"/>
          </a:p>
          <a:p>
            <a:r>
              <a:rPr lang="en-US" sz="1800" dirty="0"/>
              <a:t>Interference</a:t>
            </a:r>
          </a:p>
          <a:p>
            <a:r>
              <a:rPr lang="en-US" sz="1800" dirty="0"/>
              <a:t>Multipath </a:t>
            </a:r>
            <a:r>
              <a:rPr lang="en-US" sz="1800" dirty="0" smtClean="0"/>
              <a:t>fading</a:t>
            </a:r>
          </a:p>
          <a:p>
            <a:pPr lvl="1"/>
            <a:r>
              <a:rPr lang="en-US" sz="1800" dirty="0"/>
              <a:t>When signals are transmitted, they don’t always take a direct path. Instead, they bounce off nearby indoor/outdoor objects and reflect back at different times, which can result in signal deterioration (delayed signals all carrying the same information). Proper steps must be taken to remove those delayed signals.</a:t>
            </a:r>
          </a:p>
          <a:p>
            <a:pPr lvl="1"/>
            <a:endParaRPr lang="en-US" sz="900" dirty="0"/>
          </a:p>
          <a:p>
            <a:r>
              <a:rPr lang="en-US" sz="1800" dirty="0"/>
              <a:t>Reflection Materials</a:t>
            </a:r>
          </a:p>
          <a:p>
            <a:r>
              <a:rPr lang="en-US" sz="1800" dirty="0"/>
              <a:t>Hidden node problem</a:t>
            </a:r>
          </a:p>
          <a:p>
            <a:r>
              <a:rPr lang="en-US" sz="1800" dirty="0"/>
              <a:t>Absorption Wireless </a:t>
            </a:r>
            <a:r>
              <a:rPr lang="en-US" sz="1800" dirty="0" smtClean="0"/>
              <a:t>Networks</a:t>
            </a:r>
          </a:p>
          <a:p>
            <a:pPr lvl="1"/>
            <a:r>
              <a:rPr lang="en-US" sz="1800" dirty="0"/>
              <a:t>Absorption is </a:t>
            </a:r>
            <a:r>
              <a:rPr lang="en-US" sz="1800" b="1" dirty="0"/>
              <a:t>when the signal strength loses power as it passes through a medium</a:t>
            </a:r>
            <a:r>
              <a:rPr lang="en-US" sz="1800" dirty="0"/>
              <a:t>. All materials will absorb the signal at different rates. Wood is an example of a material that can heavily absorb a signal, which can lead to problems</a:t>
            </a:r>
          </a:p>
          <a:p>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spTree>
    <p:extLst>
      <p:ext uri="{BB962C8B-B14F-4D97-AF65-F5344CB8AC3E}">
        <p14:creationId xmlns:p14="http://schemas.microsoft.com/office/powerpoint/2010/main" val="1564618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972800" cy="1143000"/>
          </a:xfrm>
        </p:spPr>
        <p:txBody>
          <a:bodyPr/>
          <a:lstStyle/>
          <a:p>
            <a:r>
              <a:rPr lang="en-US" b="1" dirty="0">
                <a:latin typeface="Gill Sans MT" panose="020B0502020104020203" pitchFamily="34" charset="0"/>
              </a:rPr>
              <a:t>Challenges of mobility</a:t>
            </a:r>
          </a:p>
        </p:txBody>
      </p:sp>
      <p:sp>
        <p:nvSpPr>
          <p:cNvPr id="3" name="Content Placeholder 2"/>
          <p:cNvSpPr>
            <a:spLocks noGrp="1"/>
          </p:cNvSpPr>
          <p:nvPr>
            <p:ph idx="1"/>
          </p:nvPr>
        </p:nvSpPr>
        <p:spPr>
          <a:xfrm>
            <a:off x="609600" y="2027237"/>
            <a:ext cx="10972800" cy="4525963"/>
          </a:xfrm>
        </p:spPr>
        <p:txBody>
          <a:bodyPr/>
          <a:lstStyle/>
          <a:p>
            <a:r>
              <a:rPr lang="en-US" dirty="0" smtClean="0"/>
              <a:t>Challenges </a:t>
            </a:r>
            <a:r>
              <a:rPr lang="en-US" dirty="0"/>
              <a:t>of using a radio channel</a:t>
            </a:r>
            <a:r>
              <a:rPr lang="en-US" dirty="0" smtClean="0"/>
              <a:t>:</a:t>
            </a:r>
          </a:p>
          <a:p>
            <a:pPr lvl="1"/>
            <a:r>
              <a:rPr lang="en-US" dirty="0" smtClean="0"/>
              <a:t>The </a:t>
            </a:r>
            <a:r>
              <a:rPr lang="en-US" dirty="0"/>
              <a:t>use of radio channels </a:t>
            </a:r>
            <a:r>
              <a:rPr lang="en-US" dirty="0" smtClean="0"/>
              <a:t>requires </a:t>
            </a:r>
            <a:r>
              <a:rPr lang="en-US" dirty="0"/>
              <a:t>methods of sharing them – channel access</a:t>
            </a:r>
            <a:r>
              <a:rPr lang="en-US" dirty="0" smtClean="0"/>
              <a:t>.</a:t>
            </a:r>
          </a:p>
          <a:p>
            <a:pPr lvl="1"/>
            <a:r>
              <a:rPr lang="en-US" dirty="0" smtClean="0"/>
              <a:t>The </a:t>
            </a:r>
            <a:r>
              <a:rPr lang="en-US" dirty="0"/>
              <a:t>quality of the path - a more challenging problem than with wires</a:t>
            </a:r>
            <a:r>
              <a:rPr lang="en-US" dirty="0" smtClean="0"/>
              <a:t>.</a:t>
            </a:r>
          </a:p>
          <a:p>
            <a:pPr lvl="1"/>
            <a:r>
              <a:rPr lang="en-US" dirty="0" smtClean="0"/>
              <a:t>Bandwidth</a:t>
            </a:r>
            <a:r>
              <a:rPr lang="en-US" dirty="0"/>
              <a:t>: it is possible to add wires but not bandwidth. So it is important to develop technologies that provide for channel reuse</a:t>
            </a:r>
            <a:r>
              <a:rPr lang="en-US" dirty="0" smtClean="0"/>
              <a:t>.</a:t>
            </a:r>
          </a:p>
          <a:p>
            <a:pPr lvl="1"/>
            <a:r>
              <a:rPr lang="en-US" dirty="0" smtClean="0"/>
              <a:t>Privacy </a:t>
            </a:r>
            <a:r>
              <a:rPr lang="en-US" dirty="0"/>
              <a:t>and security - a more difficult issue than with wired phone</a:t>
            </a:r>
            <a:r>
              <a:rPr lang="en-US" dirty="0" smtClean="0"/>
              <a:t>.</a:t>
            </a:r>
          </a:p>
          <a:p>
            <a:pPr lvl="1"/>
            <a:r>
              <a:rPr lang="en-US" dirty="0" smtClean="0"/>
              <a:t>Others</a:t>
            </a:r>
            <a:r>
              <a:rPr lang="en-US" dirty="0"/>
              <a:t>: low energy (battery), hand off, etc.</a:t>
            </a:r>
          </a:p>
        </p:txBody>
      </p:sp>
    </p:spTree>
    <p:extLst>
      <p:ext uri="{BB962C8B-B14F-4D97-AF65-F5344CB8AC3E}">
        <p14:creationId xmlns:p14="http://schemas.microsoft.com/office/powerpoint/2010/main" val="282028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772400" cy="1143000"/>
          </a:xfrm>
        </p:spPr>
        <p:txBody>
          <a:bodyPr>
            <a:normAutofit/>
          </a:bodyPr>
          <a:lstStyle/>
          <a:p>
            <a:r>
              <a:rPr lang="en-US" sz="3200" b="1" dirty="0">
                <a:latin typeface="Gill Sans MT" panose="020B0502020104020203" pitchFamily="34" charset="0"/>
              </a:rPr>
              <a:t>Some open research topics </a:t>
            </a:r>
          </a:p>
        </p:txBody>
      </p:sp>
      <p:sp>
        <p:nvSpPr>
          <p:cNvPr id="3" name="Content Placeholder 2"/>
          <p:cNvSpPr>
            <a:spLocks noGrp="1"/>
          </p:cNvSpPr>
          <p:nvPr>
            <p:ph idx="1"/>
          </p:nvPr>
        </p:nvSpPr>
        <p:spPr>
          <a:xfrm>
            <a:off x="1447800" y="1905000"/>
            <a:ext cx="8839200" cy="3962400"/>
          </a:xfrm>
        </p:spPr>
        <p:txBody>
          <a:bodyPr>
            <a:noAutofit/>
          </a:bodyPr>
          <a:lstStyle/>
          <a:p>
            <a:pPr algn="just"/>
            <a:r>
              <a:rPr lang="en-US" b="1" dirty="0"/>
              <a:t>Interference: </a:t>
            </a:r>
            <a:r>
              <a:rPr lang="en-US" dirty="0"/>
              <a:t>Radio transmission cannot be protected against interference using shielding. For example, electrical </a:t>
            </a:r>
            <a:r>
              <a:rPr lang="en-US" dirty="0" smtClean="0"/>
              <a:t>devices </a:t>
            </a:r>
            <a:r>
              <a:rPr lang="en-US" dirty="0"/>
              <a:t>and lightning cause severe interference and result in higher loss rates for transmitted data or higher bit error rates respectively. </a:t>
            </a:r>
          </a:p>
          <a:p>
            <a:pPr algn="just"/>
            <a:r>
              <a:rPr lang="en-US" b="1" dirty="0"/>
              <a:t>Regulations and spectrum: </a:t>
            </a:r>
            <a:r>
              <a:rPr lang="en-US" dirty="0"/>
              <a:t>Frequencies have to be coordinated, and unfortunately, only a very limited amount of frequencies are available (due to technical and political reasons). One research topic involves determining how to use available frequencies more efficiently, e.g., by new modulation or demand-driven multiplexing. </a:t>
            </a:r>
          </a:p>
          <a:p>
            <a:pPr algn="just"/>
            <a:r>
              <a:rPr lang="en-US" b="1" dirty="0"/>
              <a:t>Low bandwidth: </a:t>
            </a:r>
            <a:r>
              <a:rPr lang="en-US" dirty="0"/>
              <a:t>Transmission rates are still very low. Researchers look for more efficient communication protocols with low overhead.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spTree>
    <p:extLst>
      <p:ext uri="{BB962C8B-B14F-4D97-AF65-F5344CB8AC3E}">
        <p14:creationId xmlns:p14="http://schemas.microsoft.com/office/powerpoint/2010/main" val="216737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9364532" cy="5029200"/>
          </a:xfrm>
        </p:spPr>
        <p:txBody>
          <a:bodyPr>
            <a:noAutofit/>
          </a:bodyPr>
          <a:lstStyle/>
          <a:p>
            <a:pPr algn="just"/>
            <a:r>
              <a:rPr lang="en-US" sz="1800" b="1" dirty="0"/>
              <a:t>High delays, large delay variation: </a:t>
            </a:r>
            <a:r>
              <a:rPr lang="en-US" sz="1800" dirty="0"/>
              <a:t>A serious problem for communication protocols used in today’s Internet (TCP/IP) is the big variation in link characteristics. In wireless systems, delays of several seconds can occur, and links can be very asymmetrical (i.e., the links offer different service quality depending on the direction to and from the wireless device). Applications must be tolerant and use robust protocols. </a:t>
            </a:r>
          </a:p>
          <a:p>
            <a:pPr algn="just"/>
            <a:r>
              <a:rPr lang="en-US" sz="1800" b="1" dirty="0"/>
              <a:t>Lower security, simpler to attack: </a:t>
            </a:r>
            <a:r>
              <a:rPr lang="en-US" sz="1800" dirty="0"/>
              <a:t>Not only can portable devices be stolen more easily, but the radio interface is also prone to the dangers of eavesdropping. Wireless access must always include encryption, authentication, and other security mechanisms that must be efficient and simple to use. </a:t>
            </a:r>
          </a:p>
          <a:p>
            <a:pPr algn="just"/>
            <a:r>
              <a:rPr lang="en-US" sz="1800" b="1" dirty="0"/>
              <a:t>Shared medium: </a:t>
            </a:r>
            <a:r>
              <a:rPr lang="en-US" sz="1800" dirty="0"/>
              <a:t>Although different medium access schemes have been developed, many questions are still unanswered, for example how to provide quality of service efficiently with different combinations of access, coding, and multiplexing schemes.</a:t>
            </a:r>
          </a:p>
          <a:p>
            <a:pPr algn="just"/>
            <a:r>
              <a:rPr lang="en-US" sz="1800" b="1" dirty="0"/>
              <a:t>Ad-hoc networking: </a:t>
            </a:r>
            <a:r>
              <a:rPr lang="en-US" sz="1800" dirty="0"/>
              <a:t>Wireless and mobile computing allows for spontaneous networking with prior set-up of an infrastructure. However, this raises many new questions for research: routing on the networking and application layer, service discovery, network scalability, reliability, and stability etc. </a:t>
            </a:r>
          </a:p>
          <a:p>
            <a:pPr algn="just"/>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18</a:t>
            </a:fld>
            <a:endParaRPr lang="en-US"/>
          </a:p>
        </p:txBody>
      </p:sp>
      <p:sp>
        <p:nvSpPr>
          <p:cNvPr id="6" name="Title 1"/>
          <p:cNvSpPr>
            <a:spLocks noGrp="1"/>
          </p:cNvSpPr>
          <p:nvPr>
            <p:ph type="title"/>
          </p:nvPr>
        </p:nvSpPr>
        <p:spPr/>
        <p:txBody>
          <a:bodyPr>
            <a:normAutofit/>
          </a:bodyPr>
          <a:lstStyle/>
          <a:p>
            <a:r>
              <a:rPr lang="en-US" sz="3200" b="1" dirty="0">
                <a:latin typeface="Gill Sans MT" panose="020B0502020104020203" pitchFamily="34" charset="0"/>
              </a:rPr>
              <a:t>Some open research topics </a:t>
            </a:r>
          </a:p>
        </p:txBody>
      </p:sp>
    </p:spTree>
    <p:extLst>
      <p:ext uri="{BB962C8B-B14F-4D97-AF65-F5344CB8AC3E}">
        <p14:creationId xmlns:p14="http://schemas.microsoft.com/office/powerpoint/2010/main" val="3009417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1162"/>
            <a:ext cx="10972800" cy="1143000"/>
          </a:xfrm>
        </p:spPr>
        <p:txBody>
          <a:bodyPr>
            <a:noAutofit/>
          </a:bodyPr>
          <a:lstStyle/>
          <a:p>
            <a:r>
              <a:rPr lang="en-US" sz="3600" b="1" dirty="0" smtClean="0">
                <a:latin typeface="Gill Sans MT" panose="020B0502020104020203" pitchFamily="34" charset="0"/>
              </a:rPr>
              <a:t>Wireless Challenges</a:t>
            </a:r>
            <a:r>
              <a:rPr lang="en-US" sz="3600" b="1" dirty="0">
                <a:latin typeface="Gill Sans MT" panose="020B0502020104020203" pitchFamily="34" charset="0"/>
              </a:rPr>
              <a:t> that comes up when working with wireless equipment</a:t>
            </a:r>
          </a:p>
        </p:txBody>
      </p:sp>
      <p:sp>
        <p:nvSpPr>
          <p:cNvPr id="3" name="Content Placeholder 2"/>
          <p:cNvSpPr>
            <a:spLocks noGrp="1"/>
          </p:cNvSpPr>
          <p:nvPr>
            <p:ph idx="1"/>
          </p:nvPr>
        </p:nvSpPr>
        <p:spPr>
          <a:xfrm>
            <a:off x="609600" y="1951037"/>
            <a:ext cx="10972800" cy="4525963"/>
          </a:xfrm>
        </p:spPr>
        <p:txBody>
          <a:bodyPr>
            <a:normAutofit/>
          </a:bodyPr>
          <a:lstStyle/>
          <a:p>
            <a:pPr marL="0" indent="0">
              <a:buNone/>
            </a:pPr>
            <a:r>
              <a:rPr lang="en-US" dirty="0" smtClean="0"/>
              <a:t>Each </a:t>
            </a:r>
            <a:r>
              <a:rPr lang="en-US" dirty="0"/>
              <a:t>scenario presents a specific challenge or problem that comes up when working with wireless equipment. They are categorized as:</a:t>
            </a:r>
          </a:p>
          <a:p>
            <a:r>
              <a:rPr lang="en-US" b="1" dirty="0"/>
              <a:t>Distance</a:t>
            </a:r>
            <a:r>
              <a:rPr lang="en-US" dirty="0"/>
              <a:t> — Wireless signals lose power the further they travel, no matter the type of antenna</a:t>
            </a:r>
            <a:r>
              <a:rPr lang="en-US" dirty="0" smtClean="0"/>
              <a:t>.</a:t>
            </a:r>
          </a:p>
          <a:p>
            <a:endParaRPr lang="en-US" dirty="0"/>
          </a:p>
          <a:p>
            <a:endParaRPr lang="en-US" dirty="0" smtClean="0"/>
          </a:p>
          <a:p>
            <a:endParaRPr lang="en-US" dirty="0"/>
          </a:p>
          <a:p>
            <a:r>
              <a:rPr lang="en-US" b="1" dirty="0" smtClean="0"/>
              <a:t>Line </a:t>
            </a:r>
            <a:r>
              <a:rPr lang="en-US" b="1" dirty="0"/>
              <a:t>of Sight</a:t>
            </a:r>
            <a:r>
              <a:rPr lang="en-US" dirty="0"/>
              <a:t> — Wireless signals can encounter total barriers, preventing connections</a:t>
            </a:r>
            <a:r>
              <a:rPr lang="en-US" dirty="0" smtClean="0"/>
              <a:t>.</a:t>
            </a:r>
          </a:p>
          <a:p>
            <a:r>
              <a:rPr lang="en-US" b="1" dirty="0"/>
              <a:t>Barriers</a:t>
            </a:r>
            <a:r>
              <a:rPr lang="en-US" dirty="0"/>
              <a:t> — Wireless signals lose signal strength through solid objects</a:t>
            </a:r>
            <a:r>
              <a:rPr lang="en-US" dirty="0" smtClean="0"/>
              <a:t>.</a:t>
            </a:r>
          </a:p>
        </p:txBody>
      </p:sp>
      <p:sp>
        <p:nvSpPr>
          <p:cNvPr id="4" name="Slide Number Placeholder 3"/>
          <p:cNvSpPr>
            <a:spLocks noGrp="1"/>
          </p:cNvSpPr>
          <p:nvPr>
            <p:ph type="sldNum" sz="quarter" idx="12"/>
          </p:nvPr>
        </p:nvSpPr>
        <p:spPr>
          <a:xfrm>
            <a:off x="8737600" y="6324600"/>
            <a:ext cx="2844800" cy="365125"/>
          </a:xfrm>
        </p:spPr>
        <p:txBody>
          <a:bodyPr/>
          <a:lstStyle/>
          <a:p>
            <a:fld id="{EDC8AA99-7238-42D3-B68A-A4E1B56FEE73}" type="slidenum">
              <a:rPr lang="en-US" smtClean="0"/>
              <a:pPr/>
              <a:t>19</a:t>
            </a:fld>
            <a:endParaRPr lang="en-US" dirty="0"/>
          </a:p>
        </p:txBody>
      </p:sp>
      <p:pic>
        <p:nvPicPr>
          <p:cNvPr id="7" name="Picture 6"/>
          <p:cNvPicPr>
            <a:picLocks noChangeAspect="1"/>
          </p:cNvPicPr>
          <p:nvPr/>
        </p:nvPicPr>
        <p:blipFill>
          <a:blip r:embed="rId2"/>
          <a:stretch>
            <a:fillRect/>
          </a:stretch>
        </p:blipFill>
        <p:spPr>
          <a:xfrm>
            <a:off x="5029200" y="2956451"/>
            <a:ext cx="2314779" cy="1234549"/>
          </a:xfrm>
          <a:prstGeom prst="rect">
            <a:avLst/>
          </a:prstGeom>
        </p:spPr>
      </p:pic>
      <p:pic>
        <p:nvPicPr>
          <p:cNvPr id="8" name="Picture 7"/>
          <p:cNvPicPr>
            <a:picLocks noChangeAspect="1"/>
          </p:cNvPicPr>
          <p:nvPr/>
        </p:nvPicPr>
        <p:blipFill>
          <a:blip r:embed="rId3"/>
          <a:stretch>
            <a:fillRect/>
          </a:stretch>
        </p:blipFill>
        <p:spPr>
          <a:xfrm>
            <a:off x="5105400" y="5194410"/>
            <a:ext cx="2173638" cy="1127865"/>
          </a:xfrm>
          <a:prstGeom prst="rect">
            <a:avLst/>
          </a:prstGeom>
        </p:spPr>
      </p:pic>
    </p:spTree>
    <p:extLst>
      <p:ext uri="{BB962C8B-B14F-4D97-AF65-F5344CB8AC3E}">
        <p14:creationId xmlns:p14="http://schemas.microsoft.com/office/powerpoint/2010/main" val="323685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09800" y="2130426"/>
            <a:ext cx="8153400" cy="2212975"/>
          </a:xfrm>
        </p:spPr>
        <p:txBody>
          <a:bodyPr/>
          <a:lstStyle/>
          <a:p>
            <a:r>
              <a:rPr lang="en-US" b="1" dirty="0">
                <a:latin typeface="Gill Sans MT" panose="020B0502020104020203" pitchFamily="34" charset="0"/>
              </a:rPr>
              <a:t>Lecture </a:t>
            </a:r>
            <a:r>
              <a:rPr lang="en-US" b="1" dirty="0" smtClean="0">
                <a:latin typeface="Gill Sans MT" panose="020B0502020104020203" pitchFamily="34" charset="0"/>
              </a:rPr>
              <a:t>01and 02</a:t>
            </a:r>
            <a:r>
              <a:rPr lang="en-US" b="1" dirty="0">
                <a:latin typeface="Gill Sans MT" panose="020B0502020104020203" pitchFamily="34" charset="0"/>
              </a:rPr>
              <a:t/>
            </a:r>
            <a:br>
              <a:rPr lang="en-US" b="1" dirty="0">
                <a:latin typeface="Gill Sans MT" panose="020B0502020104020203" pitchFamily="34" charset="0"/>
              </a:rPr>
            </a:br>
            <a:r>
              <a:rPr lang="en-US" sz="3600" b="1" dirty="0">
                <a:latin typeface="Gill Sans MT" panose="020B0502020104020203" pitchFamily="34" charset="0"/>
              </a:rPr>
              <a:t>Introduction to Wireless Network</a:t>
            </a:r>
          </a:p>
        </p:txBody>
      </p:sp>
    </p:spTree>
    <p:extLst>
      <p:ext uri="{BB962C8B-B14F-4D97-AF65-F5344CB8AC3E}">
        <p14:creationId xmlns:p14="http://schemas.microsoft.com/office/powerpoint/2010/main" val="512247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r>
              <a:rPr lang="en-US" dirty="0" smtClean="0"/>
              <a:t>Wireless </a:t>
            </a:r>
            <a:r>
              <a:rPr lang="en-US" dirty="0"/>
              <a:t>Challenges?</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Interference</a:t>
            </a:r>
            <a:r>
              <a:rPr lang="en-US" dirty="0"/>
              <a:t> — Routers can be too loud, making it impossible for them to hear each other</a:t>
            </a:r>
            <a:r>
              <a:rPr lang="en-US" dirty="0" smtClean="0"/>
              <a:t>.</a:t>
            </a:r>
          </a:p>
          <a:p>
            <a:endParaRPr lang="en-US" dirty="0"/>
          </a:p>
          <a:p>
            <a:endParaRPr lang="en-US" dirty="0" smtClean="0"/>
          </a:p>
          <a:p>
            <a:endParaRPr lang="en-US" dirty="0" smtClean="0"/>
          </a:p>
          <a:p>
            <a:endParaRPr lang="en-US" dirty="0" smtClean="0"/>
          </a:p>
          <a:p>
            <a:r>
              <a:rPr lang="en-US" b="1" dirty="0"/>
              <a:t>Weather</a:t>
            </a:r>
            <a:r>
              <a:rPr lang="en-US" dirty="0"/>
              <a:t> — Weather conditions can disrupt wireless signals</a:t>
            </a:r>
            <a:r>
              <a:rPr lang="en-US" dirty="0" smtClean="0"/>
              <a:t>.</a:t>
            </a:r>
          </a:p>
          <a:p>
            <a:endParaRPr lang="en-US" dirty="0"/>
          </a:p>
          <a:p>
            <a:endParaRPr lang="en-US" dirty="0" smtClean="0"/>
          </a:p>
          <a:p>
            <a:endParaRPr lang="en-US" dirty="0" smtClean="0"/>
          </a:p>
          <a:p>
            <a:endParaRPr lang="en-US" dirty="0"/>
          </a:p>
          <a:p>
            <a:r>
              <a:rPr lang="en-US" b="1" dirty="0" smtClean="0"/>
              <a:t>Electrical </a:t>
            </a:r>
            <a:r>
              <a:rPr lang="en-US" b="1" dirty="0"/>
              <a:t>power issues</a:t>
            </a:r>
            <a:r>
              <a:rPr lang="en-US" dirty="0"/>
              <a:t> — Routers need steady electricity to work correctly.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20</a:t>
            </a:fld>
            <a:endParaRPr lang="en-US"/>
          </a:p>
        </p:txBody>
      </p:sp>
      <p:pic>
        <p:nvPicPr>
          <p:cNvPr id="5" name="Picture 4"/>
          <p:cNvPicPr>
            <a:picLocks noChangeAspect="1"/>
          </p:cNvPicPr>
          <p:nvPr/>
        </p:nvPicPr>
        <p:blipFill>
          <a:blip r:embed="rId2"/>
          <a:stretch>
            <a:fillRect/>
          </a:stretch>
        </p:blipFill>
        <p:spPr>
          <a:xfrm>
            <a:off x="4387515" y="3863182"/>
            <a:ext cx="1510245" cy="1371600"/>
          </a:xfrm>
          <a:prstGeom prst="rect">
            <a:avLst/>
          </a:prstGeom>
        </p:spPr>
      </p:pic>
      <p:pic>
        <p:nvPicPr>
          <p:cNvPr id="6" name="Picture 5"/>
          <p:cNvPicPr>
            <a:picLocks noChangeAspect="1"/>
          </p:cNvPicPr>
          <p:nvPr/>
        </p:nvPicPr>
        <p:blipFill>
          <a:blip r:embed="rId3"/>
          <a:stretch>
            <a:fillRect/>
          </a:stretch>
        </p:blipFill>
        <p:spPr>
          <a:xfrm>
            <a:off x="3733798" y="2209800"/>
            <a:ext cx="2817677" cy="1276011"/>
          </a:xfrm>
          <a:prstGeom prst="rect">
            <a:avLst/>
          </a:prstGeom>
        </p:spPr>
      </p:pic>
      <p:sp>
        <p:nvSpPr>
          <p:cNvPr id="8" name="Title 1"/>
          <p:cNvSpPr txBox="1">
            <a:spLocks/>
          </p:cNvSpPr>
          <p:nvPr/>
        </p:nvSpPr>
        <p:spPr>
          <a:xfrm>
            <a:off x="990600" y="211347"/>
            <a:ext cx="10515600" cy="1143000"/>
          </a:xfrm>
          <a:prstGeom prst="rect">
            <a:avLst/>
          </a:prstGeom>
          <a:solidFill>
            <a:schemeClr val="lt1"/>
          </a:solidFill>
          <a:ln w="25400" cap="flat" cmpd="sng" algn="ctr">
            <a:noFill/>
            <a:prstDash val="solid"/>
          </a:ln>
          <a:effectLst/>
        </p:spPr>
        <p:txBody>
          <a:bodyPr vert="horz" lIns="91440" tIns="45720" rIns="91440" bIns="45720" rtlCol="0" anchor="ctr">
            <a:normAutofit fontScale="97500" lnSpcReduction="10000"/>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algn="ctr"/>
            <a:r>
              <a:rPr lang="en-US" dirty="0"/>
              <a:t>Wireless Challenges that comes up when working with wireless equipment</a:t>
            </a:r>
          </a:p>
        </p:txBody>
      </p:sp>
    </p:spTree>
    <p:extLst>
      <p:ext uri="{BB962C8B-B14F-4D97-AF65-F5344CB8AC3E}">
        <p14:creationId xmlns:p14="http://schemas.microsoft.com/office/powerpoint/2010/main" val="2340015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04800" y="838200"/>
            <a:ext cx="10896600" cy="857250"/>
          </a:xfrm>
        </p:spPr>
        <p:txBody>
          <a:bodyPr>
            <a:normAutofit fontScale="90000"/>
          </a:bodyPr>
          <a:lstStyle/>
          <a:p>
            <a:pPr>
              <a:defRPr/>
            </a:pPr>
            <a:r>
              <a:rPr lang="en-US" b="1" dirty="0">
                <a:latin typeface="Gill Sans MT" charset="0"/>
                <a:ea typeface="ＭＳ Ｐゴシック" charset="0"/>
              </a:rPr>
              <a:t>Wireless network taxonomy/ classification</a:t>
            </a:r>
          </a:p>
        </p:txBody>
      </p:sp>
      <p:sp>
        <p:nvSpPr>
          <p:cNvPr id="2457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100">
                <a:solidFill>
                  <a:schemeClr val="tx1"/>
                </a:solidFill>
                <a:latin typeface="Gill Sans MT" charset="0"/>
                <a:ea typeface="MS PGothic" panose="020B0600070205080204" pitchFamily="34" charset="-128"/>
              </a:defRPr>
            </a:lvl1pPr>
            <a:lvl2pPr marL="557213" indent="-214313">
              <a:spcBef>
                <a:spcPct val="20000"/>
              </a:spcBef>
              <a:buClr>
                <a:srgbClr val="000099"/>
              </a:buClr>
              <a:buFont typeface="Wingdings" panose="05000000000000000000" pitchFamily="2" charset="2"/>
              <a:buChar char="§"/>
              <a:defRPr sz="1800">
                <a:solidFill>
                  <a:schemeClr val="tx1"/>
                </a:solidFill>
                <a:latin typeface="Gill Sans MT" charset="0"/>
                <a:ea typeface="MS PGothic" panose="020B0600070205080204" pitchFamily="34" charset="-128"/>
              </a:defRPr>
            </a:lvl2pPr>
            <a:lvl3pPr marL="857250" indent="-171450">
              <a:spcBef>
                <a:spcPct val="20000"/>
              </a:spcBef>
              <a:buChar char="•"/>
              <a:defRPr sz="1500">
                <a:solidFill>
                  <a:schemeClr val="tx1"/>
                </a:solidFill>
                <a:latin typeface="Comic Sans MS" panose="030F0702030302020204" pitchFamily="66" charset="0"/>
                <a:ea typeface="MS PGothic" panose="020B0600070205080204" pitchFamily="34" charset="-128"/>
              </a:defRPr>
            </a:lvl3pPr>
            <a:lvl4pPr marL="12001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EA37201-2738-4FBE-8AEC-680DEF01DDE0}" type="slidenum">
              <a:rPr lang="en-US" sz="900">
                <a:latin typeface="Arial" panose="020B0604020202020204" pitchFamily="34" charset="0"/>
              </a:rPr>
              <a:pPr>
                <a:spcBef>
                  <a:spcPct val="0"/>
                </a:spcBef>
                <a:buClrTx/>
                <a:buSzTx/>
                <a:buFontTx/>
                <a:buNone/>
              </a:pPr>
              <a:t>21</a:t>
            </a:fld>
            <a:endParaRPr lang="en-US" sz="900" dirty="0">
              <a:latin typeface="Arial" panose="020B0604020202020204" pitchFamily="34" charset="0"/>
            </a:endParaRPr>
          </a:p>
        </p:txBody>
      </p:sp>
      <p:sp>
        <p:nvSpPr>
          <p:cNvPr id="24581" name="Text Box 4"/>
          <p:cNvSpPr txBox="1">
            <a:spLocks noChangeArrowheads="1"/>
          </p:cNvSpPr>
          <p:nvPr/>
        </p:nvSpPr>
        <p:spPr bwMode="auto">
          <a:xfrm>
            <a:off x="4198145" y="1588295"/>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000099"/>
                </a:solidFill>
              </a:rPr>
              <a:t>single hop</a:t>
            </a:r>
          </a:p>
        </p:txBody>
      </p:sp>
      <p:sp>
        <p:nvSpPr>
          <p:cNvPr id="24582" name="Text Box 5"/>
          <p:cNvSpPr txBox="1">
            <a:spLocks noChangeArrowheads="1"/>
          </p:cNvSpPr>
          <p:nvPr/>
        </p:nvSpPr>
        <p:spPr bwMode="auto">
          <a:xfrm>
            <a:off x="6219827" y="1583532"/>
            <a:ext cx="144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solidFill>
                  <a:srgbClr val="000099"/>
                </a:solidFill>
              </a:rPr>
              <a:t>multiple hops</a:t>
            </a:r>
          </a:p>
        </p:txBody>
      </p:sp>
      <p:sp>
        <p:nvSpPr>
          <p:cNvPr id="24583" name="Text Box 7"/>
          <p:cNvSpPr txBox="1">
            <a:spLocks noChangeArrowheads="1"/>
          </p:cNvSpPr>
          <p:nvPr/>
        </p:nvSpPr>
        <p:spPr bwMode="auto">
          <a:xfrm>
            <a:off x="2469978" y="2219325"/>
            <a:ext cx="1460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a:solidFill>
                  <a:srgbClr val="000099"/>
                </a:solidFill>
              </a:rPr>
              <a:t>infrastructure</a:t>
            </a:r>
          </a:p>
          <a:p>
            <a:pPr algn="ctr">
              <a:spcBef>
                <a:spcPct val="0"/>
              </a:spcBef>
              <a:buClrTx/>
              <a:buSzTx/>
              <a:buFontTx/>
              <a:buNone/>
            </a:pPr>
            <a:r>
              <a:rPr lang="en-US" sz="1800">
                <a:solidFill>
                  <a:srgbClr val="000099"/>
                </a:solidFill>
              </a:rPr>
              <a:t>(e.g., APs)</a:t>
            </a:r>
          </a:p>
        </p:txBody>
      </p:sp>
      <p:sp>
        <p:nvSpPr>
          <p:cNvPr id="24584" name="Text Box 8"/>
          <p:cNvSpPr txBox="1">
            <a:spLocks noChangeArrowheads="1"/>
          </p:cNvSpPr>
          <p:nvPr/>
        </p:nvSpPr>
        <p:spPr bwMode="auto">
          <a:xfrm>
            <a:off x="2438401" y="3490913"/>
            <a:ext cx="14537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solidFill>
                  <a:srgbClr val="000099"/>
                </a:solidFill>
              </a:rPr>
              <a:t>no</a:t>
            </a:r>
          </a:p>
          <a:p>
            <a:pPr algn="ctr">
              <a:spcBef>
                <a:spcPct val="0"/>
              </a:spcBef>
              <a:buClrTx/>
              <a:buSzTx/>
              <a:buFontTx/>
              <a:buNone/>
            </a:pPr>
            <a:r>
              <a:rPr lang="en-US" sz="1800" dirty="0">
                <a:solidFill>
                  <a:srgbClr val="000099"/>
                </a:solidFill>
              </a:rPr>
              <a:t>infrastructure</a:t>
            </a:r>
          </a:p>
        </p:txBody>
      </p:sp>
      <p:sp>
        <p:nvSpPr>
          <p:cNvPr id="24585" name="Text Box 14"/>
          <p:cNvSpPr txBox="1">
            <a:spLocks noChangeArrowheads="1"/>
          </p:cNvSpPr>
          <p:nvPr/>
        </p:nvSpPr>
        <p:spPr bwMode="auto">
          <a:xfrm>
            <a:off x="3887451" y="2034780"/>
            <a:ext cx="19656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connects to </a:t>
            </a:r>
          </a:p>
          <a:p>
            <a:pPr algn="ctr">
              <a:spcBef>
                <a:spcPct val="0"/>
              </a:spcBef>
              <a:buClrTx/>
              <a:buSzTx/>
              <a:buFontTx/>
              <a:buNone/>
            </a:pPr>
            <a:r>
              <a:rPr lang="en-US" sz="1800" dirty="0"/>
              <a:t>base station (</a:t>
            </a:r>
            <a:r>
              <a:rPr lang="en-US" sz="1800" dirty="0" err="1"/>
              <a:t>WiFi</a:t>
            </a:r>
            <a:r>
              <a:rPr lang="en-US" sz="1800" dirty="0"/>
              <a:t>,</a:t>
            </a:r>
          </a:p>
          <a:p>
            <a:pPr algn="ctr">
              <a:spcBef>
                <a:spcPct val="0"/>
              </a:spcBef>
              <a:buClrTx/>
              <a:buSzTx/>
              <a:buFontTx/>
              <a:buNone/>
            </a:pPr>
            <a:r>
              <a:rPr lang="en-US" sz="1800" dirty="0" err="1"/>
              <a:t>WiMAX</a:t>
            </a:r>
            <a:r>
              <a:rPr lang="en-US" sz="1800" dirty="0"/>
              <a:t>, cellular) </a:t>
            </a:r>
          </a:p>
          <a:p>
            <a:pPr algn="ctr">
              <a:spcBef>
                <a:spcPct val="0"/>
              </a:spcBef>
              <a:buClrTx/>
              <a:buSzTx/>
              <a:buFontTx/>
              <a:buNone/>
            </a:pPr>
            <a:r>
              <a:rPr lang="en-US" sz="1800" dirty="0"/>
              <a:t>which connects to </a:t>
            </a:r>
          </a:p>
          <a:p>
            <a:pPr algn="ctr">
              <a:spcBef>
                <a:spcPct val="0"/>
              </a:spcBef>
              <a:buClrTx/>
              <a:buSzTx/>
              <a:buFontTx/>
              <a:buNone/>
            </a:pPr>
            <a:r>
              <a:rPr lang="en-US" sz="1800" dirty="0"/>
              <a:t>larger Internet</a:t>
            </a:r>
          </a:p>
        </p:txBody>
      </p:sp>
      <p:sp>
        <p:nvSpPr>
          <p:cNvPr id="24586" name="Text Box 15"/>
          <p:cNvSpPr txBox="1">
            <a:spLocks noChangeArrowheads="1"/>
          </p:cNvSpPr>
          <p:nvPr/>
        </p:nvSpPr>
        <p:spPr bwMode="auto">
          <a:xfrm>
            <a:off x="3810505" y="3490912"/>
            <a:ext cx="21611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(Bluetooth, </a:t>
            </a:r>
          </a:p>
          <a:p>
            <a:pPr algn="ctr">
              <a:spcBef>
                <a:spcPct val="0"/>
              </a:spcBef>
              <a:buClrTx/>
              <a:buSzTx/>
              <a:buFontTx/>
              <a:buNone/>
            </a:pPr>
            <a:r>
              <a:rPr lang="en-US" sz="1800" dirty="0"/>
              <a:t>ad hoc nets)</a:t>
            </a:r>
          </a:p>
        </p:txBody>
      </p:sp>
      <p:sp>
        <p:nvSpPr>
          <p:cNvPr id="24587" name="Text Box 16"/>
          <p:cNvSpPr txBox="1">
            <a:spLocks noChangeArrowheads="1"/>
          </p:cNvSpPr>
          <p:nvPr/>
        </p:nvSpPr>
        <p:spPr bwMode="auto">
          <a:xfrm>
            <a:off x="6235893" y="2000252"/>
            <a:ext cx="21270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may have to</a:t>
            </a:r>
          </a:p>
          <a:p>
            <a:pPr algn="ctr">
              <a:spcBef>
                <a:spcPct val="0"/>
              </a:spcBef>
              <a:buClrTx/>
              <a:buSzTx/>
              <a:buFontTx/>
              <a:buNone/>
            </a:pPr>
            <a:r>
              <a:rPr lang="en-US" sz="1800" dirty="0"/>
              <a:t>relay through several</a:t>
            </a:r>
          </a:p>
          <a:p>
            <a:pPr algn="ctr">
              <a:spcBef>
                <a:spcPct val="0"/>
              </a:spcBef>
              <a:buClrTx/>
              <a:buSzTx/>
              <a:buFontTx/>
              <a:buNone/>
            </a:pPr>
            <a:r>
              <a:rPr lang="en-US" sz="1800" dirty="0"/>
              <a:t>wireless nodes to </a:t>
            </a:r>
          </a:p>
          <a:p>
            <a:pPr algn="ctr">
              <a:spcBef>
                <a:spcPct val="0"/>
              </a:spcBef>
              <a:buClrTx/>
              <a:buSzTx/>
              <a:buFontTx/>
              <a:buNone/>
            </a:pPr>
            <a:r>
              <a:rPr lang="en-US" sz="1800" dirty="0"/>
              <a:t>connect to larger </a:t>
            </a:r>
          </a:p>
          <a:p>
            <a:pPr algn="ctr">
              <a:spcBef>
                <a:spcPct val="0"/>
              </a:spcBef>
              <a:buClrTx/>
              <a:buSzTx/>
              <a:buFontTx/>
              <a:buNone/>
            </a:pPr>
            <a:r>
              <a:rPr lang="en-US" sz="1800" dirty="0"/>
              <a:t>Internet</a:t>
            </a:r>
            <a:endParaRPr lang="en-US" sz="1800" i="1" dirty="0"/>
          </a:p>
        </p:txBody>
      </p:sp>
      <p:sp>
        <p:nvSpPr>
          <p:cNvPr id="24588" name="Text Box 17"/>
          <p:cNvSpPr txBox="1">
            <a:spLocks noChangeArrowheads="1"/>
          </p:cNvSpPr>
          <p:nvPr/>
        </p:nvSpPr>
        <p:spPr bwMode="auto">
          <a:xfrm>
            <a:off x="5662321" y="3378875"/>
            <a:ext cx="361502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May have to</a:t>
            </a:r>
          </a:p>
          <a:p>
            <a:pPr algn="ctr">
              <a:spcBef>
                <a:spcPct val="0"/>
              </a:spcBef>
              <a:buClrTx/>
              <a:buSzTx/>
              <a:buFontTx/>
              <a:buNone/>
            </a:pPr>
            <a:r>
              <a:rPr lang="en-US" sz="1800" dirty="0"/>
              <a:t>relay to reach other </a:t>
            </a:r>
          </a:p>
          <a:p>
            <a:pPr algn="ctr">
              <a:spcBef>
                <a:spcPct val="0"/>
              </a:spcBef>
              <a:buClrTx/>
              <a:buSzTx/>
              <a:buFontTx/>
              <a:buNone/>
            </a:pPr>
            <a:r>
              <a:rPr lang="en-US" sz="1800" dirty="0"/>
              <a:t>a given wireless node</a:t>
            </a:r>
          </a:p>
          <a:p>
            <a:pPr algn="ctr">
              <a:spcBef>
                <a:spcPct val="0"/>
              </a:spcBef>
              <a:buClrTx/>
              <a:buSzTx/>
              <a:buFontTx/>
              <a:buNone/>
            </a:pPr>
            <a:r>
              <a:rPr lang="en-US" sz="1800" dirty="0"/>
              <a:t>MANET(</a:t>
            </a:r>
            <a:r>
              <a:rPr lang="en-US" sz="1800" b="1" dirty="0">
                <a:latin typeface="Times New Roman" pitchFamily="18" charset="0"/>
              </a:rPr>
              <a:t>mobile ad hoc network</a:t>
            </a:r>
            <a:r>
              <a:rPr lang="en-US" sz="1800" dirty="0">
                <a:latin typeface="Times New Roman" pitchFamily="18" charset="0"/>
              </a:rPr>
              <a:t> )</a:t>
            </a:r>
            <a:r>
              <a:rPr lang="en-US" sz="1800" dirty="0"/>
              <a:t>,</a:t>
            </a:r>
          </a:p>
          <a:p>
            <a:pPr algn="ctr">
              <a:spcBef>
                <a:spcPct val="0"/>
              </a:spcBef>
              <a:buClrTx/>
              <a:buSzTx/>
              <a:buFontTx/>
              <a:buNone/>
            </a:pPr>
            <a:r>
              <a:rPr lang="en-US" sz="1800" dirty="0"/>
              <a:t> VANET(</a:t>
            </a:r>
            <a:r>
              <a:rPr lang="en-US" sz="1800" dirty="0">
                <a:latin typeface="Times New Roman" pitchFamily="18" charset="0"/>
              </a:rPr>
              <a:t>Vehicular Ad-Hoc Network)</a:t>
            </a:r>
            <a:endParaRPr lang="en-US" sz="1800" i="1" dirty="0"/>
          </a:p>
        </p:txBody>
      </p:sp>
      <p:sp>
        <p:nvSpPr>
          <p:cNvPr id="24589" name="Rectangle 19"/>
          <p:cNvSpPr>
            <a:spLocks noChangeArrowheads="1"/>
          </p:cNvSpPr>
          <p:nvPr/>
        </p:nvSpPr>
        <p:spPr bwMode="auto">
          <a:xfrm>
            <a:off x="2438400" y="1604961"/>
            <a:ext cx="6838950" cy="3881439"/>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dirty="0">
              <a:latin typeface="Gill Sans MT" charset="0"/>
            </a:endParaRPr>
          </a:p>
        </p:txBody>
      </p:sp>
      <p:sp>
        <p:nvSpPr>
          <p:cNvPr id="24590" name="Line 20"/>
          <p:cNvSpPr>
            <a:spLocks noChangeShapeType="1"/>
          </p:cNvSpPr>
          <p:nvPr/>
        </p:nvSpPr>
        <p:spPr bwMode="auto">
          <a:xfrm flipV="1">
            <a:off x="2469978" y="1924051"/>
            <a:ext cx="6807372" cy="28812"/>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1" name="Line 21"/>
          <p:cNvSpPr>
            <a:spLocks noChangeShapeType="1"/>
          </p:cNvSpPr>
          <p:nvPr/>
        </p:nvSpPr>
        <p:spPr bwMode="auto">
          <a:xfrm>
            <a:off x="3857624" y="1626392"/>
            <a:ext cx="29826" cy="386000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2" name="Line 22"/>
          <p:cNvSpPr>
            <a:spLocks noChangeShapeType="1"/>
          </p:cNvSpPr>
          <p:nvPr/>
        </p:nvSpPr>
        <p:spPr bwMode="auto">
          <a:xfrm flipH="1">
            <a:off x="5772150" y="1603772"/>
            <a:ext cx="7426" cy="388262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Rectangle 1"/>
          <p:cNvSpPr/>
          <p:nvPr/>
        </p:nvSpPr>
        <p:spPr>
          <a:xfrm>
            <a:off x="152400" y="5562600"/>
            <a:ext cx="11887200" cy="1092607"/>
          </a:xfrm>
          <a:prstGeom prst="rect">
            <a:avLst/>
          </a:prstGeom>
        </p:spPr>
        <p:txBody>
          <a:bodyPr wrap="square">
            <a:spAutoFit/>
          </a:bodyPr>
          <a:lstStyle/>
          <a:p>
            <a:r>
              <a:rPr lang="en-US" sz="1300" dirty="0">
                <a:latin typeface="Times New Roman" pitchFamily="18" charset="0"/>
              </a:rPr>
              <a:t>A </a:t>
            </a:r>
            <a:r>
              <a:rPr lang="en-US" sz="1300" b="1" dirty="0">
                <a:latin typeface="Times New Roman" pitchFamily="18" charset="0"/>
              </a:rPr>
              <a:t>mobile ad hoc network</a:t>
            </a:r>
            <a:r>
              <a:rPr lang="en-US" sz="1300" dirty="0">
                <a:latin typeface="Times New Roman" pitchFamily="18" charset="0"/>
              </a:rPr>
              <a:t> (</a:t>
            </a:r>
            <a:r>
              <a:rPr lang="en-US" sz="1300" b="1" dirty="0">
                <a:latin typeface="Times New Roman" pitchFamily="18" charset="0"/>
              </a:rPr>
              <a:t>MANET</a:t>
            </a:r>
            <a:r>
              <a:rPr lang="en-US" sz="1300" dirty="0">
                <a:latin typeface="Times New Roman" pitchFamily="18" charset="0"/>
              </a:rPr>
              <a:t>) is a continuously self-configuring, infrastructure-less </a:t>
            </a:r>
            <a:r>
              <a:rPr lang="en-US" sz="1300" dirty="0">
                <a:latin typeface="Times New Roman" pitchFamily="18" charset="0"/>
                <a:hlinkClick r:id="rId3" tooltip="Computer network"/>
              </a:rPr>
              <a:t>network</a:t>
            </a:r>
            <a:r>
              <a:rPr lang="en-US" sz="1300" dirty="0">
                <a:latin typeface="Times New Roman" pitchFamily="18" charset="0"/>
              </a:rPr>
              <a:t> of mobile devices connected </a:t>
            </a:r>
            <a:r>
              <a:rPr lang="en-US" sz="1300" dirty="0">
                <a:latin typeface="Times New Roman" pitchFamily="18" charset="0"/>
                <a:hlinkClick r:id="rId4" tooltip="Wireless"/>
              </a:rPr>
              <a:t>wirelessly</a:t>
            </a:r>
            <a:r>
              <a:rPr lang="en-US" sz="1300" dirty="0">
                <a:latin typeface="Times New Roman" pitchFamily="18" charset="0"/>
              </a:rPr>
              <a:t>. Each device in a MANET is free to move independently in any direction, and will therefore change its links to other devices frequently. Each must forward traffic unrelated to its own use, and therefore be a </a:t>
            </a:r>
            <a:r>
              <a:rPr lang="en-US" sz="1300" dirty="0">
                <a:latin typeface="Times New Roman" pitchFamily="18" charset="0"/>
                <a:hlinkClick r:id="rId5" tooltip="Router (computing)"/>
              </a:rPr>
              <a:t>router</a:t>
            </a:r>
            <a:r>
              <a:rPr lang="en-US" sz="1300" dirty="0">
                <a:latin typeface="Times New Roman" pitchFamily="18" charset="0"/>
              </a:rPr>
              <a:t>. The primary challenge in building a MANET is equipping each device to continuously maintain the information required to properly route traffic.</a:t>
            </a:r>
          </a:p>
          <a:p>
            <a:r>
              <a:rPr lang="en-US" sz="1300" dirty="0">
                <a:latin typeface="Times New Roman" pitchFamily="18" charset="0"/>
              </a:rPr>
              <a:t>The Vehicular Ad-Hoc Network, or </a:t>
            </a:r>
            <a:r>
              <a:rPr lang="en-US" sz="1300" b="1" dirty="0">
                <a:latin typeface="Times New Roman" pitchFamily="18" charset="0"/>
              </a:rPr>
              <a:t>VANET</a:t>
            </a:r>
            <a:r>
              <a:rPr lang="en-US" sz="1300" dirty="0">
                <a:latin typeface="Times New Roman" pitchFamily="18" charset="0"/>
              </a:rPr>
              <a:t>, is a technology that uses moves cars as nodes in a network to create a mobile network. </a:t>
            </a:r>
            <a:r>
              <a:rPr lang="en-US" sz="1300" b="1" dirty="0">
                <a:latin typeface="Times New Roman" pitchFamily="18" charset="0"/>
              </a:rPr>
              <a:t>VANET</a:t>
            </a:r>
            <a:r>
              <a:rPr lang="en-US" sz="1300" dirty="0">
                <a:latin typeface="Times New Roman" pitchFamily="18" charset="0"/>
              </a:rPr>
              <a:t> turns every participating car into a wireless router or node, allowing cars approximately 100 to 300 </a:t>
            </a:r>
            <a:r>
              <a:rPr lang="en-US" sz="1300" dirty="0" err="1">
                <a:latin typeface="Times New Roman" pitchFamily="18" charset="0"/>
              </a:rPr>
              <a:t>metres</a:t>
            </a:r>
            <a:r>
              <a:rPr lang="en-US" sz="1300" dirty="0">
                <a:latin typeface="Times New Roman" pitchFamily="18" charset="0"/>
              </a:rPr>
              <a:t> of each other to connect and, in turn, create a network with a wide range.</a:t>
            </a:r>
            <a:endParaRPr lang="en-US" sz="1300" dirty="0">
              <a:latin typeface="Times New Roman" charset="0"/>
              <a:ea typeface="ＭＳ Ｐゴシック" charset="0"/>
            </a:endParaRPr>
          </a:p>
        </p:txBody>
      </p:sp>
    </p:spTree>
    <p:extLst>
      <p:ext uri="{BB962C8B-B14F-4D97-AF65-F5344CB8AC3E}">
        <p14:creationId xmlns:p14="http://schemas.microsoft.com/office/powerpoint/2010/main" val="540960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3250"/>
            <a:ext cx="10972800" cy="1143000"/>
          </a:xfrm>
        </p:spPr>
        <p:txBody>
          <a:bodyPr/>
          <a:lstStyle/>
          <a:p>
            <a:r>
              <a:rPr lang="en-US" sz="3600" b="1" dirty="0">
                <a:latin typeface="Gill Sans MT" panose="020B0502020104020203" pitchFamily="34" charset="0"/>
              </a:rPr>
              <a:t>Wireless Network Classification</a:t>
            </a:r>
          </a:p>
        </p:txBody>
      </p:sp>
      <p:sp>
        <p:nvSpPr>
          <p:cNvPr id="3" name="Content Placeholder 2"/>
          <p:cNvSpPr>
            <a:spLocks noGrp="1"/>
          </p:cNvSpPr>
          <p:nvPr>
            <p:ph idx="1"/>
          </p:nvPr>
        </p:nvSpPr>
        <p:spPr>
          <a:xfrm>
            <a:off x="1447800" y="1717675"/>
            <a:ext cx="7772400" cy="2628900"/>
          </a:xfrm>
        </p:spPr>
        <p:txBody>
          <a:bodyPr>
            <a:noAutofit/>
          </a:bodyPr>
          <a:lstStyle/>
          <a:p>
            <a:pPr marL="0" indent="0">
              <a:buNone/>
            </a:pPr>
            <a:r>
              <a:rPr lang="en-US" dirty="0"/>
              <a:t>Wireless networks can be classified into four specific groups according to the area of application and the signal range :</a:t>
            </a:r>
          </a:p>
          <a:p>
            <a:r>
              <a:rPr lang="en-US" dirty="0"/>
              <a:t> Wireless Personal-Area Networks (WPAN),</a:t>
            </a:r>
          </a:p>
          <a:p>
            <a:r>
              <a:rPr lang="en-US" dirty="0"/>
              <a:t> Wireless Local-Area Networks (WLANs), </a:t>
            </a:r>
          </a:p>
          <a:p>
            <a:r>
              <a:rPr lang="en-US" dirty="0"/>
              <a:t>Wireless Metropolitan-Area Networks (WMAN), </a:t>
            </a:r>
          </a:p>
          <a:p>
            <a:r>
              <a:rPr lang="en-US" dirty="0"/>
              <a:t>and Wireless Wide-Area Networks (WWANs).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22</a:t>
            </a:fld>
            <a:endParaRPr lang="en-US"/>
          </a:p>
        </p:txBody>
      </p:sp>
      <p:pic>
        <p:nvPicPr>
          <p:cNvPr id="5" name="Picture 4"/>
          <p:cNvPicPr>
            <a:picLocks noChangeAspect="1"/>
          </p:cNvPicPr>
          <p:nvPr/>
        </p:nvPicPr>
        <p:blipFill>
          <a:blip r:embed="rId3"/>
          <a:stretch>
            <a:fillRect/>
          </a:stretch>
        </p:blipFill>
        <p:spPr>
          <a:xfrm>
            <a:off x="7543800" y="2133600"/>
            <a:ext cx="4229100" cy="2911402"/>
          </a:xfrm>
          <a:prstGeom prst="rect">
            <a:avLst/>
          </a:prstGeom>
        </p:spPr>
      </p:pic>
      <p:sp>
        <p:nvSpPr>
          <p:cNvPr id="6" name="Rectangle 5"/>
          <p:cNvSpPr/>
          <p:nvPr/>
        </p:nvSpPr>
        <p:spPr>
          <a:xfrm>
            <a:off x="406400" y="5461000"/>
            <a:ext cx="11201400" cy="923330"/>
          </a:xfrm>
          <a:prstGeom prst="rect">
            <a:avLst/>
          </a:prstGeom>
        </p:spPr>
        <p:txBody>
          <a:bodyPr wrap="square">
            <a:spAutoFit/>
          </a:bodyPr>
          <a:lstStyle/>
          <a:p>
            <a:pPr fontAlgn="base"/>
            <a:r>
              <a:rPr lang="en-US" dirty="0">
                <a:latin typeface="Times New Roman" pitchFamily="18" charset="0"/>
              </a:rPr>
              <a:t>GPRS - General Packet Radio Service was the evolution of 2G GSM to provide packet switched data at rates up to a maximum of 172 kbps.</a:t>
            </a:r>
          </a:p>
          <a:p>
            <a:pPr fontAlgn="base"/>
            <a:r>
              <a:rPr lang="en-US" dirty="0">
                <a:latin typeface="Times New Roman" pitchFamily="18" charset="0"/>
              </a:rPr>
              <a:t>GPRS was something of a revolution because all previous mobile phone systems had used circuit switched channels</a:t>
            </a:r>
          </a:p>
        </p:txBody>
      </p:sp>
    </p:spTree>
    <p:extLst>
      <p:ext uri="{BB962C8B-B14F-4D97-AF65-F5344CB8AC3E}">
        <p14:creationId xmlns:p14="http://schemas.microsoft.com/office/powerpoint/2010/main" val="3799511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150" y="2057400"/>
            <a:ext cx="9010650" cy="3657600"/>
          </a:xfrm>
        </p:spPr>
        <p:txBody>
          <a:bodyPr>
            <a:noAutofit/>
          </a:bodyPr>
          <a:lstStyle/>
          <a:p>
            <a:pPr marL="0" indent="0">
              <a:buNone/>
            </a:pPr>
            <a:r>
              <a:rPr lang="en-US" sz="1900" b="1" dirty="0"/>
              <a:t>Short-range wireless Network:</a:t>
            </a:r>
          </a:p>
          <a:p>
            <a:pPr algn="just"/>
            <a:r>
              <a:rPr lang="en-US" sz="1900" dirty="0"/>
              <a:t>Local area networks (LANs), such as corporate buildings, school campuses, or homes, </a:t>
            </a:r>
          </a:p>
          <a:p>
            <a:pPr algn="just"/>
            <a:r>
              <a:rPr lang="en-US" sz="1900" dirty="0"/>
              <a:t>Personal area networks (PANs) where portable computers within close proximity to one another need to communicate. </a:t>
            </a:r>
          </a:p>
          <a:p>
            <a:pPr algn="just"/>
            <a:r>
              <a:rPr lang="en-US" sz="1900" dirty="0"/>
              <a:t>The above two networks typically operate over unlicensed spectrum reserved for industrial, scientific and medical (ISM) usage. The available frequencies differ from country to country. The most common frequency bands are at 2.4 GHz and at 5 GHz, which are available across most of the globe. </a:t>
            </a:r>
          </a:p>
          <a:p>
            <a:pPr algn="just"/>
            <a:r>
              <a:rPr lang="en-US" sz="1900" dirty="0"/>
              <a:t>The availability of these frequencies allows users to operate wireless networks without obtaining a license, and without charge.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23</a:t>
            </a:fld>
            <a:endParaRPr lang="en-US"/>
          </a:p>
        </p:txBody>
      </p:sp>
      <p:sp>
        <p:nvSpPr>
          <p:cNvPr id="6" name="Title 1"/>
          <p:cNvSpPr>
            <a:spLocks noGrp="1"/>
          </p:cNvSpPr>
          <p:nvPr>
            <p:ph type="title"/>
          </p:nvPr>
        </p:nvSpPr>
        <p:spPr>
          <a:xfrm>
            <a:off x="609600" y="76200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2071183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190750"/>
            <a:ext cx="8839200" cy="3600450"/>
          </a:xfrm>
        </p:spPr>
        <p:txBody>
          <a:bodyPr>
            <a:noAutofit/>
          </a:bodyPr>
          <a:lstStyle/>
          <a:p>
            <a:pPr marL="0" indent="0">
              <a:buNone/>
            </a:pPr>
            <a:r>
              <a:rPr lang="en-US" b="1" dirty="0"/>
              <a:t>long-range wireless networks</a:t>
            </a:r>
          </a:p>
          <a:p>
            <a:pPr algn="just"/>
            <a:r>
              <a:rPr lang="en-US" dirty="0"/>
              <a:t> In long-range networks, connectivity is typically provided by companies that sell the wireless connectivity as a service. </a:t>
            </a:r>
          </a:p>
          <a:p>
            <a:pPr algn="just"/>
            <a:r>
              <a:rPr lang="en-US" dirty="0"/>
              <a:t>These networks span large areas such as a metropolitan area (WMAN), a state or province, or an entire country. The goal of long-range networks is to provide wireless coverage globally. The most common long-range network is wireless wide area network (WWAN). </a:t>
            </a:r>
          </a:p>
          <a:p>
            <a:pPr algn="just"/>
            <a:r>
              <a:rPr lang="en-US" dirty="0"/>
              <a:t>When true global coverage is required, satellite networks are also available.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sp>
        <p:nvSpPr>
          <p:cNvPr id="6" name="Title 1"/>
          <p:cNvSpPr>
            <a:spLocks noGrp="1"/>
          </p:cNvSpPr>
          <p:nvPr>
            <p:ph type="title"/>
          </p:nvPr>
        </p:nvSpPr>
        <p:spPr>
          <a:xfrm>
            <a:off x="581025" y="79375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1701938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a:latin typeface="Gill Sans MT" panose="020B0502020104020203" pitchFamily="34" charset="0"/>
              </a:rPr>
              <a:t>Wireless Personal-Area Networks (WPAN)</a:t>
            </a:r>
          </a:p>
        </p:txBody>
      </p:sp>
      <p:sp>
        <p:nvSpPr>
          <p:cNvPr id="3" name="Content Placeholder 2"/>
          <p:cNvSpPr>
            <a:spLocks noGrp="1"/>
          </p:cNvSpPr>
          <p:nvPr>
            <p:ph idx="1"/>
          </p:nvPr>
        </p:nvSpPr>
        <p:spPr>
          <a:xfrm>
            <a:off x="914400" y="1600201"/>
            <a:ext cx="10515600" cy="4495799"/>
          </a:xfrm>
        </p:spPr>
        <p:txBody>
          <a:bodyPr>
            <a:normAutofit/>
          </a:bodyPr>
          <a:lstStyle/>
          <a:p>
            <a:r>
              <a:rPr lang="en-US" dirty="0"/>
              <a:t>Wireless Personal Area Networks are based on the IEEE 802.15 standard. </a:t>
            </a:r>
          </a:p>
          <a:p>
            <a:r>
              <a:rPr lang="en-US" dirty="0"/>
              <a:t>Communication in a very short range, of about 10 meters. </a:t>
            </a:r>
          </a:p>
          <a:p>
            <a:r>
              <a:rPr lang="en-US" dirty="0"/>
              <a:t>A WPAN involves little or no infrastructure or direct connectivity to the world </a:t>
            </a:r>
          </a:p>
          <a:p>
            <a:r>
              <a:rPr lang="en-US" dirty="0"/>
              <a:t>Small, power-efficient, inexpensive solutions: Smartphone and a PDA. </a:t>
            </a:r>
          </a:p>
          <a:p>
            <a:r>
              <a:rPr lang="en-US" dirty="0"/>
              <a:t>Low power demands and a low bit rate.</a:t>
            </a:r>
          </a:p>
          <a:p>
            <a:r>
              <a:rPr lang="en-US" dirty="0"/>
              <a:t>Relay on technologies such as Bluetooth, IrDA, </a:t>
            </a:r>
            <a:r>
              <a:rPr lang="en-US" dirty="0" err="1"/>
              <a:t>ZigBee</a:t>
            </a:r>
            <a:r>
              <a:rPr lang="en-US" dirty="0"/>
              <a:t> or UWB.</a:t>
            </a:r>
          </a:p>
          <a:p>
            <a:r>
              <a:rPr lang="en-US" dirty="0" smtClean="0"/>
              <a:t>From </a:t>
            </a:r>
            <a:r>
              <a:rPr lang="en-US" dirty="0"/>
              <a:t>an application point of view, Bluetooth is intended for a cordless mouse, keyboard, and hands-free headset, IrDA is intended for point-to-point links between two devices for simple data transfers and file synchronization, </a:t>
            </a:r>
            <a:r>
              <a:rPr lang="en-US" dirty="0" err="1"/>
              <a:t>ZigBee</a:t>
            </a:r>
            <a:r>
              <a:rPr lang="en-US" dirty="0"/>
              <a:t> is designed for reliable wirelessly networked monitoring and control networks and, UWB is oriented to high-bandwidth multimedia links.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25</a:t>
            </a:fld>
            <a:endParaRPr lang="en-US"/>
          </a:p>
        </p:txBody>
      </p:sp>
      <p:sp>
        <p:nvSpPr>
          <p:cNvPr id="5" name="Rectangle 4"/>
          <p:cNvSpPr/>
          <p:nvPr/>
        </p:nvSpPr>
        <p:spPr>
          <a:xfrm>
            <a:off x="246742" y="5782270"/>
            <a:ext cx="11716657" cy="923330"/>
          </a:xfrm>
          <a:prstGeom prst="rect">
            <a:avLst/>
          </a:prstGeom>
        </p:spPr>
        <p:txBody>
          <a:bodyPr wrap="square">
            <a:spAutoFit/>
          </a:bodyPr>
          <a:lstStyle/>
          <a:p>
            <a:r>
              <a:rPr lang="en-US" dirty="0">
                <a:latin typeface="Times New Roman" pitchFamily="18" charset="0"/>
              </a:rPr>
              <a:t>PDA: Personal digital assistant is a term for </a:t>
            </a:r>
            <a:r>
              <a:rPr lang="en-US" b="1" dirty="0">
                <a:latin typeface="Times New Roman" pitchFamily="18" charset="0"/>
              </a:rPr>
              <a:t>a small, mobile, handheld device that provides computing and information storage and retrieval capabilities for personal or business use</a:t>
            </a:r>
            <a:r>
              <a:rPr lang="en-US" dirty="0">
                <a:latin typeface="Times New Roman" pitchFamily="18" charset="0"/>
              </a:rPr>
              <a:t>, often for keeping schedules, calendars and address book information handy.</a:t>
            </a:r>
            <a:endParaRPr lang="en-US" dirty="0"/>
          </a:p>
        </p:txBody>
      </p:sp>
    </p:spTree>
    <p:extLst>
      <p:ext uri="{BB962C8B-B14F-4D97-AF65-F5344CB8AC3E}">
        <p14:creationId xmlns:p14="http://schemas.microsoft.com/office/powerpoint/2010/main" val="3576936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276350" y="1524001"/>
            <a:ext cx="9315450" cy="4114799"/>
          </a:xfrm>
        </p:spPr>
        <p:txBody>
          <a:bodyPr>
            <a:noAutofit/>
          </a:bodyPr>
          <a:lstStyle/>
          <a:p>
            <a:pPr algn="just"/>
            <a:r>
              <a:rPr lang="en-US" dirty="0"/>
              <a:t>Bluetooth corresponds to the IEEE 802.15.1 standard. </a:t>
            </a:r>
          </a:p>
          <a:p>
            <a:pPr algn="just"/>
            <a:r>
              <a:rPr lang="en-US" dirty="0"/>
              <a:t>Originally Bluetooth was designed for low power consumption, short range and </a:t>
            </a:r>
            <a:r>
              <a:rPr lang="en-US" dirty="0" err="1"/>
              <a:t>omni</a:t>
            </a:r>
            <a:r>
              <a:rPr lang="en-US" dirty="0"/>
              <a:t>-directional (point to multipoint) communications, and cheap devices, to be used as a cable replacement, linking devices through an ad hoc connection of radio waves. </a:t>
            </a:r>
          </a:p>
          <a:p>
            <a:pPr algn="just"/>
            <a:r>
              <a:rPr lang="en-US" dirty="0"/>
              <a:t>Operates for three different classes of devices: Class 1, class 2 and class 3 where the range is about 100 meters, 10 meters and 1 meter respectively.</a:t>
            </a:r>
          </a:p>
          <a:p>
            <a:pPr algn="just"/>
            <a:r>
              <a:rPr lang="en-US" dirty="0"/>
              <a:t> Using the 2.4 GHz band, two devices within the coverage range of each other can share up to 720 Kbps of capacity or transfer rate. </a:t>
            </a:r>
          </a:p>
          <a:p>
            <a:pPr algn="just"/>
            <a:r>
              <a:rPr lang="en-US" dirty="0"/>
              <a:t>The most commonly used is class 2.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spTree>
    <p:extLst>
      <p:ext uri="{BB962C8B-B14F-4D97-AF65-F5344CB8AC3E}">
        <p14:creationId xmlns:p14="http://schemas.microsoft.com/office/powerpoint/2010/main" val="1282163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447800" y="1600200"/>
            <a:ext cx="9220200" cy="4572000"/>
          </a:xfrm>
        </p:spPr>
        <p:txBody>
          <a:bodyPr>
            <a:noAutofit/>
          </a:bodyPr>
          <a:lstStyle/>
          <a:p>
            <a:pPr algn="just"/>
            <a:r>
              <a:rPr lang="en-US" dirty="0"/>
              <a:t>A Bluetooth network is also called a </a:t>
            </a:r>
            <a:r>
              <a:rPr lang="en-US" dirty="0" err="1"/>
              <a:t>piconet</a:t>
            </a:r>
            <a:r>
              <a:rPr lang="en-US" dirty="0"/>
              <a:t>, and is composed of up to 8 active devices in a master-slave relationship. </a:t>
            </a:r>
          </a:p>
          <a:p>
            <a:pPr algn="just"/>
            <a:r>
              <a:rPr lang="en-US" dirty="0"/>
              <a:t>The first Bluetooth device in the </a:t>
            </a:r>
            <a:r>
              <a:rPr lang="en-US" dirty="0" err="1"/>
              <a:t>piconet</a:t>
            </a:r>
            <a:r>
              <a:rPr lang="en-US" dirty="0"/>
              <a:t> is the master, and all other devices are slaves that communicate with the master. </a:t>
            </a:r>
          </a:p>
          <a:p>
            <a:pPr algn="just"/>
            <a:r>
              <a:rPr lang="en-US" dirty="0"/>
              <a:t>A </a:t>
            </a:r>
            <a:r>
              <a:rPr lang="en-US" dirty="0" err="1"/>
              <a:t>piconet</a:t>
            </a:r>
            <a:r>
              <a:rPr lang="en-US" dirty="0"/>
              <a:t> typically has a range of 10 meters, although ranges of up to 100 meters can be reached under ideal circumstances. </a:t>
            </a:r>
          </a:p>
          <a:p>
            <a:pPr algn="just"/>
            <a:r>
              <a:rPr lang="en-US" dirty="0"/>
              <a:t>To provide security, each link is encoded and protected against eavesdropping and interference. </a:t>
            </a:r>
          </a:p>
          <a:p>
            <a:pPr algn="just"/>
            <a:r>
              <a:rPr lang="en-US" dirty="0"/>
              <a:t>Two </a:t>
            </a:r>
            <a:r>
              <a:rPr lang="en-US" dirty="0" err="1"/>
              <a:t>piconets</a:t>
            </a:r>
            <a:r>
              <a:rPr lang="en-US" dirty="0"/>
              <a:t> can be connected to form a </a:t>
            </a:r>
            <a:r>
              <a:rPr lang="en-US" dirty="0" err="1"/>
              <a:t>scatternet</a:t>
            </a:r>
            <a:r>
              <a:rPr lang="en-US" dirty="0"/>
              <a:t>. </a:t>
            </a:r>
          </a:p>
          <a:p>
            <a:pPr algn="just"/>
            <a:r>
              <a:rPr lang="en-US" dirty="0"/>
              <a:t>A Bluetooth device may participate in several </a:t>
            </a:r>
            <a:r>
              <a:rPr lang="en-US" dirty="0" err="1"/>
              <a:t>piconets</a:t>
            </a:r>
            <a:r>
              <a:rPr lang="en-US" dirty="0"/>
              <a:t> at the same time, thus allowing for the possibility that information could flow beyond the coverage area of the single </a:t>
            </a:r>
            <a:r>
              <a:rPr lang="en-US" dirty="0" err="1"/>
              <a:t>piconet</a:t>
            </a:r>
            <a:r>
              <a:rPr lang="en-US" dirty="0"/>
              <a:t>. </a:t>
            </a:r>
          </a:p>
          <a:p>
            <a:pPr algn="just"/>
            <a:r>
              <a:rPr lang="en-US" dirty="0"/>
              <a:t>A device in a </a:t>
            </a:r>
            <a:r>
              <a:rPr lang="en-US" dirty="0" err="1"/>
              <a:t>scatternet</a:t>
            </a:r>
            <a:r>
              <a:rPr lang="en-US" dirty="0"/>
              <a:t> could be a slave in several </a:t>
            </a:r>
            <a:r>
              <a:rPr lang="en-US" dirty="0" err="1"/>
              <a:t>piconets</a:t>
            </a:r>
            <a:r>
              <a:rPr lang="en-US" dirty="0"/>
              <a:t>, but master in only one of them.</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513457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Bluetooth</a:t>
            </a:r>
            <a:endParaRPr lang="en-US" b="1" dirty="0"/>
          </a:p>
        </p:txBody>
      </p:sp>
      <p:pic>
        <p:nvPicPr>
          <p:cNvPr id="5" name="Content Placeholder 4"/>
          <p:cNvPicPr>
            <a:picLocks noGrp="1" noChangeAspect="1"/>
          </p:cNvPicPr>
          <p:nvPr>
            <p:ph idx="1"/>
          </p:nvPr>
        </p:nvPicPr>
        <p:blipFill>
          <a:blip r:embed="rId2"/>
          <a:stretch>
            <a:fillRect/>
          </a:stretch>
        </p:blipFill>
        <p:spPr>
          <a:xfrm>
            <a:off x="2819400" y="1436688"/>
            <a:ext cx="6847677" cy="423171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28</a:t>
            </a:fld>
            <a:endParaRPr lang="en-US"/>
          </a:p>
        </p:txBody>
      </p:sp>
    </p:spTree>
    <p:extLst>
      <p:ext uri="{BB962C8B-B14F-4D97-AF65-F5344CB8AC3E}">
        <p14:creationId xmlns:p14="http://schemas.microsoft.com/office/powerpoint/2010/main" val="3680538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38175"/>
            <a:ext cx="5829300" cy="857250"/>
          </a:xfrm>
        </p:spPr>
        <p:txBody>
          <a:bodyPr/>
          <a:lstStyle/>
          <a:p>
            <a:r>
              <a:rPr lang="en-US" b="1" dirty="0">
                <a:latin typeface="Gill Sans MT" panose="020B0502020104020203" pitchFamily="34" charset="0"/>
              </a:rPr>
              <a:t>IrDA</a:t>
            </a:r>
            <a:endParaRPr lang="en-US" b="1" dirty="0"/>
          </a:p>
        </p:txBody>
      </p:sp>
      <p:sp>
        <p:nvSpPr>
          <p:cNvPr id="3" name="Content Placeholder 2"/>
          <p:cNvSpPr>
            <a:spLocks noGrp="1"/>
          </p:cNvSpPr>
          <p:nvPr>
            <p:ph idx="1"/>
          </p:nvPr>
        </p:nvSpPr>
        <p:spPr>
          <a:xfrm>
            <a:off x="304800" y="1295400"/>
            <a:ext cx="8610600" cy="4740276"/>
          </a:xfrm>
        </p:spPr>
        <p:txBody>
          <a:bodyPr>
            <a:noAutofit/>
          </a:bodyPr>
          <a:lstStyle/>
          <a:p>
            <a:pPr algn="just"/>
            <a:r>
              <a:rPr lang="en-US" dirty="0"/>
              <a:t>The Infrared Data Association (IrDA) specifies a complete set of infrared communications standards.</a:t>
            </a:r>
          </a:p>
          <a:p>
            <a:pPr algn="just"/>
            <a:r>
              <a:rPr lang="en-US" dirty="0"/>
              <a:t>IrDA is a low-power, low-cost, unidirectional (point to point), narrow angle (&lt; 30º) cone, ad hoc data transmission standard designed to operate over a distance of up to 1 meter and at speeds of 9600 bps to 4 Mbps (currently), 16 Mbps (under development).</a:t>
            </a:r>
          </a:p>
          <a:p>
            <a:pPr algn="just"/>
            <a:r>
              <a:rPr lang="en-US" dirty="0"/>
              <a:t> Some of the devices that use IrDA are notebooks, PDAs, printers and cameras. </a:t>
            </a:r>
          </a:p>
          <a:p>
            <a:pPr algn="just"/>
            <a:r>
              <a:rPr lang="en-US" dirty="0"/>
              <a:t>The data transfer takes place between a laptop(computer) and a Mobile when both come into vicinity and line-of-sight of the IR receivers and detectors in each of them.</a:t>
            </a:r>
          </a:p>
          <a:p>
            <a:pPr algn="just"/>
            <a:r>
              <a:rPr lang="en-US" dirty="0"/>
              <a:t>To Send a document from a notebook computer to a printer.</a:t>
            </a:r>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29</a:t>
            </a:fld>
            <a:endParaRPr lang="en-US"/>
          </a:p>
        </p:txBody>
      </p:sp>
      <p:pic>
        <p:nvPicPr>
          <p:cNvPr id="5" name="Picture 4"/>
          <p:cNvPicPr>
            <a:picLocks noChangeAspect="1"/>
          </p:cNvPicPr>
          <p:nvPr/>
        </p:nvPicPr>
        <p:blipFill>
          <a:blip r:embed="rId3"/>
          <a:stretch>
            <a:fillRect/>
          </a:stretch>
        </p:blipFill>
        <p:spPr>
          <a:xfrm>
            <a:off x="9067800" y="2590800"/>
            <a:ext cx="3048000" cy="2474871"/>
          </a:xfrm>
          <a:prstGeom prst="rect">
            <a:avLst/>
          </a:prstGeom>
        </p:spPr>
      </p:pic>
      <p:sp>
        <p:nvSpPr>
          <p:cNvPr id="6" name="Rectangle 5"/>
          <p:cNvSpPr/>
          <p:nvPr/>
        </p:nvSpPr>
        <p:spPr>
          <a:xfrm>
            <a:off x="355600" y="5562600"/>
            <a:ext cx="11531600" cy="1077218"/>
          </a:xfrm>
          <a:prstGeom prst="rect">
            <a:avLst/>
          </a:prstGeom>
        </p:spPr>
        <p:txBody>
          <a:bodyPr wrap="square">
            <a:spAutoFit/>
          </a:bodyPr>
          <a:lstStyle/>
          <a:p>
            <a:r>
              <a:rPr lang="en-US" sz="1600" dirty="0">
                <a:latin typeface="Times New Roman" pitchFamily="18" charset="0"/>
              </a:rPr>
              <a:t>Infrared radiation (IR), sometimes referred to simply as infrared, is a region of the electromagnetic radiation </a:t>
            </a:r>
            <a:r>
              <a:rPr lang="en-US" sz="1600" dirty="0" smtClean="0">
                <a:latin typeface="Times New Roman" pitchFamily="18" charset="0"/>
              </a:rPr>
              <a:t>spectrum where</a:t>
            </a:r>
            <a:r>
              <a:rPr lang="en-US" sz="1600" dirty="0">
                <a:latin typeface="Times New Roman" pitchFamily="18" charset="0"/>
              </a:rPr>
              <a:t> </a:t>
            </a:r>
            <a:r>
              <a:rPr lang="en-US" sz="1600" u="sng" dirty="0">
                <a:latin typeface="Times New Roman" pitchFamily="18" charset="0"/>
                <a:hlinkClick r:id="rId4"/>
              </a:rPr>
              <a:t>wavelengths</a:t>
            </a:r>
            <a:r>
              <a:rPr lang="en-US" sz="1600" dirty="0">
                <a:latin typeface="Times New Roman" pitchFamily="18" charset="0"/>
              </a:rPr>
              <a:t> range from about 700 </a:t>
            </a:r>
            <a:r>
              <a:rPr lang="en-US" sz="1600" u="sng" dirty="0">
                <a:latin typeface="Times New Roman" pitchFamily="18" charset="0"/>
                <a:hlinkClick r:id="rId5"/>
              </a:rPr>
              <a:t>nanometers</a:t>
            </a:r>
            <a:r>
              <a:rPr lang="en-US" sz="1600" dirty="0">
                <a:latin typeface="Times New Roman" pitchFamily="18" charset="0"/>
              </a:rPr>
              <a:t> (nm) to 1 millimeter (mm). </a:t>
            </a:r>
          </a:p>
          <a:p>
            <a:r>
              <a:rPr lang="en-US" sz="1600" dirty="0">
                <a:latin typeface="Times New Roman" pitchFamily="18" charset="0"/>
              </a:rPr>
              <a:t>Ranging from about 300 </a:t>
            </a:r>
            <a:r>
              <a:rPr lang="en-US" sz="1600" dirty="0" err="1">
                <a:latin typeface="Times New Roman" pitchFamily="18" charset="0"/>
              </a:rPr>
              <a:t>Ghz</a:t>
            </a:r>
            <a:r>
              <a:rPr lang="en-US" sz="1600" dirty="0">
                <a:latin typeface="Times New Roman" pitchFamily="18" charset="0"/>
              </a:rPr>
              <a:t> to 400 THz.</a:t>
            </a:r>
          </a:p>
          <a:p>
            <a:r>
              <a:rPr lang="en-US" sz="1600" dirty="0">
                <a:latin typeface="Times New Roman" pitchFamily="18" charset="0"/>
              </a:rPr>
              <a:t>Application: TV remote sensors and photography.</a:t>
            </a:r>
          </a:p>
        </p:txBody>
      </p:sp>
    </p:spTree>
    <p:extLst>
      <p:ext uri="{BB962C8B-B14F-4D97-AF65-F5344CB8AC3E}">
        <p14:creationId xmlns:p14="http://schemas.microsoft.com/office/powerpoint/2010/main" val="376183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3168466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Gill Sans MT" panose="020B0502020104020203" pitchFamily="34" charset="0"/>
              </a:rPr>
              <a:t>Zigbee</a:t>
            </a:r>
            <a:endParaRPr lang="en-US" b="1" dirty="0"/>
          </a:p>
        </p:txBody>
      </p:sp>
      <p:sp>
        <p:nvSpPr>
          <p:cNvPr id="3" name="Content Placeholder 2"/>
          <p:cNvSpPr>
            <a:spLocks noGrp="1"/>
          </p:cNvSpPr>
          <p:nvPr>
            <p:ph idx="1"/>
          </p:nvPr>
        </p:nvSpPr>
        <p:spPr>
          <a:xfrm>
            <a:off x="457200" y="897147"/>
            <a:ext cx="11430000" cy="5427453"/>
          </a:xfrm>
        </p:spPr>
        <p:txBody>
          <a:bodyPr>
            <a:noAutofit/>
          </a:bodyPr>
          <a:lstStyle/>
          <a:p>
            <a:r>
              <a:rPr lang="en-US" dirty="0" err="1"/>
              <a:t>ZigBee</a:t>
            </a:r>
            <a:r>
              <a:rPr lang="en-US" dirty="0"/>
              <a:t> is based on the IEEE 802.15.4 standard</a:t>
            </a:r>
          </a:p>
          <a:p>
            <a:r>
              <a:rPr lang="en-US" dirty="0" err="1"/>
              <a:t>Zigbee</a:t>
            </a:r>
            <a:r>
              <a:rPr lang="en-US" dirty="0"/>
              <a:t> is a low-power, low data rate, and close proximity (i.e., personal area) wireless ad hoc network targeted toward automation and remote control </a:t>
            </a:r>
            <a:r>
              <a:rPr lang="en-US" dirty="0" err="1"/>
              <a:t>applicaions</a:t>
            </a:r>
            <a:r>
              <a:rPr lang="en-US" dirty="0"/>
              <a:t>.</a:t>
            </a:r>
          </a:p>
          <a:p>
            <a:r>
              <a:rPr lang="en-US" dirty="0"/>
              <a:t>The unlicensed bands including 2.4 GHz, at a maximum transfer rate of 250 Kbps. (915 MHz America, or 868 MHz Europe bands). The data rate is 40 kbps at 915 MHz, and 20 kbps at 868 MHz</a:t>
            </a:r>
          </a:p>
          <a:p>
            <a:r>
              <a:rPr lang="en-US" dirty="0"/>
              <a:t>Typical application areas include:</a:t>
            </a:r>
          </a:p>
          <a:p>
            <a:pPr lvl="1"/>
            <a:r>
              <a:rPr lang="en-US" dirty="0"/>
              <a:t>Home automation</a:t>
            </a:r>
          </a:p>
          <a:p>
            <a:pPr lvl="1"/>
            <a:r>
              <a:rPr lang="en-US" dirty="0"/>
              <a:t>Wireless sensor networks</a:t>
            </a:r>
          </a:p>
          <a:p>
            <a:pPr lvl="1"/>
            <a:r>
              <a:rPr lang="en-US" dirty="0"/>
              <a:t>Industrial control systems</a:t>
            </a:r>
          </a:p>
          <a:p>
            <a:pPr lvl="1"/>
            <a:r>
              <a:rPr lang="en-US" dirty="0"/>
              <a:t>Embedded sensing</a:t>
            </a:r>
          </a:p>
          <a:p>
            <a:pPr lvl="1"/>
            <a:r>
              <a:rPr lang="en-US" dirty="0"/>
              <a:t>Medical data collection</a:t>
            </a:r>
          </a:p>
          <a:p>
            <a:pPr lvl="1"/>
            <a:r>
              <a:rPr lang="en-US" dirty="0"/>
              <a:t>Smoke and intruder warning</a:t>
            </a:r>
          </a:p>
          <a:p>
            <a:pPr lvl="1"/>
            <a:r>
              <a:rPr lang="en-US" dirty="0"/>
              <a:t>Building automation</a:t>
            </a:r>
          </a:p>
          <a:p>
            <a:pPr lvl="1"/>
            <a:r>
              <a:rPr lang="en-US" dirty="0"/>
              <a:t>Remote wireless microphone configuration</a:t>
            </a:r>
          </a:p>
          <a:p>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
        <p:nvSpPr>
          <p:cNvPr id="5" name="Rectangle 4"/>
          <p:cNvSpPr/>
          <p:nvPr/>
        </p:nvSpPr>
        <p:spPr>
          <a:xfrm>
            <a:off x="152400" y="5843081"/>
            <a:ext cx="11887200" cy="938719"/>
          </a:xfrm>
          <a:prstGeom prst="rect">
            <a:avLst/>
          </a:prstGeom>
        </p:spPr>
        <p:txBody>
          <a:bodyPr wrap="square">
            <a:spAutoFit/>
          </a:bodyPr>
          <a:lstStyle/>
          <a:p>
            <a:r>
              <a:rPr lang="en-US" sz="1100" dirty="0">
                <a:latin typeface="Times New Roman" pitchFamily="18" charset="0"/>
              </a:rPr>
              <a:t> </a:t>
            </a:r>
            <a:r>
              <a:rPr lang="en-US" sz="1100" dirty="0" err="1">
                <a:latin typeface="Times New Roman" pitchFamily="18" charset="0"/>
              </a:rPr>
              <a:t>Zigbee</a:t>
            </a:r>
            <a:r>
              <a:rPr lang="en-US" sz="1100" dirty="0">
                <a:latin typeface="Times New Roman" pitchFamily="18" charset="0"/>
              </a:rPr>
              <a:t> operates in the industrial, scientific and medical (</a:t>
            </a:r>
            <a:r>
              <a:rPr lang="en-US" sz="1100" dirty="0">
                <a:latin typeface="Times New Roman" pitchFamily="18" charset="0"/>
                <a:hlinkClick r:id="rId3" tooltip="ISM band"/>
              </a:rPr>
              <a:t>ISM</a:t>
            </a:r>
            <a:r>
              <a:rPr lang="en-US" sz="1100" dirty="0">
                <a:latin typeface="Times New Roman" pitchFamily="18" charset="0"/>
              </a:rPr>
              <a:t>) radio bands: 2.4 GHz in most jurisdictions worldwide.</a:t>
            </a:r>
            <a:r>
              <a:rPr lang="en-US" sz="1100" dirty="0"/>
              <a:t> Operate in the unlicensed RF worldwide (2.4 GHz global, 915 MHz America, or 868 MHz Europe) bands. The data rate is 250 kbps at 2.4 GHz, 40 kbps at 915 MHz, and 20 kbps at 868 </a:t>
            </a:r>
            <a:r>
              <a:rPr lang="en-US" sz="1100" dirty="0" err="1"/>
              <a:t>MHz.</a:t>
            </a:r>
            <a:endParaRPr lang="en-US" sz="1100" dirty="0">
              <a:latin typeface="Times New Roman" pitchFamily="18" charset="0"/>
            </a:endParaRPr>
          </a:p>
          <a:p>
            <a:r>
              <a:rPr lang="en-US" sz="1100" dirty="0" err="1">
                <a:latin typeface="Times New Roman" pitchFamily="18" charset="0"/>
              </a:rPr>
              <a:t>Zigbee</a:t>
            </a:r>
            <a:r>
              <a:rPr lang="en-US" sz="1100" dirty="0">
                <a:latin typeface="Times New Roman" pitchFamily="18" charset="0"/>
              </a:rPr>
              <a:t> is </a:t>
            </a:r>
            <a:r>
              <a:rPr lang="en-US" sz="1100" b="1" dirty="0">
                <a:latin typeface="Times New Roman" pitchFamily="18" charset="0"/>
              </a:rPr>
              <a:t>a standards-based wireless technology developed to enable low-cost, low-power wireless machine-to-machine (M2M) and internet of things (</a:t>
            </a:r>
            <a:r>
              <a:rPr lang="en-US" sz="1100" b="1" dirty="0" err="1">
                <a:latin typeface="Times New Roman" pitchFamily="18" charset="0"/>
              </a:rPr>
              <a:t>IoT</a:t>
            </a:r>
            <a:r>
              <a:rPr lang="en-US" sz="1100" b="1" dirty="0">
                <a:latin typeface="Times New Roman" pitchFamily="18" charset="0"/>
              </a:rPr>
              <a:t>) networks</a:t>
            </a:r>
            <a:r>
              <a:rPr lang="en-US" sz="1100" dirty="0">
                <a:latin typeface="Times New Roman" pitchFamily="18" charset="0"/>
              </a:rPr>
              <a:t>. </a:t>
            </a:r>
            <a:r>
              <a:rPr lang="en-US" sz="1100" dirty="0" err="1">
                <a:latin typeface="Times New Roman" pitchFamily="18" charset="0"/>
              </a:rPr>
              <a:t>Zigbee</a:t>
            </a:r>
            <a:r>
              <a:rPr lang="en-US" sz="1100" dirty="0">
                <a:latin typeface="Times New Roman" pitchFamily="18" charset="0"/>
              </a:rPr>
              <a:t> is for low-data rate, low-power applications and is an open standard.</a:t>
            </a:r>
          </a:p>
          <a:p>
            <a:r>
              <a:rPr lang="en-US" sz="1100" dirty="0">
                <a:latin typeface="Times New Roman" pitchFamily="18" charset="0"/>
              </a:rPr>
              <a:t>Wheel speed sensor</a:t>
            </a:r>
            <a:endParaRPr lang="en-US" sz="1100" dirty="0"/>
          </a:p>
        </p:txBody>
      </p:sp>
    </p:spTree>
    <p:extLst>
      <p:ext uri="{BB962C8B-B14F-4D97-AF65-F5344CB8AC3E}">
        <p14:creationId xmlns:p14="http://schemas.microsoft.com/office/powerpoint/2010/main" val="1088214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UWB</a:t>
            </a:r>
            <a:endParaRPr lang="en-US" b="1" dirty="0"/>
          </a:p>
        </p:txBody>
      </p:sp>
      <p:sp>
        <p:nvSpPr>
          <p:cNvPr id="3" name="Content Placeholder 2"/>
          <p:cNvSpPr>
            <a:spLocks noGrp="1"/>
          </p:cNvSpPr>
          <p:nvPr>
            <p:ph idx="1"/>
          </p:nvPr>
        </p:nvSpPr>
        <p:spPr>
          <a:xfrm>
            <a:off x="1360618" y="1676401"/>
            <a:ext cx="9154982" cy="4571999"/>
          </a:xfrm>
        </p:spPr>
        <p:txBody>
          <a:bodyPr>
            <a:noAutofit/>
          </a:bodyPr>
          <a:lstStyle/>
          <a:p>
            <a:pPr algn="just"/>
            <a:r>
              <a:rPr lang="en-US" dirty="0"/>
              <a:t>UWB Based on the IEEE 802.15.3 standard, </a:t>
            </a:r>
          </a:p>
          <a:p>
            <a:pPr algn="just"/>
            <a:r>
              <a:rPr lang="en-US" dirty="0"/>
              <a:t>Ultra Wide Band (UWB) technology has recently attracted much attention as an indoor short-range(≤10 m) high-speed wireless communications. </a:t>
            </a:r>
          </a:p>
          <a:p>
            <a:pPr algn="just"/>
            <a:r>
              <a:rPr lang="en-US" dirty="0"/>
              <a:t>A UWB bandwidth is greater than 500 </a:t>
            </a:r>
            <a:r>
              <a:rPr lang="en-US" dirty="0" err="1"/>
              <a:t>MHz.</a:t>
            </a:r>
            <a:r>
              <a:rPr lang="en-US" dirty="0"/>
              <a:t> </a:t>
            </a:r>
          </a:p>
          <a:p>
            <a:pPr algn="just"/>
            <a:r>
              <a:rPr lang="en-US" dirty="0"/>
              <a:t>UWB enables the movement of massive files at high data rates over short distances. </a:t>
            </a:r>
          </a:p>
          <a:p>
            <a:pPr algn="just"/>
            <a:r>
              <a:rPr lang="en-US" dirty="0"/>
              <a:t>UWB has a data transfer over 110 Mbps up to 480 Mbps at distances up to few meters which can satisfy most of the multimedia applications such as audio and video delivery in home networking and it can also act as a wireless cable replacement of high speed serial bus such as USB 2.0 and IEEE 1394.</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31</a:t>
            </a:fld>
            <a:endParaRPr lang="en-US"/>
          </a:p>
        </p:txBody>
      </p:sp>
      <p:sp>
        <p:nvSpPr>
          <p:cNvPr id="5" name="Rectangle 4"/>
          <p:cNvSpPr/>
          <p:nvPr/>
        </p:nvSpPr>
        <p:spPr>
          <a:xfrm>
            <a:off x="152400" y="5486400"/>
            <a:ext cx="11734799" cy="1200329"/>
          </a:xfrm>
          <a:prstGeom prst="rect">
            <a:avLst/>
          </a:prstGeom>
        </p:spPr>
        <p:txBody>
          <a:bodyPr wrap="square">
            <a:spAutoFit/>
          </a:bodyPr>
          <a:lstStyle/>
          <a:p>
            <a:r>
              <a:rPr lang="en-US" dirty="0"/>
              <a:t>The FCC </a:t>
            </a:r>
            <a:r>
              <a:rPr lang="en-US" b="1" dirty="0">
                <a:latin typeface="Times New Roman" pitchFamily="18" charset="0"/>
              </a:rPr>
              <a:t>Federal Communications Commission</a:t>
            </a:r>
            <a:r>
              <a:rPr lang="en-US" dirty="0"/>
              <a:t> ruling allows UWB communication devices to operate in an unlicensed spectrum from 3.1 to 10.6 GHz. Usually operate at 7.5 GHz band.</a:t>
            </a:r>
          </a:p>
          <a:p>
            <a:r>
              <a:rPr lang="en-US" dirty="0"/>
              <a:t>The IEEE 802.15.3a has set out to develop a </a:t>
            </a:r>
            <a:r>
              <a:rPr lang="en-US" dirty="0" err="1"/>
              <a:t>fl</a:t>
            </a:r>
            <a:r>
              <a:rPr lang="en-US" dirty="0"/>
              <a:t> </a:t>
            </a:r>
            <a:r>
              <a:rPr lang="en-US" dirty="0" err="1"/>
              <a:t>exible</a:t>
            </a:r>
            <a:r>
              <a:rPr lang="en-US" dirty="0"/>
              <a:t> standard which enables high data rate WPAN (110 Mbps at 10 m, 200 Mbps at 4 m, and 480 Mbps at 2 m)</a:t>
            </a:r>
          </a:p>
        </p:txBody>
      </p:sp>
    </p:spTree>
    <p:extLst>
      <p:ext uri="{BB962C8B-B14F-4D97-AF65-F5344CB8AC3E}">
        <p14:creationId xmlns:p14="http://schemas.microsoft.com/office/powerpoint/2010/main" val="27641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
        <p:nvSpPr>
          <p:cNvPr id="3" name="Content Placeholder 2"/>
          <p:cNvSpPr>
            <a:spLocks noGrp="1"/>
          </p:cNvSpPr>
          <p:nvPr>
            <p:ph idx="1"/>
          </p:nvPr>
        </p:nvSpPr>
        <p:spPr>
          <a:xfrm>
            <a:off x="152400" y="1352550"/>
            <a:ext cx="11963400" cy="2762250"/>
          </a:xfrm>
        </p:spPr>
        <p:txBody>
          <a:bodyPr>
            <a:normAutofit/>
          </a:bodyPr>
          <a:lstStyle/>
          <a:p>
            <a:r>
              <a:rPr lang="en-US" dirty="0"/>
              <a:t>Typical range up to 100 meters </a:t>
            </a:r>
          </a:p>
          <a:p>
            <a:r>
              <a:rPr lang="en-US" dirty="0"/>
              <a:t>Are used mostly in home, school, computer laboratory, or office environments </a:t>
            </a:r>
          </a:p>
          <a:p>
            <a:r>
              <a:rPr lang="en-US" dirty="0"/>
              <a:t>This gives users the ability to move around within a local coverage area and still be connected to the network.</a:t>
            </a:r>
          </a:p>
          <a:p>
            <a:r>
              <a:rPr lang="en-US" dirty="0"/>
              <a:t>WLANs are based on IEEE 802.11standards, marketed under the Wi-Fi brand name.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32</a:t>
            </a:fld>
            <a:endParaRPr lang="en-US"/>
          </a:p>
        </p:txBody>
      </p:sp>
      <p:pic>
        <p:nvPicPr>
          <p:cNvPr id="5" name="Picture 4"/>
          <p:cNvPicPr>
            <a:picLocks noChangeAspect="1"/>
          </p:cNvPicPr>
          <p:nvPr/>
        </p:nvPicPr>
        <p:blipFill>
          <a:blip r:embed="rId3"/>
          <a:stretch>
            <a:fillRect/>
          </a:stretch>
        </p:blipFill>
        <p:spPr>
          <a:xfrm>
            <a:off x="7932216" y="2938368"/>
            <a:ext cx="3954984" cy="3081432"/>
          </a:xfrm>
          <a:prstGeom prst="rect">
            <a:avLst/>
          </a:prstGeom>
        </p:spPr>
      </p:pic>
      <p:sp>
        <p:nvSpPr>
          <p:cNvPr id="6" name="Rectangle 5"/>
          <p:cNvSpPr/>
          <p:nvPr/>
        </p:nvSpPr>
        <p:spPr>
          <a:xfrm>
            <a:off x="188686" y="5349470"/>
            <a:ext cx="8352971" cy="1200329"/>
          </a:xfrm>
          <a:prstGeom prst="rect">
            <a:avLst/>
          </a:prstGeom>
        </p:spPr>
        <p:txBody>
          <a:bodyPr wrap="square">
            <a:spAutoFit/>
          </a:bodyPr>
          <a:lstStyle/>
          <a:p>
            <a:r>
              <a:rPr lang="en-US" dirty="0">
                <a:latin typeface="Times New Roman" pitchFamily="18" charset="0"/>
              </a:rPr>
              <a:t>Wi-Fi is the radio signal sent from a wireless router to a nearby device, which translates the signal into data you can see and use. The device transmits a radio signal back to the router, which connects to the internet by wire or cable.</a:t>
            </a:r>
          </a:p>
          <a:p>
            <a:r>
              <a:rPr lang="en-US" b="1" dirty="0">
                <a:latin typeface="Times New Roman" pitchFamily="18" charset="0"/>
              </a:rPr>
              <a:t>wireless fidelity</a:t>
            </a:r>
            <a:r>
              <a:rPr lang="en-US" dirty="0">
                <a:latin typeface="Times New Roman" pitchFamily="18" charset="0"/>
              </a:rPr>
              <a:t>, </a:t>
            </a:r>
            <a:endParaRPr lang="en-US" dirty="0"/>
          </a:p>
        </p:txBody>
      </p:sp>
    </p:spTree>
    <p:extLst>
      <p:ext uri="{BB962C8B-B14F-4D97-AF65-F5344CB8AC3E}">
        <p14:creationId xmlns:p14="http://schemas.microsoft.com/office/powerpoint/2010/main" val="2622409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11811000" cy="3657600"/>
          </a:xfrm>
        </p:spPr>
        <p:txBody>
          <a:bodyPr>
            <a:noAutofit/>
          </a:bodyPr>
          <a:lstStyle/>
          <a:p>
            <a:pPr algn="just"/>
            <a:r>
              <a:rPr lang="en-US" dirty="0"/>
              <a:t>The IEEE 802.11 is a family of different standards for wireless local area networks. </a:t>
            </a:r>
          </a:p>
          <a:p>
            <a:pPr algn="just"/>
            <a:r>
              <a:rPr lang="en-US" dirty="0"/>
              <a:t>The IEEE 802.11b was the first accepted standard, supporting up to 11 Mbps in the 2.4 GHz unlicensed spectrum band. </a:t>
            </a:r>
          </a:p>
          <a:p>
            <a:pPr algn="just"/>
            <a:r>
              <a:rPr lang="en-US" dirty="0"/>
              <a:t>Then, the IEEE 802.11g standard was designed as a higher-bandwidth successor to the IEEE 802.11b. </a:t>
            </a:r>
          </a:p>
          <a:p>
            <a:pPr algn="just"/>
            <a:r>
              <a:rPr lang="en-US" dirty="0"/>
              <a:t>An IEEE 802.11g access point will support 802.11b and 802.11g clients. </a:t>
            </a:r>
          </a:p>
          <a:p>
            <a:pPr algn="just"/>
            <a:r>
              <a:rPr lang="en-US" dirty="0"/>
              <a:t>Similarly, a laptop with an IEEE 802.11g card will be able to access existing 802.11b access points as well as new 802.11g access points. </a:t>
            </a:r>
          </a:p>
          <a:p>
            <a:pPr algn="just"/>
            <a:r>
              <a:rPr lang="en-US" dirty="0"/>
              <a:t>The maximum transfer rate for the IEEE 802.11g wireless link is 54 Mbps, but it will automatically back down from 54 Mbps when the radio signal is weak or when interference is detected.</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33</a:t>
            </a:fld>
            <a:endParaRPr lang="en-US"/>
          </a:p>
        </p:txBody>
      </p:sp>
      <p:sp>
        <p:nvSpPr>
          <p:cNvPr id="6"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
        <p:nvSpPr>
          <p:cNvPr id="2" name="Rectangle 1"/>
          <p:cNvSpPr/>
          <p:nvPr/>
        </p:nvSpPr>
        <p:spPr>
          <a:xfrm>
            <a:off x="228600" y="5228272"/>
            <a:ext cx="11811000" cy="1477328"/>
          </a:xfrm>
          <a:prstGeom prst="rect">
            <a:avLst/>
          </a:prstGeom>
        </p:spPr>
        <p:txBody>
          <a:bodyPr wrap="square">
            <a:spAutoFit/>
          </a:bodyPr>
          <a:lstStyle/>
          <a:p>
            <a:pPr algn="just">
              <a:buFont typeface="Wingdings" pitchFamily="2" charset="2"/>
              <a:buChar char="ü"/>
            </a:pPr>
            <a:r>
              <a:rPr lang="en-US" dirty="0">
                <a:latin typeface="Gill Sans MT" panose="020B0502020104020203" pitchFamily="34" charset="0"/>
              </a:rPr>
              <a:t>Wireless LANs provide high-speed data within a small region, e.g. a campus or small building, as users move from place to place. Wireless devices that access these LANs are typically stationary or moving at pedestrian speeds.</a:t>
            </a:r>
          </a:p>
          <a:p>
            <a:pPr algn="just">
              <a:buFont typeface="Wingdings" pitchFamily="2" charset="2"/>
              <a:buChar char="ü"/>
            </a:pPr>
            <a:r>
              <a:rPr lang="en-US" dirty="0">
                <a:latin typeface="Gill Sans MT" panose="020B0502020104020203" pitchFamily="34" charset="0"/>
              </a:rPr>
              <a:t> It operates at a maximum net data rate from </a:t>
            </a:r>
            <a:r>
              <a:rPr lang="en-US" b="1" dirty="0">
                <a:latin typeface="Gill Sans MT" panose="020B0502020104020203" pitchFamily="34" charset="0"/>
              </a:rPr>
              <a:t>54 Mbit/s</a:t>
            </a:r>
            <a:r>
              <a:rPr lang="en-US" dirty="0">
                <a:latin typeface="Gill Sans MT" panose="020B0502020104020203" pitchFamily="34" charset="0"/>
              </a:rPr>
              <a:t> to </a:t>
            </a:r>
            <a:r>
              <a:rPr lang="en-US" b="1" dirty="0">
                <a:latin typeface="Gill Sans MT" panose="020B0502020104020203" pitchFamily="34" charset="0"/>
              </a:rPr>
              <a:t>600 Mbit/s</a:t>
            </a:r>
            <a:r>
              <a:rPr lang="en-US" dirty="0">
                <a:latin typeface="Gill Sans MT" panose="020B0502020104020203" pitchFamily="34" charset="0"/>
              </a:rPr>
              <a:t>. </a:t>
            </a:r>
          </a:p>
          <a:p>
            <a:pPr algn="just">
              <a:buFont typeface="Wingdings" pitchFamily="2" charset="2"/>
              <a:buChar char="ü"/>
            </a:pPr>
            <a:r>
              <a:rPr lang="en-US" dirty="0">
                <a:latin typeface="Gill Sans MT" panose="020B0502020104020203" pitchFamily="34" charset="0"/>
              </a:rPr>
              <a:t>In WLAN, wireless adapters provide the interface between the network operating system and an antenna to create a transparent connection to the network.</a:t>
            </a:r>
            <a:endParaRPr lang="en-US" dirty="0"/>
          </a:p>
        </p:txBody>
      </p:sp>
    </p:spTree>
    <p:extLst>
      <p:ext uri="{BB962C8B-B14F-4D97-AF65-F5344CB8AC3E}">
        <p14:creationId xmlns:p14="http://schemas.microsoft.com/office/powerpoint/2010/main" val="1756420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E043EF07-F42B-41AC-9E8D-DCCBF6650F1D}" type="slidenum">
              <a:rPr lang="en-US" smtClean="0"/>
              <a:pPr/>
              <a:t>34</a:t>
            </a:fld>
            <a:endParaRPr lang="en-US"/>
          </a:p>
        </p:txBody>
      </p:sp>
      <p:sp>
        <p:nvSpPr>
          <p:cNvPr id="12291" name="Text Box 2"/>
          <p:cNvSpPr txBox="1">
            <a:spLocks noChangeArrowheads="1"/>
          </p:cNvSpPr>
          <p:nvPr/>
        </p:nvSpPr>
        <p:spPr bwMode="auto">
          <a:xfrm>
            <a:off x="1295400" y="2093655"/>
            <a:ext cx="8686800" cy="2554545"/>
          </a:xfrm>
          <a:prstGeom prst="rect">
            <a:avLst/>
          </a:prstGeom>
          <a:noFill/>
          <a:ln w="9525">
            <a:noFill/>
            <a:miter lim="800000"/>
            <a:headEnd/>
            <a:tailEnd/>
          </a:ln>
        </p:spPr>
        <p:txBody>
          <a:bodyPr wrap="square">
            <a:spAutoFit/>
          </a:bodyPr>
          <a:lstStyle/>
          <a:p>
            <a:pPr marL="257175" indent="-257175" algn="justLow">
              <a:buFont typeface="Arial" panose="020B0604020202020204" pitchFamily="34" charset="0"/>
              <a:buChar char="•"/>
            </a:pPr>
            <a:r>
              <a:rPr lang="en-US" sz="2000" dirty="0">
                <a:latin typeface="Gill Sans MT" panose="020B0502020104020203" pitchFamily="34" charset="0"/>
              </a:rPr>
              <a:t>In WLAN, wireless adapters provide the interface between the network operating system and an antenna to create a transparent connection to the network.</a:t>
            </a:r>
          </a:p>
          <a:p>
            <a:pPr marL="257175" indent="-257175" algn="justLow">
              <a:buFont typeface="Arial" panose="020B0604020202020204" pitchFamily="34" charset="0"/>
              <a:buChar char="•"/>
            </a:pPr>
            <a:r>
              <a:rPr lang="en-US" sz="2000" dirty="0">
                <a:latin typeface="Gill Sans MT" panose="020B0502020104020203" pitchFamily="34" charset="0"/>
              </a:rPr>
              <a:t>Ethernet is widely used</a:t>
            </a:r>
          </a:p>
          <a:p>
            <a:pPr marL="257175" indent="-257175" algn="justLow">
              <a:buFont typeface="Arial" panose="020B0604020202020204" pitchFamily="34" charset="0"/>
              <a:buChar char="•"/>
            </a:pPr>
            <a:r>
              <a:rPr lang="en-US" sz="2000" dirty="0">
                <a:latin typeface="Gill Sans MT" panose="020B0502020104020203" pitchFamily="34" charset="0"/>
              </a:rPr>
              <a:t>Wireless LANs can operate in one of two configurations, </a:t>
            </a:r>
          </a:p>
          <a:p>
            <a:pPr marL="685800" lvl="1" indent="-342900" algn="justLow">
              <a:buFont typeface="+mj-lt"/>
              <a:buAutoNum type="alphaLcParenR"/>
            </a:pPr>
            <a:r>
              <a:rPr lang="en-US" sz="2000" dirty="0">
                <a:latin typeface="Gill Sans MT" panose="020B0502020104020203" pitchFamily="34" charset="0"/>
              </a:rPr>
              <a:t>With a base station is known as infrastructure-based wireless networks </a:t>
            </a:r>
          </a:p>
          <a:p>
            <a:pPr marL="685800" lvl="1" indent="-342900" algn="justLow">
              <a:buFont typeface="+mj-lt"/>
              <a:buAutoNum type="alphaLcParenR"/>
            </a:pPr>
            <a:r>
              <a:rPr lang="en-US" sz="2000" dirty="0">
                <a:latin typeface="Gill Sans MT" panose="020B0502020104020203" pitchFamily="34" charset="0"/>
              </a:rPr>
              <a:t>Without a base station is known as Ad hoc networking . </a:t>
            </a:r>
          </a:p>
          <a:p>
            <a:pPr algn="justLow">
              <a:buFont typeface="Wingdings" pitchFamily="2" charset="2"/>
              <a:buChar char="ü"/>
            </a:pPr>
            <a:endParaRPr lang="en-US" sz="2000" dirty="0">
              <a:latin typeface="Gill Sans MT" panose="020B0502020104020203" pitchFamily="34" charset="0"/>
            </a:endParaRPr>
          </a:p>
        </p:txBody>
      </p:sp>
      <p:sp>
        <p:nvSpPr>
          <p:cNvPr id="5" name="Title 1"/>
          <p:cNvSpPr txBox="1">
            <a:spLocks/>
          </p:cNvSpPr>
          <p:nvPr/>
        </p:nvSpPr>
        <p:spPr>
          <a:xfrm>
            <a:off x="609600" y="685800"/>
            <a:ext cx="109728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b="1" dirty="0" smtClean="0"/>
              <a:t>Wireless Local-Area Network (WLAN)</a:t>
            </a:r>
            <a:endParaRPr lang="en-US" sz="3200" b="1" dirty="0"/>
          </a:p>
        </p:txBody>
      </p:sp>
    </p:spTree>
    <p:extLst>
      <p:ext uri="{BB962C8B-B14F-4D97-AF65-F5344CB8AC3E}">
        <p14:creationId xmlns:p14="http://schemas.microsoft.com/office/powerpoint/2010/main" val="3371966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35</a:t>
            </a:fld>
            <a:endParaRPr lang="en-US"/>
          </a:p>
        </p:txBody>
      </p:sp>
      <p:pic>
        <p:nvPicPr>
          <p:cNvPr id="4" name="Picture 3"/>
          <p:cNvPicPr>
            <a:picLocks noChangeAspect="1"/>
          </p:cNvPicPr>
          <p:nvPr/>
        </p:nvPicPr>
        <p:blipFill>
          <a:blip r:embed="rId2"/>
          <a:stretch>
            <a:fillRect/>
          </a:stretch>
        </p:blipFill>
        <p:spPr>
          <a:xfrm>
            <a:off x="3523857" y="2041378"/>
            <a:ext cx="4533900" cy="1787672"/>
          </a:xfrm>
          <a:prstGeom prst="rect">
            <a:avLst/>
          </a:prstGeom>
        </p:spPr>
      </p:pic>
      <p:sp>
        <p:nvSpPr>
          <p:cNvPr id="5"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
        <p:nvSpPr>
          <p:cNvPr id="6" name="Text Box 2"/>
          <p:cNvSpPr txBox="1">
            <a:spLocks noChangeArrowheads="1"/>
          </p:cNvSpPr>
          <p:nvPr/>
        </p:nvSpPr>
        <p:spPr bwMode="auto">
          <a:xfrm>
            <a:off x="762000" y="3998655"/>
            <a:ext cx="10001250" cy="2554545"/>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last link with the users is wireless, to give a network connection to all users in a building or campus. </a:t>
            </a:r>
          </a:p>
          <a:p>
            <a:pPr marL="600075" lvl="1" indent="-257175">
              <a:buFont typeface="Arial" panose="020B0604020202020204" pitchFamily="34" charset="0"/>
              <a:buChar char="•"/>
            </a:pPr>
            <a:r>
              <a:rPr lang="en-US" sz="2000" dirty="0">
                <a:latin typeface="Gill Sans MT" panose="020B0502020104020203" pitchFamily="34" charset="0"/>
              </a:rPr>
              <a:t>The backbone network usually uses cables</a:t>
            </a:r>
          </a:p>
          <a:p>
            <a:pPr marL="600075" lvl="1" indent="-257175">
              <a:buFont typeface="Arial" panose="020B0604020202020204" pitchFamily="34" charset="0"/>
              <a:buChar char="•"/>
            </a:pPr>
            <a:r>
              <a:rPr lang="en-US" sz="2000" dirty="0">
                <a:latin typeface="Gill Sans MT" panose="020B0502020104020203" pitchFamily="34" charset="0"/>
              </a:rPr>
              <a:t>Infrastructure networks not only provide access to other networks, but also include forwarding functions, medium access control etc. </a:t>
            </a:r>
          </a:p>
          <a:p>
            <a:pPr marL="600075" lvl="1" indent="-257175">
              <a:buFont typeface="Arial" panose="020B0604020202020204" pitchFamily="34" charset="0"/>
              <a:buChar char="•"/>
            </a:pPr>
            <a:r>
              <a:rPr lang="en-US" sz="2000" dirty="0">
                <a:latin typeface="Gill Sans MT" panose="020B0502020104020203" pitchFamily="34" charset="0"/>
              </a:rPr>
              <a:t>In the infrastructure-based wireless networks, communication typically takes place only between the wireless nodes and the access point, but not directly between the wireless nodes.</a:t>
            </a:r>
          </a:p>
        </p:txBody>
      </p:sp>
    </p:spTree>
    <p:extLst>
      <p:ext uri="{BB962C8B-B14F-4D97-AF65-F5344CB8AC3E}">
        <p14:creationId xmlns:p14="http://schemas.microsoft.com/office/powerpoint/2010/main" val="4114563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36</a:t>
            </a:fld>
            <a:endParaRPr lang="en-US"/>
          </a:p>
        </p:txBody>
      </p:sp>
      <p:sp>
        <p:nvSpPr>
          <p:cNvPr id="6" name="Text Box 2"/>
          <p:cNvSpPr txBox="1">
            <a:spLocks noChangeArrowheads="1"/>
          </p:cNvSpPr>
          <p:nvPr/>
        </p:nvSpPr>
        <p:spPr bwMode="auto">
          <a:xfrm>
            <a:off x="914400" y="2240101"/>
            <a:ext cx="9372600" cy="3170099"/>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access point does not just control medium access, but also acts as a bridge to other wireless or wired networks. </a:t>
            </a:r>
          </a:p>
          <a:p>
            <a:pPr marL="600075" lvl="1" indent="-257175">
              <a:buFont typeface="Arial" panose="020B0604020202020204" pitchFamily="34" charset="0"/>
              <a:buChar char="•"/>
            </a:pPr>
            <a:r>
              <a:rPr lang="en-US" sz="2000" dirty="0">
                <a:latin typeface="Gill Sans MT" panose="020B0502020104020203" pitchFamily="34" charset="0"/>
              </a:rPr>
              <a:t>Figure 7.1 shows three access points with their three wireless networks and a wired network. </a:t>
            </a:r>
          </a:p>
          <a:p>
            <a:pPr marL="600075" lvl="1" indent="-257175">
              <a:buFont typeface="Arial" panose="020B0604020202020204" pitchFamily="34" charset="0"/>
              <a:buChar char="•"/>
            </a:pPr>
            <a:r>
              <a:rPr lang="en-US" sz="2000" dirty="0">
                <a:latin typeface="Gill Sans MT" panose="020B0502020104020203" pitchFamily="34" charset="0"/>
              </a:rPr>
              <a:t>Several wireless networks may form one logical wireless network, so the access points together with the fixed network in between can connect several wireless networks to form a larger network beyond actual radio coverage.</a:t>
            </a:r>
          </a:p>
          <a:p>
            <a:pPr marL="600075" lvl="1" indent="-257175">
              <a:buFont typeface="Arial" panose="020B0604020202020204" pitchFamily="34" charset="0"/>
              <a:buChar char="•"/>
            </a:pPr>
            <a:r>
              <a:rPr lang="en-US" sz="2000" dirty="0">
                <a:latin typeface="Gill Sans MT" panose="020B0502020104020203" pitchFamily="34" charset="0"/>
              </a:rPr>
              <a:t>This type of network is reminiscent of switched Ethernet or other star-based networks, where a central element (e.g., a switch) controls network flow. </a:t>
            </a:r>
          </a:p>
          <a:p>
            <a:pPr marL="600075" lvl="1" indent="-257175">
              <a:buFont typeface="Arial" panose="020B0604020202020204" pitchFamily="34" charset="0"/>
              <a:buChar char="•"/>
            </a:pPr>
            <a:endParaRPr lang="en-US" sz="2000" dirty="0">
              <a:latin typeface="Gill Sans MT" panose="020B0502020104020203" pitchFamily="34" charset="0"/>
            </a:endParaRP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732987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37</a:t>
            </a:fld>
            <a:endParaRPr lang="en-US"/>
          </a:p>
        </p:txBody>
      </p:sp>
      <p:sp>
        <p:nvSpPr>
          <p:cNvPr id="6" name="Text Box 2"/>
          <p:cNvSpPr txBox="1">
            <a:spLocks noChangeArrowheads="1"/>
          </p:cNvSpPr>
          <p:nvPr/>
        </p:nvSpPr>
        <p:spPr bwMode="auto">
          <a:xfrm>
            <a:off x="1066800" y="2101840"/>
            <a:ext cx="9677400" cy="2927360"/>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This type of network can use different access schemes with or without collision. Collisions may occur if medium access of the wireless nodes and the access point is not coordinated. However, if only the access point controls medium access, no collisions are possible. This setting may be useful for quality of service guarantees such as minimum bandwidth for certain nodes.</a:t>
            </a:r>
          </a:p>
          <a:p>
            <a:pPr marL="600075" lvl="1" indent="-257175">
              <a:buFont typeface="Arial" panose="020B0604020202020204" pitchFamily="34" charset="0"/>
              <a:buChar char="•"/>
            </a:pPr>
            <a:r>
              <a:rPr lang="en-US" sz="2000" dirty="0">
                <a:latin typeface="Gill Sans MT" panose="020B0502020104020203" pitchFamily="34" charset="0"/>
              </a:rPr>
              <a:t>Infrastructure-based networks cannot be used for disaster relief in cases where no infrastructure is left. </a:t>
            </a:r>
          </a:p>
          <a:p>
            <a:pPr marL="600075" lvl="1" indent="-257175">
              <a:buFont typeface="Arial" panose="020B0604020202020204" pitchFamily="34" charset="0"/>
              <a:buChar char="•"/>
            </a:pPr>
            <a:r>
              <a:rPr lang="en-US" sz="2000" dirty="0">
                <a:latin typeface="Gill Sans MT" panose="020B0502020104020203" pitchFamily="34" charset="0"/>
              </a:rPr>
              <a:t>Typical cellular phone networks are infrastructure-based networks for a wide area.  Also satellite-based cellular phones have an infrastructure – the satellites.</a:t>
            </a: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192550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38</a:t>
            </a:fld>
            <a:endParaRPr lang="en-US"/>
          </a:p>
        </p:txBody>
      </p:sp>
      <p:sp>
        <p:nvSpPr>
          <p:cNvPr id="13315" name="Text Box 2"/>
          <p:cNvSpPr txBox="1">
            <a:spLocks noChangeArrowheads="1"/>
          </p:cNvSpPr>
          <p:nvPr/>
        </p:nvSpPr>
        <p:spPr bwMode="auto">
          <a:xfrm>
            <a:off x="762000" y="3445979"/>
            <a:ext cx="10134600" cy="2862322"/>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Each user in the wireless network communicates directly with all others, without a backbone network sometimes called </a:t>
            </a:r>
            <a:r>
              <a:rPr lang="en-US" sz="2000" b="1" dirty="0">
                <a:solidFill>
                  <a:schemeClr val="accent2"/>
                </a:solidFill>
                <a:latin typeface="Gill Sans MT" panose="020B0502020104020203" pitchFamily="34" charset="0"/>
              </a:rPr>
              <a:t>ad-hoc network</a:t>
            </a:r>
            <a:r>
              <a:rPr lang="en-US" sz="2000" dirty="0">
                <a:latin typeface="Gill Sans MT" panose="020B0502020104020203" pitchFamily="34" charset="0"/>
              </a:rPr>
              <a:t>. This type of network do not need any infrastructure to work. So no access point controlling medium access is necessary.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Figure shows two ad-hoc networks with three nodes each. Nodes within an ad-hoc network can only communicate if they can reach each other physically, i.e., if they are within each other’s radio range.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 Nodes from the two networks shown in the figure cannot communicate with each other as they are not within the same radio range.</a:t>
            </a:r>
          </a:p>
        </p:txBody>
      </p:sp>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pic>
        <p:nvPicPr>
          <p:cNvPr id="2" name="Picture 1"/>
          <p:cNvPicPr>
            <a:picLocks noChangeAspect="1"/>
          </p:cNvPicPr>
          <p:nvPr/>
        </p:nvPicPr>
        <p:blipFill>
          <a:blip r:embed="rId2"/>
          <a:stretch>
            <a:fillRect/>
          </a:stretch>
        </p:blipFill>
        <p:spPr>
          <a:xfrm>
            <a:off x="3657600" y="1676400"/>
            <a:ext cx="5003797" cy="1531454"/>
          </a:xfrm>
          <a:prstGeom prst="rect">
            <a:avLst/>
          </a:prstGeom>
        </p:spPr>
      </p:pic>
    </p:spTree>
    <p:extLst>
      <p:ext uri="{BB962C8B-B14F-4D97-AF65-F5344CB8AC3E}">
        <p14:creationId xmlns:p14="http://schemas.microsoft.com/office/powerpoint/2010/main" val="52895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39</a:t>
            </a:fld>
            <a:endParaRPr lang="en-US"/>
          </a:p>
        </p:txBody>
      </p:sp>
      <p:sp>
        <p:nvSpPr>
          <p:cNvPr id="13315" name="Text Box 2"/>
          <p:cNvSpPr txBox="1">
            <a:spLocks noChangeArrowheads="1"/>
          </p:cNvSpPr>
          <p:nvPr/>
        </p:nvSpPr>
        <p:spPr bwMode="auto">
          <a:xfrm>
            <a:off x="1418734" y="2163901"/>
            <a:ext cx="9477866" cy="3170099"/>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In ad-hoc networks, the complexity of each node is higher because every node has to implement medium access mechanisms, mechanisms to handle hidden or exposed terminal problems, and perhaps priority mechanisms, to provide a certain quality of service.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This type of wireless network exhibits the greatest possible flexibility as it is, for example, needed for unexpected meetings, quick replacements of infrastructure or communication scenarios far away from any infrastructure.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However, ad-hoc networks might only have selected nodes with the capabilities of forwarding data. </a:t>
            </a:r>
          </a:p>
        </p:txBody>
      </p:sp>
      <p:sp>
        <p:nvSpPr>
          <p:cNvPr id="5"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2510847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9" y="1321824"/>
            <a:ext cx="2114550" cy="1485900"/>
          </a:xfrm>
        </p:spPr>
        <p:txBody>
          <a:bodyPr/>
          <a:lstStyle/>
          <a:p>
            <a:pPr algn="ctr"/>
            <a:r>
              <a:rPr lang="en-US" sz="2100" u="sng" dirty="0"/>
              <a:t>Text Book </a:t>
            </a:r>
            <a:r>
              <a:rPr lang="en-US" sz="1500" u="sng" dirty="0"/>
              <a:t/>
            </a:r>
            <a:br>
              <a:rPr lang="en-US" sz="1500" u="sng" dirty="0"/>
            </a:br>
            <a:r>
              <a:rPr lang="en-US" sz="1500" dirty="0"/>
              <a:t>Wireless Communications and Networking</a:t>
            </a:r>
            <a:br>
              <a:rPr lang="en-US" sz="1500" dirty="0"/>
            </a:br>
            <a:r>
              <a:rPr lang="en-US" sz="1500" dirty="0"/>
              <a:t>Vijay K. </a:t>
            </a:r>
            <a:r>
              <a:rPr lang="en-US" sz="1500" dirty="0" err="1"/>
              <a:t>Garg</a:t>
            </a:r>
            <a:endParaRPr lang="en-US" sz="1500" dirty="0"/>
          </a:p>
        </p:txBody>
      </p:sp>
      <p:pic>
        <p:nvPicPr>
          <p:cNvPr id="3" name="Picture 2"/>
          <p:cNvPicPr>
            <a:picLocks noChangeAspect="1"/>
          </p:cNvPicPr>
          <p:nvPr/>
        </p:nvPicPr>
        <p:blipFill>
          <a:blip r:embed="rId2"/>
          <a:stretch>
            <a:fillRect/>
          </a:stretch>
        </p:blipFill>
        <p:spPr>
          <a:xfrm>
            <a:off x="2667000" y="2807724"/>
            <a:ext cx="2297156" cy="2564376"/>
          </a:xfrm>
          <a:prstGeom prst="rect">
            <a:avLst/>
          </a:prstGeom>
        </p:spPr>
      </p:pic>
      <p:sp>
        <p:nvSpPr>
          <p:cNvPr id="4" name="Title 1"/>
          <p:cNvSpPr txBox="1">
            <a:spLocks/>
          </p:cNvSpPr>
          <p:nvPr/>
        </p:nvSpPr>
        <p:spPr>
          <a:xfrm>
            <a:off x="4667252" y="1321824"/>
            <a:ext cx="2207419" cy="1485900"/>
          </a:xfrm>
          <a:prstGeom prst="rect">
            <a:avLst/>
          </a:prstGeom>
          <a:ln>
            <a:noFill/>
          </a:ln>
          <a:effectLst>
            <a:outerShdw blurRad="107950" dist="12700" dir="5400000" algn="ctr">
              <a:srgbClr val="000000"/>
            </a:outerShdw>
          </a:effectLst>
        </p:spPr>
        <p:txBody>
          <a:bodyPr vert="horz" lIns="68580" tIns="34290" rIns="68580" bIns="34290" rtlCol="0" anchor="ctr">
            <a:normAutofit/>
          </a:bodyPr>
          <a:lst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a:lstStyle>
          <a:p>
            <a:pPr algn="ctr"/>
            <a:r>
              <a:rPr lang="en-US" sz="2100" u="sng" dirty="0">
                <a:solidFill>
                  <a:schemeClr val="tx1"/>
                </a:solidFill>
              </a:rPr>
              <a:t>Text Book </a:t>
            </a:r>
            <a:r>
              <a:rPr lang="en-US" sz="1500" u="sng" dirty="0">
                <a:solidFill>
                  <a:schemeClr val="tx1"/>
                </a:solidFill>
              </a:rPr>
              <a:t/>
            </a:r>
            <a:br>
              <a:rPr lang="en-US" sz="1500" u="sng" dirty="0">
                <a:solidFill>
                  <a:schemeClr val="tx1"/>
                </a:solidFill>
              </a:rPr>
            </a:br>
            <a:r>
              <a:rPr lang="en-US" sz="1500" dirty="0">
                <a:solidFill>
                  <a:schemeClr val="tx1"/>
                </a:solidFill>
              </a:rPr>
              <a:t>Wireless Communications</a:t>
            </a:r>
            <a:br>
              <a:rPr lang="en-US" sz="1500" dirty="0">
                <a:solidFill>
                  <a:schemeClr val="tx1"/>
                </a:solidFill>
              </a:rPr>
            </a:br>
            <a:r>
              <a:rPr lang="en-US" sz="1500" dirty="0">
                <a:solidFill>
                  <a:schemeClr val="tx1"/>
                </a:solidFill>
              </a:rPr>
              <a:t>Rappaport</a:t>
            </a:r>
          </a:p>
        </p:txBody>
      </p:sp>
      <p:pic>
        <p:nvPicPr>
          <p:cNvPr id="1026" name="Picture 2" descr="Wireless Communications: Principles and Practice: Amazon.co.uk: Rappaport,  Theodore S.: 9780780311671: Boo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2805881"/>
            <a:ext cx="2123176" cy="2566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6e_cov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4702" y="2826159"/>
            <a:ext cx="2223719" cy="267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7010402" y="1543052"/>
            <a:ext cx="2650939" cy="1594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100" i="1" dirty="0">
                <a:solidFill>
                  <a:srgbClr val="008000"/>
                </a:solidFill>
                <a:latin typeface="Gill Sans MT" charset="0"/>
                <a:ea typeface="ＭＳ Ｐゴシック" charset="0"/>
                <a:cs typeface="Arial" charset="0"/>
              </a:rPr>
              <a:t>Computer Networking: A Top Down Approach </a:t>
            </a:r>
            <a:r>
              <a:rPr lang="en-US" sz="2100" dirty="0">
                <a:solidFill>
                  <a:srgbClr val="008000"/>
                </a:solidFill>
                <a:latin typeface="Gill Sans MT" charset="0"/>
                <a:ea typeface="ＭＳ Ｐゴシック" charset="0"/>
                <a:cs typeface="Arial" charset="0"/>
              </a:rPr>
              <a:t/>
            </a:r>
            <a:br>
              <a:rPr lang="en-US" sz="21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6</a:t>
            </a:r>
            <a:r>
              <a:rPr lang="en-US" sz="1500" baseline="30000" dirty="0">
                <a:solidFill>
                  <a:srgbClr val="008000"/>
                </a:solidFill>
                <a:latin typeface="Gill Sans MT" charset="0"/>
                <a:ea typeface="ＭＳ Ｐゴシック" charset="0"/>
                <a:cs typeface="Arial" charset="0"/>
              </a:rPr>
              <a:t>th</a:t>
            </a:r>
            <a:r>
              <a:rPr lang="en-US" sz="1500" dirty="0">
                <a:solidFill>
                  <a:srgbClr val="008000"/>
                </a:solidFill>
                <a:latin typeface="Gill Sans MT" charset="0"/>
                <a:ea typeface="ＭＳ Ｐゴシック" charset="0"/>
                <a:cs typeface="Arial" charset="0"/>
              </a:rPr>
              <a:t> edition </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Jim Kurose, Keith Ross</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Addison-Wesley</a:t>
            </a:r>
            <a:br>
              <a:rPr lang="en-US" sz="1500" dirty="0">
                <a:solidFill>
                  <a:srgbClr val="008000"/>
                </a:solidFill>
                <a:latin typeface="Gill Sans MT" charset="0"/>
                <a:ea typeface="ＭＳ Ｐゴシック" charset="0"/>
                <a:cs typeface="Arial" charset="0"/>
              </a:rPr>
            </a:br>
            <a:endParaRPr lang="en-US" sz="1500" dirty="0">
              <a:solidFill>
                <a:srgbClr val="008000"/>
              </a:solidFill>
              <a:latin typeface="Gill Sans MT" charset="0"/>
              <a:ea typeface="ＭＳ Ｐゴシック" charset="0"/>
              <a:cs typeface="Arial" charset="0"/>
            </a:endParaRPr>
          </a:p>
        </p:txBody>
      </p:sp>
    </p:spTree>
    <p:extLst>
      <p:ext uri="{BB962C8B-B14F-4D97-AF65-F5344CB8AC3E}">
        <p14:creationId xmlns:p14="http://schemas.microsoft.com/office/powerpoint/2010/main" val="1746581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40</a:t>
            </a:fld>
            <a:endParaRPr lang="en-US"/>
          </a:p>
        </p:txBody>
      </p:sp>
      <p:sp>
        <p:nvSpPr>
          <p:cNvPr id="4" name="TextBox 3"/>
          <p:cNvSpPr txBox="1"/>
          <p:nvPr/>
        </p:nvSpPr>
        <p:spPr>
          <a:xfrm>
            <a:off x="304800" y="2247110"/>
            <a:ext cx="6819900" cy="3170099"/>
          </a:xfrm>
          <a:prstGeom prst="rect">
            <a:avLst/>
          </a:prstGeom>
          <a:noFill/>
        </p:spPr>
        <p:txBody>
          <a:bodyPr wrap="square" rtlCol="0">
            <a:spAutoFit/>
          </a:bodyPr>
          <a:lstStyle/>
          <a:p>
            <a:pPr marL="257175" lvl="1" indent="-257175" algn="just">
              <a:buFont typeface="Arial" panose="020B0604020202020204" pitchFamily="34" charset="0"/>
              <a:buChar char="•"/>
            </a:pPr>
            <a:r>
              <a:rPr lang="en-US" sz="2000" dirty="0">
                <a:latin typeface="Gill Sans MT" panose="020B0502020104020203" pitchFamily="34" charset="0"/>
              </a:rPr>
              <a:t>Most of the nodes have to connect to such a special node first to transmit data if the receiver is out of their range. </a:t>
            </a:r>
          </a:p>
          <a:p>
            <a:pPr marL="0" lvl="1"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An ad hoc wireless network is a collection of wireless mobile nodes that self-configure to form a network without the aid of any established infrastructure.</a:t>
            </a:r>
          </a:p>
          <a:p>
            <a:pPr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Without an inherent infrastructure, the mobiles handle the necessary control and networking tasks by themselves, generally through the use of distributed control algorithms.</a:t>
            </a:r>
          </a:p>
        </p:txBody>
      </p:sp>
      <p:pic>
        <p:nvPicPr>
          <p:cNvPr id="76802" name="Picture 2"/>
          <p:cNvPicPr>
            <a:picLocks noChangeAspect="1" noChangeArrowheads="1"/>
          </p:cNvPicPr>
          <p:nvPr/>
        </p:nvPicPr>
        <p:blipFill>
          <a:blip r:embed="rId2"/>
          <a:srcRect/>
          <a:stretch>
            <a:fillRect/>
          </a:stretch>
        </p:blipFill>
        <p:spPr bwMode="auto">
          <a:xfrm>
            <a:off x="7591918" y="2168758"/>
            <a:ext cx="2570829" cy="2917592"/>
          </a:xfrm>
          <a:prstGeom prst="rect">
            <a:avLst/>
          </a:prstGeom>
          <a:noFill/>
          <a:ln w="9525">
            <a:noFill/>
            <a:miter lim="800000"/>
            <a:headEnd/>
            <a:tailEnd/>
          </a:ln>
          <a:effectLst/>
        </p:spPr>
      </p:pic>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524878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p:spPr>
        <p:txBody>
          <a:bodyPr/>
          <a:lstStyle/>
          <a:p>
            <a:fld id="{E495B43A-13D4-4EEB-839C-428596EFD0D7}" type="slidenum">
              <a:rPr lang="en-US" smtClean="0"/>
              <a:pPr/>
              <a:t>41</a:t>
            </a:fld>
            <a:endParaRPr lang="en-US"/>
          </a:p>
        </p:txBody>
      </p:sp>
      <p:sp>
        <p:nvSpPr>
          <p:cNvPr id="16387" name="TextBox 3"/>
          <p:cNvSpPr txBox="1">
            <a:spLocks noChangeArrowheads="1"/>
          </p:cNvSpPr>
          <p:nvPr/>
        </p:nvSpPr>
        <p:spPr bwMode="auto">
          <a:xfrm>
            <a:off x="228600" y="762000"/>
            <a:ext cx="11696700" cy="3347070"/>
          </a:xfrm>
          <a:prstGeom prst="rect">
            <a:avLst/>
          </a:prstGeom>
          <a:noFill/>
          <a:ln w="9525">
            <a:noFill/>
            <a:miter lim="800000"/>
            <a:headEnd/>
            <a:tailEnd/>
          </a:ln>
        </p:spPr>
        <p:txBody>
          <a:bodyPr wrap="square">
            <a:spAutoFit/>
          </a:bodyPr>
          <a:lstStyle/>
          <a:p>
            <a:r>
              <a:rPr lang="en-US" sz="2700" b="1" dirty="0">
                <a:solidFill>
                  <a:srgbClr val="FF0000"/>
                </a:solidFill>
                <a:latin typeface="Gill Sans MT" panose="020B0502020104020203" pitchFamily="34" charset="0"/>
              </a:rPr>
              <a:t>Benefits of Wireless LANs</a:t>
            </a:r>
          </a:p>
          <a:p>
            <a:pPr algn="ctr"/>
            <a:endParaRPr lang="en-US" sz="1350" b="1" dirty="0">
              <a:solidFill>
                <a:srgbClr val="FF0000"/>
              </a:solidFill>
              <a:latin typeface="Gill Sans MT" panose="020B0502020104020203" pitchFamily="34" charset="0"/>
            </a:endParaRPr>
          </a:p>
          <a:p>
            <a:pPr algn="ctr"/>
            <a:endParaRPr lang="en-US" sz="1350" b="1" dirty="0">
              <a:solidFill>
                <a:srgbClr val="FF0000"/>
              </a:solidFill>
              <a:latin typeface="Gill Sans MT" panose="020B0502020104020203" pitchFamily="34" charset="0"/>
            </a:endParaRPr>
          </a:p>
          <a:p>
            <a:pPr marL="257175" indent="-257175" algn="just">
              <a:buFont typeface="Arial" panose="020B0604020202020204" pitchFamily="34" charset="0"/>
              <a:buChar char="•"/>
            </a:pPr>
            <a:r>
              <a:rPr lang="en-US" dirty="0">
                <a:latin typeface="Gill Sans MT" panose="020B0502020104020203" pitchFamily="34" charset="0"/>
              </a:rPr>
              <a:t>People can access the network from where they want; they are no longer limited by the length of the cable.</a:t>
            </a:r>
          </a:p>
          <a:p>
            <a:pPr marL="257175" indent="-257175" algn="just">
              <a:buFont typeface="Arial" panose="020B0604020202020204" pitchFamily="34" charset="0"/>
              <a:buChar char="•"/>
            </a:pPr>
            <a:r>
              <a:rPr lang="en-US" dirty="0">
                <a:latin typeface="Gill Sans MT" panose="020B0502020104020203" pitchFamily="34" charset="0"/>
              </a:rPr>
              <a:t>Some cities have started to offer Wireless LANs. This means that people can access the internet even outside their normal work environment, for example when they ride the train.</a:t>
            </a:r>
          </a:p>
          <a:p>
            <a:pPr marL="257175" indent="-257175" algn="just">
              <a:buFont typeface="Arial" panose="020B0604020202020204" pitchFamily="34" charset="0"/>
              <a:buChar char="•"/>
            </a:pPr>
            <a:r>
              <a:rPr lang="en-US" dirty="0">
                <a:latin typeface="Gill Sans MT" panose="020B0502020104020203" pitchFamily="34" charset="0"/>
              </a:rPr>
              <a:t>Setting up a wireless LAN can be done with one box (called </a:t>
            </a:r>
            <a:r>
              <a:rPr lang="en-US" i="1" dirty="0">
                <a:latin typeface="Gill Sans MT" panose="020B0502020104020203" pitchFamily="34" charset="0"/>
              </a:rPr>
              <a:t>Access point</a:t>
            </a:r>
            <a:r>
              <a:rPr lang="en-US" dirty="0">
                <a:latin typeface="Gill Sans MT" panose="020B0502020104020203" pitchFamily="34" charset="0"/>
              </a:rPr>
              <a:t>). This box can handle a varying number of connections at the same time. Wired networks require cables to be laid. This can be difficult for certain places.</a:t>
            </a:r>
          </a:p>
          <a:p>
            <a:pPr marL="257175" indent="-257175" algn="just">
              <a:buFont typeface="Arial" panose="020B0604020202020204" pitchFamily="34" charset="0"/>
              <a:buChar char="•"/>
            </a:pPr>
            <a:r>
              <a:rPr lang="en-US" dirty="0">
                <a:latin typeface="Gill Sans MT" panose="020B0502020104020203" pitchFamily="34" charset="0"/>
              </a:rPr>
              <a:t>Access points can serve a varying number of computers using DHCP.</a:t>
            </a:r>
          </a:p>
          <a:p>
            <a:pPr marL="600075" lvl="1" indent="-257175" algn="just">
              <a:buFont typeface="Gill Sans MT" panose="020B0502020104020203" pitchFamily="34" charset="0"/>
              <a:buChar char="—"/>
            </a:pPr>
            <a:r>
              <a:rPr lang="en-US" b="1" dirty="0">
                <a:latin typeface="Gill Sans MT" panose="020B0502020104020203" pitchFamily="34" charset="0"/>
              </a:rPr>
              <a:t>Dynamic Host Configuration Protocol</a:t>
            </a:r>
            <a:r>
              <a:rPr lang="en-US" dirty="0">
                <a:latin typeface="Gill Sans MT" panose="020B0502020104020203" pitchFamily="34" charset="0"/>
              </a:rPr>
              <a:t> (DHCP) is a protocol for assigning dynamic IP addresses to devices on a network. With dynamic addressing, a device can have a different IP address every time it connects to the network</a:t>
            </a:r>
          </a:p>
          <a:p>
            <a:pPr algn="just">
              <a:buFont typeface="Wingdings" pitchFamily="2" charset="2"/>
              <a:buChar char="ü"/>
            </a:pPr>
            <a:endParaRPr lang="en-US" sz="1350" dirty="0">
              <a:latin typeface="Gill Sans MT" panose="020B0502020104020203" pitchFamily="34" charset="0"/>
            </a:endParaRPr>
          </a:p>
        </p:txBody>
      </p:sp>
      <p:pic>
        <p:nvPicPr>
          <p:cNvPr id="16388" name="Picture 2" descr="http://www.wildpackets.com/images/compendium/Wire-1.jpg"/>
          <p:cNvPicPr>
            <a:picLocks noChangeAspect="1" noChangeArrowheads="1"/>
          </p:cNvPicPr>
          <p:nvPr/>
        </p:nvPicPr>
        <p:blipFill>
          <a:blip r:embed="rId3"/>
          <a:srcRect/>
          <a:stretch>
            <a:fillRect/>
          </a:stretch>
        </p:blipFill>
        <p:spPr bwMode="auto">
          <a:xfrm>
            <a:off x="9753600" y="4109070"/>
            <a:ext cx="2171700" cy="1493044"/>
          </a:xfrm>
          <a:prstGeom prst="rect">
            <a:avLst/>
          </a:prstGeom>
          <a:noFill/>
          <a:ln w="9525">
            <a:noFill/>
            <a:miter lim="800000"/>
            <a:headEnd/>
            <a:tailEnd/>
          </a:ln>
        </p:spPr>
      </p:pic>
      <p:sp>
        <p:nvSpPr>
          <p:cNvPr id="2" name="Rectangle 1"/>
          <p:cNvSpPr/>
          <p:nvPr/>
        </p:nvSpPr>
        <p:spPr>
          <a:xfrm>
            <a:off x="304800" y="5059740"/>
            <a:ext cx="10141858" cy="1569660"/>
          </a:xfrm>
          <a:prstGeom prst="rect">
            <a:avLst/>
          </a:prstGeom>
        </p:spPr>
        <p:txBody>
          <a:bodyPr wrap="square">
            <a:spAutoFit/>
          </a:bodyPr>
          <a:lstStyle/>
          <a:p>
            <a:r>
              <a:rPr lang="en-US" sz="1600" b="1" dirty="0">
                <a:latin typeface="Times New Roman" pitchFamily="18" charset="0"/>
              </a:rPr>
              <a:t>Dynamic Host Configuration Protocol</a:t>
            </a:r>
            <a:r>
              <a:rPr lang="en-US" sz="1600" dirty="0">
                <a:latin typeface="Times New Roman" pitchFamily="18" charset="0"/>
              </a:rPr>
              <a:t> (DHCP) is a protocol for assigning dynamic IP addresses to devices on a network. With dynamic addressing, a device can have a different IP address every time it connects to the network</a:t>
            </a:r>
          </a:p>
          <a:p>
            <a:r>
              <a:rPr lang="en-US" sz="1600" dirty="0">
                <a:latin typeface="Times New Roman" pitchFamily="18" charset="0"/>
              </a:rPr>
              <a:t>Dynamic Host Configuration Protocol (</a:t>
            </a:r>
            <a:r>
              <a:rPr lang="en-US" sz="1600" b="1" dirty="0">
                <a:latin typeface="Times New Roman" pitchFamily="18" charset="0"/>
              </a:rPr>
              <a:t>DHCP</a:t>
            </a:r>
            <a:r>
              <a:rPr lang="en-US" sz="1600" dirty="0">
                <a:latin typeface="Times New Roman" pitchFamily="18" charset="0"/>
              </a:rPr>
              <a:t>) is a client/server protocol that automatically provides an Internet Protocol (IP) host with its IP address and other related configuration information such as the subnet mask and default gateway.</a:t>
            </a:r>
          </a:p>
          <a:p>
            <a:r>
              <a:rPr lang="en-US" sz="1600" dirty="0">
                <a:latin typeface="Times New Roman" pitchFamily="18" charset="0"/>
              </a:rPr>
              <a:t>A </a:t>
            </a:r>
            <a:r>
              <a:rPr lang="en-US" sz="1600" b="1" dirty="0">
                <a:latin typeface="Times New Roman" pitchFamily="18" charset="0"/>
              </a:rPr>
              <a:t>Subnet mask</a:t>
            </a:r>
            <a:r>
              <a:rPr lang="en-US" sz="1600" dirty="0">
                <a:latin typeface="Times New Roman" pitchFamily="18" charset="0"/>
              </a:rPr>
              <a:t> is a 32-bit number that </a:t>
            </a:r>
            <a:r>
              <a:rPr lang="en-US" sz="1600" b="1" dirty="0">
                <a:latin typeface="Times New Roman" pitchFamily="18" charset="0"/>
              </a:rPr>
              <a:t>masks</a:t>
            </a:r>
            <a:r>
              <a:rPr lang="en-US" sz="1600" dirty="0">
                <a:latin typeface="Times New Roman" pitchFamily="18" charset="0"/>
              </a:rPr>
              <a:t> an IP address, and divides the IP address into network address and host address. </a:t>
            </a:r>
            <a:r>
              <a:rPr lang="en-US" sz="1600" b="1" dirty="0">
                <a:latin typeface="Times New Roman" pitchFamily="18" charset="0"/>
              </a:rPr>
              <a:t>Subnet Mask</a:t>
            </a:r>
            <a:r>
              <a:rPr lang="en-US" sz="1600" dirty="0">
                <a:latin typeface="Times New Roman" pitchFamily="18" charset="0"/>
              </a:rPr>
              <a:t> is made by setting network bits to all "1"s and setting host bits to all "0"s.</a:t>
            </a:r>
            <a:endParaRPr lang="en-US" sz="1600" dirty="0"/>
          </a:p>
        </p:txBody>
      </p:sp>
    </p:spTree>
    <p:extLst>
      <p:ext uri="{BB962C8B-B14F-4D97-AF65-F5344CB8AC3E}">
        <p14:creationId xmlns:p14="http://schemas.microsoft.com/office/powerpoint/2010/main" val="4021333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
        <p:nvSpPr>
          <p:cNvPr id="3" name="Content Placeholder 2"/>
          <p:cNvSpPr>
            <a:spLocks noGrp="1"/>
          </p:cNvSpPr>
          <p:nvPr>
            <p:ph idx="1"/>
          </p:nvPr>
        </p:nvSpPr>
        <p:spPr>
          <a:xfrm>
            <a:off x="685800" y="2209800"/>
            <a:ext cx="7924800" cy="3581400"/>
          </a:xfrm>
        </p:spPr>
        <p:txBody>
          <a:bodyPr>
            <a:normAutofit/>
          </a:bodyPr>
          <a:lstStyle/>
          <a:p>
            <a:pPr algn="just"/>
            <a:r>
              <a:rPr lang="en-US" sz="1900" dirty="0"/>
              <a:t>Wireless Metropolitan Area Networks (WMANs) are based on IEEE 802.16 standard which is often called </a:t>
            </a:r>
            <a:r>
              <a:rPr lang="en-US" sz="1900" dirty="0" err="1"/>
              <a:t>WiMAX</a:t>
            </a:r>
            <a:r>
              <a:rPr lang="en-US" sz="1900" dirty="0"/>
              <a:t> (Worldwide Interoperability for Microwave Access).</a:t>
            </a:r>
          </a:p>
          <a:p>
            <a:pPr algn="just"/>
            <a:r>
              <a:rPr lang="en-US" sz="1900" dirty="0"/>
              <a:t>Supports point to multipoint architecture</a:t>
            </a:r>
          </a:p>
          <a:p>
            <a:pPr algn="just"/>
            <a:r>
              <a:rPr lang="en-US" sz="1900" dirty="0"/>
              <a:t>Provides high-speed wireless data over metropolitan area networks</a:t>
            </a:r>
          </a:p>
          <a:p>
            <a:pPr algn="just"/>
            <a:r>
              <a:rPr lang="en-US" sz="1900" dirty="0"/>
              <a:t>Smaller wireless LANs to be interconnected by </a:t>
            </a:r>
            <a:r>
              <a:rPr lang="en-US" sz="1900" dirty="0" err="1"/>
              <a:t>WiMAX</a:t>
            </a:r>
            <a:r>
              <a:rPr lang="en-US" sz="1900" dirty="0"/>
              <a:t> creating a large WMAN. </a:t>
            </a:r>
          </a:p>
          <a:p>
            <a:pPr algn="just"/>
            <a:r>
              <a:rPr lang="en-US" sz="1900" dirty="0" err="1"/>
              <a:t>WiMAX</a:t>
            </a:r>
            <a:r>
              <a:rPr lang="en-US" sz="1900" dirty="0"/>
              <a:t> is similar to Wi-Fi, but provides coverage over greater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42</a:t>
            </a:fld>
            <a:endParaRPr lang="en-US"/>
          </a:p>
        </p:txBody>
      </p:sp>
      <p:pic>
        <p:nvPicPr>
          <p:cNvPr id="5" name="Picture 4"/>
          <p:cNvPicPr>
            <a:picLocks noChangeAspect="1"/>
          </p:cNvPicPr>
          <p:nvPr/>
        </p:nvPicPr>
        <p:blipFill>
          <a:blip r:embed="rId2"/>
          <a:stretch>
            <a:fillRect/>
          </a:stretch>
        </p:blipFill>
        <p:spPr>
          <a:xfrm>
            <a:off x="8610600" y="2590800"/>
            <a:ext cx="2494903" cy="1943100"/>
          </a:xfrm>
          <a:prstGeom prst="rect">
            <a:avLst/>
          </a:prstGeom>
        </p:spPr>
      </p:pic>
    </p:spTree>
    <p:extLst>
      <p:ext uri="{BB962C8B-B14F-4D97-AF65-F5344CB8AC3E}">
        <p14:creationId xmlns:p14="http://schemas.microsoft.com/office/powerpoint/2010/main" val="740559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9220200" cy="3657600"/>
          </a:xfrm>
        </p:spPr>
        <p:txBody>
          <a:bodyPr>
            <a:noAutofit/>
          </a:bodyPr>
          <a:lstStyle/>
          <a:p>
            <a:r>
              <a:rPr lang="en-US" dirty="0" err="1"/>
              <a:t>WiMAX</a:t>
            </a:r>
            <a:r>
              <a:rPr lang="en-US" dirty="0"/>
              <a:t> operates on two frequency bands, a mixture of licensed and unlicensed band, from 2 GHz to 11 GHz and from 10 GHz to 66 GHz, </a:t>
            </a:r>
          </a:p>
          <a:p>
            <a:r>
              <a:rPr lang="en-US" dirty="0"/>
              <a:t>Transfer around 70 Mbps over a distance of 50 km to thousands of users from a single base station</a:t>
            </a:r>
          </a:p>
          <a:p>
            <a:r>
              <a:rPr lang="en-US" dirty="0"/>
              <a:t>Work by line-of-sight and non-line-of-sight. </a:t>
            </a:r>
          </a:p>
          <a:p>
            <a:r>
              <a:rPr lang="en-US" dirty="0"/>
              <a:t>At the 2 to 11GHz frequency range it works by non-line-of-sight, where a computer inside a building communicates with a tower/antenna outside the building. </a:t>
            </a:r>
          </a:p>
          <a:p>
            <a:r>
              <a:rPr lang="en-US" dirty="0"/>
              <a:t>Higher frequency transmissions are used for line-of-sight service. This enables to towers/antennae to communicate with each other over a greater distance.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43</a:t>
            </a:fld>
            <a:endParaRPr lang="en-US"/>
          </a:p>
        </p:txBody>
      </p:sp>
      <p:sp>
        <p:nvSpPr>
          <p:cNvPr id="6"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Tree>
    <p:extLst>
      <p:ext uri="{BB962C8B-B14F-4D97-AF65-F5344CB8AC3E}">
        <p14:creationId xmlns:p14="http://schemas.microsoft.com/office/powerpoint/2010/main" val="2474688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44</a:t>
            </a:fld>
            <a:endParaRPr lang="en-US"/>
          </a:p>
        </p:txBody>
      </p:sp>
      <p:sp>
        <p:nvSpPr>
          <p:cNvPr id="4" name="TextBox 3"/>
          <p:cNvSpPr txBox="1"/>
          <p:nvPr/>
        </p:nvSpPr>
        <p:spPr>
          <a:xfrm>
            <a:off x="228600" y="2209800"/>
            <a:ext cx="11582400" cy="1631216"/>
          </a:xfrm>
          <a:prstGeom prst="rect">
            <a:avLst/>
          </a:prstGeom>
          <a:noFill/>
        </p:spPr>
        <p:txBody>
          <a:bodyPr wrap="square" rtlCol="0">
            <a:spAutoFit/>
          </a:bodyPr>
          <a:lstStyle/>
          <a:p>
            <a:pPr marL="257175" indent="-257175" algn="just">
              <a:buFont typeface="Arial" panose="020B0604020202020204" pitchFamily="34" charset="0"/>
              <a:buChar char="•"/>
            </a:pPr>
            <a:r>
              <a:rPr lang="en-US" sz="2000" dirty="0">
                <a:latin typeface="Gill Sans MT" panose="020B0502020104020203" pitchFamily="34" charset="0"/>
              </a:rPr>
              <a:t>There may be several RSs (Relay Stations) in the coverage area of one </a:t>
            </a:r>
            <a:r>
              <a:rPr lang="en-US" sz="2000" dirty="0" err="1">
                <a:latin typeface="Gill Sans MT" panose="020B0502020104020203" pitchFamily="34" charset="0"/>
              </a:rPr>
              <a:t>WiMAX</a:t>
            </a:r>
            <a:r>
              <a:rPr lang="en-US" sz="2000" dirty="0">
                <a:latin typeface="Gill Sans MT" panose="020B0502020104020203" pitchFamily="34" charset="0"/>
              </a:rPr>
              <a:t> BS. </a:t>
            </a:r>
          </a:p>
          <a:p>
            <a:pPr marL="257175" indent="-257175" algn="just">
              <a:buFont typeface="Arial" panose="020B0604020202020204" pitchFamily="34" charset="0"/>
              <a:buChar char="•"/>
            </a:pPr>
            <a:r>
              <a:rPr lang="en-US" sz="2000" dirty="0">
                <a:latin typeface="Gill Sans MT" panose="020B0502020104020203" pitchFamily="34" charset="0"/>
              </a:rPr>
              <a:t>Each RS can establish a communication link with its BS and can serve several MSs in its signal coverage. </a:t>
            </a:r>
          </a:p>
          <a:p>
            <a:pPr marL="257175" indent="-257175" algn="just">
              <a:buFont typeface="Arial" panose="020B0604020202020204" pitchFamily="34" charset="0"/>
              <a:buChar char="•"/>
            </a:pPr>
            <a:r>
              <a:rPr lang="en-US" sz="2000" dirty="0">
                <a:latin typeface="Gill Sans MT" panose="020B0502020104020203" pitchFamily="34" charset="0"/>
              </a:rPr>
              <a:t>In addition, a RS can connect to multiple APs through </a:t>
            </a:r>
            <a:r>
              <a:rPr lang="en-US" sz="2000" dirty="0" err="1">
                <a:latin typeface="Gill Sans MT" panose="020B0502020104020203" pitchFamily="34" charset="0"/>
              </a:rPr>
              <a:t>wirelines</a:t>
            </a:r>
            <a:r>
              <a:rPr lang="en-US" sz="2000" dirty="0">
                <a:latin typeface="Gill Sans MT" panose="020B0502020104020203" pitchFamily="34" charset="0"/>
              </a:rPr>
              <a:t> (such as Ethernet, Fiber, etc.), that is, this RS serves as the access network of these APs.</a:t>
            </a:r>
          </a:p>
          <a:p>
            <a:pPr marL="257175" indent="-257175" algn="just">
              <a:buFont typeface="Arial" panose="020B0604020202020204" pitchFamily="34" charset="0"/>
              <a:buChar char="•"/>
            </a:pPr>
            <a:r>
              <a:rPr lang="en-US" sz="2000" dirty="0">
                <a:latin typeface="Gill Sans MT" panose="020B0502020104020203" pitchFamily="34" charset="0"/>
              </a:rPr>
              <a:t>A dual-mode MS may connect to an AP or establish a communication link with a RS. </a:t>
            </a:r>
          </a:p>
        </p:txBody>
      </p:sp>
      <p:sp>
        <p:nvSpPr>
          <p:cNvPr id="5" name="TextBox 4"/>
          <p:cNvSpPr txBox="1"/>
          <p:nvPr/>
        </p:nvSpPr>
        <p:spPr>
          <a:xfrm>
            <a:off x="1828800" y="914400"/>
            <a:ext cx="7969250" cy="954107"/>
          </a:xfrm>
          <a:prstGeom prst="rect">
            <a:avLst/>
          </a:prstGeom>
          <a:noFill/>
        </p:spPr>
        <p:txBody>
          <a:bodyPr wrap="square" rtlCol="0">
            <a:spAutoFit/>
          </a:bodyPr>
          <a:lstStyle/>
          <a:p>
            <a:pPr algn="ctr"/>
            <a:r>
              <a:rPr lang="en-US" sz="2800" b="1" dirty="0">
                <a:latin typeface="Gill Sans MT" panose="020B0502020104020203" pitchFamily="34" charset="0"/>
              </a:rPr>
              <a:t>Architecture of the LAN and MAN (</a:t>
            </a:r>
            <a:r>
              <a:rPr lang="en-US" sz="2800" b="1" dirty="0" err="1">
                <a:latin typeface="Gill Sans MT" panose="020B0502020104020203" pitchFamily="34" charset="0"/>
              </a:rPr>
              <a:t>WiFi</a:t>
            </a:r>
            <a:r>
              <a:rPr lang="en-US" sz="2800" b="1" dirty="0">
                <a:latin typeface="Gill Sans MT" panose="020B0502020104020203" pitchFamily="34" charset="0"/>
              </a:rPr>
              <a:t>- and </a:t>
            </a:r>
            <a:r>
              <a:rPr lang="en-US" sz="2800" b="1" dirty="0" err="1">
                <a:latin typeface="Gill Sans MT" panose="020B0502020104020203" pitchFamily="34" charset="0"/>
              </a:rPr>
              <a:t>WiMAX</a:t>
            </a:r>
            <a:r>
              <a:rPr lang="en-US" sz="2800" b="1" dirty="0">
                <a:latin typeface="Gill Sans MT" panose="020B0502020104020203" pitchFamily="34" charset="0"/>
              </a:rPr>
              <a:t>) integrated network</a:t>
            </a:r>
          </a:p>
        </p:txBody>
      </p:sp>
      <p:sp>
        <p:nvSpPr>
          <p:cNvPr id="2" name="Rectangle 1"/>
          <p:cNvSpPr/>
          <p:nvPr/>
        </p:nvSpPr>
        <p:spPr>
          <a:xfrm>
            <a:off x="228600" y="4495800"/>
            <a:ext cx="11811000" cy="1837426"/>
          </a:xfrm>
          <a:prstGeom prst="rect">
            <a:avLst/>
          </a:prstGeom>
        </p:spPr>
        <p:txBody>
          <a:bodyPr wrap="square">
            <a:spAutoFit/>
          </a:bodyPr>
          <a:lstStyle/>
          <a:p>
            <a:r>
              <a:rPr lang="en-US" dirty="0"/>
              <a:t>AP-Access points</a:t>
            </a:r>
          </a:p>
          <a:p>
            <a:pPr eaLnBrk="0" fontAlgn="base" hangingPunct="0">
              <a:spcBef>
                <a:spcPct val="30000"/>
              </a:spcBef>
              <a:spcAft>
                <a:spcPct val="0"/>
              </a:spcAft>
              <a:defRPr/>
            </a:pPr>
            <a:r>
              <a:rPr lang="en-US" b="1" dirty="0">
                <a:latin typeface="Times New Roman" pitchFamily="18" charset="0"/>
              </a:rPr>
              <a:t>Ethernet</a:t>
            </a:r>
            <a:r>
              <a:rPr lang="en-US" dirty="0">
                <a:latin typeface="Times New Roman" pitchFamily="18" charset="0"/>
              </a:rPr>
              <a:t> is a physical and data link layer technology for </a:t>
            </a:r>
            <a:r>
              <a:rPr lang="en-US" dirty="0">
                <a:latin typeface="Times New Roman" pitchFamily="18" charset="0"/>
                <a:hlinkClick r:id="rId3"/>
              </a:rPr>
              <a:t>local area networks (LANs)</a:t>
            </a:r>
            <a:r>
              <a:rPr lang="en-US" dirty="0">
                <a:latin typeface="Times New Roman" pitchFamily="18" charset="0"/>
              </a:rPr>
              <a:t>. </a:t>
            </a:r>
            <a:r>
              <a:rPr lang="en-US" b="1" dirty="0">
                <a:latin typeface="Times New Roman" pitchFamily="18" charset="0"/>
              </a:rPr>
              <a:t>Ethernet</a:t>
            </a:r>
            <a:r>
              <a:rPr lang="en-US" dirty="0">
                <a:latin typeface="Times New Roman" pitchFamily="18" charset="0"/>
              </a:rPr>
              <a:t> is a link layer protocol in the TCP/IP stack, describing how networked devices can format data for transmission to other network devices on the same network segment, and how to put that data out on the network connection.</a:t>
            </a:r>
            <a:endParaRPr lang="en-US" dirty="0"/>
          </a:p>
          <a:p>
            <a:r>
              <a:rPr lang="en-US" dirty="0">
                <a:latin typeface="Times New Roman" pitchFamily="18" charset="0"/>
                <a:hlinkClick r:id="rId4"/>
              </a:rPr>
              <a:t>Ethernet cables</a:t>
            </a:r>
            <a:r>
              <a:rPr lang="en-US" dirty="0">
                <a:latin typeface="Times New Roman" pitchFamily="18" charset="0"/>
              </a:rPr>
              <a:t> is limited to roughly 100 meters, but Ethernet networks can be easily extended to link entire schools or office buildings using </a:t>
            </a:r>
            <a:r>
              <a:rPr lang="en-US" dirty="0">
                <a:latin typeface="Times New Roman" pitchFamily="18" charset="0"/>
                <a:hlinkClick r:id="rId5"/>
              </a:rPr>
              <a:t>network bridge</a:t>
            </a:r>
            <a:r>
              <a:rPr lang="en-US" dirty="0">
                <a:latin typeface="Times New Roman" pitchFamily="18" charset="0"/>
              </a:rPr>
              <a:t> devices.</a:t>
            </a:r>
            <a:endParaRPr lang="en-US" dirty="0"/>
          </a:p>
        </p:txBody>
      </p:sp>
    </p:spTree>
    <p:extLst>
      <p:ext uri="{BB962C8B-B14F-4D97-AF65-F5344CB8AC3E}">
        <p14:creationId xmlns:p14="http://schemas.microsoft.com/office/powerpoint/2010/main" val="539380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45</a:t>
            </a:fld>
            <a:endParaRPr lang="en-US"/>
          </a:p>
        </p:txBody>
      </p:sp>
      <p:pic>
        <p:nvPicPr>
          <p:cNvPr id="76805" name="Picture 5"/>
          <p:cNvPicPr>
            <a:picLocks noChangeAspect="1" noChangeArrowheads="1"/>
          </p:cNvPicPr>
          <p:nvPr/>
        </p:nvPicPr>
        <p:blipFill>
          <a:blip r:embed="rId2"/>
          <a:srcRect/>
          <a:stretch>
            <a:fillRect/>
          </a:stretch>
        </p:blipFill>
        <p:spPr bwMode="auto">
          <a:xfrm>
            <a:off x="3181352" y="1028700"/>
            <a:ext cx="5688113" cy="3180140"/>
          </a:xfrm>
          <a:prstGeom prst="rect">
            <a:avLst/>
          </a:prstGeom>
          <a:noFill/>
          <a:ln w="9525">
            <a:noFill/>
            <a:miter lim="800000"/>
            <a:headEnd/>
            <a:tailEnd/>
          </a:ln>
          <a:effectLst/>
        </p:spPr>
      </p:pic>
      <p:sp>
        <p:nvSpPr>
          <p:cNvPr id="8" name="TextBox 7"/>
          <p:cNvSpPr txBox="1"/>
          <p:nvPr/>
        </p:nvSpPr>
        <p:spPr>
          <a:xfrm>
            <a:off x="2895600" y="4972050"/>
            <a:ext cx="6286500" cy="300082"/>
          </a:xfrm>
          <a:prstGeom prst="rect">
            <a:avLst/>
          </a:prstGeom>
          <a:noFill/>
        </p:spPr>
        <p:txBody>
          <a:bodyPr wrap="square" rtlCol="0">
            <a:spAutoFit/>
          </a:bodyPr>
          <a:lstStyle/>
          <a:p>
            <a:r>
              <a:rPr lang="en-US" sz="1350" b="1" dirty="0">
                <a:latin typeface="Gill Sans MT" panose="020B0502020104020203" pitchFamily="34" charset="0"/>
              </a:rPr>
              <a:t>Architecture of the LAN and MAN (</a:t>
            </a:r>
            <a:r>
              <a:rPr lang="en-US" sz="1350" b="1" dirty="0" err="1">
                <a:latin typeface="Gill Sans MT" panose="020B0502020104020203" pitchFamily="34" charset="0"/>
              </a:rPr>
              <a:t>WiFi</a:t>
            </a:r>
            <a:r>
              <a:rPr lang="en-US" sz="1350" b="1" dirty="0">
                <a:latin typeface="Gill Sans MT" panose="020B0502020104020203" pitchFamily="34" charset="0"/>
              </a:rPr>
              <a:t>- and </a:t>
            </a:r>
            <a:r>
              <a:rPr lang="en-US" sz="1350" b="1" dirty="0" err="1">
                <a:latin typeface="Gill Sans MT" panose="020B0502020104020203" pitchFamily="34" charset="0"/>
              </a:rPr>
              <a:t>WiMAX</a:t>
            </a:r>
            <a:r>
              <a:rPr lang="en-US" sz="1350" b="1" dirty="0">
                <a:latin typeface="Gill Sans MT" panose="020B0502020104020203" pitchFamily="34" charset="0"/>
              </a:rPr>
              <a:t>) integrated network</a:t>
            </a:r>
            <a:endParaRPr lang="en-US" sz="1350" dirty="0">
              <a:latin typeface="Gill Sans MT" panose="020B0502020104020203" pitchFamily="34" charset="0"/>
            </a:endParaRPr>
          </a:p>
        </p:txBody>
      </p:sp>
      <p:sp>
        <p:nvSpPr>
          <p:cNvPr id="9" name="Rectangle 8"/>
          <p:cNvSpPr/>
          <p:nvPr/>
        </p:nvSpPr>
        <p:spPr>
          <a:xfrm>
            <a:off x="2895601" y="4343402"/>
            <a:ext cx="1295804" cy="461665"/>
          </a:xfrm>
          <a:prstGeom prst="rect">
            <a:avLst/>
          </a:prstGeom>
          <a:noFill/>
        </p:spPr>
        <p:txBody>
          <a:bodyPr wrap="none">
            <a:spAutoFit/>
          </a:bodyPr>
          <a:lstStyle/>
          <a:p>
            <a:r>
              <a:rPr lang="en-US" sz="1200" dirty="0">
                <a:latin typeface="Gill Sans MT" panose="020B0502020104020203" pitchFamily="34" charset="0"/>
              </a:rPr>
              <a:t>Relay Station (RS)</a:t>
            </a:r>
          </a:p>
          <a:p>
            <a:r>
              <a:rPr lang="en-US" sz="1200" dirty="0">
                <a:latin typeface="Gill Sans MT" panose="020B0502020104020203" pitchFamily="34" charset="0"/>
              </a:rPr>
              <a:t>AP Access Point</a:t>
            </a:r>
          </a:p>
        </p:txBody>
      </p:sp>
    </p:spTree>
    <p:extLst>
      <p:ext uri="{BB962C8B-B14F-4D97-AF65-F5344CB8AC3E}">
        <p14:creationId xmlns:p14="http://schemas.microsoft.com/office/powerpoint/2010/main" val="3382394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19150"/>
            <a:ext cx="10972800" cy="1162050"/>
          </a:xfrm>
        </p:spPr>
        <p:txBody>
          <a:bodyPr/>
          <a:lstStyle/>
          <a:p>
            <a:r>
              <a:rPr lang="en-US" sz="32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1143000" y="2400300"/>
            <a:ext cx="9753600" cy="2400300"/>
          </a:xfrm>
        </p:spPr>
        <p:txBody>
          <a:bodyPr>
            <a:normAutofit/>
          </a:bodyPr>
          <a:lstStyle/>
          <a:p>
            <a:pPr algn="just"/>
            <a:r>
              <a:rPr lang="en-US" dirty="0"/>
              <a:t>Wireless Wide Area Networks extend beyond 50 kilometers and typically use licensed frequencies. </a:t>
            </a:r>
          </a:p>
          <a:p>
            <a:pPr algn="just"/>
            <a:r>
              <a:rPr lang="en-US" dirty="0"/>
              <a:t>Over large areas, such as cities or countries, via multiple satellite systems or antenna sites are looked after by an internet services provider. </a:t>
            </a:r>
          </a:p>
          <a:p>
            <a:pPr algn="just"/>
            <a:r>
              <a:rPr lang="en-US" dirty="0"/>
              <a:t>There are mainly two available technologies: Digital cellular telephony and Satellites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46</a:t>
            </a:fld>
            <a:endParaRPr lang="en-US"/>
          </a:p>
        </p:txBody>
      </p:sp>
    </p:spTree>
    <p:extLst>
      <p:ext uri="{BB962C8B-B14F-4D97-AF65-F5344CB8AC3E}">
        <p14:creationId xmlns:p14="http://schemas.microsoft.com/office/powerpoint/2010/main" val="3716439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p:txBody>
          <a:bodyPr>
            <a:normAutofit/>
          </a:bodyPr>
          <a:lstStyle/>
          <a:p>
            <a:pPr marL="0" indent="0">
              <a:buNone/>
            </a:pPr>
            <a:r>
              <a:rPr lang="en-US" b="1" dirty="0"/>
              <a:t>Cellular telephone networks</a:t>
            </a:r>
          </a:p>
          <a:p>
            <a:pPr algn="just"/>
            <a:r>
              <a:rPr lang="en-US" dirty="0"/>
              <a:t> In the cellular system, the coverage area is divided into cells. A cell transmitter, at center of the cell, is designed to serve an individual cell. </a:t>
            </a:r>
          </a:p>
          <a:p>
            <a:pPr algn="just"/>
            <a:r>
              <a:rPr lang="en-US" dirty="0"/>
              <a:t>All transmitters are connected to a base station and these latter to a mobile telecommunications switching office which links the cellular and the wired telephone network.</a:t>
            </a:r>
          </a:p>
          <a:p>
            <a:pPr algn="just"/>
            <a:r>
              <a:rPr lang="en-US" dirty="0"/>
              <a:t> The system seeks to make efficient use of available channels by using low-power transmitters to allow frequency reuse at much smaller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47</a:t>
            </a:fld>
            <a:endParaRPr lang="en-US"/>
          </a:p>
        </p:txBody>
      </p:sp>
    </p:spTree>
    <p:extLst>
      <p:ext uri="{BB962C8B-B14F-4D97-AF65-F5344CB8AC3E}">
        <p14:creationId xmlns:p14="http://schemas.microsoft.com/office/powerpoint/2010/main" val="3012211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66750"/>
            <a:ext cx="9086850" cy="85725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228600" y="1162050"/>
            <a:ext cx="11734800" cy="4476750"/>
          </a:xfrm>
        </p:spPr>
        <p:txBody>
          <a:bodyPr>
            <a:noAutofit/>
          </a:bodyPr>
          <a:lstStyle/>
          <a:p>
            <a:pPr algn="just"/>
            <a:r>
              <a:rPr lang="en-US" dirty="0"/>
              <a:t>Different cellular generations have been developed since early 1980s. First generation, 1G, was analog and, conceived and designed purely for voice calls with almost no consideration of data services, with a speed of up to 2.4 kbps. </a:t>
            </a:r>
          </a:p>
          <a:p>
            <a:pPr algn="just"/>
            <a:r>
              <a:rPr lang="en-US" dirty="0"/>
              <a:t>The second generation, 2G, was based on digital technology and network infrastructure (GSM), enabling text messages, and with a data speed of up to 64 Kbps. </a:t>
            </a:r>
          </a:p>
          <a:p>
            <a:pPr algn="just"/>
            <a:r>
              <a:rPr lang="en-US" dirty="0"/>
              <a:t>The 2.5G generation was between the second and the third. Sometimes it has been referred as 2G + GPRS, it is an enhanced version of 2G, with a speed of up to 144 Kbps. </a:t>
            </a:r>
          </a:p>
          <a:p>
            <a:pPr algn="just"/>
            <a:r>
              <a:rPr lang="en-US" dirty="0"/>
              <a:t>The 3G generation was introduced in year 2000, with a data speed of up to 2 Mbps. </a:t>
            </a:r>
          </a:p>
          <a:p>
            <a:pPr algn="just"/>
            <a:r>
              <a:rPr lang="en-US" dirty="0"/>
              <a:t>The 3.5G is an enhanced version of the 3G that uses HSDPA to speed data transfers up to 14 Mbps. </a:t>
            </a:r>
          </a:p>
          <a:p>
            <a:pPr algn="just"/>
            <a:r>
              <a:rPr lang="en-US" dirty="0"/>
              <a:t>Finally the fourth generation, 4G, is capable of providing up to 1 </a:t>
            </a:r>
            <a:r>
              <a:rPr lang="en-US" dirty="0" err="1"/>
              <a:t>Gbps</a:t>
            </a:r>
            <a:r>
              <a:rPr lang="en-US" dirty="0"/>
              <a:t> speed and any kind of service at any time as per user requirements, anywhere. </a:t>
            </a:r>
          </a:p>
          <a:p>
            <a:pPr algn="just"/>
            <a:r>
              <a:rPr lang="en-US" dirty="0"/>
              <a:t>The 5G generation is expected by year 2020.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48</a:t>
            </a:fld>
            <a:endParaRPr lang="en-US"/>
          </a:p>
        </p:txBody>
      </p:sp>
      <p:sp>
        <p:nvSpPr>
          <p:cNvPr id="5" name="Rectangle 4"/>
          <p:cNvSpPr/>
          <p:nvPr/>
        </p:nvSpPr>
        <p:spPr>
          <a:xfrm>
            <a:off x="152400" y="5181600"/>
            <a:ext cx="11811000" cy="1569660"/>
          </a:xfrm>
          <a:prstGeom prst="rect">
            <a:avLst/>
          </a:prstGeom>
        </p:spPr>
        <p:txBody>
          <a:bodyPr wrap="square">
            <a:spAutoFit/>
          </a:bodyPr>
          <a:lstStyle/>
          <a:p>
            <a:r>
              <a:rPr lang="en-US" sz="1200" dirty="0">
                <a:latin typeface="Gill Sans MT" panose="020B0502020104020203" pitchFamily="34" charset="0"/>
              </a:rPr>
              <a:t>GSM: </a:t>
            </a:r>
            <a:r>
              <a:rPr lang="en-US" sz="1200" dirty="0">
                <a:latin typeface="Times New Roman" pitchFamily="18" charset="0"/>
              </a:rPr>
              <a:t>GSM is a mobile communications system and means “Global System for Mobile Communications”. GSM supports data rates of max. 14.4 </a:t>
            </a:r>
            <a:r>
              <a:rPr lang="en-US" sz="1200" dirty="0" err="1">
                <a:latin typeface="Times New Roman" pitchFamily="18" charset="0"/>
              </a:rPr>
              <a:t>kbit</a:t>
            </a:r>
            <a:r>
              <a:rPr lang="en-US" sz="1200" dirty="0">
                <a:latin typeface="Times New Roman" pitchFamily="18" charset="0"/>
              </a:rPr>
              <a:t> / s </a:t>
            </a:r>
            <a:r>
              <a:rPr lang="en-US" sz="1200" dirty="0" smtClean="0">
                <a:latin typeface="Times New Roman" pitchFamily="18" charset="0"/>
              </a:rPr>
              <a:t> </a:t>
            </a:r>
            <a:r>
              <a:rPr lang="en-US" sz="1200" dirty="0" smtClean="0">
                <a:latin typeface="Gill Sans MT" panose="020B0502020104020203" pitchFamily="34" charset="0"/>
              </a:rPr>
              <a:t>GPRS:</a:t>
            </a:r>
            <a:r>
              <a:rPr lang="en-US" sz="1200" dirty="0" smtClean="0">
                <a:latin typeface="Times New Roman" pitchFamily="18" charset="0"/>
              </a:rPr>
              <a:t>GPRS </a:t>
            </a:r>
            <a:r>
              <a:rPr lang="en-US" sz="1200" dirty="0">
                <a:latin typeface="Times New Roman" pitchFamily="18" charset="0"/>
              </a:rPr>
              <a:t>is “General Packet Radio Service” and is a service between UMTS and GSM networks of permanent connection to devices sustains and transmits data packets only when necessary.</a:t>
            </a:r>
            <a:endParaRPr lang="en-US" sz="1200" dirty="0">
              <a:latin typeface="Gill Sans MT" panose="020B0502020104020203" pitchFamily="34" charset="0"/>
            </a:endParaRPr>
          </a:p>
          <a:p>
            <a:r>
              <a:rPr lang="en-US" sz="1200" dirty="0">
                <a:latin typeface="Times New Roman" pitchFamily="18" charset="0"/>
              </a:rPr>
              <a:t>UMTS: “Universal Mobile Telecommunication System”. UMTS is a mobile system with speeds of max. 384 </a:t>
            </a:r>
            <a:r>
              <a:rPr lang="en-US" sz="1200" dirty="0" err="1">
                <a:latin typeface="Times New Roman" pitchFamily="18" charset="0"/>
              </a:rPr>
              <a:t>kbit</a:t>
            </a:r>
            <a:r>
              <a:rPr lang="en-US" sz="1200" dirty="0">
                <a:latin typeface="Times New Roman" pitchFamily="18" charset="0"/>
              </a:rPr>
              <a:t> / s UMTS is the successor of GSM and commercially available since 2004 in Germany.</a:t>
            </a:r>
            <a:endParaRPr lang="en-US" sz="1200" dirty="0">
              <a:latin typeface="Gill Sans MT" panose="020B0502020104020203" pitchFamily="34" charset="0"/>
            </a:endParaRPr>
          </a:p>
          <a:p>
            <a:r>
              <a:rPr lang="en-US" sz="1200" dirty="0">
                <a:latin typeface="Gill Sans MT" panose="020B0502020104020203" pitchFamily="34" charset="0"/>
              </a:rPr>
              <a:t>HSDPA: </a:t>
            </a:r>
            <a:r>
              <a:rPr lang="en-US" sz="1200" dirty="0">
                <a:latin typeface="Times New Roman" pitchFamily="18" charset="0"/>
              </a:rPr>
              <a:t>HSDPA means “High Speed Downlink Packet Access” and is a technique used in the UMTS mobile communication system, the download speeds of currently 3.6 Mbit/s to 7.2 Mbit/s. </a:t>
            </a:r>
            <a:endParaRPr lang="en-US" sz="1200" dirty="0">
              <a:latin typeface="Gill Sans MT" panose="020B0502020104020203" pitchFamily="34" charset="0"/>
            </a:endParaRPr>
          </a:p>
          <a:p>
            <a:r>
              <a:rPr lang="en-US" sz="1200" dirty="0">
                <a:latin typeface="Times New Roman" pitchFamily="18" charset="0"/>
              </a:rPr>
              <a:t>EDGE: means “Enhanced Data Rates for GSM Evolution” and is a transmission technique in GSM networks, the transmission rate can be increased theoretically up to 220 </a:t>
            </a:r>
            <a:r>
              <a:rPr lang="en-US" sz="1200" dirty="0" err="1">
                <a:latin typeface="Times New Roman" pitchFamily="18" charset="0"/>
              </a:rPr>
              <a:t>kbit</a:t>
            </a:r>
            <a:r>
              <a:rPr lang="en-US" sz="1200" dirty="0">
                <a:latin typeface="Times New Roman" pitchFamily="18" charset="0"/>
              </a:rPr>
              <a:t>/s. Enhanced Data Rates for GSM Evolution (EDGE) refers to a technique for increasing the data transmission rate in GSM networks by introducing an additional modulation method</a:t>
            </a:r>
            <a:endParaRPr lang="en-US" sz="1200" dirty="0"/>
          </a:p>
        </p:txBody>
      </p:sp>
    </p:spTree>
    <p:extLst>
      <p:ext uri="{BB962C8B-B14F-4D97-AF65-F5344CB8AC3E}">
        <p14:creationId xmlns:p14="http://schemas.microsoft.com/office/powerpoint/2010/main" val="4239218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228600" y="1143000"/>
            <a:ext cx="11582400" cy="4481514"/>
          </a:xfrm>
        </p:spPr>
        <p:txBody>
          <a:bodyPr>
            <a:normAutofit/>
          </a:bodyPr>
          <a:lstStyle/>
          <a:p>
            <a:pPr algn="just"/>
            <a:r>
              <a:rPr lang="en-US" b="1" dirty="0"/>
              <a:t>Satellite Wireless communications </a:t>
            </a:r>
            <a:r>
              <a:rPr lang="en-US" dirty="0"/>
              <a:t>can also be developed via satellite. </a:t>
            </a:r>
          </a:p>
          <a:p>
            <a:pPr algn="just"/>
            <a:r>
              <a:rPr lang="en-US" dirty="0"/>
              <a:t>Due to its high altitude, satellite transmissions can cover a wide area over the surface of the earth.</a:t>
            </a:r>
          </a:p>
          <a:p>
            <a:pPr algn="just"/>
            <a:r>
              <a:rPr lang="en-US" dirty="0"/>
              <a:t>This can be very useful for users who are located in remote areas or islands where no submarine cables are in service. In these cases, satellite telephones are needed. </a:t>
            </a:r>
          </a:p>
          <a:p>
            <a:pPr algn="just"/>
            <a:r>
              <a:rPr lang="en-US" dirty="0"/>
              <a:t>Each satellite is equipped with various transponders consisting of a transceiver and an antenna. The incoming signal is amplified and then rebroadcast on a different frequency.</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49</a:t>
            </a:fld>
            <a:endParaRPr lang="en-US"/>
          </a:p>
        </p:txBody>
      </p:sp>
      <p:pic>
        <p:nvPicPr>
          <p:cNvPr id="5" name="Picture 4"/>
          <p:cNvPicPr>
            <a:picLocks noChangeAspect="1"/>
          </p:cNvPicPr>
          <p:nvPr/>
        </p:nvPicPr>
        <p:blipFill>
          <a:blip r:embed="rId3"/>
          <a:stretch>
            <a:fillRect/>
          </a:stretch>
        </p:blipFill>
        <p:spPr>
          <a:xfrm>
            <a:off x="7420576" y="3354728"/>
            <a:ext cx="4386795" cy="2717904"/>
          </a:xfrm>
          <a:prstGeom prst="rect">
            <a:avLst/>
          </a:prstGeom>
        </p:spPr>
      </p:pic>
      <p:sp>
        <p:nvSpPr>
          <p:cNvPr id="6" name="Rectangle 5"/>
          <p:cNvSpPr/>
          <p:nvPr/>
        </p:nvSpPr>
        <p:spPr>
          <a:xfrm>
            <a:off x="192314" y="5782270"/>
            <a:ext cx="8951686" cy="923330"/>
          </a:xfrm>
          <a:prstGeom prst="rect">
            <a:avLst/>
          </a:prstGeom>
        </p:spPr>
        <p:txBody>
          <a:bodyPr wrap="square">
            <a:spAutoFit/>
          </a:bodyPr>
          <a:lstStyle/>
          <a:p>
            <a:r>
              <a:rPr lang="en-US" dirty="0">
                <a:latin typeface="Times New Roman" pitchFamily="18" charset="0"/>
              </a:rPr>
              <a:t>Transponder performs the functions of both transmitter and receiver (Responder) in a satellite. Hence, the word ‘Transponder’ is obtained by the combining few letters of two words, Transmitter </a:t>
            </a:r>
            <a:r>
              <a:rPr lang="en-US" b="1" dirty="0">
                <a:latin typeface="Times New Roman" pitchFamily="18" charset="0"/>
              </a:rPr>
              <a:t>(Trans)</a:t>
            </a:r>
            <a:r>
              <a:rPr lang="en-US" dirty="0">
                <a:latin typeface="Times New Roman" pitchFamily="18" charset="0"/>
              </a:rPr>
              <a:t> and Responder </a:t>
            </a:r>
            <a:r>
              <a:rPr lang="en-US" b="1" dirty="0">
                <a:latin typeface="Times New Roman" pitchFamily="18" charset="0"/>
              </a:rPr>
              <a:t>(ponder)</a:t>
            </a:r>
            <a:r>
              <a:rPr lang="en-US" dirty="0">
                <a:latin typeface="Times New Roman" pitchFamily="18" charset="0"/>
              </a:rPr>
              <a:t>.</a:t>
            </a:r>
            <a:endParaRPr lang="en-US" dirty="0"/>
          </a:p>
        </p:txBody>
      </p:sp>
    </p:spTree>
    <p:extLst>
      <p:ext uri="{BB962C8B-B14F-4D97-AF65-F5344CB8AC3E}">
        <p14:creationId xmlns:p14="http://schemas.microsoft.com/office/powerpoint/2010/main" val="385925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81000"/>
            <a:ext cx="8724900" cy="1143000"/>
          </a:xfrm>
        </p:spPr>
        <p:txBody>
          <a:bodyPr/>
          <a:lstStyle/>
          <a:p>
            <a:r>
              <a:rPr lang="en-US" dirty="0"/>
              <a:t>Schedule</a:t>
            </a:r>
          </a:p>
        </p:txBody>
      </p:sp>
      <p:sp>
        <p:nvSpPr>
          <p:cNvPr id="3" name="Content Placeholder 2"/>
          <p:cNvSpPr>
            <a:spLocks noGrp="1"/>
          </p:cNvSpPr>
          <p:nvPr>
            <p:ph idx="1"/>
          </p:nvPr>
        </p:nvSpPr>
        <p:spPr>
          <a:xfrm>
            <a:off x="2286000" y="1905000"/>
            <a:ext cx="7848600" cy="3048000"/>
          </a:xfrm>
        </p:spPr>
        <p:txBody>
          <a:bodyPr/>
          <a:lstStyle/>
          <a:p>
            <a:r>
              <a:rPr lang="en-US" dirty="0"/>
              <a:t>Continue from </a:t>
            </a:r>
            <a:r>
              <a:rPr lang="en-US" b="1" dirty="0" smtClean="0"/>
              <a:t>09.06.2023-</a:t>
            </a:r>
            <a:r>
              <a:rPr lang="en-US" b="1" dirty="0"/>
              <a:t>-------</a:t>
            </a:r>
          </a:p>
          <a:p>
            <a:pPr lvl="1"/>
            <a:r>
              <a:rPr lang="en-US" dirty="0"/>
              <a:t>Every week</a:t>
            </a:r>
          </a:p>
          <a:p>
            <a:pPr lvl="2"/>
            <a:r>
              <a:rPr lang="en-US" b="1" dirty="0"/>
              <a:t>Friday</a:t>
            </a:r>
          </a:p>
          <a:p>
            <a:pPr lvl="3">
              <a:buFont typeface="Arial" pitchFamily="34" charset="0"/>
              <a:buChar char="•"/>
            </a:pPr>
            <a:r>
              <a:rPr lang="en-US" dirty="0"/>
              <a:t>From </a:t>
            </a:r>
            <a:r>
              <a:rPr lang="en-US" b="1" dirty="0"/>
              <a:t>2</a:t>
            </a:r>
            <a:r>
              <a:rPr lang="en-US" b="1" dirty="0" smtClean="0"/>
              <a:t>:30 PM-4:30 </a:t>
            </a:r>
            <a:r>
              <a:rPr lang="en-US" b="1" dirty="0"/>
              <a:t>P</a:t>
            </a:r>
            <a:r>
              <a:rPr lang="en-US" b="1" dirty="0" smtClean="0"/>
              <a:t>M </a:t>
            </a:r>
            <a:r>
              <a:rPr lang="en-US" b="1" dirty="0"/>
              <a:t>/ </a:t>
            </a:r>
            <a:r>
              <a:rPr lang="en-US" b="1" dirty="0" smtClean="0"/>
              <a:t>4:30 PM-6:30 </a:t>
            </a:r>
            <a:r>
              <a:rPr lang="en-US" b="1" dirty="0"/>
              <a:t>P</a:t>
            </a:r>
            <a:r>
              <a:rPr lang="en-US" b="1" dirty="0" smtClean="0"/>
              <a:t>M</a:t>
            </a:r>
            <a:endParaRPr lang="en-US" b="1" dirty="0"/>
          </a:p>
        </p:txBody>
      </p:sp>
      <p:sp>
        <p:nvSpPr>
          <p:cNvPr id="4" name="TextBox 3"/>
          <p:cNvSpPr txBox="1"/>
          <p:nvPr/>
        </p:nvSpPr>
        <p:spPr>
          <a:xfrm>
            <a:off x="3124200" y="5410201"/>
            <a:ext cx="5791200" cy="461665"/>
          </a:xfrm>
          <a:prstGeom prst="rect">
            <a:avLst/>
          </a:prstGeom>
          <a:noFill/>
        </p:spPr>
        <p:txBody>
          <a:bodyPr wrap="square" rtlCol="0">
            <a:spAutoFit/>
          </a:bodyPr>
          <a:lstStyle/>
          <a:p>
            <a:r>
              <a:rPr lang="en-US" b="1" dirty="0"/>
              <a:t>NB: Schedule may change</a:t>
            </a:r>
          </a:p>
        </p:txBody>
      </p:sp>
    </p:spTree>
    <p:extLst>
      <p:ext uri="{BB962C8B-B14F-4D97-AF65-F5344CB8AC3E}">
        <p14:creationId xmlns:p14="http://schemas.microsoft.com/office/powerpoint/2010/main" val="188406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C9BB74F1-FC8D-49BD-A4FC-29A4E4BD74D2}" type="slidenum">
              <a:rPr lang="en-US" smtClean="0"/>
              <a:pPr/>
              <a:t>50</a:t>
            </a:fld>
            <a:endParaRPr lang="en-US"/>
          </a:p>
        </p:txBody>
      </p:sp>
      <p:sp>
        <p:nvSpPr>
          <p:cNvPr id="15363" name="TextBox 3"/>
          <p:cNvSpPr txBox="1">
            <a:spLocks noChangeArrowheads="1"/>
          </p:cNvSpPr>
          <p:nvPr/>
        </p:nvSpPr>
        <p:spPr bwMode="auto">
          <a:xfrm>
            <a:off x="152400" y="609600"/>
            <a:ext cx="11811000" cy="707886"/>
          </a:xfrm>
          <a:prstGeom prst="rect">
            <a:avLst/>
          </a:prstGeom>
          <a:noFill/>
          <a:ln w="9525">
            <a:noFill/>
            <a:miter lim="800000"/>
            <a:headEnd/>
            <a:tailEnd/>
          </a:ln>
        </p:spPr>
        <p:txBody>
          <a:bodyPr wrap="square">
            <a:spAutoFit/>
          </a:bodyPr>
          <a:lstStyle/>
          <a:p>
            <a:pPr algn="just">
              <a:buFont typeface="Wingdings" pitchFamily="2" charset="2"/>
              <a:buChar char="ü"/>
            </a:pPr>
            <a:r>
              <a:rPr lang="en-US" sz="2000" dirty="0">
                <a:latin typeface="Gill Sans MT" panose="020B0502020104020203" pitchFamily="34" charset="0"/>
              </a:rPr>
              <a:t>Four prominent wireless technologies: Bluetooth, Wi-Fi (more formally known as 802.11), </a:t>
            </a:r>
            <a:r>
              <a:rPr lang="en-US" sz="2000" dirty="0" err="1">
                <a:latin typeface="Gill Sans MT" panose="020B0502020104020203" pitchFamily="34" charset="0"/>
              </a:rPr>
              <a:t>WiMAX</a:t>
            </a:r>
            <a:r>
              <a:rPr lang="en-US" sz="2000" dirty="0">
                <a:latin typeface="Gill Sans MT" panose="020B0502020104020203" pitchFamily="34" charset="0"/>
              </a:rPr>
              <a:t> (802.16), and third-generation or 3G cellular wireless.</a:t>
            </a:r>
          </a:p>
        </p:txBody>
      </p:sp>
      <p:pic>
        <p:nvPicPr>
          <p:cNvPr id="15364" name="Picture 5"/>
          <p:cNvPicPr>
            <a:picLocks noChangeAspect="1" noChangeArrowheads="1"/>
          </p:cNvPicPr>
          <p:nvPr/>
        </p:nvPicPr>
        <p:blipFill>
          <a:blip r:embed="rId3"/>
          <a:srcRect/>
          <a:stretch>
            <a:fillRect/>
          </a:stretch>
        </p:blipFill>
        <p:spPr bwMode="auto">
          <a:xfrm>
            <a:off x="7301593" y="1081725"/>
            <a:ext cx="4629150" cy="2808987"/>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9616168" y="4266407"/>
            <a:ext cx="2400300" cy="1278266"/>
          </a:xfrm>
          <a:prstGeom prst="rect">
            <a:avLst/>
          </a:prstGeom>
        </p:spPr>
      </p:pic>
      <p:pic>
        <p:nvPicPr>
          <p:cNvPr id="98306" name="Picture 2" descr="92-100 M Coaxial Cable for RF Signal Transmission, Rs 200 /meter | ID:  1988951647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1593" y="3944494"/>
            <a:ext cx="1610722" cy="9084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8727668" y="4845296"/>
            <a:ext cx="888500" cy="759350"/>
          </a:xfrm>
          <a:prstGeom prst="rect">
            <a:avLst/>
          </a:prstGeom>
        </p:spPr>
      </p:pic>
      <p:sp>
        <p:nvSpPr>
          <p:cNvPr id="4" name="Rectangle 3"/>
          <p:cNvSpPr/>
          <p:nvPr/>
        </p:nvSpPr>
        <p:spPr>
          <a:xfrm>
            <a:off x="169477" y="2362200"/>
            <a:ext cx="7069523" cy="4247317"/>
          </a:xfrm>
          <a:prstGeom prst="rect">
            <a:avLst/>
          </a:prstGeom>
        </p:spPr>
        <p:txBody>
          <a:bodyPr wrap="square">
            <a:spAutoFit/>
          </a:bodyPr>
          <a:lstStyle/>
          <a:p>
            <a:r>
              <a:rPr lang="en-US" dirty="0"/>
              <a:t>WiMAX -</a:t>
            </a:r>
            <a:r>
              <a:rPr lang="en-US" dirty="0">
                <a:latin typeface="Times New Roman" pitchFamily="18" charset="0"/>
              </a:rPr>
              <a:t>Worldwide Interoperability for Microwave Access. It provides wireless internet service over longer distances than standard Wi-Fi. Interoperable implementations of the IEEE 802.16 family of wireless-networks standards. </a:t>
            </a:r>
            <a:r>
              <a:rPr lang="en-US" dirty="0"/>
              <a:t>Wi-Fi-</a:t>
            </a:r>
            <a:r>
              <a:rPr lang="en-US" dirty="0">
                <a:latin typeface="Times New Roman" pitchFamily="18" charset="0"/>
              </a:rPr>
              <a:t>wireless fidelity- a facility allowing computers, smartphones, or other devices to connect to the Internet or communicate with one another wirelessly within a particular area.  A </a:t>
            </a:r>
            <a:r>
              <a:rPr lang="en-US" b="1" dirty="0">
                <a:latin typeface="Times New Roman" pitchFamily="18" charset="0"/>
              </a:rPr>
              <a:t>cellular network</a:t>
            </a:r>
            <a:r>
              <a:rPr lang="en-US" dirty="0">
                <a:latin typeface="Times New Roman" pitchFamily="18" charset="0"/>
              </a:rPr>
              <a:t> or </a:t>
            </a:r>
            <a:r>
              <a:rPr lang="en-US" b="1" dirty="0">
                <a:latin typeface="Times New Roman" pitchFamily="18" charset="0"/>
              </a:rPr>
              <a:t>mobile network</a:t>
            </a:r>
            <a:r>
              <a:rPr lang="en-US" dirty="0">
                <a:latin typeface="Times New Roman" pitchFamily="18" charset="0"/>
              </a:rPr>
              <a:t> is a communication </a:t>
            </a:r>
            <a:r>
              <a:rPr lang="en-US" b="1" dirty="0">
                <a:latin typeface="Times New Roman" pitchFamily="18" charset="0"/>
              </a:rPr>
              <a:t>network</a:t>
            </a:r>
            <a:r>
              <a:rPr lang="en-US" dirty="0">
                <a:latin typeface="Times New Roman" pitchFamily="18" charset="0"/>
              </a:rPr>
              <a:t> where the last link is wireless. The </a:t>
            </a:r>
            <a:r>
              <a:rPr lang="en-US" b="1" dirty="0">
                <a:latin typeface="Times New Roman" pitchFamily="18" charset="0"/>
              </a:rPr>
              <a:t>network</a:t>
            </a:r>
            <a:r>
              <a:rPr lang="en-US" dirty="0">
                <a:latin typeface="Times New Roman" pitchFamily="18" charset="0"/>
              </a:rPr>
              <a:t> is distributed over land areas called cells, each served by at least one fixed-location transceiver, known as a </a:t>
            </a:r>
            <a:r>
              <a:rPr lang="en-US" b="1" dirty="0">
                <a:latin typeface="Times New Roman" pitchFamily="18" charset="0"/>
              </a:rPr>
              <a:t>cell</a:t>
            </a:r>
            <a:r>
              <a:rPr lang="en-US" dirty="0">
                <a:latin typeface="Times New Roman" pitchFamily="18" charset="0"/>
              </a:rPr>
              <a:t> site or base station. If a Wi-Fi </a:t>
            </a:r>
            <a:r>
              <a:rPr lang="en-US" b="1" dirty="0">
                <a:latin typeface="Times New Roman" pitchFamily="18" charset="0"/>
              </a:rPr>
              <a:t>network</a:t>
            </a:r>
            <a:r>
              <a:rPr lang="en-US" dirty="0">
                <a:latin typeface="Times New Roman" pitchFamily="18" charset="0"/>
              </a:rPr>
              <a:t> is unavailable, you can use a </a:t>
            </a:r>
            <a:r>
              <a:rPr lang="en-US" b="1" dirty="0">
                <a:latin typeface="Times New Roman" pitchFamily="18" charset="0"/>
              </a:rPr>
              <a:t>cellular</a:t>
            </a:r>
            <a:r>
              <a:rPr lang="en-US" dirty="0">
                <a:latin typeface="Times New Roman" pitchFamily="18" charset="0"/>
              </a:rPr>
              <a:t> data </a:t>
            </a:r>
            <a:r>
              <a:rPr lang="en-US" b="1" dirty="0">
                <a:latin typeface="Times New Roman" pitchFamily="18" charset="0"/>
              </a:rPr>
              <a:t>network</a:t>
            </a:r>
            <a:r>
              <a:rPr lang="en-US" dirty="0">
                <a:latin typeface="Times New Roman" pitchFamily="18" charset="0"/>
              </a:rPr>
              <a:t> to connect to the Internet on your iPhone and iPad.</a:t>
            </a:r>
          </a:p>
          <a:p>
            <a:r>
              <a:rPr lang="en-US" b="1" dirty="0">
                <a:latin typeface="Times New Roman" pitchFamily="18" charset="0"/>
              </a:rPr>
              <a:t>DSL</a:t>
            </a:r>
            <a:r>
              <a:rPr lang="en-US" dirty="0">
                <a:latin typeface="Times New Roman" pitchFamily="18" charset="0"/>
              </a:rPr>
              <a:t> (Digital Subscriber Line) is a technology for bringing high- bandwidth information to homes and small businesses over ordinary copper telephone lines</a:t>
            </a:r>
            <a:endParaRPr lang="en-US" dirty="0"/>
          </a:p>
        </p:txBody>
      </p:sp>
    </p:spTree>
    <p:extLst>
      <p:ext uri="{BB962C8B-B14F-4D97-AF65-F5344CB8AC3E}">
        <p14:creationId xmlns:p14="http://schemas.microsoft.com/office/powerpoint/2010/main" val="3725938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51</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3499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52</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8724900" cy="1143000"/>
          </a:xfrm>
        </p:spPr>
        <p:txBody>
          <a:bodyPr/>
          <a:lstStyle/>
          <a:p>
            <a:r>
              <a:rPr lang="en-US" dirty="0">
                <a:latin typeface="Gill Sans MT" panose="020B0502020104020203" pitchFamily="34" charset="0"/>
              </a:rPr>
              <a:t>Grading Policy</a:t>
            </a:r>
          </a:p>
        </p:txBody>
      </p:sp>
      <p:sp>
        <p:nvSpPr>
          <p:cNvPr id="3" name="Content Placeholder 2"/>
          <p:cNvSpPr>
            <a:spLocks noGrp="1"/>
          </p:cNvSpPr>
          <p:nvPr>
            <p:ph idx="1"/>
          </p:nvPr>
        </p:nvSpPr>
        <p:spPr>
          <a:xfrm>
            <a:off x="1143000" y="1798637"/>
            <a:ext cx="10972800" cy="4525963"/>
          </a:xfrm>
        </p:spPr>
        <p:txBody>
          <a:bodyPr/>
          <a:lstStyle/>
          <a:p>
            <a:r>
              <a:rPr lang="en-US" sz="2800" dirty="0">
                <a:latin typeface="Gill Sans MT" panose="020B0502020104020203" pitchFamily="34" charset="0"/>
              </a:rPr>
              <a:t>Attendance				=10%</a:t>
            </a:r>
          </a:p>
          <a:p>
            <a:r>
              <a:rPr lang="en-US" sz="2800" dirty="0">
                <a:latin typeface="Gill Sans MT" panose="020B0502020104020203" pitchFamily="34" charset="0"/>
              </a:rPr>
              <a:t>Exercise test				=10%</a:t>
            </a:r>
          </a:p>
          <a:p>
            <a:pPr lvl="1"/>
            <a:r>
              <a:rPr lang="en-US" sz="2400" dirty="0">
                <a:latin typeface="Gill Sans MT" panose="020B0502020104020203" pitchFamily="34" charset="0"/>
              </a:rPr>
              <a:t>Instant test</a:t>
            </a:r>
          </a:p>
          <a:p>
            <a:pPr lvl="1"/>
            <a:r>
              <a:rPr lang="en-US" sz="2400" dirty="0">
                <a:latin typeface="Gill Sans MT" panose="020B0502020104020203" pitchFamily="34" charset="0"/>
              </a:rPr>
              <a:t>Assignment</a:t>
            </a:r>
          </a:p>
          <a:p>
            <a:pPr lvl="1"/>
            <a:r>
              <a:rPr lang="en-US" sz="2400" dirty="0">
                <a:latin typeface="Gill Sans MT" panose="020B0502020104020203" pitchFamily="34" charset="0"/>
              </a:rPr>
              <a:t>Presentation</a:t>
            </a:r>
          </a:p>
          <a:p>
            <a:r>
              <a:rPr lang="en-US" sz="2800" dirty="0">
                <a:latin typeface="Gill Sans MT" panose="020B0502020104020203" pitchFamily="34" charset="0"/>
              </a:rPr>
              <a:t>Class Test (Average of two)	          =20%</a:t>
            </a:r>
          </a:p>
          <a:p>
            <a:r>
              <a:rPr lang="en-US" sz="2800" dirty="0">
                <a:latin typeface="Gill Sans MT" panose="020B0502020104020203" pitchFamily="34" charset="0"/>
              </a:rPr>
              <a:t>Final Examination			=60%</a:t>
            </a:r>
          </a:p>
          <a:p>
            <a:pPr>
              <a:buNone/>
            </a:pPr>
            <a:r>
              <a:rPr lang="en-US" sz="2800" dirty="0">
                <a:latin typeface="Gill Sans MT" panose="020B0502020104020203" pitchFamily="34" charset="0"/>
              </a:rPr>
              <a:t>================================</a:t>
            </a:r>
          </a:p>
          <a:p>
            <a:pPr>
              <a:buNone/>
            </a:pPr>
            <a:r>
              <a:rPr lang="en-US" sz="2800" dirty="0">
                <a:latin typeface="Gill Sans MT" panose="020B0502020104020203" pitchFamily="34" charset="0"/>
              </a:rPr>
              <a:t>							=100%</a:t>
            </a:r>
          </a:p>
        </p:txBody>
      </p:sp>
    </p:spTree>
    <p:extLst>
      <p:ext uri="{BB962C8B-B14F-4D97-AF65-F5344CB8AC3E}">
        <p14:creationId xmlns:p14="http://schemas.microsoft.com/office/powerpoint/2010/main" val="111901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33400"/>
            <a:ext cx="7353300" cy="1143000"/>
          </a:xfrm>
        </p:spPr>
        <p:txBody>
          <a:bodyPr/>
          <a:lstStyle/>
          <a:p>
            <a:r>
              <a:rPr lang="en-US" dirty="0"/>
              <a:t>Exam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8251584"/>
              </p:ext>
            </p:extLst>
          </p:nvPr>
        </p:nvGraphicFramePr>
        <p:xfrm>
          <a:off x="2438400" y="2301240"/>
          <a:ext cx="7181850" cy="1737360"/>
        </p:xfrm>
        <a:graphic>
          <a:graphicData uri="http://schemas.openxmlformats.org/drawingml/2006/table">
            <a:tbl>
              <a:tblPr firstRow="1" bandRow="1">
                <a:tableStyleId>{7DF18680-E054-41AD-8BC1-D1AEF772440D}</a:tableStyleId>
              </a:tblPr>
              <a:tblGrid>
                <a:gridCol w="306705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0650">
                <a:tc>
                  <a:txBody>
                    <a:bodyPr/>
                    <a:lstStyle/>
                    <a:p>
                      <a:r>
                        <a:rPr lang="en-US" dirty="0">
                          <a:solidFill>
                            <a:schemeClr val="tx1"/>
                          </a:solidFill>
                          <a:latin typeface="Gill Sans MT" panose="020B0502020104020203" pitchFamily="34" charset="0"/>
                        </a:rPr>
                        <a:t>Tutorial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Date and Time</a:t>
                      </a:r>
                    </a:p>
                    <a:p>
                      <a:endParaRPr lang="en-US" dirty="0">
                        <a:solidFill>
                          <a:schemeClr val="tx1"/>
                        </a:solidFill>
                        <a:latin typeface="Gill Sans MT" panose="020B0502020104020203" pitchFamily="34" charset="0"/>
                      </a:endParaRPr>
                    </a:p>
                  </a:txBody>
                  <a:tcPr/>
                </a:tc>
                <a:extLst>
                  <a:ext uri="{0D108BD9-81ED-4DB2-BD59-A6C34878D82A}">
                    <a16:rowId xmlns:a16="http://schemas.microsoft.com/office/drawing/2014/main" val="10000"/>
                  </a:ext>
                </a:extLst>
              </a:tr>
              <a:tr h="291800">
                <a:tc>
                  <a:txBody>
                    <a:bodyPr/>
                    <a:lstStyle/>
                    <a:p>
                      <a:r>
                        <a:rPr lang="en-US" dirty="0">
                          <a:solidFill>
                            <a:schemeClr val="tx1"/>
                          </a:solidFill>
                          <a:latin typeface="Gill Sans MT" panose="020B0502020104020203" pitchFamily="34" charset="0"/>
                        </a:rPr>
                        <a:t>Tutorial-01</a:t>
                      </a:r>
                    </a:p>
                  </a:txBody>
                  <a:tcPr/>
                </a:tc>
                <a:tc>
                  <a:txBody>
                    <a:bodyPr/>
                    <a:lstStyle/>
                    <a:p>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3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val="10001"/>
                  </a:ext>
                </a:extLst>
              </a:tr>
              <a:tr h="29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6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val="10002"/>
                  </a:ext>
                </a:extLst>
              </a:tr>
              <a:tr h="291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Gill Sans MT" panose="020B0502020104020203" pitchFamily="34" charset="0"/>
                        </a:rPr>
                        <a:t>After </a:t>
                      </a:r>
                      <a:r>
                        <a:rPr lang="en-US" smtClean="0">
                          <a:solidFill>
                            <a:schemeClr val="tx1"/>
                          </a:solidFill>
                          <a:latin typeface="Gill Sans MT" panose="020B0502020104020203" pitchFamily="34" charset="0"/>
                        </a:rPr>
                        <a:t>9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038600" y="5410201"/>
            <a:ext cx="4800600" cy="369332"/>
          </a:xfrm>
          <a:prstGeom prst="rect">
            <a:avLst/>
          </a:prstGeom>
          <a:noFill/>
        </p:spPr>
        <p:txBody>
          <a:bodyPr wrap="square" rtlCol="0">
            <a:spAutoFit/>
          </a:bodyPr>
          <a:lstStyle/>
          <a:p>
            <a:r>
              <a:rPr lang="en-US" b="1" dirty="0">
                <a:solidFill>
                  <a:schemeClr val="accent5">
                    <a:lumMod val="50000"/>
                  </a:schemeClr>
                </a:solidFill>
                <a:latin typeface="Gill Sans MT" panose="020B0502020104020203" pitchFamily="34" charset="0"/>
              </a:rPr>
              <a:t>NB: Schedule may change</a:t>
            </a:r>
          </a:p>
        </p:txBody>
      </p:sp>
    </p:spTree>
    <p:extLst>
      <p:ext uri="{BB962C8B-B14F-4D97-AF65-F5344CB8AC3E}">
        <p14:creationId xmlns:p14="http://schemas.microsoft.com/office/powerpoint/2010/main" val="3067118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Outline</a:t>
            </a:r>
          </a:p>
        </p:txBody>
      </p:sp>
      <p:sp>
        <p:nvSpPr>
          <p:cNvPr id="3" name="Content Placeholder 2"/>
          <p:cNvSpPr>
            <a:spLocks noGrp="1"/>
          </p:cNvSpPr>
          <p:nvPr>
            <p:ph idx="1"/>
          </p:nvPr>
        </p:nvSpPr>
        <p:spPr/>
        <p:txBody>
          <a:bodyPr>
            <a:normAutofit/>
          </a:bodyPr>
          <a:lstStyle/>
          <a:p>
            <a:r>
              <a:rPr lang="en-US" sz="2800" b="1" dirty="0"/>
              <a:t>Introduction</a:t>
            </a:r>
          </a:p>
          <a:p>
            <a:pPr lvl="1"/>
            <a:r>
              <a:rPr lang="en-US" sz="2400" dirty="0"/>
              <a:t>Wireless networking, </a:t>
            </a:r>
          </a:p>
          <a:p>
            <a:pPr lvl="1"/>
            <a:r>
              <a:rPr lang="en-US" sz="2400" dirty="0"/>
              <a:t>Limitations of wireless networks</a:t>
            </a:r>
          </a:p>
          <a:p>
            <a:pPr lvl="1"/>
            <a:r>
              <a:rPr lang="en-US" sz="2400" dirty="0"/>
              <a:t>Some open research topics </a:t>
            </a:r>
            <a:endParaRPr lang="en-US" sz="2400" dirty="0" smtClean="0"/>
          </a:p>
          <a:p>
            <a:pPr lvl="1"/>
            <a:r>
              <a:rPr lang="en-US" sz="2400" dirty="0"/>
              <a:t>Wireless Network Classification</a:t>
            </a:r>
            <a:endParaRPr lang="en-US" sz="2400" dirty="0" smtClean="0"/>
          </a:p>
          <a:p>
            <a:r>
              <a:rPr lang="en-US" sz="2800" dirty="0"/>
              <a:t>Wireless Networking</a:t>
            </a:r>
          </a:p>
          <a:p>
            <a:pPr lvl="1"/>
            <a:r>
              <a:rPr lang="en-US" sz="2400" dirty="0"/>
              <a:t>Wireless LAN Technologies</a:t>
            </a:r>
          </a:p>
          <a:p>
            <a:pPr lvl="1"/>
            <a:endParaRPr lang="en-US" sz="2400"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225" y="609600"/>
            <a:ext cx="7772400" cy="1143000"/>
          </a:xfrm>
        </p:spPr>
        <p:txBody>
          <a:bodyPr>
            <a:normAutofit/>
          </a:bodyPr>
          <a:lstStyle/>
          <a:p>
            <a:pPr lvl="1"/>
            <a:r>
              <a:rPr lang="en-US" sz="4000" b="1" dirty="0">
                <a:latin typeface="Gill Sans MT" panose="020B0502020104020203" pitchFamily="34" charset="0"/>
              </a:rPr>
              <a:t>Wireless Network </a:t>
            </a:r>
          </a:p>
        </p:txBody>
      </p:sp>
      <p:sp>
        <p:nvSpPr>
          <p:cNvPr id="3" name="Content Placeholder 2"/>
          <p:cNvSpPr>
            <a:spLocks noGrp="1"/>
          </p:cNvSpPr>
          <p:nvPr>
            <p:ph idx="1"/>
          </p:nvPr>
        </p:nvSpPr>
        <p:spPr>
          <a:xfrm>
            <a:off x="1219200" y="2286000"/>
            <a:ext cx="9144001" cy="2819400"/>
          </a:xfrm>
        </p:spPr>
        <p:txBody>
          <a:bodyPr>
            <a:noAutofit/>
          </a:bodyPr>
          <a:lstStyle/>
          <a:p>
            <a:pPr algn="just"/>
            <a:r>
              <a:rPr lang="en-US" dirty="0"/>
              <a:t>Wireless networks are networks that use radio waves to connect devices , without the necessity of using cables of any kind. </a:t>
            </a:r>
          </a:p>
          <a:p>
            <a:pPr algn="just"/>
            <a:r>
              <a:rPr lang="en-US" dirty="0"/>
              <a:t>The basis of wireless systems are radio waves, an implementation that takes place at the physical level of network structure.</a:t>
            </a:r>
          </a:p>
          <a:p>
            <a:pPr algn="just"/>
            <a:r>
              <a:rPr lang="en-US" dirty="0"/>
              <a:t>Radio frequency (RF) is any of the electromagnetic wave frequencies that lie in the range extending from around 3 kHz to 300 </a:t>
            </a:r>
            <a:r>
              <a:rPr lang="en-US" dirty="0" smtClean="0"/>
              <a:t>GHz</a:t>
            </a:r>
          </a:p>
          <a:p>
            <a:pPr algn="just"/>
            <a:r>
              <a:rPr lang="en-US" dirty="0" smtClean="0"/>
              <a:t>In </a:t>
            </a:r>
            <a:r>
              <a:rPr lang="en-US" dirty="0"/>
              <a:t>radio and electronics, an antenna is an electrical device which converts electric power into radio waves, and vice versa. </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a:t>
            </a:fld>
            <a:endParaRPr lang="en-US"/>
          </a:p>
        </p:txBody>
      </p:sp>
      <p:sp>
        <p:nvSpPr>
          <p:cNvPr id="5" name="Rectangle 4"/>
          <p:cNvSpPr/>
          <p:nvPr/>
        </p:nvSpPr>
        <p:spPr>
          <a:xfrm>
            <a:off x="228600" y="6019800"/>
            <a:ext cx="11658600" cy="369332"/>
          </a:xfrm>
          <a:prstGeom prst="rect">
            <a:avLst/>
          </a:prstGeom>
        </p:spPr>
        <p:txBody>
          <a:bodyPr wrap="square">
            <a:spAutoFit/>
          </a:bodyPr>
          <a:lstStyle/>
          <a:p>
            <a:r>
              <a:rPr lang="en-US" dirty="0">
                <a:latin typeface="Gill Sans MT" panose="020B0502020104020203" pitchFamily="34" charset="0"/>
              </a:rPr>
              <a:t>Wireless networks use radio waves to connect devices such as laptops to the Internet, the business network </a:t>
            </a:r>
            <a:r>
              <a:rPr lang="en-US" dirty="0" smtClean="0">
                <a:latin typeface="Gill Sans MT" panose="020B0502020104020203" pitchFamily="34" charset="0"/>
              </a:rPr>
              <a:t>&amp; </a:t>
            </a:r>
            <a:r>
              <a:rPr lang="en-US" dirty="0">
                <a:latin typeface="Gill Sans MT" panose="020B0502020104020203" pitchFamily="34" charset="0"/>
              </a:rPr>
              <a:t>applications. </a:t>
            </a:r>
            <a:endParaRPr lang="en-US" dirty="0"/>
          </a:p>
        </p:txBody>
      </p:sp>
    </p:spTree>
    <p:extLst>
      <p:ext uri="{BB962C8B-B14F-4D97-AF65-F5344CB8AC3E}">
        <p14:creationId xmlns:p14="http://schemas.microsoft.com/office/powerpoint/2010/main" val="2550814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10681</TotalTime>
  <Words>4554</Words>
  <Application>Microsoft Office PowerPoint</Application>
  <PresentationFormat>Widescreen</PresentationFormat>
  <Paragraphs>432</Paragraphs>
  <Slides>52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PGothic</vt:lpstr>
      <vt:lpstr>MS PGothic</vt:lpstr>
      <vt:lpstr>Arial</vt:lpstr>
      <vt:lpstr>Calibri</vt:lpstr>
      <vt:lpstr>Gill Sans MT</vt:lpstr>
      <vt:lpstr>Times New Roman</vt:lpstr>
      <vt:lpstr>Wingdings</vt:lpstr>
      <vt:lpstr>Custom Design</vt:lpstr>
      <vt:lpstr>PowerPoint Presentation</vt:lpstr>
      <vt:lpstr>Lecture 01and 02 Introduction to Wireless Network</vt:lpstr>
      <vt:lpstr>Contents</vt:lpstr>
      <vt:lpstr>Text Book  Wireless Communications and Networking Vijay K. Garg</vt:lpstr>
      <vt:lpstr>Schedule</vt:lpstr>
      <vt:lpstr>Grading Policy</vt:lpstr>
      <vt:lpstr>Exam schedule</vt:lpstr>
      <vt:lpstr>Outline</vt:lpstr>
      <vt:lpstr>Wireless Network </vt:lpstr>
      <vt:lpstr>Wireless Network </vt:lpstr>
      <vt:lpstr>Wireless Network </vt:lpstr>
      <vt:lpstr>Devices commonly used for wireless networking</vt:lpstr>
      <vt:lpstr>Devices commonly used for wireless networking</vt:lpstr>
      <vt:lpstr>Why Wireless?</vt:lpstr>
      <vt:lpstr>Limitations of Wireless Networks</vt:lpstr>
      <vt:lpstr>Challenges of mobility</vt:lpstr>
      <vt:lpstr>Some open research topics </vt:lpstr>
      <vt:lpstr>Some open research topics </vt:lpstr>
      <vt:lpstr>Wireless Challenges that comes up when working with wireless equipment</vt:lpstr>
      <vt:lpstr>Wireless Challenges? </vt:lpstr>
      <vt:lpstr>Wireless network taxonomy/ classification</vt:lpstr>
      <vt:lpstr>Wireless Network Classification</vt:lpstr>
      <vt:lpstr>Wireless Network Classification</vt:lpstr>
      <vt:lpstr>Wireless Network Classification</vt:lpstr>
      <vt:lpstr>Wireless Personal-Area Networks (WPAN)</vt:lpstr>
      <vt:lpstr>Bluetooth</vt:lpstr>
      <vt:lpstr>Bluetooth</vt:lpstr>
      <vt:lpstr>Bluetooth</vt:lpstr>
      <vt:lpstr>IrDA</vt:lpstr>
      <vt:lpstr>Zigbee</vt:lpstr>
      <vt:lpstr>UWB</vt:lpstr>
      <vt:lpstr>Wireless Local-Area Network (WLAN)</vt:lpstr>
      <vt:lpstr>Wireless Local-Area Network (WLAN)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Metropolitan-Area Network (WMAN) </vt:lpstr>
      <vt:lpstr>Wireless Metropolitan-Area Network (WMAN) </vt:lpstr>
      <vt:lpstr>PowerPoint Presentation</vt:lpstr>
      <vt:lpstr>PowerPoint Presentation</vt:lpstr>
      <vt:lpstr>Wireless Wide-Area Network (WWAN) </vt:lpstr>
      <vt:lpstr>Wireless Wide-Area Network (WWAN) </vt:lpstr>
      <vt:lpstr>Wireless Wide-Area Network (WWAN) </vt:lpstr>
      <vt:lpstr>Wireless Wide-Area Network (WWAN)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User</cp:lastModifiedBy>
  <cp:revision>1306</cp:revision>
  <cp:lastPrinted>2015-09-22T10:17:55Z</cp:lastPrinted>
  <dcterms:created xsi:type="dcterms:W3CDTF">2014-11-02T19:18:20Z</dcterms:created>
  <dcterms:modified xsi:type="dcterms:W3CDTF">2023-08-26T15:52:05Z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