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  <p:sldMasterId id="2147483650" r:id="rId3"/>
    <p:sldMasterId id="2147483649" r:id="rId4"/>
  </p:sldMasterIdLst>
  <p:notesMasterIdLst>
    <p:notesMasterId r:id="rId31"/>
  </p:notesMasterIdLst>
  <p:handoutMasterIdLst>
    <p:handoutMasterId r:id="rId32"/>
  </p:handoutMasterIdLst>
  <p:sldIdLst>
    <p:sldId id="543" r:id="rId5"/>
    <p:sldId id="524" r:id="rId6"/>
    <p:sldId id="555" r:id="rId7"/>
    <p:sldId id="527" r:id="rId8"/>
    <p:sldId id="559" r:id="rId9"/>
    <p:sldId id="544" r:id="rId10"/>
    <p:sldId id="558" r:id="rId11"/>
    <p:sldId id="528" r:id="rId12"/>
    <p:sldId id="546" r:id="rId13"/>
    <p:sldId id="529" r:id="rId14"/>
    <p:sldId id="530" r:id="rId15"/>
    <p:sldId id="531" r:id="rId16"/>
    <p:sldId id="532" r:id="rId17"/>
    <p:sldId id="556" r:id="rId18"/>
    <p:sldId id="552" r:id="rId19"/>
    <p:sldId id="547" r:id="rId20"/>
    <p:sldId id="533" r:id="rId21"/>
    <p:sldId id="534" r:id="rId22"/>
    <p:sldId id="535" r:id="rId23"/>
    <p:sldId id="548" r:id="rId24"/>
    <p:sldId id="537" r:id="rId25"/>
    <p:sldId id="539" r:id="rId26"/>
    <p:sldId id="540" r:id="rId27"/>
    <p:sldId id="541" r:id="rId28"/>
    <p:sldId id="538" r:id="rId29"/>
    <p:sldId id="542" r:id="rId3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3300"/>
    <a:srgbClr val="2A8487"/>
    <a:srgbClr val="1C5A61"/>
    <a:srgbClr val="0C6D9C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910" autoAdjust="0"/>
  </p:normalViewPr>
  <p:slideViewPr>
    <p:cSldViewPr>
      <p:cViewPr varScale="1">
        <p:scale>
          <a:sx n="55" d="100"/>
          <a:sy n="55" d="100"/>
        </p:scale>
        <p:origin x="1176" y="4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14" tIns="48409" rIns="96814" bIns="48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73" tIns="45781" rIns="91573" bIns="45781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971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86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8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795A9-3B41-4BE2-BC0F-536FD5F4D9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35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25A68-0A55-4530-BBFF-31B96EF60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56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E3E67-D976-45F2-95DB-E7A1A803F0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80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E3168-0615-474F-B96D-868E502288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47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DE3E1-1641-4430-99B4-C93B48743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017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725DE-011F-43C2-9AA1-FC4E5761C0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54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41DC2-0C76-4BB5-B3A7-AED543E83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2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D2832-5EFD-4718-816B-47DA45C2D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2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136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027C-1BC9-46AF-AD99-5BBC18BA5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179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DD663-02E3-4F26-A24C-94117D81A9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51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B5861-97CA-47B0-9CDE-99F7DBE91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880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0830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7663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514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 marL="457200" indent="-4572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153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3353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994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23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3331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6239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472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9341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904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0940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21679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06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3011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0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981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07007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2684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0079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3831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92100" indent="-2921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6434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>
            <a:lvl1pPr marL="292100" indent="-2921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147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89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536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3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8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dirty="0" smtClean="0"/>
              <a:t>2/08/2021</a:t>
            </a:r>
            <a:r>
              <a:rPr lang="en-US" altLang="en-US" dirty="0"/>
              <a:t>		      Introduction to Data Mining, 2</a:t>
            </a:r>
            <a:r>
              <a:rPr lang="en-US" altLang="en-US" baseline="30000" dirty="0"/>
              <a:t>nd</a:t>
            </a:r>
            <a:r>
              <a:rPr lang="en-US" altLang="en-US" dirty="0"/>
              <a:t> Edition 			              </a:t>
            </a:r>
            <a:fld id="{70796CB9-48A6-4F46-B2DF-D224D7212798}" type="slidenum">
              <a:rPr lang="en-US" alt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2052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2056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057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13357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335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1133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 New Roman" panose="02020603050405020304" pitchFamily="18" charset="0"/>
              </a:defRPr>
            </a:lvl1pPr>
          </a:lstStyle>
          <a:p>
            <a:fld id="{6BA5FE14-EE4A-4F30-AF7B-A4F087ED91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434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4344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345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14341" name="Group 19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4342" name="Rectangle 20"/>
            <p:cNvSpPr>
              <a:spLocks noChangeArrowheads="1"/>
            </p:cNvSpPr>
            <p:nvPr userDrawn="1"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343" name="Rectangle 21"/>
            <p:cNvSpPr>
              <a:spLocks noChangeArrowheads="1"/>
            </p:cNvSpPr>
            <p:nvPr userDrawn="1"/>
          </p:nvSpPr>
          <p:spPr bwMode="auto">
            <a:xfrm>
              <a:off x="288" y="3453"/>
              <a:ext cx="52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 b="0"/>
                <a:t>© Tan,Steinbach, Kumar 	    	Introduction to Data Mining        		      02/26/2006               </a:t>
              </a:r>
              <a:fld id="{C013E0B9-DE7F-43DD-87A4-668E8C547D42}" type="slidenum">
                <a:rPr lang="en-US" altLang="en-US" sz="1200" b="0" smtClean="0"/>
                <a:pPr>
                  <a:defRPr/>
                </a:pPr>
                <a:t>‹#›</a:t>
              </a:fld>
              <a:r>
                <a:rPr lang="en-US" altLang="en-US" sz="1200" b="0"/>
                <a:t> </a:t>
              </a: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5364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5368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5369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15365" name="Group 19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5366" name="Rectangle 20"/>
            <p:cNvSpPr>
              <a:spLocks noChangeArrowheads="1"/>
            </p:cNvSpPr>
            <p:nvPr userDrawn="1"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5367" name="Rectangle 21"/>
            <p:cNvSpPr>
              <a:spLocks noChangeArrowheads="1"/>
            </p:cNvSpPr>
            <p:nvPr userDrawn="1"/>
          </p:nvSpPr>
          <p:spPr bwMode="auto">
            <a:xfrm>
              <a:off x="288" y="3453"/>
              <a:ext cx="52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 b="0"/>
                <a:t>© Tan,Steinbach, Kumar 	    	Introduction to Data Mining        		      02/26/2006               </a:t>
              </a:r>
              <a:fld id="{5F450A06-25A0-44A7-95AC-B155A1AFB3D2}" type="slidenum">
                <a:rPr lang="en-US" altLang="en-US" sz="1200" b="0" smtClean="0"/>
                <a:pPr>
                  <a:defRPr/>
                </a:pPr>
                <a:t>‹#›</a:t>
              </a:fld>
              <a:r>
                <a:rPr lang="en-US" altLang="en-US" sz="1200" b="0"/>
                <a:t> </a:t>
              </a: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381000" y="1857375"/>
            <a:ext cx="822960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 dirty="0"/>
              <a:t>Bayesian Classifiers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sz="3200" b="0" dirty="0">
                <a:solidFill>
                  <a:srgbClr val="000000"/>
                </a:solidFill>
              </a:rPr>
              <a:t>Introduction to Data Mining, 2</a:t>
            </a:r>
            <a:r>
              <a:rPr lang="en-US" altLang="en-US" sz="3200" b="0" baseline="30000" dirty="0">
                <a:solidFill>
                  <a:srgbClr val="000000"/>
                </a:solidFill>
              </a:rPr>
              <a:t>nd</a:t>
            </a:r>
            <a:r>
              <a:rPr lang="en-US" altLang="en-US" sz="3200" b="0" dirty="0">
                <a:solidFill>
                  <a:srgbClr val="000000"/>
                </a:solidFill>
              </a:rPr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sz="3200" b="0" dirty="0">
                <a:solidFill>
                  <a:srgbClr val="000000"/>
                </a:solidFill>
              </a:rPr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sz="3200" b="0" dirty="0">
                <a:solidFill>
                  <a:srgbClr val="000000"/>
                </a:solidFill>
              </a:rPr>
              <a:t>Tan, Steinbach, </a:t>
            </a:r>
            <a:r>
              <a:rPr lang="en-US" altLang="en-US" sz="3200" b="0" dirty="0" err="1">
                <a:solidFill>
                  <a:srgbClr val="000000"/>
                </a:solidFill>
              </a:rPr>
              <a:t>Karpatne</a:t>
            </a:r>
            <a:r>
              <a:rPr lang="en-US" altLang="en-US" sz="3200" b="0" dirty="0">
                <a:solidFill>
                  <a:srgbClr val="000000"/>
                </a:solidFill>
              </a:rPr>
              <a:t>, Kumar</a:t>
            </a:r>
            <a:endParaRPr lang="en-US" altLang="en-US" sz="1600" b="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18434" name="Group 6"/>
          <p:cNvGrpSpPr>
            <a:grpSpLocks/>
          </p:cNvGrpSpPr>
          <p:nvPr/>
        </p:nvGrpSpPr>
        <p:grpSpPr bwMode="auto">
          <a:xfrm>
            <a:off x="304800" y="1143000"/>
            <a:ext cx="8534400" cy="152400"/>
            <a:chOff x="264" y="788"/>
            <a:chExt cx="5232" cy="124"/>
          </a:xfrm>
        </p:grpSpPr>
        <p:sp>
          <p:nvSpPr>
            <p:cNvPr id="18436" name="Rectangle 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8437" name="Rectangle 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5124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Data Mining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Classification: Alternative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68675" y="3275112"/>
                <a:ext cx="4066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675" y="3275112"/>
                <a:ext cx="40665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990600"/>
            <a:ext cx="48768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 P(y) = </a:t>
            </a:r>
            <a:r>
              <a:rPr lang="en-US" sz="1800" dirty="0">
                <a:cs typeface="+mn-cs"/>
              </a:rPr>
              <a:t>fraction of instances of class y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e.g.,  P(No) = 7/10, </a:t>
            </a:r>
            <a:br>
              <a:rPr lang="en-US" sz="2000" dirty="0"/>
            </a:br>
            <a:r>
              <a:rPr lang="en-US" sz="2000" dirty="0"/>
              <a:t>	        P(Yes) = 3/10</a:t>
            </a: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For categorical attributes:</a:t>
            </a:r>
            <a:br>
              <a:rPr lang="en-US" dirty="0">
                <a:cs typeface="+mn-cs"/>
              </a:rPr>
            </a:br>
            <a:r>
              <a:rPr lang="en-US" sz="900" dirty="0">
                <a:cs typeface="+mn-cs"/>
              </a:rPr>
              <a:t>  </a:t>
            </a:r>
            <a:br>
              <a:rPr lang="en-US" sz="900" dirty="0">
                <a:cs typeface="+mn-cs"/>
              </a:rPr>
            </a:br>
            <a:r>
              <a:rPr lang="en-US" dirty="0">
                <a:cs typeface="+mn-cs"/>
              </a:rPr>
              <a:t>     P(X</a:t>
            </a:r>
            <a:r>
              <a:rPr lang="en-US" baseline="-25000" dirty="0">
                <a:cs typeface="+mn-cs"/>
              </a:rPr>
              <a:t>i</a:t>
            </a:r>
            <a:r>
              <a:rPr lang="en-US" dirty="0">
                <a:cs typeface="+mn-cs"/>
              </a:rPr>
              <a:t> =c| y) = n</a:t>
            </a:r>
            <a:r>
              <a:rPr lang="en-US" baseline="-25000" dirty="0">
                <a:cs typeface="+mn-cs"/>
              </a:rPr>
              <a:t>c</a:t>
            </a:r>
            <a:r>
              <a:rPr lang="en-US" dirty="0">
                <a:cs typeface="+mn-cs"/>
              </a:rPr>
              <a:t>/ n</a:t>
            </a:r>
            <a:r>
              <a:rPr lang="en-US" baseline="-25000" dirty="0">
                <a:cs typeface="+mn-cs"/>
              </a:rPr>
              <a:t>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/>
              <a:t>where |X</a:t>
            </a:r>
            <a:r>
              <a:rPr lang="en-US" sz="2400" baseline="-25000" dirty="0"/>
              <a:t>i</a:t>
            </a:r>
            <a:r>
              <a:rPr lang="en-US" sz="2400" dirty="0"/>
              <a:t> =c| is number of instances having attribute value X</a:t>
            </a:r>
            <a:r>
              <a:rPr lang="en-US" sz="2400" baseline="-25000" dirty="0"/>
              <a:t>i</a:t>
            </a:r>
            <a:r>
              <a:rPr lang="en-US" sz="2400" dirty="0"/>
              <a:t> =c and belonging to class y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/>
              <a:t>Examples:</a:t>
            </a:r>
            <a:br>
              <a:rPr lang="en-US" sz="2400" dirty="0"/>
            </a:b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/>
              <a:t>	P(Status=</a:t>
            </a:r>
            <a:r>
              <a:rPr lang="en-US" sz="2000" dirty="0" err="1"/>
              <a:t>Married|No</a:t>
            </a:r>
            <a:r>
              <a:rPr lang="en-US" sz="2000" dirty="0"/>
              <a:t>) = 4/7</a:t>
            </a:r>
            <a:r>
              <a:rPr lang="en-US" sz="2000" baseline="-25000" dirty="0"/>
              <a:t/>
            </a:r>
            <a:br>
              <a:rPr lang="en-US" sz="2000" baseline="-25000" dirty="0"/>
            </a:br>
            <a:r>
              <a:rPr lang="en-US" sz="2000" dirty="0"/>
              <a:t>P(Refund=</a:t>
            </a:r>
            <a:r>
              <a:rPr lang="en-US" sz="2000" dirty="0" err="1"/>
              <a:t>Yes|Yes</a:t>
            </a:r>
            <a:r>
              <a:rPr lang="en-US" sz="2000" dirty="0"/>
              <a:t>)=0</a:t>
            </a:r>
            <a:endParaRPr lang="en-US" sz="2000" baseline="-25000" dirty="0"/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188767"/>
              </p:ext>
            </p:extLst>
          </p:nvPr>
        </p:nvGraphicFramePr>
        <p:xfrm>
          <a:off x="76200" y="15240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76200" y="15240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For continuous attributes: </a:t>
            </a:r>
          </a:p>
          <a:p>
            <a:pPr marL="990600" lvl="1" indent="-533400">
              <a:buFont typeface="Arial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Discretization:</a:t>
            </a:r>
            <a:r>
              <a:rPr lang="en-US" dirty="0"/>
              <a:t> Partition the range into bins: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Replace continuous value with bin value</a:t>
            </a:r>
          </a:p>
          <a:p>
            <a:pPr marL="1752600" lvl="3" indent="-381000">
              <a:defRPr/>
            </a:pPr>
            <a:r>
              <a:rPr lang="en-US" dirty="0">
                <a:latin typeface="Times New Roman" charset="0"/>
              </a:rPr>
              <a:t>Attribute changed from continuous to ordinal</a:t>
            </a:r>
          </a:p>
          <a:p>
            <a:pPr marL="1752600" lvl="3" indent="-381000">
              <a:defRPr/>
            </a:pPr>
            <a:endParaRPr lang="en-US" dirty="0">
              <a:latin typeface="Times New Roman" charset="0"/>
            </a:endParaRPr>
          </a:p>
          <a:p>
            <a:pPr marL="990600" lvl="1" indent="-533400">
              <a:buFont typeface="Arial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Probability density estimation: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Assume attribute follows a normal distribution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Use data to estimate parameters of distribution </a:t>
            </a:r>
            <a:br>
              <a:rPr lang="en-US" dirty="0"/>
            </a:br>
            <a:r>
              <a:rPr lang="en-US" dirty="0"/>
              <a:t>   (e.g., mean and standard deviation)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Once probability distribution is known, use it to estimate the conditional probability P(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|Y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066800"/>
            <a:ext cx="4419600" cy="5181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Normal distribution: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  <a:p>
            <a:pPr lvl="1">
              <a:buFont typeface="Arial" charset="0"/>
              <a:buChar char="–"/>
              <a:defRPr/>
            </a:pPr>
            <a:endParaRPr lang="en-US" sz="1000" dirty="0"/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One for each 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,Y</a:t>
            </a:r>
            <a:r>
              <a:rPr lang="en-US" sz="2400" baseline="-25000" dirty="0" err="1"/>
              <a:t>i</a:t>
            </a:r>
            <a:r>
              <a:rPr lang="en-US" sz="2400" dirty="0"/>
              <a:t>) pair</a:t>
            </a:r>
          </a:p>
          <a:p>
            <a:pPr lvl="1">
              <a:buFont typeface="Arial" charset="0"/>
              <a:buChar char="–"/>
              <a:defRPr/>
            </a:pPr>
            <a:endParaRPr lang="en-US" sz="800" dirty="0"/>
          </a:p>
          <a:p>
            <a:pPr>
              <a:defRPr/>
            </a:pPr>
            <a:r>
              <a:rPr lang="en-US" sz="2400" dirty="0">
                <a:cs typeface="+mn-cs"/>
              </a:rPr>
              <a:t>For (Income, Class=No):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If Class=No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sample mean = 110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sample variance = 2975</a:t>
            </a:r>
          </a:p>
          <a:p>
            <a:pPr lvl="1">
              <a:buFont typeface="Arial" charset="0"/>
              <a:buNone/>
              <a:defRPr/>
            </a:pPr>
            <a:endParaRPr lang="en-US" sz="2400" dirty="0"/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304800" y="1143000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5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5"/>
          <p:cNvGraphicFramePr>
            <a:graphicFrameLocks noChangeAspect="1"/>
          </p:cNvGraphicFramePr>
          <p:nvPr/>
        </p:nvGraphicFramePr>
        <p:xfrm>
          <a:off x="5181600" y="1512888"/>
          <a:ext cx="3352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6" name="Equation" r:id="rId5" imgW="1803400" imgH="584200" progId="Equation.3">
                  <p:embed/>
                </p:oleObj>
              </mc:Choice>
              <mc:Fallback>
                <p:oleObj name="Equation" r:id="rId5" imgW="1803400" imgH="58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12888"/>
                        <a:ext cx="33528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236538" y="5257800"/>
          <a:ext cx="85201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" name="Equation" r:id="rId7" imgW="6350000" imgH="787400" progId="Equation.3">
                  <p:embed/>
                </p:oleObj>
              </mc:Choice>
              <mc:Fallback>
                <p:oleObj name="Equation" r:id="rId7" imgW="63500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5257800"/>
                        <a:ext cx="852011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1143000" y="1357313"/>
          <a:ext cx="73548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3" imgW="2832100" imgH="203200" progId="Equation.3">
                  <p:embed/>
                </p:oleObj>
              </mc:Choice>
              <mc:Fallback>
                <p:oleObj name="Equation" r:id="rId3" imgW="2832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57313"/>
                        <a:ext cx="73548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733800" y="25908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b="0" dirty="0"/>
              <a:t>P(X | No) = P(Refund=No | No)</a:t>
            </a:r>
            <a:br>
              <a:rPr lang="en-US" altLang="en-US" sz="1600" b="0" dirty="0"/>
            </a:br>
            <a:r>
              <a:rPr lang="en-US" altLang="en-US" sz="1600" b="0" dirty="0"/>
              <a:t>		 </a:t>
            </a:r>
            <a:r>
              <a:rPr lang="en-US" altLang="en-US" sz="1600" b="0" dirty="0">
                <a:sym typeface="Symbol" charset="2"/>
              </a:rPr>
              <a:t> P(Divorced | </a:t>
            </a:r>
            <a:r>
              <a:rPr lang="en-US" altLang="en-US" sz="1600" b="0" dirty="0"/>
              <a:t>No)</a:t>
            </a:r>
            <a:br>
              <a:rPr lang="en-US" altLang="en-US" sz="1600" b="0" dirty="0"/>
            </a:br>
            <a:r>
              <a:rPr lang="en-US" altLang="en-US" sz="1600" b="0" dirty="0"/>
              <a:t>		 </a:t>
            </a:r>
            <a:r>
              <a:rPr lang="en-US" altLang="en-US" sz="1600" b="0" dirty="0">
                <a:sym typeface="Symbol" charset="2"/>
              </a:rPr>
              <a:t></a:t>
            </a:r>
            <a:r>
              <a:rPr lang="en-US" altLang="en-US" sz="1600" b="0" dirty="0"/>
              <a:t> P(Income=120K | No)</a:t>
            </a:r>
            <a:br>
              <a:rPr lang="en-US" altLang="en-US" sz="1600" b="0" dirty="0"/>
            </a:br>
            <a:r>
              <a:rPr lang="en-US" altLang="en-US" sz="1600" b="0" dirty="0"/>
              <a:t>	              = 4/7 </a:t>
            </a:r>
            <a:r>
              <a:rPr lang="en-US" altLang="en-US" sz="1600" b="0" dirty="0">
                <a:sym typeface="Symbol" charset="2"/>
              </a:rPr>
              <a:t> 1/7  0.0072 = 0.0006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endParaRPr lang="en-US" altLang="en-US" sz="800" b="0" dirty="0">
              <a:sym typeface="Symbol" charset="2"/>
            </a:endParaRP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b="0" dirty="0"/>
              <a:t>P(X | Yes) = P(Refund=No | Yes)</a:t>
            </a:r>
            <a:br>
              <a:rPr lang="en-US" altLang="en-US" sz="1600" b="0" dirty="0"/>
            </a:br>
            <a:r>
              <a:rPr lang="en-US" altLang="en-US" sz="1600" b="0" dirty="0"/>
              <a:t>   	                  </a:t>
            </a:r>
            <a:r>
              <a:rPr lang="en-US" altLang="en-US" sz="1600" b="0" dirty="0">
                <a:sym typeface="Symbol" charset="2"/>
              </a:rPr>
              <a:t> P(Divorced | </a:t>
            </a:r>
            <a:r>
              <a:rPr lang="en-US" altLang="en-US" sz="1600" b="0" dirty="0"/>
              <a:t>Yes)</a:t>
            </a:r>
            <a:br>
              <a:rPr lang="en-US" altLang="en-US" sz="1600" b="0" dirty="0"/>
            </a:br>
            <a:r>
              <a:rPr lang="en-US" altLang="en-US" sz="1600" b="0" dirty="0"/>
              <a:t>   	                  </a:t>
            </a:r>
            <a:r>
              <a:rPr lang="en-US" altLang="en-US" sz="1600" b="0" dirty="0">
                <a:sym typeface="Symbol" charset="2"/>
              </a:rPr>
              <a:t></a:t>
            </a:r>
            <a:r>
              <a:rPr lang="en-US" altLang="en-US" sz="1600" b="0" dirty="0"/>
              <a:t> P(Income=120K | Yes)</a:t>
            </a:r>
            <a:br>
              <a:rPr lang="en-US" altLang="en-US" sz="1600" b="0" dirty="0"/>
            </a:br>
            <a:r>
              <a:rPr lang="en-US" altLang="en-US" sz="1600" b="0" dirty="0"/>
              <a:t>	               = 1 </a:t>
            </a:r>
            <a:r>
              <a:rPr lang="en-US" altLang="en-US" sz="1600" b="0" dirty="0">
                <a:sym typeface="Symbol" charset="2"/>
              </a:rPr>
              <a:t> 1/3  1.2  10</a:t>
            </a:r>
            <a:r>
              <a:rPr lang="en-US" altLang="en-US" sz="1600" b="0" baseline="30000" dirty="0">
                <a:sym typeface="Symbol" charset="2"/>
              </a:rPr>
              <a:t>-9</a:t>
            </a:r>
            <a:r>
              <a:rPr lang="en-US" altLang="en-US" sz="1600" b="0" dirty="0">
                <a:sym typeface="Symbol" charset="2"/>
              </a:rPr>
              <a:t> = 4  10</a:t>
            </a:r>
            <a:r>
              <a:rPr lang="en-US" altLang="en-US" sz="1600" b="0" baseline="30000" dirty="0">
                <a:sym typeface="Symbol" charset="2"/>
              </a:rPr>
              <a:t>-10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endParaRPr lang="en-US" altLang="en-US" sz="800" b="0" dirty="0">
              <a:sym typeface="Symbol" charset="2"/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r>
              <a:rPr lang="en-US" altLang="en-US" sz="1800" b="0" dirty="0"/>
              <a:t>Since P(</a:t>
            </a:r>
            <a:r>
              <a:rPr lang="en-US" altLang="en-US" sz="1800" b="0" dirty="0" err="1"/>
              <a:t>X|No</a:t>
            </a:r>
            <a:r>
              <a:rPr lang="en-US" altLang="en-US" sz="1800" b="0" dirty="0"/>
              <a:t>)P(No) &gt; P(</a:t>
            </a:r>
            <a:r>
              <a:rPr lang="en-US" altLang="en-US" sz="1800" b="0" dirty="0" err="1"/>
              <a:t>X|Yes</a:t>
            </a:r>
            <a:r>
              <a:rPr lang="en-US" altLang="en-US" sz="1800" b="0" dirty="0"/>
              <a:t>)P(Yes)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r>
              <a:rPr lang="en-US" altLang="en-US" sz="1800" b="0" dirty="0"/>
              <a:t>Therefore P(</a:t>
            </a:r>
            <a:r>
              <a:rPr lang="en-US" altLang="en-US" sz="1800" b="0" dirty="0" err="1"/>
              <a:t>No|X</a:t>
            </a:r>
            <a:r>
              <a:rPr lang="en-US" altLang="en-US" sz="1800" b="0" dirty="0"/>
              <a:t>) &gt; P(</a:t>
            </a:r>
            <a:r>
              <a:rPr lang="en-US" altLang="en-US" sz="1800" b="0" dirty="0" err="1"/>
              <a:t>Yes|X</a:t>
            </a:r>
            <a:r>
              <a:rPr lang="en-US" altLang="en-US" sz="1800" b="0" dirty="0"/>
              <a:t>)</a:t>
            </a:r>
            <a:br>
              <a:rPr lang="en-US" altLang="en-US" sz="1800" b="0" dirty="0"/>
            </a:br>
            <a:r>
              <a:rPr lang="en-US" altLang="en-US" sz="1800" b="0" dirty="0"/>
              <a:t>      </a:t>
            </a:r>
            <a:r>
              <a:rPr lang="en-US" altLang="en-US" sz="2000" b="0" dirty="0">
                <a:sym typeface="Symbol" charset="2"/>
              </a:rPr>
              <a:t>=&gt; Class = No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32773" name="TextBox 1"/>
          <p:cNvSpPr txBox="1">
            <a:spLocks noChangeArrowheads="1"/>
          </p:cNvSpPr>
          <p:nvPr/>
        </p:nvSpPr>
        <p:spPr bwMode="auto">
          <a:xfrm>
            <a:off x="228600" y="19812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Naïve </a:t>
            </a:r>
            <a:r>
              <a:rPr lang="en-US" altLang="en-US" sz="2400" dirty="0">
                <a:ea typeface="ＭＳ Ｐゴシック" pitchFamily="34" charset="-128"/>
              </a:rPr>
              <a:t>Bayes </a:t>
            </a:r>
            <a:r>
              <a:rPr lang="en-US" altLang="en-US" sz="2400" dirty="0" smtClean="0">
                <a:ea typeface="ＭＳ Ｐゴシック" pitchFamily="34" charset="-128"/>
              </a:rPr>
              <a:t>Classifier can make decisions with partial information about attributes in the test record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733800" y="1143000"/>
            <a:ext cx="5410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P(Yes) = 3/10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P(No) = </a:t>
            </a:r>
            <a:r>
              <a:rPr lang="en-US" altLang="en-US" sz="1600" b="0" dirty="0" smtClean="0"/>
              <a:t>7/10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500" b="0" dirty="0" smtClean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dirty="0" smtClean="0"/>
              <a:t>If we only know that marital status is Divorced, then</a:t>
            </a:r>
            <a:r>
              <a:rPr lang="en-US" altLang="en-US" sz="1600" b="0" dirty="0" smtClean="0"/>
              <a:t>:</a:t>
            </a:r>
            <a:endParaRPr lang="en-US" altLang="en-US" sz="1600" b="0" dirty="0"/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 | Divorced) = 1/3 x 3/10 / P(Divorced)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P(No | Divorced) = 1/7 x 7/10 / P(Divorced</a:t>
            </a:r>
            <a:r>
              <a:rPr lang="en-US" altLang="en-US" sz="1600" b="0" dirty="0" smtClean="0"/>
              <a:t>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5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dirty="0">
                <a:sym typeface="Symbol" charset="2"/>
              </a:rPr>
              <a:t>If we also know that Refund = No, then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 smtClean="0"/>
              <a:t>     </a:t>
            </a:r>
            <a:r>
              <a:rPr lang="en-US" altLang="en-US" sz="1600" b="0" dirty="0"/>
              <a:t>P(Yes | Refund = No, Divorced) = 1 x 1/3 x 3/10 / 		          P(Divorced, Refund = No)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>
                <a:solidFill>
                  <a:srgbClr val="000000"/>
                </a:solidFill>
              </a:rPr>
              <a:t>     P(No | Refund = No, Divorced) = 4/7 x 1/7 x 7/10 /    		          </a:t>
            </a:r>
            <a:r>
              <a:rPr lang="en-US" altLang="en-US" sz="1600" b="0" dirty="0"/>
              <a:t>P(Divorced, Refund = No</a:t>
            </a:r>
            <a:r>
              <a:rPr lang="en-US" altLang="en-US" sz="1600" b="0" dirty="0" smtClean="0"/>
              <a:t>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dirty="0">
                <a:sym typeface="Symbol" charset="2"/>
              </a:rPr>
              <a:t>If we also know that </a:t>
            </a:r>
            <a:r>
              <a:rPr lang="en-US" altLang="en-US" sz="1600" dirty="0" smtClean="0">
                <a:sym typeface="Symbol" charset="2"/>
              </a:rPr>
              <a:t>Taxable Income </a:t>
            </a:r>
            <a:r>
              <a:rPr lang="en-US" altLang="en-US" sz="1600" dirty="0">
                <a:sym typeface="Symbol" charset="2"/>
              </a:rPr>
              <a:t>= </a:t>
            </a:r>
            <a:r>
              <a:rPr lang="en-US" altLang="en-US" sz="1600" dirty="0" smtClean="0">
                <a:sym typeface="Symbol" charset="2"/>
              </a:rPr>
              <a:t>120, </a:t>
            </a:r>
            <a:r>
              <a:rPr lang="en-US" altLang="en-US" sz="1600" dirty="0">
                <a:sym typeface="Symbol" charset="2"/>
              </a:rPr>
              <a:t>then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 | Refund = No, </a:t>
            </a:r>
            <a:r>
              <a:rPr lang="en-US" altLang="en-US" sz="1600" b="0" dirty="0" smtClean="0"/>
              <a:t>Divorced, Income = 120) =</a:t>
            </a:r>
            <a:br>
              <a:rPr lang="en-US" altLang="en-US" sz="1600" b="0" dirty="0" smtClean="0"/>
            </a:br>
            <a:r>
              <a:rPr lang="en-US" altLang="en-US" sz="1600" b="0" dirty="0"/>
              <a:t>                                              1.2 x</a:t>
            </a:r>
            <a:r>
              <a:rPr lang="en-US" altLang="en-US" sz="1600" b="0" dirty="0" smtClean="0"/>
              <a:t>10</a:t>
            </a:r>
            <a:r>
              <a:rPr lang="en-US" altLang="en-US" sz="1600" b="0" baseline="30000" dirty="0" smtClean="0"/>
              <a:t>-9</a:t>
            </a:r>
            <a:r>
              <a:rPr lang="en-US" altLang="en-US" sz="1600" b="0" dirty="0" smtClean="0"/>
              <a:t> x  1 x 1/3 </a:t>
            </a:r>
            <a:r>
              <a:rPr lang="en-US" altLang="en-US" sz="1600" b="0" dirty="0"/>
              <a:t>x 3/10 </a:t>
            </a:r>
            <a:r>
              <a:rPr lang="en-US" altLang="en-US" sz="1600" b="0" dirty="0" smtClean="0"/>
              <a:t>/     	P(Divorced</a:t>
            </a:r>
            <a:r>
              <a:rPr lang="en-US" altLang="en-US" sz="1600" b="0" dirty="0"/>
              <a:t>, Refund = </a:t>
            </a:r>
            <a:r>
              <a:rPr lang="en-US" altLang="en-US" sz="1600" b="0" dirty="0" smtClean="0"/>
              <a:t>No,  Income = 120 )</a:t>
            </a:r>
            <a:endParaRPr lang="en-US" altLang="en-US" sz="16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>
                <a:solidFill>
                  <a:srgbClr val="000000"/>
                </a:solidFill>
              </a:rPr>
              <a:t>     P(No | Refund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>= </a:t>
            </a:r>
            <a:r>
              <a:rPr lang="en-US" altLang="en-US" sz="1600" b="0" dirty="0">
                <a:solidFill>
                  <a:srgbClr val="000000"/>
                </a:solidFill>
              </a:rPr>
              <a:t>No,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>Divorced Income = 120) </a:t>
            </a:r>
            <a:r>
              <a:rPr lang="en-US" altLang="en-US" sz="1600" b="0" dirty="0">
                <a:solidFill>
                  <a:srgbClr val="000000"/>
                </a:solidFill>
              </a:rPr>
              <a:t>=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/>
            </a:r>
            <a:br>
              <a:rPr lang="en-US" altLang="en-US" sz="1600" b="0" dirty="0" smtClean="0">
                <a:solidFill>
                  <a:srgbClr val="000000"/>
                </a:solidFill>
              </a:rPr>
            </a:br>
            <a:r>
              <a:rPr lang="en-US" altLang="en-US" sz="1600" b="0" dirty="0">
                <a:solidFill>
                  <a:srgbClr val="000000"/>
                </a:solidFill>
              </a:rPr>
              <a:t>                                      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>0.0072  x 4/7 </a:t>
            </a:r>
            <a:r>
              <a:rPr lang="en-US" altLang="en-US" sz="1600" b="0" dirty="0">
                <a:solidFill>
                  <a:srgbClr val="000000"/>
                </a:solidFill>
              </a:rPr>
              <a:t>x 1/7 x 7/10 /  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>             	</a:t>
            </a:r>
            <a:r>
              <a:rPr lang="en-US" altLang="en-US" sz="1600" b="0" dirty="0" smtClean="0"/>
              <a:t>P(Divorced</a:t>
            </a:r>
            <a:r>
              <a:rPr lang="en-US" altLang="en-US" sz="1600" b="0" dirty="0"/>
              <a:t>, Refund = </a:t>
            </a:r>
            <a:r>
              <a:rPr lang="en-US" altLang="en-US" sz="1600" b="0" dirty="0" smtClean="0"/>
              <a:t>No, Income = 120)</a:t>
            </a:r>
            <a:endParaRPr lang="en-US" altLang="en-US" sz="16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1600" b="0" dirty="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3316288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Even in absence of information about any attributes, we can use </a:t>
            </a:r>
            <a:r>
              <a:rPr lang="en-US" dirty="0" err="1" smtClean="0">
                <a:solidFill>
                  <a:srgbClr val="FF0000"/>
                </a:solidFill>
              </a:rPr>
              <a:t>Apriori</a:t>
            </a:r>
            <a:r>
              <a:rPr lang="en-US" dirty="0" smtClean="0">
                <a:solidFill>
                  <a:srgbClr val="FF0000"/>
                </a:solidFill>
              </a:rPr>
              <a:t> Probabilities of Class Variable: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228600" y="19558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6631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886200" y="2133600"/>
            <a:ext cx="5410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P(Yes) = 3/10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P(No) = 7/10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P(Yes | Married) = 0 x 3/10 / P(Married)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P(No | Married) = 4/7 x 7/10 / P(Married)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900" b="0" dirty="0">
              <a:sym typeface="Symbol" charset="2"/>
            </a:endParaRPr>
          </a:p>
        </p:txBody>
      </p:sp>
      <p:sp>
        <p:nvSpPr>
          <p:cNvPr id="34819" name="TextBox 1"/>
          <p:cNvSpPr txBox="1">
            <a:spLocks noChangeArrowheads="1"/>
          </p:cNvSpPr>
          <p:nvPr/>
        </p:nvSpPr>
        <p:spPr bwMode="auto">
          <a:xfrm>
            <a:off x="228600" y="19558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1292423"/>
            <a:ext cx="26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  X = (Married)</a:t>
            </a:r>
            <a:endParaRPr lang="en-US" sz="18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Font typeface="Monotype Sorts" pitchFamily="-84" charset="2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</p:txBody>
      </p:sp>
      <p:graphicFrame>
        <p:nvGraphicFramePr>
          <p:cNvPr id="35843" name="Object 1"/>
          <p:cNvGraphicFramePr>
            <a:graphicFrameLocks noChangeAspect="1"/>
          </p:cNvGraphicFramePr>
          <p:nvPr/>
        </p:nvGraphicFramePr>
        <p:xfrm>
          <a:off x="409575" y="1441450"/>
          <a:ext cx="3681413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409575" y="1441450"/>
                        <a:ext cx="3681413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4419600" y="1062038"/>
            <a:ext cx="3316288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No) = 2/6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No) = 4/6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No) = 2/6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No)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No) = 4/6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Yes) = 0/3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91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685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" y="1090613"/>
            <a:ext cx="3657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600" b="0" dirty="0"/>
              <a:t>Consider the table with </a:t>
            </a:r>
            <a:r>
              <a:rPr lang="en-US" sz="1600" b="0" dirty="0" err="1"/>
              <a:t>Tid</a:t>
            </a:r>
            <a:r>
              <a:rPr lang="en-US" sz="1600" b="0" dirty="0"/>
              <a:t> = 7 deleted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9100" y="5064125"/>
            <a:ext cx="4506913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Given X = (Refund = Yes, Divorced, 120K)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P(X | No) = 2/6 X 0 X 0.0083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P(X | Yes) = 0 X 1/3 X 1.2 X 10</a:t>
            </a:r>
            <a:r>
              <a:rPr lang="en-US" altLang="en-US" sz="2000" b="0" baseline="30000"/>
              <a:t>-9</a:t>
            </a:r>
            <a:r>
              <a:rPr lang="en-US" altLang="en-US" sz="2000" b="0"/>
              <a:t>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64113" y="5181600"/>
            <a:ext cx="3810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Naïve Bayes will not be able to classify X as Yes or No!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3886200" y="2082800"/>
            <a:ext cx="6096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3886200" y="2743200"/>
            <a:ext cx="6096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0" name="Rectangle 1"/>
          <p:cNvSpPr>
            <a:spLocks noChangeArrowheads="1"/>
          </p:cNvSpPr>
          <p:nvPr/>
        </p:nvSpPr>
        <p:spPr bwMode="auto">
          <a:xfrm>
            <a:off x="457200" y="3733800"/>
            <a:ext cx="3314700" cy="228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one of the conditional probabilities is zero, then the entire expression becomes zero</a:t>
            </a: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Need to use other estimates of conditional probabilities than simple fractions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Probability estimation: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67400" y="2590800"/>
            <a:ext cx="2743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n</a:t>
            </a:r>
            <a:r>
              <a:rPr lang="en-US" altLang="en-US" sz="1700" b="0" dirty="0">
                <a:latin typeface="Times New Roman" charset="0"/>
              </a:rPr>
              <a:t>: number of training instances belonging to class </a:t>
            </a:r>
            <a:r>
              <a:rPr lang="en-US" altLang="en-US" sz="1700" b="0" i="1" dirty="0">
                <a:latin typeface="Times New Roman" charset="0"/>
              </a:rPr>
              <a:t>y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n</a:t>
            </a:r>
            <a:r>
              <a:rPr lang="en-US" altLang="en-US" sz="1700" b="0" i="1" baseline="-25000" dirty="0">
                <a:latin typeface="Times New Roman" charset="0"/>
              </a:rPr>
              <a:t>c</a:t>
            </a:r>
            <a:r>
              <a:rPr lang="en-US" altLang="en-US" sz="1700" b="0" dirty="0">
                <a:latin typeface="Times New Roman" charset="0"/>
              </a:rPr>
              <a:t>: number of instances with 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i="1" dirty="0">
                <a:latin typeface="Times New Roman" charset="0"/>
              </a:rPr>
              <a:t> = c </a:t>
            </a:r>
            <a:r>
              <a:rPr lang="en-US" altLang="en-US" sz="1700" b="0" dirty="0">
                <a:latin typeface="Times New Roman" charset="0"/>
              </a:rPr>
              <a:t>and </a:t>
            </a:r>
            <a:r>
              <a:rPr lang="en-US" altLang="en-US" sz="1700" b="0" i="1" dirty="0">
                <a:latin typeface="Times New Roman" charset="0"/>
              </a:rPr>
              <a:t>Y = y</a:t>
            </a:r>
            <a:endParaRPr lang="en-US" altLang="en-US" sz="1700" b="0" i="1" baseline="-25000" dirty="0">
              <a:latin typeface="Times New Roman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v</a:t>
            </a:r>
            <a:r>
              <a:rPr lang="en-US" altLang="en-US" sz="1700" b="0" dirty="0">
                <a:latin typeface="Times New Roman" charset="0"/>
              </a:rPr>
              <a:t>: total number of attribute values that 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i="1" dirty="0">
                <a:latin typeface="Times New Roman" charset="0"/>
              </a:rPr>
              <a:t> </a:t>
            </a:r>
            <a:r>
              <a:rPr lang="en-US" altLang="en-US" sz="1700" b="0" dirty="0">
                <a:latin typeface="Times New Roman" charset="0"/>
              </a:rPr>
              <a:t>can take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p</a:t>
            </a:r>
            <a:r>
              <a:rPr lang="en-US" altLang="en-US" sz="1700" b="0" dirty="0">
                <a:latin typeface="Times New Roman" charset="0"/>
              </a:rPr>
              <a:t>: initial estimate of </a:t>
            </a:r>
            <a:r>
              <a:rPr lang="en-US" altLang="en-US" sz="1700" b="0" i="1" dirty="0">
                <a:latin typeface="Times New Roman" charset="0"/>
              </a:rPr>
              <a:t/>
            </a:r>
            <a:br>
              <a:rPr lang="en-US" altLang="en-US" sz="1700" b="0" i="1" dirty="0">
                <a:latin typeface="Times New Roman" charset="0"/>
              </a:rPr>
            </a:br>
            <a:r>
              <a:rPr lang="en-US" altLang="en-US" sz="1700" b="0" dirty="0">
                <a:latin typeface="Times New Roman" charset="0"/>
              </a:rPr>
              <a:t>(P(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dirty="0">
                <a:latin typeface="Times New Roman" charset="0"/>
              </a:rPr>
              <a:t> </a:t>
            </a:r>
            <a:r>
              <a:rPr lang="en-US" altLang="en-US" sz="1700" b="0" i="1" dirty="0">
                <a:latin typeface="Times New Roman" charset="0"/>
              </a:rPr>
              <a:t>= </a:t>
            </a:r>
            <a:r>
              <a:rPr lang="en-US" altLang="en-US" sz="1700" b="0" i="1" dirty="0" err="1">
                <a:latin typeface="Times New Roman" charset="0"/>
              </a:rPr>
              <a:t>c|y</a:t>
            </a:r>
            <a:r>
              <a:rPr lang="en-US" altLang="en-US" sz="1700" b="0" i="1" dirty="0">
                <a:latin typeface="Times New Roman" charset="0"/>
              </a:rPr>
              <a:t>) </a:t>
            </a:r>
            <a:r>
              <a:rPr lang="en-US" altLang="en-US" sz="1700" b="0" dirty="0">
                <a:latin typeface="Times New Roman" charset="0"/>
              </a:rPr>
              <a:t>known </a:t>
            </a:r>
            <a:r>
              <a:rPr lang="en-US" altLang="en-US" sz="1700" b="0" dirty="0" err="1">
                <a:latin typeface="Times New Roman" charset="0"/>
              </a:rPr>
              <a:t>apriori</a:t>
            </a:r>
            <a:endParaRPr lang="en-US" altLang="en-US" sz="1700" b="0" baseline="-25000" dirty="0">
              <a:latin typeface="Times New Roman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m</a:t>
            </a:r>
            <a:r>
              <a:rPr lang="en-US" altLang="en-US" sz="1700" b="0" dirty="0">
                <a:latin typeface="Times New Roman" charset="0"/>
              </a:rPr>
              <a:t>: hyper-parameter for our confidence in </a:t>
            </a:r>
            <a:r>
              <a:rPr lang="en-US" altLang="en-US" sz="1700" b="0" i="1" dirty="0">
                <a:latin typeface="Times New Roman" charset="0"/>
              </a:rPr>
              <a:t>p</a:t>
            </a:r>
            <a:endParaRPr lang="en-US" altLang="en-US" sz="1700" b="0" i="1" baseline="-25000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4515575"/>
                <a:ext cx="4589911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Laplace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15575"/>
                <a:ext cx="4589911" cy="583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5379407"/>
                <a:ext cx="4376775" cy="564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79407"/>
                <a:ext cx="4376775" cy="564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3810000"/>
                <a:ext cx="3094180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original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10000"/>
                <a:ext cx="3094180" cy="527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152400" y="1295400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Worksheet" r:id="rId3" imgW="6057900" imgH="4241800" progId="Excel.Sheet.8">
                  <p:embed/>
                </p:oleObj>
              </mc:Choice>
              <mc:Fallback>
                <p:oleObj name="Worksheet" r:id="rId3" imgW="6057900" imgH="42418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51816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4"/>
          <p:cNvGraphicFramePr>
            <a:graphicFrameLocks noChangeAspect="1"/>
          </p:cNvGraphicFramePr>
          <p:nvPr/>
        </p:nvGraphicFramePr>
        <p:xfrm>
          <a:off x="304800" y="5410200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Worksheet" r:id="rId5" imgW="4876800" imgH="393700" progId="Excel.Sheet.8">
                  <p:embed/>
                </p:oleObj>
              </mc:Choice>
              <mc:Fallback>
                <p:oleObj name="Worksheet" r:id="rId5" imgW="4876800" imgH="393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5153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5487988" y="2362200"/>
          <a:ext cx="3656012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2" name="Equation" r:id="rId7" imgW="4457700" imgH="3149600" progId="Equation.3">
                  <p:embed/>
                </p:oleObj>
              </mc:Choice>
              <mc:Fallback>
                <p:oleObj name="Equation" r:id="rId7" imgW="4457700" imgH="314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362200"/>
                        <a:ext cx="3656012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867400" y="1295400"/>
            <a:ext cx="2743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/>
              <a:t>A: attributes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M: mammals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N: non-mammals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791200" y="5257800"/>
            <a:ext cx="27432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/>
              <a:t>P(A|M)P(M) &gt; P(A|N)P(N)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=&gt; Mammals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Naïve Bayes (Summary)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Robust to isolated noise points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Handle missing values by ignoring the instance during probability estimate calculations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Robust to irrelevant attributes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Redundant and correlated attributes will violate class conditional assumption</a:t>
            </a:r>
          </a:p>
          <a:p>
            <a:pPr lvl="2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dirty="0"/>
              <a:t>Use other techniques such as Bayesian Belief Networks (BBN)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Bayes Classifier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probabilistic framework for solving classification problems</a:t>
            </a:r>
          </a:p>
          <a:p>
            <a:pPr>
              <a:defRPr/>
            </a:pPr>
            <a:r>
              <a:rPr lang="en-US" dirty="0">
                <a:cs typeface="+mn-cs"/>
              </a:rPr>
              <a:t>Conditional Probability: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 Bayes theorem: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644775" y="4770438"/>
          <a:ext cx="436562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3" imgW="1600200" imgH="419100" progId="Equation.3">
                  <p:embed/>
                </p:oleObj>
              </mc:Choice>
              <mc:Fallback>
                <p:oleObj name="Equation" r:id="rId3" imgW="16002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770438"/>
                        <a:ext cx="4365625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4953000" y="2057400"/>
          <a:ext cx="30480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5" imgW="1256755" imgH="863225" progId="Equation.3">
                  <p:embed/>
                </p:oleObj>
              </mc:Choice>
              <mc:Fallback>
                <p:oleObj name="Equation" r:id="rId5" imgW="1256755" imgH="8632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0480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How does Naïve Bayes perform on the following dataset?</a:t>
            </a:r>
          </a:p>
        </p:txBody>
      </p:sp>
      <p:pic>
        <p:nvPicPr>
          <p:cNvPr id="25604" name="Content Placeholder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1858963" y="1676400"/>
            <a:ext cx="5334000" cy="407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58963" y="5822950"/>
            <a:ext cx="5211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Conditional independence of attributes is violated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Bayesian Belief Networks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Provides graphical representation of probabilistic relationships among a set of random variables</a:t>
            </a:r>
          </a:p>
          <a:p>
            <a:pPr>
              <a:defRPr/>
            </a:pPr>
            <a:r>
              <a:rPr lang="en-US" dirty="0">
                <a:cs typeface="+mn-cs"/>
              </a:rPr>
              <a:t>Consists of: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 directed acyclic graph (dag)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Node corresponds to a variable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Arc corresponds to dependence </a:t>
            </a:r>
            <a:br>
              <a:rPr lang="en-US" dirty="0"/>
            </a:br>
            <a:r>
              <a:rPr lang="en-US" dirty="0"/>
              <a:t>relationship between a pair of variables</a:t>
            </a:r>
          </a:p>
          <a:p>
            <a:pPr lvl="2">
              <a:buFont typeface="Wingdings" charset="0"/>
              <a:buChar char="u"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 probability table associating each node to its immediate parent</a:t>
            </a:r>
          </a:p>
        </p:txBody>
      </p:sp>
      <p:graphicFrame>
        <p:nvGraphicFramePr>
          <p:cNvPr id="4301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3665154"/>
              </p:ext>
            </p:extLst>
          </p:nvPr>
        </p:nvGraphicFramePr>
        <p:xfrm>
          <a:off x="6651625" y="2609850"/>
          <a:ext cx="212725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Visio" r:id="rId3" imgW="2190839" imgH="1685895" progId="Visio.Drawing.11">
                  <p:embed/>
                </p:oleObj>
              </mc:Choice>
              <mc:Fallback>
                <p:oleObj name="Visio" r:id="rId3" imgW="2190839" imgH="16858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2609850"/>
                        <a:ext cx="2127250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Conditional Independence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4953000"/>
            <a:ext cx="8318500" cy="13716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node in a Bayesian network is conditionally independent of all of its </a:t>
            </a:r>
            <a:r>
              <a:rPr lang="en-US" dirty="0" err="1">
                <a:cs typeface="+mn-cs"/>
              </a:rPr>
              <a:t>nondescendants</a:t>
            </a:r>
            <a:r>
              <a:rPr lang="en-US" dirty="0">
                <a:cs typeface="+mn-cs"/>
              </a:rPr>
              <a:t>, if its parents are known</a:t>
            </a:r>
          </a:p>
        </p:txBody>
      </p:sp>
      <p:graphicFrame>
        <p:nvGraphicFramePr>
          <p:cNvPr id="4403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1219200"/>
          <a:ext cx="26495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Visio" r:id="rId3" imgW="2209800" imgH="2794000" progId="Visio.Drawing.6">
                  <p:embed/>
                </p:oleObj>
              </mc:Choice>
              <mc:Fallback>
                <p:oleObj name="Visio" r:id="rId3" imgW="2209800" imgH="2794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26495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800600" y="1752600"/>
            <a:ext cx="3657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/>
              <a:t>D is parent of C</a:t>
            </a:r>
          </a:p>
          <a:p>
            <a:pPr>
              <a:spcBef>
                <a:spcPct val="50000"/>
              </a:spcBef>
              <a:defRPr/>
            </a:pPr>
            <a:r>
              <a:rPr lang="en-US" sz="2400"/>
              <a:t>A is child of C</a:t>
            </a:r>
          </a:p>
          <a:p>
            <a:pPr>
              <a:spcBef>
                <a:spcPct val="50000"/>
              </a:spcBef>
              <a:defRPr/>
            </a:pPr>
            <a:r>
              <a:rPr lang="en-US" sz="2400"/>
              <a:t>B is descendant of D</a:t>
            </a:r>
          </a:p>
          <a:p>
            <a:pPr>
              <a:spcBef>
                <a:spcPct val="50000"/>
              </a:spcBef>
              <a:defRPr/>
            </a:pPr>
            <a:r>
              <a:rPr lang="en-US" sz="2400"/>
              <a:t>D is ancestor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Conditional Independence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Naïve Bayes assumption:</a:t>
            </a:r>
          </a:p>
        </p:txBody>
      </p:sp>
      <p:graphicFrame>
        <p:nvGraphicFramePr>
          <p:cNvPr id="45059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2362200"/>
          <a:ext cx="548640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Visio" r:id="rId3" imgW="4394200" imgH="1727200" progId="Visio.Drawing.6">
                  <p:embed/>
                </p:oleObj>
              </mc:Choice>
              <mc:Fallback>
                <p:oleObj name="Visio" r:id="rId3" imgW="4394200" imgH="17272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5486400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Probability Tables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X does not have any parents, table contains prior probability P(X)</a:t>
            </a:r>
          </a:p>
          <a:p>
            <a:pPr>
              <a:buFont typeface="Monotype Sorts" pitchFamily="-84" charset="2"/>
              <a:buChar char="l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X has only one parent (Y), table contains conditional probability P(X|Y)</a:t>
            </a:r>
          </a:p>
          <a:p>
            <a:pPr>
              <a:buFont typeface="Monotype Sorts" pitchFamily="-84" charset="2"/>
              <a:buChar char="l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X has multiple parents (Y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, Y</a:t>
            </a:r>
            <a:r>
              <a:rPr lang="en-US" altLang="en-US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,…,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k</a:t>
            </a:r>
            <a:r>
              <a:rPr lang="en-US" altLang="en-US" dirty="0">
                <a:ea typeface="ＭＳ Ｐゴシック" pitchFamily="34" charset="-128"/>
              </a:rPr>
              <a:t>), table contains conditional probability P(X|Y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, Y</a:t>
            </a:r>
            <a:r>
              <a:rPr lang="en-US" altLang="en-US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,…,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k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</p:txBody>
      </p:sp>
      <p:graphicFrame>
        <p:nvGraphicFramePr>
          <p:cNvPr id="46083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7772400" y="1905000"/>
          <a:ext cx="51752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Visio" r:id="rId3" imgW="520700" imgH="1727200" progId="Visio.Drawing.6">
                  <p:embed/>
                </p:oleObj>
              </mc:Choice>
              <mc:Fallback>
                <p:oleObj name="Visio" r:id="rId3" imgW="520700" imgH="17272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517525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Bayesian Belief Network</a:t>
            </a:r>
          </a:p>
        </p:txBody>
      </p:sp>
      <p:graphicFrame>
        <p:nvGraphicFramePr>
          <p:cNvPr id="4710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826640"/>
              </p:ext>
            </p:extLst>
          </p:nvPr>
        </p:nvGraphicFramePr>
        <p:xfrm>
          <a:off x="588963" y="1152525"/>
          <a:ext cx="796290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Visio" r:id="rId3" imgW="9887216" imgH="6410453" progId="Visio.Drawing.11">
                  <p:embed/>
                </p:oleObj>
              </mc:Choice>
              <mc:Fallback>
                <p:oleObj name="Visio" r:id="rId3" imgW="9887216" imgH="641045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152525"/>
                        <a:ext cx="7962900" cy="516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Inferencing using BBN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Given: X = (E=No, D=Yes, CP=Yes, BP=High)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Compute P(HD|E,D,CP,BP)?</a:t>
            </a:r>
          </a:p>
          <a:p>
            <a:pPr lvl="4">
              <a:defRPr/>
            </a:pPr>
            <a:endParaRPr lang="en-US" sz="700" dirty="0">
              <a:latin typeface="Times New Roman" charset="0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P(HD=Yes| E=No,D=Yes) = 0.55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P(CP=Yes| HD=Yes) = 0.8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P(BP=High| HD=Yes) = 0.85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P(HD=Yes|E=No,D=Yes,CP=Yes,BP=High) </a:t>
            </a:r>
            <a:br>
              <a:rPr lang="en-US" sz="2000" dirty="0"/>
            </a:br>
            <a:r>
              <a:rPr lang="en-US" sz="2000" dirty="0">
                <a:sym typeface="Symbol" charset="0"/>
              </a:rPr>
              <a:t> 0.55  0.8  0.85 = 0.374</a:t>
            </a:r>
          </a:p>
          <a:p>
            <a:pPr lvl="4">
              <a:defRPr/>
            </a:pPr>
            <a:endParaRPr lang="en-US" sz="700" dirty="0">
              <a:latin typeface="Times New Roman" charset="0"/>
              <a:sym typeface="Symbol" charset="0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P(HD=No| E=No,D=Yes) = 0.45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P(CP=Yes| HD=No) = 0.01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P(BP=High| HD=No) = 0.2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P(HD=No|E=No,D=Yes,CP=Yes,BP=High) </a:t>
            </a:r>
            <a:br>
              <a:rPr lang="en-US" sz="2000" dirty="0"/>
            </a:br>
            <a:r>
              <a:rPr lang="en-US" sz="2000" dirty="0">
                <a:sym typeface="Symbol" charset="0"/>
              </a:rPr>
              <a:t> 0.45  0.01  0.2 = 0.0009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6324600" y="2362200"/>
            <a:ext cx="609600" cy="365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086600" y="3749675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/>
              <a:t>Classify X as 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2705"/>
            <a:ext cx="8280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Using Bayes Theorem for Classification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486400" cy="5105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Consider each attribute and class label as random </a:t>
            </a:r>
            <a:r>
              <a:rPr lang="en-US" altLang="en-US" sz="2400" dirty="0" smtClean="0">
                <a:ea typeface="ＭＳ Ｐゴシック" pitchFamily="34" charset="-128"/>
              </a:rPr>
              <a:t>variables</a:t>
            </a: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Given a record with attributes </a:t>
            </a:r>
            <a:r>
              <a:rPr lang="en-US" altLang="en-US" sz="2400" dirty="0" smtClean="0">
                <a:ea typeface="ＭＳ Ｐゴシック" pitchFamily="34" charset="-128"/>
              </a:rPr>
              <a:t>(</a:t>
            </a:r>
            <a:r>
              <a:rPr lang="en-US" altLang="en-US" sz="2400" dirty="0">
                <a:ea typeface="ＭＳ Ｐゴシック" pitchFamily="34" charset="-128"/>
              </a:rPr>
              <a:t>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 smtClean="0">
                <a:ea typeface="ＭＳ Ｐゴシック" pitchFamily="34" charset="-128"/>
              </a:rPr>
              <a:t>), the goal  is </a:t>
            </a:r>
            <a:r>
              <a:rPr lang="en-US" altLang="en-US" sz="2400" dirty="0">
                <a:ea typeface="ＭＳ Ｐゴシック" pitchFamily="34" charset="-128"/>
              </a:rPr>
              <a:t>to predict class </a:t>
            </a:r>
            <a:r>
              <a:rPr lang="en-US" altLang="en-US" sz="2400" dirty="0" smtClean="0">
                <a:ea typeface="ＭＳ Ｐゴシック" pitchFamily="34" charset="-128"/>
              </a:rPr>
              <a:t>Y</a:t>
            </a:r>
          </a:p>
          <a:p>
            <a:pPr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itchFamily="34" charset="-128"/>
              </a:rPr>
              <a:t>Specifically, we want to find the value of Y that maximizes P(Y| X</a:t>
            </a:r>
            <a:r>
              <a:rPr lang="en-US" altLang="en-US" sz="2000" baseline="-25000" dirty="0">
                <a:ea typeface="ＭＳ Ｐゴシック" pitchFamily="34" charset="-128"/>
              </a:rPr>
              <a:t>1</a:t>
            </a:r>
            <a:r>
              <a:rPr lang="en-US" altLang="en-US" sz="2000" dirty="0">
                <a:ea typeface="ＭＳ Ｐゴシック" pitchFamily="34" charset="-128"/>
              </a:rPr>
              <a:t>, X</a:t>
            </a:r>
            <a:r>
              <a:rPr lang="en-US" altLang="en-US" sz="2000" baseline="-25000" dirty="0">
                <a:ea typeface="ＭＳ Ｐゴシック" pitchFamily="34" charset="-128"/>
              </a:rPr>
              <a:t>2</a:t>
            </a:r>
            <a:r>
              <a:rPr lang="en-US" altLang="en-US" sz="2000" dirty="0">
                <a:ea typeface="ＭＳ Ｐゴシック" pitchFamily="34" charset="-128"/>
              </a:rPr>
              <a:t>,…, </a:t>
            </a:r>
            <a:r>
              <a:rPr lang="en-US" altLang="en-US" sz="2000" dirty="0" err="1">
                <a:ea typeface="ＭＳ Ｐゴシック" pitchFamily="34" charset="-128"/>
              </a:rPr>
              <a:t>X</a:t>
            </a:r>
            <a:r>
              <a:rPr lang="en-US" altLang="en-US" sz="2000" baseline="-25000" dirty="0" err="1">
                <a:ea typeface="ＭＳ Ｐゴシック" pitchFamily="34" charset="-128"/>
              </a:rPr>
              <a:t>d</a:t>
            </a:r>
            <a:r>
              <a:rPr lang="en-US" altLang="en-US" sz="2000" baseline="-25000" dirty="0">
                <a:ea typeface="ＭＳ Ｐゴシック" pitchFamily="34" charset="-128"/>
              </a:rPr>
              <a:t> </a:t>
            </a:r>
            <a:r>
              <a:rPr lang="en-US" altLang="en-US" sz="2000" dirty="0">
                <a:ea typeface="ＭＳ Ｐゴシック" pitchFamily="34" charset="-128"/>
              </a:rPr>
              <a:t>)</a:t>
            </a:r>
          </a:p>
          <a:p>
            <a:pPr lvl="1"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Can we estimate P(Y|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) directly from data?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840436"/>
              </p:ext>
            </p:extLst>
          </p:nvPr>
        </p:nvGraphicFramePr>
        <p:xfrm>
          <a:off x="5943600" y="28956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VISIO" r:id="rId4" imgW="4392168" imgH="5334000" progId="Visio.Drawing.6">
                  <p:embed/>
                </p:oleObj>
              </mc:Choice>
              <mc:Fallback>
                <p:oleObj name="VISIO" r:id="rId4" imgW="4392168" imgH="5334000" progId="Visio.Drawing.6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5943600" y="28956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0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Using Bayes Theorem for Classification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Approach: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compute posterior probability P(Y 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) using the Bayes theorem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400" i="1" dirty="0">
                <a:ea typeface="ＭＳ Ｐゴシック" pitchFamily="34" charset="-128"/>
              </a:rPr>
              <a:t>Maximum a-posteriori</a:t>
            </a:r>
            <a:r>
              <a:rPr lang="en-US" altLang="en-US" sz="2400" dirty="0">
                <a:ea typeface="ＭＳ Ｐゴシック" pitchFamily="34" charset="-128"/>
              </a:rPr>
              <a:t>: Choose Y that maximizes 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		P(Y 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)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Equivalent to choosing value of Y that maximizes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     	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 err="1">
                <a:ea typeface="ＭＳ Ｐゴシック" pitchFamily="34" charset="-128"/>
              </a:rPr>
              <a:t>|Y</a:t>
            </a:r>
            <a:r>
              <a:rPr lang="en-US" altLang="en-US" sz="2400" dirty="0">
                <a:ea typeface="ＭＳ Ｐゴシック" pitchFamily="34" charset="-128"/>
              </a:rPr>
              <a:t>) P(Y)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How to estimate 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| Y )?</a:t>
            </a: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2057400" y="2522538"/>
          <a:ext cx="61722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3" imgW="2717800" imgH="431800" progId="Equation.3">
                  <p:embed/>
                </p:oleObj>
              </mc:Choice>
              <mc:Fallback>
                <p:oleObj name="Equation" r:id="rId3" imgW="2717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22538"/>
                        <a:ext cx="6172200" cy="820737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Data</a:t>
            </a: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9812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5" imgW="2832100" imgH="203200" progId="Equation.3">
                  <p:embed/>
                </p:oleObj>
              </mc:Choice>
              <mc:Fallback>
                <p:oleObj name="Equation" r:id="rId5" imgW="2832100" imgH="203200" progId="Equation.3">
                  <p:embed/>
                  <p:pic>
                    <p:nvPicPr>
                      <p:cNvPr id="235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971800" y="2057400"/>
            <a:ext cx="617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 smtClean="0"/>
              <a:t>We need to</a:t>
            </a:r>
            <a:r>
              <a:rPr lang="en-US" altLang="en-US" sz="2400" b="0" dirty="0" smtClean="0"/>
              <a:t> </a:t>
            </a:r>
            <a:r>
              <a:rPr lang="en-US" altLang="en-US" sz="2400" b="0" dirty="0"/>
              <a:t>estimate</a:t>
            </a:r>
          </a:p>
          <a:p>
            <a:pPr marL="457200" lvl="1" indent="0">
              <a:buNone/>
              <a:defRPr/>
            </a:pPr>
            <a:r>
              <a:rPr lang="en-US" altLang="en-US" sz="2200" b="0" dirty="0"/>
              <a:t>P(Evade = Yes | X) and P(Evade = No | X</a:t>
            </a:r>
            <a:r>
              <a:rPr lang="en-US" altLang="en-US" sz="2200" b="0" dirty="0" smtClean="0"/>
              <a:t>)</a:t>
            </a:r>
            <a:endParaRPr lang="en-US" altLang="en-US" sz="2200" b="0" dirty="0"/>
          </a:p>
          <a:p>
            <a:pPr lvl="1">
              <a:buFont typeface="Arial" charset="0"/>
              <a:buNone/>
              <a:defRPr/>
            </a:pPr>
            <a:endParaRPr lang="en-US" altLang="en-US" sz="2200" b="0" dirty="0"/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In the following we will replace </a:t>
            </a:r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	Evade = Yes by Yes, and </a:t>
            </a:r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	Evade = No by No</a:t>
            </a:r>
          </a:p>
          <a:p>
            <a:pPr>
              <a:lnSpc>
                <a:spcPct val="200000"/>
              </a:lnSpc>
              <a:buFont typeface="Arial" charset="0"/>
              <a:buNone/>
              <a:defRPr/>
            </a:pPr>
            <a:r>
              <a:rPr lang="en-US" altLang="en-US" sz="2400" dirty="0"/>
              <a:t>	</a:t>
            </a: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3716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Data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0574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5" imgW="2832100" imgH="203200" progId="Equation.3">
                  <p:embed/>
                </p:oleObj>
              </mc:Choice>
              <mc:Fallback>
                <p:oleObj name="Equation" r:id="rId5" imgW="2832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71800" y="2057400"/>
            <a:ext cx="6172200" cy="5105400"/>
          </a:xfrm>
          <a:prstGeom prst="rect">
            <a:avLst/>
          </a:prstGeom>
          <a:blipFill rotWithShape="1">
            <a:blip r:embed="rId7"/>
            <a:stretch>
              <a:fillRect l="-692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Conditional Independence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 and </a:t>
            </a:r>
            <a:r>
              <a:rPr lang="en-US" b="1" dirty="0">
                <a:cs typeface="+mn-cs"/>
              </a:rPr>
              <a:t>Y</a:t>
            </a:r>
            <a:r>
              <a:rPr lang="en-US" dirty="0">
                <a:cs typeface="+mn-cs"/>
              </a:rPr>
              <a:t> are conditionally independent given </a:t>
            </a:r>
            <a:r>
              <a:rPr lang="en-US" b="1" dirty="0">
                <a:cs typeface="+mn-cs"/>
              </a:rPr>
              <a:t>Z</a:t>
            </a:r>
            <a:r>
              <a:rPr lang="en-US" dirty="0">
                <a:cs typeface="+mn-cs"/>
              </a:rPr>
              <a:t> if P(</a:t>
            </a: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|</a:t>
            </a:r>
            <a:r>
              <a:rPr lang="en-US" b="1" dirty="0">
                <a:cs typeface="+mn-cs"/>
              </a:rPr>
              <a:t>YZ</a:t>
            </a:r>
            <a:r>
              <a:rPr lang="en-US" dirty="0">
                <a:cs typeface="+mn-cs"/>
              </a:rPr>
              <a:t>) = P(</a:t>
            </a: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|</a:t>
            </a:r>
            <a:r>
              <a:rPr lang="en-US" b="1" dirty="0">
                <a:cs typeface="+mn-cs"/>
              </a:rPr>
              <a:t>Z</a:t>
            </a:r>
            <a:r>
              <a:rPr lang="en-US" dirty="0">
                <a:cs typeface="+mn-cs"/>
              </a:rPr>
              <a:t>)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Example: Arm length and reading skills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Young child has shorter arm length and limited reading skills, compared to adults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If age is fixed, no apparent relationship between arm length and reading skills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Arm length and reading skills are conditionally independent given age</a:t>
            </a:r>
          </a:p>
        </p:txBody>
      </p:sp>
    </p:spTree>
    <p:extLst>
      <p:ext uri="{BB962C8B-B14F-4D97-AF65-F5344CB8AC3E}">
        <p14:creationId xmlns:p14="http://schemas.microsoft.com/office/powerpoint/2010/main" val="3827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Naïve Bayes Classifier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Assume independence among attributes 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 when class is given:    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|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= 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P(X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)… P(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Now we can estimate P(X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for all 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 and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 combinations from the training data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New point is classified to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 if  P(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</a:t>
            </a:r>
            <a:r>
              <a:rPr lang="en-US" altLang="en-US" sz="2400" dirty="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en-US" altLang="en-US" sz="2400" dirty="0">
                <a:ea typeface="ＭＳ Ｐゴシック" pitchFamily="34" charset="-128"/>
              </a:rPr>
              <a:t> P(X</a:t>
            </a:r>
            <a:r>
              <a:rPr lang="en-US" altLang="en-US" sz="2400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 is maximal.</a:t>
            </a:r>
            <a:endParaRPr lang="en-US" altLang="en-US" dirty="0">
              <a:ea typeface="ＭＳ Ｐゴシック" pitchFamily="34" charset="-128"/>
            </a:endParaRPr>
          </a:p>
          <a:p>
            <a:pPr>
              <a:buFont typeface="Monotype Sorts" pitchFamily="-84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Naïve Bayes on Example Data</a:t>
            </a: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8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19812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Equation" r:id="rId5" imgW="2832100" imgH="203200" progId="Equation.3">
                  <p:embed/>
                </p:oleObj>
              </mc:Choice>
              <mc:Fallback>
                <p:oleObj name="Equation" r:id="rId5" imgW="2832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29000" y="2209800"/>
            <a:ext cx="487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buSzPct val="75000"/>
              <a:buNone/>
              <a:defRPr/>
            </a:pPr>
            <a:r>
              <a:rPr lang="en-US" altLang="en-US" sz="2000" b="0" dirty="0"/>
              <a:t>P(X | Yes) =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P(Refund = No | Yes)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P(Divorced | Yes)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P(Income = 120K | Yes)</a:t>
            </a:r>
          </a:p>
          <a:p>
            <a:pPr lvl="1">
              <a:buSzPct val="75000"/>
              <a:buFont typeface="Arial" charset="0"/>
              <a:buNone/>
              <a:defRPr/>
            </a:pPr>
            <a:endParaRPr lang="en-US" altLang="en-US" sz="2000" b="0" dirty="0"/>
          </a:p>
          <a:p>
            <a:pPr marL="0" lvl="1" indent="0">
              <a:buSzPct val="75000"/>
              <a:buNone/>
              <a:defRPr/>
            </a:pPr>
            <a:r>
              <a:rPr lang="en-US" altLang="en-US" sz="2000" b="0" dirty="0"/>
              <a:t>P(X | No) =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P(Refund = No | No)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P(Divorced | No)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P(Income = 120K | No)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3_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2_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1_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4386</TotalTime>
  <Pages>3</Pages>
  <Words>1410</Words>
  <Application>Microsoft Office PowerPoint</Application>
  <PresentationFormat>On-screen Show (4:3)</PresentationFormat>
  <Paragraphs>273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ＭＳ Ｐゴシック</vt:lpstr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3_LC.BRev.FY97</vt:lpstr>
      <vt:lpstr>2_LC.BRev.FY97</vt:lpstr>
      <vt:lpstr>1_LC.BRev.FY97</vt:lpstr>
      <vt:lpstr>Equation</vt:lpstr>
      <vt:lpstr>VISIO</vt:lpstr>
      <vt:lpstr>Worksheet</vt:lpstr>
      <vt:lpstr>Visio</vt:lpstr>
      <vt:lpstr>Data Mining  Classification: Alternative Techniques</vt:lpstr>
      <vt:lpstr>Bayes Classifier</vt:lpstr>
      <vt:lpstr>Using Bayes Theorem for Classification</vt:lpstr>
      <vt:lpstr>Using Bayes Theorem for Classification</vt:lpstr>
      <vt:lpstr>Example Data</vt:lpstr>
      <vt:lpstr>Example Data</vt:lpstr>
      <vt:lpstr>Conditional Independence</vt:lpstr>
      <vt:lpstr>Naïve Bayes Classifier</vt:lpstr>
      <vt:lpstr>Naïve Bayes on Example Data</vt:lpstr>
      <vt:lpstr>Estimate Probabilities from Data</vt:lpstr>
      <vt:lpstr>Estimate Probabilities from Data</vt:lpstr>
      <vt:lpstr>Estimate Probabilities from Data</vt:lpstr>
      <vt:lpstr>Example of Naïve Bayes Classifier</vt:lpstr>
      <vt:lpstr>Naïve Bayes Classifier can make decisions with partial information about attributes in the test record</vt:lpstr>
      <vt:lpstr>Issues with Naïve Bayes Classifier</vt:lpstr>
      <vt:lpstr>Issues with Naïve Bayes Classifier</vt:lpstr>
      <vt:lpstr>Issues with Naïve Bayes Classifier</vt:lpstr>
      <vt:lpstr>Example of Naïve Bayes Classifier</vt:lpstr>
      <vt:lpstr>Naïve Bayes (Summary)</vt:lpstr>
      <vt:lpstr>Naïve Bayes</vt:lpstr>
      <vt:lpstr>Bayesian Belief Networks</vt:lpstr>
      <vt:lpstr>Conditional Independence</vt:lpstr>
      <vt:lpstr>Conditional Independence</vt:lpstr>
      <vt:lpstr>Probability Tables</vt:lpstr>
      <vt:lpstr>Example of Bayesian Belief Network</vt:lpstr>
      <vt:lpstr>Example of Inferencing using BBN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Alternative Techniques</dc:title>
  <dc:creator>anujkarpatne@gmail.com</dc:creator>
  <cp:lastModifiedBy>kumar001</cp:lastModifiedBy>
  <cp:revision>42</cp:revision>
  <cp:lastPrinted>2019-09-13T15:48:11Z</cp:lastPrinted>
  <dcterms:created xsi:type="dcterms:W3CDTF">2018-02-14T20:49:24Z</dcterms:created>
  <dcterms:modified xsi:type="dcterms:W3CDTF">2021-02-08T18:56:06Z</dcterms:modified>
</cp:coreProperties>
</file>