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90" r:id="rId2"/>
    <p:sldId id="582" r:id="rId3"/>
    <p:sldId id="567" r:id="rId4"/>
    <p:sldId id="568" r:id="rId5"/>
    <p:sldId id="604" r:id="rId6"/>
    <p:sldId id="606" r:id="rId7"/>
    <p:sldId id="609" r:id="rId8"/>
    <p:sldId id="570" r:id="rId9"/>
    <p:sldId id="593" r:id="rId10"/>
    <p:sldId id="594" r:id="rId11"/>
    <p:sldId id="596" r:id="rId12"/>
    <p:sldId id="591" r:id="rId13"/>
    <p:sldId id="597" r:id="rId14"/>
    <p:sldId id="598" r:id="rId15"/>
    <p:sldId id="571" r:id="rId16"/>
    <p:sldId id="586" r:id="rId17"/>
    <p:sldId id="585" r:id="rId18"/>
    <p:sldId id="572" r:id="rId19"/>
    <p:sldId id="573" r:id="rId20"/>
    <p:sldId id="574" r:id="rId21"/>
    <p:sldId id="577" r:id="rId22"/>
    <p:sldId id="578" r:id="rId23"/>
    <p:sldId id="619" r:id="rId24"/>
    <p:sldId id="620" r:id="rId25"/>
    <p:sldId id="616" r:id="rId26"/>
    <p:sldId id="617" r:id="rId27"/>
    <p:sldId id="618" r:id="rId28"/>
    <p:sldId id="621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66" d="100"/>
          <a:sy n="66" d="100"/>
        </p:scale>
        <p:origin x="744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9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2" tIns="50214" rIns="100422" bIns="50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3" tIns="47492" rIns="94993" bIns="474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3" tIns="47866" rIns="95733" bIns="47866"/>
          <a:lstStyle>
            <a:lvl1pPr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42842" indent="-285708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142833" indent="-228567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99966" indent="-228567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2057099" indent="-228567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514232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971365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428497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885630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2/15/2021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baseline="0" dirty="0">
                <a:latin typeface="Arial" pitchFamily="34" charset="0"/>
              </a:rPr>
              <a:t>     </a:t>
            </a:r>
            <a:r>
              <a:rPr lang="en-US" dirty="0">
                <a:latin typeface="Arial" pitchFamily="34" charset="0"/>
              </a:rPr>
              <a:t>Introduction to Data Mining,</a:t>
            </a:r>
            <a:r>
              <a:rPr lang="en-US" baseline="0" dirty="0">
                <a:latin typeface="Arial" pitchFamily="34" charset="0"/>
              </a:rPr>
              <a:t> 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baseline="0" dirty="0">
                <a:latin typeface="Arial" pitchFamily="34" charset="0"/>
              </a:rPr>
              <a:t> Edition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/>
              <a:t>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of these classifiers is better?</a:t>
            </a:r>
            <a:endParaRPr lang="en-US" altLang="en-US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74945"/>
              </p:ext>
            </p:extLst>
          </p:nvPr>
        </p:nvGraphicFramePr>
        <p:xfrm>
          <a:off x="9144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81268"/>
              </p:ext>
            </p:extLst>
          </p:nvPr>
        </p:nvGraphicFramePr>
        <p:xfrm>
          <a:off x="9144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801092"/>
            <a:ext cx="4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655" y="4078069"/>
            <a:ext cx="38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r>
                  <a:rPr lang="en-US" dirty="0">
                    <a:solidFill>
                      <a:srgbClr val="000000"/>
                    </a:solidFill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39839"/>
              </p:ext>
            </p:extLst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197603"/>
              </p:ext>
            </p:extLst>
          </p:nvPr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10" name="Object 1"/>
              <p:cNvSpPr txBox="1"/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5410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of these classifiers is better?</a:t>
            </a:r>
            <a:endParaRPr lang="en-US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99901"/>
              </p:ext>
            </p:extLst>
          </p:nvPr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" name="Equation" r:id="rId3" imgW="1384300" imgH="635000" progId="Equation.3">
                  <p:embed/>
                </p:oleObj>
              </mc:Choice>
              <mc:Fallback>
                <p:oleObj name="Equation" r:id="rId3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02169"/>
              </p:ext>
            </p:extLst>
          </p:nvPr>
        </p:nvGraphicFramePr>
        <p:xfrm>
          <a:off x="762000" y="1328286"/>
          <a:ext cx="4876800" cy="1338713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361635"/>
              </p:ext>
            </p:extLst>
          </p:nvPr>
        </p:nvGraphicFramePr>
        <p:xfrm>
          <a:off x="762000" y="3126288"/>
          <a:ext cx="4876800" cy="1321888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8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669475"/>
              </p:ext>
            </p:extLst>
          </p:nvPr>
        </p:nvGraphicFramePr>
        <p:xfrm>
          <a:off x="838200" y="4947386"/>
          <a:ext cx="4876800" cy="1377214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41135"/>
              </p:ext>
            </p:extLst>
          </p:nvPr>
        </p:nvGraphicFramePr>
        <p:xfrm>
          <a:off x="57785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" name="Equation" r:id="rId5" imgW="1384300" imgH="635000" progId="Equation.3">
                  <p:embed/>
                </p:oleObj>
              </mc:Choice>
              <mc:Fallback>
                <p:oleObj name="Equation" r:id="rId5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252"/>
              </p:ext>
            </p:extLst>
          </p:nvPr>
        </p:nvGraphicFramePr>
        <p:xfrm>
          <a:off x="57785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" name="Equation" r:id="rId7" imgW="1384300" imgH="635000" progId="Equation.3">
                  <p:embed/>
                </p:oleObj>
              </mc:Choice>
              <mc:Fallback>
                <p:oleObj name="Equation" r:id="rId7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45112"/>
              </p:ext>
            </p:extLst>
          </p:nvPr>
        </p:nvGraphicFramePr>
        <p:xfrm>
          <a:off x="5724525" y="2438400"/>
          <a:ext cx="19573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name="Equation" r:id="rId9" imgW="1015920" imgH="152280" progId="Equation.3">
                  <p:embed/>
                </p:oleObj>
              </mc:Choice>
              <mc:Fallback>
                <p:oleObj name="Equation" r:id="rId9" imgW="10159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2438400"/>
                        <a:ext cx="1957388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74908"/>
              </p:ext>
            </p:extLst>
          </p:nvPr>
        </p:nvGraphicFramePr>
        <p:xfrm>
          <a:off x="5777456" y="4217618"/>
          <a:ext cx="18351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Equation" r:id="rId11" imgW="952200" imgH="152280" progId="Equation.3">
                  <p:embed/>
                </p:oleObj>
              </mc:Choice>
              <mc:Fallback>
                <p:oleObj name="Equation" r:id="rId11" imgW="952200" imgH="1522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7456" y="4217618"/>
                        <a:ext cx="18351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54163"/>
              </p:ext>
            </p:extLst>
          </p:nvPr>
        </p:nvGraphicFramePr>
        <p:xfrm>
          <a:off x="5724525" y="6091238"/>
          <a:ext cx="19573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" name="Equation" r:id="rId13" imgW="1015920" imgH="152280" progId="Equation.3">
                  <p:embed/>
                </p:oleObj>
              </mc:Choice>
              <mc:Fallback>
                <p:oleObj name="Equation" r:id="rId13" imgW="1015920" imgH="1522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6091238"/>
                        <a:ext cx="19573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17526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546431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348311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graphical approach for displaying trade-off between detection rate and false alarm rate</a:t>
            </a:r>
          </a:p>
          <a:p>
            <a:r>
              <a:rPr lang="en-US" altLang="en-US" dirty="0"/>
              <a:t>Developed in 1950s for signal detection theory to analyze noisy signals </a:t>
            </a:r>
          </a:p>
          <a:p>
            <a:r>
              <a:rPr lang="en-US" altLang="en-US" dirty="0"/>
              <a:t>ROC curve plots TPR against FPR</a:t>
            </a:r>
          </a:p>
          <a:p>
            <a:pPr lvl="1"/>
            <a:r>
              <a:rPr lang="en-US" altLang="en-US" sz="2400" dirty="0"/>
              <a:t>Performance of a model represented as a point in an ROC </a:t>
            </a:r>
            <a:r>
              <a:rPr lang="en-US" altLang="en-US" sz="2400" dirty="0" smtClean="0"/>
              <a:t>curve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sz="2400" dirty="0"/>
              <a:t>Random guessing</a:t>
            </a:r>
          </a:p>
          <a:p>
            <a:pPr lvl="1"/>
            <a:r>
              <a:rPr lang="en-US" altLang="en-US" sz="2400" dirty="0"/>
              <a:t>Below diagonal line:</a:t>
            </a:r>
          </a:p>
          <a:p>
            <a:pPr marL="1255713" lvl="2" indent="-341313"/>
            <a:r>
              <a:rPr lang="en-US" altLang="en-US" sz="2000" dirty="0"/>
              <a:t>prediction is opposite </a:t>
            </a:r>
            <a:br>
              <a:rPr lang="en-US" altLang="en-US" sz="2000" dirty="0"/>
            </a:br>
            <a:r>
              <a:rPr lang="en-US" altLang="en-US" sz="2000" dirty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draw ROC curve, classifier must produce continuous-valued output </a:t>
            </a:r>
          </a:p>
          <a:p>
            <a:pPr lvl="1"/>
            <a:r>
              <a:rPr lang="en-US" altLang="en-US" sz="2000" dirty="0"/>
              <a:t>Outputs are used to rank test records, from the most likely positive class record to the least likely positive class </a:t>
            </a:r>
            <a:r>
              <a:rPr lang="en-US" altLang="en-US" sz="2000" dirty="0" smtClean="0"/>
              <a:t>record</a:t>
            </a:r>
          </a:p>
          <a:p>
            <a:pPr lvl="1"/>
            <a:r>
              <a:rPr lang="en-US" altLang="en-US" sz="2000" dirty="0" smtClean="0"/>
              <a:t>By using different thresholds on this value, we can  </a:t>
            </a:r>
            <a:r>
              <a:rPr lang="en-US" altLang="en-US" sz="2000" dirty="0"/>
              <a:t>create different variations </a:t>
            </a:r>
            <a:r>
              <a:rPr lang="en-US" altLang="en-US" sz="2000" dirty="0" smtClean="0"/>
              <a:t>of the classifier with </a:t>
            </a:r>
            <a:r>
              <a:rPr lang="en-US" altLang="en-US" sz="2000" dirty="0"/>
              <a:t>TPR/FPR tradeoffs  </a:t>
            </a:r>
          </a:p>
          <a:p>
            <a:r>
              <a:rPr lang="en-US" altLang="en-US" sz="2400" dirty="0"/>
              <a:t>Many classifiers produce only discrete outputs (i.e., predicted class)</a:t>
            </a:r>
          </a:p>
          <a:p>
            <a:pPr lvl="1"/>
            <a:r>
              <a:rPr lang="en-US" altLang="en-US" sz="2400" dirty="0"/>
              <a:t>How to get continuous-valued outputs?</a:t>
            </a:r>
          </a:p>
          <a:p>
            <a:pPr marL="1255713" lvl="2" indent="-341313"/>
            <a:r>
              <a:rPr lang="en-US" altLang="en-US" sz="2000" dirty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sz="2000" dirty="0"/>
              <a:t>Credit card fraud</a:t>
            </a:r>
          </a:p>
          <a:p>
            <a:pPr lvl="1"/>
            <a:r>
              <a:rPr lang="en-US" altLang="en-US" sz="2000" dirty="0"/>
              <a:t>Intrusion detection</a:t>
            </a:r>
          </a:p>
          <a:p>
            <a:pPr lvl="1"/>
            <a:r>
              <a:rPr lang="en-US" altLang="en-US" sz="2000" dirty="0"/>
              <a:t>Defective products in manufacturing assembly line</a:t>
            </a:r>
          </a:p>
          <a:p>
            <a:pPr lvl="1"/>
            <a:r>
              <a:rPr lang="en-US" altLang="en-US" sz="2000" dirty="0"/>
              <a:t>COVID-19 test results on a random </a:t>
            </a:r>
            <a:r>
              <a:rPr lang="en-US" altLang="en-US" sz="2000" dirty="0" smtClean="0"/>
              <a:t>sample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r>
              <a:rPr lang="en-US" altLang="en-US" b="1" dirty="0" smtClean="0"/>
              <a:t>Key Challenge</a:t>
            </a:r>
            <a:r>
              <a:rPr lang="en-US" altLang="en-US" sz="2400" dirty="0" smtClean="0"/>
              <a:t>: </a:t>
            </a:r>
          </a:p>
          <a:p>
            <a:pPr lvl="1"/>
            <a:r>
              <a:rPr lang="en-US" altLang="en-US" sz="2400" dirty="0" smtClean="0"/>
              <a:t>Evaluation </a:t>
            </a:r>
            <a:r>
              <a:rPr lang="en-US" altLang="en-US" sz="2400" dirty="0"/>
              <a:t>measures such as accuracy are not well-suited for imbalanced class</a:t>
            </a:r>
          </a:p>
          <a:p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TNR=0.88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Use a classifier that 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The more likely it is for the instance to be in the + class, the higher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Sort the instances in 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/>
              <a:t>Apply a threshold </a:t>
            </a:r>
            <a:r>
              <a:rPr lang="en-US" altLang="en-US" sz="2200" b="0" dirty="0"/>
              <a:t>at each unique value of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Count the number of TP, FP, </a:t>
            </a:r>
            <a:br>
              <a:rPr lang="en-US" altLang="en-US" sz="2200" b="0" dirty="0"/>
            </a:br>
            <a:r>
              <a:rPr lang="en-US" altLang="en-US" sz="2200" b="0" dirty="0"/>
              <a:t>TN,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/>
              <a:t>No model consistently outperforms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</a:t>
            </a:r>
            <a:r>
              <a:rPr lang="en-US" altLang="en-US" sz="2400" b="0" dirty="0" smtClean="0"/>
              <a:t>curve (AUC)</a:t>
            </a:r>
            <a:endParaRPr lang="en-US" altLang="en-US" sz="2400" b="0" dirty="0"/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16816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Dealing with Imbalanced </a:t>
            </a:r>
            <a:r>
              <a:rPr lang="en-US" altLang="en-US" sz="2400" dirty="0" smtClean="0"/>
              <a:t>Classes - Summary</a:t>
            </a:r>
            <a:endParaRPr lang="en-US" altLang="en-US" sz="24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Many measures exists, but none of them may be </a:t>
            </a:r>
            <a:r>
              <a:rPr lang="en-US" altLang="en-US" sz="2400" dirty="0" smtClean="0"/>
              <a:t>ideal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in all situations</a:t>
            </a:r>
          </a:p>
          <a:p>
            <a:pPr lvl="1"/>
            <a:r>
              <a:rPr lang="en-US" altLang="en-US" sz="1800" dirty="0" smtClean="0"/>
              <a:t>Random classifiers can have high value for many of these measures</a:t>
            </a:r>
          </a:p>
          <a:p>
            <a:pPr lvl="1"/>
            <a:r>
              <a:rPr lang="en-US" altLang="en-US" sz="1800" dirty="0" smtClean="0"/>
              <a:t>TPR/FPR provides important information but may not be sufficient by itself in many practical scenarios</a:t>
            </a:r>
            <a:endParaRPr lang="en-US" altLang="en-US" sz="1800" dirty="0"/>
          </a:p>
          <a:p>
            <a:pPr lvl="1"/>
            <a:r>
              <a:rPr lang="en-US" altLang="en-US" sz="2000" dirty="0" smtClean="0"/>
              <a:t>Given two classifiers, sometimes you can tell that one of them is strictly better than the other</a:t>
            </a:r>
          </a:p>
          <a:p>
            <a:pPr lvl="2"/>
            <a:r>
              <a:rPr lang="en-US" altLang="en-US" sz="1400" dirty="0" smtClean="0"/>
              <a:t>C1 is strictly better than C2 if C1 has strictly better TPR and FPR relative to C2 (or same TPR and better FPR, </a:t>
            </a:r>
            <a:r>
              <a:rPr lang="en-US" altLang="en-US" sz="1400" dirty="0" smtClean="0"/>
              <a:t>and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vice versa)</a:t>
            </a:r>
          </a:p>
          <a:p>
            <a:pPr lvl="1"/>
            <a:r>
              <a:rPr lang="en-US" altLang="en-US" sz="1800" dirty="0" smtClean="0"/>
              <a:t>Even if C1 is strictly better than C2, C1’s F-value can be worse than C2’s if they are evaluated on data sets with different </a:t>
            </a:r>
            <a:r>
              <a:rPr lang="en-US" altLang="en-US" sz="1800" dirty="0" smtClean="0"/>
              <a:t>imbalances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Classifier C1 can be better or worse than C2 depending on the scenario at hand </a:t>
            </a:r>
            <a:r>
              <a:rPr lang="en-US" altLang="en-US" sz="1800" dirty="0" smtClean="0"/>
              <a:t>(class imbalance, importance </a:t>
            </a:r>
            <a:r>
              <a:rPr lang="en-US" altLang="en-US" sz="1800" dirty="0" smtClean="0"/>
              <a:t>of TP vs </a:t>
            </a:r>
            <a:r>
              <a:rPr lang="en-US" altLang="en-US" sz="1800" smtClean="0"/>
              <a:t>FP</a:t>
            </a:r>
            <a:r>
              <a:rPr lang="en-US" altLang="en-US" sz="1800" smtClean="0"/>
              <a:t>, </a:t>
            </a:r>
            <a:r>
              <a:rPr lang="en-US" altLang="en-US" sz="1800" dirty="0" smtClean="0"/>
              <a:t>cost/time tradeoffs)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3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err="1" smtClean="0"/>
              <a:t>Classifer</a:t>
            </a:r>
            <a:r>
              <a:rPr lang="en-US" altLang="en-US" dirty="0" smtClean="0"/>
              <a:t> is better?</a:t>
            </a:r>
            <a:endParaRPr lang="en-US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713413" y="1981200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413" y="1981200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703888" y="3810000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3888" y="3810000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1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err="1" smtClean="0"/>
              <a:t>Classifer</a:t>
            </a:r>
            <a:r>
              <a:rPr lang="en-US" altLang="en-US" dirty="0" smtClean="0"/>
              <a:t> is better? </a:t>
            </a:r>
            <a:r>
              <a:rPr lang="en-US" altLang="en-US" sz="2000" dirty="0" smtClean="0"/>
              <a:t>Medium Skew case</a:t>
            </a:r>
            <a:endParaRPr lang="en-US" altLang="en-US" sz="20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713413" y="1981200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413" y="1981200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703888" y="3810000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3888" y="3810000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err="1" smtClean="0"/>
              <a:t>Classifer</a:t>
            </a:r>
            <a:r>
              <a:rPr lang="en-US" altLang="en-US" dirty="0" smtClean="0"/>
              <a:t> is better? </a:t>
            </a:r>
            <a:r>
              <a:rPr lang="en-US" altLang="en-US" sz="2000" dirty="0" smtClean="0"/>
              <a:t>High Skew case</a:t>
            </a:r>
            <a:endParaRPr lang="en-US" altLang="en-US" sz="20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665788" y="1981200"/>
          <a:ext cx="2078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9" imgW="1079280" imgH="380880" progId="Equation.3">
                  <p:embed/>
                </p:oleObj>
              </mc:Choice>
              <mc:Fallback>
                <p:oleObj name="Equation" r:id="rId9" imgW="107928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5788" y="1981200"/>
                        <a:ext cx="2078037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654675" y="3810000"/>
          <a:ext cx="20812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11" imgW="1079280" imgH="380880" progId="Equation.3">
                  <p:embed/>
                </p:oleObj>
              </mc:Choice>
              <mc:Fallback>
                <p:oleObj name="Equation" r:id="rId11" imgW="107928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4675" y="3810000"/>
                        <a:ext cx="2081213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Building Classifiers with Imbalanced Training Set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Modify the distribution of training data so that rare class is well-represented in training set</a:t>
            </a:r>
          </a:p>
          <a:p>
            <a:pPr lvl="1"/>
            <a:r>
              <a:rPr lang="en-US" altLang="en-US" dirty="0" err="1"/>
              <a:t>Undersample</a:t>
            </a:r>
            <a:r>
              <a:rPr lang="en-US" altLang="en-US" dirty="0"/>
              <a:t> the majority class</a:t>
            </a:r>
          </a:p>
          <a:p>
            <a:pPr lvl="1"/>
            <a:r>
              <a:rPr lang="en-US" altLang="en-US" dirty="0"/>
              <a:t>Oversample the rare class</a:t>
            </a:r>
          </a:p>
          <a:p>
            <a:pPr marL="0" indent="0">
              <a:buNone/>
            </a:pPr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75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83381"/>
            <a:ext cx="8318500" cy="51888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YES examples = </a:t>
            </a:r>
            <a:r>
              <a:rPr lang="en-US" altLang="en-US" sz="1800" dirty="0" smtClean="0"/>
              <a:t>10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This is misleading because </a:t>
            </a:r>
            <a:r>
              <a:rPr lang="en-US" altLang="en-US" sz="1800" dirty="0" smtClean="0"/>
              <a:t>this trivial </a:t>
            </a:r>
            <a:r>
              <a:rPr lang="en-US" altLang="en-US" sz="1800" dirty="0"/>
              <a:t>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Detecting the rare class is usually more interesting (e.g., frauds, intrusions, defects,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)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74891"/>
              </p:ext>
            </p:extLst>
          </p:nvPr>
        </p:nvGraphicFramePr>
        <p:xfrm>
          <a:off x="1524000" y="4053695"/>
          <a:ext cx="6096000" cy="265190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6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7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42092"/>
              </p:ext>
            </p:extLst>
          </p:nvPr>
        </p:nvGraphicFramePr>
        <p:xfrm>
          <a:off x="1524000" y="11430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05315"/>
              </p:ext>
            </p:extLst>
          </p:nvPr>
        </p:nvGraphicFramePr>
        <p:xfrm>
          <a:off x="1676400" y="4038600"/>
          <a:ext cx="6096000" cy="19409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971800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Accuracy: 99%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584059" y="5955268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Accuracy: 50%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8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3316"/>
              </p:ext>
            </p:extLst>
          </p:nvPr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01691"/>
              </p:ext>
            </p:extLst>
          </p:nvPr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54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42908"/>
              </p:ext>
            </p:extLst>
          </p:nvPr>
        </p:nvGraphicFramePr>
        <p:xfrm>
          <a:off x="2514600" y="3616657"/>
          <a:ext cx="4800600" cy="26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6657"/>
                        <a:ext cx="4800600" cy="26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146482968</TotalTime>
  <Pages>3</Pages>
  <Words>1157</Words>
  <Application>Microsoft Office PowerPoint</Application>
  <PresentationFormat>On-screen Show (4:3)</PresentationFormat>
  <Paragraphs>480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Confusion Matrix</vt:lpstr>
      <vt:lpstr>Accuracy</vt:lpstr>
      <vt:lpstr>Problem with Accuracy</vt:lpstr>
      <vt:lpstr>Which model is better?</vt:lpstr>
      <vt:lpstr>Which model is better?</vt:lpstr>
      <vt:lpstr>Alternative Measures</vt:lpstr>
      <vt:lpstr>Alternative Measures</vt:lpstr>
      <vt:lpstr>Alternative Measures</vt:lpstr>
      <vt:lpstr>Which of these classifiers is better?</vt:lpstr>
      <vt:lpstr>Measures of Classification Performance</vt:lpstr>
      <vt:lpstr>Alternative Measures</vt:lpstr>
      <vt:lpstr>Which of these classifiers is better?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How to Construct an ROC curve</vt:lpstr>
      <vt:lpstr>How to construct an ROC curve</vt:lpstr>
      <vt:lpstr>Using ROC for Model Comparison</vt:lpstr>
      <vt:lpstr>Dealing with Imbalanced Classes - Summary</vt:lpstr>
      <vt:lpstr>Which Classifer is better?</vt:lpstr>
      <vt:lpstr>Which Classifer is better? Medium Skew case</vt:lpstr>
      <vt:lpstr>Which Classifer is better? High Skew case</vt:lpstr>
      <vt:lpstr>Building Classifiers with Imbalanced Training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466</cp:revision>
  <cp:lastPrinted>2019-09-27T17:30:37Z</cp:lastPrinted>
  <dcterms:created xsi:type="dcterms:W3CDTF">1998-03-18T13:44:31Z</dcterms:created>
  <dcterms:modified xsi:type="dcterms:W3CDTF">2021-02-22T17:12:56Z</dcterms:modified>
</cp:coreProperties>
</file>