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687" r:id="rId2"/>
    <p:sldId id="688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1" r:id="rId25"/>
    <p:sldId id="712" r:id="rId26"/>
    <p:sldId id="753" r:id="rId27"/>
    <p:sldId id="754" r:id="rId28"/>
    <p:sldId id="713" r:id="rId29"/>
    <p:sldId id="714" r:id="rId30"/>
    <p:sldId id="716" r:id="rId31"/>
    <p:sldId id="717" r:id="rId32"/>
    <p:sldId id="718" r:id="rId33"/>
    <p:sldId id="719" r:id="rId34"/>
    <p:sldId id="720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  <p:sldId id="730" r:id="rId45"/>
    <p:sldId id="755" r:id="rId46"/>
    <p:sldId id="759" r:id="rId47"/>
    <p:sldId id="756" r:id="rId48"/>
    <p:sldId id="757" r:id="rId49"/>
    <p:sldId id="758" r:id="rId50"/>
    <p:sldId id="731" r:id="rId51"/>
    <p:sldId id="732" r:id="rId52"/>
    <p:sldId id="733" r:id="rId53"/>
    <p:sldId id="734" r:id="rId54"/>
    <p:sldId id="735" r:id="rId55"/>
    <p:sldId id="736" r:id="rId56"/>
    <p:sldId id="737" r:id="rId57"/>
    <p:sldId id="738" r:id="rId58"/>
    <p:sldId id="739" r:id="rId59"/>
    <p:sldId id="740" r:id="rId60"/>
    <p:sldId id="767" r:id="rId61"/>
    <p:sldId id="741" r:id="rId62"/>
    <p:sldId id="742" r:id="rId63"/>
    <p:sldId id="743" r:id="rId64"/>
    <p:sldId id="744" r:id="rId65"/>
    <p:sldId id="745" r:id="rId66"/>
    <p:sldId id="746" r:id="rId67"/>
    <p:sldId id="747" r:id="rId68"/>
    <p:sldId id="748" r:id="rId69"/>
    <p:sldId id="749" r:id="rId70"/>
    <p:sldId id="750" r:id="rId71"/>
    <p:sldId id="751" r:id="rId72"/>
    <p:sldId id="627" r:id="rId73"/>
    <p:sldId id="617" r:id="rId74"/>
    <p:sldId id="618" r:id="rId75"/>
    <p:sldId id="619" r:id="rId76"/>
    <p:sldId id="761" r:id="rId77"/>
    <p:sldId id="620" r:id="rId78"/>
    <p:sldId id="621" r:id="rId79"/>
    <p:sldId id="622" r:id="rId80"/>
    <p:sldId id="623" r:id="rId81"/>
    <p:sldId id="625" r:id="rId82"/>
    <p:sldId id="626" r:id="rId83"/>
    <p:sldId id="630" r:id="rId84"/>
    <p:sldId id="684" r:id="rId85"/>
    <p:sldId id="682" r:id="rId86"/>
    <p:sldId id="683" r:id="rId87"/>
    <p:sldId id="760" r:id="rId88"/>
    <p:sldId id="633" r:id="rId89"/>
    <p:sldId id="636" r:id="rId90"/>
    <p:sldId id="763" r:id="rId91"/>
    <p:sldId id="764" r:id="rId92"/>
    <p:sldId id="765" r:id="rId93"/>
    <p:sldId id="766" r:id="rId94"/>
    <p:sldId id="669" r:id="rId95"/>
    <p:sldId id="670" r:id="rId96"/>
    <p:sldId id="671" r:id="rId97"/>
    <p:sldId id="672" r:id="rId98"/>
    <p:sldId id="673" r:id="rId99"/>
    <p:sldId id="674" r:id="rId100"/>
    <p:sldId id="675" r:id="rId101"/>
    <p:sldId id="676" r:id="rId102"/>
    <p:sldId id="677" r:id="rId103"/>
    <p:sldId id="678" r:id="rId104"/>
    <p:sldId id="679" r:id="rId105"/>
    <p:sldId id="680" r:id="rId106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86" d="100"/>
          <a:sy n="86" d="100"/>
        </p:scale>
        <p:origin x="592" y="6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76"/>
    </p:cViewPr>
  </p:sorterViewPr>
  <p:notesViewPr>
    <p:cSldViewPr>
      <p:cViewPr varScale="1">
        <p:scale>
          <a:sx n="44" d="100"/>
          <a:sy n="44" d="100"/>
        </p:scale>
        <p:origin x="2328" y="5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641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391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3/8/2021             </a:t>
            </a:r>
            <a:r>
              <a:rPr lang="en-US" baseline="0" dirty="0" smtClean="0"/>
              <a:t>   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</a:t>
            </a:r>
            <a:r>
              <a:rPr lang="en-US" baseline="0" dirty="0" smtClean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0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8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Data Mining</a:t>
            </a:r>
            <a:endParaRPr lang="en-US" altLang="en-US" sz="2800" dirty="0" smtClean="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1519221"/>
            <a:ext cx="8991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Chapter </a:t>
            </a:r>
            <a:r>
              <a:rPr lang="en-US" altLang="en-US" sz="3200" b="0" dirty="0" smtClean="0"/>
              <a:t>5 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Association Analysis</a:t>
            </a:r>
            <a:r>
              <a:rPr lang="en-US" altLang="en-US" sz="1600" b="0" dirty="0" smtClean="0"/>
              <a:t>: </a:t>
            </a:r>
            <a:r>
              <a:rPr lang="en-US" altLang="en-US" sz="3200" b="0" dirty="0" smtClean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 dirty="0"/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926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smtClean="0"/>
              <a:t>Brute-force approach: </a:t>
            </a:r>
          </a:p>
          <a:p>
            <a:pPr lvl="1"/>
            <a:r>
              <a:rPr lang="en-US" altLang="en-US" smtClean="0"/>
              <a:t>Each itemset in the lattice is a </a:t>
            </a:r>
            <a:r>
              <a:rPr lang="en-US" altLang="en-US" smtClean="0">
                <a:solidFill>
                  <a:srgbClr val="FF0000"/>
                </a:solidFill>
              </a:rPr>
              <a:t>candidate</a:t>
            </a:r>
            <a:r>
              <a:rPr lang="en-US" altLang="en-US" smtClean="0"/>
              <a:t> frequent itemset</a:t>
            </a:r>
          </a:p>
          <a:p>
            <a:pPr lvl="1"/>
            <a:r>
              <a:rPr lang="en-US" altLang="en-US" smtClean="0"/>
              <a:t>Count the support of each candidate by scanning the database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Match each transaction against every candidate</a:t>
            </a:r>
          </a:p>
          <a:p>
            <a:pPr lvl="1"/>
            <a:r>
              <a:rPr lang="en-US" altLang="en-US" smtClean="0"/>
              <a:t>Complexity ~ O(NMw) =&gt; </a:t>
            </a:r>
            <a:r>
              <a:rPr lang="en-US" altLang="en-US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smtClean="0">
                <a:solidFill>
                  <a:srgbClr val="FF0000"/>
                </a:solidFill>
              </a:rPr>
              <a:t>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9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But, 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What is the lowest confidence rule you can obtain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Recall conf(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 smtClean="0"/>
                  <a:t>The numerator is fixed: </a:t>
                </a:r>
                <a:r>
                  <a:rPr lang="en-US" i="1" dirty="0" smtClean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 smtClean="0"/>
                  <a:t>) </a:t>
                </a:r>
                <a:endParaRPr lang="en-US" altLang="en-US" dirty="0" smtClean="0"/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 smtClean="0"/>
                  <a:t>Thus, to find the lowest confidence rule, we need to find the X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with highest support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Consider only rules </a:t>
                </a:r>
                <a:r>
                  <a:rPr lang="en-US" alt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a single item, i.e., </a:t>
                </a:r>
                <a:endParaRPr lang="en-US" altLang="en-US" dirty="0"/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dirty="0" smtClean="0"/>
                  <a:t>   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…, or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</a:t>
                </a:r>
                <a:r>
                  <a:rPr lang="en-US" altLang="en-US" dirty="0" smtClean="0">
                    <a:sym typeface="Symbol" pitchFamily="18" charset="2"/>
                  </a:rPr>
                  <a:t/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0" lvl="2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i="1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i="1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 = 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600" b="0" i="0" smtClean="0">
                            <a:latin typeface="Cambria Math"/>
                            <a:sym typeface="Symbol" pitchFamily="18" charset="2"/>
                          </a:rPr>
                          <m:t>max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b="0" i="1" smtClean="0">
                                <a:latin typeface="Cambria Math"/>
                                <a:sym typeface="Symbol" pitchFamily="18" charset="2"/>
                              </a:rPr>
                              <m:t>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b="0" i="1" smtClean="0">
                                <a:latin typeface="Cambria Math"/>
                                <a:sym typeface="Symbol" pitchFamily="18" charset="2"/>
                              </a:rPr>
                              <m:t> ,   …,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600" b="0" i="1" smtClean="0">
                                    <a:latin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26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Cross Support and 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By the anti-</a:t>
                </a:r>
                <a:r>
                  <a:rPr lang="en-US" altLang="en-US" dirty="0" err="1" smtClean="0"/>
                  <a:t>montone</a:t>
                </a:r>
                <a:r>
                  <a:rPr lang="en-US" altLang="en-US" dirty="0" smtClean="0"/>
                  <a:t> property of support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 …,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altLang="en-US" dirty="0" smtClean="0">
                    <a:sym typeface="Symbol" pitchFamily="18" charset="2"/>
                  </a:rPr>
                  <a:t/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Therefore, we can derive a relationship between the h-confidence and cross support of an </a:t>
                </a:r>
                <a:r>
                  <a:rPr lang="en-US" altLang="en-US" dirty="0" err="1" smtClean="0">
                    <a:sym typeface="Symbol" pitchFamily="18" charset="2"/>
                  </a:rPr>
                  <a:t>itemset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=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altLang="en-US" sz="2000" b="0" i="0" smtClean="0">
                          <a:latin typeface="Cambria Math"/>
                          <a:sym typeface="Symbol" pitchFamily="18" charset="2"/>
                        </a:rPr>
                        <m:t>    </m:t>
                      </m:r>
                    </m:oMath>
                  </m:oMathPara>
                </a14:m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b="0" i="0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b="0" i="0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  </m:t>
                    </m:r>
                    <m:r>
                      <a:rPr lang="en-US" altLang="en-US" sz="200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/>
                            <a:ea typeface="Cambria Math"/>
                            <a:sym typeface="Symbol" pitchFamily="18" charset="2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 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  <a:sym typeface="Symbol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 ,   …,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en-US" sz="2000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i="1" dirty="0" smtClean="0">
                    <a:latin typeface="Cambria Math"/>
                    <a:sym typeface="Symbol" pitchFamily="18" charset="2"/>
                  </a:rPr>
                </a:br>
                <a:endParaRPr lang="en-US" altLang="en-US" sz="2000" i="1" dirty="0" smtClean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b="0" i="1" dirty="0">
                    <a:latin typeface="Cambria Math"/>
                    <a:sym typeface="Symbol" pitchFamily="18" charset="2"/>
                  </a:rPr>
                  <a:t> </a:t>
                </a:r>
                <a:r>
                  <a:rPr lang="en-US" altLang="en-US" sz="2000" b="0" i="1" dirty="0" smtClean="0">
                    <a:latin typeface="Cambria Math"/>
                    <a:sym typeface="Symbol" pitchFamily="18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dirty="0" smtClean="0">
                    <a:solidFill>
                      <a:srgbClr val="C00000"/>
                    </a:solidFill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Cross Support and 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we can eliminate cross support patterns by finding patterns with </a:t>
                </a:r>
                <a:br>
                  <a:rPr lang="en-US" altLang="en-US" dirty="0" smtClean="0">
                    <a:sym typeface="Symbol" pitchFamily="18" charset="2"/>
                  </a:rPr>
                </a:br>
                <a:r>
                  <a:rPr lang="en-US" altLang="en-US" dirty="0" smtClean="0">
                    <a:sym typeface="Symbol" pitchFamily="18" charset="2"/>
                  </a:rPr>
                  <a:t>h-confidence &lt; </a:t>
                </a:r>
                <a:r>
                  <a:rPr lang="en-US" altLang="en-US" dirty="0" err="1" smtClean="0">
                    <a:sym typeface="Symbol" pitchFamily="18" charset="2"/>
                  </a:rPr>
                  <a:t>h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c</a:t>
                </a:r>
                <a:r>
                  <a:rPr lang="en-US" altLang="en-US" dirty="0" smtClean="0">
                    <a:sym typeface="Symbol" pitchFamily="18" charset="2"/>
                  </a:rPr>
                  <a:t>, a user set threshold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Notice that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)≤1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Any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satisfying a given h-confidence threshold, </a:t>
                </a:r>
                <a:r>
                  <a:rPr lang="en-US" altLang="en-US" dirty="0" err="1" smtClean="0">
                    <a:sym typeface="Symbol" pitchFamily="18" charset="2"/>
                  </a:rPr>
                  <a:t>h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</a:t>
                </a:r>
                <a:r>
                  <a:rPr lang="en-US" altLang="en-US" dirty="0" smtClean="0"/>
                  <a:t> is called a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hyperclique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</a:t>
                </a:r>
                <a:r>
                  <a:rPr lang="en-US" altLang="en-US" dirty="0" smtClean="0"/>
                  <a:t>-confidence can be used instead of or in conjunction with support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/>
              <a:t>H</a:t>
            </a:r>
            <a:r>
              <a:rPr lang="en-US" altLang="en-US" dirty="0" err="1" smtClean="0"/>
              <a:t>ypercliques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Hypercliques are </a:t>
                </a:r>
                <a:r>
                  <a:rPr lang="en-US" altLang="en-US" dirty="0" err="1" smtClean="0">
                    <a:sym typeface="Symbol" pitchFamily="18" charset="2"/>
                  </a:rPr>
                  <a:t>itemsets</a:t>
                </a:r>
                <a:r>
                  <a:rPr lang="en-US" altLang="en-US" dirty="0" smtClean="0">
                    <a:sym typeface="Symbol" pitchFamily="18" charset="2"/>
                  </a:rPr>
                  <a:t>, but not necessarily frequent </a:t>
                </a:r>
                <a:r>
                  <a:rPr lang="en-US" altLang="en-US" dirty="0" err="1" smtClean="0">
                    <a:sym typeface="Symbol" pitchFamily="18" charset="2"/>
                  </a:rPr>
                  <a:t>itemsets</a:t>
                </a:r>
                <a:endParaRPr lang="en-US" altLang="en-US" dirty="0" smtClean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Good for finding low support patterns</a:t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Cambria Math"/>
                  </a:rPr>
                  <a:t>H-confidence is </a:t>
                </a:r>
                <a:r>
                  <a:rPr lang="en-US" altLang="en-US" dirty="0" smtClean="0">
                    <a:ea typeface="Cambria Math"/>
                  </a:rPr>
                  <a:t>anti-monotone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ea typeface="Cambria 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Can define closed and maximal </a:t>
                </a:r>
                <a:r>
                  <a:rPr lang="en-US" altLang="en-US" dirty="0" err="1" smtClean="0"/>
                  <a:t>hypercliques</a:t>
                </a:r>
                <a:r>
                  <a:rPr lang="en-US" altLang="en-US" dirty="0" smtClean="0"/>
                  <a:t> in terms of h-confidence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A hyperclique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 is </a:t>
                </a:r>
                <a:r>
                  <a:rPr lang="en-US" altLang="en-US" dirty="0"/>
                  <a:t>closed if none of its immediate supersets </a:t>
                </a:r>
                <a:r>
                  <a:rPr lang="en-US" altLang="en-US" dirty="0" smtClean="0"/>
                  <a:t>has </a:t>
                </a:r>
                <a:r>
                  <a:rPr lang="en-US" altLang="en-US" dirty="0"/>
                  <a:t>the same </a:t>
                </a:r>
                <a:r>
                  <a:rPr lang="en-US" altLang="en-US" dirty="0" smtClean="0"/>
                  <a:t>h-confidence as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is maximal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hconf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none of its immediate supersets,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dirty="0" smtClean="0"/>
                  <a:t>,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en-US" altLang="en-US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 smtClean="0"/>
              <a:t>Hypercliques</a:t>
            </a:r>
            <a:r>
              <a:rPr lang="en-US" altLang="en-US" dirty="0" smtClean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Hypercliques have the high-affinity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</a:t>
                </a:r>
                <a:r>
                  <a:rPr lang="en-US" altLang="en-US" dirty="0" smtClean="0">
                    <a:sym typeface="Symbol" pitchFamily="18" charset="2"/>
                  </a:rPr>
                  <a:t>hink of the individual items as sparse binary vectors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h-confidence gives us information about their pairwise </a:t>
                </a:r>
                <a:r>
                  <a:rPr lang="en-US" altLang="en-US" dirty="0" err="1" smtClean="0">
                    <a:sym typeface="Symbol" pitchFamily="18" charset="2"/>
                  </a:rPr>
                  <a:t>Jaccard</a:t>
                </a:r>
                <a:r>
                  <a:rPr lang="en-US" altLang="en-US" dirty="0" smtClean="0">
                    <a:sym typeface="Symbol" pitchFamily="18" charset="2"/>
                  </a:rPr>
                  <a:t> and cosine similarity</a:t>
                </a:r>
              </a:p>
              <a:p>
                <a:pPr marL="1262063" lvl="2" indent="-347663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 are any two items in an </a:t>
                </a:r>
                <a:r>
                  <a:rPr lang="en-US" altLang="en-US" dirty="0" err="1" smtClean="0">
                    <a:sym typeface="Symbol" pitchFamily="18" charset="2"/>
                  </a:rPr>
                  <a:t>itemset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 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sym typeface="Symbol" pitchFamily="18" charset="2"/>
                          </a:rPr>
                          <m:t>Jaccard</m:t>
                        </m:r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)/2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sym typeface="Symbol" pitchFamily="18" charset="2"/>
                          </a:rPr>
                          <m:t>cos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 smtClean="0">
                    <a:sym typeface="Symbol" pitchFamily="18" charset="2"/>
                  </a:rPr>
                  <a:t>Hypercliques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dirty="0" smtClean="0">
                    <a:sym typeface="Symbol" pitchFamily="18" charset="2"/>
                  </a:rPr>
                  <a:t>that have a high h-confidence consist of very similar items as measured by </a:t>
                </a:r>
                <a:r>
                  <a:rPr lang="en-US" altLang="en-US" dirty="0" err="1" smtClean="0">
                    <a:sym typeface="Symbol" pitchFamily="18" charset="2"/>
                  </a:rPr>
                  <a:t>Jaccard</a:t>
                </a:r>
                <a:r>
                  <a:rPr lang="en-US" altLang="en-US" dirty="0" smtClean="0">
                    <a:sym typeface="Symbol" pitchFamily="18" charset="2"/>
                  </a:rPr>
                  <a:t> and cosine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The items in a hyperclique cannot have widely different support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Allows for more efficient pruning </a:t>
                </a: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Example Applications of </a:t>
            </a:r>
            <a:r>
              <a:rPr lang="en-US" altLang="en-US" dirty="0" err="1" smtClean="0"/>
              <a:t>Hypercliques</a:t>
            </a:r>
            <a:endParaRPr lang="en-US" altLang="en-US" dirty="0" smtClean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4618037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>
                <a:sym typeface="Symbol" pitchFamily="18" charset="2"/>
              </a:rPr>
              <a:t>Hypercliques</a:t>
            </a:r>
            <a:r>
              <a:rPr lang="en-US" altLang="en-US" dirty="0" smtClean="0">
                <a:sym typeface="Symbol" pitchFamily="18" charset="2"/>
              </a:rPr>
              <a:t> are used to find strongly coherent groups of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Words that occur together in documents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Proteins in a protein interaction network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</p:txBody>
      </p:sp>
      <p:pic>
        <p:nvPicPr>
          <p:cNvPr id="4" name="Picture 5" descr="pattern230_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333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4191000"/>
            <a:ext cx="4800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 smtClean="0">
                <a:latin typeface="Arial" pitchFamily="34" charset="0"/>
              </a:rPr>
              <a:t>In the figure at the right, a gene ontology hierarchy for biological process </a:t>
            </a:r>
            <a:r>
              <a:rPr lang="en-US" sz="2000" dirty="0">
                <a:latin typeface="Arial" pitchFamily="34" charset="0"/>
              </a:rPr>
              <a:t>shows that the identified proteins in </a:t>
            </a:r>
            <a:r>
              <a:rPr lang="en-US" sz="2000" dirty="0" smtClean="0">
                <a:latin typeface="Arial" pitchFamily="34" charset="0"/>
              </a:rPr>
              <a:t>the hyperclique (PRE2, …, SCL1) perform </a:t>
            </a:r>
            <a:r>
              <a:rPr lang="en-US" sz="2000" dirty="0">
                <a:latin typeface="Arial" pitchFamily="34" charset="0"/>
              </a:rPr>
              <a:t>the same function and are involved in the same biological process</a:t>
            </a:r>
            <a:r>
              <a:rPr lang="en-US" sz="18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candidates</a:t>
            </a:r>
            <a:r>
              <a:rPr lang="en-US" altLang="en-US" dirty="0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Complete search: M=2</a:t>
            </a:r>
            <a:r>
              <a:rPr lang="en-US" altLang="en-US" sz="2000" baseline="30000" dirty="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transactions </a:t>
            </a:r>
            <a:r>
              <a:rPr lang="en-US" altLang="en-US" dirty="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Reduce size of N as the size of </a:t>
            </a:r>
            <a:r>
              <a:rPr lang="en-US" altLang="en-US" sz="2000" dirty="0" err="1" smtClean="0"/>
              <a:t>itemset</a:t>
            </a:r>
            <a:r>
              <a:rPr lang="en-US" altLang="en-US" sz="2000" dirty="0" smtClean="0"/>
              <a:t>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Reduce the </a:t>
            </a:r>
            <a:r>
              <a:rPr lang="en-US" altLang="en-US" dirty="0" smtClean="0">
                <a:solidFill>
                  <a:srgbClr val="FF0000"/>
                </a:solidFill>
              </a:rPr>
              <a:t>number of comparisons</a:t>
            </a:r>
            <a:r>
              <a:rPr lang="en-US" altLang="en-US" dirty="0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>
                <a:solidFill>
                  <a:srgbClr val="CC3300"/>
                </a:solidFill>
              </a:rPr>
              <a:t>Apriori principle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If an itemset is frequent, then all of its subsets must also be frequent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Apriori principle holds due to the following property of the support measure: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Support of an itemset never exceeds the support of its subsets</a:t>
            </a:r>
          </a:p>
          <a:p>
            <a:pPr lvl="1"/>
            <a:r>
              <a:rPr lang="en-US" altLang="en-US" smtClean="0"/>
              <a:t>This is known as the </a:t>
            </a:r>
            <a:r>
              <a:rPr lang="en-US" altLang="en-US" smtClean="0">
                <a:solidFill>
                  <a:srgbClr val="CC3300"/>
                </a:solidFill>
              </a:rPr>
              <a:t>anti-monotone</a:t>
            </a:r>
            <a:r>
              <a:rPr lang="en-US" altLang="en-US" smtClean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3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0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1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381000" y="1402914"/>
          <a:ext cx="3568700" cy="205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2914"/>
                        <a:ext cx="3568700" cy="2054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Items </a:t>
            </a:r>
            <a:r>
              <a:rPr lang="en-US" altLang="en-US" sz="1800" b="0" dirty="0" smtClean="0">
                <a:latin typeface="Tahoma" pitchFamily="34" charset="0"/>
              </a:rPr>
              <a:t>(1-itemsets</a:t>
            </a:r>
            <a:r>
              <a:rPr lang="en-US" altLang="en-US" sz="1800" b="0" dirty="0">
                <a:latin typeface="Tahoma" pitchFamily="34" charset="0"/>
              </a:rPr>
              <a:t>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5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4441843"/>
              </p:ext>
            </p:extLst>
          </p:nvPr>
        </p:nvGraphicFramePr>
        <p:xfrm>
          <a:off x="381000" y="1367884"/>
          <a:ext cx="3568700" cy="211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6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67884"/>
                        <a:ext cx="3568700" cy="2111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7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8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8437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9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84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3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4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6488179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5" name="Document" r:id="rId7" imgW="3352666" imgH="2016134" progId="Word.Document.8">
                  <p:embed/>
                </p:oleObj>
              </mc:Choice>
              <mc:Fallback>
                <p:oleObj name="Document" r:id="rId7" imgW="3352666" imgH="2016134" progId="Word.Document.8">
                  <p:embed/>
                  <p:pic>
                    <p:nvPicPr>
                      <p:cNvPr id="9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7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8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9" name="Document" r:id="rId7" imgW="3352666" imgH="2016134" progId="Word.Document.8">
                  <p:embed/>
                </p:oleObj>
              </mc:Choice>
              <mc:Fallback>
                <p:oleObj name="Document" r:id="rId7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4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5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/>
          </p:nvPr>
        </p:nvGraphicFramePr>
        <p:xfrm>
          <a:off x="4700588" y="4406900"/>
          <a:ext cx="35560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6" name="Document" r:id="rId7" imgW="3637555" imgH="2179681" progId="Word.Document.8">
                  <p:embed/>
                </p:oleObj>
              </mc:Choice>
              <mc:Fallback>
                <p:oleObj name="Document" r:id="rId7" imgW="3637555" imgH="2179681" progId="Word.Document.8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4406900"/>
                        <a:ext cx="35560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0619621"/>
              </p:ext>
            </p:extLst>
          </p:nvPr>
        </p:nvGraphicFramePr>
        <p:xfrm>
          <a:off x="7091424" y="304800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7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04800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8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9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0" name="Document" r:id="rId7" imgW="3122634" imgH="1524623" progId="Word.Document.8">
                  <p:embed/>
                </p:oleObj>
              </mc:Choice>
              <mc:Fallback>
                <p:oleObj name="Document" r:id="rId7" imgW="3122634" imgH="1524623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1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5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2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3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4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dirty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5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3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Candidate Generation: Brute-force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7162800" y="1193800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78" y="1193800"/>
            <a:ext cx="6492240" cy="5147367"/>
          </a:xfrm>
          <a:prstGeom prst="rect">
            <a:avLst/>
          </a:prstGeom>
        </p:spPr>
      </p:pic>
      <p:graphicFrame>
        <p:nvGraphicFramePr>
          <p:cNvPr id="6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228600" y="1094459"/>
          <a:ext cx="1981200" cy="11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name="Document" r:id="rId5" imgW="3352666" imgH="2016134" progId="Word.Document.8">
                  <p:embed/>
                </p:oleObj>
              </mc:Choice>
              <mc:Fallback>
                <p:oleObj name="Document" r:id="rId5" imgW="3352666" imgH="2016134" progId="Word.Document.8">
                  <p:embed/>
                  <p:pic>
                    <p:nvPicPr>
                      <p:cNvPr id="6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94459"/>
                        <a:ext cx="1981200" cy="119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Merge Fk-1 and F1 </a:t>
            </a:r>
            <a:r>
              <a:rPr lang="en-US" sz="2400" kern="0" dirty="0" err="1"/>
              <a:t>itemsets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3175"/>
            <a:ext cx="843667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Candidate Generation: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</a:t>
            </a:r>
            <a:r>
              <a:rPr lang="en-US" altLang="en-US" sz="2400" b="0" smtClean="0"/>
              <a:t>x</a:t>
            </a:r>
            <a:r>
              <a:rPr lang="en-US" altLang="en-US" sz="2800" smtClean="0"/>
              <a:t>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Method</a:t>
            </a:r>
            <a:endParaRPr lang="en-US" altLang="en-US" sz="2800" baseline="-25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Merge two frequent (k-1)-itemsets if their first (k-2) items are identical</a:t>
            </a:r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r>
              <a:rPr lang="en-US" altLang="en-US" smtClean="0"/>
              <a:t>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D) = </a:t>
            </a:r>
            <a:r>
              <a:rPr lang="en-US" altLang="en-US" b="1" u="sng" smtClean="0"/>
              <a:t>AB</a:t>
            </a:r>
            <a:r>
              <a:rPr lang="en-US" altLang="en-US" smtClean="0"/>
              <a:t>CD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CE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D,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DE</a:t>
            </a:r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Do not merge(</a:t>
            </a:r>
            <a:r>
              <a:rPr lang="en-US" altLang="en-US" b="1" u="sng" smtClean="0"/>
              <a:t>A</a:t>
            </a:r>
            <a:r>
              <a:rPr lang="en-US" altLang="en-US" smtClean="0"/>
              <a:t>BD,</a:t>
            </a:r>
            <a:r>
              <a:rPr lang="en-US" altLang="en-US" b="1" u="sng" smtClean="0"/>
              <a:t>A</a:t>
            </a:r>
            <a:r>
              <a:rPr lang="en-US" altLang="en-US" smtClean="0"/>
              <a:t>CD) because they share only prefix of length 1 instead of length 2</a:t>
            </a:r>
          </a:p>
        </p:txBody>
      </p:sp>
    </p:spTree>
    <p:extLst>
      <p:ext uri="{BB962C8B-B14F-4D97-AF65-F5344CB8AC3E}">
        <p14:creationId xmlns:p14="http://schemas.microsoft.com/office/powerpoint/2010/main" val="42477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Let 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 be the set of frequent 3-itemsets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{ABCD,ABCE,ABDE} is the set of candidate 4-itemsets generated (from previous slide)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Candidate pruning</a:t>
            </a:r>
          </a:p>
          <a:p>
            <a:pPr lvl="1"/>
            <a:r>
              <a:rPr lang="en-US" altLang="en-US" sz="2000" dirty="0" smtClean="0"/>
              <a:t>Prune ABCE because ACE and BCE are infrequent</a:t>
            </a:r>
          </a:p>
          <a:p>
            <a:pPr lvl="1"/>
            <a:r>
              <a:rPr lang="en-US" altLang="en-US" sz="2000" dirty="0" smtClean="0"/>
              <a:t>Prune ABDE because ADE is infrequent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After candidate pruning: 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8332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33499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 smtClean="0"/>
              <a:t>Fk-1 x Fk-1 Method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01723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4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5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876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6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5562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Use of F</a:t>
            </a:r>
            <a:r>
              <a:rPr lang="en-US" altLang="en-US" sz="1400" baseline="-25000"/>
              <a:t>k-1</a:t>
            </a:r>
            <a:r>
              <a:rPr lang="en-US" altLang="en-US" sz="1400"/>
              <a:t>xF</a:t>
            </a:r>
            <a:r>
              <a:rPr lang="en-US" altLang="en-US" sz="1400" baseline="-25000"/>
              <a:t>k-1</a:t>
            </a:r>
            <a:r>
              <a:rPr lang="en-US" altLang="en-US" sz="1400"/>
              <a:t> method for candidate generation results in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only one 3-itemset.  This is eliminated after the support counting step.</a:t>
            </a:r>
          </a:p>
        </p:txBody>
      </p:sp>
    </p:spTree>
    <p:extLst>
      <p:ext uri="{BB962C8B-B14F-4D97-AF65-F5344CB8AC3E}">
        <p14:creationId xmlns:p14="http://schemas.microsoft.com/office/powerpoint/2010/main" val="17519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Alternate F</a:t>
            </a:r>
            <a:r>
              <a:rPr lang="en-US" altLang="en-US" sz="2800" baseline="-25000" dirty="0" smtClean="0"/>
              <a:t>k-1</a:t>
            </a:r>
            <a:r>
              <a:rPr lang="en-US" altLang="en-US" sz="2800" dirty="0" smtClean="0"/>
              <a:t> </a:t>
            </a:r>
            <a:r>
              <a:rPr lang="en-US" altLang="en-US" sz="2400" b="0" dirty="0" smtClean="0"/>
              <a:t>x</a:t>
            </a:r>
            <a:r>
              <a:rPr lang="en-US" altLang="en-US" sz="2800" dirty="0" smtClean="0"/>
              <a:t> F</a:t>
            </a:r>
            <a:r>
              <a:rPr lang="en-US" altLang="en-US" sz="2800" baseline="-25000" dirty="0" smtClean="0"/>
              <a:t>k-1</a:t>
            </a:r>
            <a:r>
              <a:rPr lang="en-US" altLang="en-US" sz="2800" dirty="0" smtClean="0"/>
              <a:t> Method</a:t>
            </a:r>
            <a:endParaRPr lang="en-US" altLang="en-US" sz="2800" baseline="-25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Merge two frequent (k-1)-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if the last (k-2) items of the first one is identical to the first (k-2) items of the second.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D) = A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D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E) = A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E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E) = A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</a:t>
            </a:r>
          </a:p>
          <a:p>
            <a:pPr lvl="1"/>
            <a:r>
              <a:rPr lang="en-US" altLang="en-US" dirty="0" smtClean="0"/>
              <a:t>Merge(B</a:t>
            </a:r>
            <a:r>
              <a:rPr lang="en-US" altLang="en-US" b="1" u="sng" dirty="0" smtClean="0"/>
              <a:t>CD</a:t>
            </a:r>
            <a:r>
              <a:rPr lang="en-US" altLang="en-US" dirty="0"/>
              <a:t>, </a:t>
            </a:r>
            <a:r>
              <a:rPr lang="en-US" altLang="en-US" b="1" u="sng" dirty="0"/>
              <a:t>CD</a:t>
            </a:r>
            <a:r>
              <a:rPr lang="en-US" altLang="en-US" dirty="0"/>
              <a:t>E) = </a:t>
            </a:r>
            <a:r>
              <a:rPr lang="en-US" altLang="en-US" dirty="0" smtClean="0"/>
              <a:t>B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02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Candidate Pruning for </a:t>
            </a:r>
            <a:r>
              <a:rPr lang="en-US" altLang="en-US" sz="2400" dirty="0"/>
              <a:t>Alternate F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</a:t>
            </a:r>
            <a:r>
              <a:rPr lang="en-US" altLang="en-US" sz="2000" b="0" dirty="0"/>
              <a:t>x</a:t>
            </a:r>
            <a:r>
              <a:rPr lang="en-US" altLang="en-US" sz="2400" dirty="0"/>
              <a:t> F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257800"/>
          </a:xfrm>
        </p:spPr>
        <p:txBody>
          <a:bodyPr/>
          <a:lstStyle/>
          <a:p>
            <a:r>
              <a:rPr lang="en-US" altLang="en-US" dirty="0" smtClean="0"/>
              <a:t>Let 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 be the set of frequent 3-itemsets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{ABCD,ABDE,ACDE,BCDE} is the set of candidate 4-itemsets generated (from previous slide)</a:t>
            </a:r>
          </a:p>
          <a:p>
            <a:r>
              <a:rPr lang="en-US" altLang="en-US" dirty="0" smtClean="0"/>
              <a:t>Candidate pruning</a:t>
            </a:r>
          </a:p>
          <a:p>
            <a:pPr lvl="1"/>
            <a:r>
              <a:rPr lang="en-US" altLang="en-US" sz="2000" dirty="0" smtClean="0"/>
              <a:t>Prune ABDE because ADE is infrequent</a:t>
            </a:r>
          </a:p>
          <a:p>
            <a:pPr lvl="1"/>
            <a:r>
              <a:rPr lang="en-US" altLang="en-US" sz="2000" dirty="0"/>
              <a:t>Prune </a:t>
            </a:r>
            <a:r>
              <a:rPr lang="en-US" altLang="en-US" sz="2000" dirty="0" smtClean="0"/>
              <a:t>ACDE </a:t>
            </a:r>
            <a:r>
              <a:rPr lang="en-US" altLang="en-US" sz="2000" dirty="0"/>
              <a:t>because ACE and </a:t>
            </a:r>
            <a:r>
              <a:rPr lang="en-US" altLang="en-US" sz="2000" dirty="0" smtClean="0"/>
              <a:t>ADE </a:t>
            </a:r>
            <a:r>
              <a:rPr lang="en-US" altLang="en-US" sz="2000" dirty="0"/>
              <a:t>are infrequent</a:t>
            </a:r>
          </a:p>
          <a:p>
            <a:pPr lvl="1"/>
            <a:r>
              <a:rPr lang="en-US" altLang="en-US" sz="2000" dirty="0" smtClean="0"/>
              <a:t>Prune BCDE because BCE </a:t>
            </a:r>
          </a:p>
          <a:p>
            <a:r>
              <a:rPr lang="en-US" altLang="en-US" dirty="0" smtClean="0"/>
              <a:t>After candidate pruning: 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4094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smtClean="0"/>
              <a:t>Itemset</a:t>
            </a:r>
          </a:p>
          <a:p>
            <a:pPr marL="742950" lvl="1" indent="-285750"/>
            <a:r>
              <a:rPr lang="en-US" altLang="en-US" sz="1800" smtClean="0"/>
              <a:t>A collection of one or more items</a:t>
            </a:r>
          </a:p>
          <a:p>
            <a:pPr marL="1143000" lvl="2" indent="-228600"/>
            <a:r>
              <a:rPr lang="en-US" altLang="en-US" sz="1600" smtClean="0"/>
              <a:t>Example: {Milk, Bread, Diaper}</a:t>
            </a:r>
          </a:p>
          <a:p>
            <a:pPr marL="742950" lvl="1" indent="-285750"/>
            <a:r>
              <a:rPr lang="en-US" altLang="en-US" sz="1800" smtClean="0"/>
              <a:t>k-itemset</a:t>
            </a:r>
          </a:p>
          <a:p>
            <a:pPr marL="1143000" lvl="2" indent="-228600"/>
            <a:r>
              <a:rPr lang="en-US" altLang="en-US" sz="1600" smtClean="0"/>
              <a:t>An itemset that contains k items</a:t>
            </a:r>
            <a:endParaRPr lang="en-US" altLang="en-US" sz="1600" b="1" smtClean="0"/>
          </a:p>
          <a:p>
            <a:pPr marL="342900" indent="-342900"/>
            <a:r>
              <a:rPr lang="en-US" altLang="en-US" sz="2000" b="1" smtClean="0"/>
              <a:t>Support count (</a:t>
            </a:r>
            <a:r>
              <a:rPr lang="en-US" altLang="en-US" sz="2000" b="1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smtClean="0"/>
              <a:t>Frequency of occurrence of an itemset</a:t>
            </a:r>
          </a:p>
          <a:p>
            <a:pPr marL="742950" lvl="1" indent="-285750"/>
            <a:r>
              <a:rPr lang="en-US" altLang="en-US" sz="1800" smtClean="0"/>
              <a:t>E.g.   </a:t>
            </a:r>
            <a:r>
              <a:rPr lang="en-US" altLang="en-US" sz="1800" smtClean="0">
                <a:sym typeface="Symbol" pitchFamily="18" charset="2"/>
              </a:rPr>
              <a:t>({Milk, Bread,Diaper}) = 2 </a:t>
            </a:r>
            <a:endParaRPr lang="en-US" altLang="en-US" sz="1800" smtClean="0"/>
          </a:p>
          <a:p>
            <a:pPr marL="342900" indent="-342900"/>
            <a:r>
              <a:rPr lang="en-US" altLang="en-US" sz="2000" b="1" smtClean="0"/>
              <a:t>Support</a:t>
            </a:r>
          </a:p>
          <a:p>
            <a:pPr marL="742950" lvl="1" indent="-285750"/>
            <a:r>
              <a:rPr lang="en-US" altLang="en-US" sz="1800" smtClean="0"/>
              <a:t>Fraction of transactions that contain an itemset</a:t>
            </a:r>
          </a:p>
          <a:p>
            <a:pPr marL="742950" lvl="1" indent="-285750"/>
            <a:r>
              <a:rPr lang="en-US" altLang="en-US" sz="1800" smtClean="0"/>
              <a:t>E.g.   s({Milk, Bread, Diaper}) = 2/5</a:t>
            </a:r>
          </a:p>
          <a:p>
            <a:pPr marL="342900" indent="-342900"/>
            <a:r>
              <a:rPr lang="en-US" altLang="en-US" sz="2000" b="1" smtClean="0"/>
              <a:t>Frequent Itemset</a:t>
            </a:r>
          </a:p>
          <a:p>
            <a:pPr marL="742950" lvl="1" indent="-285750"/>
            <a:r>
              <a:rPr lang="en-US" altLang="en-US" sz="1800" smtClean="0"/>
              <a:t>An itemset whose support is greater than or equal to a </a:t>
            </a:r>
            <a:r>
              <a:rPr lang="en-US" altLang="en-US" sz="1800" i="1" smtClean="0"/>
              <a:t>minsup</a:t>
            </a:r>
            <a:r>
              <a:rPr lang="en-US" altLang="en-US" sz="1800" smtClean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Counting of Candidate Itemsets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Scan the database of transactions to determine the support of each candidate itemset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Must match every candidate itemset against every transaction, which is an expensive operation</a:t>
            </a:r>
          </a:p>
        </p:txBody>
      </p:sp>
      <p:graphicFrame>
        <p:nvGraphicFramePr>
          <p:cNvPr id="29700" name="Object 21"/>
          <p:cNvGraphicFramePr>
            <a:graphicFrameLocks noGrp="1" noChangeAspect="1"/>
          </p:cNvGraphicFramePr>
          <p:nvPr/>
        </p:nvGraphicFramePr>
        <p:xfrm>
          <a:off x="762000" y="3200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2970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/>
          </p:nvPr>
        </p:nvGraphicFramePr>
        <p:xfrm>
          <a:off x="5287963" y="3429000"/>
          <a:ext cx="3094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" name="Document" r:id="rId5" imgW="3122634" imgH="1524623" progId="Word.Document.8">
                  <p:embed/>
                </p:oleObj>
              </mc:Choice>
              <mc:Fallback>
                <p:oleObj name="Document" r:id="rId5" imgW="3122634" imgH="1524623" progId="Word.Document.8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429000"/>
                        <a:ext cx="3094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3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To reduce number of comparisons, store the candidate itemsets in a hash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66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1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Counting: An Example</a:t>
            </a:r>
          </a:p>
        </p:txBody>
      </p:sp>
      <p:sp>
        <p:nvSpPr>
          <p:cNvPr id="31747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8" name="TextBox 34"/>
          <p:cNvSpPr txBox="1">
            <a:spLocks noChangeArrowheads="1"/>
          </p:cNvSpPr>
          <p:nvPr/>
        </p:nvSpPr>
        <p:spPr bwMode="auto">
          <a:xfrm>
            <a:off x="304800" y="22098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How many of these itemsets are supported by transaction  (1,2,3,5,6)?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3505200" y="2754313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5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54313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1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5 6 7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1 4 5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1 3 6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4 5 7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4 5 8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1 5 9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3 4 5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6 8 9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3 6 8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1,4,7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2,5,8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3,6,9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hlink"/>
                  </a:solidFill>
                  <a:latin typeface="Times New Roman" pitchFamily="18" charset="0"/>
                </a:rPr>
                <a:t>Hash function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You need: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Hash function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Max leaf size: max number of itemsets stored in a leaf node (if number of candidate itemsets exceeds max leaf size, split the node)</a:t>
            </a:r>
          </a:p>
        </p:txBody>
      </p:sp>
    </p:spTree>
    <p:extLst>
      <p:ext uri="{BB962C8B-B14F-4D97-AF65-F5344CB8AC3E}">
        <p14:creationId xmlns:p14="http://schemas.microsoft.com/office/powerpoint/2010/main" val="2297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3812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389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3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3889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0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4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388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3883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4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6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3880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81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8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9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3874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5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6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3872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3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5 9</a:t>
                </a:r>
              </a:p>
            </p:txBody>
          </p:sp>
        </p:grpSp>
        <p:grpSp>
          <p:nvGrpSpPr>
            <p:cNvPr id="33820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3870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1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 b="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3868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9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3 6</a:t>
                </a:r>
              </a:p>
            </p:txBody>
          </p:sp>
        </p:grpSp>
        <p:grpSp>
          <p:nvGrpSpPr>
            <p:cNvPr id="338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3866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7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 b="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3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3860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386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382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385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385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385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9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33855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385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33851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385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3382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38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3845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38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838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 b="0">
                      <a:latin typeface="Times New Roman" pitchFamily="18" charset="0"/>
                    </a:rPr>
                    <a:t> 2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3839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 b="0">
                      <a:latin typeface="Times New Roman" pitchFamily="18" charset="0"/>
                    </a:rPr>
                    <a:t> 5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382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3832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 b="0">
                      <a:latin typeface="Times New Roman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3383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 b="0">
                      <a:latin typeface="Times New Roman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33828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3829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30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7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380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1,4,7</a:t>
            </a:r>
            <a:endParaRPr lang="en-US" altLang="en-US" sz="1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380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380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380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3806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1, 4 or 7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3807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808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03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48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491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491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490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490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490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489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489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en-US" sz="2000" b="0">
                    <a:latin typeface="Times New Roman" pitchFamily="18" charset="0"/>
                  </a:rPr>
                  <a:t> 9</a:t>
                </a:r>
              </a:p>
            </p:txBody>
          </p:sp>
        </p:grpSp>
        <p:grpSp>
          <p:nvGrpSpPr>
            <p:cNvPr id="3484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489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484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489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1 3 6</a:t>
                </a:r>
              </a:p>
            </p:txBody>
          </p:sp>
        </p:grpSp>
        <p:grpSp>
          <p:nvGrpSpPr>
            <p:cNvPr id="3484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489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3 4 5</a:t>
                </a:r>
              </a:p>
            </p:txBody>
          </p:sp>
        </p:grpSp>
        <p:grpSp>
          <p:nvGrpSpPr>
            <p:cNvPr id="3484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488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8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9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488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8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8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487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487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48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3488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48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4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6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r>
                    <a:rPr lang="en-US" altLang="en-US" sz="2000" b="0">
                      <a:latin typeface="Times New Roman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3485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486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3487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7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3485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486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3486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6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3485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85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3485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3485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485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5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821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483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482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2,5,8</a:t>
            </a:r>
            <a:endParaRPr lang="en-US" altLang="en-US" sz="1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82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482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2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30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1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2, 5 or 8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4833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959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5941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2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5938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5935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4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5932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5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5929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30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592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7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4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8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5921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35869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591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5917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5871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591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b="0">
                    <a:latin typeface="Times New Roman" pitchFamily="18" charset="0"/>
                  </a:rPr>
                  <a:t> 4 5</a:t>
                </a:r>
              </a:p>
            </p:txBody>
          </p:sp>
        </p:grpSp>
        <p:grpSp>
          <p:nvGrpSpPr>
            <p:cNvPr id="35872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5909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91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35910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911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35873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589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5903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59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35904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590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35874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5893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5894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95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5875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588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35888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35876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5881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8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35882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35877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878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879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5858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59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5850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5851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3,6,9</a:t>
            </a:r>
          </a:p>
        </p:txBody>
      </p:sp>
      <p:sp>
        <p:nvSpPr>
          <p:cNvPr id="35852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53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54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5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6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3, 6 or 9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5857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32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914400" y="2286000"/>
            <a:ext cx="5457825" cy="3744913"/>
            <a:chOff x="1248" y="1392"/>
            <a:chExt cx="4134" cy="2678"/>
          </a:xfrm>
        </p:grpSpPr>
        <p:sp>
          <p:nvSpPr>
            <p:cNvPr id="36911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4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7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0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1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3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1 5 9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36934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697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1 4 5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36935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6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1 3 6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36937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8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36939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6974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5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3 6 7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0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6972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3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3 6 8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1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6966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6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itchFamily="18" charset="0"/>
                    </a:rPr>
                    <a:t>3 5 6</a:t>
                  </a:r>
                  <a:endParaRPr lang="en-US" altLang="en-US" sz="20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967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69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6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itchFamily="18" charset="0"/>
                    </a:rPr>
                    <a:t>3 5 7</a:t>
                  </a:r>
                  <a:endParaRPr lang="en-US" altLang="en-US" sz="20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6942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6964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5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6 8 9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3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6962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3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36944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6960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1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5 6 7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5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6958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9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1 2 4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6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6956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7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4 5 7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7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6954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5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1 2 5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8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6952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3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4 5 8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36949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50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8" name="Group 71"/>
          <p:cNvGrpSpPr>
            <a:grpSpLocks/>
          </p:cNvGrpSpPr>
          <p:nvPr/>
        </p:nvGrpSpPr>
        <p:grpSpPr bwMode="auto"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36909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6910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6869" name="Line 74"/>
          <p:cNvSpPr>
            <a:spLocks noChangeShapeType="1"/>
          </p:cNvSpPr>
          <p:nvPr/>
        </p:nvSpPr>
        <p:spPr bwMode="auto">
          <a:xfrm>
            <a:off x="3429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 flipH="1">
            <a:off x="3505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7"/>
          <p:cNvSpPr>
            <a:spLocks noChangeShapeType="1"/>
          </p:cNvSpPr>
          <p:nvPr/>
        </p:nvSpPr>
        <p:spPr bwMode="auto">
          <a:xfrm flipH="1">
            <a:off x="4876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3" name="Group 78"/>
          <p:cNvGrpSpPr>
            <a:grpSpLocks/>
          </p:cNvGrpSpPr>
          <p:nvPr/>
        </p:nvGrpSpPr>
        <p:grpSpPr bwMode="auto"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36903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6907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8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6905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6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6874" name="Group 85"/>
          <p:cNvGrpSpPr>
            <a:grpSpLocks/>
          </p:cNvGrpSpPr>
          <p:nvPr/>
        </p:nvGrpSpPr>
        <p:grpSpPr bwMode="auto"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36897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690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6898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689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6875" name="Group 92"/>
          <p:cNvGrpSpPr>
            <a:grpSpLocks/>
          </p:cNvGrpSpPr>
          <p:nvPr/>
        </p:nvGrpSpPr>
        <p:grpSpPr bwMode="auto"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3689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6895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6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6892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6893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4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6876" name="Group 99"/>
          <p:cNvGrpSpPr>
            <a:grpSpLocks/>
          </p:cNvGrpSpPr>
          <p:nvPr/>
        </p:nvGrpSpPr>
        <p:grpSpPr bwMode="auto">
          <a:xfrm>
            <a:off x="6477000" y="1219200"/>
            <a:ext cx="1654175" cy="1692275"/>
            <a:chOff x="96" y="1097"/>
            <a:chExt cx="1141" cy="1122"/>
          </a:xfrm>
        </p:grpSpPr>
        <p:sp>
          <p:nvSpPr>
            <p:cNvPr id="3687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6879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688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688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6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88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6886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688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36877" name="Text Box 113"/>
          <p:cNvSpPr txBox="1">
            <a:spLocks noChangeArrowheads="1"/>
          </p:cNvSpPr>
          <p:nvPr/>
        </p:nvSpPr>
        <p:spPr bwMode="auto">
          <a:xfrm>
            <a:off x="3962400" y="13716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2584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1 5 9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8023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4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1 3 6</a:t>
            </a:r>
            <a:endParaRPr lang="en-US" altLang="en-US" sz="2000" b="0">
              <a:latin typeface="Times New Roman" pitchFamily="18" charset="0"/>
            </a:endParaRP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3 4 5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7919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8021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2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0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801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8013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8017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8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3 5 6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8014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8015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6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22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8011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2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6 8 9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3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8009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0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792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8007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8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5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8005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6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1 2 4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6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8003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4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7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8001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2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8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7999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0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792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3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7986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7987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7988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7989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7996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7997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98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9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799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799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33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7984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7985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7934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8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7978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7982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3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79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7980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1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7939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7972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7976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7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73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7974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5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7940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796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797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7967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796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7941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4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7960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7964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5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6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796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7954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795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55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795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7946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7948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7952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3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7949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7950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1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7947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4676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1 5 9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905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1 3 6</a:t>
            </a:r>
            <a:endParaRPr lang="en-US" altLang="en-US" sz="2000" b="0">
              <a:latin typeface="Times New Roman" pitchFamily="18" charset="0"/>
            </a:endParaRP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2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3 4 5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905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4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9054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5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5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9048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9052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3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3 5 6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9049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9050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1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9046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7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6 8 9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7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9044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5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8948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9042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3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9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9040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1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1 2 4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0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9038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9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1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9036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7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2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9034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5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8953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54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6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9021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9022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9023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9024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90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903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5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9029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9030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57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9019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9020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8958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2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9013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901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9014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8963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9007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9011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2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9008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9009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0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8964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9001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9005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6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9002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9003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4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8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8995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899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8996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8997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8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8989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8993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4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8990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8991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2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8970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8983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8987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8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8984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8985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6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8971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  <p:sp>
        <p:nvSpPr>
          <p:cNvPr id="38972" name="Rectangle 137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3" name="Line 138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Line 139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Rectangle 140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6" name="Rectangle 141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7" name="Rectangle 142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8" name="Line 143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9" name="Line 144"/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Rectangle 145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1" name="Rectangle 146"/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2" name="Text Box 147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Match transaction against 11 out of 15 candidates</a:t>
            </a:r>
          </a:p>
        </p:txBody>
      </p:sp>
    </p:spTree>
    <p:extLst>
      <p:ext uri="{BB962C8B-B14F-4D97-AF65-F5344CB8AC3E}">
        <p14:creationId xmlns:p14="http://schemas.microsoft.com/office/powerpoint/2010/main" val="15810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2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3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4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5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frequent itemset L, find all non-empty subsets f </a:t>
            </a:r>
            <a:r>
              <a:rPr lang="en-US" altLang="en-US" smtClean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smtClean="0">
                <a:sym typeface="Symbol" pitchFamily="18" charset="2"/>
              </a:rPr>
              <a:t>ABC D, 	ABD C, 	ACD B, 	BCD A,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A BCD,	B ACD,	C ABD, 	D ABC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AB CD,	AC  BD, 	AD  BC, 	BC AD,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BD AC, 	CD AB,	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z="1000" smtClean="0">
              <a:sym typeface="Symbol" pitchFamily="18" charset="2"/>
            </a:endParaRPr>
          </a:p>
          <a:p>
            <a:r>
              <a:rPr lang="en-US" altLang="en-US" smtClean="0"/>
              <a:t>If |L| = k, then there are 2</a:t>
            </a:r>
            <a:r>
              <a:rPr lang="en-US" altLang="en-US" baseline="30000" smtClean="0"/>
              <a:t>k</a:t>
            </a:r>
            <a:r>
              <a:rPr lang="en-US" altLang="en-US" smtClean="0"/>
              <a:t> – 2 candidate association rules (ignoring L </a:t>
            </a:r>
            <a:r>
              <a:rPr lang="en-US" altLang="en-US" smtClean="0">
                <a:sym typeface="Symbol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E.g., Suppose {A,B,C,D} is a frequent 4-itemset: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 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2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93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/>
              <a:t>Algorithms and Complexity</a:t>
            </a: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Association Analysis: Basic Concepts </a:t>
            </a:r>
            <a:br>
              <a:rPr lang="en-US" altLang="en-US" smtClean="0"/>
            </a:br>
            <a:r>
              <a:rPr lang="en-US" altLang="en-US" smtClean="0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042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Choice of minimum support threshold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lowering support threshold results in more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this may increase number of candidates and max length of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 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0132205"/>
              </p:ext>
            </p:extLst>
          </p:nvPr>
        </p:nvGraphicFramePr>
        <p:xfrm>
          <a:off x="5346700" y="3954689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0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3954689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5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Impact of Support Based Pruning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6610760"/>
              </p:ext>
            </p:extLst>
          </p:nvPr>
        </p:nvGraphicFramePr>
        <p:xfrm>
          <a:off x="381000" y="1364776"/>
          <a:ext cx="3568700" cy="20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0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64776"/>
                        <a:ext cx="3568700" cy="209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1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499409" y="3968720"/>
            <a:ext cx="266771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Minimum Support = </a:t>
            </a:r>
            <a:r>
              <a:rPr lang="en-US" altLang="en-US" sz="2000" b="0" dirty="0" smtClean="0">
                <a:latin typeface="Tahoma" pitchFamily="34" charset="0"/>
              </a:rPr>
              <a:t>2</a:t>
            </a:r>
            <a:endParaRPr lang="en-US" altLang="en-US" sz="2000" b="0" dirty="0">
              <a:latin typeface="Tahoma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146550" y="4810422"/>
            <a:ext cx="41592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  <a:r>
              <a:rPr lang="en-US" altLang="en-US" sz="1800" b="0" dirty="0" smtClean="0">
                <a:latin typeface="Tahoma" pitchFamily="34" charset="0"/>
              </a:rPr>
              <a:t>+ </a:t>
            </a:r>
            <a:r>
              <a:rPr lang="en-US" altLang="en-US" sz="1800" b="0" baseline="30000" dirty="0" smtClean="0">
                <a:latin typeface="Tahoma" pitchFamily="34" charset="0"/>
              </a:rPr>
              <a:t>6</a:t>
            </a:r>
            <a:r>
              <a:rPr lang="en-US" altLang="en-US" sz="1800" b="0" dirty="0" smtClean="0">
                <a:latin typeface="Tahoma" pitchFamily="34" charset="0"/>
              </a:rPr>
              <a:t>C</a:t>
            </a:r>
            <a:r>
              <a:rPr lang="en-US" altLang="en-US" sz="1800" b="0" baseline="-25000" dirty="0" smtClean="0">
                <a:latin typeface="Tahoma" pitchFamily="34" charset="0"/>
              </a:rPr>
              <a:t>4</a:t>
            </a:r>
            <a:endParaRPr lang="en-US" altLang="en-US" sz="1800" b="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</a:t>
            </a:r>
            <a:r>
              <a:rPr lang="en-US" altLang="en-US" sz="1800" b="0" dirty="0" smtClean="0">
                <a:latin typeface="Tahoma" pitchFamily="34" charset="0"/>
              </a:rPr>
              <a:t>20 +15 </a:t>
            </a:r>
            <a:r>
              <a:rPr lang="en-US" altLang="en-US" sz="1800" b="0" dirty="0">
                <a:latin typeface="Tahoma" pitchFamily="34" charset="0"/>
              </a:rPr>
              <a:t>= </a:t>
            </a:r>
            <a:r>
              <a:rPr lang="en-US" altLang="en-US" sz="1800" b="0" dirty="0" smtClean="0">
                <a:latin typeface="Tahoma" pitchFamily="34" charset="0"/>
              </a:rPr>
              <a:t>56</a:t>
            </a:r>
            <a:endParaRPr lang="en-US" altLang="en-US" sz="1800" b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lowering support threshold results in more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this may increase number of candidates and max length of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More space is needed to store support count of 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if number of frequent </a:t>
            </a:r>
            <a:r>
              <a:rPr lang="en-US" altLang="en-US" sz="2000" dirty="0" err="1" smtClean="0"/>
              <a:t>itemsets</a:t>
            </a:r>
            <a:r>
              <a:rPr lang="en-US" altLang="en-US" sz="2000" dirty="0" smtClean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132732"/>
              </p:ext>
            </p:extLst>
          </p:nvPr>
        </p:nvGraphicFramePr>
        <p:xfrm>
          <a:off x="5422900" y="4349336"/>
          <a:ext cx="3568700" cy="20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349336"/>
                        <a:ext cx="3568700" cy="20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6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lowering support threshold results in more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this may increase number of candidates and max length of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06705810"/>
              </p:ext>
            </p:extLst>
          </p:nvPr>
        </p:nvGraphicFramePr>
        <p:xfrm>
          <a:off x="5422900" y="4703041"/>
          <a:ext cx="3568700" cy="20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8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703041"/>
                        <a:ext cx="3568700" cy="20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lowering support threshold results in more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this may increase number of candidates and max length of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</a:t>
            </a:r>
            <a:r>
              <a:rPr lang="en-US" altLang="en-US" sz="2000" dirty="0" smtClean="0"/>
              <a:t>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transaction width increases the max length of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number of subsets in a transaction increases with its width, increasing computation time for support counting</a:t>
            </a:r>
          </a:p>
        </p:txBody>
      </p:sp>
    </p:spTree>
    <p:extLst>
      <p:ext uri="{BB962C8B-B14F-4D97-AF65-F5344CB8AC3E}">
        <p14:creationId xmlns:p14="http://schemas.microsoft.com/office/powerpoint/2010/main" val="38774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altLang="en-US" smtClean="0"/>
              <a:t>support </a:t>
            </a:r>
            <a:r>
              <a:rPr lang="en-US" altLang="en-US" smtClean="0">
                <a:cs typeface="Arial" charset="0"/>
              </a:rPr>
              <a:t>≥ </a:t>
            </a:r>
            <a:r>
              <a:rPr lang="en-US" altLang="en-US" i="1" smtClean="0">
                <a:cs typeface="Arial" charset="0"/>
              </a:rPr>
              <a:t>minsup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r>
              <a:rPr lang="en-US" altLang="en-US" smtClean="0">
                <a:cs typeface="Arial" charset="0"/>
              </a:rPr>
              <a:t>confidence ≥ </a:t>
            </a:r>
            <a:r>
              <a:rPr lang="en-US" altLang="en-US" i="1" smtClean="0">
                <a:cs typeface="Arial" charset="0"/>
              </a:rPr>
              <a:t>minconf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endParaRPr lang="en-US" altLang="en-US" smtClean="0">
              <a:cs typeface="Arial" charset="0"/>
            </a:endParaRPr>
          </a:p>
          <a:p>
            <a:r>
              <a:rPr lang="en-US" altLang="en-US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mtClean="0">
                <a:cs typeface="Arial" charset="0"/>
              </a:rPr>
              <a:t>Prune rules that fail the </a:t>
            </a:r>
            <a:r>
              <a:rPr lang="en-US" altLang="en-US" i="1" smtClean="0">
                <a:cs typeface="Arial" charset="0"/>
              </a:rPr>
              <a:t>minsup</a:t>
            </a:r>
            <a:r>
              <a:rPr lang="en-US" altLang="en-US" smtClean="0">
                <a:cs typeface="Arial" charset="0"/>
              </a:rPr>
              <a:t> and </a:t>
            </a:r>
            <a:r>
              <a:rPr lang="en-US" altLang="en-US" i="1" smtClean="0">
                <a:cs typeface="Arial" charset="0"/>
              </a:rPr>
              <a:t>minconf</a:t>
            </a:r>
            <a:r>
              <a:rPr lang="en-US" altLang="en-US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smtClean="0"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495800" cy="5181600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49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Some frequent 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are redundant because their supersets are also frequent</a:t>
            </a:r>
          </a:p>
          <a:p>
            <a:pPr marL="0" lvl="2">
              <a:lnSpc>
                <a:spcPct val="90000"/>
              </a:lnSpc>
              <a:buSzPct val="75000"/>
              <a:buNone/>
            </a:pPr>
            <a:r>
              <a:rPr lang="en-US" altLang="en-US" sz="1600" dirty="0" smtClean="0"/>
              <a:t>Consider the following data set.  Assume support </a:t>
            </a:r>
            <a:r>
              <a:rPr lang="en-US" altLang="en-US" sz="1600" dirty="0"/>
              <a:t>threshold =5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508000" lvl="1" indent="0">
              <a:lnSpc>
                <a:spcPct val="90000"/>
              </a:lnSpc>
              <a:buNone/>
            </a:pPr>
            <a:r>
              <a:rPr lang="en-US" altLang="en-US" sz="2000" dirty="0" smtClean="0"/>
              <a:t>Number of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4"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133600"/>
            <a:ext cx="8153400" cy="2535044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9469931"/>
              </p:ext>
            </p:extLst>
          </p:nvPr>
        </p:nvGraphicFramePr>
        <p:xfrm>
          <a:off x="4343400" y="4800600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00600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</p:spTree>
    <p:extLst>
      <p:ext uri="{BB962C8B-B14F-4D97-AF65-F5344CB8AC3E}">
        <p14:creationId xmlns:p14="http://schemas.microsoft.com/office/powerpoint/2010/main" val="10185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609600" y="43434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1200" y="4876800"/>
            <a:ext cx="1239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(A1-A10)</a:t>
            </a:r>
          </a:p>
          <a:p>
            <a:r>
              <a:rPr lang="en-US" sz="2000" dirty="0" smtClean="0"/>
              <a:t>(B1-B10)</a:t>
            </a:r>
          </a:p>
          <a:p>
            <a:r>
              <a:rPr lang="en-US" sz="2000" dirty="0" smtClean="0"/>
              <a:t>(C1-C10)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4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10522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855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1052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 smtClean="0"/>
              <a:t>?</a:t>
            </a: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3325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10522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 smtClean="0"/>
              <a:t>: ?</a:t>
            </a: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 smtClean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 smtClean="0"/>
              <a:t>: ?</a:t>
            </a: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0832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        All subsets of </a:t>
            </a:r>
            <a:r>
              <a:rPr lang="en-US" altLang="en-US" sz="1100" dirty="0">
                <a:solidFill>
                  <a:srgbClr val="FF0000"/>
                </a:solidFill>
              </a:rPr>
              <a:t>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620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illustrative example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5519738" y="1690688"/>
            <a:ext cx="33099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{A}, {B}, {C}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{A,B}, {A,C},{B,C}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{A,B,C}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566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0567" name="TextBox 11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869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 is closed if none of its immediate supersets has the same support as the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X.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22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itemsets = 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7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 is closed if none of its immediate supersets has the same support as the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X.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3551238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7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51238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2982913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8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82913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53200" y="3665538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9"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65538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5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8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9"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11049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2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9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Maximal Frequent vs Closed Frequent </a:t>
            </a:r>
            <a:r>
              <a:rPr lang="en-US" altLang="en-US" sz="2400" dirty="0" err="1" smtClean="0"/>
              <a:t>Itemsets</a:t>
            </a:r>
            <a:endParaRPr lang="en-US" altLang="en-US" sz="2400" dirty="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676400" y="11049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858000" y="5105400"/>
            <a:ext cx="2514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</a:t>
            </a:r>
            <a:r>
              <a:rPr lang="en-US" altLang="en-US" sz="1400" dirty="0" smtClean="0"/>
              <a:t>Closed frequent </a:t>
            </a:r>
            <a:r>
              <a:rPr lang="en-US" altLang="en-US" sz="1400" dirty="0"/>
              <a:t>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</a:t>
            </a:r>
            <a:r>
              <a:rPr lang="en-US" altLang="en-US" sz="1400" dirty="0" smtClean="0"/>
              <a:t>Maximal </a:t>
            </a:r>
            <a:r>
              <a:rPr lang="en-US" altLang="en-US" sz="1400" dirty="0" err="1" smtClean="0"/>
              <a:t>freaquent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620000" y="1730354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7162800" y="22479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7924800" y="2247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5562600" y="14097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172200" y="10287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4648200" y="12573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6400800" y="1485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112434" y="1104900"/>
          <a:ext cx="118296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3" name="Worksheet" r:id="rId5" imgW="1733639" imgH="2229028" progId="Excel.Sheet.8">
                  <p:embed/>
                </p:oleObj>
              </mc:Choice>
              <mc:Fallback>
                <p:oleObj name="Worksheet" r:id="rId5" imgW="1733639" imgH="2229028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34" y="1104900"/>
                        <a:ext cx="1182966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000" smtClean="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4570413" y="4800600"/>
            <a:ext cx="1239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(A1-A10)</a:t>
            </a:r>
          </a:p>
          <a:p>
            <a:r>
              <a:rPr lang="en-US" sz="2000" dirty="0" smtClean="0"/>
              <a:t>(B1-B10)</a:t>
            </a:r>
          </a:p>
          <a:p>
            <a:r>
              <a:rPr lang="en-US" sz="2000" dirty="0" smtClean="0"/>
              <a:t>(C1-C10)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8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{D}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{C,D}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{C,D,E}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5910263" y="1870075"/>
            <a:ext cx="311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</p:spTree>
    <p:extLst>
      <p:ext uri="{BB962C8B-B14F-4D97-AF65-F5344CB8AC3E}">
        <p14:creationId xmlns:p14="http://schemas.microsoft.com/office/powerpoint/2010/main" val="36930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5691188" y="1879600"/>
            <a:ext cx="3308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  <p:extLst>
      <p:ext uri="{BB962C8B-B14F-4D97-AF65-F5344CB8AC3E}">
        <p14:creationId xmlns:p14="http://schemas.microsoft.com/office/powerpoint/2010/main" val="19398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Maximal vs Closed 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57" y="1828800"/>
            <a:ext cx="778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436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Given the following transaction data sets (dark cells indicate presence of an item in a transaction) and a support threshold of 20%, answer the following questions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9249"/>
            <a:ext cx="2286000" cy="22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01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92" y="40386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 smtClean="0"/>
              <a:t>What </a:t>
            </a:r>
            <a:r>
              <a:rPr lang="en-US" sz="1400" dirty="0"/>
              <a:t>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 smtClean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090828" y="3733800"/>
            <a:ext cx="113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DataSet</a:t>
            </a:r>
            <a:r>
              <a:rPr lang="en-US" dirty="0" smtClean="0"/>
              <a:t>: 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2028" y="373082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73380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Pattern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Association rule algorithms can produce large number of rules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Interestingness measures can be used to prune/rank the patterns </a:t>
            </a:r>
          </a:p>
          <a:p>
            <a:pPr lvl="1"/>
            <a:r>
              <a:rPr lang="en-US" altLang="en-US" dirty="0" smtClean="0"/>
              <a:t>In the original formulation, support &amp; confidence are the only measures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Computing Interestingness Measure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 smtClean="0"/>
              <a:t>Given X </a:t>
            </a:r>
            <a:r>
              <a:rPr lang="en-US" altLang="en-US" sz="2400" smtClean="0">
                <a:sym typeface="Symbol" pitchFamily="18" charset="2"/>
              </a:rPr>
              <a:t> Y or {X,Y}, i</a:t>
            </a:r>
            <a:r>
              <a:rPr lang="en-US" altLang="en-US" sz="2400" smtClean="0"/>
              <a:t>nformation needed to compute interestingness can be obtained from a contingency table</a:t>
            </a:r>
          </a:p>
        </p:txBody>
      </p:sp>
      <p:graphicFrame>
        <p:nvGraphicFramePr>
          <p:cNvPr id="1337348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>
                <a:solidFill>
                  <a:srgbClr val="CC0000"/>
                </a:solidFill>
              </a:rPr>
              <a:t>Contingency table</a:t>
            </a:r>
            <a:endParaRPr lang="en-US" altLang="en-US" sz="2400" b="0">
              <a:sym typeface="Symbol" pitchFamily="18" charset="2"/>
            </a:endParaRP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78885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 b="0"/>
                <a:t>f</a:t>
              </a:r>
              <a:r>
                <a:rPr lang="en-US" altLang="en-US" sz="2000" b="0" baseline="-25000"/>
                <a:t>11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10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00</a:t>
              </a:r>
              <a:r>
                <a:rPr lang="en-US" altLang="en-US" sz="2400" b="0"/>
                <a:t>: support of X and Y</a:t>
              </a:r>
            </a:p>
          </p:txBody>
        </p:sp>
        <p:sp>
          <p:nvSpPr>
            <p:cNvPr id="78886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81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</a:pPr>
            <a:r>
              <a:rPr lang="en-US" altLang="en-US" sz="2400" b="0"/>
              <a:t> support, confidence, Gini,</a:t>
            </a:r>
            <a:br>
              <a:rPr lang="en-US" altLang="en-US" sz="2400" b="0"/>
            </a:br>
            <a:r>
              <a:rPr lang="en-US" altLang="en-US" sz="2400" b="0"/>
              <a:t>   entropy, etc.</a:t>
            </a:r>
          </a:p>
        </p:txBody>
      </p:sp>
      <p:sp>
        <p:nvSpPr>
          <p:cNvPr id="78882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914400" y="3825875"/>
            <a:ext cx="73914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 dirty="0" smtClean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>
                <a:latin typeface="Tahoma" pitchFamily="34" charset="0"/>
              </a:rPr>
              <a:t>Confidence </a:t>
            </a:r>
            <a:r>
              <a:rPr lang="en-US" altLang="en-US" sz="2000" b="0" dirty="0" smtClean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b="0" dirty="0" smtClean="0">
                <a:latin typeface="Tahoma" pitchFamily="34" charset="0"/>
              </a:rPr>
              <a:t> P(</a:t>
            </a:r>
            <a:r>
              <a:rPr lang="en-US" altLang="en-US" sz="2000" b="0" dirty="0" err="1" smtClean="0">
                <a:latin typeface="Tahoma" pitchFamily="34" charset="0"/>
              </a:rPr>
              <a:t>Coffee|Tea</a:t>
            </a:r>
            <a:r>
              <a:rPr lang="en-US" altLang="en-US" sz="2000" b="0" dirty="0" smtClean="0">
                <a:latin typeface="Tahoma" pitchFamily="34" charset="0"/>
              </a:rPr>
              <a:t>) = 150/200 = </a:t>
            </a:r>
            <a:r>
              <a:rPr lang="en-US" altLang="en-US" sz="2000" b="0" dirty="0" smtClean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>
                <a:latin typeface="Tahoma" pitchFamily="34" charset="0"/>
              </a:rPr>
              <a:t>Confidence </a:t>
            </a:r>
            <a:r>
              <a:rPr lang="en-US" altLang="en-US" sz="2000" b="0" dirty="0">
                <a:latin typeface="Tahoma" pitchFamily="34" charset="0"/>
              </a:rPr>
              <a:t>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So rule seems </a:t>
            </a:r>
            <a:r>
              <a:rPr lang="en-US" altLang="en-US" sz="2000" b="0" dirty="0" smtClean="0">
                <a:latin typeface="Tahoma" pitchFamily="34" charset="0"/>
              </a:rPr>
              <a:t>reasonable</a:t>
            </a:r>
            <a:endParaRPr lang="en-US" altLang="en-US" sz="2000" b="0" dirty="0">
              <a:latin typeface="Tahoma" pitchFamily="34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04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51" y="1219200"/>
            <a:ext cx="370804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41610"/>
              </p:ext>
            </p:extLst>
          </p:nvPr>
        </p:nvGraphicFramePr>
        <p:xfrm>
          <a:off x="1066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7391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Confidence= 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</a:t>
            </a:r>
            <a:r>
              <a:rPr lang="en-US" altLang="en-US" sz="2000" b="0" dirty="0" smtClean="0">
                <a:latin typeface="Tahoma" pitchFamily="34" charset="0"/>
              </a:rPr>
              <a:t>150/200 </a:t>
            </a:r>
            <a:r>
              <a:rPr lang="en-US" altLang="en-US" sz="2000" b="0" dirty="0">
                <a:latin typeface="Tahoma" pitchFamily="34" charset="0"/>
              </a:rPr>
              <a:t>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3505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838200" y="4876800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but P(Coffee) = </a:t>
            </a:r>
            <a:r>
              <a:rPr lang="en-US" altLang="en-US" sz="2000" b="0" dirty="0" smtClean="0">
                <a:solidFill>
                  <a:srgbClr val="FF0000"/>
                </a:solidFill>
                <a:latin typeface="Tahoma" pitchFamily="34" charset="0"/>
              </a:rPr>
              <a:t>0.8</a:t>
            </a:r>
            <a:r>
              <a:rPr lang="en-US" altLang="en-US" sz="2000" b="0" dirty="0" smtClean="0">
                <a:latin typeface="Tahoma" pitchFamily="34" charset="0"/>
              </a:rPr>
              <a:t>, </a:t>
            </a:r>
            <a:r>
              <a:rPr lang="en-US" altLang="en-US" sz="2000" b="0" dirty="0">
                <a:latin typeface="Tahoma" pitchFamily="34" charset="0"/>
              </a:rPr>
              <a:t>which means knowing 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 dirty="0">
                <a:latin typeface="Tahoma" pitchFamily="34" charset="0"/>
              </a:rPr>
              <a:t> Note that 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</a:t>
            </a:r>
            <a:r>
              <a:rPr lang="en-US" altLang="en-US" sz="2000" b="0" dirty="0" smtClean="0">
                <a:latin typeface="Tahoma" pitchFamily="34" charset="0"/>
              </a:rPr>
              <a:t>650/800 </a:t>
            </a:r>
            <a:r>
              <a:rPr lang="en-US" altLang="en-US" sz="2000" b="0" dirty="0">
                <a:latin typeface="Tahoma" pitchFamily="34" charset="0"/>
              </a:rPr>
              <a:t>= </a:t>
            </a:r>
            <a:r>
              <a:rPr lang="en-US" altLang="en-US" sz="2000" b="0" dirty="0" smtClean="0">
                <a:latin typeface="Tahoma" pitchFamily="34" charset="0"/>
              </a:rPr>
              <a:t>0.8125</a:t>
            </a:r>
            <a:endParaRPr lang="en-US" altLang="en-US" sz="2000" b="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914400" y="3825875"/>
            <a:ext cx="7391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en-US" sz="2400" b="0" dirty="0" smtClean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Honey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/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 smtClean="0">
                <a:latin typeface="Tahoma" pitchFamily="34" charset="0"/>
              </a:rPr>
              <a:t>Confidence 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b="0" dirty="0">
                <a:latin typeface="Tahoma" pitchFamily="34" charset="0"/>
              </a:rPr>
              <a:t> </a:t>
            </a:r>
            <a:r>
              <a:rPr lang="en-US" altLang="en-US" sz="2000" b="0" dirty="0" smtClean="0">
                <a:latin typeface="Tahoma" pitchFamily="34" charset="0"/>
              </a:rPr>
              <a:t>P(</a:t>
            </a:r>
            <a:r>
              <a:rPr lang="en-US" altLang="en-US" sz="2000" b="0" dirty="0" err="1" smtClean="0">
                <a:latin typeface="Tahoma" pitchFamily="34" charset="0"/>
              </a:rPr>
              <a:t>Honey|Tea</a:t>
            </a:r>
            <a:r>
              <a:rPr lang="en-US" altLang="en-US" sz="2000" b="0" dirty="0">
                <a:latin typeface="Tahoma" pitchFamily="34" charset="0"/>
              </a:rPr>
              <a:t>) = </a:t>
            </a:r>
            <a:r>
              <a:rPr lang="en-US" altLang="en-US" sz="2000" b="0" dirty="0" smtClean="0">
                <a:latin typeface="Tahoma" pitchFamily="34" charset="0"/>
              </a:rPr>
              <a:t>100/200 </a:t>
            </a:r>
            <a:r>
              <a:rPr lang="en-US" altLang="en-US" sz="2000" b="0" dirty="0">
                <a:latin typeface="Tahoma" pitchFamily="34" charset="0"/>
              </a:rPr>
              <a:t>= </a:t>
            </a:r>
            <a:r>
              <a:rPr lang="en-US" altLang="en-US" sz="2000" b="0" dirty="0" smtClean="0">
                <a:solidFill>
                  <a:srgbClr val="FF0000"/>
                </a:solidFill>
                <a:latin typeface="Tahoma" pitchFamily="34" charset="0"/>
              </a:rPr>
              <a:t>0.50</a:t>
            </a:r>
            <a:endParaRPr lang="en-US" altLang="en-US" sz="2000" b="0" dirty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 </a:t>
            </a:r>
            <a:r>
              <a:rPr lang="en-US" altLang="en-US" sz="2000" b="0" dirty="0" smtClean="0">
                <a:latin typeface="Tahoma" pitchFamily="34" charset="0"/>
              </a:rPr>
              <a:t>= </a:t>
            </a:r>
            <a:r>
              <a:rPr lang="en-US" altLang="en-US" sz="2000" b="0" dirty="0">
                <a:latin typeface="Tahoma" pitchFamily="34" charset="0"/>
              </a:rPr>
              <a:t>50</a:t>
            </a:r>
            <a:r>
              <a:rPr lang="en-US" altLang="en-US" sz="2000" b="0" dirty="0" smtClean="0">
                <a:latin typeface="Tahoma" pitchFamily="34" charset="0"/>
              </a:rPr>
              <a:t>%, which may mean that drinking tea has little influence whether honey is used or not</a:t>
            </a:r>
            <a:endParaRPr lang="en-US" altLang="en-US" sz="2000" b="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So rule seems </a:t>
            </a:r>
            <a:r>
              <a:rPr lang="en-US" altLang="en-US" sz="2000" b="0" dirty="0" smtClean="0">
                <a:latin typeface="Tahoma" pitchFamily="34" charset="0"/>
              </a:rPr>
              <a:t>uninteresting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>
                <a:latin typeface="Tahoma" pitchFamily="34" charset="0"/>
              </a:rPr>
              <a:t>But P(Honey) = 120/1000 = .12 (hence tea drinkers are far more likely to have honey</a:t>
            </a:r>
            <a:endParaRPr lang="en-US" altLang="en-US" sz="2000" b="0" dirty="0">
              <a:latin typeface="Tahoma" pitchFamily="34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/>
          </p:nvPr>
        </p:nvGraphicFramePr>
        <p:xfrm>
          <a:off x="304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Honey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91" y="1341437"/>
            <a:ext cx="3570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Measure for Association Rules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So, what kind of rules do we really want?</a:t>
            </a:r>
          </a:p>
          <a:p>
            <a:pPr lvl="1"/>
            <a:r>
              <a:rPr lang="en-US" altLang="en-US" smtClean="0"/>
              <a:t>Confidence(X </a:t>
            </a:r>
            <a:r>
              <a:rPr lang="en-US" altLang="en-US" smtClean="0">
                <a:sym typeface="Symbol" pitchFamily="18" charset="2"/>
              </a:rPr>
              <a:t> Y)</a:t>
            </a:r>
            <a:r>
              <a:rPr lang="en-US" altLang="en-US" smtClean="0"/>
              <a:t> should be sufficiently high </a:t>
            </a:r>
          </a:p>
          <a:p>
            <a:pPr lvl="2"/>
            <a:r>
              <a:rPr lang="en-US" altLang="en-US" smtClean="0"/>
              <a:t> To ensure that people who buy X will more likely buy Y than not buy Y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Confidence(X </a:t>
            </a:r>
            <a:r>
              <a:rPr lang="en-US" altLang="en-US" smtClean="0">
                <a:sym typeface="Symbol" pitchFamily="18" charset="2"/>
              </a:rPr>
              <a:t> Y) &gt; support(Y) 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 Otherwise, rule will be misleading because having item X actually reduces the chance of having item Y in the same transaction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 Is there any measure that capture this constraint?</a:t>
            </a:r>
          </a:p>
          <a:p>
            <a:pPr lvl="3"/>
            <a:r>
              <a:rPr lang="en-US" altLang="en-US" smtClean="0">
                <a:sym typeface="Symbol" pitchFamily="18" charset="2"/>
              </a:rPr>
              <a:t>Answer: Yes. There are many of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686800" cy="533400"/>
          </a:xfrm>
        </p:spPr>
        <p:txBody>
          <a:bodyPr/>
          <a:lstStyle/>
          <a:p>
            <a:r>
              <a:rPr lang="en-US" altLang="en-US" dirty="0" smtClean="0"/>
              <a:t>Statistical Relationship between X and 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295400"/>
            <a:ext cx="8318500" cy="5181600"/>
          </a:xfrm>
        </p:spPr>
        <p:txBody>
          <a:bodyPr/>
          <a:lstStyle/>
          <a:p>
            <a:r>
              <a:rPr lang="en-US" altLang="en-US" dirty="0" smtClean="0"/>
              <a:t>The criterion </a:t>
            </a:r>
            <a:br>
              <a:rPr lang="en-US" altLang="en-US" dirty="0" smtClean="0"/>
            </a:br>
            <a:r>
              <a:rPr lang="en-US" altLang="en-US" dirty="0" smtClean="0"/>
              <a:t>	confidence(X </a:t>
            </a:r>
            <a:r>
              <a:rPr lang="en-US" altLang="en-US" dirty="0" smtClean="0">
                <a:sym typeface="Symbol" pitchFamily="18" charset="2"/>
              </a:rPr>
              <a:t> Y) = support(Y) 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sym typeface="Symbol" pitchFamily="18" charset="2"/>
              </a:rPr>
              <a:t>	is equivalent to: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P(Y|X) = P(Y)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P(X,Y) = P(X)  P(Y) (X and Y are independent)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sym typeface="Symbol" pitchFamily="18" charset="2"/>
              </a:rPr>
              <a:t>If P(X,Y) &gt; P(X) </a:t>
            </a:r>
            <a:r>
              <a:rPr lang="en-US" altLang="en-US" sz="2000" dirty="0" smtClean="0">
                <a:sym typeface="Symbol" pitchFamily="18" charset="2"/>
              </a:rPr>
              <a:t></a:t>
            </a:r>
            <a:r>
              <a:rPr lang="en-US" altLang="en-US" dirty="0" smtClean="0">
                <a:sym typeface="Symbol" pitchFamily="18" charset="2"/>
              </a:rPr>
              <a:t> P(Y) : X &amp; Y are positively correlated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sym typeface="Symbol" pitchFamily="18" charset="2"/>
              </a:rPr>
              <a:t>If P(X,Y) &lt; P(X)  P(Y) : X &amp; Y are negatively correlated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000" smtClean="0"/>
              <a:t>Measures that take into account statistical dependence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grpSp>
        <p:nvGrpSpPr>
          <p:cNvPr id="83972" name="Group 1"/>
          <p:cNvGrpSpPr>
            <a:grpSpLocks/>
          </p:cNvGrpSpPr>
          <p:nvPr/>
        </p:nvGrpSpPr>
        <p:grpSpPr bwMode="auto">
          <a:xfrm>
            <a:off x="752475" y="1644650"/>
            <a:ext cx="7694613" cy="3873500"/>
            <a:chOff x="763587" y="2254250"/>
            <a:chExt cx="7694613" cy="3873500"/>
          </a:xfrm>
        </p:grpSpPr>
        <p:graphicFrame>
          <p:nvGraphicFramePr>
            <p:cNvPr id="8397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411004"/>
                </p:ext>
              </p:extLst>
            </p:nvPr>
          </p:nvGraphicFramePr>
          <p:xfrm>
            <a:off x="763587" y="2254250"/>
            <a:ext cx="7464425" cy="387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96" name="Equation" r:id="rId3" imgW="3035160" imgH="1574640" progId="Equation.3">
                    <p:embed/>
                  </p:oleObj>
                </mc:Choice>
                <mc:Fallback>
                  <p:oleObj name="Equation" r:id="rId3" imgW="3035160" imgH="1574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87" y="2254250"/>
                          <a:ext cx="7464425" cy="3873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AutoShape 5"/>
            <p:cNvSpPr>
              <a:spLocks/>
            </p:cNvSpPr>
            <p:nvPr/>
          </p:nvSpPr>
          <p:spPr bwMode="auto">
            <a:xfrm>
              <a:off x="4419600" y="2362200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352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lift is used for rules while interest is used for itemsets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Frequent Itemset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all itemsets whose support </a:t>
            </a:r>
            <a:r>
              <a:rPr lang="en-US" altLang="en-US" smtClean="0">
                <a:sym typeface="Symbol" pitchFamily="18" charset="2"/>
              </a:rPr>
              <a:t> </a:t>
            </a:r>
            <a:r>
              <a:rPr lang="en-US" altLang="en-US" smtClean="0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Rule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mtClean="0"/>
          </a:p>
          <a:p>
            <a:pPr marL="533400" indent="-533400"/>
            <a:r>
              <a:rPr lang="en-US" altLang="en-US" smtClean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Example: Lift/Interest</a:t>
            </a:r>
          </a:p>
        </p:txBody>
      </p:sp>
      <p:graphicFrame>
        <p:nvGraphicFramePr>
          <p:cNvPr id="13455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82094"/>
              </p:ext>
            </p:extLst>
          </p:nvPr>
        </p:nvGraphicFramePr>
        <p:xfrm>
          <a:off x="1066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80772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Confidence= 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but P(Coffee) = </a:t>
            </a:r>
            <a:r>
              <a:rPr lang="en-US" altLang="en-US" sz="2000" b="0" dirty="0" smtClean="0">
                <a:solidFill>
                  <a:srgbClr val="FF0000"/>
                </a:solidFill>
                <a:latin typeface="Tahoma" pitchFamily="34" charset="0"/>
              </a:rPr>
              <a:t>0.8</a:t>
            </a:r>
            <a:endParaRPr lang="en-US" altLang="en-US" sz="2000" b="0" dirty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altLang="en-US" sz="2000" b="0" dirty="0" smtClean="0">
                <a:latin typeface="Tahoma" pitchFamily="34" charset="0"/>
                <a:sym typeface="Symbol" pitchFamily="18" charset="2"/>
              </a:rPr>
              <a:t>Interest 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=</a:t>
            </a:r>
            <a:r>
              <a:rPr lang="en-US" altLang="en-US" sz="2000" b="0" dirty="0">
                <a:latin typeface="Tahoma" pitchFamily="34" charset="0"/>
              </a:rPr>
              <a:t> </a:t>
            </a:r>
            <a:r>
              <a:rPr lang="en-US" altLang="en-US" sz="2000" b="0" dirty="0" smtClean="0">
                <a:latin typeface="Tahoma" pitchFamily="34" charset="0"/>
              </a:rPr>
              <a:t>0.15 / (0.2×0.8) = 0.9375 (&lt; </a:t>
            </a:r>
            <a:r>
              <a:rPr lang="en-US" altLang="en-US" sz="2000" b="0" dirty="0">
                <a:latin typeface="Tahoma" pitchFamily="34" charset="0"/>
              </a:rPr>
              <a:t>1, therefore is negatively associated)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</a:pPr>
            <a:r>
              <a:rPr lang="en-US" altLang="en-US" sz="2000" b="0" dirty="0">
                <a:latin typeface="Tahoma" pitchFamily="34" charset="0"/>
              </a:rPr>
              <a:t>So, is it enough to use </a:t>
            </a:r>
            <a:r>
              <a:rPr lang="en-US" altLang="en-US" sz="2000" b="0" dirty="0" smtClean="0">
                <a:latin typeface="Tahoma" pitchFamily="34" charset="0"/>
              </a:rPr>
              <a:t>confidence/Interest </a:t>
            </a:r>
            <a:r>
              <a:rPr lang="en-US" altLang="en-US" sz="2000" b="0" dirty="0">
                <a:latin typeface="Tahoma" pitchFamily="34" charset="0"/>
              </a:rPr>
              <a:t>for pruning?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1371600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297"/>
            <a:ext cx="6444317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71" y="2323011"/>
            <a:ext cx="3275973" cy="2743200"/>
          </a:xfrm>
          <a:prstGeom prst="rect">
            <a:avLst/>
          </a:prstGeom>
        </p:spPr>
      </p:pic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Comparing Different Measures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10977"/>
              </p:ext>
            </p:extLst>
          </p:nvPr>
        </p:nvGraphicFramePr>
        <p:xfrm>
          <a:off x="519249" y="2286000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4" name="Worksheet" r:id="rId4" imgW="4077081" imgH="3353206" progId="Excel.Sheet.8">
                  <p:embed/>
                </p:oleObj>
              </mc:Choice>
              <mc:Fallback>
                <p:oleObj name="Worksheet" r:id="rId4" imgW="4077081" imgH="335320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49" y="2286000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85949" y="1231900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 dirty="0"/>
              <a:t>10 examples of contingency tables: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697260" y="1365337"/>
            <a:ext cx="40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 dirty="0"/>
              <a:t>Rankings of contingency tables using various measures: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39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39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935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935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33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2362200" y="1190625"/>
            <a:ext cx="3850984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39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39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935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935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33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2362200" y="1190625"/>
            <a:ext cx="3850984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5762626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Correlation:                  -0.1667                                    -0.1667</a:t>
            </a:r>
          </a:p>
          <a:p>
            <a:r>
              <a:rPr lang="en-US" dirty="0" smtClean="0"/>
              <a:t>IS/cosine                          0.0                                        0.825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4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8077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 dirty="0"/>
              <a:t>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 dirty="0"/>
              <a:t> </a:t>
            </a:r>
            <a:r>
              <a:rPr lang="en-US" altLang="en-US" b="0" dirty="0" smtClean="0"/>
              <a:t> </a:t>
            </a:r>
            <a:r>
              <a:rPr lang="en-US" altLang="en-US" b="0" dirty="0"/>
              <a:t>cosine, </a:t>
            </a:r>
            <a:r>
              <a:rPr lang="en-US" altLang="en-US" b="0" dirty="0" err="1"/>
              <a:t>Jaccard</a:t>
            </a:r>
            <a:r>
              <a:rPr lang="en-US" altLang="en-US" b="0" dirty="0"/>
              <a:t>, </a:t>
            </a:r>
            <a:r>
              <a:rPr lang="en-US" altLang="en-US" b="0" dirty="0" smtClean="0"/>
              <a:t>All-confidence, confidence</a:t>
            </a:r>
            <a:endParaRPr lang="en-US" altLang="en-US" b="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 dirty="0"/>
              <a:t>Non-invariant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 dirty="0"/>
              <a:t> correlation, </a:t>
            </a:r>
            <a:r>
              <a:rPr lang="en-US" altLang="en-US" b="0" dirty="0" smtClean="0"/>
              <a:t>Interest/Lift, </a:t>
            </a:r>
            <a:r>
              <a:rPr lang="en-US" altLang="en-US" b="0" dirty="0"/>
              <a:t>odds ratio, </a:t>
            </a:r>
            <a:r>
              <a:rPr lang="en-US" altLang="en-US" b="0" dirty="0" err="1"/>
              <a:t>etc</a:t>
            </a:r>
            <a:endParaRPr lang="en-US" altLang="en-US" b="0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Null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086811" cy="1828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3810000" y="2057400"/>
            <a:ext cx="952500" cy="3810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4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39837"/>
              </p:ext>
            </p:extLst>
          </p:nvPr>
        </p:nvGraphicFramePr>
        <p:xfrm>
          <a:off x="838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948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18697"/>
              </p:ext>
            </p:extLst>
          </p:nvPr>
        </p:nvGraphicFramePr>
        <p:xfrm>
          <a:off x="4876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304800" y="1219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Grade-Gender Example (Mosteller, 1968):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381000" y="4343400"/>
            <a:ext cx="7696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b="0" dirty="0"/>
              <a:t>: </a:t>
            </a:r>
            <a:br>
              <a:rPr lang="en-US" altLang="en-US" sz="2400" b="0" dirty="0"/>
            </a:br>
            <a:r>
              <a:rPr lang="en-US" altLang="en-US" sz="2400" b="0" dirty="0"/>
              <a:t>	</a:t>
            </a:r>
            <a:r>
              <a:rPr lang="en-US" altLang="en-US" sz="2000" b="0" dirty="0"/>
              <a:t>Underlying association should be independent of</a:t>
            </a:r>
            <a:br>
              <a:rPr lang="en-US" altLang="en-US" sz="2000" b="0" dirty="0"/>
            </a:br>
            <a:r>
              <a:rPr lang="en-US" altLang="en-US" sz="2000" b="0" dirty="0"/>
              <a:t>	the relative number of male and female students</a:t>
            </a:r>
            <a:br>
              <a:rPr lang="en-US" altLang="en-US" sz="2000" b="0" dirty="0"/>
            </a:br>
            <a:r>
              <a:rPr lang="en-US" altLang="en-US" sz="2000" b="0" dirty="0"/>
              <a:t>	in the </a:t>
            </a:r>
            <a:r>
              <a:rPr lang="en-US" altLang="en-US" sz="2000" b="0" dirty="0" smtClean="0"/>
              <a:t>samples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b="0" dirty="0" smtClean="0"/>
              <a:t>Odds-Ratio ((</a:t>
            </a:r>
            <a:r>
              <a:rPr lang="en-US" sz="2400" b="0" dirty="0" smtClean="0"/>
              <a:t>f</a:t>
            </a:r>
            <a:r>
              <a:rPr lang="en-US" sz="2400" b="0" baseline="-25000" dirty="0" smtClean="0"/>
              <a:t>11+</a:t>
            </a:r>
            <a:r>
              <a:rPr lang="en-US" sz="2400" b="0" dirty="0" smtClean="0"/>
              <a:t>f</a:t>
            </a:r>
            <a:r>
              <a:rPr lang="en-US" sz="2400" b="0" baseline="-25000" dirty="0" smtClean="0"/>
              <a:t>00</a:t>
            </a:r>
            <a:r>
              <a:rPr lang="en-US" altLang="en-US" sz="2400" b="0" dirty="0"/>
              <a:t> </a:t>
            </a:r>
            <a:r>
              <a:rPr lang="en-US" altLang="en-US" sz="2400" b="0" dirty="0" smtClean="0"/>
              <a:t>)/(</a:t>
            </a:r>
            <a:r>
              <a:rPr lang="en-US" sz="2400" b="0" dirty="0" smtClean="0"/>
              <a:t>f</a:t>
            </a:r>
            <a:r>
              <a:rPr lang="en-US" sz="2400" b="0" baseline="-25000" dirty="0" smtClean="0"/>
              <a:t>10+</a:t>
            </a:r>
            <a:r>
              <a:rPr lang="en-US" sz="2400" b="0" dirty="0" smtClean="0"/>
              <a:t>f</a:t>
            </a:r>
            <a:r>
              <a:rPr lang="en-US" sz="2400" b="0" baseline="-25000" dirty="0"/>
              <a:t>1</a:t>
            </a:r>
            <a:r>
              <a:rPr lang="en-US" sz="2400" b="0" baseline="-25000" dirty="0" smtClean="0"/>
              <a:t>0</a:t>
            </a:r>
            <a:r>
              <a:rPr lang="en-US" altLang="en-US" sz="2400" b="0" dirty="0" smtClean="0"/>
              <a:t>)) has this property</a:t>
            </a:r>
            <a:endParaRPr lang="en-US" sz="2400" b="0" dirty="0"/>
          </a:p>
          <a:p>
            <a:pPr lvl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400" b="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 dirty="0" smtClean="0"/>
              <a:t> </a:t>
            </a:r>
            <a:r>
              <a:rPr lang="en-US" altLang="en-US" sz="2400" b="0" dirty="0" smtClean="0"/>
              <a:t>has this property</a:t>
            </a:r>
            <a:endParaRPr lang="en-US" altLang="en-US" sz="2400" b="0" dirty="0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6170613" y="3729038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7086600" y="3733800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59436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68580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 dirty="0"/>
              <a:t>3</a:t>
            </a:r>
            <a:r>
              <a:rPr lang="en-US" altLang="en-US" sz="2000" b="0" dirty="0" smtClean="0"/>
              <a:t>x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14391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01538"/>
              </p:ext>
            </p:extLst>
          </p:nvPr>
        </p:nvGraphicFramePr>
        <p:xfrm>
          <a:off x="838200" y="198120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304800" y="1219200"/>
            <a:ext cx="922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 dirty="0" smtClean="0"/>
              <a:t>Relationship between Mask use and susceptibility to </a:t>
            </a:r>
            <a:r>
              <a:rPr lang="en-US" altLang="en-US" sz="2400" b="0" dirty="0" err="1" smtClean="0"/>
              <a:t>Covid</a:t>
            </a:r>
            <a:r>
              <a:rPr lang="en-US" altLang="en-US" sz="2400" b="0" dirty="0" smtClean="0"/>
              <a:t>:</a:t>
            </a:r>
            <a:endParaRPr lang="en-US" altLang="en-US" sz="2400" b="0" dirty="0"/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381000" y="4400252"/>
            <a:ext cx="83820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 smtClean="0"/>
              <a:t>Mosteller</a:t>
            </a:r>
            <a:r>
              <a:rPr lang="en-US" altLang="en-US" sz="2400" b="0" dirty="0" smtClean="0"/>
              <a:t>: </a:t>
            </a:r>
            <a:br>
              <a:rPr lang="en-US" altLang="en-US" sz="2400" b="0" dirty="0" smtClean="0"/>
            </a:br>
            <a:r>
              <a:rPr lang="en-US" altLang="en-US" sz="2400" b="0" dirty="0" smtClean="0"/>
              <a:t>	</a:t>
            </a:r>
            <a:r>
              <a:rPr lang="en-US" altLang="en-US" sz="2000" b="0" dirty="0" smtClean="0"/>
              <a:t>Underlying association should be independent of</a:t>
            </a:r>
            <a:br>
              <a:rPr lang="en-US" altLang="en-US" sz="2000" b="0" dirty="0" smtClean="0"/>
            </a:br>
            <a:r>
              <a:rPr lang="en-US" altLang="en-US" sz="2000" b="0" dirty="0" smtClean="0"/>
              <a:t>	the relative number of </a:t>
            </a:r>
            <a:r>
              <a:rPr lang="en-US" altLang="en-US" sz="2000" b="0" dirty="0" err="1" smtClean="0"/>
              <a:t>Covid</a:t>
            </a:r>
            <a:r>
              <a:rPr lang="en-US" altLang="en-US" sz="2000" b="0" dirty="0" smtClean="0"/>
              <a:t>-positive and </a:t>
            </a:r>
            <a:r>
              <a:rPr lang="en-US" altLang="en-US" sz="2000" b="0" dirty="0" err="1" smtClean="0"/>
              <a:t>Covid</a:t>
            </a:r>
            <a:r>
              <a:rPr lang="en-US" altLang="en-US" sz="2000" b="0" dirty="0" smtClean="0"/>
              <a:t>-free subjects</a:t>
            </a:r>
            <a:br>
              <a:rPr lang="en-US" altLang="en-US" sz="2000" b="0" dirty="0" smtClean="0"/>
            </a:br>
            <a:endParaRPr lang="en-US" altLang="en-US" sz="2000" b="0" dirty="0" smtClean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b="0" dirty="0"/>
              <a:t>Odds-Ratio ((</a:t>
            </a:r>
            <a:r>
              <a:rPr lang="en-US" sz="2400" b="0" dirty="0"/>
              <a:t>f</a:t>
            </a:r>
            <a:r>
              <a:rPr lang="en-US" sz="2400" b="0" baseline="-25000" dirty="0"/>
              <a:t>11+</a:t>
            </a:r>
            <a:r>
              <a:rPr lang="en-US" sz="2400" b="0" dirty="0"/>
              <a:t>f</a:t>
            </a:r>
            <a:r>
              <a:rPr lang="en-US" sz="2400" b="0" baseline="-25000" dirty="0"/>
              <a:t>00</a:t>
            </a:r>
            <a:r>
              <a:rPr lang="en-US" altLang="en-US" sz="2400" b="0" dirty="0"/>
              <a:t> )/(</a:t>
            </a:r>
            <a:r>
              <a:rPr lang="en-US" sz="2400" b="0" dirty="0"/>
              <a:t>f</a:t>
            </a:r>
            <a:r>
              <a:rPr lang="en-US" sz="2400" b="0" baseline="-25000" dirty="0"/>
              <a:t>10+</a:t>
            </a:r>
            <a:r>
              <a:rPr lang="en-US" sz="2400" b="0" dirty="0"/>
              <a:t>f</a:t>
            </a:r>
            <a:r>
              <a:rPr lang="en-US" sz="2400" b="0" baseline="-25000" dirty="0"/>
              <a:t>10</a:t>
            </a:r>
            <a:r>
              <a:rPr lang="en-US" altLang="en-US" sz="2400" b="0" dirty="0"/>
              <a:t>)) has this property</a:t>
            </a:r>
            <a:endParaRPr lang="en-US" sz="2400" b="0" dirty="0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6170613" y="3729038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7086600" y="3733800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59436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68580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 dirty="0" smtClean="0"/>
              <a:t>10x</a:t>
            </a:r>
            <a:endParaRPr lang="en-US" altLang="en-US" sz="2000" b="0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6800"/>
              </p:ext>
            </p:extLst>
          </p:nvPr>
        </p:nvGraphicFramePr>
        <p:xfrm>
          <a:off x="4572000" y="199644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0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Measures have Different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353727" cy="32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Observed relationship in data may be influenced by the presence of other confounding factors (hidden variables)</a:t>
            </a:r>
          </a:p>
          <a:p>
            <a:pPr lvl="1"/>
            <a:r>
              <a:rPr lang="en-US" altLang="en-US" smtClean="0"/>
              <a:t>Hidden variables may cause the observed relationship to disappear or reverse its direction!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Proper stratification is needed to avoid generating spurious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5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Recovery rate from </a:t>
            </a:r>
            <a:r>
              <a:rPr lang="en-US" altLang="en-US" dirty="0" err="1" smtClean="0"/>
              <a:t>Covid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Hospital A:  80%</a:t>
            </a:r>
          </a:p>
          <a:p>
            <a:pPr lvl="1"/>
            <a:r>
              <a:rPr lang="en-US" altLang="en-US" dirty="0" smtClean="0"/>
              <a:t>Hospital B:  90%</a:t>
            </a:r>
            <a:endParaRPr lang="en-US" altLang="en-US" dirty="0"/>
          </a:p>
          <a:p>
            <a:r>
              <a:rPr lang="en-US" altLang="en-US" dirty="0" smtClean="0"/>
              <a:t>Which hospital is better?</a:t>
            </a:r>
          </a:p>
        </p:txBody>
      </p:sp>
    </p:spTree>
    <p:extLst>
      <p:ext uri="{BB962C8B-B14F-4D97-AF65-F5344CB8AC3E}">
        <p14:creationId xmlns:p14="http://schemas.microsoft.com/office/powerpoint/2010/main" val="1873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Recovery rate from </a:t>
            </a:r>
            <a:r>
              <a:rPr lang="en-US" altLang="en-US" dirty="0" err="1" smtClean="0"/>
              <a:t>Covid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Hospital A:  80%</a:t>
            </a:r>
          </a:p>
          <a:p>
            <a:pPr lvl="1"/>
            <a:r>
              <a:rPr lang="en-US" altLang="en-US" dirty="0" smtClean="0"/>
              <a:t>Hospital B:  90%</a:t>
            </a:r>
            <a:endParaRPr lang="en-US" altLang="en-US" dirty="0"/>
          </a:p>
          <a:p>
            <a:r>
              <a:rPr lang="en-US" altLang="en-US" dirty="0" smtClean="0"/>
              <a:t>Which hospital is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older population</a:t>
            </a:r>
          </a:p>
          <a:p>
            <a:pPr lvl="1"/>
            <a:r>
              <a:rPr lang="en-US" altLang="en-US" dirty="0"/>
              <a:t>Hospital A:  50%</a:t>
            </a:r>
          </a:p>
          <a:p>
            <a:pPr lvl="1"/>
            <a:r>
              <a:rPr lang="en-US" altLang="en-US" dirty="0"/>
              <a:t>Hospital B:  30%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</a:t>
            </a:r>
            <a:r>
              <a:rPr lang="en-US" altLang="en-US" dirty="0" smtClean="0"/>
              <a:t>younger </a:t>
            </a:r>
            <a:r>
              <a:rPr lang="en-US" altLang="en-US" dirty="0"/>
              <a:t>population</a:t>
            </a:r>
          </a:p>
          <a:p>
            <a:pPr lvl="1"/>
            <a:r>
              <a:rPr lang="en-US" altLang="en-US" dirty="0"/>
              <a:t>Hospital A:  </a:t>
            </a:r>
            <a:r>
              <a:rPr lang="en-US" altLang="en-US" dirty="0" smtClean="0"/>
              <a:t>99%</a:t>
            </a:r>
            <a:endParaRPr lang="en-US" altLang="en-US" dirty="0"/>
          </a:p>
          <a:p>
            <a:pPr lvl="1"/>
            <a:r>
              <a:rPr lang="en-US" altLang="en-US" dirty="0"/>
              <a:t>Hospital B:  </a:t>
            </a:r>
            <a:r>
              <a:rPr lang="en-US" altLang="en-US" dirty="0" smtClean="0"/>
              <a:t>98%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 Covid-19 death: (per 100,000 of population)</a:t>
            </a:r>
          </a:p>
          <a:p>
            <a:pPr lvl="1"/>
            <a:r>
              <a:rPr lang="en-US" altLang="en-US" dirty="0" smtClean="0"/>
              <a:t>County A: 15</a:t>
            </a:r>
          </a:p>
          <a:p>
            <a:pPr lvl="1"/>
            <a:r>
              <a:rPr lang="en-US" altLang="en-US" dirty="0" smtClean="0"/>
              <a:t>County B:  10</a:t>
            </a:r>
            <a:endParaRPr lang="en-US" altLang="en-US" dirty="0"/>
          </a:p>
          <a:p>
            <a:r>
              <a:rPr lang="en-US" altLang="en-US" dirty="0" smtClean="0"/>
              <a:t>Which state is managing the pandemic better?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40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 Covid-19 death: (per 100,000 of population)</a:t>
            </a:r>
          </a:p>
          <a:p>
            <a:pPr lvl="1"/>
            <a:r>
              <a:rPr lang="en-US" altLang="en-US" dirty="0" smtClean="0"/>
              <a:t>County A: 15</a:t>
            </a:r>
          </a:p>
          <a:p>
            <a:pPr lvl="1"/>
            <a:r>
              <a:rPr lang="en-US" altLang="en-US" dirty="0" smtClean="0"/>
              <a:t>County B:  10</a:t>
            </a:r>
            <a:endParaRPr lang="en-US" altLang="en-US" dirty="0"/>
          </a:p>
          <a:p>
            <a:r>
              <a:rPr lang="en-US" altLang="en-US" dirty="0" smtClean="0"/>
              <a:t>Which state is managing the pandemic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</a:t>
            </a:r>
            <a:r>
              <a:rPr lang="en-US" altLang="en-US" dirty="0" smtClean="0"/>
              <a:t>death </a:t>
            </a:r>
            <a:r>
              <a:rPr lang="en-US" altLang="en-US" dirty="0"/>
              <a:t>rate on older population</a:t>
            </a:r>
          </a:p>
          <a:p>
            <a:pPr lvl="1"/>
            <a:r>
              <a:rPr lang="en-US" altLang="en-US" dirty="0" smtClean="0"/>
              <a:t>County </a:t>
            </a:r>
            <a:r>
              <a:rPr lang="en-US" altLang="en-US" dirty="0"/>
              <a:t>A: </a:t>
            </a:r>
            <a:r>
              <a:rPr lang="en-US" altLang="en-US" dirty="0" smtClean="0"/>
              <a:t>20</a:t>
            </a:r>
            <a:endParaRPr lang="en-US" altLang="en-US" dirty="0"/>
          </a:p>
          <a:p>
            <a:pPr lvl="1"/>
            <a:r>
              <a:rPr lang="en-US" altLang="en-US" dirty="0" smtClean="0"/>
              <a:t>County B:  40</a:t>
            </a:r>
          </a:p>
          <a:p>
            <a:r>
              <a:rPr lang="en-US" altLang="en-US" dirty="0" err="1" smtClean="0"/>
              <a:t>Covid</a:t>
            </a:r>
            <a:r>
              <a:rPr lang="en-US" altLang="en-US" dirty="0" smtClean="0"/>
              <a:t> death rate on younger population</a:t>
            </a:r>
          </a:p>
          <a:p>
            <a:pPr lvl="1"/>
            <a:r>
              <a:rPr lang="en-US" altLang="en-US" dirty="0" smtClean="0"/>
              <a:t>County A</a:t>
            </a:r>
            <a:r>
              <a:rPr lang="en-US" altLang="en-US" dirty="0"/>
              <a:t>:  </a:t>
            </a:r>
            <a:r>
              <a:rPr lang="en-US" altLang="en-US" dirty="0" smtClean="0"/>
              <a:t>2</a:t>
            </a:r>
            <a:endParaRPr lang="en-US" altLang="en-US" dirty="0"/>
          </a:p>
          <a:p>
            <a:pPr lvl="1"/>
            <a:r>
              <a:rPr lang="en-US" altLang="en-US" dirty="0" smtClean="0"/>
              <a:t>County  </a:t>
            </a:r>
            <a:r>
              <a:rPr lang="en-US" altLang="en-US" dirty="0"/>
              <a:t>B:  </a:t>
            </a:r>
            <a:r>
              <a:rPr lang="en-US" altLang="en-US" dirty="0" smtClean="0"/>
              <a:t>5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9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Effect of Support Distribution on Association Mining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Many real data sets have skewed support distribution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2743200" y="1905000"/>
            <a:ext cx="5562600" cy="4038600"/>
          </a:xfr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04800" y="3657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8006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Rank of item (in log scale)</a:t>
            </a:r>
          </a:p>
        </p:txBody>
      </p:sp>
      <p:sp>
        <p:nvSpPr>
          <p:cNvPr id="1330183" name="AutoShape 7"/>
          <p:cNvSpPr>
            <a:spLocks noChangeArrowheads="1"/>
          </p:cNvSpPr>
          <p:nvPr/>
        </p:nvSpPr>
        <p:spPr bwMode="auto">
          <a:xfrm>
            <a:off x="38862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Few items with high support</a:t>
            </a:r>
          </a:p>
        </p:txBody>
      </p:sp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54102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Many items with low support</a:t>
            </a:r>
          </a:p>
        </p:txBody>
      </p:sp>
    </p:spTree>
    <p:extLst>
      <p:ext uri="{BB962C8B-B14F-4D97-AF65-F5344CB8AC3E}">
        <p14:creationId xmlns:p14="http://schemas.microsoft.com/office/powerpoint/2010/main" val="4001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3" grpId="0" animBg="1"/>
      <p:bldP spid="133018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Effect of Support Distribution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Difficult to set the appropriate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threshold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is too high, we could miss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involving interesting rare items (e.g., {caviar, vodka})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is too low, it is computationally expensive and the number of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is very large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Cross-Support Patterns</a:t>
            </a:r>
          </a:p>
        </p:txBody>
      </p:sp>
      <p:pic>
        <p:nvPicPr>
          <p:cNvPr id="74755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228600" y="2133600"/>
            <a:ext cx="4572000" cy="3200400"/>
          </a:xfrm>
          <a:noFill/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milk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4419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752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295400" y="56991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caviar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953000" y="2162175"/>
            <a:ext cx="411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A cross-support pattern involves items with varying degree of support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>
                <a:latin typeface="Tahoma" pitchFamily="34" charset="0"/>
              </a:rPr>
              <a:t> Example: {</a:t>
            </a:r>
            <a:r>
              <a:rPr lang="en-US" altLang="en-US" sz="2000" b="0" dirty="0" err="1">
                <a:latin typeface="Tahoma" pitchFamily="34" charset="0"/>
              </a:rPr>
              <a:t>caviar,milk</a:t>
            </a:r>
            <a:r>
              <a:rPr lang="en-US" altLang="en-US" sz="2000" b="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b="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How to avoid such patterns?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A Measure of Cross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 marL="292100" lvl="1" indent="-292100">
                  <a:lnSpc>
                    <a:spcPct val="90000"/>
                  </a:lnSpc>
                  <a:buSzPct val="75000"/>
                  <a:buFont typeface="Monotype Sorts" pitchFamily="2" charset="2"/>
                  <a:buChar char="l"/>
                </a:pPr>
                <a:r>
                  <a:rPr lang="en-US" altLang="en-US" dirty="0" smtClean="0"/>
                  <a:t>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 smtClean="0"/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 smtClean="0"/>
                  <a:t>items, we can define a measure of cross </a:t>
                </a:r>
                <a:r>
                  <a:rPr lang="en-US" altLang="en-US" dirty="0" err="1" smtClean="0"/>
                  <a:t>support,</a:t>
                </a:r>
                <a:r>
                  <a:rPr lang="en-US" alt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</a:t>
                </a: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itemset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𝑠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the support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 smtClean="0"/>
                  <a:t> to prune cross support patterns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440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2438400"/>
                <a:ext cx="5758628" cy="99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b="0" i="1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38400"/>
                <a:ext cx="5758628" cy="9911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Confidence and Cross-Support Patterns</a:t>
            </a:r>
          </a:p>
        </p:txBody>
      </p:sp>
      <p:pic>
        <p:nvPicPr>
          <p:cNvPr id="75779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228600" y="2133600"/>
            <a:ext cx="4572000" cy="3200400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milk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4419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1752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295400" y="56991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caviar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953000" y="1673225"/>
            <a:ext cx="411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Observation: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Tahoma" pitchFamily="34" charset="0"/>
              </a:rPr>
              <a:t>conf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caviar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is very high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	but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Tahoma" pitchFamily="34" charset="0"/>
              </a:rPr>
              <a:t>conf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milk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is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latin typeface="Tahoma" pitchFamily="34" charset="0"/>
                <a:sym typeface="Symbol" pitchFamily="18" charset="2"/>
              </a:rPr>
              <a:t>Therefore,</a:t>
            </a:r>
            <a:endParaRPr lang="en-US" altLang="en-US" sz="20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min( </a:t>
            </a:r>
            <a:r>
              <a:rPr lang="en-US" altLang="en-US" sz="2000" b="0" dirty="0" err="1" smtClean="0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b="0" dirty="0" err="1" smtClean="0">
                <a:latin typeface="Tahoma" pitchFamily="34" charset="0"/>
              </a:rPr>
              <a:t>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caviar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),</a:t>
            </a:r>
            <a:br>
              <a:rPr lang="en-US" altLang="en-US" sz="2000" b="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b="0" dirty="0" err="1" smtClean="0">
                <a:latin typeface="Tahoma" pitchFamily="34" charset="0"/>
              </a:rPr>
              <a:t>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milk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</a:t>
            </a:r>
            <a:r>
              <a:rPr lang="en-US" altLang="en-US" sz="2000" b="0" dirty="0" smtClean="0">
                <a:latin typeface="Tahoma" pitchFamily="34" charset="0"/>
                <a:sym typeface="Symbol" pitchFamily="18" charset="2"/>
              </a:rPr>
              <a:t>)</a:t>
            </a:r>
            <a:br>
              <a:rPr lang="en-US" altLang="en-US" sz="2000" b="0" dirty="0" smtClean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/>
            </a:r>
            <a:br>
              <a:rPr lang="en-US" altLang="en-US" sz="2000" b="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is also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To avoid patterns whose items have very different support, define a new evaluation measure for </a:t>
                </a:r>
                <a:r>
                  <a:rPr lang="en-US" altLang="en-US" dirty="0" err="1" smtClean="0"/>
                  <a:t>itemsets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Known as h-confidence or all-confidence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Specifically, 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h-confidence is the  minimum confidence of any association rule formed from </a:t>
                </a:r>
                <a:r>
                  <a:rPr lang="en-US" altLang="en-US" dirty="0" err="1" smtClean="0"/>
                  <a:t>itemset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hconf(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>
                    <a:solidFill>
                      <a:srgbClr val="C00000"/>
                    </a:solidFill>
                  </a:rPr>
                  <a:t> ) = min( conf(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 ), 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</a:t>
                </a:r>
                <a:r>
                  <a:rPr lang="en-US" altLang="en-US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For 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146493820</TotalTime>
  <Pages>3</Pages>
  <Words>4478</Words>
  <Application>Microsoft Office PowerPoint</Application>
  <PresentationFormat>On-screen Show (4:3)</PresentationFormat>
  <Paragraphs>1330</Paragraphs>
  <Slides>105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105</vt:i4>
      </vt:variant>
    </vt:vector>
  </HeadingPairs>
  <TitlesOfParts>
    <vt:vector size="118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Equation</vt:lpstr>
      <vt:lpstr>VISIO</vt:lpstr>
      <vt:lpstr>Visio</vt:lpstr>
      <vt:lpstr>Worksheet</vt:lpstr>
      <vt:lpstr>Data Mining</vt:lpstr>
      <vt:lpstr>Association Rule Mining</vt:lpstr>
      <vt:lpstr>Definition: Frequent Itemset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Candidate Generation: Brute-force method</vt:lpstr>
      <vt:lpstr>PowerPoint Presentation</vt:lpstr>
      <vt:lpstr>Candidate Generation: Fk-1 x Fk-1 Method</vt:lpstr>
      <vt:lpstr>Candidate Pruning</vt:lpstr>
      <vt:lpstr>PowerPoint Presentation</vt:lpstr>
      <vt:lpstr>Illustrating Apriori Principle</vt:lpstr>
      <vt:lpstr>Alternate Fk-1 x Fk-1 Method</vt:lpstr>
      <vt:lpstr>Candidate Pruning for Alternate Fk-1 x Fk-1 Method</vt:lpstr>
      <vt:lpstr>Support Counting of Candidate Itemsets</vt:lpstr>
      <vt:lpstr>Support Counting of Candidate Itemsets</vt:lpstr>
      <vt:lpstr>Support Counting: An Example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Impact of Support Based Pruning</vt:lpstr>
      <vt:lpstr>Factors Affecting Complexity of Apriori</vt:lpstr>
      <vt:lpstr>Factors Affecting Complexity of Apriori</vt:lpstr>
      <vt:lpstr>Factors Affecting Complexity of Apriori</vt:lpstr>
      <vt:lpstr>Factors Affecting Complexity of Apriori</vt:lpstr>
      <vt:lpstr>Compact Representation of Frequent Itemsets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Another illustrative example</vt:lpstr>
      <vt:lpstr>Closed Itemset</vt:lpstr>
      <vt:lpstr>Closed Itemset</vt:lpstr>
      <vt:lpstr>Maximal vs Closed Itemsets</vt:lpstr>
      <vt:lpstr>Maximal Frequent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Pattern Evaluation</vt:lpstr>
      <vt:lpstr>Computing Interestingness Measure</vt:lpstr>
      <vt:lpstr>Drawback of Confidence</vt:lpstr>
      <vt:lpstr>Drawback of Confidence</vt:lpstr>
      <vt:lpstr>Drawback of Confidence</vt:lpstr>
      <vt:lpstr>Measure for Association Rules</vt:lpstr>
      <vt:lpstr>Statistical Relationship between X and Y</vt:lpstr>
      <vt:lpstr>Measures that take into account statistical dependence</vt:lpstr>
      <vt:lpstr>Example: Lift/Interest</vt:lpstr>
      <vt:lpstr>PowerPoint Presentation</vt:lpstr>
      <vt:lpstr>Comparing Different Measures</vt:lpstr>
      <vt:lpstr>Property under Inversion Operation</vt:lpstr>
      <vt:lpstr>Property under Inversion Operation</vt:lpstr>
      <vt:lpstr>Property under Null Addition</vt:lpstr>
      <vt:lpstr>Property under Row/Column Scaling</vt:lpstr>
      <vt:lpstr>Property under Row/Column Scaling</vt:lpstr>
      <vt:lpstr>Different Measures have Different Properties</vt:lpstr>
      <vt:lpstr>Simpson’s Paradox</vt:lpstr>
      <vt:lpstr>Simpson’s Paradox</vt:lpstr>
      <vt:lpstr>Simpson’s Paradox</vt:lpstr>
      <vt:lpstr>Simpson’s Paradox</vt:lpstr>
      <vt:lpstr>Simpson’s Paradox</vt:lpstr>
      <vt:lpstr>Effect of Support Distribution on Association Mining</vt:lpstr>
      <vt:lpstr>Effect of Support Distribution</vt:lpstr>
      <vt:lpstr>Cross-Support Patterns</vt:lpstr>
      <vt:lpstr>A Measure of Cross Support</vt:lpstr>
      <vt:lpstr>Confidence and Cross-Support Patterns</vt:lpstr>
      <vt:lpstr>H-Confidence</vt:lpstr>
      <vt:lpstr>H-Confidence …</vt:lpstr>
      <vt:lpstr>Cross Support and H-confidence</vt:lpstr>
      <vt:lpstr>Cross Support and H-confidence …</vt:lpstr>
      <vt:lpstr>Properties of Hypercliques</vt:lpstr>
      <vt:lpstr>Properties of Hypercliques …</vt:lpstr>
      <vt:lpstr>Example Applications of Hypercliques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kumar001</cp:lastModifiedBy>
  <cp:revision>549</cp:revision>
  <cp:lastPrinted>2018-02-04T02:18:57Z</cp:lastPrinted>
  <dcterms:created xsi:type="dcterms:W3CDTF">1998-03-18T13:44:31Z</dcterms:created>
  <dcterms:modified xsi:type="dcterms:W3CDTF">2021-03-09T01:33:39Z</dcterms:modified>
</cp:coreProperties>
</file>