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3" r:id="rId7"/>
    <p:sldId id="268" r:id="rId8"/>
    <p:sldId id="262" r:id="rId9"/>
    <p:sldId id="261"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8" autoAdjust="0"/>
    <p:restoredTop sz="94660"/>
  </p:normalViewPr>
  <p:slideViewPr>
    <p:cSldViewPr snapToGrid="0">
      <p:cViewPr varScale="1">
        <p:scale>
          <a:sx n="62" d="100"/>
          <a:sy n="62" d="100"/>
        </p:scale>
        <p:origin x="93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Wednesday, August 5,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8489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Wednesday, August 5,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2253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Wednesday, August 5,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2541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Wednesday, August 5,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8079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Wednesday, August 5,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5968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Wednesday, August 5,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7927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Wednesday, August 5,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8532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Wednesday, August 5,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3906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Wednesday, August 5,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7589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Wednesday, August 5,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3974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Wednesday, August 5,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695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Wednesday, August 5,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73662726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8" r:id="rId5"/>
    <p:sldLayoutId id="2147483692" r:id="rId6"/>
    <p:sldLayoutId id="2147483693" r:id="rId7"/>
    <p:sldLayoutId id="2147483694" r:id="rId8"/>
    <p:sldLayoutId id="2147483697" r:id="rId9"/>
    <p:sldLayoutId id="2147483695" r:id="rId10"/>
    <p:sldLayoutId id="2147483696"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77B2556-A234-45DA-83D8-6863A77904F6}"/>
              </a:ext>
            </a:extLst>
          </p:cNvPr>
          <p:cNvPicPr>
            <a:picLocks noChangeAspect="1"/>
          </p:cNvPicPr>
          <p:nvPr/>
        </p:nvPicPr>
        <p:blipFill rotWithShape="1">
          <a:blip r:embed="rId2"/>
          <a:srcRect t="14120" b="881"/>
          <a:stretch/>
        </p:blipFill>
        <p:spPr>
          <a:xfrm>
            <a:off x="20" y="-1824"/>
            <a:ext cx="12191980" cy="6865514"/>
          </a:xfrm>
          <a:prstGeom prst="rect">
            <a:avLst/>
          </a:prstGeom>
        </p:spPr>
      </p:pic>
      <p:sp>
        <p:nvSpPr>
          <p:cNvPr id="11" name="Rectangle 10">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95B46C-9CC2-4580-9F41-5DFD8537BFED}"/>
              </a:ext>
            </a:extLst>
          </p:cNvPr>
          <p:cNvSpPr>
            <a:spLocks noGrp="1"/>
          </p:cNvSpPr>
          <p:nvPr>
            <p:ph type="ctrTitle"/>
          </p:nvPr>
        </p:nvSpPr>
        <p:spPr>
          <a:xfrm>
            <a:off x="751114" y="709685"/>
            <a:ext cx="9586255" cy="1909530"/>
          </a:xfrm>
        </p:spPr>
        <p:txBody>
          <a:bodyPr anchor="b">
            <a:normAutofit fontScale="90000"/>
          </a:bodyPr>
          <a:lstStyle/>
          <a:p>
            <a:pPr algn="l"/>
            <a:r>
              <a:rPr lang="en-US" dirty="0">
                <a:solidFill>
                  <a:schemeClr val="bg1"/>
                </a:solidFill>
              </a:rPr>
              <a:t>DSC 530 </a:t>
            </a:r>
            <a:br>
              <a:rPr lang="en-US" dirty="0">
                <a:solidFill>
                  <a:schemeClr val="bg1"/>
                </a:solidFill>
              </a:rPr>
            </a:br>
            <a:r>
              <a:rPr lang="en-US" b="1" i="0" dirty="0">
                <a:solidFill>
                  <a:srgbClr val="555555"/>
                </a:solidFill>
                <a:effectLst/>
                <a:latin typeface="Open Sans"/>
              </a:rPr>
              <a:t>10.4 Assignment: Term Project – Predicting Diabetes</a:t>
            </a:r>
            <a:endParaRPr lang="en-US" dirty="0">
              <a:solidFill>
                <a:schemeClr val="bg1"/>
              </a:solidFill>
            </a:endParaRPr>
          </a:p>
        </p:txBody>
      </p:sp>
      <p:sp>
        <p:nvSpPr>
          <p:cNvPr id="3" name="Subtitle 2">
            <a:extLst>
              <a:ext uri="{FF2B5EF4-FFF2-40B4-BE49-F238E27FC236}">
                <a16:creationId xmlns:a16="http://schemas.microsoft.com/office/drawing/2014/main" id="{5A102446-FDC5-4D81-A7CE-C4650DDB5A9D}"/>
              </a:ext>
            </a:extLst>
          </p:cNvPr>
          <p:cNvSpPr>
            <a:spLocks noGrp="1"/>
          </p:cNvSpPr>
          <p:nvPr>
            <p:ph type="subTitle" idx="1"/>
          </p:nvPr>
        </p:nvSpPr>
        <p:spPr>
          <a:xfrm>
            <a:off x="751113" y="2988860"/>
            <a:ext cx="4878587" cy="2031275"/>
          </a:xfrm>
        </p:spPr>
        <p:txBody>
          <a:bodyPr>
            <a:normAutofit/>
          </a:bodyPr>
          <a:lstStyle/>
          <a:p>
            <a:pPr algn="l"/>
            <a:r>
              <a:rPr lang="en-US" dirty="0">
                <a:solidFill>
                  <a:schemeClr val="bg1"/>
                </a:solidFill>
              </a:rPr>
              <a:t>Hanh Tran</a:t>
            </a:r>
          </a:p>
          <a:p>
            <a:pPr algn="l"/>
            <a:r>
              <a:rPr lang="en-US" dirty="0">
                <a:solidFill>
                  <a:schemeClr val="bg1"/>
                </a:solidFill>
              </a:rPr>
              <a:t>Due Date: 8/8/2020</a:t>
            </a:r>
          </a:p>
          <a:p>
            <a:pPr algn="l"/>
            <a:r>
              <a:rPr lang="en-US" dirty="0">
                <a:solidFill>
                  <a:schemeClr val="bg1"/>
                </a:solidFill>
              </a:rPr>
              <a:t>Summer 2020</a:t>
            </a:r>
          </a:p>
          <a:p>
            <a:pPr algn="l"/>
            <a:endParaRPr lang="en-US" dirty="0">
              <a:solidFill>
                <a:schemeClr val="bg1"/>
              </a:solidFill>
            </a:endParaRPr>
          </a:p>
        </p:txBody>
      </p:sp>
      <p:sp>
        <p:nvSpPr>
          <p:cNvPr id="13" name="Rectangle 12">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684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F016-DEDD-49B0-9A1F-3666393AF327}"/>
              </a:ext>
            </a:extLst>
          </p:cNvPr>
          <p:cNvSpPr>
            <a:spLocks noGrp="1"/>
          </p:cNvSpPr>
          <p:nvPr>
            <p:ph type="title"/>
          </p:nvPr>
        </p:nvSpPr>
        <p:spPr/>
        <p:txBody>
          <a:bodyPr/>
          <a:lstStyle/>
          <a:p>
            <a:r>
              <a:rPr lang="en-US" dirty="0"/>
              <a:t>CDF</a:t>
            </a:r>
          </a:p>
        </p:txBody>
      </p:sp>
      <p:sp>
        <p:nvSpPr>
          <p:cNvPr id="4" name="Content Placeholder 3">
            <a:extLst>
              <a:ext uri="{FF2B5EF4-FFF2-40B4-BE49-F238E27FC236}">
                <a16:creationId xmlns:a16="http://schemas.microsoft.com/office/drawing/2014/main" id="{9D83CE1D-F52A-4D13-ADDC-97A4D713C7F8}"/>
              </a:ext>
            </a:extLst>
          </p:cNvPr>
          <p:cNvSpPr>
            <a:spLocks noGrp="1"/>
          </p:cNvSpPr>
          <p:nvPr>
            <p:ph sz="half" idx="2"/>
          </p:nvPr>
        </p:nvSpPr>
        <p:spPr/>
        <p:txBody>
          <a:bodyPr>
            <a:normAutofit fontScale="92500" lnSpcReduction="20000"/>
          </a:bodyPr>
          <a:lstStyle/>
          <a:p>
            <a:r>
              <a:rPr lang="en-US" dirty="0"/>
              <a:t>Below the 10th percentile there is a discrepancy between the data and the model: there are more low glucose levels than we would expect in a normal distribution. Since We are specifically interested in high glucose levels as a factor in a diabetic diagnosis. We can see from the glucose histogram that the distribution is approximately normal. </a:t>
            </a:r>
          </a:p>
          <a:p>
            <a:endParaRPr lang="en-US" dirty="0"/>
          </a:p>
          <a:p>
            <a:r>
              <a:rPr lang="en-US" dirty="0"/>
              <a:t>above the 85th percentile there is a discrepancy between the data and the model. </a:t>
            </a:r>
          </a:p>
        </p:txBody>
      </p:sp>
      <p:pic>
        <p:nvPicPr>
          <p:cNvPr id="7170" name="Picture 2">
            <a:extLst>
              <a:ext uri="{FF2B5EF4-FFF2-40B4-BE49-F238E27FC236}">
                <a16:creationId xmlns:a16="http://schemas.microsoft.com/office/drawing/2014/main" id="{7760DD6E-AEE3-447B-8ADC-7E396C0E47E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3324546" cy="223915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7DC2215-FEF5-4AFF-803D-AD2560229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60" y="3905250"/>
            <a:ext cx="37052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883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A434-718E-41F2-926E-D5F29E938CC2}"/>
              </a:ext>
            </a:extLst>
          </p:cNvPr>
          <p:cNvSpPr>
            <a:spLocks noGrp="1"/>
          </p:cNvSpPr>
          <p:nvPr>
            <p:ph type="title"/>
          </p:nvPr>
        </p:nvSpPr>
        <p:spPr/>
        <p:txBody>
          <a:bodyPr>
            <a:normAutofit fontScale="90000"/>
          </a:bodyPr>
          <a:lstStyle/>
          <a:p>
            <a:r>
              <a:rPr lang="en-US" sz="1800" dirty="0"/>
              <a:t>Plot analytical distribution of variables. The highest correlated variables to outcome</a:t>
            </a:r>
            <a:br>
              <a:rPr lang="en-US" sz="1800" dirty="0"/>
            </a:br>
            <a:r>
              <a:rPr lang="en-US" sz="1800" dirty="0"/>
              <a:t>Glucose and BMI distributions are approximately Gaussians or normal so we can apply model </a:t>
            </a:r>
          </a:p>
        </p:txBody>
      </p:sp>
      <p:pic>
        <p:nvPicPr>
          <p:cNvPr id="8194" name="Picture 2">
            <a:extLst>
              <a:ext uri="{FF2B5EF4-FFF2-40B4-BE49-F238E27FC236}">
                <a16:creationId xmlns:a16="http://schemas.microsoft.com/office/drawing/2014/main" id="{1C6A2B91-9AC8-4060-A3C6-E1E58D1EB6C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86880" y="2377686"/>
            <a:ext cx="4890614" cy="341707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3CDD758-2503-4E5F-A986-A5928BFCB3D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17693" y="2371335"/>
            <a:ext cx="4890614" cy="342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050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ECB3-0D02-46DC-9DC4-7FB0B66F45E3}"/>
              </a:ext>
            </a:extLst>
          </p:cNvPr>
          <p:cNvSpPr>
            <a:spLocks noGrp="1"/>
          </p:cNvSpPr>
          <p:nvPr>
            <p:ph type="title"/>
          </p:nvPr>
        </p:nvSpPr>
        <p:spPr/>
        <p:txBody>
          <a:bodyPr/>
          <a:lstStyle/>
          <a:p>
            <a:r>
              <a:rPr lang="en-US" dirty="0"/>
              <a:t>Scatterplot comparing Variables</a:t>
            </a:r>
          </a:p>
        </p:txBody>
      </p:sp>
      <p:sp>
        <p:nvSpPr>
          <p:cNvPr id="4" name="Content Placeholder 3">
            <a:extLst>
              <a:ext uri="{FF2B5EF4-FFF2-40B4-BE49-F238E27FC236}">
                <a16:creationId xmlns:a16="http://schemas.microsoft.com/office/drawing/2014/main" id="{964E9826-B846-4D8E-A342-B5226D6B00C9}"/>
              </a:ext>
            </a:extLst>
          </p:cNvPr>
          <p:cNvSpPr>
            <a:spLocks noGrp="1"/>
          </p:cNvSpPr>
          <p:nvPr>
            <p:ph sz="half" idx="2"/>
          </p:nvPr>
        </p:nvSpPr>
        <p:spPr/>
        <p:txBody>
          <a:bodyPr/>
          <a:lstStyle/>
          <a:p>
            <a:r>
              <a:rPr lang="en-US" dirty="0"/>
              <a:t>There are no multicollinearity between explanatory variables</a:t>
            </a:r>
          </a:p>
        </p:txBody>
      </p:sp>
      <p:pic>
        <p:nvPicPr>
          <p:cNvPr id="9218" name="Picture 2">
            <a:extLst>
              <a:ext uri="{FF2B5EF4-FFF2-40B4-BE49-F238E27FC236}">
                <a16:creationId xmlns:a16="http://schemas.microsoft.com/office/drawing/2014/main" id="{18AC7D2F-440D-4163-8B06-490C6AD9E51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78388" y="1995488"/>
            <a:ext cx="4307598"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803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AA67-506E-4866-9B67-795FD504E0C5}"/>
              </a:ext>
            </a:extLst>
          </p:cNvPr>
          <p:cNvSpPr>
            <a:spLocks noGrp="1"/>
          </p:cNvSpPr>
          <p:nvPr>
            <p:ph type="title"/>
          </p:nvPr>
        </p:nvSpPr>
        <p:spPr/>
        <p:txBody>
          <a:bodyPr/>
          <a:lstStyle/>
          <a:p>
            <a:r>
              <a:rPr lang="en-US" dirty="0"/>
              <a:t>Correlation Analysis between variables</a:t>
            </a:r>
          </a:p>
        </p:txBody>
      </p:sp>
      <p:graphicFrame>
        <p:nvGraphicFramePr>
          <p:cNvPr id="5" name="Content Placeholder 4">
            <a:extLst>
              <a:ext uri="{FF2B5EF4-FFF2-40B4-BE49-F238E27FC236}">
                <a16:creationId xmlns:a16="http://schemas.microsoft.com/office/drawing/2014/main" id="{2AC70033-54C1-4602-8C04-AA02C38C2BEC}"/>
              </a:ext>
            </a:extLst>
          </p:cNvPr>
          <p:cNvGraphicFramePr>
            <a:graphicFrameLocks noGrp="1"/>
          </p:cNvGraphicFramePr>
          <p:nvPr>
            <p:ph sz="half" idx="1"/>
            <p:extLst>
              <p:ext uri="{D42A27DB-BD31-4B8C-83A1-F6EECF244321}">
                <p14:modId xmlns:p14="http://schemas.microsoft.com/office/powerpoint/2010/main" val="2853347148"/>
              </p:ext>
            </p:extLst>
          </p:nvPr>
        </p:nvGraphicFramePr>
        <p:xfrm>
          <a:off x="829661" y="2405740"/>
          <a:ext cx="4975222" cy="1990048"/>
        </p:xfrm>
        <a:graphic>
          <a:graphicData uri="http://schemas.openxmlformats.org/drawingml/2006/table">
            <a:tbl>
              <a:tblPr/>
              <a:tblGrid>
                <a:gridCol w="710746">
                  <a:extLst>
                    <a:ext uri="{9D8B030D-6E8A-4147-A177-3AD203B41FA5}">
                      <a16:colId xmlns:a16="http://schemas.microsoft.com/office/drawing/2014/main" val="283371877"/>
                    </a:ext>
                  </a:extLst>
                </a:gridCol>
                <a:gridCol w="710746">
                  <a:extLst>
                    <a:ext uri="{9D8B030D-6E8A-4147-A177-3AD203B41FA5}">
                      <a16:colId xmlns:a16="http://schemas.microsoft.com/office/drawing/2014/main" val="3651011364"/>
                    </a:ext>
                  </a:extLst>
                </a:gridCol>
                <a:gridCol w="710746">
                  <a:extLst>
                    <a:ext uri="{9D8B030D-6E8A-4147-A177-3AD203B41FA5}">
                      <a16:colId xmlns:a16="http://schemas.microsoft.com/office/drawing/2014/main" val="3512994618"/>
                    </a:ext>
                  </a:extLst>
                </a:gridCol>
                <a:gridCol w="710746">
                  <a:extLst>
                    <a:ext uri="{9D8B030D-6E8A-4147-A177-3AD203B41FA5}">
                      <a16:colId xmlns:a16="http://schemas.microsoft.com/office/drawing/2014/main" val="1135993293"/>
                    </a:ext>
                  </a:extLst>
                </a:gridCol>
                <a:gridCol w="710746">
                  <a:extLst>
                    <a:ext uri="{9D8B030D-6E8A-4147-A177-3AD203B41FA5}">
                      <a16:colId xmlns:a16="http://schemas.microsoft.com/office/drawing/2014/main" val="300597000"/>
                    </a:ext>
                  </a:extLst>
                </a:gridCol>
                <a:gridCol w="710746">
                  <a:extLst>
                    <a:ext uri="{9D8B030D-6E8A-4147-A177-3AD203B41FA5}">
                      <a16:colId xmlns:a16="http://schemas.microsoft.com/office/drawing/2014/main" val="874347841"/>
                    </a:ext>
                  </a:extLst>
                </a:gridCol>
                <a:gridCol w="710746">
                  <a:extLst>
                    <a:ext uri="{9D8B030D-6E8A-4147-A177-3AD203B41FA5}">
                      <a16:colId xmlns:a16="http://schemas.microsoft.com/office/drawing/2014/main" val="1495738293"/>
                    </a:ext>
                  </a:extLst>
                </a:gridCol>
              </a:tblGrid>
              <a:tr h="463710">
                <a:tc>
                  <a:txBody>
                    <a:bodyPr/>
                    <a:lstStyle/>
                    <a:p>
                      <a:pPr algn="r" fontAlgn="ctr"/>
                      <a:r>
                        <a:rPr lang="en-US" sz="900" b="1">
                          <a:effectLst/>
                        </a:rPr>
                        <a:t>Pregnancies</a:t>
                      </a:r>
                    </a:p>
                  </a:txBody>
                  <a:tcPr marL="46371" marR="46371" marT="23186" marB="23186" anchor="ctr">
                    <a:lnL>
                      <a:noFill/>
                    </a:lnL>
                    <a:lnR>
                      <a:noFill/>
                    </a:lnR>
                    <a:lnT>
                      <a:noFill/>
                    </a:lnT>
                    <a:lnB>
                      <a:noFill/>
                    </a:lnB>
                  </a:tcPr>
                </a:tc>
                <a:tc>
                  <a:txBody>
                    <a:bodyPr/>
                    <a:lstStyle/>
                    <a:p>
                      <a:pPr algn="r" fontAlgn="ctr"/>
                      <a:r>
                        <a:rPr lang="en-US" sz="900" b="1">
                          <a:effectLst/>
                        </a:rPr>
                        <a:t>Glucose</a:t>
                      </a:r>
                    </a:p>
                  </a:txBody>
                  <a:tcPr marL="46371" marR="46371" marT="23186" marB="23186" anchor="ctr">
                    <a:lnL>
                      <a:noFill/>
                    </a:lnL>
                    <a:lnR>
                      <a:noFill/>
                    </a:lnR>
                    <a:lnT>
                      <a:noFill/>
                    </a:lnT>
                    <a:lnB>
                      <a:noFill/>
                    </a:lnB>
                  </a:tcPr>
                </a:tc>
                <a:tc>
                  <a:txBody>
                    <a:bodyPr/>
                    <a:lstStyle/>
                    <a:p>
                      <a:pPr algn="r" fontAlgn="ctr"/>
                      <a:r>
                        <a:rPr lang="en-US" sz="900" b="1">
                          <a:effectLst/>
                        </a:rPr>
                        <a:t>BMI</a:t>
                      </a:r>
                    </a:p>
                  </a:txBody>
                  <a:tcPr marL="46371" marR="46371" marT="23186" marB="23186" anchor="ctr">
                    <a:lnL>
                      <a:noFill/>
                    </a:lnL>
                    <a:lnR>
                      <a:noFill/>
                    </a:lnR>
                    <a:lnT>
                      <a:noFill/>
                    </a:lnT>
                    <a:lnB>
                      <a:noFill/>
                    </a:lnB>
                  </a:tcPr>
                </a:tc>
                <a:tc>
                  <a:txBody>
                    <a:bodyPr/>
                    <a:lstStyle/>
                    <a:p>
                      <a:pPr algn="r" fontAlgn="ctr"/>
                      <a:r>
                        <a:rPr lang="en-US" sz="900" b="1">
                          <a:effectLst/>
                        </a:rPr>
                        <a:t>DiabetesPedigreeFunction</a:t>
                      </a:r>
                    </a:p>
                  </a:txBody>
                  <a:tcPr marL="46371" marR="46371" marT="23186" marB="23186" anchor="ctr">
                    <a:lnL>
                      <a:noFill/>
                    </a:lnL>
                    <a:lnR>
                      <a:noFill/>
                    </a:lnR>
                    <a:lnT>
                      <a:noFill/>
                    </a:lnT>
                    <a:lnB>
                      <a:noFill/>
                    </a:lnB>
                  </a:tcPr>
                </a:tc>
                <a:tc>
                  <a:txBody>
                    <a:bodyPr/>
                    <a:lstStyle/>
                    <a:p>
                      <a:pPr algn="r" fontAlgn="ctr"/>
                      <a:r>
                        <a:rPr lang="en-US" sz="900" b="1">
                          <a:effectLst/>
                        </a:rPr>
                        <a:t>Age</a:t>
                      </a:r>
                    </a:p>
                  </a:txBody>
                  <a:tcPr marL="46371" marR="46371" marT="23186" marB="23186" anchor="ctr">
                    <a:lnL>
                      <a:noFill/>
                    </a:lnL>
                    <a:lnR>
                      <a:noFill/>
                    </a:lnR>
                    <a:lnT>
                      <a:noFill/>
                    </a:lnT>
                    <a:lnB>
                      <a:noFill/>
                    </a:lnB>
                  </a:tcPr>
                </a:tc>
                <a:tc>
                  <a:txBody>
                    <a:bodyPr/>
                    <a:lstStyle/>
                    <a:p>
                      <a:pPr algn="r" fontAlgn="ctr"/>
                      <a:r>
                        <a:rPr lang="en-US" sz="900" b="1">
                          <a:effectLst/>
                        </a:rPr>
                        <a:t>Outcome</a:t>
                      </a:r>
                    </a:p>
                  </a:txBody>
                  <a:tcPr marL="46371" marR="46371" marT="23186" marB="23186" anchor="ctr">
                    <a:lnL>
                      <a:noFill/>
                    </a:lnL>
                    <a:lnR>
                      <a:noFill/>
                    </a:lnR>
                    <a:lnT>
                      <a:noFill/>
                    </a:lnT>
                    <a:lnB>
                      <a:noFill/>
                    </a:lnB>
                  </a:tcPr>
                </a:tc>
                <a:tc>
                  <a:txBody>
                    <a:bodyPr/>
                    <a:lstStyle/>
                    <a:p>
                      <a:endParaRPr lang="en-US" sz="900"/>
                    </a:p>
                  </a:txBody>
                  <a:tcPr marL="46371" marR="46371" marT="23186" marB="23186">
                    <a:lnL>
                      <a:noFill/>
                    </a:lnL>
                  </a:tcPr>
                </a:tc>
                <a:extLst>
                  <a:ext uri="{0D108BD9-81ED-4DB2-BD59-A6C34878D82A}">
                    <a16:rowId xmlns:a16="http://schemas.microsoft.com/office/drawing/2014/main" val="2303829940"/>
                  </a:ext>
                </a:extLst>
              </a:tr>
              <a:tr h="0">
                <a:tc>
                  <a:txBody>
                    <a:bodyPr/>
                    <a:lstStyle/>
                    <a:p>
                      <a:pPr algn="r" fontAlgn="ctr"/>
                      <a:r>
                        <a:rPr lang="en-US" sz="900" b="1">
                          <a:effectLst/>
                        </a:rPr>
                        <a:t>Pregnancies</a:t>
                      </a:r>
                    </a:p>
                  </a:txBody>
                  <a:tcPr marL="46371" marR="46371" marT="23186" marB="23186" anchor="ctr">
                    <a:lnL>
                      <a:noFill/>
                    </a:lnL>
                    <a:lnR>
                      <a:noFill/>
                    </a:lnR>
                    <a:lnT>
                      <a:noFill/>
                    </a:lnT>
                    <a:lnB>
                      <a:noFill/>
                    </a:lnB>
                    <a:solidFill>
                      <a:srgbClr val="F5F5F5"/>
                    </a:solidFill>
                  </a:tcPr>
                </a:tc>
                <a:tc>
                  <a:txBody>
                    <a:bodyPr/>
                    <a:lstStyle/>
                    <a:p>
                      <a:pPr algn="r" fontAlgn="ctr"/>
                      <a:r>
                        <a:rPr lang="en-US" sz="900" dirty="0">
                          <a:effectLst/>
                        </a:rPr>
                        <a:t>1.000000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0.125717</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0.018352</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-0.029159</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0.545238</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0.213371</a:t>
                      </a:r>
                    </a:p>
                  </a:txBody>
                  <a:tcPr marL="46371" marR="46371" marT="23186" marB="23186" anchor="ctr">
                    <a:lnL>
                      <a:noFill/>
                    </a:lnL>
                    <a:lnR>
                      <a:noFill/>
                    </a:lnR>
                    <a:lnB>
                      <a:noFill/>
                    </a:lnB>
                    <a:solidFill>
                      <a:srgbClr val="F5F5F5"/>
                    </a:solidFill>
                  </a:tcPr>
                </a:tc>
                <a:extLst>
                  <a:ext uri="{0D108BD9-81ED-4DB2-BD59-A6C34878D82A}">
                    <a16:rowId xmlns:a16="http://schemas.microsoft.com/office/drawing/2014/main" val="3117609830"/>
                  </a:ext>
                </a:extLst>
              </a:tr>
              <a:tr h="185484">
                <a:tc>
                  <a:txBody>
                    <a:bodyPr/>
                    <a:lstStyle/>
                    <a:p>
                      <a:pPr algn="r" fontAlgn="ctr"/>
                      <a:r>
                        <a:rPr lang="en-US" sz="900" b="1">
                          <a:effectLst/>
                        </a:rPr>
                        <a:t>Glucose</a:t>
                      </a:r>
                    </a:p>
                  </a:txBody>
                  <a:tcPr marL="46371" marR="46371" marT="23186" marB="23186" anchor="ctr">
                    <a:lnL>
                      <a:noFill/>
                    </a:lnL>
                    <a:lnR>
                      <a:noFill/>
                    </a:lnR>
                    <a:lnT>
                      <a:noFill/>
                    </a:lnT>
                    <a:lnB>
                      <a:noFill/>
                    </a:lnB>
                  </a:tcPr>
                </a:tc>
                <a:tc>
                  <a:txBody>
                    <a:bodyPr/>
                    <a:lstStyle/>
                    <a:p>
                      <a:pPr algn="r" fontAlgn="ctr"/>
                      <a:r>
                        <a:rPr lang="en-US" sz="900">
                          <a:effectLst/>
                        </a:rPr>
                        <a:t>0.125717</a:t>
                      </a:r>
                    </a:p>
                  </a:txBody>
                  <a:tcPr marL="46371" marR="46371" marT="23186" marB="23186" anchor="ctr">
                    <a:lnL>
                      <a:noFill/>
                    </a:lnL>
                    <a:lnR>
                      <a:noFill/>
                    </a:lnR>
                    <a:lnT>
                      <a:noFill/>
                    </a:lnT>
                    <a:lnB>
                      <a:noFill/>
                    </a:lnB>
                  </a:tcPr>
                </a:tc>
                <a:tc>
                  <a:txBody>
                    <a:bodyPr/>
                    <a:lstStyle/>
                    <a:p>
                      <a:pPr algn="r" fontAlgn="ctr"/>
                      <a:r>
                        <a:rPr lang="en-US" sz="900">
                          <a:effectLst/>
                        </a:rPr>
                        <a:t>1.000000</a:t>
                      </a:r>
                    </a:p>
                  </a:txBody>
                  <a:tcPr marL="46371" marR="46371" marT="23186" marB="23186" anchor="ctr">
                    <a:lnL>
                      <a:noFill/>
                    </a:lnL>
                    <a:lnR>
                      <a:noFill/>
                    </a:lnR>
                    <a:lnT>
                      <a:noFill/>
                    </a:lnT>
                    <a:lnB>
                      <a:noFill/>
                    </a:lnB>
                  </a:tcPr>
                </a:tc>
                <a:tc>
                  <a:txBody>
                    <a:bodyPr/>
                    <a:lstStyle/>
                    <a:p>
                      <a:pPr algn="r" fontAlgn="ctr"/>
                      <a:r>
                        <a:rPr lang="en-US" sz="900">
                          <a:effectLst/>
                        </a:rPr>
                        <a:t>0.232771</a:t>
                      </a:r>
                    </a:p>
                  </a:txBody>
                  <a:tcPr marL="46371" marR="46371" marT="23186" marB="23186" anchor="ctr">
                    <a:lnL>
                      <a:noFill/>
                    </a:lnL>
                    <a:lnR>
                      <a:noFill/>
                    </a:lnR>
                    <a:lnT>
                      <a:noFill/>
                    </a:lnT>
                    <a:lnB>
                      <a:noFill/>
                    </a:lnB>
                  </a:tcPr>
                </a:tc>
                <a:tc>
                  <a:txBody>
                    <a:bodyPr/>
                    <a:lstStyle/>
                    <a:p>
                      <a:pPr algn="r" fontAlgn="ctr"/>
                      <a:r>
                        <a:rPr lang="en-US" sz="900">
                          <a:effectLst/>
                        </a:rPr>
                        <a:t>0.133945</a:t>
                      </a:r>
                    </a:p>
                  </a:txBody>
                  <a:tcPr marL="46371" marR="46371" marT="23186" marB="23186" anchor="ctr">
                    <a:lnL>
                      <a:noFill/>
                    </a:lnL>
                    <a:lnR>
                      <a:noFill/>
                    </a:lnR>
                    <a:lnT>
                      <a:noFill/>
                    </a:lnT>
                    <a:lnB>
                      <a:noFill/>
                    </a:lnB>
                  </a:tcPr>
                </a:tc>
                <a:tc>
                  <a:txBody>
                    <a:bodyPr/>
                    <a:lstStyle/>
                    <a:p>
                      <a:pPr algn="r" fontAlgn="ctr"/>
                      <a:r>
                        <a:rPr lang="en-US" sz="900">
                          <a:effectLst/>
                        </a:rPr>
                        <a:t>0.261490</a:t>
                      </a:r>
                    </a:p>
                  </a:txBody>
                  <a:tcPr marL="46371" marR="46371" marT="23186" marB="23186" anchor="ctr">
                    <a:lnL>
                      <a:noFill/>
                    </a:lnL>
                    <a:lnR>
                      <a:noFill/>
                    </a:lnR>
                    <a:lnT>
                      <a:noFill/>
                    </a:lnT>
                    <a:lnB>
                      <a:noFill/>
                    </a:lnB>
                  </a:tcPr>
                </a:tc>
                <a:tc>
                  <a:txBody>
                    <a:bodyPr/>
                    <a:lstStyle/>
                    <a:p>
                      <a:pPr algn="r" fontAlgn="ctr"/>
                      <a:r>
                        <a:rPr lang="en-US" sz="900">
                          <a:effectLst/>
                        </a:rPr>
                        <a:t>0.494190</a:t>
                      </a:r>
                    </a:p>
                  </a:txBody>
                  <a:tcPr marL="46371" marR="46371" marT="23186" marB="23186" anchor="ctr">
                    <a:lnL>
                      <a:noFill/>
                    </a:lnL>
                    <a:lnR>
                      <a:noFill/>
                    </a:lnR>
                    <a:lnT>
                      <a:noFill/>
                    </a:lnT>
                    <a:lnB>
                      <a:noFill/>
                    </a:lnB>
                  </a:tcPr>
                </a:tc>
                <a:extLst>
                  <a:ext uri="{0D108BD9-81ED-4DB2-BD59-A6C34878D82A}">
                    <a16:rowId xmlns:a16="http://schemas.microsoft.com/office/drawing/2014/main" val="236944342"/>
                  </a:ext>
                </a:extLst>
              </a:tr>
              <a:tr h="185484">
                <a:tc>
                  <a:txBody>
                    <a:bodyPr/>
                    <a:lstStyle/>
                    <a:p>
                      <a:pPr algn="r" fontAlgn="ctr"/>
                      <a:r>
                        <a:rPr lang="en-US" sz="900" b="1">
                          <a:effectLst/>
                        </a:rPr>
                        <a:t>BMI</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0.018352</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0.232771</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1.000000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0.153683</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0.022144</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0.309884</a:t>
                      </a:r>
                    </a:p>
                  </a:txBody>
                  <a:tcPr marL="46371" marR="46371" marT="23186" marB="23186" anchor="ctr">
                    <a:lnL>
                      <a:noFill/>
                    </a:lnL>
                    <a:lnR>
                      <a:noFill/>
                    </a:lnR>
                    <a:lnT>
                      <a:noFill/>
                    </a:lnT>
                    <a:lnB>
                      <a:noFill/>
                    </a:lnB>
                    <a:solidFill>
                      <a:srgbClr val="F5F5F5"/>
                    </a:solidFill>
                  </a:tcPr>
                </a:tc>
                <a:extLst>
                  <a:ext uri="{0D108BD9-81ED-4DB2-BD59-A6C34878D82A}">
                    <a16:rowId xmlns:a16="http://schemas.microsoft.com/office/drawing/2014/main" val="2094780069"/>
                  </a:ext>
                </a:extLst>
              </a:tr>
              <a:tr h="463710">
                <a:tc>
                  <a:txBody>
                    <a:bodyPr/>
                    <a:lstStyle/>
                    <a:p>
                      <a:pPr algn="r" fontAlgn="ctr"/>
                      <a:r>
                        <a:rPr lang="en-US" sz="900" b="1">
                          <a:effectLst/>
                        </a:rPr>
                        <a:t>DiabetesPedigreeFunction</a:t>
                      </a:r>
                    </a:p>
                  </a:txBody>
                  <a:tcPr marL="46371" marR="46371" marT="23186" marB="23186" anchor="ctr">
                    <a:lnL>
                      <a:noFill/>
                    </a:lnL>
                    <a:lnR>
                      <a:noFill/>
                    </a:lnR>
                    <a:lnT>
                      <a:noFill/>
                    </a:lnT>
                    <a:lnB>
                      <a:noFill/>
                    </a:lnB>
                  </a:tcPr>
                </a:tc>
                <a:tc>
                  <a:txBody>
                    <a:bodyPr/>
                    <a:lstStyle/>
                    <a:p>
                      <a:pPr algn="r" fontAlgn="ctr"/>
                      <a:r>
                        <a:rPr lang="en-US" sz="900">
                          <a:effectLst/>
                        </a:rPr>
                        <a:t>-0.029159</a:t>
                      </a:r>
                    </a:p>
                  </a:txBody>
                  <a:tcPr marL="46371" marR="46371" marT="23186" marB="23186" anchor="ctr">
                    <a:lnL>
                      <a:noFill/>
                    </a:lnL>
                    <a:lnR>
                      <a:noFill/>
                    </a:lnR>
                    <a:lnT>
                      <a:noFill/>
                    </a:lnT>
                    <a:lnB>
                      <a:noFill/>
                    </a:lnB>
                  </a:tcPr>
                </a:tc>
                <a:tc>
                  <a:txBody>
                    <a:bodyPr/>
                    <a:lstStyle/>
                    <a:p>
                      <a:pPr algn="r" fontAlgn="ctr"/>
                      <a:r>
                        <a:rPr lang="en-US" sz="900">
                          <a:effectLst/>
                        </a:rPr>
                        <a:t>0.133945</a:t>
                      </a:r>
                    </a:p>
                  </a:txBody>
                  <a:tcPr marL="46371" marR="46371" marT="23186" marB="23186" anchor="ctr">
                    <a:lnL>
                      <a:noFill/>
                    </a:lnL>
                    <a:lnR>
                      <a:noFill/>
                    </a:lnR>
                    <a:lnT>
                      <a:noFill/>
                    </a:lnT>
                    <a:lnB>
                      <a:noFill/>
                    </a:lnB>
                  </a:tcPr>
                </a:tc>
                <a:tc>
                  <a:txBody>
                    <a:bodyPr/>
                    <a:lstStyle/>
                    <a:p>
                      <a:pPr algn="r" fontAlgn="ctr"/>
                      <a:r>
                        <a:rPr lang="en-US" sz="900">
                          <a:effectLst/>
                        </a:rPr>
                        <a:t>0.153683</a:t>
                      </a:r>
                    </a:p>
                  </a:txBody>
                  <a:tcPr marL="46371" marR="46371" marT="23186" marB="23186" anchor="ctr">
                    <a:lnL>
                      <a:noFill/>
                    </a:lnL>
                    <a:lnR>
                      <a:noFill/>
                    </a:lnR>
                    <a:lnT>
                      <a:noFill/>
                    </a:lnT>
                    <a:lnB>
                      <a:noFill/>
                    </a:lnB>
                  </a:tcPr>
                </a:tc>
                <a:tc>
                  <a:txBody>
                    <a:bodyPr/>
                    <a:lstStyle/>
                    <a:p>
                      <a:pPr algn="r" fontAlgn="ctr"/>
                      <a:r>
                        <a:rPr lang="en-US" sz="900">
                          <a:effectLst/>
                        </a:rPr>
                        <a:t>1.000000</a:t>
                      </a:r>
                    </a:p>
                  </a:txBody>
                  <a:tcPr marL="46371" marR="46371" marT="23186" marB="23186" anchor="ctr">
                    <a:lnL>
                      <a:noFill/>
                    </a:lnL>
                    <a:lnR>
                      <a:noFill/>
                    </a:lnR>
                    <a:lnT>
                      <a:noFill/>
                    </a:lnT>
                    <a:lnB>
                      <a:noFill/>
                    </a:lnB>
                  </a:tcPr>
                </a:tc>
                <a:tc>
                  <a:txBody>
                    <a:bodyPr/>
                    <a:lstStyle/>
                    <a:p>
                      <a:pPr algn="r" fontAlgn="ctr"/>
                      <a:r>
                        <a:rPr lang="en-US" sz="900" dirty="0">
                          <a:effectLst/>
                        </a:rPr>
                        <a:t>0.031674</a:t>
                      </a:r>
                    </a:p>
                  </a:txBody>
                  <a:tcPr marL="46371" marR="46371" marT="23186" marB="23186" anchor="ctr">
                    <a:lnL>
                      <a:noFill/>
                    </a:lnL>
                    <a:lnR>
                      <a:noFill/>
                    </a:lnR>
                    <a:lnT>
                      <a:noFill/>
                    </a:lnT>
                    <a:lnB>
                      <a:noFill/>
                    </a:lnB>
                  </a:tcPr>
                </a:tc>
                <a:tc>
                  <a:txBody>
                    <a:bodyPr/>
                    <a:lstStyle/>
                    <a:p>
                      <a:pPr algn="r" fontAlgn="ctr"/>
                      <a:r>
                        <a:rPr lang="en-US" sz="900" dirty="0">
                          <a:effectLst/>
                        </a:rPr>
                        <a:t>0.178052</a:t>
                      </a:r>
                    </a:p>
                  </a:txBody>
                  <a:tcPr marL="46371" marR="46371" marT="23186" marB="23186" anchor="ctr">
                    <a:lnL>
                      <a:noFill/>
                    </a:lnL>
                    <a:lnR>
                      <a:noFill/>
                    </a:lnR>
                    <a:lnT>
                      <a:noFill/>
                    </a:lnT>
                    <a:lnB>
                      <a:noFill/>
                    </a:lnB>
                  </a:tcPr>
                </a:tc>
                <a:extLst>
                  <a:ext uri="{0D108BD9-81ED-4DB2-BD59-A6C34878D82A}">
                    <a16:rowId xmlns:a16="http://schemas.microsoft.com/office/drawing/2014/main" val="2242043856"/>
                  </a:ext>
                </a:extLst>
              </a:tr>
              <a:tr h="185484">
                <a:tc>
                  <a:txBody>
                    <a:bodyPr/>
                    <a:lstStyle/>
                    <a:p>
                      <a:pPr algn="r" fontAlgn="ctr"/>
                      <a:r>
                        <a:rPr lang="en-US" sz="900" b="1">
                          <a:effectLst/>
                        </a:rPr>
                        <a:t>Age</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0.545238</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0.261490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0.022144</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0.031674</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1.000000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0.232734</a:t>
                      </a:r>
                    </a:p>
                  </a:txBody>
                  <a:tcPr marL="46371" marR="46371" marT="23186" marB="23186" anchor="ctr">
                    <a:lnL>
                      <a:noFill/>
                    </a:lnL>
                    <a:lnR>
                      <a:noFill/>
                    </a:lnR>
                    <a:lnT>
                      <a:noFill/>
                    </a:lnT>
                    <a:lnB>
                      <a:noFill/>
                    </a:lnB>
                    <a:solidFill>
                      <a:srgbClr val="F5F5F5"/>
                    </a:solidFill>
                  </a:tcPr>
                </a:tc>
                <a:extLst>
                  <a:ext uri="{0D108BD9-81ED-4DB2-BD59-A6C34878D82A}">
                    <a16:rowId xmlns:a16="http://schemas.microsoft.com/office/drawing/2014/main" val="1063770341"/>
                  </a:ext>
                </a:extLst>
              </a:tr>
              <a:tr h="185484">
                <a:tc>
                  <a:txBody>
                    <a:bodyPr/>
                    <a:lstStyle/>
                    <a:p>
                      <a:pPr algn="r" fontAlgn="ctr"/>
                      <a:r>
                        <a:rPr lang="en-US" sz="900" b="1">
                          <a:effectLst/>
                        </a:rPr>
                        <a:t>Outcome</a:t>
                      </a:r>
                    </a:p>
                  </a:txBody>
                  <a:tcPr marL="46371" marR="46371" marT="23186" marB="23186" anchor="ctr">
                    <a:lnL>
                      <a:noFill/>
                    </a:lnL>
                    <a:lnR>
                      <a:noFill/>
                    </a:lnR>
                    <a:lnT>
                      <a:noFill/>
                    </a:lnT>
                    <a:lnB>
                      <a:noFill/>
                    </a:lnB>
                  </a:tcPr>
                </a:tc>
                <a:tc>
                  <a:txBody>
                    <a:bodyPr/>
                    <a:lstStyle/>
                    <a:p>
                      <a:pPr algn="r" fontAlgn="ctr"/>
                      <a:r>
                        <a:rPr lang="en-US" sz="900">
                          <a:effectLst/>
                        </a:rPr>
                        <a:t>0.213371</a:t>
                      </a:r>
                    </a:p>
                  </a:txBody>
                  <a:tcPr marL="46371" marR="46371" marT="23186" marB="23186" anchor="ctr">
                    <a:lnL>
                      <a:noFill/>
                    </a:lnL>
                    <a:lnR>
                      <a:noFill/>
                    </a:lnR>
                    <a:lnT>
                      <a:noFill/>
                    </a:lnT>
                    <a:lnB>
                      <a:noFill/>
                    </a:lnB>
                  </a:tcPr>
                </a:tc>
                <a:tc>
                  <a:txBody>
                    <a:bodyPr/>
                    <a:lstStyle/>
                    <a:p>
                      <a:pPr algn="r" fontAlgn="ctr"/>
                      <a:r>
                        <a:rPr lang="en-US" sz="900">
                          <a:effectLst/>
                        </a:rPr>
                        <a:t>0.494190</a:t>
                      </a:r>
                    </a:p>
                  </a:txBody>
                  <a:tcPr marL="46371" marR="46371" marT="23186" marB="23186" anchor="ctr">
                    <a:lnL>
                      <a:noFill/>
                    </a:lnL>
                    <a:lnR>
                      <a:noFill/>
                    </a:lnR>
                    <a:lnT>
                      <a:noFill/>
                    </a:lnT>
                    <a:lnB>
                      <a:noFill/>
                    </a:lnB>
                  </a:tcPr>
                </a:tc>
                <a:tc>
                  <a:txBody>
                    <a:bodyPr/>
                    <a:lstStyle/>
                    <a:p>
                      <a:pPr algn="r" fontAlgn="ctr"/>
                      <a:r>
                        <a:rPr lang="en-US" sz="900">
                          <a:effectLst/>
                        </a:rPr>
                        <a:t>0.309884</a:t>
                      </a:r>
                    </a:p>
                  </a:txBody>
                  <a:tcPr marL="46371" marR="46371" marT="23186" marB="23186" anchor="ctr">
                    <a:lnL>
                      <a:noFill/>
                    </a:lnL>
                    <a:lnR>
                      <a:noFill/>
                    </a:lnR>
                    <a:lnT>
                      <a:noFill/>
                    </a:lnT>
                    <a:lnB>
                      <a:noFill/>
                    </a:lnB>
                  </a:tcPr>
                </a:tc>
                <a:tc>
                  <a:txBody>
                    <a:bodyPr/>
                    <a:lstStyle/>
                    <a:p>
                      <a:pPr algn="r" fontAlgn="ctr"/>
                      <a:r>
                        <a:rPr lang="en-US" sz="900">
                          <a:effectLst/>
                        </a:rPr>
                        <a:t>0.178052</a:t>
                      </a:r>
                    </a:p>
                  </a:txBody>
                  <a:tcPr marL="46371" marR="46371" marT="23186" marB="23186" anchor="ctr">
                    <a:lnL>
                      <a:noFill/>
                    </a:lnL>
                    <a:lnR>
                      <a:noFill/>
                    </a:lnR>
                    <a:lnT>
                      <a:noFill/>
                    </a:lnT>
                    <a:lnB>
                      <a:noFill/>
                    </a:lnB>
                  </a:tcPr>
                </a:tc>
                <a:tc>
                  <a:txBody>
                    <a:bodyPr/>
                    <a:lstStyle/>
                    <a:p>
                      <a:pPr algn="r" fontAlgn="ctr"/>
                      <a:r>
                        <a:rPr lang="en-US" sz="900">
                          <a:effectLst/>
                        </a:rPr>
                        <a:t>0.232734</a:t>
                      </a:r>
                    </a:p>
                  </a:txBody>
                  <a:tcPr marL="46371" marR="46371" marT="23186" marB="23186" anchor="ctr">
                    <a:lnL>
                      <a:noFill/>
                    </a:lnL>
                    <a:lnR>
                      <a:noFill/>
                    </a:lnR>
                    <a:lnT>
                      <a:noFill/>
                    </a:lnT>
                    <a:lnB>
                      <a:noFill/>
                    </a:lnB>
                  </a:tcPr>
                </a:tc>
                <a:tc>
                  <a:txBody>
                    <a:bodyPr/>
                    <a:lstStyle/>
                    <a:p>
                      <a:pPr algn="r" fontAlgn="ctr"/>
                      <a:r>
                        <a:rPr lang="en-US" sz="900" dirty="0">
                          <a:effectLst/>
                        </a:rPr>
                        <a:t>1.000000</a:t>
                      </a:r>
                    </a:p>
                  </a:txBody>
                  <a:tcPr marL="46371" marR="46371" marT="23186" marB="23186" anchor="ctr">
                    <a:lnL>
                      <a:noFill/>
                    </a:lnL>
                    <a:lnR>
                      <a:noFill/>
                    </a:lnR>
                    <a:lnT>
                      <a:noFill/>
                    </a:lnT>
                    <a:lnB>
                      <a:noFill/>
                    </a:lnB>
                  </a:tcPr>
                </a:tc>
                <a:extLst>
                  <a:ext uri="{0D108BD9-81ED-4DB2-BD59-A6C34878D82A}">
                    <a16:rowId xmlns:a16="http://schemas.microsoft.com/office/drawing/2014/main" val="2430469150"/>
                  </a:ext>
                </a:extLst>
              </a:tr>
            </a:tbl>
          </a:graphicData>
        </a:graphic>
      </p:graphicFrame>
      <p:sp>
        <p:nvSpPr>
          <p:cNvPr id="4" name="Content Placeholder 3">
            <a:extLst>
              <a:ext uri="{FF2B5EF4-FFF2-40B4-BE49-F238E27FC236}">
                <a16:creationId xmlns:a16="http://schemas.microsoft.com/office/drawing/2014/main" id="{79F0F77E-8447-4935-8CFD-CBF0761460BB}"/>
              </a:ext>
            </a:extLst>
          </p:cNvPr>
          <p:cNvSpPr>
            <a:spLocks noGrp="1"/>
          </p:cNvSpPr>
          <p:nvPr>
            <p:ph sz="half" idx="2"/>
          </p:nvPr>
        </p:nvSpPr>
        <p:spPr>
          <a:xfrm>
            <a:off x="6172200" y="1503336"/>
            <a:ext cx="5181600" cy="4673627"/>
          </a:xfrm>
        </p:spPr>
        <p:txBody>
          <a:bodyPr/>
          <a:lstStyle/>
          <a:p>
            <a:r>
              <a:rPr lang="en-US" dirty="0"/>
              <a:t>The correlation matrix shows that Glucose, and BMI have the strongest correlation to Outcome variable</a:t>
            </a:r>
          </a:p>
        </p:txBody>
      </p:sp>
      <p:pic>
        <p:nvPicPr>
          <p:cNvPr id="10242" name="Picture 2">
            <a:extLst>
              <a:ext uri="{FF2B5EF4-FFF2-40B4-BE49-F238E27FC236}">
                <a16:creationId xmlns:a16="http://schemas.microsoft.com/office/drawing/2014/main" id="{A3181640-FA5D-4D8C-A97D-2E985EEDA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1632" y="2614613"/>
            <a:ext cx="4486275"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21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7E7D-E41F-468D-80C8-91D60F74F3B4}"/>
              </a:ext>
            </a:extLst>
          </p:cNvPr>
          <p:cNvSpPr>
            <a:spLocks noGrp="1"/>
          </p:cNvSpPr>
          <p:nvPr>
            <p:ph type="title"/>
          </p:nvPr>
        </p:nvSpPr>
        <p:spPr/>
        <p:txBody>
          <a:bodyPr/>
          <a:lstStyle/>
          <a:p>
            <a:r>
              <a:rPr lang="en-US" dirty="0"/>
              <a:t>Non-Linear Relationships</a:t>
            </a:r>
          </a:p>
        </p:txBody>
      </p:sp>
      <p:sp>
        <p:nvSpPr>
          <p:cNvPr id="4" name="Content Placeholder 3">
            <a:extLst>
              <a:ext uri="{FF2B5EF4-FFF2-40B4-BE49-F238E27FC236}">
                <a16:creationId xmlns:a16="http://schemas.microsoft.com/office/drawing/2014/main" id="{95BB2578-77AC-4BDC-AF9A-B00945DCB888}"/>
              </a:ext>
            </a:extLst>
          </p:cNvPr>
          <p:cNvSpPr>
            <a:spLocks noGrp="1"/>
          </p:cNvSpPr>
          <p:nvPr>
            <p:ph sz="half" idx="2"/>
          </p:nvPr>
        </p:nvSpPr>
        <p:spPr/>
        <p:txBody>
          <a:bodyPr/>
          <a:lstStyle/>
          <a:p>
            <a:r>
              <a:rPr lang="en-US" b="0" i="0" dirty="0">
                <a:solidFill>
                  <a:srgbClr val="333333"/>
                </a:solidFill>
                <a:effectLst/>
                <a:latin typeface="Open Sans"/>
              </a:rPr>
              <a:t>There are no non-linear relationships</a:t>
            </a:r>
            <a:endParaRPr lang="en-US" dirty="0"/>
          </a:p>
        </p:txBody>
      </p:sp>
      <p:pic>
        <p:nvPicPr>
          <p:cNvPr id="12290" name="Picture 2">
            <a:extLst>
              <a:ext uri="{FF2B5EF4-FFF2-40B4-BE49-F238E27FC236}">
                <a16:creationId xmlns:a16="http://schemas.microsoft.com/office/drawing/2014/main" id="{CF290F8F-B8D7-455F-9550-E52DE6D9275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12789" y="1995488"/>
            <a:ext cx="4438796"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13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2900-DCD8-45AB-90AA-03256853EEC5}"/>
              </a:ext>
            </a:extLst>
          </p:cNvPr>
          <p:cNvSpPr>
            <a:spLocks noGrp="1"/>
          </p:cNvSpPr>
          <p:nvPr>
            <p:ph type="title"/>
          </p:nvPr>
        </p:nvSpPr>
        <p:spPr/>
        <p:txBody>
          <a:bodyPr/>
          <a:lstStyle/>
          <a:p>
            <a:r>
              <a:rPr lang="en-US" dirty="0"/>
              <a:t>Hypothesis Testing</a:t>
            </a:r>
          </a:p>
        </p:txBody>
      </p:sp>
      <p:pic>
        <p:nvPicPr>
          <p:cNvPr id="6" name="Content Placeholder 5">
            <a:extLst>
              <a:ext uri="{FF2B5EF4-FFF2-40B4-BE49-F238E27FC236}">
                <a16:creationId xmlns:a16="http://schemas.microsoft.com/office/drawing/2014/main" id="{155BBD8E-BA3E-4282-B9DA-78D264A655C8}"/>
              </a:ext>
            </a:extLst>
          </p:cNvPr>
          <p:cNvPicPr>
            <a:picLocks noGrp="1" noChangeAspect="1"/>
          </p:cNvPicPr>
          <p:nvPr>
            <p:ph sz="half" idx="1"/>
          </p:nvPr>
        </p:nvPicPr>
        <p:blipFill>
          <a:blip r:embed="rId2"/>
          <a:stretch>
            <a:fillRect/>
          </a:stretch>
        </p:blipFill>
        <p:spPr>
          <a:xfrm>
            <a:off x="0" y="2433904"/>
            <a:ext cx="6269208" cy="2758027"/>
          </a:xfrm>
          <a:prstGeom prst="rect">
            <a:avLst/>
          </a:prstGeom>
        </p:spPr>
      </p:pic>
      <p:sp>
        <p:nvSpPr>
          <p:cNvPr id="4" name="Content Placeholder 3">
            <a:extLst>
              <a:ext uri="{FF2B5EF4-FFF2-40B4-BE49-F238E27FC236}">
                <a16:creationId xmlns:a16="http://schemas.microsoft.com/office/drawing/2014/main" id="{BE192E1F-8774-4D5B-B4DE-70120E3DFAAE}"/>
              </a:ext>
            </a:extLst>
          </p:cNvPr>
          <p:cNvSpPr>
            <a:spLocks noGrp="1"/>
          </p:cNvSpPr>
          <p:nvPr>
            <p:ph sz="half" idx="2"/>
          </p:nvPr>
        </p:nvSpPr>
        <p:spPr/>
        <p:txBody>
          <a:bodyPr/>
          <a:lstStyle/>
          <a:p>
            <a:r>
              <a:rPr lang="en-US" dirty="0"/>
              <a:t>at p-value&lt;0.05, the variable influences the outcome. By chance, it is unlikely that someone with a high glucose would not have diabetes. So glucose as a variable is statistically significant.</a:t>
            </a:r>
          </a:p>
          <a:p>
            <a:endParaRPr lang="en-US" dirty="0"/>
          </a:p>
          <a:p>
            <a:pPr marL="0" indent="0">
              <a:buNone/>
            </a:pPr>
            <a:r>
              <a:rPr lang="en-US" dirty="0"/>
              <a:t>We can reject the Null Hypothesis and say that glucose level has a high chance of predicting an outcome of diabetes</a:t>
            </a:r>
          </a:p>
        </p:txBody>
      </p:sp>
    </p:spTree>
    <p:extLst>
      <p:ext uri="{BB962C8B-B14F-4D97-AF65-F5344CB8AC3E}">
        <p14:creationId xmlns:p14="http://schemas.microsoft.com/office/powerpoint/2010/main" val="3005556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07B7-3D82-465D-9AF6-99A5D010FE7D}"/>
              </a:ext>
            </a:extLst>
          </p:cNvPr>
          <p:cNvSpPr>
            <a:spLocks noGrp="1"/>
          </p:cNvSpPr>
          <p:nvPr>
            <p:ph type="title"/>
          </p:nvPr>
        </p:nvSpPr>
        <p:spPr/>
        <p:txBody>
          <a:bodyPr/>
          <a:lstStyle/>
          <a:p>
            <a:r>
              <a:rPr lang="en-US" dirty="0"/>
              <a:t>Logistic Regression Analysis</a:t>
            </a:r>
          </a:p>
        </p:txBody>
      </p:sp>
      <p:pic>
        <p:nvPicPr>
          <p:cNvPr id="5" name="Content Placeholder 4">
            <a:extLst>
              <a:ext uri="{FF2B5EF4-FFF2-40B4-BE49-F238E27FC236}">
                <a16:creationId xmlns:a16="http://schemas.microsoft.com/office/drawing/2014/main" id="{12347644-8EA0-4C32-AB0B-19B654BAD22F}"/>
              </a:ext>
            </a:extLst>
          </p:cNvPr>
          <p:cNvPicPr>
            <a:picLocks noGrp="1" noChangeAspect="1"/>
          </p:cNvPicPr>
          <p:nvPr>
            <p:ph sz="half" idx="1"/>
          </p:nvPr>
        </p:nvPicPr>
        <p:blipFill>
          <a:blip r:embed="rId2"/>
          <a:stretch>
            <a:fillRect/>
          </a:stretch>
        </p:blipFill>
        <p:spPr>
          <a:xfrm>
            <a:off x="0" y="2291332"/>
            <a:ext cx="6386274" cy="1795220"/>
          </a:xfrm>
          <a:prstGeom prst="rect">
            <a:avLst/>
          </a:prstGeom>
        </p:spPr>
      </p:pic>
      <p:sp>
        <p:nvSpPr>
          <p:cNvPr id="4" name="Content Placeholder 3">
            <a:extLst>
              <a:ext uri="{FF2B5EF4-FFF2-40B4-BE49-F238E27FC236}">
                <a16:creationId xmlns:a16="http://schemas.microsoft.com/office/drawing/2014/main" id="{C6EC78EC-D009-4938-9726-59C571685FEC}"/>
              </a:ext>
            </a:extLst>
          </p:cNvPr>
          <p:cNvSpPr>
            <a:spLocks noGrp="1"/>
          </p:cNvSpPr>
          <p:nvPr>
            <p:ph sz="half" idx="2"/>
          </p:nvPr>
        </p:nvSpPr>
        <p:spPr/>
        <p:txBody>
          <a:bodyPr/>
          <a:lstStyle/>
          <a:p>
            <a:r>
              <a:rPr lang="en-US" dirty="0"/>
              <a:t>Running a regression analysis on explanatory variables: </a:t>
            </a:r>
          </a:p>
          <a:p>
            <a:r>
              <a:rPr lang="en-US" dirty="0"/>
              <a:t>Model is about 76% accurate at predicting diabetes based on the variables Glucose and BMI. </a:t>
            </a:r>
          </a:p>
        </p:txBody>
      </p:sp>
    </p:spTree>
    <p:extLst>
      <p:ext uri="{BB962C8B-B14F-4D97-AF65-F5344CB8AC3E}">
        <p14:creationId xmlns:p14="http://schemas.microsoft.com/office/powerpoint/2010/main" val="102922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CC1A-CE8A-42EA-B0AE-1E6F20A49D6A}"/>
              </a:ext>
            </a:extLst>
          </p:cNvPr>
          <p:cNvSpPr>
            <a:spLocks noGrp="1"/>
          </p:cNvSpPr>
          <p:nvPr>
            <p:ph type="title"/>
          </p:nvPr>
        </p:nvSpPr>
        <p:spPr/>
        <p:txBody>
          <a:bodyPr/>
          <a:lstStyle/>
          <a:p>
            <a:r>
              <a:rPr lang="en-US" dirty="0"/>
              <a:t>Statistical Question/Hypothesis</a:t>
            </a:r>
          </a:p>
        </p:txBody>
      </p:sp>
      <p:sp>
        <p:nvSpPr>
          <p:cNvPr id="3" name="Content Placeholder 2">
            <a:extLst>
              <a:ext uri="{FF2B5EF4-FFF2-40B4-BE49-F238E27FC236}">
                <a16:creationId xmlns:a16="http://schemas.microsoft.com/office/drawing/2014/main" id="{AA8AABEE-49FE-4891-9279-F7950BEF7C23}"/>
              </a:ext>
            </a:extLst>
          </p:cNvPr>
          <p:cNvSpPr>
            <a:spLocks noGrp="1"/>
          </p:cNvSpPr>
          <p:nvPr>
            <p:ph sz="half" idx="1"/>
          </p:nvPr>
        </p:nvSpPr>
        <p:spPr>
          <a:xfrm>
            <a:off x="1044054" y="1996141"/>
            <a:ext cx="9432800" cy="4180822"/>
          </a:xfrm>
        </p:spPr>
        <p:txBody>
          <a:bodyPr/>
          <a:lstStyle/>
          <a:p>
            <a:r>
              <a:rPr lang="en-US" dirty="0"/>
              <a:t>What variables are more correlated with having diabetes?/ What Factors are statistically significant to the outcome of being diabetic? </a:t>
            </a:r>
          </a:p>
          <a:p>
            <a:r>
              <a:rPr lang="en-US" dirty="0"/>
              <a:t>Hypothesis: There is an effect of the predictor variable on the outcome variable, diabetes</a:t>
            </a:r>
          </a:p>
          <a:p>
            <a:r>
              <a:rPr lang="en-US" dirty="0"/>
              <a:t>Null Hypothesis: The variable Glucose and BMI does not predict a diabetes outcome. </a:t>
            </a:r>
          </a:p>
          <a:p>
            <a:endParaRPr lang="en-US" dirty="0"/>
          </a:p>
          <a:p>
            <a:pPr marL="0" indent="0">
              <a:buNone/>
            </a:pPr>
            <a:r>
              <a:rPr lang="en-US" dirty="0"/>
              <a:t>Based on this assumption, compute the probability of the apparent effect. P-Value. Since the P-value is low for Glucose, the null hypothesis is unlikely to be true. </a:t>
            </a:r>
          </a:p>
          <a:p>
            <a:endParaRPr lang="en-US" dirty="0"/>
          </a:p>
          <a:p>
            <a:pPr marL="0" indent="0">
              <a:buNone/>
            </a:pPr>
            <a:endParaRPr lang="en-US" dirty="0"/>
          </a:p>
        </p:txBody>
      </p:sp>
    </p:spTree>
    <p:extLst>
      <p:ext uri="{BB962C8B-B14F-4D97-AF65-F5344CB8AC3E}">
        <p14:creationId xmlns:p14="http://schemas.microsoft.com/office/powerpoint/2010/main" val="273781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0DC8-8795-486D-9AA9-5A23099DDE4A}"/>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420CD193-3F0B-4EFE-89ED-7DA0C53B338D}"/>
              </a:ext>
            </a:extLst>
          </p:cNvPr>
          <p:cNvSpPr>
            <a:spLocks noGrp="1"/>
          </p:cNvSpPr>
          <p:nvPr>
            <p:ph sz="half" idx="1"/>
          </p:nvPr>
        </p:nvSpPr>
        <p:spPr>
          <a:xfrm>
            <a:off x="1044054" y="1996141"/>
            <a:ext cx="10440190" cy="4180822"/>
          </a:xfrm>
        </p:spPr>
        <p:txBody>
          <a:bodyPr>
            <a:noAutofit/>
          </a:bodyPr>
          <a:lstStyle/>
          <a:p>
            <a:pPr marL="0">
              <a:lnSpc>
                <a:spcPct val="100000"/>
              </a:lnSpc>
              <a:spcBef>
                <a:spcPts val="0"/>
              </a:spcBef>
            </a:pPr>
            <a:r>
              <a:rPr lang="en-US" sz="1600" dirty="0"/>
              <a:t>The datasets consists of several medical predictor variables and one target variable:</a:t>
            </a:r>
          </a:p>
          <a:p>
            <a:pPr marL="0">
              <a:lnSpc>
                <a:spcPct val="100000"/>
              </a:lnSpc>
              <a:spcBef>
                <a:spcPts val="0"/>
              </a:spcBef>
            </a:pPr>
            <a:r>
              <a:rPr lang="en-US" sz="1600" dirty="0"/>
              <a:t>Pregnancies: Number of times pregnant</a:t>
            </a:r>
          </a:p>
          <a:p>
            <a:pPr marL="0">
              <a:lnSpc>
                <a:spcPct val="100000"/>
              </a:lnSpc>
              <a:spcBef>
                <a:spcPts val="0"/>
              </a:spcBef>
            </a:pPr>
            <a:endParaRPr lang="en-US" sz="1600" dirty="0"/>
          </a:p>
          <a:p>
            <a:pPr marL="0">
              <a:lnSpc>
                <a:spcPct val="100000"/>
              </a:lnSpc>
              <a:spcBef>
                <a:spcPts val="0"/>
              </a:spcBef>
            </a:pPr>
            <a:r>
              <a:rPr lang="en-US" sz="1600" dirty="0"/>
              <a:t>Glucose: Plasma glucose concentration over 2 hours in an oral glucose tolerance test</a:t>
            </a:r>
          </a:p>
          <a:p>
            <a:pPr marL="0" indent="0">
              <a:lnSpc>
                <a:spcPct val="100000"/>
              </a:lnSpc>
              <a:spcBef>
                <a:spcPts val="0"/>
              </a:spcBef>
              <a:buNone/>
            </a:pPr>
            <a:endParaRPr lang="en-US" sz="1600" dirty="0"/>
          </a:p>
          <a:p>
            <a:pPr marL="0">
              <a:lnSpc>
                <a:spcPct val="100000"/>
              </a:lnSpc>
              <a:spcBef>
                <a:spcPts val="0"/>
              </a:spcBef>
            </a:pPr>
            <a:r>
              <a:rPr lang="en-US" sz="1600" dirty="0"/>
              <a:t>BMI: Body mass index (weight in kg/(height in m)2)</a:t>
            </a:r>
          </a:p>
          <a:p>
            <a:pPr marL="0">
              <a:lnSpc>
                <a:spcPct val="100000"/>
              </a:lnSpc>
              <a:spcBef>
                <a:spcPts val="0"/>
              </a:spcBef>
            </a:pPr>
            <a:endParaRPr lang="en-US" sz="1600" dirty="0"/>
          </a:p>
          <a:p>
            <a:pPr marL="0">
              <a:lnSpc>
                <a:spcPct val="100000"/>
              </a:lnSpc>
              <a:spcBef>
                <a:spcPts val="0"/>
              </a:spcBef>
            </a:pPr>
            <a:r>
              <a:rPr lang="en-US" sz="1600" dirty="0" err="1"/>
              <a:t>DiabetesPedigreeFunction</a:t>
            </a:r>
            <a:r>
              <a:rPr lang="en-US" sz="1600" dirty="0"/>
              <a:t>: Diabetes pedigree function (a function which scores likelihood of diabetes </a:t>
            </a:r>
          </a:p>
          <a:p>
            <a:pPr marL="0">
              <a:lnSpc>
                <a:spcPct val="100000"/>
              </a:lnSpc>
              <a:spcBef>
                <a:spcPts val="0"/>
              </a:spcBef>
            </a:pPr>
            <a:r>
              <a:rPr lang="en-US" sz="1600" dirty="0"/>
              <a:t>based on family history)</a:t>
            </a:r>
          </a:p>
          <a:p>
            <a:pPr marL="0">
              <a:lnSpc>
                <a:spcPct val="100000"/>
              </a:lnSpc>
              <a:spcBef>
                <a:spcPts val="0"/>
              </a:spcBef>
            </a:pPr>
            <a:endParaRPr lang="en-US" sz="1600" dirty="0"/>
          </a:p>
          <a:p>
            <a:pPr marL="0">
              <a:lnSpc>
                <a:spcPct val="100000"/>
              </a:lnSpc>
              <a:spcBef>
                <a:spcPts val="0"/>
              </a:spcBef>
            </a:pPr>
            <a:r>
              <a:rPr lang="en-US" sz="1600" dirty="0"/>
              <a:t>Age: Age (years)</a:t>
            </a:r>
          </a:p>
          <a:p>
            <a:pPr marL="0">
              <a:lnSpc>
                <a:spcPct val="100000"/>
              </a:lnSpc>
              <a:spcBef>
                <a:spcPts val="0"/>
              </a:spcBef>
            </a:pPr>
            <a:endParaRPr lang="en-US" sz="1600" dirty="0"/>
          </a:p>
          <a:p>
            <a:pPr marL="0">
              <a:lnSpc>
                <a:spcPct val="100000"/>
              </a:lnSpc>
              <a:spcBef>
                <a:spcPts val="0"/>
              </a:spcBef>
            </a:pPr>
            <a:r>
              <a:rPr lang="en-US" sz="1600" dirty="0"/>
              <a:t>Outcome: Class variable (0 if non-diabetic, 1 if diabetic)</a:t>
            </a:r>
          </a:p>
        </p:txBody>
      </p:sp>
    </p:spTree>
    <p:extLst>
      <p:ext uri="{BB962C8B-B14F-4D97-AF65-F5344CB8AC3E}">
        <p14:creationId xmlns:p14="http://schemas.microsoft.com/office/powerpoint/2010/main" val="289548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3B50-F5D8-4A76-9E17-1B0FDD391236}"/>
              </a:ext>
            </a:extLst>
          </p:cNvPr>
          <p:cNvSpPr>
            <a:spLocks noGrp="1"/>
          </p:cNvSpPr>
          <p:nvPr>
            <p:ph type="title"/>
          </p:nvPr>
        </p:nvSpPr>
        <p:spPr/>
        <p:txBody>
          <a:bodyPr/>
          <a:lstStyle/>
          <a:p>
            <a:r>
              <a:rPr lang="en-US" dirty="0"/>
              <a:t>Histogram of Variables</a:t>
            </a:r>
          </a:p>
        </p:txBody>
      </p:sp>
      <p:pic>
        <p:nvPicPr>
          <p:cNvPr id="2050" name="Picture 2">
            <a:extLst>
              <a:ext uri="{FF2B5EF4-FFF2-40B4-BE49-F238E27FC236}">
                <a16:creationId xmlns:a16="http://schemas.microsoft.com/office/drawing/2014/main" id="{742B7AA2-0549-40EC-AABB-18F66BE7FAB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05608" y="1889365"/>
            <a:ext cx="6347978" cy="4581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40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ECCE-56C9-48A6-BC13-E7BFD65E1DEF}"/>
              </a:ext>
            </a:extLst>
          </p:cNvPr>
          <p:cNvSpPr>
            <a:spLocks noGrp="1"/>
          </p:cNvSpPr>
          <p:nvPr>
            <p:ph type="title"/>
          </p:nvPr>
        </p:nvSpPr>
        <p:spPr/>
        <p:txBody>
          <a:bodyPr/>
          <a:lstStyle/>
          <a:p>
            <a:r>
              <a:rPr lang="en-US" dirty="0"/>
              <a:t>Descriptive Characteristics about Variables</a:t>
            </a:r>
          </a:p>
        </p:txBody>
      </p:sp>
      <p:graphicFrame>
        <p:nvGraphicFramePr>
          <p:cNvPr id="8" name="Content Placeholder 7">
            <a:extLst>
              <a:ext uri="{FF2B5EF4-FFF2-40B4-BE49-F238E27FC236}">
                <a16:creationId xmlns:a16="http://schemas.microsoft.com/office/drawing/2014/main" id="{7B5DFBCF-E24C-4A8B-BB0E-878190D2806C}"/>
              </a:ext>
            </a:extLst>
          </p:cNvPr>
          <p:cNvGraphicFramePr>
            <a:graphicFrameLocks noGrp="1"/>
          </p:cNvGraphicFramePr>
          <p:nvPr>
            <p:ph sz="half" idx="1"/>
            <p:extLst>
              <p:ext uri="{D42A27DB-BD31-4B8C-83A1-F6EECF244321}">
                <p14:modId xmlns:p14="http://schemas.microsoft.com/office/powerpoint/2010/main" val="3014242005"/>
              </p:ext>
            </p:extLst>
          </p:nvPr>
        </p:nvGraphicFramePr>
        <p:xfrm>
          <a:off x="1044576" y="2764652"/>
          <a:ext cx="9804235" cy="3450169"/>
        </p:xfrm>
        <a:graphic>
          <a:graphicData uri="http://schemas.openxmlformats.org/drawingml/2006/table">
            <a:tbl>
              <a:tblPr/>
              <a:tblGrid>
                <a:gridCol w="1400605">
                  <a:extLst>
                    <a:ext uri="{9D8B030D-6E8A-4147-A177-3AD203B41FA5}">
                      <a16:colId xmlns:a16="http://schemas.microsoft.com/office/drawing/2014/main" val="4008779778"/>
                    </a:ext>
                  </a:extLst>
                </a:gridCol>
                <a:gridCol w="1400605">
                  <a:extLst>
                    <a:ext uri="{9D8B030D-6E8A-4147-A177-3AD203B41FA5}">
                      <a16:colId xmlns:a16="http://schemas.microsoft.com/office/drawing/2014/main" val="3443764292"/>
                    </a:ext>
                  </a:extLst>
                </a:gridCol>
                <a:gridCol w="1400605">
                  <a:extLst>
                    <a:ext uri="{9D8B030D-6E8A-4147-A177-3AD203B41FA5}">
                      <a16:colId xmlns:a16="http://schemas.microsoft.com/office/drawing/2014/main" val="2614965245"/>
                    </a:ext>
                  </a:extLst>
                </a:gridCol>
                <a:gridCol w="1400605">
                  <a:extLst>
                    <a:ext uri="{9D8B030D-6E8A-4147-A177-3AD203B41FA5}">
                      <a16:colId xmlns:a16="http://schemas.microsoft.com/office/drawing/2014/main" val="1621466437"/>
                    </a:ext>
                  </a:extLst>
                </a:gridCol>
                <a:gridCol w="1400605">
                  <a:extLst>
                    <a:ext uri="{9D8B030D-6E8A-4147-A177-3AD203B41FA5}">
                      <a16:colId xmlns:a16="http://schemas.microsoft.com/office/drawing/2014/main" val="1737034199"/>
                    </a:ext>
                  </a:extLst>
                </a:gridCol>
                <a:gridCol w="1400605">
                  <a:extLst>
                    <a:ext uri="{9D8B030D-6E8A-4147-A177-3AD203B41FA5}">
                      <a16:colId xmlns:a16="http://schemas.microsoft.com/office/drawing/2014/main" val="2112025531"/>
                    </a:ext>
                  </a:extLst>
                </a:gridCol>
                <a:gridCol w="1400605">
                  <a:extLst>
                    <a:ext uri="{9D8B030D-6E8A-4147-A177-3AD203B41FA5}">
                      <a16:colId xmlns:a16="http://schemas.microsoft.com/office/drawing/2014/main" val="3061620634"/>
                    </a:ext>
                  </a:extLst>
                </a:gridCol>
              </a:tblGrid>
              <a:tr h="605293">
                <a:tc>
                  <a:txBody>
                    <a:bodyPr/>
                    <a:lstStyle/>
                    <a:p>
                      <a:pPr algn="r" fontAlgn="ctr"/>
                      <a:r>
                        <a:rPr lang="en-US" sz="900" b="1">
                          <a:effectLst/>
                        </a:rPr>
                        <a:t>Pregnancies</a:t>
                      </a:r>
                    </a:p>
                  </a:txBody>
                  <a:tcPr marL="46371" marR="46371" marT="23186" marB="23186" anchor="ctr">
                    <a:lnL>
                      <a:noFill/>
                    </a:lnL>
                    <a:lnR>
                      <a:noFill/>
                    </a:lnR>
                    <a:lnT>
                      <a:noFill/>
                    </a:lnT>
                    <a:lnB>
                      <a:noFill/>
                    </a:lnB>
                    <a:solidFill>
                      <a:srgbClr val="FFFFFF"/>
                    </a:solidFill>
                  </a:tcPr>
                </a:tc>
                <a:tc>
                  <a:txBody>
                    <a:bodyPr/>
                    <a:lstStyle/>
                    <a:p>
                      <a:pPr algn="r" fontAlgn="ctr"/>
                      <a:r>
                        <a:rPr lang="en-US" sz="900" b="1">
                          <a:effectLst/>
                        </a:rPr>
                        <a:t>Glucose</a:t>
                      </a:r>
                    </a:p>
                  </a:txBody>
                  <a:tcPr marL="46371" marR="46371" marT="23186" marB="23186" anchor="ctr">
                    <a:lnL>
                      <a:noFill/>
                    </a:lnL>
                    <a:lnR>
                      <a:noFill/>
                    </a:lnR>
                    <a:lnT>
                      <a:noFill/>
                    </a:lnT>
                    <a:lnB>
                      <a:noFill/>
                    </a:lnB>
                    <a:solidFill>
                      <a:srgbClr val="FFFFFF"/>
                    </a:solidFill>
                  </a:tcPr>
                </a:tc>
                <a:tc>
                  <a:txBody>
                    <a:bodyPr/>
                    <a:lstStyle/>
                    <a:p>
                      <a:pPr algn="r" fontAlgn="ctr"/>
                      <a:r>
                        <a:rPr lang="en-US" sz="900" b="1">
                          <a:effectLst/>
                        </a:rPr>
                        <a:t>BMI</a:t>
                      </a:r>
                    </a:p>
                  </a:txBody>
                  <a:tcPr marL="46371" marR="46371" marT="23186" marB="23186" anchor="ctr">
                    <a:lnL>
                      <a:noFill/>
                    </a:lnL>
                    <a:lnR>
                      <a:noFill/>
                    </a:lnR>
                    <a:lnT>
                      <a:noFill/>
                    </a:lnT>
                    <a:lnB>
                      <a:noFill/>
                    </a:lnB>
                    <a:solidFill>
                      <a:srgbClr val="FFFFFF"/>
                    </a:solidFill>
                  </a:tcPr>
                </a:tc>
                <a:tc>
                  <a:txBody>
                    <a:bodyPr/>
                    <a:lstStyle/>
                    <a:p>
                      <a:pPr algn="r" fontAlgn="ctr"/>
                      <a:r>
                        <a:rPr lang="en-US" sz="900" b="1">
                          <a:effectLst/>
                        </a:rPr>
                        <a:t>DiabetesPedigreeFunction</a:t>
                      </a:r>
                    </a:p>
                  </a:txBody>
                  <a:tcPr marL="46371" marR="46371" marT="23186" marB="23186" anchor="ctr">
                    <a:lnL>
                      <a:noFill/>
                    </a:lnL>
                    <a:lnR>
                      <a:noFill/>
                    </a:lnR>
                    <a:lnT>
                      <a:noFill/>
                    </a:lnT>
                    <a:lnB>
                      <a:noFill/>
                    </a:lnB>
                    <a:solidFill>
                      <a:srgbClr val="FFFFFF"/>
                    </a:solidFill>
                  </a:tcPr>
                </a:tc>
                <a:tc>
                  <a:txBody>
                    <a:bodyPr/>
                    <a:lstStyle/>
                    <a:p>
                      <a:pPr algn="r" fontAlgn="ctr"/>
                      <a:r>
                        <a:rPr lang="en-US" sz="900" b="1">
                          <a:effectLst/>
                        </a:rPr>
                        <a:t>Age</a:t>
                      </a:r>
                    </a:p>
                  </a:txBody>
                  <a:tcPr marL="46371" marR="46371" marT="23186" marB="23186" anchor="ctr">
                    <a:lnL>
                      <a:noFill/>
                    </a:lnL>
                    <a:lnR>
                      <a:noFill/>
                    </a:lnR>
                    <a:lnT>
                      <a:noFill/>
                    </a:lnT>
                    <a:lnB>
                      <a:noFill/>
                    </a:lnB>
                    <a:solidFill>
                      <a:srgbClr val="FFFFFF"/>
                    </a:solidFill>
                  </a:tcPr>
                </a:tc>
                <a:tc>
                  <a:txBody>
                    <a:bodyPr/>
                    <a:lstStyle/>
                    <a:p>
                      <a:pPr algn="r" fontAlgn="ctr"/>
                      <a:r>
                        <a:rPr lang="en-US" sz="900" b="1">
                          <a:effectLst/>
                        </a:rPr>
                        <a:t>Outcome</a:t>
                      </a:r>
                    </a:p>
                  </a:txBody>
                  <a:tcPr marL="46371" marR="46371" marT="23186" marB="23186" anchor="ctr">
                    <a:lnL>
                      <a:noFill/>
                    </a:lnL>
                    <a:lnR>
                      <a:noFill/>
                    </a:lnR>
                    <a:lnT>
                      <a:noFill/>
                    </a:lnT>
                    <a:lnB>
                      <a:noFill/>
                    </a:lnB>
                    <a:solidFill>
                      <a:srgbClr val="FFFFFF"/>
                    </a:solidFill>
                  </a:tcPr>
                </a:tc>
                <a:tc>
                  <a:txBody>
                    <a:bodyPr/>
                    <a:lstStyle/>
                    <a:p>
                      <a:endParaRPr lang="en-US" sz="900"/>
                    </a:p>
                  </a:txBody>
                  <a:tcPr marL="46371" marR="46371" marT="23186" marB="23186">
                    <a:lnL>
                      <a:noFill/>
                    </a:lnL>
                  </a:tcPr>
                </a:tc>
                <a:extLst>
                  <a:ext uri="{0D108BD9-81ED-4DB2-BD59-A6C34878D82A}">
                    <a16:rowId xmlns:a16="http://schemas.microsoft.com/office/drawing/2014/main" val="1159356572"/>
                  </a:ext>
                </a:extLst>
              </a:tr>
              <a:tr h="423705">
                <a:tc>
                  <a:txBody>
                    <a:bodyPr/>
                    <a:lstStyle/>
                    <a:p>
                      <a:pPr algn="r" fontAlgn="ctr"/>
                      <a:r>
                        <a:rPr lang="en-US" sz="900" b="1">
                          <a:effectLst/>
                        </a:rPr>
                        <a:t>count</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752.000000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752.000000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752.000000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752.000000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752.000000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dirty="0">
                          <a:effectLst/>
                        </a:rPr>
                        <a:t>752.000000</a:t>
                      </a:r>
                    </a:p>
                  </a:txBody>
                  <a:tcPr marL="46371" marR="46371" marT="23186" marB="23186" anchor="ctr">
                    <a:lnL>
                      <a:noFill/>
                    </a:lnL>
                    <a:lnR>
                      <a:noFill/>
                    </a:lnR>
                    <a:lnB>
                      <a:noFill/>
                    </a:lnB>
                    <a:solidFill>
                      <a:srgbClr val="F5F5F5"/>
                    </a:solidFill>
                  </a:tcPr>
                </a:tc>
                <a:extLst>
                  <a:ext uri="{0D108BD9-81ED-4DB2-BD59-A6C34878D82A}">
                    <a16:rowId xmlns:a16="http://schemas.microsoft.com/office/drawing/2014/main" val="26914137"/>
                  </a:ext>
                </a:extLst>
              </a:tr>
              <a:tr h="423705">
                <a:tc>
                  <a:txBody>
                    <a:bodyPr/>
                    <a:lstStyle/>
                    <a:p>
                      <a:pPr algn="r" fontAlgn="ctr"/>
                      <a:r>
                        <a:rPr lang="en-US" sz="900" b="1">
                          <a:effectLst/>
                        </a:rPr>
                        <a:t>mean</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3.851064</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121.941489</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32.454654</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0.473051</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33.312500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0.351064</a:t>
                      </a:r>
                    </a:p>
                  </a:txBody>
                  <a:tcPr marL="46371" marR="46371" marT="23186" marB="23186" anchor="ctr">
                    <a:lnL>
                      <a:noFill/>
                    </a:lnL>
                    <a:lnR>
                      <a:noFill/>
                    </a:lnR>
                    <a:lnT>
                      <a:noFill/>
                    </a:lnT>
                    <a:lnB>
                      <a:noFill/>
                    </a:lnB>
                    <a:solidFill>
                      <a:srgbClr val="FFFFFF"/>
                    </a:solidFill>
                  </a:tcPr>
                </a:tc>
                <a:extLst>
                  <a:ext uri="{0D108BD9-81ED-4DB2-BD59-A6C34878D82A}">
                    <a16:rowId xmlns:a16="http://schemas.microsoft.com/office/drawing/2014/main" val="1823198233"/>
                  </a:ext>
                </a:extLst>
              </a:tr>
              <a:tr h="242117">
                <a:tc>
                  <a:txBody>
                    <a:bodyPr/>
                    <a:lstStyle/>
                    <a:p>
                      <a:pPr algn="r" fontAlgn="ctr"/>
                      <a:r>
                        <a:rPr lang="en-US" sz="900" b="1">
                          <a:effectLst/>
                        </a:rPr>
                        <a:t>std</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3.375189</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30.601198</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6.928926</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0.330108</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11.709395</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0.477621</a:t>
                      </a:r>
                    </a:p>
                  </a:txBody>
                  <a:tcPr marL="46371" marR="46371" marT="23186" marB="23186" anchor="ctr">
                    <a:lnL>
                      <a:noFill/>
                    </a:lnL>
                    <a:lnR>
                      <a:noFill/>
                    </a:lnR>
                    <a:lnT>
                      <a:noFill/>
                    </a:lnT>
                    <a:lnB>
                      <a:noFill/>
                    </a:lnB>
                    <a:solidFill>
                      <a:srgbClr val="F5F5F5"/>
                    </a:solidFill>
                  </a:tcPr>
                </a:tc>
                <a:extLst>
                  <a:ext uri="{0D108BD9-81ED-4DB2-BD59-A6C34878D82A}">
                    <a16:rowId xmlns:a16="http://schemas.microsoft.com/office/drawing/2014/main" val="3804206907"/>
                  </a:ext>
                </a:extLst>
              </a:tr>
              <a:tr h="242117">
                <a:tc>
                  <a:txBody>
                    <a:bodyPr/>
                    <a:lstStyle/>
                    <a:p>
                      <a:pPr algn="r" fontAlgn="ctr"/>
                      <a:r>
                        <a:rPr lang="en-US" sz="900" b="1">
                          <a:effectLst/>
                        </a:rPr>
                        <a:t>min</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0.000000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44.000000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18.200000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0.078000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21.000000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0.000000</a:t>
                      </a:r>
                    </a:p>
                  </a:txBody>
                  <a:tcPr marL="46371" marR="46371" marT="23186" marB="23186" anchor="ctr">
                    <a:lnL>
                      <a:noFill/>
                    </a:lnL>
                    <a:lnR>
                      <a:noFill/>
                    </a:lnR>
                    <a:lnT>
                      <a:noFill/>
                    </a:lnT>
                    <a:lnB>
                      <a:noFill/>
                    </a:lnB>
                    <a:solidFill>
                      <a:srgbClr val="FFFFFF"/>
                    </a:solidFill>
                  </a:tcPr>
                </a:tc>
                <a:extLst>
                  <a:ext uri="{0D108BD9-81ED-4DB2-BD59-A6C34878D82A}">
                    <a16:rowId xmlns:a16="http://schemas.microsoft.com/office/drawing/2014/main" val="699926565"/>
                  </a:ext>
                </a:extLst>
              </a:tr>
              <a:tr h="242117">
                <a:tc>
                  <a:txBody>
                    <a:bodyPr/>
                    <a:lstStyle/>
                    <a:p>
                      <a:pPr algn="r" fontAlgn="ctr"/>
                      <a:r>
                        <a:rPr lang="en-US" sz="900" b="1">
                          <a:effectLst/>
                        </a:rPr>
                        <a:t>25%</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1.000000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99.750000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27.500000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0.244000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24.000000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0.000000</a:t>
                      </a:r>
                    </a:p>
                  </a:txBody>
                  <a:tcPr marL="46371" marR="46371" marT="23186" marB="23186" anchor="ctr">
                    <a:lnL>
                      <a:noFill/>
                    </a:lnL>
                    <a:lnR>
                      <a:noFill/>
                    </a:lnR>
                    <a:lnT>
                      <a:noFill/>
                    </a:lnT>
                    <a:lnB>
                      <a:noFill/>
                    </a:lnB>
                    <a:solidFill>
                      <a:srgbClr val="F5F5F5"/>
                    </a:solidFill>
                  </a:tcPr>
                </a:tc>
                <a:extLst>
                  <a:ext uri="{0D108BD9-81ED-4DB2-BD59-A6C34878D82A}">
                    <a16:rowId xmlns:a16="http://schemas.microsoft.com/office/drawing/2014/main" val="122604814"/>
                  </a:ext>
                </a:extLst>
              </a:tr>
              <a:tr h="423705">
                <a:tc>
                  <a:txBody>
                    <a:bodyPr/>
                    <a:lstStyle/>
                    <a:p>
                      <a:pPr algn="r" fontAlgn="ctr"/>
                      <a:r>
                        <a:rPr lang="en-US" sz="900" b="1">
                          <a:effectLst/>
                        </a:rPr>
                        <a:t>50%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3.000000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117.000000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32.300000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0.377000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29.000000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0.000000</a:t>
                      </a:r>
                    </a:p>
                  </a:txBody>
                  <a:tcPr marL="46371" marR="46371" marT="23186" marB="23186" anchor="ctr">
                    <a:lnL>
                      <a:noFill/>
                    </a:lnL>
                    <a:lnR>
                      <a:noFill/>
                    </a:lnR>
                    <a:lnT>
                      <a:noFill/>
                    </a:lnT>
                    <a:lnB>
                      <a:noFill/>
                    </a:lnB>
                    <a:solidFill>
                      <a:srgbClr val="FFFFFF"/>
                    </a:solidFill>
                  </a:tcPr>
                </a:tc>
                <a:extLst>
                  <a:ext uri="{0D108BD9-81ED-4DB2-BD59-A6C34878D82A}">
                    <a16:rowId xmlns:a16="http://schemas.microsoft.com/office/drawing/2014/main" val="3070668232"/>
                  </a:ext>
                </a:extLst>
              </a:tr>
              <a:tr h="423705">
                <a:tc>
                  <a:txBody>
                    <a:bodyPr/>
                    <a:lstStyle/>
                    <a:p>
                      <a:pPr algn="r" fontAlgn="ctr"/>
                      <a:r>
                        <a:rPr lang="en-US" sz="900" b="1">
                          <a:effectLst/>
                        </a:rPr>
                        <a:t>75%</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6.000000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141.000000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36.600000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0.627500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41.000000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1.000000</a:t>
                      </a:r>
                    </a:p>
                  </a:txBody>
                  <a:tcPr marL="46371" marR="46371" marT="23186" marB="23186" anchor="ctr">
                    <a:lnL>
                      <a:noFill/>
                    </a:lnL>
                    <a:lnR>
                      <a:noFill/>
                    </a:lnR>
                    <a:lnT>
                      <a:noFill/>
                    </a:lnT>
                    <a:lnB>
                      <a:noFill/>
                    </a:lnB>
                    <a:solidFill>
                      <a:srgbClr val="F5F5F5"/>
                    </a:solidFill>
                  </a:tcPr>
                </a:tc>
                <a:extLst>
                  <a:ext uri="{0D108BD9-81ED-4DB2-BD59-A6C34878D82A}">
                    <a16:rowId xmlns:a16="http://schemas.microsoft.com/office/drawing/2014/main" val="300865064"/>
                  </a:ext>
                </a:extLst>
              </a:tr>
              <a:tr h="423705">
                <a:tc>
                  <a:txBody>
                    <a:bodyPr/>
                    <a:lstStyle/>
                    <a:p>
                      <a:pPr algn="r" fontAlgn="ctr"/>
                      <a:r>
                        <a:rPr lang="en-US" sz="900" b="1">
                          <a:effectLst/>
                        </a:rPr>
                        <a:t>max</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17.000000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199.000000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67.100000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2.420000</a:t>
                      </a:r>
                    </a:p>
                  </a:txBody>
                  <a:tcPr marL="46371" marR="46371" marT="23186" marB="23186" anchor="ctr">
                    <a:lnL>
                      <a:noFill/>
                    </a:lnL>
                    <a:lnR>
                      <a:noFill/>
                    </a:lnR>
                    <a:lnT>
                      <a:noFill/>
                    </a:lnT>
                    <a:lnB>
                      <a:noFill/>
                    </a:lnB>
                    <a:solidFill>
                      <a:srgbClr val="FFFFFF"/>
                    </a:solidFill>
                  </a:tcPr>
                </a:tc>
                <a:tc>
                  <a:txBody>
                    <a:bodyPr/>
                    <a:lstStyle/>
                    <a:p>
                      <a:pPr algn="r" fontAlgn="ctr"/>
                      <a:r>
                        <a:rPr lang="en-US" sz="900">
                          <a:effectLst/>
                        </a:rPr>
                        <a:t>81.000000</a:t>
                      </a:r>
                    </a:p>
                  </a:txBody>
                  <a:tcPr marL="46371" marR="46371" marT="23186" marB="23186" anchor="ctr">
                    <a:lnL>
                      <a:noFill/>
                    </a:lnL>
                    <a:lnR>
                      <a:noFill/>
                    </a:lnR>
                    <a:lnT>
                      <a:noFill/>
                    </a:lnT>
                    <a:lnB>
                      <a:noFill/>
                    </a:lnB>
                    <a:solidFill>
                      <a:srgbClr val="FFFFFF"/>
                    </a:solidFill>
                  </a:tcPr>
                </a:tc>
                <a:tc>
                  <a:txBody>
                    <a:bodyPr/>
                    <a:lstStyle/>
                    <a:p>
                      <a:pPr algn="r" fontAlgn="ctr"/>
                      <a:r>
                        <a:rPr lang="en-US" sz="900" dirty="0">
                          <a:effectLst/>
                        </a:rPr>
                        <a:t>1.000000</a:t>
                      </a:r>
                    </a:p>
                  </a:txBody>
                  <a:tcPr marL="46371" marR="46371" marT="23186" marB="23186" anchor="ctr">
                    <a:lnL>
                      <a:noFill/>
                    </a:lnL>
                    <a:lnR>
                      <a:noFill/>
                    </a:lnR>
                    <a:lnT>
                      <a:noFill/>
                    </a:lnT>
                    <a:lnB>
                      <a:noFill/>
                    </a:lnB>
                    <a:solidFill>
                      <a:srgbClr val="FFFFFF"/>
                    </a:solidFill>
                  </a:tcPr>
                </a:tc>
                <a:extLst>
                  <a:ext uri="{0D108BD9-81ED-4DB2-BD59-A6C34878D82A}">
                    <a16:rowId xmlns:a16="http://schemas.microsoft.com/office/drawing/2014/main" val="889562393"/>
                  </a:ext>
                </a:extLst>
              </a:tr>
            </a:tbl>
          </a:graphicData>
        </a:graphic>
      </p:graphicFrame>
    </p:spTree>
    <p:extLst>
      <p:ext uri="{BB962C8B-B14F-4D97-AF65-F5344CB8AC3E}">
        <p14:creationId xmlns:p14="http://schemas.microsoft.com/office/powerpoint/2010/main" val="153805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409E-631A-447D-AD39-0AEA3C601B39}"/>
              </a:ext>
            </a:extLst>
          </p:cNvPr>
          <p:cNvSpPr>
            <a:spLocks noGrp="1"/>
          </p:cNvSpPr>
          <p:nvPr>
            <p:ph type="title"/>
          </p:nvPr>
        </p:nvSpPr>
        <p:spPr/>
        <p:txBody>
          <a:bodyPr/>
          <a:lstStyle/>
          <a:p>
            <a:r>
              <a:rPr lang="en-US" dirty="0"/>
              <a:t>Descriptive Characteristics about Variables part 2</a:t>
            </a:r>
          </a:p>
        </p:txBody>
      </p:sp>
      <p:sp>
        <p:nvSpPr>
          <p:cNvPr id="4" name="Content Placeholder 3">
            <a:extLst>
              <a:ext uri="{FF2B5EF4-FFF2-40B4-BE49-F238E27FC236}">
                <a16:creationId xmlns:a16="http://schemas.microsoft.com/office/drawing/2014/main" id="{BA191FD1-3A3F-41E9-A66E-D4E0FBC019B5}"/>
              </a:ext>
            </a:extLst>
          </p:cNvPr>
          <p:cNvSpPr>
            <a:spLocks noGrp="1"/>
          </p:cNvSpPr>
          <p:nvPr>
            <p:ph sz="half" idx="2"/>
          </p:nvPr>
        </p:nvSpPr>
        <p:spPr/>
        <p:txBody>
          <a:bodyPr/>
          <a:lstStyle/>
          <a:p>
            <a:r>
              <a:rPr lang="en-US" dirty="0"/>
              <a:t>Pregnancies distribution is skewed to the right, with a right tail</a:t>
            </a:r>
          </a:p>
          <a:p>
            <a:r>
              <a:rPr lang="en-US" dirty="0"/>
              <a:t>Glucose is slightly skewed/somewhat normal</a:t>
            </a:r>
          </a:p>
          <a:p>
            <a:r>
              <a:rPr lang="en-US" dirty="0"/>
              <a:t>BMI is skewed</a:t>
            </a:r>
          </a:p>
          <a:p>
            <a:r>
              <a:rPr lang="en-US" dirty="0"/>
              <a:t>Diabetes Pedigree Function is skewed to the right with a right tail</a:t>
            </a:r>
          </a:p>
          <a:p>
            <a:r>
              <a:rPr lang="en-US" dirty="0"/>
              <a:t>Age is understandably skewed to the right as this sample is taken from women 21 and over</a:t>
            </a:r>
          </a:p>
          <a:p>
            <a:pPr marL="0" indent="0">
              <a:buNone/>
            </a:pPr>
            <a:endParaRPr lang="en-US" dirty="0"/>
          </a:p>
        </p:txBody>
      </p:sp>
      <p:pic>
        <p:nvPicPr>
          <p:cNvPr id="4098" name="Picture 2">
            <a:extLst>
              <a:ext uri="{FF2B5EF4-FFF2-40B4-BE49-F238E27FC236}">
                <a16:creationId xmlns:a16="http://schemas.microsoft.com/office/drawing/2014/main" id="{C4CE98B2-1AC3-4907-A27A-F0D29FD972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44054" y="1886348"/>
            <a:ext cx="2101581" cy="1413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B8D8112-0A57-490B-B422-778C93D1A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582" y="1886348"/>
            <a:ext cx="2098670" cy="1413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88C4020-8B0B-406C-B391-4FFF6C3E6D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965" y="3558153"/>
            <a:ext cx="2098670" cy="14135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85F502C-23A6-48F1-825A-643786186E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347" y="3402288"/>
            <a:ext cx="2348058" cy="156936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EFB08DA-D943-49D2-8D58-20BD612239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7318" y="5089712"/>
            <a:ext cx="2348058" cy="1593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944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1C73-A666-4788-B3F7-2E9DFBF5F095}"/>
              </a:ext>
            </a:extLst>
          </p:cNvPr>
          <p:cNvSpPr>
            <a:spLocks noGrp="1"/>
          </p:cNvSpPr>
          <p:nvPr>
            <p:ph type="title"/>
          </p:nvPr>
        </p:nvSpPr>
        <p:spPr/>
        <p:txBody>
          <a:bodyPr/>
          <a:lstStyle/>
          <a:p>
            <a:r>
              <a:rPr lang="en-US" dirty="0"/>
              <a:t>Outliers</a:t>
            </a:r>
          </a:p>
        </p:txBody>
      </p:sp>
      <p:sp>
        <p:nvSpPr>
          <p:cNvPr id="3" name="Content Placeholder 2">
            <a:extLst>
              <a:ext uri="{FF2B5EF4-FFF2-40B4-BE49-F238E27FC236}">
                <a16:creationId xmlns:a16="http://schemas.microsoft.com/office/drawing/2014/main" id="{31B5D69E-9DB1-4EBB-98E1-686F71D93D62}"/>
              </a:ext>
            </a:extLst>
          </p:cNvPr>
          <p:cNvSpPr>
            <a:spLocks noGrp="1"/>
          </p:cNvSpPr>
          <p:nvPr>
            <p:ph sz="half" idx="1"/>
          </p:nvPr>
        </p:nvSpPr>
        <p:spPr/>
        <p:txBody>
          <a:bodyPr>
            <a:normAutofit fontScale="92500" lnSpcReduction="10000"/>
          </a:bodyPr>
          <a:lstStyle/>
          <a:p>
            <a:r>
              <a:rPr lang="en-US" dirty="0"/>
              <a:t>Using the Z-score index to detect outliers. </a:t>
            </a:r>
          </a:p>
          <a:p>
            <a:r>
              <a:rPr lang="en-US" b="0" i="0" dirty="0">
                <a:solidFill>
                  <a:srgbClr val="3D4251"/>
                </a:solidFill>
                <a:effectLst/>
                <a:latin typeface="Lora"/>
              </a:rPr>
              <a:t>calculating the Z-score to re-scale and center the data (mean of 0 and standard deviation of 1) and look for the instances which are too far from zero. These data points that are way too far from zero are treated as the outliers. In most common cases the threshold of 3 .</a:t>
            </a:r>
          </a:p>
          <a:p>
            <a:r>
              <a:rPr lang="en-US" dirty="0">
                <a:solidFill>
                  <a:srgbClr val="3D4251"/>
                </a:solidFill>
                <a:latin typeface="Lora"/>
              </a:rPr>
              <a:t>However, Keeping the outliers. Even though 17 pregnancies seems a lot, someone just may have that many pregnancies. Also keeping the other outliers as those are possible values in this analysis. </a:t>
            </a:r>
            <a:endParaRPr lang="en-US" dirty="0"/>
          </a:p>
        </p:txBody>
      </p:sp>
      <p:sp>
        <p:nvSpPr>
          <p:cNvPr id="4" name="Content Placeholder 3">
            <a:extLst>
              <a:ext uri="{FF2B5EF4-FFF2-40B4-BE49-F238E27FC236}">
                <a16:creationId xmlns:a16="http://schemas.microsoft.com/office/drawing/2014/main" id="{ED6B9B12-E08F-4CE5-B0F9-0E4CC592CEBE}"/>
              </a:ext>
            </a:extLst>
          </p:cNvPr>
          <p:cNvSpPr>
            <a:spLocks noGrp="1"/>
          </p:cNvSpPr>
          <p:nvPr>
            <p:ph sz="half" idx="2"/>
          </p:nvPr>
        </p:nvSpPr>
        <p:spPr/>
        <p:txBody>
          <a:bodyPr>
            <a:normAutofit fontScale="92500" lnSpcReduction="10000"/>
          </a:bodyPr>
          <a:lstStyle/>
          <a:p>
            <a:endParaRPr lang="en-US" dirty="0"/>
          </a:p>
          <a:p>
            <a:r>
              <a:rPr lang="en-US" dirty="0"/>
              <a:t>Rejection Pregnancies                  4</a:t>
            </a:r>
          </a:p>
          <a:p>
            <a:r>
              <a:rPr lang="en-US" dirty="0"/>
              <a:t>Glucose                      0</a:t>
            </a:r>
          </a:p>
          <a:p>
            <a:r>
              <a:rPr lang="en-US" dirty="0"/>
              <a:t>BMI                          4</a:t>
            </a:r>
          </a:p>
          <a:p>
            <a:r>
              <a:rPr lang="en-US" dirty="0" err="1"/>
              <a:t>DiabetesPedigreeFunction</a:t>
            </a:r>
            <a:r>
              <a:rPr lang="en-US" dirty="0"/>
              <a:t>    10</a:t>
            </a:r>
          </a:p>
          <a:p>
            <a:r>
              <a:rPr lang="en-US" dirty="0"/>
              <a:t>Age                          4</a:t>
            </a:r>
          </a:p>
          <a:p>
            <a:r>
              <a:rPr lang="en-US" dirty="0"/>
              <a:t>Outcome                      0</a:t>
            </a:r>
          </a:p>
          <a:p>
            <a:r>
              <a:rPr lang="en-US" dirty="0" err="1"/>
              <a:t>dtype</a:t>
            </a:r>
            <a:r>
              <a:rPr lang="en-US" dirty="0"/>
              <a:t>: int64 points</a:t>
            </a:r>
          </a:p>
          <a:p>
            <a:r>
              <a:rPr lang="en-US" dirty="0"/>
              <a:t>z-score of 3 corresponds to prob of 0.27%</a:t>
            </a:r>
          </a:p>
        </p:txBody>
      </p:sp>
    </p:spTree>
    <p:extLst>
      <p:ext uri="{BB962C8B-B14F-4D97-AF65-F5344CB8AC3E}">
        <p14:creationId xmlns:p14="http://schemas.microsoft.com/office/powerpoint/2010/main" val="220174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7385-774E-450D-A458-8EFBDB71697D}"/>
              </a:ext>
            </a:extLst>
          </p:cNvPr>
          <p:cNvSpPr>
            <a:spLocks noGrp="1"/>
          </p:cNvSpPr>
          <p:nvPr>
            <p:ph type="title"/>
          </p:nvPr>
        </p:nvSpPr>
        <p:spPr/>
        <p:txBody>
          <a:bodyPr/>
          <a:lstStyle/>
          <a:p>
            <a:r>
              <a:rPr lang="en-US" dirty="0"/>
              <a:t>Descriptive Characteristics about Variables Part 3</a:t>
            </a:r>
          </a:p>
        </p:txBody>
      </p:sp>
      <p:graphicFrame>
        <p:nvGraphicFramePr>
          <p:cNvPr id="5" name="Content Placeholder 4">
            <a:extLst>
              <a:ext uri="{FF2B5EF4-FFF2-40B4-BE49-F238E27FC236}">
                <a16:creationId xmlns:a16="http://schemas.microsoft.com/office/drawing/2014/main" id="{90B66F00-FE46-4B30-AD7F-DF8B3F5AC159}"/>
              </a:ext>
            </a:extLst>
          </p:cNvPr>
          <p:cNvGraphicFramePr>
            <a:graphicFrameLocks noGrp="1"/>
          </p:cNvGraphicFramePr>
          <p:nvPr>
            <p:ph sz="half" idx="1"/>
            <p:extLst>
              <p:ext uri="{D42A27DB-BD31-4B8C-83A1-F6EECF244321}">
                <p14:modId xmlns:p14="http://schemas.microsoft.com/office/powerpoint/2010/main" val="2520649766"/>
              </p:ext>
            </p:extLst>
          </p:nvPr>
        </p:nvGraphicFramePr>
        <p:xfrm>
          <a:off x="1044575" y="3645701"/>
          <a:ext cx="4767288" cy="1233487"/>
        </p:xfrm>
        <a:graphic>
          <a:graphicData uri="http://schemas.openxmlformats.org/drawingml/2006/table">
            <a:tbl>
              <a:tblPr/>
              <a:tblGrid>
                <a:gridCol w="794548">
                  <a:extLst>
                    <a:ext uri="{9D8B030D-6E8A-4147-A177-3AD203B41FA5}">
                      <a16:colId xmlns:a16="http://schemas.microsoft.com/office/drawing/2014/main" val="1436413073"/>
                    </a:ext>
                  </a:extLst>
                </a:gridCol>
                <a:gridCol w="794548">
                  <a:extLst>
                    <a:ext uri="{9D8B030D-6E8A-4147-A177-3AD203B41FA5}">
                      <a16:colId xmlns:a16="http://schemas.microsoft.com/office/drawing/2014/main" val="476777750"/>
                    </a:ext>
                  </a:extLst>
                </a:gridCol>
                <a:gridCol w="794548">
                  <a:extLst>
                    <a:ext uri="{9D8B030D-6E8A-4147-A177-3AD203B41FA5}">
                      <a16:colId xmlns:a16="http://schemas.microsoft.com/office/drawing/2014/main" val="3337912742"/>
                    </a:ext>
                  </a:extLst>
                </a:gridCol>
                <a:gridCol w="794548">
                  <a:extLst>
                    <a:ext uri="{9D8B030D-6E8A-4147-A177-3AD203B41FA5}">
                      <a16:colId xmlns:a16="http://schemas.microsoft.com/office/drawing/2014/main" val="137708768"/>
                    </a:ext>
                  </a:extLst>
                </a:gridCol>
                <a:gridCol w="794548">
                  <a:extLst>
                    <a:ext uri="{9D8B030D-6E8A-4147-A177-3AD203B41FA5}">
                      <a16:colId xmlns:a16="http://schemas.microsoft.com/office/drawing/2014/main" val="2096921184"/>
                    </a:ext>
                  </a:extLst>
                </a:gridCol>
                <a:gridCol w="794548">
                  <a:extLst>
                    <a:ext uri="{9D8B030D-6E8A-4147-A177-3AD203B41FA5}">
                      <a16:colId xmlns:a16="http://schemas.microsoft.com/office/drawing/2014/main" val="3481424482"/>
                    </a:ext>
                  </a:extLst>
                </a:gridCol>
              </a:tblGrid>
              <a:tr h="454444">
                <a:tc>
                  <a:txBody>
                    <a:bodyPr/>
                    <a:lstStyle/>
                    <a:p>
                      <a:pPr algn="r" fontAlgn="ctr"/>
                      <a:br>
                        <a:rPr lang="en-US" sz="900" b="1">
                          <a:effectLst/>
                        </a:rPr>
                      </a:br>
                      <a:r>
                        <a:rPr lang="en-US" sz="900" b="1">
                          <a:effectLst/>
                        </a:rPr>
                        <a:t>Pregnancies</a:t>
                      </a:r>
                    </a:p>
                  </a:txBody>
                  <a:tcPr marL="46371" marR="46371" marT="23186" marB="23186" anchor="ctr">
                    <a:lnL>
                      <a:noFill/>
                    </a:lnL>
                    <a:lnR>
                      <a:noFill/>
                    </a:lnR>
                    <a:lnT>
                      <a:noFill/>
                    </a:lnT>
                    <a:lnB>
                      <a:noFill/>
                    </a:lnB>
                  </a:tcPr>
                </a:tc>
                <a:tc>
                  <a:txBody>
                    <a:bodyPr/>
                    <a:lstStyle/>
                    <a:p>
                      <a:pPr algn="r" fontAlgn="ctr"/>
                      <a:r>
                        <a:rPr lang="en-US" sz="900" b="1">
                          <a:effectLst/>
                        </a:rPr>
                        <a:t>Glucose</a:t>
                      </a:r>
                    </a:p>
                  </a:txBody>
                  <a:tcPr marL="46371" marR="46371" marT="23186" marB="23186" anchor="ctr">
                    <a:lnL>
                      <a:noFill/>
                    </a:lnL>
                    <a:lnR>
                      <a:noFill/>
                    </a:lnR>
                    <a:lnT>
                      <a:noFill/>
                    </a:lnT>
                    <a:lnB>
                      <a:noFill/>
                    </a:lnB>
                  </a:tcPr>
                </a:tc>
                <a:tc>
                  <a:txBody>
                    <a:bodyPr/>
                    <a:lstStyle/>
                    <a:p>
                      <a:pPr algn="r" fontAlgn="ctr"/>
                      <a:r>
                        <a:rPr lang="en-US" sz="900" b="1">
                          <a:effectLst/>
                        </a:rPr>
                        <a:t>BMI</a:t>
                      </a:r>
                    </a:p>
                  </a:txBody>
                  <a:tcPr marL="46371" marR="46371" marT="23186" marB="23186" anchor="ctr">
                    <a:lnL>
                      <a:noFill/>
                    </a:lnL>
                    <a:lnR>
                      <a:noFill/>
                    </a:lnR>
                    <a:lnT>
                      <a:noFill/>
                    </a:lnT>
                    <a:lnB>
                      <a:noFill/>
                    </a:lnB>
                  </a:tcPr>
                </a:tc>
                <a:tc>
                  <a:txBody>
                    <a:bodyPr/>
                    <a:lstStyle/>
                    <a:p>
                      <a:pPr algn="r" fontAlgn="ctr"/>
                      <a:r>
                        <a:rPr lang="en-US" sz="900" b="1">
                          <a:effectLst/>
                        </a:rPr>
                        <a:t>DiabetesPedigreeFunction</a:t>
                      </a:r>
                    </a:p>
                  </a:txBody>
                  <a:tcPr marL="46371" marR="46371" marT="23186" marB="23186" anchor="ctr">
                    <a:lnL>
                      <a:noFill/>
                    </a:lnL>
                    <a:lnR>
                      <a:noFill/>
                    </a:lnR>
                    <a:lnT>
                      <a:noFill/>
                    </a:lnT>
                    <a:lnB>
                      <a:noFill/>
                    </a:lnB>
                  </a:tcPr>
                </a:tc>
                <a:tc>
                  <a:txBody>
                    <a:bodyPr/>
                    <a:lstStyle/>
                    <a:p>
                      <a:pPr algn="r" fontAlgn="ctr"/>
                      <a:r>
                        <a:rPr lang="en-US" sz="900" b="1">
                          <a:effectLst/>
                        </a:rPr>
                        <a:t>Age</a:t>
                      </a:r>
                    </a:p>
                  </a:txBody>
                  <a:tcPr marL="46371" marR="46371" marT="23186" marB="23186" anchor="ctr">
                    <a:lnL>
                      <a:noFill/>
                    </a:lnL>
                    <a:lnR>
                      <a:noFill/>
                    </a:lnR>
                    <a:lnT>
                      <a:noFill/>
                    </a:lnT>
                    <a:lnB>
                      <a:noFill/>
                    </a:lnB>
                  </a:tcPr>
                </a:tc>
                <a:tc>
                  <a:txBody>
                    <a:bodyPr/>
                    <a:lstStyle/>
                    <a:p>
                      <a:endParaRPr lang="en-US" sz="900"/>
                    </a:p>
                  </a:txBody>
                  <a:tcPr marL="46371" marR="46371" marT="23186" marB="23186">
                    <a:lnL>
                      <a:noFill/>
                    </a:lnL>
                  </a:tcPr>
                </a:tc>
                <a:extLst>
                  <a:ext uri="{0D108BD9-81ED-4DB2-BD59-A6C34878D82A}">
                    <a16:rowId xmlns:a16="http://schemas.microsoft.com/office/drawing/2014/main" val="3457498209"/>
                  </a:ext>
                </a:extLst>
              </a:tr>
              <a:tr h="259681">
                <a:tc>
                  <a:txBody>
                    <a:bodyPr/>
                    <a:lstStyle/>
                    <a:p>
                      <a:pPr algn="r" fontAlgn="ctr"/>
                      <a:r>
                        <a:rPr lang="en-US" sz="900" b="1">
                          <a:effectLst/>
                        </a:rPr>
                        <a:t>Outcome</a:t>
                      </a:r>
                    </a:p>
                  </a:txBody>
                  <a:tcPr marL="46371" marR="46371" marT="23186" marB="23186" anchor="ctr">
                    <a:lnL>
                      <a:noFill/>
                    </a:lnL>
                    <a:lnR>
                      <a:noFill/>
                    </a:lnR>
                    <a:lnT>
                      <a:noFill/>
                    </a:lnT>
                    <a:lnB>
                      <a:noFill/>
                    </a:lnB>
                  </a:tcPr>
                </a:tc>
                <a:tc>
                  <a:txBody>
                    <a:bodyPr/>
                    <a:lstStyle/>
                    <a:p>
                      <a:pPr algn="r" fontAlgn="ctr"/>
                      <a:endParaRPr lang="en-US" sz="900" b="1" dirty="0">
                        <a:effectLst/>
                      </a:endParaRPr>
                    </a:p>
                  </a:txBody>
                  <a:tcPr marL="46371" marR="46371" marT="23186" marB="23186" anchor="ctr">
                    <a:lnL>
                      <a:noFill/>
                    </a:lnL>
                    <a:lnR>
                      <a:noFill/>
                    </a:lnR>
                    <a:lnT>
                      <a:noFill/>
                    </a:lnT>
                    <a:lnB>
                      <a:noFill/>
                    </a:lnB>
                  </a:tcPr>
                </a:tc>
                <a:tc>
                  <a:txBody>
                    <a:bodyPr/>
                    <a:lstStyle/>
                    <a:p>
                      <a:pPr algn="r" fontAlgn="ctr"/>
                      <a:endParaRPr lang="en-US" sz="900" b="1">
                        <a:effectLst/>
                      </a:endParaRPr>
                    </a:p>
                  </a:txBody>
                  <a:tcPr marL="46371" marR="46371" marT="23186" marB="23186" anchor="ctr">
                    <a:lnL>
                      <a:noFill/>
                    </a:lnL>
                    <a:lnR>
                      <a:noFill/>
                    </a:lnR>
                    <a:lnT>
                      <a:noFill/>
                    </a:lnT>
                    <a:lnB>
                      <a:noFill/>
                    </a:lnB>
                  </a:tcPr>
                </a:tc>
                <a:tc>
                  <a:txBody>
                    <a:bodyPr/>
                    <a:lstStyle/>
                    <a:p>
                      <a:pPr algn="r" fontAlgn="ctr"/>
                      <a:endParaRPr lang="en-US" sz="900" b="1">
                        <a:effectLst/>
                      </a:endParaRPr>
                    </a:p>
                  </a:txBody>
                  <a:tcPr marL="46371" marR="46371" marT="23186" marB="23186" anchor="ctr">
                    <a:lnL>
                      <a:noFill/>
                    </a:lnL>
                    <a:lnR>
                      <a:noFill/>
                    </a:lnR>
                    <a:lnT>
                      <a:noFill/>
                    </a:lnT>
                    <a:lnB>
                      <a:noFill/>
                    </a:lnB>
                  </a:tcPr>
                </a:tc>
                <a:tc>
                  <a:txBody>
                    <a:bodyPr/>
                    <a:lstStyle/>
                    <a:p>
                      <a:pPr algn="r" fontAlgn="ctr"/>
                      <a:endParaRPr lang="en-US" sz="900" b="1">
                        <a:effectLst/>
                      </a:endParaRPr>
                    </a:p>
                  </a:txBody>
                  <a:tcPr marL="46371" marR="46371" marT="23186" marB="23186" anchor="ctr">
                    <a:lnL>
                      <a:noFill/>
                    </a:lnL>
                    <a:lnR>
                      <a:noFill/>
                    </a:lnR>
                    <a:lnT>
                      <a:noFill/>
                    </a:lnT>
                    <a:lnB>
                      <a:noFill/>
                    </a:lnB>
                  </a:tcPr>
                </a:tc>
                <a:tc>
                  <a:txBody>
                    <a:bodyPr/>
                    <a:lstStyle/>
                    <a:p>
                      <a:pPr algn="r" fontAlgn="ctr"/>
                      <a:endParaRPr lang="en-US" sz="900" b="1">
                        <a:effectLst/>
                      </a:endParaRPr>
                    </a:p>
                  </a:txBody>
                  <a:tcPr marL="46371" marR="46371" marT="23186" marB="23186" anchor="ctr">
                    <a:lnL>
                      <a:noFill/>
                    </a:lnL>
                    <a:lnR>
                      <a:noFill/>
                    </a:lnR>
                    <a:lnB>
                      <a:noFill/>
                    </a:lnB>
                  </a:tcPr>
                </a:tc>
                <a:extLst>
                  <a:ext uri="{0D108BD9-81ED-4DB2-BD59-A6C34878D82A}">
                    <a16:rowId xmlns:a16="http://schemas.microsoft.com/office/drawing/2014/main" val="68329463"/>
                  </a:ext>
                </a:extLst>
              </a:tr>
              <a:tr h="259681">
                <a:tc>
                  <a:txBody>
                    <a:bodyPr/>
                    <a:lstStyle/>
                    <a:p>
                      <a:pPr algn="r" fontAlgn="ctr"/>
                      <a:r>
                        <a:rPr lang="en-US" sz="900" b="1">
                          <a:effectLst/>
                        </a:rPr>
                        <a:t>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3.321721</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110.825820</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30.876434</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0.429848</a:t>
                      </a:r>
                    </a:p>
                  </a:txBody>
                  <a:tcPr marL="46371" marR="46371" marT="23186" marB="23186" anchor="ctr">
                    <a:lnL>
                      <a:noFill/>
                    </a:lnL>
                    <a:lnR>
                      <a:noFill/>
                    </a:lnR>
                    <a:lnT>
                      <a:noFill/>
                    </a:lnT>
                    <a:lnB>
                      <a:noFill/>
                    </a:lnB>
                    <a:solidFill>
                      <a:srgbClr val="F5F5F5"/>
                    </a:solidFill>
                  </a:tcPr>
                </a:tc>
                <a:tc>
                  <a:txBody>
                    <a:bodyPr/>
                    <a:lstStyle/>
                    <a:p>
                      <a:pPr algn="r" fontAlgn="ctr"/>
                      <a:r>
                        <a:rPr lang="en-US" sz="900">
                          <a:effectLst/>
                        </a:rPr>
                        <a:t>31.309426</a:t>
                      </a:r>
                    </a:p>
                  </a:txBody>
                  <a:tcPr marL="46371" marR="46371" marT="23186" marB="23186" anchor="ctr">
                    <a:lnL>
                      <a:noFill/>
                    </a:lnL>
                    <a:lnR>
                      <a:noFill/>
                    </a:lnR>
                    <a:lnT>
                      <a:noFill/>
                    </a:lnT>
                    <a:lnB>
                      <a:noFill/>
                    </a:lnB>
                    <a:solidFill>
                      <a:srgbClr val="F5F5F5"/>
                    </a:solidFill>
                  </a:tcPr>
                </a:tc>
                <a:extLst>
                  <a:ext uri="{0D108BD9-81ED-4DB2-BD59-A6C34878D82A}">
                    <a16:rowId xmlns:a16="http://schemas.microsoft.com/office/drawing/2014/main" val="1944148939"/>
                  </a:ext>
                </a:extLst>
              </a:tr>
              <a:tr h="259681">
                <a:tc>
                  <a:txBody>
                    <a:bodyPr/>
                    <a:lstStyle/>
                    <a:p>
                      <a:pPr algn="r" fontAlgn="ctr"/>
                      <a:r>
                        <a:rPr lang="en-US" sz="900" b="1">
                          <a:effectLst/>
                        </a:rPr>
                        <a:t>1</a:t>
                      </a:r>
                    </a:p>
                  </a:txBody>
                  <a:tcPr marL="46371" marR="46371" marT="23186" marB="23186" anchor="ctr">
                    <a:lnL>
                      <a:noFill/>
                    </a:lnL>
                    <a:lnR>
                      <a:noFill/>
                    </a:lnR>
                    <a:lnT>
                      <a:noFill/>
                    </a:lnT>
                    <a:lnB>
                      <a:noFill/>
                    </a:lnB>
                  </a:tcPr>
                </a:tc>
                <a:tc>
                  <a:txBody>
                    <a:bodyPr/>
                    <a:lstStyle/>
                    <a:p>
                      <a:pPr algn="r" fontAlgn="ctr"/>
                      <a:r>
                        <a:rPr lang="en-US" sz="900">
                          <a:effectLst/>
                        </a:rPr>
                        <a:t>4.829545</a:t>
                      </a:r>
                    </a:p>
                  </a:txBody>
                  <a:tcPr marL="46371" marR="46371" marT="23186" marB="23186" anchor="ctr">
                    <a:lnL>
                      <a:noFill/>
                    </a:lnL>
                    <a:lnR>
                      <a:noFill/>
                    </a:lnR>
                    <a:lnT>
                      <a:noFill/>
                    </a:lnT>
                    <a:lnB>
                      <a:noFill/>
                    </a:lnB>
                  </a:tcPr>
                </a:tc>
                <a:tc>
                  <a:txBody>
                    <a:bodyPr/>
                    <a:lstStyle/>
                    <a:p>
                      <a:pPr algn="r" fontAlgn="ctr"/>
                      <a:r>
                        <a:rPr lang="en-US" sz="900">
                          <a:effectLst/>
                        </a:rPr>
                        <a:t>142.488636</a:t>
                      </a:r>
                    </a:p>
                  </a:txBody>
                  <a:tcPr marL="46371" marR="46371" marT="23186" marB="23186" anchor="ctr">
                    <a:lnL>
                      <a:noFill/>
                    </a:lnL>
                    <a:lnR>
                      <a:noFill/>
                    </a:lnR>
                    <a:lnT>
                      <a:noFill/>
                    </a:lnT>
                    <a:lnB>
                      <a:noFill/>
                    </a:lnB>
                  </a:tcPr>
                </a:tc>
                <a:tc>
                  <a:txBody>
                    <a:bodyPr/>
                    <a:lstStyle/>
                    <a:p>
                      <a:pPr algn="r" fontAlgn="ctr"/>
                      <a:r>
                        <a:rPr lang="en-US" sz="900">
                          <a:effectLst/>
                        </a:rPr>
                        <a:t>35.371970</a:t>
                      </a:r>
                    </a:p>
                  </a:txBody>
                  <a:tcPr marL="46371" marR="46371" marT="23186" marB="23186" anchor="ctr">
                    <a:lnL>
                      <a:noFill/>
                    </a:lnL>
                    <a:lnR>
                      <a:noFill/>
                    </a:lnR>
                    <a:lnT>
                      <a:noFill/>
                    </a:lnT>
                    <a:lnB>
                      <a:noFill/>
                    </a:lnB>
                  </a:tcPr>
                </a:tc>
                <a:tc>
                  <a:txBody>
                    <a:bodyPr/>
                    <a:lstStyle/>
                    <a:p>
                      <a:pPr algn="r" fontAlgn="ctr"/>
                      <a:r>
                        <a:rPr lang="en-US" sz="900">
                          <a:effectLst/>
                        </a:rPr>
                        <a:t>0.552909</a:t>
                      </a:r>
                    </a:p>
                  </a:txBody>
                  <a:tcPr marL="46371" marR="46371" marT="23186" marB="23186" anchor="ctr">
                    <a:lnL>
                      <a:noFill/>
                    </a:lnL>
                    <a:lnR>
                      <a:noFill/>
                    </a:lnR>
                    <a:lnT>
                      <a:noFill/>
                    </a:lnT>
                    <a:lnB>
                      <a:noFill/>
                    </a:lnB>
                  </a:tcPr>
                </a:tc>
                <a:tc>
                  <a:txBody>
                    <a:bodyPr/>
                    <a:lstStyle/>
                    <a:p>
                      <a:pPr algn="r" fontAlgn="ctr"/>
                      <a:r>
                        <a:rPr lang="en-US" sz="900" dirty="0">
                          <a:effectLst/>
                        </a:rPr>
                        <a:t>37.015152</a:t>
                      </a:r>
                    </a:p>
                  </a:txBody>
                  <a:tcPr marL="46371" marR="46371" marT="23186" marB="23186" anchor="ctr">
                    <a:lnL>
                      <a:noFill/>
                    </a:lnL>
                    <a:lnR>
                      <a:noFill/>
                    </a:lnR>
                    <a:lnT>
                      <a:noFill/>
                    </a:lnT>
                    <a:lnB>
                      <a:noFill/>
                    </a:lnB>
                  </a:tcPr>
                </a:tc>
                <a:extLst>
                  <a:ext uri="{0D108BD9-81ED-4DB2-BD59-A6C34878D82A}">
                    <a16:rowId xmlns:a16="http://schemas.microsoft.com/office/drawing/2014/main" val="775578842"/>
                  </a:ext>
                </a:extLst>
              </a:tr>
            </a:tbl>
          </a:graphicData>
        </a:graphic>
      </p:graphicFrame>
      <p:sp>
        <p:nvSpPr>
          <p:cNvPr id="4" name="Content Placeholder 3">
            <a:extLst>
              <a:ext uri="{FF2B5EF4-FFF2-40B4-BE49-F238E27FC236}">
                <a16:creationId xmlns:a16="http://schemas.microsoft.com/office/drawing/2014/main" id="{04182ED9-522F-46D3-9C51-B8FA79DAE2CC}"/>
              </a:ext>
            </a:extLst>
          </p:cNvPr>
          <p:cNvSpPr>
            <a:spLocks noGrp="1"/>
          </p:cNvSpPr>
          <p:nvPr>
            <p:ph sz="half" idx="2"/>
          </p:nvPr>
        </p:nvSpPr>
        <p:spPr/>
        <p:txBody>
          <a:bodyPr/>
          <a:lstStyle/>
          <a:p>
            <a:r>
              <a:rPr lang="en-US" dirty="0"/>
              <a:t>diabetic outcome tend to be older, have more pregnancies, have a higher glucose, BMI and Diabetes history in family</a:t>
            </a:r>
          </a:p>
        </p:txBody>
      </p:sp>
    </p:spTree>
    <p:extLst>
      <p:ext uri="{BB962C8B-B14F-4D97-AF65-F5344CB8AC3E}">
        <p14:creationId xmlns:p14="http://schemas.microsoft.com/office/powerpoint/2010/main" val="287099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27FE-8D13-47EB-BC76-7F306E15AA76}"/>
              </a:ext>
            </a:extLst>
          </p:cNvPr>
          <p:cNvSpPr>
            <a:spLocks noGrp="1"/>
          </p:cNvSpPr>
          <p:nvPr>
            <p:ph type="title"/>
          </p:nvPr>
        </p:nvSpPr>
        <p:spPr/>
        <p:txBody>
          <a:bodyPr/>
          <a:lstStyle/>
          <a:p>
            <a:r>
              <a:rPr lang="en-US" dirty="0"/>
              <a:t>Probability Mass Function for Discrete Outcomes 0,1</a:t>
            </a:r>
          </a:p>
        </p:txBody>
      </p:sp>
      <p:sp>
        <p:nvSpPr>
          <p:cNvPr id="4" name="Content Placeholder 3">
            <a:extLst>
              <a:ext uri="{FF2B5EF4-FFF2-40B4-BE49-F238E27FC236}">
                <a16:creationId xmlns:a16="http://schemas.microsoft.com/office/drawing/2014/main" id="{993A500F-B066-47D1-A052-E4F09965EDFA}"/>
              </a:ext>
            </a:extLst>
          </p:cNvPr>
          <p:cNvSpPr>
            <a:spLocks noGrp="1"/>
          </p:cNvSpPr>
          <p:nvPr>
            <p:ph sz="half" idx="2"/>
          </p:nvPr>
        </p:nvSpPr>
        <p:spPr/>
        <p:txBody>
          <a:bodyPr/>
          <a:lstStyle/>
          <a:p>
            <a:r>
              <a:rPr lang="en-US" b="0" i="0" dirty="0">
                <a:solidFill>
                  <a:srgbClr val="000000"/>
                </a:solidFill>
                <a:effectLst/>
                <a:latin typeface="Open Sans"/>
              </a:rPr>
              <a:t>comparing two scenarios in data using a PMF (One variable in each graph but two scenarios – orange step line=diabetic, blue step line= non-diabetic:</a:t>
            </a:r>
            <a:endParaRPr lang="en-US" b="0" i="0" dirty="0">
              <a:solidFill>
                <a:srgbClr val="333333"/>
              </a:solidFill>
              <a:effectLst/>
              <a:latin typeface="Open Sans"/>
            </a:endParaRPr>
          </a:p>
          <a:p>
            <a:r>
              <a:rPr lang="en-US" b="0" i="0" dirty="0">
                <a:solidFill>
                  <a:srgbClr val="333333"/>
                </a:solidFill>
                <a:effectLst/>
                <a:latin typeface="Open Sans"/>
              </a:rPr>
              <a:t>diabetic group </a:t>
            </a:r>
            <a:r>
              <a:rPr lang="en-US" dirty="0">
                <a:solidFill>
                  <a:srgbClr val="333333"/>
                </a:solidFill>
                <a:latin typeface="Open Sans"/>
              </a:rPr>
              <a:t>probability tend to have </a:t>
            </a:r>
            <a:r>
              <a:rPr lang="en-US" b="0" i="0" dirty="0">
                <a:solidFill>
                  <a:srgbClr val="333333"/>
                </a:solidFill>
                <a:effectLst/>
                <a:latin typeface="Open Sans"/>
              </a:rPr>
              <a:t>higher glucose than non-diabetic.</a:t>
            </a:r>
            <a:endParaRPr lang="en-US" dirty="0">
              <a:solidFill>
                <a:srgbClr val="333333"/>
              </a:solidFill>
              <a:latin typeface="Open Sans"/>
            </a:endParaRPr>
          </a:p>
          <a:p>
            <a:r>
              <a:rPr lang="en-US" b="0" i="0" dirty="0">
                <a:solidFill>
                  <a:srgbClr val="333333"/>
                </a:solidFill>
                <a:effectLst/>
                <a:latin typeface="Open Sans"/>
              </a:rPr>
              <a:t>diabetic group </a:t>
            </a:r>
            <a:r>
              <a:rPr lang="en-US" dirty="0">
                <a:solidFill>
                  <a:srgbClr val="333333"/>
                </a:solidFill>
                <a:latin typeface="Open Sans"/>
              </a:rPr>
              <a:t>probability tend to have </a:t>
            </a:r>
            <a:r>
              <a:rPr lang="en-US" b="0" i="0" dirty="0">
                <a:solidFill>
                  <a:srgbClr val="333333"/>
                </a:solidFill>
                <a:effectLst/>
                <a:latin typeface="Open Sans"/>
              </a:rPr>
              <a:t>higher BMI than non-diabetic.</a:t>
            </a:r>
            <a:endParaRPr lang="en-US" dirty="0"/>
          </a:p>
        </p:txBody>
      </p:sp>
      <p:pic>
        <p:nvPicPr>
          <p:cNvPr id="5122" name="Picture 2">
            <a:extLst>
              <a:ext uri="{FF2B5EF4-FFF2-40B4-BE49-F238E27FC236}">
                <a16:creationId xmlns:a16="http://schemas.microsoft.com/office/drawing/2014/main" id="{049B1282-0318-4497-9515-2B35EFA634F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40136" y="1843756"/>
            <a:ext cx="2411547" cy="159149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161CB12-9822-4B7D-BFF1-E9CD0FF6F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863" y="1592109"/>
            <a:ext cx="3238137" cy="209479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22A9C18-9594-496A-A726-F6DC19309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0768" y="3588324"/>
            <a:ext cx="37338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295280"/>
      </p:ext>
    </p:extLst>
  </p:cSld>
  <p:clrMapOvr>
    <a:masterClrMapping/>
  </p:clrMapOvr>
</p:sld>
</file>

<file path=ppt/theme/theme1.xml><?xml version="1.0" encoding="utf-8"?>
<a:theme xmlns:a="http://schemas.openxmlformats.org/drawingml/2006/main" name="GradientRise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391</TotalTime>
  <Words>835</Words>
  <Application>Microsoft Office PowerPoint</Application>
  <PresentationFormat>Widescreen</PresentationFormat>
  <Paragraphs>197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Avenir Next LT Pro Light</vt:lpstr>
      <vt:lpstr>Lora</vt:lpstr>
      <vt:lpstr>Open Sans</vt:lpstr>
      <vt:lpstr>GradientRiseVTI</vt:lpstr>
      <vt:lpstr>DSC 530  10.4 Assignment: Term Project – Predicting Diabetes</vt:lpstr>
      <vt:lpstr>Statistical Question/Hypothesis</vt:lpstr>
      <vt:lpstr>Variables</vt:lpstr>
      <vt:lpstr>Histogram of Variables</vt:lpstr>
      <vt:lpstr>Descriptive Characteristics about Variables</vt:lpstr>
      <vt:lpstr>Descriptive Characteristics about Variables part 2</vt:lpstr>
      <vt:lpstr>Outliers</vt:lpstr>
      <vt:lpstr>Descriptive Characteristics about Variables Part 3</vt:lpstr>
      <vt:lpstr>Probability Mass Function for Discrete Outcomes 0,1</vt:lpstr>
      <vt:lpstr>CDF</vt:lpstr>
      <vt:lpstr>Plot analytical distribution of variables. The highest correlated variables to outcome Glucose and BMI distributions are approximately Gaussians or normal so we can apply model </vt:lpstr>
      <vt:lpstr>Scatterplot comparing Variables</vt:lpstr>
      <vt:lpstr>Correlation Analysis between variables</vt:lpstr>
      <vt:lpstr>Non-Linear Relationships</vt:lpstr>
      <vt:lpstr>Hypothesis Testing</vt:lpstr>
      <vt:lpstr>Logistic Regression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hanhkimtran@gmail.com</dc:creator>
  <cp:lastModifiedBy>hanhkimtran@gmail.com</cp:lastModifiedBy>
  <cp:revision>11</cp:revision>
  <dcterms:created xsi:type="dcterms:W3CDTF">2020-08-05T00:53:01Z</dcterms:created>
  <dcterms:modified xsi:type="dcterms:W3CDTF">2020-08-05T21:31:09Z</dcterms:modified>
</cp:coreProperties>
</file>