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61" r:id="rId5"/>
    <p:sldId id="262" r:id="rId6"/>
    <p:sldId id="263" r:id="rId7"/>
    <p:sldId id="264" r:id="rId8"/>
    <p:sldId id="267" r:id="rId9"/>
    <p:sldId id="266" r:id="rId10"/>
    <p:sldId id="281" r:id="rId11"/>
    <p:sldId id="268" r:id="rId12"/>
    <p:sldId id="269" r:id="rId13"/>
    <p:sldId id="278" r:id="rId14"/>
    <p:sldId id="270" r:id="rId15"/>
    <p:sldId id="271" r:id="rId16"/>
    <p:sldId id="276" r:id="rId17"/>
    <p:sldId id="274" r:id="rId18"/>
    <p:sldId id="279" r:id="rId19"/>
    <p:sldId id="273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5B86A-4B72-4935-A112-B4494C95F86F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F8144-F9F4-404B-915F-F80FC6191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1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https://vi.wikipedia.org/wiki/Kho%E1%BA%A3ng_c%C3%A1ch_Levenshtein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F8144-F9F4-404B-915F-F80FC6191D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0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65"/>
          <p:cNvGrpSpPr/>
          <p:nvPr/>
        </p:nvGrpSpPr>
        <p:grpSpPr>
          <a:xfrm>
            <a:off x="-27216" y="857250"/>
            <a:ext cx="12219216" cy="6534150"/>
            <a:chOff x="0" y="15240"/>
            <a:chExt cx="12219216" cy="6842760"/>
          </a:xfrm>
        </p:grpSpPr>
        <p:pic>
          <p:nvPicPr>
            <p:cNvPr id="19" name="Google Shape;19;p6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15240"/>
              <a:ext cx="12219216" cy="6842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20;p65"/>
            <p:cNvSpPr/>
            <p:nvPr/>
          </p:nvSpPr>
          <p:spPr>
            <a:xfrm>
              <a:off x="4626591" y="2756848"/>
              <a:ext cx="3984009" cy="672152"/>
            </a:xfrm>
            <a:prstGeom prst="rect">
              <a:avLst/>
            </a:prstGeom>
            <a:solidFill>
              <a:srgbClr val="1E417A"/>
            </a:solidFill>
            <a:ln w="12700" cap="flat" cmpd="sng">
              <a:solidFill>
                <a:srgbClr val="1E417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6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7559" y="-85417"/>
            <a:ext cx="3007042" cy="1045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350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" name="Google Shape;102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37559" y="-85417"/>
            <a:ext cx="3007042" cy="1045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046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6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6299359" cy="1238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6"/>
          <p:cNvSpPr txBox="1">
            <a:spLocks noGrp="1"/>
          </p:cNvSpPr>
          <p:nvPr>
            <p:ph type="body" idx="1"/>
          </p:nvPr>
        </p:nvSpPr>
        <p:spPr>
          <a:xfrm>
            <a:off x="838200" y="1620981"/>
            <a:ext cx="10515600" cy="455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66"/>
          <p:cNvCxnSpPr/>
          <p:nvPr/>
        </p:nvCxnSpPr>
        <p:spPr>
          <a:xfrm>
            <a:off x="838200" y="1246317"/>
            <a:ext cx="10515600" cy="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37559" y="-85417"/>
            <a:ext cx="3007042" cy="1045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867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697" y="0"/>
            <a:ext cx="1225339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7015613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" name="Google Shape;47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91750" y="195391"/>
            <a:ext cx="1847850" cy="574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37559" y="-85417"/>
            <a:ext cx="3007042" cy="1045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58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37559" y="-85417"/>
            <a:ext cx="3007042" cy="1045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508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37559" y="-85417"/>
            <a:ext cx="3007042" cy="1045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606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7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7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7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37559" y="-85417"/>
            <a:ext cx="3007042" cy="1045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587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6" name="Google Shape;76;p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Google Shape;80;p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37559" y="-85417"/>
            <a:ext cx="3007042" cy="1045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921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7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37559" y="-85417"/>
            <a:ext cx="3007042" cy="1045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651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37559" y="-85417"/>
            <a:ext cx="3007042" cy="1045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808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6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191750" y="195391"/>
            <a:ext cx="1847850" cy="574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6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37559" y="-85417"/>
            <a:ext cx="3007042" cy="1045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64390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>
            <a:spLocks noGrp="1"/>
          </p:cNvSpPr>
          <p:nvPr>
            <p:ph type="ctrTitle"/>
          </p:nvPr>
        </p:nvSpPr>
        <p:spPr>
          <a:xfrm>
            <a:off x="389299" y="1122363"/>
            <a:ext cx="11108601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b="1" dirty="0" err="1"/>
              <a:t>Nhận</a:t>
            </a:r>
            <a:r>
              <a:rPr lang="en-US" b="1" dirty="0"/>
              <a:t> </a:t>
            </a:r>
            <a:r>
              <a:rPr lang="en-US" b="1" dirty="0" err="1"/>
              <a:t>dạng</a:t>
            </a:r>
            <a:r>
              <a:rPr lang="en-US" b="1" dirty="0"/>
              <a:t> </a:t>
            </a:r>
            <a:r>
              <a:rPr lang="en-US" b="1" dirty="0" err="1"/>
              <a:t>ký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r>
              <a:rPr lang="en-US" b="1" dirty="0"/>
              <a:t> </a:t>
            </a:r>
            <a:r>
              <a:rPr lang="en-US" b="1" dirty="0" err="1"/>
              <a:t>quang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>
            <a:spLocks noGrp="1"/>
          </p:cNvSpPr>
          <p:nvPr>
            <p:ph type="subTitle" idx="1"/>
          </p:nvPr>
        </p:nvSpPr>
        <p:spPr>
          <a:xfrm>
            <a:off x="1748589" y="3747941"/>
            <a:ext cx="9144000" cy="92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3600" dirty="0" err="1"/>
              <a:t>Ứng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</a:t>
            </a:r>
            <a:r>
              <a:rPr lang="en-US" sz="3600" dirty="0" err="1"/>
              <a:t>đọc</a:t>
            </a:r>
            <a:r>
              <a:rPr lang="en-US" sz="3600" dirty="0"/>
              <a:t> </a:t>
            </a:r>
            <a:r>
              <a:rPr lang="en-US" sz="3600" dirty="0" err="1"/>
              <a:t>biển</a:t>
            </a:r>
            <a:r>
              <a:rPr lang="en-US" sz="3600" dirty="0"/>
              <a:t> </a:t>
            </a:r>
            <a:r>
              <a:rPr lang="en-US" sz="3600" dirty="0" err="1"/>
              <a:t>số</a:t>
            </a:r>
            <a:r>
              <a:rPr lang="en-US" sz="3600" dirty="0"/>
              <a:t> </a:t>
            </a:r>
            <a:r>
              <a:rPr lang="en-US" sz="3600" dirty="0" err="1"/>
              <a:t>xe</a:t>
            </a:r>
            <a:r>
              <a:rPr lang="en-US" sz="3600" dirty="0"/>
              <a:t> </a:t>
            </a:r>
            <a:r>
              <a:rPr lang="en-US" sz="3600" dirty="0" err="1"/>
              <a:t>Việt</a:t>
            </a:r>
            <a:r>
              <a:rPr lang="en-US" sz="3600" dirty="0"/>
              <a:t> Nam</a:t>
            </a:r>
            <a:endParaRPr sz="3600" dirty="0"/>
          </a:p>
        </p:txBody>
      </p:sp>
      <p:sp>
        <p:nvSpPr>
          <p:cNvPr id="110" name="Google Shape;110;p1"/>
          <p:cNvSpPr txBox="1"/>
          <p:nvPr/>
        </p:nvSpPr>
        <p:spPr>
          <a:xfrm>
            <a:off x="8239125" y="4907756"/>
            <a:ext cx="476450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Hoàng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Công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Đức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Trần Tiến Hiệp</a:t>
            </a:r>
          </a:p>
          <a:p>
            <a:r>
              <a:rPr lang="en-US" sz="1600" dirty="0">
                <a:solidFill>
                  <a:schemeClr val="bg1"/>
                </a:solidFill>
              </a:rPr>
              <a:t>Đỗ Minh </a:t>
            </a:r>
            <a:r>
              <a:rPr lang="en-US" sz="1600" dirty="0" err="1">
                <a:solidFill>
                  <a:schemeClr val="bg1"/>
                </a:solidFill>
              </a:rPr>
              <a:t>Hiếu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Nguyễn Thị Minh Thu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1D8E-0F32-42A0-A8B3-9AB70391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921B5-9DD3-46D8-AB43-FA782B330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viền</a:t>
            </a:r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D75C-84FE-4622-87A4-4D863A8EC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38C015-C849-44A1-93DA-64CBDA0F5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2169477"/>
            <a:ext cx="4480591" cy="364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69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1D8E-0F32-42A0-A8B3-9AB70391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921B5-9DD3-46D8-AB43-FA782B330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D75C-84FE-4622-87A4-4D863A8EC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BB67D-1BEA-4DFD-A70E-DA69E2DF5C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640" y="2260036"/>
            <a:ext cx="4919345" cy="3277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981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1D8E-0F32-42A0-A8B3-9AB70391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921B5-9DD3-46D8-AB43-FA782B330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SVM</a:t>
            </a:r>
          </a:p>
          <a:p>
            <a:pPr marL="50800" indent="0">
              <a:buNone/>
            </a:pPr>
            <a:r>
              <a:rPr lang="en-US" i="1" dirty="0" err="1"/>
              <a:t>Dùng</a:t>
            </a:r>
            <a:r>
              <a:rPr lang="en-US" i="1" dirty="0"/>
              <a:t> SIFT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/>
              <a:t>Train accuracy: 87.77</a:t>
            </a:r>
          </a:p>
          <a:p>
            <a:pPr>
              <a:buFontTx/>
              <a:buChar char="-"/>
            </a:pPr>
            <a:r>
              <a:rPr lang="en-US" dirty="0"/>
              <a:t>Test accuracy: 76.28</a:t>
            </a:r>
          </a:p>
          <a:p>
            <a:pPr>
              <a:buFontTx/>
              <a:buChar char="-"/>
            </a:pPr>
            <a:endParaRPr lang="en-US" dirty="0"/>
          </a:p>
          <a:p>
            <a:pPr marL="50800" indent="0">
              <a:buNone/>
            </a:pPr>
            <a:r>
              <a:rPr lang="en-US" i="1" dirty="0" err="1"/>
              <a:t>Không</a:t>
            </a:r>
            <a:r>
              <a:rPr lang="en-US" i="1" dirty="0"/>
              <a:t> </a:t>
            </a:r>
            <a:r>
              <a:rPr lang="en-US" i="1" dirty="0" err="1"/>
              <a:t>dùng</a:t>
            </a:r>
            <a:r>
              <a:rPr lang="en-US" i="1" dirty="0"/>
              <a:t> SIFT</a:t>
            </a:r>
          </a:p>
          <a:p>
            <a:pPr>
              <a:buFontTx/>
              <a:buChar char="-"/>
            </a:pPr>
            <a:r>
              <a:rPr lang="en-US" dirty="0"/>
              <a:t>Train accuracy: 1.0</a:t>
            </a:r>
          </a:p>
          <a:p>
            <a:pPr>
              <a:buFontTx/>
              <a:buChar char="-"/>
            </a:pPr>
            <a:r>
              <a:rPr lang="en-US" dirty="0"/>
              <a:t>Test accuracy: 96.8</a:t>
            </a:r>
          </a:p>
          <a:p>
            <a:pPr marL="50800" indent="0">
              <a:buNone/>
            </a:pPr>
            <a:endParaRPr lang="en-US" i="1" dirty="0"/>
          </a:p>
          <a:p>
            <a:pPr marL="50800" indent="0">
              <a:buNone/>
            </a:pPr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D75C-84FE-4622-87A4-4D863A8EC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0BC3A-DA66-4234-8630-A495BF05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0" y="2641600"/>
            <a:ext cx="4178655" cy="28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03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1D8E-0F32-42A0-A8B3-9AB70391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921B5-9DD3-46D8-AB43-FA782B330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875" y="1752671"/>
            <a:ext cx="10515600" cy="4555981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CNN</a:t>
            </a:r>
          </a:p>
          <a:p>
            <a:pPr marL="5080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Train accuracy: 98.956</a:t>
            </a:r>
          </a:p>
          <a:p>
            <a:pPr>
              <a:buFontTx/>
              <a:buChar char="-"/>
            </a:pPr>
            <a:r>
              <a:rPr lang="en-US" dirty="0"/>
              <a:t>Test accuracy: 98.483</a:t>
            </a:r>
          </a:p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D75C-84FE-4622-87A4-4D863A8EC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8F669D-5E69-4049-9C36-31F078821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6" y="3315761"/>
            <a:ext cx="5657850" cy="185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27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1D8E-0F32-42A0-A8B3-9AB70391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Kết quả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921B5-9DD3-46D8-AB43-FA782B330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20981"/>
            <a:ext cx="6299359" cy="4555981"/>
          </a:xfrm>
        </p:spPr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thật</a:t>
            </a:r>
            <a:endParaRPr lang="en-US" dirty="0"/>
          </a:p>
          <a:p>
            <a:pPr lvl="1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Levenshtein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lvl="1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lêch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CNN: 257/110</a:t>
            </a:r>
          </a:p>
          <a:p>
            <a:pPr lvl="1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lêch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SVM: 259/110</a:t>
            </a:r>
          </a:p>
          <a:p>
            <a:pPr marL="5334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D75C-84FE-4622-87A4-4D863A8EC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0105D-679F-411F-B038-DE188DFED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15" y="2713108"/>
            <a:ext cx="403528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50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1D8E-0F32-42A0-A8B3-9AB70391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921B5-9DD3-46D8-AB43-FA782B330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D75C-84FE-4622-87A4-4D863A8EC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25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1D8E-0F32-42A0-A8B3-9AB70391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921B5-9DD3-46D8-AB43-FA782B330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lvl="1" indent="0">
              <a:buNone/>
            </a:pPr>
            <a:r>
              <a:rPr lang="vi-VN" dirty="0"/>
              <a:t>Hoạt động kém khi </a:t>
            </a:r>
          </a:p>
          <a:p>
            <a:pPr lvl="2"/>
            <a:r>
              <a:rPr lang="vi-VN" dirty="0"/>
              <a:t>Ảnh mờ</a:t>
            </a:r>
          </a:p>
          <a:p>
            <a:pPr lvl="2"/>
            <a:r>
              <a:rPr lang="vi-VN" dirty="0"/>
              <a:t>Ánh sáng kém (quá tối hoặc bị lóa)</a:t>
            </a:r>
          </a:p>
          <a:p>
            <a:pPr lvl="2"/>
            <a:r>
              <a:rPr lang="vi-VN" dirty="0"/>
              <a:t>Độ sáng các vùng ảnh quá chênh lệch (vd: bị đổ bóng)</a:t>
            </a:r>
          </a:p>
          <a:p>
            <a:pPr lvl="2"/>
            <a:r>
              <a:rPr lang="vi-VN" dirty="0"/>
              <a:t>Ảnh bị nghiêng</a:t>
            </a:r>
            <a:endParaRPr lang="en-US" dirty="0"/>
          </a:p>
          <a:p>
            <a:pPr lvl="2"/>
            <a:r>
              <a:rPr lang="vi-VN" dirty="0"/>
              <a:t>Ký tự trên biển số bị mờ do biển quá cũ</a:t>
            </a:r>
          </a:p>
          <a:p>
            <a:pPr lvl="2"/>
            <a:endParaRPr lang="vi-VN" dirty="0"/>
          </a:p>
          <a:p>
            <a:pPr lvl="1"/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D75C-84FE-4622-87A4-4D863A8EC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81A3-8026-4EDB-B923-FFE3F4C4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320" y="2809702"/>
            <a:ext cx="6299359" cy="123859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A7A21-9F10-4228-A2A6-50C62E2B7C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9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6299359" cy="1238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 err="1"/>
              <a:t>Nội</a:t>
            </a:r>
            <a:r>
              <a:rPr lang="en-US" dirty="0"/>
              <a:t> dung</a:t>
            </a:r>
            <a:endParaRPr dirty="0"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838200" y="1620981"/>
            <a:ext cx="10515600" cy="455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vi-VN" dirty="0"/>
              <a:t>Giới thiệu đề tài</a:t>
            </a:r>
            <a:endParaRPr lang="en-US" dirty="0"/>
          </a:p>
          <a:p>
            <a:r>
              <a:rPr lang="vi-VN" dirty="0"/>
              <a:t>Ý tưởng thực hiện</a:t>
            </a:r>
            <a:endParaRPr lang="en-US" dirty="0"/>
          </a:p>
          <a:p>
            <a:r>
              <a:rPr lang="vi-VN" dirty="0"/>
              <a:t>Dữ liệu</a:t>
            </a:r>
          </a:p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vi-VN" dirty="0"/>
          </a:p>
          <a:p>
            <a:r>
              <a:rPr lang="vi-VN" dirty="0"/>
              <a:t>Phân loại kí tự</a:t>
            </a:r>
          </a:p>
          <a:p>
            <a:r>
              <a:rPr lang="vi-VN" dirty="0"/>
              <a:t>Kết quả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E74A-C310-4951-A440-08C7AA97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Giới thiệu đề tài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8C0B8-B3C1-47EB-B9DC-3DB457744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11456"/>
            <a:ext cx="10515600" cy="455598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biển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xe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–"/>
            </a:pP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: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biển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xe</a:t>
            </a:r>
            <a:endParaRPr lang="en-US" dirty="0"/>
          </a:p>
          <a:p>
            <a:pPr lvl="1">
              <a:buFont typeface="Arial" panose="020B0604020202020204" pitchFamily="34" charset="0"/>
              <a:buChar char="–"/>
            </a:pPr>
            <a:r>
              <a:rPr lang="en-US" dirty="0" err="1"/>
              <a:t>Đầu</a:t>
            </a:r>
            <a:r>
              <a:rPr lang="en-US" dirty="0"/>
              <a:t> ra: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biển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marL="342900" indent="-342900"/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: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giám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/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endParaRPr lang="en-US" sz="2400" dirty="0"/>
          </a:p>
          <a:p>
            <a:pPr marL="342900" indent="-342900"/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: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dirty="0" err="1"/>
              <a:t>Trông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xe</a:t>
            </a:r>
            <a:endParaRPr lang="en-US" dirty="0"/>
          </a:p>
          <a:p>
            <a:pPr lvl="1">
              <a:buFont typeface="Arial" panose="020B0604020202020204" pitchFamily="34" charset="0"/>
              <a:buChar char="–"/>
            </a:pPr>
            <a:r>
              <a:rPr lang="en-US" dirty="0"/>
              <a:t>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vi-VN" dirty="0"/>
              <a:t>trật tự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vi-VN" dirty="0"/>
              <a:t>G</a:t>
            </a:r>
            <a:r>
              <a:rPr lang="en-US" dirty="0" err="1"/>
              <a:t>iao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lang="en-US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C205F-C619-42D7-B8BE-5791405C8A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cach-dich-bien-so-xe-xau-dep-tai-viet-nam">
            <a:extLst>
              <a:ext uri="{FF2B5EF4-FFF2-40B4-BE49-F238E27FC236}">
                <a16:creationId xmlns:a16="http://schemas.microsoft.com/office/drawing/2014/main" id="{8E25A50F-13D4-45B6-B422-DAF75D515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033778"/>
            <a:ext cx="1981200" cy="154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0D35C0-37F4-4455-9630-AAA97CCE3045}"/>
              </a:ext>
            </a:extLst>
          </p:cNvPr>
          <p:cNvSpPr/>
          <p:nvPr/>
        </p:nvSpPr>
        <p:spPr>
          <a:xfrm>
            <a:off x="8458200" y="4737168"/>
            <a:ext cx="1981200" cy="605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59S1 - 81819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42D255-07F2-4335-8582-78F4C3F43511}"/>
              </a:ext>
            </a:extLst>
          </p:cNvPr>
          <p:cNvCxnSpPr>
            <a:cxnSpLocks/>
            <a:stCxn id="1026" idx="2"/>
            <a:endCxn id="8" idx="0"/>
          </p:cNvCxnSpPr>
          <p:nvPr/>
        </p:nvCxnSpPr>
        <p:spPr>
          <a:xfrm>
            <a:off x="9448800" y="3576637"/>
            <a:ext cx="0" cy="1160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502449-AB20-4901-943A-D36344B71A83}"/>
              </a:ext>
            </a:extLst>
          </p:cNvPr>
          <p:cNvSpPr txBox="1"/>
          <p:nvPr/>
        </p:nvSpPr>
        <p:spPr>
          <a:xfrm>
            <a:off x="10795161" y="2435875"/>
            <a:ext cx="139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8A7E77-ECFD-486A-8682-F35724EBCBCA}"/>
              </a:ext>
            </a:extLst>
          </p:cNvPr>
          <p:cNvSpPr txBox="1"/>
          <p:nvPr/>
        </p:nvSpPr>
        <p:spPr>
          <a:xfrm>
            <a:off x="10860168" y="4855016"/>
            <a:ext cx="98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Đầu</a:t>
            </a:r>
            <a:r>
              <a:rPr lang="en-US" dirty="0"/>
              <a:t> ra</a:t>
            </a:r>
          </a:p>
        </p:txBody>
      </p:sp>
    </p:spTree>
    <p:extLst>
      <p:ext uri="{BB962C8B-B14F-4D97-AF65-F5344CB8AC3E}">
        <p14:creationId xmlns:p14="http://schemas.microsoft.com/office/powerpoint/2010/main" val="18054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1D8E-0F32-42A0-A8B3-9AB70391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921B5-9DD3-46D8-AB43-FA782B330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vi-VN" sz="2400" dirty="0"/>
              <a:t> và kí tự biển số xe</a:t>
            </a:r>
            <a:endParaRPr lang="en-US" sz="2400" dirty="0"/>
          </a:p>
          <a:p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phù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endParaRPr lang="en-US" sz="2400" dirty="0"/>
          </a:p>
          <a:p>
            <a:r>
              <a:rPr lang="vi-VN" sz="2400" dirty="0"/>
              <a:t>Phân tích các phương pháp học máy khác nhau</a:t>
            </a:r>
          </a:p>
          <a:p>
            <a:r>
              <a:rPr lang="vi-VN" sz="2400" dirty="0"/>
              <a:t>Chọn phương án phù hợp với ứng dụng ANPR</a:t>
            </a:r>
          </a:p>
          <a:p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ANPR </a:t>
            </a:r>
            <a:r>
              <a:rPr lang="vi-VN" sz="2400" dirty="0"/>
              <a:t>hiệu quả, đáng tin cậy</a:t>
            </a:r>
          </a:p>
          <a:p>
            <a:pPr marL="50800" indent="0">
              <a:buNone/>
            </a:pPr>
            <a:endParaRPr lang="vi-V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D75C-84FE-4622-87A4-4D863A8EC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1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1D8E-0F32-42A0-A8B3-9AB70391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Ý tưởng thực hiện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921B5-9DD3-46D8-AB43-FA782B330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20981"/>
            <a:ext cx="7143750" cy="4555981"/>
          </a:xfrm>
        </p:spPr>
        <p:txBody>
          <a:bodyPr/>
          <a:lstStyle/>
          <a:p>
            <a:pPr algn="just"/>
            <a:r>
              <a:rPr lang="vi-VN" dirty="0"/>
              <a:t>Phát hiện vùng chứa kí tự trong ảnh.</a:t>
            </a:r>
          </a:p>
          <a:p>
            <a:pPr algn="just"/>
            <a:r>
              <a:rPr lang="vi-VN" dirty="0"/>
              <a:t>Nhận dạng kí tự bằng phương pháp CNN và SVM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D75C-84FE-4622-87A4-4D863A8EC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61557-3CCC-4C7A-9CE3-419AAD9D59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762125"/>
            <a:ext cx="39052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6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1D8E-0F32-42A0-A8B3-9AB70391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Dữ liệu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921B5-9DD3-46D8-AB43-FA782B330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sz="2400" dirty="0"/>
              <a:t>Giới hạn hình ảnh chỉ có một biển số xe đã được crop</a:t>
            </a:r>
            <a:endParaRPr lang="en-US" sz="2400" dirty="0"/>
          </a:p>
          <a:p>
            <a:r>
              <a:rPr lang="vi-VN" sz="2400" dirty="0"/>
              <a:t>Bộ ảnh có sẵn trên internet và tự chụp thực tế</a:t>
            </a:r>
          </a:p>
          <a:p>
            <a:r>
              <a:rPr lang="vi-VN" sz="2400" dirty="0"/>
              <a:t>1855 ảnh biển số xe được gán nhãn</a:t>
            </a:r>
          </a:p>
          <a:p>
            <a:r>
              <a:rPr lang="vi-VN" sz="2400" dirty="0"/>
              <a:t>11160 ảnh của 10 kí tự số</a:t>
            </a:r>
          </a:p>
          <a:p>
            <a:r>
              <a:rPr lang="vi-VN" sz="2400" dirty="0"/>
              <a:t>1852 ảnh của 21 kí tự chữ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D75C-84FE-4622-87A4-4D863A8EC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6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1D8E-0F32-42A0-A8B3-9AB70391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Dữ liệu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921B5-9DD3-46D8-AB43-FA782B330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20981"/>
            <a:ext cx="4851400" cy="455598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nhiễu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random_noise</a:t>
            </a:r>
            <a:r>
              <a:rPr lang="en-US" sz="2400" dirty="0"/>
              <a:t> (</a:t>
            </a:r>
            <a:r>
              <a:rPr lang="en-US" sz="2400" dirty="0" err="1"/>
              <a:t>skimage</a:t>
            </a:r>
            <a:r>
              <a:rPr lang="en-US" sz="2400" dirty="0"/>
              <a:t>) </a:t>
            </a:r>
            <a:r>
              <a:rPr lang="en-US" sz="2400" dirty="0" err="1"/>
              <a:t>và</a:t>
            </a:r>
            <a:r>
              <a:rPr lang="en-US" sz="2400" dirty="0"/>
              <a:t> dilate, erode (OpenCV) </a:t>
            </a:r>
            <a:r>
              <a:rPr lang="en-US" sz="2400" dirty="0" err="1"/>
              <a:t>lên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chữ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ra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. </a:t>
            </a:r>
          </a:p>
          <a:p>
            <a:pPr>
              <a:buFontTx/>
              <a:buChar char="-"/>
            </a:pP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anh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: 23 085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.</a:t>
            </a:r>
          </a:p>
          <a:p>
            <a:pPr marL="5080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D75C-84FE-4622-87A4-4D863A8EC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70C1D-446A-445D-AAB2-3BCDB8B7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161" y="1350377"/>
            <a:ext cx="5789479" cy="482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1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1D8E-0F32-42A0-A8B3-9AB70391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921B5-9DD3-46D8-AB43-FA782B330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đen</a:t>
            </a:r>
            <a:r>
              <a:rPr lang="en-US" dirty="0"/>
              <a:t> </a:t>
            </a:r>
            <a:r>
              <a:rPr lang="en-US" dirty="0" err="1"/>
              <a:t>trắng</a:t>
            </a:r>
            <a:r>
              <a:rPr lang="en-US" dirty="0"/>
              <a:t> (grayscale)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D75C-84FE-4622-87A4-4D863A8EC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581B8B-EA35-489C-B073-AFFF0C3C2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257" y="3009106"/>
            <a:ext cx="67913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0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1D8E-0F32-42A0-A8B3-9AB70391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921B5-9DD3-46D8-AB43-FA782B330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Phân ngưỡng</a:t>
            </a:r>
          </a:p>
          <a:p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D75C-84FE-4622-87A4-4D863A8EC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12DDA-023A-4A63-95FD-227206E63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81664"/>
            <a:ext cx="4379595" cy="373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182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A7E801FBF5544C9C99F8D24616EBE1" ma:contentTypeVersion="2" ma:contentTypeDescription="Create a new document." ma:contentTypeScope="" ma:versionID="4174e7d33e1b42bbf0cd9e9bd8824d0f">
  <xsd:schema xmlns:xsd="http://www.w3.org/2001/XMLSchema" xmlns:xs="http://www.w3.org/2001/XMLSchema" xmlns:p="http://schemas.microsoft.com/office/2006/metadata/properties" xmlns:ns2="90a08557-11ca-40de-8033-4130a64d434e" targetNamespace="http://schemas.microsoft.com/office/2006/metadata/properties" ma:root="true" ma:fieldsID="d1d4fd804c35ba238aec5089a85d589b" ns2:_="">
    <xsd:import namespace="90a08557-11ca-40de-8033-4130a64d43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a08557-11ca-40de-8033-4130a64d43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EF85C2-BF0C-43BE-92A9-823D51CCBE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a08557-11ca-40de-8033-4130a64d43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A23966-F5E9-4FF3-90CF-A912917BBF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78DA57-39D0-4F9C-9579-1ED300DA7CB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504</Words>
  <Application>Microsoft Office PowerPoint</Application>
  <PresentationFormat>Widescreen</PresentationFormat>
  <Paragraphs>100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1_Office Theme</vt:lpstr>
      <vt:lpstr>Nhận dạng ký tự quang học</vt:lpstr>
      <vt:lpstr>Nội dung</vt:lpstr>
      <vt:lpstr>Giới thiệu đề tài</vt:lpstr>
      <vt:lpstr>Mục tiêu</vt:lpstr>
      <vt:lpstr>Ý tưởng thực hiện</vt:lpstr>
      <vt:lpstr>Dữ liệu</vt:lpstr>
      <vt:lpstr>Dữ liệu</vt:lpstr>
      <vt:lpstr>Phát hiện vùng chứa ký tự</vt:lpstr>
      <vt:lpstr>Phát hiện vùng chứa ký tự</vt:lpstr>
      <vt:lpstr>Phát hiện vùng chứa ký tự</vt:lpstr>
      <vt:lpstr>Phát hiện vùng chứa ký tự</vt:lpstr>
      <vt:lpstr>Phân loại ký tự</vt:lpstr>
      <vt:lpstr>Phân loại ký tự</vt:lpstr>
      <vt:lpstr>Kết quả</vt:lpstr>
      <vt:lpstr>Demo</vt:lpstr>
      <vt:lpstr>Nhược điểm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Nhận dạng ký tự quang học và ứng dụng</dc:title>
  <dc:creator>Nguyễn Thị Minh Thu (VNCDLL-CTÐTKSAI)</dc:creator>
  <cp:lastModifiedBy>Trần Tiến Hiệp (VNCDLL-CTÐTKSAI)</cp:lastModifiedBy>
  <cp:revision>63</cp:revision>
  <dcterms:created xsi:type="dcterms:W3CDTF">2020-12-17T08:58:08Z</dcterms:created>
  <dcterms:modified xsi:type="dcterms:W3CDTF">2020-12-27T17:16:14Z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0x0101001DA7E801FBF5544C9C99F8D24616EBE1</vt:lpwstr>
  </property>
</Properties>
</file>