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21"/>
  </p:notesMasterIdLst>
  <p:sldIdLst>
    <p:sldId id="256" r:id="rId2"/>
    <p:sldId id="260" r:id="rId3"/>
    <p:sldId id="264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71" r:id="rId12"/>
    <p:sldId id="270" r:id="rId13"/>
    <p:sldId id="269" r:id="rId14"/>
    <p:sldId id="272" r:id="rId15"/>
    <p:sldId id="280" r:id="rId16"/>
    <p:sldId id="302" r:id="rId17"/>
    <p:sldId id="303" r:id="rId18"/>
    <p:sldId id="273" r:id="rId19"/>
    <p:sldId id="29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FF99"/>
    <a:srgbClr val="FF6699"/>
    <a:srgbClr val="9999FF"/>
    <a:srgbClr val="FF7C80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93506-9680-4E51-BDB7-E64DA41D75E2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3BCD1-CB41-475E-A650-981C49AE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2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17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basically, Bookworm functions like the Google N-Gram</a:t>
            </a:r>
            <a:r>
              <a:rPr lang="en-US" baseline="0" dirty="0" smtClean="0"/>
              <a:t> viewer.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AA266-D7FB-4DCA-9C0E-ADDA3BF2C0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29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Advanced use: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Facets</a:t>
            </a:r>
          </a:p>
          <a:p>
            <a:pPr marL="628650" lvl="1" indent="-171450">
              <a:buFontTx/>
              <a:buChar char="-"/>
            </a:pPr>
            <a:r>
              <a:rPr lang="en-US" dirty="0" err="1" smtClean="0"/>
              <a:t>lc</a:t>
            </a:r>
            <a:r>
              <a:rPr lang="en-US" baseline="0" dirty="0" smtClean="0"/>
              <a:t> classes, genres, subclasses, gender, publication country</a:t>
            </a:r>
          </a:p>
          <a:p>
            <a:pPr marL="628650" lvl="1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AA266-D7FB-4DCA-9C0E-ADDA3BF2C0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8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881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BD05A1-8E77-49F7-8E17-E0B873AC5FA4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9EBC0AC-26B0-4D36-AA02-EB93C00769C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52113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05A1-8E77-49F7-8E17-E0B873AC5FA4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0AC-26B0-4D36-AA02-EB93C0076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05A1-8E77-49F7-8E17-E0B873AC5FA4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0AC-26B0-4D36-AA02-EB93C0076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356347"/>
            <a:ext cx="10515600" cy="5820616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05A1-8E77-49F7-8E17-E0B873AC5FA4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0AC-26B0-4D36-AA02-EB93C00769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6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356347"/>
            <a:ext cx="10515600" cy="5820616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05A1-8E77-49F7-8E17-E0B873AC5FA4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0AC-26B0-4D36-AA02-EB93C00769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1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356347"/>
            <a:ext cx="10515600" cy="5820616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05A1-8E77-49F7-8E17-E0B873AC5FA4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0AC-26B0-4D36-AA02-EB93C00769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356347"/>
            <a:ext cx="10515600" cy="5820616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05A1-8E77-49F7-8E17-E0B873AC5FA4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0AC-26B0-4D36-AA02-EB93C00769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2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356347"/>
            <a:ext cx="10515600" cy="5820616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05A1-8E77-49F7-8E17-E0B873AC5FA4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0AC-26B0-4D36-AA02-EB93C00769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356347"/>
            <a:ext cx="10515600" cy="5820616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05A1-8E77-49F7-8E17-E0B873AC5FA4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0AC-26B0-4D36-AA02-EB93C00769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0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356347"/>
            <a:ext cx="10515600" cy="5820616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05A1-8E77-49F7-8E17-E0B873AC5FA4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0AC-26B0-4D36-AA02-EB93C00769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0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356347"/>
            <a:ext cx="10515600" cy="5820616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05A1-8E77-49F7-8E17-E0B873AC5FA4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0AC-26B0-4D36-AA02-EB93C00769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05A1-8E77-49F7-8E17-E0B873AC5FA4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0AC-26B0-4D36-AA02-EB93C00769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10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356347"/>
            <a:ext cx="10515600" cy="5820616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05A1-8E77-49F7-8E17-E0B873AC5FA4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0AC-26B0-4D36-AA02-EB93C00769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8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1320334" y="6241345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4866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BD05A1-8E77-49F7-8E17-E0B873AC5FA4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EBC0AC-26B0-4D36-AA02-EB93C00769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98704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05A1-8E77-49F7-8E17-E0B873AC5FA4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0AC-26B0-4D36-AA02-EB93C00769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1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05A1-8E77-49F7-8E17-E0B873AC5FA4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0AC-26B0-4D36-AA02-EB93C00769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4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05A1-8E77-49F7-8E17-E0B873AC5FA4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0AC-26B0-4D36-AA02-EB93C00769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05A1-8E77-49F7-8E17-E0B873AC5FA4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C0AC-26B0-4D36-AA02-EB93C0076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6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BD05A1-8E77-49F7-8E17-E0B873AC5FA4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EBC0AC-26B0-4D36-AA02-EB93C00769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948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BD05A1-8E77-49F7-8E17-E0B873AC5FA4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EBC0AC-26B0-4D36-AA02-EB93C00769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061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3BD05A1-8E77-49F7-8E17-E0B873AC5FA4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9EBC0AC-26B0-4D36-AA02-EB93C00769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211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  <p:sldLayoutId id="2147483884" r:id="rId18"/>
    <p:sldLayoutId id="2147483885" r:id="rId19"/>
    <p:sldLayoutId id="2147483886" r:id="rId20"/>
    <p:sldLayoutId id="2147483887" r:id="rId21"/>
  </p:sldLayoutIdLst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2342241"/>
            <a:ext cx="8361229" cy="209822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Franklin Gothic Demi Cond" panose="020B0706030402020204" pitchFamily="34" charset="0"/>
              </a:rPr>
              <a:t>Introducing the Extracted Features Dataset</a:t>
            </a:r>
            <a:endParaRPr lang="en-US" dirty="0">
              <a:latin typeface="Franklin Gothic Demi Cond" panose="020B07060304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4729008"/>
            <a:ext cx="6831673" cy="1086237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tx2"/>
                </a:solidFill>
                <a:latin typeface="Franklin Gothic Demi Cond" panose="020B0706030402020204" pitchFamily="34" charset="0"/>
              </a:rPr>
              <a:t>DH 2016 Workshop</a:t>
            </a:r>
            <a:endParaRPr lang="en-US" sz="3200" dirty="0" smtClean="0">
              <a:solidFill>
                <a:schemeClr val="tx2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85" y="319770"/>
            <a:ext cx="8641829" cy="6218459"/>
          </a:xfrm>
          <a:prstGeom prst="rect">
            <a:avLst/>
          </a:prstGeom>
          <a:ln>
            <a:solidFill>
              <a:srgbClr val="FFCC66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85" y="319770"/>
            <a:ext cx="8641829" cy="621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8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318" y="1294330"/>
            <a:ext cx="10515600" cy="4565561"/>
          </a:xfrm>
        </p:spPr>
        <p:txBody>
          <a:bodyPr anchor="ctr">
            <a:normAutofit/>
          </a:bodyPr>
          <a:lstStyle/>
          <a:p>
            <a:r>
              <a:rPr lang="en-US" sz="3600" dirty="0" smtClean="0">
                <a:effectLst/>
              </a:rPr>
              <a:t>PER SECTION OF EACH PAGE (HEADER/FOOTER/BODY)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TOKEN COUNT, LINE COUNT, EMPTY LINE COUNT, SENTENCE COUNT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COUNTS OF CHARACTERS OCCURRING AT THE BEGINNINGS OF LINES, END OF LINES</a:t>
            </a:r>
          </a:p>
          <a:p>
            <a:endParaRPr lang="en-US" i="1" dirty="0" smtClean="0">
              <a:effectLst/>
            </a:endParaRPr>
          </a:p>
          <a:p>
            <a:r>
              <a:rPr lang="en-US" i="1" dirty="0" smtClean="0">
                <a:effectLst/>
              </a:rPr>
              <a:t>POS-TAGGED TOKEN FREQUENCIES (CASE-SENSITIVE)</a:t>
            </a:r>
            <a:r>
              <a:rPr lang="en-US" dirty="0" smtClean="0">
                <a:effectLst/>
              </a:rPr>
              <a:t> </a:t>
            </a:r>
          </a:p>
          <a:p>
            <a:pPr lvl="1"/>
            <a:r>
              <a:rPr lang="en-US" dirty="0" smtClean="0">
                <a:effectLst/>
              </a:rPr>
              <a:t>E.G. “ROSE” (VERB), “ROSE” (NOUN), AND “ROSE” ARE COUNTED SEPARATELY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14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441" y="746528"/>
            <a:ext cx="4839119" cy="536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5" y="746526"/>
            <a:ext cx="4839119" cy="53649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933" y="1371599"/>
            <a:ext cx="6172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9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200" dirty="0" smtClean="0"/>
              <a:t>POSSIBILITIES</a:t>
            </a:r>
          </a:p>
          <a:p>
            <a:endParaRPr lang="en-US" sz="3600" dirty="0"/>
          </a:p>
          <a:p>
            <a:r>
              <a:rPr lang="en-US" sz="3100" dirty="0" smtClean="0">
                <a:effectLst/>
              </a:rPr>
              <a:t>COMPARE TERM COUNTS, WORD CLOUDS</a:t>
            </a:r>
          </a:p>
          <a:p>
            <a:endParaRPr lang="en-US" sz="3100" dirty="0" smtClean="0">
              <a:effectLst/>
            </a:endParaRPr>
          </a:p>
          <a:p>
            <a:r>
              <a:rPr lang="en-US" sz="3100" dirty="0" smtClean="0">
                <a:effectLst/>
              </a:rPr>
              <a:t>WITHIN-BOOK COMPARISON OF THEMES</a:t>
            </a:r>
          </a:p>
          <a:p>
            <a:endParaRPr lang="en-US" sz="3100" dirty="0" smtClean="0">
              <a:effectLst/>
            </a:endParaRPr>
          </a:p>
          <a:p>
            <a:r>
              <a:rPr lang="en-US" sz="3100" dirty="0" smtClean="0">
                <a:effectLst/>
              </a:rPr>
              <a:t>CLASSIFICATION AGAINST METADATA (E.G. BUILD A GENRE DETECTOR!)</a:t>
            </a:r>
          </a:p>
          <a:p>
            <a:endParaRPr lang="en-US" sz="3100" dirty="0" smtClean="0">
              <a:effectLst/>
            </a:endParaRPr>
          </a:p>
          <a:p>
            <a:r>
              <a:rPr lang="en-US" sz="3100" dirty="0" smtClean="0">
                <a:effectLst/>
              </a:rPr>
              <a:t>IDENTIFY PART OF BOOK (VIA CHARACTER INFORMATION)</a:t>
            </a:r>
          </a:p>
          <a:p>
            <a:endParaRPr lang="en-US" sz="3100" dirty="0" smtClean="0">
              <a:effectLst/>
            </a:endParaRPr>
          </a:p>
          <a:p>
            <a:r>
              <a:rPr lang="en-US" sz="3100" dirty="0" smtClean="0">
                <a:effectLst/>
              </a:rPr>
              <a:t>IDENTIFY CHAPTER HEADINGS, FRONTISPIECES (VIA LINE COUNT INFORMATION)</a:t>
            </a:r>
          </a:p>
          <a:p>
            <a:endParaRPr lang="en-US" sz="3100" dirty="0" smtClean="0">
              <a:effectLst/>
            </a:endParaRPr>
          </a:p>
          <a:p>
            <a:r>
              <a:rPr lang="en-US" sz="3100" dirty="0" smtClean="0">
                <a:effectLst/>
              </a:rPr>
              <a:t>TOPIC MODELING</a:t>
            </a:r>
          </a:p>
        </p:txBody>
      </p:sp>
    </p:spTree>
    <p:extLst>
      <p:ext uri="{BB962C8B-B14F-4D97-AF65-F5344CB8AC3E}">
        <p14:creationId xmlns:p14="http://schemas.microsoft.com/office/powerpoint/2010/main" val="107189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 algn="ctr"/>
            <a:r>
              <a:rPr lang="en" dirty="0">
                <a:solidFill>
                  <a:schemeClr val="tx2"/>
                </a:solidFill>
                <a:latin typeface="Franklin Gothic Demi Cond" panose="020B0706030402020204" pitchFamily="34" charset="0"/>
              </a:rPr>
              <a:t>http://</a:t>
            </a:r>
            <a:r>
              <a:rPr lang="en" dirty="0" smtClean="0">
                <a:solidFill>
                  <a:schemeClr val="tx2"/>
                </a:solidFill>
                <a:latin typeface="Franklin Gothic Demi Cond" panose="020B0706030402020204" pitchFamily="34" charset="0"/>
              </a:rPr>
              <a:t>bookworm.htrc.illinois.edu</a:t>
            </a:r>
            <a:endParaRPr lang="en" dirty="0">
              <a:solidFill>
                <a:schemeClr val="tx2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8967" y="480867"/>
            <a:ext cx="5908500" cy="504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4815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578" y="381000"/>
            <a:ext cx="8912190" cy="28417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978" y="3505200"/>
            <a:ext cx="8759790" cy="291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4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623" y="228600"/>
            <a:ext cx="8672754" cy="2873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623" y="3581400"/>
            <a:ext cx="8715926" cy="27006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1473" t="1" r="1430" b="-12"/>
          <a:stretch/>
        </p:blipFill>
        <p:spPr>
          <a:xfrm>
            <a:off x="1833465" y="242596"/>
            <a:ext cx="8556171" cy="271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6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28647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80"/>
          <a:stretch/>
        </p:blipFill>
        <p:spPr>
          <a:xfrm>
            <a:off x="3451660" y="0"/>
            <a:ext cx="6723698" cy="694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2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301" y="84333"/>
            <a:ext cx="8119900" cy="6672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99877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1124"/>
            <a:ext cx="10515600" cy="5255839"/>
          </a:xfrm>
        </p:spPr>
        <p:txBody>
          <a:bodyPr>
            <a:normAutofit/>
          </a:bodyPr>
          <a:lstStyle/>
          <a:p>
            <a:endParaRPr lang="en-US" dirty="0" smtClean="0">
              <a:effectLst/>
            </a:endParaRPr>
          </a:p>
          <a:p>
            <a:endParaRPr lang="en-US" dirty="0"/>
          </a:p>
          <a:p>
            <a:endParaRPr lang="en-US" sz="3600" dirty="0" smtClean="0">
              <a:effectLst/>
            </a:endParaRPr>
          </a:p>
          <a:p>
            <a:r>
              <a:rPr lang="en-US" sz="3600" dirty="0" smtClean="0"/>
              <a:t>EF DATASET</a:t>
            </a:r>
          </a:p>
          <a:p>
            <a:endParaRPr lang="en-US" sz="3600" dirty="0"/>
          </a:p>
          <a:p>
            <a:r>
              <a:rPr lang="en-US" dirty="0" smtClean="0">
                <a:effectLst/>
              </a:rPr>
              <a:t>A DATASET OF PAGE-LEVEL EXTRACTED FEATURES FOR VOLUMES IN THE HATHITRUST DIGITAL LIBRARY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478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203" y="716056"/>
            <a:ext cx="3123595" cy="542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1124"/>
            <a:ext cx="10515600" cy="5255839"/>
          </a:xfrm>
        </p:spPr>
        <p:txBody>
          <a:bodyPr>
            <a:normAutofit/>
          </a:bodyPr>
          <a:lstStyle/>
          <a:p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LARGER CORPORA ALLOW FOR DIFFERENT KINDS OF INSIGHTS.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HISTORIC</a:t>
            </a:r>
          </a:p>
          <a:p>
            <a:r>
              <a:rPr lang="en-US" dirty="0" smtClean="0">
                <a:effectLst/>
              </a:rPr>
              <a:t>CULTURAL</a:t>
            </a:r>
          </a:p>
          <a:p>
            <a:r>
              <a:rPr lang="en-US" dirty="0" smtClean="0">
                <a:effectLst/>
              </a:rPr>
              <a:t>LINGUISTIC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472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1124"/>
            <a:ext cx="10515600" cy="5255839"/>
          </a:xfrm>
        </p:spPr>
        <p:txBody>
          <a:bodyPr anchor="ctr">
            <a:normAutofit/>
          </a:bodyPr>
          <a:lstStyle/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INTELLECTUAL PROPERTY LAWS ARE AN IMPEDIMENT TO SCHOLARLY WORK AT LARGE-SCALES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IT CAN BE ARGUED THAT DEEP READING DOES NOT ‘CONSUME’ A WORK, BUT IT IS DIFFICULT TO GUARANTEE THIS WHEN DISTRIBUTING TEXTS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60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1124"/>
            <a:ext cx="10515600" cy="5255839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effectLst/>
              </a:rPr>
              <a:t>THE EXTRACTED FEATURES DATASET IS ONE APPROACH FOR ‘NON-CONSUMPTIVE’ BUT MALLEABLE REPRESENTATIONS OF WORKS FOR RESEARCH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284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ARE A TRANSLATION OF TEXT FROM LANGUAGE THAT HUMANS UNDERSTAND TO LANGUAGE THAT MACHINES UNDERSTAND.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RAW TEXT</a:t>
            </a:r>
          </a:p>
          <a:p>
            <a:r>
              <a:rPr lang="en-US" dirty="0" smtClean="0"/>
              <a:t>▼</a:t>
            </a:r>
          </a:p>
          <a:p>
            <a:r>
              <a:rPr lang="en-US" dirty="0" smtClean="0"/>
              <a:t>TRANSLATION INTO FEATURES (YOU ARE HERE)</a:t>
            </a:r>
          </a:p>
          <a:p>
            <a:r>
              <a:rPr lang="en-US" dirty="0" smtClean="0"/>
              <a:t>▼</a:t>
            </a:r>
          </a:p>
          <a:p>
            <a:r>
              <a:rPr lang="en-US" dirty="0" smtClean="0"/>
              <a:t>ALGORITHMIC USE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6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4028"/>
            <a:ext cx="10515600" cy="4212935"/>
          </a:xfrm>
        </p:spPr>
        <p:txBody>
          <a:bodyPr anchor="ctr">
            <a:normAutofit/>
          </a:bodyPr>
          <a:lstStyle/>
          <a:p>
            <a:r>
              <a:rPr lang="en-US" sz="4000" dirty="0" smtClean="0">
                <a:effectLst/>
              </a:rPr>
              <a:t>HARD TO MAKE ONE SIZE FIT ALL</a:t>
            </a:r>
          </a:p>
          <a:p>
            <a:endParaRPr lang="en-US" dirty="0" smtClean="0"/>
          </a:p>
          <a:p>
            <a:r>
              <a:rPr lang="en-US" dirty="0" smtClean="0">
                <a:effectLst/>
              </a:rPr>
              <a:t>EXTRACTED FEATURES DATASET ASSISTS IN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MORE OBSCURE QUESTIONS</a:t>
            </a:r>
          </a:p>
          <a:p>
            <a:r>
              <a:rPr lang="en-US" dirty="0" smtClean="0">
                <a:effectLst/>
              </a:rPr>
              <a:t>FUNCTIONALITY NOT IN HTRC</a:t>
            </a:r>
          </a:p>
          <a:p>
            <a:r>
              <a:rPr lang="en-US" dirty="0" smtClean="0">
                <a:effectLst/>
              </a:rPr>
              <a:t>SENSITIVITY TO WHAT IS HAPPENING TO DATA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774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1124"/>
            <a:ext cx="10515600" cy="5255839"/>
          </a:xfrm>
        </p:spPr>
        <p:txBody>
          <a:bodyPr anchor="ctr">
            <a:normAutofit/>
          </a:bodyPr>
          <a:lstStyle/>
          <a:p>
            <a:r>
              <a:rPr lang="en-US" sz="4000" dirty="0" smtClean="0">
                <a:effectLst/>
              </a:rPr>
              <a:t>DATA</a:t>
            </a:r>
            <a:endParaRPr lang="en-US" dirty="0" smtClean="0"/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https://sharc.hathitrust.org/features</a:t>
            </a:r>
          </a:p>
          <a:p>
            <a:r>
              <a:rPr lang="en-US" dirty="0" smtClean="0">
                <a:effectLst/>
              </a:rPr>
              <a:t>1825 MILLION PAGES, IN 4.8 MILLION VOLUMES</a:t>
            </a:r>
          </a:p>
          <a:p>
            <a:r>
              <a:rPr lang="en-US" dirty="0" smtClean="0">
                <a:effectLst/>
              </a:rPr>
              <a:t>CURRENTLY RESTRICTED TO PUBLIC DOMAIN SCANNED WORKS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883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208</TotalTime>
  <Words>274</Words>
  <Application>Microsoft Office PowerPoint</Application>
  <PresentationFormat>Widescreen</PresentationFormat>
  <Paragraphs>69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Franklin Gothic Book</vt:lpstr>
      <vt:lpstr>Franklin Gothic Demi Cond</vt:lpstr>
      <vt:lpstr>Oswald</vt:lpstr>
      <vt:lpstr>Crop</vt:lpstr>
      <vt:lpstr>Introducing the Extracted Features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GSLIS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EF</dc:title>
  <dc:creator>Organisciak, Peter</dc:creator>
  <cp:lastModifiedBy>Organisciak, Peter</cp:lastModifiedBy>
  <cp:revision>14</cp:revision>
  <dcterms:created xsi:type="dcterms:W3CDTF">2016-02-10T00:27:55Z</dcterms:created>
  <dcterms:modified xsi:type="dcterms:W3CDTF">2016-06-30T00:09:23Z</dcterms:modified>
</cp:coreProperties>
</file>